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7" r:id="rId3"/>
    <p:sldId id="266" r:id="rId4"/>
    <p:sldId id="259" r:id="rId5"/>
    <p:sldId id="260" r:id="rId6"/>
    <p:sldId id="267" r:id="rId7"/>
    <p:sldId id="271" r:id="rId8"/>
    <p:sldId id="261" r:id="rId9"/>
    <p:sldId id="264" r:id="rId10"/>
    <p:sldId id="269" r:id="rId11"/>
    <p:sldId id="268" r:id="rId12"/>
    <p:sldId id="272" r:id="rId13"/>
    <p:sldId id="270" r:id="rId14"/>
    <p:sldId id="273" r:id="rId15"/>
    <p:sldId id="275" r:id="rId16"/>
    <p:sldId id="274" r:id="rId17"/>
    <p:sldId id="276" r:id="rId18"/>
    <p:sldId id="277" r:id="rId19"/>
    <p:sldId id="278" r:id="rId20"/>
    <p:sldId id="279" r:id="rId21"/>
    <p:sldId id="263" r:id="rId22"/>
    <p:sldId id="262" r:id="rId23"/>
    <p:sldId id="280" r:id="rId24"/>
  </p:sldIdLst>
  <p:sldSz cx="12192000" cy="6858000"/>
  <p:notesSz cx="6889750"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16" autoAdjust="0"/>
    <p:restoredTop sz="94660"/>
  </p:normalViewPr>
  <p:slideViewPr>
    <p:cSldViewPr snapToGrid="0">
      <p:cViewPr varScale="1">
        <p:scale>
          <a:sx n="85" d="100"/>
          <a:sy n="85" d="100"/>
        </p:scale>
        <p:origin x="1086" y="96"/>
      </p:cViewPr>
      <p:guideLst/>
    </p:cSldViewPr>
  </p:slideViewPr>
  <p:notesTextViewPr>
    <p:cViewPr>
      <p:scale>
        <a:sx n="1" d="1"/>
        <a:sy n="1" d="1"/>
      </p:scale>
      <p:origin x="0" y="0"/>
    </p:cViewPr>
  </p:notesTextViewPr>
  <p:notesViewPr>
    <p:cSldViewPr snapToGrid="0">
      <p:cViewPr>
        <p:scale>
          <a:sx n="130" d="100"/>
          <a:sy n="130" d="100"/>
        </p:scale>
        <p:origin x="2910" y="-195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86088" cy="50165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902075" y="0"/>
            <a:ext cx="2986088" cy="501650"/>
          </a:xfrm>
          <a:prstGeom prst="rect">
            <a:avLst/>
          </a:prstGeom>
        </p:spPr>
        <p:txBody>
          <a:bodyPr vert="horz" lIns="91440" tIns="45720" rIns="91440" bIns="45720" rtlCol="0"/>
          <a:lstStyle>
            <a:lvl1pPr algn="r">
              <a:defRPr sz="1200"/>
            </a:lvl1pPr>
          </a:lstStyle>
          <a:p>
            <a:fld id="{335E32F8-2704-494D-B9A1-E07FB7F303F2}" type="datetimeFigureOut">
              <a:rPr lang="it-IT" smtClean="0"/>
              <a:t>21/10/2024</a:t>
            </a:fld>
            <a:endParaRPr lang="it-IT"/>
          </a:p>
        </p:txBody>
      </p:sp>
      <p:sp>
        <p:nvSpPr>
          <p:cNvPr id="4" name="Segnaposto immagine diapositiva 3"/>
          <p:cNvSpPr>
            <a:spLocks noGrp="1" noRot="1" noChangeAspect="1"/>
          </p:cNvSpPr>
          <p:nvPr>
            <p:ph type="sldImg" idx="2"/>
          </p:nvPr>
        </p:nvSpPr>
        <p:spPr>
          <a:xfrm>
            <a:off x="439738" y="1252538"/>
            <a:ext cx="6010275" cy="338137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8975" y="4821238"/>
            <a:ext cx="5511800" cy="3944937"/>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517063"/>
            <a:ext cx="2986088" cy="50165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902075" y="9517063"/>
            <a:ext cx="2986088" cy="501650"/>
          </a:xfrm>
          <a:prstGeom prst="rect">
            <a:avLst/>
          </a:prstGeom>
        </p:spPr>
        <p:txBody>
          <a:bodyPr vert="horz" lIns="91440" tIns="45720" rIns="91440" bIns="45720" rtlCol="0" anchor="b"/>
          <a:lstStyle>
            <a:lvl1pPr algn="r">
              <a:defRPr sz="1200"/>
            </a:lvl1pPr>
          </a:lstStyle>
          <a:p>
            <a:fld id="{3C388ADC-0F9C-4386-A9D8-C580017D7F11}" type="slidenum">
              <a:rPr lang="it-IT" smtClean="0"/>
              <a:t>‹N›</a:t>
            </a:fld>
            <a:endParaRPr lang="it-IT"/>
          </a:p>
        </p:txBody>
      </p:sp>
    </p:spTree>
    <p:extLst>
      <p:ext uri="{BB962C8B-B14F-4D97-AF65-F5344CB8AC3E}">
        <p14:creationId xmlns:p14="http://schemas.microsoft.com/office/powerpoint/2010/main" val="1007193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3C388ADC-0F9C-4386-A9D8-C580017D7F11}" type="slidenum">
              <a:rPr lang="it-IT" smtClean="0"/>
              <a:t>1</a:t>
            </a:fld>
            <a:endParaRPr lang="it-IT"/>
          </a:p>
        </p:txBody>
      </p:sp>
    </p:spTree>
    <p:extLst>
      <p:ext uri="{BB962C8B-B14F-4D97-AF65-F5344CB8AC3E}">
        <p14:creationId xmlns:p14="http://schemas.microsoft.com/office/powerpoint/2010/main" val="32332458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800" dirty="0"/>
              <a:t>Tutti abbiamo il medesimo Io trascendentale (1° </a:t>
            </a:r>
            <a:r>
              <a:rPr lang="it-IT" sz="1800" dirty="0" err="1"/>
              <a:t>med</a:t>
            </a:r>
            <a:r>
              <a:rPr lang="it-IT" sz="1800" dirty="0"/>
              <a:t>.)</a:t>
            </a:r>
          </a:p>
          <a:p>
            <a:endParaRPr lang="it-IT" sz="1800" dirty="0"/>
          </a:p>
          <a:p>
            <a:endParaRPr lang="it-IT" sz="1800" dirty="0"/>
          </a:p>
          <a:p>
            <a:endParaRPr lang="it-IT" sz="1800" dirty="0"/>
          </a:p>
          <a:p>
            <a:r>
              <a:rPr lang="it-IT" sz="1800" dirty="0"/>
              <a:t>Abbiamo una struttura noematica – noetica</a:t>
            </a:r>
          </a:p>
          <a:p>
            <a:r>
              <a:rPr lang="it-IT" sz="1800" dirty="0"/>
              <a:t>Differenza:</a:t>
            </a:r>
          </a:p>
          <a:p>
            <a:r>
              <a:rPr lang="it-IT" sz="1800" dirty="0"/>
              <a:t>La prima riguarda il significato dell’esperienza</a:t>
            </a:r>
          </a:p>
          <a:p>
            <a:r>
              <a:rPr lang="it-IT" sz="1800" dirty="0"/>
              <a:t>La seconda riguarda il modo in cui percepisco.</a:t>
            </a:r>
          </a:p>
          <a:p>
            <a:endParaRPr lang="it-IT" sz="1800" dirty="0"/>
          </a:p>
          <a:p>
            <a:r>
              <a:rPr lang="it-IT" sz="1600" dirty="0"/>
              <a:t>Parte alta: Max			Parte bassa: Paolo</a:t>
            </a:r>
          </a:p>
        </p:txBody>
      </p:sp>
      <p:sp>
        <p:nvSpPr>
          <p:cNvPr id="4" name="Segnaposto numero diapositiva 3"/>
          <p:cNvSpPr>
            <a:spLocks noGrp="1"/>
          </p:cNvSpPr>
          <p:nvPr>
            <p:ph type="sldNum" sz="quarter" idx="5"/>
          </p:nvPr>
        </p:nvSpPr>
        <p:spPr/>
        <p:txBody>
          <a:bodyPr/>
          <a:lstStyle/>
          <a:p>
            <a:fld id="{3C388ADC-0F9C-4386-A9D8-C580017D7F11}" type="slidenum">
              <a:rPr lang="it-IT" smtClean="0"/>
              <a:t>10</a:t>
            </a:fld>
            <a:endParaRPr lang="it-IT"/>
          </a:p>
        </p:txBody>
      </p:sp>
    </p:spTree>
    <p:extLst>
      <p:ext uri="{BB962C8B-B14F-4D97-AF65-F5344CB8AC3E}">
        <p14:creationId xmlns:p14="http://schemas.microsoft.com/office/powerpoint/2010/main" val="4141406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800" dirty="0"/>
              <a:t>All’epoca di Husserl la psicologia era positivista, cioè la coscienza come successione di cause ed effetti.</a:t>
            </a:r>
          </a:p>
          <a:p>
            <a:r>
              <a:rPr lang="it-IT" sz="1800" dirty="0"/>
              <a:t>Per Husserl la psiche non era un oggetto ma una serie di atti.</a:t>
            </a:r>
          </a:p>
          <a:p>
            <a:endParaRPr lang="it-IT" sz="1800" dirty="0"/>
          </a:p>
          <a:p>
            <a:r>
              <a:rPr lang="it-IT" sz="1800" dirty="0"/>
              <a:t>L’io concreto siamo Noi che siamo somma di Io Interessato e Io disinteressato e capiamo le cose anche quando neon ce ne stiamo occupando.</a:t>
            </a:r>
          </a:p>
          <a:p>
            <a:endParaRPr lang="it-IT" sz="1800" dirty="0"/>
          </a:p>
          <a:p>
            <a:r>
              <a:rPr lang="it-IT" sz="1800" dirty="0"/>
              <a:t>La fenomenologia descrive tutto come funzioni anche l’aspetto psicologico</a:t>
            </a:r>
          </a:p>
          <a:p>
            <a:endParaRPr lang="it-IT" sz="1800" dirty="0"/>
          </a:p>
          <a:p>
            <a:r>
              <a:rPr lang="it-IT" sz="1600" dirty="0"/>
              <a:t>Parte alta: Paolo			Parte bassa: Max</a:t>
            </a:r>
          </a:p>
        </p:txBody>
      </p:sp>
      <p:sp>
        <p:nvSpPr>
          <p:cNvPr id="4" name="Segnaposto numero diapositiva 3"/>
          <p:cNvSpPr>
            <a:spLocks noGrp="1"/>
          </p:cNvSpPr>
          <p:nvPr>
            <p:ph type="sldNum" sz="quarter" idx="5"/>
          </p:nvPr>
        </p:nvSpPr>
        <p:spPr/>
        <p:txBody>
          <a:bodyPr/>
          <a:lstStyle/>
          <a:p>
            <a:fld id="{3C388ADC-0F9C-4386-A9D8-C580017D7F11}" type="slidenum">
              <a:rPr lang="it-IT" smtClean="0"/>
              <a:t>11</a:t>
            </a:fld>
            <a:endParaRPr lang="it-IT"/>
          </a:p>
        </p:txBody>
      </p:sp>
    </p:spTree>
    <p:extLst>
      <p:ext uri="{BB962C8B-B14F-4D97-AF65-F5344CB8AC3E}">
        <p14:creationId xmlns:p14="http://schemas.microsoft.com/office/powerpoint/2010/main" val="9710138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3C388ADC-0F9C-4386-A9D8-C580017D7F11}" type="slidenum">
              <a:rPr lang="it-IT" smtClean="0"/>
              <a:t>12</a:t>
            </a:fld>
            <a:endParaRPr lang="it-IT"/>
          </a:p>
        </p:txBody>
      </p:sp>
    </p:spTree>
    <p:extLst>
      <p:ext uri="{BB962C8B-B14F-4D97-AF65-F5344CB8AC3E}">
        <p14:creationId xmlns:p14="http://schemas.microsoft.com/office/powerpoint/2010/main" val="19769178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500" dirty="0"/>
              <a:t>La coscienza intenzionalmente fa sintesi dei singoli multiformi vissuti ma fa anche sintesi di sé: la coscienza vede l’unità nella multiformità dei fenomeni (sintesi trascendentale): l’epochè che l’io produce su se stesso permette di sintetizzare il fatto che io guardando Paolo vedo naso, bocca, orecchie vedo cioè analiticamente ma poi faccio sono in grado di fare la sintesi la sintesi in Paolo. Faccio sintesi di sensibilità e </a:t>
            </a:r>
            <a:r>
              <a:rPr lang="it-IT" sz="1500" dirty="0" err="1"/>
              <a:t>intellettività</a:t>
            </a:r>
            <a:r>
              <a:rPr lang="it-IT" sz="1500" dirty="0"/>
              <a:t>, per questo l’intuizione è categoriale.</a:t>
            </a:r>
          </a:p>
          <a:p>
            <a:endParaRPr lang="it-IT" sz="1500" dirty="0"/>
          </a:p>
          <a:p>
            <a:r>
              <a:rPr lang="it-IT" sz="1500" dirty="0"/>
              <a:t>Noi abbiamo a priori le strutture noetiche e noematiche e sono il modo con cui entriamo nella realtà fenomenologica.</a:t>
            </a:r>
          </a:p>
          <a:p>
            <a:endParaRPr lang="it-IT" sz="1500" dirty="0"/>
          </a:p>
          <a:p>
            <a:r>
              <a:rPr lang="it-IT" sz="1500" dirty="0"/>
              <a:t>Come ci ricordiamo della borraccia: abbiamo un ricordo secondario (la borraccia come la vedo) e un ricordo profondo (la possibilità di trattenere qualcosa come nella melodia. La coscienza è questo sforzo di trattenere.</a:t>
            </a:r>
          </a:p>
          <a:p>
            <a:r>
              <a:rPr lang="it-IT" sz="1500" dirty="0"/>
              <a:t>Max: parte alta			Paolo: parte bassa</a:t>
            </a:r>
          </a:p>
        </p:txBody>
      </p:sp>
      <p:sp>
        <p:nvSpPr>
          <p:cNvPr id="4" name="Segnaposto numero diapositiva 3"/>
          <p:cNvSpPr>
            <a:spLocks noGrp="1"/>
          </p:cNvSpPr>
          <p:nvPr>
            <p:ph type="sldNum" sz="quarter" idx="5"/>
          </p:nvPr>
        </p:nvSpPr>
        <p:spPr/>
        <p:txBody>
          <a:bodyPr/>
          <a:lstStyle/>
          <a:p>
            <a:fld id="{3C388ADC-0F9C-4386-A9D8-C580017D7F11}" type="slidenum">
              <a:rPr lang="it-IT" smtClean="0"/>
              <a:t>13</a:t>
            </a:fld>
            <a:endParaRPr lang="it-IT"/>
          </a:p>
        </p:txBody>
      </p:sp>
    </p:spTree>
    <p:extLst>
      <p:ext uri="{BB962C8B-B14F-4D97-AF65-F5344CB8AC3E}">
        <p14:creationId xmlns:p14="http://schemas.microsoft.com/office/powerpoint/2010/main" val="32845987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400" dirty="0"/>
              <a:t>In base a cosa facciamo le sintesi e le associazioni.</a:t>
            </a:r>
          </a:p>
          <a:p>
            <a:r>
              <a:rPr lang="it-IT" sz="1400" dirty="0"/>
              <a:t>Attraverso il tempo.</a:t>
            </a:r>
          </a:p>
          <a:p>
            <a:r>
              <a:rPr lang="it-IT" sz="1400" dirty="0"/>
              <a:t>È il tempo che ci permette le associazioni, ma siamo noi che le facciamo trovando i dati: la melodia la creiamo noi ma c’è una sintesi attiva fatta dalla nostra coscienza e una involontaria e passiva fatta dal tempo (che non dipende da noi) substrato alla nostra sintesi.</a:t>
            </a:r>
          </a:p>
          <a:p>
            <a:endParaRPr lang="it-IT" sz="1400" dirty="0"/>
          </a:p>
          <a:p>
            <a:r>
              <a:rPr lang="it-IT" sz="1400" dirty="0"/>
              <a:t>La sintesi non è una funzione ma è coscienza della molteplicità.</a:t>
            </a:r>
          </a:p>
          <a:p>
            <a:r>
              <a:rPr lang="it-IT" sz="1400" dirty="0"/>
              <a:t>L’intuizione è categoriale perché dà il senso: io intuisco quantità, qualità, modalità, relazione, ecc.</a:t>
            </a:r>
          </a:p>
          <a:p>
            <a:r>
              <a:rPr lang="it-IT" sz="1400" dirty="0"/>
              <a:t>La coscienza interna del tempo è la cosa fondamentale che ci fa fare la sintesi.</a:t>
            </a:r>
          </a:p>
          <a:p>
            <a:r>
              <a:rPr lang="it-IT" sz="1400" dirty="0"/>
              <a:t>Intuizione categoriale: riduzione dell’io che percepisce il tempo come l’unico elemento immutabile per poter sintetizzare. Con quel tempo interno hai la coscienza del tempo esterno e di come tu in che tempo vivi il fenomeno.</a:t>
            </a:r>
          </a:p>
          <a:p>
            <a:endParaRPr lang="it-IT" sz="1400" dirty="0"/>
          </a:p>
          <a:p>
            <a:r>
              <a:rPr lang="it-IT" sz="1400" dirty="0"/>
              <a:t>Parte alta: max			parte bassa: paolo</a:t>
            </a:r>
          </a:p>
        </p:txBody>
      </p:sp>
      <p:sp>
        <p:nvSpPr>
          <p:cNvPr id="4" name="Segnaposto numero diapositiva 3"/>
          <p:cNvSpPr>
            <a:spLocks noGrp="1"/>
          </p:cNvSpPr>
          <p:nvPr>
            <p:ph type="sldNum" sz="quarter" idx="5"/>
          </p:nvPr>
        </p:nvSpPr>
        <p:spPr/>
        <p:txBody>
          <a:bodyPr/>
          <a:lstStyle/>
          <a:p>
            <a:fld id="{3C388ADC-0F9C-4386-A9D8-C580017D7F11}" type="slidenum">
              <a:rPr lang="it-IT" smtClean="0"/>
              <a:t>14</a:t>
            </a:fld>
            <a:endParaRPr lang="it-IT"/>
          </a:p>
        </p:txBody>
      </p:sp>
    </p:spTree>
    <p:extLst>
      <p:ext uri="{BB962C8B-B14F-4D97-AF65-F5344CB8AC3E}">
        <p14:creationId xmlns:p14="http://schemas.microsoft.com/office/powerpoint/2010/main" val="40846121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400" dirty="0"/>
              <a:t>Come accade l’associazione.</a:t>
            </a:r>
          </a:p>
          <a:p>
            <a:endParaRPr lang="it-IT" sz="1400" dirty="0"/>
          </a:p>
          <a:p>
            <a:r>
              <a:rPr lang="it-IT" sz="1400" dirty="0"/>
              <a:t>Il campo si è aperto la coscienza si è aperta e la coscienza opera la sintesi.</a:t>
            </a:r>
          </a:p>
          <a:p>
            <a:r>
              <a:rPr lang="it-IT" sz="1400" dirty="0"/>
              <a:t>La coscienza è completa, cioè è sempre coscienza di qualcosa e sintetizza con il tempo ed è universale perché sintetizza ogni cosa in questo modo.</a:t>
            </a:r>
          </a:p>
          <a:p>
            <a:endParaRPr lang="it-IT" sz="1400" dirty="0"/>
          </a:p>
          <a:p>
            <a:endParaRPr lang="it-IT" sz="1400" dirty="0"/>
          </a:p>
          <a:p>
            <a:endParaRPr lang="it-IT" sz="1400" dirty="0"/>
          </a:p>
          <a:p>
            <a:r>
              <a:rPr lang="it-IT" sz="1400" dirty="0"/>
              <a:t>L’ego non è solo quanto si pensa, l’ego è sempre l’ego.</a:t>
            </a:r>
          </a:p>
          <a:p>
            <a:endParaRPr lang="it-IT" sz="1400" dirty="0"/>
          </a:p>
          <a:p>
            <a:endParaRPr lang="it-IT" sz="1400" dirty="0"/>
          </a:p>
          <a:p>
            <a:r>
              <a:rPr lang="it-IT" sz="1400" dirty="0"/>
              <a:t>Non si procede per annidamento all’infinito e lo ponda apoditticamente, cioè non io non posso negarmi. La coscienza fenomenologica può procedere all’indietro a comprendere di essere un atto intenzionale.</a:t>
            </a:r>
          </a:p>
          <a:p>
            <a:endParaRPr lang="it-IT" sz="1400" dirty="0"/>
          </a:p>
          <a:p>
            <a:r>
              <a:rPr lang="it-IT" sz="1400" dirty="0"/>
              <a:t>Parte alta: Paolo			parte bassa: Max</a:t>
            </a:r>
          </a:p>
        </p:txBody>
      </p:sp>
      <p:sp>
        <p:nvSpPr>
          <p:cNvPr id="4" name="Segnaposto numero diapositiva 3"/>
          <p:cNvSpPr>
            <a:spLocks noGrp="1"/>
          </p:cNvSpPr>
          <p:nvPr>
            <p:ph type="sldNum" sz="quarter" idx="5"/>
          </p:nvPr>
        </p:nvSpPr>
        <p:spPr/>
        <p:txBody>
          <a:bodyPr/>
          <a:lstStyle/>
          <a:p>
            <a:fld id="{3C388ADC-0F9C-4386-A9D8-C580017D7F11}" type="slidenum">
              <a:rPr lang="it-IT" smtClean="0"/>
              <a:t>15</a:t>
            </a:fld>
            <a:endParaRPr lang="it-IT"/>
          </a:p>
        </p:txBody>
      </p:sp>
    </p:spTree>
    <p:extLst>
      <p:ext uri="{BB962C8B-B14F-4D97-AF65-F5344CB8AC3E}">
        <p14:creationId xmlns:p14="http://schemas.microsoft.com/office/powerpoint/2010/main" val="29448868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3C388ADC-0F9C-4386-A9D8-C580017D7F11}" type="slidenum">
              <a:rPr lang="it-IT" smtClean="0"/>
              <a:t>16</a:t>
            </a:fld>
            <a:endParaRPr lang="it-IT"/>
          </a:p>
        </p:txBody>
      </p:sp>
    </p:spTree>
    <p:extLst>
      <p:ext uri="{BB962C8B-B14F-4D97-AF65-F5344CB8AC3E}">
        <p14:creationId xmlns:p14="http://schemas.microsoft.com/office/powerpoint/2010/main" val="7671010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800" dirty="0"/>
              <a:t>Commento a </a:t>
            </a:r>
            <a:r>
              <a:rPr lang="it-IT" sz="1800" dirty="0" err="1"/>
              <a:t>pre</a:t>
            </a:r>
            <a:r>
              <a:rPr lang="it-IT" sz="1800" dirty="0"/>
              <a:t>-inteso e da realizzare: La coscienza è intenzionale e l’intenzionalità viene prima della sintesi.</a:t>
            </a:r>
          </a:p>
          <a:p>
            <a:endParaRPr lang="it-IT" sz="1800" dirty="0"/>
          </a:p>
          <a:p>
            <a:endParaRPr lang="it-IT" sz="1800" dirty="0"/>
          </a:p>
          <a:p>
            <a:endParaRPr lang="it-IT" sz="1800" dirty="0"/>
          </a:p>
          <a:p>
            <a:r>
              <a:rPr lang="it-IT" sz="1600" dirty="0"/>
              <a:t>Primi 3:Paolo</a:t>
            </a:r>
          </a:p>
          <a:p>
            <a:r>
              <a:rPr lang="it-IT" sz="1600" dirty="0"/>
              <a:t>Secondi 3: Max</a:t>
            </a:r>
          </a:p>
        </p:txBody>
      </p:sp>
      <p:sp>
        <p:nvSpPr>
          <p:cNvPr id="4" name="Segnaposto numero diapositiva 3"/>
          <p:cNvSpPr>
            <a:spLocks noGrp="1"/>
          </p:cNvSpPr>
          <p:nvPr>
            <p:ph type="sldNum" sz="quarter" idx="5"/>
          </p:nvPr>
        </p:nvSpPr>
        <p:spPr/>
        <p:txBody>
          <a:bodyPr/>
          <a:lstStyle/>
          <a:p>
            <a:fld id="{3C388ADC-0F9C-4386-A9D8-C580017D7F11}" type="slidenum">
              <a:rPr lang="it-IT" smtClean="0"/>
              <a:t>17</a:t>
            </a:fld>
            <a:endParaRPr lang="it-IT"/>
          </a:p>
        </p:txBody>
      </p:sp>
    </p:spTree>
    <p:extLst>
      <p:ext uri="{BB962C8B-B14F-4D97-AF65-F5344CB8AC3E}">
        <p14:creationId xmlns:p14="http://schemas.microsoft.com/office/powerpoint/2010/main" val="39196938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sz="1400" dirty="0">
              <a:solidFill>
                <a:srgbClr val="FF0000"/>
              </a:solidFill>
            </a:endParaRPr>
          </a:p>
          <a:p>
            <a:endParaRPr lang="it-IT" sz="1400" dirty="0">
              <a:solidFill>
                <a:srgbClr val="FF0000"/>
              </a:solidFill>
            </a:endParaRPr>
          </a:p>
          <a:p>
            <a:r>
              <a:rPr lang="it-IT" sz="1400" dirty="0"/>
              <a:t>L’unificazione nel mondo la fa l’Io.</a:t>
            </a:r>
          </a:p>
          <a:p>
            <a:endParaRPr lang="it-IT" sz="1400" dirty="0"/>
          </a:p>
          <a:p>
            <a:endParaRPr lang="it-IT" sz="1400" dirty="0"/>
          </a:p>
          <a:p>
            <a:endParaRPr lang="it-IT" sz="1400" dirty="0"/>
          </a:p>
          <a:p>
            <a:r>
              <a:rPr lang="it-IT" sz="1400" dirty="0"/>
              <a:t>La coscienza è un flusso eracliteo.</a:t>
            </a:r>
          </a:p>
          <a:p>
            <a:r>
              <a:rPr lang="it-IT" sz="1400" dirty="0"/>
              <a:t>Non diventiamo assuefatti alla realtà</a:t>
            </a:r>
          </a:p>
          <a:p>
            <a:r>
              <a:rPr lang="it-IT" sz="1400" dirty="0"/>
              <a:t>Questa scienza che promuovo non è una scienza oggettiva e cumulativa in quanto io esperisco ogni cosa fenomenologica attraverso la intenzionalità della coscienza</a:t>
            </a:r>
          </a:p>
          <a:p>
            <a:endParaRPr lang="it-IT" sz="1400" dirty="0"/>
          </a:p>
          <a:p>
            <a:r>
              <a:rPr lang="it-IT" sz="1400" dirty="0"/>
              <a:t>Parte alta: Paolo			parte bassa: Max</a:t>
            </a:r>
          </a:p>
        </p:txBody>
      </p:sp>
      <p:sp>
        <p:nvSpPr>
          <p:cNvPr id="4" name="Segnaposto numero diapositiva 3"/>
          <p:cNvSpPr>
            <a:spLocks noGrp="1"/>
          </p:cNvSpPr>
          <p:nvPr>
            <p:ph type="sldNum" sz="quarter" idx="5"/>
          </p:nvPr>
        </p:nvSpPr>
        <p:spPr/>
        <p:txBody>
          <a:bodyPr/>
          <a:lstStyle/>
          <a:p>
            <a:fld id="{3C388ADC-0F9C-4386-A9D8-C580017D7F11}" type="slidenum">
              <a:rPr lang="it-IT" smtClean="0"/>
              <a:t>18</a:t>
            </a:fld>
            <a:endParaRPr lang="it-IT"/>
          </a:p>
        </p:txBody>
      </p:sp>
    </p:spTree>
    <p:extLst>
      <p:ext uri="{BB962C8B-B14F-4D97-AF65-F5344CB8AC3E}">
        <p14:creationId xmlns:p14="http://schemas.microsoft.com/office/powerpoint/2010/main" val="30995963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400" dirty="0"/>
              <a:t>Ego: quello di cui non si può fare a meno, quello che fa l’</a:t>
            </a:r>
            <a:r>
              <a:rPr lang="it-IT" sz="1400" dirty="0" err="1"/>
              <a:t>epoché</a:t>
            </a:r>
            <a:endParaRPr lang="it-IT" sz="1400" dirty="0"/>
          </a:p>
          <a:p>
            <a:r>
              <a:rPr lang="it-IT" sz="1400" dirty="0"/>
              <a:t>Cogito: l’io, insieme dei vissuti</a:t>
            </a:r>
          </a:p>
          <a:p>
            <a:r>
              <a:rPr lang="it-IT" sz="1400" dirty="0" err="1"/>
              <a:t>Cogitatum</a:t>
            </a:r>
            <a:r>
              <a:rPr lang="it-IT" sz="1400" dirty="0"/>
              <a:t>: contenuto delle </a:t>
            </a:r>
            <a:r>
              <a:rPr lang="it-IT" sz="1400" dirty="0" err="1"/>
              <a:t>cogitationes</a:t>
            </a:r>
            <a:endParaRPr lang="it-IT" sz="1400" dirty="0"/>
          </a:p>
          <a:p>
            <a:endParaRPr lang="it-IT" sz="1800" dirty="0"/>
          </a:p>
          <a:p>
            <a:r>
              <a:rPr lang="it-IT" sz="1400" dirty="0"/>
              <a:t>Sul punto 2:</a:t>
            </a:r>
          </a:p>
          <a:p>
            <a:r>
              <a:rPr lang="it-IT" sz="1400" dirty="0"/>
              <a:t>«</a:t>
            </a:r>
            <a:r>
              <a:rPr lang="it-IT" sz="1400" i="1" dirty="0"/>
              <a:t>Fiore di pesco</a:t>
            </a:r>
            <a:r>
              <a:rPr lang="it-IT" sz="1400" dirty="0"/>
              <a:t>» – canzone – pianta</a:t>
            </a:r>
          </a:p>
          <a:p>
            <a:endParaRPr lang="it-IT" sz="1800" dirty="0"/>
          </a:p>
          <a:p>
            <a:endParaRPr lang="it-IT" sz="1600" dirty="0"/>
          </a:p>
          <a:p>
            <a:r>
              <a:rPr lang="it-IT" sz="1600" dirty="0"/>
              <a:t>Parte alta: Max			Parte </a:t>
            </a:r>
            <a:r>
              <a:rPr lang="it-IT" sz="1600" dirty="0" err="1"/>
              <a:t>Bassa:Paolo</a:t>
            </a:r>
            <a:endParaRPr lang="it-IT" sz="1600" dirty="0"/>
          </a:p>
        </p:txBody>
      </p:sp>
      <p:sp>
        <p:nvSpPr>
          <p:cNvPr id="4" name="Segnaposto numero diapositiva 3"/>
          <p:cNvSpPr>
            <a:spLocks noGrp="1"/>
          </p:cNvSpPr>
          <p:nvPr>
            <p:ph type="sldNum" sz="quarter" idx="5"/>
          </p:nvPr>
        </p:nvSpPr>
        <p:spPr/>
        <p:txBody>
          <a:bodyPr/>
          <a:lstStyle/>
          <a:p>
            <a:fld id="{3C388ADC-0F9C-4386-A9D8-C580017D7F11}" type="slidenum">
              <a:rPr lang="it-IT" smtClean="0"/>
              <a:t>19</a:t>
            </a:fld>
            <a:endParaRPr lang="it-IT"/>
          </a:p>
        </p:txBody>
      </p:sp>
    </p:spTree>
    <p:extLst>
      <p:ext uri="{BB962C8B-B14F-4D97-AF65-F5344CB8AC3E}">
        <p14:creationId xmlns:p14="http://schemas.microsoft.com/office/powerpoint/2010/main" val="19379541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800" dirty="0"/>
              <a:t>L’Io  come principio trascendentale mentre per Cartesio era una sostanza.</a:t>
            </a:r>
          </a:p>
          <a:p>
            <a:r>
              <a:rPr lang="it-IT" sz="1800" dirty="0"/>
              <a:t>L’Io trascendentale come ciò di cui non posso fare a meno</a:t>
            </a:r>
          </a:p>
          <a:p>
            <a:endParaRPr lang="it-IT" sz="1800" dirty="0"/>
          </a:p>
          <a:p>
            <a:endParaRPr lang="it-IT" sz="1800" dirty="0"/>
          </a:p>
          <a:p>
            <a:r>
              <a:rPr lang="it-IT" sz="1800" dirty="0"/>
              <a:t>Sul primo punto a sinistra:</a:t>
            </a:r>
          </a:p>
          <a:p>
            <a:r>
              <a:rPr lang="it-IT" sz="1800" dirty="0"/>
              <a:t>Una scienza che studi il modo di porsi dell’esperienza cioè del fenomeno. </a:t>
            </a:r>
          </a:p>
          <a:p>
            <a:r>
              <a:rPr lang="it-IT" sz="1800" b="1" dirty="0"/>
              <a:t>Il fenomeno è sia fenomeno stesso che </a:t>
            </a:r>
            <a:r>
              <a:rPr lang="it-IT" sz="1800" b="1" u="sng" dirty="0"/>
              <a:t>fenomeno d’essere,</a:t>
            </a:r>
            <a:r>
              <a:rPr lang="it-IT" sz="1800" b="1" dirty="0"/>
              <a:t> cioè l’essere come essere che si manifesta a me nella sfera trascendentale: esempio di Einstein</a:t>
            </a:r>
          </a:p>
          <a:p>
            <a:endParaRPr lang="it-IT" dirty="0"/>
          </a:p>
          <a:p>
            <a:r>
              <a:rPr lang="it-IT" dirty="0"/>
              <a:t>SX: massimo 			dx: Paolo + esempio Einstein (Massimo)</a:t>
            </a:r>
          </a:p>
        </p:txBody>
      </p:sp>
      <p:sp>
        <p:nvSpPr>
          <p:cNvPr id="4" name="Segnaposto numero diapositiva 3"/>
          <p:cNvSpPr>
            <a:spLocks noGrp="1"/>
          </p:cNvSpPr>
          <p:nvPr>
            <p:ph type="sldNum" sz="quarter" idx="5"/>
          </p:nvPr>
        </p:nvSpPr>
        <p:spPr/>
        <p:txBody>
          <a:bodyPr/>
          <a:lstStyle/>
          <a:p>
            <a:fld id="{3C388ADC-0F9C-4386-A9D8-C580017D7F11}" type="slidenum">
              <a:rPr lang="it-IT" smtClean="0"/>
              <a:t>2</a:t>
            </a:fld>
            <a:endParaRPr lang="it-IT"/>
          </a:p>
        </p:txBody>
      </p:sp>
    </p:spTree>
    <p:extLst>
      <p:ext uri="{BB962C8B-B14F-4D97-AF65-F5344CB8AC3E}">
        <p14:creationId xmlns:p14="http://schemas.microsoft.com/office/powerpoint/2010/main" val="35549500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400" dirty="0"/>
              <a:t>La totalità non è astratta ma è fatta di vissuti</a:t>
            </a:r>
          </a:p>
          <a:p>
            <a:endParaRPr lang="it-IT" sz="1400" dirty="0"/>
          </a:p>
          <a:p>
            <a:r>
              <a:rPr lang="it-IT" sz="1400" dirty="0"/>
              <a:t>Prima parte:</a:t>
            </a:r>
          </a:p>
          <a:p>
            <a:r>
              <a:rPr lang="it-IT" sz="1400" dirty="0"/>
              <a:t>Mentre sogni sei tu che sogni, è nel tuo io la capacità di sognare e di non sognare</a:t>
            </a:r>
          </a:p>
          <a:p>
            <a:endParaRPr lang="it-IT" sz="1400" dirty="0"/>
          </a:p>
          <a:p>
            <a:endParaRPr lang="it-IT" sz="1400" dirty="0"/>
          </a:p>
          <a:p>
            <a:r>
              <a:rPr lang="it-IT" sz="1400" dirty="0"/>
              <a:t>Seconda parte:</a:t>
            </a:r>
          </a:p>
          <a:p>
            <a:r>
              <a:rPr lang="it-IT" sz="1400" dirty="0"/>
              <a:t>È la coscienza non naturalistica</a:t>
            </a:r>
          </a:p>
          <a:p>
            <a:endParaRPr lang="it-IT" sz="1400" dirty="0"/>
          </a:p>
          <a:p>
            <a:r>
              <a:rPr lang="it-IT" sz="1400" dirty="0"/>
              <a:t>Parte alta: Paolo			parte bassa: Max</a:t>
            </a:r>
            <a:endParaRPr lang="it-IT" sz="1800" dirty="0"/>
          </a:p>
        </p:txBody>
      </p:sp>
      <p:sp>
        <p:nvSpPr>
          <p:cNvPr id="4" name="Segnaposto numero diapositiva 3"/>
          <p:cNvSpPr>
            <a:spLocks noGrp="1"/>
          </p:cNvSpPr>
          <p:nvPr>
            <p:ph type="sldNum" sz="quarter" idx="5"/>
          </p:nvPr>
        </p:nvSpPr>
        <p:spPr/>
        <p:txBody>
          <a:bodyPr/>
          <a:lstStyle/>
          <a:p>
            <a:fld id="{3C388ADC-0F9C-4386-A9D8-C580017D7F11}" type="slidenum">
              <a:rPr lang="it-IT" smtClean="0"/>
              <a:t>20</a:t>
            </a:fld>
            <a:endParaRPr lang="it-IT"/>
          </a:p>
        </p:txBody>
      </p:sp>
    </p:spTree>
    <p:extLst>
      <p:ext uri="{BB962C8B-B14F-4D97-AF65-F5344CB8AC3E}">
        <p14:creationId xmlns:p14="http://schemas.microsoft.com/office/powerpoint/2010/main" val="10132608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3C388ADC-0F9C-4386-A9D8-C580017D7F11}" type="slidenum">
              <a:rPr lang="it-IT" smtClean="0"/>
              <a:t>21</a:t>
            </a:fld>
            <a:endParaRPr lang="it-IT"/>
          </a:p>
        </p:txBody>
      </p:sp>
    </p:spTree>
    <p:extLst>
      <p:ext uri="{BB962C8B-B14F-4D97-AF65-F5344CB8AC3E}">
        <p14:creationId xmlns:p14="http://schemas.microsoft.com/office/powerpoint/2010/main" val="36841838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3C388ADC-0F9C-4386-A9D8-C580017D7F11}" type="slidenum">
              <a:rPr lang="it-IT" smtClean="0"/>
              <a:t>22</a:t>
            </a:fld>
            <a:endParaRPr lang="it-IT"/>
          </a:p>
        </p:txBody>
      </p:sp>
    </p:spTree>
    <p:extLst>
      <p:ext uri="{BB962C8B-B14F-4D97-AF65-F5344CB8AC3E}">
        <p14:creationId xmlns:p14="http://schemas.microsoft.com/office/powerpoint/2010/main" val="34044321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3C388ADC-0F9C-4386-A9D8-C580017D7F11}" type="slidenum">
              <a:rPr lang="it-IT" smtClean="0"/>
              <a:t>23</a:t>
            </a:fld>
            <a:endParaRPr lang="it-IT"/>
          </a:p>
        </p:txBody>
      </p:sp>
    </p:spTree>
    <p:extLst>
      <p:ext uri="{BB962C8B-B14F-4D97-AF65-F5344CB8AC3E}">
        <p14:creationId xmlns:p14="http://schemas.microsoft.com/office/powerpoint/2010/main" val="1166806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sz="1800" dirty="0"/>
          </a:p>
        </p:txBody>
      </p:sp>
      <p:sp>
        <p:nvSpPr>
          <p:cNvPr id="4" name="Segnaposto numero diapositiva 3"/>
          <p:cNvSpPr>
            <a:spLocks noGrp="1"/>
          </p:cNvSpPr>
          <p:nvPr>
            <p:ph type="sldNum" sz="quarter" idx="5"/>
          </p:nvPr>
        </p:nvSpPr>
        <p:spPr/>
        <p:txBody>
          <a:bodyPr/>
          <a:lstStyle/>
          <a:p>
            <a:fld id="{3C388ADC-0F9C-4386-A9D8-C580017D7F11}" type="slidenum">
              <a:rPr lang="it-IT" smtClean="0"/>
              <a:t>3</a:t>
            </a:fld>
            <a:endParaRPr lang="it-IT"/>
          </a:p>
        </p:txBody>
      </p:sp>
    </p:spTree>
    <p:extLst>
      <p:ext uri="{BB962C8B-B14F-4D97-AF65-F5344CB8AC3E}">
        <p14:creationId xmlns:p14="http://schemas.microsoft.com/office/powerpoint/2010/main" val="3471385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800" dirty="0"/>
              <a:t>Mi accorgo  dei miei atti intenzionali, la coscienza non gira a vuoto.</a:t>
            </a:r>
          </a:p>
          <a:p>
            <a:r>
              <a:rPr lang="it-IT" sz="1800" dirty="0"/>
              <a:t>Esiste quindi un secondo livello delle cose, io che mi accorgo dei miei atti e questi atti hanno sempre già un contenuto.</a:t>
            </a:r>
          </a:p>
          <a:p>
            <a:endParaRPr lang="it-IT" sz="1800" dirty="0"/>
          </a:p>
          <a:p>
            <a:r>
              <a:rPr lang="it-IT" sz="1800" dirty="0"/>
              <a:t>Cadere io so già cosa significhi.</a:t>
            </a:r>
          </a:p>
          <a:p>
            <a:endParaRPr lang="it-IT" sz="1800" dirty="0"/>
          </a:p>
          <a:p>
            <a:r>
              <a:rPr lang="it-IT" sz="1800" dirty="0"/>
              <a:t>Il noema vedremo che è un senso che riempie il mio atto intenzionale che non può esistere senza il suo contenuto</a:t>
            </a:r>
          </a:p>
          <a:p>
            <a:endParaRPr lang="it-IT" sz="1800" dirty="0"/>
          </a:p>
          <a:p>
            <a:r>
              <a:rPr lang="it-IT" sz="1400" dirty="0"/>
              <a:t>Max: parte alta			Paolo: parte bassa</a:t>
            </a:r>
          </a:p>
        </p:txBody>
      </p:sp>
      <p:sp>
        <p:nvSpPr>
          <p:cNvPr id="4" name="Segnaposto numero diapositiva 3"/>
          <p:cNvSpPr>
            <a:spLocks noGrp="1"/>
          </p:cNvSpPr>
          <p:nvPr>
            <p:ph type="sldNum" sz="quarter" idx="5"/>
          </p:nvPr>
        </p:nvSpPr>
        <p:spPr/>
        <p:txBody>
          <a:bodyPr/>
          <a:lstStyle/>
          <a:p>
            <a:fld id="{3C388ADC-0F9C-4386-A9D8-C580017D7F11}" type="slidenum">
              <a:rPr lang="it-IT" smtClean="0"/>
              <a:t>4</a:t>
            </a:fld>
            <a:endParaRPr lang="it-IT"/>
          </a:p>
        </p:txBody>
      </p:sp>
    </p:spTree>
    <p:extLst>
      <p:ext uri="{BB962C8B-B14F-4D97-AF65-F5344CB8AC3E}">
        <p14:creationId xmlns:p14="http://schemas.microsoft.com/office/powerpoint/2010/main" val="20205973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800" dirty="0"/>
              <a:t>Prima parte: sarebbe il compito delle neuroscienze. La percezione non è mai un atto singolo ma un flusso.</a:t>
            </a:r>
          </a:p>
          <a:p>
            <a:endParaRPr lang="it-IT" sz="1800" dirty="0"/>
          </a:p>
          <a:p>
            <a:r>
              <a:rPr lang="it-IT" sz="1800" dirty="0"/>
              <a:t>Seconda parte:</a:t>
            </a:r>
          </a:p>
          <a:p>
            <a:r>
              <a:rPr lang="it-IT" sz="1800" dirty="0"/>
              <a:t>L’analisi naturale non si separa dalla realtà nel senso che considera il fenomeno come realtà</a:t>
            </a:r>
          </a:p>
          <a:p>
            <a:endParaRPr lang="it-IT" sz="1800" dirty="0"/>
          </a:p>
          <a:p>
            <a:r>
              <a:rPr lang="it-IT" sz="1800" dirty="0"/>
              <a:t>Terza parte: è lo studio del fenomeno d’essere e di come io lo elaboro dopo essermi messo tra parentesi</a:t>
            </a:r>
          </a:p>
          <a:p>
            <a:endParaRPr lang="it-IT" sz="1800" dirty="0"/>
          </a:p>
          <a:p>
            <a:endParaRPr lang="it-IT" sz="1800" dirty="0"/>
          </a:p>
          <a:p>
            <a:r>
              <a:rPr lang="it-IT" sz="1600" dirty="0"/>
              <a:t>Parte alta: Max 			parte bassa: Paolo</a:t>
            </a:r>
            <a:endParaRPr lang="it-IT" sz="1400" dirty="0"/>
          </a:p>
        </p:txBody>
      </p:sp>
      <p:sp>
        <p:nvSpPr>
          <p:cNvPr id="4" name="Segnaposto numero diapositiva 3"/>
          <p:cNvSpPr>
            <a:spLocks noGrp="1"/>
          </p:cNvSpPr>
          <p:nvPr>
            <p:ph type="sldNum" sz="quarter" idx="5"/>
          </p:nvPr>
        </p:nvSpPr>
        <p:spPr/>
        <p:txBody>
          <a:bodyPr/>
          <a:lstStyle/>
          <a:p>
            <a:fld id="{3C388ADC-0F9C-4386-A9D8-C580017D7F11}" type="slidenum">
              <a:rPr lang="it-IT" smtClean="0"/>
              <a:t>5</a:t>
            </a:fld>
            <a:endParaRPr lang="it-IT"/>
          </a:p>
        </p:txBody>
      </p:sp>
    </p:spTree>
    <p:extLst>
      <p:ext uri="{BB962C8B-B14F-4D97-AF65-F5344CB8AC3E}">
        <p14:creationId xmlns:p14="http://schemas.microsoft.com/office/powerpoint/2010/main" val="2832782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800" dirty="0"/>
              <a:t>Prima parte: il completamento dell’intersoggettività trascendentale avverrà nella 5° meditazione.</a:t>
            </a:r>
          </a:p>
          <a:p>
            <a:endParaRPr lang="it-IT" sz="1800" dirty="0"/>
          </a:p>
          <a:p>
            <a:r>
              <a:rPr lang="it-IT" sz="1800" dirty="0"/>
              <a:t>Seconda parte: lo studio del fenomeno d’essere e dell’Io come campo di conoscenza.</a:t>
            </a:r>
          </a:p>
          <a:p>
            <a:endParaRPr lang="it-IT" sz="1800" dirty="0"/>
          </a:p>
          <a:p>
            <a:r>
              <a:rPr lang="it-IT" sz="1800" dirty="0"/>
              <a:t>In questa slide Ego significa solipsismo</a:t>
            </a:r>
          </a:p>
          <a:p>
            <a:endParaRPr lang="it-IT" sz="1800" dirty="0"/>
          </a:p>
          <a:p>
            <a:endParaRPr lang="it-IT" sz="1800" dirty="0"/>
          </a:p>
          <a:p>
            <a:r>
              <a:rPr lang="it-IT" sz="1800" dirty="0"/>
              <a:t>Parte alta :Paolo			parte bassa: Max</a:t>
            </a:r>
          </a:p>
          <a:p>
            <a:endParaRPr lang="it-IT" sz="1800" dirty="0"/>
          </a:p>
          <a:p>
            <a:endParaRPr lang="it-IT" sz="1800" dirty="0"/>
          </a:p>
        </p:txBody>
      </p:sp>
      <p:sp>
        <p:nvSpPr>
          <p:cNvPr id="4" name="Segnaposto numero diapositiva 3"/>
          <p:cNvSpPr>
            <a:spLocks noGrp="1"/>
          </p:cNvSpPr>
          <p:nvPr>
            <p:ph type="sldNum" sz="quarter" idx="5"/>
          </p:nvPr>
        </p:nvSpPr>
        <p:spPr/>
        <p:txBody>
          <a:bodyPr/>
          <a:lstStyle/>
          <a:p>
            <a:fld id="{3C388ADC-0F9C-4386-A9D8-C580017D7F11}" type="slidenum">
              <a:rPr lang="it-IT" smtClean="0"/>
              <a:t>6</a:t>
            </a:fld>
            <a:endParaRPr lang="it-IT"/>
          </a:p>
        </p:txBody>
      </p:sp>
    </p:spTree>
    <p:extLst>
      <p:ext uri="{BB962C8B-B14F-4D97-AF65-F5344CB8AC3E}">
        <p14:creationId xmlns:p14="http://schemas.microsoft.com/office/powerpoint/2010/main" val="27907640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3C388ADC-0F9C-4386-A9D8-C580017D7F11}" type="slidenum">
              <a:rPr lang="it-IT" smtClean="0"/>
              <a:t>7</a:t>
            </a:fld>
            <a:endParaRPr lang="it-IT"/>
          </a:p>
        </p:txBody>
      </p:sp>
    </p:spTree>
    <p:extLst>
      <p:ext uri="{BB962C8B-B14F-4D97-AF65-F5344CB8AC3E}">
        <p14:creationId xmlns:p14="http://schemas.microsoft.com/office/powerpoint/2010/main" val="42874637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800" dirty="0"/>
              <a:t>L’Io come flusso</a:t>
            </a:r>
          </a:p>
          <a:p>
            <a:r>
              <a:rPr lang="it-IT" sz="1800" dirty="0"/>
              <a:t>L’io come flusso collega l’Io con la molteplicità delle forme come nell’esempio del dato.</a:t>
            </a:r>
          </a:p>
          <a:p>
            <a:r>
              <a:rPr lang="it-IT" sz="1800" dirty="0"/>
              <a:t>Alla riflessione trascendentale: anche se non stiamo sognando sappiamo cosa sia sognare.</a:t>
            </a:r>
          </a:p>
          <a:p>
            <a:endParaRPr lang="it-IT" sz="1800" dirty="0"/>
          </a:p>
          <a:p>
            <a:endParaRPr lang="it-IT" sz="1800" dirty="0"/>
          </a:p>
          <a:p>
            <a:r>
              <a:rPr lang="it-IT" sz="1800" dirty="0"/>
              <a:t>Se oggi sono stato nello sgabuzzino, l’informazione su come sia lo sgabuzzino resta in me anche se non ci sono: l’Io sa cosa sia lo sgabuzzino </a:t>
            </a:r>
            <a:r>
              <a:rPr lang="it-IT" sz="1800" dirty="0">
                <a:sym typeface="Wingdings" panose="05000000000000000000" pitchFamily="2" charset="2"/>
              </a:rPr>
              <a:t> io percepisco la realtà come essa si dà.</a:t>
            </a:r>
          </a:p>
          <a:p>
            <a:endParaRPr lang="it-IT" sz="1800" dirty="0">
              <a:sym typeface="Wingdings" panose="05000000000000000000" pitchFamily="2" charset="2"/>
            </a:endParaRPr>
          </a:p>
          <a:p>
            <a:r>
              <a:rPr lang="it-IT" sz="1600" dirty="0">
                <a:sym typeface="Wingdings" panose="05000000000000000000" pitchFamily="2" charset="2"/>
              </a:rPr>
              <a:t>Parte alta: Paolo			Parte bassa: Max</a:t>
            </a:r>
            <a:endParaRPr lang="it-IT" sz="1600" dirty="0"/>
          </a:p>
        </p:txBody>
      </p:sp>
      <p:sp>
        <p:nvSpPr>
          <p:cNvPr id="4" name="Segnaposto numero diapositiva 3"/>
          <p:cNvSpPr>
            <a:spLocks noGrp="1"/>
          </p:cNvSpPr>
          <p:nvPr>
            <p:ph type="sldNum" sz="quarter" idx="5"/>
          </p:nvPr>
        </p:nvSpPr>
        <p:spPr/>
        <p:txBody>
          <a:bodyPr/>
          <a:lstStyle/>
          <a:p>
            <a:fld id="{3C388ADC-0F9C-4386-A9D8-C580017D7F11}" type="slidenum">
              <a:rPr lang="it-IT" smtClean="0"/>
              <a:t>8</a:t>
            </a:fld>
            <a:endParaRPr lang="it-IT"/>
          </a:p>
        </p:txBody>
      </p:sp>
    </p:spTree>
    <p:extLst>
      <p:ext uri="{BB962C8B-B14F-4D97-AF65-F5344CB8AC3E}">
        <p14:creationId xmlns:p14="http://schemas.microsoft.com/office/powerpoint/2010/main" val="23429161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600" dirty="0"/>
              <a:t>L’io naturale è facile a trattarlo</a:t>
            </a:r>
          </a:p>
          <a:p>
            <a:endParaRPr lang="it-IT" sz="1600" dirty="0"/>
          </a:p>
          <a:p>
            <a:r>
              <a:rPr lang="it-IT" sz="1600" dirty="0"/>
              <a:t>Seconda parte in alto:</a:t>
            </a:r>
          </a:p>
          <a:p>
            <a:r>
              <a:rPr lang="it-IT" sz="1600" dirty="0"/>
              <a:t>Perché non mi butto dalla finestra per uscire? Potrei pensare mi butto dalla finestra per uscire perché lo ho sognato, ma non lo faccio. Posso pensare di volare con la moto ma è solo una metafora. L’Io ridotto trascendentalmente è un flusso di dati.</a:t>
            </a:r>
          </a:p>
          <a:p>
            <a:endParaRPr lang="it-IT" sz="1600" dirty="0"/>
          </a:p>
          <a:p>
            <a:r>
              <a:rPr lang="it-IT" sz="1600" dirty="0"/>
              <a:t>Seconda parte in basso:</a:t>
            </a:r>
          </a:p>
          <a:p>
            <a:r>
              <a:rPr lang="it-IT" sz="1600" dirty="0"/>
              <a:t>L’io </a:t>
            </a:r>
            <a:r>
              <a:rPr lang="it-IT" sz="1600" dirty="0" err="1"/>
              <a:t>dis</a:t>
            </a:r>
            <a:r>
              <a:rPr lang="it-IT" sz="1600" dirty="0"/>
              <a:t>-interessato cioè interessato solo a se stesso che ha eliminato, ad esempio, la cultura ed è il trascendentale di tutti e si crea una situazione tipo «auriga della coscienza di Platone» rispetto  all’Io interessato</a:t>
            </a:r>
          </a:p>
          <a:p>
            <a:endParaRPr lang="it-IT" sz="1600" dirty="0"/>
          </a:p>
          <a:p>
            <a:r>
              <a:rPr lang="it-IT" sz="1600" dirty="0"/>
              <a:t>Parte alta: max			parte bassa: Paolo</a:t>
            </a:r>
          </a:p>
        </p:txBody>
      </p:sp>
      <p:sp>
        <p:nvSpPr>
          <p:cNvPr id="4" name="Segnaposto numero diapositiva 3"/>
          <p:cNvSpPr>
            <a:spLocks noGrp="1"/>
          </p:cNvSpPr>
          <p:nvPr>
            <p:ph type="sldNum" sz="quarter" idx="5"/>
          </p:nvPr>
        </p:nvSpPr>
        <p:spPr/>
        <p:txBody>
          <a:bodyPr/>
          <a:lstStyle/>
          <a:p>
            <a:fld id="{3C388ADC-0F9C-4386-A9D8-C580017D7F11}" type="slidenum">
              <a:rPr lang="it-IT" smtClean="0"/>
              <a:t>9</a:t>
            </a:fld>
            <a:endParaRPr lang="it-IT"/>
          </a:p>
        </p:txBody>
      </p:sp>
    </p:spTree>
    <p:extLst>
      <p:ext uri="{BB962C8B-B14F-4D97-AF65-F5344CB8AC3E}">
        <p14:creationId xmlns:p14="http://schemas.microsoft.com/office/powerpoint/2010/main" val="2617422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AF002A0F-A3D9-4FF6-A3B0-EA678CCE009E}" type="datetimeFigureOut">
              <a:rPr lang="it-IT" smtClean="0"/>
              <a:t>21/10/2024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7B0B64B-AD3A-4DB7-8B5C-F47C796A17F3}" type="slidenum">
              <a:rPr lang="it-IT" smtClean="0"/>
              <a:t>‹N›</a:t>
            </a:fld>
            <a:endParaRPr lang="it-IT"/>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39187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AF002A0F-A3D9-4FF6-A3B0-EA678CCE009E}" type="datetimeFigureOut">
              <a:rPr lang="it-IT" smtClean="0"/>
              <a:t>21/10/2024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37B0B64B-AD3A-4DB7-8B5C-F47C796A17F3}" type="slidenum">
              <a:rPr lang="it-IT" smtClean="0"/>
              <a:t>‹N›</a:t>
            </a:fld>
            <a:endParaRPr lang="it-IT"/>
          </a:p>
        </p:txBody>
      </p:sp>
    </p:spTree>
    <p:extLst>
      <p:ext uri="{BB962C8B-B14F-4D97-AF65-F5344CB8AC3E}">
        <p14:creationId xmlns:p14="http://schemas.microsoft.com/office/powerpoint/2010/main" val="894028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F002A0F-A3D9-4FF6-A3B0-EA678CCE009E}" type="datetimeFigureOut">
              <a:rPr lang="it-IT" smtClean="0"/>
              <a:t>21/10/2024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7B0B64B-AD3A-4DB7-8B5C-F47C796A17F3}" type="slidenum">
              <a:rPr lang="it-IT" smtClean="0"/>
              <a:t>‹N›</a:t>
            </a:fld>
            <a:endParaRPr lang="it-IT"/>
          </a:p>
        </p:txBody>
      </p:sp>
    </p:spTree>
    <p:extLst>
      <p:ext uri="{BB962C8B-B14F-4D97-AF65-F5344CB8AC3E}">
        <p14:creationId xmlns:p14="http://schemas.microsoft.com/office/powerpoint/2010/main" val="1998469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F002A0F-A3D9-4FF6-A3B0-EA678CCE009E}" type="datetimeFigureOut">
              <a:rPr lang="it-IT" smtClean="0"/>
              <a:t>21/10/2024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7B0B64B-AD3A-4DB7-8B5C-F47C796A17F3}" type="slidenum">
              <a:rPr lang="it-IT" smtClean="0"/>
              <a:t>‹N›</a:t>
            </a:fld>
            <a:endParaRPr lang="it-IT"/>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215716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F002A0F-A3D9-4FF6-A3B0-EA678CCE009E}" type="datetimeFigureOut">
              <a:rPr lang="it-IT" smtClean="0"/>
              <a:t>21/10/2024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7B0B64B-AD3A-4DB7-8B5C-F47C796A17F3}" type="slidenum">
              <a:rPr lang="it-IT" smtClean="0"/>
              <a:t>‹N›</a:t>
            </a:fld>
            <a:endParaRPr lang="it-IT"/>
          </a:p>
        </p:txBody>
      </p:sp>
    </p:spTree>
    <p:extLst>
      <p:ext uri="{BB962C8B-B14F-4D97-AF65-F5344CB8AC3E}">
        <p14:creationId xmlns:p14="http://schemas.microsoft.com/office/powerpoint/2010/main" val="10988281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F002A0F-A3D9-4FF6-A3B0-EA678CCE009E}" type="datetimeFigureOut">
              <a:rPr lang="it-IT" smtClean="0"/>
              <a:t>21/10/2024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7B0B64B-AD3A-4DB7-8B5C-F47C796A17F3}" type="slidenum">
              <a:rPr lang="it-IT" smtClean="0"/>
              <a:t>‹N›</a:t>
            </a:fld>
            <a:endParaRPr lang="it-IT"/>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191054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F002A0F-A3D9-4FF6-A3B0-EA678CCE009E}" type="datetimeFigureOut">
              <a:rPr lang="it-IT" smtClean="0"/>
              <a:t>21/10/2024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7B0B64B-AD3A-4DB7-8B5C-F47C796A17F3}" type="slidenum">
              <a:rPr lang="it-IT" smtClean="0"/>
              <a:t>‹N›</a:t>
            </a:fld>
            <a:endParaRPr lang="it-IT"/>
          </a:p>
        </p:txBody>
      </p:sp>
    </p:spTree>
    <p:extLst>
      <p:ext uri="{BB962C8B-B14F-4D97-AF65-F5344CB8AC3E}">
        <p14:creationId xmlns:p14="http://schemas.microsoft.com/office/powerpoint/2010/main" val="11743623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F002A0F-A3D9-4FF6-A3B0-EA678CCE009E}" type="datetimeFigureOut">
              <a:rPr lang="it-IT" smtClean="0"/>
              <a:t>21/10/2024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7B0B64B-AD3A-4DB7-8B5C-F47C796A17F3}" type="slidenum">
              <a:rPr lang="it-IT" smtClean="0"/>
              <a:t>‹N›</a:t>
            </a:fld>
            <a:endParaRPr lang="it-IT"/>
          </a:p>
        </p:txBody>
      </p:sp>
    </p:spTree>
    <p:extLst>
      <p:ext uri="{BB962C8B-B14F-4D97-AF65-F5344CB8AC3E}">
        <p14:creationId xmlns:p14="http://schemas.microsoft.com/office/powerpoint/2010/main" val="14518828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F002A0F-A3D9-4FF6-A3B0-EA678CCE009E}" type="datetimeFigureOut">
              <a:rPr lang="it-IT" smtClean="0"/>
              <a:t>21/10/2024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7B0B64B-AD3A-4DB7-8B5C-F47C796A17F3}" type="slidenum">
              <a:rPr lang="it-IT" smtClean="0"/>
              <a:t>‹N›</a:t>
            </a:fld>
            <a:endParaRPr lang="it-IT"/>
          </a:p>
        </p:txBody>
      </p:sp>
    </p:spTree>
    <p:extLst>
      <p:ext uri="{BB962C8B-B14F-4D97-AF65-F5344CB8AC3E}">
        <p14:creationId xmlns:p14="http://schemas.microsoft.com/office/powerpoint/2010/main" val="672154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F002A0F-A3D9-4FF6-A3B0-EA678CCE009E}" type="datetimeFigureOut">
              <a:rPr lang="it-IT" smtClean="0"/>
              <a:t>21/10/2024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7B0B64B-AD3A-4DB7-8B5C-F47C796A17F3}" type="slidenum">
              <a:rPr lang="it-IT" smtClean="0"/>
              <a:t>‹N›</a:t>
            </a:fld>
            <a:endParaRPr lang="it-IT"/>
          </a:p>
        </p:txBody>
      </p:sp>
    </p:spTree>
    <p:extLst>
      <p:ext uri="{BB962C8B-B14F-4D97-AF65-F5344CB8AC3E}">
        <p14:creationId xmlns:p14="http://schemas.microsoft.com/office/powerpoint/2010/main" val="3034640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F002A0F-A3D9-4FF6-A3B0-EA678CCE009E}" type="datetimeFigureOut">
              <a:rPr lang="it-IT" smtClean="0"/>
              <a:t>21/10/2024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7B0B64B-AD3A-4DB7-8B5C-F47C796A17F3}" type="slidenum">
              <a:rPr lang="it-IT" smtClean="0"/>
              <a:t>‹N›</a:t>
            </a:fld>
            <a:endParaRPr lang="it-IT"/>
          </a:p>
        </p:txBody>
      </p:sp>
    </p:spTree>
    <p:extLst>
      <p:ext uri="{BB962C8B-B14F-4D97-AF65-F5344CB8AC3E}">
        <p14:creationId xmlns:p14="http://schemas.microsoft.com/office/powerpoint/2010/main" val="3218740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AF002A0F-A3D9-4FF6-A3B0-EA678CCE009E}" type="datetimeFigureOut">
              <a:rPr lang="it-IT" smtClean="0"/>
              <a:t>21/10/2024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7B0B64B-AD3A-4DB7-8B5C-F47C796A17F3}" type="slidenum">
              <a:rPr lang="it-IT" smtClean="0"/>
              <a:t>‹N›</a:t>
            </a:fld>
            <a:endParaRPr lang="it-IT"/>
          </a:p>
        </p:txBody>
      </p:sp>
    </p:spTree>
    <p:extLst>
      <p:ext uri="{BB962C8B-B14F-4D97-AF65-F5344CB8AC3E}">
        <p14:creationId xmlns:p14="http://schemas.microsoft.com/office/powerpoint/2010/main" val="2387475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AF002A0F-A3D9-4FF6-A3B0-EA678CCE009E}" type="datetimeFigureOut">
              <a:rPr lang="it-IT" smtClean="0"/>
              <a:t>21/10/2024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37B0B64B-AD3A-4DB7-8B5C-F47C796A17F3}" type="slidenum">
              <a:rPr lang="it-IT" smtClean="0"/>
              <a:t>‹N›</a:t>
            </a:fld>
            <a:endParaRPr lang="it-IT"/>
          </a:p>
        </p:txBody>
      </p:sp>
    </p:spTree>
    <p:extLst>
      <p:ext uri="{BB962C8B-B14F-4D97-AF65-F5344CB8AC3E}">
        <p14:creationId xmlns:p14="http://schemas.microsoft.com/office/powerpoint/2010/main" val="3561256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AF002A0F-A3D9-4FF6-A3B0-EA678CCE009E}" type="datetimeFigureOut">
              <a:rPr lang="it-IT" smtClean="0"/>
              <a:t>21/10/2024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37B0B64B-AD3A-4DB7-8B5C-F47C796A17F3}" type="slidenum">
              <a:rPr lang="it-IT" smtClean="0"/>
              <a:t>‹N›</a:t>
            </a:fld>
            <a:endParaRPr lang="it-IT"/>
          </a:p>
        </p:txBody>
      </p:sp>
    </p:spTree>
    <p:extLst>
      <p:ext uri="{BB962C8B-B14F-4D97-AF65-F5344CB8AC3E}">
        <p14:creationId xmlns:p14="http://schemas.microsoft.com/office/powerpoint/2010/main" val="2924880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002A0F-A3D9-4FF6-A3B0-EA678CCE009E}" type="datetimeFigureOut">
              <a:rPr lang="it-IT" smtClean="0"/>
              <a:t>21/10/2024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37B0B64B-AD3A-4DB7-8B5C-F47C796A17F3}" type="slidenum">
              <a:rPr lang="it-IT" smtClean="0"/>
              <a:t>‹N›</a:t>
            </a:fld>
            <a:endParaRPr lang="it-IT"/>
          </a:p>
        </p:txBody>
      </p:sp>
    </p:spTree>
    <p:extLst>
      <p:ext uri="{BB962C8B-B14F-4D97-AF65-F5344CB8AC3E}">
        <p14:creationId xmlns:p14="http://schemas.microsoft.com/office/powerpoint/2010/main" val="3351399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F002A0F-A3D9-4FF6-A3B0-EA678CCE009E}" type="datetimeFigureOut">
              <a:rPr lang="it-IT" smtClean="0"/>
              <a:t>21/10/2024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7B0B64B-AD3A-4DB7-8B5C-F47C796A17F3}" type="slidenum">
              <a:rPr lang="it-IT" smtClean="0"/>
              <a:t>‹N›</a:t>
            </a:fld>
            <a:endParaRPr lang="it-IT"/>
          </a:p>
        </p:txBody>
      </p:sp>
    </p:spTree>
    <p:extLst>
      <p:ext uri="{BB962C8B-B14F-4D97-AF65-F5344CB8AC3E}">
        <p14:creationId xmlns:p14="http://schemas.microsoft.com/office/powerpoint/2010/main" val="4229781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a:t>Fare clic per modificare lo stile del titolo dello schema</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F002A0F-A3D9-4FF6-A3B0-EA678CCE009E}" type="datetimeFigureOut">
              <a:rPr lang="it-IT" smtClean="0"/>
              <a:t>21/10/2024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7B0B64B-AD3A-4DB7-8B5C-F47C796A17F3}" type="slidenum">
              <a:rPr lang="it-IT" smtClean="0"/>
              <a:t>‹N›</a:t>
            </a:fld>
            <a:endParaRPr lang="it-IT"/>
          </a:p>
        </p:txBody>
      </p:sp>
    </p:spTree>
    <p:extLst>
      <p:ext uri="{BB962C8B-B14F-4D97-AF65-F5344CB8AC3E}">
        <p14:creationId xmlns:p14="http://schemas.microsoft.com/office/powerpoint/2010/main" val="1749985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AF002A0F-A3D9-4FF6-A3B0-EA678CCE009E}" type="datetimeFigureOut">
              <a:rPr lang="it-IT" smtClean="0"/>
              <a:t>21/10/2024</a:t>
            </a:fld>
            <a:endParaRPr lang="it-IT"/>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it-IT"/>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37B0B64B-AD3A-4DB7-8B5C-F47C796A17F3}" type="slidenum">
              <a:rPr lang="it-IT" smtClean="0"/>
              <a:t>‹N›</a:t>
            </a:fld>
            <a:endParaRPr lang="it-IT"/>
          </a:p>
        </p:txBody>
      </p:sp>
    </p:spTree>
    <p:extLst>
      <p:ext uri="{BB962C8B-B14F-4D97-AF65-F5344CB8AC3E}">
        <p14:creationId xmlns:p14="http://schemas.microsoft.com/office/powerpoint/2010/main" val="154228284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DD05AF-804A-22C8-8BF7-502D7391D54D}"/>
              </a:ext>
            </a:extLst>
          </p:cNvPr>
          <p:cNvSpPr>
            <a:spLocks noGrp="1"/>
          </p:cNvSpPr>
          <p:nvPr>
            <p:ph type="ctrTitle"/>
          </p:nvPr>
        </p:nvSpPr>
        <p:spPr/>
        <p:txBody>
          <a:bodyPr/>
          <a:lstStyle/>
          <a:p>
            <a:r>
              <a:rPr lang="it-IT" dirty="0"/>
              <a:t>Seconda meditazione</a:t>
            </a:r>
          </a:p>
        </p:txBody>
      </p:sp>
      <p:sp>
        <p:nvSpPr>
          <p:cNvPr id="3" name="Sottotitolo 2">
            <a:extLst>
              <a:ext uri="{FF2B5EF4-FFF2-40B4-BE49-F238E27FC236}">
                <a16:creationId xmlns:a16="http://schemas.microsoft.com/office/drawing/2014/main" id="{C34EC4CF-208C-89E2-C35D-AAD3244D4799}"/>
              </a:ext>
            </a:extLst>
          </p:cNvPr>
          <p:cNvSpPr>
            <a:spLocks noGrp="1"/>
          </p:cNvSpPr>
          <p:nvPr>
            <p:ph type="subTitle" idx="1"/>
          </p:nvPr>
        </p:nvSpPr>
        <p:spPr>
          <a:xfrm>
            <a:off x="684212" y="3843867"/>
            <a:ext cx="6845592" cy="1947333"/>
          </a:xfrm>
        </p:spPr>
        <p:txBody>
          <a:bodyPr/>
          <a:lstStyle/>
          <a:p>
            <a:pPr algn="just"/>
            <a:r>
              <a:rPr lang="it-IT" b="1" dirty="0">
                <a:solidFill>
                  <a:srgbClr val="FFFF00"/>
                </a:solidFill>
              </a:rPr>
              <a:t>Esposizione del campo trascendentale dell’esperienza secondo le sue </a:t>
            </a:r>
            <a:r>
              <a:rPr lang="it-IT" b="1">
                <a:solidFill>
                  <a:srgbClr val="FFFF00"/>
                </a:solidFill>
              </a:rPr>
              <a:t>strutture generali </a:t>
            </a:r>
            <a:endParaRPr lang="it-IT" b="1" dirty="0">
              <a:solidFill>
                <a:srgbClr val="FFFF00"/>
              </a:solidFill>
            </a:endParaRPr>
          </a:p>
        </p:txBody>
      </p:sp>
      <p:sp>
        <p:nvSpPr>
          <p:cNvPr id="4" name="CasellaDiTesto 3">
            <a:extLst>
              <a:ext uri="{FF2B5EF4-FFF2-40B4-BE49-F238E27FC236}">
                <a16:creationId xmlns:a16="http://schemas.microsoft.com/office/drawing/2014/main" id="{EBAB6A18-23F4-71E6-F895-2933F1D50F9B}"/>
              </a:ext>
            </a:extLst>
          </p:cNvPr>
          <p:cNvSpPr txBox="1"/>
          <p:nvPr/>
        </p:nvSpPr>
        <p:spPr>
          <a:xfrm>
            <a:off x="968721" y="5948127"/>
            <a:ext cx="2284600" cy="646331"/>
          </a:xfrm>
          <a:prstGeom prst="rect">
            <a:avLst/>
          </a:prstGeom>
          <a:noFill/>
        </p:spPr>
        <p:txBody>
          <a:bodyPr wrap="none" rtlCol="0">
            <a:spAutoFit/>
          </a:bodyPr>
          <a:lstStyle/>
          <a:p>
            <a:r>
              <a:rPr lang="it-IT" dirty="0"/>
              <a:t>Paolo Penza</a:t>
            </a:r>
            <a:br>
              <a:rPr lang="it-IT" dirty="0"/>
            </a:br>
            <a:r>
              <a:rPr lang="it-IT" dirty="0"/>
              <a:t>Massimo Bontempi</a:t>
            </a:r>
          </a:p>
        </p:txBody>
      </p:sp>
    </p:spTree>
    <p:extLst>
      <p:ext uri="{BB962C8B-B14F-4D97-AF65-F5344CB8AC3E}">
        <p14:creationId xmlns:p14="http://schemas.microsoft.com/office/powerpoint/2010/main" val="3782995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70999B9B-9A25-D434-9D59-C0E271229308}"/>
              </a:ext>
            </a:extLst>
          </p:cNvPr>
          <p:cNvSpPr/>
          <p:nvPr/>
        </p:nvSpPr>
        <p:spPr>
          <a:xfrm>
            <a:off x="82421" y="-4667"/>
            <a:ext cx="12027158" cy="40301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b="1" dirty="0"/>
              <a:t>§15 - </a:t>
            </a:r>
            <a:r>
              <a:rPr lang="it-IT" sz="2000" b="1" i="1" dirty="0"/>
              <a:t>Riflessione naturale e riflessione trascendentale</a:t>
            </a:r>
            <a:endParaRPr lang="it-IT" sz="2000" b="1" dirty="0"/>
          </a:p>
        </p:txBody>
      </p:sp>
      <p:sp>
        <p:nvSpPr>
          <p:cNvPr id="3" name="Rettangolo con angoli arrotondati 2">
            <a:extLst>
              <a:ext uri="{FF2B5EF4-FFF2-40B4-BE49-F238E27FC236}">
                <a16:creationId xmlns:a16="http://schemas.microsoft.com/office/drawing/2014/main" id="{9AD5C1E1-1ADB-4582-A619-AF0B0B1896EC}"/>
              </a:ext>
            </a:extLst>
          </p:cNvPr>
          <p:cNvSpPr/>
          <p:nvPr/>
        </p:nvSpPr>
        <p:spPr>
          <a:xfrm>
            <a:off x="82421" y="457199"/>
            <a:ext cx="12027158" cy="1859873"/>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700" b="1" dirty="0">
                <a:solidFill>
                  <a:srgbClr val="FF0000"/>
                </a:solidFill>
              </a:rPr>
              <a:t>Tutto è possibile in funzione di garantire l’assoluta assenza di pregiudizi e stando nella pura evidenza.</a:t>
            </a:r>
            <a:endParaRPr lang="it-IT" sz="1700" dirty="0">
              <a:solidFill>
                <a:schemeClr val="bg1"/>
              </a:solidFill>
            </a:endParaRPr>
          </a:p>
          <a:p>
            <a:pPr algn="just"/>
            <a:r>
              <a:rPr lang="it-IT" sz="1700" dirty="0">
                <a:solidFill>
                  <a:schemeClr val="bg1"/>
                </a:solidFill>
              </a:rPr>
              <a:t>«</a:t>
            </a:r>
            <a:r>
              <a:rPr lang="it-IT" sz="1700" i="1" dirty="0">
                <a:solidFill>
                  <a:schemeClr val="bg1"/>
                </a:solidFill>
              </a:rPr>
              <a:t>…significa avere un vincolo alle pure datità della riflessione trascendentale, le quali vengono prese esattamente così come si danno, in modo puramente intuitivo, nell’evidenza diretta e devono rimanere tenute scevre da tutte le sovrainterpretazioni rispetto a ciò che è puramente visto</a:t>
            </a:r>
            <a:r>
              <a:rPr lang="it-IT" sz="1700" dirty="0">
                <a:solidFill>
                  <a:schemeClr val="bg1"/>
                </a:solidFill>
              </a:rPr>
              <a:t>» </a:t>
            </a:r>
          </a:p>
          <a:p>
            <a:pPr algn="just"/>
            <a:endParaRPr lang="it-IT" sz="1700" b="1" dirty="0">
              <a:solidFill>
                <a:srgbClr val="7030A0"/>
              </a:solidFill>
            </a:endParaRPr>
          </a:p>
          <a:p>
            <a:pPr algn="just"/>
            <a:r>
              <a:rPr lang="it-IT" sz="1700" b="1" dirty="0">
                <a:solidFill>
                  <a:srgbClr val="7030A0"/>
                </a:solidFill>
              </a:rPr>
              <a:t>«cogito-</a:t>
            </a:r>
            <a:r>
              <a:rPr lang="it-IT" sz="1700" b="1" dirty="0" err="1">
                <a:solidFill>
                  <a:srgbClr val="7030A0"/>
                </a:solidFill>
              </a:rPr>
              <a:t>cogitatum</a:t>
            </a:r>
            <a:r>
              <a:rPr lang="it-IT" sz="1700" b="1" dirty="0">
                <a:solidFill>
                  <a:srgbClr val="7030A0"/>
                </a:solidFill>
              </a:rPr>
              <a:t> (qua </a:t>
            </a:r>
            <a:r>
              <a:rPr lang="it-IT" sz="1700" b="1" dirty="0" err="1">
                <a:solidFill>
                  <a:srgbClr val="7030A0"/>
                </a:solidFill>
              </a:rPr>
              <a:t>cogitatum</a:t>
            </a:r>
            <a:r>
              <a:rPr lang="it-IT" sz="1700" b="1" dirty="0">
                <a:solidFill>
                  <a:srgbClr val="7030A0"/>
                </a:solidFill>
              </a:rPr>
              <a:t>)»: l’oggetto che io intendo corrisponde con l’oggetto che sto analizzando, rifletto dunque sulle mie intenzioni in quanto intenzioni, per ottenerne la </a:t>
            </a:r>
            <a:r>
              <a:rPr lang="it-IT" sz="1700" b="1" dirty="0">
                <a:solidFill>
                  <a:srgbClr val="FF0000"/>
                </a:solidFill>
              </a:rPr>
              <a:t>descrizione universale</a:t>
            </a:r>
            <a:r>
              <a:rPr lang="it-IT" sz="1700" b="1" dirty="0">
                <a:solidFill>
                  <a:srgbClr val="7030A0"/>
                </a:solidFill>
              </a:rPr>
              <a:t>.</a:t>
            </a:r>
          </a:p>
        </p:txBody>
      </p:sp>
      <p:sp>
        <p:nvSpPr>
          <p:cNvPr id="5" name="Rettangolo con angoli arrotondati 4">
            <a:extLst>
              <a:ext uri="{FF2B5EF4-FFF2-40B4-BE49-F238E27FC236}">
                <a16:creationId xmlns:a16="http://schemas.microsoft.com/office/drawing/2014/main" id="{F77B6DAC-869B-42C6-B949-6A60CC63E49C}"/>
              </a:ext>
            </a:extLst>
          </p:cNvPr>
          <p:cNvSpPr/>
          <p:nvPr/>
        </p:nvSpPr>
        <p:spPr>
          <a:xfrm>
            <a:off x="47481" y="2375919"/>
            <a:ext cx="12016699" cy="3508833"/>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700" b="1" dirty="0">
                <a:solidFill>
                  <a:srgbClr val="FF0000"/>
                </a:solidFill>
              </a:rPr>
              <a:t>	Noematica e Noetica</a:t>
            </a:r>
            <a:endParaRPr lang="it-IT" sz="1700" dirty="0">
              <a:solidFill>
                <a:schemeClr val="bg1"/>
              </a:solidFill>
            </a:endParaRPr>
          </a:p>
          <a:p>
            <a:r>
              <a:rPr lang="it-IT" sz="1700" dirty="0">
                <a:solidFill>
                  <a:srgbClr val="FF0000"/>
                </a:solidFill>
              </a:rPr>
              <a:t>Noematica:</a:t>
            </a:r>
          </a:p>
          <a:p>
            <a:pPr algn="just"/>
            <a:r>
              <a:rPr lang="it-IT" sz="1700" b="1" dirty="0">
                <a:solidFill>
                  <a:srgbClr val="7030A0"/>
                </a:solidFill>
              </a:rPr>
              <a:t>È il significato che do all’esperienza, cioè riguarda l’oggetto intenzionale (mi riferisco sempre a qualcosa).</a:t>
            </a:r>
          </a:p>
          <a:p>
            <a:pPr algn="just"/>
            <a:r>
              <a:rPr lang="it-IT" sz="1700" dirty="0">
                <a:solidFill>
                  <a:schemeClr val="bg1"/>
                </a:solidFill>
              </a:rPr>
              <a:t>«</a:t>
            </a:r>
            <a:r>
              <a:rPr lang="it-IT" sz="1700" i="1" dirty="0">
                <a:solidFill>
                  <a:schemeClr val="bg1"/>
                </a:solidFill>
              </a:rPr>
              <a:t>quelle [descrizioni] che si rivolgono all’oggetto intenzionale in quanto tale, rispettivamente alle determinazioni attribuitegli nelle rispettive modalità di coscienza, e attribuitegli nei modi che emergono rispettivamente alla direzione di sguardo che si rivolge loro (dunque le modalità ontologiche come essere certo, possibile, probabile, </a:t>
            </a:r>
            <a:r>
              <a:rPr lang="it-IT" sz="1700" i="1" dirty="0" err="1">
                <a:solidFill>
                  <a:schemeClr val="bg1"/>
                </a:solidFill>
              </a:rPr>
              <a:t>ecc</a:t>
            </a:r>
            <a:r>
              <a:rPr lang="it-IT" sz="1700" i="1" dirty="0">
                <a:solidFill>
                  <a:schemeClr val="bg1"/>
                </a:solidFill>
              </a:rPr>
              <a:t> o nelle modalità soggettivo-temporali: esistente in modo presente, passato futuro)</a:t>
            </a:r>
            <a:r>
              <a:rPr lang="it-IT" sz="1700" dirty="0">
                <a:solidFill>
                  <a:schemeClr val="bg1"/>
                </a:solidFill>
              </a:rPr>
              <a:t>»</a:t>
            </a:r>
            <a:endParaRPr lang="it-IT" sz="1700" b="1" dirty="0">
              <a:solidFill>
                <a:srgbClr val="7030A0"/>
              </a:solidFill>
            </a:endParaRPr>
          </a:p>
          <a:p>
            <a:r>
              <a:rPr lang="it-IT" sz="1700" dirty="0">
                <a:solidFill>
                  <a:srgbClr val="FF0000"/>
                </a:solidFill>
              </a:rPr>
              <a:t>Noetica:</a:t>
            </a:r>
          </a:p>
          <a:p>
            <a:pPr algn="just"/>
            <a:r>
              <a:rPr lang="it-IT" sz="1700" b="1" dirty="0">
                <a:solidFill>
                  <a:srgbClr val="7030A0"/>
                </a:solidFill>
              </a:rPr>
              <a:t>Riguarda gli atti dell’intelletto (tutto ciò che necessariamente riguarda la percezione, cioè i modi del cogito.</a:t>
            </a:r>
          </a:p>
          <a:p>
            <a:pPr algn="just"/>
            <a:r>
              <a:rPr lang="it-IT" sz="1700" dirty="0">
                <a:solidFill>
                  <a:schemeClr val="bg1"/>
                </a:solidFill>
              </a:rPr>
              <a:t>«</a:t>
            </a:r>
            <a:r>
              <a:rPr lang="it-IT" sz="1700" i="1" dirty="0">
                <a:solidFill>
                  <a:schemeClr val="bg1"/>
                </a:solidFill>
              </a:rPr>
              <a:t>[quel tipo di descrizioni] che riguardano i modi del cogito stesso, i modi della coscienza, ad esempio della percezione, del ricordo, della ritenzione con differenze modali che spettano loro come chiarezza e 	distinzione</a:t>
            </a:r>
            <a:r>
              <a:rPr lang="it-IT" sz="1700" dirty="0">
                <a:solidFill>
                  <a:schemeClr val="bg1"/>
                </a:solidFill>
              </a:rPr>
              <a:t>»</a:t>
            </a:r>
            <a:endParaRPr lang="it-IT" sz="1700" b="1" dirty="0">
              <a:solidFill>
                <a:srgbClr val="7030A0"/>
              </a:solidFill>
            </a:endParaRPr>
          </a:p>
        </p:txBody>
      </p:sp>
      <p:sp>
        <p:nvSpPr>
          <p:cNvPr id="6" name="Rettangolo con angoli arrotondati 5">
            <a:extLst>
              <a:ext uri="{FF2B5EF4-FFF2-40B4-BE49-F238E27FC236}">
                <a16:creationId xmlns:a16="http://schemas.microsoft.com/office/drawing/2014/main" id="{E62BCD98-C821-4CA4-9FB8-E973E5B06583}"/>
              </a:ext>
            </a:extLst>
          </p:cNvPr>
          <p:cNvSpPr/>
          <p:nvPr/>
        </p:nvSpPr>
        <p:spPr>
          <a:xfrm>
            <a:off x="100176" y="5965795"/>
            <a:ext cx="11911311" cy="870012"/>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700" b="1" dirty="0">
                <a:solidFill>
                  <a:srgbClr val="FF0000"/>
                </a:solidFill>
              </a:rPr>
              <a:t>Il cosmo vale come </a:t>
            </a:r>
            <a:r>
              <a:rPr lang="it-IT" sz="1700" b="1" dirty="0" err="1">
                <a:solidFill>
                  <a:srgbClr val="FF0000"/>
                </a:solidFill>
              </a:rPr>
              <a:t>cogitatum</a:t>
            </a:r>
            <a:r>
              <a:rPr lang="it-IT" sz="1700" b="1" dirty="0">
                <a:solidFill>
                  <a:srgbClr val="FF0000"/>
                </a:solidFill>
              </a:rPr>
              <a:t> delle mie </a:t>
            </a:r>
            <a:r>
              <a:rPr lang="it-IT" sz="1700" b="1" dirty="0" err="1">
                <a:solidFill>
                  <a:srgbClr val="FF0000"/>
                </a:solidFill>
              </a:rPr>
              <a:t>cogitationes</a:t>
            </a:r>
            <a:r>
              <a:rPr lang="it-IT" sz="1700" b="1" dirty="0">
                <a:solidFill>
                  <a:srgbClr val="FF0000"/>
                </a:solidFill>
              </a:rPr>
              <a:t>, «mondo qua </a:t>
            </a:r>
            <a:r>
              <a:rPr lang="it-IT" sz="1700" b="1" dirty="0" err="1">
                <a:solidFill>
                  <a:srgbClr val="FF0000"/>
                </a:solidFill>
              </a:rPr>
              <a:t>cogitatum</a:t>
            </a:r>
            <a:r>
              <a:rPr lang="it-IT" sz="1700" b="1" dirty="0">
                <a:solidFill>
                  <a:srgbClr val="FF0000"/>
                </a:solidFill>
              </a:rPr>
              <a:t>»</a:t>
            </a:r>
            <a:endParaRPr lang="it-IT" sz="1700" dirty="0">
              <a:solidFill>
                <a:schemeClr val="bg1"/>
              </a:solidFill>
            </a:endParaRPr>
          </a:p>
          <a:p>
            <a:pPr algn="just"/>
            <a:r>
              <a:rPr lang="it-IT" sz="1700" dirty="0">
                <a:solidFill>
                  <a:schemeClr val="bg1"/>
                </a:solidFill>
              </a:rPr>
              <a:t>«</a:t>
            </a:r>
            <a:r>
              <a:rPr lang="it-IT" sz="1700" i="1" dirty="0">
                <a:solidFill>
                  <a:schemeClr val="bg1"/>
                </a:solidFill>
              </a:rPr>
              <a:t>Io nel mio atteggiamento naturale sono anche e sempre un io trascendentale ma ne divento cosciente soltanto attuando la riduzione fenomenologica</a:t>
            </a:r>
            <a:r>
              <a:rPr lang="it-IT" sz="1700" dirty="0">
                <a:solidFill>
                  <a:schemeClr val="bg1"/>
                </a:solidFill>
              </a:rPr>
              <a:t>».  </a:t>
            </a:r>
            <a:r>
              <a:rPr lang="it-IT" sz="1700" b="1" dirty="0">
                <a:solidFill>
                  <a:srgbClr val="7030A0"/>
                </a:solidFill>
              </a:rPr>
              <a:t>Senza riduzione resterei nella descrizione naturale.</a:t>
            </a:r>
          </a:p>
        </p:txBody>
      </p:sp>
    </p:spTree>
    <p:extLst>
      <p:ext uri="{BB962C8B-B14F-4D97-AF65-F5344CB8AC3E}">
        <p14:creationId xmlns:p14="http://schemas.microsoft.com/office/powerpoint/2010/main" val="849761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1000"/>
                                        <p:tgtEl>
                                          <p:spTgt spid="3">
                                            <p:txEl>
                                              <p:pRg st="3" end="3"/>
                                            </p:txEl>
                                          </p:spTgt>
                                        </p:tgtEl>
                                      </p:cBhvr>
                                    </p:animEffect>
                                    <p:anim calcmode="lin" valueType="num">
                                      <p:cBhvr>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fade">
                                      <p:cBhvr>
                                        <p:cTn id="36" dur="1000"/>
                                        <p:tgtEl>
                                          <p:spTgt spid="5"/>
                                        </p:tgtEl>
                                      </p:cBhvr>
                                    </p:animEffect>
                                    <p:anim calcmode="lin" valueType="num">
                                      <p:cBhvr>
                                        <p:cTn id="37" dur="1000" fill="hold"/>
                                        <p:tgtEl>
                                          <p:spTgt spid="5"/>
                                        </p:tgtEl>
                                        <p:attrNameLst>
                                          <p:attrName>ppt_x</p:attrName>
                                        </p:attrNameLst>
                                      </p:cBhvr>
                                      <p:tavLst>
                                        <p:tav tm="0">
                                          <p:val>
                                            <p:strVal val="#ppt_x"/>
                                          </p:val>
                                        </p:tav>
                                        <p:tav tm="100000">
                                          <p:val>
                                            <p:strVal val="#ppt_x"/>
                                          </p:val>
                                        </p:tav>
                                      </p:tavLst>
                                    </p:anim>
                                    <p:anim calcmode="lin" valueType="num">
                                      <p:cBhvr>
                                        <p:cTn id="38" dur="1000" fill="hold"/>
                                        <p:tgtEl>
                                          <p:spTgt spid="5"/>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5">
                                            <p:txEl>
                                              <p:pRg st="0" end="0"/>
                                            </p:txEl>
                                          </p:spTgt>
                                        </p:tgtEl>
                                        <p:attrNameLst>
                                          <p:attrName>style.visibility</p:attrName>
                                        </p:attrNameLst>
                                      </p:cBhvr>
                                      <p:to>
                                        <p:strVal val="visible"/>
                                      </p:to>
                                    </p:set>
                                    <p:animEffect transition="in" filter="fade">
                                      <p:cBhvr>
                                        <p:cTn id="41" dur="1000"/>
                                        <p:tgtEl>
                                          <p:spTgt spid="5">
                                            <p:txEl>
                                              <p:pRg st="0" end="0"/>
                                            </p:txEl>
                                          </p:spTgt>
                                        </p:tgtEl>
                                      </p:cBhvr>
                                    </p:animEffect>
                                    <p:anim calcmode="lin" valueType="num">
                                      <p:cBhvr>
                                        <p:cTn id="42"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43" dur="1000" fill="hold"/>
                                        <p:tgtEl>
                                          <p:spTgt spid="5">
                                            <p:txEl>
                                              <p:pRg st="0" end="0"/>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5">
                                            <p:txEl>
                                              <p:pRg st="1" end="1"/>
                                            </p:txEl>
                                          </p:spTgt>
                                        </p:tgtEl>
                                        <p:attrNameLst>
                                          <p:attrName>style.visibility</p:attrName>
                                        </p:attrNameLst>
                                      </p:cBhvr>
                                      <p:to>
                                        <p:strVal val="visible"/>
                                      </p:to>
                                    </p:set>
                                    <p:animEffect transition="in" filter="fade">
                                      <p:cBhvr>
                                        <p:cTn id="46" dur="1000"/>
                                        <p:tgtEl>
                                          <p:spTgt spid="5">
                                            <p:txEl>
                                              <p:pRg st="1" end="1"/>
                                            </p:txEl>
                                          </p:spTgt>
                                        </p:tgtEl>
                                      </p:cBhvr>
                                    </p:animEffect>
                                    <p:anim calcmode="lin" valueType="num">
                                      <p:cBhvr>
                                        <p:cTn id="47"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48" dur="1000" fill="hold"/>
                                        <p:tgtEl>
                                          <p:spTgt spid="5">
                                            <p:txEl>
                                              <p:pRg st="1" end="1"/>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5">
                                            <p:txEl>
                                              <p:pRg st="2" end="2"/>
                                            </p:txEl>
                                          </p:spTgt>
                                        </p:tgtEl>
                                        <p:attrNameLst>
                                          <p:attrName>style.visibility</p:attrName>
                                        </p:attrNameLst>
                                      </p:cBhvr>
                                      <p:to>
                                        <p:strVal val="visible"/>
                                      </p:to>
                                    </p:set>
                                    <p:animEffect transition="in" filter="fade">
                                      <p:cBhvr>
                                        <p:cTn id="51" dur="1000"/>
                                        <p:tgtEl>
                                          <p:spTgt spid="5">
                                            <p:txEl>
                                              <p:pRg st="2" end="2"/>
                                            </p:txEl>
                                          </p:spTgt>
                                        </p:tgtEl>
                                      </p:cBhvr>
                                    </p:animEffect>
                                    <p:anim calcmode="lin" valueType="num">
                                      <p:cBhvr>
                                        <p:cTn id="5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53" dur="1000" fill="hold"/>
                                        <p:tgtEl>
                                          <p:spTgt spid="5">
                                            <p:txEl>
                                              <p:pRg st="2" end="2"/>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5">
                                            <p:txEl>
                                              <p:pRg st="3" end="3"/>
                                            </p:txEl>
                                          </p:spTgt>
                                        </p:tgtEl>
                                        <p:attrNameLst>
                                          <p:attrName>style.visibility</p:attrName>
                                        </p:attrNameLst>
                                      </p:cBhvr>
                                      <p:to>
                                        <p:strVal val="visible"/>
                                      </p:to>
                                    </p:set>
                                    <p:animEffect transition="in" filter="fade">
                                      <p:cBhvr>
                                        <p:cTn id="56" dur="1000"/>
                                        <p:tgtEl>
                                          <p:spTgt spid="5">
                                            <p:txEl>
                                              <p:pRg st="3" end="3"/>
                                            </p:txEl>
                                          </p:spTgt>
                                        </p:tgtEl>
                                      </p:cBhvr>
                                    </p:animEffect>
                                    <p:anim calcmode="lin" valueType="num">
                                      <p:cBhvr>
                                        <p:cTn id="57"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58"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5">
                                            <p:txEl>
                                              <p:pRg st="4" end="4"/>
                                            </p:txEl>
                                          </p:spTgt>
                                        </p:tgtEl>
                                        <p:attrNameLst>
                                          <p:attrName>style.visibility</p:attrName>
                                        </p:attrNameLst>
                                      </p:cBhvr>
                                      <p:to>
                                        <p:strVal val="visible"/>
                                      </p:to>
                                    </p:set>
                                    <p:animEffect transition="in" filter="fade">
                                      <p:cBhvr>
                                        <p:cTn id="63" dur="1000"/>
                                        <p:tgtEl>
                                          <p:spTgt spid="5">
                                            <p:txEl>
                                              <p:pRg st="4" end="4"/>
                                            </p:txEl>
                                          </p:spTgt>
                                        </p:tgtEl>
                                      </p:cBhvr>
                                    </p:animEffect>
                                    <p:anim calcmode="lin" valueType="num">
                                      <p:cBhvr>
                                        <p:cTn id="64"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65" dur="1000" fill="hold"/>
                                        <p:tgtEl>
                                          <p:spTgt spid="5">
                                            <p:txEl>
                                              <p:pRg st="4" end="4"/>
                                            </p:txEl>
                                          </p:spTgt>
                                        </p:tgtEl>
                                        <p:attrNameLst>
                                          <p:attrName>ppt_y</p:attrName>
                                        </p:attrNameLst>
                                      </p:cBhvr>
                                      <p:tavLst>
                                        <p:tav tm="0">
                                          <p:val>
                                            <p:strVal val="#ppt_y+.1"/>
                                          </p:val>
                                        </p:tav>
                                        <p:tav tm="100000">
                                          <p:val>
                                            <p:strVal val="#ppt_y"/>
                                          </p:val>
                                        </p:tav>
                                      </p:tavLst>
                                    </p:anim>
                                  </p:childTnLst>
                                </p:cTn>
                              </p:par>
                              <p:par>
                                <p:cTn id="66" presetID="42" presetClass="entr" presetSubtype="0" fill="hold" nodeType="withEffect">
                                  <p:stCondLst>
                                    <p:cond delay="0"/>
                                  </p:stCondLst>
                                  <p:childTnLst>
                                    <p:set>
                                      <p:cBhvr>
                                        <p:cTn id="67" dur="1" fill="hold">
                                          <p:stCondLst>
                                            <p:cond delay="0"/>
                                          </p:stCondLst>
                                        </p:cTn>
                                        <p:tgtEl>
                                          <p:spTgt spid="5">
                                            <p:txEl>
                                              <p:pRg st="5" end="5"/>
                                            </p:txEl>
                                          </p:spTgt>
                                        </p:tgtEl>
                                        <p:attrNameLst>
                                          <p:attrName>style.visibility</p:attrName>
                                        </p:attrNameLst>
                                      </p:cBhvr>
                                      <p:to>
                                        <p:strVal val="visible"/>
                                      </p:to>
                                    </p:set>
                                    <p:animEffect transition="in" filter="fade">
                                      <p:cBhvr>
                                        <p:cTn id="68" dur="1000"/>
                                        <p:tgtEl>
                                          <p:spTgt spid="5">
                                            <p:txEl>
                                              <p:pRg st="5" end="5"/>
                                            </p:txEl>
                                          </p:spTgt>
                                        </p:tgtEl>
                                      </p:cBhvr>
                                    </p:animEffect>
                                    <p:anim calcmode="lin" valueType="num">
                                      <p:cBhvr>
                                        <p:cTn id="69"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70" dur="1000" fill="hold"/>
                                        <p:tgtEl>
                                          <p:spTgt spid="5">
                                            <p:txEl>
                                              <p:pRg st="5" end="5"/>
                                            </p:txEl>
                                          </p:spTgt>
                                        </p:tgtEl>
                                        <p:attrNameLst>
                                          <p:attrName>ppt_y</p:attrName>
                                        </p:attrNameLst>
                                      </p:cBhvr>
                                      <p:tavLst>
                                        <p:tav tm="0">
                                          <p:val>
                                            <p:strVal val="#ppt_y+.1"/>
                                          </p:val>
                                        </p:tav>
                                        <p:tav tm="100000">
                                          <p:val>
                                            <p:strVal val="#ppt_y"/>
                                          </p:val>
                                        </p:tav>
                                      </p:tavLst>
                                    </p:anim>
                                  </p:childTnLst>
                                </p:cTn>
                              </p:par>
                              <p:par>
                                <p:cTn id="71" presetID="42" presetClass="entr" presetSubtype="0" fill="hold" nodeType="withEffect">
                                  <p:stCondLst>
                                    <p:cond delay="0"/>
                                  </p:stCondLst>
                                  <p:childTnLst>
                                    <p:set>
                                      <p:cBhvr>
                                        <p:cTn id="72" dur="1" fill="hold">
                                          <p:stCondLst>
                                            <p:cond delay="0"/>
                                          </p:stCondLst>
                                        </p:cTn>
                                        <p:tgtEl>
                                          <p:spTgt spid="5">
                                            <p:txEl>
                                              <p:pRg st="6" end="6"/>
                                            </p:txEl>
                                          </p:spTgt>
                                        </p:tgtEl>
                                        <p:attrNameLst>
                                          <p:attrName>style.visibility</p:attrName>
                                        </p:attrNameLst>
                                      </p:cBhvr>
                                      <p:to>
                                        <p:strVal val="visible"/>
                                      </p:to>
                                    </p:set>
                                    <p:animEffect transition="in" filter="fade">
                                      <p:cBhvr>
                                        <p:cTn id="73" dur="1000"/>
                                        <p:tgtEl>
                                          <p:spTgt spid="5">
                                            <p:txEl>
                                              <p:pRg st="6" end="6"/>
                                            </p:txEl>
                                          </p:spTgt>
                                        </p:tgtEl>
                                      </p:cBhvr>
                                    </p:animEffect>
                                    <p:anim calcmode="lin" valueType="num">
                                      <p:cBhvr>
                                        <p:cTn id="74"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75"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grpId="0" nodeType="clickEffect">
                                  <p:stCondLst>
                                    <p:cond delay="0"/>
                                  </p:stCondLst>
                                  <p:childTnLst>
                                    <p:set>
                                      <p:cBhvr>
                                        <p:cTn id="79" dur="1" fill="hold">
                                          <p:stCondLst>
                                            <p:cond delay="0"/>
                                          </p:stCondLst>
                                        </p:cTn>
                                        <p:tgtEl>
                                          <p:spTgt spid="6"/>
                                        </p:tgtEl>
                                        <p:attrNameLst>
                                          <p:attrName>style.visibility</p:attrName>
                                        </p:attrNameLst>
                                      </p:cBhvr>
                                      <p:to>
                                        <p:strVal val="visible"/>
                                      </p:to>
                                    </p:set>
                                    <p:animEffect transition="in" filter="fade">
                                      <p:cBhvr>
                                        <p:cTn id="80" dur="1000"/>
                                        <p:tgtEl>
                                          <p:spTgt spid="6"/>
                                        </p:tgtEl>
                                      </p:cBhvr>
                                    </p:animEffect>
                                    <p:anim calcmode="lin" valueType="num">
                                      <p:cBhvr>
                                        <p:cTn id="81" dur="1000" fill="hold"/>
                                        <p:tgtEl>
                                          <p:spTgt spid="6"/>
                                        </p:tgtEl>
                                        <p:attrNameLst>
                                          <p:attrName>ppt_x</p:attrName>
                                        </p:attrNameLst>
                                      </p:cBhvr>
                                      <p:tavLst>
                                        <p:tav tm="0">
                                          <p:val>
                                            <p:strVal val="#ppt_x"/>
                                          </p:val>
                                        </p:tav>
                                        <p:tav tm="100000">
                                          <p:val>
                                            <p:strVal val="#ppt_x"/>
                                          </p:val>
                                        </p:tav>
                                      </p:tavLst>
                                    </p:anim>
                                    <p:anim calcmode="lin" valueType="num">
                                      <p:cBhvr>
                                        <p:cTn id="82" dur="1000" fill="hold"/>
                                        <p:tgtEl>
                                          <p:spTgt spid="6"/>
                                        </p:tgtEl>
                                        <p:attrNameLst>
                                          <p:attrName>ppt_y</p:attrName>
                                        </p:attrNameLst>
                                      </p:cBhvr>
                                      <p:tavLst>
                                        <p:tav tm="0">
                                          <p:val>
                                            <p:strVal val="#ppt_y+.1"/>
                                          </p:val>
                                        </p:tav>
                                        <p:tav tm="100000">
                                          <p:val>
                                            <p:strVal val="#ppt_y"/>
                                          </p:val>
                                        </p:tav>
                                      </p:tavLst>
                                    </p:anim>
                                  </p:childTnLst>
                                </p:cTn>
                              </p:par>
                              <p:par>
                                <p:cTn id="83" presetID="42" presetClass="entr" presetSubtype="0" fill="hold" nodeType="withEffect">
                                  <p:stCondLst>
                                    <p:cond delay="0"/>
                                  </p:stCondLst>
                                  <p:childTnLst>
                                    <p:set>
                                      <p:cBhvr>
                                        <p:cTn id="84" dur="1" fill="hold">
                                          <p:stCondLst>
                                            <p:cond delay="0"/>
                                          </p:stCondLst>
                                        </p:cTn>
                                        <p:tgtEl>
                                          <p:spTgt spid="6">
                                            <p:txEl>
                                              <p:pRg st="0" end="0"/>
                                            </p:txEl>
                                          </p:spTgt>
                                        </p:tgtEl>
                                        <p:attrNameLst>
                                          <p:attrName>style.visibility</p:attrName>
                                        </p:attrNameLst>
                                      </p:cBhvr>
                                      <p:to>
                                        <p:strVal val="visible"/>
                                      </p:to>
                                    </p:set>
                                    <p:animEffect transition="in" filter="fade">
                                      <p:cBhvr>
                                        <p:cTn id="85" dur="1000"/>
                                        <p:tgtEl>
                                          <p:spTgt spid="6">
                                            <p:txEl>
                                              <p:pRg st="0" end="0"/>
                                            </p:txEl>
                                          </p:spTgt>
                                        </p:tgtEl>
                                      </p:cBhvr>
                                    </p:animEffect>
                                    <p:anim calcmode="lin" valueType="num">
                                      <p:cBhvr>
                                        <p:cTn id="86"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87" dur="1000" fill="hold"/>
                                        <p:tgtEl>
                                          <p:spTgt spid="6">
                                            <p:txEl>
                                              <p:pRg st="0" end="0"/>
                                            </p:txEl>
                                          </p:spTgt>
                                        </p:tgtEl>
                                        <p:attrNameLst>
                                          <p:attrName>ppt_y</p:attrName>
                                        </p:attrNameLst>
                                      </p:cBhvr>
                                      <p:tavLst>
                                        <p:tav tm="0">
                                          <p:val>
                                            <p:strVal val="#ppt_y+.1"/>
                                          </p:val>
                                        </p:tav>
                                        <p:tav tm="100000">
                                          <p:val>
                                            <p:strVal val="#ppt_y"/>
                                          </p:val>
                                        </p:tav>
                                      </p:tavLst>
                                    </p:anim>
                                  </p:childTnLst>
                                </p:cTn>
                              </p:par>
                              <p:par>
                                <p:cTn id="88" presetID="42" presetClass="entr" presetSubtype="0" fill="hold" nodeType="withEffect">
                                  <p:stCondLst>
                                    <p:cond delay="0"/>
                                  </p:stCondLst>
                                  <p:childTnLst>
                                    <p:set>
                                      <p:cBhvr>
                                        <p:cTn id="89" dur="1" fill="hold">
                                          <p:stCondLst>
                                            <p:cond delay="0"/>
                                          </p:stCondLst>
                                        </p:cTn>
                                        <p:tgtEl>
                                          <p:spTgt spid="6">
                                            <p:txEl>
                                              <p:pRg st="1" end="1"/>
                                            </p:txEl>
                                          </p:spTgt>
                                        </p:tgtEl>
                                        <p:attrNameLst>
                                          <p:attrName>style.visibility</p:attrName>
                                        </p:attrNameLst>
                                      </p:cBhvr>
                                      <p:to>
                                        <p:strVal val="visible"/>
                                      </p:to>
                                    </p:set>
                                    <p:animEffect transition="in" filter="fade">
                                      <p:cBhvr>
                                        <p:cTn id="90" dur="1000"/>
                                        <p:tgtEl>
                                          <p:spTgt spid="6">
                                            <p:txEl>
                                              <p:pRg st="1" end="1"/>
                                            </p:txEl>
                                          </p:spTgt>
                                        </p:tgtEl>
                                      </p:cBhvr>
                                    </p:animEffect>
                                    <p:anim calcmode="lin" valueType="num">
                                      <p:cBhvr>
                                        <p:cTn id="91"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2"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A5C05A5A-9309-494F-92D1-8673EC4F5FE7}"/>
              </a:ext>
            </a:extLst>
          </p:cNvPr>
          <p:cNvSpPr/>
          <p:nvPr/>
        </p:nvSpPr>
        <p:spPr>
          <a:xfrm>
            <a:off x="82421" y="-4667"/>
            <a:ext cx="12027158" cy="64385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b="1" dirty="0"/>
              <a:t>§16 – </a:t>
            </a:r>
            <a:r>
              <a:rPr lang="it-IT" sz="2000" b="1" i="1" dirty="0"/>
              <a:t>Excursus – Inizio necessario dall’ego cogito sia per la riflessione trascendentale </a:t>
            </a:r>
          </a:p>
          <a:p>
            <a:pPr algn="ctr"/>
            <a:r>
              <a:rPr lang="it-IT" sz="2000" b="1" i="1" dirty="0"/>
              <a:t>che per quella puramente psicologia</a:t>
            </a:r>
            <a:endParaRPr lang="it-IT" sz="2000" b="1" dirty="0"/>
          </a:p>
        </p:txBody>
      </p:sp>
      <p:sp>
        <p:nvSpPr>
          <p:cNvPr id="3" name="Rettangolo con angoli arrotondati 2">
            <a:extLst>
              <a:ext uri="{FF2B5EF4-FFF2-40B4-BE49-F238E27FC236}">
                <a16:creationId xmlns:a16="http://schemas.microsoft.com/office/drawing/2014/main" id="{8C80C47A-0FD2-4004-86B0-47A14F7D1E11}"/>
              </a:ext>
            </a:extLst>
          </p:cNvPr>
          <p:cNvSpPr/>
          <p:nvPr/>
        </p:nvSpPr>
        <p:spPr>
          <a:xfrm>
            <a:off x="82421" y="732407"/>
            <a:ext cx="11944350" cy="2472432"/>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b="1" dirty="0">
                <a:solidFill>
                  <a:srgbClr val="FF0000"/>
                </a:solidFill>
              </a:rPr>
              <a:t>L’io concreto</a:t>
            </a:r>
          </a:p>
          <a:p>
            <a:pPr algn="just"/>
            <a:r>
              <a:rPr lang="it-IT" b="1" dirty="0">
                <a:solidFill>
                  <a:srgbClr val="C00000"/>
                </a:solidFill>
              </a:rPr>
              <a:t>Qual è la materia da studiare? Dato la molteplicità infinita di singoli vissuti individuali dati dell’esperienza, l’oggetto di studio della fenomenologia è la descrizione di tali vissuti ma soprattutto delle loro reciproche connessioni sino a raggiungere una unità che definiamo </a:t>
            </a:r>
            <a:r>
              <a:rPr lang="it-IT" b="1" u="sng" dirty="0">
                <a:solidFill>
                  <a:srgbClr val="C00000"/>
                </a:solidFill>
              </a:rPr>
              <a:t>io concreto</a:t>
            </a:r>
            <a:r>
              <a:rPr lang="it-IT" dirty="0">
                <a:solidFill>
                  <a:srgbClr val="C00000"/>
                </a:solidFill>
              </a:rPr>
              <a:t>. </a:t>
            </a:r>
            <a:r>
              <a:rPr lang="it-IT" b="1" dirty="0">
                <a:solidFill>
                  <a:srgbClr val="C00000"/>
                </a:solidFill>
              </a:rPr>
              <a:t>(</a:t>
            </a:r>
            <a:r>
              <a:rPr lang="it-IT" b="1" dirty="0" err="1">
                <a:solidFill>
                  <a:srgbClr val="C00000"/>
                </a:solidFill>
              </a:rPr>
              <a:t>Egologia</a:t>
            </a:r>
            <a:r>
              <a:rPr lang="it-IT" b="1" dirty="0">
                <a:solidFill>
                  <a:srgbClr val="C00000"/>
                </a:solidFill>
              </a:rPr>
              <a:t> </a:t>
            </a:r>
            <a:r>
              <a:rPr lang="it-IT" b="1" dirty="0" err="1">
                <a:solidFill>
                  <a:srgbClr val="C00000"/>
                </a:solidFill>
              </a:rPr>
              <a:t>trascendental</a:t>
            </a:r>
            <a:r>
              <a:rPr lang="it-IT" b="1" dirty="0">
                <a:solidFill>
                  <a:srgbClr val="C00000"/>
                </a:solidFill>
              </a:rPr>
              <a:t>-descrittiva)</a:t>
            </a:r>
          </a:p>
          <a:p>
            <a:pPr algn="just"/>
            <a:endParaRPr lang="it-IT" dirty="0">
              <a:solidFill>
                <a:schemeClr val="bg1"/>
              </a:solidFill>
            </a:endParaRPr>
          </a:p>
          <a:p>
            <a:pPr algn="just"/>
            <a:r>
              <a:rPr lang="it-IT" dirty="0">
                <a:solidFill>
                  <a:srgbClr val="00B0F0"/>
                </a:solidFill>
              </a:rPr>
              <a:t>In parallelo, questa auto-rivelazione trascendentale porta alla psicologia intesa come:</a:t>
            </a:r>
          </a:p>
          <a:p>
            <a:pPr algn="just"/>
            <a:r>
              <a:rPr lang="it-IT" b="1" dirty="0">
                <a:solidFill>
                  <a:srgbClr val="00B0F0"/>
                </a:solidFill>
              </a:rPr>
              <a:t>Puro essere psichico nella mia vita psichica (Psicologia pura dell’interiorità ): studio del mio essere una realtà </a:t>
            </a:r>
            <a:r>
              <a:rPr lang="it-IT" b="1" dirty="0" err="1">
                <a:solidFill>
                  <a:srgbClr val="00B0F0"/>
                </a:solidFill>
              </a:rPr>
              <a:t>psichicofica</a:t>
            </a:r>
            <a:r>
              <a:rPr lang="it-IT" b="1" dirty="0">
                <a:solidFill>
                  <a:srgbClr val="00B0F0"/>
                </a:solidFill>
              </a:rPr>
              <a:t>.</a:t>
            </a:r>
            <a:endParaRPr lang="it-IT" dirty="0">
              <a:solidFill>
                <a:schemeClr val="bg1"/>
              </a:solidFill>
            </a:endParaRPr>
          </a:p>
        </p:txBody>
      </p:sp>
      <p:sp>
        <p:nvSpPr>
          <p:cNvPr id="4" name="Rettangolo con angoli arrotondati 3">
            <a:extLst>
              <a:ext uri="{FF2B5EF4-FFF2-40B4-BE49-F238E27FC236}">
                <a16:creationId xmlns:a16="http://schemas.microsoft.com/office/drawing/2014/main" id="{5C1E6C2B-F2EE-4111-9701-E15812BD4887}"/>
              </a:ext>
            </a:extLst>
          </p:cNvPr>
          <p:cNvSpPr/>
          <p:nvPr/>
        </p:nvSpPr>
        <p:spPr>
          <a:xfrm>
            <a:off x="82421" y="3298055"/>
            <a:ext cx="11985754" cy="3435656"/>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b="1" dirty="0">
                <a:solidFill>
                  <a:srgbClr val="FF0000"/>
                </a:solidFill>
              </a:rPr>
              <a:t>Ego cogito è l’unico inizio possibile sia per:</a:t>
            </a:r>
          </a:p>
          <a:p>
            <a:pPr marL="742950" lvl="1" indent="-285750">
              <a:buFont typeface="Arial" panose="020B0604020202020204" pitchFamily="34" charset="0"/>
              <a:buChar char="•"/>
            </a:pPr>
            <a:r>
              <a:rPr lang="it-IT" b="1" dirty="0" err="1">
                <a:solidFill>
                  <a:srgbClr val="C00000"/>
                </a:solidFill>
              </a:rPr>
              <a:t>Egologia</a:t>
            </a:r>
            <a:r>
              <a:rPr lang="it-IT" b="1" dirty="0">
                <a:solidFill>
                  <a:srgbClr val="C00000"/>
                </a:solidFill>
              </a:rPr>
              <a:t> </a:t>
            </a:r>
            <a:r>
              <a:rPr lang="it-IT" b="1" dirty="0" err="1">
                <a:solidFill>
                  <a:srgbClr val="C00000"/>
                </a:solidFill>
              </a:rPr>
              <a:t>trascendental</a:t>
            </a:r>
            <a:r>
              <a:rPr lang="it-IT" b="1" dirty="0">
                <a:solidFill>
                  <a:srgbClr val="C00000"/>
                </a:solidFill>
              </a:rPr>
              <a:t>-descrittiva</a:t>
            </a:r>
          </a:p>
          <a:p>
            <a:pPr marL="742950" lvl="1" indent="-285750">
              <a:buFont typeface="Arial" panose="020B0604020202020204" pitchFamily="34" charset="0"/>
              <a:buChar char="•"/>
            </a:pPr>
            <a:r>
              <a:rPr lang="it-IT" b="1" dirty="0">
                <a:solidFill>
                  <a:srgbClr val="00B0F0"/>
                </a:solidFill>
              </a:rPr>
              <a:t>Psicologia pura dell’interiorità </a:t>
            </a:r>
          </a:p>
          <a:p>
            <a:pPr algn="just"/>
            <a:r>
              <a:rPr lang="it-IT" dirty="0">
                <a:solidFill>
                  <a:schemeClr val="bg1"/>
                </a:solidFill>
              </a:rPr>
              <a:t>«</a:t>
            </a:r>
            <a:r>
              <a:rPr lang="it-IT" i="1" dirty="0">
                <a:solidFill>
                  <a:schemeClr val="bg1"/>
                </a:solidFill>
              </a:rPr>
              <a:t>Non si farebbe altro che precludersi l’accesso a entrambe, qualora, fuorviati dall’ancora </a:t>
            </a:r>
            <a:r>
              <a:rPr lang="it-IT" i="1" dirty="0" err="1">
                <a:solidFill>
                  <a:schemeClr val="bg1"/>
                </a:solidFill>
              </a:rPr>
              <a:t>onnimperante</a:t>
            </a:r>
            <a:r>
              <a:rPr lang="it-IT" i="1" dirty="0">
                <a:solidFill>
                  <a:schemeClr val="bg1"/>
                </a:solidFill>
              </a:rPr>
              <a:t> tradizione sensualistica, si iniziasse con una dottrina della sensazione…</a:t>
            </a:r>
            <a:r>
              <a:rPr lang="it-IT" dirty="0">
                <a:solidFill>
                  <a:schemeClr val="bg1"/>
                </a:solidFill>
              </a:rPr>
              <a:t>»</a:t>
            </a:r>
          </a:p>
          <a:p>
            <a:endParaRPr lang="it-IT" b="1" dirty="0">
              <a:solidFill>
                <a:srgbClr val="7030A0"/>
              </a:solidFill>
            </a:endParaRPr>
          </a:p>
          <a:p>
            <a:pPr algn="just"/>
            <a:r>
              <a:rPr lang="it-IT" b="1" dirty="0">
                <a:solidFill>
                  <a:srgbClr val="7030A0"/>
                </a:solidFill>
              </a:rPr>
              <a:t>Critica alla impostazione positivista. Questo modo di operare sarebbe errato perché utilizza un metodo incerto che non risulta chiaro. Si darebbe come ovvia la vita della coscienza intesa come complessione di dati esterni (sensibilità) ed interni (connessione in interi). La dottrina tradizionale della conoscenza  cioè Sensualismo  (sento caldo ma non mi interrogo su di me che sento una cosa calda) e Gestaltismo non hanno chiarezza di metodo: non studiano i cogitata qua cogitata (i pensieri con cui pensare).</a:t>
            </a:r>
            <a:endParaRPr lang="it-IT" dirty="0">
              <a:solidFill>
                <a:schemeClr val="bg1"/>
              </a:solidFill>
            </a:endParaRPr>
          </a:p>
        </p:txBody>
      </p:sp>
    </p:spTree>
    <p:extLst>
      <p:ext uri="{BB962C8B-B14F-4D97-AF65-F5344CB8AC3E}">
        <p14:creationId xmlns:p14="http://schemas.microsoft.com/office/powerpoint/2010/main" val="2115749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fade">
                                      <p:cBhvr>
                                        <p:cTn id="36" dur="1000"/>
                                        <p:tgtEl>
                                          <p:spTgt spid="3">
                                            <p:txEl>
                                              <p:pRg st="4" end="4"/>
                                            </p:txEl>
                                          </p:spTgt>
                                        </p:tgtEl>
                                      </p:cBhvr>
                                    </p:animEffect>
                                    <p:anim calcmode="lin" valueType="num">
                                      <p:cBhvr>
                                        <p:cTn id="3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fade">
                                      <p:cBhvr>
                                        <p:cTn id="43" dur="1000"/>
                                        <p:tgtEl>
                                          <p:spTgt spid="4"/>
                                        </p:tgtEl>
                                      </p:cBhvr>
                                    </p:animEffect>
                                    <p:anim calcmode="lin" valueType="num">
                                      <p:cBhvr>
                                        <p:cTn id="44" dur="1000" fill="hold"/>
                                        <p:tgtEl>
                                          <p:spTgt spid="4"/>
                                        </p:tgtEl>
                                        <p:attrNameLst>
                                          <p:attrName>ppt_x</p:attrName>
                                        </p:attrNameLst>
                                      </p:cBhvr>
                                      <p:tavLst>
                                        <p:tav tm="0">
                                          <p:val>
                                            <p:strVal val="#ppt_x"/>
                                          </p:val>
                                        </p:tav>
                                        <p:tav tm="100000">
                                          <p:val>
                                            <p:strVal val="#ppt_x"/>
                                          </p:val>
                                        </p:tav>
                                      </p:tavLst>
                                    </p:anim>
                                    <p:anim calcmode="lin" valueType="num">
                                      <p:cBhvr>
                                        <p:cTn id="45" dur="1000" fill="hold"/>
                                        <p:tgtEl>
                                          <p:spTgt spid="4"/>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4">
                                            <p:txEl>
                                              <p:pRg st="0" end="0"/>
                                            </p:txEl>
                                          </p:spTgt>
                                        </p:tgtEl>
                                        <p:attrNameLst>
                                          <p:attrName>style.visibility</p:attrName>
                                        </p:attrNameLst>
                                      </p:cBhvr>
                                      <p:to>
                                        <p:strVal val="visible"/>
                                      </p:to>
                                    </p:set>
                                    <p:animEffect transition="in" filter="fade">
                                      <p:cBhvr>
                                        <p:cTn id="48" dur="1000"/>
                                        <p:tgtEl>
                                          <p:spTgt spid="4">
                                            <p:txEl>
                                              <p:pRg st="0" end="0"/>
                                            </p:txEl>
                                          </p:spTgt>
                                        </p:tgtEl>
                                      </p:cBhvr>
                                    </p:animEffect>
                                    <p:anim calcmode="lin" valueType="num">
                                      <p:cBhvr>
                                        <p:cTn id="49"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50" dur="1000" fill="hold"/>
                                        <p:tgtEl>
                                          <p:spTgt spid="4">
                                            <p:txEl>
                                              <p:pRg st="0" end="0"/>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4">
                                            <p:txEl>
                                              <p:pRg st="1" end="1"/>
                                            </p:txEl>
                                          </p:spTgt>
                                        </p:tgtEl>
                                        <p:attrNameLst>
                                          <p:attrName>style.visibility</p:attrName>
                                        </p:attrNameLst>
                                      </p:cBhvr>
                                      <p:to>
                                        <p:strVal val="visible"/>
                                      </p:to>
                                    </p:set>
                                    <p:animEffect transition="in" filter="fade">
                                      <p:cBhvr>
                                        <p:cTn id="53" dur="1000"/>
                                        <p:tgtEl>
                                          <p:spTgt spid="4">
                                            <p:txEl>
                                              <p:pRg st="1" end="1"/>
                                            </p:txEl>
                                          </p:spTgt>
                                        </p:tgtEl>
                                      </p:cBhvr>
                                    </p:animEffect>
                                    <p:anim calcmode="lin" valueType="num">
                                      <p:cBhvr>
                                        <p:cTn id="54"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55" dur="1000" fill="hold"/>
                                        <p:tgtEl>
                                          <p:spTgt spid="4">
                                            <p:txEl>
                                              <p:pRg st="1" end="1"/>
                                            </p:txEl>
                                          </p:spTgt>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4">
                                            <p:txEl>
                                              <p:pRg st="2" end="2"/>
                                            </p:txEl>
                                          </p:spTgt>
                                        </p:tgtEl>
                                        <p:attrNameLst>
                                          <p:attrName>style.visibility</p:attrName>
                                        </p:attrNameLst>
                                      </p:cBhvr>
                                      <p:to>
                                        <p:strVal val="visible"/>
                                      </p:to>
                                    </p:set>
                                    <p:animEffect transition="in" filter="fade">
                                      <p:cBhvr>
                                        <p:cTn id="58" dur="1000"/>
                                        <p:tgtEl>
                                          <p:spTgt spid="4">
                                            <p:txEl>
                                              <p:pRg st="2" end="2"/>
                                            </p:txEl>
                                          </p:spTgt>
                                        </p:tgtEl>
                                      </p:cBhvr>
                                    </p:animEffect>
                                    <p:anim calcmode="lin" valueType="num">
                                      <p:cBhvr>
                                        <p:cTn id="59"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60" dur="1000" fill="hold"/>
                                        <p:tgtEl>
                                          <p:spTgt spid="4">
                                            <p:txEl>
                                              <p:pRg st="2" end="2"/>
                                            </p:txEl>
                                          </p:spTgt>
                                        </p:tgtEl>
                                        <p:attrNameLst>
                                          <p:attrName>ppt_y</p:attrName>
                                        </p:attrNameLst>
                                      </p:cBhvr>
                                      <p:tavLst>
                                        <p:tav tm="0">
                                          <p:val>
                                            <p:strVal val="#ppt_y+.1"/>
                                          </p:val>
                                        </p:tav>
                                        <p:tav tm="100000">
                                          <p:val>
                                            <p:strVal val="#ppt_y"/>
                                          </p:val>
                                        </p:tav>
                                      </p:tavLst>
                                    </p:anim>
                                  </p:childTnLst>
                                </p:cTn>
                              </p:par>
                              <p:par>
                                <p:cTn id="61" presetID="42" presetClass="entr" presetSubtype="0" fill="hold" nodeType="withEffect">
                                  <p:stCondLst>
                                    <p:cond delay="0"/>
                                  </p:stCondLst>
                                  <p:childTnLst>
                                    <p:set>
                                      <p:cBhvr>
                                        <p:cTn id="62" dur="1" fill="hold">
                                          <p:stCondLst>
                                            <p:cond delay="0"/>
                                          </p:stCondLst>
                                        </p:cTn>
                                        <p:tgtEl>
                                          <p:spTgt spid="4">
                                            <p:txEl>
                                              <p:pRg st="3" end="3"/>
                                            </p:txEl>
                                          </p:spTgt>
                                        </p:tgtEl>
                                        <p:attrNameLst>
                                          <p:attrName>style.visibility</p:attrName>
                                        </p:attrNameLst>
                                      </p:cBhvr>
                                      <p:to>
                                        <p:strVal val="visible"/>
                                      </p:to>
                                    </p:set>
                                    <p:animEffect transition="in" filter="fade">
                                      <p:cBhvr>
                                        <p:cTn id="63" dur="1000"/>
                                        <p:tgtEl>
                                          <p:spTgt spid="4">
                                            <p:txEl>
                                              <p:pRg st="3" end="3"/>
                                            </p:txEl>
                                          </p:spTgt>
                                        </p:tgtEl>
                                      </p:cBhvr>
                                    </p:animEffect>
                                    <p:anim calcmode="lin" valueType="num">
                                      <p:cBhvr>
                                        <p:cTn id="64"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65" dur="1000" fill="hold"/>
                                        <p:tgtEl>
                                          <p:spTgt spid="4">
                                            <p:txEl>
                                              <p:pRg st="3" end="3"/>
                                            </p:txEl>
                                          </p:spTgt>
                                        </p:tgtEl>
                                        <p:attrNameLst>
                                          <p:attrName>ppt_y</p:attrName>
                                        </p:attrNameLst>
                                      </p:cBhvr>
                                      <p:tavLst>
                                        <p:tav tm="0">
                                          <p:val>
                                            <p:strVal val="#ppt_y+.1"/>
                                          </p:val>
                                        </p:tav>
                                        <p:tav tm="100000">
                                          <p:val>
                                            <p:strVal val="#ppt_y"/>
                                          </p:val>
                                        </p:tav>
                                      </p:tavLst>
                                    </p:anim>
                                  </p:childTnLst>
                                </p:cTn>
                              </p:par>
                              <p:par>
                                <p:cTn id="66" presetID="42" presetClass="entr" presetSubtype="0" fill="hold" nodeType="withEffect">
                                  <p:stCondLst>
                                    <p:cond delay="0"/>
                                  </p:stCondLst>
                                  <p:childTnLst>
                                    <p:set>
                                      <p:cBhvr>
                                        <p:cTn id="67" dur="1" fill="hold">
                                          <p:stCondLst>
                                            <p:cond delay="0"/>
                                          </p:stCondLst>
                                        </p:cTn>
                                        <p:tgtEl>
                                          <p:spTgt spid="4">
                                            <p:txEl>
                                              <p:pRg st="5" end="5"/>
                                            </p:txEl>
                                          </p:spTgt>
                                        </p:tgtEl>
                                        <p:attrNameLst>
                                          <p:attrName>style.visibility</p:attrName>
                                        </p:attrNameLst>
                                      </p:cBhvr>
                                      <p:to>
                                        <p:strVal val="visible"/>
                                      </p:to>
                                    </p:set>
                                    <p:animEffect transition="in" filter="fade">
                                      <p:cBhvr>
                                        <p:cTn id="68" dur="1000"/>
                                        <p:tgtEl>
                                          <p:spTgt spid="4">
                                            <p:txEl>
                                              <p:pRg st="5" end="5"/>
                                            </p:txEl>
                                          </p:spTgt>
                                        </p:tgtEl>
                                      </p:cBhvr>
                                    </p:animEffect>
                                    <p:anim calcmode="lin" valueType="num">
                                      <p:cBhvr>
                                        <p:cTn id="69"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70"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FE550B97-AEF5-410D-8256-A8D3C0C1F531}"/>
              </a:ext>
            </a:extLst>
          </p:cNvPr>
          <p:cNvSpPr/>
          <p:nvPr/>
        </p:nvSpPr>
        <p:spPr>
          <a:xfrm>
            <a:off x="1258431" y="845752"/>
            <a:ext cx="9024751" cy="4522953"/>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Arial" panose="020B0604020202020204" pitchFamily="34" charset="0"/>
              <a:buChar char="•"/>
            </a:pPr>
            <a:r>
              <a:rPr lang="it-IT" sz="2400" b="1" u="sng" dirty="0">
                <a:solidFill>
                  <a:srgbClr val="7030A0"/>
                </a:solidFill>
              </a:rPr>
              <a:t>Le sintesi costitutive e il tempo</a:t>
            </a:r>
            <a:r>
              <a:rPr lang="it-IT" sz="2400" b="1" dirty="0">
                <a:solidFill>
                  <a:srgbClr val="7030A0"/>
                </a:solidFill>
              </a:rPr>
              <a:t> 			§17-18</a:t>
            </a:r>
          </a:p>
          <a:p>
            <a:pPr marL="285750" indent="-285750" algn="just">
              <a:buFont typeface="Arial" panose="020B0604020202020204" pitchFamily="34" charset="0"/>
              <a:buChar char="•"/>
            </a:pPr>
            <a:endParaRPr lang="it-IT" sz="2400" b="1" dirty="0">
              <a:solidFill>
                <a:srgbClr val="7030A0"/>
              </a:solidFill>
            </a:endParaRPr>
          </a:p>
          <a:p>
            <a:pPr algn="just"/>
            <a:r>
              <a:rPr lang="it-IT" sz="2400" b="1" dirty="0">
                <a:solidFill>
                  <a:srgbClr val="7030A0"/>
                </a:solidFill>
              </a:rPr>
              <a:t>La sintesi della molteplicità nell’uno concettuale non va intesa come una semplice funzione, la coscienza della molteplicità è essa stessa sintesi. Coscienza come sintesi attraverso il tempo. Distinzione tra tempo e coscienza interiore del tempo.</a:t>
            </a:r>
          </a:p>
        </p:txBody>
      </p:sp>
    </p:spTree>
    <p:extLst>
      <p:ext uri="{BB962C8B-B14F-4D97-AF65-F5344CB8AC3E}">
        <p14:creationId xmlns:p14="http://schemas.microsoft.com/office/powerpoint/2010/main" val="981238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A5C05A5A-9309-494F-92D1-8673EC4F5FE7}"/>
              </a:ext>
            </a:extLst>
          </p:cNvPr>
          <p:cNvSpPr/>
          <p:nvPr/>
        </p:nvSpPr>
        <p:spPr>
          <a:xfrm>
            <a:off x="82421" y="-4667"/>
            <a:ext cx="12027158" cy="64385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b="1" dirty="0"/>
              <a:t>§17 – il carattere bifronte della ricerca sulla coscienza in quanto problematica della correlazione. Direzione della descrizione. Sintesi come forma originaria della coscienza.</a:t>
            </a:r>
          </a:p>
        </p:txBody>
      </p:sp>
      <p:sp>
        <p:nvSpPr>
          <p:cNvPr id="3" name="Rettangolo con angoli arrotondati 2">
            <a:extLst>
              <a:ext uri="{FF2B5EF4-FFF2-40B4-BE49-F238E27FC236}">
                <a16:creationId xmlns:a16="http://schemas.microsoft.com/office/drawing/2014/main" id="{8C80C47A-0FD2-4004-86B0-47A14F7D1E11}"/>
              </a:ext>
            </a:extLst>
          </p:cNvPr>
          <p:cNvSpPr/>
          <p:nvPr/>
        </p:nvSpPr>
        <p:spPr>
          <a:xfrm>
            <a:off x="82420" y="639192"/>
            <a:ext cx="11957179" cy="306705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1700" b="1" dirty="0">
                <a:solidFill>
                  <a:srgbClr val="FF0000"/>
                </a:solidFill>
              </a:rPr>
              <a:t>Si conosce un dado</a:t>
            </a:r>
            <a:r>
              <a:rPr lang="it-IT" sz="1700" b="1" dirty="0">
                <a:solidFill>
                  <a:schemeClr val="bg1"/>
                </a:solidFill>
              </a:rPr>
              <a:t> </a:t>
            </a:r>
            <a:r>
              <a:rPr lang="it-IT" sz="1700" dirty="0">
                <a:solidFill>
                  <a:schemeClr val="bg1"/>
                </a:solidFill>
              </a:rPr>
              <a:t>«</a:t>
            </a:r>
            <a:r>
              <a:rPr lang="it-IT" sz="1700" i="1" dirty="0">
                <a:solidFill>
                  <a:schemeClr val="bg1"/>
                </a:solidFill>
              </a:rPr>
              <a:t>nella riflessione in modo continuo come una unità oggettiva in una multiforme e mutevole molteplicità di modi di manifestazione» </a:t>
            </a:r>
            <a:r>
              <a:rPr lang="it-IT" sz="1700" b="1" i="1" dirty="0">
                <a:solidFill>
                  <a:srgbClr val="7030A0"/>
                </a:solidFill>
                <a:sym typeface="Wingdings" panose="05000000000000000000" pitchFamily="2" charset="2"/>
              </a:rPr>
              <a:t> </a:t>
            </a:r>
            <a:r>
              <a:rPr lang="it-IT" sz="1700" b="1" dirty="0">
                <a:solidFill>
                  <a:srgbClr val="FF0000"/>
                </a:solidFill>
              </a:rPr>
              <a:t>carattere bifronte della conoscenza</a:t>
            </a:r>
            <a:r>
              <a:rPr lang="it-IT" sz="1700" b="1" dirty="0">
                <a:solidFill>
                  <a:srgbClr val="7030A0"/>
                </a:solidFill>
              </a:rPr>
              <a:t>. La descrizione fenomenologica dell'io concreto, tramite l'analisi (di natura bilaterale) delle sue molteplici </a:t>
            </a:r>
            <a:r>
              <a:rPr lang="it-IT" sz="1700" b="1" dirty="0" err="1">
                <a:solidFill>
                  <a:srgbClr val="7030A0"/>
                </a:solidFill>
              </a:rPr>
              <a:t>cogitationes</a:t>
            </a:r>
            <a:r>
              <a:rPr lang="it-IT" sz="1700" b="1" dirty="0">
                <a:solidFill>
                  <a:srgbClr val="7030A0"/>
                </a:solidFill>
              </a:rPr>
              <a:t> e dei loro molteplici correlati, i cogitata, si trova di fronte anzitutto alla problematica della sintesi, ovvero delle inscindibili coesioni tra i vari aspetti o momenti della coscienza. La coscienza accetta sia la molteplicità che l’unità.</a:t>
            </a:r>
          </a:p>
          <a:p>
            <a:pPr algn="just"/>
            <a:r>
              <a:rPr lang="it-IT" sz="1700" dirty="0">
                <a:solidFill>
                  <a:schemeClr val="bg1"/>
                </a:solidFill>
              </a:rPr>
              <a:t>«</a:t>
            </a:r>
            <a:r>
              <a:rPr lang="it-IT" sz="1700" i="1" dirty="0">
                <a:solidFill>
                  <a:schemeClr val="bg1"/>
                </a:solidFill>
              </a:rPr>
              <a:t>la duplicità della ricerca della coscienza… è descrittivamente da caratterizzarsi come una coappartenenza inscindibile, le modalità di congiunzione che, in quanto quella della sintesi esclusivamente propria alla regione della coscienza, unisce coscienza a coscienza</a:t>
            </a:r>
            <a:r>
              <a:rPr lang="it-IT" sz="1700" dirty="0">
                <a:solidFill>
                  <a:schemeClr val="bg1"/>
                </a:solidFill>
              </a:rPr>
              <a:t>»</a:t>
            </a:r>
          </a:p>
          <a:p>
            <a:pPr algn="just"/>
            <a:r>
              <a:rPr lang="it-IT" sz="1700" b="1" dirty="0">
                <a:solidFill>
                  <a:srgbClr val="7030A0"/>
                </a:solidFill>
              </a:rPr>
              <a:t>Riprendendo l’esempio del dado </a:t>
            </a:r>
            <a:r>
              <a:rPr lang="it-IT" sz="1700" b="1" dirty="0">
                <a:solidFill>
                  <a:srgbClr val="FF0000"/>
                </a:solidFill>
              </a:rPr>
              <a:t>sintetizzo</a:t>
            </a:r>
            <a:r>
              <a:rPr lang="it-IT" sz="1700" b="1" dirty="0">
                <a:solidFill>
                  <a:srgbClr val="7030A0"/>
                </a:solidFill>
              </a:rPr>
              <a:t> un intero, una unità oggettiva continua pur nell’avvicendarsi sconnesso dei vissuti. Allo stesso modo il dado è sempre lo stesso unico anche nel ricordo e nell’aspettativa, in tutte le maniere in cui intenzionalmente lo penso.</a:t>
            </a:r>
          </a:p>
        </p:txBody>
      </p:sp>
      <p:sp>
        <p:nvSpPr>
          <p:cNvPr id="4" name="Rettangolo con angoli arrotondati 3">
            <a:extLst>
              <a:ext uri="{FF2B5EF4-FFF2-40B4-BE49-F238E27FC236}">
                <a16:creationId xmlns:a16="http://schemas.microsoft.com/office/drawing/2014/main" id="{5C1E6C2B-F2EE-4111-9701-E15812BD4887}"/>
              </a:ext>
            </a:extLst>
          </p:cNvPr>
          <p:cNvSpPr/>
          <p:nvPr/>
        </p:nvSpPr>
        <p:spPr>
          <a:xfrm>
            <a:off x="41210" y="3790950"/>
            <a:ext cx="12109579" cy="306705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dirty="0">
                <a:solidFill>
                  <a:srgbClr val="FF0000"/>
                </a:solidFill>
              </a:rPr>
              <a:t>Due visioni:</a:t>
            </a:r>
          </a:p>
          <a:p>
            <a:pPr marL="285750" indent="-285750" algn="just">
              <a:buFont typeface="Arial" panose="020B0604020202020204" pitchFamily="34" charset="0"/>
              <a:buChar char="•"/>
            </a:pPr>
            <a:r>
              <a:rPr lang="it-IT" dirty="0">
                <a:solidFill>
                  <a:schemeClr val="bg1"/>
                </a:solidFill>
              </a:rPr>
              <a:t>«</a:t>
            </a:r>
            <a:r>
              <a:rPr lang="it-IT" sz="1700" i="1" dirty="0">
                <a:solidFill>
                  <a:schemeClr val="bg1"/>
                </a:solidFill>
              </a:rPr>
              <a:t>Nel vedere diretto, noi abbiamo un’unica forma o un unico colore che permangono immutati</a:t>
            </a:r>
            <a:r>
              <a:rPr lang="it-IT" sz="1700" dirty="0">
                <a:solidFill>
                  <a:schemeClr val="bg1"/>
                </a:solidFill>
              </a:rPr>
              <a:t>». </a:t>
            </a:r>
            <a:r>
              <a:rPr lang="it-IT" sz="1700" dirty="0">
                <a:solidFill>
                  <a:srgbClr val="FF0000"/>
                </a:solidFill>
              </a:rPr>
              <a:t>Visione istantanea diretta.</a:t>
            </a:r>
          </a:p>
          <a:p>
            <a:pPr marL="285750" indent="-285750" algn="just">
              <a:buFont typeface="Arial" panose="020B0604020202020204" pitchFamily="34" charset="0"/>
              <a:buChar char="•"/>
            </a:pPr>
            <a:r>
              <a:rPr lang="it-IT" sz="1700" dirty="0">
                <a:solidFill>
                  <a:schemeClr val="bg1"/>
                </a:solidFill>
              </a:rPr>
              <a:t>«</a:t>
            </a:r>
            <a:r>
              <a:rPr lang="it-IT" sz="1700" i="1" dirty="0">
                <a:solidFill>
                  <a:schemeClr val="bg1"/>
                </a:solidFill>
              </a:rPr>
              <a:t>Nell’atteggiamento riflessivo abbiamo le modalità di manifestazione corrispettive, quelle dell’orientamento che si allacciano vicendevolmente in sequenza continua, quelle delle prospettive, ecc. In tal modo ognuna di tali modalità di manifestazioni è in sé</a:t>
            </a:r>
            <a:r>
              <a:rPr lang="it-IT" sz="1700" dirty="0">
                <a:solidFill>
                  <a:schemeClr val="bg1"/>
                </a:solidFill>
              </a:rPr>
              <a:t>». </a:t>
            </a:r>
            <a:r>
              <a:rPr lang="it-IT" sz="1700" dirty="0">
                <a:solidFill>
                  <a:srgbClr val="FF0000"/>
                </a:solidFill>
              </a:rPr>
              <a:t>Visione molteplice</a:t>
            </a:r>
            <a:r>
              <a:rPr lang="it-IT" sz="1700" dirty="0">
                <a:solidFill>
                  <a:schemeClr val="bg1"/>
                </a:solidFill>
              </a:rPr>
              <a:t>.</a:t>
            </a:r>
          </a:p>
          <a:p>
            <a:pPr algn="just"/>
            <a:r>
              <a:rPr lang="it-IT" sz="1700" b="1" dirty="0">
                <a:solidFill>
                  <a:srgbClr val="7030A0"/>
                </a:solidFill>
              </a:rPr>
              <a:t>Devo </a:t>
            </a:r>
            <a:r>
              <a:rPr lang="it-IT" sz="1700" b="1" dirty="0">
                <a:solidFill>
                  <a:srgbClr val="FF0000"/>
                </a:solidFill>
              </a:rPr>
              <a:t>sintetizzare</a:t>
            </a:r>
            <a:r>
              <a:rPr lang="it-IT" sz="1700" b="1" dirty="0">
                <a:solidFill>
                  <a:srgbClr val="7030A0"/>
                </a:solidFill>
              </a:rPr>
              <a:t> assieme questo molteplice, cioè il cogito è cosciente del suo </a:t>
            </a:r>
            <a:r>
              <a:rPr lang="it-IT" sz="1700" b="1" dirty="0" err="1">
                <a:solidFill>
                  <a:srgbClr val="7030A0"/>
                </a:solidFill>
              </a:rPr>
              <a:t>cogitatum</a:t>
            </a:r>
            <a:r>
              <a:rPr lang="it-IT" sz="1700" b="1" dirty="0">
                <a:solidFill>
                  <a:srgbClr val="7030A0"/>
                </a:solidFill>
              </a:rPr>
              <a:t>. Per potere ottenere questa </a:t>
            </a:r>
            <a:r>
              <a:rPr lang="it-IT" sz="1700" b="1" dirty="0">
                <a:solidFill>
                  <a:srgbClr val="FF0000"/>
                </a:solidFill>
              </a:rPr>
              <a:t>sintesi,</a:t>
            </a:r>
            <a:r>
              <a:rPr lang="it-IT" sz="1700" b="1" dirty="0">
                <a:solidFill>
                  <a:srgbClr val="7030A0"/>
                </a:solidFill>
              </a:rPr>
              <a:t> il cogito non è cosciente in un vuoto indistinto ma lo è nella sua struttura descrittiva di molteplicità sui piani noetico-noematico. La Noetica riguarda le modalità del cogito stesso (i modi di essere cosciente) che mi permette di fare la sintesi della borraccia, la Noematica riguarda il modo in cui io classifico l’oggetto intenzionale in quanto tale [cioè la borraccia sta nel mondo fenomenologico come ricordo, come il pezzo che vedo </a:t>
            </a:r>
            <a:r>
              <a:rPr lang="it-IT" sz="1700" b="1" dirty="0" err="1">
                <a:solidFill>
                  <a:srgbClr val="7030A0"/>
                </a:solidFill>
              </a:rPr>
              <a:t>ecc</a:t>
            </a:r>
            <a:r>
              <a:rPr lang="it-IT" sz="1700" b="1" dirty="0">
                <a:solidFill>
                  <a:srgbClr val="7030A0"/>
                </a:solidFill>
              </a:rPr>
              <a:t>].  </a:t>
            </a:r>
          </a:p>
        </p:txBody>
      </p:sp>
    </p:spTree>
    <p:extLst>
      <p:ext uri="{BB962C8B-B14F-4D97-AF65-F5344CB8AC3E}">
        <p14:creationId xmlns:p14="http://schemas.microsoft.com/office/powerpoint/2010/main" val="1089005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Effect transition="in" filter="fade">
                                      <p:cBhvr>
                                        <p:cTn id="26" dur="1000"/>
                                        <p:tgtEl>
                                          <p:spTgt spid="3">
                                            <p:txEl>
                                              <p:pRg st="1" end="1"/>
                                            </p:txEl>
                                          </p:spTgt>
                                        </p:tgtEl>
                                      </p:cBhvr>
                                    </p:animEffect>
                                    <p:anim calcmode="lin" valueType="num">
                                      <p:cBhvr>
                                        <p:cTn id="2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fade">
                                      <p:cBhvr>
                                        <p:cTn id="31" dur="1000"/>
                                        <p:tgtEl>
                                          <p:spTgt spid="3">
                                            <p:txEl>
                                              <p:pRg st="2" end="2"/>
                                            </p:txEl>
                                          </p:spTgt>
                                        </p:tgtEl>
                                      </p:cBhvr>
                                    </p:animEffect>
                                    <p:anim calcmode="lin" valueType="num">
                                      <p:cBhvr>
                                        <p:cTn id="3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fade">
                                      <p:cBhvr>
                                        <p:cTn id="38" dur="1000"/>
                                        <p:tgtEl>
                                          <p:spTgt spid="4"/>
                                        </p:tgtEl>
                                      </p:cBhvr>
                                    </p:animEffect>
                                    <p:anim calcmode="lin" valueType="num">
                                      <p:cBhvr>
                                        <p:cTn id="39" dur="1000" fill="hold"/>
                                        <p:tgtEl>
                                          <p:spTgt spid="4"/>
                                        </p:tgtEl>
                                        <p:attrNameLst>
                                          <p:attrName>ppt_x</p:attrName>
                                        </p:attrNameLst>
                                      </p:cBhvr>
                                      <p:tavLst>
                                        <p:tav tm="0">
                                          <p:val>
                                            <p:strVal val="#ppt_x"/>
                                          </p:val>
                                        </p:tav>
                                        <p:tav tm="100000">
                                          <p:val>
                                            <p:strVal val="#ppt_x"/>
                                          </p:val>
                                        </p:tav>
                                      </p:tavLst>
                                    </p:anim>
                                    <p:anim calcmode="lin" valueType="num">
                                      <p:cBhvr>
                                        <p:cTn id="40" dur="1000" fill="hold"/>
                                        <p:tgtEl>
                                          <p:spTgt spid="4"/>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4">
                                            <p:txEl>
                                              <p:pRg st="0" end="0"/>
                                            </p:txEl>
                                          </p:spTgt>
                                        </p:tgtEl>
                                        <p:attrNameLst>
                                          <p:attrName>style.visibility</p:attrName>
                                        </p:attrNameLst>
                                      </p:cBhvr>
                                      <p:to>
                                        <p:strVal val="visible"/>
                                      </p:to>
                                    </p:set>
                                    <p:animEffect transition="in" filter="fade">
                                      <p:cBhvr>
                                        <p:cTn id="43" dur="1000"/>
                                        <p:tgtEl>
                                          <p:spTgt spid="4">
                                            <p:txEl>
                                              <p:pRg st="0" end="0"/>
                                            </p:txEl>
                                          </p:spTgt>
                                        </p:tgtEl>
                                      </p:cBhvr>
                                    </p:animEffect>
                                    <p:anim calcmode="lin" valueType="num">
                                      <p:cBhvr>
                                        <p:cTn id="44"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45" dur="1000" fill="hold"/>
                                        <p:tgtEl>
                                          <p:spTgt spid="4">
                                            <p:txEl>
                                              <p:pRg st="0" end="0"/>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4">
                                            <p:txEl>
                                              <p:pRg st="1" end="1"/>
                                            </p:txEl>
                                          </p:spTgt>
                                        </p:tgtEl>
                                        <p:attrNameLst>
                                          <p:attrName>style.visibility</p:attrName>
                                        </p:attrNameLst>
                                      </p:cBhvr>
                                      <p:to>
                                        <p:strVal val="visible"/>
                                      </p:to>
                                    </p:set>
                                    <p:animEffect transition="in" filter="fade">
                                      <p:cBhvr>
                                        <p:cTn id="48" dur="1000"/>
                                        <p:tgtEl>
                                          <p:spTgt spid="4">
                                            <p:txEl>
                                              <p:pRg st="1" end="1"/>
                                            </p:txEl>
                                          </p:spTgt>
                                        </p:tgtEl>
                                      </p:cBhvr>
                                    </p:animEffect>
                                    <p:anim calcmode="lin" valueType="num">
                                      <p:cBhvr>
                                        <p:cTn id="49"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50" dur="1000" fill="hold"/>
                                        <p:tgtEl>
                                          <p:spTgt spid="4">
                                            <p:txEl>
                                              <p:pRg st="1" end="1"/>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4">
                                            <p:txEl>
                                              <p:pRg st="2" end="2"/>
                                            </p:txEl>
                                          </p:spTgt>
                                        </p:tgtEl>
                                        <p:attrNameLst>
                                          <p:attrName>style.visibility</p:attrName>
                                        </p:attrNameLst>
                                      </p:cBhvr>
                                      <p:to>
                                        <p:strVal val="visible"/>
                                      </p:to>
                                    </p:set>
                                    <p:animEffect transition="in" filter="fade">
                                      <p:cBhvr>
                                        <p:cTn id="53" dur="1000"/>
                                        <p:tgtEl>
                                          <p:spTgt spid="4">
                                            <p:txEl>
                                              <p:pRg st="2" end="2"/>
                                            </p:txEl>
                                          </p:spTgt>
                                        </p:tgtEl>
                                      </p:cBhvr>
                                    </p:animEffect>
                                    <p:anim calcmode="lin" valueType="num">
                                      <p:cBhvr>
                                        <p:cTn id="5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55"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nodeType="clickEffect">
                                  <p:stCondLst>
                                    <p:cond delay="0"/>
                                  </p:stCondLst>
                                  <p:childTnLst>
                                    <p:set>
                                      <p:cBhvr>
                                        <p:cTn id="59" dur="1" fill="hold">
                                          <p:stCondLst>
                                            <p:cond delay="0"/>
                                          </p:stCondLst>
                                        </p:cTn>
                                        <p:tgtEl>
                                          <p:spTgt spid="4">
                                            <p:txEl>
                                              <p:pRg st="3" end="3"/>
                                            </p:txEl>
                                          </p:spTgt>
                                        </p:tgtEl>
                                        <p:attrNameLst>
                                          <p:attrName>style.visibility</p:attrName>
                                        </p:attrNameLst>
                                      </p:cBhvr>
                                      <p:to>
                                        <p:strVal val="visible"/>
                                      </p:to>
                                    </p:set>
                                    <p:animEffect transition="in" filter="fade">
                                      <p:cBhvr>
                                        <p:cTn id="60" dur="1000"/>
                                        <p:tgtEl>
                                          <p:spTgt spid="4">
                                            <p:txEl>
                                              <p:pRg st="3" end="3"/>
                                            </p:txEl>
                                          </p:spTgt>
                                        </p:tgtEl>
                                      </p:cBhvr>
                                    </p:animEffect>
                                    <p:anim calcmode="lin" valueType="num">
                                      <p:cBhvr>
                                        <p:cTn id="61"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62"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A5C05A5A-9309-494F-92D1-8673EC4F5FE7}"/>
              </a:ext>
            </a:extLst>
          </p:cNvPr>
          <p:cNvSpPr/>
          <p:nvPr/>
        </p:nvSpPr>
        <p:spPr>
          <a:xfrm>
            <a:off x="82421" y="-4667"/>
            <a:ext cx="12027158" cy="64385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b="1" dirty="0"/>
              <a:t>§18- l’identificazione come una forma fondamentale della sintesi. </a:t>
            </a:r>
          </a:p>
          <a:p>
            <a:pPr algn="ctr"/>
            <a:r>
              <a:rPr lang="it-IT" sz="2000" b="1" dirty="0"/>
              <a:t>Sintesi universale del tempo trascendentale-</a:t>
            </a:r>
          </a:p>
        </p:txBody>
      </p:sp>
      <p:sp>
        <p:nvSpPr>
          <p:cNvPr id="3" name="Rettangolo con angoli arrotondati 2">
            <a:extLst>
              <a:ext uri="{FF2B5EF4-FFF2-40B4-BE49-F238E27FC236}">
                <a16:creationId xmlns:a16="http://schemas.microsoft.com/office/drawing/2014/main" id="{8C80C47A-0FD2-4004-86B0-47A14F7D1E11}"/>
              </a:ext>
            </a:extLst>
          </p:cNvPr>
          <p:cNvSpPr/>
          <p:nvPr/>
        </p:nvSpPr>
        <p:spPr>
          <a:xfrm>
            <a:off x="47626" y="685799"/>
            <a:ext cx="11963400" cy="2696594"/>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1700" dirty="0">
                <a:solidFill>
                  <a:schemeClr val="bg1"/>
                </a:solidFill>
              </a:rPr>
              <a:t>«</a:t>
            </a:r>
            <a:r>
              <a:rPr lang="it-IT" sz="1700" i="1" dirty="0">
                <a:solidFill>
                  <a:schemeClr val="bg1"/>
                </a:solidFill>
              </a:rPr>
              <a:t>Ogni vissuto ha la sua temporalità di vissuto. Se esso è un vissuto di coscienza in cui si manifesta come </a:t>
            </a:r>
            <a:r>
              <a:rPr lang="it-IT" sz="1700" i="1" dirty="0" err="1">
                <a:solidFill>
                  <a:schemeClr val="bg1"/>
                </a:solidFill>
              </a:rPr>
              <a:t>cogitatum</a:t>
            </a:r>
            <a:r>
              <a:rPr lang="it-IT" sz="1700" i="1" dirty="0">
                <a:solidFill>
                  <a:schemeClr val="bg1"/>
                </a:solidFill>
              </a:rPr>
              <a:t> un oggetto mondano […] allora noi dobbiamo distinguere…</a:t>
            </a:r>
            <a:r>
              <a:rPr lang="it-IT" sz="1700" dirty="0">
                <a:solidFill>
                  <a:schemeClr val="bg1"/>
                </a:solidFill>
              </a:rPr>
              <a:t>»</a:t>
            </a:r>
          </a:p>
          <a:p>
            <a:pPr algn="just"/>
            <a:r>
              <a:rPr lang="it-IT" sz="1700" b="1" dirty="0">
                <a:solidFill>
                  <a:srgbClr val="7030A0"/>
                </a:solidFill>
              </a:rPr>
              <a:t>Due temporalità:</a:t>
            </a:r>
          </a:p>
          <a:p>
            <a:pPr marL="742950" lvl="1" indent="-285750" algn="just">
              <a:buFont typeface="Arial" panose="020B0604020202020204" pitchFamily="34" charset="0"/>
              <a:buChar char="•"/>
            </a:pPr>
            <a:r>
              <a:rPr lang="it-IT" sz="1700" b="1" dirty="0">
                <a:solidFill>
                  <a:srgbClr val="7030A0"/>
                </a:solidFill>
              </a:rPr>
              <a:t>Temporalità oggettiva: cioè la temporalità dell’oggetto (del dado) che si manifesta;</a:t>
            </a:r>
          </a:p>
          <a:p>
            <a:pPr marL="742950" lvl="1" indent="-285750" algn="just">
              <a:buFont typeface="Arial" panose="020B0604020202020204" pitchFamily="34" charset="0"/>
              <a:buChar char="•"/>
            </a:pPr>
            <a:r>
              <a:rPr lang="it-IT" sz="1700" b="1" dirty="0">
                <a:solidFill>
                  <a:srgbClr val="7030A0"/>
                </a:solidFill>
              </a:rPr>
              <a:t>Temporalità interna della manifestazione: cioè la temporalità del percepire il dado.</a:t>
            </a:r>
          </a:p>
          <a:p>
            <a:pPr algn="just"/>
            <a:endParaRPr lang="it-IT" sz="1700" b="1" dirty="0">
              <a:solidFill>
                <a:srgbClr val="7030A0"/>
              </a:solidFill>
            </a:endParaRPr>
          </a:p>
          <a:p>
            <a:pPr algn="just"/>
            <a:r>
              <a:rPr lang="it-IT" sz="1700" b="1" dirty="0">
                <a:solidFill>
                  <a:srgbClr val="7030A0"/>
                </a:solidFill>
              </a:rPr>
              <a:t>La coscienza e le sue </a:t>
            </a:r>
            <a:r>
              <a:rPr lang="it-IT" sz="1700" b="1" dirty="0" err="1">
                <a:solidFill>
                  <a:srgbClr val="7030A0"/>
                </a:solidFill>
              </a:rPr>
              <a:t>cogitationes</a:t>
            </a:r>
            <a:r>
              <a:rPr lang="it-IT" sz="1700" b="1" dirty="0">
                <a:solidFill>
                  <a:srgbClr val="7030A0"/>
                </a:solidFill>
              </a:rPr>
              <a:t>, attraverso la seconda forma di temporalità, arrivano a </a:t>
            </a:r>
            <a:r>
              <a:rPr lang="it-IT" sz="1700" b="1" dirty="0">
                <a:solidFill>
                  <a:srgbClr val="FF0000"/>
                </a:solidFill>
              </a:rPr>
              <a:t>costituire</a:t>
            </a:r>
            <a:r>
              <a:rPr lang="it-IT" sz="1700" b="1" dirty="0">
                <a:solidFill>
                  <a:srgbClr val="7030A0"/>
                </a:solidFill>
              </a:rPr>
              <a:t> la sintesi di una oggettualità intenzionale, identificando l’oggetto.</a:t>
            </a:r>
          </a:p>
          <a:p>
            <a:pPr algn="just"/>
            <a:endParaRPr lang="it-IT" sz="1700" b="1" dirty="0">
              <a:solidFill>
                <a:srgbClr val="7030A0"/>
              </a:solidFill>
            </a:endParaRPr>
          </a:p>
          <a:p>
            <a:pPr algn="just"/>
            <a:r>
              <a:rPr lang="it-IT" sz="1700" b="1" dirty="0">
                <a:solidFill>
                  <a:srgbClr val="7030A0"/>
                </a:solidFill>
              </a:rPr>
              <a:t>Il senso delle cose non proviene dall’esterno ma da dentro la coscienza come </a:t>
            </a:r>
            <a:r>
              <a:rPr lang="it-IT" sz="1700" dirty="0">
                <a:solidFill>
                  <a:schemeClr val="bg1"/>
                </a:solidFill>
              </a:rPr>
              <a:t>«</a:t>
            </a:r>
            <a:r>
              <a:rPr lang="it-IT" sz="1700" i="1" dirty="0">
                <a:solidFill>
                  <a:schemeClr val="bg1"/>
                </a:solidFill>
              </a:rPr>
              <a:t>prestazione intenzionale</a:t>
            </a:r>
            <a:r>
              <a:rPr lang="it-IT" sz="1700" dirty="0">
                <a:solidFill>
                  <a:schemeClr val="bg1"/>
                </a:solidFill>
              </a:rPr>
              <a:t>».</a:t>
            </a:r>
          </a:p>
        </p:txBody>
      </p:sp>
      <p:sp>
        <p:nvSpPr>
          <p:cNvPr id="4" name="Rettangolo con angoli arrotondati 3">
            <a:extLst>
              <a:ext uri="{FF2B5EF4-FFF2-40B4-BE49-F238E27FC236}">
                <a16:creationId xmlns:a16="http://schemas.microsoft.com/office/drawing/2014/main" id="{5C1E6C2B-F2EE-4111-9701-E15812BD4887}"/>
              </a:ext>
            </a:extLst>
          </p:cNvPr>
          <p:cNvSpPr/>
          <p:nvPr/>
        </p:nvSpPr>
        <p:spPr>
          <a:xfrm>
            <a:off x="47626" y="3429000"/>
            <a:ext cx="11963400" cy="34290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1700" b="1" dirty="0">
                <a:solidFill>
                  <a:srgbClr val="FF0000"/>
                </a:solidFill>
              </a:rPr>
              <a:t>La sintesi:</a:t>
            </a:r>
          </a:p>
          <a:p>
            <a:pPr algn="just"/>
            <a:r>
              <a:rPr lang="it-IT" sz="1700" b="1" dirty="0">
                <a:solidFill>
                  <a:srgbClr val="7030A0"/>
                </a:solidFill>
              </a:rPr>
              <a:t>La sintesi della molteplicità nell’uno concettuale non va intesa come una semplice funzione, la coscienza della molteplicità è essa stessa sintesi.</a:t>
            </a:r>
          </a:p>
          <a:p>
            <a:pPr algn="just"/>
            <a:r>
              <a:rPr lang="it-IT" sz="1700" i="1" dirty="0">
                <a:solidFill>
                  <a:schemeClr val="bg1"/>
                </a:solidFill>
              </a:rPr>
              <a:t>«Una sintesi non si trova però solamente in tutti i singoli vissuti di coscienza, e non collega solo occasionalmente un singolo vissuto con altri singoli vissuti; piuttosto, l’intera vita di coscienza, come abbiamo già detto precedentemente, è unificata sinteticamente». </a:t>
            </a:r>
            <a:r>
              <a:rPr lang="it-IT" sz="1700" b="1" i="1" dirty="0">
                <a:solidFill>
                  <a:srgbClr val="7030A0"/>
                </a:solidFill>
              </a:rPr>
              <a:t>Nella sintesi il carattere bifronte della coscienza si esplica.</a:t>
            </a:r>
          </a:p>
          <a:p>
            <a:pPr algn="just"/>
            <a:endParaRPr lang="it-IT" sz="1700" b="1" i="1" dirty="0">
              <a:solidFill>
                <a:srgbClr val="7030A0"/>
              </a:solidFill>
            </a:endParaRPr>
          </a:p>
          <a:p>
            <a:pPr algn="just"/>
            <a:r>
              <a:rPr lang="it-IT" sz="1700" b="1" dirty="0">
                <a:solidFill>
                  <a:srgbClr val="7030A0"/>
                </a:solidFill>
              </a:rPr>
              <a:t>Ma cosa permette «meccanicamente» questa sintesi? La coscienza interna del tempo.</a:t>
            </a:r>
          </a:p>
          <a:p>
            <a:pPr algn="just"/>
            <a:r>
              <a:rPr lang="it-IT" sz="1700" i="1" dirty="0">
                <a:solidFill>
                  <a:schemeClr val="bg1"/>
                </a:solidFill>
              </a:rPr>
              <a:t>«La forma fondamentale di questa sintesi universale, quella che rende possibili tutte le altre sintesi di coscienza, è l’onnicomprensiva coscienza interna del tempo». </a:t>
            </a:r>
            <a:r>
              <a:rPr lang="it-IT" sz="1700" b="1" dirty="0">
                <a:solidFill>
                  <a:srgbClr val="7030A0"/>
                </a:solidFill>
              </a:rPr>
              <a:t>Ci sembra molto simile alla prima versione della «Critica della Ragione Pura» di Kant dove l’intuizione di tempo a priori sembra essere il substrato dove avviene la sintesi di ogni fenomeno, in Husserl è un’intuizione categoriale?</a:t>
            </a:r>
          </a:p>
        </p:txBody>
      </p:sp>
    </p:spTree>
    <p:extLst>
      <p:ext uri="{BB962C8B-B14F-4D97-AF65-F5344CB8AC3E}">
        <p14:creationId xmlns:p14="http://schemas.microsoft.com/office/powerpoint/2010/main" val="2629480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fade">
                                      <p:cBhvr>
                                        <p:cTn id="29" dur="1000"/>
                                        <p:tgtEl>
                                          <p:spTgt spid="3">
                                            <p:txEl>
                                              <p:pRg st="2" end="2"/>
                                            </p:txEl>
                                          </p:spTgt>
                                        </p:tgtEl>
                                      </p:cBhvr>
                                    </p:animEffect>
                                    <p:anim calcmode="lin" valueType="num">
                                      <p:cBhvr>
                                        <p:cTn id="3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4"/>
                                        </p:tgtEl>
                                        <p:attrNameLst>
                                          <p:attrName>style.visibility</p:attrName>
                                        </p:attrNameLst>
                                      </p:cBhvr>
                                      <p:to>
                                        <p:strVal val="visible"/>
                                      </p:to>
                                    </p:set>
                                    <p:animEffect transition="in" filter="fade">
                                      <p:cBhvr>
                                        <p:cTn id="53" dur="1000"/>
                                        <p:tgtEl>
                                          <p:spTgt spid="4"/>
                                        </p:tgtEl>
                                      </p:cBhvr>
                                    </p:animEffect>
                                    <p:anim calcmode="lin" valueType="num">
                                      <p:cBhvr>
                                        <p:cTn id="54" dur="1000" fill="hold"/>
                                        <p:tgtEl>
                                          <p:spTgt spid="4"/>
                                        </p:tgtEl>
                                        <p:attrNameLst>
                                          <p:attrName>ppt_x</p:attrName>
                                        </p:attrNameLst>
                                      </p:cBhvr>
                                      <p:tavLst>
                                        <p:tav tm="0">
                                          <p:val>
                                            <p:strVal val="#ppt_x"/>
                                          </p:val>
                                        </p:tav>
                                        <p:tav tm="100000">
                                          <p:val>
                                            <p:strVal val="#ppt_x"/>
                                          </p:val>
                                        </p:tav>
                                      </p:tavLst>
                                    </p:anim>
                                    <p:anim calcmode="lin" valueType="num">
                                      <p:cBhvr>
                                        <p:cTn id="55" dur="1000" fill="hold"/>
                                        <p:tgtEl>
                                          <p:spTgt spid="4"/>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4">
                                            <p:txEl>
                                              <p:pRg st="0" end="0"/>
                                            </p:txEl>
                                          </p:spTgt>
                                        </p:tgtEl>
                                        <p:attrNameLst>
                                          <p:attrName>style.visibility</p:attrName>
                                        </p:attrNameLst>
                                      </p:cBhvr>
                                      <p:to>
                                        <p:strVal val="visible"/>
                                      </p:to>
                                    </p:set>
                                    <p:animEffect transition="in" filter="fade">
                                      <p:cBhvr>
                                        <p:cTn id="58" dur="1000"/>
                                        <p:tgtEl>
                                          <p:spTgt spid="4">
                                            <p:txEl>
                                              <p:pRg st="0" end="0"/>
                                            </p:txEl>
                                          </p:spTgt>
                                        </p:tgtEl>
                                      </p:cBhvr>
                                    </p:animEffect>
                                    <p:anim calcmode="lin" valueType="num">
                                      <p:cBhvr>
                                        <p:cTn id="59"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60"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nodeType="clickEffect">
                                  <p:stCondLst>
                                    <p:cond delay="0"/>
                                  </p:stCondLst>
                                  <p:childTnLst>
                                    <p:set>
                                      <p:cBhvr>
                                        <p:cTn id="64" dur="1" fill="hold">
                                          <p:stCondLst>
                                            <p:cond delay="0"/>
                                          </p:stCondLst>
                                        </p:cTn>
                                        <p:tgtEl>
                                          <p:spTgt spid="4">
                                            <p:txEl>
                                              <p:pRg st="1" end="1"/>
                                            </p:txEl>
                                          </p:spTgt>
                                        </p:tgtEl>
                                        <p:attrNameLst>
                                          <p:attrName>style.visibility</p:attrName>
                                        </p:attrNameLst>
                                      </p:cBhvr>
                                      <p:to>
                                        <p:strVal val="visible"/>
                                      </p:to>
                                    </p:set>
                                    <p:animEffect transition="in" filter="fade">
                                      <p:cBhvr>
                                        <p:cTn id="65" dur="1000"/>
                                        <p:tgtEl>
                                          <p:spTgt spid="4">
                                            <p:txEl>
                                              <p:pRg st="1" end="1"/>
                                            </p:txEl>
                                          </p:spTgt>
                                        </p:tgtEl>
                                      </p:cBhvr>
                                    </p:animEffect>
                                    <p:anim calcmode="lin" valueType="num">
                                      <p:cBhvr>
                                        <p:cTn id="6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67" dur="1000" fill="hold"/>
                                        <p:tgtEl>
                                          <p:spTgt spid="4">
                                            <p:txEl>
                                              <p:pRg st="1" end="1"/>
                                            </p:txEl>
                                          </p:spTgt>
                                        </p:tgtEl>
                                        <p:attrNameLst>
                                          <p:attrName>ppt_y</p:attrName>
                                        </p:attrNameLst>
                                      </p:cBhvr>
                                      <p:tavLst>
                                        <p:tav tm="0">
                                          <p:val>
                                            <p:strVal val="#ppt_y+.1"/>
                                          </p:val>
                                        </p:tav>
                                        <p:tav tm="100000">
                                          <p:val>
                                            <p:strVal val="#ppt_y"/>
                                          </p:val>
                                        </p:tav>
                                      </p:tavLst>
                                    </p:anim>
                                  </p:childTnLst>
                                </p:cTn>
                              </p:par>
                              <p:par>
                                <p:cTn id="68" presetID="42" presetClass="entr" presetSubtype="0" fill="hold" nodeType="withEffect">
                                  <p:stCondLst>
                                    <p:cond delay="0"/>
                                  </p:stCondLst>
                                  <p:childTnLst>
                                    <p:set>
                                      <p:cBhvr>
                                        <p:cTn id="69" dur="1" fill="hold">
                                          <p:stCondLst>
                                            <p:cond delay="0"/>
                                          </p:stCondLst>
                                        </p:cTn>
                                        <p:tgtEl>
                                          <p:spTgt spid="4">
                                            <p:txEl>
                                              <p:pRg st="2" end="2"/>
                                            </p:txEl>
                                          </p:spTgt>
                                        </p:tgtEl>
                                        <p:attrNameLst>
                                          <p:attrName>style.visibility</p:attrName>
                                        </p:attrNameLst>
                                      </p:cBhvr>
                                      <p:to>
                                        <p:strVal val="visible"/>
                                      </p:to>
                                    </p:set>
                                    <p:animEffect transition="in" filter="fade">
                                      <p:cBhvr>
                                        <p:cTn id="70" dur="1000"/>
                                        <p:tgtEl>
                                          <p:spTgt spid="4">
                                            <p:txEl>
                                              <p:pRg st="2" end="2"/>
                                            </p:txEl>
                                          </p:spTgt>
                                        </p:tgtEl>
                                      </p:cBhvr>
                                    </p:animEffect>
                                    <p:anim calcmode="lin" valueType="num">
                                      <p:cBhvr>
                                        <p:cTn id="71"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72"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4">
                                            <p:txEl>
                                              <p:pRg st="4" end="4"/>
                                            </p:txEl>
                                          </p:spTgt>
                                        </p:tgtEl>
                                        <p:attrNameLst>
                                          <p:attrName>style.visibility</p:attrName>
                                        </p:attrNameLst>
                                      </p:cBhvr>
                                      <p:to>
                                        <p:strVal val="visible"/>
                                      </p:to>
                                    </p:set>
                                    <p:animEffect transition="in" filter="fade">
                                      <p:cBhvr>
                                        <p:cTn id="77" dur="1000"/>
                                        <p:tgtEl>
                                          <p:spTgt spid="4">
                                            <p:txEl>
                                              <p:pRg st="4" end="4"/>
                                            </p:txEl>
                                          </p:spTgt>
                                        </p:tgtEl>
                                      </p:cBhvr>
                                    </p:animEffect>
                                    <p:anim calcmode="lin" valueType="num">
                                      <p:cBhvr>
                                        <p:cTn id="7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79" dur="1000" fill="hold"/>
                                        <p:tgtEl>
                                          <p:spTgt spid="4">
                                            <p:txEl>
                                              <p:pRg st="4" end="4"/>
                                            </p:txEl>
                                          </p:spTgt>
                                        </p:tgtEl>
                                        <p:attrNameLst>
                                          <p:attrName>ppt_y</p:attrName>
                                        </p:attrNameLst>
                                      </p:cBhvr>
                                      <p:tavLst>
                                        <p:tav tm="0">
                                          <p:val>
                                            <p:strVal val="#ppt_y+.1"/>
                                          </p:val>
                                        </p:tav>
                                        <p:tav tm="100000">
                                          <p:val>
                                            <p:strVal val="#ppt_y"/>
                                          </p:val>
                                        </p:tav>
                                      </p:tavLst>
                                    </p:anim>
                                  </p:childTnLst>
                                </p:cTn>
                              </p:par>
                              <p:par>
                                <p:cTn id="80" presetID="42" presetClass="entr" presetSubtype="0" fill="hold" nodeType="withEffect">
                                  <p:stCondLst>
                                    <p:cond delay="0"/>
                                  </p:stCondLst>
                                  <p:childTnLst>
                                    <p:set>
                                      <p:cBhvr>
                                        <p:cTn id="81" dur="1" fill="hold">
                                          <p:stCondLst>
                                            <p:cond delay="0"/>
                                          </p:stCondLst>
                                        </p:cTn>
                                        <p:tgtEl>
                                          <p:spTgt spid="4">
                                            <p:txEl>
                                              <p:pRg st="5" end="5"/>
                                            </p:txEl>
                                          </p:spTgt>
                                        </p:tgtEl>
                                        <p:attrNameLst>
                                          <p:attrName>style.visibility</p:attrName>
                                        </p:attrNameLst>
                                      </p:cBhvr>
                                      <p:to>
                                        <p:strVal val="visible"/>
                                      </p:to>
                                    </p:set>
                                    <p:animEffect transition="in" filter="fade">
                                      <p:cBhvr>
                                        <p:cTn id="82" dur="1000"/>
                                        <p:tgtEl>
                                          <p:spTgt spid="4">
                                            <p:txEl>
                                              <p:pRg st="5" end="5"/>
                                            </p:txEl>
                                          </p:spTgt>
                                        </p:tgtEl>
                                      </p:cBhvr>
                                    </p:animEffect>
                                    <p:anim calcmode="lin" valueType="num">
                                      <p:cBhvr>
                                        <p:cTn id="83"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84"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A5C05A5A-9309-494F-92D1-8673EC4F5FE7}"/>
              </a:ext>
            </a:extLst>
          </p:cNvPr>
          <p:cNvSpPr/>
          <p:nvPr/>
        </p:nvSpPr>
        <p:spPr>
          <a:xfrm>
            <a:off x="82421" y="-4667"/>
            <a:ext cx="12027158" cy="64385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b="1" dirty="0"/>
              <a:t>§18- l’identificazione come una forma fondamentale della sintesi. </a:t>
            </a:r>
          </a:p>
          <a:p>
            <a:pPr algn="ctr"/>
            <a:r>
              <a:rPr lang="it-IT" sz="2000" b="1" dirty="0"/>
              <a:t>Sintesi universale del tempo trascendentale-</a:t>
            </a:r>
          </a:p>
        </p:txBody>
      </p:sp>
      <p:sp>
        <p:nvSpPr>
          <p:cNvPr id="3" name="Rettangolo con angoli arrotondati 2">
            <a:extLst>
              <a:ext uri="{FF2B5EF4-FFF2-40B4-BE49-F238E27FC236}">
                <a16:creationId xmlns:a16="http://schemas.microsoft.com/office/drawing/2014/main" id="{8C80C47A-0FD2-4004-86B0-47A14F7D1E11}"/>
              </a:ext>
            </a:extLst>
          </p:cNvPr>
          <p:cNvSpPr/>
          <p:nvPr/>
        </p:nvSpPr>
        <p:spPr>
          <a:xfrm>
            <a:off x="82421" y="698040"/>
            <a:ext cx="11928604" cy="263571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1700" i="1" dirty="0">
                <a:solidFill>
                  <a:schemeClr val="bg1"/>
                </a:solidFill>
              </a:rPr>
              <a:t>«Una sintesi non si trova però solamente in tutti i singoli vissuti di coscienza, e non collega solo occasionalmente un singolo vissuto con altri singoli vissuti; piuttosto, l’intera vita di coscienza, come abbiamo già detto precedentemente, è unificata sinteticamente. Si tratta dunque di un cogito universale, che include al suo interno sinteticamente tutti i vissuti di coscienza che emergono singolarmente di volta in volta, e che ha il suo </a:t>
            </a:r>
            <a:r>
              <a:rPr lang="it-IT" sz="1700" i="1" dirty="0" err="1">
                <a:solidFill>
                  <a:schemeClr val="bg1"/>
                </a:solidFill>
              </a:rPr>
              <a:t>cogitatum</a:t>
            </a:r>
            <a:r>
              <a:rPr lang="it-IT" sz="1700" i="1" dirty="0">
                <a:solidFill>
                  <a:schemeClr val="bg1"/>
                </a:solidFill>
              </a:rPr>
              <a:t> universale, fondato a livelli diversi nei molteplici cogitata singolari».</a:t>
            </a:r>
          </a:p>
          <a:p>
            <a:pPr algn="just"/>
            <a:endParaRPr lang="it-IT" sz="1700" i="1" dirty="0">
              <a:solidFill>
                <a:schemeClr val="bg1"/>
              </a:solidFill>
            </a:endParaRPr>
          </a:p>
          <a:p>
            <a:pPr algn="just"/>
            <a:r>
              <a:rPr lang="it-IT" sz="1700" b="1" dirty="0">
                <a:solidFill>
                  <a:srgbClr val="7030A0"/>
                </a:solidFill>
              </a:rPr>
              <a:t>Riteniamo che a questo punto la coscienza è completa perché una volta compreso che è coscienza intenzionale (in quanto sempre coscienza di qualcosa) può operare la sua sintesi grazie alla coscienza interna del tempo.  Pertanto, si chiamerà «cogito universale» perché unificata sinteticamente approcciando ogni fenomeno nei molteplici «cogitata singolari» individuando il «</a:t>
            </a:r>
            <a:r>
              <a:rPr lang="it-IT" sz="1700" b="1" dirty="0" err="1">
                <a:solidFill>
                  <a:srgbClr val="7030A0"/>
                </a:solidFill>
              </a:rPr>
              <a:t>cogitatum</a:t>
            </a:r>
            <a:r>
              <a:rPr lang="it-IT" sz="1700" b="1" dirty="0">
                <a:solidFill>
                  <a:srgbClr val="7030A0"/>
                </a:solidFill>
              </a:rPr>
              <a:t> </a:t>
            </a:r>
            <a:r>
              <a:rPr lang="it-IT" sz="1700" b="1" dirty="0" err="1">
                <a:solidFill>
                  <a:srgbClr val="7030A0"/>
                </a:solidFill>
              </a:rPr>
              <a:t>universalis</a:t>
            </a:r>
            <a:r>
              <a:rPr lang="it-IT" sz="1700" b="1" dirty="0">
                <a:solidFill>
                  <a:srgbClr val="7030A0"/>
                </a:solidFill>
              </a:rPr>
              <a:t>»</a:t>
            </a:r>
          </a:p>
        </p:txBody>
      </p:sp>
      <p:sp>
        <p:nvSpPr>
          <p:cNvPr id="4" name="Rettangolo con angoli arrotondati 3">
            <a:extLst>
              <a:ext uri="{FF2B5EF4-FFF2-40B4-BE49-F238E27FC236}">
                <a16:creationId xmlns:a16="http://schemas.microsoft.com/office/drawing/2014/main" id="{5C1E6C2B-F2EE-4111-9701-E15812BD4887}"/>
              </a:ext>
            </a:extLst>
          </p:cNvPr>
          <p:cNvSpPr/>
          <p:nvPr/>
        </p:nvSpPr>
        <p:spPr>
          <a:xfrm>
            <a:off x="82421" y="3428999"/>
            <a:ext cx="11928604" cy="3402123"/>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1700" b="1" dirty="0">
                <a:solidFill>
                  <a:srgbClr val="FF0000"/>
                </a:solidFill>
              </a:rPr>
              <a:t>Distinguere tra tempo e coscienza del tempo:</a:t>
            </a:r>
          </a:p>
          <a:p>
            <a:pPr algn="just"/>
            <a:r>
              <a:rPr lang="it-IT" sz="1700" i="1" dirty="0">
                <a:solidFill>
                  <a:schemeClr val="bg1"/>
                </a:solidFill>
              </a:rPr>
              <a:t>«Dato che, però, queste modalità di manifestazione della coscienza interna del tempo sono esse stesse vissuti intenzionali e devono essere date nuovamente nella riflessione come elementi temporali, noi ci imbattiamo in una caratteristica fondamentale paradossale della vita di coscienza, che sembra, del resto, essere inficiata da un regresso all’infinito. La chiarificazione che cerca di comprendere questo fatto ci confronta con difficoltà straordinarie. Ma essa rimane evidente, e persino apoditticamente evidente, e designa un lato del meraviglioso esser-per-se-stesso dell’ego, cioè qui dapprima dell’essere della sua vita di coscienza nella forma di un rapportarsi-all’indietro-intenzionalmente-con-se-stessa</a:t>
            </a:r>
            <a:r>
              <a:rPr lang="it-IT" sz="1700" b="1" i="1" dirty="0">
                <a:solidFill>
                  <a:srgbClr val="7030A0"/>
                </a:solidFill>
              </a:rPr>
              <a:t>.</a:t>
            </a:r>
          </a:p>
          <a:p>
            <a:pPr algn="just"/>
            <a:endParaRPr lang="it-IT" sz="1700" b="1" i="1" dirty="0">
              <a:solidFill>
                <a:srgbClr val="7030A0"/>
              </a:solidFill>
            </a:endParaRPr>
          </a:p>
          <a:p>
            <a:pPr algn="just"/>
            <a:r>
              <a:rPr lang="it-IT" sz="1700" b="1" dirty="0">
                <a:solidFill>
                  <a:srgbClr val="7030A0"/>
                </a:solidFill>
              </a:rPr>
              <a:t>Husserl sottolinea la distinzione tra tempo e coscienza interiore del tempo, dato che non è il tempo ma la coscienza interiore del tempo che costituisce la forma fondamentale della sintesi degli oggetti e della stessa coscienza. </a:t>
            </a:r>
            <a:r>
              <a:rPr lang="it-IT" sz="1700" b="1" dirty="0">
                <a:solidFill>
                  <a:srgbClr val="FF0000"/>
                </a:solidFill>
              </a:rPr>
              <a:t>Un distinzione necessaria e apodittica</a:t>
            </a:r>
            <a:r>
              <a:rPr lang="it-IT" sz="1700" b="1" dirty="0">
                <a:solidFill>
                  <a:srgbClr val="7030A0"/>
                </a:solidFill>
              </a:rPr>
              <a:t>, benché apra al paradosso del regresso all'infinito (per la possibilità di prendere coscienza, temporalmente, della stessa coscienza interiore del tempo).</a:t>
            </a:r>
            <a:endParaRPr lang="it-IT" sz="1700" b="1" i="1" dirty="0">
              <a:solidFill>
                <a:srgbClr val="7030A0"/>
              </a:solidFill>
            </a:endParaRPr>
          </a:p>
        </p:txBody>
      </p:sp>
    </p:spTree>
    <p:extLst>
      <p:ext uri="{BB962C8B-B14F-4D97-AF65-F5344CB8AC3E}">
        <p14:creationId xmlns:p14="http://schemas.microsoft.com/office/powerpoint/2010/main" val="2619474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FE550B97-AEF5-410D-8256-A8D3C0C1F531}"/>
              </a:ext>
            </a:extLst>
          </p:cNvPr>
          <p:cNvSpPr/>
          <p:nvPr/>
        </p:nvSpPr>
        <p:spPr>
          <a:xfrm>
            <a:off x="1258431" y="845752"/>
            <a:ext cx="9024751" cy="4522953"/>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Arial" panose="020B0604020202020204" pitchFamily="34" charset="0"/>
              <a:buChar char="•"/>
            </a:pPr>
            <a:r>
              <a:rPr lang="it-IT" sz="2400" b="1" u="sng" dirty="0">
                <a:solidFill>
                  <a:srgbClr val="7030A0"/>
                </a:solidFill>
              </a:rPr>
              <a:t>Il concetto di orizzonte e l’oggetto intenzionale come guida trascendentale §19-22:</a:t>
            </a:r>
          </a:p>
          <a:p>
            <a:pPr algn="just"/>
            <a:endParaRPr lang="it-IT" sz="2400" b="1" u="sng" dirty="0">
              <a:solidFill>
                <a:srgbClr val="7030A0"/>
              </a:solidFill>
            </a:endParaRPr>
          </a:p>
          <a:p>
            <a:pPr algn="just"/>
            <a:r>
              <a:rPr lang="it-IT" sz="2400" b="1" dirty="0">
                <a:solidFill>
                  <a:srgbClr val="7030A0"/>
                </a:solidFill>
              </a:rPr>
              <a:t>Orizzonte come insieme delle potenzialità effettive, che si modificano mano a mano che la percezione procede nel tempo. Orizzonte come Trascendentale cioè l’aprirsi del campo della coscienza dove si danno le datità. L’oggetto intenzionale punto di attrazione della definizione dell’oggetto ed è sempre cosciente con un senso </a:t>
            </a:r>
            <a:r>
              <a:rPr lang="it-IT" sz="2400" b="1" dirty="0" err="1">
                <a:solidFill>
                  <a:srgbClr val="7030A0"/>
                </a:solidFill>
              </a:rPr>
              <a:t>pre</a:t>
            </a:r>
            <a:r>
              <a:rPr lang="it-IT" sz="2400" b="1" dirty="0">
                <a:solidFill>
                  <a:srgbClr val="7030A0"/>
                </a:solidFill>
              </a:rPr>
              <a:t>-inteso e poi da confermare (penso sia acqua ma la devo assaggiare).</a:t>
            </a:r>
          </a:p>
        </p:txBody>
      </p:sp>
    </p:spTree>
    <p:extLst>
      <p:ext uri="{BB962C8B-B14F-4D97-AF65-F5344CB8AC3E}">
        <p14:creationId xmlns:p14="http://schemas.microsoft.com/office/powerpoint/2010/main" val="41113508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0325FE53-A2A3-46A8-9FBB-910DFCC66BBC}"/>
              </a:ext>
            </a:extLst>
          </p:cNvPr>
          <p:cNvSpPr/>
          <p:nvPr/>
        </p:nvSpPr>
        <p:spPr>
          <a:xfrm>
            <a:off x="82421" y="-4667"/>
            <a:ext cx="12027158" cy="38640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b="1" dirty="0"/>
              <a:t>§19- </a:t>
            </a:r>
            <a:r>
              <a:rPr lang="it-IT" sz="2000" b="1" i="1" dirty="0"/>
              <a:t>Attualità e potenzialità della vita intenzionale</a:t>
            </a:r>
          </a:p>
        </p:txBody>
      </p:sp>
      <p:sp>
        <p:nvSpPr>
          <p:cNvPr id="3" name="Rettangolo con angoli arrotondati 2">
            <a:extLst>
              <a:ext uri="{FF2B5EF4-FFF2-40B4-BE49-F238E27FC236}">
                <a16:creationId xmlns:a16="http://schemas.microsoft.com/office/drawing/2014/main" id="{C5CE384A-1E9B-46AB-8BB6-C92DC236FD53}"/>
              </a:ext>
            </a:extLst>
          </p:cNvPr>
          <p:cNvSpPr/>
          <p:nvPr/>
        </p:nvSpPr>
        <p:spPr>
          <a:xfrm>
            <a:off x="26221" y="417954"/>
            <a:ext cx="12150690" cy="644004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1700" b="1" dirty="0">
                <a:solidFill>
                  <a:srgbClr val="7030A0"/>
                </a:solidFill>
              </a:rPr>
              <a:t>	Una delle parole chiave della coscienza è </a:t>
            </a:r>
            <a:r>
              <a:rPr lang="it-IT" sz="1700" b="1" dirty="0">
                <a:solidFill>
                  <a:srgbClr val="FF0000"/>
                </a:solidFill>
              </a:rPr>
              <a:t>intenzionalità:</a:t>
            </a:r>
            <a:r>
              <a:rPr lang="it-IT" sz="1700" b="1" dirty="0">
                <a:solidFill>
                  <a:srgbClr val="7030A0"/>
                </a:solidFill>
              </a:rPr>
              <a:t> senza </a:t>
            </a:r>
            <a:r>
              <a:rPr lang="it-IT" sz="1700" b="1" dirty="0">
                <a:solidFill>
                  <a:srgbClr val="FF0000"/>
                </a:solidFill>
              </a:rPr>
              <a:t>intenzionalità</a:t>
            </a:r>
            <a:r>
              <a:rPr lang="it-IT" sz="1700" b="1" dirty="0">
                <a:solidFill>
                  <a:srgbClr val="7030A0"/>
                </a:solidFill>
              </a:rPr>
              <a:t> della coscienza l’oggetto non lo percepisco. Questa intenzionalità schiude il concetto di </a:t>
            </a:r>
            <a:r>
              <a:rPr lang="it-IT" sz="1700" b="1" dirty="0">
                <a:solidFill>
                  <a:srgbClr val="FF0000"/>
                </a:solidFill>
              </a:rPr>
              <a:t>orizzonte </a:t>
            </a:r>
            <a:r>
              <a:rPr lang="it-IT" sz="1700" b="1" dirty="0">
                <a:solidFill>
                  <a:srgbClr val="7030A0"/>
                </a:solidFill>
              </a:rPr>
              <a:t>che va oltre gli </a:t>
            </a:r>
            <a:r>
              <a:rPr lang="it-IT" sz="1700" b="1" dirty="0" err="1">
                <a:solidFill>
                  <a:srgbClr val="FF0000"/>
                </a:solidFill>
              </a:rPr>
              <a:t>Erlebnisse</a:t>
            </a:r>
            <a:r>
              <a:rPr lang="it-IT" sz="1700" b="1" dirty="0">
                <a:solidFill>
                  <a:srgbClr val="FF0000"/>
                </a:solidFill>
              </a:rPr>
              <a:t> attuali</a:t>
            </a:r>
            <a:r>
              <a:rPr lang="it-IT" sz="1700" b="1" dirty="0">
                <a:solidFill>
                  <a:srgbClr val="7030A0"/>
                </a:solidFill>
              </a:rPr>
              <a:t>. L’oggetto intenzionale è un polo di identità sempre cosciente con un senso </a:t>
            </a:r>
            <a:r>
              <a:rPr lang="it-IT" sz="1700" b="1" dirty="0" err="1">
                <a:solidFill>
                  <a:srgbClr val="7030A0"/>
                </a:solidFill>
              </a:rPr>
              <a:t>preinteso</a:t>
            </a:r>
            <a:r>
              <a:rPr lang="it-IT" sz="1700" b="1" dirty="0">
                <a:solidFill>
                  <a:srgbClr val="7030A0"/>
                </a:solidFill>
              </a:rPr>
              <a:t> e da realizzare.</a:t>
            </a:r>
          </a:p>
          <a:p>
            <a:pPr algn="just"/>
            <a:endParaRPr lang="it-IT" sz="1200" b="1" dirty="0">
              <a:solidFill>
                <a:srgbClr val="7030A0"/>
              </a:solidFill>
            </a:endParaRPr>
          </a:p>
          <a:p>
            <a:pPr algn="just"/>
            <a:r>
              <a:rPr lang="it-IT" sz="1700" b="1" dirty="0">
                <a:solidFill>
                  <a:srgbClr val="FF0000"/>
                </a:solidFill>
              </a:rPr>
              <a:t>Attualità:</a:t>
            </a:r>
            <a:r>
              <a:rPr lang="it-IT" sz="1700" b="1" dirty="0">
                <a:solidFill>
                  <a:srgbClr val="7030A0"/>
                </a:solidFill>
              </a:rPr>
              <a:t> Nell’esempio del dado sono i lati che vedo ovvero </a:t>
            </a:r>
            <a:r>
              <a:rPr lang="it-IT" sz="1700" i="1" dirty="0">
                <a:solidFill>
                  <a:schemeClr val="bg1"/>
                </a:solidFill>
              </a:rPr>
              <a:t>«la mera considerazione dei cogitata in quanto vissuti attuali»</a:t>
            </a:r>
            <a:r>
              <a:rPr lang="it-IT" sz="1700" b="1" dirty="0">
                <a:solidFill>
                  <a:srgbClr val="7030A0"/>
                </a:solidFill>
              </a:rPr>
              <a:t>. </a:t>
            </a:r>
          </a:p>
          <a:p>
            <a:pPr algn="just"/>
            <a:endParaRPr lang="it-IT" sz="1200" b="1" dirty="0">
              <a:solidFill>
                <a:srgbClr val="7030A0"/>
              </a:solidFill>
            </a:endParaRPr>
          </a:p>
          <a:p>
            <a:pPr algn="just"/>
            <a:r>
              <a:rPr lang="it-IT" sz="1700" b="1" dirty="0">
                <a:solidFill>
                  <a:srgbClr val="FF0000"/>
                </a:solidFill>
              </a:rPr>
              <a:t>Potenzialità:</a:t>
            </a:r>
            <a:r>
              <a:rPr lang="it-IT" sz="1700" b="1" dirty="0">
                <a:solidFill>
                  <a:srgbClr val="7030A0"/>
                </a:solidFill>
              </a:rPr>
              <a:t> Nell’esempio del dado sono i lati che non vedo (</a:t>
            </a:r>
            <a:r>
              <a:rPr lang="it-IT" sz="1700" b="1" dirty="0" err="1">
                <a:solidFill>
                  <a:srgbClr val="FF0000"/>
                </a:solidFill>
              </a:rPr>
              <a:t>cointesi</a:t>
            </a:r>
            <a:r>
              <a:rPr lang="it-IT" sz="1700" b="1" dirty="0">
                <a:solidFill>
                  <a:srgbClr val="7030A0"/>
                </a:solidFill>
              </a:rPr>
              <a:t>) ma che posso </a:t>
            </a:r>
            <a:r>
              <a:rPr lang="it-IT" sz="1700" b="1" dirty="0">
                <a:solidFill>
                  <a:srgbClr val="FF0000"/>
                </a:solidFill>
              </a:rPr>
              <a:t>intenzionalmente</a:t>
            </a:r>
            <a:r>
              <a:rPr lang="it-IT" sz="1700" b="1" dirty="0">
                <a:solidFill>
                  <a:srgbClr val="7030A0"/>
                </a:solidFill>
              </a:rPr>
              <a:t> protendermi (</a:t>
            </a:r>
            <a:r>
              <a:rPr lang="it-IT" sz="1700" b="1" dirty="0">
                <a:solidFill>
                  <a:srgbClr val="FF0000"/>
                </a:solidFill>
              </a:rPr>
              <a:t>coscienza non solo come io penso, ma io posso, io agisco attivamente</a:t>
            </a:r>
            <a:r>
              <a:rPr lang="it-IT" sz="1700" b="1" dirty="0">
                <a:solidFill>
                  <a:srgbClr val="7030A0"/>
                </a:solidFill>
              </a:rPr>
              <a:t>) a pensare </a:t>
            </a:r>
            <a:r>
              <a:rPr lang="it-IT" sz="1700" i="1" dirty="0">
                <a:solidFill>
                  <a:schemeClr val="bg1"/>
                </a:solidFill>
              </a:rPr>
              <a:t>«potenzialità che non sono vuote possibilità, ma potenzialità effettive predelineate nel loro contenuto a livello intenzionale».</a:t>
            </a:r>
          </a:p>
          <a:p>
            <a:pPr algn="just"/>
            <a:endParaRPr lang="it-IT" sz="1200" i="1" dirty="0">
              <a:solidFill>
                <a:schemeClr val="bg1"/>
              </a:solidFill>
            </a:endParaRPr>
          </a:p>
          <a:p>
            <a:pPr algn="just"/>
            <a:r>
              <a:rPr lang="it-IT" sz="1700" b="1" i="1" dirty="0">
                <a:solidFill>
                  <a:srgbClr val="FF0000"/>
                </a:solidFill>
              </a:rPr>
              <a:t>Orizzonte: </a:t>
            </a:r>
            <a:r>
              <a:rPr lang="it-IT" sz="1700" b="1" i="1" dirty="0">
                <a:solidFill>
                  <a:srgbClr val="7030A0"/>
                </a:solidFill>
              </a:rPr>
              <a:t>l’insieme delle potenzialità effettive, che si modificano mano a mano che la percezione procede nel tempo, è l’orizzonte della percezione </a:t>
            </a:r>
            <a:r>
              <a:rPr lang="it-IT" sz="1700" i="1" dirty="0">
                <a:solidFill>
                  <a:schemeClr val="bg1"/>
                </a:solidFill>
              </a:rPr>
              <a:t>«Gli orizzonti sono potenzialità </a:t>
            </a:r>
            <a:r>
              <a:rPr lang="it-IT" sz="1700" b="1" i="1" dirty="0" err="1">
                <a:solidFill>
                  <a:srgbClr val="00B0F0"/>
                </a:solidFill>
              </a:rPr>
              <a:t>predelianeate</a:t>
            </a:r>
            <a:r>
              <a:rPr lang="it-IT" sz="1700" i="1" dirty="0">
                <a:solidFill>
                  <a:schemeClr val="bg1"/>
                </a:solidFill>
              </a:rPr>
              <a:t> […] si può interrogare ogni orizzonte rispetto a ciò che in esso giace, esplicarlo, rivelare le potenzialità di volta in volta relative alla vita di coscienza». </a:t>
            </a:r>
          </a:p>
          <a:p>
            <a:pPr algn="just"/>
            <a:endParaRPr lang="it-IT" sz="1200" i="1" dirty="0">
              <a:solidFill>
                <a:schemeClr val="bg1"/>
              </a:solidFill>
            </a:endParaRPr>
          </a:p>
          <a:p>
            <a:pPr algn="just"/>
            <a:r>
              <a:rPr lang="it-IT" sz="1700" b="1" i="1" dirty="0">
                <a:solidFill>
                  <a:srgbClr val="FF0000"/>
                </a:solidFill>
              </a:rPr>
              <a:t>Apertura degli orizzonti al passato: </a:t>
            </a:r>
            <a:r>
              <a:rPr lang="it-IT" sz="1700" b="1" i="1" dirty="0">
                <a:solidFill>
                  <a:srgbClr val="7030A0"/>
                </a:solidFill>
              </a:rPr>
              <a:t>nel ricordo posso esplorare all’interno degli orizzonti aspetti che non ho percepito al momento </a:t>
            </a:r>
            <a:r>
              <a:rPr lang="it-IT" sz="1700" i="1" dirty="0">
                <a:solidFill>
                  <a:schemeClr val="bg1"/>
                </a:solidFill>
              </a:rPr>
              <a:t>«nel ricordo corrispondente tutto ciò ritorna come modificato con la coscienza che grossomodo che, invece di quelli effettivamente visti, io avrei potuto percepire pure altri lati, naturalmente qualora io avessi corrispondentemente diretto la mia attività percettiva».</a:t>
            </a:r>
          </a:p>
          <a:p>
            <a:pPr algn="just"/>
            <a:endParaRPr lang="it-IT" sz="1200" i="1" dirty="0">
              <a:solidFill>
                <a:schemeClr val="bg1"/>
              </a:solidFill>
            </a:endParaRPr>
          </a:p>
          <a:p>
            <a:pPr algn="just"/>
            <a:r>
              <a:rPr lang="it-IT" sz="1700" b="1" i="1" dirty="0">
                <a:solidFill>
                  <a:srgbClr val="FF0000"/>
                </a:solidFill>
              </a:rPr>
              <a:t>Indeterminazione degli orizzonti: </a:t>
            </a:r>
            <a:r>
              <a:rPr lang="it-IT" sz="1700" b="1" i="1" dirty="0">
                <a:solidFill>
                  <a:srgbClr val="7030A0"/>
                </a:solidFill>
              </a:rPr>
              <a:t>gli orizzonti non sono completamente definiti </a:t>
            </a:r>
            <a:r>
              <a:rPr lang="it-IT" sz="1700" i="1" dirty="0">
                <a:solidFill>
                  <a:schemeClr val="bg1"/>
                </a:solidFill>
              </a:rPr>
              <a:t>«la stessa </a:t>
            </a:r>
            <a:r>
              <a:rPr lang="it-IT" sz="1700" b="1" i="1" dirty="0" err="1">
                <a:solidFill>
                  <a:srgbClr val="00B0F0"/>
                </a:solidFill>
              </a:rPr>
              <a:t>predelineazione</a:t>
            </a:r>
            <a:r>
              <a:rPr lang="it-IT" sz="1700" i="1" dirty="0">
                <a:solidFill>
                  <a:schemeClr val="bg1"/>
                </a:solidFill>
              </a:rPr>
              <a:t> è invero sempre incompiuta. […] Questo lasciar-aperto è, prima delle effettive determinazioni specifiche che forse non avranno mai luogo, un momento contenuto nella coscienza, è appunto ciò che costituisce 	l’orizzonte». </a:t>
            </a:r>
            <a:r>
              <a:rPr lang="it-IT" sz="1700" b="1" i="1" dirty="0">
                <a:solidFill>
                  <a:srgbClr val="7030A0"/>
                </a:solidFill>
              </a:rPr>
              <a:t>Propensione al futuro</a:t>
            </a:r>
            <a:r>
              <a:rPr lang="it-IT" sz="1700" i="1" dirty="0">
                <a:solidFill>
                  <a:srgbClr val="002060"/>
                </a:solidFill>
              </a:rPr>
              <a:t>: </a:t>
            </a:r>
            <a:r>
              <a:rPr lang="it-IT" sz="1700" b="1" i="1" dirty="0">
                <a:solidFill>
                  <a:srgbClr val="7030A0"/>
                </a:solidFill>
              </a:rPr>
              <a:t>sono sempre cosciente di qualcosa.</a:t>
            </a:r>
          </a:p>
        </p:txBody>
      </p:sp>
    </p:spTree>
    <p:extLst>
      <p:ext uri="{BB962C8B-B14F-4D97-AF65-F5344CB8AC3E}">
        <p14:creationId xmlns:p14="http://schemas.microsoft.com/office/powerpoint/2010/main" val="3620452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1000"/>
                                        <p:tgtEl>
                                          <p:spTgt spid="3">
                                            <p:txEl>
                                              <p:pRg st="6" end="6"/>
                                            </p:txEl>
                                          </p:spTgt>
                                        </p:tgtEl>
                                      </p:cBhvr>
                                    </p:animEffect>
                                    <p:anim calcmode="lin" valueType="num">
                                      <p:cBhvr>
                                        <p:cTn id="4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1000"/>
                                        <p:tgtEl>
                                          <p:spTgt spid="3">
                                            <p:txEl>
                                              <p:pRg st="8" end="8"/>
                                            </p:txEl>
                                          </p:spTgt>
                                        </p:tgtEl>
                                      </p:cBhvr>
                                    </p:animEffect>
                                    <p:anim calcmode="lin" valueType="num">
                                      <p:cBhvr>
                                        <p:cTn id="4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3">
                                            <p:txEl>
                                              <p:pRg st="10" end="10"/>
                                            </p:txEl>
                                          </p:spTgt>
                                        </p:tgtEl>
                                        <p:attrNameLst>
                                          <p:attrName>style.visibility</p:attrName>
                                        </p:attrNameLst>
                                      </p:cBhvr>
                                      <p:to>
                                        <p:strVal val="visible"/>
                                      </p:to>
                                    </p:set>
                                    <p:animEffect transition="in" filter="fade">
                                      <p:cBhvr>
                                        <p:cTn id="54" dur="1000"/>
                                        <p:tgtEl>
                                          <p:spTgt spid="3">
                                            <p:txEl>
                                              <p:pRg st="10" end="10"/>
                                            </p:txEl>
                                          </p:spTgt>
                                        </p:tgtEl>
                                      </p:cBhvr>
                                    </p:animEffect>
                                    <p:anim calcmode="lin" valueType="num">
                                      <p:cBhvr>
                                        <p:cTn id="55"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1D8AF1C1-B501-45C2-A78A-32ED23233B02}"/>
              </a:ext>
            </a:extLst>
          </p:cNvPr>
          <p:cNvSpPr/>
          <p:nvPr/>
        </p:nvSpPr>
        <p:spPr>
          <a:xfrm>
            <a:off x="82421" y="-4667"/>
            <a:ext cx="12027158" cy="38640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b="1" dirty="0"/>
              <a:t>§20- </a:t>
            </a:r>
            <a:r>
              <a:rPr lang="it-IT" sz="2000" b="1" i="1" dirty="0"/>
              <a:t>il carattere proprio dell’analisi intenzionale</a:t>
            </a:r>
          </a:p>
        </p:txBody>
      </p:sp>
      <p:sp>
        <p:nvSpPr>
          <p:cNvPr id="3" name="Rettangolo con angoli arrotondati 2">
            <a:extLst>
              <a:ext uri="{FF2B5EF4-FFF2-40B4-BE49-F238E27FC236}">
                <a16:creationId xmlns:a16="http://schemas.microsoft.com/office/drawing/2014/main" id="{FFD782AB-5304-4C16-935C-F06F1C98614E}"/>
              </a:ext>
            </a:extLst>
          </p:cNvPr>
          <p:cNvSpPr/>
          <p:nvPr/>
        </p:nvSpPr>
        <p:spPr>
          <a:xfrm>
            <a:off x="82421" y="381741"/>
            <a:ext cx="12072426" cy="6417412"/>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700" b="1" dirty="0">
                <a:solidFill>
                  <a:srgbClr val="7030A0"/>
                </a:solidFill>
              </a:rPr>
              <a:t>	È un paragrafo metodologico</a:t>
            </a:r>
          </a:p>
          <a:p>
            <a:endParaRPr lang="it-IT" sz="1700" b="1" dirty="0">
              <a:solidFill>
                <a:srgbClr val="7030A0"/>
              </a:solidFill>
            </a:endParaRPr>
          </a:p>
          <a:p>
            <a:pPr algn="just"/>
            <a:r>
              <a:rPr lang="it-IT" sz="1700" b="1" dirty="0">
                <a:solidFill>
                  <a:srgbClr val="FF0000"/>
                </a:solidFill>
              </a:rPr>
              <a:t>Il senso delle cose percepite proviene dal soggetto: l’oggetto intenzionale cioè il Noema</a:t>
            </a:r>
          </a:p>
          <a:p>
            <a:pPr algn="just"/>
            <a:endParaRPr lang="it-IT" sz="1700" b="1" dirty="0">
              <a:solidFill>
                <a:srgbClr val="FF0000"/>
              </a:solidFill>
            </a:endParaRPr>
          </a:p>
          <a:p>
            <a:pPr algn="just"/>
            <a:r>
              <a:rPr lang="it-IT" sz="1700" b="1" dirty="0">
                <a:solidFill>
                  <a:srgbClr val="FF0000"/>
                </a:solidFill>
              </a:rPr>
              <a:t>Analisi intenzionale: </a:t>
            </a:r>
            <a:r>
              <a:rPr lang="it-IT" sz="1700" b="1" dirty="0">
                <a:solidFill>
                  <a:srgbClr val="7030A0"/>
                </a:solidFill>
              </a:rPr>
              <a:t>Il procedimento di esplicitazione e chiarificazione dell’analisi intenzionale non procede concentrandosi direttamente sull'oggetto intenzionato, ma indirettamente, evidenziando le diverse intenzionalità delle </a:t>
            </a:r>
            <a:r>
              <a:rPr lang="it-IT" sz="1700" b="1" dirty="0" err="1">
                <a:solidFill>
                  <a:srgbClr val="7030A0"/>
                </a:solidFill>
              </a:rPr>
              <a:t>cogitationes</a:t>
            </a:r>
            <a:r>
              <a:rPr lang="it-IT" sz="1700" b="1" dirty="0">
                <a:solidFill>
                  <a:srgbClr val="7030A0"/>
                </a:solidFill>
              </a:rPr>
              <a:t> della coscienza spesso solo potenziali, che costituiscono la sintetica dei vari tipi di oggetto. L'oggetto percepito, ricordato, desiderato ecc., in tutti questi casi, </a:t>
            </a:r>
            <a:r>
              <a:rPr lang="it-IT" sz="1700" b="1" dirty="0">
                <a:solidFill>
                  <a:srgbClr val="FF0000"/>
                </a:solidFill>
              </a:rPr>
              <a:t>il senso dell'oggetto intenzionato non può apparire se non in riferimento agli atti intenzionali che concorrono alla loro costituzione</a:t>
            </a:r>
            <a:r>
              <a:rPr lang="it-IT" sz="1700" b="1" dirty="0">
                <a:solidFill>
                  <a:srgbClr val="7030A0"/>
                </a:solidFill>
              </a:rPr>
              <a:t>. Questo non vale solo per gli oggetti reali o ideali intesi come oggettivi ma vale anche per gli </a:t>
            </a:r>
            <a:r>
              <a:rPr lang="it-IT" sz="1700" b="1" dirty="0" err="1">
                <a:solidFill>
                  <a:srgbClr val="7030A0"/>
                </a:solidFill>
              </a:rPr>
              <a:t>Erlebnisse</a:t>
            </a:r>
            <a:r>
              <a:rPr lang="it-IT" sz="1700" b="1" dirty="0">
                <a:solidFill>
                  <a:srgbClr val="7030A0"/>
                </a:solidFill>
              </a:rPr>
              <a:t> soggettivi. Vissuti Oggettivi + vissuti soggettivi = tutta la vita attuale e potenziale = mondo</a:t>
            </a:r>
          </a:p>
          <a:p>
            <a:pPr algn="just"/>
            <a:endParaRPr lang="it-IT" sz="1700" b="1" dirty="0">
              <a:solidFill>
                <a:srgbClr val="7030A0"/>
              </a:solidFill>
            </a:endParaRPr>
          </a:p>
          <a:p>
            <a:pPr algn="just"/>
            <a:r>
              <a:rPr lang="it-IT" sz="1700" b="1" dirty="0">
                <a:solidFill>
                  <a:srgbClr val="7030A0"/>
                </a:solidFill>
              </a:rPr>
              <a:t>L’analisi è appunto intenzionale, cioè non si basa solo sulla </a:t>
            </a:r>
            <a:r>
              <a:rPr lang="it-IT" sz="1700" dirty="0">
                <a:solidFill>
                  <a:schemeClr val="bg1"/>
                </a:solidFill>
              </a:rPr>
              <a:t>«</a:t>
            </a:r>
            <a:r>
              <a:rPr lang="it-IT" sz="1700" i="1" dirty="0">
                <a:solidFill>
                  <a:schemeClr val="bg1"/>
                </a:solidFill>
              </a:rPr>
              <a:t>esposizione fenomenologica del percepito «[…] bensì rende chiaro ciò che è incluso e meramente co-inteso in modo non intuitivo </a:t>
            </a:r>
            <a:r>
              <a:rPr lang="it-IT" sz="1700" dirty="0">
                <a:solidFill>
                  <a:schemeClr val="bg1"/>
                </a:solidFill>
              </a:rPr>
              <a:t>[</a:t>
            </a:r>
            <a:r>
              <a:rPr lang="it-IT" sz="1700" dirty="0">
                <a:solidFill>
                  <a:srgbClr val="7030A0"/>
                </a:solidFill>
              </a:rPr>
              <a:t>perché intenzionale</a:t>
            </a:r>
            <a:r>
              <a:rPr lang="it-IT" sz="1700" dirty="0">
                <a:solidFill>
                  <a:schemeClr val="bg1"/>
                </a:solidFill>
              </a:rPr>
              <a:t>]  (</a:t>
            </a:r>
            <a:r>
              <a:rPr lang="it-IT" sz="1700" i="1" dirty="0">
                <a:solidFill>
                  <a:schemeClr val="bg1"/>
                </a:solidFill>
              </a:rPr>
              <a:t>come la parte posteriore </a:t>
            </a:r>
            <a:r>
              <a:rPr lang="it-IT" sz="1700" dirty="0">
                <a:solidFill>
                  <a:schemeClr val="bg1"/>
                </a:solidFill>
              </a:rPr>
              <a:t>[</a:t>
            </a:r>
            <a:r>
              <a:rPr lang="it-IT" sz="1700" dirty="0">
                <a:solidFill>
                  <a:srgbClr val="7030A0"/>
                </a:solidFill>
              </a:rPr>
              <a:t>del famoso dado</a:t>
            </a:r>
            <a:r>
              <a:rPr lang="it-IT" sz="1700" dirty="0">
                <a:solidFill>
                  <a:schemeClr val="bg1"/>
                </a:solidFill>
              </a:rPr>
              <a:t>]) </a:t>
            </a:r>
            <a:r>
              <a:rPr lang="it-IT" sz="1700" i="1" dirty="0">
                <a:solidFill>
                  <a:schemeClr val="bg1"/>
                </a:solidFill>
              </a:rPr>
              <a:t>nel senso del </a:t>
            </a:r>
            <a:r>
              <a:rPr lang="it-IT" sz="1700" i="1" dirty="0" err="1">
                <a:solidFill>
                  <a:schemeClr val="bg1"/>
                </a:solidFill>
              </a:rPr>
              <a:t>cogitatum</a:t>
            </a:r>
            <a:r>
              <a:rPr lang="it-IT" sz="1700" i="1" dirty="0">
                <a:solidFill>
                  <a:schemeClr val="bg1"/>
                </a:solidFill>
              </a:rPr>
              <a:t> attraverso </a:t>
            </a:r>
            <a:r>
              <a:rPr lang="it-IT" sz="1700" i="1" dirty="0" err="1">
                <a:solidFill>
                  <a:schemeClr val="bg1"/>
                </a:solidFill>
              </a:rPr>
              <a:t>presentificazione</a:t>
            </a:r>
            <a:r>
              <a:rPr lang="it-IT" sz="1700" i="1" dirty="0">
                <a:solidFill>
                  <a:schemeClr val="bg1"/>
                </a:solidFill>
              </a:rPr>
              <a:t> delle percezioni potenziali, percezioni che renderebbero visibile ciò che è invisibile</a:t>
            </a:r>
            <a:r>
              <a:rPr lang="it-IT" sz="1700" dirty="0">
                <a:solidFill>
                  <a:schemeClr val="bg1"/>
                </a:solidFill>
              </a:rPr>
              <a:t>»</a:t>
            </a:r>
            <a:r>
              <a:rPr lang="it-IT" sz="1700" b="1" dirty="0">
                <a:solidFill>
                  <a:srgbClr val="7030A0"/>
                </a:solidFill>
              </a:rPr>
              <a:t>. Quindi ogni cogito è un intendere qualcosa in cui ciò che viene inteso eccede quanto in ciascun momento è inteso esplicitamente </a:t>
            </a:r>
            <a:r>
              <a:rPr lang="it-IT" sz="1700" b="1" dirty="0">
                <a:solidFill>
                  <a:srgbClr val="7030A0"/>
                </a:solidFill>
                <a:sym typeface="Wingdings" panose="05000000000000000000" pitchFamily="2" charset="2"/>
              </a:rPr>
              <a:t> la sintesi è superiore della somma delle parti</a:t>
            </a:r>
            <a:r>
              <a:rPr lang="it-IT" sz="1700" b="1" dirty="0">
                <a:solidFill>
                  <a:srgbClr val="7030A0"/>
                </a:solidFill>
              </a:rPr>
              <a:t>.</a:t>
            </a:r>
          </a:p>
          <a:p>
            <a:pPr algn="just"/>
            <a:endParaRPr lang="it-IT" sz="1700" b="1" dirty="0">
              <a:solidFill>
                <a:srgbClr val="7030A0"/>
              </a:solidFill>
            </a:endParaRPr>
          </a:p>
          <a:p>
            <a:pPr algn="just"/>
            <a:r>
              <a:rPr lang="it-IT" sz="1700" b="1" dirty="0">
                <a:solidFill>
                  <a:srgbClr val="7030A0"/>
                </a:solidFill>
              </a:rPr>
              <a:t> </a:t>
            </a:r>
            <a:r>
              <a:rPr lang="it-IT" sz="1700" dirty="0">
                <a:solidFill>
                  <a:schemeClr val="bg1"/>
                </a:solidFill>
              </a:rPr>
              <a:t>«il regno dei fenomeni di coscienza è esattamente il regno del flusso eracliteo»</a:t>
            </a:r>
            <a:r>
              <a:rPr lang="it-IT" sz="1700" b="1" dirty="0">
                <a:solidFill>
                  <a:srgbClr val="7030A0"/>
                </a:solidFill>
              </a:rPr>
              <a:t> Tutto scorre e non è mai se stesso sul piano epistemologico e sul piano ontologico tutto si dà in contrapposizione. In questa visione Husserl afferma che non si possono costruire concetti come nelle scienze oggettive. </a:t>
            </a:r>
            <a:r>
              <a:rPr lang="it-IT" sz="1700" dirty="0">
                <a:solidFill>
                  <a:schemeClr val="bg1"/>
                </a:solidFill>
              </a:rPr>
              <a:t>«</a:t>
            </a:r>
            <a:r>
              <a:rPr lang="it-IT" sz="1700" i="1" dirty="0">
                <a:solidFill>
                  <a:schemeClr val="bg1"/>
                </a:solidFill>
              </a:rPr>
              <a:t>Non solo a causa della nostra imperfetta forza cognitiva rispetto ad oggetti di tal fatta </a:t>
            </a:r>
            <a:r>
              <a:rPr lang="it-IT" sz="1700" dirty="0">
                <a:solidFill>
                  <a:schemeClr val="bg1"/>
                </a:solidFill>
              </a:rPr>
              <a:t>[</a:t>
            </a:r>
            <a:r>
              <a:rPr lang="it-IT" sz="1700" dirty="0">
                <a:solidFill>
                  <a:srgbClr val="7030A0"/>
                </a:solidFill>
              </a:rPr>
              <a:t>gli atti cognitivi</a:t>
            </a:r>
            <a:r>
              <a:rPr lang="it-IT" sz="1700" dirty="0">
                <a:solidFill>
                  <a:schemeClr val="bg1"/>
                </a:solidFill>
              </a:rPr>
              <a:t>] </a:t>
            </a:r>
            <a:r>
              <a:rPr lang="it-IT" sz="1700" i="1" dirty="0">
                <a:solidFill>
                  <a:schemeClr val="bg1"/>
                </a:solidFill>
              </a:rPr>
              <a:t>bensì a priori i vissuti di coscienza sono privi di elementi e relazioni definitive</a:t>
            </a:r>
            <a:r>
              <a:rPr lang="it-IT" sz="1700" dirty="0">
                <a:solidFill>
                  <a:schemeClr val="bg1"/>
                </a:solidFill>
              </a:rPr>
              <a:t>». </a:t>
            </a:r>
            <a:r>
              <a:rPr lang="it-IT" sz="1700" b="1" dirty="0">
                <a:solidFill>
                  <a:srgbClr val="7030A0"/>
                </a:solidFill>
              </a:rPr>
              <a:t>Questo legittima l’analisi intenzionale</a:t>
            </a:r>
            <a:r>
              <a:rPr lang="it-IT" sz="1700" dirty="0">
                <a:solidFill>
                  <a:schemeClr val="bg1"/>
                </a:solidFill>
              </a:rPr>
              <a:t>.</a:t>
            </a:r>
            <a:endParaRPr lang="it-IT" sz="1700" b="1" dirty="0">
              <a:solidFill>
                <a:srgbClr val="7030A0"/>
              </a:solidFill>
            </a:endParaRPr>
          </a:p>
        </p:txBody>
      </p:sp>
    </p:spTree>
    <p:extLst>
      <p:ext uri="{BB962C8B-B14F-4D97-AF65-F5344CB8AC3E}">
        <p14:creationId xmlns:p14="http://schemas.microsoft.com/office/powerpoint/2010/main" val="3289618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1000"/>
                                        <p:tgtEl>
                                          <p:spTgt spid="3">
                                            <p:txEl>
                                              <p:pRg st="6" end="6"/>
                                            </p:txEl>
                                          </p:spTgt>
                                        </p:tgtEl>
                                      </p:cBhvr>
                                    </p:animEffect>
                                    <p:anim calcmode="lin" valueType="num">
                                      <p:cBhvr>
                                        <p:cTn id="3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fade">
                                      <p:cBhvr>
                                        <p:cTn id="45" dur="1000"/>
                                        <p:tgtEl>
                                          <p:spTgt spid="3">
                                            <p:txEl>
                                              <p:pRg st="8" end="8"/>
                                            </p:txEl>
                                          </p:spTgt>
                                        </p:tgtEl>
                                      </p:cBhvr>
                                    </p:animEffect>
                                    <p:anim calcmode="lin" valueType="num">
                                      <p:cBhvr>
                                        <p:cTn id="4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81E025C7-CAAE-4122-AAC8-1A371AEA4CA7}"/>
              </a:ext>
            </a:extLst>
          </p:cNvPr>
          <p:cNvSpPr/>
          <p:nvPr/>
        </p:nvSpPr>
        <p:spPr>
          <a:xfrm>
            <a:off x="82421" y="-4667"/>
            <a:ext cx="12027158" cy="38640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b="1" dirty="0"/>
              <a:t>§21- </a:t>
            </a:r>
            <a:r>
              <a:rPr lang="it-IT" sz="2000" b="1" i="1" dirty="0"/>
              <a:t>l’oggetto intenzionale come filo conduttore trascendentale</a:t>
            </a:r>
          </a:p>
        </p:txBody>
      </p:sp>
      <p:sp>
        <p:nvSpPr>
          <p:cNvPr id="3" name="Rettangolo con angoli arrotondati 2">
            <a:extLst>
              <a:ext uri="{FF2B5EF4-FFF2-40B4-BE49-F238E27FC236}">
                <a16:creationId xmlns:a16="http://schemas.microsoft.com/office/drawing/2014/main" id="{4B69F7DF-7C94-49AC-9340-23B4102FE50D}"/>
              </a:ext>
            </a:extLst>
          </p:cNvPr>
          <p:cNvSpPr/>
          <p:nvPr/>
        </p:nvSpPr>
        <p:spPr>
          <a:xfrm>
            <a:off x="82421" y="405076"/>
            <a:ext cx="11893556" cy="6452923"/>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1700" b="1" dirty="0">
                <a:solidFill>
                  <a:srgbClr val="7030A0"/>
                </a:solidFill>
              </a:rPr>
              <a:t>	La struttura universale dell’esperienza fenomenologica passa attraverso la triade ego-cogito-</a:t>
            </a:r>
            <a:r>
              <a:rPr lang="it-IT" sz="1700" b="1" dirty="0" err="1">
                <a:solidFill>
                  <a:srgbClr val="7030A0"/>
                </a:solidFill>
              </a:rPr>
              <a:t>cogitatum</a:t>
            </a:r>
            <a:r>
              <a:rPr lang="it-IT" sz="1700" b="1" dirty="0">
                <a:solidFill>
                  <a:srgbClr val="7030A0"/>
                </a:solidFill>
              </a:rPr>
              <a:t>. Pertanto per costruire l’analisi intenzionale, </a:t>
            </a:r>
            <a:r>
              <a:rPr lang="it-IT" sz="1700" b="1" dirty="0">
                <a:solidFill>
                  <a:srgbClr val="FF0000"/>
                </a:solidFill>
              </a:rPr>
              <a:t>il filo conduttore ideale è l’oggetto intenzionale </a:t>
            </a:r>
            <a:r>
              <a:rPr lang="it-IT" sz="1700" b="1" dirty="0">
                <a:solidFill>
                  <a:srgbClr val="7030A0"/>
                </a:solidFill>
              </a:rPr>
              <a:t>costituito dalle diverse intenzionalità delle </a:t>
            </a:r>
            <a:r>
              <a:rPr lang="it-IT" sz="1700" b="1" dirty="0" err="1">
                <a:solidFill>
                  <a:srgbClr val="7030A0"/>
                </a:solidFill>
              </a:rPr>
              <a:t>cogitationes</a:t>
            </a:r>
            <a:r>
              <a:rPr lang="it-IT" sz="1700" b="1" dirty="0">
                <a:solidFill>
                  <a:srgbClr val="7030A0"/>
                </a:solidFill>
              </a:rPr>
              <a:t> della coscienza spesso solo potenziali, che costituiscono la sintetica dell’oggetto (noema).</a:t>
            </a:r>
          </a:p>
          <a:p>
            <a:pPr marL="342900" indent="-342900" algn="just">
              <a:buAutoNum type="arabicPeriod"/>
            </a:pPr>
            <a:r>
              <a:rPr lang="it-IT" sz="1600" dirty="0">
                <a:solidFill>
                  <a:srgbClr val="7030A0"/>
                </a:solidFill>
              </a:rPr>
              <a:t>Partiamo dall’oggetto dato direttamente come fenomeno; </a:t>
            </a:r>
          </a:p>
          <a:p>
            <a:pPr marL="342900" indent="-342900" algn="just">
              <a:buAutoNum type="arabicPeriod"/>
            </a:pPr>
            <a:r>
              <a:rPr lang="it-IT" sz="1600" dirty="0">
                <a:solidFill>
                  <a:srgbClr val="7030A0"/>
                </a:solidFill>
              </a:rPr>
              <a:t>la riflessione risale sia dagli aspetti attuali che da quelli potenziali, cioè da tutto l’orizzonte possibile in cui si colloca il fenomeno;</a:t>
            </a:r>
          </a:p>
          <a:p>
            <a:pPr marL="342900" indent="-342900" algn="just">
              <a:buAutoNum type="arabicPeriod"/>
            </a:pPr>
            <a:r>
              <a:rPr lang="it-IT" sz="1600" dirty="0">
                <a:solidFill>
                  <a:srgbClr val="7030A0"/>
                </a:solidFill>
              </a:rPr>
              <a:t>Sino ad arriva alla coscienza dell’oggetto nella mia percezione;</a:t>
            </a:r>
          </a:p>
          <a:p>
            <a:pPr marL="342900" indent="-342900" algn="just">
              <a:buAutoNum type="arabicPeriod"/>
            </a:pPr>
            <a:r>
              <a:rPr lang="it-IT" sz="1600" dirty="0">
                <a:solidFill>
                  <a:srgbClr val="7030A0"/>
                </a:solidFill>
              </a:rPr>
              <a:t>Ultimo passo è arrivare alla coscienza di essere coscienti dell’oggetto. </a:t>
            </a:r>
            <a:endParaRPr lang="it-IT" sz="1600" dirty="0">
              <a:solidFill>
                <a:srgbClr val="7030A0"/>
              </a:solidFill>
              <a:cs typeface="Calibri" panose="020F0502020204030204"/>
            </a:endParaRPr>
          </a:p>
          <a:p>
            <a:pPr algn="just"/>
            <a:endParaRPr lang="it-IT" sz="1700" i="1" dirty="0">
              <a:solidFill>
                <a:schemeClr val="bg1"/>
              </a:solidFill>
            </a:endParaRPr>
          </a:p>
          <a:p>
            <a:pPr algn="just"/>
            <a:r>
              <a:rPr lang="it-IT" sz="1700" b="1" dirty="0">
                <a:solidFill>
                  <a:srgbClr val="7030A0"/>
                </a:solidFill>
              </a:rPr>
              <a:t>La molteplicità di possibili modalità di coscienza </a:t>
            </a:r>
            <a:r>
              <a:rPr lang="it-IT" sz="1700" b="1" dirty="0">
                <a:solidFill>
                  <a:srgbClr val="FF0000"/>
                </a:solidFill>
              </a:rPr>
              <a:t>dell’oggetto (</a:t>
            </a:r>
            <a:r>
              <a:rPr lang="it-IT" sz="1700" b="1" dirty="0" err="1">
                <a:solidFill>
                  <a:srgbClr val="FF0000"/>
                </a:solidFill>
              </a:rPr>
              <a:t>cogitatum</a:t>
            </a:r>
            <a:r>
              <a:rPr lang="it-IT" sz="1700" b="1" dirty="0">
                <a:solidFill>
                  <a:srgbClr val="FF0000"/>
                </a:solidFill>
              </a:rPr>
              <a:t>) filo conduttore </a:t>
            </a:r>
            <a:r>
              <a:rPr lang="it-IT" sz="1700" i="1" dirty="0">
                <a:solidFill>
                  <a:schemeClr val="bg1"/>
                </a:solidFill>
              </a:rPr>
              <a:t>«si specifica in una serie di tipi noetico-noematici particolari nettamente distinti» </a:t>
            </a:r>
            <a:r>
              <a:rPr lang="it-IT" sz="1700" b="1" dirty="0">
                <a:solidFill>
                  <a:srgbClr val="7030A0"/>
                </a:solidFill>
              </a:rPr>
              <a:t>Quali esempio percezione, ricordo, </a:t>
            </a:r>
            <a:r>
              <a:rPr lang="it-IT" sz="1700" b="1" dirty="0" err="1">
                <a:solidFill>
                  <a:srgbClr val="7030A0"/>
                </a:solidFill>
              </a:rPr>
              <a:t>ecc</a:t>
            </a:r>
            <a:r>
              <a:rPr lang="it-IT" sz="1700" b="1" dirty="0">
                <a:solidFill>
                  <a:srgbClr val="7030A0"/>
                </a:solidFill>
              </a:rPr>
              <a:t> che gli appartengono … ovvero i tipi di intenzionalità che appartengono ad ogni oggetto concepibile e ai rispettivi tipi di combinazione noetica-noematica. </a:t>
            </a:r>
          </a:p>
          <a:p>
            <a:pPr algn="just"/>
            <a:endParaRPr lang="it-IT" sz="1700" b="1" dirty="0">
              <a:solidFill>
                <a:srgbClr val="7030A0"/>
              </a:solidFill>
            </a:endParaRPr>
          </a:p>
          <a:p>
            <a:pPr algn="just"/>
            <a:r>
              <a:rPr lang="it-IT" sz="1700" b="1" dirty="0">
                <a:solidFill>
                  <a:srgbClr val="7030A0"/>
                </a:solidFill>
              </a:rPr>
              <a:t>Nel momento in cui i tipi di intenzionalità si specificano, essi possono essere forma logica ovvero modi del «qualcosa in generale» (</a:t>
            </a:r>
            <a:r>
              <a:rPr lang="it-IT" sz="1700" b="1" dirty="0" err="1">
                <a:solidFill>
                  <a:srgbClr val="7030A0"/>
                </a:solidFill>
              </a:rPr>
              <a:t>formal</a:t>
            </a:r>
            <a:r>
              <a:rPr lang="it-IT" sz="1700" b="1" dirty="0">
                <a:solidFill>
                  <a:srgbClr val="7030A0"/>
                </a:solidFill>
              </a:rPr>
              <a:t>-ontologiche), ad esempio singolare, universale, probabilità,  oppure </a:t>
            </a:r>
            <a:r>
              <a:rPr lang="it-IT" sz="1700" b="1" dirty="0" err="1">
                <a:solidFill>
                  <a:srgbClr val="7030A0"/>
                </a:solidFill>
              </a:rPr>
              <a:t>material</a:t>
            </a:r>
            <a:r>
              <a:rPr lang="it-IT" sz="1700" b="1" dirty="0">
                <a:solidFill>
                  <a:srgbClr val="7030A0"/>
                </a:solidFill>
              </a:rPr>
              <a:t>-ontologiche che si collegano al concetto di individuo reale.</a:t>
            </a:r>
          </a:p>
          <a:p>
            <a:pPr algn="just"/>
            <a:endParaRPr lang="it-IT" sz="1700" b="1" dirty="0">
              <a:solidFill>
                <a:srgbClr val="7030A0"/>
              </a:solidFill>
            </a:endParaRPr>
          </a:p>
          <a:p>
            <a:pPr algn="just"/>
            <a:r>
              <a:rPr lang="it-IT" sz="1700" i="1" dirty="0">
                <a:solidFill>
                  <a:schemeClr val="bg1"/>
                </a:solidFill>
              </a:rPr>
              <a:t>«Pertanto il mondo è un problema </a:t>
            </a:r>
            <a:r>
              <a:rPr lang="it-IT" sz="1700" i="1" dirty="0" err="1">
                <a:solidFill>
                  <a:schemeClr val="bg1"/>
                </a:solidFill>
              </a:rPr>
              <a:t>egologico</a:t>
            </a:r>
            <a:r>
              <a:rPr lang="it-IT" sz="1700" i="1" dirty="0">
                <a:solidFill>
                  <a:schemeClr val="bg1"/>
                </a:solidFill>
              </a:rPr>
              <a:t> universale, così come lo è, in una direzione puramente immanente dello sguardo, l'intera vita della coscienza nella sua temporalità immanente».</a:t>
            </a:r>
          </a:p>
          <a:p>
            <a:pPr algn="just"/>
            <a:r>
              <a:rPr lang="it-IT" sz="1700" b="1" dirty="0">
                <a:solidFill>
                  <a:srgbClr val="7030A0"/>
                </a:solidFill>
              </a:rPr>
              <a:t>Il mondo è un problema </a:t>
            </a:r>
            <a:r>
              <a:rPr lang="it-IT" sz="1700" b="1" dirty="0" err="1">
                <a:solidFill>
                  <a:srgbClr val="7030A0"/>
                </a:solidFill>
              </a:rPr>
              <a:t>egologico</a:t>
            </a:r>
            <a:r>
              <a:rPr lang="it-IT" sz="1700" b="1" dirty="0">
                <a:solidFill>
                  <a:srgbClr val="7030A0"/>
                </a:solidFill>
              </a:rPr>
              <a:t> universale perché l’oggetto intenzionale come guida trascendentale non si riferisce solo agli oggetti «reali» o «ideali» ma anche ai vissuti soggettivi che abbracciano tutta la vita della coscienza (vissuti attuali e potenziali) cioè quelle Husserl considera il mondo in quanto unità.</a:t>
            </a:r>
          </a:p>
        </p:txBody>
      </p:sp>
    </p:spTree>
    <p:extLst>
      <p:ext uri="{BB962C8B-B14F-4D97-AF65-F5344CB8AC3E}">
        <p14:creationId xmlns:p14="http://schemas.microsoft.com/office/powerpoint/2010/main" val="2019716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fade">
                                      <p:cBhvr>
                                        <p:cTn id="29" dur="1000"/>
                                        <p:tgtEl>
                                          <p:spTgt spid="3">
                                            <p:txEl>
                                              <p:pRg st="2" end="2"/>
                                            </p:txEl>
                                          </p:spTgt>
                                        </p:tgtEl>
                                      </p:cBhvr>
                                    </p:animEffect>
                                    <p:anim calcmode="lin" valueType="num">
                                      <p:cBhvr>
                                        <p:cTn id="3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Effect transition="in" filter="fade">
                                      <p:cBhvr>
                                        <p:cTn id="46" dur="1000"/>
                                        <p:tgtEl>
                                          <p:spTgt spid="3">
                                            <p:txEl>
                                              <p:pRg st="6" end="6"/>
                                            </p:txEl>
                                          </p:spTgt>
                                        </p:tgtEl>
                                      </p:cBhvr>
                                    </p:animEffect>
                                    <p:anim calcmode="lin" valueType="num">
                                      <p:cBhvr>
                                        <p:cTn id="4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Effect transition="in" filter="fade">
                                      <p:cBhvr>
                                        <p:cTn id="53" dur="1000"/>
                                        <p:tgtEl>
                                          <p:spTgt spid="3">
                                            <p:txEl>
                                              <p:pRg st="8" end="8"/>
                                            </p:txEl>
                                          </p:spTgt>
                                        </p:tgtEl>
                                      </p:cBhvr>
                                    </p:animEffect>
                                    <p:anim calcmode="lin" valueType="num">
                                      <p:cBhvr>
                                        <p:cTn id="5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nodeType="clickEffect">
                                  <p:stCondLst>
                                    <p:cond delay="0"/>
                                  </p:stCondLst>
                                  <p:childTnLst>
                                    <p:set>
                                      <p:cBhvr>
                                        <p:cTn id="59" dur="1" fill="hold">
                                          <p:stCondLst>
                                            <p:cond delay="0"/>
                                          </p:stCondLst>
                                        </p:cTn>
                                        <p:tgtEl>
                                          <p:spTgt spid="3">
                                            <p:txEl>
                                              <p:pRg st="10" end="10"/>
                                            </p:txEl>
                                          </p:spTgt>
                                        </p:tgtEl>
                                        <p:attrNameLst>
                                          <p:attrName>style.visibility</p:attrName>
                                        </p:attrNameLst>
                                      </p:cBhvr>
                                      <p:to>
                                        <p:strVal val="visible"/>
                                      </p:to>
                                    </p:set>
                                    <p:animEffect transition="in" filter="fade">
                                      <p:cBhvr>
                                        <p:cTn id="60" dur="1000"/>
                                        <p:tgtEl>
                                          <p:spTgt spid="3">
                                            <p:txEl>
                                              <p:pRg st="10" end="10"/>
                                            </p:txEl>
                                          </p:spTgt>
                                        </p:tgtEl>
                                      </p:cBhvr>
                                    </p:animEffect>
                                    <p:anim calcmode="lin" valueType="num">
                                      <p:cBhvr>
                                        <p:cTn id="61"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63" presetID="42" presetClass="entr" presetSubtype="0" fill="hold" nodeType="withEffect">
                                  <p:stCondLst>
                                    <p:cond delay="0"/>
                                  </p:stCondLst>
                                  <p:childTnLst>
                                    <p:set>
                                      <p:cBhvr>
                                        <p:cTn id="64" dur="1" fill="hold">
                                          <p:stCondLst>
                                            <p:cond delay="0"/>
                                          </p:stCondLst>
                                        </p:cTn>
                                        <p:tgtEl>
                                          <p:spTgt spid="3">
                                            <p:txEl>
                                              <p:pRg st="11" end="11"/>
                                            </p:txEl>
                                          </p:spTgt>
                                        </p:tgtEl>
                                        <p:attrNameLst>
                                          <p:attrName>style.visibility</p:attrName>
                                        </p:attrNameLst>
                                      </p:cBhvr>
                                      <p:to>
                                        <p:strVal val="visible"/>
                                      </p:to>
                                    </p:set>
                                    <p:animEffect transition="in" filter="fade">
                                      <p:cBhvr>
                                        <p:cTn id="65" dur="1000"/>
                                        <p:tgtEl>
                                          <p:spTgt spid="3">
                                            <p:txEl>
                                              <p:pRg st="11" end="11"/>
                                            </p:txEl>
                                          </p:spTgt>
                                        </p:tgtEl>
                                      </p:cBhvr>
                                    </p:animEffect>
                                    <p:anim calcmode="lin" valueType="num">
                                      <p:cBhvr>
                                        <p:cTn id="66"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7"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16B9FE80-AA23-BB6A-B1CE-31DE10DBC6F4}"/>
              </a:ext>
            </a:extLst>
          </p:cNvPr>
          <p:cNvSpPr/>
          <p:nvPr/>
        </p:nvSpPr>
        <p:spPr>
          <a:xfrm>
            <a:off x="0" y="961053"/>
            <a:ext cx="4399984" cy="5803641"/>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1700" b="1" dirty="0">
                <a:solidFill>
                  <a:schemeClr val="bg1"/>
                </a:solidFill>
              </a:rPr>
              <a:t>La fine della prima meditazione</a:t>
            </a:r>
          </a:p>
          <a:p>
            <a:pPr algn="ctr"/>
            <a:endParaRPr lang="it-IT" sz="1700" dirty="0">
              <a:solidFill>
                <a:schemeClr val="bg1"/>
              </a:solidFill>
            </a:endParaRPr>
          </a:p>
          <a:p>
            <a:pPr algn="ctr"/>
            <a:r>
              <a:rPr lang="it-IT" sz="1700" dirty="0">
                <a:solidFill>
                  <a:schemeClr val="bg1"/>
                </a:solidFill>
              </a:rPr>
              <a:t>Distinzione tra </a:t>
            </a:r>
            <a:r>
              <a:rPr lang="it-IT" sz="1700" b="1" i="1" dirty="0">
                <a:solidFill>
                  <a:srgbClr val="FF0000"/>
                </a:solidFill>
              </a:rPr>
              <a:t>io psicologico </a:t>
            </a:r>
            <a:r>
              <a:rPr lang="it-IT" sz="1700" dirty="0">
                <a:solidFill>
                  <a:schemeClr val="bg1"/>
                </a:solidFill>
              </a:rPr>
              <a:t>e </a:t>
            </a:r>
            <a:r>
              <a:rPr lang="it-IT" sz="1700" b="1" i="1" dirty="0">
                <a:solidFill>
                  <a:srgbClr val="0070C0"/>
                </a:solidFill>
              </a:rPr>
              <a:t>io fenomenologico-trascendentale</a:t>
            </a:r>
            <a:r>
              <a:rPr lang="it-IT" sz="1700" dirty="0">
                <a:solidFill>
                  <a:schemeClr val="bg1"/>
                </a:solidFill>
              </a:rPr>
              <a:t>. (differenza con Cartesio)</a:t>
            </a:r>
          </a:p>
          <a:p>
            <a:pPr algn="ctr"/>
            <a:endParaRPr lang="it-IT" sz="1700" dirty="0">
              <a:solidFill>
                <a:schemeClr val="bg1"/>
              </a:solidFill>
            </a:endParaRPr>
          </a:p>
          <a:p>
            <a:pPr algn="just"/>
            <a:r>
              <a:rPr lang="it-IT" sz="1700" b="1" i="1" u="sng" dirty="0">
                <a:solidFill>
                  <a:srgbClr val="FF0000"/>
                </a:solidFill>
              </a:rPr>
              <a:t>io psicologico</a:t>
            </a:r>
            <a:r>
              <a:rPr lang="it-IT" sz="1700" b="1" i="1" dirty="0">
                <a:solidFill>
                  <a:srgbClr val="FF0000"/>
                </a:solidFill>
              </a:rPr>
              <a:t>: </a:t>
            </a:r>
          </a:p>
          <a:p>
            <a:pPr algn="just"/>
            <a:r>
              <a:rPr lang="it-IT" sz="1700" b="1" dirty="0">
                <a:solidFill>
                  <a:srgbClr val="FF0000"/>
                </a:solidFill>
              </a:rPr>
              <a:t>percezione interiore, è una realtà del mio mondo, e come tale forma l'oggetto della scienza psicologica. </a:t>
            </a:r>
          </a:p>
          <a:p>
            <a:endParaRPr lang="it-IT" sz="1700" dirty="0">
              <a:solidFill>
                <a:schemeClr val="bg1"/>
              </a:solidFill>
            </a:endParaRPr>
          </a:p>
          <a:p>
            <a:pPr algn="just"/>
            <a:r>
              <a:rPr lang="it-IT" sz="1700" b="1" i="1" u="sng" dirty="0">
                <a:solidFill>
                  <a:srgbClr val="0070C0"/>
                </a:solidFill>
              </a:rPr>
              <a:t>io fenomenologico-trascendentale</a:t>
            </a:r>
            <a:r>
              <a:rPr lang="it-IT" sz="1700" b="1" i="1" dirty="0">
                <a:solidFill>
                  <a:srgbClr val="0070C0"/>
                </a:solidFill>
              </a:rPr>
              <a:t>:</a:t>
            </a:r>
          </a:p>
          <a:p>
            <a:pPr algn="just"/>
            <a:r>
              <a:rPr lang="it-IT" sz="1700" b="1" dirty="0">
                <a:solidFill>
                  <a:srgbClr val="0070C0"/>
                </a:solidFill>
              </a:rPr>
              <a:t>viene colto come residuo dell’</a:t>
            </a:r>
            <a:r>
              <a:rPr lang="it-IT" sz="1700" b="1" dirty="0" err="1">
                <a:solidFill>
                  <a:srgbClr val="0070C0"/>
                </a:solidFill>
                <a:highlight>
                  <a:srgbClr val="FFFF00"/>
                </a:highlight>
              </a:rPr>
              <a:t>epoché</a:t>
            </a:r>
            <a:r>
              <a:rPr lang="it-IT" sz="1700" b="1" dirty="0">
                <a:solidFill>
                  <a:srgbClr val="0070C0"/>
                </a:solidFill>
                <a:highlight>
                  <a:srgbClr val="FFFF00"/>
                </a:highlight>
              </a:rPr>
              <a:t> fenomenologica </a:t>
            </a:r>
            <a:r>
              <a:rPr lang="it-IT" sz="1700" b="1" dirty="0">
                <a:solidFill>
                  <a:srgbClr val="0070C0"/>
                </a:solidFill>
              </a:rPr>
              <a:t>che ha </a:t>
            </a:r>
            <a:r>
              <a:rPr lang="it-IT" sz="1700" b="1" dirty="0">
                <a:solidFill>
                  <a:srgbClr val="0070C0"/>
                </a:solidFill>
                <a:highlight>
                  <a:srgbClr val="FFFF00"/>
                </a:highlight>
              </a:rPr>
              <a:t>posto tra parentesi </a:t>
            </a:r>
            <a:r>
              <a:rPr lang="it-IT" sz="1700" b="1" dirty="0">
                <a:solidFill>
                  <a:srgbClr val="0070C0"/>
                </a:solidFill>
              </a:rPr>
              <a:t>l'io naturale umano e il suo vivere psichico e ha solo i caratteri di un fenomeno; esso è l'orizzonte trascendentale di ogni senso, di ogni fenomeno. </a:t>
            </a:r>
          </a:p>
        </p:txBody>
      </p:sp>
      <p:sp>
        <p:nvSpPr>
          <p:cNvPr id="3" name="Rettangolo con angoli arrotondati 2">
            <a:extLst>
              <a:ext uri="{FF2B5EF4-FFF2-40B4-BE49-F238E27FC236}">
                <a16:creationId xmlns:a16="http://schemas.microsoft.com/office/drawing/2014/main" id="{B49CE129-942B-F1B4-F4AF-5F2742F62868}"/>
              </a:ext>
            </a:extLst>
          </p:cNvPr>
          <p:cNvSpPr/>
          <p:nvPr/>
        </p:nvSpPr>
        <p:spPr>
          <a:xfrm>
            <a:off x="153077" y="0"/>
            <a:ext cx="11874081" cy="83975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t>La Seconda Meditazione: </a:t>
            </a:r>
          </a:p>
          <a:p>
            <a:pPr algn="ctr"/>
            <a:r>
              <a:rPr lang="it-IT" sz="2000" b="1" dirty="0">
                <a:solidFill>
                  <a:srgbClr val="FFFF00"/>
                </a:solidFill>
              </a:rPr>
              <a:t>Esposizione del campo trascendente dell’esperienza nelle sue strutture fondamentali</a:t>
            </a:r>
          </a:p>
        </p:txBody>
      </p:sp>
      <p:sp>
        <p:nvSpPr>
          <p:cNvPr id="5" name="Rettangolo con angoli arrotondati 4">
            <a:extLst>
              <a:ext uri="{FF2B5EF4-FFF2-40B4-BE49-F238E27FC236}">
                <a16:creationId xmlns:a16="http://schemas.microsoft.com/office/drawing/2014/main" id="{A445BE1B-7498-4A3A-ACE2-B4411355AE6A}"/>
              </a:ext>
            </a:extLst>
          </p:cNvPr>
          <p:cNvSpPr/>
          <p:nvPr/>
        </p:nvSpPr>
        <p:spPr>
          <a:xfrm>
            <a:off x="4445248" y="839755"/>
            <a:ext cx="7716263" cy="6018245"/>
          </a:xfrm>
          <a:prstGeom prst="round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b="1" dirty="0">
                <a:solidFill>
                  <a:schemeClr val="bg1"/>
                </a:solidFill>
              </a:rPr>
              <a:t>     </a:t>
            </a:r>
            <a:r>
              <a:rPr lang="it-IT" sz="1600" b="1" dirty="0">
                <a:solidFill>
                  <a:srgbClr val="FF0000"/>
                </a:solidFill>
              </a:rPr>
              <a:t>Anticipazioni:</a:t>
            </a:r>
          </a:p>
          <a:p>
            <a:pPr marL="285750" indent="-285750" algn="just">
              <a:buFont typeface="Arial" panose="020B0604020202020204" pitchFamily="34" charset="0"/>
              <a:buChar char="•"/>
            </a:pPr>
            <a:r>
              <a:rPr lang="it-IT" sz="1600" b="1" u="sng" dirty="0" err="1">
                <a:solidFill>
                  <a:srgbClr val="7030A0"/>
                </a:solidFill>
              </a:rPr>
              <a:t>Egologia</a:t>
            </a:r>
            <a:r>
              <a:rPr lang="it-IT" sz="1600" b="1" u="sng" dirty="0">
                <a:solidFill>
                  <a:srgbClr val="7030A0"/>
                </a:solidFill>
              </a:rPr>
              <a:t> pura §12-13:</a:t>
            </a:r>
            <a:r>
              <a:rPr lang="it-IT" sz="1600" b="1" dirty="0">
                <a:solidFill>
                  <a:srgbClr val="7030A0"/>
                </a:solidFill>
              </a:rPr>
              <a:t> il trascendentale apre un nuovo ordine di ricerca non più riferito più al mondo naturale, ma al modo del suo porsi nell’esperienza: una nuova scienza assolutamente fondata. </a:t>
            </a:r>
          </a:p>
          <a:p>
            <a:pPr marL="285750" indent="-285750" algn="just">
              <a:buFont typeface="Arial" panose="020B0604020202020204" pitchFamily="34" charset="0"/>
              <a:buChar char="•"/>
            </a:pPr>
            <a:endParaRPr lang="it-IT" sz="800" b="1" dirty="0">
              <a:solidFill>
                <a:srgbClr val="7030A0"/>
              </a:solidFill>
            </a:endParaRPr>
          </a:p>
          <a:p>
            <a:pPr marL="285750" indent="-285750" algn="just">
              <a:buFont typeface="Arial" panose="020B0604020202020204" pitchFamily="34" charset="0"/>
              <a:buChar char="•"/>
            </a:pPr>
            <a:r>
              <a:rPr lang="it-IT" sz="1600" b="1" u="sng" dirty="0">
                <a:solidFill>
                  <a:schemeClr val="bg1"/>
                </a:solidFill>
              </a:rPr>
              <a:t>Studio delle </a:t>
            </a:r>
            <a:r>
              <a:rPr lang="it-IT" sz="1600" b="1" u="sng" dirty="0" err="1">
                <a:solidFill>
                  <a:schemeClr val="bg1"/>
                </a:solidFill>
              </a:rPr>
              <a:t>cogitationes</a:t>
            </a:r>
            <a:r>
              <a:rPr lang="it-IT" sz="1600" b="1" u="sng" dirty="0">
                <a:solidFill>
                  <a:schemeClr val="bg1"/>
                </a:solidFill>
              </a:rPr>
              <a:t> §14-16:</a:t>
            </a:r>
            <a:r>
              <a:rPr lang="it-IT" sz="1600" b="1" dirty="0">
                <a:solidFill>
                  <a:schemeClr val="bg1"/>
                </a:solidFill>
              </a:rPr>
              <a:t> Si formula il binomio “cogito – </a:t>
            </a:r>
            <a:r>
              <a:rPr lang="it-IT" sz="1600" b="1" dirty="0" err="1">
                <a:solidFill>
                  <a:schemeClr val="bg1"/>
                </a:solidFill>
              </a:rPr>
              <a:t>cogitationes</a:t>
            </a:r>
            <a:r>
              <a:rPr lang="it-IT" sz="1600" b="1" dirty="0">
                <a:solidFill>
                  <a:schemeClr val="bg1"/>
                </a:solidFill>
              </a:rPr>
              <a:t>”. Il Cogito è il soggetto delle </a:t>
            </a:r>
            <a:r>
              <a:rPr lang="it-IT" sz="1600" b="1" dirty="0">
                <a:solidFill>
                  <a:schemeClr val="bg1"/>
                </a:solidFill>
                <a:highlight>
                  <a:srgbClr val="00FFFF"/>
                </a:highlight>
              </a:rPr>
              <a:t>«</a:t>
            </a:r>
            <a:r>
              <a:rPr lang="it-IT" sz="1600" b="1" dirty="0" err="1">
                <a:solidFill>
                  <a:schemeClr val="bg1"/>
                </a:solidFill>
                <a:highlight>
                  <a:srgbClr val="00FFFF"/>
                </a:highlight>
              </a:rPr>
              <a:t>cogitationes</a:t>
            </a:r>
            <a:r>
              <a:rPr lang="it-IT" sz="1600" b="1" dirty="0">
                <a:solidFill>
                  <a:schemeClr val="bg1"/>
                </a:solidFill>
                <a:highlight>
                  <a:srgbClr val="00FFFF"/>
                </a:highlight>
              </a:rPr>
              <a:t>» cioè degli atti cogitativi intenzionali dove si dispone l’esperienza</a:t>
            </a:r>
            <a:r>
              <a:rPr lang="it-IT" sz="1600" b="1" dirty="0">
                <a:solidFill>
                  <a:schemeClr val="bg1"/>
                </a:solidFill>
              </a:rPr>
              <a:t>. Non esiste una soggettività in assenza degli atti intenzionali nei quali la natura si manifesta</a:t>
            </a:r>
          </a:p>
          <a:p>
            <a:pPr marL="285750" indent="-285750" algn="just">
              <a:buFont typeface="Arial" panose="020B0604020202020204" pitchFamily="34" charset="0"/>
              <a:buChar char="•"/>
            </a:pPr>
            <a:endParaRPr lang="it-IT" sz="800" b="1" dirty="0">
              <a:solidFill>
                <a:schemeClr val="bg1"/>
              </a:solidFill>
            </a:endParaRPr>
          </a:p>
          <a:p>
            <a:pPr marL="285750" indent="-285750" algn="just">
              <a:buFont typeface="Arial" panose="020B0604020202020204" pitchFamily="34" charset="0"/>
              <a:buChar char="•"/>
            </a:pPr>
            <a:r>
              <a:rPr lang="it-IT" sz="1600" b="1" u="sng" dirty="0">
                <a:solidFill>
                  <a:srgbClr val="7030A0"/>
                </a:solidFill>
              </a:rPr>
              <a:t>Le sintesi costitutive e il tempo §17-18</a:t>
            </a:r>
            <a:r>
              <a:rPr lang="it-IT" sz="1600" b="1" dirty="0">
                <a:solidFill>
                  <a:srgbClr val="7030A0"/>
                </a:solidFill>
              </a:rPr>
              <a:t>: La sintesi della molteplicità nell’uno concettuale non va intesa come una semplice funzione, la coscienza della molteplicità è essa stessa sintesi. Coscienza come sintesi attraverso il tempo. Distinzione tra tempo e coscienza interiore del tempo.</a:t>
            </a:r>
          </a:p>
          <a:p>
            <a:pPr marL="285750" indent="-285750" algn="just">
              <a:buFont typeface="Arial" panose="020B0604020202020204" pitchFamily="34" charset="0"/>
              <a:buChar char="•"/>
            </a:pPr>
            <a:endParaRPr lang="it-IT" sz="800" b="1" dirty="0">
              <a:solidFill>
                <a:schemeClr val="bg1"/>
              </a:solidFill>
            </a:endParaRPr>
          </a:p>
          <a:p>
            <a:pPr marL="285750" indent="-285750" algn="just">
              <a:buFont typeface="Arial" panose="020B0604020202020204" pitchFamily="34" charset="0"/>
              <a:buChar char="•"/>
            </a:pPr>
            <a:r>
              <a:rPr lang="it-IT" sz="1600" b="1" u="sng" dirty="0">
                <a:solidFill>
                  <a:schemeClr val="bg1"/>
                </a:solidFill>
              </a:rPr>
              <a:t>Il concetto di orizzonte e l’oggetto intenzionale come guida trascendentale</a:t>
            </a:r>
            <a:r>
              <a:rPr lang="it-IT" sz="1600" b="1" dirty="0">
                <a:solidFill>
                  <a:schemeClr val="bg1"/>
                </a:solidFill>
              </a:rPr>
              <a:t> §19-22: Orizzonte come insieme delle potenzialità effettive, che si modificano mano a mano che la percezione procede nel tempo. Orizzonte come Trascendentale cioè l’aprirsi del campo della coscienza dove si danno le datità. L’oggetto intenzionale punto di attrazione della definizione dell’oggetto ed è sempre cosciente con un senso </a:t>
            </a:r>
            <a:r>
              <a:rPr lang="it-IT" sz="1600" b="1" dirty="0" err="1">
                <a:solidFill>
                  <a:schemeClr val="bg1"/>
                </a:solidFill>
              </a:rPr>
              <a:t>pre</a:t>
            </a:r>
            <a:r>
              <a:rPr lang="it-IT" sz="1600" b="1" dirty="0">
                <a:solidFill>
                  <a:schemeClr val="bg1"/>
                </a:solidFill>
              </a:rPr>
              <a:t>-inteso e poi da confermare (penso sia acqua ma la devo assaggiare).</a:t>
            </a:r>
          </a:p>
        </p:txBody>
      </p:sp>
    </p:spTree>
    <p:extLst>
      <p:ext uri="{BB962C8B-B14F-4D97-AF65-F5344CB8AC3E}">
        <p14:creationId xmlns:p14="http://schemas.microsoft.com/office/powerpoint/2010/main" val="3066940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1000"/>
                                        <p:tgtEl>
                                          <p:spTgt spid="2">
                                            <p:txEl>
                                              <p:pRg st="5" end="5"/>
                                            </p:txEl>
                                          </p:spTgt>
                                        </p:tgtEl>
                                      </p:cBhvr>
                                    </p:animEffect>
                                    <p:anim calcmode="lin" valueType="num">
                                      <p:cBhvr>
                                        <p:cTn id="30"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2">
                                            <p:txEl>
                                              <p:pRg st="7" end="7"/>
                                            </p:txEl>
                                          </p:spTgt>
                                        </p:tgtEl>
                                        <p:attrNameLst>
                                          <p:attrName>style.visibility</p:attrName>
                                        </p:attrNameLst>
                                      </p:cBhvr>
                                      <p:to>
                                        <p:strVal val="visible"/>
                                      </p:to>
                                    </p:set>
                                    <p:animEffect transition="in" filter="fade">
                                      <p:cBhvr>
                                        <p:cTn id="36" dur="1000"/>
                                        <p:tgtEl>
                                          <p:spTgt spid="2">
                                            <p:txEl>
                                              <p:pRg st="7" end="7"/>
                                            </p:txEl>
                                          </p:spTgt>
                                        </p:tgtEl>
                                      </p:cBhvr>
                                    </p:animEffect>
                                    <p:anim calcmode="lin" valueType="num">
                                      <p:cBhvr>
                                        <p:cTn id="3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2">
                                            <p:txEl>
                                              <p:pRg st="7" end="7"/>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Effect transition="in" filter="fade">
                                      <p:cBhvr>
                                        <p:cTn id="41" dur="1000"/>
                                        <p:tgtEl>
                                          <p:spTgt spid="2">
                                            <p:txEl>
                                              <p:pRg st="8" end="8"/>
                                            </p:txEl>
                                          </p:spTgt>
                                        </p:tgtEl>
                                      </p:cBhvr>
                                    </p:animEffect>
                                    <p:anim calcmode="lin" valueType="num">
                                      <p:cBhvr>
                                        <p:cTn id="42"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3"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3"/>
                                        </p:tgtEl>
                                        <p:attrNameLst>
                                          <p:attrName>style.visibility</p:attrName>
                                        </p:attrNameLst>
                                      </p:cBhvr>
                                      <p:to>
                                        <p:strVal val="visible"/>
                                      </p:to>
                                    </p:set>
                                    <p:animEffect transition="in" filter="fade">
                                      <p:cBhvr>
                                        <p:cTn id="48" dur="1000"/>
                                        <p:tgtEl>
                                          <p:spTgt spid="3"/>
                                        </p:tgtEl>
                                      </p:cBhvr>
                                    </p:animEffect>
                                    <p:anim calcmode="lin" valueType="num">
                                      <p:cBhvr>
                                        <p:cTn id="49" dur="1000" fill="hold"/>
                                        <p:tgtEl>
                                          <p:spTgt spid="3"/>
                                        </p:tgtEl>
                                        <p:attrNameLst>
                                          <p:attrName>ppt_x</p:attrName>
                                        </p:attrNameLst>
                                      </p:cBhvr>
                                      <p:tavLst>
                                        <p:tav tm="0">
                                          <p:val>
                                            <p:strVal val="#ppt_x"/>
                                          </p:val>
                                        </p:tav>
                                        <p:tav tm="100000">
                                          <p:val>
                                            <p:strVal val="#ppt_x"/>
                                          </p:val>
                                        </p:tav>
                                      </p:tavLst>
                                    </p:anim>
                                    <p:anim calcmode="lin" valueType="num">
                                      <p:cBhvr>
                                        <p:cTn id="50"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fade">
                                      <p:cBhvr>
                                        <p:cTn id="55" dur="1000"/>
                                        <p:tgtEl>
                                          <p:spTgt spid="5"/>
                                        </p:tgtEl>
                                      </p:cBhvr>
                                    </p:animEffect>
                                    <p:anim calcmode="lin" valueType="num">
                                      <p:cBhvr>
                                        <p:cTn id="56" dur="1000" fill="hold"/>
                                        <p:tgtEl>
                                          <p:spTgt spid="5"/>
                                        </p:tgtEl>
                                        <p:attrNameLst>
                                          <p:attrName>ppt_x</p:attrName>
                                        </p:attrNameLst>
                                      </p:cBhvr>
                                      <p:tavLst>
                                        <p:tav tm="0">
                                          <p:val>
                                            <p:strVal val="#ppt_x"/>
                                          </p:val>
                                        </p:tav>
                                        <p:tav tm="100000">
                                          <p:val>
                                            <p:strVal val="#ppt_x"/>
                                          </p:val>
                                        </p:tav>
                                      </p:tavLst>
                                    </p:anim>
                                    <p:anim calcmode="lin" valueType="num">
                                      <p:cBhvr>
                                        <p:cTn id="57" dur="1000" fill="hold"/>
                                        <p:tgtEl>
                                          <p:spTgt spid="5"/>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5">
                                            <p:txEl>
                                              <p:pRg st="0" end="0"/>
                                            </p:txEl>
                                          </p:spTgt>
                                        </p:tgtEl>
                                        <p:attrNameLst>
                                          <p:attrName>style.visibility</p:attrName>
                                        </p:attrNameLst>
                                      </p:cBhvr>
                                      <p:to>
                                        <p:strVal val="visible"/>
                                      </p:to>
                                    </p:set>
                                    <p:animEffect transition="in" filter="fade">
                                      <p:cBhvr>
                                        <p:cTn id="60" dur="1000"/>
                                        <p:tgtEl>
                                          <p:spTgt spid="5">
                                            <p:txEl>
                                              <p:pRg st="0" end="0"/>
                                            </p:txEl>
                                          </p:spTgt>
                                        </p:tgtEl>
                                      </p:cBhvr>
                                    </p:animEffect>
                                    <p:anim calcmode="lin" valueType="num">
                                      <p:cBhvr>
                                        <p:cTn id="61"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62"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nodeType="clickEffect">
                                  <p:stCondLst>
                                    <p:cond delay="0"/>
                                  </p:stCondLst>
                                  <p:childTnLst>
                                    <p:set>
                                      <p:cBhvr>
                                        <p:cTn id="66" dur="1" fill="hold">
                                          <p:stCondLst>
                                            <p:cond delay="0"/>
                                          </p:stCondLst>
                                        </p:cTn>
                                        <p:tgtEl>
                                          <p:spTgt spid="5">
                                            <p:txEl>
                                              <p:pRg st="1" end="1"/>
                                            </p:txEl>
                                          </p:spTgt>
                                        </p:tgtEl>
                                        <p:attrNameLst>
                                          <p:attrName>style.visibility</p:attrName>
                                        </p:attrNameLst>
                                      </p:cBhvr>
                                      <p:to>
                                        <p:strVal val="visible"/>
                                      </p:to>
                                    </p:set>
                                    <p:animEffect transition="in" filter="fade">
                                      <p:cBhvr>
                                        <p:cTn id="67" dur="1000"/>
                                        <p:tgtEl>
                                          <p:spTgt spid="5">
                                            <p:txEl>
                                              <p:pRg st="1" end="1"/>
                                            </p:txEl>
                                          </p:spTgt>
                                        </p:tgtEl>
                                      </p:cBhvr>
                                    </p:animEffect>
                                    <p:anim calcmode="lin" valueType="num">
                                      <p:cBhvr>
                                        <p:cTn id="6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6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nodeType="clickEffect">
                                  <p:stCondLst>
                                    <p:cond delay="0"/>
                                  </p:stCondLst>
                                  <p:childTnLst>
                                    <p:set>
                                      <p:cBhvr>
                                        <p:cTn id="73" dur="1" fill="hold">
                                          <p:stCondLst>
                                            <p:cond delay="0"/>
                                          </p:stCondLst>
                                        </p:cTn>
                                        <p:tgtEl>
                                          <p:spTgt spid="5">
                                            <p:txEl>
                                              <p:pRg st="3" end="3"/>
                                            </p:txEl>
                                          </p:spTgt>
                                        </p:tgtEl>
                                        <p:attrNameLst>
                                          <p:attrName>style.visibility</p:attrName>
                                        </p:attrNameLst>
                                      </p:cBhvr>
                                      <p:to>
                                        <p:strVal val="visible"/>
                                      </p:to>
                                    </p:set>
                                    <p:animEffect transition="in" filter="fade">
                                      <p:cBhvr>
                                        <p:cTn id="74" dur="1000"/>
                                        <p:tgtEl>
                                          <p:spTgt spid="5">
                                            <p:txEl>
                                              <p:pRg st="3" end="3"/>
                                            </p:txEl>
                                          </p:spTgt>
                                        </p:tgtEl>
                                      </p:cBhvr>
                                    </p:animEffect>
                                    <p:anim calcmode="lin" valueType="num">
                                      <p:cBhvr>
                                        <p:cTn id="75"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76"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nodeType="clickEffect">
                                  <p:stCondLst>
                                    <p:cond delay="0"/>
                                  </p:stCondLst>
                                  <p:childTnLst>
                                    <p:set>
                                      <p:cBhvr>
                                        <p:cTn id="80" dur="1" fill="hold">
                                          <p:stCondLst>
                                            <p:cond delay="0"/>
                                          </p:stCondLst>
                                        </p:cTn>
                                        <p:tgtEl>
                                          <p:spTgt spid="5">
                                            <p:txEl>
                                              <p:pRg st="5" end="5"/>
                                            </p:txEl>
                                          </p:spTgt>
                                        </p:tgtEl>
                                        <p:attrNameLst>
                                          <p:attrName>style.visibility</p:attrName>
                                        </p:attrNameLst>
                                      </p:cBhvr>
                                      <p:to>
                                        <p:strVal val="visible"/>
                                      </p:to>
                                    </p:set>
                                    <p:animEffect transition="in" filter="fade">
                                      <p:cBhvr>
                                        <p:cTn id="81" dur="1000"/>
                                        <p:tgtEl>
                                          <p:spTgt spid="5">
                                            <p:txEl>
                                              <p:pRg st="5" end="5"/>
                                            </p:txEl>
                                          </p:spTgt>
                                        </p:tgtEl>
                                      </p:cBhvr>
                                    </p:animEffect>
                                    <p:anim calcmode="lin" valueType="num">
                                      <p:cBhvr>
                                        <p:cTn id="82"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83"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nodeType="clickEffect">
                                  <p:stCondLst>
                                    <p:cond delay="0"/>
                                  </p:stCondLst>
                                  <p:childTnLst>
                                    <p:set>
                                      <p:cBhvr>
                                        <p:cTn id="87" dur="1" fill="hold">
                                          <p:stCondLst>
                                            <p:cond delay="0"/>
                                          </p:stCondLst>
                                        </p:cTn>
                                        <p:tgtEl>
                                          <p:spTgt spid="5">
                                            <p:txEl>
                                              <p:pRg st="7" end="7"/>
                                            </p:txEl>
                                          </p:spTgt>
                                        </p:tgtEl>
                                        <p:attrNameLst>
                                          <p:attrName>style.visibility</p:attrName>
                                        </p:attrNameLst>
                                      </p:cBhvr>
                                      <p:to>
                                        <p:strVal val="visible"/>
                                      </p:to>
                                    </p:set>
                                    <p:animEffect transition="in" filter="fade">
                                      <p:cBhvr>
                                        <p:cTn id="88" dur="1000"/>
                                        <p:tgtEl>
                                          <p:spTgt spid="5">
                                            <p:txEl>
                                              <p:pRg st="7" end="7"/>
                                            </p:txEl>
                                          </p:spTgt>
                                        </p:tgtEl>
                                      </p:cBhvr>
                                    </p:animEffect>
                                    <p:anim calcmode="lin" valueType="num">
                                      <p:cBhvr>
                                        <p:cTn id="89"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90"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146D3951-F873-4118-8D46-12BE1A532414}"/>
              </a:ext>
            </a:extLst>
          </p:cNvPr>
          <p:cNvSpPr/>
          <p:nvPr/>
        </p:nvSpPr>
        <p:spPr>
          <a:xfrm>
            <a:off x="82421" y="-4667"/>
            <a:ext cx="12027158" cy="38640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b="1" dirty="0"/>
              <a:t>§22- </a:t>
            </a:r>
            <a:r>
              <a:rPr lang="it-IT" sz="2000" b="1" i="1" dirty="0"/>
              <a:t>l’idea dell’unità universale di tutti gli oggetti e il compito della loro illustrazione costitutiva </a:t>
            </a:r>
          </a:p>
        </p:txBody>
      </p:sp>
      <p:sp>
        <p:nvSpPr>
          <p:cNvPr id="3" name="Rettangolo con angoli arrotondati 2">
            <a:extLst>
              <a:ext uri="{FF2B5EF4-FFF2-40B4-BE49-F238E27FC236}">
                <a16:creationId xmlns:a16="http://schemas.microsoft.com/office/drawing/2014/main" id="{A74CF656-75CD-4064-8956-96A65EDD5FC0}"/>
              </a:ext>
            </a:extLst>
          </p:cNvPr>
          <p:cNvSpPr/>
          <p:nvPr/>
        </p:nvSpPr>
        <p:spPr>
          <a:xfrm>
            <a:off x="1" y="424744"/>
            <a:ext cx="12109578" cy="3115162"/>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b="1" dirty="0">
                <a:solidFill>
                  <a:srgbClr val="7030A0"/>
                </a:solidFill>
              </a:rPr>
              <a:t>L’unità universale degli oggetti si raggiunge non come un caos ma come appartenenza noetica e noematica alle loro sintesi possibili: cioè tu come agente fenomenologico non ti </a:t>
            </a:r>
            <a:r>
              <a:rPr lang="it-IT" b="1" dirty="0" err="1">
                <a:solidFill>
                  <a:srgbClr val="7030A0"/>
                </a:solidFill>
              </a:rPr>
              <a:t>accupi</a:t>
            </a:r>
            <a:r>
              <a:rPr lang="it-IT" b="1" dirty="0">
                <a:solidFill>
                  <a:srgbClr val="7030A0"/>
                </a:solidFill>
              </a:rPr>
              <a:t> solo di classificare il vissuto per fare la sintesi degli oggetti la tua </a:t>
            </a:r>
            <a:r>
              <a:rPr lang="it-IT" b="1" dirty="0" err="1">
                <a:solidFill>
                  <a:srgbClr val="7030A0"/>
                </a:solidFill>
              </a:rPr>
              <a:t>pre</a:t>
            </a:r>
            <a:r>
              <a:rPr lang="it-IT" b="1" dirty="0">
                <a:solidFill>
                  <a:srgbClr val="7030A0"/>
                </a:solidFill>
              </a:rPr>
              <a:t>-intenzione deve </a:t>
            </a:r>
            <a:r>
              <a:rPr lang="it-IT" b="1" dirty="0" err="1">
                <a:solidFill>
                  <a:srgbClr val="7030A0"/>
                </a:solidFill>
              </a:rPr>
              <a:t>identifcarsi</a:t>
            </a:r>
            <a:r>
              <a:rPr lang="it-IT" b="1" dirty="0">
                <a:solidFill>
                  <a:srgbClr val="7030A0"/>
                </a:solidFill>
              </a:rPr>
              <a:t> con gli oggetti stessi. </a:t>
            </a:r>
            <a:r>
              <a:rPr lang="it-IT" dirty="0">
                <a:solidFill>
                  <a:schemeClr val="bg1"/>
                </a:solidFill>
              </a:rPr>
              <a:t>«</a:t>
            </a:r>
            <a:r>
              <a:rPr lang="it-IT" i="1" dirty="0">
                <a:solidFill>
                  <a:schemeClr val="bg1"/>
                </a:solidFill>
              </a:rPr>
              <a:t>Ogni oggetto, ogni oggettualità in generale (anche ogni oggetto immanente) designa una struttura normativa dell’ego trascendentale […] La soggettività trascendentale non è un caos di vissuti intenzionali. Ma non è neppure un caos di tipi costitutivi, ciascuno dei quali è organizzato in sé grazie al rapporto con un genere o una forma di oggetti intenzionali. In altre parole: il tutto degli oggetti per me, detto trascendentalmente: degli oggetti e dei tipi di oggetti concepibili per me in quanto ego trascendentale, non è un caos, e correlativamente esso non è neppure la totalità dei tipi, corrispondenti ai tipi di oggetti, delle molteplicità infinite che, di volta in volta, co-appartengono </a:t>
            </a:r>
            <a:r>
              <a:rPr lang="it-IT" i="1" dirty="0" err="1">
                <a:solidFill>
                  <a:schemeClr val="bg1"/>
                </a:solidFill>
              </a:rPr>
              <a:t>noeticamente</a:t>
            </a:r>
            <a:r>
              <a:rPr lang="it-IT" i="1" dirty="0">
                <a:solidFill>
                  <a:schemeClr val="bg1"/>
                </a:solidFill>
              </a:rPr>
              <a:t> e </a:t>
            </a:r>
            <a:r>
              <a:rPr lang="it-IT" i="1" dirty="0" err="1">
                <a:solidFill>
                  <a:schemeClr val="bg1"/>
                </a:solidFill>
              </a:rPr>
              <a:t>noematicamente</a:t>
            </a:r>
            <a:r>
              <a:rPr lang="it-IT" i="1" dirty="0">
                <a:solidFill>
                  <a:schemeClr val="bg1"/>
                </a:solidFill>
              </a:rPr>
              <a:t> alle loro sintesi possibili..»</a:t>
            </a:r>
          </a:p>
        </p:txBody>
      </p:sp>
      <p:sp>
        <p:nvSpPr>
          <p:cNvPr id="4" name="Rettangolo con angoli arrotondati 3">
            <a:extLst>
              <a:ext uri="{FF2B5EF4-FFF2-40B4-BE49-F238E27FC236}">
                <a16:creationId xmlns:a16="http://schemas.microsoft.com/office/drawing/2014/main" id="{900DF276-B642-48E9-B74E-05F0152EF98B}"/>
              </a:ext>
            </a:extLst>
          </p:cNvPr>
          <p:cNvSpPr/>
          <p:nvPr/>
        </p:nvSpPr>
        <p:spPr>
          <a:xfrm>
            <a:off x="82422" y="3612332"/>
            <a:ext cx="11949632" cy="324566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b="1" dirty="0">
                <a:solidFill>
                  <a:srgbClr val="7030A0"/>
                </a:solidFill>
              </a:rPr>
              <a:t>Da questa universalità è possibile giungere ad un sistema di scienza fenomenologica che deve dare illustrazione di come si costituiscono questi oggetti nell’Io trascendentale ricomprendendo tutte le coscienze possibili.</a:t>
            </a:r>
            <a:r>
              <a:rPr lang="it-IT" i="1" dirty="0">
                <a:solidFill>
                  <a:schemeClr val="bg1"/>
                </a:solidFill>
              </a:rPr>
              <a:t> </a:t>
            </a:r>
          </a:p>
          <a:p>
            <a:pPr algn="just"/>
            <a:r>
              <a:rPr lang="it-IT" i="1" dirty="0">
                <a:solidFill>
                  <a:schemeClr val="bg1"/>
                </a:solidFill>
              </a:rPr>
              <a:t>«Ma diciamo meglio: si tratta qui di un’idea regolativa infinita; il sistema, da presupporsi in un’anticipazione evidente, dei possibili oggetti in quanto oggetti di una coscienza possibile, sarebbe infatti esso stesso un’idea […] e ci consegnerebbe praticamente in mano il principio per collegare ogni teoria costitutiva relativamente conchiusa con ogni altra attraverso l’esibizione continua non solo degli orizzonti interni propri degli oggetti della coscienza, ma anche degli orizzonti che rinviano verso l’esterno, cioè verso forme essenziali di connessione.</a:t>
            </a:r>
            <a:endParaRPr lang="it-IT" b="1" i="1" dirty="0">
              <a:solidFill>
                <a:schemeClr val="bg1"/>
              </a:solidFill>
            </a:endParaRPr>
          </a:p>
          <a:p>
            <a:pPr algn="just"/>
            <a:r>
              <a:rPr lang="it-IT" b="1" dirty="0">
                <a:solidFill>
                  <a:srgbClr val="7030A0"/>
                </a:solidFill>
              </a:rPr>
              <a:t>Un sistema infinito di scienze sia dei singoli oggetti sia delle connessioni tra le varie coscienze arrivando alla costruzione dell’oggetto (spaziale, natura, animalità, umanità e della cultura in generale).</a:t>
            </a:r>
          </a:p>
        </p:txBody>
      </p:sp>
    </p:spTree>
    <p:extLst>
      <p:ext uri="{BB962C8B-B14F-4D97-AF65-F5344CB8AC3E}">
        <p14:creationId xmlns:p14="http://schemas.microsoft.com/office/powerpoint/2010/main" val="2757588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104589B5-868E-F330-93CD-D6D11F5C1D59}"/>
              </a:ext>
            </a:extLst>
          </p:cNvPr>
          <p:cNvSpPr/>
          <p:nvPr/>
        </p:nvSpPr>
        <p:spPr>
          <a:xfrm>
            <a:off x="4908815" y="2967335"/>
            <a:ext cx="2374369" cy="923330"/>
          </a:xfrm>
          <a:prstGeom prst="rect">
            <a:avLst/>
          </a:prstGeom>
          <a:noFill/>
        </p:spPr>
        <p:txBody>
          <a:bodyPr wrap="none" lIns="91440" tIns="45720" rIns="91440" bIns="45720">
            <a:spAutoFit/>
          </a:bodyPr>
          <a:lstStyle/>
          <a:p>
            <a:pPr algn="ctr"/>
            <a:r>
              <a:rPr lang="it-IT" sz="5400" b="1" cap="none" spc="0" dirty="0">
                <a:ln w="22225">
                  <a:solidFill>
                    <a:schemeClr val="accent2"/>
                  </a:solidFill>
                  <a:prstDash val="solid"/>
                </a:ln>
                <a:solidFill>
                  <a:schemeClr val="accent2">
                    <a:lumMod val="40000"/>
                    <a:lumOff val="60000"/>
                  </a:schemeClr>
                </a:solidFill>
                <a:effectLst/>
              </a:rPr>
              <a:t>riserve</a:t>
            </a:r>
          </a:p>
        </p:txBody>
      </p:sp>
    </p:spTree>
    <p:extLst>
      <p:ext uri="{BB962C8B-B14F-4D97-AF65-F5344CB8AC3E}">
        <p14:creationId xmlns:p14="http://schemas.microsoft.com/office/powerpoint/2010/main" val="5484529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con angoli arrotondati 2">
            <a:extLst>
              <a:ext uri="{FF2B5EF4-FFF2-40B4-BE49-F238E27FC236}">
                <a16:creationId xmlns:a16="http://schemas.microsoft.com/office/drawing/2014/main" id="{799EB62C-2E3A-8F7B-DCDF-85C8EC42752B}"/>
              </a:ext>
            </a:extLst>
          </p:cNvPr>
          <p:cNvSpPr/>
          <p:nvPr/>
        </p:nvSpPr>
        <p:spPr>
          <a:xfrm>
            <a:off x="93552" y="0"/>
            <a:ext cx="12004895" cy="6858000"/>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bg1"/>
                </a:solidFill>
              </a:rPr>
              <a:t>Piccolo dizionario husserliano della 2° meditazione (1/2)</a:t>
            </a:r>
          </a:p>
          <a:p>
            <a:r>
              <a:rPr lang="it-IT" sz="1400" b="1" dirty="0">
                <a:solidFill>
                  <a:schemeClr val="bg1"/>
                </a:solidFill>
              </a:rPr>
              <a:t>Cogito</a:t>
            </a:r>
            <a:r>
              <a:rPr lang="it-IT" sz="1400" dirty="0">
                <a:solidFill>
                  <a:schemeClr val="bg1"/>
                </a:solidFill>
              </a:rPr>
              <a:t> = è l’Io</a:t>
            </a:r>
          </a:p>
          <a:p>
            <a:endParaRPr lang="it-IT" sz="1400" dirty="0">
              <a:solidFill>
                <a:schemeClr val="bg1"/>
              </a:solidFill>
            </a:endParaRPr>
          </a:p>
          <a:p>
            <a:r>
              <a:rPr lang="it-IT" sz="1400" b="1" dirty="0" err="1">
                <a:solidFill>
                  <a:schemeClr val="bg1"/>
                </a:solidFill>
              </a:rPr>
              <a:t>Cogitationes</a:t>
            </a:r>
            <a:r>
              <a:rPr lang="it-IT" sz="1400" dirty="0">
                <a:solidFill>
                  <a:schemeClr val="bg1"/>
                </a:solidFill>
              </a:rPr>
              <a:t> = atti cogitativi intenzionali dove si dispone l’esperienza: ricordi, fantasie, giudizi, percezioni</a:t>
            </a:r>
          </a:p>
          <a:p>
            <a:endParaRPr lang="it-IT" sz="1400" dirty="0">
              <a:solidFill>
                <a:schemeClr val="bg1"/>
              </a:solidFill>
            </a:endParaRPr>
          </a:p>
          <a:p>
            <a:r>
              <a:rPr lang="it-IT" sz="1400" b="1" dirty="0" err="1">
                <a:solidFill>
                  <a:schemeClr val="bg1"/>
                </a:solidFill>
              </a:rPr>
              <a:t>Cogitatum</a:t>
            </a:r>
            <a:r>
              <a:rPr lang="it-IT" sz="1400" b="1" dirty="0">
                <a:solidFill>
                  <a:schemeClr val="bg1"/>
                </a:solidFill>
              </a:rPr>
              <a:t> / Cogitata </a:t>
            </a:r>
            <a:r>
              <a:rPr lang="it-IT" sz="1400" dirty="0">
                <a:solidFill>
                  <a:schemeClr val="bg1"/>
                </a:solidFill>
              </a:rPr>
              <a:t>= l’oggetto (oggetti) contenuto nelle </a:t>
            </a:r>
            <a:r>
              <a:rPr lang="it-IT" sz="1400" dirty="0" err="1">
                <a:solidFill>
                  <a:schemeClr val="bg1"/>
                </a:solidFill>
              </a:rPr>
              <a:t>cogitationes</a:t>
            </a:r>
            <a:r>
              <a:rPr lang="it-IT" sz="1400" dirty="0">
                <a:solidFill>
                  <a:schemeClr val="bg1"/>
                </a:solidFill>
              </a:rPr>
              <a:t> che genera il cogito (es. questo tavolo)</a:t>
            </a:r>
          </a:p>
          <a:p>
            <a:endParaRPr lang="it-IT" sz="1400" dirty="0">
              <a:solidFill>
                <a:schemeClr val="bg1"/>
              </a:solidFill>
            </a:endParaRPr>
          </a:p>
          <a:p>
            <a:r>
              <a:rPr lang="it-IT" sz="1400" b="1" dirty="0">
                <a:solidFill>
                  <a:schemeClr val="bg1"/>
                </a:solidFill>
              </a:rPr>
              <a:t>Coscienza trascendentale = </a:t>
            </a:r>
            <a:r>
              <a:rPr lang="it-IT" sz="1400" dirty="0">
                <a:solidFill>
                  <a:schemeClr val="bg1"/>
                </a:solidFill>
              </a:rPr>
              <a:t>la coscienza che coglie la sintesi di sé e dei fenomeni che si danno a lei</a:t>
            </a:r>
          </a:p>
          <a:p>
            <a:endParaRPr lang="it-IT" sz="1400" dirty="0">
              <a:solidFill>
                <a:schemeClr val="bg1"/>
              </a:solidFill>
            </a:endParaRPr>
          </a:p>
          <a:p>
            <a:r>
              <a:rPr lang="it-IT" sz="1400" b="1" dirty="0">
                <a:solidFill>
                  <a:schemeClr val="bg1"/>
                </a:solidFill>
              </a:rPr>
              <a:t>Ego trascendentale </a:t>
            </a:r>
            <a:r>
              <a:rPr lang="it-IT" sz="1400" dirty="0">
                <a:solidFill>
                  <a:schemeClr val="bg1"/>
                </a:solidFill>
              </a:rPr>
              <a:t>= fenomeno d’essere, ciò di cui non posso fare a meno</a:t>
            </a:r>
          </a:p>
          <a:p>
            <a:endParaRPr lang="it-IT" sz="1400" dirty="0">
              <a:solidFill>
                <a:schemeClr val="bg1"/>
              </a:solidFill>
            </a:endParaRPr>
          </a:p>
          <a:p>
            <a:r>
              <a:rPr lang="it-IT" sz="1400" b="1" dirty="0" err="1">
                <a:solidFill>
                  <a:schemeClr val="bg1"/>
                </a:solidFill>
              </a:rPr>
              <a:t>Egologia</a:t>
            </a:r>
            <a:r>
              <a:rPr lang="it-IT" sz="1400" dirty="0">
                <a:solidFill>
                  <a:schemeClr val="bg1"/>
                </a:solidFill>
              </a:rPr>
              <a:t> = scienza </a:t>
            </a:r>
            <a:r>
              <a:rPr lang="it-IT" sz="1400" dirty="0" err="1">
                <a:solidFill>
                  <a:schemeClr val="bg1"/>
                </a:solidFill>
              </a:rPr>
              <a:t>del’Io</a:t>
            </a:r>
            <a:r>
              <a:rPr lang="it-IT" sz="1400" dirty="0">
                <a:solidFill>
                  <a:schemeClr val="bg1"/>
                </a:solidFill>
              </a:rPr>
              <a:t> trascendentale che coglie se stesso e tutti i suoi vissuti, studio come io percepisco</a:t>
            </a:r>
          </a:p>
          <a:p>
            <a:endParaRPr lang="it-IT" sz="1400" dirty="0">
              <a:solidFill>
                <a:schemeClr val="bg1"/>
              </a:solidFill>
            </a:endParaRPr>
          </a:p>
          <a:p>
            <a:r>
              <a:rPr lang="it-IT" sz="1400" b="1" dirty="0">
                <a:solidFill>
                  <a:schemeClr val="bg1"/>
                </a:solidFill>
              </a:rPr>
              <a:t>Epochè </a:t>
            </a:r>
            <a:r>
              <a:rPr lang="it-IT" sz="1400" dirty="0">
                <a:solidFill>
                  <a:schemeClr val="bg1"/>
                </a:solidFill>
              </a:rPr>
              <a:t>= il modo con cui riconosco il mio ego trascendentale (trascendentale perché è il primo campo di indagine dopo aver messo tra parentesi tutto) e i miei atti intenzionali con i quali conosco il mondo nel modo in cui esso si dà a me ed è per me.</a:t>
            </a:r>
          </a:p>
          <a:p>
            <a:endParaRPr lang="it-IT" sz="1400" dirty="0">
              <a:solidFill>
                <a:schemeClr val="bg1"/>
              </a:solidFill>
            </a:endParaRPr>
          </a:p>
          <a:p>
            <a:r>
              <a:rPr lang="it-IT" sz="1400" b="1" dirty="0" err="1">
                <a:solidFill>
                  <a:schemeClr val="bg1"/>
                </a:solidFill>
              </a:rPr>
              <a:t>Erlebnisse</a:t>
            </a:r>
            <a:r>
              <a:rPr lang="it-IT" sz="1400" b="1" dirty="0">
                <a:solidFill>
                  <a:schemeClr val="bg1"/>
                </a:solidFill>
              </a:rPr>
              <a:t> =</a:t>
            </a:r>
            <a:r>
              <a:rPr lang="it-IT" sz="1400" dirty="0">
                <a:solidFill>
                  <a:schemeClr val="bg1"/>
                </a:solidFill>
              </a:rPr>
              <a:t> vissuto</a:t>
            </a:r>
          </a:p>
          <a:p>
            <a:endParaRPr lang="it-IT" sz="1400" dirty="0">
              <a:solidFill>
                <a:schemeClr val="bg1"/>
              </a:solidFill>
            </a:endParaRPr>
          </a:p>
          <a:p>
            <a:r>
              <a:rPr lang="it-IT" sz="1400" b="1" dirty="0">
                <a:solidFill>
                  <a:schemeClr val="bg1"/>
                </a:solidFill>
              </a:rPr>
              <a:t>Esperienza trascendentale</a:t>
            </a:r>
            <a:r>
              <a:rPr lang="it-IT" sz="1400" dirty="0">
                <a:solidFill>
                  <a:schemeClr val="bg1"/>
                </a:solidFill>
              </a:rPr>
              <a:t> = ambito primo e più evidente della nostra esperienza conoscitiva (a priori inteso come primo campo di ricerca dell’ego puro a cui si accede attraverso l’</a:t>
            </a:r>
            <a:r>
              <a:rPr lang="it-IT" sz="1400" dirty="0" err="1">
                <a:solidFill>
                  <a:schemeClr val="bg1"/>
                </a:solidFill>
              </a:rPr>
              <a:t>epoché</a:t>
            </a:r>
            <a:r>
              <a:rPr lang="it-IT" sz="1400" dirty="0">
                <a:solidFill>
                  <a:schemeClr val="bg1"/>
                </a:solidFill>
              </a:rPr>
              <a:t>.</a:t>
            </a:r>
          </a:p>
          <a:p>
            <a:endParaRPr lang="it-IT" sz="1400" b="1" dirty="0">
              <a:solidFill>
                <a:schemeClr val="bg1"/>
              </a:solidFill>
            </a:endParaRPr>
          </a:p>
          <a:p>
            <a:r>
              <a:rPr lang="it-IT" sz="1400" b="1" dirty="0">
                <a:solidFill>
                  <a:schemeClr val="bg1"/>
                </a:solidFill>
              </a:rPr>
              <a:t>Intenzionalità = </a:t>
            </a:r>
            <a:r>
              <a:rPr lang="it-IT" sz="1400" dirty="0">
                <a:solidFill>
                  <a:schemeClr val="bg1"/>
                </a:solidFill>
              </a:rPr>
              <a:t>la coscienza è sempre coscienza di qualcosa, in quanto cogito porta con sé sempre il suo </a:t>
            </a:r>
            <a:r>
              <a:rPr lang="it-IT" sz="1400" dirty="0" err="1">
                <a:solidFill>
                  <a:schemeClr val="bg1"/>
                </a:solidFill>
              </a:rPr>
              <a:t>cogitatum</a:t>
            </a:r>
            <a:r>
              <a:rPr lang="it-IT" sz="1400" dirty="0">
                <a:solidFill>
                  <a:schemeClr val="bg1"/>
                </a:solidFill>
              </a:rPr>
              <a:t>.</a:t>
            </a:r>
          </a:p>
          <a:p>
            <a:r>
              <a:rPr lang="it-IT" sz="1400" dirty="0">
                <a:solidFill>
                  <a:schemeClr val="bg1"/>
                </a:solidFill>
              </a:rPr>
              <a:t>Ogni cogitato (cioè ogni vissuto di coscienza) intende qualcosa cioè il suo </a:t>
            </a:r>
            <a:r>
              <a:rPr lang="it-IT" sz="1400" dirty="0" err="1">
                <a:solidFill>
                  <a:schemeClr val="bg1"/>
                </a:solidFill>
              </a:rPr>
              <a:t>cogitatum</a:t>
            </a:r>
            <a:r>
              <a:rPr lang="it-IT" sz="1400" dirty="0">
                <a:solidFill>
                  <a:schemeClr val="bg1"/>
                </a:solidFill>
              </a:rPr>
              <a:t> nel modo che più gli aggrada, quindi attraverso le </a:t>
            </a:r>
            <a:r>
              <a:rPr lang="it-IT" sz="1400" dirty="0" err="1">
                <a:solidFill>
                  <a:schemeClr val="bg1"/>
                </a:solidFill>
              </a:rPr>
              <a:t>cogitationes</a:t>
            </a:r>
            <a:r>
              <a:rPr lang="it-IT" sz="1400" dirty="0">
                <a:solidFill>
                  <a:schemeClr val="bg1"/>
                </a:solidFill>
              </a:rPr>
              <a:t> intenzionali che preferisce (ricordo, fantasia, giudizio, ecc.). Pertanto i cogito sono vissuti intenzionali di coscienza.</a:t>
            </a:r>
          </a:p>
          <a:p>
            <a:endParaRPr lang="it-IT" sz="1400" dirty="0">
              <a:solidFill>
                <a:schemeClr val="bg1"/>
              </a:solidFill>
            </a:endParaRPr>
          </a:p>
          <a:p>
            <a:r>
              <a:rPr lang="it-IT" sz="1400" b="1" dirty="0">
                <a:solidFill>
                  <a:schemeClr val="bg1"/>
                </a:solidFill>
              </a:rPr>
              <a:t>Noematico: </a:t>
            </a:r>
            <a:r>
              <a:rPr lang="it-IT" sz="1400" dirty="0">
                <a:solidFill>
                  <a:schemeClr val="bg1"/>
                </a:solidFill>
              </a:rPr>
              <a:t>È </a:t>
            </a:r>
            <a:r>
              <a:rPr lang="it-IT" sz="1400" b="1" i="1" u="sng" dirty="0">
                <a:solidFill>
                  <a:schemeClr val="bg1"/>
                </a:solidFill>
              </a:rPr>
              <a:t>il significato che do all’esperienza</a:t>
            </a:r>
            <a:r>
              <a:rPr lang="it-IT" sz="1400" dirty="0">
                <a:solidFill>
                  <a:schemeClr val="bg1"/>
                </a:solidFill>
              </a:rPr>
              <a:t>: riguarda l’oggetto intenzionale.</a:t>
            </a:r>
            <a:r>
              <a:rPr lang="it-IT" sz="1400" b="1" dirty="0">
                <a:solidFill>
                  <a:schemeClr val="bg1"/>
                </a:solidFill>
              </a:rPr>
              <a:t> </a:t>
            </a:r>
            <a:r>
              <a:rPr lang="it-IT" sz="1400" dirty="0">
                <a:solidFill>
                  <a:schemeClr val="bg1"/>
                </a:solidFill>
              </a:rPr>
              <a:t>È il modo con cui si classifica l’oggetto intenzionale in quanto tale che può darsi in varie modalità (il dado lo hai mentalmente, come ricordo, come fenomeno in atto, come potenzialità). </a:t>
            </a:r>
          </a:p>
          <a:p>
            <a:r>
              <a:rPr lang="it-IT" sz="1400" b="1" dirty="0">
                <a:solidFill>
                  <a:schemeClr val="bg1"/>
                </a:solidFill>
              </a:rPr>
              <a:t>		Noetica:</a:t>
            </a:r>
            <a:r>
              <a:rPr lang="it-IT" sz="1400" dirty="0">
                <a:solidFill>
                  <a:schemeClr val="bg1"/>
                </a:solidFill>
              </a:rPr>
              <a:t> Riguarda l’atto intenzionale. Riguarda le modalità del cogito stesso, i modi d’esser coscienti.</a:t>
            </a:r>
          </a:p>
          <a:p>
            <a:r>
              <a:rPr lang="it-IT" sz="1400" dirty="0">
                <a:solidFill>
                  <a:schemeClr val="bg1"/>
                </a:solidFill>
              </a:rPr>
              <a:t>		</a:t>
            </a:r>
            <a:r>
              <a:rPr lang="it-IT" sz="1400" b="1" dirty="0">
                <a:solidFill>
                  <a:schemeClr val="bg1"/>
                </a:solidFill>
              </a:rPr>
              <a:t>Noema:</a:t>
            </a:r>
            <a:r>
              <a:rPr lang="it-IT" sz="1400" dirty="0">
                <a:solidFill>
                  <a:schemeClr val="bg1"/>
                </a:solidFill>
              </a:rPr>
              <a:t> descrizione portata a compimento dell’oggetto intenzionale</a:t>
            </a:r>
            <a:endParaRPr lang="it-IT" sz="2400" dirty="0">
              <a:solidFill>
                <a:schemeClr val="bg1"/>
              </a:solidFill>
            </a:endParaRPr>
          </a:p>
        </p:txBody>
      </p:sp>
    </p:spTree>
    <p:extLst>
      <p:ext uri="{BB962C8B-B14F-4D97-AF65-F5344CB8AC3E}">
        <p14:creationId xmlns:p14="http://schemas.microsoft.com/office/powerpoint/2010/main" val="25478342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2A7DFAB5-56BA-45ED-827D-9FA240C7A649}"/>
              </a:ext>
            </a:extLst>
          </p:cNvPr>
          <p:cNvSpPr/>
          <p:nvPr/>
        </p:nvSpPr>
        <p:spPr>
          <a:xfrm>
            <a:off x="93552" y="0"/>
            <a:ext cx="12004895" cy="6858000"/>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bg1"/>
                </a:solidFill>
              </a:rPr>
              <a:t>Piccolo dizionario husserliano della 2° meditazione (2/2)</a:t>
            </a:r>
          </a:p>
          <a:p>
            <a:pPr algn="ctr"/>
            <a:endParaRPr lang="it-IT" b="1" dirty="0">
              <a:solidFill>
                <a:schemeClr val="bg1"/>
              </a:solidFill>
            </a:endParaRPr>
          </a:p>
          <a:p>
            <a:pPr algn="ctr"/>
            <a:endParaRPr lang="it-IT" b="1" dirty="0">
              <a:solidFill>
                <a:schemeClr val="bg1"/>
              </a:solidFill>
            </a:endParaRPr>
          </a:p>
          <a:p>
            <a:r>
              <a:rPr lang="it-IT" sz="1400" b="1" dirty="0">
                <a:solidFill>
                  <a:schemeClr val="bg1"/>
                </a:solidFill>
              </a:rPr>
              <a:t>Attualità: </a:t>
            </a:r>
            <a:r>
              <a:rPr lang="it-IT" sz="1400" dirty="0">
                <a:solidFill>
                  <a:schemeClr val="bg1"/>
                </a:solidFill>
              </a:rPr>
              <a:t>Nell’esempio del dado sono il lati che vedo ovvero «la mera considerazione dei cogitata in quanto vissuti attuali». </a:t>
            </a:r>
          </a:p>
          <a:p>
            <a:endParaRPr lang="it-IT" sz="1400" b="1" dirty="0">
              <a:solidFill>
                <a:schemeClr val="bg1"/>
              </a:solidFill>
            </a:endParaRPr>
          </a:p>
          <a:p>
            <a:r>
              <a:rPr lang="it-IT" sz="1400" b="1" dirty="0">
                <a:solidFill>
                  <a:schemeClr val="bg1"/>
                </a:solidFill>
              </a:rPr>
              <a:t>Potenzialità: </a:t>
            </a:r>
            <a:r>
              <a:rPr lang="it-IT" sz="1400" dirty="0">
                <a:solidFill>
                  <a:schemeClr val="bg1"/>
                </a:solidFill>
              </a:rPr>
              <a:t>Nell’esempio del dado sono i lati che non vedo (</a:t>
            </a:r>
            <a:r>
              <a:rPr lang="it-IT" sz="1400" dirty="0" err="1">
                <a:solidFill>
                  <a:schemeClr val="bg1"/>
                </a:solidFill>
              </a:rPr>
              <a:t>cointesi</a:t>
            </a:r>
            <a:r>
              <a:rPr lang="it-IT" sz="1400" dirty="0">
                <a:solidFill>
                  <a:schemeClr val="bg1"/>
                </a:solidFill>
              </a:rPr>
              <a:t>) ma che posso intenzionalmente protendermi (coscienza non solo come io penso, ma io posso, io agisco attivamente) a pensare: «potenzialità che non sono vuote possibilità, ma potenzialità effettive predelineate nel loro contenuto a livello intenzionale».</a:t>
            </a:r>
          </a:p>
          <a:p>
            <a:endParaRPr lang="it-IT" sz="1400" b="1" dirty="0">
              <a:solidFill>
                <a:schemeClr val="bg1"/>
              </a:solidFill>
            </a:endParaRPr>
          </a:p>
          <a:p>
            <a:r>
              <a:rPr lang="it-IT" sz="1400" b="1" dirty="0">
                <a:solidFill>
                  <a:schemeClr val="bg1"/>
                </a:solidFill>
              </a:rPr>
              <a:t>Orizzonte (</a:t>
            </a:r>
            <a:r>
              <a:rPr lang="it-IT" sz="1400" b="1" dirty="0" err="1">
                <a:solidFill>
                  <a:schemeClr val="bg1"/>
                </a:solidFill>
              </a:rPr>
              <a:t>def</a:t>
            </a:r>
            <a:r>
              <a:rPr lang="it-IT" sz="1400" b="1" dirty="0">
                <a:solidFill>
                  <a:schemeClr val="bg1"/>
                </a:solidFill>
              </a:rPr>
              <a:t> 1): </a:t>
            </a:r>
            <a:r>
              <a:rPr lang="it-IT" sz="1400" dirty="0">
                <a:solidFill>
                  <a:schemeClr val="bg1"/>
                </a:solidFill>
              </a:rPr>
              <a:t>Orizzonte vuol dire come il Mare, cioè quella linea che noi sappiamo che non è una linea, però tutto ci si dà a partire da quella linea dell'orizzonte. È come fosse lo sfondo sul quale ogni datità si dà.  Ma a chi? A Me. E quindi ogni cosa che è esperita, è esperita come fenomeno cioè come manifestazione in questo campo. Trascendentale, per Husserl, è proprio l'aprirsi del campo della coscienza come orizzonte al quale le datità si danno. Perché si apre il campo della coscienza? Perché la coscienza non è niente di mistico, non è niente di sconosciuto è una serie di questi atti intenzionali.</a:t>
            </a:r>
            <a:endParaRPr lang="it-IT" sz="1400" b="1" dirty="0">
              <a:solidFill>
                <a:schemeClr val="bg1"/>
              </a:solidFill>
            </a:endParaRPr>
          </a:p>
          <a:p>
            <a:endParaRPr lang="it-IT" sz="1400" b="1" dirty="0">
              <a:solidFill>
                <a:schemeClr val="bg1"/>
              </a:solidFill>
            </a:endParaRPr>
          </a:p>
          <a:p>
            <a:r>
              <a:rPr lang="it-IT" sz="1400" b="1" dirty="0">
                <a:solidFill>
                  <a:schemeClr val="bg1"/>
                </a:solidFill>
              </a:rPr>
              <a:t>Orizzonte (</a:t>
            </a:r>
            <a:r>
              <a:rPr lang="it-IT" sz="1400" b="1" dirty="0" err="1">
                <a:solidFill>
                  <a:schemeClr val="bg1"/>
                </a:solidFill>
              </a:rPr>
              <a:t>def</a:t>
            </a:r>
            <a:r>
              <a:rPr lang="it-IT" sz="1400" b="1" dirty="0">
                <a:solidFill>
                  <a:schemeClr val="bg1"/>
                </a:solidFill>
              </a:rPr>
              <a:t> 2): </a:t>
            </a:r>
            <a:r>
              <a:rPr lang="it-IT" sz="1400" dirty="0">
                <a:solidFill>
                  <a:schemeClr val="bg1"/>
                </a:solidFill>
              </a:rPr>
              <a:t>l’insieme delle potenzialità effettive, che si modificano mano a mano che la percezione procede nel tempo, è l’orizzonte della percezione «Gli orizzonti sono potenzialità </a:t>
            </a:r>
            <a:r>
              <a:rPr lang="it-IT" sz="1400" dirty="0" err="1">
                <a:solidFill>
                  <a:schemeClr val="bg1"/>
                </a:solidFill>
              </a:rPr>
              <a:t>predelianeate</a:t>
            </a:r>
            <a:r>
              <a:rPr lang="it-IT" sz="1400" dirty="0">
                <a:solidFill>
                  <a:schemeClr val="bg1"/>
                </a:solidFill>
              </a:rPr>
              <a:t> […] si può interrogare ogni orizzonte rispetto a ciò che in esso giace, esplicarlo, rivelare le potenzialità di volta in volta relative alla vita di coscienza». </a:t>
            </a:r>
          </a:p>
          <a:p>
            <a:endParaRPr lang="it-IT" sz="1400" b="1" dirty="0">
              <a:solidFill>
                <a:schemeClr val="bg1"/>
              </a:solidFill>
            </a:endParaRPr>
          </a:p>
          <a:p>
            <a:r>
              <a:rPr lang="it-IT" sz="1400" b="1" dirty="0">
                <a:solidFill>
                  <a:schemeClr val="bg1"/>
                </a:solidFill>
              </a:rPr>
              <a:t>Apertura degli orizzonti al passato: </a:t>
            </a:r>
            <a:r>
              <a:rPr lang="it-IT" sz="1400" dirty="0">
                <a:solidFill>
                  <a:schemeClr val="bg1"/>
                </a:solidFill>
              </a:rPr>
              <a:t>nel ricordo posso esplorare all’interno degli orizzonti aspetti che non ho percepito al momento «nel ricordo corrispondente tutto ciò ritorna come modificato con la coscienza che grossomodo che, invece di quelli effettivamente visti, io avrei potuto percepire pure altri lati, naturalmente qualora io avessi corrispondentemente diretto la mia attività percettiva».</a:t>
            </a:r>
          </a:p>
          <a:p>
            <a:endParaRPr lang="it-IT" sz="1400" b="1" dirty="0">
              <a:solidFill>
                <a:schemeClr val="bg1"/>
              </a:solidFill>
            </a:endParaRPr>
          </a:p>
          <a:p>
            <a:r>
              <a:rPr lang="it-IT" sz="1400" b="1" dirty="0">
                <a:solidFill>
                  <a:schemeClr val="bg1"/>
                </a:solidFill>
              </a:rPr>
              <a:t>Indeterminazione degli orizzonti: </a:t>
            </a:r>
            <a:r>
              <a:rPr lang="it-IT" sz="1400" dirty="0">
                <a:solidFill>
                  <a:schemeClr val="bg1"/>
                </a:solidFill>
              </a:rPr>
              <a:t>gli orizzonti non sono completamente definiti: la stessa </a:t>
            </a:r>
            <a:r>
              <a:rPr lang="it-IT" sz="1400" dirty="0" err="1">
                <a:solidFill>
                  <a:schemeClr val="bg1"/>
                </a:solidFill>
              </a:rPr>
              <a:t>predelineazione</a:t>
            </a:r>
            <a:r>
              <a:rPr lang="it-IT" sz="1400" dirty="0">
                <a:solidFill>
                  <a:schemeClr val="bg1"/>
                </a:solidFill>
              </a:rPr>
              <a:t> è invero sempre incompiuta. […] Questo lasciar-aperto è, prima delle effettive determinazioni specifiche che forse non avranno mai luogo, un momento contenuto nella coscienza, è appunto ciò che costituisce l’orizzonte. Propensione al futuro.</a:t>
            </a:r>
          </a:p>
          <a:p>
            <a:r>
              <a:rPr lang="it-IT" sz="1400" dirty="0">
                <a:solidFill>
                  <a:schemeClr val="bg1"/>
                </a:solidFill>
              </a:rPr>
              <a:t>.</a:t>
            </a:r>
            <a:endParaRPr lang="it-IT" sz="2400" dirty="0">
              <a:solidFill>
                <a:schemeClr val="bg1"/>
              </a:solidFill>
            </a:endParaRPr>
          </a:p>
        </p:txBody>
      </p:sp>
    </p:spTree>
    <p:extLst>
      <p:ext uri="{BB962C8B-B14F-4D97-AF65-F5344CB8AC3E}">
        <p14:creationId xmlns:p14="http://schemas.microsoft.com/office/powerpoint/2010/main" val="1627264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53DC907F-23BC-4852-99F2-3A63883BE695}"/>
              </a:ext>
            </a:extLst>
          </p:cNvPr>
          <p:cNvSpPr/>
          <p:nvPr/>
        </p:nvSpPr>
        <p:spPr>
          <a:xfrm>
            <a:off x="665825" y="845752"/>
            <a:ext cx="10937290" cy="4522953"/>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Arial" panose="020B0604020202020204" pitchFamily="34" charset="0"/>
              <a:buChar char="•"/>
            </a:pPr>
            <a:r>
              <a:rPr lang="it-IT" sz="2400" b="1" u="sng" dirty="0" err="1">
                <a:solidFill>
                  <a:srgbClr val="7030A0"/>
                </a:solidFill>
              </a:rPr>
              <a:t>Egologia</a:t>
            </a:r>
            <a:r>
              <a:rPr lang="it-IT" sz="2400" b="1" u="sng" dirty="0">
                <a:solidFill>
                  <a:srgbClr val="7030A0"/>
                </a:solidFill>
              </a:rPr>
              <a:t> pura</a:t>
            </a:r>
            <a:r>
              <a:rPr lang="it-IT" sz="2400" b="1" dirty="0">
                <a:solidFill>
                  <a:srgbClr val="7030A0"/>
                </a:solidFill>
              </a:rPr>
              <a:t> §12-13: </a:t>
            </a:r>
          </a:p>
          <a:p>
            <a:pPr marL="285750" indent="-285750" algn="just">
              <a:buFont typeface="Arial" panose="020B0604020202020204" pitchFamily="34" charset="0"/>
              <a:buChar char="•"/>
            </a:pPr>
            <a:endParaRPr lang="it-IT" sz="2400" b="1" dirty="0">
              <a:solidFill>
                <a:srgbClr val="7030A0"/>
              </a:solidFill>
            </a:endParaRPr>
          </a:p>
          <a:p>
            <a:pPr algn="just"/>
            <a:r>
              <a:rPr lang="it-IT" sz="2400" b="1" dirty="0">
                <a:solidFill>
                  <a:srgbClr val="7030A0"/>
                </a:solidFill>
              </a:rPr>
              <a:t>il trascendentale apre un nuovo ordine di ricerca non più riferito più al mondo naturale, ma al modo del suo porsi nell’esperienza: una nuova scienza assolutamente fondata. </a:t>
            </a:r>
          </a:p>
        </p:txBody>
      </p:sp>
    </p:spTree>
    <p:extLst>
      <p:ext uri="{BB962C8B-B14F-4D97-AF65-F5344CB8AC3E}">
        <p14:creationId xmlns:p14="http://schemas.microsoft.com/office/powerpoint/2010/main" val="329492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D8032CF6-1376-39A0-87BD-B00BA1B86DF7}"/>
              </a:ext>
            </a:extLst>
          </p:cNvPr>
          <p:cNvSpPr/>
          <p:nvPr/>
        </p:nvSpPr>
        <p:spPr>
          <a:xfrm>
            <a:off x="82421" y="-4667"/>
            <a:ext cx="12027158" cy="31538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b="1" dirty="0"/>
              <a:t>§12 - L'idea di una fondazione trascendentale della conoscenza</a:t>
            </a:r>
          </a:p>
        </p:txBody>
      </p:sp>
      <p:sp>
        <p:nvSpPr>
          <p:cNvPr id="3" name="Rettangolo con angoli arrotondati 2">
            <a:extLst>
              <a:ext uri="{FF2B5EF4-FFF2-40B4-BE49-F238E27FC236}">
                <a16:creationId xmlns:a16="http://schemas.microsoft.com/office/drawing/2014/main" id="{53980F56-5199-6006-C998-E661259EB8B5}"/>
              </a:ext>
            </a:extLst>
          </p:cNvPr>
          <p:cNvSpPr/>
          <p:nvPr/>
        </p:nvSpPr>
        <p:spPr>
          <a:xfrm>
            <a:off x="235390" y="333952"/>
            <a:ext cx="11688024" cy="3041782"/>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1700" b="1" dirty="0">
                <a:solidFill>
                  <a:srgbClr val="FF0000"/>
                </a:solidFill>
              </a:rPr>
              <a:t>Cosa il filosofo può fare partendo dall’Io Trascendentale? </a:t>
            </a:r>
          </a:p>
          <a:p>
            <a:pPr algn="ctr"/>
            <a:r>
              <a:rPr lang="it-IT" sz="1700" b="1" dirty="0">
                <a:solidFill>
                  <a:schemeClr val="bg1"/>
                </a:solidFill>
              </a:rPr>
              <a:t>Esso stesso è il campo di ricerca: una nuova scienza - l’esperienza trascendentale di sé.</a:t>
            </a:r>
          </a:p>
          <a:p>
            <a:pPr algn="just"/>
            <a:endParaRPr lang="it-IT" sz="1700" dirty="0">
              <a:solidFill>
                <a:schemeClr val="bg1"/>
              </a:solidFill>
            </a:endParaRPr>
          </a:p>
          <a:p>
            <a:pPr algn="just"/>
            <a:r>
              <a:rPr lang="it-IT" sz="1700" dirty="0">
                <a:solidFill>
                  <a:schemeClr val="bg1"/>
                </a:solidFill>
              </a:rPr>
              <a:t>«</a:t>
            </a:r>
            <a:r>
              <a:rPr lang="it-IT" sz="1700" i="1" dirty="0">
                <a:solidFill>
                  <a:schemeClr val="bg1"/>
                </a:solidFill>
              </a:rPr>
              <a:t>Si schiude anche una nuova idea di fondazione della conoscenza, ossia come fondazione trascendentale. Infatti, anziché utilizzare l'ego cogito come premessa apoditticamente evidente per presunti sillogismi da svolgere in direzione di una soggettività trascendente, noi volgiamo la nostra attenzione al fatto che l'ἐπ</a:t>
            </a:r>
            <a:r>
              <a:rPr lang="it-IT" sz="1700" i="1" dirty="0" err="1">
                <a:solidFill>
                  <a:schemeClr val="bg1"/>
                </a:solidFill>
              </a:rPr>
              <a:t>οχή</a:t>
            </a:r>
            <a:r>
              <a:rPr lang="it-IT" sz="1700" i="1" dirty="0">
                <a:solidFill>
                  <a:schemeClr val="bg1"/>
                </a:solidFill>
              </a:rPr>
              <a:t> fenomenologica presenta (a me, al filosofo meditante) una sfera ontologica infinita in </a:t>
            </a:r>
            <a:r>
              <a:rPr lang="it-IT" sz="1700" i="1" dirty="0">
                <a:highlight>
                  <a:srgbClr val="000000"/>
                </a:highlight>
              </a:rPr>
              <a:t>quanto sfera di un nuovo genere d'esperienza</a:t>
            </a:r>
            <a:r>
              <a:rPr lang="it-IT" sz="1700" i="1" dirty="0">
                <a:solidFill>
                  <a:srgbClr val="7030A0"/>
                </a:solidFill>
              </a:rPr>
              <a:t>».</a:t>
            </a:r>
          </a:p>
          <a:p>
            <a:pPr algn="just"/>
            <a:r>
              <a:rPr lang="it-IT" sz="1700" i="1" dirty="0"/>
              <a:t>, </a:t>
            </a:r>
          </a:p>
          <a:p>
            <a:pPr algn="just"/>
            <a:r>
              <a:rPr lang="it-IT" sz="1700" b="1" dirty="0">
                <a:solidFill>
                  <a:srgbClr val="7030A0"/>
                </a:solidFill>
              </a:rPr>
              <a:t>L’esperienza trascendentale come «</a:t>
            </a:r>
            <a:r>
              <a:rPr lang="it-IT" sz="1700" b="1" i="1" dirty="0">
                <a:solidFill>
                  <a:srgbClr val="7030A0"/>
                </a:solidFill>
              </a:rPr>
              <a:t>sfera infinita di nuovo genere</a:t>
            </a:r>
            <a:r>
              <a:rPr lang="it-IT" sz="1700" b="1" dirty="0">
                <a:solidFill>
                  <a:srgbClr val="7030A0"/>
                </a:solidFill>
              </a:rPr>
              <a:t>», l’esperienza trascendentale come una nuova ontologia: un infinito nuovo campo di indagine sistematica. L’io apodittico è l’impossibilità che qualcosa si dia senza che sia dell’Io.</a:t>
            </a:r>
          </a:p>
        </p:txBody>
      </p:sp>
      <p:sp>
        <p:nvSpPr>
          <p:cNvPr id="4" name="Rettangolo con angoli arrotondati 3">
            <a:extLst>
              <a:ext uri="{FF2B5EF4-FFF2-40B4-BE49-F238E27FC236}">
                <a16:creationId xmlns:a16="http://schemas.microsoft.com/office/drawing/2014/main" id="{F5FFF058-F94B-9E51-74F7-FF0C238FC0C8}"/>
              </a:ext>
            </a:extLst>
          </p:cNvPr>
          <p:cNvSpPr/>
          <p:nvPr/>
        </p:nvSpPr>
        <p:spPr>
          <a:xfrm>
            <a:off x="0" y="3429000"/>
            <a:ext cx="12192000" cy="3429000"/>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1700" b="1" dirty="0">
                <a:solidFill>
                  <a:srgbClr val="FF0000"/>
                </a:solidFill>
              </a:rPr>
              <a:t>Non basta «l’ego cogito»</a:t>
            </a:r>
          </a:p>
          <a:p>
            <a:pPr algn="ctr"/>
            <a:endParaRPr lang="it-IT" sz="1700" b="1" dirty="0">
              <a:solidFill>
                <a:srgbClr val="FF0000"/>
              </a:solidFill>
            </a:endParaRPr>
          </a:p>
          <a:p>
            <a:pPr algn="just"/>
            <a:r>
              <a:rPr lang="it-IT" sz="1700" i="1" dirty="0">
                <a:solidFill>
                  <a:schemeClr val="bg1"/>
                </a:solidFill>
              </a:rPr>
              <a:t>«L’evidenza assoluta dell’ego sum raggiunge necessariamente la molteplicità dell’esperienza di sé, della vita trascendentale e delle proprietà abituali dell’ego» </a:t>
            </a:r>
            <a:r>
              <a:rPr lang="it-IT" sz="1700" b="1" dirty="0">
                <a:solidFill>
                  <a:srgbClr val="7030A0"/>
                </a:solidFill>
                <a:sym typeface="Wingdings" panose="05000000000000000000" pitchFamily="2" charset="2"/>
              </a:rPr>
              <a:t> la scoperta delle </a:t>
            </a:r>
            <a:r>
              <a:rPr lang="it-IT" sz="1700" b="1" dirty="0" err="1">
                <a:solidFill>
                  <a:srgbClr val="7030A0"/>
                </a:solidFill>
                <a:sym typeface="Wingdings" panose="05000000000000000000" pitchFamily="2" charset="2"/>
              </a:rPr>
              <a:t>cogitationes</a:t>
            </a:r>
            <a:r>
              <a:rPr lang="it-IT" sz="1700" i="1" dirty="0">
                <a:solidFill>
                  <a:schemeClr val="bg1"/>
                </a:solidFill>
              </a:rPr>
              <a:t>  </a:t>
            </a:r>
          </a:p>
          <a:p>
            <a:pPr algn="just"/>
            <a:r>
              <a:rPr lang="it-IT" sz="1700" i="1" dirty="0">
                <a:solidFill>
                  <a:schemeClr val="bg1"/>
                </a:solidFill>
              </a:rPr>
              <a:t>«…non è la vuota identità dell’ "io sono" a costituire l'importo assolutamente indubitabile dell'esperienza trascendentale di sé, bensì </a:t>
            </a:r>
            <a:r>
              <a:rPr lang="it-IT" sz="1700" b="1" i="1" dirty="0">
                <a:solidFill>
                  <a:schemeClr val="bg1"/>
                </a:solidFill>
              </a:rPr>
              <a:t>una struttura universale apodittica di esperienza dell'Io</a:t>
            </a:r>
            <a:r>
              <a:rPr lang="it-IT" sz="1700" i="1" dirty="0">
                <a:solidFill>
                  <a:schemeClr val="bg1"/>
                </a:solidFill>
              </a:rPr>
              <a:t> (per es. la forma temporale immanente del flusso dei vissuti) </a:t>
            </a:r>
            <a:r>
              <a:rPr lang="it-IT" sz="1700" b="1" i="1" dirty="0">
                <a:solidFill>
                  <a:schemeClr val="bg1"/>
                </a:solidFill>
              </a:rPr>
              <a:t>si estende attraverso tutte le determinate datità dell'esperienza di sé reale o possibile </a:t>
            </a:r>
            <a:r>
              <a:rPr lang="it-IT" sz="1700" i="1" dirty="0">
                <a:solidFill>
                  <a:schemeClr val="bg1"/>
                </a:solidFill>
              </a:rPr>
              <a:t>– sebbene esse a livello individuale non siano assolutamente indubitabili. In connessione con tale struttura e in dipendenza da essa sta […] l’Io […] concreto […] come oggetto d’esperienza accessibile nell’orizzonte di una esperienza di sé da perfezionarsi ad </a:t>
            </a:r>
            <a:r>
              <a:rPr lang="it-IT" sz="1700" i="1" dirty="0" err="1">
                <a:solidFill>
                  <a:schemeClr val="bg1"/>
                </a:solidFill>
              </a:rPr>
              <a:t>infinitum</a:t>
            </a:r>
            <a:r>
              <a:rPr lang="it-IT" sz="1700" i="1" dirty="0">
                <a:solidFill>
                  <a:schemeClr val="bg1"/>
                </a:solidFill>
              </a:rPr>
              <a:t>».</a:t>
            </a:r>
          </a:p>
          <a:p>
            <a:pPr algn="just"/>
            <a:r>
              <a:rPr lang="it-IT" sz="1700" b="1" i="1" dirty="0">
                <a:solidFill>
                  <a:srgbClr val="7030A0"/>
                </a:solidFill>
              </a:rPr>
              <a:t>Fondamentali oltre al cogito sono le </a:t>
            </a:r>
            <a:r>
              <a:rPr lang="it-IT" sz="1700" b="1" i="1" dirty="0">
                <a:solidFill>
                  <a:srgbClr val="7030A0"/>
                </a:solidFill>
                <a:highlight>
                  <a:srgbClr val="00FFFF"/>
                </a:highlight>
              </a:rPr>
              <a:t>«</a:t>
            </a:r>
            <a:r>
              <a:rPr lang="it-IT" sz="1700" b="1" i="1" dirty="0" err="1">
                <a:solidFill>
                  <a:srgbClr val="7030A0"/>
                </a:solidFill>
                <a:highlight>
                  <a:srgbClr val="00FFFF"/>
                </a:highlight>
              </a:rPr>
              <a:t>cogitationes</a:t>
            </a:r>
            <a:r>
              <a:rPr lang="it-IT" sz="1700" b="1" i="1" dirty="0">
                <a:solidFill>
                  <a:srgbClr val="7030A0"/>
                </a:solidFill>
                <a:highlight>
                  <a:srgbClr val="00FFFF"/>
                </a:highlight>
              </a:rPr>
              <a:t>» cioè gli atti cognitivi intenzionali </a:t>
            </a:r>
            <a:r>
              <a:rPr lang="it-IT" sz="1700" b="1" i="1" dirty="0">
                <a:solidFill>
                  <a:srgbClr val="7030A0"/>
                </a:solidFill>
              </a:rPr>
              <a:t>dove si dispone l’esperienza che creano una struttura universale apodittica di esperienza il cui studio può procedere     	all’infinito</a:t>
            </a:r>
            <a:r>
              <a:rPr lang="it-IT" sz="1700" b="1" dirty="0">
                <a:solidFill>
                  <a:srgbClr val="7030A0"/>
                </a:solidFill>
              </a:rPr>
              <a:t>». </a:t>
            </a:r>
          </a:p>
        </p:txBody>
      </p:sp>
    </p:spTree>
    <p:extLst>
      <p:ext uri="{BB962C8B-B14F-4D97-AF65-F5344CB8AC3E}">
        <p14:creationId xmlns:p14="http://schemas.microsoft.com/office/powerpoint/2010/main" val="2447452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fade">
                                      <p:cBhvr>
                                        <p:cTn id="43" dur="1000"/>
                                        <p:tgtEl>
                                          <p:spTgt spid="4"/>
                                        </p:tgtEl>
                                      </p:cBhvr>
                                    </p:animEffect>
                                    <p:anim calcmode="lin" valueType="num">
                                      <p:cBhvr>
                                        <p:cTn id="44" dur="1000" fill="hold"/>
                                        <p:tgtEl>
                                          <p:spTgt spid="4"/>
                                        </p:tgtEl>
                                        <p:attrNameLst>
                                          <p:attrName>ppt_x</p:attrName>
                                        </p:attrNameLst>
                                      </p:cBhvr>
                                      <p:tavLst>
                                        <p:tav tm="0">
                                          <p:val>
                                            <p:strVal val="#ppt_x"/>
                                          </p:val>
                                        </p:tav>
                                        <p:tav tm="100000">
                                          <p:val>
                                            <p:strVal val="#ppt_x"/>
                                          </p:val>
                                        </p:tav>
                                      </p:tavLst>
                                    </p:anim>
                                    <p:anim calcmode="lin" valueType="num">
                                      <p:cBhvr>
                                        <p:cTn id="4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F4009858-E546-7F14-73FE-446CBD80713B}"/>
              </a:ext>
            </a:extLst>
          </p:cNvPr>
          <p:cNvSpPr/>
          <p:nvPr/>
        </p:nvSpPr>
        <p:spPr>
          <a:xfrm>
            <a:off x="82421" y="-4667"/>
            <a:ext cx="12027158" cy="41207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1700" b="1" dirty="0"/>
              <a:t>§13 - La necessità di inizialmente sospendere i problemi relativi alla portata della conoscenza trascendentale</a:t>
            </a:r>
          </a:p>
        </p:txBody>
      </p:sp>
      <p:sp>
        <p:nvSpPr>
          <p:cNvPr id="3" name="Rettangolo con angoli arrotondati 2">
            <a:extLst>
              <a:ext uri="{FF2B5EF4-FFF2-40B4-BE49-F238E27FC236}">
                <a16:creationId xmlns:a16="http://schemas.microsoft.com/office/drawing/2014/main" id="{A71B27C8-33C0-3C60-8562-67AB197BC8CE}"/>
              </a:ext>
            </a:extLst>
          </p:cNvPr>
          <p:cNvSpPr/>
          <p:nvPr/>
        </p:nvSpPr>
        <p:spPr>
          <a:xfrm>
            <a:off x="149290" y="485193"/>
            <a:ext cx="11960289" cy="6372808"/>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it-IT" b="1" dirty="0">
                <a:solidFill>
                  <a:schemeClr val="bg1"/>
                </a:solidFill>
              </a:rPr>
              <a:t>	</a:t>
            </a:r>
            <a:r>
              <a:rPr lang="it-IT" sz="1700" b="1" dirty="0">
                <a:solidFill>
                  <a:schemeClr val="bg1"/>
                </a:solidFill>
              </a:rPr>
              <a:t>Sarebbe necessaria il grande compito di una critica dell’esperienza trascendentale di sé, ma </a:t>
            </a:r>
            <a:r>
              <a:rPr lang="it-IT" sz="1700" dirty="0">
                <a:solidFill>
                  <a:schemeClr val="bg1"/>
                </a:solidFill>
              </a:rPr>
              <a:t>«</a:t>
            </a:r>
            <a:r>
              <a:rPr lang="it-IT" sz="1700" i="1" dirty="0">
                <a:solidFill>
                  <a:schemeClr val="bg1"/>
                </a:solidFill>
              </a:rPr>
              <a:t>Evidentemente si tratterebbe di un compito di livello più alto, che già presupporrebbe che noi, […] avessimo già considerato le sue datità e che le avessimo già descritte secondo le loro universalità</a:t>
            </a:r>
            <a:r>
              <a:rPr lang="it-IT" sz="1700" dirty="0">
                <a:solidFill>
                  <a:schemeClr val="bg1"/>
                </a:solidFill>
              </a:rPr>
              <a:t>.»</a:t>
            </a:r>
            <a:endParaRPr lang="it-IT" sz="1700" b="1" dirty="0">
              <a:solidFill>
                <a:schemeClr val="bg1"/>
              </a:solidFill>
            </a:endParaRPr>
          </a:p>
          <a:p>
            <a:pPr algn="ctr"/>
            <a:endParaRPr lang="it-IT" sz="1700" b="1" dirty="0">
              <a:solidFill>
                <a:schemeClr val="bg1"/>
              </a:solidFill>
            </a:endParaRPr>
          </a:p>
          <a:p>
            <a:pPr algn="ctr"/>
            <a:r>
              <a:rPr lang="it-IT" sz="1700" b="1" dirty="0">
                <a:solidFill>
                  <a:schemeClr val="bg1"/>
                </a:solidFill>
              </a:rPr>
              <a:t>Pertanto in una …</a:t>
            </a:r>
          </a:p>
          <a:p>
            <a:pPr algn="just"/>
            <a:r>
              <a:rPr lang="it-IT" sz="1700" b="1" dirty="0">
                <a:solidFill>
                  <a:srgbClr val="FF0000"/>
                </a:solidFill>
              </a:rPr>
              <a:t>Prima fase (una analisi naturale): </a:t>
            </a:r>
            <a:r>
              <a:rPr lang="it-IT" sz="1700" dirty="0">
                <a:solidFill>
                  <a:schemeClr val="bg1"/>
                </a:solidFill>
              </a:rPr>
              <a:t>«</a:t>
            </a:r>
            <a:r>
              <a:rPr lang="it-IT" sz="1700" i="1" dirty="0">
                <a:solidFill>
                  <a:schemeClr val="bg1"/>
                </a:solidFill>
              </a:rPr>
              <a:t>percorrere in lungo e in largo l'immenso regno dell'esperienza trascendentale di sé, dapprincipio abbandonandosi semplicemente all'evidenza […]. A questo livello noi proseguiamo, in modo non ancora filosofico in senso pieno, similmente allo scienziato, il quale </a:t>
            </a:r>
            <a:r>
              <a:rPr lang="it-IT" sz="1700" i="1" dirty="0">
                <a:solidFill>
                  <a:srgbClr val="FF0000"/>
                </a:solidFill>
              </a:rPr>
              <a:t>si consegna pienamente all’evidenza dell’esperienza naturale </a:t>
            </a:r>
            <a:r>
              <a:rPr lang="it-IT" sz="1700" i="1" dirty="0">
                <a:solidFill>
                  <a:schemeClr val="bg1"/>
                </a:solidFill>
              </a:rPr>
              <a:t>mettendo da parte le richieste di una critica ultima che si preoccupi dei principi apodittici [che determinano la portata) dell'evidenza. In questa fase, non ancora filosofica in senso pieno […] le questioni concernenti una critica di principio dell'esperienza rimangono […] fuori</a:t>
            </a:r>
            <a:r>
              <a:rPr lang="it-IT" sz="1700" i="1" dirty="0">
                <a:solidFill>
                  <a:srgbClr val="7030A0"/>
                </a:solidFill>
              </a:rPr>
              <a:t>». </a:t>
            </a:r>
            <a:r>
              <a:rPr lang="it-IT" sz="1700" b="1" i="1" dirty="0">
                <a:solidFill>
                  <a:srgbClr val="7030A0"/>
                </a:solidFill>
              </a:rPr>
              <a:t>Si delinea una differenza tra scienza naturale dove il mondo, cioè l’insieme dei fenomeni, è dato come esistente </a:t>
            </a:r>
            <a:r>
              <a:rPr lang="it-IT" sz="1700" b="1" i="1" dirty="0" err="1">
                <a:solidFill>
                  <a:srgbClr val="7030A0"/>
                </a:solidFill>
              </a:rPr>
              <a:t>indubitalmente</a:t>
            </a:r>
            <a:r>
              <a:rPr lang="it-IT" sz="1700" b="1" i="1" dirty="0">
                <a:solidFill>
                  <a:srgbClr val="7030A0"/>
                </a:solidFill>
              </a:rPr>
              <a:t> e invece la scienza fenomenologica che…</a:t>
            </a:r>
          </a:p>
          <a:p>
            <a:pPr algn="just"/>
            <a:endParaRPr lang="it-IT" sz="1700" i="1" dirty="0"/>
          </a:p>
          <a:p>
            <a:pPr algn="just"/>
            <a:r>
              <a:rPr lang="it-IT" sz="1700" b="1" dirty="0">
                <a:solidFill>
                  <a:srgbClr val="FF0000"/>
                </a:solidFill>
              </a:rPr>
              <a:t>Seconda fase (una scienza nuova con un campo infinito): </a:t>
            </a:r>
            <a:r>
              <a:rPr lang="it-IT" sz="1700" dirty="0">
                <a:solidFill>
                  <a:schemeClr val="bg1"/>
                </a:solidFill>
              </a:rPr>
              <a:t>«</a:t>
            </a:r>
            <a:r>
              <a:rPr lang="it-IT" sz="1700" i="1" dirty="0">
                <a:solidFill>
                  <a:schemeClr val="bg1"/>
                </a:solidFill>
              </a:rPr>
              <a:t>concernerà poi appunto la critica dell’esperienza trascendentale e, in seguito, della conoscenza trascendentale universale. Emerge così di fronte a noi una scienza inaudita, di tipo nuovo, una scienza della soggettività trascendentale concreta in quanto data nell’esperienza trascendentale reale e possibile, che costituisce l’opposto più estremo alle scienze nel senso finora consueto, cioè alle scienze oggettive. Tra queste si trova sì una scienza della soggettività, ma di una soggettività oggettiva, animale, che appartiene al mondo</a:t>
            </a:r>
            <a:r>
              <a:rPr lang="it-IT" sz="1700" dirty="0">
                <a:solidFill>
                  <a:schemeClr val="bg1"/>
                </a:solidFill>
              </a:rPr>
              <a:t>».</a:t>
            </a:r>
          </a:p>
          <a:p>
            <a:pPr algn="just"/>
            <a:endParaRPr lang="it-IT" sz="1700" dirty="0">
              <a:solidFill>
                <a:schemeClr val="bg1"/>
              </a:solidFill>
            </a:endParaRPr>
          </a:p>
          <a:p>
            <a:pPr algn="just"/>
            <a:r>
              <a:rPr lang="it-IT" sz="1700" b="1" dirty="0">
                <a:solidFill>
                  <a:srgbClr val="7030A0"/>
                </a:solidFill>
              </a:rPr>
              <a:t>Una scienza che studia il soggetto dopo l’</a:t>
            </a:r>
            <a:r>
              <a:rPr lang="it-IT" sz="1700" b="1" dirty="0" err="1">
                <a:solidFill>
                  <a:srgbClr val="7030A0"/>
                </a:solidFill>
              </a:rPr>
              <a:t>epoché</a:t>
            </a:r>
            <a:r>
              <a:rPr lang="it-IT" sz="1700" b="1" dirty="0">
                <a:solidFill>
                  <a:srgbClr val="7030A0"/>
                </a:solidFill>
              </a:rPr>
              <a:t> trascendentale inizia come «</a:t>
            </a:r>
            <a:r>
              <a:rPr lang="it-IT" sz="1700" b="1" dirty="0" err="1">
                <a:solidFill>
                  <a:srgbClr val="7030A0"/>
                </a:solidFill>
              </a:rPr>
              <a:t>Egologia</a:t>
            </a:r>
            <a:r>
              <a:rPr lang="it-IT" sz="1700" b="1" dirty="0">
                <a:solidFill>
                  <a:srgbClr val="7030A0"/>
                </a:solidFill>
              </a:rPr>
              <a:t> pura»     	perché all’inizio non potrà porre l’esistenza di altri ego (solipsismo solo allo stadio iniziale)</a:t>
            </a:r>
          </a:p>
        </p:txBody>
      </p:sp>
    </p:spTree>
    <p:extLst>
      <p:ext uri="{BB962C8B-B14F-4D97-AF65-F5344CB8AC3E}">
        <p14:creationId xmlns:p14="http://schemas.microsoft.com/office/powerpoint/2010/main" val="1472867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1000"/>
                                        <p:tgtEl>
                                          <p:spTgt spid="3">
                                            <p:txEl>
                                              <p:pRg st="5" end="5"/>
                                            </p:txEl>
                                          </p:spTgt>
                                        </p:tgtEl>
                                      </p:cBhvr>
                                    </p:animEffect>
                                    <p:anim calcmode="lin" valueType="num">
                                      <p:cBhvr>
                                        <p:cTn id="3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Effect transition="in" filter="fade">
                                      <p:cBhvr>
                                        <p:cTn id="45" dur="1000"/>
                                        <p:tgtEl>
                                          <p:spTgt spid="3">
                                            <p:txEl>
                                              <p:pRg st="7" end="7"/>
                                            </p:txEl>
                                          </p:spTgt>
                                        </p:tgtEl>
                                      </p:cBhvr>
                                    </p:animEffect>
                                    <p:anim calcmode="lin" valueType="num">
                                      <p:cBhvr>
                                        <p:cTn id="4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F4009858-E546-7F14-73FE-446CBD80713B}"/>
              </a:ext>
            </a:extLst>
          </p:cNvPr>
          <p:cNvSpPr/>
          <p:nvPr/>
        </p:nvSpPr>
        <p:spPr>
          <a:xfrm>
            <a:off x="82421" y="-4667"/>
            <a:ext cx="12027158" cy="80585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b="1" dirty="0"/>
              <a:t>§13 - La necessità di inizialmente sospendere i problemi relativi </a:t>
            </a:r>
          </a:p>
          <a:p>
            <a:pPr algn="ctr"/>
            <a:r>
              <a:rPr lang="it-IT" sz="2000" b="1" dirty="0"/>
              <a:t>alla portata della conoscenza trascendentale</a:t>
            </a:r>
          </a:p>
        </p:txBody>
      </p:sp>
      <p:sp>
        <p:nvSpPr>
          <p:cNvPr id="3" name="Rettangolo con angoli arrotondati 2">
            <a:extLst>
              <a:ext uri="{FF2B5EF4-FFF2-40B4-BE49-F238E27FC236}">
                <a16:creationId xmlns:a16="http://schemas.microsoft.com/office/drawing/2014/main" id="{A71B27C8-33C0-3C60-8562-67AB197BC8CE}"/>
              </a:ext>
            </a:extLst>
          </p:cNvPr>
          <p:cNvSpPr/>
          <p:nvPr/>
        </p:nvSpPr>
        <p:spPr>
          <a:xfrm>
            <a:off x="82421" y="870857"/>
            <a:ext cx="11993723" cy="5808617"/>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b="1" dirty="0">
                <a:solidFill>
                  <a:schemeClr val="bg1"/>
                </a:solidFill>
              </a:rPr>
              <a:t>	</a:t>
            </a:r>
            <a:r>
              <a:rPr lang="it-IT" b="1" dirty="0">
                <a:solidFill>
                  <a:srgbClr val="FF0000"/>
                </a:solidFill>
              </a:rPr>
              <a:t>Passaggio da solipsismo trascendentale a intersoggettività trascendentale: </a:t>
            </a:r>
            <a:r>
              <a:rPr lang="it-IT" dirty="0">
                <a:solidFill>
                  <a:schemeClr val="bg1"/>
                </a:solidFill>
              </a:rPr>
              <a:t>«</a:t>
            </a:r>
            <a:r>
              <a:rPr lang="it-IT" i="1" dirty="0">
                <a:solidFill>
                  <a:schemeClr val="bg1"/>
                </a:solidFill>
              </a:rPr>
              <a:t>Come filosofi principianti, noi non dobbiamo lasciarci spaventare da tali considerazioni. Forse la riduzione all’io trascendentale reca con sé solo la parvenza di una scienza permanentemente solipsistica, mentre, secondo il suo senso proprio, il suo rigoroso svolgimento conduce ad una fenomenologia dell’intersoggettività trascendentale […] ad una filosofia trascendentale vera e propria</a:t>
            </a:r>
            <a:r>
              <a:rPr lang="it-IT" i="1" dirty="0">
                <a:solidFill>
                  <a:srgbClr val="7030A0"/>
                </a:solidFill>
              </a:rPr>
              <a:t>». </a:t>
            </a:r>
          </a:p>
          <a:p>
            <a:pPr algn="just"/>
            <a:r>
              <a:rPr lang="it-IT" b="1" i="1" dirty="0">
                <a:solidFill>
                  <a:srgbClr val="7030A0"/>
                </a:solidFill>
              </a:rPr>
              <a:t>Il solipsismo trascendentale è solo uno stadio filosofico inferiore, temporaneo e quindi metodicamente limitato per poter accedere alla problematica della intersoggettività trascendentale in modo fondato.</a:t>
            </a:r>
          </a:p>
          <a:p>
            <a:pPr algn="just"/>
            <a:endParaRPr lang="it-IT" i="1" dirty="0"/>
          </a:p>
          <a:p>
            <a:pPr algn="just"/>
            <a:r>
              <a:rPr lang="it-IT" b="1" dirty="0">
                <a:solidFill>
                  <a:srgbClr val="FF0000"/>
                </a:solidFill>
              </a:rPr>
              <a:t>Critica a Cartesio: </a:t>
            </a:r>
            <a:r>
              <a:rPr lang="it-IT" dirty="0">
                <a:solidFill>
                  <a:schemeClr val="bg1"/>
                </a:solidFill>
              </a:rPr>
              <a:t>«</a:t>
            </a:r>
            <a:r>
              <a:rPr lang="it-IT" i="1" dirty="0">
                <a:solidFill>
                  <a:schemeClr val="bg1"/>
                </a:solidFill>
              </a:rPr>
              <a:t>Contrariamente a Cartesio noi ci immergiamo nel compito di dischiudere il campo infinito dell’esperienza trascendentale</a:t>
            </a:r>
            <a:r>
              <a:rPr lang="it-IT" dirty="0">
                <a:solidFill>
                  <a:schemeClr val="bg1"/>
                </a:solidFill>
              </a:rPr>
              <a:t>». </a:t>
            </a:r>
          </a:p>
          <a:p>
            <a:pPr algn="just"/>
            <a:r>
              <a:rPr lang="it-IT" b="1" dirty="0">
                <a:solidFill>
                  <a:srgbClr val="7030A0"/>
                </a:solidFill>
              </a:rPr>
              <a:t>Infatti l’ «ego cogito, ego sum» di Cartesio non spiega il senso metodologico dell’</a:t>
            </a:r>
            <a:r>
              <a:rPr lang="it-IT" b="1" dirty="0" err="1">
                <a:solidFill>
                  <a:srgbClr val="7030A0"/>
                </a:solidFill>
              </a:rPr>
              <a:t>epoché</a:t>
            </a:r>
            <a:r>
              <a:rPr lang="it-IT" b="1" dirty="0">
                <a:solidFill>
                  <a:srgbClr val="7030A0"/>
                </a:solidFill>
              </a:rPr>
              <a:t> ed inoltre non pone l’attenzione sul fatto che l’ego può esporsi all’infinito attraverso l’esperienza trascendentale.</a:t>
            </a:r>
          </a:p>
          <a:p>
            <a:pPr algn="just"/>
            <a:r>
              <a:rPr lang="it-IT" b="1" dirty="0">
                <a:solidFill>
                  <a:srgbClr val="7030A0"/>
                </a:solidFill>
              </a:rPr>
              <a:t>Questo perché, l’ego cogito è un principio apodittico mentre l’ego trascendentale di Husserl è un campo di lavoro a sé stante che si rapporta con tutto il mondo e tutte le scienze oggettive senza supporre la validità ontologica delle scienze oggettive ricercata da Cartesio. Husserl afferma che non posso attuare i famosi «atti di Cartesio» se non all'interno di una realtà in cui io sia immerso e che abbia un significato per me, che conosco e percepisco: quindi tutti gli atti di valutazione e giudizio sono relazionati a me soggetto conoscitivo come ego e al mondo in cui io sono immerso. Ricevo e condivido significato, cioè non possono evitare me stesso nel mondo.</a:t>
            </a:r>
          </a:p>
        </p:txBody>
      </p:sp>
    </p:spTree>
    <p:extLst>
      <p:ext uri="{BB962C8B-B14F-4D97-AF65-F5344CB8AC3E}">
        <p14:creationId xmlns:p14="http://schemas.microsoft.com/office/powerpoint/2010/main" val="810766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fade">
                                      <p:cBhvr>
                                        <p:cTn id="36" dur="1000"/>
                                        <p:tgtEl>
                                          <p:spTgt spid="3">
                                            <p:txEl>
                                              <p:pRg st="4" end="4"/>
                                            </p:txEl>
                                          </p:spTgt>
                                        </p:tgtEl>
                                      </p:cBhvr>
                                    </p:animEffect>
                                    <p:anim calcmode="lin" valueType="num">
                                      <p:cBhvr>
                                        <p:cTn id="3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5E536785-85BD-4F82-B3F0-21C2C1E7F98A}"/>
              </a:ext>
            </a:extLst>
          </p:cNvPr>
          <p:cNvSpPr/>
          <p:nvPr/>
        </p:nvSpPr>
        <p:spPr>
          <a:xfrm>
            <a:off x="550417" y="845752"/>
            <a:ext cx="11203618" cy="4522953"/>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Arial" panose="020B0604020202020204" pitchFamily="34" charset="0"/>
              <a:buChar char="•"/>
            </a:pPr>
            <a:r>
              <a:rPr lang="it-IT" sz="2400" b="1" u="sng" dirty="0">
                <a:solidFill>
                  <a:srgbClr val="7030A0"/>
                </a:solidFill>
              </a:rPr>
              <a:t>Studio delle </a:t>
            </a:r>
            <a:r>
              <a:rPr lang="it-IT" sz="2400" b="1" u="sng" dirty="0" err="1">
                <a:solidFill>
                  <a:srgbClr val="7030A0"/>
                </a:solidFill>
              </a:rPr>
              <a:t>cogitationes</a:t>
            </a:r>
            <a:r>
              <a:rPr lang="it-IT" sz="2400" b="1" u="sng" dirty="0">
                <a:solidFill>
                  <a:srgbClr val="7030A0"/>
                </a:solidFill>
              </a:rPr>
              <a:t>: intenzionalità</a:t>
            </a:r>
            <a:r>
              <a:rPr lang="it-IT" sz="2400" b="1" dirty="0">
                <a:solidFill>
                  <a:srgbClr val="7030A0"/>
                </a:solidFill>
              </a:rPr>
              <a:t> 		§14-16</a:t>
            </a:r>
          </a:p>
          <a:p>
            <a:pPr marL="285750" indent="-285750" algn="just">
              <a:buFont typeface="Arial" panose="020B0604020202020204" pitchFamily="34" charset="0"/>
              <a:buChar char="•"/>
            </a:pPr>
            <a:endParaRPr lang="it-IT" sz="2400" b="1" dirty="0">
              <a:solidFill>
                <a:srgbClr val="7030A0"/>
              </a:solidFill>
            </a:endParaRPr>
          </a:p>
          <a:p>
            <a:pPr algn="just"/>
            <a:r>
              <a:rPr lang="it-IT" sz="2400" b="1" dirty="0">
                <a:solidFill>
                  <a:srgbClr val="7030A0"/>
                </a:solidFill>
              </a:rPr>
              <a:t>Si formula il binomio “cogito – </a:t>
            </a:r>
            <a:r>
              <a:rPr lang="it-IT" sz="2400" b="1" dirty="0" err="1">
                <a:solidFill>
                  <a:srgbClr val="7030A0"/>
                </a:solidFill>
              </a:rPr>
              <a:t>cogitationes</a:t>
            </a:r>
            <a:r>
              <a:rPr lang="it-IT" sz="2400" b="1" dirty="0">
                <a:solidFill>
                  <a:srgbClr val="7030A0"/>
                </a:solidFill>
              </a:rPr>
              <a:t>”. Il Cogito è il soggetto delle «</a:t>
            </a:r>
            <a:r>
              <a:rPr lang="it-IT" sz="2400" b="1" dirty="0" err="1">
                <a:solidFill>
                  <a:srgbClr val="7030A0"/>
                </a:solidFill>
              </a:rPr>
              <a:t>cogitationes</a:t>
            </a:r>
            <a:r>
              <a:rPr lang="it-IT" sz="2400" b="1" dirty="0">
                <a:solidFill>
                  <a:srgbClr val="7030A0"/>
                </a:solidFill>
              </a:rPr>
              <a:t>» cioè degli atti cogitativi intenzionali dove si dispone l’esperienza. Non esiste una soggettività in assenza degli atti intenzionali nei quali la natura si manifesta</a:t>
            </a:r>
          </a:p>
          <a:p>
            <a:pPr algn="just"/>
            <a:endParaRPr lang="it-IT" sz="2400" b="1" dirty="0">
              <a:solidFill>
                <a:srgbClr val="7030A0"/>
              </a:solidFill>
            </a:endParaRPr>
          </a:p>
        </p:txBody>
      </p:sp>
    </p:spTree>
    <p:extLst>
      <p:ext uri="{BB962C8B-B14F-4D97-AF65-F5344CB8AC3E}">
        <p14:creationId xmlns:p14="http://schemas.microsoft.com/office/powerpoint/2010/main" val="2419822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F7443483-E39F-3E14-575C-3F5E9A877E46}"/>
              </a:ext>
            </a:extLst>
          </p:cNvPr>
          <p:cNvSpPr/>
          <p:nvPr/>
        </p:nvSpPr>
        <p:spPr>
          <a:xfrm>
            <a:off x="82421" y="-4667"/>
            <a:ext cx="12027158" cy="40301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b="1" dirty="0"/>
              <a:t>§14 - </a:t>
            </a:r>
            <a:r>
              <a:rPr lang="it-IT" sz="2000" b="1" i="1" dirty="0"/>
              <a:t>Il flusso delle </a:t>
            </a:r>
            <a:r>
              <a:rPr lang="it-IT" sz="2000" b="1" dirty="0" err="1"/>
              <a:t>cogitationes</a:t>
            </a:r>
            <a:r>
              <a:rPr lang="it-IT" sz="2000" b="1" dirty="0"/>
              <a:t>. Cogito e </a:t>
            </a:r>
            <a:r>
              <a:rPr lang="it-IT" sz="2000" b="1" dirty="0" err="1"/>
              <a:t>cogitatum</a:t>
            </a:r>
            <a:endParaRPr lang="it-IT" sz="2000" b="1" dirty="0"/>
          </a:p>
        </p:txBody>
      </p:sp>
      <p:sp>
        <p:nvSpPr>
          <p:cNvPr id="3" name="Rettangolo con angoli arrotondati 2">
            <a:extLst>
              <a:ext uri="{FF2B5EF4-FFF2-40B4-BE49-F238E27FC236}">
                <a16:creationId xmlns:a16="http://schemas.microsoft.com/office/drawing/2014/main" id="{DF74C434-3C48-9378-20F6-DD6CB6EFD858}"/>
              </a:ext>
            </a:extLst>
          </p:cNvPr>
          <p:cNvSpPr/>
          <p:nvPr/>
        </p:nvSpPr>
        <p:spPr>
          <a:xfrm>
            <a:off x="41210" y="410223"/>
            <a:ext cx="12109579" cy="3274537"/>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1700" b="1" dirty="0">
                <a:solidFill>
                  <a:schemeClr val="bg1"/>
                </a:solidFill>
              </a:rPr>
              <a:t>Avviene uno spostamento del centro di gravità dell’evidenza trascendentale .</a:t>
            </a:r>
          </a:p>
          <a:p>
            <a:pPr algn="just"/>
            <a:r>
              <a:rPr lang="it-IT" sz="1700" dirty="0">
                <a:solidFill>
                  <a:schemeClr val="bg1"/>
                </a:solidFill>
              </a:rPr>
              <a:t>«Spostiamo dunque ora il peso dell’evidenza trascendentale propria dell’ego cogito [cartesiano] dall’io identico alle molteplici </a:t>
            </a:r>
            <a:r>
              <a:rPr lang="it-IT" sz="1700" dirty="0" err="1">
                <a:solidFill>
                  <a:schemeClr val="bg1"/>
                </a:solidFill>
              </a:rPr>
              <a:t>cogitationes</a:t>
            </a:r>
            <a:r>
              <a:rPr lang="it-IT" sz="1700" dirty="0">
                <a:solidFill>
                  <a:schemeClr val="bg1"/>
                </a:solidFill>
              </a:rPr>
              <a:t>, cioè alla vita cosciente nel suo fluire</a:t>
            </a:r>
            <a:r>
              <a:rPr lang="it-IT" sz="1700" i="1" dirty="0">
                <a:solidFill>
                  <a:srgbClr val="7030A0"/>
                </a:solidFill>
              </a:rPr>
              <a:t>».</a:t>
            </a:r>
          </a:p>
          <a:p>
            <a:pPr algn="just"/>
            <a:r>
              <a:rPr lang="it-IT" sz="1700" b="1" i="1" dirty="0">
                <a:solidFill>
                  <a:srgbClr val="7030A0"/>
                </a:solidFill>
              </a:rPr>
              <a:t>L’io identico è «il mio, del meditante», l’io ancora inteso come scienza solipsistica che non riconosce gli altri ego. </a:t>
            </a:r>
            <a:r>
              <a:rPr lang="it-IT" sz="1700" b="1" dirty="0">
                <a:solidFill>
                  <a:srgbClr val="7030A0"/>
                </a:solidFill>
              </a:rPr>
              <a:t>Il passaggio è giustificato dato che l'io vive nella corrente vitale della coscienza, ove sono presenti </a:t>
            </a:r>
            <a:r>
              <a:rPr lang="it-IT" sz="1700" b="1" dirty="0" err="1">
                <a:solidFill>
                  <a:srgbClr val="7030A0"/>
                </a:solidFill>
              </a:rPr>
              <a:t>cogitationes</a:t>
            </a:r>
            <a:r>
              <a:rPr lang="it-IT" sz="1700" b="1" dirty="0">
                <a:solidFill>
                  <a:srgbClr val="7030A0"/>
                </a:solidFill>
              </a:rPr>
              <a:t> di vario tipo: percezioni, immaginazioni, giudizi, volizioni, valutazioni ecc.</a:t>
            </a:r>
          </a:p>
          <a:p>
            <a:pPr algn="just"/>
            <a:r>
              <a:rPr lang="it-IT" sz="1700" b="1" dirty="0">
                <a:solidFill>
                  <a:srgbClr val="7030A0"/>
                </a:solidFill>
              </a:rPr>
              <a:t>Le </a:t>
            </a:r>
            <a:r>
              <a:rPr lang="it-IT" sz="1700" b="1" dirty="0" err="1">
                <a:solidFill>
                  <a:srgbClr val="7030A0"/>
                </a:solidFill>
              </a:rPr>
              <a:t>cogitationes</a:t>
            </a:r>
            <a:r>
              <a:rPr lang="it-IT" sz="1700" b="1" dirty="0">
                <a:solidFill>
                  <a:srgbClr val="7030A0"/>
                </a:solidFill>
              </a:rPr>
              <a:t> possono essere analizzate dalla fenomenologia trascendentale (</a:t>
            </a:r>
            <a:r>
              <a:rPr lang="it-IT" sz="1700" b="1" dirty="0">
                <a:solidFill>
                  <a:srgbClr val="C00000"/>
                </a:solidFill>
              </a:rPr>
              <a:t>riflessione trascendentale</a:t>
            </a:r>
            <a:r>
              <a:rPr lang="it-IT" sz="1700" b="1" dirty="0">
                <a:solidFill>
                  <a:srgbClr val="7030A0"/>
                </a:solidFill>
              </a:rPr>
              <a:t>) ma anche dalla riflessione naturale (</a:t>
            </a:r>
            <a:r>
              <a:rPr lang="it-IT" sz="1700" b="1" dirty="0">
                <a:solidFill>
                  <a:srgbClr val="00B0F0"/>
                </a:solidFill>
              </a:rPr>
              <a:t>riflessione psicologica</a:t>
            </a:r>
            <a:r>
              <a:rPr lang="it-IT" sz="1700" b="1" dirty="0">
                <a:solidFill>
                  <a:srgbClr val="7030A0"/>
                </a:solidFill>
              </a:rPr>
              <a:t>). </a:t>
            </a:r>
          </a:p>
          <a:p>
            <a:pPr algn="just"/>
            <a:r>
              <a:rPr lang="it-IT" sz="1700" b="1" dirty="0">
                <a:solidFill>
                  <a:srgbClr val="7030A0"/>
                </a:solidFill>
              </a:rPr>
              <a:t>I due tipi di riflessione paralleli con lo stesso contenuto distinguibili (possibile confusione psicologista) perché si è passati attraverso l'</a:t>
            </a:r>
            <a:r>
              <a:rPr lang="it-IT" sz="1700" b="1" dirty="0" err="1">
                <a:solidFill>
                  <a:srgbClr val="7030A0"/>
                </a:solidFill>
              </a:rPr>
              <a:t>epoché</a:t>
            </a:r>
            <a:r>
              <a:rPr lang="it-IT" sz="1700" b="1" dirty="0">
                <a:solidFill>
                  <a:srgbClr val="7030A0"/>
                </a:solidFill>
              </a:rPr>
              <a:t> :</a:t>
            </a:r>
          </a:p>
          <a:p>
            <a:pPr marL="285750" indent="-285750" algn="just">
              <a:buFont typeface="Arial" panose="020B0604020202020204" pitchFamily="34" charset="0"/>
              <a:buChar char="•"/>
            </a:pPr>
            <a:r>
              <a:rPr lang="it-IT" sz="1700" b="1" dirty="0">
                <a:solidFill>
                  <a:srgbClr val="00B0F0"/>
                </a:solidFill>
              </a:rPr>
              <a:t>Nel caso della psicologia i dati sono considerati come «realtà». </a:t>
            </a:r>
          </a:p>
          <a:p>
            <a:pPr marL="285750" indent="-285750" algn="just">
              <a:buFont typeface="Arial" panose="020B0604020202020204" pitchFamily="34" charset="0"/>
              <a:buChar char="•"/>
            </a:pPr>
            <a:r>
              <a:rPr lang="it-IT" sz="1700" b="1" dirty="0">
                <a:solidFill>
                  <a:srgbClr val="C00000"/>
                </a:solidFill>
              </a:rPr>
              <a:t>Nel caso della riflessione trascendentale i dati sono considerati «fenomeno di realtà».</a:t>
            </a:r>
          </a:p>
        </p:txBody>
      </p:sp>
      <p:sp>
        <p:nvSpPr>
          <p:cNvPr id="4" name="Rettangolo con angoli arrotondati 3">
            <a:extLst>
              <a:ext uri="{FF2B5EF4-FFF2-40B4-BE49-F238E27FC236}">
                <a16:creationId xmlns:a16="http://schemas.microsoft.com/office/drawing/2014/main" id="{F9322B6C-D764-41AD-50F4-3245F3195130}"/>
              </a:ext>
            </a:extLst>
          </p:cNvPr>
          <p:cNvSpPr/>
          <p:nvPr/>
        </p:nvSpPr>
        <p:spPr>
          <a:xfrm>
            <a:off x="82421" y="3730028"/>
            <a:ext cx="12027158" cy="3127973"/>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1700" b="1" dirty="0">
                <a:solidFill>
                  <a:schemeClr val="bg1"/>
                </a:solidFill>
              </a:rPr>
              <a:t>Anche dopo aver effettuato l’</a:t>
            </a:r>
            <a:r>
              <a:rPr lang="it-IT" sz="1700" b="1" dirty="0" err="1">
                <a:solidFill>
                  <a:schemeClr val="bg1"/>
                </a:solidFill>
              </a:rPr>
              <a:t>epoché</a:t>
            </a:r>
            <a:r>
              <a:rPr lang="it-IT" sz="1700" b="1" dirty="0">
                <a:solidFill>
                  <a:schemeClr val="bg1"/>
                </a:solidFill>
              </a:rPr>
              <a:t>, le </a:t>
            </a:r>
            <a:r>
              <a:rPr lang="it-IT" sz="1700" b="1" dirty="0" err="1">
                <a:solidFill>
                  <a:schemeClr val="bg1"/>
                </a:solidFill>
              </a:rPr>
              <a:t>cogitationes</a:t>
            </a:r>
            <a:r>
              <a:rPr lang="it-IT" sz="1700" b="1" dirty="0">
                <a:solidFill>
                  <a:schemeClr val="bg1"/>
                </a:solidFill>
              </a:rPr>
              <a:t> si riferiscono sempre a qualcosa, ad un </a:t>
            </a:r>
            <a:r>
              <a:rPr lang="it-IT" sz="1700" b="1" dirty="0" err="1">
                <a:solidFill>
                  <a:schemeClr val="bg1"/>
                </a:solidFill>
              </a:rPr>
              <a:t>cogitatum</a:t>
            </a:r>
            <a:r>
              <a:rPr lang="it-IT" sz="1700" b="1" dirty="0">
                <a:solidFill>
                  <a:schemeClr val="bg1"/>
                </a:solidFill>
              </a:rPr>
              <a:t> (ad un ente, es questo tavolo che è percepito come tavolo anche dopo l’</a:t>
            </a:r>
            <a:r>
              <a:rPr lang="it-IT" sz="1700" b="1" dirty="0" err="1">
                <a:solidFill>
                  <a:schemeClr val="bg1"/>
                </a:solidFill>
              </a:rPr>
              <a:t>epoché</a:t>
            </a:r>
            <a:r>
              <a:rPr lang="it-IT" sz="1700" b="1" dirty="0">
                <a:solidFill>
                  <a:schemeClr val="bg1"/>
                </a:solidFill>
              </a:rPr>
              <a:t>). La distinzione tra cogito e </a:t>
            </a:r>
            <a:r>
              <a:rPr lang="it-IT" sz="1700" b="1" dirty="0" err="1">
                <a:solidFill>
                  <a:schemeClr val="bg1"/>
                </a:solidFill>
              </a:rPr>
              <a:t>cogitatum</a:t>
            </a:r>
            <a:r>
              <a:rPr lang="it-IT" sz="1700" b="1" dirty="0">
                <a:solidFill>
                  <a:schemeClr val="bg1"/>
                </a:solidFill>
              </a:rPr>
              <a:t> sta nel fenomeno dell’intenzionalità che denota vissuti di coscienza (cioè l’intenzionalità è del soggetto) e l’intenzionalità rimane anche dopo aver compiuto l’epochè,</a:t>
            </a:r>
          </a:p>
          <a:p>
            <a:pPr algn="just"/>
            <a:endParaRPr lang="it-IT" sz="1700" b="1" dirty="0">
              <a:solidFill>
                <a:schemeClr val="bg1"/>
              </a:solidFill>
            </a:endParaRPr>
          </a:p>
          <a:p>
            <a:pPr algn="just"/>
            <a:r>
              <a:rPr lang="it-IT" sz="1700" b="1" dirty="0">
                <a:solidFill>
                  <a:srgbClr val="7030A0"/>
                </a:solidFill>
              </a:rPr>
              <a:t>L’Io intende qualcosa cioè il suo </a:t>
            </a:r>
            <a:r>
              <a:rPr lang="it-IT" sz="1700" b="1" dirty="0" err="1">
                <a:solidFill>
                  <a:srgbClr val="7030A0"/>
                </a:solidFill>
              </a:rPr>
              <a:t>cogitatum</a:t>
            </a:r>
            <a:r>
              <a:rPr lang="it-IT" sz="1700" b="1" dirty="0">
                <a:solidFill>
                  <a:srgbClr val="7030A0"/>
                </a:solidFill>
              </a:rPr>
              <a:t> nel modo che più gli aggrada, quindi attraverso le </a:t>
            </a:r>
            <a:r>
              <a:rPr lang="it-IT" sz="1700" b="1" dirty="0" err="1">
                <a:solidFill>
                  <a:srgbClr val="7030A0"/>
                </a:solidFill>
              </a:rPr>
              <a:t>cogitationes</a:t>
            </a:r>
            <a:r>
              <a:rPr lang="it-IT" sz="1700" b="1" dirty="0">
                <a:solidFill>
                  <a:srgbClr val="7030A0"/>
                </a:solidFill>
              </a:rPr>
              <a:t> intenzionali che preferisce (ricordo, fantasia, giudizio, ecc.). Pertanto i cogito sono vissuti intenzionali di coscienza</a:t>
            </a:r>
            <a:r>
              <a:rPr lang="it-IT" sz="1700" dirty="0">
                <a:solidFill>
                  <a:srgbClr val="7030A0"/>
                </a:solidFill>
              </a:rPr>
              <a:t>. </a:t>
            </a:r>
            <a:r>
              <a:rPr lang="it-IT" sz="1700" b="1" dirty="0">
                <a:solidFill>
                  <a:srgbClr val="7030A0"/>
                </a:solidFill>
              </a:rPr>
              <a:t>Non esiste una soggettività in assenza degli atti intenzionali nei quali la natura si manifesta.</a:t>
            </a:r>
          </a:p>
          <a:p>
            <a:pPr algn="just"/>
            <a:r>
              <a:rPr lang="it-IT" sz="1700" b="1" dirty="0">
                <a:solidFill>
                  <a:srgbClr val="7030A0"/>
                </a:solidFill>
                <a:highlight>
                  <a:srgbClr val="FFFF00"/>
                </a:highlight>
              </a:rPr>
              <a:t>Intenzionalità significa che la coscienza è sempre coscienza di qualcosa, in quanto cogito porta con sé sempre il suo </a:t>
            </a:r>
            <a:r>
              <a:rPr lang="it-IT" sz="1700" b="1" dirty="0" err="1">
                <a:solidFill>
                  <a:srgbClr val="7030A0"/>
                </a:solidFill>
                <a:highlight>
                  <a:srgbClr val="FFFF00"/>
                </a:highlight>
              </a:rPr>
              <a:t>cogitatum</a:t>
            </a:r>
            <a:r>
              <a:rPr lang="it-IT" sz="1700" b="1" dirty="0">
                <a:solidFill>
                  <a:srgbClr val="7030A0"/>
                </a:solidFill>
                <a:highlight>
                  <a:srgbClr val="FFFF00"/>
                </a:highlight>
              </a:rPr>
              <a:t>. Il cogito è il soggetto che non può prescindere dalla sua intenzionalità in quanto vissuti intenzionali/di coscienza e portano a trovare il </a:t>
            </a:r>
            <a:r>
              <a:rPr lang="it-IT" sz="1700" b="1" dirty="0" err="1">
                <a:solidFill>
                  <a:srgbClr val="7030A0"/>
                </a:solidFill>
                <a:highlight>
                  <a:srgbClr val="FFFF00"/>
                </a:highlight>
              </a:rPr>
              <a:t>cogitatum</a:t>
            </a:r>
            <a:r>
              <a:rPr lang="it-IT" sz="1700" b="1" dirty="0">
                <a:solidFill>
                  <a:srgbClr val="7030A0"/>
                </a:solidFill>
                <a:highlight>
                  <a:srgbClr val="FFFF00"/>
                </a:highlight>
              </a:rPr>
              <a:t> cioè l’oggetto che si dà alla coscienza</a:t>
            </a:r>
          </a:p>
        </p:txBody>
      </p:sp>
    </p:spTree>
    <p:extLst>
      <p:ext uri="{BB962C8B-B14F-4D97-AF65-F5344CB8AC3E}">
        <p14:creationId xmlns:p14="http://schemas.microsoft.com/office/powerpoint/2010/main" val="2488348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fade">
                                      <p:cBhvr>
                                        <p:cTn id="29" dur="1000"/>
                                        <p:tgtEl>
                                          <p:spTgt spid="3">
                                            <p:txEl>
                                              <p:pRg st="2" end="2"/>
                                            </p:txEl>
                                          </p:spTgt>
                                        </p:tgtEl>
                                      </p:cBhvr>
                                    </p:animEffect>
                                    <p:anim calcmode="lin" valueType="num">
                                      <p:cBhvr>
                                        <p:cTn id="3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fade">
                                      <p:cBhvr>
                                        <p:cTn id="36" dur="1000"/>
                                        <p:tgtEl>
                                          <p:spTgt spid="3">
                                            <p:txEl>
                                              <p:pRg st="3" end="3"/>
                                            </p:txEl>
                                          </p:spTgt>
                                        </p:tgtEl>
                                      </p:cBhvr>
                                    </p:animEffect>
                                    <p:anim calcmode="lin" valueType="num">
                                      <p:cBhvr>
                                        <p:cTn id="3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fade">
                                      <p:cBhvr>
                                        <p:cTn id="43" dur="1000"/>
                                        <p:tgtEl>
                                          <p:spTgt spid="3">
                                            <p:txEl>
                                              <p:pRg st="4" end="4"/>
                                            </p:txEl>
                                          </p:spTgt>
                                        </p:tgtEl>
                                      </p:cBhvr>
                                    </p:animEffect>
                                    <p:anim calcmode="lin" valueType="num">
                                      <p:cBhvr>
                                        <p:cTn id="4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4" end="4"/>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Effect transition="in" filter="fade">
                                      <p:cBhvr>
                                        <p:cTn id="48" dur="1000"/>
                                        <p:tgtEl>
                                          <p:spTgt spid="3">
                                            <p:txEl>
                                              <p:pRg st="5" end="5"/>
                                            </p:txEl>
                                          </p:spTgt>
                                        </p:tgtEl>
                                      </p:cBhvr>
                                    </p:animEffect>
                                    <p:anim calcmode="lin" valueType="num">
                                      <p:cBhvr>
                                        <p:cTn id="4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5" end="5"/>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Effect transition="in" filter="fade">
                                      <p:cBhvr>
                                        <p:cTn id="53" dur="1000"/>
                                        <p:tgtEl>
                                          <p:spTgt spid="3">
                                            <p:txEl>
                                              <p:pRg st="6" end="6"/>
                                            </p:txEl>
                                          </p:spTgt>
                                        </p:tgtEl>
                                      </p:cBhvr>
                                    </p:animEffect>
                                    <p:anim calcmode="lin" valueType="num">
                                      <p:cBhvr>
                                        <p:cTn id="5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4"/>
                                        </p:tgtEl>
                                        <p:attrNameLst>
                                          <p:attrName>style.visibility</p:attrName>
                                        </p:attrNameLst>
                                      </p:cBhvr>
                                      <p:to>
                                        <p:strVal val="visible"/>
                                      </p:to>
                                    </p:set>
                                    <p:animEffect transition="in" filter="fade">
                                      <p:cBhvr>
                                        <p:cTn id="60" dur="1000"/>
                                        <p:tgtEl>
                                          <p:spTgt spid="4"/>
                                        </p:tgtEl>
                                      </p:cBhvr>
                                    </p:animEffect>
                                    <p:anim calcmode="lin" valueType="num">
                                      <p:cBhvr>
                                        <p:cTn id="61" dur="1000" fill="hold"/>
                                        <p:tgtEl>
                                          <p:spTgt spid="4"/>
                                        </p:tgtEl>
                                        <p:attrNameLst>
                                          <p:attrName>ppt_x</p:attrName>
                                        </p:attrNameLst>
                                      </p:cBhvr>
                                      <p:tavLst>
                                        <p:tav tm="0">
                                          <p:val>
                                            <p:strVal val="#ppt_x"/>
                                          </p:val>
                                        </p:tav>
                                        <p:tav tm="100000">
                                          <p:val>
                                            <p:strVal val="#ppt_x"/>
                                          </p:val>
                                        </p:tav>
                                      </p:tavLst>
                                    </p:anim>
                                    <p:anim calcmode="lin" valueType="num">
                                      <p:cBhvr>
                                        <p:cTn id="62" dur="1000" fill="hold"/>
                                        <p:tgtEl>
                                          <p:spTgt spid="4"/>
                                        </p:tgtEl>
                                        <p:attrNameLst>
                                          <p:attrName>ppt_y</p:attrName>
                                        </p:attrNameLst>
                                      </p:cBhvr>
                                      <p:tavLst>
                                        <p:tav tm="0">
                                          <p:val>
                                            <p:strVal val="#ppt_y+.1"/>
                                          </p:val>
                                        </p:tav>
                                        <p:tav tm="100000">
                                          <p:val>
                                            <p:strVal val="#ppt_y"/>
                                          </p:val>
                                        </p:tav>
                                      </p:tavLst>
                                    </p:anim>
                                  </p:childTnLst>
                                </p:cTn>
                              </p:par>
                              <p:par>
                                <p:cTn id="63" presetID="42" presetClass="entr" presetSubtype="0" fill="hold" nodeType="withEffect">
                                  <p:stCondLst>
                                    <p:cond delay="0"/>
                                  </p:stCondLst>
                                  <p:childTnLst>
                                    <p:set>
                                      <p:cBhvr>
                                        <p:cTn id="64" dur="1" fill="hold">
                                          <p:stCondLst>
                                            <p:cond delay="0"/>
                                          </p:stCondLst>
                                        </p:cTn>
                                        <p:tgtEl>
                                          <p:spTgt spid="4">
                                            <p:txEl>
                                              <p:pRg st="0" end="0"/>
                                            </p:txEl>
                                          </p:spTgt>
                                        </p:tgtEl>
                                        <p:attrNameLst>
                                          <p:attrName>style.visibility</p:attrName>
                                        </p:attrNameLst>
                                      </p:cBhvr>
                                      <p:to>
                                        <p:strVal val="visible"/>
                                      </p:to>
                                    </p:set>
                                    <p:animEffect transition="in" filter="fade">
                                      <p:cBhvr>
                                        <p:cTn id="65" dur="1000"/>
                                        <p:tgtEl>
                                          <p:spTgt spid="4">
                                            <p:txEl>
                                              <p:pRg st="0" end="0"/>
                                            </p:txEl>
                                          </p:spTgt>
                                        </p:tgtEl>
                                      </p:cBhvr>
                                    </p:animEffect>
                                    <p:anim calcmode="lin" valueType="num">
                                      <p:cBhvr>
                                        <p:cTn id="66"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67"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nodeType="clickEffect">
                                  <p:stCondLst>
                                    <p:cond delay="0"/>
                                  </p:stCondLst>
                                  <p:childTnLst>
                                    <p:set>
                                      <p:cBhvr>
                                        <p:cTn id="71" dur="1" fill="hold">
                                          <p:stCondLst>
                                            <p:cond delay="0"/>
                                          </p:stCondLst>
                                        </p:cTn>
                                        <p:tgtEl>
                                          <p:spTgt spid="4">
                                            <p:txEl>
                                              <p:pRg st="2" end="2"/>
                                            </p:txEl>
                                          </p:spTgt>
                                        </p:tgtEl>
                                        <p:attrNameLst>
                                          <p:attrName>style.visibility</p:attrName>
                                        </p:attrNameLst>
                                      </p:cBhvr>
                                      <p:to>
                                        <p:strVal val="visible"/>
                                      </p:to>
                                    </p:set>
                                    <p:animEffect transition="in" filter="fade">
                                      <p:cBhvr>
                                        <p:cTn id="72" dur="1000"/>
                                        <p:tgtEl>
                                          <p:spTgt spid="4">
                                            <p:txEl>
                                              <p:pRg st="2" end="2"/>
                                            </p:txEl>
                                          </p:spTgt>
                                        </p:tgtEl>
                                      </p:cBhvr>
                                    </p:animEffect>
                                    <p:anim calcmode="lin" valueType="num">
                                      <p:cBhvr>
                                        <p:cTn id="7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7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2" presetClass="entr" presetSubtype="0" fill="hold" nodeType="clickEffect">
                                  <p:stCondLst>
                                    <p:cond delay="0"/>
                                  </p:stCondLst>
                                  <p:childTnLst>
                                    <p:set>
                                      <p:cBhvr>
                                        <p:cTn id="78" dur="1" fill="hold">
                                          <p:stCondLst>
                                            <p:cond delay="0"/>
                                          </p:stCondLst>
                                        </p:cTn>
                                        <p:tgtEl>
                                          <p:spTgt spid="4">
                                            <p:txEl>
                                              <p:pRg st="3" end="3"/>
                                            </p:txEl>
                                          </p:spTgt>
                                        </p:tgtEl>
                                        <p:attrNameLst>
                                          <p:attrName>style.visibility</p:attrName>
                                        </p:attrNameLst>
                                      </p:cBhvr>
                                      <p:to>
                                        <p:strVal val="visible"/>
                                      </p:to>
                                    </p:set>
                                    <p:animEffect transition="in" filter="fade">
                                      <p:cBhvr>
                                        <p:cTn id="79" dur="1000"/>
                                        <p:tgtEl>
                                          <p:spTgt spid="4">
                                            <p:txEl>
                                              <p:pRg st="3" end="3"/>
                                            </p:txEl>
                                          </p:spTgt>
                                        </p:tgtEl>
                                      </p:cBhvr>
                                    </p:animEffect>
                                    <p:anim calcmode="lin" valueType="num">
                                      <p:cBhvr>
                                        <p:cTn id="80"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81"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con angoli arrotondati 1">
            <a:extLst>
              <a:ext uri="{FF2B5EF4-FFF2-40B4-BE49-F238E27FC236}">
                <a16:creationId xmlns:a16="http://schemas.microsoft.com/office/drawing/2014/main" id="{70999B9B-9A25-D434-9D59-C0E271229308}"/>
              </a:ext>
            </a:extLst>
          </p:cNvPr>
          <p:cNvSpPr/>
          <p:nvPr/>
        </p:nvSpPr>
        <p:spPr>
          <a:xfrm>
            <a:off x="82421" y="-4667"/>
            <a:ext cx="12027158" cy="40301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b="1" dirty="0"/>
              <a:t>§15 - </a:t>
            </a:r>
            <a:r>
              <a:rPr lang="it-IT" sz="2000" b="1" i="1" dirty="0"/>
              <a:t>Riflessione naturale e riflessione trascendentale</a:t>
            </a:r>
            <a:endParaRPr lang="it-IT" sz="2000" b="1" dirty="0"/>
          </a:p>
        </p:txBody>
      </p:sp>
      <p:sp>
        <p:nvSpPr>
          <p:cNvPr id="3" name="Rettangolo con angoli arrotondati 2">
            <a:extLst>
              <a:ext uri="{FF2B5EF4-FFF2-40B4-BE49-F238E27FC236}">
                <a16:creationId xmlns:a16="http://schemas.microsoft.com/office/drawing/2014/main" id="{9AD5C1E1-1ADB-4582-A619-AF0B0B1896EC}"/>
              </a:ext>
            </a:extLst>
          </p:cNvPr>
          <p:cNvSpPr/>
          <p:nvPr/>
        </p:nvSpPr>
        <p:spPr>
          <a:xfrm>
            <a:off x="69591" y="398352"/>
            <a:ext cx="12039988" cy="256120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700" b="1" dirty="0">
                <a:solidFill>
                  <a:srgbClr val="FF0000"/>
                </a:solidFill>
              </a:rPr>
              <a:t>Data la presenza di una casa, nell’istante immediato</a:t>
            </a:r>
            <a:r>
              <a:rPr lang="it-IT" sz="1700" dirty="0">
                <a:solidFill>
                  <a:schemeClr val="bg1"/>
                </a:solidFill>
              </a:rPr>
              <a:t> </a:t>
            </a:r>
          </a:p>
          <a:p>
            <a:pPr algn="just"/>
            <a:r>
              <a:rPr lang="it-IT" sz="1700" dirty="0">
                <a:solidFill>
                  <a:schemeClr val="bg1"/>
                </a:solidFill>
              </a:rPr>
              <a:t>«</a:t>
            </a:r>
            <a:r>
              <a:rPr lang="it-IT" sz="1700" i="1" dirty="0">
                <a:solidFill>
                  <a:schemeClr val="bg1"/>
                </a:solidFill>
              </a:rPr>
              <a:t>nella percezione diretta noi afferriamola casa, non il percepire</a:t>
            </a:r>
            <a:r>
              <a:rPr lang="it-IT" sz="1700" dirty="0">
                <a:solidFill>
                  <a:schemeClr val="bg1"/>
                </a:solidFill>
              </a:rPr>
              <a:t>» </a:t>
            </a:r>
          </a:p>
          <a:p>
            <a:pPr algn="just"/>
            <a:r>
              <a:rPr lang="it-IT" sz="1700" b="1" dirty="0">
                <a:solidFill>
                  <a:srgbClr val="7030A0"/>
                </a:solidFill>
              </a:rPr>
              <a:t>cioè (1) noi afferriamo la casa attraverso la percezione delle </a:t>
            </a:r>
            <a:r>
              <a:rPr lang="it-IT" sz="1700" b="1" dirty="0" err="1">
                <a:solidFill>
                  <a:srgbClr val="7030A0"/>
                </a:solidFill>
              </a:rPr>
              <a:t>cogitationes</a:t>
            </a:r>
            <a:r>
              <a:rPr lang="it-IT" sz="1700" b="1" dirty="0">
                <a:solidFill>
                  <a:srgbClr val="7030A0"/>
                </a:solidFill>
              </a:rPr>
              <a:t> (atti intenzionali), in altre parole vedo la casa con gli occhi, ma (2) non percepisco il percepire stesso, cioè non penso al fatto di star percependo la casa. Quindi esistono due concetti distinti:</a:t>
            </a:r>
          </a:p>
          <a:p>
            <a:pPr algn="just"/>
            <a:r>
              <a:rPr lang="it-IT" sz="1700" b="1" dirty="0">
                <a:solidFill>
                  <a:srgbClr val="00B0F0"/>
                </a:solidFill>
              </a:rPr>
              <a:t>1) Riflessione naturale: Le mie </a:t>
            </a:r>
            <a:r>
              <a:rPr lang="it-IT" sz="1700" b="1" dirty="0" err="1">
                <a:solidFill>
                  <a:srgbClr val="00B0F0"/>
                </a:solidFill>
              </a:rPr>
              <a:t>cogitationes</a:t>
            </a:r>
            <a:r>
              <a:rPr lang="it-IT" sz="1700" b="1" dirty="0">
                <a:solidFill>
                  <a:srgbClr val="00B0F0"/>
                </a:solidFill>
              </a:rPr>
              <a:t> afferrano in maniera «diretta» il </a:t>
            </a:r>
            <a:r>
              <a:rPr lang="it-IT" sz="1700" b="1" dirty="0" err="1">
                <a:solidFill>
                  <a:srgbClr val="00B0F0"/>
                </a:solidFill>
              </a:rPr>
              <a:t>cogitatum</a:t>
            </a:r>
            <a:r>
              <a:rPr lang="it-IT" sz="1700" b="1" dirty="0">
                <a:solidFill>
                  <a:srgbClr val="00B0F0"/>
                </a:solidFill>
              </a:rPr>
              <a:t> cioè la casa. L’atteggiamento della quotidianità immerso nelle credenze del rapporto comune con il mondo;</a:t>
            </a:r>
          </a:p>
          <a:p>
            <a:pPr algn="just"/>
            <a:r>
              <a:rPr lang="it-IT" sz="1700" b="1" dirty="0">
                <a:solidFill>
                  <a:srgbClr val="C00000"/>
                </a:solidFill>
              </a:rPr>
              <a:t>2) Riflessione </a:t>
            </a:r>
            <a:r>
              <a:rPr lang="it-IT" sz="1700" b="1" dirty="0" err="1">
                <a:solidFill>
                  <a:srgbClr val="C00000"/>
                </a:solidFill>
              </a:rPr>
              <a:t>trascendental</a:t>
            </a:r>
            <a:r>
              <a:rPr lang="it-IT" sz="1700" b="1" dirty="0">
                <a:solidFill>
                  <a:srgbClr val="C00000"/>
                </a:solidFill>
              </a:rPr>
              <a:t>-fenomenologica: Io che in un primo momento non sono cosciente delle </a:t>
            </a:r>
            <a:r>
              <a:rPr lang="it-IT" sz="1700" b="1" dirty="0" err="1">
                <a:solidFill>
                  <a:srgbClr val="C00000"/>
                </a:solidFill>
              </a:rPr>
              <a:t>cogitationes</a:t>
            </a:r>
            <a:r>
              <a:rPr lang="it-IT" sz="1700" b="1" dirty="0">
                <a:solidFill>
                  <a:srgbClr val="C00000"/>
                </a:solidFill>
              </a:rPr>
              <a:t> ma poi, nella riflessione trascendentale, le riconosco come atti diretti che afferrano il </a:t>
            </a:r>
            <a:r>
              <a:rPr lang="it-IT" sz="1700" b="1" dirty="0" err="1">
                <a:solidFill>
                  <a:srgbClr val="C00000"/>
                </a:solidFill>
              </a:rPr>
              <a:t>cogitatum</a:t>
            </a:r>
            <a:r>
              <a:rPr lang="it-IT" sz="1700" b="1" dirty="0">
                <a:solidFill>
                  <a:srgbClr val="C00000"/>
                </a:solidFill>
              </a:rPr>
              <a:t>. </a:t>
            </a:r>
            <a:r>
              <a:rPr lang="it-IT" sz="1700" b="1" dirty="0">
                <a:solidFill>
                  <a:srgbClr val="C00000"/>
                </a:solidFill>
                <a:sym typeface="Wingdings" panose="05000000000000000000" pitchFamily="2" charset="2"/>
              </a:rPr>
              <a:t> rifletto sul senso del mondo per me come «</a:t>
            </a:r>
            <a:r>
              <a:rPr lang="it-IT" sz="1700" b="1" dirty="0" err="1">
                <a:solidFill>
                  <a:srgbClr val="C00000"/>
                </a:solidFill>
                <a:sym typeface="Wingdings" panose="05000000000000000000" pitchFamily="2" charset="2"/>
              </a:rPr>
              <a:t>cogitatum</a:t>
            </a:r>
            <a:r>
              <a:rPr lang="it-IT" sz="1700" b="1" dirty="0">
                <a:solidFill>
                  <a:srgbClr val="C00000"/>
                </a:solidFill>
                <a:sym typeface="Wingdings" panose="05000000000000000000" pitchFamily="2" charset="2"/>
              </a:rPr>
              <a:t> delle mie </a:t>
            </a:r>
            <a:r>
              <a:rPr lang="it-IT" sz="1700" b="1" dirty="0" err="1">
                <a:solidFill>
                  <a:srgbClr val="C00000"/>
                </a:solidFill>
                <a:sym typeface="Wingdings" panose="05000000000000000000" pitchFamily="2" charset="2"/>
              </a:rPr>
              <a:t>cogitationes</a:t>
            </a:r>
            <a:r>
              <a:rPr lang="it-IT" sz="1700" b="1" dirty="0">
                <a:solidFill>
                  <a:srgbClr val="C00000"/>
                </a:solidFill>
                <a:sym typeface="Wingdings" panose="05000000000000000000" pitchFamily="2" charset="2"/>
              </a:rPr>
              <a:t>»</a:t>
            </a:r>
            <a:endParaRPr lang="it-IT" sz="1700" b="1" dirty="0">
              <a:solidFill>
                <a:srgbClr val="C00000"/>
              </a:solidFill>
            </a:endParaRPr>
          </a:p>
        </p:txBody>
      </p:sp>
      <p:sp>
        <p:nvSpPr>
          <p:cNvPr id="5" name="Rettangolo con angoli arrotondati 4">
            <a:extLst>
              <a:ext uri="{FF2B5EF4-FFF2-40B4-BE49-F238E27FC236}">
                <a16:creationId xmlns:a16="http://schemas.microsoft.com/office/drawing/2014/main" id="{F77B6DAC-869B-42C6-B949-6A60CC63E49C}"/>
              </a:ext>
            </a:extLst>
          </p:cNvPr>
          <p:cNvSpPr/>
          <p:nvPr/>
        </p:nvSpPr>
        <p:spPr>
          <a:xfrm>
            <a:off x="82421" y="3038475"/>
            <a:ext cx="12027158" cy="381952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700" b="1" dirty="0">
                <a:solidFill>
                  <a:srgbClr val="FF0000"/>
                </a:solidFill>
              </a:rPr>
              <a:t>Distinzione io ingenuo interessato e io disinteressato</a:t>
            </a:r>
            <a:r>
              <a:rPr lang="it-IT" sz="1700" dirty="0">
                <a:solidFill>
                  <a:schemeClr val="bg1"/>
                </a:solidFill>
              </a:rPr>
              <a:t> </a:t>
            </a:r>
          </a:p>
          <a:p>
            <a:r>
              <a:rPr lang="it-IT" sz="1700" dirty="0">
                <a:solidFill>
                  <a:srgbClr val="FF0000"/>
                </a:solidFill>
              </a:rPr>
              <a:t>Il valore della riflessione:</a:t>
            </a:r>
          </a:p>
          <a:p>
            <a:pPr algn="just"/>
            <a:r>
              <a:rPr lang="it-IT" sz="1700" b="1" dirty="0">
                <a:solidFill>
                  <a:srgbClr val="7030A0"/>
                </a:solidFill>
              </a:rPr>
              <a:t>L’esperienza trascendentale modifica l’esperienza, l’esperienza trascendentale consiste nell’osservare il cogito, di volta in volta ridotto con l’</a:t>
            </a:r>
            <a:r>
              <a:rPr lang="it-IT" sz="1700" b="1" dirty="0" err="1">
                <a:solidFill>
                  <a:srgbClr val="7030A0"/>
                </a:solidFill>
              </a:rPr>
              <a:t>epoché</a:t>
            </a:r>
            <a:r>
              <a:rPr lang="it-IT" sz="1700" b="1" dirty="0">
                <a:solidFill>
                  <a:srgbClr val="7030A0"/>
                </a:solidFill>
              </a:rPr>
              <a:t>, e di descriverlo senza però, come soggetti riflettenti, effettuare la posizione d’essere che la percezione diretta sia l’oggetto della nostra riflessione. </a:t>
            </a:r>
          </a:p>
          <a:p>
            <a:pPr algn="just"/>
            <a:r>
              <a:rPr lang="it-IT" sz="1700" b="1" dirty="0">
                <a:solidFill>
                  <a:srgbClr val="7030A0"/>
                </a:solidFill>
              </a:rPr>
              <a:t>La riflessione, sia naturale che trascendentale, che compiamo sull’esperienza cambia il vissuto. </a:t>
            </a:r>
          </a:p>
          <a:p>
            <a:pPr algn="just"/>
            <a:r>
              <a:rPr lang="it-IT" sz="1700" b="1" dirty="0">
                <a:solidFill>
                  <a:srgbClr val="7030A0"/>
                </a:solidFill>
              </a:rPr>
              <a:t>In questo modo, viviamo la scissione tra due «io» trascendentali:</a:t>
            </a:r>
          </a:p>
          <a:p>
            <a:pPr marL="285750" indent="-285750" algn="just">
              <a:buFont typeface="Arial" panose="020B0604020202020204" pitchFamily="34" charset="0"/>
              <a:buChar char="•"/>
            </a:pPr>
            <a:r>
              <a:rPr lang="it-IT" sz="1700" b="1" dirty="0">
                <a:solidFill>
                  <a:srgbClr val="7030A0"/>
                </a:solidFill>
              </a:rPr>
              <a:t>Io ingenuo «interessato» che </a:t>
            </a:r>
            <a:r>
              <a:rPr lang="it-IT" sz="1700" b="1" dirty="0">
                <a:solidFill>
                  <a:srgbClr val="FF0000"/>
                </a:solidFill>
              </a:rPr>
              <a:t>procede diritto nel mondo </a:t>
            </a:r>
            <a:r>
              <a:rPr lang="it-IT" sz="1700" b="1" dirty="0">
                <a:solidFill>
                  <a:srgbClr val="7030A0"/>
                </a:solidFill>
              </a:rPr>
              <a:t>dei fenomeni vivendolo ed esperendolo.</a:t>
            </a:r>
          </a:p>
          <a:p>
            <a:pPr marL="285750" indent="-285750" algn="just">
              <a:buFont typeface="Arial" panose="020B0604020202020204" pitchFamily="34" charset="0"/>
              <a:buChar char="•"/>
            </a:pPr>
            <a:r>
              <a:rPr lang="it-IT" sz="1700" b="1" dirty="0">
                <a:solidFill>
                  <a:srgbClr val="7030A0"/>
                </a:solidFill>
              </a:rPr>
              <a:t>Grazie ad una nuova riflessione trascendentale che abbia lo scopo di un atteggiamento «disinteressato» ai fenomeni ma ai «giudizi» su di essi e il cui unico scopo sia la descrizione corretta, allora perveniamo ad un io «disinteressato» che si pone al di sopra dell’io «interessato» e che ha come unico scopo </a:t>
            </a:r>
            <a:r>
              <a:rPr lang="it-IT" sz="1700" b="1" dirty="0">
                <a:solidFill>
                  <a:srgbClr val="FF0000"/>
                </a:solidFill>
              </a:rPr>
              <a:t>il giudizio universale della coscienza (resa possibile a questa nuova riflessione trascendentale)</a:t>
            </a:r>
            <a:r>
              <a:rPr lang="it-IT" sz="1700" b="1" dirty="0">
                <a:solidFill>
                  <a:srgbClr val="7030A0"/>
                </a:solidFill>
              </a:rPr>
              <a:t> creando i presupposti di filosofia come scienza universale. Giudico per comprendere se quel fenomeno d’essere corrisponde a come l’avevo </a:t>
            </a:r>
            <a:r>
              <a:rPr lang="it-IT" sz="1700" b="1" dirty="0" err="1">
                <a:solidFill>
                  <a:srgbClr val="7030A0"/>
                </a:solidFill>
              </a:rPr>
              <a:t>pre</a:t>
            </a:r>
            <a:r>
              <a:rPr lang="it-IT" sz="1700" b="1" dirty="0">
                <a:solidFill>
                  <a:srgbClr val="7030A0"/>
                </a:solidFill>
              </a:rPr>
              <a:t>-inteso.</a:t>
            </a:r>
            <a:endParaRPr lang="it-IT" b="1" dirty="0">
              <a:solidFill>
                <a:srgbClr val="7030A0"/>
              </a:solidFill>
            </a:endParaRPr>
          </a:p>
        </p:txBody>
      </p:sp>
    </p:spTree>
    <p:extLst>
      <p:ext uri="{BB962C8B-B14F-4D97-AF65-F5344CB8AC3E}">
        <p14:creationId xmlns:p14="http://schemas.microsoft.com/office/powerpoint/2010/main" val="4214138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fade">
                                      <p:cBhvr>
                                        <p:cTn id="29" dur="1000"/>
                                        <p:tgtEl>
                                          <p:spTgt spid="3">
                                            <p:txEl>
                                              <p:pRg st="2" end="2"/>
                                            </p:txEl>
                                          </p:spTgt>
                                        </p:tgtEl>
                                      </p:cBhvr>
                                    </p:animEffect>
                                    <p:anim calcmode="lin" valueType="num">
                                      <p:cBhvr>
                                        <p:cTn id="3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fade">
                                      <p:cBhvr>
                                        <p:cTn id="36" dur="1000"/>
                                        <p:tgtEl>
                                          <p:spTgt spid="3">
                                            <p:txEl>
                                              <p:pRg st="3" end="3"/>
                                            </p:txEl>
                                          </p:spTgt>
                                        </p:tgtEl>
                                      </p:cBhvr>
                                    </p:animEffect>
                                    <p:anim calcmode="lin" valueType="num">
                                      <p:cBhvr>
                                        <p:cTn id="3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fade">
                                      <p:cBhvr>
                                        <p:cTn id="41" dur="1000"/>
                                        <p:tgtEl>
                                          <p:spTgt spid="3">
                                            <p:txEl>
                                              <p:pRg st="4" end="4"/>
                                            </p:txEl>
                                          </p:spTgt>
                                        </p:tgtEl>
                                      </p:cBhvr>
                                    </p:animEffect>
                                    <p:anim calcmode="lin" valueType="num">
                                      <p:cBhvr>
                                        <p:cTn id="4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5"/>
                                        </p:tgtEl>
                                        <p:attrNameLst>
                                          <p:attrName>style.visibility</p:attrName>
                                        </p:attrNameLst>
                                      </p:cBhvr>
                                      <p:to>
                                        <p:strVal val="visible"/>
                                      </p:to>
                                    </p:set>
                                    <p:animEffect transition="in" filter="fade">
                                      <p:cBhvr>
                                        <p:cTn id="48" dur="1000"/>
                                        <p:tgtEl>
                                          <p:spTgt spid="5"/>
                                        </p:tgtEl>
                                      </p:cBhvr>
                                    </p:animEffect>
                                    <p:anim calcmode="lin" valueType="num">
                                      <p:cBhvr>
                                        <p:cTn id="49" dur="1000" fill="hold"/>
                                        <p:tgtEl>
                                          <p:spTgt spid="5"/>
                                        </p:tgtEl>
                                        <p:attrNameLst>
                                          <p:attrName>ppt_x</p:attrName>
                                        </p:attrNameLst>
                                      </p:cBhvr>
                                      <p:tavLst>
                                        <p:tav tm="0">
                                          <p:val>
                                            <p:strVal val="#ppt_x"/>
                                          </p:val>
                                        </p:tav>
                                        <p:tav tm="100000">
                                          <p:val>
                                            <p:strVal val="#ppt_x"/>
                                          </p:val>
                                        </p:tav>
                                      </p:tavLst>
                                    </p:anim>
                                    <p:anim calcmode="lin" valueType="num">
                                      <p:cBhvr>
                                        <p:cTn id="50" dur="1000" fill="hold"/>
                                        <p:tgtEl>
                                          <p:spTgt spid="5"/>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5">
                                            <p:txEl>
                                              <p:pRg st="0" end="0"/>
                                            </p:txEl>
                                          </p:spTgt>
                                        </p:tgtEl>
                                        <p:attrNameLst>
                                          <p:attrName>style.visibility</p:attrName>
                                        </p:attrNameLst>
                                      </p:cBhvr>
                                      <p:to>
                                        <p:strVal val="visible"/>
                                      </p:to>
                                    </p:set>
                                    <p:animEffect transition="in" filter="fade">
                                      <p:cBhvr>
                                        <p:cTn id="53" dur="1000"/>
                                        <p:tgtEl>
                                          <p:spTgt spid="5">
                                            <p:txEl>
                                              <p:pRg st="0" end="0"/>
                                            </p:txEl>
                                          </p:spTgt>
                                        </p:tgtEl>
                                      </p:cBhvr>
                                    </p:animEffect>
                                    <p:anim calcmode="lin" valueType="num">
                                      <p:cBhvr>
                                        <p:cTn id="54"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55" dur="1000" fill="hold"/>
                                        <p:tgtEl>
                                          <p:spTgt spid="5">
                                            <p:txEl>
                                              <p:pRg st="0" end="0"/>
                                            </p:txEl>
                                          </p:spTgt>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5">
                                            <p:txEl>
                                              <p:pRg st="1" end="1"/>
                                            </p:txEl>
                                          </p:spTgt>
                                        </p:tgtEl>
                                        <p:attrNameLst>
                                          <p:attrName>style.visibility</p:attrName>
                                        </p:attrNameLst>
                                      </p:cBhvr>
                                      <p:to>
                                        <p:strVal val="visible"/>
                                      </p:to>
                                    </p:set>
                                    <p:animEffect transition="in" filter="fade">
                                      <p:cBhvr>
                                        <p:cTn id="58" dur="1000"/>
                                        <p:tgtEl>
                                          <p:spTgt spid="5">
                                            <p:txEl>
                                              <p:pRg st="1" end="1"/>
                                            </p:txEl>
                                          </p:spTgt>
                                        </p:tgtEl>
                                      </p:cBhvr>
                                    </p:animEffect>
                                    <p:anim calcmode="lin" valueType="num">
                                      <p:cBhvr>
                                        <p:cTn id="59"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60" dur="1000" fill="hold"/>
                                        <p:tgtEl>
                                          <p:spTgt spid="5">
                                            <p:txEl>
                                              <p:pRg st="1" end="1"/>
                                            </p:txEl>
                                          </p:spTgt>
                                        </p:tgtEl>
                                        <p:attrNameLst>
                                          <p:attrName>ppt_y</p:attrName>
                                        </p:attrNameLst>
                                      </p:cBhvr>
                                      <p:tavLst>
                                        <p:tav tm="0">
                                          <p:val>
                                            <p:strVal val="#ppt_y+.1"/>
                                          </p:val>
                                        </p:tav>
                                        <p:tav tm="100000">
                                          <p:val>
                                            <p:strVal val="#ppt_y"/>
                                          </p:val>
                                        </p:tav>
                                      </p:tavLst>
                                    </p:anim>
                                  </p:childTnLst>
                                </p:cTn>
                              </p:par>
                              <p:par>
                                <p:cTn id="61" presetID="42" presetClass="entr" presetSubtype="0" fill="hold" nodeType="withEffect">
                                  <p:stCondLst>
                                    <p:cond delay="0"/>
                                  </p:stCondLst>
                                  <p:childTnLst>
                                    <p:set>
                                      <p:cBhvr>
                                        <p:cTn id="62" dur="1" fill="hold">
                                          <p:stCondLst>
                                            <p:cond delay="0"/>
                                          </p:stCondLst>
                                        </p:cTn>
                                        <p:tgtEl>
                                          <p:spTgt spid="5">
                                            <p:txEl>
                                              <p:pRg st="2" end="2"/>
                                            </p:txEl>
                                          </p:spTgt>
                                        </p:tgtEl>
                                        <p:attrNameLst>
                                          <p:attrName>style.visibility</p:attrName>
                                        </p:attrNameLst>
                                      </p:cBhvr>
                                      <p:to>
                                        <p:strVal val="visible"/>
                                      </p:to>
                                    </p:set>
                                    <p:animEffect transition="in" filter="fade">
                                      <p:cBhvr>
                                        <p:cTn id="63" dur="1000"/>
                                        <p:tgtEl>
                                          <p:spTgt spid="5">
                                            <p:txEl>
                                              <p:pRg st="2" end="2"/>
                                            </p:txEl>
                                          </p:spTgt>
                                        </p:tgtEl>
                                      </p:cBhvr>
                                    </p:animEffect>
                                    <p:anim calcmode="lin" valueType="num">
                                      <p:cBhvr>
                                        <p:cTn id="64"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65" dur="1000" fill="hold"/>
                                        <p:tgtEl>
                                          <p:spTgt spid="5">
                                            <p:txEl>
                                              <p:pRg st="2" end="2"/>
                                            </p:txEl>
                                          </p:spTgt>
                                        </p:tgtEl>
                                        <p:attrNameLst>
                                          <p:attrName>ppt_y</p:attrName>
                                        </p:attrNameLst>
                                      </p:cBhvr>
                                      <p:tavLst>
                                        <p:tav tm="0">
                                          <p:val>
                                            <p:strVal val="#ppt_y+.1"/>
                                          </p:val>
                                        </p:tav>
                                        <p:tav tm="100000">
                                          <p:val>
                                            <p:strVal val="#ppt_y"/>
                                          </p:val>
                                        </p:tav>
                                      </p:tavLst>
                                    </p:anim>
                                  </p:childTnLst>
                                </p:cTn>
                              </p:par>
                              <p:par>
                                <p:cTn id="66" presetID="42" presetClass="entr" presetSubtype="0" fill="hold" nodeType="withEffect">
                                  <p:stCondLst>
                                    <p:cond delay="0"/>
                                  </p:stCondLst>
                                  <p:childTnLst>
                                    <p:set>
                                      <p:cBhvr>
                                        <p:cTn id="67" dur="1" fill="hold">
                                          <p:stCondLst>
                                            <p:cond delay="0"/>
                                          </p:stCondLst>
                                        </p:cTn>
                                        <p:tgtEl>
                                          <p:spTgt spid="5">
                                            <p:txEl>
                                              <p:pRg st="3" end="3"/>
                                            </p:txEl>
                                          </p:spTgt>
                                        </p:tgtEl>
                                        <p:attrNameLst>
                                          <p:attrName>style.visibility</p:attrName>
                                        </p:attrNameLst>
                                      </p:cBhvr>
                                      <p:to>
                                        <p:strVal val="visible"/>
                                      </p:to>
                                    </p:set>
                                    <p:animEffect transition="in" filter="fade">
                                      <p:cBhvr>
                                        <p:cTn id="68" dur="1000"/>
                                        <p:tgtEl>
                                          <p:spTgt spid="5">
                                            <p:txEl>
                                              <p:pRg st="3" end="3"/>
                                            </p:txEl>
                                          </p:spTgt>
                                        </p:tgtEl>
                                      </p:cBhvr>
                                    </p:animEffect>
                                    <p:anim calcmode="lin" valueType="num">
                                      <p:cBhvr>
                                        <p:cTn id="6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7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nodeType="clickEffect">
                                  <p:stCondLst>
                                    <p:cond delay="0"/>
                                  </p:stCondLst>
                                  <p:childTnLst>
                                    <p:set>
                                      <p:cBhvr>
                                        <p:cTn id="74" dur="1" fill="hold">
                                          <p:stCondLst>
                                            <p:cond delay="0"/>
                                          </p:stCondLst>
                                        </p:cTn>
                                        <p:tgtEl>
                                          <p:spTgt spid="5">
                                            <p:txEl>
                                              <p:pRg st="4" end="4"/>
                                            </p:txEl>
                                          </p:spTgt>
                                        </p:tgtEl>
                                        <p:attrNameLst>
                                          <p:attrName>style.visibility</p:attrName>
                                        </p:attrNameLst>
                                      </p:cBhvr>
                                      <p:to>
                                        <p:strVal val="visible"/>
                                      </p:to>
                                    </p:set>
                                    <p:animEffect transition="in" filter="fade">
                                      <p:cBhvr>
                                        <p:cTn id="75" dur="1000"/>
                                        <p:tgtEl>
                                          <p:spTgt spid="5">
                                            <p:txEl>
                                              <p:pRg st="4" end="4"/>
                                            </p:txEl>
                                          </p:spTgt>
                                        </p:tgtEl>
                                      </p:cBhvr>
                                    </p:animEffect>
                                    <p:anim calcmode="lin" valueType="num">
                                      <p:cBhvr>
                                        <p:cTn id="7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77" dur="1000" fill="hold"/>
                                        <p:tgtEl>
                                          <p:spTgt spid="5">
                                            <p:txEl>
                                              <p:pRg st="4" end="4"/>
                                            </p:txEl>
                                          </p:spTgt>
                                        </p:tgtEl>
                                        <p:attrNameLst>
                                          <p:attrName>ppt_y</p:attrName>
                                        </p:attrNameLst>
                                      </p:cBhvr>
                                      <p:tavLst>
                                        <p:tav tm="0">
                                          <p:val>
                                            <p:strVal val="#ppt_y+.1"/>
                                          </p:val>
                                        </p:tav>
                                        <p:tav tm="100000">
                                          <p:val>
                                            <p:strVal val="#ppt_y"/>
                                          </p:val>
                                        </p:tav>
                                      </p:tavLst>
                                    </p:anim>
                                  </p:childTnLst>
                                </p:cTn>
                              </p:par>
                              <p:par>
                                <p:cTn id="78" presetID="42" presetClass="entr" presetSubtype="0" fill="hold" nodeType="withEffect">
                                  <p:stCondLst>
                                    <p:cond delay="0"/>
                                  </p:stCondLst>
                                  <p:childTnLst>
                                    <p:set>
                                      <p:cBhvr>
                                        <p:cTn id="79" dur="1" fill="hold">
                                          <p:stCondLst>
                                            <p:cond delay="0"/>
                                          </p:stCondLst>
                                        </p:cTn>
                                        <p:tgtEl>
                                          <p:spTgt spid="5">
                                            <p:txEl>
                                              <p:pRg st="5" end="5"/>
                                            </p:txEl>
                                          </p:spTgt>
                                        </p:tgtEl>
                                        <p:attrNameLst>
                                          <p:attrName>style.visibility</p:attrName>
                                        </p:attrNameLst>
                                      </p:cBhvr>
                                      <p:to>
                                        <p:strVal val="visible"/>
                                      </p:to>
                                    </p:set>
                                    <p:animEffect transition="in" filter="fade">
                                      <p:cBhvr>
                                        <p:cTn id="80" dur="1000"/>
                                        <p:tgtEl>
                                          <p:spTgt spid="5">
                                            <p:txEl>
                                              <p:pRg st="5" end="5"/>
                                            </p:txEl>
                                          </p:spTgt>
                                        </p:tgtEl>
                                      </p:cBhvr>
                                    </p:animEffect>
                                    <p:anim calcmode="lin" valueType="num">
                                      <p:cBhvr>
                                        <p:cTn id="81"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82" dur="1000" fill="hold"/>
                                        <p:tgtEl>
                                          <p:spTgt spid="5">
                                            <p:txEl>
                                              <p:pRg st="5" end="5"/>
                                            </p:txEl>
                                          </p:spTgt>
                                        </p:tgtEl>
                                        <p:attrNameLst>
                                          <p:attrName>ppt_y</p:attrName>
                                        </p:attrNameLst>
                                      </p:cBhvr>
                                      <p:tavLst>
                                        <p:tav tm="0">
                                          <p:val>
                                            <p:strVal val="#ppt_y+.1"/>
                                          </p:val>
                                        </p:tav>
                                        <p:tav tm="100000">
                                          <p:val>
                                            <p:strVal val="#ppt_y"/>
                                          </p:val>
                                        </p:tav>
                                      </p:tavLst>
                                    </p:anim>
                                  </p:childTnLst>
                                </p:cTn>
                              </p:par>
                              <p:par>
                                <p:cTn id="83" presetID="42" presetClass="entr" presetSubtype="0" fill="hold" nodeType="withEffect">
                                  <p:stCondLst>
                                    <p:cond delay="0"/>
                                  </p:stCondLst>
                                  <p:childTnLst>
                                    <p:set>
                                      <p:cBhvr>
                                        <p:cTn id="84" dur="1" fill="hold">
                                          <p:stCondLst>
                                            <p:cond delay="0"/>
                                          </p:stCondLst>
                                        </p:cTn>
                                        <p:tgtEl>
                                          <p:spTgt spid="5">
                                            <p:txEl>
                                              <p:pRg st="6" end="6"/>
                                            </p:txEl>
                                          </p:spTgt>
                                        </p:tgtEl>
                                        <p:attrNameLst>
                                          <p:attrName>style.visibility</p:attrName>
                                        </p:attrNameLst>
                                      </p:cBhvr>
                                      <p:to>
                                        <p:strVal val="visible"/>
                                      </p:to>
                                    </p:set>
                                    <p:animEffect transition="in" filter="fade">
                                      <p:cBhvr>
                                        <p:cTn id="85" dur="1000"/>
                                        <p:tgtEl>
                                          <p:spTgt spid="5">
                                            <p:txEl>
                                              <p:pRg st="6" end="6"/>
                                            </p:txEl>
                                          </p:spTgt>
                                        </p:tgtEl>
                                      </p:cBhvr>
                                    </p:animEffect>
                                    <p:anim calcmode="lin" valueType="num">
                                      <p:cBhvr>
                                        <p:cTn id="86"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87"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Lst>
  </p:timing>
</p:sld>
</file>

<file path=ppt/theme/theme1.xml><?xml version="1.0" encoding="utf-8"?>
<a:theme xmlns:a="http://schemas.openxmlformats.org/drawingml/2006/main" name="Sezione">
  <a:themeElements>
    <a:clrScheme name="Sezion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zion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zion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7965</TotalTime>
  <Words>6939</Words>
  <Application>Microsoft Office PowerPoint</Application>
  <PresentationFormat>Widescreen</PresentationFormat>
  <Paragraphs>386</Paragraphs>
  <Slides>23</Slides>
  <Notes>23</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23</vt:i4>
      </vt:variant>
    </vt:vector>
  </HeadingPairs>
  <TitlesOfParts>
    <vt:vector size="29" baseType="lpstr">
      <vt:lpstr>Arial</vt:lpstr>
      <vt:lpstr>Calibri</vt:lpstr>
      <vt:lpstr>Century Gothic</vt:lpstr>
      <vt:lpstr>Wingdings</vt:lpstr>
      <vt:lpstr>Wingdings 3</vt:lpstr>
      <vt:lpstr>Sezione</vt:lpstr>
      <vt:lpstr>Seconda meditazione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Seconda meditazione</dc:title>
  <dc:creator>massimo.bontempi@alice.it</dc:creator>
  <cp:lastModifiedBy>carla.canullo@unimc.it</cp:lastModifiedBy>
  <cp:revision>171</cp:revision>
  <cp:lastPrinted>2024-10-19T05:25:22Z</cp:lastPrinted>
  <dcterms:created xsi:type="dcterms:W3CDTF">2024-10-06T09:06:12Z</dcterms:created>
  <dcterms:modified xsi:type="dcterms:W3CDTF">2024-10-21T15:06:24Z</dcterms:modified>
</cp:coreProperties>
</file>