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4" r:id="rId18"/>
    <p:sldId id="276" r:id="rId19"/>
    <p:sldId id="277" r:id="rId20"/>
    <p:sldId id="280" r:id="rId21"/>
    <p:sldId id="282"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4" d="100"/>
          <a:sy n="54" d="100"/>
        </p:scale>
        <p:origin x="9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D23A89-6085-45CD-8DAB-2B079B6041C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2E68419-7850-4633-9A93-E00C88645C69}">
      <dgm:prSet/>
      <dgm:spPr/>
      <dgm:t>
        <a:bodyPr/>
        <a:lstStyle/>
        <a:p>
          <a:r>
            <a:rPr lang="it-IT" baseline="0"/>
            <a:t>Tra i modi di coscienza sinteticamente connessi per ogni oggetto preso di mira possiamo distinguere la forma tipica della conferma evidente e la forma tipica del superamento.</a:t>
          </a:r>
          <a:endParaRPr lang="en-US"/>
        </a:p>
      </dgm:t>
    </dgm:pt>
    <dgm:pt modelId="{BE2A65BF-660D-4173-9D92-1A8753121478}" type="parTrans" cxnId="{A57E2B87-21A7-47EA-A3D7-F690CE1FD896}">
      <dgm:prSet/>
      <dgm:spPr/>
      <dgm:t>
        <a:bodyPr/>
        <a:lstStyle/>
        <a:p>
          <a:endParaRPr lang="en-US"/>
        </a:p>
      </dgm:t>
    </dgm:pt>
    <dgm:pt modelId="{3214F946-D7C9-48A9-AE05-DA757F1022B2}" type="sibTrans" cxnId="{A57E2B87-21A7-47EA-A3D7-F690CE1FD896}">
      <dgm:prSet/>
      <dgm:spPr/>
      <dgm:t>
        <a:bodyPr/>
        <a:lstStyle/>
        <a:p>
          <a:endParaRPr lang="en-US"/>
        </a:p>
      </dgm:t>
    </dgm:pt>
    <dgm:pt modelId="{8CDA91F7-5F72-455F-BD05-019E7B2EE709}">
      <dgm:prSet/>
      <dgm:spPr/>
      <dgm:t>
        <a:bodyPr/>
        <a:lstStyle/>
        <a:p>
          <a:r>
            <a:rPr lang="it-IT" baseline="0"/>
            <a:t>Questi eventi sintetici appartengono a tutti i sensi oggettuali </a:t>
          </a:r>
          <a:endParaRPr lang="en-US"/>
        </a:p>
      </dgm:t>
    </dgm:pt>
    <dgm:pt modelId="{382C3C2D-6FC7-4026-A096-A9FD625A2ACB}" type="parTrans" cxnId="{6FB35898-0CD5-4876-ACF4-E62EB6C3B1DD}">
      <dgm:prSet/>
      <dgm:spPr/>
      <dgm:t>
        <a:bodyPr/>
        <a:lstStyle/>
        <a:p>
          <a:endParaRPr lang="en-US"/>
        </a:p>
      </dgm:t>
    </dgm:pt>
    <dgm:pt modelId="{5F0F3631-04C1-43FF-9AA6-FB604C6EF92A}" type="sibTrans" cxnId="{6FB35898-0CD5-4876-ACF4-E62EB6C3B1DD}">
      <dgm:prSet/>
      <dgm:spPr/>
      <dgm:t>
        <a:bodyPr/>
        <a:lstStyle/>
        <a:p>
          <a:endParaRPr lang="en-US"/>
        </a:p>
      </dgm:t>
    </dgm:pt>
    <dgm:pt modelId="{427A651C-DF76-4EEE-8225-E0E0CF47A3C8}">
      <dgm:prSet/>
      <dgm:spPr/>
      <dgm:t>
        <a:bodyPr/>
        <a:lstStyle/>
        <a:p>
          <a:r>
            <a:rPr lang="it-IT" baseline="0" dirty="0"/>
            <a:t>Sono atti  e correlati della ragione messi in luce dall’ego trascendentale ( fenomeno d’essere, ciò di cui non posso fare a meno)</a:t>
          </a:r>
          <a:endParaRPr lang="en-US" dirty="0"/>
        </a:p>
      </dgm:t>
    </dgm:pt>
    <dgm:pt modelId="{589B8D25-7F4A-4060-AF07-E1D79718F658}" type="parTrans" cxnId="{E236B77C-3E03-4B27-8BF9-798B797E6359}">
      <dgm:prSet/>
      <dgm:spPr/>
      <dgm:t>
        <a:bodyPr/>
        <a:lstStyle/>
        <a:p>
          <a:endParaRPr lang="en-US"/>
        </a:p>
      </dgm:t>
    </dgm:pt>
    <dgm:pt modelId="{B435B94D-F9C0-4E8B-A345-2D3F92A970F4}" type="sibTrans" cxnId="{E236B77C-3E03-4B27-8BF9-798B797E6359}">
      <dgm:prSet/>
      <dgm:spPr/>
      <dgm:t>
        <a:bodyPr/>
        <a:lstStyle/>
        <a:p>
          <a:endParaRPr lang="en-US"/>
        </a:p>
      </dgm:t>
    </dgm:pt>
    <dgm:pt modelId="{7774F443-2709-4E90-B811-AE42CD89AA73}">
      <dgm:prSet/>
      <dgm:spPr/>
      <dgm:t>
        <a:bodyPr/>
        <a:lstStyle/>
        <a:p>
          <a:r>
            <a:rPr lang="it-IT" baseline="0"/>
            <a:t>Per ragione intendiamo una forma strutturale ed essenziale della soggettività trascendentale in generale.</a:t>
          </a:r>
          <a:endParaRPr lang="en-US"/>
        </a:p>
      </dgm:t>
    </dgm:pt>
    <dgm:pt modelId="{D77BC775-383D-4560-9FC8-FB27DE6CF991}" type="parTrans" cxnId="{73FA9748-8CD8-4243-BD12-4036F9B96B84}">
      <dgm:prSet/>
      <dgm:spPr/>
      <dgm:t>
        <a:bodyPr/>
        <a:lstStyle/>
        <a:p>
          <a:endParaRPr lang="en-US"/>
        </a:p>
      </dgm:t>
    </dgm:pt>
    <dgm:pt modelId="{31F52B66-CDAB-4CAF-B65F-1AB5480CDFDD}" type="sibTrans" cxnId="{73FA9748-8CD8-4243-BD12-4036F9B96B84}">
      <dgm:prSet/>
      <dgm:spPr/>
      <dgm:t>
        <a:bodyPr/>
        <a:lstStyle/>
        <a:p>
          <a:endParaRPr lang="en-US"/>
        </a:p>
      </dgm:t>
    </dgm:pt>
    <dgm:pt modelId="{67A072F7-81E8-4E8C-AB4B-94A078E044D7}" type="pres">
      <dgm:prSet presAssocID="{03D23A89-6085-45CD-8DAB-2B079B6041C4}" presName="linear" presStyleCnt="0">
        <dgm:presLayoutVars>
          <dgm:animLvl val="lvl"/>
          <dgm:resizeHandles val="exact"/>
        </dgm:presLayoutVars>
      </dgm:prSet>
      <dgm:spPr/>
    </dgm:pt>
    <dgm:pt modelId="{D46D1744-3F51-44FC-86B3-A036858D4BC8}" type="pres">
      <dgm:prSet presAssocID="{E2E68419-7850-4633-9A93-E00C88645C69}" presName="parentText" presStyleLbl="node1" presStyleIdx="0" presStyleCnt="4">
        <dgm:presLayoutVars>
          <dgm:chMax val="0"/>
          <dgm:bulletEnabled val="1"/>
        </dgm:presLayoutVars>
      </dgm:prSet>
      <dgm:spPr/>
    </dgm:pt>
    <dgm:pt modelId="{AB40601D-9FBE-4FEA-881F-49E6782475F9}" type="pres">
      <dgm:prSet presAssocID="{3214F946-D7C9-48A9-AE05-DA757F1022B2}" presName="spacer" presStyleCnt="0"/>
      <dgm:spPr/>
    </dgm:pt>
    <dgm:pt modelId="{11EC74FE-71FC-4131-8F31-6C34DFD43696}" type="pres">
      <dgm:prSet presAssocID="{8CDA91F7-5F72-455F-BD05-019E7B2EE709}" presName="parentText" presStyleLbl="node1" presStyleIdx="1" presStyleCnt="4">
        <dgm:presLayoutVars>
          <dgm:chMax val="0"/>
          <dgm:bulletEnabled val="1"/>
        </dgm:presLayoutVars>
      </dgm:prSet>
      <dgm:spPr/>
    </dgm:pt>
    <dgm:pt modelId="{8446EFF4-8D11-4572-BA2A-3D70C1AC28EF}" type="pres">
      <dgm:prSet presAssocID="{5F0F3631-04C1-43FF-9AA6-FB604C6EF92A}" presName="spacer" presStyleCnt="0"/>
      <dgm:spPr/>
    </dgm:pt>
    <dgm:pt modelId="{2F200970-F2EC-41C8-AE52-7A3491A5F4AB}" type="pres">
      <dgm:prSet presAssocID="{427A651C-DF76-4EEE-8225-E0E0CF47A3C8}" presName="parentText" presStyleLbl="node1" presStyleIdx="2" presStyleCnt="4">
        <dgm:presLayoutVars>
          <dgm:chMax val="0"/>
          <dgm:bulletEnabled val="1"/>
        </dgm:presLayoutVars>
      </dgm:prSet>
      <dgm:spPr/>
    </dgm:pt>
    <dgm:pt modelId="{C0349B03-4906-4858-A39F-70F80900E507}" type="pres">
      <dgm:prSet presAssocID="{B435B94D-F9C0-4E8B-A345-2D3F92A970F4}" presName="spacer" presStyleCnt="0"/>
      <dgm:spPr/>
    </dgm:pt>
    <dgm:pt modelId="{0F41B4F5-0C59-491D-A449-2A2C61ADD17C}" type="pres">
      <dgm:prSet presAssocID="{7774F443-2709-4E90-B811-AE42CD89AA73}" presName="parentText" presStyleLbl="node1" presStyleIdx="3" presStyleCnt="4">
        <dgm:presLayoutVars>
          <dgm:chMax val="0"/>
          <dgm:bulletEnabled val="1"/>
        </dgm:presLayoutVars>
      </dgm:prSet>
      <dgm:spPr/>
    </dgm:pt>
  </dgm:ptLst>
  <dgm:cxnLst>
    <dgm:cxn modelId="{7FF5DD29-3911-44D0-AD67-1D72F5E6C104}" type="presOf" srcId="{E2E68419-7850-4633-9A93-E00C88645C69}" destId="{D46D1744-3F51-44FC-86B3-A036858D4BC8}" srcOrd="0" destOrd="0" presId="urn:microsoft.com/office/officeart/2005/8/layout/vList2"/>
    <dgm:cxn modelId="{48BF802F-0D8C-4E17-9BDA-A7D31B4FD88D}" type="presOf" srcId="{427A651C-DF76-4EEE-8225-E0E0CF47A3C8}" destId="{2F200970-F2EC-41C8-AE52-7A3491A5F4AB}" srcOrd="0" destOrd="0" presId="urn:microsoft.com/office/officeart/2005/8/layout/vList2"/>
    <dgm:cxn modelId="{73FA9748-8CD8-4243-BD12-4036F9B96B84}" srcId="{03D23A89-6085-45CD-8DAB-2B079B6041C4}" destId="{7774F443-2709-4E90-B811-AE42CD89AA73}" srcOrd="3" destOrd="0" parTransId="{D77BC775-383D-4560-9FC8-FB27DE6CF991}" sibTransId="{31F52B66-CDAB-4CAF-B65F-1AB5480CDFDD}"/>
    <dgm:cxn modelId="{E236B77C-3E03-4B27-8BF9-798B797E6359}" srcId="{03D23A89-6085-45CD-8DAB-2B079B6041C4}" destId="{427A651C-DF76-4EEE-8225-E0E0CF47A3C8}" srcOrd="2" destOrd="0" parTransId="{589B8D25-7F4A-4060-AF07-E1D79718F658}" sibTransId="{B435B94D-F9C0-4E8B-A345-2D3F92A970F4}"/>
    <dgm:cxn modelId="{A57E2B87-21A7-47EA-A3D7-F690CE1FD896}" srcId="{03D23A89-6085-45CD-8DAB-2B079B6041C4}" destId="{E2E68419-7850-4633-9A93-E00C88645C69}" srcOrd="0" destOrd="0" parTransId="{BE2A65BF-660D-4173-9D92-1A8753121478}" sibTransId="{3214F946-D7C9-48A9-AE05-DA757F1022B2}"/>
    <dgm:cxn modelId="{6FB35898-0CD5-4876-ACF4-E62EB6C3B1DD}" srcId="{03D23A89-6085-45CD-8DAB-2B079B6041C4}" destId="{8CDA91F7-5F72-455F-BD05-019E7B2EE709}" srcOrd="1" destOrd="0" parTransId="{382C3C2D-6FC7-4026-A096-A9FD625A2ACB}" sibTransId="{5F0F3631-04C1-43FF-9AA6-FB604C6EF92A}"/>
    <dgm:cxn modelId="{AAB03F99-47B0-4871-A062-913A086A6A94}" type="presOf" srcId="{8CDA91F7-5F72-455F-BD05-019E7B2EE709}" destId="{11EC74FE-71FC-4131-8F31-6C34DFD43696}" srcOrd="0" destOrd="0" presId="urn:microsoft.com/office/officeart/2005/8/layout/vList2"/>
    <dgm:cxn modelId="{F92614B6-2489-44B2-9D2B-6F0B7B1994BD}" type="presOf" srcId="{7774F443-2709-4E90-B811-AE42CD89AA73}" destId="{0F41B4F5-0C59-491D-A449-2A2C61ADD17C}" srcOrd="0" destOrd="0" presId="urn:microsoft.com/office/officeart/2005/8/layout/vList2"/>
    <dgm:cxn modelId="{759B3EBB-35C9-401B-A92B-6C5E548F07F6}" type="presOf" srcId="{03D23A89-6085-45CD-8DAB-2B079B6041C4}" destId="{67A072F7-81E8-4E8C-AB4B-94A078E044D7}" srcOrd="0" destOrd="0" presId="urn:microsoft.com/office/officeart/2005/8/layout/vList2"/>
    <dgm:cxn modelId="{F8A701D7-5D24-4A32-9629-B6B49D7B0071}" type="presParOf" srcId="{67A072F7-81E8-4E8C-AB4B-94A078E044D7}" destId="{D46D1744-3F51-44FC-86B3-A036858D4BC8}" srcOrd="0" destOrd="0" presId="urn:microsoft.com/office/officeart/2005/8/layout/vList2"/>
    <dgm:cxn modelId="{4CFD8728-F59E-4439-B3BA-870EAA889DE7}" type="presParOf" srcId="{67A072F7-81E8-4E8C-AB4B-94A078E044D7}" destId="{AB40601D-9FBE-4FEA-881F-49E6782475F9}" srcOrd="1" destOrd="0" presId="urn:microsoft.com/office/officeart/2005/8/layout/vList2"/>
    <dgm:cxn modelId="{46538401-CE29-4438-8C11-CFC7AD1D0E00}" type="presParOf" srcId="{67A072F7-81E8-4E8C-AB4B-94A078E044D7}" destId="{11EC74FE-71FC-4131-8F31-6C34DFD43696}" srcOrd="2" destOrd="0" presId="urn:microsoft.com/office/officeart/2005/8/layout/vList2"/>
    <dgm:cxn modelId="{1F13E6BE-496F-49C7-9825-530EBBA92C84}" type="presParOf" srcId="{67A072F7-81E8-4E8C-AB4B-94A078E044D7}" destId="{8446EFF4-8D11-4572-BA2A-3D70C1AC28EF}" srcOrd="3" destOrd="0" presId="urn:microsoft.com/office/officeart/2005/8/layout/vList2"/>
    <dgm:cxn modelId="{8B1314EE-365D-4215-B113-B3097519D63F}" type="presParOf" srcId="{67A072F7-81E8-4E8C-AB4B-94A078E044D7}" destId="{2F200970-F2EC-41C8-AE52-7A3491A5F4AB}" srcOrd="4" destOrd="0" presId="urn:microsoft.com/office/officeart/2005/8/layout/vList2"/>
    <dgm:cxn modelId="{1DD19107-E252-4AC5-AEFA-AF8B08B7D0B6}" type="presParOf" srcId="{67A072F7-81E8-4E8C-AB4B-94A078E044D7}" destId="{C0349B03-4906-4858-A39F-70F80900E507}" srcOrd="5" destOrd="0" presId="urn:microsoft.com/office/officeart/2005/8/layout/vList2"/>
    <dgm:cxn modelId="{920994DB-0004-4D51-B1B5-61062A18BD4A}" type="presParOf" srcId="{67A072F7-81E8-4E8C-AB4B-94A078E044D7}" destId="{0F41B4F5-0C59-491D-A449-2A2C61ADD17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9FB0AE-BE94-4FC9-B378-9D7FD879493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AA7977-029A-4C6E-BDA0-7C6D6FD69B70}">
      <dgm:prSet/>
      <dgm:spPr/>
      <dgm:t>
        <a:bodyPr/>
        <a:lstStyle/>
        <a:p>
          <a:r>
            <a:rPr lang="it-IT" baseline="0"/>
            <a:t>L’esperienza dell’evidenza è un aspetto essenziale che sta alla base della vita intenzione in quanto tale </a:t>
          </a:r>
          <a:endParaRPr lang="en-US"/>
        </a:p>
      </dgm:t>
    </dgm:pt>
    <dgm:pt modelId="{AC7DD3A8-4821-448F-A6D6-D7E9073369AC}" type="parTrans" cxnId="{7BE60E22-1184-4276-B195-98833E2AC125}">
      <dgm:prSet/>
      <dgm:spPr/>
      <dgm:t>
        <a:bodyPr/>
        <a:lstStyle/>
        <a:p>
          <a:endParaRPr lang="en-US"/>
        </a:p>
      </dgm:t>
    </dgm:pt>
    <dgm:pt modelId="{986CF122-B92A-4C16-B160-007D57FEDC83}" type="sibTrans" cxnId="{7BE60E22-1184-4276-B195-98833E2AC125}">
      <dgm:prSet/>
      <dgm:spPr/>
      <dgm:t>
        <a:bodyPr/>
        <a:lstStyle/>
        <a:p>
          <a:endParaRPr lang="en-US"/>
        </a:p>
      </dgm:t>
    </dgm:pt>
    <dgm:pt modelId="{A2C085A9-A802-4B68-8ADA-0EA138997862}">
      <dgm:prSet/>
      <dgm:spPr/>
      <dgm:t>
        <a:bodyPr/>
        <a:lstStyle/>
        <a:p>
          <a:r>
            <a:rPr lang="it-IT" baseline="0" dirty="0"/>
            <a:t>Ogni coscienza in generale o è già nella condizione dell’evidenza, oppure mira a raggiungere quelle sintesi della conferma che appartengono all’ambito dell’io posso</a:t>
          </a:r>
          <a:endParaRPr lang="en-US" dirty="0"/>
        </a:p>
      </dgm:t>
    </dgm:pt>
    <dgm:pt modelId="{678479D1-00DC-4E46-816B-4C5336BA09F6}" type="parTrans" cxnId="{70CB4956-F276-4CF3-8A61-73BFF692D93C}">
      <dgm:prSet/>
      <dgm:spPr/>
      <dgm:t>
        <a:bodyPr/>
        <a:lstStyle/>
        <a:p>
          <a:endParaRPr lang="en-US"/>
        </a:p>
      </dgm:t>
    </dgm:pt>
    <dgm:pt modelId="{B16F3A3F-8E31-431F-86C0-00F277B44212}" type="sibTrans" cxnId="{70CB4956-F276-4CF3-8A61-73BFF692D93C}">
      <dgm:prSet/>
      <dgm:spPr/>
      <dgm:t>
        <a:bodyPr/>
        <a:lstStyle/>
        <a:p>
          <a:endParaRPr lang="en-US"/>
        </a:p>
      </dgm:t>
    </dgm:pt>
    <dgm:pt modelId="{C76C0C10-4579-42BB-98E3-4410A1A1A8C5}">
      <dgm:prSet/>
      <dgm:spPr/>
      <dgm:t>
        <a:bodyPr/>
        <a:lstStyle/>
        <a:p>
          <a:r>
            <a:rPr lang="it-IT" baseline="0" dirty="0"/>
            <a:t>Nel processo di conferma, la conferma può capovolgersi nella sua negazione corrispondente, perché ciò che è preso di mira può manifestarsi qualcosa dall’altro ( si manifesta qualcosa d’altro sempre nella modalità dell’esso stesso)</a:t>
          </a:r>
          <a:endParaRPr lang="en-US" dirty="0"/>
        </a:p>
      </dgm:t>
    </dgm:pt>
    <dgm:pt modelId="{5E31AB62-00F7-4E88-AC5D-F1252BA62FDD}" type="parTrans" cxnId="{8B866C45-8111-428C-8875-1FED3169B34C}">
      <dgm:prSet/>
      <dgm:spPr/>
      <dgm:t>
        <a:bodyPr/>
        <a:lstStyle/>
        <a:p>
          <a:endParaRPr lang="en-US"/>
        </a:p>
      </dgm:t>
    </dgm:pt>
    <dgm:pt modelId="{965865AD-4C91-44B3-A027-109CA2DE7CD5}" type="sibTrans" cxnId="{8B866C45-8111-428C-8875-1FED3169B34C}">
      <dgm:prSet/>
      <dgm:spPr/>
      <dgm:t>
        <a:bodyPr/>
        <a:lstStyle/>
        <a:p>
          <a:endParaRPr lang="en-US"/>
        </a:p>
      </dgm:t>
    </dgm:pt>
    <dgm:pt modelId="{9DB06954-38DE-4BF3-9228-14138DDA8BB7}">
      <dgm:prSet/>
      <dgm:spPr/>
      <dgm:t>
        <a:bodyPr/>
        <a:lstStyle/>
        <a:p>
          <a:r>
            <a:rPr lang="it-IT" baseline="0"/>
            <a:t>In questo caso l’intenzione rispetto all’oggetto fallisce e assume il carattere di nullità</a:t>
          </a:r>
          <a:endParaRPr lang="en-US"/>
        </a:p>
      </dgm:t>
    </dgm:pt>
    <dgm:pt modelId="{7D13B248-ACBC-45E0-BBA4-978E8AB12244}" type="parTrans" cxnId="{5BC7C3D0-A669-49A0-BBF3-9FBE9C025812}">
      <dgm:prSet/>
      <dgm:spPr/>
      <dgm:t>
        <a:bodyPr/>
        <a:lstStyle/>
        <a:p>
          <a:endParaRPr lang="en-US"/>
        </a:p>
      </dgm:t>
    </dgm:pt>
    <dgm:pt modelId="{F554FBD3-FA0F-4220-B7A7-930D7773F4DB}" type="sibTrans" cxnId="{5BC7C3D0-A669-49A0-BBF3-9FBE9C025812}">
      <dgm:prSet/>
      <dgm:spPr/>
      <dgm:t>
        <a:bodyPr/>
        <a:lstStyle/>
        <a:p>
          <a:endParaRPr lang="en-US"/>
        </a:p>
      </dgm:t>
    </dgm:pt>
    <dgm:pt modelId="{064CCE44-D409-49A1-8EB4-8DA7EA2FCDC8}">
      <dgm:prSet/>
      <dgm:spPr/>
      <dgm:t>
        <a:bodyPr/>
        <a:lstStyle/>
        <a:p>
          <a:r>
            <a:rPr lang="it-IT" baseline="0" dirty="0"/>
            <a:t>Il non essere è una modalità dell’essere puro e semplice della certezza d’essere</a:t>
          </a:r>
          <a:endParaRPr lang="en-US" dirty="0"/>
        </a:p>
      </dgm:t>
    </dgm:pt>
    <dgm:pt modelId="{880EB5F4-FF00-4A54-99BD-47CE5D97F364}" type="parTrans" cxnId="{BE9871B5-1F81-401A-8738-83AEC64503B0}">
      <dgm:prSet/>
      <dgm:spPr/>
      <dgm:t>
        <a:bodyPr/>
        <a:lstStyle/>
        <a:p>
          <a:endParaRPr lang="en-US"/>
        </a:p>
      </dgm:t>
    </dgm:pt>
    <dgm:pt modelId="{46175DF6-3A03-49F9-9C27-371407D5A982}" type="sibTrans" cxnId="{BE9871B5-1F81-401A-8738-83AEC64503B0}">
      <dgm:prSet/>
      <dgm:spPr/>
      <dgm:t>
        <a:bodyPr/>
        <a:lstStyle/>
        <a:p>
          <a:endParaRPr lang="en-US"/>
        </a:p>
      </dgm:t>
    </dgm:pt>
    <dgm:pt modelId="{3AEB0B57-B0A5-48ED-856E-D4BF9E0630BA}">
      <dgm:prSet/>
      <dgm:spPr/>
      <dgm:t>
        <a:bodyPr/>
        <a:lstStyle/>
        <a:p>
          <a:r>
            <a:rPr lang="it-IT" baseline="0"/>
            <a:t>Mentre l’evidenza nel suo senso più ampio è un concetto correlato non solo con i concetti di essere e non essere ma anche ad altri variazioni modali dell’essere: l’essere possibile, l’essere probabile, l’essere in dubbio</a:t>
          </a:r>
          <a:endParaRPr lang="en-US"/>
        </a:p>
      </dgm:t>
    </dgm:pt>
    <dgm:pt modelId="{715C32E9-3E7E-4D91-AC33-2DC98BC94AA4}" type="parTrans" cxnId="{5D0E2E78-6AC1-4BEA-8F70-BB03BAC6AC51}">
      <dgm:prSet/>
      <dgm:spPr/>
      <dgm:t>
        <a:bodyPr/>
        <a:lstStyle/>
        <a:p>
          <a:endParaRPr lang="en-US"/>
        </a:p>
      </dgm:t>
    </dgm:pt>
    <dgm:pt modelId="{AB585B20-0E15-4C40-88A8-E2E7BCA1A370}" type="sibTrans" cxnId="{5D0E2E78-6AC1-4BEA-8F70-BB03BAC6AC51}">
      <dgm:prSet/>
      <dgm:spPr/>
      <dgm:t>
        <a:bodyPr/>
        <a:lstStyle/>
        <a:p>
          <a:endParaRPr lang="en-US"/>
        </a:p>
      </dgm:t>
    </dgm:pt>
    <dgm:pt modelId="{F445F736-3FD3-496E-BB16-3C4199901A2B}" type="pres">
      <dgm:prSet presAssocID="{869FB0AE-BE94-4FC9-B378-9D7FD8794931}" presName="linear" presStyleCnt="0">
        <dgm:presLayoutVars>
          <dgm:animLvl val="lvl"/>
          <dgm:resizeHandles val="exact"/>
        </dgm:presLayoutVars>
      </dgm:prSet>
      <dgm:spPr/>
    </dgm:pt>
    <dgm:pt modelId="{1E94E154-E69F-462E-807C-CCF913C3EDED}" type="pres">
      <dgm:prSet presAssocID="{FBAA7977-029A-4C6E-BDA0-7C6D6FD69B70}" presName="parentText" presStyleLbl="node1" presStyleIdx="0" presStyleCnt="6">
        <dgm:presLayoutVars>
          <dgm:chMax val="0"/>
          <dgm:bulletEnabled val="1"/>
        </dgm:presLayoutVars>
      </dgm:prSet>
      <dgm:spPr/>
    </dgm:pt>
    <dgm:pt modelId="{B192FBCE-DD9A-4581-ABA1-177BF9B0EF52}" type="pres">
      <dgm:prSet presAssocID="{986CF122-B92A-4C16-B160-007D57FEDC83}" presName="spacer" presStyleCnt="0"/>
      <dgm:spPr/>
    </dgm:pt>
    <dgm:pt modelId="{DE705684-B4C5-43CE-9CB8-4AF1EE6C12FA}" type="pres">
      <dgm:prSet presAssocID="{A2C085A9-A802-4B68-8ADA-0EA138997862}" presName="parentText" presStyleLbl="node1" presStyleIdx="1" presStyleCnt="6">
        <dgm:presLayoutVars>
          <dgm:chMax val="0"/>
          <dgm:bulletEnabled val="1"/>
        </dgm:presLayoutVars>
      </dgm:prSet>
      <dgm:spPr/>
    </dgm:pt>
    <dgm:pt modelId="{568B5509-9818-4997-96F5-39BDE477D14E}" type="pres">
      <dgm:prSet presAssocID="{B16F3A3F-8E31-431F-86C0-00F277B44212}" presName="spacer" presStyleCnt="0"/>
      <dgm:spPr/>
    </dgm:pt>
    <dgm:pt modelId="{CDDAB79B-E420-4313-9DC6-2751AD83F037}" type="pres">
      <dgm:prSet presAssocID="{C76C0C10-4579-42BB-98E3-4410A1A1A8C5}" presName="parentText" presStyleLbl="node1" presStyleIdx="2" presStyleCnt="6">
        <dgm:presLayoutVars>
          <dgm:chMax val="0"/>
          <dgm:bulletEnabled val="1"/>
        </dgm:presLayoutVars>
      </dgm:prSet>
      <dgm:spPr/>
    </dgm:pt>
    <dgm:pt modelId="{85FEB252-3F8E-4881-B2C1-7E57B05CC576}" type="pres">
      <dgm:prSet presAssocID="{965865AD-4C91-44B3-A027-109CA2DE7CD5}" presName="spacer" presStyleCnt="0"/>
      <dgm:spPr/>
    </dgm:pt>
    <dgm:pt modelId="{24B39FB8-4E0F-4852-BFAC-0EDE9FB0EFCC}" type="pres">
      <dgm:prSet presAssocID="{9DB06954-38DE-4BF3-9228-14138DDA8BB7}" presName="parentText" presStyleLbl="node1" presStyleIdx="3" presStyleCnt="6" custScaleY="120993" custLinFactY="3722" custLinFactNeighborY="100000">
        <dgm:presLayoutVars>
          <dgm:chMax val="0"/>
          <dgm:bulletEnabled val="1"/>
        </dgm:presLayoutVars>
      </dgm:prSet>
      <dgm:spPr/>
    </dgm:pt>
    <dgm:pt modelId="{B573B8DA-38A1-4CEC-8B8C-DB693FCEAAA7}" type="pres">
      <dgm:prSet presAssocID="{F554FBD3-FA0F-4220-B7A7-930D7773F4DB}" presName="spacer" presStyleCnt="0"/>
      <dgm:spPr/>
    </dgm:pt>
    <dgm:pt modelId="{8A268180-BDC8-4ED1-899A-33FB37F38C5A}" type="pres">
      <dgm:prSet presAssocID="{064CCE44-D409-49A1-8EB4-8DA7EA2FCDC8}" presName="parentText" presStyleLbl="node1" presStyleIdx="4" presStyleCnt="6">
        <dgm:presLayoutVars>
          <dgm:chMax val="0"/>
          <dgm:bulletEnabled val="1"/>
        </dgm:presLayoutVars>
      </dgm:prSet>
      <dgm:spPr/>
    </dgm:pt>
    <dgm:pt modelId="{49D5019C-0084-41D1-BF0D-558B52770693}" type="pres">
      <dgm:prSet presAssocID="{46175DF6-3A03-49F9-9C27-371407D5A982}" presName="spacer" presStyleCnt="0"/>
      <dgm:spPr/>
    </dgm:pt>
    <dgm:pt modelId="{0F3DC828-B4FE-42D3-989F-8D80C862F19E}" type="pres">
      <dgm:prSet presAssocID="{3AEB0B57-B0A5-48ED-856E-D4BF9E0630BA}" presName="parentText" presStyleLbl="node1" presStyleIdx="5" presStyleCnt="6">
        <dgm:presLayoutVars>
          <dgm:chMax val="0"/>
          <dgm:bulletEnabled val="1"/>
        </dgm:presLayoutVars>
      </dgm:prSet>
      <dgm:spPr/>
    </dgm:pt>
  </dgm:ptLst>
  <dgm:cxnLst>
    <dgm:cxn modelId="{0C84040A-242C-4236-96E4-F551313579D3}" type="presOf" srcId="{3AEB0B57-B0A5-48ED-856E-D4BF9E0630BA}" destId="{0F3DC828-B4FE-42D3-989F-8D80C862F19E}" srcOrd="0" destOrd="0" presId="urn:microsoft.com/office/officeart/2005/8/layout/vList2"/>
    <dgm:cxn modelId="{80A96C14-48BF-4F32-9001-36ADA23813CC}" type="presOf" srcId="{A2C085A9-A802-4B68-8ADA-0EA138997862}" destId="{DE705684-B4C5-43CE-9CB8-4AF1EE6C12FA}" srcOrd="0" destOrd="0" presId="urn:microsoft.com/office/officeart/2005/8/layout/vList2"/>
    <dgm:cxn modelId="{7BE60E22-1184-4276-B195-98833E2AC125}" srcId="{869FB0AE-BE94-4FC9-B378-9D7FD8794931}" destId="{FBAA7977-029A-4C6E-BDA0-7C6D6FD69B70}" srcOrd="0" destOrd="0" parTransId="{AC7DD3A8-4821-448F-A6D6-D7E9073369AC}" sibTransId="{986CF122-B92A-4C16-B160-007D57FEDC83}"/>
    <dgm:cxn modelId="{FF810045-0DA1-4EE8-9492-CACCAC3B5B82}" type="presOf" srcId="{869FB0AE-BE94-4FC9-B378-9D7FD8794931}" destId="{F445F736-3FD3-496E-BB16-3C4199901A2B}" srcOrd="0" destOrd="0" presId="urn:microsoft.com/office/officeart/2005/8/layout/vList2"/>
    <dgm:cxn modelId="{8B866C45-8111-428C-8875-1FED3169B34C}" srcId="{869FB0AE-BE94-4FC9-B378-9D7FD8794931}" destId="{C76C0C10-4579-42BB-98E3-4410A1A1A8C5}" srcOrd="2" destOrd="0" parTransId="{5E31AB62-00F7-4E88-AC5D-F1252BA62FDD}" sibTransId="{965865AD-4C91-44B3-A027-109CA2DE7CD5}"/>
    <dgm:cxn modelId="{78104F73-C282-4D79-97CD-7391109B3A5A}" type="presOf" srcId="{FBAA7977-029A-4C6E-BDA0-7C6D6FD69B70}" destId="{1E94E154-E69F-462E-807C-CCF913C3EDED}" srcOrd="0" destOrd="0" presId="urn:microsoft.com/office/officeart/2005/8/layout/vList2"/>
    <dgm:cxn modelId="{70CB4956-F276-4CF3-8A61-73BFF692D93C}" srcId="{869FB0AE-BE94-4FC9-B378-9D7FD8794931}" destId="{A2C085A9-A802-4B68-8ADA-0EA138997862}" srcOrd="1" destOrd="0" parTransId="{678479D1-00DC-4E46-816B-4C5336BA09F6}" sibTransId="{B16F3A3F-8E31-431F-86C0-00F277B44212}"/>
    <dgm:cxn modelId="{5D0E2E78-6AC1-4BEA-8F70-BB03BAC6AC51}" srcId="{869FB0AE-BE94-4FC9-B378-9D7FD8794931}" destId="{3AEB0B57-B0A5-48ED-856E-D4BF9E0630BA}" srcOrd="5" destOrd="0" parTransId="{715C32E9-3E7E-4D91-AC33-2DC98BC94AA4}" sibTransId="{AB585B20-0E15-4C40-88A8-E2E7BCA1A370}"/>
    <dgm:cxn modelId="{003FFA78-6D75-4B84-8841-B94F6FAAF41A}" type="presOf" srcId="{064CCE44-D409-49A1-8EB4-8DA7EA2FCDC8}" destId="{8A268180-BDC8-4ED1-899A-33FB37F38C5A}" srcOrd="0" destOrd="0" presId="urn:microsoft.com/office/officeart/2005/8/layout/vList2"/>
    <dgm:cxn modelId="{BC04F389-729A-4C75-911F-374F154C9DDB}" type="presOf" srcId="{C76C0C10-4579-42BB-98E3-4410A1A1A8C5}" destId="{CDDAB79B-E420-4313-9DC6-2751AD83F037}" srcOrd="0" destOrd="0" presId="urn:microsoft.com/office/officeart/2005/8/layout/vList2"/>
    <dgm:cxn modelId="{BE9871B5-1F81-401A-8738-83AEC64503B0}" srcId="{869FB0AE-BE94-4FC9-B378-9D7FD8794931}" destId="{064CCE44-D409-49A1-8EB4-8DA7EA2FCDC8}" srcOrd="4" destOrd="0" parTransId="{880EB5F4-FF00-4A54-99BD-47CE5D97F364}" sibTransId="{46175DF6-3A03-49F9-9C27-371407D5A982}"/>
    <dgm:cxn modelId="{5BC7C3D0-A669-49A0-BBF3-9FBE9C025812}" srcId="{869FB0AE-BE94-4FC9-B378-9D7FD8794931}" destId="{9DB06954-38DE-4BF3-9228-14138DDA8BB7}" srcOrd="3" destOrd="0" parTransId="{7D13B248-ACBC-45E0-BBA4-978E8AB12244}" sibTransId="{F554FBD3-FA0F-4220-B7A7-930D7773F4DB}"/>
    <dgm:cxn modelId="{61FD86D6-0A10-417A-A8DE-B9515B95C786}" type="presOf" srcId="{9DB06954-38DE-4BF3-9228-14138DDA8BB7}" destId="{24B39FB8-4E0F-4852-BFAC-0EDE9FB0EFCC}" srcOrd="0" destOrd="0" presId="urn:microsoft.com/office/officeart/2005/8/layout/vList2"/>
    <dgm:cxn modelId="{CC5C388E-CC40-40D9-A9E3-9F2FC1B1EE0A}" type="presParOf" srcId="{F445F736-3FD3-496E-BB16-3C4199901A2B}" destId="{1E94E154-E69F-462E-807C-CCF913C3EDED}" srcOrd="0" destOrd="0" presId="urn:microsoft.com/office/officeart/2005/8/layout/vList2"/>
    <dgm:cxn modelId="{B4B4BFF6-FB1F-4370-88AE-73C074BC9E2A}" type="presParOf" srcId="{F445F736-3FD3-496E-BB16-3C4199901A2B}" destId="{B192FBCE-DD9A-4581-ABA1-177BF9B0EF52}" srcOrd="1" destOrd="0" presId="urn:microsoft.com/office/officeart/2005/8/layout/vList2"/>
    <dgm:cxn modelId="{2DD1A435-52A0-4182-BCA4-3FAF2C93902A}" type="presParOf" srcId="{F445F736-3FD3-496E-BB16-3C4199901A2B}" destId="{DE705684-B4C5-43CE-9CB8-4AF1EE6C12FA}" srcOrd="2" destOrd="0" presId="urn:microsoft.com/office/officeart/2005/8/layout/vList2"/>
    <dgm:cxn modelId="{E23346C0-249C-4EBD-9DD5-606C29292937}" type="presParOf" srcId="{F445F736-3FD3-496E-BB16-3C4199901A2B}" destId="{568B5509-9818-4997-96F5-39BDE477D14E}" srcOrd="3" destOrd="0" presId="urn:microsoft.com/office/officeart/2005/8/layout/vList2"/>
    <dgm:cxn modelId="{23F28C29-EAFF-44B1-A1F6-4B358F24743F}" type="presParOf" srcId="{F445F736-3FD3-496E-BB16-3C4199901A2B}" destId="{CDDAB79B-E420-4313-9DC6-2751AD83F037}" srcOrd="4" destOrd="0" presId="urn:microsoft.com/office/officeart/2005/8/layout/vList2"/>
    <dgm:cxn modelId="{0ACC7B15-BEC3-400A-820B-E88B81E1EBE4}" type="presParOf" srcId="{F445F736-3FD3-496E-BB16-3C4199901A2B}" destId="{85FEB252-3F8E-4881-B2C1-7E57B05CC576}" srcOrd="5" destOrd="0" presId="urn:microsoft.com/office/officeart/2005/8/layout/vList2"/>
    <dgm:cxn modelId="{00AA3A27-916D-44C0-A24A-B337F792AF68}" type="presParOf" srcId="{F445F736-3FD3-496E-BB16-3C4199901A2B}" destId="{24B39FB8-4E0F-4852-BFAC-0EDE9FB0EFCC}" srcOrd="6" destOrd="0" presId="urn:microsoft.com/office/officeart/2005/8/layout/vList2"/>
    <dgm:cxn modelId="{14BE5703-0EFF-41B4-86E4-F2180DAEE78F}" type="presParOf" srcId="{F445F736-3FD3-496E-BB16-3C4199901A2B}" destId="{B573B8DA-38A1-4CEC-8B8C-DB693FCEAAA7}" srcOrd="7" destOrd="0" presId="urn:microsoft.com/office/officeart/2005/8/layout/vList2"/>
    <dgm:cxn modelId="{5BF07A56-93DF-4FCA-A544-540320D5CA93}" type="presParOf" srcId="{F445F736-3FD3-496E-BB16-3C4199901A2B}" destId="{8A268180-BDC8-4ED1-899A-33FB37F38C5A}" srcOrd="8" destOrd="0" presId="urn:microsoft.com/office/officeart/2005/8/layout/vList2"/>
    <dgm:cxn modelId="{69E70840-A941-49B0-8433-FACD22B67526}" type="presParOf" srcId="{F445F736-3FD3-496E-BB16-3C4199901A2B}" destId="{49D5019C-0084-41D1-BF0D-558B52770693}" srcOrd="9" destOrd="0" presId="urn:microsoft.com/office/officeart/2005/8/layout/vList2"/>
    <dgm:cxn modelId="{C25AC0B3-5BA9-419E-8ED5-A39B42C007E2}" type="presParOf" srcId="{F445F736-3FD3-496E-BB16-3C4199901A2B}" destId="{0F3DC828-B4FE-42D3-989F-8D80C862F19E}"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411A5C-3C01-4987-A62C-8AD192E9630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730E72E-1598-41EB-A042-FD071F7CE2ED}">
      <dgm:prSet/>
      <dgm:spPr/>
      <dgm:t>
        <a:bodyPr/>
        <a:lstStyle/>
        <a:p>
          <a:r>
            <a:rPr lang="it-IT" baseline="0"/>
            <a:t>Questa incompletezza dell’evidenza diventa via via più completa con l’attuarsi dei passaggi sintetici da un evidenza all’altra</a:t>
          </a:r>
          <a:endParaRPr lang="en-US"/>
        </a:p>
      </dgm:t>
    </dgm:pt>
    <dgm:pt modelId="{57E3C020-32B2-4E51-B86F-1732CA524650}" type="parTrans" cxnId="{E90B502B-D8A0-45E7-92A8-568B114E6549}">
      <dgm:prSet/>
      <dgm:spPr/>
      <dgm:t>
        <a:bodyPr/>
        <a:lstStyle/>
        <a:p>
          <a:endParaRPr lang="en-US"/>
        </a:p>
      </dgm:t>
    </dgm:pt>
    <dgm:pt modelId="{B72785F9-9F01-432E-A0B4-F3B919D24242}" type="sibTrans" cxnId="{E90B502B-D8A0-45E7-92A8-568B114E6549}">
      <dgm:prSet/>
      <dgm:spPr/>
      <dgm:t>
        <a:bodyPr/>
        <a:lstStyle/>
        <a:p>
          <a:endParaRPr lang="en-US"/>
        </a:p>
      </dgm:t>
    </dgm:pt>
    <dgm:pt modelId="{78022EE8-A820-4EAC-940F-5B963A80AF6C}">
      <dgm:prSet/>
      <dgm:spPr/>
      <dgm:t>
        <a:bodyPr/>
        <a:lstStyle/>
        <a:p>
          <a:r>
            <a:rPr lang="it-IT" baseline="0"/>
            <a:t>Ogni sintesi di questo tipo porta sempre di nuovo con se delle intenzioni che anticipano e accompagnano l’evidenza e che non sono a loro volta riempite</a:t>
          </a:r>
          <a:endParaRPr lang="en-US"/>
        </a:p>
      </dgm:t>
    </dgm:pt>
    <dgm:pt modelId="{C125AB8F-56C0-40F1-9660-01D3BBB82E28}" type="parTrans" cxnId="{A45A5AC7-ECC0-4DB0-A744-CE4B7A5C3CA7}">
      <dgm:prSet/>
      <dgm:spPr/>
      <dgm:t>
        <a:bodyPr/>
        <a:lstStyle/>
        <a:p>
          <a:endParaRPr lang="en-US"/>
        </a:p>
      </dgm:t>
    </dgm:pt>
    <dgm:pt modelId="{3DD1AE24-18D6-4777-B9E6-0CF4A464D392}" type="sibTrans" cxnId="{A45A5AC7-ECC0-4DB0-A744-CE4B7A5C3CA7}">
      <dgm:prSet/>
      <dgm:spPr/>
      <dgm:t>
        <a:bodyPr/>
        <a:lstStyle/>
        <a:p>
          <a:endParaRPr lang="en-US"/>
        </a:p>
      </dgm:t>
    </dgm:pt>
    <dgm:pt modelId="{7307CCDE-EF7B-428E-A5B0-A70F773652DF}">
      <dgm:prSet/>
      <dgm:spPr/>
      <dgm:t>
        <a:bodyPr/>
        <a:lstStyle/>
        <a:p>
          <a:r>
            <a:rPr lang="it-IT" baseline="0"/>
            <a:t>L’esperienza esterna è per essenza l’unica forza che può dare conferma a ciò che viene inteso</a:t>
          </a:r>
          <a:endParaRPr lang="en-US"/>
        </a:p>
      </dgm:t>
    </dgm:pt>
    <dgm:pt modelId="{DF55E71A-8543-48B8-98C5-72B1C877B4F2}" type="parTrans" cxnId="{0CAD8478-C9B3-4E09-9384-425A2F05D47F}">
      <dgm:prSet/>
      <dgm:spPr/>
      <dgm:t>
        <a:bodyPr/>
        <a:lstStyle/>
        <a:p>
          <a:endParaRPr lang="en-US"/>
        </a:p>
      </dgm:t>
    </dgm:pt>
    <dgm:pt modelId="{A77756D9-EB4D-40ED-BE76-02D9C36BF77A}" type="sibTrans" cxnId="{0CAD8478-C9B3-4E09-9384-425A2F05D47F}">
      <dgm:prSet/>
      <dgm:spPr/>
      <dgm:t>
        <a:bodyPr/>
        <a:lstStyle/>
        <a:p>
          <a:endParaRPr lang="en-US"/>
        </a:p>
      </dgm:t>
    </dgm:pt>
    <dgm:pt modelId="{E3E9D863-7C84-4D84-A81F-FB3273AEC672}">
      <dgm:prSet/>
      <dgm:spPr/>
      <dgm:t>
        <a:bodyPr/>
        <a:lstStyle/>
        <a:p>
          <a:r>
            <a:rPr lang="it-IT" baseline="0" dirty="0"/>
            <a:t>L’essere del mondo trascende la coscienza di questo tipo (io non posso fare esperienza esterna della totalità dei fenomeni)</a:t>
          </a:r>
          <a:endParaRPr lang="en-US" dirty="0"/>
        </a:p>
      </dgm:t>
    </dgm:pt>
    <dgm:pt modelId="{175FF974-8A7F-49DE-A3FF-252794829E00}" type="parTrans" cxnId="{DF7215D3-6015-4636-98BD-B8BC9D97A749}">
      <dgm:prSet/>
      <dgm:spPr/>
      <dgm:t>
        <a:bodyPr/>
        <a:lstStyle/>
        <a:p>
          <a:endParaRPr lang="en-US"/>
        </a:p>
      </dgm:t>
    </dgm:pt>
    <dgm:pt modelId="{27AB55CF-FC83-4271-B2A9-244204E9B511}" type="sibTrans" cxnId="{DF7215D3-6015-4636-98BD-B8BC9D97A749}">
      <dgm:prSet/>
      <dgm:spPr/>
      <dgm:t>
        <a:bodyPr/>
        <a:lstStyle/>
        <a:p>
          <a:endParaRPr lang="en-US"/>
        </a:p>
      </dgm:t>
    </dgm:pt>
    <dgm:pt modelId="{AEC67901-3250-4945-9721-0E9948C0327C}" type="pres">
      <dgm:prSet presAssocID="{A8411A5C-3C01-4987-A62C-8AD192E96302}" presName="linear" presStyleCnt="0">
        <dgm:presLayoutVars>
          <dgm:animLvl val="lvl"/>
          <dgm:resizeHandles val="exact"/>
        </dgm:presLayoutVars>
      </dgm:prSet>
      <dgm:spPr/>
    </dgm:pt>
    <dgm:pt modelId="{F5969582-962E-4BE9-A9F4-04EA99A78E18}" type="pres">
      <dgm:prSet presAssocID="{C730E72E-1598-41EB-A042-FD071F7CE2ED}" presName="parentText" presStyleLbl="node1" presStyleIdx="0" presStyleCnt="4">
        <dgm:presLayoutVars>
          <dgm:chMax val="0"/>
          <dgm:bulletEnabled val="1"/>
        </dgm:presLayoutVars>
      </dgm:prSet>
      <dgm:spPr/>
    </dgm:pt>
    <dgm:pt modelId="{6E2B11EF-2CAD-401D-8509-C9723E83A8A4}" type="pres">
      <dgm:prSet presAssocID="{B72785F9-9F01-432E-A0B4-F3B919D24242}" presName="spacer" presStyleCnt="0"/>
      <dgm:spPr/>
    </dgm:pt>
    <dgm:pt modelId="{7A2DF7E7-7E0B-4A09-87FA-FFC1BA891885}" type="pres">
      <dgm:prSet presAssocID="{78022EE8-A820-4EAC-940F-5B963A80AF6C}" presName="parentText" presStyleLbl="node1" presStyleIdx="1" presStyleCnt="4">
        <dgm:presLayoutVars>
          <dgm:chMax val="0"/>
          <dgm:bulletEnabled val="1"/>
        </dgm:presLayoutVars>
      </dgm:prSet>
      <dgm:spPr/>
    </dgm:pt>
    <dgm:pt modelId="{4074CB20-A031-4800-B4EA-CC31F7474793}" type="pres">
      <dgm:prSet presAssocID="{3DD1AE24-18D6-4777-B9E6-0CF4A464D392}" presName="spacer" presStyleCnt="0"/>
      <dgm:spPr/>
    </dgm:pt>
    <dgm:pt modelId="{27C6A5D0-397C-42C7-B2FC-9503933770B3}" type="pres">
      <dgm:prSet presAssocID="{7307CCDE-EF7B-428E-A5B0-A70F773652DF}" presName="parentText" presStyleLbl="node1" presStyleIdx="2" presStyleCnt="4">
        <dgm:presLayoutVars>
          <dgm:chMax val="0"/>
          <dgm:bulletEnabled val="1"/>
        </dgm:presLayoutVars>
      </dgm:prSet>
      <dgm:spPr/>
    </dgm:pt>
    <dgm:pt modelId="{5C450093-03BB-4E22-B36F-D5E139040923}" type="pres">
      <dgm:prSet presAssocID="{A77756D9-EB4D-40ED-BE76-02D9C36BF77A}" presName="spacer" presStyleCnt="0"/>
      <dgm:spPr/>
    </dgm:pt>
    <dgm:pt modelId="{AFE3CB4E-D356-45B8-9E7D-1888351232F1}" type="pres">
      <dgm:prSet presAssocID="{E3E9D863-7C84-4D84-A81F-FB3273AEC672}" presName="parentText" presStyleLbl="node1" presStyleIdx="3" presStyleCnt="4">
        <dgm:presLayoutVars>
          <dgm:chMax val="0"/>
          <dgm:bulletEnabled val="1"/>
        </dgm:presLayoutVars>
      </dgm:prSet>
      <dgm:spPr/>
    </dgm:pt>
  </dgm:ptLst>
  <dgm:cxnLst>
    <dgm:cxn modelId="{E90B502B-D8A0-45E7-92A8-568B114E6549}" srcId="{A8411A5C-3C01-4987-A62C-8AD192E96302}" destId="{C730E72E-1598-41EB-A042-FD071F7CE2ED}" srcOrd="0" destOrd="0" parTransId="{57E3C020-32B2-4E51-B86F-1732CA524650}" sibTransId="{B72785F9-9F01-432E-A0B4-F3B919D24242}"/>
    <dgm:cxn modelId="{45557B2D-2204-4325-834F-D10890D499AA}" type="presOf" srcId="{78022EE8-A820-4EAC-940F-5B963A80AF6C}" destId="{7A2DF7E7-7E0B-4A09-87FA-FFC1BA891885}" srcOrd="0" destOrd="0" presId="urn:microsoft.com/office/officeart/2005/8/layout/vList2"/>
    <dgm:cxn modelId="{17DE2461-D068-4326-946A-292C48C0C414}" type="presOf" srcId="{A8411A5C-3C01-4987-A62C-8AD192E96302}" destId="{AEC67901-3250-4945-9721-0E9948C0327C}" srcOrd="0" destOrd="0" presId="urn:microsoft.com/office/officeart/2005/8/layout/vList2"/>
    <dgm:cxn modelId="{8D65516C-013A-4F25-9280-CD5303FC7460}" type="presOf" srcId="{7307CCDE-EF7B-428E-A5B0-A70F773652DF}" destId="{27C6A5D0-397C-42C7-B2FC-9503933770B3}" srcOrd="0" destOrd="0" presId="urn:microsoft.com/office/officeart/2005/8/layout/vList2"/>
    <dgm:cxn modelId="{0CAD8478-C9B3-4E09-9384-425A2F05D47F}" srcId="{A8411A5C-3C01-4987-A62C-8AD192E96302}" destId="{7307CCDE-EF7B-428E-A5B0-A70F773652DF}" srcOrd="2" destOrd="0" parTransId="{DF55E71A-8543-48B8-98C5-72B1C877B4F2}" sibTransId="{A77756D9-EB4D-40ED-BE76-02D9C36BF77A}"/>
    <dgm:cxn modelId="{D035C2A3-A88C-42F3-A881-0AA969A8802D}" type="presOf" srcId="{C730E72E-1598-41EB-A042-FD071F7CE2ED}" destId="{F5969582-962E-4BE9-A9F4-04EA99A78E18}" srcOrd="0" destOrd="0" presId="urn:microsoft.com/office/officeart/2005/8/layout/vList2"/>
    <dgm:cxn modelId="{A45A5AC7-ECC0-4DB0-A744-CE4B7A5C3CA7}" srcId="{A8411A5C-3C01-4987-A62C-8AD192E96302}" destId="{78022EE8-A820-4EAC-940F-5B963A80AF6C}" srcOrd="1" destOrd="0" parTransId="{C125AB8F-56C0-40F1-9660-01D3BBB82E28}" sibTransId="{3DD1AE24-18D6-4777-B9E6-0CF4A464D392}"/>
    <dgm:cxn modelId="{4DFF02D2-A26B-450C-86D2-41ECF42D53A6}" type="presOf" srcId="{E3E9D863-7C84-4D84-A81F-FB3273AEC672}" destId="{AFE3CB4E-D356-45B8-9E7D-1888351232F1}" srcOrd="0" destOrd="0" presId="urn:microsoft.com/office/officeart/2005/8/layout/vList2"/>
    <dgm:cxn modelId="{DF7215D3-6015-4636-98BD-B8BC9D97A749}" srcId="{A8411A5C-3C01-4987-A62C-8AD192E96302}" destId="{E3E9D863-7C84-4D84-A81F-FB3273AEC672}" srcOrd="3" destOrd="0" parTransId="{175FF974-8A7F-49DE-A3FF-252794829E00}" sibTransId="{27AB55CF-FC83-4271-B2A9-244204E9B511}"/>
    <dgm:cxn modelId="{3854815B-0C8B-431E-8E75-67F525EBB1AC}" type="presParOf" srcId="{AEC67901-3250-4945-9721-0E9948C0327C}" destId="{F5969582-962E-4BE9-A9F4-04EA99A78E18}" srcOrd="0" destOrd="0" presId="urn:microsoft.com/office/officeart/2005/8/layout/vList2"/>
    <dgm:cxn modelId="{D39AEF5F-177F-45FD-813D-5B4332015913}" type="presParOf" srcId="{AEC67901-3250-4945-9721-0E9948C0327C}" destId="{6E2B11EF-2CAD-401D-8509-C9723E83A8A4}" srcOrd="1" destOrd="0" presId="urn:microsoft.com/office/officeart/2005/8/layout/vList2"/>
    <dgm:cxn modelId="{CA13513A-53AA-43DE-9BFF-D873B63CACC8}" type="presParOf" srcId="{AEC67901-3250-4945-9721-0E9948C0327C}" destId="{7A2DF7E7-7E0B-4A09-87FA-FFC1BA891885}" srcOrd="2" destOrd="0" presId="urn:microsoft.com/office/officeart/2005/8/layout/vList2"/>
    <dgm:cxn modelId="{58CF1393-2798-4A1F-BB52-A090E0154309}" type="presParOf" srcId="{AEC67901-3250-4945-9721-0E9948C0327C}" destId="{4074CB20-A031-4800-B4EA-CC31F7474793}" srcOrd="3" destOrd="0" presId="urn:microsoft.com/office/officeart/2005/8/layout/vList2"/>
    <dgm:cxn modelId="{A4895B7F-BBE5-4BEB-9A82-5DA3770FEF8F}" type="presParOf" srcId="{AEC67901-3250-4945-9721-0E9948C0327C}" destId="{27C6A5D0-397C-42C7-B2FC-9503933770B3}" srcOrd="4" destOrd="0" presId="urn:microsoft.com/office/officeart/2005/8/layout/vList2"/>
    <dgm:cxn modelId="{A9D1E8BC-C7A2-4FD8-A912-17F63AC64C7A}" type="presParOf" srcId="{AEC67901-3250-4945-9721-0E9948C0327C}" destId="{5C450093-03BB-4E22-B36F-D5E139040923}" srcOrd="5" destOrd="0" presId="urn:microsoft.com/office/officeart/2005/8/layout/vList2"/>
    <dgm:cxn modelId="{756DAC1B-1E12-4225-8AF0-3BD5A31E1579}" type="presParOf" srcId="{AEC67901-3250-4945-9721-0E9948C0327C}" destId="{AFE3CB4E-D356-45B8-9E7D-1888351232F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B495FA-763E-4629-B7AD-68FC5B7FD11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03BE779-E4A3-4A00-B043-2BD569CBBEAF}">
      <dgm:prSet/>
      <dgm:spPr/>
      <dgm:t>
        <a:bodyPr/>
        <a:lstStyle/>
        <a:p>
          <a:r>
            <a:rPr lang="it-IT" dirty="0"/>
            <a:t>Essere vero e verità indicano una divisone strutturale all’interno delle infinite molteplicità di </a:t>
          </a:r>
          <a:r>
            <a:rPr lang="it-IT" dirty="0" err="1"/>
            <a:t>cogitationes</a:t>
          </a:r>
          <a:r>
            <a:rPr lang="it-IT" dirty="0"/>
            <a:t> reali e possibili che si riferiscono all’oggetto preso di mira</a:t>
          </a:r>
          <a:endParaRPr lang="en-US" dirty="0"/>
        </a:p>
      </dgm:t>
    </dgm:pt>
    <dgm:pt modelId="{D00EBBEC-DEEE-458F-AC4C-A4466435EF64}" type="parTrans" cxnId="{A782CA27-D306-4DDB-8263-35A1EC8F2B48}">
      <dgm:prSet/>
      <dgm:spPr/>
      <dgm:t>
        <a:bodyPr/>
        <a:lstStyle/>
        <a:p>
          <a:endParaRPr lang="en-US"/>
        </a:p>
      </dgm:t>
    </dgm:pt>
    <dgm:pt modelId="{BABCC63D-34C7-4CDB-8AA1-53FDCFF5DE61}" type="sibTrans" cxnId="{A782CA27-D306-4DDB-8263-35A1EC8F2B48}">
      <dgm:prSet/>
      <dgm:spPr/>
      <dgm:t>
        <a:bodyPr/>
        <a:lstStyle/>
        <a:p>
          <a:endParaRPr lang="en-US"/>
        </a:p>
      </dgm:t>
    </dgm:pt>
    <dgm:pt modelId="{B6D5AB5D-62EC-4B6C-863C-66E9F15746D7}">
      <dgm:prSet/>
      <dgm:spPr/>
      <dgm:t>
        <a:bodyPr/>
        <a:lstStyle/>
        <a:p>
          <a:r>
            <a:rPr lang="it-IT"/>
            <a:t>L’oggetto realmente esistente indica un sistema particolare dell’evidenze che si riferiscono ad esso, tali da connettersi l’una con l’altra in modo sintetico, così da unificarsi in un’unica evidenza totale</a:t>
          </a:r>
          <a:endParaRPr lang="en-US"/>
        </a:p>
      </dgm:t>
    </dgm:pt>
    <dgm:pt modelId="{2AB975BA-F013-4C1E-887F-E21D7A059432}" type="parTrans" cxnId="{428FE6E9-8CE4-4D2A-9333-7F37660F780F}">
      <dgm:prSet/>
      <dgm:spPr/>
      <dgm:t>
        <a:bodyPr/>
        <a:lstStyle/>
        <a:p>
          <a:endParaRPr lang="en-US"/>
        </a:p>
      </dgm:t>
    </dgm:pt>
    <dgm:pt modelId="{131A42B9-F507-4475-8DE3-7F181C880582}" type="sibTrans" cxnId="{428FE6E9-8CE4-4D2A-9333-7F37660F780F}">
      <dgm:prSet/>
      <dgm:spPr/>
      <dgm:t>
        <a:bodyPr/>
        <a:lstStyle/>
        <a:p>
          <a:endParaRPr lang="en-US"/>
        </a:p>
      </dgm:t>
    </dgm:pt>
    <dgm:pt modelId="{09B771EA-2181-4C72-A368-2A82152034BB}">
      <dgm:prSet/>
      <dgm:spPr/>
      <dgm:t>
        <a:bodyPr/>
        <a:lstStyle/>
        <a:p>
          <a:r>
            <a:rPr lang="it-IT"/>
            <a:t>Tale evidenza sarebbe un’evidenza assolutamente completa</a:t>
          </a:r>
          <a:endParaRPr lang="en-US"/>
        </a:p>
      </dgm:t>
    </dgm:pt>
    <dgm:pt modelId="{BBBCFD62-DD8A-464D-B9FB-E1A06BD1AE9F}" type="parTrans" cxnId="{E5AF2D41-3C23-4F11-BFE2-268CD41BC4E4}">
      <dgm:prSet/>
      <dgm:spPr/>
      <dgm:t>
        <a:bodyPr/>
        <a:lstStyle/>
        <a:p>
          <a:endParaRPr lang="en-US"/>
        </a:p>
      </dgm:t>
    </dgm:pt>
    <dgm:pt modelId="{361E4A25-78A2-4458-89CB-92D5142FD172}" type="sibTrans" cxnId="{E5AF2D41-3C23-4F11-BFE2-268CD41BC4E4}">
      <dgm:prSet/>
      <dgm:spPr/>
      <dgm:t>
        <a:bodyPr/>
        <a:lstStyle/>
        <a:p>
          <a:endParaRPr lang="en-US"/>
        </a:p>
      </dgm:t>
    </dgm:pt>
    <dgm:pt modelId="{5114AF19-E44C-4E86-98DC-5DD8E1F0E520}">
      <dgm:prSet/>
      <dgm:spPr/>
      <dgm:t>
        <a:bodyPr/>
        <a:lstStyle/>
        <a:p>
          <a:r>
            <a:rPr lang="it-IT"/>
            <a:t>Non si tratta di realizzare effettivamente questa evidenza (quella di un’evidenza assoluta per tutti gli oggetti è un’idea), resta però il compito di fare chiarezza in merito alla struttura essenziale di tale evidenza                si tratta del problema della </a:t>
          </a:r>
          <a:r>
            <a:rPr lang="it-IT" i="1"/>
            <a:t>costituzione trascendentale dell’oggettualità esistente in un senso pregnante del termine costituzione.</a:t>
          </a:r>
          <a:endParaRPr lang="en-US"/>
        </a:p>
      </dgm:t>
    </dgm:pt>
    <dgm:pt modelId="{678A4C1E-270C-4019-B155-55C48A507097}" type="parTrans" cxnId="{4FE90AE5-6824-438C-B847-C2A4FFF0C84A}">
      <dgm:prSet/>
      <dgm:spPr/>
      <dgm:t>
        <a:bodyPr/>
        <a:lstStyle/>
        <a:p>
          <a:endParaRPr lang="en-US"/>
        </a:p>
      </dgm:t>
    </dgm:pt>
    <dgm:pt modelId="{A8F1CC96-81C5-4D9B-BA01-85CE81199E6F}" type="sibTrans" cxnId="{4FE90AE5-6824-438C-B847-C2A4FFF0C84A}">
      <dgm:prSet/>
      <dgm:spPr/>
      <dgm:t>
        <a:bodyPr/>
        <a:lstStyle/>
        <a:p>
          <a:endParaRPr lang="en-US"/>
        </a:p>
      </dgm:t>
    </dgm:pt>
    <dgm:pt modelId="{486AB514-141B-46C8-995C-6B693074C665}" type="pres">
      <dgm:prSet presAssocID="{9EB495FA-763E-4629-B7AD-68FC5B7FD115}" presName="linear" presStyleCnt="0">
        <dgm:presLayoutVars>
          <dgm:animLvl val="lvl"/>
          <dgm:resizeHandles val="exact"/>
        </dgm:presLayoutVars>
      </dgm:prSet>
      <dgm:spPr/>
    </dgm:pt>
    <dgm:pt modelId="{B08C9FA6-1066-4AEA-B542-D63A649D8853}" type="pres">
      <dgm:prSet presAssocID="{203BE779-E4A3-4A00-B043-2BD569CBBEAF}" presName="parentText" presStyleLbl="node1" presStyleIdx="0" presStyleCnt="4">
        <dgm:presLayoutVars>
          <dgm:chMax val="0"/>
          <dgm:bulletEnabled val="1"/>
        </dgm:presLayoutVars>
      </dgm:prSet>
      <dgm:spPr/>
    </dgm:pt>
    <dgm:pt modelId="{C2C884BF-F9D3-416D-9425-F770B18EBD0E}" type="pres">
      <dgm:prSet presAssocID="{BABCC63D-34C7-4CDB-8AA1-53FDCFF5DE61}" presName="spacer" presStyleCnt="0"/>
      <dgm:spPr/>
    </dgm:pt>
    <dgm:pt modelId="{67FE6804-2AB2-44C1-951D-80E637596EAE}" type="pres">
      <dgm:prSet presAssocID="{B6D5AB5D-62EC-4B6C-863C-66E9F15746D7}" presName="parentText" presStyleLbl="node1" presStyleIdx="1" presStyleCnt="4">
        <dgm:presLayoutVars>
          <dgm:chMax val="0"/>
          <dgm:bulletEnabled val="1"/>
        </dgm:presLayoutVars>
      </dgm:prSet>
      <dgm:spPr/>
    </dgm:pt>
    <dgm:pt modelId="{B7722152-4121-4F89-951E-B7DA66D9C7FB}" type="pres">
      <dgm:prSet presAssocID="{131A42B9-F507-4475-8DE3-7F181C880582}" presName="spacer" presStyleCnt="0"/>
      <dgm:spPr/>
    </dgm:pt>
    <dgm:pt modelId="{F8791BB4-28A0-4F63-9051-F35CFA7956AC}" type="pres">
      <dgm:prSet presAssocID="{09B771EA-2181-4C72-A368-2A82152034BB}" presName="parentText" presStyleLbl="node1" presStyleIdx="2" presStyleCnt="4">
        <dgm:presLayoutVars>
          <dgm:chMax val="0"/>
          <dgm:bulletEnabled val="1"/>
        </dgm:presLayoutVars>
      </dgm:prSet>
      <dgm:spPr/>
    </dgm:pt>
    <dgm:pt modelId="{4729B603-6055-42EC-8A7A-B4C092A29B7E}" type="pres">
      <dgm:prSet presAssocID="{361E4A25-78A2-4458-89CB-92D5142FD172}" presName="spacer" presStyleCnt="0"/>
      <dgm:spPr/>
    </dgm:pt>
    <dgm:pt modelId="{126E849C-F76C-4A38-8583-11A5E5AD49F0}" type="pres">
      <dgm:prSet presAssocID="{5114AF19-E44C-4E86-98DC-5DD8E1F0E520}" presName="parentText" presStyleLbl="node1" presStyleIdx="3" presStyleCnt="4">
        <dgm:presLayoutVars>
          <dgm:chMax val="0"/>
          <dgm:bulletEnabled val="1"/>
        </dgm:presLayoutVars>
      </dgm:prSet>
      <dgm:spPr/>
    </dgm:pt>
  </dgm:ptLst>
  <dgm:cxnLst>
    <dgm:cxn modelId="{A782CA27-D306-4DDB-8263-35A1EC8F2B48}" srcId="{9EB495FA-763E-4629-B7AD-68FC5B7FD115}" destId="{203BE779-E4A3-4A00-B043-2BD569CBBEAF}" srcOrd="0" destOrd="0" parTransId="{D00EBBEC-DEEE-458F-AC4C-A4466435EF64}" sibTransId="{BABCC63D-34C7-4CDB-8AA1-53FDCFF5DE61}"/>
    <dgm:cxn modelId="{F692182B-9D4A-48D5-B128-83FF5798700C}" type="presOf" srcId="{9EB495FA-763E-4629-B7AD-68FC5B7FD115}" destId="{486AB514-141B-46C8-995C-6B693074C665}" srcOrd="0" destOrd="0" presId="urn:microsoft.com/office/officeart/2005/8/layout/vList2"/>
    <dgm:cxn modelId="{12CC9B3D-28F2-4693-A3B6-7AE95F28F4D4}" type="presOf" srcId="{5114AF19-E44C-4E86-98DC-5DD8E1F0E520}" destId="{126E849C-F76C-4A38-8583-11A5E5AD49F0}" srcOrd="0" destOrd="0" presId="urn:microsoft.com/office/officeart/2005/8/layout/vList2"/>
    <dgm:cxn modelId="{E5AF2D41-3C23-4F11-BFE2-268CD41BC4E4}" srcId="{9EB495FA-763E-4629-B7AD-68FC5B7FD115}" destId="{09B771EA-2181-4C72-A368-2A82152034BB}" srcOrd="2" destOrd="0" parTransId="{BBBCFD62-DD8A-464D-B9FB-E1A06BD1AE9F}" sibTransId="{361E4A25-78A2-4458-89CB-92D5142FD172}"/>
    <dgm:cxn modelId="{72D2B257-BE26-4566-B1E9-1616B4B0207C}" type="presOf" srcId="{B6D5AB5D-62EC-4B6C-863C-66E9F15746D7}" destId="{67FE6804-2AB2-44C1-951D-80E637596EAE}" srcOrd="0" destOrd="0" presId="urn:microsoft.com/office/officeart/2005/8/layout/vList2"/>
    <dgm:cxn modelId="{773C1B7B-FAC1-4FFA-B904-EB5118A815E1}" type="presOf" srcId="{09B771EA-2181-4C72-A368-2A82152034BB}" destId="{F8791BB4-28A0-4F63-9051-F35CFA7956AC}" srcOrd="0" destOrd="0" presId="urn:microsoft.com/office/officeart/2005/8/layout/vList2"/>
    <dgm:cxn modelId="{CAB3979A-FAF6-4AF4-B540-4CA594BD2FB7}" type="presOf" srcId="{203BE779-E4A3-4A00-B043-2BD569CBBEAF}" destId="{B08C9FA6-1066-4AEA-B542-D63A649D8853}" srcOrd="0" destOrd="0" presId="urn:microsoft.com/office/officeart/2005/8/layout/vList2"/>
    <dgm:cxn modelId="{4FE90AE5-6824-438C-B847-C2A4FFF0C84A}" srcId="{9EB495FA-763E-4629-B7AD-68FC5B7FD115}" destId="{5114AF19-E44C-4E86-98DC-5DD8E1F0E520}" srcOrd="3" destOrd="0" parTransId="{678A4C1E-270C-4019-B155-55C48A507097}" sibTransId="{A8F1CC96-81C5-4D9B-BA01-85CE81199E6F}"/>
    <dgm:cxn modelId="{428FE6E9-8CE4-4D2A-9333-7F37660F780F}" srcId="{9EB495FA-763E-4629-B7AD-68FC5B7FD115}" destId="{B6D5AB5D-62EC-4B6C-863C-66E9F15746D7}" srcOrd="1" destOrd="0" parTransId="{2AB975BA-F013-4C1E-887F-E21D7A059432}" sibTransId="{131A42B9-F507-4475-8DE3-7F181C880582}"/>
    <dgm:cxn modelId="{AD44D2E8-D08B-4C5C-8B9E-94D186747143}" type="presParOf" srcId="{486AB514-141B-46C8-995C-6B693074C665}" destId="{B08C9FA6-1066-4AEA-B542-D63A649D8853}" srcOrd="0" destOrd="0" presId="urn:microsoft.com/office/officeart/2005/8/layout/vList2"/>
    <dgm:cxn modelId="{C239D707-5F0B-4513-86BF-8535001C4CB0}" type="presParOf" srcId="{486AB514-141B-46C8-995C-6B693074C665}" destId="{C2C884BF-F9D3-416D-9425-F770B18EBD0E}" srcOrd="1" destOrd="0" presId="urn:microsoft.com/office/officeart/2005/8/layout/vList2"/>
    <dgm:cxn modelId="{CC68DFAD-6B5D-45E1-A7F8-3CA04815C608}" type="presParOf" srcId="{486AB514-141B-46C8-995C-6B693074C665}" destId="{67FE6804-2AB2-44C1-951D-80E637596EAE}" srcOrd="2" destOrd="0" presId="urn:microsoft.com/office/officeart/2005/8/layout/vList2"/>
    <dgm:cxn modelId="{DDD7B225-B9A5-41BD-9B4F-1AEBF6C7E7EE}" type="presParOf" srcId="{486AB514-141B-46C8-995C-6B693074C665}" destId="{B7722152-4121-4F89-951E-B7DA66D9C7FB}" srcOrd="3" destOrd="0" presId="urn:microsoft.com/office/officeart/2005/8/layout/vList2"/>
    <dgm:cxn modelId="{5E8A766E-8FCB-42CD-86CA-1776A06D4CFE}" type="presParOf" srcId="{486AB514-141B-46C8-995C-6B693074C665}" destId="{F8791BB4-28A0-4F63-9051-F35CFA7956AC}" srcOrd="4" destOrd="0" presId="urn:microsoft.com/office/officeart/2005/8/layout/vList2"/>
    <dgm:cxn modelId="{5F7F02DE-2CA9-41AA-9915-75AFA58BEEDA}" type="presParOf" srcId="{486AB514-141B-46C8-995C-6B693074C665}" destId="{4729B603-6055-42EC-8A7A-B4C092A29B7E}" srcOrd="5" destOrd="0" presId="urn:microsoft.com/office/officeart/2005/8/layout/vList2"/>
    <dgm:cxn modelId="{BE2C5DF2-EA22-4FA4-A45D-4497DF6FACEA}" type="presParOf" srcId="{486AB514-141B-46C8-995C-6B693074C665}" destId="{126E849C-F76C-4A38-8583-11A5E5AD49F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D1744-3F51-44FC-86B3-A036858D4BC8}">
      <dsp:nvSpPr>
        <dsp:cNvPr id="0" name=""/>
        <dsp:cNvSpPr/>
      </dsp:nvSpPr>
      <dsp:spPr>
        <a:xfrm>
          <a:off x="0" y="33460"/>
          <a:ext cx="6748783" cy="1474199"/>
        </a:xfrm>
        <a:prstGeom prst="roundRect">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it-IT" sz="2100" kern="1200" baseline="0"/>
            <a:t>Tra i modi di coscienza sinteticamente connessi per ogni oggetto preso di mira possiamo distinguere la forma tipica della conferma evidente e la forma tipica del superamento.</a:t>
          </a:r>
          <a:endParaRPr lang="en-US" sz="2100" kern="1200"/>
        </a:p>
      </dsp:txBody>
      <dsp:txXfrm>
        <a:off x="71964" y="105424"/>
        <a:ext cx="6604855" cy="1330271"/>
      </dsp:txXfrm>
    </dsp:sp>
    <dsp:sp modelId="{11EC74FE-71FC-4131-8F31-6C34DFD43696}">
      <dsp:nvSpPr>
        <dsp:cNvPr id="0" name=""/>
        <dsp:cNvSpPr/>
      </dsp:nvSpPr>
      <dsp:spPr>
        <a:xfrm>
          <a:off x="0" y="1568140"/>
          <a:ext cx="6748783" cy="1474199"/>
        </a:xfrm>
        <a:prstGeom prst="roundRect">
          <a:avLst/>
        </a:prstGeom>
        <a:solidFill>
          <a:schemeClr val="accent2">
            <a:hueOff val="-509382"/>
            <a:satOff val="2508"/>
            <a:lumOff val="-477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it-IT" sz="2100" kern="1200" baseline="0"/>
            <a:t>Questi eventi sintetici appartengono a tutti i sensi oggettuali </a:t>
          </a:r>
          <a:endParaRPr lang="en-US" sz="2100" kern="1200"/>
        </a:p>
      </dsp:txBody>
      <dsp:txXfrm>
        <a:off x="71964" y="1640104"/>
        <a:ext cx="6604855" cy="1330271"/>
      </dsp:txXfrm>
    </dsp:sp>
    <dsp:sp modelId="{2F200970-F2EC-41C8-AE52-7A3491A5F4AB}">
      <dsp:nvSpPr>
        <dsp:cNvPr id="0" name=""/>
        <dsp:cNvSpPr/>
      </dsp:nvSpPr>
      <dsp:spPr>
        <a:xfrm>
          <a:off x="0" y="3102820"/>
          <a:ext cx="6748783" cy="1474199"/>
        </a:xfrm>
        <a:prstGeom prst="roundRect">
          <a:avLst/>
        </a:prstGeom>
        <a:solidFill>
          <a:schemeClr val="accent2">
            <a:hueOff val="-1018763"/>
            <a:satOff val="5016"/>
            <a:lumOff val="-9541"/>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it-IT" sz="2100" kern="1200" baseline="0" dirty="0"/>
            <a:t>Sono atti  e correlati della ragione messi in luce dall’ego trascendentale ( fenomeno d’essere, ciò di cui non posso fare a meno)</a:t>
          </a:r>
          <a:endParaRPr lang="en-US" sz="2100" kern="1200" dirty="0"/>
        </a:p>
      </dsp:txBody>
      <dsp:txXfrm>
        <a:off x="71964" y="3174784"/>
        <a:ext cx="6604855" cy="1330271"/>
      </dsp:txXfrm>
    </dsp:sp>
    <dsp:sp modelId="{0F41B4F5-0C59-491D-A449-2A2C61ADD17C}">
      <dsp:nvSpPr>
        <dsp:cNvPr id="0" name=""/>
        <dsp:cNvSpPr/>
      </dsp:nvSpPr>
      <dsp:spPr>
        <a:xfrm>
          <a:off x="0" y="4637500"/>
          <a:ext cx="6748783" cy="1474199"/>
        </a:xfrm>
        <a:prstGeom prst="roundRect">
          <a:avLst/>
        </a:prstGeom>
        <a:solidFill>
          <a:schemeClr val="accent2">
            <a:hueOff val="-1528145"/>
            <a:satOff val="7524"/>
            <a:lumOff val="-14311"/>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it-IT" sz="2100" kern="1200" baseline="0"/>
            <a:t>Per ragione intendiamo una forma strutturale ed essenziale della soggettività trascendentale in generale.</a:t>
          </a:r>
          <a:endParaRPr lang="en-US" sz="2100" kern="1200"/>
        </a:p>
      </dsp:txBody>
      <dsp:txXfrm>
        <a:off x="71964" y="4709464"/>
        <a:ext cx="6604855" cy="13302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4E154-E69F-462E-807C-CCF913C3EDED}">
      <dsp:nvSpPr>
        <dsp:cNvPr id="0" name=""/>
        <dsp:cNvSpPr/>
      </dsp:nvSpPr>
      <dsp:spPr>
        <a:xfrm>
          <a:off x="0" y="142892"/>
          <a:ext cx="9935498" cy="929857"/>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it-IT" sz="1700" kern="1200" baseline="0"/>
            <a:t>L’esperienza dell’evidenza è un aspetto essenziale che sta alla base della vita intenzione in quanto tale </a:t>
          </a:r>
          <a:endParaRPr lang="en-US" sz="1700" kern="1200"/>
        </a:p>
      </dsp:txBody>
      <dsp:txXfrm>
        <a:off x="45392" y="188284"/>
        <a:ext cx="9844714" cy="839073"/>
      </dsp:txXfrm>
    </dsp:sp>
    <dsp:sp modelId="{DE705684-B4C5-43CE-9CB8-4AF1EE6C12FA}">
      <dsp:nvSpPr>
        <dsp:cNvPr id="0" name=""/>
        <dsp:cNvSpPr/>
      </dsp:nvSpPr>
      <dsp:spPr>
        <a:xfrm>
          <a:off x="0" y="1121710"/>
          <a:ext cx="9935498" cy="929857"/>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it-IT" sz="1700" kern="1200" baseline="0" dirty="0"/>
            <a:t>Ogni coscienza in generale o è già nella condizione dell’evidenza, oppure mira a raggiungere quelle sintesi della conferma che appartengono all’ambito dell’io posso</a:t>
          </a:r>
          <a:endParaRPr lang="en-US" sz="1700" kern="1200" dirty="0"/>
        </a:p>
      </dsp:txBody>
      <dsp:txXfrm>
        <a:off x="45392" y="1167102"/>
        <a:ext cx="9844714" cy="839073"/>
      </dsp:txXfrm>
    </dsp:sp>
    <dsp:sp modelId="{CDDAB79B-E420-4313-9DC6-2751AD83F037}">
      <dsp:nvSpPr>
        <dsp:cNvPr id="0" name=""/>
        <dsp:cNvSpPr/>
      </dsp:nvSpPr>
      <dsp:spPr>
        <a:xfrm>
          <a:off x="0" y="2100527"/>
          <a:ext cx="9935498" cy="929857"/>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it-IT" sz="1700" kern="1200" baseline="0" dirty="0"/>
            <a:t>Nel processo di conferma, la conferma può capovolgersi nella sua negazione corrispondente, perché ciò che è preso di mira può manifestarsi qualcosa dall’altro ( si manifesta qualcosa d’altro sempre nella modalità dell’esso stesso)</a:t>
          </a:r>
          <a:endParaRPr lang="en-US" sz="1700" kern="1200" dirty="0"/>
        </a:p>
      </dsp:txBody>
      <dsp:txXfrm>
        <a:off x="45392" y="2145919"/>
        <a:ext cx="9844714" cy="839073"/>
      </dsp:txXfrm>
    </dsp:sp>
    <dsp:sp modelId="{24B39FB8-4E0F-4852-BFAC-0EDE9FB0EFCC}">
      <dsp:nvSpPr>
        <dsp:cNvPr id="0" name=""/>
        <dsp:cNvSpPr/>
      </dsp:nvSpPr>
      <dsp:spPr>
        <a:xfrm>
          <a:off x="0" y="3162914"/>
          <a:ext cx="9935498" cy="1125062"/>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it-IT" sz="1700" kern="1200" baseline="0"/>
            <a:t>In questo caso l’intenzione rispetto all’oggetto fallisce e assume il carattere di nullità</a:t>
          </a:r>
          <a:endParaRPr lang="en-US" sz="1700" kern="1200"/>
        </a:p>
      </dsp:txBody>
      <dsp:txXfrm>
        <a:off x="54921" y="3217835"/>
        <a:ext cx="9825656" cy="1015220"/>
      </dsp:txXfrm>
    </dsp:sp>
    <dsp:sp modelId="{8A268180-BDC8-4ED1-899A-33FB37F38C5A}">
      <dsp:nvSpPr>
        <dsp:cNvPr id="0" name=""/>
        <dsp:cNvSpPr/>
      </dsp:nvSpPr>
      <dsp:spPr>
        <a:xfrm>
          <a:off x="0" y="4253367"/>
          <a:ext cx="9935498" cy="929857"/>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it-IT" sz="1700" kern="1200" baseline="0" dirty="0"/>
            <a:t>Il non essere è una modalità dell’essere puro e semplice della certezza d’essere</a:t>
          </a:r>
          <a:endParaRPr lang="en-US" sz="1700" kern="1200" dirty="0"/>
        </a:p>
      </dsp:txBody>
      <dsp:txXfrm>
        <a:off x="45392" y="4298759"/>
        <a:ext cx="9844714" cy="839073"/>
      </dsp:txXfrm>
    </dsp:sp>
    <dsp:sp modelId="{0F3DC828-B4FE-42D3-989F-8D80C862F19E}">
      <dsp:nvSpPr>
        <dsp:cNvPr id="0" name=""/>
        <dsp:cNvSpPr/>
      </dsp:nvSpPr>
      <dsp:spPr>
        <a:xfrm>
          <a:off x="0" y="5232184"/>
          <a:ext cx="9935498" cy="929857"/>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it-IT" sz="1700" kern="1200" baseline="0"/>
            <a:t>Mentre l’evidenza nel suo senso più ampio è un concetto correlato non solo con i concetti di essere e non essere ma anche ad altri variazioni modali dell’essere: l’essere possibile, l’essere probabile, l’essere in dubbio</a:t>
          </a:r>
          <a:endParaRPr lang="en-US" sz="1700" kern="1200"/>
        </a:p>
      </dsp:txBody>
      <dsp:txXfrm>
        <a:off x="45392" y="5277576"/>
        <a:ext cx="9844714" cy="8390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969582-962E-4BE9-A9F4-04EA99A78E18}">
      <dsp:nvSpPr>
        <dsp:cNvPr id="0" name=""/>
        <dsp:cNvSpPr/>
      </dsp:nvSpPr>
      <dsp:spPr>
        <a:xfrm>
          <a:off x="0" y="693285"/>
          <a:ext cx="6593534" cy="1099800"/>
        </a:xfrm>
        <a:prstGeom prst="roundRect">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it-IT" sz="2000" kern="1200" baseline="0"/>
            <a:t>Questa incompletezza dell’evidenza diventa via via più completa con l’attuarsi dei passaggi sintetici da un evidenza all’altra</a:t>
          </a:r>
          <a:endParaRPr lang="en-US" sz="2000" kern="1200"/>
        </a:p>
      </dsp:txBody>
      <dsp:txXfrm>
        <a:off x="53688" y="746973"/>
        <a:ext cx="6486158" cy="992424"/>
      </dsp:txXfrm>
    </dsp:sp>
    <dsp:sp modelId="{7A2DF7E7-7E0B-4A09-87FA-FFC1BA891885}">
      <dsp:nvSpPr>
        <dsp:cNvPr id="0" name=""/>
        <dsp:cNvSpPr/>
      </dsp:nvSpPr>
      <dsp:spPr>
        <a:xfrm>
          <a:off x="0" y="1850685"/>
          <a:ext cx="6593534" cy="1099800"/>
        </a:xfrm>
        <a:prstGeom prst="roundRect">
          <a:avLst/>
        </a:prstGeom>
        <a:solidFill>
          <a:schemeClr val="accent2">
            <a:hueOff val="-509382"/>
            <a:satOff val="2508"/>
            <a:lumOff val="-477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it-IT" sz="2000" kern="1200" baseline="0"/>
            <a:t>Ogni sintesi di questo tipo porta sempre di nuovo con se delle intenzioni che anticipano e accompagnano l’evidenza e che non sono a loro volta riempite</a:t>
          </a:r>
          <a:endParaRPr lang="en-US" sz="2000" kern="1200"/>
        </a:p>
      </dsp:txBody>
      <dsp:txXfrm>
        <a:off x="53688" y="1904373"/>
        <a:ext cx="6486158" cy="992424"/>
      </dsp:txXfrm>
    </dsp:sp>
    <dsp:sp modelId="{27C6A5D0-397C-42C7-B2FC-9503933770B3}">
      <dsp:nvSpPr>
        <dsp:cNvPr id="0" name=""/>
        <dsp:cNvSpPr/>
      </dsp:nvSpPr>
      <dsp:spPr>
        <a:xfrm>
          <a:off x="0" y="3008085"/>
          <a:ext cx="6593534" cy="1099800"/>
        </a:xfrm>
        <a:prstGeom prst="roundRect">
          <a:avLst/>
        </a:prstGeom>
        <a:solidFill>
          <a:schemeClr val="accent2">
            <a:hueOff val="-1018763"/>
            <a:satOff val="5016"/>
            <a:lumOff val="-9541"/>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it-IT" sz="2000" kern="1200" baseline="0"/>
            <a:t>L’esperienza esterna è per essenza l’unica forza che può dare conferma a ciò che viene inteso</a:t>
          </a:r>
          <a:endParaRPr lang="en-US" sz="2000" kern="1200"/>
        </a:p>
      </dsp:txBody>
      <dsp:txXfrm>
        <a:off x="53688" y="3061773"/>
        <a:ext cx="6486158" cy="992424"/>
      </dsp:txXfrm>
    </dsp:sp>
    <dsp:sp modelId="{AFE3CB4E-D356-45B8-9E7D-1888351232F1}">
      <dsp:nvSpPr>
        <dsp:cNvPr id="0" name=""/>
        <dsp:cNvSpPr/>
      </dsp:nvSpPr>
      <dsp:spPr>
        <a:xfrm>
          <a:off x="0" y="4165485"/>
          <a:ext cx="6593534" cy="1099800"/>
        </a:xfrm>
        <a:prstGeom prst="roundRect">
          <a:avLst/>
        </a:prstGeom>
        <a:solidFill>
          <a:schemeClr val="accent2">
            <a:hueOff val="-1528145"/>
            <a:satOff val="7524"/>
            <a:lumOff val="-14311"/>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it-IT" sz="2000" kern="1200" baseline="0" dirty="0"/>
            <a:t>L’essere del mondo trascende la coscienza di questo tipo (io non posso fare esperienza esterna della totalità dei fenomeni)</a:t>
          </a:r>
          <a:endParaRPr lang="en-US" sz="2000" kern="1200" dirty="0"/>
        </a:p>
      </dsp:txBody>
      <dsp:txXfrm>
        <a:off x="53688" y="4219173"/>
        <a:ext cx="6486158" cy="9924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C9FA6-1066-4AEA-B542-D63A649D8853}">
      <dsp:nvSpPr>
        <dsp:cNvPr id="0" name=""/>
        <dsp:cNvSpPr/>
      </dsp:nvSpPr>
      <dsp:spPr>
        <a:xfrm>
          <a:off x="0" y="474814"/>
          <a:ext cx="6244764" cy="1202906"/>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t-IT" sz="1400" kern="1200" dirty="0"/>
            <a:t>Essere vero e verità indicano una divisone strutturale all’interno delle infinite molteplicità di </a:t>
          </a:r>
          <a:r>
            <a:rPr lang="it-IT" sz="1400" kern="1200" dirty="0" err="1"/>
            <a:t>cogitationes</a:t>
          </a:r>
          <a:r>
            <a:rPr lang="it-IT" sz="1400" kern="1200" dirty="0"/>
            <a:t> reali e possibili che si riferiscono all’oggetto preso di mira</a:t>
          </a:r>
          <a:endParaRPr lang="en-US" sz="1400" kern="1200" dirty="0"/>
        </a:p>
      </dsp:txBody>
      <dsp:txXfrm>
        <a:off x="58721" y="533535"/>
        <a:ext cx="6127322" cy="1085464"/>
      </dsp:txXfrm>
    </dsp:sp>
    <dsp:sp modelId="{67FE6804-2AB2-44C1-951D-80E637596EAE}">
      <dsp:nvSpPr>
        <dsp:cNvPr id="0" name=""/>
        <dsp:cNvSpPr/>
      </dsp:nvSpPr>
      <dsp:spPr>
        <a:xfrm>
          <a:off x="0" y="1718041"/>
          <a:ext cx="6244764" cy="1202906"/>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t-IT" sz="1400" kern="1200"/>
            <a:t>L’oggetto realmente esistente indica un sistema particolare dell’evidenze che si riferiscono ad esso, tali da connettersi l’una con l’altra in modo sintetico, così da unificarsi in un’unica evidenza totale</a:t>
          </a:r>
          <a:endParaRPr lang="en-US" sz="1400" kern="1200"/>
        </a:p>
      </dsp:txBody>
      <dsp:txXfrm>
        <a:off x="58721" y="1776762"/>
        <a:ext cx="6127322" cy="1085464"/>
      </dsp:txXfrm>
    </dsp:sp>
    <dsp:sp modelId="{F8791BB4-28A0-4F63-9051-F35CFA7956AC}">
      <dsp:nvSpPr>
        <dsp:cNvPr id="0" name=""/>
        <dsp:cNvSpPr/>
      </dsp:nvSpPr>
      <dsp:spPr>
        <a:xfrm>
          <a:off x="0" y="2961267"/>
          <a:ext cx="6244764" cy="1202906"/>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t-IT" sz="1400" kern="1200"/>
            <a:t>Tale evidenza sarebbe un’evidenza assolutamente completa</a:t>
          </a:r>
          <a:endParaRPr lang="en-US" sz="1400" kern="1200"/>
        </a:p>
      </dsp:txBody>
      <dsp:txXfrm>
        <a:off x="58721" y="3019988"/>
        <a:ext cx="6127322" cy="1085464"/>
      </dsp:txXfrm>
    </dsp:sp>
    <dsp:sp modelId="{126E849C-F76C-4A38-8583-11A5E5AD49F0}">
      <dsp:nvSpPr>
        <dsp:cNvPr id="0" name=""/>
        <dsp:cNvSpPr/>
      </dsp:nvSpPr>
      <dsp:spPr>
        <a:xfrm>
          <a:off x="0" y="4204493"/>
          <a:ext cx="6244764" cy="1202906"/>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it-IT" sz="1400" kern="1200"/>
            <a:t>Non si tratta di realizzare effettivamente questa evidenza (quella di un’evidenza assoluta per tutti gli oggetti è un’idea), resta però il compito di fare chiarezza in merito alla struttura essenziale di tale evidenza                si tratta del problema della </a:t>
          </a:r>
          <a:r>
            <a:rPr lang="it-IT" sz="1400" i="1" kern="1200"/>
            <a:t>costituzione trascendentale dell’oggettualità esistente in un senso pregnante del termine costituzione.</a:t>
          </a:r>
          <a:endParaRPr lang="en-US" sz="1400" kern="1200"/>
        </a:p>
      </dsp:txBody>
      <dsp:txXfrm>
        <a:off x="58721" y="4263214"/>
        <a:ext cx="6127322" cy="108546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0" baseline="0">
                <a:solidFill>
                  <a:schemeClr val="tx1"/>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fld id="{1DD23B11-DD2B-4262-9F23-89A15E64558B}" type="datetimeFigureOut">
              <a:rPr lang="it-IT" smtClean="0"/>
              <a:t>28/10/2024</a:t>
            </a:fld>
            <a:endParaRPr lang="it-IT"/>
          </a:p>
        </p:txBody>
      </p:sp>
      <p:sp>
        <p:nvSpPr>
          <p:cNvPr id="9" name="Footer Placeholder 8"/>
          <p:cNvSpPr>
            <a:spLocks noGrp="1"/>
          </p:cNvSpPr>
          <p:nvPr>
            <p:ph type="ftr" sz="quarter" idx="11"/>
          </p:nvPr>
        </p:nvSpPr>
        <p:spPr/>
        <p:txBody>
          <a:bodyPr/>
          <a:lstStyle/>
          <a:p>
            <a:endParaRPr lang="it-IT"/>
          </a:p>
        </p:txBody>
      </p:sp>
      <p:sp>
        <p:nvSpPr>
          <p:cNvPr id="10" name="Slide Number Placeholder 9"/>
          <p:cNvSpPr>
            <a:spLocks noGrp="1"/>
          </p:cNvSpPr>
          <p:nvPr>
            <p:ph type="sldNum" sz="quarter" idx="12"/>
          </p:nvPr>
        </p:nvSpPr>
        <p:spPr/>
        <p:txBody>
          <a:bodyPr/>
          <a:lstStyle/>
          <a:p>
            <a:fld id="{D6358266-4FD6-4326-AAAA-C3DF0B90EB33}" type="slidenum">
              <a:rPr lang="it-IT" smtClean="0"/>
              <a:t>‹N›</a:t>
            </a:fld>
            <a:endParaRPr lang="it-IT"/>
          </a:p>
        </p:txBody>
      </p:sp>
      <p:sp>
        <p:nvSpPr>
          <p:cNvPr id="11" name="Rectangle 10"/>
          <p:cNvSpPr/>
          <p:nvPr/>
        </p:nvSpPr>
        <p:spPr>
          <a:xfrm>
            <a:off x="11292840" y="0"/>
            <a:ext cx="91440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314411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DD23B11-DD2B-4262-9F23-89A15E64558B}" type="datetimeFigureOut">
              <a:rPr lang="it-IT" smtClean="0"/>
              <a:t>28/10/2024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6358266-4FD6-4326-AAAA-C3DF0B90EB33}" type="slidenum">
              <a:rPr lang="it-IT" smtClean="0"/>
              <a:t>‹N›</a:t>
            </a:fld>
            <a:endParaRPr lang="it-IT"/>
          </a:p>
        </p:txBody>
      </p:sp>
    </p:spTree>
    <p:extLst>
      <p:ext uri="{BB962C8B-B14F-4D97-AF65-F5344CB8AC3E}">
        <p14:creationId xmlns:p14="http://schemas.microsoft.com/office/powerpoint/2010/main" val="1462538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DD23B11-DD2B-4262-9F23-89A15E64558B}" type="datetimeFigureOut">
              <a:rPr lang="it-IT" smtClean="0"/>
              <a:t>28/10/2024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6358266-4FD6-4326-AAAA-C3DF0B90EB33}" type="slidenum">
              <a:rPr lang="it-IT" smtClean="0"/>
              <a:t>‹N›</a:t>
            </a:fld>
            <a:endParaRPr lang="it-IT"/>
          </a:p>
        </p:txBody>
      </p:sp>
    </p:spTree>
    <p:extLst>
      <p:ext uri="{BB962C8B-B14F-4D97-AF65-F5344CB8AC3E}">
        <p14:creationId xmlns:p14="http://schemas.microsoft.com/office/powerpoint/2010/main" val="2301523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DD23B11-DD2B-4262-9F23-89A15E64558B}" type="datetimeFigureOut">
              <a:rPr lang="it-IT" smtClean="0"/>
              <a:t>28/10/2024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6358266-4FD6-4326-AAAA-C3DF0B90EB33}" type="slidenum">
              <a:rPr lang="it-IT" smtClean="0"/>
              <a:t>‹N›</a:t>
            </a:fld>
            <a:endParaRPr lang="it-IT"/>
          </a:p>
        </p:txBody>
      </p:sp>
    </p:spTree>
    <p:extLst>
      <p:ext uri="{BB962C8B-B14F-4D97-AF65-F5344CB8AC3E}">
        <p14:creationId xmlns:p14="http://schemas.microsoft.com/office/powerpoint/2010/main" val="294760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1DD23B11-DD2B-4262-9F23-89A15E64558B}" type="datetimeFigureOut">
              <a:rPr lang="it-IT" smtClean="0"/>
              <a:t>28/10/2024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6358266-4FD6-4326-AAAA-C3DF0B90EB33}" type="slidenum">
              <a:rPr lang="it-IT" smtClean="0"/>
              <a:t>‹N›</a:t>
            </a:fld>
            <a:endParaRPr lang="it-IT"/>
          </a:p>
        </p:txBody>
      </p:sp>
      <p:sp>
        <p:nvSpPr>
          <p:cNvPr id="8" name="Rectangle 7"/>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96238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1DD23B11-DD2B-4262-9F23-89A15E64558B}" type="datetimeFigureOut">
              <a:rPr lang="it-IT" smtClean="0"/>
              <a:t>28/10/2024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6358266-4FD6-4326-AAAA-C3DF0B90EB33}" type="slidenum">
              <a:rPr lang="it-IT" smtClean="0"/>
              <a:t>‹N›</a:t>
            </a:fld>
            <a:endParaRPr lang="it-IT"/>
          </a:p>
        </p:txBody>
      </p:sp>
    </p:spTree>
    <p:extLst>
      <p:ext uri="{BB962C8B-B14F-4D97-AF65-F5344CB8AC3E}">
        <p14:creationId xmlns:p14="http://schemas.microsoft.com/office/powerpoint/2010/main" val="1124469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261872" y="1721606"/>
            <a:ext cx="4480560" cy="731520"/>
          </a:xfrm>
        </p:spPr>
        <p:txBody>
          <a:bodyPr anchor="b">
            <a:normAutofit/>
          </a:bodyPr>
          <a:lstStyle>
            <a:lvl1pPr marL="0" indent="0">
              <a:spcBef>
                <a:spcPts val="0"/>
              </a:spcBef>
              <a:buNone/>
              <a:defRPr sz="2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1" name="Text Placeholder 4"/>
          <p:cNvSpPr>
            <a:spLocks noGrp="1"/>
          </p:cNvSpPr>
          <p:nvPr>
            <p:ph type="body" sz="quarter" idx="3"/>
          </p:nvPr>
        </p:nvSpPr>
        <p:spPr>
          <a:xfrm>
            <a:off x="6126480" y="1721606"/>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it-IT"/>
              <a:t>Fare clic per modificare gli stili del testo dello schema</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1DD23B11-DD2B-4262-9F23-89A15E64558B}" type="datetimeFigureOut">
              <a:rPr lang="it-IT" smtClean="0"/>
              <a:t>28/10/2024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D6358266-4FD6-4326-AAAA-C3DF0B90EB33}" type="slidenum">
              <a:rPr lang="it-IT" smtClean="0"/>
              <a:t>‹N›</a:t>
            </a:fld>
            <a:endParaRPr lang="it-IT"/>
          </a:p>
        </p:txBody>
      </p:sp>
    </p:spTree>
    <p:extLst>
      <p:ext uri="{BB962C8B-B14F-4D97-AF65-F5344CB8AC3E}">
        <p14:creationId xmlns:p14="http://schemas.microsoft.com/office/powerpoint/2010/main" val="1969525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1DD23B11-DD2B-4262-9F23-89A15E64558B}" type="datetimeFigureOut">
              <a:rPr lang="it-IT" smtClean="0"/>
              <a:t>28/10/2024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D6358266-4FD6-4326-AAAA-C3DF0B90EB33}" type="slidenum">
              <a:rPr lang="it-IT" smtClean="0"/>
              <a:t>‹N›</a:t>
            </a:fld>
            <a:endParaRPr lang="it-IT"/>
          </a:p>
        </p:txBody>
      </p:sp>
    </p:spTree>
    <p:extLst>
      <p:ext uri="{BB962C8B-B14F-4D97-AF65-F5344CB8AC3E}">
        <p14:creationId xmlns:p14="http://schemas.microsoft.com/office/powerpoint/2010/main" val="3204527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D23B11-DD2B-4262-9F23-89A15E64558B}" type="datetimeFigureOut">
              <a:rPr lang="it-IT" smtClean="0"/>
              <a:t>28/10/2024</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D6358266-4FD6-4326-AAAA-C3DF0B90EB33}" type="slidenum">
              <a:rPr lang="it-IT" smtClean="0"/>
              <a:t>‹N›</a:t>
            </a:fld>
            <a:endParaRPr lang="it-IT"/>
          </a:p>
        </p:txBody>
      </p:sp>
    </p:spTree>
    <p:extLst>
      <p:ext uri="{BB962C8B-B14F-4D97-AF65-F5344CB8AC3E}">
        <p14:creationId xmlns:p14="http://schemas.microsoft.com/office/powerpoint/2010/main" val="890557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1" baseline="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1DD23B11-DD2B-4262-9F23-89A15E64558B}" type="datetimeFigureOut">
              <a:rPr lang="it-IT" smtClean="0"/>
              <a:t>28/10/2024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6358266-4FD6-4326-AAAA-C3DF0B90EB33}" type="slidenum">
              <a:rPr lang="it-IT" smtClean="0"/>
              <a:t>‹N›</a:t>
            </a:fld>
            <a:endParaRPr lang="it-IT"/>
          </a:p>
        </p:txBody>
      </p:sp>
    </p:spTree>
    <p:extLst>
      <p:ext uri="{BB962C8B-B14F-4D97-AF65-F5344CB8AC3E}">
        <p14:creationId xmlns:p14="http://schemas.microsoft.com/office/powerpoint/2010/main" val="455984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rgbClr val="FFFFFF"/>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a:solidFill>
                  <a:schemeClr val="accent1">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1DD23B11-DD2B-4262-9F23-89A15E64558B}" type="datetimeFigureOut">
              <a:rPr lang="it-IT" smtClean="0"/>
              <a:t>28/10/2024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6358266-4FD6-4326-AAAA-C3DF0B90EB33}" type="slidenum">
              <a:rPr lang="it-IT" smtClean="0"/>
              <a:t>‹N›</a:t>
            </a:fld>
            <a:endParaRPr lang="it-IT"/>
          </a:p>
        </p:txBody>
      </p:sp>
    </p:spTree>
    <p:extLst>
      <p:ext uri="{BB962C8B-B14F-4D97-AF65-F5344CB8AC3E}">
        <p14:creationId xmlns:p14="http://schemas.microsoft.com/office/powerpoint/2010/main" val="3680472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262393"/>
            <a:ext cx="9692640" cy="1428929"/>
          </a:xfrm>
          <a:prstGeom prst="rect">
            <a:avLst/>
          </a:prstGeom>
        </p:spPr>
        <p:txBody>
          <a:bodyPr vert="horz" lIns="91440" tIns="27432" rIns="91440" bIns="45720" rtlCol="0" anchor="b">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100" b="0">
                <a:solidFill>
                  <a:schemeClr val="tx2">
                    <a:lumMod val="40000"/>
                    <a:lumOff val="60000"/>
                  </a:schemeClr>
                </a:solidFill>
              </a:defRPr>
            </a:lvl1pPr>
          </a:lstStyle>
          <a:p>
            <a:fld id="{1DD23B11-DD2B-4262-9F23-89A15E64558B}" type="datetimeFigureOut">
              <a:rPr lang="it-IT" smtClean="0"/>
              <a:t>28/10/2024</a:t>
            </a:fld>
            <a:endParaRPr lang="it-IT"/>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endParaRPr lang="it-IT"/>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latin typeface="+mj-lt"/>
              </a:defRPr>
            </a:lvl1pPr>
          </a:lstStyle>
          <a:p>
            <a:fld id="{D6358266-4FD6-4326-AAAA-C3DF0B90EB33}" type="slidenum">
              <a:rPr lang="it-IT" smtClean="0"/>
              <a:t>‹N›</a:t>
            </a:fld>
            <a:endParaRPr lang="it-IT"/>
          </a:p>
        </p:txBody>
      </p:sp>
    </p:spTree>
    <p:extLst>
      <p:ext uri="{BB962C8B-B14F-4D97-AF65-F5344CB8AC3E}">
        <p14:creationId xmlns:p14="http://schemas.microsoft.com/office/powerpoint/2010/main" val="34988542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9.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12BBFB-9D22-636C-8560-AD15EE76CCE2}"/>
              </a:ext>
            </a:extLst>
          </p:cNvPr>
          <p:cNvSpPr>
            <a:spLocks noGrp="1"/>
          </p:cNvSpPr>
          <p:nvPr>
            <p:ph type="ctrTitle"/>
          </p:nvPr>
        </p:nvSpPr>
        <p:spPr>
          <a:xfrm>
            <a:off x="4651947" y="758952"/>
            <a:ext cx="6323519" cy="4041648"/>
          </a:xfrm>
        </p:spPr>
        <p:txBody>
          <a:bodyPr>
            <a:normAutofit/>
          </a:bodyPr>
          <a:lstStyle/>
          <a:p>
            <a:r>
              <a:rPr lang="it-IT" dirty="0"/>
              <a:t>Terza meditazione </a:t>
            </a:r>
          </a:p>
        </p:txBody>
      </p:sp>
      <p:sp>
        <p:nvSpPr>
          <p:cNvPr id="3" name="Sottotitolo 2">
            <a:extLst>
              <a:ext uri="{FF2B5EF4-FFF2-40B4-BE49-F238E27FC236}">
                <a16:creationId xmlns:a16="http://schemas.microsoft.com/office/drawing/2014/main" id="{4AB69D57-422A-199A-84DF-4B566F5D188D}"/>
              </a:ext>
            </a:extLst>
          </p:cNvPr>
          <p:cNvSpPr>
            <a:spLocks noGrp="1"/>
          </p:cNvSpPr>
          <p:nvPr>
            <p:ph type="subTitle" idx="1"/>
          </p:nvPr>
        </p:nvSpPr>
        <p:spPr>
          <a:xfrm>
            <a:off x="4651947" y="4800600"/>
            <a:ext cx="6323520" cy="1691640"/>
          </a:xfrm>
        </p:spPr>
        <p:txBody>
          <a:bodyPr>
            <a:normAutofit/>
          </a:bodyPr>
          <a:lstStyle/>
          <a:p>
            <a:endParaRPr lang="it-IT"/>
          </a:p>
          <a:p>
            <a:r>
              <a:rPr lang="it-IT"/>
              <a:t>La problematica costitutiva. Verità e realtà</a:t>
            </a:r>
          </a:p>
          <a:p>
            <a:r>
              <a:rPr lang="it-IT"/>
              <a:t>Edmund Husserl </a:t>
            </a:r>
          </a:p>
        </p:txBody>
      </p:sp>
      <p:sp>
        <p:nvSpPr>
          <p:cNvPr id="15" name="Rectangle 14">
            <a:extLst>
              <a:ext uri="{FF2B5EF4-FFF2-40B4-BE49-F238E27FC236}">
                <a16:creationId xmlns:a16="http://schemas.microsoft.com/office/drawing/2014/main" id="{A0F80B31-D942-4321-A7CC-3FF24C30A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683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7DE213B-0A4F-4E9E-9153-8B0C2D046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00651" y="0"/>
            <a:ext cx="542103"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Tree>
    <p:extLst>
      <p:ext uri="{BB962C8B-B14F-4D97-AF65-F5344CB8AC3E}">
        <p14:creationId xmlns:p14="http://schemas.microsoft.com/office/powerpoint/2010/main" val="10138332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493167C4-7ABD-4E49-9694-5E0564B1C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4" name="Rectangle 9">
            <a:extLst>
              <a:ext uri="{FF2B5EF4-FFF2-40B4-BE49-F238E27FC236}">
                <a16:creationId xmlns:a16="http://schemas.microsoft.com/office/drawing/2014/main" id="{26C48361-4990-441C-BCC7-1B7E71688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195A4D8B-816B-C733-30A9-78DA91B49C92}"/>
              </a:ext>
            </a:extLst>
          </p:cNvPr>
          <p:cNvSpPr>
            <a:spLocks noGrp="1"/>
          </p:cNvSpPr>
          <p:nvPr>
            <p:ph type="title"/>
          </p:nvPr>
        </p:nvSpPr>
        <p:spPr>
          <a:xfrm>
            <a:off x="1261872" y="1028699"/>
            <a:ext cx="9418320" cy="3862083"/>
          </a:xfrm>
        </p:spPr>
        <p:txBody>
          <a:bodyPr vert="horz" lIns="91440" tIns="27432" rIns="91440" bIns="45720" rtlCol="0" anchor="ctr">
            <a:normAutofit/>
          </a:bodyPr>
          <a:lstStyle/>
          <a:p>
            <a:pPr algn="ctr">
              <a:lnSpc>
                <a:spcPct val="85000"/>
              </a:lnSpc>
            </a:pPr>
            <a:r>
              <a:rPr lang="en-US" sz="6000" b="0" dirty="0">
                <a:solidFill>
                  <a:schemeClr val="tx1"/>
                </a:solidFill>
              </a:rPr>
              <a:t>26. La </a:t>
            </a:r>
            <a:r>
              <a:rPr lang="en-US" sz="6000" b="0" dirty="0" err="1">
                <a:solidFill>
                  <a:schemeClr val="tx1"/>
                </a:solidFill>
              </a:rPr>
              <a:t>realtà</a:t>
            </a:r>
            <a:r>
              <a:rPr lang="en-US" sz="6000" b="0" dirty="0">
                <a:solidFill>
                  <a:schemeClr val="tx1"/>
                </a:solidFill>
              </a:rPr>
              <a:t> come </a:t>
            </a:r>
            <a:r>
              <a:rPr lang="en-US" sz="6000" b="0" dirty="0" err="1">
                <a:solidFill>
                  <a:schemeClr val="tx1"/>
                </a:solidFill>
              </a:rPr>
              <a:t>correlato</a:t>
            </a:r>
            <a:r>
              <a:rPr lang="en-US" sz="6000" b="0" dirty="0">
                <a:solidFill>
                  <a:schemeClr val="tx1"/>
                </a:solidFill>
              </a:rPr>
              <a:t> </a:t>
            </a:r>
            <a:r>
              <a:rPr lang="en-US" sz="6000" b="0" dirty="0" err="1">
                <a:solidFill>
                  <a:schemeClr val="tx1"/>
                </a:solidFill>
              </a:rPr>
              <a:t>della</a:t>
            </a:r>
            <a:r>
              <a:rPr lang="en-US" sz="6000" b="0" dirty="0">
                <a:solidFill>
                  <a:schemeClr val="tx1"/>
                </a:solidFill>
              </a:rPr>
              <a:t> </a:t>
            </a:r>
            <a:r>
              <a:rPr lang="en-US" sz="6000" b="0" dirty="0" err="1">
                <a:solidFill>
                  <a:schemeClr val="tx1"/>
                </a:solidFill>
              </a:rPr>
              <a:t>conferma</a:t>
            </a:r>
            <a:r>
              <a:rPr lang="en-US" sz="6000" b="0" dirty="0">
                <a:solidFill>
                  <a:schemeClr val="tx1"/>
                </a:solidFill>
              </a:rPr>
              <a:t> </a:t>
            </a:r>
            <a:r>
              <a:rPr lang="en-US" sz="6000" b="0" dirty="0" err="1">
                <a:solidFill>
                  <a:schemeClr val="tx1"/>
                </a:solidFill>
              </a:rPr>
              <a:t>evidente</a:t>
            </a:r>
            <a:endParaRPr lang="en-US" sz="6000" b="0" dirty="0">
              <a:solidFill>
                <a:schemeClr val="tx1"/>
              </a:solidFill>
            </a:endParaRPr>
          </a:p>
        </p:txBody>
      </p:sp>
      <p:cxnSp>
        <p:nvCxnSpPr>
          <p:cNvPr id="12" name="Straight Connector 11">
            <a:extLst>
              <a:ext uri="{FF2B5EF4-FFF2-40B4-BE49-F238E27FC236}">
                <a16:creationId xmlns:a16="http://schemas.microsoft.com/office/drawing/2014/main" id="{D7E8ECA2-60A0-4D39-817D-F1E982ED7F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1500" y="5097592"/>
            <a:ext cx="59639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0654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E80D91-18AA-438F-BFF4-E6BABFDFBA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0" name="Rectangle 9">
            <a:extLst>
              <a:ext uri="{FF2B5EF4-FFF2-40B4-BE49-F238E27FC236}">
                <a16:creationId xmlns:a16="http://schemas.microsoft.com/office/drawing/2014/main" id="{EF05C5AB-8A34-4DF3-AB54-AD74AA432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4698" y="0"/>
            <a:ext cx="5188141" cy="68654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3" name="Segnaposto contenuto 2">
            <a:extLst>
              <a:ext uri="{FF2B5EF4-FFF2-40B4-BE49-F238E27FC236}">
                <a16:creationId xmlns:a16="http://schemas.microsoft.com/office/drawing/2014/main" id="{3DBA9EB4-E1EF-3D54-10D3-FAEABF240287}"/>
              </a:ext>
            </a:extLst>
          </p:cNvPr>
          <p:cNvSpPr>
            <a:spLocks noGrp="1"/>
          </p:cNvSpPr>
          <p:nvPr>
            <p:ph idx="1"/>
          </p:nvPr>
        </p:nvSpPr>
        <p:spPr>
          <a:xfrm>
            <a:off x="117986" y="176980"/>
            <a:ext cx="5830529" cy="6233651"/>
          </a:xfrm>
        </p:spPr>
        <p:txBody>
          <a:bodyPr anchor="ctr">
            <a:normAutofit/>
          </a:bodyPr>
          <a:lstStyle/>
          <a:p>
            <a:r>
              <a:rPr lang="it-IT" dirty="0"/>
              <a:t>Si delineano i problemi formali e generali dell’analisi intenzionale: l’origine fenomenologica dei concetti e dei principi fondamentali della logica formale, tali concetti indicano un’universale conformità della vita di coscienza, in quanto tale, a delle leggi strutturali, una conformità in virtù della quale hanno senso parole come «verità» e «realtà»</a:t>
            </a:r>
          </a:p>
          <a:p>
            <a:r>
              <a:rPr lang="it-IT" dirty="0"/>
              <a:t>Il fatto che gli oggetti esistono per me non dice nulla intorno all’evidenza, essi esistono coscienzialmente come cogitata</a:t>
            </a:r>
          </a:p>
          <a:p>
            <a:r>
              <a:rPr lang="it-IT" dirty="0"/>
              <a:t>La nozione di verità deve essere attinta dall’evidenza, solo grazie ad essa ha senso per noi il fatto che l’oggetto valga correttamente come effettivamente esistente</a:t>
            </a:r>
          </a:p>
          <a:p>
            <a:r>
              <a:rPr lang="it-IT" dirty="0"/>
              <a:t>Ogni correttezza proviene dall’evidenza, e dunque proviene dalla nostra stessa soggettività trascendentale </a:t>
            </a:r>
          </a:p>
        </p:txBody>
      </p:sp>
      <p:sp>
        <p:nvSpPr>
          <p:cNvPr id="12" name="Rectangle 11">
            <a:extLst>
              <a:ext uri="{FF2B5EF4-FFF2-40B4-BE49-F238E27FC236}">
                <a16:creationId xmlns:a16="http://schemas.microsoft.com/office/drawing/2014/main" id="{AA3B856C-9196-4702-BED7-5733C7EAA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665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pic>
        <p:nvPicPr>
          <p:cNvPr id="5" name="Immagine 4">
            <a:extLst>
              <a:ext uri="{FF2B5EF4-FFF2-40B4-BE49-F238E27FC236}">
                <a16:creationId xmlns:a16="http://schemas.microsoft.com/office/drawing/2014/main" id="{E993390B-9884-33BD-1AAE-05F1D7C69012}"/>
              </a:ext>
            </a:extLst>
          </p:cNvPr>
          <p:cNvPicPr>
            <a:picLocks noChangeAspect="1"/>
          </p:cNvPicPr>
          <p:nvPr/>
        </p:nvPicPr>
        <p:blipFill>
          <a:blip r:embed="rId2"/>
          <a:stretch>
            <a:fillRect/>
          </a:stretch>
        </p:blipFill>
        <p:spPr>
          <a:xfrm>
            <a:off x="6380429" y="337881"/>
            <a:ext cx="4636678" cy="6182237"/>
          </a:xfrm>
          <a:prstGeom prst="rect">
            <a:avLst/>
          </a:prstGeom>
        </p:spPr>
      </p:pic>
    </p:spTree>
    <p:extLst>
      <p:ext uri="{BB962C8B-B14F-4D97-AF65-F5344CB8AC3E}">
        <p14:creationId xmlns:p14="http://schemas.microsoft.com/office/powerpoint/2010/main" val="22370183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5DF87B-F93C-B329-E258-F7B5FB951F16}"/>
              </a:ext>
            </a:extLst>
          </p:cNvPr>
          <p:cNvSpPr>
            <a:spLocks noGrp="1"/>
          </p:cNvSpPr>
          <p:nvPr>
            <p:ph type="ctrTitle"/>
          </p:nvPr>
        </p:nvSpPr>
        <p:spPr>
          <a:xfrm>
            <a:off x="1261872" y="1028699"/>
            <a:ext cx="9418320" cy="3862083"/>
          </a:xfrm>
        </p:spPr>
        <p:txBody>
          <a:bodyPr anchor="ctr">
            <a:normAutofit/>
          </a:bodyPr>
          <a:lstStyle/>
          <a:p>
            <a:pPr algn="ctr"/>
            <a:r>
              <a:rPr lang="it-IT" sz="5600" dirty="0"/>
              <a:t>27. La funzione costitutiva svolta dall’evidenza abitale e potenziale per il senso di «oggetto esistente»</a:t>
            </a:r>
          </a:p>
        </p:txBody>
      </p:sp>
      <p:sp>
        <p:nvSpPr>
          <p:cNvPr id="3" name="Sottotitolo 2">
            <a:extLst>
              <a:ext uri="{FF2B5EF4-FFF2-40B4-BE49-F238E27FC236}">
                <a16:creationId xmlns:a16="http://schemas.microsoft.com/office/drawing/2014/main" id="{7123FAF6-6747-CD20-23A4-E78C59BA452B}"/>
              </a:ext>
            </a:extLst>
          </p:cNvPr>
          <p:cNvSpPr>
            <a:spLocks noGrp="1"/>
          </p:cNvSpPr>
          <p:nvPr>
            <p:ph type="subTitle" idx="1"/>
          </p:nvPr>
        </p:nvSpPr>
        <p:spPr>
          <a:xfrm>
            <a:off x="1261872" y="5237670"/>
            <a:ext cx="9418320" cy="1183261"/>
          </a:xfrm>
        </p:spPr>
        <p:txBody>
          <a:bodyPr>
            <a:normAutofit/>
          </a:bodyPr>
          <a:lstStyle/>
          <a:p>
            <a:pPr algn="ctr"/>
            <a:endParaRPr lang="it-IT"/>
          </a:p>
        </p:txBody>
      </p:sp>
      <p:cxnSp>
        <p:nvCxnSpPr>
          <p:cNvPr id="8" name="Straight Connector 7">
            <a:extLst>
              <a:ext uri="{FF2B5EF4-FFF2-40B4-BE49-F238E27FC236}">
                <a16:creationId xmlns:a16="http://schemas.microsoft.com/office/drawing/2014/main" id="{D7E8ECA2-60A0-4D39-817D-F1E982ED7F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1500" y="5097592"/>
            <a:ext cx="59639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483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AE80D91-18AA-438F-BFF4-E6BABFDFBA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7" name="Rectangle 16">
            <a:extLst>
              <a:ext uri="{FF2B5EF4-FFF2-40B4-BE49-F238E27FC236}">
                <a16:creationId xmlns:a16="http://schemas.microsoft.com/office/drawing/2014/main" id="{EF05C5AB-8A34-4DF3-AB54-AD74AA432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4698" y="0"/>
            <a:ext cx="5188141" cy="68654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3" name="Segnaposto contenuto 2">
            <a:extLst>
              <a:ext uri="{FF2B5EF4-FFF2-40B4-BE49-F238E27FC236}">
                <a16:creationId xmlns:a16="http://schemas.microsoft.com/office/drawing/2014/main" id="{30A7B93A-12D0-2A9E-8A2E-D03ADCFF326A}"/>
              </a:ext>
            </a:extLst>
          </p:cNvPr>
          <p:cNvSpPr>
            <a:spLocks noGrp="1"/>
          </p:cNvSpPr>
          <p:nvPr>
            <p:ph idx="1"/>
          </p:nvPr>
        </p:nvSpPr>
        <p:spPr>
          <a:xfrm>
            <a:off x="0" y="-442452"/>
            <a:ext cx="6076652" cy="8504904"/>
          </a:xfrm>
        </p:spPr>
        <p:txBody>
          <a:bodyPr anchor="ctr">
            <a:normAutofit/>
          </a:bodyPr>
          <a:lstStyle/>
          <a:p>
            <a:r>
              <a:rPr lang="it-IT" sz="1400" dirty="0"/>
              <a:t>Tanto l’identità dell’oggetto che esiste veramente, quanto l’identità dell’adeguazione dell’oggetto preso di mira in quanto tale e l’oggetto che esiste veramente, non sono elementi reali insiti nei vissuti di evidenza e di conferma</a:t>
            </a:r>
          </a:p>
          <a:p>
            <a:r>
              <a:rPr lang="it-IT" sz="1400" dirty="0"/>
              <a:t>Si tratta di un’immanenza ideale, che ci rimanda a un ulteriori connessioni di sintesi possibili che appartengono all’essenza stessa di tali vissuti</a:t>
            </a:r>
          </a:p>
          <a:p>
            <a:r>
              <a:rPr lang="it-IT" sz="1400" dirty="0"/>
              <a:t>Ogni evidenza costituisce per me un possesso permanente, io posso sempre di nuovo ritornare a quella stessa realtà che è stata intuita in modo evidente, attraverso catene di nuove evidenze che restituiscono la prima evidenza</a:t>
            </a:r>
          </a:p>
          <a:p>
            <a:r>
              <a:rPr lang="it-IT" sz="1400" dirty="0"/>
              <a:t>Sia il mondo reale che quello ideale esistono in virtù dell’evidenza</a:t>
            </a:r>
          </a:p>
          <a:p>
            <a:r>
              <a:rPr lang="it-IT" sz="1400" dirty="0"/>
              <a:t>In senso amplissimo ogni verità è «verità in se», tale senso dell’ in se rimanda dunque ad un’evidenza</a:t>
            </a:r>
          </a:p>
          <a:p>
            <a:r>
              <a:rPr lang="it-IT" sz="1400" dirty="0"/>
              <a:t>L’ in sé rimanda a potenzialità certe che hanno fondamento nell’io trascendentale e nella sua vita</a:t>
            </a:r>
          </a:p>
          <a:p>
            <a:pPr marL="0" indent="0">
              <a:buNone/>
            </a:pPr>
            <a:endParaRPr lang="it-IT" sz="1400" dirty="0"/>
          </a:p>
        </p:txBody>
      </p:sp>
      <p:sp>
        <p:nvSpPr>
          <p:cNvPr id="19" name="Rectangle 18">
            <a:extLst>
              <a:ext uri="{FF2B5EF4-FFF2-40B4-BE49-F238E27FC236}">
                <a16:creationId xmlns:a16="http://schemas.microsoft.com/office/drawing/2014/main" id="{AA3B856C-9196-4702-BED7-5733C7EAA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665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pic>
        <p:nvPicPr>
          <p:cNvPr id="4" name="Immagine 3">
            <a:extLst>
              <a:ext uri="{FF2B5EF4-FFF2-40B4-BE49-F238E27FC236}">
                <a16:creationId xmlns:a16="http://schemas.microsoft.com/office/drawing/2014/main" id="{9F75B842-B41B-8ACE-5F43-4CD4886F8EB2}"/>
              </a:ext>
            </a:extLst>
          </p:cNvPr>
          <p:cNvPicPr>
            <a:picLocks noChangeAspect="1"/>
          </p:cNvPicPr>
          <p:nvPr/>
        </p:nvPicPr>
        <p:blipFill>
          <a:blip r:embed="rId2"/>
          <a:stretch>
            <a:fillRect/>
          </a:stretch>
        </p:blipFill>
        <p:spPr>
          <a:xfrm>
            <a:off x="6390936" y="370587"/>
            <a:ext cx="4587620" cy="6116826"/>
          </a:xfrm>
          <a:prstGeom prst="rect">
            <a:avLst/>
          </a:prstGeom>
        </p:spPr>
      </p:pic>
    </p:spTree>
    <p:extLst>
      <p:ext uri="{BB962C8B-B14F-4D97-AF65-F5344CB8AC3E}">
        <p14:creationId xmlns:p14="http://schemas.microsoft.com/office/powerpoint/2010/main" val="5081810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93167C4-7ABD-4E49-9694-5E0564B1C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5" name="Rectangle 24">
            <a:extLst>
              <a:ext uri="{FF2B5EF4-FFF2-40B4-BE49-F238E27FC236}">
                <a16:creationId xmlns:a16="http://schemas.microsoft.com/office/drawing/2014/main" id="{26C48361-4990-441C-BCC7-1B7E71688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AAE47773-BF8A-FDCC-8762-B46F812574DF}"/>
              </a:ext>
            </a:extLst>
          </p:cNvPr>
          <p:cNvSpPr>
            <a:spLocks noGrp="1"/>
          </p:cNvSpPr>
          <p:nvPr>
            <p:ph type="title"/>
          </p:nvPr>
        </p:nvSpPr>
        <p:spPr>
          <a:xfrm>
            <a:off x="845574" y="1028699"/>
            <a:ext cx="9834618" cy="5519585"/>
          </a:xfrm>
        </p:spPr>
        <p:txBody>
          <a:bodyPr vert="horz" lIns="91440" tIns="27432" rIns="91440" bIns="45720" rtlCol="0" anchor="ctr">
            <a:normAutofit/>
          </a:bodyPr>
          <a:lstStyle/>
          <a:p>
            <a:pPr marR="0" lvl="0" algn="l" defTabSz="914400" rtl="0" eaLnBrk="1" fontAlgn="auto" latinLnBrk="0" hangingPunct="1">
              <a:lnSpc>
                <a:spcPct val="95000"/>
              </a:lnSpc>
              <a:spcBef>
                <a:spcPts val="1400"/>
              </a:spcBef>
              <a:spcAft>
                <a:spcPts val="200"/>
              </a:spcAft>
              <a:buClr>
                <a:srgbClr val="FF388C"/>
              </a:buClr>
              <a:buSzPct val="80000"/>
              <a:tabLst/>
              <a:defRPr/>
            </a:pPr>
            <a:r>
              <a:rPr lang="en-US" sz="6000" b="0" dirty="0">
                <a:solidFill>
                  <a:schemeClr val="tx1"/>
                </a:solidFill>
              </a:rPr>
              <a:t>28. </a:t>
            </a:r>
            <a:r>
              <a:rPr lang="en-US" sz="6000" b="0" dirty="0" err="1">
                <a:solidFill>
                  <a:schemeClr val="tx1"/>
                </a:solidFill>
              </a:rPr>
              <a:t>L’evidenza</a:t>
            </a:r>
            <a:r>
              <a:rPr lang="en-US" sz="6000" b="0" dirty="0">
                <a:solidFill>
                  <a:schemeClr val="tx1"/>
                </a:solidFill>
              </a:rPr>
              <a:t> </a:t>
            </a:r>
            <a:r>
              <a:rPr lang="en-US" sz="6000" b="0" dirty="0" err="1">
                <a:solidFill>
                  <a:schemeClr val="tx1"/>
                </a:solidFill>
              </a:rPr>
              <a:t>presuntiva</a:t>
            </a:r>
            <a:r>
              <a:rPr lang="en-US" sz="6000" b="0" dirty="0">
                <a:solidFill>
                  <a:schemeClr val="tx1"/>
                </a:solidFill>
              </a:rPr>
              <a:t> </a:t>
            </a:r>
            <a:r>
              <a:rPr lang="en-US" sz="6000" b="0" dirty="0" err="1">
                <a:solidFill>
                  <a:schemeClr val="tx1"/>
                </a:solidFill>
              </a:rPr>
              <a:t>dell’esperienza</a:t>
            </a:r>
            <a:r>
              <a:rPr lang="en-US" sz="6000" b="0" dirty="0">
                <a:solidFill>
                  <a:schemeClr val="tx1"/>
                </a:solidFill>
              </a:rPr>
              <a:t> del mondo. </a:t>
            </a:r>
            <a:r>
              <a:rPr kumimoji="0" lang="it-IT" sz="5400" b="0" u="none" strike="noStrike" kern="1200" cap="none" spc="10" normalizeH="0" baseline="0" noProof="0" dirty="0">
                <a:ln>
                  <a:noFill/>
                </a:ln>
                <a:solidFill>
                  <a:schemeClr val="tx1"/>
                </a:solidFill>
                <a:effectLst/>
                <a:uLnTx/>
                <a:uFillTx/>
                <a:latin typeface="Century Schoolbook" panose="02040604050505020304"/>
                <a:ea typeface="+mn-ea"/>
                <a:cs typeface="+mn-cs"/>
              </a:rPr>
              <a:t>Il mondo come idea correlata a un evidenza empirica esaustiva</a:t>
            </a:r>
            <a:br>
              <a:rPr kumimoji="0" lang="it-IT" sz="5400" u="none" strike="noStrike" kern="1200" cap="none" spc="10" normalizeH="0" baseline="0" noProof="0" dirty="0">
                <a:ln>
                  <a:noFill/>
                </a:ln>
                <a:solidFill>
                  <a:prstClr val="black">
                    <a:lumMod val="65000"/>
                    <a:lumOff val="35000"/>
                  </a:prstClr>
                </a:solidFill>
                <a:effectLst/>
                <a:uLnTx/>
                <a:uFillTx/>
                <a:latin typeface="Century Schoolbook" panose="02040604050505020304"/>
                <a:ea typeface="+mn-ea"/>
                <a:cs typeface="+mn-cs"/>
              </a:rPr>
            </a:br>
            <a:endParaRPr lang="en-US" sz="5400" dirty="0">
              <a:solidFill>
                <a:schemeClr val="tx1"/>
              </a:solidFill>
            </a:endParaRPr>
          </a:p>
        </p:txBody>
      </p:sp>
      <p:cxnSp>
        <p:nvCxnSpPr>
          <p:cNvPr id="27" name="Straight Connector 26">
            <a:extLst>
              <a:ext uri="{FF2B5EF4-FFF2-40B4-BE49-F238E27FC236}">
                <a16:creationId xmlns:a16="http://schemas.microsoft.com/office/drawing/2014/main" id="{D7E8ECA2-60A0-4D39-817D-F1E982ED7F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1500" y="5097592"/>
            <a:ext cx="59639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0775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E80D91-18AA-438F-BFF4-E6BABFDFBA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0" name="Rectangle 9">
            <a:extLst>
              <a:ext uri="{FF2B5EF4-FFF2-40B4-BE49-F238E27FC236}">
                <a16:creationId xmlns:a16="http://schemas.microsoft.com/office/drawing/2014/main" id="{EF05C5AB-8A34-4DF3-AB54-AD74AA432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4698" y="0"/>
            <a:ext cx="5188141" cy="68654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3" name="Segnaposto contenuto 2">
            <a:extLst>
              <a:ext uri="{FF2B5EF4-FFF2-40B4-BE49-F238E27FC236}">
                <a16:creationId xmlns:a16="http://schemas.microsoft.com/office/drawing/2014/main" id="{B311D716-AB67-3ABA-1E6A-AA677DFDBF2C}"/>
              </a:ext>
            </a:extLst>
          </p:cNvPr>
          <p:cNvSpPr>
            <a:spLocks noGrp="1"/>
          </p:cNvSpPr>
          <p:nvPr>
            <p:ph idx="1"/>
          </p:nvPr>
        </p:nvSpPr>
        <p:spPr>
          <a:xfrm>
            <a:off x="0" y="-108156"/>
            <a:ext cx="6104696" cy="7108723"/>
          </a:xfrm>
        </p:spPr>
        <p:txBody>
          <a:bodyPr anchor="ctr">
            <a:normAutofit/>
          </a:bodyPr>
          <a:lstStyle/>
          <a:p>
            <a:r>
              <a:rPr lang="it-IT" sz="1900" dirty="0"/>
              <a:t>Le evidenze rimandano a un’infinità di evidenze concernenti lo steso oggetto</a:t>
            </a:r>
          </a:p>
          <a:p>
            <a:r>
              <a:rPr lang="it-IT" sz="1900" dirty="0"/>
              <a:t>Si tratta di qualcosa che accade ogni qual volta che il loro oggetto è portato all’ </a:t>
            </a:r>
            <a:r>
              <a:rPr lang="it-IT" sz="1900" dirty="0" err="1"/>
              <a:t>autodatità</a:t>
            </a:r>
            <a:r>
              <a:rPr lang="it-IT" sz="1900" dirty="0"/>
              <a:t> che è per essenza unilaterale </a:t>
            </a:r>
          </a:p>
          <a:p>
            <a:r>
              <a:rPr lang="it-IT" sz="1900" dirty="0"/>
              <a:t>L’ evidenze ci danno immediatamente e in modo intuitivo un mondo reale oggettivo</a:t>
            </a:r>
          </a:p>
          <a:p>
            <a:r>
              <a:rPr lang="it-IT" sz="1900" dirty="0"/>
              <a:t>L’evidenza che è propria dei singoli oggetti è l’esperienza esterna </a:t>
            </a:r>
          </a:p>
          <a:p>
            <a:r>
              <a:rPr lang="it-IT" sz="1900" dirty="0"/>
              <a:t>Fa parte dell’essenza stessa di questo tipo di evidenza, cioè dell’unilateralità, un multiforme orizzonte di anticipazioni non riempite ma che devono essere riempite, cioè un orizzonte di contenuti che sono solo intesi e che rimandano a evidenze potenziali corrispondenti.</a:t>
            </a:r>
          </a:p>
        </p:txBody>
      </p:sp>
      <p:sp>
        <p:nvSpPr>
          <p:cNvPr id="12" name="Rectangle 11">
            <a:extLst>
              <a:ext uri="{FF2B5EF4-FFF2-40B4-BE49-F238E27FC236}">
                <a16:creationId xmlns:a16="http://schemas.microsoft.com/office/drawing/2014/main" id="{AA3B856C-9196-4702-BED7-5733C7EAA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665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pic>
        <p:nvPicPr>
          <p:cNvPr id="4" name="Immagine 3">
            <a:extLst>
              <a:ext uri="{FF2B5EF4-FFF2-40B4-BE49-F238E27FC236}">
                <a16:creationId xmlns:a16="http://schemas.microsoft.com/office/drawing/2014/main" id="{A658FF95-B12B-A0AF-D828-CF5462EF657A}"/>
              </a:ext>
            </a:extLst>
          </p:cNvPr>
          <p:cNvPicPr>
            <a:picLocks noChangeAspect="1"/>
          </p:cNvPicPr>
          <p:nvPr/>
        </p:nvPicPr>
        <p:blipFill>
          <a:blip r:embed="rId2"/>
          <a:stretch>
            <a:fillRect/>
          </a:stretch>
        </p:blipFill>
        <p:spPr>
          <a:xfrm>
            <a:off x="6430237" y="352889"/>
            <a:ext cx="4614166" cy="6152222"/>
          </a:xfrm>
          <a:prstGeom prst="rect">
            <a:avLst/>
          </a:prstGeom>
        </p:spPr>
      </p:pic>
    </p:spTree>
    <p:extLst>
      <p:ext uri="{BB962C8B-B14F-4D97-AF65-F5344CB8AC3E}">
        <p14:creationId xmlns:p14="http://schemas.microsoft.com/office/powerpoint/2010/main" val="31461976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5B5D29-D9E4-40B2-8A6E-FDDB5F6A1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5416"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C68441E-1834-0CFC-8208-A0C17B67F249}"/>
              </a:ext>
            </a:extLst>
          </p:cNvPr>
          <p:cNvSpPr>
            <a:spLocks noGrp="1"/>
          </p:cNvSpPr>
          <p:nvPr>
            <p:ph type="title"/>
          </p:nvPr>
        </p:nvSpPr>
        <p:spPr>
          <a:xfrm>
            <a:off x="218661" y="836023"/>
            <a:ext cx="3836756" cy="5183777"/>
          </a:xfrm>
        </p:spPr>
        <p:txBody>
          <a:bodyPr anchor="ctr">
            <a:normAutofit/>
          </a:bodyPr>
          <a:lstStyle/>
          <a:p>
            <a:r>
              <a:rPr lang="it-IT" sz="3600" dirty="0">
                <a:solidFill>
                  <a:srgbClr val="FFFFFF"/>
                </a:solidFill>
              </a:rPr>
              <a:t>Paragrafo  28</a:t>
            </a:r>
          </a:p>
        </p:txBody>
      </p:sp>
      <p:sp>
        <p:nvSpPr>
          <p:cNvPr id="11" name="Rectangle 10">
            <a:extLst>
              <a:ext uri="{FF2B5EF4-FFF2-40B4-BE49-F238E27FC236}">
                <a16:creationId xmlns:a16="http://schemas.microsoft.com/office/drawing/2014/main" id="{94CD0091-17B3-49ED-ABF9-8B9642E3C9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graphicFrame>
        <p:nvGraphicFramePr>
          <p:cNvPr id="5" name="Segnaposto contenuto 2">
            <a:extLst>
              <a:ext uri="{FF2B5EF4-FFF2-40B4-BE49-F238E27FC236}">
                <a16:creationId xmlns:a16="http://schemas.microsoft.com/office/drawing/2014/main" id="{FD03C218-F4FA-49BB-2BAC-EB8DDE8920FF}"/>
              </a:ext>
            </a:extLst>
          </p:cNvPr>
          <p:cNvGraphicFramePr>
            <a:graphicFrameLocks noGrp="1"/>
          </p:cNvGraphicFramePr>
          <p:nvPr>
            <p:ph idx="1"/>
            <p:extLst>
              <p:ext uri="{D42A27DB-BD31-4B8C-83A1-F6EECF244321}">
                <p14:modId xmlns:p14="http://schemas.microsoft.com/office/powerpoint/2010/main" val="2416414447"/>
              </p:ext>
            </p:extLst>
          </p:nvPr>
        </p:nvGraphicFramePr>
        <p:xfrm>
          <a:off x="4377361" y="363793"/>
          <a:ext cx="6593534" cy="59585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59117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E80D91-18AA-438F-BFF4-E6BABFDFBA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0" name="Rectangle 9">
            <a:extLst>
              <a:ext uri="{FF2B5EF4-FFF2-40B4-BE49-F238E27FC236}">
                <a16:creationId xmlns:a16="http://schemas.microsoft.com/office/drawing/2014/main" id="{EF05C5AB-8A34-4DF3-AB54-AD74AA432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4698" y="0"/>
            <a:ext cx="5188141" cy="68654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3" name="Segnaposto contenuto 2">
            <a:extLst>
              <a:ext uri="{FF2B5EF4-FFF2-40B4-BE49-F238E27FC236}">
                <a16:creationId xmlns:a16="http://schemas.microsoft.com/office/drawing/2014/main" id="{2971DBC3-023F-21FC-1C03-A064E7442F76}"/>
              </a:ext>
            </a:extLst>
          </p:cNvPr>
          <p:cNvSpPr>
            <a:spLocks noGrp="1"/>
          </p:cNvSpPr>
          <p:nvPr>
            <p:ph idx="1"/>
          </p:nvPr>
        </p:nvSpPr>
        <p:spPr>
          <a:xfrm>
            <a:off x="643467" y="643467"/>
            <a:ext cx="4817766" cy="5578528"/>
          </a:xfrm>
        </p:spPr>
        <p:txBody>
          <a:bodyPr anchor="ctr">
            <a:normAutofit/>
          </a:bodyPr>
          <a:lstStyle/>
          <a:p>
            <a:r>
              <a:rPr lang="it-IT" dirty="0"/>
              <a:t>Nonostante ciò ogni trascendenza si costituisce nella vita di coscienza come qualcosa di inseparabile da essa</a:t>
            </a:r>
          </a:p>
          <a:p>
            <a:r>
              <a:rPr lang="it-IT" dirty="0"/>
              <a:t>Solo disvelando l’orizzonte d’esperienza si chiarisce sia la realtà del mondo sia la sua trascendenza, mostrando allo steso tempo che la trascendenza  del mondo è inseparabile dalla soggettività trascendentale  che ne costituisce il senso  e la sua realtà ontologica</a:t>
            </a:r>
          </a:p>
        </p:txBody>
      </p:sp>
      <p:sp>
        <p:nvSpPr>
          <p:cNvPr id="12" name="Rectangle 11">
            <a:extLst>
              <a:ext uri="{FF2B5EF4-FFF2-40B4-BE49-F238E27FC236}">
                <a16:creationId xmlns:a16="http://schemas.microsoft.com/office/drawing/2014/main" id="{AA3B856C-9196-4702-BED7-5733C7EAA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665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pic>
        <p:nvPicPr>
          <p:cNvPr id="4" name="Immagine 3">
            <a:extLst>
              <a:ext uri="{FF2B5EF4-FFF2-40B4-BE49-F238E27FC236}">
                <a16:creationId xmlns:a16="http://schemas.microsoft.com/office/drawing/2014/main" id="{ABD6777C-92C4-B893-DF5D-BC52FF0637DA}"/>
              </a:ext>
            </a:extLst>
          </p:cNvPr>
          <p:cNvPicPr>
            <a:picLocks noChangeAspect="1"/>
          </p:cNvPicPr>
          <p:nvPr/>
        </p:nvPicPr>
        <p:blipFill>
          <a:blip r:embed="rId2"/>
          <a:stretch>
            <a:fillRect/>
          </a:stretch>
        </p:blipFill>
        <p:spPr>
          <a:xfrm>
            <a:off x="6216634" y="1022555"/>
            <a:ext cx="4964267" cy="4626076"/>
          </a:xfrm>
          <a:prstGeom prst="rect">
            <a:avLst/>
          </a:prstGeom>
        </p:spPr>
      </p:pic>
    </p:spTree>
    <p:extLst>
      <p:ext uri="{BB962C8B-B14F-4D97-AF65-F5344CB8AC3E}">
        <p14:creationId xmlns:p14="http://schemas.microsoft.com/office/powerpoint/2010/main" val="29655304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E73ED1-AD78-ED65-C2AC-E646A1B9C650}"/>
              </a:ext>
            </a:extLst>
          </p:cNvPr>
          <p:cNvSpPr>
            <a:spLocks noGrp="1"/>
          </p:cNvSpPr>
          <p:nvPr>
            <p:ph type="ctrTitle"/>
          </p:nvPr>
        </p:nvSpPr>
        <p:spPr>
          <a:xfrm>
            <a:off x="1261872" y="1028699"/>
            <a:ext cx="9418320" cy="3862083"/>
          </a:xfrm>
        </p:spPr>
        <p:txBody>
          <a:bodyPr anchor="ctr">
            <a:normAutofit/>
          </a:bodyPr>
          <a:lstStyle/>
          <a:p>
            <a:pPr algn="ctr"/>
            <a:r>
              <a:rPr lang="it-IT" sz="5600"/>
              <a:t>29. Le ragioni ontologiche-materiali e onotlogico-formali come indici di sistemi trascendentali di evidenze</a:t>
            </a:r>
          </a:p>
        </p:txBody>
      </p:sp>
      <p:sp>
        <p:nvSpPr>
          <p:cNvPr id="3" name="Sottotitolo 2">
            <a:extLst>
              <a:ext uri="{FF2B5EF4-FFF2-40B4-BE49-F238E27FC236}">
                <a16:creationId xmlns:a16="http://schemas.microsoft.com/office/drawing/2014/main" id="{0D2D4A24-3A3C-44F3-2E2F-F24E3371E8AE}"/>
              </a:ext>
            </a:extLst>
          </p:cNvPr>
          <p:cNvSpPr>
            <a:spLocks noGrp="1"/>
          </p:cNvSpPr>
          <p:nvPr>
            <p:ph type="subTitle" idx="1"/>
          </p:nvPr>
        </p:nvSpPr>
        <p:spPr>
          <a:xfrm>
            <a:off x="1261872" y="5237670"/>
            <a:ext cx="9418320" cy="1183261"/>
          </a:xfrm>
        </p:spPr>
        <p:txBody>
          <a:bodyPr>
            <a:normAutofit/>
          </a:bodyPr>
          <a:lstStyle/>
          <a:p>
            <a:pPr algn="ctr"/>
            <a:endParaRPr lang="it-IT"/>
          </a:p>
        </p:txBody>
      </p:sp>
      <p:cxnSp>
        <p:nvCxnSpPr>
          <p:cNvPr id="8" name="Straight Connector 7">
            <a:extLst>
              <a:ext uri="{FF2B5EF4-FFF2-40B4-BE49-F238E27FC236}">
                <a16:creationId xmlns:a16="http://schemas.microsoft.com/office/drawing/2014/main" id="{D7E8ECA2-60A0-4D39-817D-F1E982ED7F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1500" y="5097592"/>
            <a:ext cx="59639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374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DAF0F6-BB5A-6394-6E96-3DD17D6901A0}"/>
              </a:ext>
            </a:extLst>
          </p:cNvPr>
          <p:cNvSpPr>
            <a:spLocks noGrp="1"/>
          </p:cNvSpPr>
          <p:nvPr>
            <p:ph type="title"/>
          </p:nvPr>
        </p:nvSpPr>
        <p:spPr>
          <a:xfrm>
            <a:off x="0" y="-85199"/>
            <a:ext cx="9692640" cy="1428929"/>
          </a:xfrm>
        </p:spPr>
        <p:txBody>
          <a:bodyPr/>
          <a:lstStyle/>
          <a:p>
            <a:r>
              <a:rPr lang="it-IT" dirty="0"/>
              <a:t>Paragrafo 29</a:t>
            </a:r>
          </a:p>
        </p:txBody>
      </p:sp>
      <p:graphicFrame>
        <p:nvGraphicFramePr>
          <p:cNvPr id="7" name="Segnaposto contenuto 2">
            <a:extLst>
              <a:ext uri="{FF2B5EF4-FFF2-40B4-BE49-F238E27FC236}">
                <a16:creationId xmlns:a16="http://schemas.microsoft.com/office/drawing/2014/main" id="{9D136066-B752-C9BF-C36C-C6EE9AC24A14}"/>
              </a:ext>
            </a:extLst>
          </p:cNvPr>
          <p:cNvGraphicFramePr>
            <a:graphicFrameLocks noGrp="1"/>
          </p:cNvGraphicFramePr>
          <p:nvPr>
            <p:ph idx="1"/>
            <p:extLst>
              <p:ext uri="{D42A27DB-BD31-4B8C-83A1-F6EECF244321}">
                <p14:modId xmlns:p14="http://schemas.microsoft.com/office/powerpoint/2010/main" val="802549894"/>
              </p:ext>
            </p:extLst>
          </p:nvPr>
        </p:nvGraphicFramePr>
        <p:xfrm>
          <a:off x="28217" y="975785"/>
          <a:ext cx="6244764" cy="5882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Connettore 2 4">
            <a:extLst>
              <a:ext uri="{FF2B5EF4-FFF2-40B4-BE49-F238E27FC236}">
                <a16:creationId xmlns:a16="http://schemas.microsoft.com/office/drawing/2014/main" id="{714C0B67-12C1-5483-0257-AF9F7FE9F6CB}"/>
              </a:ext>
            </a:extLst>
          </p:cNvPr>
          <p:cNvCxnSpPr/>
          <p:nvPr/>
        </p:nvCxnSpPr>
        <p:spPr>
          <a:xfrm>
            <a:off x="2694038" y="5230761"/>
            <a:ext cx="84557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6" name="Immagine 5">
            <a:extLst>
              <a:ext uri="{FF2B5EF4-FFF2-40B4-BE49-F238E27FC236}">
                <a16:creationId xmlns:a16="http://schemas.microsoft.com/office/drawing/2014/main" id="{52C1CB55-B9E5-C43F-A3C7-D48CCBFFDAA4}"/>
              </a:ext>
            </a:extLst>
          </p:cNvPr>
          <p:cNvPicPr>
            <a:picLocks noChangeAspect="1"/>
          </p:cNvPicPr>
          <p:nvPr/>
        </p:nvPicPr>
        <p:blipFill>
          <a:blip r:embed="rId7"/>
          <a:stretch>
            <a:fillRect/>
          </a:stretch>
        </p:blipFill>
        <p:spPr>
          <a:xfrm>
            <a:off x="6419185" y="487892"/>
            <a:ext cx="4411661" cy="5882215"/>
          </a:xfrm>
          <a:prstGeom prst="rect">
            <a:avLst/>
          </a:prstGeom>
        </p:spPr>
      </p:pic>
    </p:spTree>
    <p:extLst>
      <p:ext uri="{BB962C8B-B14F-4D97-AF65-F5344CB8AC3E}">
        <p14:creationId xmlns:p14="http://schemas.microsoft.com/office/powerpoint/2010/main" val="38368958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93167C4-7ABD-4E49-9694-5E0564B1C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8" name="Rectangle 27">
            <a:extLst>
              <a:ext uri="{FF2B5EF4-FFF2-40B4-BE49-F238E27FC236}">
                <a16:creationId xmlns:a16="http://schemas.microsoft.com/office/drawing/2014/main" id="{26C48361-4990-441C-BCC7-1B7E71688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5475BD4C-FDE4-ED3B-87BE-378E1CA39E19}"/>
              </a:ext>
            </a:extLst>
          </p:cNvPr>
          <p:cNvSpPr>
            <a:spLocks noGrp="1"/>
          </p:cNvSpPr>
          <p:nvPr>
            <p:ph type="title"/>
          </p:nvPr>
        </p:nvSpPr>
        <p:spPr>
          <a:xfrm>
            <a:off x="1261872" y="1028699"/>
            <a:ext cx="9418320" cy="3862083"/>
          </a:xfrm>
        </p:spPr>
        <p:txBody>
          <a:bodyPr vert="horz" lIns="91440" tIns="27432" rIns="91440" bIns="45720" rtlCol="0" anchor="ctr">
            <a:normAutofit fontScale="90000"/>
          </a:bodyPr>
          <a:lstStyle/>
          <a:p>
            <a:pPr algn="ctr">
              <a:lnSpc>
                <a:spcPct val="85000"/>
              </a:lnSpc>
            </a:pPr>
            <a:r>
              <a:rPr lang="en-US" sz="6000" b="0" dirty="0">
                <a:solidFill>
                  <a:schemeClr val="tx1"/>
                </a:solidFill>
              </a:rPr>
              <a:t>23. </a:t>
            </a:r>
            <a:r>
              <a:rPr lang="en-US" sz="6000" b="0" dirty="0" err="1">
                <a:solidFill>
                  <a:schemeClr val="tx1"/>
                </a:solidFill>
              </a:rPr>
              <a:t>Delimitazione</a:t>
            </a:r>
            <a:r>
              <a:rPr lang="en-US" sz="6000" b="0" dirty="0">
                <a:solidFill>
                  <a:schemeClr val="tx1"/>
                </a:solidFill>
              </a:rPr>
              <a:t> del </a:t>
            </a:r>
            <a:r>
              <a:rPr lang="en-US" sz="6000" b="0" dirty="0" err="1">
                <a:solidFill>
                  <a:schemeClr val="tx1"/>
                </a:solidFill>
              </a:rPr>
              <a:t>concetto</a:t>
            </a:r>
            <a:r>
              <a:rPr lang="en-US" sz="6000" b="0" dirty="0">
                <a:solidFill>
                  <a:schemeClr val="tx1"/>
                </a:solidFill>
              </a:rPr>
              <a:t> di </a:t>
            </a:r>
            <a:r>
              <a:rPr lang="en-US" sz="6000" b="0" dirty="0" err="1">
                <a:solidFill>
                  <a:schemeClr val="tx1"/>
                </a:solidFill>
              </a:rPr>
              <a:t>costituzione</a:t>
            </a:r>
            <a:r>
              <a:rPr lang="en-US" sz="6000" b="0" dirty="0">
                <a:solidFill>
                  <a:schemeClr val="tx1"/>
                </a:solidFill>
              </a:rPr>
              <a:t> </a:t>
            </a:r>
            <a:r>
              <a:rPr lang="en-US" sz="6000" b="0" dirty="0" err="1">
                <a:solidFill>
                  <a:schemeClr val="tx1"/>
                </a:solidFill>
              </a:rPr>
              <a:t>trascendentale</a:t>
            </a:r>
            <a:r>
              <a:rPr lang="en-US" sz="6000" b="0" dirty="0">
                <a:solidFill>
                  <a:schemeClr val="tx1"/>
                </a:solidFill>
              </a:rPr>
              <a:t> </a:t>
            </a:r>
            <a:r>
              <a:rPr lang="en-US" sz="6000" b="0" dirty="0" err="1">
                <a:solidFill>
                  <a:schemeClr val="tx1"/>
                </a:solidFill>
              </a:rPr>
              <a:t>attraverso</a:t>
            </a:r>
            <a:r>
              <a:rPr lang="en-US" sz="6000" b="0" dirty="0">
                <a:solidFill>
                  <a:schemeClr val="tx1"/>
                </a:solidFill>
              </a:rPr>
              <a:t> le </a:t>
            </a:r>
            <a:r>
              <a:rPr lang="en-US" sz="6000" b="0" dirty="0" err="1">
                <a:solidFill>
                  <a:schemeClr val="tx1"/>
                </a:solidFill>
              </a:rPr>
              <a:t>nozioni</a:t>
            </a:r>
            <a:r>
              <a:rPr lang="en-US" sz="6000" b="0" dirty="0">
                <a:solidFill>
                  <a:schemeClr val="tx1"/>
                </a:solidFill>
              </a:rPr>
              <a:t> di </a:t>
            </a:r>
            <a:r>
              <a:rPr lang="en-US" sz="6000" b="0" dirty="0" err="1">
                <a:solidFill>
                  <a:schemeClr val="tx1"/>
                </a:solidFill>
              </a:rPr>
              <a:t>ragione</a:t>
            </a:r>
            <a:r>
              <a:rPr lang="en-US" sz="6000" b="0" dirty="0">
                <a:solidFill>
                  <a:schemeClr val="tx1"/>
                </a:solidFill>
              </a:rPr>
              <a:t> e non </a:t>
            </a:r>
            <a:r>
              <a:rPr lang="en-US" sz="6000" b="0" dirty="0" err="1">
                <a:solidFill>
                  <a:schemeClr val="tx1"/>
                </a:solidFill>
              </a:rPr>
              <a:t>ragione</a:t>
            </a:r>
            <a:r>
              <a:rPr lang="en-US" sz="6000" b="0" dirty="0">
                <a:solidFill>
                  <a:schemeClr val="tx1"/>
                </a:solidFill>
              </a:rPr>
              <a:t> </a:t>
            </a:r>
          </a:p>
        </p:txBody>
      </p:sp>
      <p:cxnSp>
        <p:nvCxnSpPr>
          <p:cNvPr id="30" name="Straight Connector 29">
            <a:extLst>
              <a:ext uri="{FF2B5EF4-FFF2-40B4-BE49-F238E27FC236}">
                <a16:creationId xmlns:a16="http://schemas.microsoft.com/office/drawing/2014/main" id="{D7E8ECA2-60A0-4D39-817D-F1E982ED7F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1500" y="5097592"/>
            <a:ext cx="59639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0744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E80D91-18AA-438F-BFF4-E6BABFDFBA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0" name="Rectangle 9">
            <a:extLst>
              <a:ext uri="{FF2B5EF4-FFF2-40B4-BE49-F238E27FC236}">
                <a16:creationId xmlns:a16="http://schemas.microsoft.com/office/drawing/2014/main" id="{EF05C5AB-8A34-4DF3-AB54-AD74AA432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4698" y="0"/>
            <a:ext cx="5188141" cy="68654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FC0317B5-ACFF-A272-CE74-3108E6AAE231}"/>
              </a:ext>
            </a:extLst>
          </p:cNvPr>
          <p:cNvSpPr>
            <a:spLocks noGrp="1"/>
          </p:cNvSpPr>
          <p:nvPr>
            <p:ph type="title"/>
          </p:nvPr>
        </p:nvSpPr>
        <p:spPr>
          <a:xfrm>
            <a:off x="6902937" y="643466"/>
            <a:ext cx="3962658" cy="5376334"/>
          </a:xfrm>
        </p:spPr>
        <p:txBody>
          <a:bodyPr anchor="ctr">
            <a:normAutofit/>
          </a:bodyPr>
          <a:lstStyle/>
          <a:p>
            <a:r>
              <a:rPr lang="it-IT" sz="3600">
                <a:solidFill>
                  <a:srgbClr val="FFFFFF"/>
                </a:solidFill>
              </a:rPr>
              <a:t>Paragrafo 29</a:t>
            </a:r>
          </a:p>
        </p:txBody>
      </p:sp>
      <p:sp>
        <p:nvSpPr>
          <p:cNvPr id="3" name="Segnaposto contenuto 2">
            <a:extLst>
              <a:ext uri="{FF2B5EF4-FFF2-40B4-BE49-F238E27FC236}">
                <a16:creationId xmlns:a16="http://schemas.microsoft.com/office/drawing/2014/main" id="{9BF9DAEB-10E4-15CF-600E-8DB317EF8F7D}"/>
              </a:ext>
            </a:extLst>
          </p:cNvPr>
          <p:cNvSpPr>
            <a:spLocks noGrp="1"/>
          </p:cNvSpPr>
          <p:nvPr>
            <p:ph idx="1"/>
          </p:nvPr>
        </p:nvSpPr>
        <p:spPr>
          <a:xfrm>
            <a:off x="176981" y="643466"/>
            <a:ext cx="5910322" cy="5993307"/>
          </a:xfrm>
        </p:spPr>
        <p:txBody>
          <a:bodyPr anchor="ctr">
            <a:normAutofit/>
          </a:bodyPr>
          <a:lstStyle/>
          <a:p>
            <a:pPr lvl="0"/>
            <a:r>
              <a:rPr lang="it-IT" sz="1400" dirty="0"/>
              <a:t>Accanto alle formali ricerche generali (cioè quelle che sia attengono al concetto logico formale in un oggetto in generale), abbiamo anche l’ampia problematica della costituzione che si delinea come propria per ciascuna della categorie (regioni) di oggetti di livello superiori: dunque le regioni che sono contenute nel mondo oggettivo</a:t>
            </a:r>
            <a:endParaRPr lang="en-US" sz="1400" dirty="0"/>
          </a:p>
          <a:p>
            <a:pPr lvl="0"/>
            <a:r>
              <a:rPr lang="it-IT" sz="1400" dirty="0"/>
              <a:t>Emerge quindi la necessità di una teoria costitutiva della natura fisica, dell’uomo, della comunità umana, della cultura e così via</a:t>
            </a:r>
          </a:p>
          <a:p>
            <a:pPr marL="182880" marR="0" lvl="0" indent="-182880" defTabSz="914400" rtl="0" eaLnBrk="1" fontAlgn="auto" latinLnBrk="0" hangingPunct="1">
              <a:spcBef>
                <a:spcPts val="1400"/>
              </a:spcBef>
              <a:spcAft>
                <a:spcPts val="200"/>
              </a:spcAft>
              <a:buClr>
                <a:srgbClr val="FF388C"/>
              </a:buClr>
              <a:buSzPct val="80000"/>
              <a:buFont typeface="Arial" pitchFamily="34" charset="0"/>
              <a:buChar char="•"/>
              <a:tabLst/>
              <a:defRPr/>
            </a:pPr>
            <a:r>
              <a:rPr kumimoji="0" lang="it-IT" sz="1400" b="0" i="0" u="none" strike="noStrike" kern="1200" cap="none" spc="10" normalizeH="0" baseline="0" noProof="0" dirty="0">
                <a:ln>
                  <a:noFill/>
                </a:ln>
                <a:effectLst/>
                <a:uLnTx/>
                <a:uFillTx/>
                <a:latin typeface="Century Schoolbook" panose="02040604050505020304"/>
                <a:ea typeface="+mn-ea"/>
                <a:cs typeface="+mn-cs"/>
              </a:rPr>
              <a:t>Il compito è quello di disvelare l’intenzionalità implicata nell’esperienza stessa, così da pervenire ad una esplicitazione sistematica degli orizzonti, attraverso il passaggio dell’intenzionalità in un’evidenza che può darle riempimento (chiarificazione)</a:t>
            </a:r>
          </a:p>
          <a:p>
            <a:pPr marL="182880" marR="0" lvl="0" indent="-182880" defTabSz="914400" rtl="0" eaLnBrk="1" fontAlgn="auto" latinLnBrk="0" hangingPunct="1">
              <a:spcBef>
                <a:spcPts val="1400"/>
              </a:spcBef>
              <a:spcAft>
                <a:spcPts val="200"/>
              </a:spcAft>
              <a:buClr>
                <a:srgbClr val="FF388C"/>
              </a:buClr>
              <a:buSzPct val="80000"/>
              <a:buFont typeface="Arial" pitchFamily="34" charset="0"/>
              <a:buChar char="•"/>
              <a:tabLst/>
              <a:defRPr/>
            </a:pPr>
            <a:r>
              <a:rPr kumimoji="0" lang="it-IT" sz="1400" b="0" i="0" u="none" strike="noStrike" kern="1200" cap="none" spc="10" normalizeH="0" baseline="0" noProof="0" dirty="0">
                <a:ln>
                  <a:noFill/>
                </a:ln>
                <a:effectLst/>
                <a:uLnTx/>
                <a:uFillTx/>
                <a:latin typeface="Century Schoolbook" panose="02040604050505020304"/>
                <a:ea typeface="+mn-ea"/>
                <a:cs typeface="+mn-cs"/>
              </a:rPr>
              <a:t>Tali esplicitazioni implicano il costante studio della correlazione intenzionale</a:t>
            </a:r>
          </a:p>
          <a:p>
            <a:pPr marL="182880" marR="0" lvl="0" indent="-182880" defTabSz="914400" rtl="0" eaLnBrk="1" fontAlgn="auto" latinLnBrk="0" hangingPunct="1">
              <a:spcBef>
                <a:spcPts val="1400"/>
              </a:spcBef>
              <a:spcAft>
                <a:spcPts val="200"/>
              </a:spcAft>
              <a:buClr>
                <a:srgbClr val="FF388C"/>
              </a:buClr>
              <a:buSzPct val="80000"/>
              <a:buFont typeface="Arial" pitchFamily="34" charset="0"/>
              <a:buChar char="•"/>
              <a:tabLst/>
              <a:defRPr/>
            </a:pPr>
            <a:r>
              <a:rPr kumimoji="0" lang="it-IT" sz="1400" b="0" i="0" u="none" strike="noStrike" kern="1200" cap="none" spc="10" normalizeH="0" baseline="0" noProof="0" dirty="0">
                <a:ln>
                  <a:noFill/>
                </a:ln>
                <a:effectLst/>
                <a:uLnTx/>
                <a:uFillTx/>
                <a:latin typeface="Century Schoolbook" panose="02040604050505020304"/>
                <a:ea typeface="+mn-ea"/>
                <a:cs typeface="+mn-cs"/>
              </a:rPr>
              <a:t>Notiamo dunque che l’unità sintetica dell’evidenze che costituiscono gli oggetti possiede una struttura intenzionale particolarmente complessa</a:t>
            </a:r>
          </a:p>
          <a:p>
            <a:pPr marL="182880" marR="0" lvl="0" indent="-182880" defTabSz="914400" rtl="0" eaLnBrk="1" fontAlgn="auto" latinLnBrk="0" hangingPunct="1">
              <a:spcBef>
                <a:spcPts val="1400"/>
              </a:spcBef>
              <a:spcAft>
                <a:spcPts val="200"/>
              </a:spcAft>
              <a:buClr>
                <a:srgbClr val="FF388C"/>
              </a:buClr>
              <a:buSzPct val="80000"/>
              <a:buFont typeface="Arial" pitchFamily="34" charset="0"/>
              <a:buChar char="•"/>
              <a:tabLst/>
              <a:defRPr/>
            </a:pPr>
            <a:r>
              <a:rPr kumimoji="0" lang="it-IT" sz="1400" b="0" i="0" u="none" strike="noStrike" kern="1200" cap="none" spc="10" normalizeH="0" baseline="0" noProof="0" dirty="0">
                <a:ln>
                  <a:noFill/>
                </a:ln>
                <a:effectLst/>
                <a:uLnTx/>
                <a:uFillTx/>
                <a:latin typeface="Century Schoolbook" panose="02040604050505020304"/>
                <a:ea typeface="+mn-ea"/>
                <a:cs typeface="+mn-cs"/>
              </a:rPr>
              <a:t>Il ruolo di fondamento ultimo è svolto dalla temporalità</a:t>
            </a:r>
          </a:p>
          <a:p>
            <a:pPr marL="182880" marR="0" lvl="0" indent="-182880" defTabSz="914400" rtl="0" eaLnBrk="1" fontAlgn="auto" latinLnBrk="0" hangingPunct="1">
              <a:spcBef>
                <a:spcPts val="1400"/>
              </a:spcBef>
              <a:spcAft>
                <a:spcPts val="200"/>
              </a:spcAft>
              <a:buClr>
                <a:srgbClr val="FF388C"/>
              </a:buClr>
              <a:buSzPct val="80000"/>
              <a:buFont typeface="Arial" pitchFamily="34" charset="0"/>
              <a:buChar char="•"/>
              <a:tabLst/>
              <a:defRPr/>
            </a:pPr>
            <a:r>
              <a:rPr kumimoji="0" lang="it-IT" sz="1400" b="0" i="0" u="none" strike="noStrike" kern="1200" cap="none" spc="10" normalizeH="0" baseline="0" noProof="0" dirty="0">
                <a:ln>
                  <a:noFill/>
                </a:ln>
                <a:effectLst/>
                <a:uLnTx/>
                <a:uFillTx/>
                <a:latin typeface="Century Schoolbook" panose="02040604050505020304"/>
                <a:ea typeface="+mn-ea"/>
                <a:cs typeface="+mn-cs"/>
              </a:rPr>
              <a:t>La chiarificazione sul piano costitutivo di tale temporalità immanente è il compito della teoria dell’originaria coscienza del tempo</a:t>
            </a:r>
          </a:p>
          <a:p>
            <a:pPr lvl="0"/>
            <a:endParaRPr lang="it-IT" sz="1100" dirty="0"/>
          </a:p>
          <a:p>
            <a:endParaRPr lang="it-IT" sz="1100" dirty="0"/>
          </a:p>
        </p:txBody>
      </p:sp>
      <p:sp>
        <p:nvSpPr>
          <p:cNvPr id="12" name="Rectangle 11">
            <a:extLst>
              <a:ext uri="{FF2B5EF4-FFF2-40B4-BE49-F238E27FC236}">
                <a16:creationId xmlns:a16="http://schemas.microsoft.com/office/drawing/2014/main" id="{AA3B856C-9196-4702-BED7-5733C7EAA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665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Tree>
    <p:extLst>
      <p:ext uri="{BB962C8B-B14F-4D97-AF65-F5344CB8AC3E}">
        <p14:creationId xmlns:p14="http://schemas.microsoft.com/office/powerpoint/2010/main" val="605193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D6971CF6-6EFF-4C55-841D-D89786F57DF5}"/>
              </a:ext>
            </a:extLst>
          </p:cNvPr>
          <p:cNvSpPr>
            <a:spLocks noGrp="1"/>
          </p:cNvSpPr>
          <p:nvPr>
            <p:ph type="subTitle" idx="1"/>
          </p:nvPr>
        </p:nvSpPr>
        <p:spPr>
          <a:xfrm>
            <a:off x="5522600" y="4800600"/>
            <a:ext cx="5157592" cy="1691640"/>
          </a:xfrm>
        </p:spPr>
        <p:txBody>
          <a:bodyPr>
            <a:normAutofit/>
          </a:bodyPr>
          <a:lstStyle/>
          <a:p>
            <a:r>
              <a:rPr lang="it-IT" b="1" dirty="0">
                <a:solidFill>
                  <a:schemeClr val="accent1">
                    <a:lumMod val="40000"/>
                    <a:lumOff val="60000"/>
                  </a:schemeClr>
                </a:solidFill>
              </a:rPr>
              <a:t>Grazie per l’attenzione !</a:t>
            </a:r>
          </a:p>
        </p:txBody>
      </p:sp>
      <p:sp>
        <p:nvSpPr>
          <p:cNvPr id="9" name="Rectangle 8">
            <a:extLst>
              <a:ext uri="{FF2B5EF4-FFF2-40B4-BE49-F238E27FC236}">
                <a16:creationId xmlns:a16="http://schemas.microsoft.com/office/drawing/2014/main" id="{1343304B-BD14-4010-A426-014FAC2E62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4" y="0"/>
            <a:ext cx="461996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extLst>
              <a:ext uri="{FF2B5EF4-FFF2-40B4-BE49-F238E27FC236}">
                <a16:creationId xmlns:a16="http://schemas.microsoft.com/office/drawing/2014/main" id="{9DEB4F56-AB78-0388-BEF8-FD0677C255B4}"/>
              </a:ext>
            </a:extLst>
          </p:cNvPr>
          <p:cNvPicPr>
            <a:picLocks noChangeAspect="1"/>
          </p:cNvPicPr>
          <p:nvPr/>
        </p:nvPicPr>
        <p:blipFill>
          <a:blip r:embed="rId2"/>
          <a:stretch>
            <a:fillRect/>
          </a:stretch>
        </p:blipFill>
        <p:spPr>
          <a:xfrm>
            <a:off x="342843" y="0"/>
            <a:ext cx="4838850" cy="6858000"/>
          </a:xfrm>
          <a:prstGeom prst="rect">
            <a:avLst/>
          </a:prstGeom>
        </p:spPr>
      </p:pic>
    </p:spTree>
    <p:extLst>
      <p:ext uri="{BB962C8B-B14F-4D97-AF65-F5344CB8AC3E}">
        <p14:creationId xmlns:p14="http://schemas.microsoft.com/office/powerpoint/2010/main" val="2433980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0AE80D91-18AA-438F-BFF4-E6BABFDFBA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7" name="Rectangle 9">
            <a:extLst>
              <a:ext uri="{FF2B5EF4-FFF2-40B4-BE49-F238E27FC236}">
                <a16:creationId xmlns:a16="http://schemas.microsoft.com/office/drawing/2014/main" id="{EF05C5AB-8A34-4DF3-AB54-AD74AA432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4698" y="0"/>
            <a:ext cx="5188141" cy="68654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pic>
        <p:nvPicPr>
          <p:cNvPr id="4" name="Immagine 3">
            <a:extLst>
              <a:ext uri="{FF2B5EF4-FFF2-40B4-BE49-F238E27FC236}">
                <a16:creationId xmlns:a16="http://schemas.microsoft.com/office/drawing/2014/main" id="{B1CC289A-89AF-56B3-1A19-914DD59889A4}"/>
              </a:ext>
            </a:extLst>
          </p:cNvPr>
          <p:cNvPicPr>
            <a:picLocks noChangeAspect="1"/>
          </p:cNvPicPr>
          <p:nvPr/>
        </p:nvPicPr>
        <p:blipFill>
          <a:blip r:embed="rId2"/>
          <a:stretch>
            <a:fillRect/>
          </a:stretch>
        </p:blipFill>
        <p:spPr>
          <a:xfrm>
            <a:off x="6495446" y="495018"/>
            <a:ext cx="4555825" cy="6074434"/>
          </a:xfrm>
          <a:prstGeom prst="rect">
            <a:avLst/>
          </a:prstGeom>
        </p:spPr>
      </p:pic>
      <p:sp>
        <p:nvSpPr>
          <p:cNvPr id="3" name="Segnaposto contenuto 2">
            <a:extLst>
              <a:ext uri="{FF2B5EF4-FFF2-40B4-BE49-F238E27FC236}">
                <a16:creationId xmlns:a16="http://schemas.microsoft.com/office/drawing/2014/main" id="{15AA4435-2C3F-42B3-555D-3A0864D7225A}"/>
              </a:ext>
            </a:extLst>
          </p:cNvPr>
          <p:cNvSpPr>
            <a:spLocks noGrp="1"/>
          </p:cNvSpPr>
          <p:nvPr>
            <p:ph idx="1"/>
          </p:nvPr>
        </p:nvSpPr>
        <p:spPr>
          <a:xfrm>
            <a:off x="147484" y="304800"/>
            <a:ext cx="5684123" cy="6351639"/>
          </a:xfrm>
        </p:spPr>
        <p:txBody>
          <a:bodyPr anchor="ctr">
            <a:normAutofit/>
          </a:bodyPr>
          <a:lstStyle/>
          <a:p>
            <a:r>
              <a:rPr lang="it-IT" dirty="0"/>
              <a:t>L’indagine portata avanti da Husserl tocca ora dei punti precedentemente non rilevanti tra i quali, la distinzione tra oggetti veramente esistenti o non esistenti, oppure possibili o  impossibili.</a:t>
            </a:r>
          </a:p>
          <a:p>
            <a:r>
              <a:rPr lang="it-IT" dirty="0"/>
              <a:t>Tali distinzioni costituiscono il tema della ragione e della non ragione come correlati all’essere e al non essere. </a:t>
            </a:r>
          </a:p>
          <a:p>
            <a:r>
              <a:rPr lang="it-IT" dirty="0"/>
              <a:t>Essere e non essere si riferiscono al senso oggettuale (quello che rimane dopo aver attuato l’epochè fenomenologica: grazie all’epochè attuiamo la riduzione alla pura intenzione, cogito) </a:t>
            </a:r>
          </a:p>
          <a:p>
            <a:r>
              <a:rPr lang="it-IT" dirty="0"/>
              <a:t>Verità e falsità sono predicati non sono dati nei vissuti e negli oggetti presi di mira in quanto tali, ma hanno un origine fenomenologica</a:t>
            </a:r>
          </a:p>
        </p:txBody>
      </p:sp>
      <p:sp>
        <p:nvSpPr>
          <p:cNvPr id="18" name="Rectangle 11">
            <a:extLst>
              <a:ext uri="{FF2B5EF4-FFF2-40B4-BE49-F238E27FC236}">
                <a16:creationId xmlns:a16="http://schemas.microsoft.com/office/drawing/2014/main" id="{AA3B856C-9196-4702-BED7-5733C7EAA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665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Tree>
    <p:extLst>
      <p:ext uri="{BB962C8B-B14F-4D97-AF65-F5344CB8AC3E}">
        <p14:creationId xmlns:p14="http://schemas.microsoft.com/office/powerpoint/2010/main" val="41800552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85B5D29-D9E4-40B2-8A6E-FDDB5F6A1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5416"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4CD0091-17B3-49ED-ABF9-8B9642E3C9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graphicFrame>
        <p:nvGraphicFramePr>
          <p:cNvPr id="12" name="Segnaposto contenuto 2">
            <a:extLst>
              <a:ext uri="{FF2B5EF4-FFF2-40B4-BE49-F238E27FC236}">
                <a16:creationId xmlns:a16="http://schemas.microsoft.com/office/drawing/2014/main" id="{1FEA4C3C-4E3B-62C2-B387-489D77DC6A97}"/>
              </a:ext>
            </a:extLst>
          </p:cNvPr>
          <p:cNvGraphicFramePr>
            <a:graphicFrameLocks noGrp="1"/>
          </p:cNvGraphicFramePr>
          <p:nvPr>
            <p:ph idx="1"/>
            <p:extLst>
              <p:ext uri="{D42A27DB-BD31-4B8C-83A1-F6EECF244321}">
                <p14:modId xmlns:p14="http://schemas.microsoft.com/office/powerpoint/2010/main" val="1202182883"/>
              </p:ext>
            </p:extLst>
          </p:nvPr>
        </p:nvGraphicFramePr>
        <p:xfrm>
          <a:off x="4204352" y="403123"/>
          <a:ext cx="6748783" cy="61451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magine 2">
            <a:extLst>
              <a:ext uri="{FF2B5EF4-FFF2-40B4-BE49-F238E27FC236}">
                <a16:creationId xmlns:a16="http://schemas.microsoft.com/office/drawing/2014/main" id="{0F0A4029-7B7B-74DA-EF14-6A28D8BEE0D6}"/>
              </a:ext>
            </a:extLst>
          </p:cNvPr>
          <p:cNvPicPr>
            <a:picLocks noChangeAspect="1"/>
          </p:cNvPicPr>
          <p:nvPr/>
        </p:nvPicPr>
        <p:blipFill>
          <a:blip r:embed="rId7"/>
          <a:stretch>
            <a:fillRect/>
          </a:stretch>
        </p:blipFill>
        <p:spPr>
          <a:xfrm>
            <a:off x="148936" y="258020"/>
            <a:ext cx="3757545" cy="6142780"/>
          </a:xfrm>
          <a:prstGeom prst="rect">
            <a:avLst/>
          </a:prstGeom>
        </p:spPr>
      </p:pic>
    </p:spTree>
    <p:extLst>
      <p:ext uri="{BB962C8B-B14F-4D97-AF65-F5344CB8AC3E}">
        <p14:creationId xmlns:p14="http://schemas.microsoft.com/office/powerpoint/2010/main" val="32050808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93167C4-7ABD-4E49-9694-5E0564B1C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9" name="Rectangle 18">
            <a:extLst>
              <a:ext uri="{FF2B5EF4-FFF2-40B4-BE49-F238E27FC236}">
                <a16:creationId xmlns:a16="http://schemas.microsoft.com/office/drawing/2014/main" id="{26C48361-4990-441C-BCC7-1B7E71688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653FD776-FF92-23BA-8A52-6B3C2737CDC4}"/>
              </a:ext>
            </a:extLst>
          </p:cNvPr>
          <p:cNvSpPr>
            <a:spLocks noGrp="1"/>
          </p:cNvSpPr>
          <p:nvPr>
            <p:ph type="title"/>
          </p:nvPr>
        </p:nvSpPr>
        <p:spPr>
          <a:xfrm>
            <a:off x="1261872" y="1028699"/>
            <a:ext cx="9418320" cy="3862083"/>
          </a:xfrm>
        </p:spPr>
        <p:txBody>
          <a:bodyPr vert="horz" lIns="91440" tIns="27432" rIns="91440" bIns="45720" rtlCol="0" anchor="ctr">
            <a:normAutofit/>
          </a:bodyPr>
          <a:lstStyle/>
          <a:p>
            <a:pPr algn="ctr">
              <a:lnSpc>
                <a:spcPct val="85000"/>
              </a:lnSpc>
            </a:pPr>
            <a:r>
              <a:rPr lang="en-US" sz="6000" b="0" dirty="0">
                <a:solidFill>
                  <a:schemeClr val="tx1"/>
                </a:solidFill>
              </a:rPr>
              <a:t>24. </a:t>
            </a:r>
            <a:r>
              <a:rPr lang="en-US" sz="6000" b="0" dirty="0" err="1">
                <a:solidFill>
                  <a:schemeClr val="tx1"/>
                </a:solidFill>
              </a:rPr>
              <a:t>l’evidenza</a:t>
            </a:r>
            <a:r>
              <a:rPr lang="en-US" sz="6000" b="0" dirty="0">
                <a:solidFill>
                  <a:schemeClr val="tx1"/>
                </a:solidFill>
              </a:rPr>
              <a:t> come </a:t>
            </a:r>
            <a:r>
              <a:rPr lang="en-US" sz="6000" b="0" dirty="0" err="1">
                <a:solidFill>
                  <a:schemeClr val="tx1"/>
                </a:solidFill>
              </a:rPr>
              <a:t>autodatità</a:t>
            </a:r>
            <a:r>
              <a:rPr lang="en-US" sz="6000" b="0" dirty="0">
                <a:solidFill>
                  <a:schemeClr val="tx1"/>
                </a:solidFill>
              </a:rPr>
              <a:t> e le sue </a:t>
            </a:r>
            <a:r>
              <a:rPr lang="en-US" sz="6000" b="0" dirty="0" err="1">
                <a:solidFill>
                  <a:schemeClr val="tx1"/>
                </a:solidFill>
              </a:rPr>
              <a:t>variazioni</a:t>
            </a:r>
            <a:endParaRPr lang="en-US" sz="6000" b="0" dirty="0">
              <a:solidFill>
                <a:schemeClr val="tx1"/>
              </a:solidFill>
            </a:endParaRPr>
          </a:p>
        </p:txBody>
      </p:sp>
      <p:cxnSp>
        <p:nvCxnSpPr>
          <p:cNvPr id="21" name="Straight Connector 20">
            <a:extLst>
              <a:ext uri="{FF2B5EF4-FFF2-40B4-BE49-F238E27FC236}">
                <a16:creationId xmlns:a16="http://schemas.microsoft.com/office/drawing/2014/main" id="{D7E8ECA2-60A0-4D39-817D-F1E982ED7F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1500" y="5097592"/>
            <a:ext cx="59639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7319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E80D91-18AA-438F-BFF4-E6BABFDFBA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0" name="Rectangle 9">
            <a:extLst>
              <a:ext uri="{FF2B5EF4-FFF2-40B4-BE49-F238E27FC236}">
                <a16:creationId xmlns:a16="http://schemas.microsoft.com/office/drawing/2014/main" id="{EF05C5AB-8A34-4DF3-AB54-AD74AA432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4698" y="0"/>
            <a:ext cx="5188141" cy="68654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3" name="Segnaposto contenuto 2">
            <a:extLst>
              <a:ext uri="{FF2B5EF4-FFF2-40B4-BE49-F238E27FC236}">
                <a16:creationId xmlns:a16="http://schemas.microsoft.com/office/drawing/2014/main" id="{91B1D82A-15E7-5FE4-3C20-ACF057EB258D}"/>
              </a:ext>
            </a:extLst>
          </p:cNvPr>
          <p:cNvSpPr>
            <a:spLocks noGrp="1"/>
          </p:cNvSpPr>
          <p:nvPr>
            <p:ph idx="1"/>
          </p:nvPr>
        </p:nvSpPr>
        <p:spPr>
          <a:xfrm>
            <a:off x="235974" y="199544"/>
            <a:ext cx="5595633" cy="6496224"/>
          </a:xfrm>
        </p:spPr>
        <p:txBody>
          <a:bodyPr anchor="ctr">
            <a:normAutofit fontScale="85000" lnSpcReduction="10000"/>
          </a:bodyPr>
          <a:lstStyle/>
          <a:p>
            <a:r>
              <a:rPr lang="it-IT" dirty="0"/>
              <a:t>La parola evidenza designa un universale  fenomeno originario della vita intenzionale, che consiste in una modalità di coscienza del tutto peculiare, caratterizzata dal fatto che una cosa, uno stato di cose, una generalità, un valore, o altre oggettualità si manifestano in se stesse, esibiscono se stesse, e si danno in se stesse, nella modalità ultima di essere dato esso stesso qui, e di essere dato in un’intuizione immediata.</a:t>
            </a:r>
          </a:p>
          <a:p>
            <a:r>
              <a:rPr lang="it-IT" dirty="0"/>
              <a:t>Per l’io questo significa: attraverso quell’intenzione l’ego si trova presso la cosa stessa, cioè ha una visione evidente della cosa stessa (l’intenzione dell’io non è rivolta in modo confuso)</a:t>
            </a:r>
          </a:p>
          <a:p>
            <a:r>
              <a:rPr lang="it-IT" dirty="0"/>
              <a:t>L’esperienza è un caso particolare dell’evidenza</a:t>
            </a:r>
          </a:p>
          <a:p>
            <a:r>
              <a:rPr lang="it-IT" dirty="0"/>
              <a:t>L’evidenza è in senso amplissimo un’esperienza, ma è comunque unitaria nella sua essenza</a:t>
            </a:r>
          </a:p>
          <a:p>
            <a:r>
              <a:rPr lang="it-IT" dirty="0"/>
              <a:t>L’evidenza è un’esperienza della vita di coscienza che si presenta occasionale</a:t>
            </a:r>
          </a:p>
          <a:p>
            <a:r>
              <a:rPr lang="it-IT" dirty="0"/>
              <a:t>Il presentarsi di tale esperienza è una possibilità in cui essa trova la sua realizzazione </a:t>
            </a:r>
          </a:p>
        </p:txBody>
      </p:sp>
      <p:sp>
        <p:nvSpPr>
          <p:cNvPr id="12" name="Rectangle 11">
            <a:extLst>
              <a:ext uri="{FF2B5EF4-FFF2-40B4-BE49-F238E27FC236}">
                <a16:creationId xmlns:a16="http://schemas.microsoft.com/office/drawing/2014/main" id="{AA3B856C-9196-4702-BED7-5733C7EAA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665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pic>
        <p:nvPicPr>
          <p:cNvPr id="4" name="Immagine 3">
            <a:extLst>
              <a:ext uri="{FF2B5EF4-FFF2-40B4-BE49-F238E27FC236}">
                <a16:creationId xmlns:a16="http://schemas.microsoft.com/office/drawing/2014/main" id="{E2219268-148F-E064-1200-6F7AD0CA542C}"/>
              </a:ext>
            </a:extLst>
          </p:cNvPr>
          <p:cNvPicPr>
            <a:picLocks noChangeAspect="1"/>
          </p:cNvPicPr>
          <p:nvPr/>
        </p:nvPicPr>
        <p:blipFill>
          <a:blip r:embed="rId2"/>
          <a:stretch>
            <a:fillRect/>
          </a:stretch>
        </p:blipFill>
        <p:spPr>
          <a:xfrm>
            <a:off x="6366530" y="199544"/>
            <a:ext cx="4664475" cy="6219300"/>
          </a:xfrm>
          <a:prstGeom prst="rect">
            <a:avLst/>
          </a:prstGeom>
        </p:spPr>
      </p:pic>
    </p:spTree>
    <p:extLst>
      <p:ext uri="{BB962C8B-B14F-4D97-AF65-F5344CB8AC3E}">
        <p14:creationId xmlns:p14="http://schemas.microsoft.com/office/powerpoint/2010/main" val="35044541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D7161C7-045E-45D4-9F10-08C95D9F29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39" name="Rectangle 38">
            <a:extLst>
              <a:ext uri="{FF2B5EF4-FFF2-40B4-BE49-F238E27FC236}">
                <a16:creationId xmlns:a16="http://schemas.microsoft.com/office/drawing/2014/main" id="{ABAF6370-6BA9-4B90-A186-9019906AB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F3B95AFF-6470-37BF-E2F9-E9CBD3DF131E}"/>
              </a:ext>
            </a:extLst>
          </p:cNvPr>
          <p:cNvSpPr>
            <a:spLocks noGrp="1"/>
          </p:cNvSpPr>
          <p:nvPr>
            <p:ph type="title"/>
          </p:nvPr>
        </p:nvSpPr>
        <p:spPr>
          <a:xfrm>
            <a:off x="8318090" y="758952"/>
            <a:ext cx="2715353" cy="4041648"/>
          </a:xfrm>
        </p:spPr>
        <p:txBody>
          <a:bodyPr vert="horz" lIns="91440" tIns="27432" rIns="91440" bIns="45720" rtlCol="0" anchor="b">
            <a:normAutofit/>
          </a:bodyPr>
          <a:lstStyle/>
          <a:p>
            <a:pPr>
              <a:lnSpc>
                <a:spcPct val="85000"/>
              </a:lnSpc>
            </a:pPr>
            <a:r>
              <a:rPr lang="en-US" sz="4200" b="0">
                <a:solidFill>
                  <a:schemeClr val="tx1"/>
                </a:solidFill>
              </a:rPr>
              <a:t>Paragrafo 24</a:t>
            </a:r>
          </a:p>
        </p:txBody>
      </p:sp>
      <p:sp>
        <p:nvSpPr>
          <p:cNvPr id="41" name="Rectangle 40">
            <a:extLst>
              <a:ext uri="{FF2B5EF4-FFF2-40B4-BE49-F238E27FC236}">
                <a16:creationId xmlns:a16="http://schemas.microsoft.com/office/drawing/2014/main" id="{466B950D-CB56-4094-81C5-A5DB5D4A8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3" y="0"/>
            <a:ext cx="756100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2" name="Segnaposto contenuto 2">
            <a:extLst>
              <a:ext uri="{FF2B5EF4-FFF2-40B4-BE49-F238E27FC236}">
                <a16:creationId xmlns:a16="http://schemas.microsoft.com/office/drawing/2014/main" id="{211C3DD3-03AB-2283-DD1D-FCE1975CE417}"/>
              </a:ext>
            </a:extLst>
          </p:cNvPr>
          <p:cNvGraphicFramePr>
            <a:graphicFrameLocks noGrp="1"/>
          </p:cNvGraphicFramePr>
          <p:nvPr>
            <p:ph idx="1"/>
            <p:extLst>
              <p:ext uri="{D42A27DB-BD31-4B8C-83A1-F6EECF244321}">
                <p14:modId xmlns:p14="http://schemas.microsoft.com/office/powerpoint/2010/main" val="897477460"/>
              </p:ext>
            </p:extLst>
          </p:nvPr>
        </p:nvGraphicFramePr>
        <p:xfrm>
          <a:off x="909483" y="265471"/>
          <a:ext cx="9935498" cy="63049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00434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D48F29-B253-202D-413E-F3FFE780BB18}"/>
              </a:ext>
            </a:extLst>
          </p:cNvPr>
          <p:cNvSpPr>
            <a:spLocks noGrp="1"/>
          </p:cNvSpPr>
          <p:nvPr>
            <p:ph type="ctrTitle"/>
          </p:nvPr>
        </p:nvSpPr>
        <p:spPr>
          <a:xfrm>
            <a:off x="1261872" y="1028699"/>
            <a:ext cx="9418320" cy="3862083"/>
          </a:xfrm>
        </p:spPr>
        <p:txBody>
          <a:bodyPr anchor="ctr">
            <a:normAutofit/>
          </a:bodyPr>
          <a:lstStyle/>
          <a:p>
            <a:pPr algn="ctr"/>
            <a:r>
              <a:rPr lang="it-IT" sz="6000" dirty="0"/>
              <a:t>25. Realtà e quasi-realtà</a:t>
            </a:r>
          </a:p>
        </p:txBody>
      </p:sp>
      <p:sp>
        <p:nvSpPr>
          <p:cNvPr id="3" name="Sottotitolo 2">
            <a:extLst>
              <a:ext uri="{FF2B5EF4-FFF2-40B4-BE49-F238E27FC236}">
                <a16:creationId xmlns:a16="http://schemas.microsoft.com/office/drawing/2014/main" id="{42C624AE-1AE9-7769-AF77-8359FE7A7E6C}"/>
              </a:ext>
            </a:extLst>
          </p:cNvPr>
          <p:cNvSpPr>
            <a:spLocks noGrp="1"/>
          </p:cNvSpPr>
          <p:nvPr>
            <p:ph type="subTitle" idx="1"/>
          </p:nvPr>
        </p:nvSpPr>
        <p:spPr>
          <a:xfrm>
            <a:off x="1261872" y="5237670"/>
            <a:ext cx="9418320" cy="1183261"/>
          </a:xfrm>
        </p:spPr>
        <p:txBody>
          <a:bodyPr>
            <a:normAutofit/>
          </a:bodyPr>
          <a:lstStyle/>
          <a:p>
            <a:pPr algn="ctr"/>
            <a:endParaRPr lang="it-IT"/>
          </a:p>
        </p:txBody>
      </p:sp>
      <p:cxnSp>
        <p:nvCxnSpPr>
          <p:cNvPr id="13" name="Straight Connector 12">
            <a:extLst>
              <a:ext uri="{FF2B5EF4-FFF2-40B4-BE49-F238E27FC236}">
                <a16:creationId xmlns:a16="http://schemas.microsoft.com/office/drawing/2014/main" id="{D7E8ECA2-60A0-4D39-817D-F1E982ED7F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1500" y="5097592"/>
            <a:ext cx="59639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3920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E80D91-18AA-438F-BFF4-E6BABFDFBA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0" name="Rectangle 9">
            <a:extLst>
              <a:ext uri="{FF2B5EF4-FFF2-40B4-BE49-F238E27FC236}">
                <a16:creationId xmlns:a16="http://schemas.microsoft.com/office/drawing/2014/main" id="{EF05C5AB-8A34-4DF3-AB54-AD74AA432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4698" y="0"/>
            <a:ext cx="5188141" cy="68654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3" name="Segnaposto contenuto 2">
            <a:extLst>
              <a:ext uri="{FF2B5EF4-FFF2-40B4-BE49-F238E27FC236}">
                <a16:creationId xmlns:a16="http://schemas.microsoft.com/office/drawing/2014/main" id="{D5637D83-98AF-815F-47DC-C2CE6C31E99E}"/>
              </a:ext>
            </a:extLst>
          </p:cNvPr>
          <p:cNvSpPr>
            <a:spLocks noGrp="1"/>
          </p:cNvSpPr>
          <p:nvPr>
            <p:ph idx="1"/>
          </p:nvPr>
        </p:nvSpPr>
        <p:spPr>
          <a:xfrm>
            <a:off x="147484" y="117987"/>
            <a:ext cx="5939819" cy="6656438"/>
          </a:xfrm>
        </p:spPr>
        <p:txBody>
          <a:bodyPr anchor="ctr">
            <a:normAutofit fontScale="92500" lnSpcReduction="20000"/>
          </a:bodyPr>
          <a:lstStyle/>
          <a:p>
            <a:r>
              <a:rPr lang="it-IT" dirty="0"/>
              <a:t>Le variazioni modali dell’essere si scindono in due piani paralleli, sulla base della distinzione tra realtà e fantasia (realtà come se)</a:t>
            </a:r>
          </a:p>
          <a:p>
            <a:r>
              <a:rPr lang="it-IT" dirty="0"/>
              <a:t>Sul versante della fantasia emerge un nuovo concetto di possibilità, che ripete tutti i modi d’essere, modificandoli  nella modalità della semplice </a:t>
            </a:r>
            <a:r>
              <a:rPr lang="it-IT" dirty="0" err="1"/>
              <a:t>immaginabilità</a:t>
            </a:r>
            <a:r>
              <a:rPr lang="it-IT" dirty="0"/>
              <a:t> ( nella modalità del pensare la cosa come se esistesse)</a:t>
            </a:r>
          </a:p>
          <a:p>
            <a:r>
              <a:rPr lang="it-IT" dirty="0"/>
              <a:t>Si stabilisce una distinzione tra le modalità di coscienza della </a:t>
            </a:r>
            <a:r>
              <a:rPr lang="it-IT" dirty="0" err="1"/>
              <a:t>posizionalità</a:t>
            </a:r>
            <a:r>
              <a:rPr lang="it-IT" dirty="0"/>
              <a:t> e quelle della quasi </a:t>
            </a:r>
            <a:r>
              <a:rPr lang="it-IT" dirty="0" err="1"/>
              <a:t>posizionalità</a:t>
            </a:r>
            <a:endParaRPr lang="it-IT" dirty="0"/>
          </a:p>
          <a:p>
            <a:r>
              <a:rPr lang="it-IT" dirty="0"/>
              <a:t>A questi modi corrispondono o le modalità di evidenza degli oggetti presi di mira o le potenzialità del rendere evidente.</a:t>
            </a:r>
          </a:p>
          <a:p>
            <a:r>
              <a:rPr lang="it-IT" dirty="0"/>
              <a:t>il rendere evidente rimanda a una chiarificazione, cioè a un potare alla chiarezza</a:t>
            </a:r>
          </a:p>
          <a:p>
            <a:r>
              <a:rPr lang="it-IT" dirty="0"/>
              <a:t>Portare alla chiarezza indica un modo in cui rendere evidente, un modo in cui ci si prefigura una via sintetica che da un’intenzione non chiara porta a un intenzione </a:t>
            </a:r>
            <a:r>
              <a:rPr lang="it-IT" dirty="0" err="1"/>
              <a:t>pre</a:t>
            </a:r>
            <a:r>
              <a:rPr lang="it-IT" dirty="0"/>
              <a:t>-illustrativa </a:t>
            </a:r>
          </a:p>
          <a:p>
            <a:r>
              <a:rPr lang="it-IT" dirty="0"/>
              <a:t>L’intenzione </a:t>
            </a:r>
            <a:r>
              <a:rPr lang="it-IT" dirty="0" err="1"/>
              <a:t>pre</a:t>
            </a:r>
            <a:r>
              <a:rPr lang="it-IT" dirty="0"/>
              <a:t>-illustrativa ci fornisce solo una possibilità d’essere</a:t>
            </a:r>
          </a:p>
        </p:txBody>
      </p:sp>
      <p:sp>
        <p:nvSpPr>
          <p:cNvPr id="12" name="Rectangle 11">
            <a:extLst>
              <a:ext uri="{FF2B5EF4-FFF2-40B4-BE49-F238E27FC236}">
                <a16:creationId xmlns:a16="http://schemas.microsoft.com/office/drawing/2014/main" id="{AA3B856C-9196-4702-BED7-5733C7EAA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665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pic>
        <p:nvPicPr>
          <p:cNvPr id="4" name="Immagine 3">
            <a:extLst>
              <a:ext uri="{FF2B5EF4-FFF2-40B4-BE49-F238E27FC236}">
                <a16:creationId xmlns:a16="http://schemas.microsoft.com/office/drawing/2014/main" id="{91810539-F650-1A4A-D2E9-4BC16BA88813}"/>
              </a:ext>
            </a:extLst>
          </p:cNvPr>
          <p:cNvPicPr>
            <a:picLocks noChangeAspect="1"/>
          </p:cNvPicPr>
          <p:nvPr/>
        </p:nvPicPr>
        <p:blipFill>
          <a:blip r:embed="rId2"/>
          <a:stretch>
            <a:fillRect/>
          </a:stretch>
        </p:blipFill>
        <p:spPr>
          <a:xfrm>
            <a:off x="6375990" y="331963"/>
            <a:ext cx="4645555" cy="6194073"/>
          </a:xfrm>
          <a:prstGeom prst="rect">
            <a:avLst/>
          </a:prstGeom>
        </p:spPr>
      </p:pic>
    </p:spTree>
    <p:extLst>
      <p:ext uri="{BB962C8B-B14F-4D97-AF65-F5344CB8AC3E}">
        <p14:creationId xmlns:p14="http://schemas.microsoft.com/office/powerpoint/2010/main" val="25438683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Vista">
  <a:themeElements>
    <a:clrScheme name="Vista">
      <a:dk1>
        <a:sysClr val="windowText" lastClr="000000"/>
      </a:dk1>
      <a:lt1>
        <a:sysClr val="window" lastClr="FFFFFF"/>
      </a:lt1>
      <a:dk2>
        <a:srgbClr val="666666"/>
      </a:dk2>
      <a:lt2>
        <a:srgbClr val="D2D2D2"/>
      </a:lt2>
      <a:accent1>
        <a:srgbClr val="FF388C"/>
      </a:accent1>
      <a:accent2>
        <a:srgbClr val="D70D5E"/>
      </a:accent2>
      <a:accent3>
        <a:srgbClr val="98037E"/>
      </a:accent3>
      <a:accent4>
        <a:srgbClr val="68027D"/>
      </a:accent4>
      <a:accent5>
        <a:srgbClr val="095ACA"/>
      </a:accent5>
      <a:accent6>
        <a:srgbClr val="063597"/>
      </a:accent6>
      <a:hlink>
        <a:srgbClr val="17BBFD"/>
      </a:hlink>
      <a:folHlink>
        <a:srgbClr val="FF79C2"/>
      </a:folHlink>
    </a:clrScheme>
    <a:fontScheme name="Vista">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sta">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23C5FE65-18CC-4A65-9EBC-B05E331504EC}"/>
    </a:ext>
  </a:extLst>
</a:theme>
</file>

<file path=docProps/app.xml><?xml version="1.0" encoding="utf-8"?>
<Properties xmlns="http://schemas.openxmlformats.org/officeDocument/2006/extended-properties" xmlns:vt="http://schemas.openxmlformats.org/officeDocument/2006/docPropsVTypes">
  <Template>TM03457515[[fn=Vista]]</Template>
  <TotalTime>218</TotalTime>
  <Words>1513</Words>
  <Application>Microsoft Office PowerPoint</Application>
  <PresentationFormat>Widescreen</PresentationFormat>
  <Paragraphs>75</Paragraphs>
  <Slides>21</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21</vt:i4>
      </vt:variant>
    </vt:vector>
  </HeadingPairs>
  <TitlesOfParts>
    <vt:vector size="25" baseType="lpstr">
      <vt:lpstr>Arial</vt:lpstr>
      <vt:lpstr>Century Schoolbook</vt:lpstr>
      <vt:lpstr>Wingdings 2</vt:lpstr>
      <vt:lpstr>Vista</vt:lpstr>
      <vt:lpstr>Terza meditazione </vt:lpstr>
      <vt:lpstr>23. Delimitazione del concetto di costituzione trascendentale attraverso le nozioni di ragione e non ragione </vt:lpstr>
      <vt:lpstr>Presentazione standard di PowerPoint</vt:lpstr>
      <vt:lpstr>Presentazione standard di PowerPoint</vt:lpstr>
      <vt:lpstr>24. l’evidenza come autodatità e le sue variazioni</vt:lpstr>
      <vt:lpstr>Presentazione standard di PowerPoint</vt:lpstr>
      <vt:lpstr>Paragrafo 24</vt:lpstr>
      <vt:lpstr>25. Realtà e quasi-realtà</vt:lpstr>
      <vt:lpstr>Presentazione standard di PowerPoint</vt:lpstr>
      <vt:lpstr>26. La realtà come correlato della conferma evidente</vt:lpstr>
      <vt:lpstr>Presentazione standard di PowerPoint</vt:lpstr>
      <vt:lpstr>27. La funzione costitutiva svolta dall’evidenza abitale e potenziale per il senso di «oggetto esistente»</vt:lpstr>
      <vt:lpstr>Presentazione standard di PowerPoint</vt:lpstr>
      <vt:lpstr>28. L’evidenza presuntiva dell’esperienza del mondo. Il mondo come idea correlata a un evidenza empirica esaustiva </vt:lpstr>
      <vt:lpstr>Presentazione standard di PowerPoint</vt:lpstr>
      <vt:lpstr>Paragrafo  28</vt:lpstr>
      <vt:lpstr>Presentazione standard di PowerPoint</vt:lpstr>
      <vt:lpstr>29. Le ragioni ontologiche-materiali e onotlogico-formali come indici di sistemi trascendentali di evidenze</vt:lpstr>
      <vt:lpstr>Paragrafo 29</vt:lpstr>
      <vt:lpstr>Paragrafo 29</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Terza meditazione </dc:title>
  <dc:creator>v.pierini5@studenti.unimc.it</dc:creator>
  <cp:lastModifiedBy>carla.canullo@unimc.it</cp:lastModifiedBy>
  <cp:revision>5</cp:revision>
  <dcterms:created xsi:type="dcterms:W3CDTF">2024-10-25T14:07:17Z</dcterms:created>
  <dcterms:modified xsi:type="dcterms:W3CDTF">2024-10-28T16:04:18Z</dcterms:modified>
</cp:coreProperties>
</file>