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4" r:id="rId5"/>
    <p:sldId id="263" r:id="rId6"/>
    <p:sldId id="265" r:id="rId7"/>
    <p:sldId id="262" r:id="rId8"/>
    <p:sldId id="261" r:id="rId9"/>
    <p:sldId id="260" r:id="rId10"/>
    <p:sldId id="268" r:id="rId11"/>
    <p:sldId id="269" r:id="rId12"/>
    <p:sldId id="270" r:id="rId13"/>
    <p:sldId id="267" r:id="rId14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01"/>
    <p:restoredTop sz="94980" autoAdjust="0"/>
  </p:normalViewPr>
  <p:slideViewPr>
    <p:cSldViewPr snapToGrid="0">
      <p:cViewPr>
        <p:scale>
          <a:sx n="85" d="100"/>
          <a:sy n="85" d="100"/>
        </p:scale>
        <p:origin x="272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58C76-7858-2E42-A096-F388D49348B6}" type="datetimeFigureOut">
              <a:rPr lang="it-IT" smtClean="0"/>
              <a:t>28/03/23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A33A5-61D8-AC4A-9869-F509EDC585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396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ded7bd7e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gbded7bd7e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50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ded7bd7e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gbded7bd7e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bded7bd7e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gbded7bd7e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40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696277"/>
            <a:ext cx="9144000" cy="1813685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698D1C-D3B6-AD4F-2D9F-BAF74F0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2BCFF-11D7-CF4E-AEF8-14278D022B1F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C8BC63-DA61-49C9-419B-D98EFCA34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43DB65-9DF6-77EC-45B2-52B2A4F2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90C9FA2C-F876-7745-B118-9A80A26625B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9023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1FEAD9-74A6-0758-2221-9063C6B96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4D453-E264-8E4F-A719-A9B6449DA769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B81E87-E5D6-3304-39A5-55C070AB0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B2BE3B-2C2B-66AA-04E0-015CC355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B71A0067-F4C9-C845-8B62-2AA64BA8D03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9690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431235"/>
            <a:ext cx="2628900" cy="47457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1431235"/>
            <a:ext cx="7734300" cy="474572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8BFE1E-3756-0125-0CF0-68170CE5E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A28F6-60F3-A44F-AC80-9E834CC8C4E3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F7A1C4-19AE-5E89-9CDC-2505941A5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924623-9B1A-0B6B-7DE9-4E932E34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E36C06BA-A36D-9D42-9D3B-E436BB985CE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4730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a"/>
          <p:cNvSpPr/>
          <p:nvPr/>
        </p:nvSpPr>
        <p:spPr>
          <a:xfrm flipV="1">
            <a:off x="7494659" y="4959531"/>
            <a:ext cx="1" cy="1155065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27" name="Linea"/>
          <p:cNvSpPr/>
          <p:nvPr/>
        </p:nvSpPr>
        <p:spPr>
          <a:xfrm>
            <a:off x="476250" y="6400800"/>
            <a:ext cx="11249487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28" name="Linea"/>
          <p:cNvSpPr/>
          <p:nvPr/>
        </p:nvSpPr>
        <p:spPr>
          <a:xfrm>
            <a:off x="476250" y="4660900"/>
            <a:ext cx="11250018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29" name="Linea"/>
          <p:cNvSpPr/>
          <p:nvPr/>
        </p:nvSpPr>
        <p:spPr>
          <a:xfrm flipV="1">
            <a:off x="7494659" y="4959531"/>
            <a:ext cx="1" cy="1155065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l" defTabSz="2286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30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476250" y="4305300"/>
            <a:ext cx="6750050" cy="34958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1600" i="1"/>
            </a:lvl1pPr>
          </a:lstStyle>
          <a:p>
            <a:r>
              <a:t>Lorem Ipsum Dolor</a:t>
            </a:r>
          </a:p>
        </p:txBody>
      </p:sp>
      <p:sp>
        <p:nvSpPr>
          <p:cNvPr id="31" name="Immagine"/>
          <p:cNvSpPr>
            <a:spLocks noGrp="1"/>
          </p:cNvSpPr>
          <p:nvPr>
            <p:ph type="pic" idx="22"/>
          </p:nvPr>
        </p:nvSpPr>
        <p:spPr>
          <a:xfrm>
            <a:off x="476250" y="-730250"/>
            <a:ext cx="11239500" cy="6946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Titolo Testo"/>
          <p:cNvSpPr txBox="1">
            <a:spLocks noGrp="1"/>
          </p:cNvSpPr>
          <p:nvPr>
            <p:ph type="title"/>
          </p:nvPr>
        </p:nvSpPr>
        <p:spPr>
          <a:xfrm>
            <a:off x="476250" y="4699000"/>
            <a:ext cx="6750050" cy="167005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Titolo Testo</a:t>
            </a:r>
          </a:p>
        </p:txBody>
      </p:sp>
      <p:sp>
        <p:nvSpPr>
          <p:cNvPr id="3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7766050" y="4699000"/>
            <a:ext cx="3975100" cy="16700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6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6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6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6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133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D115F9-85CD-0122-982A-6DA4039D7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9ADEC-F8A2-3B47-BCEA-FCDA3EF51BBF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EFFFB6-6C5F-E475-8FB1-A1D00FCF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899318-9490-0560-CB3B-7627FF429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215DCBEF-8544-F640-A68D-A4368D0243C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884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6D8D79-9A5C-3CA4-92E5-66DCB395D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CBDA6-119E-FB4F-A58F-2AD8288C8547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01F018-C192-3610-87B1-B3804648A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F53822-5421-CCB4-9446-397E7F9E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A54BAAE8-FF5D-144E-9339-EB522766B3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948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2875721"/>
            <a:ext cx="5181600" cy="33012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2875721"/>
            <a:ext cx="5181600" cy="330124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12FC341-99F9-29A5-2E46-E327BB940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6BCFA-E667-264F-A488-D3187295DE1A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58B2A7-C052-52BC-B9B3-04F7D09D6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66C35A48-187C-8694-8EB5-0A51AAA0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26FB4E0D-5926-DC41-AE8B-EF937C1E5D6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585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1320389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291361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3821113"/>
            <a:ext cx="5157787" cy="23685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291361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3821113"/>
            <a:ext cx="5183188" cy="23685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B4E4EC6-3871-EEF4-369A-4954A9E0B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21E0C-E0BC-4A43-BE5E-6311AF02807A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13AEB64-638C-EDA1-7741-1944A65FD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BB02479D-5574-E138-C366-2908A7DAF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787AE7A3-A936-454C-96E3-75D4032341B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483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A016E33-1C4B-A27F-AD7D-3582A641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E7C89-3D8B-6C44-90C1-FCDAC27650D3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3748F5-42FF-FC80-1EEC-C7868236E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EEB1B057-0E3B-F002-60E6-9270A091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29BA6819-F206-AC45-A0C9-645704256D0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834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BB6554-7A81-3424-66F2-13E40C57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3E5AA-CC25-ED49-AB9E-4C8E34D87A3C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84F43EC-701E-EC0E-52B7-D25413CE9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40B73FD3-E0E9-BCB2-EAC5-13569E9F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34B61CAE-F2CB-764C-9F12-C5A35452D9C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3126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6612" y="138568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1385680"/>
            <a:ext cx="6172200" cy="44753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3286538"/>
            <a:ext cx="3932237" cy="25824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4436A4-4D70-A1FB-3656-F0FC3D7CA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5046-C883-FE46-94C1-435A8A7360BD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67B478-C389-A3E1-754E-F3AFF2FCF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1063F4D8-8BD8-D146-768D-6779EE79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5F2288EB-62ED-9F47-8115-E31D66F0E3B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2435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1537251"/>
            <a:ext cx="3932237" cy="155050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1537252"/>
            <a:ext cx="6172200" cy="43237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3299791"/>
            <a:ext cx="3932237" cy="256919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A8E52A-6394-F12A-E221-B0E924B3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CE5D8-154D-8C44-BDC1-522D52DF11F7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4BFC79-8C6A-BF9F-7874-7C11EEA8A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00F07A3A-2F28-9383-2E7D-33B3A734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D257E776-F9EE-3642-8412-FEB2F9006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526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929A3697-26DC-5B16-70A7-AF2B9ED3A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354138"/>
            <a:ext cx="10515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6655AD58-2C52-98BC-B1AD-53FCF75437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967038"/>
            <a:ext cx="105156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1E2478-B804-406C-862B-F5F8360AC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024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EDC866"/>
                </a:solidFill>
                <a:latin typeface="+mn-lt"/>
              </a:defRPr>
            </a:lvl1pPr>
          </a:lstStyle>
          <a:p>
            <a:pPr>
              <a:defRPr/>
            </a:pPr>
            <a:fld id="{24553DCA-5533-C14E-99DA-27CB840177EA}" type="datetimeFigureOut">
              <a:rPr lang="it-IT"/>
              <a:pPr>
                <a:defRPr/>
              </a:pPr>
              <a:t>28/03/23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BE6EAF-2390-44AF-A5EB-1910130D8F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62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EDC866"/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76CD9F-4F2B-4B47-AE62-886871F12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61363" y="6456363"/>
            <a:ext cx="1193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EDC866"/>
                </a:solidFill>
              </a:defRPr>
            </a:lvl1pPr>
          </a:lstStyle>
          <a:p>
            <a:fld id="{9550F893-82A3-8B49-9668-1F2F4A1C3ED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3E687E"/>
          </a:solidFill>
          <a:latin typeface="+mn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3E687E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3E687E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3E687E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3E687E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3E687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7" Type="http://schemas.openxmlformats.org/officeDocument/2006/relationships/image" Target="../media/image45.t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tif"/><Relationship Id="rId5" Type="http://schemas.openxmlformats.org/officeDocument/2006/relationships/image" Target="../media/image43.tif"/><Relationship Id="rId4" Type="http://schemas.openxmlformats.org/officeDocument/2006/relationships/image" Target="../media/image42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t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tif"/><Relationship Id="rId5" Type="http://schemas.openxmlformats.org/officeDocument/2006/relationships/image" Target="../media/image37.tif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>
            <a:extLst>
              <a:ext uri="{FF2B5EF4-FFF2-40B4-BE49-F238E27FC236}">
                <a16:creationId xmlns:a16="http://schemas.microsoft.com/office/drawing/2014/main" id="{224BB9FF-B717-8DF8-9588-18E7106548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2050099"/>
            <a:ext cx="9144000" cy="892493"/>
          </a:xfrm>
        </p:spPr>
        <p:txBody>
          <a:bodyPr/>
          <a:lstStyle/>
          <a:p>
            <a:r>
              <a:rPr lang="it-IT" altLang="it-IT" dirty="0">
                <a:solidFill>
                  <a:srgbClr val="00B050"/>
                </a:solidFill>
              </a:rPr>
              <a:t>#</a:t>
            </a:r>
            <a:r>
              <a:rPr lang="it-IT" altLang="it-IT" dirty="0" err="1">
                <a:solidFill>
                  <a:srgbClr val="00B050"/>
                </a:solidFill>
              </a:rPr>
              <a:t>coltivacultura</a:t>
            </a:r>
            <a:endParaRPr lang="it-IT" altLang="it-IT" dirty="0">
              <a:solidFill>
                <a:srgbClr val="00B050"/>
              </a:solidFill>
            </a:endParaRPr>
          </a:p>
        </p:txBody>
      </p:sp>
      <p:sp>
        <p:nvSpPr>
          <p:cNvPr id="13315" name="Sottotitolo 2">
            <a:extLst>
              <a:ext uri="{FF2B5EF4-FFF2-40B4-BE49-F238E27FC236}">
                <a16:creationId xmlns:a16="http://schemas.microsoft.com/office/drawing/2014/main" id="{937BAC1A-37B7-293E-825C-42430E84679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2942592"/>
            <a:ext cx="9144000" cy="627062"/>
          </a:xfrm>
        </p:spPr>
        <p:txBody>
          <a:bodyPr/>
          <a:lstStyle/>
          <a:p>
            <a:r>
              <a:rPr lang="it-IT" altLang="it-IT" b="1" dirty="0">
                <a:solidFill>
                  <a:schemeClr val="bg2">
                    <a:lumMod val="50000"/>
                  </a:schemeClr>
                </a:solidFill>
              </a:rPr>
              <a:t>Innovazione sociale, agricolture e spazi creativi</a:t>
            </a: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C237B42E-7E73-2ABA-60EC-30BD21026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690" y="4462147"/>
            <a:ext cx="1062990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rgbClr val="3E687E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3E687E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rgbClr val="3E687E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3E687E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3E687E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it-IT" altLang="it-IT" sz="2000" b="1" dirty="0">
                <a:solidFill>
                  <a:srgbClr val="002060"/>
                </a:solidFill>
              </a:rPr>
              <a:t>letizia bindi, Direttrice Centro di Ricerca BIOCULT, Università degli Studi del Molise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A0C81F-31A3-6C15-CC34-803F87F30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1146"/>
            <a:ext cx="1493841" cy="86554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C63115-DED9-BCEC-D630-5CFAE7F0C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98128"/>
            <a:ext cx="1493843" cy="7385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Nature, Arts and Habitat Residency (NAHR): Eco-Laboratory of Multidisciplinary Practice (Val Taleggio, Bergamo)"/>
          <p:cNvSpPr txBox="1">
            <a:spLocks noGrp="1"/>
          </p:cNvSpPr>
          <p:nvPr>
            <p:ph type="body" idx="21"/>
          </p:nvPr>
        </p:nvSpPr>
        <p:spPr>
          <a:xfrm>
            <a:off x="84143" y="3821887"/>
            <a:ext cx="10071239" cy="55444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NATURE, ARTS AND HABITAT RESIDENCY (NAHR): ECO-LABORATORY OF MULTIDISCIPLINARY PRACTICE (VAL TALEGGIO, BERGAMO)</a:t>
            </a:r>
          </a:p>
        </p:txBody>
      </p:sp>
      <p:pic>
        <p:nvPicPr>
          <p:cNvPr id="167" name="Immagine" descr="Immagine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6481" y="1233055"/>
            <a:ext cx="3734246" cy="2442144"/>
          </a:xfrm>
          <a:prstGeom prst="rect">
            <a:avLst/>
          </a:prstGeom>
        </p:spPr>
      </p:pic>
      <p:sp>
        <p:nvSpPr>
          <p:cNvPr id="168" name="A summer Art and Creative Residency"/>
          <p:cNvSpPr txBox="1">
            <a:spLocks noGrp="1"/>
          </p:cNvSpPr>
          <p:nvPr>
            <p:ph type="title"/>
          </p:nvPr>
        </p:nvSpPr>
        <p:spPr>
          <a:xfrm>
            <a:off x="89456" y="4211782"/>
            <a:ext cx="2239813" cy="2157269"/>
          </a:xfrm>
          <a:prstGeom prst="rect">
            <a:avLst/>
          </a:prstGeom>
        </p:spPr>
        <p:txBody>
          <a:bodyPr/>
          <a:lstStyle/>
          <a:p>
            <a:pPr>
              <a:defRPr sz="3700"/>
            </a:pPr>
            <a:r>
              <a:rPr lang="it-IT" sz="2400" dirty="0">
                <a:solidFill>
                  <a:srgbClr val="00B050"/>
                </a:solidFill>
              </a:rPr>
              <a:t>UNA RESIDENZA ARTISTICA E CREATIVA</a:t>
            </a:r>
            <a:endParaRPr sz="2400" dirty="0">
              <a:solidFill>
                <a:srgbClr val="00B050"/>
              </a:solidFill>
            </a:endParaRPr>
          </a:p>
          <a:p>
            <a:pPr>
              <a:defRPr sz="3700"/>
            </a:pPr>
            <a:endParaRPr dirty="0"/>
          </a:p>
        </p:txBody>
      </p:sp>
      <p:pic>
        <p:nvPicPr>
          <p:cNvPr id="169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1717" y="3757424"/>
            <a:ext cx="651255" cy="65535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Cultivating awareness of the environment and a deepful mindfulness about our environment…"/>
          <p:cNvSpPr txBox="1">
            <a:spLocks noGrp="1"/>
          </p:cNvSpPr>
          <p:nvPr>
            <p:ph type="body" sz="quarter" idx="1"/>
          </p:nvPr>
        </p:nvSpPr>
        <p:spPr>
          <a:xfrm>
            <a:off x="2623279" y="4211782"/>
            <a:ext cx="7238437" cy="2157269"/>
          </a:xfrm>
          <a:prstGeom prst="rect">
            <a:avLst/>
          </a:prstGeom>
        </p:spPr>
        <p:txBody>
          <a:bodyPr anchor="t"/>
          <a:lstStyle/>
          <a:p>
            <a:pPr defTabSz="317817">
              <a:defRPr sz="2464"/>
            </a:pP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Coltivare la consapevolezza dell'ambiente e una profonda consapevolezza del nostro ambiente</a:t>
            </a:r>
          </a:p>
          <a:p>
            <a:pPr defTabSz="317817">
              <a:defRPr sz="2464"/>
            </a:pP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Enfatizzare le intuizioni della natura come fonte di ispirazione</a:t>
            </a:r>
          </a:p>
          <a:p>
            <a:pPr defTabSz="317817">
              <a:defRPr sz="2464"/>
            </a:pP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Studiosi e professionisti di diversi ambiti: arti visive e dello spettacolo, scrittori, architetti, urbanisti, ricercatori in scienze sociali e altre discipline</a:t>
            </a:r>
          </a:p>
          <a:p>
            <a:pPr defTabSz="317817">
              <a:defRPr sz="2464"/>
            </a:pP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Ogni anno un elemento della natura: acqua, boschi, rocce, praterie, animali</a:t>
            </a:r>
          </a:p>
          <a:p>
            <a:pPr defTabSz="317817">
              <a:defRPr sz="2464"/>
            </a:pP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4 principali domini di interesse: economia rigenerativa, architettura di design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bio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-ispirata, body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performing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nature e design futures, tecnologia e nuovi media.</a:t>
            </a:r>
          </a:p>
          <a:p>
            <a:pPr defTabSz="317817">
              <a:defRPr sz="2464"/>
            </a:pP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Un </a:t>
            </a:r>
            <a:r>
              <a:rPr lang="it-IT" sz="1400" b="1" dirty="0" err="1">
                <a:solidFill>
                  <a:schemeClr val="bg2">
                    <a:lumMod val="50000"/>
                  </a:schemeClr>
                </a:solidFill>
              </a:rPr>
              <a:t>think</a:t>
            </a:r>
            <a:r>
              <a:rPr lang="it-IT" sz="1400" b="1" dirty="0">
                <a:solidFill>
                  <a:schemeClr val="bg2">
                    <a:lumMod val="50000"/>
                  </a:schemeClr>
                </a:solidFill>
              </a:rPr>
              <a:t> tank globale non istituzionale fortemente radicato in un luogo rurale di montagna</a:t>
            </a:r>
          </a:p>
          <a:p>
            <a:pPr defTabSz="317817">
              <a:defRPr sz="2464"/>
            </a:pPr>
            <a:endParaRPr lang="it-IT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72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9392" y="3825228"/>
            <a:ext cx="1658465" cy="1373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470" y="1233055"/>
            <a:ext cx="2333530" cy="1285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magine" descr="Immagi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056" y="2174055"/>
            <a:ext cx="2245243" cy="1497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magine" descr="Immagi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1868" y="1207206"/>
            <a:ext cx="4605990" cy="2493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asa delle AgriCulture (Castiglione d’Otranto, Lecce)"/>
          <p:cNvSpPr txBox="1">
            <a:spLocks noGrp="1"/>
          </p:cNvSpPr>
          <p:nvPr>
            <p:ph type="body" idx="21"/>
          </p:nvPr>
        </p:nvSpPr>
        <p:spPr>
          <a:xfrm>
            <a:off x="114431" y="1258433"/>
            <a:ext cx="2748938" cy="991169"/>
          </a:xfrm>
          <a:prstGeom prst="rect">
            <a:avLst/>
          </a:prstGeom>
        </p:spPr>
        <p:txBody>
          <a:bodyPr/>
          <a:lstStyle/>
          <a:p>
            <a:r>
              <a:rPr lang="it-IT" sz="1800" b="1" dirty="0">
                <a:solidFill>
                  <a:srgbClr val="00B050"/>
                </a:solidFill>
              </a:rPr>
              <a:t>CASA DELLE AGRICULTURE (CASTIGLIONE D’OTRANTO, LECCE)</a:t>
            </a:r>
          </a:p>
        </p:txBody>
      </p:sp>
      <p:sp>
        <p:nvSpPr>
          <p:cNvPr id="178" name="→ CULTURAL REPRODUCTION…"/>
          <p:cNvSpPr txBox="1">
            <a:spLocks noGrp="1"/>
          </p:cNvSpPr>
          <p:nvPr>
            <p:ph type="title"/>
          </p:nvPr>
        </p:nvSpPr>
        <p:spPr>
          <a:xfrm>
            <a:off x="105493" y="2516631"/>
            <a:ext cx="4126265" cy="3842605"/>
          </a:xfrm>
          <a:prstGeom prst="rect">
            <a:avLst/>
          </a:prstGeom>
        </p:spPr>
        <p:txBody>
          <a:bodyPr/>
          <a:lstStyle/>
          <a:p>
            <a:pPr defTabSz="198120">
              <a:spcBef>
                <a:spcPts val="550"/>
              </a:spcBef>
              <a:defRPr sz="2880"/>
            </a:pPr>
            <a:r>
              <a:rPr lang="it-IT" sz="1400" dirty="0">
                <a:solidFill>
                  <a:schemeClr val="bg2">
                    <a:lumMod val="50000"/>
                  </a:schemeClr>
                </a:solidFill>
              </a:rPr>
              <a:t>→ RIPRODUZIONE CULTURALE</a:t>
            </a: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1400" dirty="0">
                <a:solidFill>
                  <a:schemeClr val="bg2">
                    <a:lumMod val="50000"/>
                  </a:schemeClr>
                </a:solidFill>
              </a:rPr>
              <a:t>→ INCLUSIONE SOCIALE</a:t>
            </a: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1400" dirty="0">
                <a:solidFill>
                  <a:schemeClr val="bg2">
                    <a:lumMod val="50000"/>
                  </a:schemeClr>
                </a:solidFill>
              </a:rPr>
              <a:t>→NETWORKING GLOCALE</a:t>
            </a: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1400" dirty="0">
                <a:solidFill>
                  <a:schemeClr val="bg2">
                    <a:lumMod val="50000"/>
                  </a:schemeClr>
                </a:solidFill>
              </a:rPr>
              <a:t>→ISTRUZIONE / APPRENDIMENTO PERMANENTE e INFORMALE</a:t>
            </a: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1400" dirty="0">
                <a:solidFill>
                  <a:schemeClr val="bg2">
                    <a:lumMod val="50000"/>
                  </a:schemeClr>
                </a:solidFill>
              </a:rPr>
              <a:t>→RICERCA</a:t>
            </a: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1400" dirty="0">
                <a:solidFill>
                  <a:schemeClr val="bg2">
                    <a:lumMod val="50000"/>
                  </a:schemeClr>
                </a:solidFill>
              </a:rPr>
              <a:t>→ COLTIVARE TERRE ABBANDONATE</a:t>
            </a: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1400" dirty="0">
                <a:solidFill>
                  <a:schemeClr val="bg2">
                    <a:lumMod val="50000"/>
                  </a:schemeClr>
                </a:solidFill>
              </a:rPr>
              <a:t>→ CREARE UN'ECONOMIA SOSTENIBILE e CIRCOLARE</a:t>
            </a: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1400" dirty="0">
                <a:solidFill>
                  <a:schemeClr val="bg2">
                    <a:lumMod val="50000"/>
                  </a:schemeClr>
                </a:solidFill>
              </a:rPr>
              <a:t>→ SVILUPPARE UN SENSO DEL LUOGO</a:t>
            </a: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it-IT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1400" dirty="0">
                <a:solidFill>
                  <a:schemeClr val="bg2">
                    <a:lumMod val="50000"/>
                  </a:schemeClr>
                </a:solidFill>
              </a:rPr>
              <a:t>→ COMUNALITÀ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9" name="A “culture-led and arts-based regeneration of rural areas in Salento for a new-peasantry agriculture” against:…"/>
          <p:cNvSpPr txBox="1">
            <a:spLocks noGrp="1"/>
          </p:cNvSpPr>
          <p:nvPr>
            <p:ph type="body" sz="half" idx="1"/>
          </p:nvPr>
        </p:nvSpPr>
        <p:spPr>
          <a:xfrm>
            <a:off x="4231759" y="2807575"/>
            <a:ext cx="7851554" cy="3551661"/>
          </a:xfrm>
          <a:prstGeom prst="rect">
            <a:avLst/>
          </a:prstGeom>
        </p:spPr>
        <p:txBody>
          <a:bodyPr/>
          <a:lstStyle/>
          <a:p>
            <a:r>
              <a:rPr lang="it-IT" sz="1800" b="1" dirty="0">
                <a:solidFill>
                  <a:srgbClr val="00B050"/>
                </a:solidFill>
              </a:rPr>
              <a:t>Una “riqualificazione culturale e artistica delle aree rurali salentine per una nuova agricoltura contadina” contro:</a:t>
            </a:r>
          </a:p>
          <a:p>
            <a:r>
              <a:rPr lang="it-IT" sz="1800" b="1" dirty="0">
                <a:solidFill>
                  <a:srgbClr val="00B050"/>
                </a:solidFill>
              </a:rPr>
              <a:t>- una forte vulnerabilità sociale</a:t>
            </a:r>
          </a:p>
          <a:p>
            <a:r>
              <a:rPr lang="it-IT" sz="1800" b="1" dirty="0">
                <a:solidFill>
                  <a:srgbClr val="00B050"/>
                </a:solidFill>
              </a:rPr>
              <a:t>- una grande frammentazione della proprietà</a:t>
            </a:r>
          </a:p>
          <a:p>
            <a:r>
              <a:rPr lang="it-IT" sz="1800" b="1" dirty="0">
                <a:solidFill>
                  <a:srgbClr val="00B050"/>
                </a:solidFill>
              </a:rPr>
              <a:t>- una crescente crisi ecologica dovuta alle monocolture semi-intensive ea base di pesticidi</a:t>
            </a:r>
          </a:p>
          <a:p>
            <a:endParaRPr lang="it-IT" sz="1800" b="1" dirty="0">
              <a:solidFill>
                <a:srgbClr val="00B050"/>
              </a:solidFill>
            </a:endParaRPr>
          </a:p>
          <a:p>
            <a:r>
              <a:rPr lang="it-IT" sz="1800" b="1" dirty="0">
                <a:solidFill>
                  <a:srgbClr val="00B050"/>
                </a:solidFill>
              </a:rPr>
              <a:t>Nuovi concetti di “restanza” e senso di comunità orientati alla rigenerazione comunitaria contro le “monoculture di mezzo”</a:t>
            </a:r>
          </a:p>
          <a:p>
            <a:r>
              <a:rPr lang="it-IT" sz="1800" b="1" dirty="0">
                <a:solidFill>
                  <a:srgbClr val="00B050"/>
                </a:solidFill>
              </a:rPr>
              <a:t>Promozione della biodiversità / vivaio di sementi di inclusione sociale / agri-ludoteca</a:t>
            </a:r>
          </a:p>
          <a:p>
            <a:r>
              <a:rPr lang="it-IT" sz="1800" b="1" dirty="0">
                <a:solidFill>
                  <a:srgbClr val="00B050"/>
                </a:solidFill>
              </a:rPr>
              <a:t>Incontro tra sapere tecnico e scientifico, sperimentazione pratica e conservazione di sapienti memorie del passato sul corretto uso e trattamento delle risorse naturali</a:t>
            </a:r>
            <a:endParaRPr sz="1800" b="1" dirty="0">
              <a:solidFill>
                <a:srgbClr val="00B050"/>
              </a:solidFill>
            </a:endParaRPr>
          </a:p>
        </p:txBody>
      </p:sp>
      <p:pic>
        <p:nvPicPr>
          <p:cNvPr id="180" name="Immagine" descr="Immagine"/>
          <p:cNvPicPr>
            <a:picLocks noChangeAspect="1"/>
          </p:cNvPicPr>
          <p:nvPr/>
        </p:nvPicPr>
        <p:blipFill rotWithShape="1">
          <a:blip r:embed="rId2"/>
          <a:srcRect r="65346" b="52852"/>
          <a:stretch/>
        </p:blipFill>
        <p:spPr>
          <a:xfrm>
            <a:off x="2863369" y="1260915"/>
            <a:ext cx="3314101" cy="1429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841" y="1198899"/>
            <a:ext cx="3136471" cy="149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906" y="1198899"/>
            <a:ext cx="2254499" cy="1458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.A.S.A. / Festival IT.A.CÁ, Ussita, Parco dei Monti Sibillini, Marche"/>
          <p:cNvSpPr txBox="1">
            <a:spLocks noGrp="1"/>
          </p:cNvSpPr>
          <p:nvPr>
            <p:ph type="body" idx="21"/>
          </p:nvPr>
        </p:nvSpPr>
        <p:spPr>
          <a:xfrm>
            <a:off x="105640" y="1231314"/>
            <a:ext cx="7528535" cy="752514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it-IT" sz="2000" b="1" dirty="0">
                <a:solidFill>
                  <a:srgbClr val="00B050"/>
                </a:solidFill>
              </a:rPr>
              <a:t>C.A.S.A. / FESTIVAL IT.A.CÁ, USSITA, PARCO DEI MONTI SIBILLINI, MARCHE</a:t>
            </a:r>
          </a:p>
        </p:txBody>
      </p:sp>
      <p:sp>
        <p:nvSpPr>
          <p:cNvPr id="185" name="Remaining in a wounded and rapidly changing place…"/>
          <p:cNvSpPr txBox="1">
            <a:spLocks noGrp="1"/>
          </p:cNvSpPr>
          <p:nvPr>
            <p:ph type="title"/>
          </p:nvPr>
        </p:nvSpPr>
        <p:spPr>
          <a:xfrm>
            <a:off x="105642" y="2190308"/>
            <a:ext cx="3105392" cy="4167962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rPr lang="it-IT" sz="2400" dirty="0">
                <a:solidFill>
                  <a:srgbClr val="0070C0"/>
                </a:solidFill>
              </a:rPr>
              <a:t>Rimanere in un luogo ferito e in rapida evoluzione</a:t>
            </a:r>
            <a:br>
              <a:rPr lang="it-IT" sz="2400" dirty="0">
                <a:solidFill>
                  <a:srgbClr val="0070C0"/>
                </a:solidFill>
              </a:rPr>
            </a:br>
            <a:br>
              <a:rPr lang="it-IT" sz="2400" dirty="0">
                <a:solidFill>
                  <a:srgbClr val="0070C0"/>
                </a:solidFill>
              </a:rPr>
            </a:br>
            <a:r>
              <a:rPr lang="it-IT" sz="2400" dirty="0">
                <a:solidFill>
                  <a:srgbClr val="0070C0"/>
                </a:solidFill>
              </a:rPr>
              <a:t>Gestire il trauma di un tremendo disastro ambientale e sociale</a:t>
            </a:r>
            <a:br>
              <a:rPr lang="it-IT" sz="2400" dirty="0">
                <a:solidFill>
                  <a:srgbClr val="0070C0"/>
                </a:solidFill>
              </a:rPr>
            </a:br>
            <a:br>
              <a:rPr lang="it-IT" sz="2400" dirty="0">
                <a:solidFill>
                  <a:srgbClr val="0070C0"/>
                </a:solidFill>
              </a:rPr>
            </a:br>
            <a:r>
              <a:rPr lang="it-IT" sz="2400" dirty="0">
                <a:solidFill>
                  <a:srgbClr val="0070C0"/>
                </a:solidFill>
              </a:rPr>
              <a:t>Progettare un nuovo concetto di spazio locale come “porto di montagna”</a:t>
            </a:r>
            <a:endParaRPr sz="2400" dirty="0">
              <a:solidFill>
                <a:srgbClr val="0070C0"/>
              </a:solidFill>
            </a:endParaRPr>
          </a:p>
        </p:txBody>
      </p:sp>
      <p:sp>
        <p:nvSpPr>
          <p:cNvPr id="186" name="C.A.S.A. “What Happens if we inhabit”…"/>
          <p:cNvSpPr txBox="1">
            <a:spLocks noGrp="1"/>
          </p:cNvSpPr>
          <p:nvPr>
            <p:ph type="body" sz="half" idx="1"/>
          </p:nvPr>
        </p:nvSpPr>
        <p:spPr>
          <a:xfrm>
            <a:off x="3211034" y="1765005"/>
            <a:ext cx="5932965" cy="3180320"/>
          </a:xfrm>
          <a:prstGeom prst="rect">
            <a:avLst/>
          </a:prstGeom>
        </p:spPr>
        <p:txBody>
          <a:bodyPr/>
          <a:lstStyle/>
          <a:p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CASA “COSA ACCADE SE ABITIAMO”</a:t>
            </a:r>
          </a:p>
          <a:p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UNA NARRAZIONE</a:t>
            </a:r>
          </a:p>
          <a:p>
            <a:endParaRPr lang="it-IT" sz="2000" b="1" dirty="0"/>
          </a:p>
          <a:p>
            <a:r>
              <a:rPr lang="it-IT" sz="2000" b="1" dirty="0"/>
              <a:t>Un sistema di </a:t>
            </a:r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oggetti significativi</a:t>
            </a:r>
          </a:p>
          <a:p>
            <a:endParaRPr lang="it-IT" sz="2000" b="1" dirty="0"/>
          </a:p>
          <a:p>
            <a:r>
              <a:rPr lang="it-IT" sz="2000" b="1" dirty="0"/>
              <a:t>Una </a:t>
            </a:r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mappa comunitaria </a:t>
            </a:r>
            <a:r>
              <a:rPr lang="it-IT" sz="2000" b="1" dirty="0"/>
              <a:t>come guida non turistica</a:t>
            </a:r>
          </a:p>
          <a:p>
            <a:endParaRPr lang="it-IT" sz="2000" b="1" dirty="0"/>
          </a:p>
          <a:p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“Diritto al Respiro” </a:t>
            </a:r>
            <a:r>
              <a:rPr lang="it-IT" sz="2000" b="1" dirty="0"/>
              <a:t>- Respirare in un Mondo rigenerato</a:t>
            </a:r>
          </a:p>
          <a:p>
            <a:endParaRPr lang="it-IT" sz="2000" b="1" dirty="0"/>
          </a:p>
          <a:p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Reciprocità e attenzione </a:t>
            </a:r>
            <a:r>
              <a:rPr lang="it-IT" sz="2000" b="1" dirty="0"/>
              <a:t>contro gli estrattivi e lo sfruttamento neoliberista</a:t>
            </a:r>
          </a:p>
          <a:p>
            <a:endParaRPr lang="it-IT" sz="2000" b="1" dirty="0"/>
          </a:p>
          <a:p>
            <a:r>
              <a:rPr lang="it-IT" sz="2000" b="1" dirty="0">
                <a:solidFill>
                  <a:srgbClr val="0070C0"/>
                </a:solidFill>
              </a:rPr>
              <a:t>Inventiva e cura contro le gerarchie sociali e antropocentriche</a:t>
            </a:r>
          </a:p>
          <a:p>
            <a:endParaRPr lang="it-IT" sz="2000" b="1" dirty="0"/>
          </a:p>
          <a:p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Re-</a:t>
            </a:r>
            <a:r>
              <a:rPr lang="it-IT" sz="2000" b="1" dirty="0" err="1">
                <a:solidFill>
                  <a:schemeClr val="bg2">
                    <a:lumMod val="50000"/>
                  </a:schemeClr>
                </a:solidFill>
              </a:rPr>
              <a:t>gener</a:t>
            </a:r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-azioni: </a:t>
            </a:r>
            <a:r>
              <a:rPr lang="it-IT" sz="2000" b="1" dirty="0"/>
              <a:t>tessile e rigenerazione territoriale</a:t>
            </a:r>
            <a:endParaRPr sz="2000" b="1" dirty="0"/>
          </a:p>
        </p:txBody>
      </p:sp>
      <p:pic>
        <p:nvPicPr>
          <p:cNvPr id="188" name="Immagine" descr="Immagine"/>
          <p:cNvPicPr>
            <a:picLocks noChangeAspect="1"/>
          </p:cNvPicPr>
          <p:nvPr/>
        </p:nvPicPr>
        <p:blipFill>
          <a:blip r:embed="rId2"/>
          <a:srcRect t="12051"/>
          <a:stretch>
            <a:fillRect/>
          </a:stretch>
        </p:blipFill>
        <p:spPr>
          <a:xfrm>
            <a:off x="9331440" y="3039738"/>
            <a:ext cx="2754918" cy="1905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magine" descr="Immagine"/>
          <p:cNvPicPr>
            <a:picLocks noChangeAspect="1"/>
          </p:cNvPicPr>
          <p:nvPr/>
        </p:nvPicPr>
        <p:blipFill>
          <a:blip r:embed="rId3"/>
          <a:srcRect t="14017"/>
          <a:stretch>
            <a:fillRect/>
          </a:stretch>
        </p:blipFill>
        <p:spPr>
          <a:xfrm>
            <a:off x="7634176" y="1215252"/>
            <a:ext cx="4557823" cy="1772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5BD815F2-3151-784B-9F77-05741E5C4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0016" y="5078081"/>
            <a:ext cx="10674841" cy="977621"/>
          </a:xfrm>
        </p:spPr>
        <p:txBody>
          <a:bodyPr>
            <a:normAutofit/>
          </a:bodyPr>
          <a:lstStyle/>
          <a:p>
            <a:r>
              <a:rPr lang="es-ES_tradnl" dirty="0"/>
              <a:t>LETIZIA BINDI, UNIVERSITÁ </a:t>
            </a:r>
            <a:r>
              <a:rPr lang="es-ES_tradnl" dirty="0" err="1"/>
              <a:t>degli</a:t>
            </a:r>
            <a:r>
              <a:rPr lang="es-ES_tradnl" dirty="0"/>
              <a:t> STUDI del MOLISE</a:t>
            </a:r>
          </a:p>
          <a:p>
            <a:r>
              <a:rPr lang="es-ES_tradnl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PROCESSI PARTECIPATIVI</a:t>
            </a:r>
          </a:p>
          <a:p>
            <a:endParaRPr lang="es-ES_tradnl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0ABB2DA-91B3-5947-A389-86EC97E0B5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6" y="0"/>
            <a:ext cx="11210305" cy="48688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595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ED5534-8529-424C-BB65-3A744E031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50" y="1602647"/>
            <a:ext cx="11887550" cy="835754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chemeClr val="dk1"/>
              </a:buClr>
              <a:buSzPts val="600"/>
            </a:pPr>
            <a:r>
              <a:rPr lang="it-IT" sz="2800" dirty="0">
                <a:solidFill>
                  <a:schemeClr val="bg2">
                    <a:lumMod val="50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Sguardi de-centrati</a:t>
            </a:r>
            <a:br>
              <a:rPr lang="it-IT" sz="2800" dirty="0">
                <a:solidFill>
                  <a:srgbClr val="00206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it-IT" sz="24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Scienze sociali, architettura, ecologia, nuove tecnologie digitali: </a:t>
            </a:r>
            <a:br>
              <a:rPr lang="it-IT" sz="24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it-IT" sz="24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nuova attenzione alle aree fragili, alle fratture nei territori</a:t>
            </a:r>
            <a:br>
              <a:rPr lang="it-IT" sz="2800" dirty="0">
                <a:solidFill>
                  <a:srgbClr val="638290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lang="es-ES_tradnl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679720-6AD7-FB4C-836A-D21EFE06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59" y="2618510"/>
            <a:ext cx="11887550" cy="3851563"/>
          </a:xfrm>
        </p:spPr>
        <p:txBody>
          <a:bodyPr>
            <a:normAutofit fontScale="77500" lnSpcReduction="20000"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Ascoltare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: </a:t>
            </a:r>
            <a:r>
              <a:rPr lang="it-IT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ricerca sul campo: mappe, focus, inventari partecipativi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endParaRPr lang="it-IT" sz="1050" dirty="0">
              <a:solidFill>
                <a:schemeClr val="bg2">
                  <a:lumMod val="50000"/>
                </a:schemeClr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Comprendere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 – </a:t>
            </a:r>
            <a:r>
              <a:rPr lang="it-IT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interpretazione dei contesti: analisi dei rischi, delle criticità, dei dati complessi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endParaRPr lang="it-IT" sz="1050" dirty="0">
              <a:solidFill>
                <a:schemeClr val="bg2">
                  <a:lumMod val="50000"/>
                </a:schemeClr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Condividere 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– </a:t>
            </a:r>
            <a:r>
              <a:rPr lang="it-IT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piattaforme, circuiti associativi, esperienze in rete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endParaRPr lang="it-IT" sz="1050" dirty="0">
              <a:solidFill>
                <a:schemeClr val="accent4">
                  <a:lumMod val="60000"/>
                  <a:lumOff val="40000"/>
                </a:schemeClr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nton"/>
                <a:ea typeface="Raleway"/>
                <a:cs typeface="Raleway"/>
                <a:sym typeface="Anton"/>
              </a:rPr>
              <a:t>Progettare 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Anton"/>
                <a:ea typeface="Raleway"/>
                <a:cs typeface="Raleway"/>
                <a:sym typeface="Anton"/>
              </a:rPr>
              <a:t>– </a:t>
            </a:r>
            <a:r>
              <a:rPr lang="it-IT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nton"/>
                <a:ea typeface="Raleway"/>
                <a:cs typeface="Raleway"/>
                <a:sym typeface="Anton"/>
              </a:rPr>
              <a:t>elaborazione e generazione di strategie, attenzione verso nuovi laboratori, collettivi informali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  <a:latin typeface="Anton"/>
              <a:ea typeface="Raleway"/>
              <a:cs typeface="Raleway"/>
              <a:sym typeface="Anton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endParaRPr lang="it-IT" sz="1050" dirty="0">
              <a:solidFill>
                <a:schemeClr val="accent4">
                  <a:lumMod val="60000"/>
                  <a:lumOff val="40000"/>
                </a:schemeClr>
              </a:solidFill>
              <a:latin typeface="Anton"/>
              <a:ea typeface="Raleway"/>
              <a:cs typeface="Raleway"/>
              <a:sym typeface="Anton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nton"/>
                <a:ea typeface="Raleway"/>
                <a:cs typeface="Raleway"/>
                <a:sym typeface="Anton"/>
              </a:rPr>
              <a:t>Circolare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Anton"/>
                <a:ea typeface="Raleway"/>
                <a:cs typeface="Raleway"/>
                <a:sym typeface="Anton"/>
              </a:rPr>
              <a:t> -  </a:t>
            </a:r>
            <a:r>
              <a:rPr lang="it-IT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nton"/>
                <a:ea typeface="Raleway"/>
                <a:cs typeface="Raleway"/>
                <a:sym typeface="Anton"/>
              </a:rPr>
              <a:t>scambi di buone pratiche, valorizzazione delle reti, socializzare strumenti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  <a:latin typeface="Anton"/>
              <a:ea typeface="Raleway"/>
              <a:cs typeface="Raleway"/>
              <a:sym typeface="Anton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  <a:latin typeface="Anton"/>
              <a:ea typeface="Raleway"/>
              <a:cs typeface="Raleway"/>
              <a:sym typeface="Anton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600"/>
              <a:buNone/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nton"/>
                <a:ea typeface="Raleway"/>
                <a:cs typeface="Raleway"/>
                <a:sym typeface="Anton"/>
              </a:rPr>
              <a:t>Gestire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Anton"/>
                <a:ea typeface="Raleway"/>
                <a:cs typeface="Raleway"/>
                <a:sym typeface="Anton"/>
              </a:rPr>
              <a:t> – </a:t>
            </a:r>
            <a:r>
              <a:rPr lang="it-IT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nton"/>
                <a:ea typeface="Raleway"/>
                <a:cs typeface="Raleway"/>
                <a:sym typeface="Anton"/>
              </a:rPr>
              <a:t>processi di sviluppo e di comunicazione secondo modalità trasversali, coesione come risorsa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88617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magine" descr="Immagine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476249" y="1275898"/>
            <a:ext cx="11397095" cy="2553603"/>
          </a:xfrm>
          <a:prstGeom prst="rect">
            <a:avLst/>
          </a:prstGeom>
        </p:spPr>
      </p:pic>
      <p:sp>
        <p:nvSpPr>
          <p:cNvPr id="151" name="The margins at the center (Cirese 2003)…"/>
          <p:cNvSpPr txBox="1">
            <a:spLocks noGrp="1"/>
          </p:cNvSpPr>
          <p:nvPr>
            <p:ph type="title"/>
          </p:nvPr>
        </p:nvSpPr>
        <p:spPr>
          <a:xfrm>
            <a:off x="96983" y="3829501"/>
            <a:ext cx="3369232" cy="2539549"/>
          </a:xfrm>
          <a:prstGeom prst="rect">
            <a:avLst/>
          </a:prstGeom>
        </p:spPr>
        <p:txBody>
          <a:bodyPr/>
          <a:lstStyle/>
          <a:p>
            <a:pPr defTabSz="260033">
              <a:spcBef>
                <a:spcPts val="700"/>
              </a:spcBef>
              <a:defRPr sz="6174"/>
            </a:pPr>
            <a:r>
              <a:rPr lang="it-IT" sz="1800" dirty="0">
                <a:solidFill>
                  <a:srgbClr val="00B050"/>
                </a:solidFill>
              </a:rPr>
              <a:t>MARGINI AL CENTRO </a:t>
            </a:r>
            <a:r>
              <a:rPr sz="1800" dirty="0">
                <a:solidFill>
                  <a:srgbClr val="080302"/>
                </a:solidFill>
              </a:rPr>
              <a:t>(</a:t>
            </a:r>
            <a:r>
              <a:rPr sz="1800" dirty="0" err="1">
                <a:solidFill>
                  <a:srgbClr val="080302"/>
                </a:solidFill>
              </a:rPr>
              <a:t>Cirese</a:t>
            </a:r>
            <a:r>
              <a:rPr sz="1800" dirty="0">
                <a:solidFill>
                  <a:srgbClr val="080302"/>
                </a:solidFill>
              </a:rPr>
              <a:t> 2003)</a:t>
            </a:r>
            <a:br>
              <a:rPr lang="it-IT" sz="1800" dirty="0">
                <a:solidFill>
                  <a:srgbClr val="080302"/>
                </a:solidFill>
              </a:rPr>
            </a:br>
            <a:endParaRPr sz="1800" dirty="0">
              <a:solidFill>
                <a:srgbClr val="080302"/>
              </a:solidFill>
            </a:endParaRPr>
          </a:p>
          <a:p>
            <a:pPr defTabSz="260033">
              <a:spcBef>
                <a:spcPts val="700"/>
              </a:spcBef>
              <a:defRPr sz="6174"/>
            </a:pPr>
            <a:r>
              <a:rPr lang="it-IT" sz="1800" dirty="0">
                <a:solidFill>
                  <a:srgbClr val="00B050"/>
                </a:solidFill>
              </a:rPr>
              <a:t>LA RESTANZA </a:t>
            </a:r>
            <a:r>
              <a:rPr sz="1800" dirty="0">
                <a:solidFill>
                  <a:srgbClr val="000000"/>
                </a:solidFill>
              </a:rPr>
              <a:t>(Teti 2016)</a:t>
            </a:r>
            <a:br>
              <a:rPr lang="it-IT" sz="1800" dirty="0">
                <a:solidFill>
                  <a:srgbClr val="000000"/>
                </a:solidFill>
              </a:rPr>
            </a:br>
            <a:endParaRPr sz="1800" dirty="0">
              <a:ea typeface="Bodoni SvtyTwo ITC TT-BookIta"/>
              <a:cs typeface="Bodoni SvtyTwo ITC TT-BookIta"/>
              <a:sym typeface="Bodoni SvtyTwo ITC TT-BookIta"/>
            </a:endParaRPr>
          </a:p>
          <a:p>
            <a:pPr defTabSz="260033">
              <a:spcBef>
                <a:spcPts val="700"/>
              </a:spcBef>
              <a:defRPr sz="5229"/>
            </a:pPr>
            <a:r>
              <a:rPr lang="it-IT" sz="1800" dirty="0">
                <a:solidFill>
                  <a:srgbClr val="00B050"/>
                </a:solidFill>
              </a:rPr>
              <a:t>RIPENSARE I LIMITI DELLA CRESCITA ECONOMICA </a:t>
            </a:r>
            <a:r>
              <a:rPr sz="1800" dirty="0">
                <a:solidFill>
                  <a:srgbClr val="050202"/>
                </a:solidFill>
              </a:rPr>
              <a:t>(</a:t>
            </a:r>
            <a:r>
              <a:rPr sz="1800" dirty="0" err="1">
                <a:solidFill>
                  <a:srgbClr val="050202"/>
                </a:solidFill>
              </a:rPr>
              <a:t>Caillé</a:t>
            </a:r>
            <a:r>
              <a:rPr sz="1229" dirty="0">
                <a:solidFill>
                  <a:srgbClr val="050202"/>
                </a:solidFill>
              </a:rPr>
              <a:t> 2003; </a:t>
            </a:r>
            <a:r>
              <a:rPr sz="1229" dirty="0" err="1">
                <a:solidFill>
                  <a:srgbClr val="050202"/>
                </a:solidFill>
              </a:rPr>
              <a:t>Kingma</a:t>
            </a:r>
            <a:r>
              <a:rPr sz="1229" dirty="0">
                <a:solidFill>
                  <a:srgbClr val="050202"/>
                </a:solidFill>
              </a:rPr>
              <a:t> 2002)</a:t>
            </a:r>
          </a:p>
        </p:txBody>
      </p:sp>
      <p:sp>
        <p:nvSpPr>
          <p:cNvPr id="152" name="New peasantries: Rural intimacy vs interconnected countryside…"/>
          <p:cNvSpPr txBox="1">
            <a:spLocks noGrp="1"/>
          </p:cNvSpPr>
          <p:nvPr>
            <p:ph type="body" sz="quarter" idx="1"/>
          </p:nvPr>
        </p:nvSpPr>
        <p:spPr>
          <a:xfrm>
            <a:off x="3466215" y="4019107"/>
            <a:ext cx="8274935" cy="2349943"/>
          </a:xfrm>
          <a:prstGeom prst="rect">
            <a:avLst/>
          </a:prstGeom>
        </p:spPr>
        <p:txBody>
          <a:bodyPr/>
          <a:lstStyle/>
          <a:p>
            <a:pPr defTabSz="350838">
              <a:defRPr sz="2720"/>
            </a:pPr>
            <a:r>
              <a:rPr lang="it-IT" sz="22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Nuovi contadini: intimità rurale vs campagna interconnessa</a:t>
            </a:r>
          </a:p>
          <a:p>
            <a:pPr defTabSz="350838">
              <a:defRPr sz="2720"/>
            </a:pPr>
            <a:r>
              <a:rPr lang="it-IT" sz="22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Regioni rurali come destinazione turistica</a:t>
            </a:r>
          </a:p>
          <a:p>
            <a:pPr defTabSz="350838">
              <a:defRPr sz="2720"/>
            </a:pPr>
            <a:r>
              <a:rPr lang="it-IT" sz="22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Multifunzionalità nell'economia rurale contemporanea</a:t>
            </a:r>
          </a:p>
          <a:p>
            <a:pPr defTabSz="350838">
              <a:defRPr sz="2720"/>
            </a:pPr>
            <a:r>
              <a:rPr lang="it-IT" sz="22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Paesaggi culturali / patrimonio </a:t>
            </a:r>
            <a:r>
              <a:rPr lang="it-IT" sz="22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bioculturale</a:t>
            </a:r>
            <a:r>
              <a:rPr lang="it-IT" sz="22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come motore per uno sviluppo sostenibile e responsabile</a:t>
            </a:r>
          </a:p>
          <a:p>
            <a:pPr defTabSz="350838">
              <a:defRPr sz="2720"/>
            </a:pPr>
            <a:r>
              <a:rPr lang="it-IT" sz="22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Arti e creatività nelle aree rurali e interne/fragili come processo partecipativo di rigenerazione socio-culturale</a:t>
            </a:r>
            <a:endParaRPr sz="22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B06705-7955-4C48-8EEB-3BA03A2D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94" y="1151615"/>
            <a:ext cx="9854741" cy="623126"/>
          </a:xfrm>
        </p:spPr>
        <p:txBody>
          <a:bodyPr/>
          <a:lstStyle/>
          <a:p>
            <a:r>
              <a:rPr lang="es-ES_tradnl" sz="4000" dirty="0">
                <a:solidFill>
                  <a:srgbClr val="00B050"/>
                </a:solidFill>
              </a:rPr>
              <a:t>ESPERIENZE DELL’OSSO…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2624D7F-EA04-0248-A7D1-FD0EC113E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002" y="1842654"/>
            <a:ext cx="2971998" cy="482808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D5370DF-6993-D749-8C5A-FDE4ECFDA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94" y="3622738"/>
            <a:ext cx="2766561" cy="3048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3BA5922-F13E-3F4F-9822-073B5F619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95" y="1842654"/>
            <a:ext cx="2766561" cy="164425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26F764F-F3F8-9D4D-A6C6-182CCAE26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8454" y="1842654"/>
            <a:ext cx="3567451" cy="217947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6D5AD3D-93FC-F649-933E-84AED730C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8563" y="4178908"/>
            <a:ext cx="5418176" cy="249183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788235D1-C708-D44A-918A-8FACA4DEF2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419" b="6022"/>
          <a:stretch/>
        </p:blipFill>
        <p:spPr>
          <a:xfrm>
            <a:off x="4391316" y="3486912"/>
            <a:ext cx="2226982" cy="318382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BABDA241-2B83-DA40-995D-C82BB3FB6C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953" b="6022"/>
          <a:stretch/>
        </p:blipFill>
        <p:spPr>
          <a:xfrm>
            <a:off x="6146265" y="1842654"/>
            <a:ext cx="2226983" cy="326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51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5121" y="6114212"/>
            <a:ext cx="865000" cy="42298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326663" y="5606815"/>
            <a:ext cx="3513899" cy="575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>
              <a:lnSpc>
                <a:spcPct val="105000"/>
              </a:lnSpc>
              <a:buSzPts val="600"/>
            </a:pP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letizia </a:t>
            </a:r>
            <a:r>
              <a:rPr lang="it-IT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bindi</a:t>
            </a: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  <a:latin typeface="Anton"/>
              <a:ea typeface="Anton"/>
              <a:cs typeface="Anton"/>
              <a:sym typeface="Anton"/>
            </a:endParaRPr>
          </a:p>
          <a:p>
            <a:pPr lvl="0">
              <a:lnSpc>
                <a:spcPct val="105000"/>
              </a:lnSpc>
              <a:buSzPts val="600"/>
            </a:pP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Università degli Studi del Molise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D3870FC-863D-B64F-90A7-A115BFE5BC8F}"/>
              </a:ext>
            </a:extLst>
          </p:cNvPr>
          <p:cNvSpPr/>
          <p:nvPr/>
        </p:nvSpPr>
        <p:spPr>
          <a:xfrm flipH="1">
            <a:off x="8035284" y="1247115"/>
            <a:ext cx="391323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600"/>
            </a:pPr>
            <a:r>
              <a:rPr lang="it-IT" sz="2400" b="1" dirty="0">
                <a:solidFill>
                  <a:srgbClr val="00B050"/>
                </a:solidFill>
                <a:latin typeface="+mn-lt"/>
                <a:ea typeface="Anton"/>
                <a:cs typeface="Anton"/>
                <a:sym typeface="Anton"/>
              </a:rPr>
              <a:t>IDEE CHE CAMMINANO</a:t>
            </a:r>
          </a:p>
          <a:p>
            <a:pPr lvl="0" algn="ctr">
              <a:buClr>
                <a:schemeClr val="dk1"/>
              </a:buClr>
              <a:buSzPts val="600"/>
            </a:pPr>
            <a:r>
              <a:rPr lang="it-IT" sz="2000" b="1" dirty="0">
                <a:solidFill>
                  <a:schemeClr val="bg2">
                    <a:lumMod val="5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Esperienze innovative e rigeneranti</a:t>
            </a:r>
          </a:p>
          <a:p>
            <a:pPr marL="285750" indent="-285750" algn="ctr">
              <a:buClr>
                <a:schemeClr val="dk1"/>
              </a:buClr>
              <a:buSzPts val="600"/>
              <a:buFontTx/>
              <a:buChar char="-"/>
            </a:pPr>
            <a:endParaRPr lang="it-IT" sz="1200" b="1" dirty="0">
              <a:solidFill>
                <a:schemeClr val="bg2">
                  <a:lumMod val="50000"/>
                </a:schemeClr>
              </a:solidFill>
              <a:latin typeface="+mn-lt"/>
              <a:ea typeface="Raleway"/>
              <a:cs typeface="Raleway"/>
              <a:sym typeface="Raleway"/>
            </a:endParaRPr>
          </a:p>
          <a:p>
            <a:pPr lvl="0" algn="ctr">
              <a:buClr>
                <a:schemeClr val="dk1"/>
              </a:buClr>
              <a:buSzPts val="600"/>
            </a:pPr>
            <a:r>
              <a:rPr lang="it-IT" sz="2000" b="1" dirty="0">
                <a:solidFill>
                  <a:schemeClr val="bg2">
                    <a:lumMod val="5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Gruppi giovani (</a:t>
            </a:r>
            <a:r>
              <a:rPr lang="it-IT" sz="2000" b="1" dirty="0" err="1">
                <a:solidFill>
                  <a:schemeClr val="bg2">
                    <a:lumMod val="5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MiM</a:t>
            </a:r>
            <a:r>
              <a:rPr lang="it-IT" sz="2000" b="1" dirty="0">
                <a:solidFill>
                  <a:schemeClr val="bg2">
                    <a:lumMod val="5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, giovani aree interne, esperienze in aree di disastro)</a:t>
            </a:r>
          </a:p>
          <a:p>
            <a:pPr marL="285750" indent="-285750" algn="ctr">
              <a:buClr>
                <a:schemeClr val="dk1"/>
              </a:buClr>
              <a:buSzPts val="600"/>
              <a:buFontTx/>
              <a:buChar char="-"/>
            </a:pPr>
            <a:endParaRPr lang="it-IT" sz="1200" b="1" dirty="0">
              <a:solidFill>
                <a:schemeClr val="bg2">
                  <a:lumMod val="50000"/>
                </a:schemeClr>
              </a:solidFill>
              <a:latin typeface="+mn-lt"/>
              <a:ea typeface="Raleway"/>
              <a:cs typeface="Raleway"/>
              <a:sym typeface="Raleway"/>
            </a:endParaRPr>
          </a:p>
          <a:p>
            <a:pPr lvl="0" algn="ctr">
              <a:buClr>
                <a:schemeClr val="dk1"/>
              </a:buClr>
              <a:buSzPts val="600"/>
            </a:pPr>
            <a:r>
              <a:rPr lang="it-IT" sz="2000" b="1" dirty="0">
                <a:solidFill>
                  <a:schemeClr val="bg2">
                    <a:lumMod val="5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Ritorni e restanze</a:t>
            </a:r>
          </a:p>
          <a:p>
            <a:pPr marL="285750" indent="-285750">
              <a:buClr>
                <a:schemeClr val="dk1"/>
              </a:buClr>
              <a:buSzPts val="600"/>
              <a:buFontTx/>
              <a:buChar char="-"/>
            </a:pPr>
            <a:endParaRPr lang="it-IT" sz="1200" b="1" dirty="0">
              <a:solidFill>
                <a:schemeClr val="bg2">
                  <a:lumMod val="50000"/>
                </a:schemeClr>
              </a:solidFill>
              <a:latin typeface="+mn-lt"/>
              <a:ea typeface="Anton"/>
              <a:cs typeface="Anton"/>
              <a:sym typeface="Anton"/>
            </a:endParaRPr>
          </a:p>
          <a:p>
            <a:pPr algn="ctr">
              <a:buClr>
                <a:schemeClr val="dk1"/>
              </a:buClr>
              <a:buSzPts val="600"/>
            </a:pPr>
            <a:r>
              <a:rPr lang="it-IT" sz="2000" b="1" dirty="0">
                <a:solidFill>
                  <a:schemeClr val="bg2">
                    <a:lumMod val="50000"/>
                  </a:schemeClr>
                </a:solidFill>
                <a:latin typeface="+mn-lt"/>
                <a:ea typeface="Raleway"/>
                <a:cs typeface="Raleway"/>
                <a:sym typeface="Anton"/>
              </a:rPr>
              <a:t>Partire dai territori</a:t>
            </a:r>
          </a:p>
          <a:p>
            <a:pPr algn="ctr">
              <a:buClr>
                <a:schemeClr val="dk1"/>
              </a:buClr>
              <a:buSzPts val="600"/>
            </a:pPr>
            <a:r>
              <a:rPr lang="it-IT" sz="2000" b="1" dirty="0">
                <a:solidFill>
                  <a:schemeClr val="bg2">
                    <a:lumMod val="50000"/>
                  </a:schemeClr>
                </a:solidFill>
                <a:latin typeface="+mn-lt"/>
                <a:ea typeface="Raleway"/>
                <a:cs typeface="Raleway"/>
                <a:sym typeface="Anton"/>
              </a:rPr>
              <a:t>Non c’è turismo senza comunità</a:t>
            </a:r>
          </a:p>
          <a:p>
            <a:pPr lvl="0" algn="ctr">
              <a:buClr>
                <a:schemeClr val="dk1"/>
              </a:buClr>
              <a:buSzPts val="600"/>
            </a:pPr>
            <a:r>
              <a:rPr lang="it-IT" sz="2000" b="1" dirty="0">
                <a:solidFill>
                  <a:schemeClr val="bg2">
                    <a:lumMod val="50000"/>
                  </a:schemeClr>
                </a:solidFill>
                <a:latin typeface="+mn-lt"/>
                <a:ea typeface="Raleway"/>
                <a:cs typeface="Raleway"/>
                <a:sym typeface="Anton"/>
              </a:rPr>
              <a:t>Oltre il ‘</a:t>
            </a:r>
            <a:r>
              <a:rPr lang="it-IT" sz="2000" b="1" dirty="0" err="1">
                <a:solidFill>
                  <a:schemeClr val="bg2">
                    <a:lumMod val="50000"/>
                  </a:schemeClr>
                </a:solidFill>
                <a:latin typeface="+mn-lt"/>
                <a:ea typeface="Raleway"/>
                <a:cs typeface="Raleway"/>
                <a:sym typeface="Anton"/>
              </a:rPr>
              <a:t>piccoloborghismo</a:t>
            </a:r>
            <a:r>
              <a:rPr lang="it-IT" sz="2000" b="1" dirty="0">
                <a:solidFill>
                  <a:schemeClr val="bg2">
                    <a:lumMod val="50000"/>
                  </a:schemeClr>
                </a:solidFill>
                <a:latin typeface="+mn-lt"/>
                <a:ea typeface="Raleway"/>
                <a:cs typeface="Raleway"/>
                <a:sym typeface="Anton"/>
              </a:rPr>
              <a:t>’</a:t>
            </a:r>
          </a:p>
          <a:p>
            <a:pPr lvl="0" algn="ctr">
              <a:buClr>
                <a:schemeClr val="dk1"/>
              </a:buClr>
              <a:buSzPts val="600"/>
            </a:pPr>
            <a:r>
              <a:rPr lang="it-IT" sz="2000" b="1" dirty="0">
                <a:solidFill>
                  <a:schemeClr val="bg2">
                    <a:lumMod val="50000"/>
                  </a:schemeClr>
                </a:solidFill>
                <a:latin typeface="+mn-lt"/>
                <a:ea typeface="Raleway"/>
                <a:cs typeface="Raleway"/>
                <a:sym typeface="Anton"/>
              </a:rPr>
              <a:t>Superare le retoriche partecipazioniste</a:t>
            </a:r>
          </a:p>
          <a:p>
            <a:pPr lvl="0" algn="ctr">
              <a:buClr>
                <a:schemeClr val="dk1"/>
              </a:buClr>
              <a:buSzPts val="600"/>
            </a:pPr>
            <a:r>
              <a:rPr lang="it-IT" sz="2000" b="1" dirty="0">
                <a:solidFill>
                  <a:schemeClr val="bg2">
                    <a:lumMod val="50000"/>
                  </a:schemeClr>
                </a:solidFill>
                <a:latin typeface="+mn-lt"/>
                <a:ea typeface="Raleway"/>
                <a:cs typeface="Raleway"/>
                <a:sym typeface="Anton"/>
              </a:rPr>
              <a:t>Avere cura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5261993-FDD2-1848-A79A-DB256D44A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86" y="1508514"/>
            <a:ext cx="2255883" cy="180828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65283D3-D701-5A49-96A3-F7AEB1586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716" y="4259223"/>
            <a:ext cx="3251860" cy="202855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C68F86C-E11E-6D4F-9586-FCD95BAB4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663" y="3405269"/>
            <a:ext cx="3513899" cy="167121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A5CF0B0-0D9F-C04D-A460-64E02D987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1105" y="1508514"/>
            <a:ext cx="2714180" cy="283893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D72E28D-028D-DC49-BE86-ECA0AD0926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6185" y="1225478"/>
            <a:ext cx="4156288" cy="137330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00062C6-D735-F34B-8D77-F2FEF1C025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5279" y="2286627"/>
            <a:ext cx="2208302" cy="170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9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B4A18D-2479-FA40-8BEB-6FF26A5E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41" y="1220377"/>
            <a:ext cx="10110269" cy="649244"/>
          </a:xfrm>
        </p:spPr>
        <p:txBody>
          <a:bodyPr/>
          <a:lstStyle/>
          <a:p>
            <a:r>
              <a:rPr lang="es-ES_tradnl" cap="small" dirty="0" err="1">
                <a:solidFill>
                  <a:srgbClr val="00B050"/>
                </a:solidFill>
              </a:rPr>
              <a:t>innovAzioni</a:t>
            </a:r>
            <a:r>
              <a:rPr lang="es-ES_tradnl" cap="small" dirty="0">
                <a:solidFill>
                  <a:srgbClr val="00B050"/>
                </a:solidFill>
              </a:rPr>
              <a:t> </a:t>
            </a:r>
            <a:r>
              <a:rPr lang="es-ES_tradnl" cap="small" dirty="0" err="1">
                <a:solidFill>
                  <a:srgbClr val="00B050"/>
                </a:solidFill>
              </a:rPr>
              <a:t>locali</a:t>
            </a:r>
            <a:endParaRPr lang="es-ES_tradnl" cap="small" dirty="0">
              <a:solidFill>
                <a:srgbClr val="00B050"/>
              </a:solidFill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5793658-766B-B24A-BCEF-D23599457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t="3272" r="4615" b="9180"/>
          <a:stretch/>
        </p:blipFill>
        <p:spPr>
          <a:xfrm>
            <a:off x="316841" y="1922511"/>
            <a:ext cx="2852075" cy="140053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949D06C-7663-6D42-B343-EF7106278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5" y="3440609"/>
            <a:ext cx="2852075" cy="14005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10AF1AC-0E79-6C48-989B-4268BA983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4" y="4988380"/>
            <a:ext cx="2837308" cy="140053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0EFA3F9-CEA6-D347-9161-21367838C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549" y="1922511"/>
            <a:ext cx="2728451" cy="453893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FD603B7-4B7A-E241-A450-A508190F1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4936" y="4457142"/>
            <a:ext cx="2477628" cy="172726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0211EC4-6F96-7B44-A7B7-5C07D91E08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7396" y="1772897"/>
            <a:ext cx="2852075" cy="90890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31241F8-A0C6-2A4A-9FD1-8371FF41A23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8046" y="2846052"/>
            <a:ext cx="2781419" cy="84987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B64B1E6-5691-8548-A183-EAF446ABCB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3028" y="3721210"/>
            <a:ext cx="1733325" cy="11811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9178559-7038-EA46-A9DC-6BA9BB690B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49374" y="4672361"/>
            <a:ext cx="1733325" cy="1116169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FC4EFE18-567F-9A49-83CE-6CBC74CA26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4368" y="3456050"/>
            <a:ext cx="1669907" cy="1001092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9FDC9EC4-4D59-6442-B257-1B85D8DD81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72564" y="1950943"/>
            <a:ext cx="1668487" cy="10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59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9180" y="5090281"/>
            <a:ext cx="865000" cy="4229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D3870FC-863D-B64F-90A7-A115BFE5BC8F}"/>
              </a:ext>
            </a:extLst>
          </p:cNvPr>
          <p:cNvSpPr/>
          <p:nvPr/>
        </p:nvSpPr>
        <p:spPr>
          <a:xfrm>
            <a:off x="4362138" y="1488565"/>
            <a:ext cx="77308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600"/>
            </a:pPr>
            <a:r>
              <a:rPr lang="it-IT" sz="2400" b="1" dirty="0">
                <a:solidFill>
                  <a:srgbClr val="00B050"/>
                </a:solidFill>
                <a:latin typeface="+mn-lt"/>
                <a:ea typeface="Anton"/>
                <a:cs typeface="Anton"/>
                <a:sym typeface="Anton"/>
              </a:rPr>
              <a:t>IL CANTIERE PERMANENTE DELLE IDEE TRANSUMANTI</a:t>
            </a:r>
          </a:p>
          <a:p>
            <a:pPr lvl="0">
              <a:buClr>
                <a:schemeClr val="dk1"/>
              </a:buClr>
              <a:buSzPts val="600"/>
            </a:pPr>
            <a:r>
              <a:rPr lang="it-IT" b="1" cap="small" dirty="0">
                <a:solidFill>
                  <a:schemeClr val="bg2">
                    <a:lumMod val="5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Svolta patrimoniale intorno alla transumanza patrimonio immateriale UNESCO</a:t>
            </a:r>
          </a:p>
          <a:p>
            <a:pPr lvl="0">
              <a:buClr>
                <a:schemeClr val="dk1"/>
              </a:buClr>
              <a:buSzPts val="600"/>
            </a:pPr>
            <a:endParaRPr lang="it-IT" b="1" cap="small" dirty="0">
              <a:solidFill>
                <a:schemeClr val="bg2">
                  <a:lumMod val="50000"/>
                </a:schemeClr>
              </a:solidFill>
              <a:latin typeface="+mn-lt"/>
              <a:ea typeface="Raleway"/>
              <a:cs typeface="Raleway"/>
              <a:sym typeface="Raleway"/>
            </a:endParaRPr>
          </a:p>
          <a:p>
            <a:pPr marL="285750" indent="-285750">
              <a:buClr>
                <a:schemeClr val="dk1"/>
              </a:buClr>
              <a:buSzPts val="6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necessità di una visione innovativa capace di non disperdere il passato</a:t>
            </a:r>
          </a:p>
          <a:p>
            <a:pPr marL="285750" indent="-285750">
              <a:buClr>
                <a:schemeClr val="dk1"/>
              </a:buClr>
              <a:buSzPts val="6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salvaguardia e valorizzazione esperte</a:t>
            </a:r>
          </a:p>
          <a:p>
            <a:pPr marL="285750" indent="-285750">
              <a:buClr>
                <a:schemeClr val="dk1"/>
              </a:buClr>
              <a:buSzPts val="6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innovazione: territori digitali e sperimentazioni ICT sui territori</a:t>
            </a:r>
          </a:p>
          <a:p>
            <a:pPr marL="285750" indent="-285750">
              <a:buClr>
                <a:schemeClr val="dk1"/>
              </a:buClr>
              <a:buSzPts val="6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la forza generatrice dell’informale: rete, esperienze, percorsi</a:t>
            </a:r>
          </a:p>
          <a:p>
            <a:pPr marL="285750" indent="-285750">
              <a:buClr>
                <a:schemeClr val="dk1"/>
              </a:buClr>
              <a:buSzPts val="6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il molto che già c’è </a:t>
            </a:r>
          </a:p>
          <a:p>
            <a:pPr marL="285750" indent="-285750">
              <a:buClr>
                <a:schemeClr val="dk1"/>
              </a:buClr>
              <a:buSzPts val="6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Raleway"/>
              </a:rPr>
              <a:t>beni comuni</a:t>
            </a:r>
          </a:p>
          <a:p>
            <a:pPr lvl="0">
              <a:buClr>
                <a:schemeClr val="dk1"/>
              </a:buClr>
              <a:buSzPts val="600"/>
            </a:pPr>
            <a:endParaRPr lang="it-IT" sz="2000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  <a:ea typeface="Raleway"/>
              <a:cs typeface="Raleway"/>
              <a:sym typeface="Raleway"/>
            </a:endParaRPr>
          </a:p>
          <a:p>
            <a:pPr lvl="0">
              <a:buClr>
                <a:schemeClr val="dk1"/>
              </a:buClr>
              <a:buSzPts val="600"/>
            </a:pPr>
            <a:r>
              <a:rPr lang="it-IT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Anton"/>
                <a:cs typeface="Anton"/>
                <a:sym typeface="Anton"/>
              </a:rPr>
              <a:t>CIS come opportunità e come sfida:</a:t>
            </a:r>
          </a:p>
          <a:p>
            <a:pPr lvl="0">
              <a:buClr>
                <a:schemeClr val="dk1"/>
              </a:buClr>
              <a:buSzPts val="600"/>
            </a:pPr>
            <a:r>
              <a:rPr lang="it-IT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Anton"/>
              </a:rPr>
              <a:t>Inclusività</a:t>
            </a:r>
            <a:endParaRPr lang="it-IT" sz="2000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  <a:ea typeface="Raleway"/>
              <a:cs typeface="Raleway"/>
              <a:sym typeface="Anton"/>
            </a:endParaRPr>
          </a:p>
          <a:p>
            <a:pPr lvl="0">
              <a:buClr>
                <a:schemeClr val="dk1"/>
              </a:buClr>
              <a:buSzPts val="600"/>
            </a:pPr>
            <a:r>
              <a:rPr lang="it-IT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Anton"/>
              </a:rPr>
              <a:t>Cooperazione trasversale</a:t>
            </a:r>
          </a:p>
          <a:p>
            <a:pPr lvl="0">
              <a:buClr>
                <a:schemeClr val="dk1"/>
              </a:buClr>
              <a:buSzPts val="600"/>
            </a:pPr>
            <a:r>
              <a:rPr lang="it-IT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Anton"/>
              </a:rPr>
              <a:t>Specializzazione conoscenze e pratiche</a:t>
            </a:r>
          </a:p>
          <a:p>
            <a:pPr lvl="0">
              <a:buClr>
                <a:schemeClr val="dk1"/>
              </a:buClr>
              <a:buSzPts val="600"/>
            </a:pPr>
            <a:r>
              <a:rPr lang="it-IT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Anton"/>
              </a:rPr>
              <a:t>Sostenibilità ambientale e comunitaria</a:t>
            </a:r>
          </a:p>
          <a:p>
            <a:pPr lvl="0">
              <a:buClr>
                <a:schemeClr val="dk1"/>
              </a:buClr>
              <a:buSzPts val="600"/>
            </a:pPr>
            <a:r>
              <a:rPr lang="it-IT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aleway"/>
                <a:cs typeface="Raleway"/>
                <a:sym typeface="Anton"/>
              </a:rPr>
              <a:t>Continuità delle esperienze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D2C6558-C75B-7740-BA94-D4604E31B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" y="1344732"/>
            <a:ext cx="4083198" cy="24059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44C3FAD-B417-5242-A39A-4548C9950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9" y="3910840"/>
            <a:ext cx="4083198" cy="240599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3269671" y="1271477"/>
            <a:ext cx="4106927" cy="480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it-IT" dirty="0">
                <a:solidFill>
                  <a:srgbClr val="00B050"/>
                </a:solidFill>
                <a:latin typeface="Anton"/>
                <a:ea typeface="Anton"/>
                <a:cs typeface="Anton"/>
                <a:sym typeface="Anton"/>
              </a:rPr>
              <a:t>Laboratorio Alto Molise: 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il valore di un luogo che produce qualità</a:t>
            </a:r>
          </a:p>
          <a:p>
            <a:pPr>
              <a:buClr>
                <a:srgbClr val="000000"/>
              </a:buClr>
              <a:buSzPts val="600"/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Anton"/>
                <a:ea typeface="Anton"/>
                <a:cs typeface="Anton"/>
                <a:sym typeface="Anton"/>
              </a:rPr>
              <a:t>Il progetto Horizon MOVING</a:t>
            </a:r>
          </a:p>
          <a:p>
            <a:pPr>
              <a:buClr>
                <a:srgbClr val="000000"/>
              </a:buClr>
              <a:buSzPts val="600"/>
            </a:pPr>
            <a:endParaRPr dirty="0">
              <a:solidFill>
                <a:schemeClr val="bg2">
                  <a:lumMod val="50000"/>
                </a:schemeClr>
              </a:solidFill>
              <a:latin typeface="Anton"/>
              <a:ea typeface="Anton"/>
              <a:cs typeface="Anton"/>
              <a:sym typeface="Anton"/>
            </a:endParaRPr>
          </a:p>
          <a:p>
            <a:pPr>
              <a:buClr>
                <a:schemeClr val="dk1"/>
              </a:buClr>
              <a:buSzPts val="600"/>
            </a:pP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Sinergie istituzionali e private efficaci</a:t>
            </a:r>
          </a:p>
          <a:p>
            <a:pPr>
              <a:buClr>
                <a:schemeClr val="dk1"/>
              </a:buClr>
              <a:buSzPts val="600"/>
            </a:pP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Associazionismo attivo</a:t>
            </a:r>
          </a:p>
          <a:p>
            <a:pPr>
              <a:buClr>
                <a:schemeClr val="dk1"/>
              </a:buClr>
              <a:buSzPts val="600"/>
            </a:pP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Sperimentazione di forme cooperative</a:t>
            </a:r>
          </a:p>
          <a:p>
            <a:pPr>
              <a:buClr>
                <a:schemeClr val="dk1"/>
              </a:buClr>
              <a:buSzPts val="600"/>
            </a:pP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Visione</a:t>
            </a:r>
            <a:endParaRPr dirty="0">
              <a:solidFill>
                <a:schemeClr val="accent4">
                  <a:lumMod val="60000"/>
                  <a:lumOff val="40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buClr>
                <a:schemeClr val="dk1"/>
              </a:buClr>
              <a:buSzPts val="600"/>
            </a:pP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Turismo come esperienza di ciò che si fa in un territorio</a:t>
            </a:r>
          </a:p>
          <a:p>
            <a:pPr>
              <a:buClr>
                <a:schemeClr val="dk1"/>
              </a:buClr>
              <a:buSzPts val="600"/>
            </a:pPr>
            <a:endParaRPr dirty="0">
              <a:solidFill>
                <a:schemeClr val="accent4">
                  <a:lumMod val="60000"/>
                  <a:lumOff val="40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buClr>
                <a:schemeClr val="dk1"/>
              </a:buClr>
              <a:buSzPts val="600"/>
            </a:pPr>
            <a:r>
              <a:rPr lang="it-IT" dirty="0">
                <a:solidFill>
                  <a:srgbClr val="00B050"/>
                </a:solidFill>
                <a:latin typeface="Anton"/>
                <a:ea typeface="Anton"/>
                <a:cs typeface="Anton"/>
                <a:sym typeface="Anton"/>
              </a:rPr>
              <a:t>Ricettività</a:t>
            </a:r>
          </a:p>
          <a:p>
            <a:pPr>
              <a:buClr>
                <a:schemeClr val="dk1"/>
              </a:buClr>
              <a:buSzPts val="600"/>
            </a:pPr>
            <a:r>
              <a:rPr lang="it-IT" dirty="0">
                <a:solidFill>
                  <a:srgbClr val="00B050"/>
                </a:solidFill>
                <a:latin typeface="Anton"/>
                <a:ea typeface="Raleway"/>
                <a:cs typeface="Raleway"/>
                <a:sym typeface="Anton"/>
              </a:rPr>
              <a:t>Benessere</a:t>
            </a:r>
          </a:p>
          <a:p>
            <a:pPr>
              <a:buClr>
                <a:schemeClr val="dk1"/>
              </a:buClr>
              <a:buSzPts val="600"/>
            </a:pPr>
            <a:r>
              <a:rPr lang="it-IT" dirty="0">
                <a:solidFill>
                  <a:srgbClr val="00B050"/>
                </a:solidFill>
                <a:latin typeface="Anton"/>
                <a:ea typeface="Raleway"/>
                <a:cs typeface="Raleway"/>
                <a:sym typeface="Anton"/>
              </a:rPr>
              <a:t>Qualità territorio</a:t>
            </a:r>
          </a:p>
          <a:p>
            <a:pPr>
              <a:buClr>
                <a:schemeClr val="dk1"/>
              </a:buClr>
              <a:buSzPts val="600"/>
            </a:pPr>
            <a:r>
              <a:rPr lang="it-IT" dirty="0">
                <a:solidFill>
                  <a:srgbClr val="00B050"/>
                </a:solidFill>
                <a:latin typeface="Anton"/>
                <a:ea typeface="Raleway"/>
                <a:cs typeface="Raleway"/>
                <a:sym typeface="Anton"/>
              </a:rPr>
              <a:t>Produzioni eccellenti</a:t>
            </a:r>
          </a:p>
          <a:p>
            <a:pPr>
              <a:buClr>
                <a:schemeClr val="dk1"/>
              </a:buClr>
              <a:buSzPts val="600"/>
            </a:pPr>
            <a:r>
              <a:rPr lang="it-IT" dirty="0">
                <a:solidFill>
                  <a:srgbClr val="00B050"/>
                </a:solidFill>
                <a:latin typeface="Anton"/>
                <a:ea typeface="Raleway"/>
                <a:cs typeface="Raleway"/>
                <a:sym typeface="Anton"/>
              </a:rPr>
              <a:t>Condivisione/collaborazione</a:t>
            </a:r>
          </a:p>
          <a:p>
            <a:pPr>
              <a:buClr>
                <a:schemeClr val="dk1"/>
              </a:buClr>
              <a:buSzPts val="600"/>
            </a:pPr>
            <a:r>
              <a:rPr lang="it-IT" dirty="0">
                <a:solidFill>
                  <a:srgbClr val="00B050"/>
                </a:solidFill>
                <a:latin typeface="Anton"/>
                <a:ea typeface="Raleway"/>
                <a:cs typeface="Raleway"/>
                <a:sym typeface="Anton"/>
              </a:rPr>
              <a:t>Buona sinergia con </a:t>
            </a:r>
            <a:r>
              <a:rPr lang="it-IT" dirty="0" err="1">
                <a:solidFill>
                  <a:srgbClr val="00B050"/>
                </a:solidFill>
                <a:latin typeface="Anton"/>
                <a:ea typeface="Raleway"/>
                <a:cs typeface="Raleway"/>
                <a:sym typeface="Anton"/>
              </a:rPr>
              <a:t>saperi</a:t>
            </a:r>
            <a:r>
              <a:rPr lang="it-IT" dirty="0">
                <a:solidFill>
                  <a:srgbClr val="00B050"/>
                </a:solidFill>
                <a:latin typeface="Anton"/>
                <a:ea typeface="Raleway"/>
                <a:cs typeface="Raleway"/>
                <a:sym typeface="Anton"/>
              </a:rPr>
              <a:t> esperti</a:t>
            </a:r>
          </a:p>
          <a:p>
            <a:pPr>
              <a:buClr>
                <a:schemeClr val="dk1"/>
              </a:buClr>
              <a:buSzPts val="600"/>
            </a:pPr>
            <a:endParaRPr sz="1100" dirty="0">
              <a:solidFill>
                <a:srgbClr val="63829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72050"/>
            <a:ext cx="865000" cy="42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DEC2869-7E48-D546-8E08-8B17DD78F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599" y="1271477"/>
            <a:ext cx="4612484" cy="449137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3D5338C-72E8-B540-9612-0CEA9A59F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3" y="1271478"/>
            <a:ext cx="3051866" cy="478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34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Officina Creattiva / Liberi di Essere / Cantine Herero / Folusho, Campobasso, Molise"/>
          <p:cNvSpPr txBox="1">
            <a:spLocks noGrp="1"/>
          </p:cNvSpPr>
          <p:nvPr>
            <p:ph type="body" idx="21"/>
          </p:nvPr>
        </p:nvSpPr>
        <p:spPr>
          <a:xfrm>
            <a:off x="128587" y="4384580"/>
            <a:ext cx="7610719" cy="686470"/>
          </a:xfrm>
          <a:prstGeom prst="rect">
            <a:avLst/>
          </a:prstGeom>
        </p:spPr>
        <p:txBody>
          <a:bodyPr/>
          <a:lstStyle/>
          <a:p>
            <a:r>
              <a:rPr lang="it-IT" sz="1800" b="1" dirty="0">
                <a:solidFill>
                  <a:schemeClr val="bg2">
                    <a:lumMod val="50000"/>
                  </a:schemeClr>
                </a:solidFill>
              </a:rPr>
              <a:t>OFFICINA CREATTIVA / LIBERI DI ESSERE / CANTINE HERERO / FOLUSHO, CAMPOBASSO, MOLISE</a:t>
            </a:r>
          </a:p>
        </p:txBody>
      </p:sp>
      <p:pic>
        <p:nvPicPr>
          <p:cNvPr id="157" name="OIC 5 PRESENTACIÓN FORNARO 17 DE MARZO 2021.tiff" descr="OIC 5 PRESENTACIÓN FORNARO 17 DE MARZO 2021.tiff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5364429" y="1177636"/>
            <a:ext cx="6731017" cy="3076823"/>
          </a:xfrm>
          <a:prstGeom prst="rect">
            <a:avLst/>
          </a:prstGeom>
        </p:spPr>
      </p:pic>
      <p:sp>
        <p:nvSpPr>
          <p:cNvPr id="158" name="A homecoming project…"/>
          <p:cNvSpPr txBox="1">
            <a:spLocks noGrp="1"/>
          </p:cNvSpPr>
          <p:nvPr>
            <p:ph type="title"/>
          </p:nvPr>
        </p:nvSpPr>
        <p:spPr>
          <a:xfrm>
            <a:off x="128587" y="5071050"/>
            <a:ext cx="7610719" cy="1434773"/>
          </a:xfrm>
          <a:prstGeom prst="rect">
            <a:avLst/>
          </a:prstGeom>
        </p:spPr>
        <p:txBody>
          <a:bodyPr/>
          <a:lstStyle/>
          <a:p>
            <a:pPr defTabSz="400368">
              <a:spcBef>
                <a:spcPts val="1100"/>
              </a:spcBef>
              <a:defRPr sz="2716"/>
            </a:pPr>
            <a:r>
              <a:rPr lang="it-IT" sz="2400" dirty="0">
                <a:solidFill>
                  <a:srgbClr val="00B050"/>
                </a:solidFill>
              </a:rPr>
              <a:t>RITORNANTI, NUOVI ABITANTI, NUOVI AGRICOLTORI</a:t>
            </a:r>
            <a:endParaRPr sz="2400" dirty="0">
              <a:solidFill>
                <a:srgbClr val="00B050"/>
              </a:solidFill>
            </a:endParaRPr>
          </a:p>
          <a:p>
            <a:pPr defTabSz="400368">
              <a:spcBef>
                <a:spcPts val="1100"/>
              </a:spcBef>
              <a:defRPr sz="2716"/>
            </a:pPr>
            <a:r>
              <a:rPr lang="it-IT" sz="2400" dirty="0">
                <a:solidFill>
                  <a:srgbClr val="00B050"/>
                </a:solidFill>
              </a:rPr>
              <a:t>PERFORMARE AGRICOLTURA</a:t>
            </a:r>
            <a:endParaRPr sz="2400" dirty="0">
              <a:solidFill>
                <a:srgbClr val="00B050"/>
              </a:solidFill>
            </a:endParaRPr>
          </a:p>
          <a:p>
            <a:pPr defTabSz="400368">
              <a:spcBef>
                <a:spcPts val="1100"/>
              </a:spcBef>
              <a:defRPr sz="2716"/>
            </a:pPr>
            <a:r>
              <a:rPr lang="it-IT" sz="2400" dirty="0">
                <a:solidFill>
                  <a:srgbClr val="00B050"/>
                </a:solidFill>
              </a:rPr>
              <a:t>INCLUSIVITÁ RURALE E INNOVAZIONE SOCIALE</a:t>
            </a:r>
            <a:endParaRPr sz="2400" dirty="0">
              <a:solidFill>
                <a:srgbClr val="00B050"/>
              </a:solidFill>
            </a:endParaRPr>
          </a:p>
        </p:txBody>
      </p:sp>
      <p:pic>
        <p:nvPicPr>
          <p:cNvPr id="160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5" y="1234027"/>
            <a:ext cx="2267021" cy="3020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magine" descr="Immagine"/>
          <p:cNvPicPr>
            <a:picLocks noChangeAspect="1"/>
          </p:cNvPicPr>
          <p:nvPr/>
        </p:nvPicPr>
        <p:blipFill>
          <a:blip r:embed="rId4"/>
          <a:srcRect l="31307" t="53336" r="38381"/>
          <a:stretch>
            <a:fillRect/>
          </a:stretch>
        </p:blipFill>
        <p:spPr>
          <a:xfrm>
            <a:off x="7744691" y="3429000"/>
            <a:ext cx="4350755" cy="2521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945" y="5562598"/>
            <a:ext cx="1610513" cy="701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magine" descr="Immagi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967" y="2514600"/>
            <a:ext cx="3011560" cy="1739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magine" descr="Immagi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967" y="1234027"/>
            <a:ext cx="3228466" cy="1394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loPowerPoint_Inclusione" id="{2D6A3ACB-9A7D-E843-A215-0B649E61354B}" vid="{3C62EAC2-5CEB-4141-819D-757847139E0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ModelloPowerPoint_Inclusione</Template>
  <TotalTime>74</TotalTime>
  <Words>831</Words>
  <Application>Microsoft Macintosh PowerPoint</Application>
  <PresentationFormat>Widescreen</PresentationFormat>
  <Paragraphs>116</Paragraphs>
  <Slides>13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Anton</vt:lpstr>
      <vt:lpstr>Arial</vt:lpstr>
      <vt:lpstr>Calibri</vt:lpstr>
      <vt:lpstr>Calibri Light</vt:lpstr>
      <vt:lpstr>Helvetica</vt:lpstr>
      <vt:lpstr>Raleway</vt:lpstr>
      <vt:lpstr>Tema di Office</vt:lpstr>
      <vt:lpstr>#coltivacultura</vt:lpstr>
      <vt:lpstr>Sguardi de-centrati Scienze sociali, architettura, ecologia, nuove tecnologie digitali:  nuova attenzione alle aree fragili, alle fratture nei territori </vt:lpstr>
      <vt:lpstr>MARGINI AL CENTRO (Cirese 2003)  LA RESTANZA (Teti 2016)  RIPENSARE I LIMITI DELLA CRESCITA ECONOMICA (Caillé 2003; Kingma 2002)</vt:lpstr>
      <vt:lpstr>ESPERIENZE DELL’OSSO…</vt:lpstr>
      <vt:lpstr>Presentazione standard di PowerPoint</vt:lpstr>
      <vt:lpstr>innovAzioni locali</vt:lpstr>
      <vt:lpstr>Presentazione standard di PowerPoint</vt:lpstr>
      <vt:lpstr>Presentazione standard di PowerPoint</vt:lpstr>
      <vt:lpstr>RITORNANTI, NUOVI ABITANTI, NUOVI AGRICOLTORI PERFORMARE AGRICOLTURA INCLUSIVITÁ RURALE E INNOVAZIONE SOCIALE</vt:lpstr>
      <vt:lpstr>UNA RESIDENZA ARTISTICA E CREATIVA </vt:lpstr>
      <vt:lpstr>→ RIPRODUZIONE CULTURALE  → INCLUSIONE SOCIALE  →NETWORKING GLOCALE  →ISTRUZIONE / APPRENDIMENTO PERMANENTE e INFORMALE  →RICERCA  → COLTIVARE TERRE ABBANDONATE  → CREARE UN'ECONOMIA SOSTENIBILE e CIRCOLARE  → SVILUPPARE UN SENSO DEL LUOGO  → COMUNALITÀ</vt:lpstr>
      <vt:lpstr>Rimanere in un luogo ferito e in rapida evoluzione  Gestire il trauma di un tremendo disastro ambientale e sociale  Progettare un nuovo concetto di spazio locale come “porto di montagna”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n.delbianco@unimc.it</dc:creator>
  <cp:lastModifiedBy>Letizia Bindi</cp:lastModifiedBy>
  <cp:revision>6</cp:revision>
  <dcterms:created xsi:type="dcterms:W3CDTF">2023-03-21T14:42:04Z</dcterms:created>
  <dcterms:modified xsi:type="dcterms:W3CDTF">2023-03-28T20:44:37Z</dcterms:modified>
</cp:coreProperties>
</file>