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86" r:id="rId2"/>
    <p:sldMasterId id="2147483691" r:id="rId3"/>
    <p:sldMasterId id="2147483705" r:id="rId4"/>
    <p:sldMasterId id="2147483717" r:id="rId5"/>
  </p:sldMasterIdLst>
  <p:notesMasterIdLst>
    <p:notesMasterId r:id="rId38"/>
  </p:notesMasterIdLst>
  <p:sldIdLst>
    <p:sldId id="263" r:id="rId6"/>
    <p:sldId id="642" r:id="rId7"/>
    <p:sldId id="654" r:id="rId8"/>
    <p:sldId id="660" r:id="rId9"/>
    <p:sldId id="694" r:id="rId10"/>
    <p:sldId id="693" r:id="rId11"/>
    <p:sldId id="640" r:id="rId12"/>
    <p:sldId id="639" r:id="rId13"/>
    <p:sldId id="680" r:id="rId14"/>
    <p:sldId id="681" r:id="rId15"/>
    <p:sldId id="351" r:id="rId16"/>
    <p:sldId id="396" r:id="rId17"/>
    <p:sldId id="682" r:id="rId18"/>
    <p:sldId id="686" r:id="rId19"/>
    <p:sldId id="687" r:id="rId20"/>
    <p:sldId id="689" r:id="rId21"/>
    <p:sldId id="445" r:id="rId22"/>
    <p:sldId id="691" r:id="rId23"/>
    <p:sldId id="657" r:id="rId24"/>
    <p:sldId id="455" r:id="rId25"/>
    <p:sldId id="456" r:id="rId26"/>
    <p:sldId id="457" r:id="rId27"/>
    <p:sldId id="458" r:id="rId28"/>
    <p:sldId id="447" r:id="rId29"/>
    <p:sldId id="695" r:id="rId30"/>
    <p:sldId id="429" r:id="rId31"/>
    <p:sldId id="430" r:id="rId32"/>
    <p:sldId id="432" r:id="rId33"/>
    <p:sldId id="697" r:id="rId34"/>
    <p:sldId id="452" r:id="rId35"/>
    <p:sldId id="420" r:id="rId36"/>
    <p:sldId id="637" r:id="rId37"/>
  </p:sldIdLst>
  <p:sldSz cx="12192000" cy="6858000"/>
  <p:notesSz cx="6797675" cy="992822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25293-0FB0-4BB6-BED0-85D7D2DF9154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699BE-6A5D-4858-B0CB-84E71726C8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8710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immagine diapositiva 1">
            <a:extLst>
              <a:ext uri="{FF2B5EF4-FFF2-40B4-BE49-F238E27FC236}">
                <a16:creationId xmlns:a16="http://schemas.microsoft.com/office/drawing/2014/main" id="{8B707DD0-A5D1-43FB-9B4F-EC07D66B17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Segnaposto note 2">
            <a:extLst>
              <a:ext uri="{FF2B5EF4-FFF2-40B4-BE49-F238E27FC236}">
                <a16:creationId xmlns:a16="http://schemas.microsoft.com/office/drawing/2014/main" id="{3AE778CA-4CF1-4075-BF63-54789EF2A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3556" name="Segnaposto numero diapositiva 3">
            <a:extLst>
              <a:ext uri="{FF2B5EF4-FFF2-40B4-BE49-F238E27FC236}">
                <a16:creationId xmlns:a16="http://schemas.microsoft.com/office/drawing/2014/main" id="{00CBB31A-8B97-40E3-B7D3-1115008029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FF4561-992F-4422-A014-80D5FA9CA77A}" type="slidenum">
              <a:rPr kumimoji="0" lang="it-IT" altLang="it-IT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altLang="it-I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egnaposto immagine diapositiva 1">
            <a:extLst>
              <a:ext uri="{FF2B5EF4-FFF2-40B4-BE49-F238E27FC236}">
                <a16:creationId xmlns:a16="http://schemas.microsoft.com/office/drawing/2014/main" id="{25AAD7AF-6829-49F5-899D-EE5A656B86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Segnaposto note 2">
            <a:extLst>
              <a:ext uri="{FF2B5EF4-FFF2-40B4-BE49-F238E27FC236}">
                <a16:creationId xmlns:a16="http://schemas.microsoft.com/office/drawing/2014/main" id="{C30372D2-F1A7-47F1-9A4A-36898D0A6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Arial" panose="020B0604020202020204" pitchFamily="34" charset="0"/>
              </a:rPr>
              <a:t>2004 1° libro tattile pubblicato (Giorgetto e Coccinella, vincitori Typlo &amp; Tactus)</a:t>
            </a:r>
          </a:p>
          <a:p>
            <a:r>
              <a:rPr lang="it-IT" altLang="it-IT">
                <a:latin typeface="Arial" panose="020B0604020202020204" pitchFamily="34" charset="0"/>
              </a:rPr>
              <a:t>2009: primi libri di loro ideazione (Gaia e il mare, Lino il Bruchino)</a:t>
            </a:r>
          </a:p>
          <a:p>
            <a:r>
              <a:rPr lang="it-IT" altLang="it-IT">
                <a:latin typeface="Arial" panose="020B0604020202020204" pitchFamily="34" charset="0"/>
              </a:rPr>
              <a:t>2010: Nel cuore</a:t>
            </a:r>
          </a:p>
          <a:p>
            <a:r>
              <a:rPr lang="it-IT" altLang="it-IT">
                <a:latin typeface="Arial" panose="020B0604020202020204" pitchFamily="34" charset="0"/>
              </a:rPr>
              <a:t>Ad oggi stampati 60 titoli, 13.000 libri</a:t>
            </a:r>
          </a:p>
        </p:txBody>
      </p:sp>
      <p:sp>
        <p:nvSpPr>
          <p:cNvPr id="71684" name="Segnaposto numero diapositiva 3">
            <a:extLst>
              <a:ext uri="{FF2B5EF4-FFF2-40B4-BE49-F238E27FC236}">
                <a16:creationId xmlns:a16="http://schemas.microsoft.com/office/drawing/2014/main" id="{527C0E2B-32EE-41E7-8A78-CDE3AE3622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9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9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9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9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F9422-CF6B-4A4A-9812-1D317DB44DC8}" type="slidenum">
              <a:rPr kumimoji="0" lang="it-IT" altLang="it-IT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altLang="it-I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751851" y="548680"/>
            <a:ext cx="6913364" cy="453650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inserire il titolo della presentazione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1" hasCustomPrompt="1"/>
          </p:nvPr>
        </p:nvSpPr>
        <p:spPr>
          <a:xfrm>
            <a:off x="4751917" y="5379814"/>
            <a:ext cx="7008283" cy="42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Nome Cognome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2" hasCustomPrompt="1"/>
          </p:nvPr>
        </p:nvSpPr>
        <p:spPr>
          <a:xfrm>
            <a:off x="4751918" y="5877942"/>
            <a:ext cx="7105649" cy="7914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Dipartimento/Struttura </a:t>
            </a:r>
            <a:r>
              <a:rPr lang="it-IT" dirty="0" err="1"/>
              <a:t>xxxxxx</a:t>
            </a:r>
            <a:r>
              <a:rPr lang="it-IT" dirty="0"/>
              <a:t> </a:t>
            </a:r>
            <a:r>
              <a:rPr lang="it-IT" dirty="0" err="1"/>
              <a:t>xxxxxxxxxxxx</a:t>
            </a:r>
            <a:r>
              <a:rPr lang="it-IT" dirty="0"/>
              <a:t> </a:t>
            </a:r>
            <a:r>
              <a:rPr lang="it-IT" dirty="0" err="1"/>
              <a:t>xxxxxxxx</a:t>
            </a:r>
            <a:r>
              <a:rPr lang="it-IT" dirty="0"/>
              <a:t> </a:t>
            </a:r>
            <a:r>
              <a:rPr lang="it-IT" dirty="0" err="1"/>
              <a:t>xxxxx</a:t>
            </a:r>
            <a:r>
              <a:rPr lang="it-IT" dirty="0"/>
              <a:t> </a:t>
            </a:r>
            <a:r>
              <a:rPr lang="it-IT" dirty="0" err="1"/>
              <a:t>xxxxxxxxxxxxxxxxxxx</a:t>
            </a:r>
            <a:r>
              <a:rPr lang="it-IT" dirty="0"/>
              <a:t> </a:t>
            </a:r>
            <a:r>
              <a:rPr lang="it-IT" dirty="0" err="1"/>
              <a:t>xxxxx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73123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43EC37-217E-48D7-A4B6-DE5493870C8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Enrica Polato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F81B5C-2FE0-4C79-8A09-E11315C2DE1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3DE78-FE7D-46F1-A432-B5C98402B7D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71336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F9F38D0-8296-4AD5-92B1-B1AD54A984F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Enrica Polato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5CA8A17-8078-45B4-9454-75C279D0784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6C065-7133-4609-9EA3-3469D8D8A0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86232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45044DF-89C0-40A0-9762-00E48932F34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Enrica Polato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B31F561-DD18-4990-B22A-0780B8FF229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65351-E026-415F-A492-66FD08A7619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0582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C59A9AC6-D8C5-4759-A98F-24E84199FBC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Enrica Polato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C88DBB47-C0FD-454A-8C53-32956FE9818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F06AF-F635-4BAA-96D1-CFB0BE4501D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7848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621032-8361-4F38-BF8B-581F0B990FA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Enrica Polato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8DC48B-A81E-4B4F-99E3-708BD0B9309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716DB-C882-4EC5-979C-D916F022718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6682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0526DD-1002-49A9-BFA4-8E7CDD34B7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Enrica Polato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9C8534-F54B-47F6-8595-5DE7CEEA608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BF236-9B8D-4259-B544-0568F455BB9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05278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D71669F-D112-4BAB-AB17-441061A5A99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Enrica Polato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B3764FF-99F0-4224-97C9-AEE79ECBC04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689CA-66CE-4ECA-A114-199C3B3C8C5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2414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F60F37-5911-4633-9C7F-6D949F354E3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Enrica Polato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A57B0A9-61A0-42D6-A664-68DE2574E97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F2AD8-8FF3-4882-A941-54392617DAF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16596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>
            <a:extLst>
              <a:ext uri="{FF2B5EF4-FFF2-40B4-BE49-F238E27FC236}">
                <a16:creationId xmlns:a16="http://schemas.microsoft.com/office/drawing/2014/main" id="{A7CBA39B-3DD4-4620-8B5D-0E154806CC4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2492375"/>
            <a:ext cx="12192000" cy="952500"/>
            <a:chOff x="0" y="1570"/>
            <a:chExt cx="5760" cy="600"/>
          </a:xfrm>
        </p:grpSpPr>
        <p:pic>
          <p:nvPicPr>
            <p:cNvPr id="5" name="Picture 12" descr="logo2">
              <a:extLst>
                <a:ext uri="{FF2B5EF4-FFF2-40B4-BE49-F238E27FC236}">
                  <a16:creationId xmlns:a16="http://schemas.microsoft.com/office/drawing/2014/main" id="{ECA9A6B4-2BA7-4EA0-9300-1E9E7E8121A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0"/>
              <a:ext cx="21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AC764D6F-06DC-4E10-8B99-5F211803CB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154" y="1772"/>
              <a:ext cx="3606" cy="252"/>
            </a:xfrm>
            <a:prstGeom prst="rect">
              <a:avLst/>
            </a:prstGeom>
            <a:solidFill>
              <a:srgbClr val="F6A3B7"/>
            </a:solidFill>
            <a:ln w="9525">
              <a:solidFill>
                <a:srgbClr val="F6A3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2400"/>
            </a:p>
          </p:txBody>
        </p:sp>
      </p:grpSp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549275"/>
            <a:ext cx="10363200" cy="2127250"/>
          </a:xfrm>
        </p:spPr>
        <p:txBody>
          <a:bodyPr/>
          <a:lstStyle>
            <a:lvl1pPr algn="ctr">
              <a:defRPr sz="5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630613"/>
            <a:ext cx="8534400" cy="1166812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r>
              <a:rPr lang="it-IT"/>
              <a:t>CORSO SPECIALE ABILITANTE 2006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C4F8DBA-8635-489B-90CD-229BFD3A5C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SzTx/>
              <a:buFontTx/>
              <a:buNone/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D6D3A86-3744-4B6F-AC61-BBFD150D80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 anchor="t"/>
          <a:lstStyle>
            <a:lvl1pPr algn="ctr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CFE8B87-E10C-4FF5-8393-862733C84B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0CED9-F586-45C5-94DE-76DE8C5A185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90820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E2921A1-1CB8-46C7-86A1-CABF9898E04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Enrica Polato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A7F7E7A-8A9E-4E1C-84E0-B3D70F8099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9859C-DD0C-4B44-AFB6-66D25B1BAF5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14989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punto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6"/>
            <a:ext cx="11233149" cy="4319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2" hasCustomPrompt="1"/>
          </p:nvPr>
        </p:nvSpPr>
        <p:spPr>
          <a:xfrm>
            <a:off x="527051" y="1989138"/>
            <a:ext cx="11233149" cy="3672110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 baseline="0">
                <a:latin typeface="Century Gothic" panose="020B0502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it-IT" dirty="0"/>
              <a:t>Fare clic per modificare il punto elenco uno</a:t>
            </a:r>
          </a:p>
          <a:p>
            <a:pPr lvl="1"/>
            <a:r>
              <a:rPr lang="it-IT" dirty="0"/>
              <a:t>Fare clic per modificare il punto elenco due</a:t>
            </a:r>
          </a:p>
          <a:p>
            <a:pPr lvl="1"/>
            <a:r>
              <a:rPr lang="it-IT" dirty="0"/>
              <a:t>Fare clic per modificare il punto elenco tre</a:t>
            </a:r>
          </a:p>
          <a:p>
            <a:pPr lvl="1"/>
            <a:r>
              <a:rPr lang="it-IT" dirty="0"/>
              <a:t>Fare clic per modificare il punto elenco quattro</a:t>
            </a:r>
          </a:p>
        </p:txBody>
      </p:sp>
      <p:sp>
        <p:nvSpPr>
          <p:cNvPr id="16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883210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77D6C74-BFF6-45B1-8E31-8BCB3E21B40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Enrica Polato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B0E5C76-AF84-4EF6-BEB0-D206228D814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2037D-65F5-4F5E-9CBC-B33D82202E6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2066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78987C-F646-4B37-9E69-9EA9813DC97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Enrica Polato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5B0CDF-00D6-4499-A8D5-0C43E8AFF59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37B7F-E6F5-4DB2-8C24-41864830A61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5373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A4C5F56-59DF-4ADA-9811-4B1E681CD2D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Enrica Polato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CDDD3A5-D317-4032-9AA5-C73293E0AEE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4C7C-B63D-41BC-AEF6-B3ABA95A18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04865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E141ED0-05F0-4E4C-8427-A027A7C9A8A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Enrica Polato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7A8C8A8-ACFC-43BF-87B3-6DDFE60F41B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AA472-6DB3-4164-A142-6F467413544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835782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1332B54D-C2BD-431B-826F-F4874A39BE6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Enrica Polato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DADC4E6-BD1F-4E40-A0EF-81F65975017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DD492-16BF-47AF-A255-5B262FBAB9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5218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860745-3909-4D26-BFF7-C5D82F3637B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Enrica Polato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5E6360-50C3-4A2B-80A9-BCC44351002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4E665-B50C-4E28-AF77-D0C0E5D0F2D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7975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0BB6E3-70D1-41ED-8479-81673380562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Enrica Polato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D47F75-8E18-4C35-AE6C-5BD2ABEFB39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56C86-F700-4810-B614-FD46736E16F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87113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70A43E3-0CCF-49CA-B6CF-388DD21CED6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Enrica Polato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FFAD221-BD3F-447D-8BD9-3C52CEDE92C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7FB3A-DD07-4075-BE58-1AB10E0B9AE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65133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5CF5794-961C-4900-BFE6-F5B92A18454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Enrica Polato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B2BAFED-97B9-481B-95F0-33462EDB737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EEFE9-911B-426F-9BC6-A982EA67076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07187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semp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6"/>
            <a:ext cx="11233149" cy="432038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</p:spTree>
    <p:extLst>
      <p:ext uri="{BB962C8B-B14F-4D97-AF65-F5344CB8AC3E}">
        <p14:creationId xmlns:p14="http://schemas.microsoft.com/office/powerpoint/2010/main" val="1821680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grafico 8"/>
          <p:cNvSpPr>
            <a:spLocks noGrp="1"/>
          </p:cNvSpPr>
          <p:nvPr>
            <p:ph type="chart" sz="quarter" idx="10" hasCustomPrompt="1"/>
          </p:nvPr>
        </p:nvSpPr>
        <p:spPr>
          <a:xfrm>
            <a:off x="911026" y="2781300"/>
            <a:ext cx="10369551" cy="28799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+mn-lt"/>
              </a:defRPr>
            </a:lvl1pPr>
          </a:lstStyle>
          <a:p>
            <a:r>
              <a:rPr lang="it-IT" dirty="0"/>
              <a:t>Fare clic sull’icona per inserire un grafico</a:t>
            </a:r>
          </a:p>
        </p:txBody>
      </p:sp>
      <p:sp>
        <p:nvSpPr>
          <p:cNvPr id="11" name="Segnaposto testo 7"/>
          <p:cNvSpPr>
            <a:spLocks noGrp="1"/>
          </p:cNvSpPr>
          <p:nvPr>
            <p:ph type="body" sz="quarter" idx="12" hasCustomPrompt="1"/>
          </p:nvPr>
        </p:nvSpPr>
        <p:spPr>
          <a:xfrm>
            <a:off x="527051" y="1412876"/>
            <a:ext cx="11233149" cy="4319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  <p:sp>
        <p:nvSpPr>
          <p:cNvPr id="6" name="Segnaposto testo 7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2597679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/>
          <p:cNvSpPr>
            <a:spLocks noGrp="1"/>
          </p:cNvSpPr>
          <p:nvPr>
            <p:ph type="pic" sz="quarter" idx="10" hasCustomPrompt="1"/>
          </p:nvPr>
        </p:nvSpPr>
        <p:spPr>
          <a:xfrm>
            <a:off x="1534584" y="1700809"/>
            <a:ext cx="9122833" cy="3960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r>
              <a:rPr lang="it-IT" dirty="0"/>
              <a:t>Fare clic sull’icona per inserire un’immagine</a:t>
            </a:r>
          </a:p>
        </p:txBody>
      </p:sp>
      <p:sp>
        <p:nvSpPr>
          <p:cNvPr id="5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334961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1487488" y="2780928"/>
            <a:ext cx="9217024" cy="43237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t-IT" dirty="0"/>
              <a:t>Nome Cognome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39483" y="3573017"/>
            <a:ext cx="9313035" cy="93610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t-IT" dirty="0"/>
              <a:t>Struttura</a:t>
            </a: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1390651" y="4725144"/>
            <a:ext cx="9410700" cy="144016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3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t-IT" dirty="0"/>
              <a:t>nome.cognome@unibo.it</a:t>
            </a:r>
          </a:p>
          <a:p>
            <a:pPr lvl="0"/>
            <a:r>
              <a:rPr lang="it-IT" dirty="0"/>
              <a:t>051 20 99982</a:t>
            </a:r>
          </a:p>
        </p:txBody>
      </p:sp>
    </p:spTree>
    <p:extLst>
      <p:ext uri="{BB962C8B-B14F-4D97-AF65-F5344CB8AC3E}">
        <p14:creationId xmlns:p14="http://schemas.microsoft.com/office/powerpoint/2010/main" val="1990403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>
            <a:extLst>
              <a:ext uri="{FF2B5EF4-FFF2-40B4-BE49-F238E27FC236}">
                <a16:creationId xmlns:a16="http://schemas.microsoft.com/office/drawing/2014/main" id="{E7F60481-7CEF-453A-8B75-4F9F38CD9E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2492375"/>
            <a:ext cx="12192000" cy="952500"/>
            <a:chOff x="0" y="1570"/>
            <a:chExt cx="5760" cy="600"/>
          </a:xfrm>
        </p:grpSpPr>
        <p:pic>
          <p:nvPicPr>
            <p:cNvPr id="5" name="Picture 12" descr="logo2">
              <a:extLst>
                <a:ext uri="{FF2B5EF4-FFF2-40B4-BE49-F238E27FC236}">
                  <a16:creationId xmlns:a16="http://schemas.microsoft.com/office/drawing/2014/main" id="{1458E537-689F-4776-8E58-E0DD406E89F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0"/>
              <a:ext cx="21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8586F538-CB1F-4131-88E4-E79FDEC761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154" y="1772"/>
              <a:ext cx="3606" cy="252"/>
            </a:xfrm>
            <a:prstGeom prst="rect">
              <a:avLst/>
            </a:prstGeom>
            <a:solidFill>
              <a:srgbClr val="F6A3B7"/>
            </a:solidFill>
            <a:ln w="9525">
              <a:solidFill>
                <a:srgbClr val="F6A3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z="2400"/>
            </a:p>
          </p:txBody>
        </p:sp>
      </p:grpSp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549275"/>
            <a:ext cx="10363200" cy="2127250"/>
          </a:xfrm>
        </p:spPr>
        <p:txBody>
          <a:bodyPr/>
          <a:lstStyle>
            <a:lvl1pPr algn="ctr">
              <a:defRPr sz="5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630613"/>
            <a:ext cx="8534400" cy="1166812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r>
              <a:rPr lang="it-IT"/>
              <a:t>CORSO SPECIALE ABILITANTE 2006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348AC99-2F78-4871-9DFE-C4BDBE7207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SzTx/>
              <a:buFontTx/>
              <a:buNone/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69D3F7-507C-4C8E-9545-B56CDB0653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 anchor="t"/>
          <a:lstStyle>
            <a:lvl1pPr algn="ctr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C8E09B0-ACDD-4C9E-A030-7539248095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B854E-DE03-45B6-987F-160A5566E64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78599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9222C9-AB44-49F6-8B5D-783BA0A804C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Enrica Polato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45D65BA-B273-42B2-AFB7-8FB247FA8BA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3CBBD-F602-4B76-82E6-54268EF62F6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5994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719C398-4118-4528-9EC8-F428769B100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Enrica Polato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0787940-D3B6-4A98-A6E8-6B2D88D5AE2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6608D-9556-4D7C-B4E8-A7EE5F45DAC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498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 userDrawn="1"/>
        </p:nvCxnSpPr>
        <p:spPr>
          <a:xfrm>
            <a:off x="4367808" y="188640"/>
            <a:ext cx="0" cy="640871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4" y="1956999"/>
            <a:ext cx="4131697" cy="219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0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864" y="5733476"/>
            <a:ext cx="2035424" cy="1079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7DC112-7FE1-4949-997D-1BCC7F8E4CCE}"/>
              </a:ext>
            </a:extLst>
          </p:cNvPr>
          <p:cNvSpPr txBox="1"/>
          <p:nvPr userDrawn="1"/>
        </p:nvSpPr>
        <p:spPr>
          <a:xfrm>
            <a:off x="239350" y="6525020"/>
            <a:ext cx="1056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23C9881-DC19-44C1-8307-96C20AE8129F}" type="slidenum">
              <a:rPr lang="it-IT" sz="1200" smtClean="0"/>
              <a:t>‹N›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16382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 userDrawn="1"/>
        </p:nvSpPr>
        <p:spPr>
          <a:xfrm>
            <a:off x="4175787" y="6453336"/>
            <a:ext cx="3840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www.unibo.it</a:t>
            </a: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86" y="600016"/>
            <a:ext cx="3432029" cy="182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18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74F2C40-3B32-4070-BA3D-FED896D780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BAD5B5D-581F-40D8-B1DE-5D22162485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2B39C45E-4EEC-4A4F-8FFB-383236F8306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02784" y="6453188"/>
            <a:ext cx="67310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SzTx/>
              <a:buFontTx/>
              <a:buNone/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it-IT"/>
              <a:t>Enrica Polato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8BE08564-C7C8-4722-AD65-EB08C74D21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pPr>
              <a:defRPr/>
            </a:pPr>
            <a:fld id="{D0CCB61A-6314-45F3-8797-CE383D329E7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1030" name="Rectangle 7" descr="Gold bar">
            <a:extLst>
              <a:ext uri="{FF2B5EF4-FFF2-40B4-BE49-F238E27FC236}">
                <a16:creationId xmlns:a16="http://schemas.microsoft.com/office/drawing/2014/main" id="{B90BFCA9-8C15-4BAF-8B75-A639F2AB0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334433" cy="6858000"/>
          </a:xfrm>
          <a:prstGeom prst="rect">
            <a:avLst/>
          </a:prstGeom>
          <a:solidFill>
            <a:srgbClr val="F6A3B7"/>
          </a:solidFill>
          <a:ln w="9525">
            <a:solidFill>
              <a:srgbClr val="F6A3B7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it-IT" altLang="it-IT" sz="2400">
              <a:latin typeface="Times New Roman" panose="02020603050405020304" pitchFamily="18" charset="0"/>
            </a:endParaRPr>
          </a:p>
        </p:txBody>
      </p:sp>
      <p:sp>
        <p:nvSpPr>
          <p:cNvPr id="1031" name="Line 8">
            <a:extLst>
              <a:ext uri="{FF2B5EF4-FFF2-40B4-BE49-F238E27FC236}">
                <a16:creationId xmlns:a16="http://schemas.microsoft.com/office/drawing/2014/main" id="{2F3EDE9D-4488-4BB3-A39E-A6A9D85EDA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447800"/>
            <a:ext cx="10769600" cy="0"/>
          </a:xfrm>
          <a:prstGeom prst="line">
            <a:avLst/>
          </a:prstGeom>
          <a:noFill/>
          <a:ln w="28575">
            <a:solidFill>
              <a:srgbClr val="F6A3B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800"/>
          </a:p>
        </p:txBody>
      </p:sp>
      <p:pic>
        <p:nvPicPr>
          <p:cNvPr id="1032" name="Picture 11" descr="logopiccSF">
            <a:extLst>
              <a:ext uri="{FF2B5EF4-FFF2-40B4-BE49-F238E27FC236}">
                <a16:creationId xmlns:a16="http://schemas.microsoft.com/office/drawing/2014/main" id="{DA1EFE93-FC54-40DD-B6DA-FB6F0AF7A9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6242050"/>
            <a:ext cx="48683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01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3909908-2253-4A2B-956B-657E208F4B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B114B16-A25F-44B7-9BEE-3FFED4F983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A4190C99-85A8-4DBF-AAE9-640173B84E3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02784" y="6453188"/>
            <a:ext cx="67310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SzTx/>
              <a:buFontTx/>
              <a:buNone/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it-IT"/>
              <a:t>Enrica Polato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60651293-D0AB-4EBE-A34F-52FAD7824BC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pPr>
              <a:defRPr/>
            </a:pPr>
            <a:fld id="{7D1B442A-E356-4208-9462-0615286681B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1030" name="Rectangle 7" descr="Gold bar">
            <a:extLst>
              <a:ext uri="{FF2B5EF4-FFF2-40B4-BE49-F238E27FC236}">
                <a16:creationId xmlns:a16="http://schemas.microsoft.com/office/drawing/2014/main" id="{4A467C54-0EAD-4104-90B3-37708DDB2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334433" cy="6858000"/>
          </a:xfrm>
          <a:prstGeom prst="rect">
            <a:avLst/>
          </a:prstGeom>
          <a:solidFill>
            <a:srgbClr val="F6A3B7"/>
          </a:solidFill>
          <a:ln w="9525">
            <a:solidFill>
              <a:srgbClr val="F6A3B7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it-IT" altLang="it-IT" sz="2400">
              <a:latin typeface="Times New Roman" panose="02020603050405020304" pitchFamily="18" charset="0"/>
            </a:endParaRPr>
          </a:p>
        </p:txBody>
      </p:sp>
      <p:sp>
        <p:nvSpPr>
          <p:cNvPr id="1031" name="Line 8">
            <a:extLst>
              <a:ext uri="{FF2B5EF4-FFF2-40B4-BE49-F238E27FC236}">
                <a16:creationId xmlns:a16="http://schemas.microsoft.com/office/drawing/2014/main" id="{BD5FB693-39BC-4110-A3F0-D4FE887579C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447800"/>
            <a:ext cx="10769600" cy="0"/>
          </a:xfrm>
          <a:prstGeom prst="line">
            <a:avLst/>
          </a:prstGeom>
          <a:noFill/>
          <a:ln w="28575">
            <a:solidFill>
              <a:srgbClr val="F6A3B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800"/>
          </a:p>
        </p:txBody>
      </p:sp>
      <p:pic>
        <p:nvPicPr>
          <p:cNvPr id="1032" name="Picture 11" descr="logopiccSF">
            <a:extLst>
              <a:ext uri="{FF2B5EF4-FFF2-40B4-BE49-F238E27FC236}">
                <a16:creationId xmlns:a16="http://schemas.microsoft.com/office/drawing/2014/main" id="{BD1C64B3-4078-4E26-9639-B86EBC93EB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6242050"/>
            <a:ext cx="48683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9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4qCbiCxBd2M&amp;t=268s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emf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4qCbiCxBd2M&amp;t=268s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it-IT" dirty="0"/>
              <a:t>Famiglia e disabilità visiva: </a:t>
            </a:r>
          </a:p>
          <a:p>
            <a:pPr algn="ctr"/>
            <a:r>
              <a:rPr lang="it-IT" dirty="0"/>
              <a:t>aiuto, cura e presa in carico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Roberta Caldin 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/>
              <a:t>Dipartimento di Scienze dell’Educazione – Università di Bologna </a:t>
            </a:r>
          </a:p>
        </p:txBody>
      </p:sp>
    </p:spTree>
    <p:extLst>
      <p:ext uri="{BB962C8B-B14F-4D97-AF65-F5344CB8AC3E}">
        <p14:creationId xmlns:p14="http://schemas.microsoft.com/office/powerpoint/2010/main" val="3085230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766748" y="62145"/>
            <a:ext cx="11233149" cy="319596"/>
          </a:xfrm>
        </p:spPr>
        <p:txBody>
          <a:bodyPr/>
          <a:lstStyle/>
          <a:p>
            <a:r>
              <a:rPr lang="it-IT" altLang="it-IT" b="0" kern="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rPr>
              <a:t>Il processo di costruzione delle immagini mentali nel bambino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527051" y="562708"/>
            <a:ext cx="10417614" cy="6020972"/>
          </a:xfrm>
        </p:spPr>
        <p:txBody>
          <a:bodyPr/>
          <a:lstStyle/>
          <a:p>
            <a:pPr lv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FCC00"/>
              </a:buClr>
              <a:buSzPct val="75000"/>
              <a:defRPr/>
            </a:pPr>
            <a:r>
              <a:rPr lang="it-IT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«Per immaginare, la mente ha bisogno di immagini» (</a:t>
            </a:r>
            <a:r>
              <a:rPr lang="it-IT" sz="2000" kern="0" dirty="0" err="1">
                <a:latin typeface="Calibri" pitchFamily="34" charset="0"/>
                <a:cs typeface="Calibri" panose="020F0502020204030204" pitchFamily="34" charset="0"/>
              </a:rPr>
              <a:t>Tognolini</a:t>
            </a:r>
            <a:r>
              <a:rPr lang="it-IT" sz="2000" kern="0" dirty="0">
                <a:latin typeface="Calibri" pitchFamily="34" charset="0"/>
                <a:cs typeface="Calibri" panose="020F0502020204030204" pitchFamily="34" charset="0"/>
              </a:rPr>
              <a:t>, 2006)</a:t>
            </a:r>
            <a:endParaRPr lang="it-IT" kern="0" dirty="0">
              <a:latin typeface="Calibri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FCC00"/>
              </a:buClr>
              <a:buSzPct val="75000"/>
              <a:defRPr/>
            </a:pPr>
            <a:r>
              <a:rPr lang="it-IT" sz="2000" kern="0" dirty="0">
                <a:latin typeface="Calibri" pitchFamily="34" charset="0"/>
                <a:cs typeface="Calibri" panose="020F0502020204030204" pitchFamily="34" charset="0"/>
              </a:rPr>
              <a:t>«Può sembrare paradossale parlare di immagini per i ciechi» (Eriksson, 1999)</a:t>
            </a:r>
          </a:p>
          <a:p>
            <a:pPr lv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FCC00"/>
              </a:buClr>
              <a:buSzPct val="75000"/>
              <a:defRPr/>
            </a:pPr>
            <a:endParaRPr lang="it-IT" kern="0" dirty="0">
              <a:latin typeface="Calibri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FCC00"/>
              </a:buClr>
              <a:buSzPct val="75000"/>
              <a:defRPr/>
            </a:pPr>
            <a:r>
              <a:rPr lang="it-IT" sz="2000" kern="0" dirty="0">
                <a:latin typeface="Calibri" pitchFamily="34" charset="0"/>
                <a:cs typeface="Calibri" panose="020F0502020204030204" pitchFamily="34" charset="0"/>
              </a:rPr>
              <a:t>In caso di deprivazione visiva, l’immagine mentale può formarsi su una base percettiva diversa, tramite l’ascolto, il tatto e il senso </a:t>
            </a:r>
            <a:r>
              <a:rPr lang="it-IT" sz="2000" kern="0" dirty="0" err="1">
                <a:latin typeface="Calibri" pitchFamily="34" charset="0"/>
                <a:cs typeface="Calibri" panose="020F0502020204030204" pitchFamily="34" charset="0"/>
              </a:rPr>
              <a:t>aptico</a:t>
            </a:r>
            <a:r>
              <a:rPr lang="it-IT" sz="2000" kern="0" dirty="0">
                <a:latin typeface="Calibri" pitchFamily="34" charset="0"/>
                <a:cs typeface="Calibri" panose="020F0502020204030204" pitchFamily="34" charset="0"/>
              </a:rPr>
              <a:t>.</a:t>
            </a:r>
          </a:p>
          <a:p>
            <a:pPr lvl="0" algn="just">
              <a:defRPr/>
            </a:pPr>
            <a:endParaRPr lang="it-IT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>
              <a:defRPr/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</a:rPr>
              <a:t>«Out of </a:t>
            </a:r>
            <a:r>
              <a:rPr lang="it-IT" sz="1600" dirty="0" err="1">
                <a:latin typeface="Calibri" panose="020F0502020204030204" pitchFamily="34" charset="0"/>
                <a:ea typeface="Calibri" panose="020F0502020204030204" pitchFamily="34" charset="0"/>
              </a:rPr>
              <a:t>sight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</a:rPr>
              <a:t>»</a:t>
            </a:r>
          </a:p>
          <a:p>
            <a:pPr lvl="0" algn="just">
              <a:defRPr/>
            </a:pPr>
            <a:r>
              <a:rPr lang="en-GB" sz="1600" u="sng" dirty="0">
                <a:latin typeface="Calibri" panose="020F0502020204030204" pitchFamily="34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https://www.youtube.com/watch?v=4qCbiCxBd2M&amp;t=268s</a:t>
            </a:r>
            <a:r>
              <a:rPr lang="en-GB" sz="1600" u="sng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FCC00"/>
              </a:buClr>
              <a:buSzPct val="75000"/>
              <a:defRPr/>
            </a:pPr>
            <a:endParaRPr lang="it-IT" kern="0" dirty="0">
              <a:latin typeface="Calibri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FCC00"/>
              </a:buClr>
              <a:buSzPct val="75000"/>
              <a:tabLst>
                <a:tab pos="1798638" algn="l"/>
              </a:tabLst>
              <a:defRPr/>
            </a:pPr>
            <a:endParaRPr lang="it-IT" sz="2000" i="1" kern="0" dirty="0">
              <a:latin typeface="Calibri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FCC00"/>
              </a:buClr>
              <a:buSzPct val="75000"/>
              <a:tabLst>
                <a:tab pos="1798638" algn="l"/>
              </a:tabLst>
              <a:defRPr/>
            </a:pPr>
            <a:r>
              <a:rPr lang="it-IT" sz="2000" i="1" kern="0" dirty="0">
                <a:latin typeface="Calibri" pitchFamily="34" charset="0"/>
                <a:cs typeface="Calibri" panose="020F0502020204030204" pitchFamily="34" charset="0"/>
              </a:rPr>
              <a:t>Per i soggetti ciechi dalla nascita, avere un’immagine mentale consiste nel «vedere in assenza dell’ingresso sensoriale corrispondente» </a:t>
            </a:r>
            <a:r>
              <a:rPr lang="it-IT" sz="2000" kern="0" dirty="0">
                <a:latin typeface="Calibri" pitchFamily="34" charset="0"/>
                <a:cs typeface="Calibri" panose="020F0502020204030204" pitchFamily="34" charset="0"/>
              </a:rPr>
              <a:t>(</a:t>
            </a:r>
            <a:r>
              <a:rPr lang="it-IT" sz="2000" kern="0" dirty="0" err="1">
                <a:latin typeface="Calibri" pitchFamily="34" charset="0"/>
                <a:cs typeface="Calibri" panose="020F0502020204030204" pitchFamily="34" charset="0"/>
              </a:rPr>
              <a:t>Kosslyn</a:t>
            </a:r>
            <a:r>
              <a:rPr lang="it-IT" sz="2000" kern="0" dirty="0">
                <a:latin typeface="Calibri" pitchFamily="34" charset="0"/>
                <a:cs typeface="Calibri" panose="020F0502020204030204" pitchFamily="34" charset="0"/>
              </a:rPr>
              <a:t>, 1990) </a:t>
            </a:r>
          </a:p>
          <a:p>
            <a:pPr lv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FCC00"/>
              </a:buClr>
              <a:buSzPct val="75000"/>
              <a:tabLst>
                <a:tab pos="1798638" algn="l"/>
              </a:tabLst>
              <a:defRPr/>
            </a:pPr>
            <a:endParaRPr lang="it-IT" kern="0" dirty="0">
              <a:latin typeface="Calibri" pitchFamily="34" charset="0"/>
              <a:cs typeface="Calibri" panose="020F0502020204030204" pitchFamily="34" charset="0"/>
            </a:endParaRPr>
          </a:p>
          <a:p>
            <a:pPr lvl="0" eaLnBrk="0" hangingPunct="0">
              <a:spcBef>
                <a:spcPts val="0"/>
              </a:spcBef>
              <a:defRPr/>
            </a:pPr>
            <a:r>
              <a:rPr lang="it-IT" sz="2000" kern="0" dirty="0">
                <a:latin typeface="Calibri" pitchFamily="34" charset="0"/>
                <a:cs typeface="Calibri" panose="020F0502020204030204" pitchFamily="34" charset="0"/>
              </a:rPr>
              <a:t>Immagini mentali non visive: hanno le stesse proprietà generali funzionali di quelle dei vedenti, ma sono specifiche: </a:t>
            </a:r>
          </a:p>
          <a:p>
            <a:pPr lvl="0" eaLnBrk="0" hangingPunct="0">
              <a:spcBef>
                <a:spcPts val="0"/>
              </a:spcBef>
              <a:defRPr/>
            </a:pPr>
            <a:endParaRPr lang="it-IT" sz="2000" kern="0" dirty="0">
              <a:latin typeface="Calibri" pitchFamily="34" charset="0"/>
              <a:cs typeface="Calibri" panose="020F0502020204030204" pitchFamily="34" charset="0"/>
            </a:endParaRPr>
          </a:p>
          <a:p>
            <a:pPr marL="266700" lvl="0" indent="-2667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it-IT" sz="2000" kern="0" dirty="0">
                <a:latin typeface="Calibri" pitchFamily="34" charset="0"/>
                <a:cs typeface="Calibri" panose="020F0502020204030204" pitchFamily="34" charset="0"/>
              </a:rPr>
              <a:t>nel </a:t>
            </a:r>
            <a:r>
              <a:rPr lang="it-IT" sz="2000" b="1" kern="0" dirty="0">
                <a:latin typeface="Calibri" pitchFamily="34" charset="0"/>
                <a:cs typeface="Calibri" panose="020F0502020204030204" pitchFamily="34" charset="0"/>
              </a:rPr>
              <a:t>tempo </a:t>
            </a:r>
            <a:r>
              <a:rPr lang="it-IT" sz="2000" kern="0" dirty="0">
                <a:latin typeface="Calibri" pitchFamily="34" charset="0"/>
                <a:cs typeface="Calibri" panose="020F0502020204030204" pitchFamily="34" charset="0"/>
              </a:rPr>
              <a:t>di elaborazione (</a:t>
            </a:r>
            <a:r>
              <a:rPr lang="it-IT" sz="2000" kern="0" dirty="0" err="1">
                <a:latin typeface="Calibri" pitchFamily="34" charset="0"/>
                <a:cs typeface="Calibri" panose="020F0502020204030204" pitchFamily="34" charset="0"/>
              </a:rPr>
              <a:t>Hatwell</a:t>
            </a:r>
            <a:r>
              <a:rPr lang="it-IT" sz="2000" kern="0" dirty="0">
                <a:latin typeface="Calibri" pitchFamily="34" charset="0"/>
                <a:cs typeface="Calibri" panose="020F0502020204030204" pitchFamily="34" charset="0"/>
              </a:rPr>
              <a:t>, 2010);</a:t>
            </a:r>
          </a:p>
          <a:p>
            <a:pPr marL="266700" lvl="0" indent="-2667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it-IT" sz="2000" kern="0" dirty="0">
                <a:latin typeface="Calibri" pitchFamily="34" charset="0"/>
                <a:cs typeface="Calibri" panose="020F0502020204030204" pitchFamily="34" charset="0"/>
              </a:rPr>
              <a:t>nella</a:t>
            </a:r>
            <a:r>
              <a:rPr lang="it-IT" sz="2000" b="1" kern="0" dirty="0">
                <a:latin typeface="Calibri" pitchFamily="34" charset="0"/>
                <a:cs typeface="Calibri" panose="020F0502020204030204" pitchFamily="34" charset="0"/>
              </a:rPr>
              <a:t> rappresentazione spaziale</a:t>
            </a:r>
            <a:r>
              <a:rPr lang="it-IT" sz="2000" kern="0" dirty="0">
                <a:latin typeface="Calibri" pitchFamily="34" charset="0"/>
                <a:cs typeface="Calibri" panose="020F0502020204030204" pitchFamily="34" charset="0"/>
              </a:rPr>
              <a:t>, calcolata in base all’esplorazione reale. </a:t>
            </a:r>
          </a:p>
          <a:p>
            <a:pPr lvl="0" eaLnBrk="0" hangingPunct="0">
              <a:spcBef>
                <a:spcPts val="0"/>
              </a:spcBef>
              <a:defRPr/>
            </a:pPr>
            <a:endParaRPr lang="it-IT" kern="0" dirty="0">
              <a:latin typeface="Calibri" pitchFamily="34" charset="0"/>
              <a:cs typeface="Calibri" panose="020F0502020204030204" pitchFamily="34" charset="0"/>
            </a:endParaRPr>
          </a:p>
          <a:p>
            <a:pPr lvl="0" eaLnBrk="0" hangingPunct="0">
              <a:spcBef>
                <a:spcPts val="0"/>
              </a:spcBef>
              <a:defRPr/>
            </a:pPr>
            <a:r>
              <a:rPr lang="it-IT" sz="2000" kern="0" dirty="0">
                <a:latin typeface="Calibri" pitchFamily="34" charset="0"/>
                <a:cs typeface="Calibri" panose="020F0502020204030204" pitchFamily="34" charset="0"/>
              </a:rPr>
              <a:t>Esempio: percorsi  rappresentati come </a:t>
            </a:r>
            <a:r>
              <a:rPr lang="it-IT" sz="2000" b="1" kern="0" dirty="0">
                <a:latin typeface="Calibri" pitchFamily="34" charset="0"/>
                <a:cs typeface="Calibri" panose="020F0502020204030204" pitchFamily="34" charset="0"/>
              </a:rPr>
              <a:t>“sistemi di riferimento di ostacoli” </a:t>
            </a:r>
            <a:r>
              <a:rPr lang="it-IT" sz="2000" kern="0" dirty="0">
                <a:latin typeface="Calibri" pitchFamily="34" charset="0"/>
                <a:cs typeface="Calibri" panose="020F0502020204030204" pitchFamily="34" charset="0"/>
              </a:rPr>
              <a:t>(</a:t>
            </a:r>
            <a:r>
              <a:rPr lang="it-IT" sz="2000" kern="0" dirty="0" err="1">
                <a:latin typeface="Calibri" pitchFamily="34" charset="0"/>
                <a:cs typeface="Calibri" panose="020F0502020204030204" pitchFamily="34" charset="0"/>
              </a:rPr>
              <a:t>Hatwell</a:t>
            </a:r>
            <a:r>
              <a:rPr lang="it-IT" sz="2000" kern="0" dirty="0">
                <a:latin typeface="Calibri" pitchFamily="34" charset="0"/>
                <a:cs typeface="Calibri" panose="020F0502020204030204" pitchFamily="34" charset="0"/>
              </a:rPr>
              <a:t>, 2003)</a:t>
            </a:r>
          </a:p>
          <a:p>
            <a:pPr marL="609600" lvl="0" indent="-60960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  <a:buFont typeface="Wingdings" panose="05000000000000000000" pitchFamily="2" charset="2"/>
              <a:buChar char="n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50738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2A7A6BB7-944F-4309-9754-146BF1F3BC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it-IT" altLang="it-IT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507" name="Picture 4" descr="Casa 01">
            <a:extLst>
              <a:ext uri="{FF2B5EF4-FFF2-40B4-BE49-F238E27FC236}">
                <a16:creationId xmlns:a16="http://schemas.microsoft.com/office/drawing/2014/main" id="{A05DDEC3-DE31-4FD9-A88B-8A1914C113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7713" y="1557338"/>
            <a:ext cx="5613400" cy="4210050"/>
          </a:xfrm>
          <a:noFill/>
        </p:spPr>
      </p:pic>
      <p:sp>
        <p:nvSpPr>
          <p:cNvPr id="21508" name="Segnaposto piè di pagina 3">
            <a:extLst>
              <a:ext uri="{FF2B5EF4-FFF2-40B4-BE49-F238E27FC236}">
                <a16:creationId xmlns:a16="http://schemas.microsoft.com/office/drawing/2014/main" id="{02BE9250-B57E-4807-9295-87B3EDD4A7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1000">
                <a:solidFill>
                  <a:srgbClr val="000000"/>
                </a:solidFill>
              </a:rPr>
              <a:t>Enrica Polato</a:t>
            </a: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04DD67DE-1FAF-4095-9FCD-8DFAB173B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6" y="6308726"/>
            <a:ext cx="4608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it-IT" altLang="it-IT" sz="4000" b="1">
              <a:solidFill>
                <a:srgbClr val="000000"/>
              </a:solidFill>
            </a:endParaRPr>
          </a:p>
        </p:txBody>
      </p:sp>
      <p:sp>
        <p:nvSpPr>
          <p:cNvPr id="21510" name="Rettangolo 9">
            <a:extLst>
              <a:ext uri="{FF2B5EF4-FFF2-40B4-BE49-F238E27FC236}">
                <a16:creationId xmlns:a16="http://schemas.microsoft.com/office/drawing/2014/main" id="{7A6EFF0E-E27A-4F48-934B-3160460C7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63" y="5846763"/>
            <a:ext cx="8496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cortese concessione del Dott. A. Fanan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della Fondazione Robert Hollman, Padova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magine 2" descr="Casa 01">
            <a:extLst>
              <a:ext uri="{FF2B5EF4-FFF2-40B4-BE49-F238E27FC236}">
                <a16:creationId xmlns:a16="http://schemas.microsoft.com/office/drawing/2014/main" id="{A4D8BAC9-E19D-44CC-AD7A-1EFD5AEF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1052513"/>
            <a:ext cx="382587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ccia a sinistra 19">
            <a:extLst>
              <a:ext uri="{FF2B5EF4-FFF2-40B4-BE49-F238E27FC236}">
                <a16:creationId xmlns:a16="http://schemas.microsoft.com/office/drawing/2014/main" id="{44A71D55-EFBC-4297-8847-A61C7B22F6FE}"/>
              </a:ext>
            </a:extLst>
          </p:cNvPr>
          <p:cNvSpPr/>
          <p:nvPr/>
        </p:nvSpPr>
        <p:spPr bwMode="auto">
          <a:xfrm>
            <a:off x="6492876" y="5214938"/>
            <a:ext cx="2214563" cy="417512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5000"/>
              <a:defRPr/>
            </a:pPr>
            <a:r>
              <a:rPr lang="it-IT" sz="1600" dirty="0">
                <a:solidFill>
                  <a:srgbClr val="000000"/>
                </a:solidFill>
                <a:latin typeface="Arial"/>
              </a:rPr>
              <a:t>cancello</a:t>
            </a:r>
            <a:endParaRPr lang="it-IT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Freccia a sinistra 23">
            <a:extLst>
              <a:ext uri="{FF2B5EF4-FFF2-40B4-BE49-F238E27FC236}">
                <a16:creationId xmlns:a16="http://schemas.microsoft.com/office/drawing/2014/main" id="{414B5331-709D-4D71-88D7-4D7F2E704892}"/>
              </a:ext>
            </a:extLst>
          </p:cNvPr>
          <p:cNvSpPr/>
          <p:nvPr/>
        </p:nvSpPr>
        <p:spPr bwMode="auto">
          <a:xfrm>
            <a:off x="6527800" y="3860801"/>
            <a:ext cx="2216150" cy="417513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5000"/>
              <a:defRPr/>
            </a:pPr>
            <a:r>
              <a:rPr lang="it-IT" sz="1600" dirty="0">
                <a:solidFill>
                  <a:srgbClr val="000000"/>
                </a:solidFill>
                <a:latin typeface="Arial"/>
              </a:rPr>
              <a:t>grondaia</a:t>
            </a:r>
          </a:p>
        </p:txBody>
      </p:sp>
      <p:sp>
        <p:nvSpPr>
          <p:cNvPr id="25" name="Freccia a sinistra 24">
            <a:extLst>
              <a:ext uri="{FF2B5EF4-FFF2-40B4-BE49-F238E27FC236}">
                <a16:creationId xmlns:a16="http://schemas.microsoft.com/office/drawing/2014/main" id="{21F3E77B-7241-4012-A30F-95147482EB7F}"/>
              </a:ext>
            </a:extLst>
          </p:cNvPr>
          <p:cNvSpPr/>
          <p:nvPr/>
        </p:nvSpPr>
        <p:spPr bwMode="auto">
          <a:xfrm>
            <a:off x="6743701" y="4437064"/>
            <a:ext cx="2214563" cy="415925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5000"/>
              <a:defRPr/>
            </a:pPr>
            <a:r>
              <a:rPr lang="it-IT" sz="1600" dirty="0">
                <a:solidFill>
                  <a:srgbClr val="000000"/>
                </a:solidFill>
                <a:latin typeface="Arial"/>
              </a:rPr>
              <a:t>gradini</a:t>
            </a:r>
            <a:r>
              <a:rPr lang="it-IT" sz="2400" dirty="0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sp>
        <p:nvSpPr>
          <p:cNvPr id="26" name="Freccia a sinistra 25">
            <a:extLst>
              <a:ext uri="{FF2B5EF4-FFF2-40B4-BE49-F238E27FC236}">
                <a16:creationId xmlns:a16="http://schemas.microsoft.com/office/drawing/2014/main" id="{0E49F15E-CE42-4B80-BEF9-77ABBC7D8B58}"/>
              </a:ext>
            </a:extLst>
          </p:cNvPr>
          <p:cNvSpPr/>
          <p:nvPr/>
        </p:nvSpPr>
        <p:spPr bwMode="auto">
          <a:xfrm>
            <a:off x="6600826" y="3500439"/>
            <a:ext cx="2214563" cy="415925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5000"/>
              <a:defRPr/>
            </a:pPr>
            <a:r>
              <a:rPr lang="it-IT" sz="1600" dirty="0">
                <a:solidFill>
                  <a:srgbClr val="000000"/>
                </a:solidFill>
                <a:latin typeface="Arial"/>
              </a:rPr>
              <a:t>porta di casa</a:t>
            </a:r>
          </a:p>
        </p:txBody>
      </p:sp>
      <p:sp>
        <p:nvSpPr>
          <p:cNvPr id="27" name="Freccia a sinistra 26">
            <a:extLst>
              <a:ext uri="{FF2B5EF4-FFF2-40B4-BE49-F238E27FC236}">
                <a16:creationId xmlns:a16="http://schemas.microsoft.com/office/drawing/2014/main" id="{553E8915-E60A-483D-BBAB-3FE4F727AA31}"/>
              </a:ext>
            </a:extLst>
          </p:cNvPr>
          <p:cNvSpPr/>
          <p:nvPr/>
        </p:nvSpPr>
        <p:spPr bwMode="auto">
          <a:xfrm>
            <a:off x="6672263" y="3141664"/>
            <a:ext cx="2216150" cy="415925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5000"/>
              <a:defRPr/>
            </a:pPr>
            <a:r>
              <a:rPr lang="it-IT" sz="1600" dirty="0">
                <a:solidFill>
                  <a:srgbClr val="000000"/>
                </a:solidFill>
                <a:latin typeface="Arial"/>
              </a:rPr>
              <a:t>luce di emergenza</a:t>
            </a:r>
          </a:p>
        </p:txBody>
      </p:sp>
      <p:sp>
        <p:nvSpPr>
          <p:cNvPr id="22536" name="Rettangolo 9">
            <a:extLst>
              <a:ext uri="{FF2B5EF4-FFF2-40B4-BE49-F238E27FC236}">
                <a16:creationId xmlns:a16="http://schemas.microsoft.com/office/drawing/2014/main" id="{B7225FEC-6ABA-4258-B440-CA1E5AF9C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6165851"/>
            <a:ext cx="8497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cortese concessione del Dott. A. Fanan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della Fondazione Robert Hollman, Padova</a:t>
            </a:r>
          </a:p>
        </p:txBody>
      </p:sp>
      <p:sp>
        <p:nvSpPr>
          <p:cNvPr id="22537" name="Rectangle 2">
            <a:extLst>
              <a:ext uri="{FF2B5EF4-FFF2-40B4-BE49-F238E27FC236}">
                <a16:creationId xmlns:a16="http://schemas.microsoft.com/office/drawing/2014/main" id="{26981F25-AA27-4F12-90BD-FD64E3B7C4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0" y="1"/>
            <a:ext cx="8229600" cy="836613"/>
          </a:xfrm>
        </p:spPr>
        <p:txBody>
          <a:bodyPr/>
          <a:lstStyle/>
          <a:p>
            <a:pPr algn="ctr" eaLnBrk="1" hangingPunct="1"/>
            <a:endParaRPr lang="it-IT" altLang="it-IT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98558" y="79900"/>
            <a:ext cx="12356464" cy="585926"/>
          </a:xfrm>
        </p:spPr>
        <p:txBody>
          <a:bodyPr/>
          <a:lstStyle/>
          <a:p>
            <a:r>
              <a:rPr lang="it-IT" sz="2000" kern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Perché è importante che i bambini con disabilità visiva possano «leggere» immagini  e simboli tattili? 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527051" y="665827"/>
            <a:ext cx="11475559" cy="5601808"/>
          </a:xfrm>
        </p:spPr>
        <p:txBody>
          <a:bodyPr/>
          <a:lstStyle/>
          <a:p>
            <a:pPr marL="355600" fontAlgn="base">
              <a:lnSpc>
                <a:spcPct val="90000"/>
              </a:lnSpc>
              <a:spcAft>
                <a:spcPct val="0"/>
              </a:spcAft>
              <a:buClr>
                <a:srgbClr val="00B050"/>
              </a:buClr>
              <a:buSzPct val="75000"/>
              <a:defRPr/>
            </a:pPr>
            <a:r>
              <a:rPr lang="it-IT" sz="1600" kern="0" dirty="0">
                <a:latin typeface="Calibri" pitchFamily="34" charset="0"/>
                <a:cs typeface="Calibri" pitchFamily="34" charset="0"/>
              </a:rPr>
              <a:t>Motivi:</a:t>
            </a:r>
            <a:r>
              <a:rPr lang="it-IT" sz="1600" dirty="0"/>
              <a:t> </a:t>
            </a:r>
            <a:r>
              <a:rPr lang="it-IT" sz="1600" b="1" kern="0" dirty="0">
                <a:latin typeface="Calibri" pitchFamily="34" charset="0"/>
                <a:cs typeface="Calibri" pitchFamily="34" charset="0"/>
              </a:rPr>
              <a:t>relazionali, affettivi e comunicativi</a:t>
            </a:r>
          </a:p>
          <a:p>
            <a:pPr marL="892175" lvl="0" fontAlgn="base">
              <a:lnSpc>
                <a:spcPct val="90000"/>
              </a:lnSpc>
              <a:spcAft>
                <a:spcPct val="0"/>
              </a:spcAft>
              <a:buClr>
                <a:srgbClr val="00B050"/>
              </a:buClr>
              <a:buSzPct val="75000"/>
              <a:defRPr/>
            </a:pPr>
            <a:r>
              <a:rPr lang="it-IT" sz="1600" kern="0" dirty="0">
                <a:latin typeface="Calibri" pitchFamily="34" charset="0"/>
                <a:cs typeface="Calibri" pitchFamily="34" charset="0"/>
              </a:rPr>
              <a:t>L’immagine trasmette messaggi che influenzano anche la vita del bambino con deficit visivo, che pure non ne fruisce o lo fa in modo parziale. </a:t>
            </a:r>
          </a:p>
          <a:p>
            <a:pPr marL="892175" lvl="0" fontAlgn="base">
              <a:lnSpc>
                <a:spcPct val="90000"/>
              </a:lnSpc>
              <a:spcAft>
                <a:spcPct val="0"/>
              </a:spcAft>
              <a:buClr>
                <a:srgbClr val="00B050"/>
              </a:buClr>
              <a:buSzPct val="75000"/>
              <a:defRPr/>
            </a:pPr>
            <a:r>
              <a:rPr lang="it-IT" sz="1600" kern="0" dirty="0">
                <a:latin typeface="Calibri" pitchFamily="34" charset="0"/>
                <a:cs typeface="Calibri" pitchFamily="34" charset="0"/>
              </a:rPr>
              <a:t>Poter disporre di immagini tattili incrementa la </a:t>
            </a:r>
            <a:r>
              <a:rPr lang="it-IT" sz="1600" u="sng" kern="0" dirty="0">
                <a:latin typeface="Calibri" pitchFamily="34" charset="0"/>
                <a:cs typeface="Calibri" pitchFamily="34" charset="0"/>
              </a:rPr>
              <a:t>comunicazione e gli scambi culturali, creativi  e affettivi </a:t>
            </a:r>
            <a:r>
              <a:rPr lang="it-IT" sz="1600" kern="0" dirty="0">
                <a:latin typeface="Calibri" pitchFamily="34" charset="0"/>
                <a:cs typeface="Calibri" pitchFamily="34" charset="0"/>
              </a:rPr>
              <a:t>tra bambini e con gli adulti.</a:t>
            </a:r>
          </a:p>
          <a:p>
            <a:pPr marL="1181100" lvl="0" indent="-457200" fontAlgn="base">
              <a:lnSpc>
                <a:spcPct val="90000"/>
              </a:lnSpc>
              <a:spcAft>
                <a:spcPct val="0"/>
              </a:spcAft>
              <a:buClr>
                <a:srgbClr val="00B050"/>
              </a:buClr>
              <a:buSzPct val="75000"/>
              <a:buFont typeface="+mj-lt"/>
              <a:buAutoNum type="arabicParenR"/>
              <a:defRPr/>
            </a:pPr>
            <a:endParaRPr lang="it-IT" sz="1600" kern="0" dirty="0">
              <a:latin typeface="Calibri" pitchFamily="34" charset="0"/>
              <a:cs typeface="Calibri" pitchFamily="34" charset="0"/>
            </a:endParaRPr>
          </a:p>
          <a:p>
            <a:pPr marL="87313" lvl="0" indent="-1588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666699"/>
              </a:buClr>
              <a:buSzPct val="75000"/>
              <a:defRPr/>
            </a:pPr>
            <a:r>
              <a:rPr lang="it-IT" altLang="it-IT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Immagini tattili-mediatori per rispondere ai bisogni:</a:t>
            </a:r>
          </a:p>
          <a:p>
            <a:pPr marL="87313" lvl="0" indent="-1588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666699"/>
              </a:buClr>
              <a:buSzPct val="75000"/>
              <a:defRPr/>
            </a:pPr>
            <a:r>
              <a:rPr lang="it-IT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del  genitore</a:t>
            </a:r>
          </a:p>
          <a:p>
            <a:pPr marL="666750" lvl="1" indent="-2667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666699"/>
              </a:buClr>
              <a:buSzPct val="75000"/>
              <a:buFont typeface="Times New Roman" pitchFamily="18" charset="0"/>
              <a:buChar char="-"/>
              <a:defRPr/>
            </a:pPr>
            <a:r>
              <a:rPr lang="it-IT" sz="1600" b="1" i="1" kern="0" dirty="0">
                <a:latin typeface="Calibri" panose="020F0502020204030204" pitchFamily="34" charset="0"/>
                <a:cs typeface="Calibri" panose="020F0502020204030204" pitchFamily="34" charset="0"/>
              </a:rPr>
              <a:t>illustrare</a:t>
            </a:r>
            <a:r>
              <a:rPr lang="it-IT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al suo bambino qualcosa che non conosce con la vista, ma che può imparare a conoscere con le mani e con le parole</a:t>
            </a:r>
          </a:p>
          <a:p>
            <a:pPr marL="666750" lvl="1" indent="-2667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666699"/>
              </a:buClr>
              <a:buSzPct val="75000"/>
              <a:buFont typeface="Times New Roman" pitchFamily="18" charset="0"/>
              <a:buChar char="-"/>
              <a:defRPr/>
            </a:pPr>
            <a:r>
              <a:rPr lang="it-IT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sperimentare </a:t>
            </a:r>
            <a:r>
              <a:rPr lang="it-IT" sz="1600" i="1" kern="0" dirty="0">
                <a:latin typeface="Calibri" panose="020F0502020204030204" pitchFamily="34" charset="0"/>
                <a:cs typeface="Calibri" panose="020F0502020204030204" pitchFamily="34" charset="0"/>
              </a:rPr>
              <a:t> l’</a:t>
            </a:r>
            <a:r>
              <a:rPr lang="it-IT" sz="1600" b="1" i="1" kern="0" dirty="0">
                <a:latin typeface="Calibri" panose="020F0502020204030204" pitchFamily="34" charset="0"/>
                <a:cs typeface="Calibri" panose="020F0502020204030204" pitchFamily="34" charset="0"/>
              </a:rPr>
              <a:t>attenzione condivisa, </a:t>
            </a:r>
            <a:r>
              <a:rPr lang="it-IT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situazione magica difficile da instaurare in assenza di contatto oculare</a:t>
            </a:r>
            <a:r>
              <a:rPr lang="it-IT" sz="1600" i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(Gargiulo, 2005)</a:t>
            </a:r>
          </a:p>
          <a:p>
            <a:pPr marL="666750" lvl="1" indent="-2667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666699"/>
              </a:buClr>
              <a:buSzPct val="75000"/>
              <a:buFont typeface="Times New Roman" pitchFamily="18" charset="0"/>
              <a:buChar char="-"/>
              <a:defRPr/>
            </a:pPr>
            <a:r>
              <a:rPr lang="it-IT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vedere il figlio come </a:t>
            </a:r>
            <a:r>
              <a:rPr lang="it-IT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compagno di giochi </a:t>
            </a:r>
            <a:r>
              <a:rPr lang="it-IT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(vs paziente), soddisfare il proprio </a:t>
            </a:r>
            <a:r>
              <a:rPr lang="it-IT" sz="1600" b="1" i="1" kern="0" dirty="0">
                <a:latin typeface="Calibri" panose="020F0502020204030204" pitchFamily="34" charset="0"/>
                <a:cs typeface="Calibri" panose="020F0502020204030204" pitchFamily="34" charset="0"/>
              </a:rPr>
              <a:t>bisogno di normalità e di sentirsi competente </a:t>
            </a:r>
            <a:r>
              <a:rPr lang="it-IT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(Caldin, 2009; 2015);</a:t>
            </a:r>
          </a:p>
          <a:p>
            <a:pPr marL="182563" lvl="0" indent="-3429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666699"/>
              </a:buClr>
              <a:buSzPct val="75000"/>
              <a:tabLst>
                <a:tab pos="542925" algn="l"/>
              </a:tabLst>
              <a:defRPr/>
            </a:pPr>
            <a:endParaRPr lang="it-IT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3" lvl="0" indent="-3429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666699"/>
              </a:buClr>
              <a:buSzPct val="75000"/>
              <a:tabLst>
                <a:tab pos="542925" algn="l"/>
              </a:tabLst>
              <a:defRPr/>
            </a:pPr>
            <a:r>
              <a:rPr lang="it-IT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del bambino </a:t>
            </a:r>
          </a:p>
          <a:p>
            <a:pPr marL="608013" lvl="1" indent="-3429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666699"/>
              </a:buClr>
              <a:buSzPct val="75000"/>
              <a:buFont typeface="Calibri" panose="020F0502020204030204" pitchFamily="34" charset="0"/>
              <a:buChar char="­"/>
              <a:tabLst>
                <a:tab pos="265113" algn="l"/>
              </a:tabLst>
              <a:defRPr/>
            </a:pPr>
            <a:r>
              <a:rPr lang="it-IT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condividere con fratelli e compagni</a:t>
            </a:r>
            <a:r>
              <a:rPr lang="it-IT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un materiale caratterizzato da una </a:t>
            </a:r>
            <a:r>
              <a:rPr lang="it-IT" sz="1600" b="1" i="1" kern="0" dirty="0">
                <a:latin typeface="Calibri" panose="020F0502020204030204" pitchFamily="34" charset="0"/>
                <a:cs typeface="Calibri" panose="020F0502020204030204" pitchFamily="34" charset="0"/>
              </a:rPr>
              <a:t>pluralità di codici</a:t>
            </a:r>
            <a:r>
              <a:rPr lang="it-IT" sz="1600" i="1" kern="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una sua </a:t>
            </a:r>
            <a:r>
              <a:rPr lang="it-IT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expertise.</a:t>
            </a:r>
          </a:p>
          <a:p>
            <a:pPr marL="608013" lvl="1" indent="-3429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666699"/>
              </a:buClr>
              <a:buSzPct val="75000"/>
              <a:buFont typeface="Calibri" panose="020F0502020204030204" pitchFamily="34" charset="0"/>
              <a:buChar char="­"/>
              <a:tabLst>
                <a:tab pos="265113" algn="l"/>
              </a:tabLst>
              <a:defRPr/>
            </a:pPr>
            <a:endParaRPr lang="it-IT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10000"/>
              </a:lnSpc>
              <a:spcBef>
                <a:spcPts val="0"/>
              </a:spcBef>
              <a:buClr>
                <a:srgbClr val="FFCC00"/>
              </a:buClr>
              <a:buSzPct val="75000"/>
              <a:defRPr/>
            </a:pPr>
            <a:r>
              <a:rPr lang="it-IT" sz="1600" i="1" kern="0" dirty="0">
                <a:latin typeface="Calibri" pitchFamily="34" charset="0"/>
                <a:cs typeface="Calibri" pitchFamily="34" charset="0"/>
              </a:rPr>
              <a:t>E’ indispensabile aiutare il bambino a stabilire con le immagini un approccio curioso che sfoci in un rapporto di comprensione e di </a:t>
            </a:r>
            <a:r>
              <a:rPr lang="it-IT" sz="1600" i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comparazione</a:t>
            </a:r>
            <a:r>
              <a:rPr lang="it-IT" sz="1600" i="1" kern="0" dirty="0">
                <a:latin typeface="Calibri" pitchFamily="34" charset="0"/>
                <a:cs typeface="Calibri" pitchFamily="34" charset="0"/>
              </a:rPr>
              <a:t> tra la realtà e l’immagine che la rappresenta </a:t>
            </a:r>
          </a:p>
          <a:p>
            <a:pPr lvl="0" algn="ctr">
              <a:lnSpc>
                <a:spcPct val="90000"/>
              </a:lnSpc>
              <a:buClr>
                <a:srgbClr val="FFCC00"/>
              </a:buClr>
              <a:buSzPct val="75000"/>
              <a:defRPr/>
            </a:pPr>
            <a:r>
              <a:rPr lang="it-IT" sz="1600" i="1" kern="0" dirty="0">
                <a:latin typeface="Calibri" pitchFamily="34" charset="0"/>
                <a:cs typeface="Calibri" pitchFamily="34" charset="0"/>
              </a:rPr>
              <a:t>Poiché toccare è conoscere, conoscere è rappresentare, rappresentare è comunicare</a:t>
            </a:r>
            <a:endParaRPr lang="it-IT" sz="1600" kern="0" dirty="0">
              <a:latin typeface="Calibri" pitchFamily="34" charset="0"/>
              <a:cs typeface="Calibri" pitchFamily="34" charset="0"/>
            </a:endParaRPr>
          </a:p>
          <a:p>
            <a:pPr lvl="0" algn="ctr">
              <a:lnSpc>
                <a:spcPct val="90000"/>
              </a:lnSpc>
              <a:buClr>
                <a:srgbClr val="FFCC00"/>
              </a:buClr>
              <a:buSzPct val="75000"/>
              <a:defRPr/>
            </a:pPr>
            <a:endParaRPr lang="it-IT" sz="1600" kern="0" dirty="0">
              <a:latin typeface="Calibri" pitchFamily="34" charset="0"/>
              <a:cs typeface="Calibri" pitchFamily="34" charset="0"/>
            </a:endParaRPr>
          </a:p>
          <a:p>
            <a:pPr lvl="0" algn="ctr">
              <a:lnSpc>
                <a:spcPct val="90000"/>
              </a:lnSpc>
              <a:buClr>
                <a:srgbClr val="FFCC00"/>
              </a:buClr>
              <a:buSzPct val="75000"/>
              <a:defRPr/>
            </a:pPr>
            <a:r>
              <a:rPr lang="it-IT" sz="1600" kern="0" dirty="0" err="1">
                <a:latin typeface="Calibri" pitchFamily="34" charset="0"/>
                <a:cs typeface="Calibri" pitchFamily="34" charset="0"/>
              </a:rPr>
              <a:t>Bonanomi</a:t>
            </a:r>
            <a:r>
              <a:rPr lang="it-IT" sz="1600" kern="0" dirty="0">
                <a:latin typeface="Calibri" pitchFamily="34" charset="0"/>
                <a:cs typeface="Calibri" pitchFamily="34" charset="0"/>
              </a:rPr>
              <a:t> 2004</a:t>
            </a:r>
            <a:endParaRPr lang="it-IT" sz="1600" dirty="0"/>
          </a:p>
          <a:p>
            <a:pPr marL="355600" lvl="0" fontAlgn="base">
              <a:lnSpc>
                <a:spcPct val="90000"/>
              </a:lnSpc>
              <a:spcAft>
                <a:spcPct val="0"/>
              </a:spcAft>
              <a:buClr>
                <a:srgbClr val="00B050"/>
              </a:buClr>
              <a:buSzPct val="75000"/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4021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660216" y="41654"/>
            <a:ext cx="11233149" cy="760204"/>
          </a:xfrm>
        </p:spPr>
        <p:txBody>
          <a:bodyPr/>
          <a:lstStyle/>
          <a:p>
            <a:pPr algn="ctr"/>
            <a:r>
              <a:rPr lang="it-IT" kern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Per motivi legati allo sviluppo cognitivo: </a:t>
            </a:r>
          </a:p>
          <a:p>
            <a:pPr algn="ctr"/>
            <a:r>
              <a:rPr lang="it-IT" kern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l’immagine è il nucleo concettuale su cui si basa la costruzione del simbolo</a:t>
            </a:r>
          </a:p>
          <a:p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422031" y="801857"/>
            <a:ext cx="11471334" cy="5465777"/>
          </a:xfrm>
        </p:spPr>
        <p:txBody>
          <a:bodyPr/>
          <a:lstStyle/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FFCC00"/>
              </a:buClr>
              <a:buSzPct val="75000"/>
              <a:defRPr/>
            </a:pPr>
            <a:endParaRPr lang="it-IT" sz="1900" kern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FFCC00"/>
              </a:buClr>
              <a:buSzPct val="75000"/>
              <a:defRPr/>
            </a:pPr>
            <a:r>
              <a:rPr lang="it-IT" altLang="it-IT" sz="2000" kern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L’alfabetizzazione emergente dei bambini con deficit visivo</a:t>
            </a:r>
            <a:r>
              <a:rPr lang="it-IT" altLang="it-IT" sz="2000" dirty="0"/>
              <a:t> </a:t>
            </a:r>
            <a:r>
              <a:rPr lang="it-IT" sz="1900" kern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comprende tutto ciò che il bambino sa del mondo </a:t>
            </a:r>
            <a:r>
              <a:rPr lang="it-IT" sz="1900" b="1" kern="0" dirty="0">
                <a:latin typeface="Calibri" pitchFamily="34" charset="0"/>
                <a:ea typeface="Calibri" pitchFamily="34" charset="0"/>
                <a:cs typeface="Calibri" pitchFamily="34" charset="0"/>
              </a:rPr>
              <a:t>della lettura e della scrittura </a:t>
            </a:r>
            <a:r>
              <a:rPr lang="it-IT" sz="1900" b="1" kern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PRIMA di imparare a leggere e a scrivere…</a:t>
            </a:r>
          </a:p>
          <a:p>
            <a:pPr marL="723900" lvl="0" fontAlgn="base">
              <a:lnSpc>
                <a:spcPct val="90000"/>
              </a:lnSpc>
              <a:spcAft>
                <a:spcPct val="0"/>
              </a:spcAft>
              <a:buClr>
                <a:srgbClr val="FFCC00"/>
              </a:buClr>
              <a:buSzPct val="75000"/>
              <a:defRPr/>
            </a:pPr>
            <a:r>
              <a:rPr lang="it-IT" sz="1900" kern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«…quando si rende conto, attraverso l’osservazione o i suggerimenti degli adulti, che i segni sui manifesti, sui giornali, sui contenitori significano qualcosa» (</a:t>
            </a:r>
            <a:r>
              <a:rPr lang="it-IT" sz="1900" kern="0" dirty="0" err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Teale</a:t>
            </a:r>
            <a:r>
              <a:rPr lang="it-IT" sz="1900" kern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e </a:t>
            </a:r>
            <a:r>
              <a:rPr lang="it-IT" sz="1900" kern="0" dirty="0" err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Sulzby</a:t>
            </a:r>
            <a:r>
              <a:rPr lang="it-IT" sz="1900" kern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1986).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666699"/>
              </a:buClr>
              <a:buSzPct val="75000"/>
              <a:defRPr/>
            </a:pPr>
            <a:endParaRPr lang="it-IT" sz="19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666699"/>
              </a:buClr>
              <a:buSzPct val="75000"/>
              <a:defRPr/>
            </a:pPr>
            <a:r>
              <a:rPr lang="it-IT" sz="19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bambini con disabilità visiva hanno meno possibilità di entrare in contatto con</a:t>
            </a:r>
            <a:r>
              <a:rPr lang="it-IT" sz="19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55600" lvl="1" indent="-355600" fontAlgn="base">
              <a:lnSpc>
                <a:spcPct val="90000"/>
              </a:lnSpc>
              <a:spcAft>
                <a:spcPct val="0"/>
              </a:spcAft>
              <a:buClr>
                <a:srgbClr val="666699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it-IT" sz="19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lingua scritta (libri, insegne, stampe sulle magliette…);</a:t>
            </a:r>
          </a:p>
          <a:p>
            <a:pPr marL="355600" lvl="1" indent="-355600" fontAlgn="base">
              <a:lnSpc>
                <a:spcPct val="90000"/>
              </a:lnSpc>
              <a:spcAft>
                <a:spcPct val="0"/>
              </a:spcAft>
              <a:buClr>
                <a:srgbClr val="666699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it-IT" sz="19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suoi precursori (illustrazioni, simboli…).</a:t>
            </a:r>
          </a:p>
          <a:p>
            <a:pPr marL="614363" lvl="0" indent="-171450" fontAlgn="base">
              <a:lnSpc>
                <a:spcPct val="90000"/>
              </a:lnSpc>
              <a:spcAft>
                <a:spcPct val="0"/>
              </a:spcAft>
              <a:buClr>
                <a:srgbClr val="666699"/>
              </a:buClr>
              <a:buSzPct val="75000"/>
              <a:buFont typeface="Arial" panose="020B0604020202020204" pitchFamily="34" charset="0"/>
              <a:buChar char="•"/>
              <a:defRPr/>
            </a:pPr>
            <a:endParaRPr lang="it-IT" sz="19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666699"/>
              </a:buClr>
              <a:buSzPct val="75000"/>
              <a:defRPr/>
            </a:pPr>
            <a:r>
              <a:rPr lang="it-IT" sz="19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Conseguenze</a:t>
            </a:r>
          </a:p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>
                <a:srgbClr val="666699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it-IT" sz="19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meno curiosità e motivazione spontanea;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6699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it-IT" sz="19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più istruzione diretta da parte dell’adulto (super-verbalizzata);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6699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it-IT" sz="19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avvio precoce al Braille.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6699"/>
              </a:buClr>
              <a:buSzPct val="75000"/>
              <a:buFont typeface="Arial" panose="020B0604020202020204" pitchFamily="34" charset="0"/>
              <a:buChar char="•"/>
              <a:defRPr/>
            </a:pPr>
            <a:endParaRPr lang="it-IT" sz="19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2913" lvl="0" fontAlgn="base">
              <a:lnSpc>
                <a:spcPct val="90000"/>
              </a:lnSpc>
              <a:spcAft>
                <a:spcPct val="0"/>
              </a:spcAft>
              <a:buClr>
                <a:srgbClr val="FFCC00"/>
              </a:buClr>
              <a:buSzPct val="75000"/>
              <a:defRPr/>
            </a:pPr>
            <a:r>
              <a:rPr lang="it-IT" sz="19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E’ quindi necessario che i bambini si abituino ad usare </a:t>
            </a:r>
            <a:r>
              <a:rPr lang="it-IT" sz="1900" b="1" i="1" u="sng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simboli se</a:t>
            </a:r>
            <a:r>
              <a:rPr lang="it-IT" sz="19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mplici e abbiano  libri con immagini tattili per attuare un primo tipo di lettura, cioè l’esplorazione e la decodifica di </a:t>
            </a:r>
            <a:r>
              <a:rPr lang="it-IT" sz="1900" b="1" i="1" u="sng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simboli complessi</a:t>
            </a:r>
            <a:r>
              <a:rPr lang="it-IT" sz="19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85813" lvl="0" indent="-342900" fontAlgn="base">
              <a:lnSpc>
                <a:spcPct val="90000"/>
              </a:lnSpc>
              <a:spcAft>
                <a:spcPct val="0"/>
              </a:spcAft>
              <a:buClr>
                <a:srgbClr val="FFCC00"/>
              </a:buClr>
              <a:buSzPct val="75000"/>
              <a:buFont typeface="Arial" panose="020B0604020202020204" pitchFamily="34" charset="0"/>
              <a:buChar char="•"/>
              <a:defRPr/>
            </a:pPr>
            <a:endParaRPr lang="it-IT" sz="1900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10000"/>
              </a:lnSpc>
              <a:spcBef>
                <a:spcPts val="0"/>
              </a:spcBef>
              <a:buClr>
                <a:srgbClr val="FFCC00"/>
              </a:buClr>
              <a:buSzPct val="75000"/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8654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660216" y="86048"/>
            <a:ext cx="11233149" cy="375592"/>
          </a:xfrm>
        </p:spPr>
        <p:txBody>
          <a:bodyPr/>
          <a:lstStyle/>
          <a:p>
            <a:pPr lvl="0"/>
            <a:r>
              <a:rPr lang="it-IT" altLang="it-IT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L’alfabetizzazione emergente dei bambini con deficit visivo</a:t>
            </a:r>
            <a:endParaRPr lang="it-IT" b="0" dirty="0">
              <a:solidFill>
                <a:schemeClr val="tx1"/>
              </a:solidFill>
            </a:endParaRPr>
          </a:p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527051" y="461640"/>
            <a:ext cx="9584615" cy="6310311"/>
          </a:xfrm>
        </p:spPr>
        <p:txBody>
          <a:bodyPr/>
          <a:lstStyle/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000000">
                  <a:lumMod val="95000"/>
                  <a:lumOff val="5000"/>
                </a:srgbClr>
              </a:buClr>
              <a:buSzPct val="90000"/>
              <a:tabLst>
                <a:tab pos="901700" algn="l"/>
              </a:tabLst>
              <a:defRPr/>
            </a:pPr>
            <a:r>
              <a:rPr lang="it-IT" sz="2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immagini </a:t>
            </a:r>
            <a:r>
              <a:rPr lang="it-IT" sz="2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rappresentano solo uno dei diversi modi di organizzare la mente, che non può certo sostituire l’oggetto tridimensionale. 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000000">
                  <a:lumMod val="95000"/>
                  <a:lumOff val="5000"/>
                </a:srgbClr>
              </a:buClr>
              <a:buSzPct val="90000"/>
              <a:tabLst>
                <a:tab pos="901700" algn="l"/>
              </a:tabLst>
              <a:defRPr/>
            </a:pPr>
            <a:r>
              <a:rPr lang="it-IT" sz="2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Tuttavia </a:t>
            </a:r>
            <a:r>
              <a:rPr lang="it-IT" sz="2200" kern="0" dirty="0">
                <a:solidFill>
                  <a:srgbClr val="000000"/>
                </a:solidFill>
                <a:latin typeface="Calibri" pitchFamily="34" charset="0"/>
              </a:rPr>
              <a:t>possono rappresentare </a:t>
            </a:r>
            <a:r>
              <a:rPr lang="it-IT" sz="2200" b="1" kern="0" dirty="0">
                <a:solidFill>
                  <a:srgbClr val="000000"/>
                </a:solidFill>
                <a:latin typeface="Calibri" pitchFamily="34" charset="0"/>
              </a:rPr>
              <a:t>un complemento importante per la conoscenza dell’oggetto e si rivelano necessarie</a:t>
            </a:r>
            <a:r>
              <a:rPr lang="it-IT" sz="2200" kern="0" dirty="0">
                <a:solidFill>
                  <a:srgbClr val="000000"/>
                </a:solidFill>
                <a:latin typeface="Calibri" pitchFamily="34" charset="0"/>
              </a:rPr>
              <a:t> nei casi in cui:</a:t>
            </a:r>
          </a:p>
          <a:p>
            <a:pPr marL="266700" lvl="0" indent="-266700" algn="just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00B050"/>
              </a:buClr>
              <a:buSzPct val="75000"/>
              <a:defRPr/>
            </a:pPr>
            <a:endParaRPr lang="it-IT" sz="800" kern="0" dirty="0">
              <a:solidFill>
                <a:srgbClr val="000000"/>
              </a:solidFill>
              <a:latin typeface="Calibri" pitchFamily="34" charset="0"/>
            </a:endParaRPr>
          </a:p>
          <a:p>
            <a:pPr marL="342900" lvl="0" indent="-342900" algn="just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it-IT" sz="2200" b="1" kern="0" dirty="0">
                <a:solidFill>
                  <a:srgbClr val="000000"/>
                </a:solidFill>
                <a:latin typeface="Calibri" pitchFamily="34" charset="0"/>
              </a:rPr>
              <a:t>l’oggetto reale non è disponibile </a:t>
            </a:r>
            <a:r>
              <a:rPr lang="it-IT" sz="2200" kern="0" dirty="0">
                <a:solidFill>
                  <a:srgbClr val="000000"/>
                </a:solidFill>
                <a:latin typeface="Calibri" pitchFamily="34" charset="0"/>
              </a:rPr>
              <a:t>(stelle, luna, elefante);</a:t>
            </a:r>
          </a:p>
          <a:p>
            <a:pPr marL="342900" lvl="0" indent="-342900" algn="just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it-IT" sz="2200" b="1" kern="0" dirty="0">
                <a:solidFill>
                  <a:srgbClr val="000000"/>
                </a:solidFill>
                <a:latin typeface="Calibri" pitchFamily="34" charset="0"/>
              </a:rPr>
              <a:t>la scala dell’oggetto reale è troppo piccola</a:t>
            </a:r>
            <a:r>
              <a:rPr lang="it-IT" sz="2200" kern="0" dirty="0">
                <a:solidFill>
                  <a:srgbClr val="000000"/>
                </a:solidFill>
                <a:latin typeface="Calibri" pitchFamily="34" charset="0"/>
              </a:rPr>
              <a:t> (insetto, cellula) </a:t>
            </a:r>
            <a:r>
              <a:rPr lang="it-IT" sz="2200" b="1" kern="0" dirty="0">
                <a:solidFill>
                  <a:srgbClr val="000000"/>
                </a:solidFill>
                <a:latin typeface="Calibri" pitchFamily="34" charset="0"/>
              </a:rPr>
              <a:t>o troppo grande</a:t>
            </a:r>
            <a:r>
              <a:rPr lang="it-IT" sz="2200" kern="0" dirty="0">
                <a:solidFill>
                  <a:srgbClr val="000000"/>
                </a:solidFill>
                <a:latin typeface="Calibri" pitchFamily="34" charset="0"/>
              </a:rPr>
              <a:t> (albero, montagna, sistema solare); </a:t>
            </a:r>
          </a:p>
          <a:p>
            <a:pPr marL="342900" lvl="0" indent="-342900" algn="just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it-IT" sz="2200" kern="0" dirty="0">
                <a:solidFill>
                  <a:srgbClr val="000000"/>
                </a:solidFill>
                <a:latin typeface="Calibri" pitchFamily="34" charset="0"/>
              </a:rPr>
              <a:t>si tratta di un fenomeno </a:t>
            </a:r>
            <a:r>
              <a:rPr lang="it-IT" sz="2200" b="1" kern="0" dirty="0">
                <a:solidFill>
                  <a:srgbClr val="000000"/>
                </a:solidFill>
                <a:latin typeface="Calibri" pitchFamily="34" charset="0"/>
              </a:rPr>
              <a:t>difficilmente spiegabile a parole</a:t>
            </a:r>
            <a:r>
              <a:rPr lang="it-IT" sz="2200" kern="0" dirty="0">
                <a:solidFill>
                  <a:srgbClr val="000000"/>
                </a:solidFill>
                <a:latin typeface="Calibri" pitchFamily="34" charset="0"/>
              </a:rPr>
              <a:t> (arcobaleno, ciclo dell’acqua);</a:t>
            </a:r>
          </a:p>
          <a:p>
            <a:pPr marL="342900" lvl="0" indent="-342900" algn="just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it-IT" sz="2200" b="1" kern="0" dirty="0">
                <a:solidFill>
                  <a:srgbClr val="000000"/>
                </a:solidFill>
                <a:latin typeface="Calibri" pitchFamily="34" charset="0"/>
              </a:rPr>
              <a:t>l’oggetto non può essere toccato perché fragile </a:t>
            </a:r>
            <a:r>
              <a:rPr lang="it-IT" sz="2200" kern="0" dirty="0">
                <a:solidFill>
                  <a:srgbClr val="000000"/>
                </a:solidFill>
                <a:latin typeface="Calibri" pitchFamily="34" charset="0"/>
              </a:rPr>
              <a:t>(bolle di sapone, fiocchi di neve)…</a:t>
            </a:r>
          </a:p>
          <a:p>
            <a:pPr marL="342900" lvl="0" indent="-342900" algn="just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it-IT" sz="2200" kern="0" dirty="0">
                <a:solidFill>
                  <a:srgbClr val="000000"/>
                </a:solidFill>
                <a:latin typeface="Calibri" pitchFamily="34" charset="0"/>
              </a:rPr>
              <a:t>… </a:t>
            </a:r>
            <a:r>
              <a:rPr lang="it-IT" sz="2200" b="1" kern="0" dirty="0">
                <a:solidFill>
                  <a:srgbClr val="000000"/>
                </a:solidFill>
                <a:latin typeface="Calibri" pitchFamily="34" charset="0"/>
              </a:rPr>
              <a:t>o pericoloso </a:t>
            </a:r>
            <a:r>
              <a:rPr lang="it-IT" sz="2200" kern="0" dirty="0">
                <a:solidFill>
                  <a:srgbClr val="000000"/>
                </a:solidFill>
                <a:latin typeface="Calibri" pitchFamily="34" charset="0"/>
              </a:rPr>
              <a:t>(contenente parti irritanti o velenose);</a:t>
            </a:r>
          </a:p>
          <a:p>
            <a:pPr marL="342900" lvl="0" indent="-342900" algn="just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it-IT" sz="2200" kern="0" dirty="0">
                <a:solidFill>
                  <a:srgbClr val="000000"/>
                </a:solidFill>
                <a:latin typeface="Calibri" pitchFamily="34" charset="0"/>
              </a:rPr>
              <a:t>chiarisce il </a:t>
            </a:r>
            <a:r>
              <a:rPr lang="it-IT" sz="2200" b="1" kern="0" dirty="0">
                <a:solidFill>
                  <a:srgbClr val="000000"/>
                </a:solidFill>
                <a:latin typeface="Calibri" pitchFamily="34" charset="0"/>
              </a:rPr>
              <a:t>percorso</a:t>
            </a:r>
            <a:r>
              <a:rPr lang="it-IT" sz="2200" kern="0" dirty="0">
                <a:solidFill>
                  <a:srgbClr val="000000"/>
                </a:solidFill>
                <a:latin typeface="Calibri" pitchFamily="34" charset="0"/>
              </a:rPr>
              <a:t> tra i punti A e B (es. mappa della scuola);</a:t>
            </a:r>
          </a:p>
          <a:p>
            <a:pPr marL="342900" lvl="0" indent="-342900" algn="just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it-IT" sz="2200" kern="0" dirty="0">
                <a:solidFill>
                  <a:srgbClr val="000000"/>
                </a:solidFill>
                <a:latin typeface="Calibri" pitchFamily="34" charset="0"/>
              </a:rPr>
              <a:t>descrive </a:t>
            </a:r>
            <a:r>
              <a:rPr lang="it-IT" sz="2200" b="1" kern="0" dirty="0">
                <a:solidFill>
                  <a:srgbClr val="000000"/>
                </a:solidFill>
                <a:latin typeface="Calibri" pitchFamily="34" charset="0"/>
              </a:rPr>
              <a:t>la relazione tra grandezze di due oggett</a:t>
            </a:r>
            <a:r>
              <a:rPr lang="it-IT" sz="2200" kern="0" dirty="0">
                <a:solidFill>
                  <a:srgbClr val="000000"/>
                </a:solidFill>
                <a:latin typeface="Calibri" pitchFamily="34" charset="0"/>
              </a:rPr>
              <a:t>i, </a:t>
            </a:r>
            <a:r>
              <a:rPr lang="it-IT" sz="2200" kern="0" dirty="0" err="1">
                <a:solidFill>
                  <a:srgbClr val="000000"/>
                </a:solidFill>
                <a:latin typeface="Calibri" pitchFamily="34" charset="0"/>
              </a:rPr>
              <a:t>es.elefante</a:t>
            </a:r>
            <a:r>
              <a:rPr lang="it-IT" sz="2200" kern="0" dirty="0">
                <a:solidFill>
                  <a:srgbClr val="000000"/>
                </a:solidFill>
                <a:latin typeface="Calibri" pitchFamily="34" charset="0"/>
              </a:rPr>
              <a:t>-uomo, casa-albero.</a:t>
            </a:r>
          </a:p>
          <a:p>
            <a:pPr marL="5106988" lvl="0" algn="just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00B050"/>
              </a:buClr>
              <a:buSzPct val="75000"/>
              <a:defRPr/>
            </a:pPr>
            <a:endParaRPr lang="it-IT" kern="0" dirty="0">
              <a:solidFill>
                <a:srgbClr val="000000"/>
              </a:solidFill>
              <a:latin typeface="Calibri" pitchFamily="34" charset="0"/>
            </a:endParaRPr>
          </a:p>
          <a:p>
            <a:pPr marL="5106988" lvl="0" algn="just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00B050"/>
              </a:buClr>
              <a:buSzPct val="75000"/>
              <a:defRPr/>
            </a:pPr>
            <a:r>
              <a:rPr lang="it-IT" kern="0" dirty="0" err="1">
                <a:solidFill>
                  <a:srgbClr val="000000"/>
                </a:solidFill>
                <a:latin typeface="Calibri" pitchFamily="34" charset="0"/>
              </a:rPr>
              <a:t>Edman</a:t>
            </a:r>
            <a:r>
              <a:rPr lang="it-IT" kern="0" dirty="0">
                <a:solidFill>
                  <a:srgbClr val="000000"/>
                </a:solidFill>
                <a:latin typeface="Calibri" pitchFamily="34" charset="0"/>
              </a:rPr>
              <a:t> P., 1992</a:t>
            </a:r>
          </a:p>
          <a:p>
            <a:pPr lvl="0" algn="ctr">
              <a:lnSpc>
                <a:spcPct val="110000"/>
              </a:lnSpc>
              <a:spcBef>
                <a:spcPts val="0"/>
              </a:spcBef>
              <a:buClr>
                <a:srgbClr val="FFCC00"/>
              </a:buClr>
              <a:buSzPct val="75000"/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67105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660216" y="177553"/>
            <a:ext cx="11233149" cy="412813"/>
          </a:xfrm>
        </p:spPr>
        <p:txBody>
          <a:bodyPr/>
          <a:lstStyle/>
          <a:p>
            <a:r>
              <a:rPr lang="it-IT" sz="2800" b="0" dirty="0">
                <a:solidFill>
                  <a:schemeClr val="tx1"/>
                </a:solidFill>
                <a:latin typeface="Calibri" pitchFamily="34" charset="0"/>
                <a:ea typeface="+mj-ea"/>
                <a:cs typeface="Calibri" pitchFamily="34" charset="0"/>
              </a:rPr>
              <a:t>Dal fare al leggere libri (autoprodotti) con immagini tattili</a:t>
            </a:r>
            <a:endParaRPr lang="it-IT" sz="2800" dirty="0">
              <a:solidFill>
                <a:schemeClr val="tx1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527051" y="506027"/>
            <a:ext cx="10285951" cy="5761607"/>
          </a:xfrm>
        </p:spPr>
        <p:txBody>
          <a:bodyPr/>
          <a:lstStyle/>
          <a:p>
            <a:pPr lvl="0" fontAlgn="base">
              <a:spcBef>
                <a:spcPts val="400"/>
              </a:spcBef>
              <a:spcAft>
                <a:spcPct val="0"/>
              </a:spcAft>
              <a:buClr>
                <a:srgbClr val="FF9933"/>
              </a:buClr>
              <a:buSzPct val="75000"/>
              <a:defRPr/>
            </a:pPr>
            <a:r>
              <a:rPr lang="it-IT" sz="2200" kern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Esperienza concreta </a:t>
            </a:r>
          </a:p>
          <a:p>
            <a:pPr lvl="0" fontAlgn="base">
              <a:spcBef>
                <a:spcPts val="400"/>
              </a:spcBef>
              <a:spcAft>
                <a:spcPct val="0"/>
              </a:spcAft>
              <a:buClr>
                <a:srgbClr val="FF9933"/>
              </a:buClr>
              <a:buSzPct val="75000"/>
              <a:defRPr/>
            </a:pPr>
            <a:r>
              <a:rPr lang="it-IT" sz="2200" kern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Raccolta-manipolazione di oggetti sul posto</a:t>
            </a:r>
          </a:p>
          <a:p>
            <a:pPr lvl="0" fontAlgn="base">
              <a:spcBef>
                <a:spcPts val="400"/>
              </a:spcBef>
              <a:spcAft>
                <a:spcPct val="0"/>
              </a:spcAft>
              <a:buClr>
                <a:srgbClr val="FF9933"/>
              </a:buClr>
              <a:buSzPct val="75000"/>
              <a:defRPr/>
            </a:pPr>
            <a:r>
              <a:rPr lang="it-IT" sz="2200" kern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Creazione della «scatola dei ricordi»</a:t>
            </a:r>
          </a:p>
          <a:p>
            <a:pPr marL="698500" lvl="0" indent="-342900" fontAlgn="base">
              <a:spcBef>
                <a:spcPts val="0"/>
              </a:spcBef>
              <a:spcAft>
                <a:spcPct val="0"/>
              </a:spcAft>
              <a:buClr>
                <a:srgbClr val="FF9933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it-IT" sz="2000" kern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manipolazione  e selezione di materiali;</a:t>
            </a:r>
          </a:p>
          <a:p>
            <a:pPr marL="698500" lvl="0" indent="-342900" fontAlgn="base">
              <a:spcBef>
                <a:spcPts val="0"/>
              </a:spcBef>
              <a:spcAft>
                <a:spcPct val="0"/>
              </a:spcAft>
              <a:buClr>
                <a:srgbClr val="FF9933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it-IT" sz="2000" kern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oggetti «pescati» come evocatori dell’evento;</a:t>
            </a:r>
          </a:p>
          <a:p>
            <a:pPr marL="698500" lvl="0" indent="-342900" fontAlgn="base">
              <a:spcBef>
                <a:spcPts val="0"/>
              </a:spcBef>
              <a:spcAft>
                <a:spcPct val="0"/>
              </a:spcAft>
              <a:buClr>
                <a:srgbClr val="FF9933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it-IT" sz="2000" kern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oggetti disposti in sequenza cronologica  come canovaccio per «racconti tattili» (Es. «Visita allo zoo»).</a:t>
            </a:r>
          </a:p>
          <a:p>
            <a:pPr lv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9933"/>
              </a:buClr>
              <a:buSzPct val="75000"/>
              <a:defRPr/>
            </a:pPr>
            <a:r>
              <a:rPr lang="it-IT" sz="2200" kern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Creazione del «libro realtà ad immagini semplici» riferito a vissuti</a:t>
            </a:r>
          </a:p>
          <a:p>
            <a:pPr marL="7874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it-IT" sz="2000" kern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prima oggetti staccabili (attaccati con velcro);</a:t>
            </a:r>
          </a:p>
          <a:p>
            <a:pPr marL="7874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it-IT" sz="2000" kern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poi oggetti fissati sul foglio (Es. «Me-book»: «Visita ai nonni»).</a:t>
            </a:r>
          </a:p>
          <a:p>
            <a:pPr marL="7239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6699"/>
              </a:buClr>
              <a:buNone/>
              <a:defRPr/>
            </a:pPr>
            <a:endParaRPr lang="it-IT" sz="800" kern="0" dirty="0">
              <a:solidFill>
                <a:srgbClr val="000000"/>
              </a:solidFill>
              <a:latin typeface="Arial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buSzPct val="75000"/>
              <a:defRPr/>
            </a:pPr>
            <a:r>
              <a:rPr lang="it-IT" sz="22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Lettura di libri </a:t>
            </a:r>
          </a:p>
          <a:p>
            <a:pPr marL="7874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it-IT" sz="2000" kern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brevi racconti i cui personaggi vivono esperienze conosciute dal b/o  (es. Panda che va a i giardinetti, mangia la pappa, va a nanna); </a:t>
            </a:r>
          </a:p>
          <a:p>
            <a:pPr marL="7874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it-IT" sz="2000" kern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contenenti simboli arbitrari;</a:t>
            </a:r>
          </a:p>
          <a:p>
            <a:pPr marL="7874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it-IT" sz="2000" kern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illustrati con materiali reali e/o immagini tattili e con scritte Braille. </a:t>
            </a:r>
          </a:p>
          <a:p>
            <a:pPr marL="444500"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buSzPct val="75000"/>
              <a:defRPr/>
            </a:pPr>
            <a:endParaRPr lang="it-IT" sz="800" kern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buSzPct val="75000"/>
              <a:defRPr/>
            </a:pPr>
            <a:r>
              <a:rPr lang="it-IT" sz="22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Lettura di testi più complessi, nella storia come nelle illustrazioni. </a:t>
            </a:r>
            <a:endParaRPr lang="it-IT" sz="2200" b="1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55600" lvl="1" indent="-88900" fontAlgn="base">
              <a:spcAft>
                <a:spcPct val="0"/>
              </a:spcAft>
              <a:buClr>
                <a:srgbClr val="666699"/>
              </a:buClr>
              <a:buSzPct val="75000"/>
              <a:buNone/>
              <a:tabLst>
                <a:tab pos="1079500" algn="l"/>
              </a:tabLst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4053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olo 1">
            <a:extLst>
              <a:ext uri="{FF2B5EF4-FFF2-40B4-BE49-F238E27FC236}">
                <a16:creationId xmlns:a16="http://schemas.microsoft.com/office/drawing/2014/main" id="{711B2AEC-5603-4022-B857-E1EB9C254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7813"/>
            <a:ext cx="8229600" cy="1135062"/>
          </a:xfrm>
        </p:spPr>
        <p:txBody>
          <a:bodyPr/>
          <a:lstStyle/>
          <a:p>
            <a:pPr eaLnBrk="1" hangingPunct="1"/>
            <a:r>
              <a:rPr lang="it-IT" altLang="it-IT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Lettura visiva vs lettura tattile</a:t>
            </a: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8EB9C76A-E77F-4723-8D5B-67C480A3E5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6891707"/>
              </p:ext>
            </p:extLst>
          </p:nvPr>
        </p:nvGraphicFramePr>
        <p:xfrm>
          <a:off x="1981200" y="1899821"/>
          <a:ext cx="8167688" cy="3551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3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3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500">
                <a:tc>
                  <a:txBody>
                    <a:bodyPr/>
                    <a:lstStyle/>
                    <a:p>
                      <a:r>
                        <a:rPr lang="it-IT" sz="28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Modalità visiva</a:t>
                      </a:r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r>
                        <a:rPr lang="it-IT" sz="28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Modalità tattile</a:t>
                      </a:r>
                    </a:p>
                  </a:txBody>
                  <a:tcPr marT="45696" marB="4569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500">
                <a:tc>
                  <a:txBody>
                    <a:bodyPr/>
                    <a:lstStyle/>
                    <a:p>
                      <a:r>
                        <a:rPr lang="it-IT" sz="2800" dirty="0">
                          <a:latin typeface="Calibri" pitchFamily="34" charset="0"/>
                          <a:cs typeface="Calibri" pitchFamily="34" charset="0"/>
                        </a:rPr>
                        <a:t>Sintetica</a:t>
                      </a:r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r>
                        <a:rPr lang="it-IT" sz="2800" dirty="0">
                          <a:latin typeface="Calibri" pitchFamily="34" charset="0"/>
                          <a:cs typeface="Calibri" pitchFamily="34" charset="0"/>
                        </a:rPr>
                        <a:t>Analitica</a:t>
                      </a:r>
                    </a:p>
                  </a:txBody>
                  <a:tcPr marT="45696" marB="4569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500">
                <a:tc>
                  <a:txBody>
                    <a:bodyPr/>
                    <a:lstStyle/>
                    <a:p>
                      <a:r>
                        <a:rPr lang="it-IT" sz="2800" dirty="0">
                          <a:latin typeface="Calibri" pitchFamily="34" charset="0"/>
                          <a:cs typeface="Calibri" pitchFamily="34" charset="0"/>
                        </a:rPr>
                        <a:t>Istantanea</a:t>
                      </a:r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r>
                        <a:rPr lang="it-IT" sz="2800" dirty="0">
                          <a:latin typeface="Calibri" pitchFamily="34" charset="0"/>
                          <a:cs typeface="Calibri" pitchFamily="34" charset="0"/>
                        </a:rPr>
                        <a:t>Sequenziale</a:t>
                      </a:r>
                    </a:p>
                  </a:txBody>
                  <a:tcPr marT="45696" marB="4569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500">
                <a:tc>
                  <a:txBody>
                    <a:bodyPr/>
                    <a:lstStyle/>
                    <a:p>
                      <a:r>
                        <a:rPr lang="it-IT" sz="2800" dirty="0"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  <a:r>
                        <a:rPr lang="it-IT" sz="2800" baseline="0" dirty="0">
                          <a:latin typeface="Calibri" pitchFamily="34" charset="0"/>
                          <a:cs typeface="Calibri" pitchFamily="34" charset="0"/>
                        </a:rPr>
                        <a:t> distanza</a:t>
                      </a:r>
                      <a:endParaRPr lang="it-IT" sz="2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r>
                        <a:rPr lang="it-IT" sz="2800" dirty="0">
                          <a:latin typeface="Calibri" pitchFamily="34" charset="0"/>
                          <a:cs typeface="Calibri" pitchFamily="34" charset="0"/>
                        </a:rPr>
                        <a:t>A contatto</a:t>
                      </a:r>
                    </a:p>
                  </a:txBody>
                  <a:tcPr marT="45696" marB="4569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9187">
                <a:tc>
                  <a:txBody>
                    <a:bodyPr/>
                    <a:lstStyle/>
                    <a:p>
                      <a:r>
                        <a:rPr lang="it-IT" sz="2800" dirty="0">
                          <a:latin typeface="Calibri" pitchFamily="34" charset="0"/>
                          <a:cs typeface="Calibri" pitchFamily="34" charset="0"/>
                        </a:rPr>
                        <a:t>Campo visivo illimitato</a:t>
                      </a:r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r>
                        <a:rPr lang="it-IT" sz="2800" dirty="0">
                          <a:latin typeface="Calibri" pitchFamily="34" charset="0"/>
                          <a:cs typeface="Calibri" pitchFamily="34" charset="0"/>
                        </a:rPr>
                        <a:t>Limitato</a:t>
                      </a:r>
                      <a:r>
                        <a:rPr lang="it-IT" sz="2800" baseline="0" dirty="0">
                          <a:latin typeface="Calibri" pitchFamily="34" charset="0"/>
                          <a:cs typeface="Calibri" pitchFamily="34" charset="0"/>
                        </a:rPr>
                        <a:t> alla zona di contatto</a:t>
                      </a:r>
                      <a:endParaRPr lang="it-IT" sz="2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696" marB="4569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500">
                <a:tc>
                  <a:txBody>
                    <a:bodyPr/>
                    <a:lstStyle/>
                    <a:p>
                      <a:r>
                        <a:rPr lang="it-IT" sz="2800" dirty="0">
                          <a:latin typeface="Calibri" pitchFamily="34" charset="0"/>
                          <a:cs typeface="Calibri" pitchFamily="34" charset="0"/>
                        </a:rPr>
                        <a:t>Corpo assente</a:t>
                      </a:r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r>
                        <a:rPr lang="it-IT" sz="2800" dirty="0">
                          <a:latin typeface="Calibri" pitchFamily="34" charset="0"/>
                          <a:cs typeface="Calibri" pitchFamily="34" charset="0"/>
                        </a:rPr>
                        <a:t>Corpo in gioco</a:t>
                      </a:r>
                    </a:p>
                  </a:txBody>
                  <a:tcPr marT="45696" marB="4569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7066" name="Segnaposto piè di pagina 3">
            <a:extLst>
              <a:ext uri="{FF2B5EF4-FFF2-40B4-BE49-F238E27FC236}">
                <a16:creationId xmlns:a16="http://schemas.microsoft.com/office/drawing/2014/main" id="{EEFE627F-166F-4C09-9366-F10A072AB0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Enrica Polato</a:t>
            </a:r>
          </a:p>
        </p:txBody>
      </p:sp>
    </p:spTree>
    <p:extLst>
      <p:ext uri="{BB962C8B-B14F-4D97-AF65-F5344CB8AC3E}">
        <p14:creationId xmlns:p14="http://schemas.microsoft.com/office/powerpoint/2010/main" val="61770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660216" y="182880"/>
            <a:ext cx="11233149" cy="447436"/>
          </a:xfrm>
        </p:spPr>
        <p:txBody>
          <a:bodyPr/>
          <a:lstStyle/>
          <a:p>
            <a:r>
              <a:rPr lang="it-IT" altLang="it-IT" sz="3200" b="0" kern="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La disponibilità dei libri tattili</a:t>
            </a:r>
            <a:endParaRPr lang="it-IT" sz="3200" dirty="0">
              <a:solidFill>
                <a:schemeClr val="tx1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527051" y="630315"/>
            <a:ext cx="10094057" cy="5798620"/>
          </a:xfrm>
        </p:spPr>
        <p:txBody>
          <a:bodyPr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it-IT" altLang="it-IT" sz="2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il loro essere anche oggetti, i libri, con la loro stessa presenza, risvegliano tutti i nostri sensi» (Rita Valentino Merletti, 2006)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Purtroppo, alla consapevolezza delle molteplici valenze della lettura congiunta di un libro tattile non corrisponde un’adeguata offerta di testi.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 (</a:t>
            </a:r>
            <a:r>
              <a:rPr lang="it-IT" altLang="it-IT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</a:t>
            </a:r>
            <a:r>
              <a:rPr lang="it-IT" altLang="it-IT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altLang="it-IT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Claudet</a:t>
            </a:r>
            <a:r>
              <a:rPr lang="it-IT" altLang="it-IT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2009, p. 27)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Bambini con disabilità visiva: percentualmente pochi.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Libri: difficili da fabbricare (materiali, dettagli, manodopera).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Costo:  circa 20  volte quello di un libro per vedenti.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Attualmente: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Famiglie ed insegnanti: adattano libri in commercio, creano libri.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Centri: hanno un piccolo patrimonio di testi, non sempre prestabili.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Soluzione: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libri accessibili in ogni biblioteca;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trovare finanziamenti per la pubblicazione diffusiva (più copie)!! </a:t>
            </a:r>
          </a:p>
          <a:p>
            <a:pPr marL="355600" lvl="1" indent="-88900" fontAlgn="base">
              <a:spcAft>
                <a:spcPct val="0"/>
              </a:spcAft>
              <a:buClr>
                <a:srgbClr val="666699"/>
              </a:buClr>
              <a:buSzPct val="75000"/>
              <a:buNone/>
              <a:tabLst>
                <a:tab pos="1079500" algn="l"/>
              </a:tabLst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002984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527051" y="142044"/>
            <a:ext cx="11233149" cy="514904"/>
          </a:xfrm>
        </p:spPr>
        <p:txBody>
          <a:bodyPr/>
          <a:lstStyle/>
          <a:p>
            <a:pPr lvl="0" algn="ctr">
              <a:lnSpc>
                <a:spcPct val="100000"/>
              </a:lnSpc>
            </a:pPr>
            <a:r>
              <a:rPr lang="it-IT" sz="3200" b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Famiglia e disabilità visiva: aiuto, cura e presa in carico</a:t>
            </a:r>
          </a:p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527051" y="878889"/>
            <a:ext cx="9584615" cy="5388745"/>
          </a:xfrm>
        </p:spPr>
        <p:txBody>
          <a:bodyPr/>
          <a:lstStyle/>
          <a:p>
            <a:r>
              <a:rPr lang="it-IT" altLang="it-IT" sz="2000" kern="0" dirty="0">
                <a:solidFill>
                  <a:srgbClr val="333399"/>
                </a:solidFill>
                <a:ea typeface="+mj-ea"/>
                <a:cs typeface="+mj-cs"/>
              </a:rPr>
              <a:t>Quando il libro non è completamente adeguato, ma è pur sempre raro e desiderato…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endParaRPr lang="it-IT" altLang="it-IT" kern="0" dirty="0">
              <a:solidFill>
                <a:srgbClr val="000000"/>
              </a:solidFill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endParaRPr lang="it-IT" altLang="it-IT" kern="0" dirty="0">
              <a:solidFill>
                <a:srgbClr val="000000"/>
              </a:solidFill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kern="0" dirty="0">
                <a:solidFill>
                  <a:srgbClr val="000000"/>
                </a:solidFill>
              </a:rPr>
              <a:t>Il bambino esclama </a:t>
            </a:r>
            <a:r>
              <a:rPr lang="it-IT" altLang="it-IT" i="1" kern="0" dirty="0">
                <a:solidFill>
                  <a:srgbClr val="000000"/>
                </a:solidFill>
              </a:rPr>
              <a:t>“Un po’ </a:t>
            </a:r>
            <a:r>
              <a:rPr lang="it-IT" altLang="it-IT" i="1" kern="0" dirty="0" err="1">
                <a:solidFill>
                  <a:srgbClr val="000000"/>
                </a:solidFill>
              </a:rPr>
              <a:t>cortino</a:t>
            </a:r>
            <a:r>
              <a:rPr lang="it-IT" altLang="it-IT" i="1" kern="0" dirty="0">
                <a:solidFill>
                  <a:srgbClr val="000000"/>
                </a:solidFill>
              </a:rPr>
              <a:t>, però!” 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endParaRPr lang="it-IT" altLang="it-IT" kern="0" dirty="0">
              <a:solidFill>
                <a:srgbClr val="000000"/>
              </a:solidFill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kern="0" dirty="0">
                <a:solidFill>
                  <a:srgbClr val="000000"/>
                </a:solidFill>
              </a:rPr>
              <a:t>L’educatrice concorda “</a:t>
            </a:r>
            <a:r>
              <a:rPr lang="it-IT" altLang="it-IT" i="1" kern="0" dirty="0">
                <a:solidFill>
                  <a:srgbClr val="000000"/>
                </a:solidFill>
              </a:rPr>
              <a:t>E’ più adatto ai bambini piccolini”.</a:t>
            </a:r>
            <a:r>
              <a:rPr lang="it-IT" altLang="it-IT" kern="0" dirty="0">
                <a:solidFill>
                  <a:srgbClr val="000000"/>
                </a:solidFill>
              </a:rPr>
              <a:t> 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endParaRPr lang="it-IT" altLang="it-IT" kern="0" dirty="0">
              <a:solidFill>
                <a:srgbClr val="000000"/>
              </a:solidFill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kern="0" dirty="0">
                <a:solidFill>
                  <a:srgbClr val="000000"/>
                </a:solidFill>
              </a:rPr>
              <a:t>Il bambino chiede di poter ripercorrere le pagine: “</a:t>
            </a:r>
            <a:r>
              <a:rPr lang="it-IT" altLang="it-IT" i="1" kern="0" dirty="0">
                <a:solidFill>
                  <a:srgbClr val="000000"/>
                </a:solidFill>
              </a:rPr>
              <a:t>Le guardo ancora un po’, così…”;</a:t>
            </a:r>
            <a:r>
              <a:rPr lang="it-IT" altLang="it-IT" kern="0" dirty="0">
                <a:solidFill>
                  <a:srgbClr val="000000"/>
                </a:solidFill>
              </a:rPr>
              <a:t> in realtà le conta </a:t>
            </a:r>
            <a:r>
              <a:rPr lang="it-IT" altLang="it-IT" i="1" kern="0" dirty="0">
                <a:solidFill>
                  <a:srgbClr val="000000"/>
                </a:solidFill>
              </a:rPr>
              <a:t>“...sei, sei pagine!!”. 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endParaRPr lang="it-IT" altLang="it-IT" kern="0" dirty="0">
              <a:solidFill>
                <a:srgbClr val="000000"/>
              </a:solidFill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kern="0" dirty="0">
                <a:solidFill>
                  <a:srgbClr val="000000"/>
                </a:solidFill>
              </a:rPr>
              <a:t>L’educatrice incalza: </a:t>
            </a:r>
            <a:r>
              <a:rPr lang="it-IT" altLang="it-IT" i="1" kern="0" dirty="0">
                <a:solidFill>
                  <a:srgbClr val="000000"/>
                </a:solidFill>
              </a:rPr>
              <a:t>“Ti sarebbe piaciuto un po’ più lungo…”</a:t>
            </a:r>
            <a:endParaRPr lang="it-IT" altLang="it-IT" kern="0" dirty="0">
              <a:solidFill>
                <a:srgbClr val="000000"/>
              </a:solidFill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kern="0" dirty="0">
                <a:solidFill>
                  <a:srgbClr val="000000"/>
                </a:solidFill>
              </a:rPr>
              <a:t>e il bambino conviene: 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endParaRPr lang="it-IT" altLang="it-IT" kern="0" dirty="0">
              <a:solidFill>
                <a:srgbClr val="000000"/>
              </a:solidFill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kern="0" dirty="0">
                <a:solidFill>
                  <a:srgbClr val="000000"/>
                </a:solidFill>
              </a:rPr>
              <a:t>“</a:t>
            </a:r>
            <a:r>
              <a:rPr lang="it-IT" altLang="it-IT" i="1" kern="0" dirty="0">
                <a:solidFill>
                  <a:srgbClr val="000000"/>
                </a:solidFill>
              </a:rPr>
              <a:t>Eh sì! </a:t>
            </a:r>
            <a:r>
              <a:rPr lang="it-IT" altLang="it-IT" i="1" kern="0" dirty="0" err="1">
                <a:solidFill>
                  <a:srgbClr val="000000"/>
                </a:solidFill>
              </a:rPr>
              <a:t>Vabbé</a:t>
            </a:r>
            <a:r>
              <a:rPr lang="it-IT" altLang="it-IT" i="1" kern="0" dirty="0">
                <a:solidFill>
                  <a:srgbClr val="000000"/>
                </a:solidFill>
              </a:rPr>
              <a:t>, è fatto così, non importa. E’ sempre un libro. Basta che sia fatto col Braille”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endParaRPr lang="it-IT" altLang="it-IT" i="1" kern="0" dirty="0">
              <a:solidFill>
                <a:srgbClr val="000000"/>
              </a:solidFill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kern="0" dirty="0">
                <a:solidFill>
                  <a:srgbClr val="000000"/>
                </a:solidFill>
              </a:rPr>
              <a:t>L’educatrice chiede: </a:t>
            </a:r>
            <a:r>
              <a:rPr lang="it-IT" altLang="it-IT" i="1" kern="0" dirty="0">
                <a:solidFill>
                  <a:srgbClr val="000000"/>
                </a:solidFill>
              </a:rPr>
              <a:t>“Stai imparando le letterine?”,</a:t>
            </a:r>
            <a:r>
              <a:rPr lang="it-IT" altLang="it-IT" kern="0" dirty="0">
                <a:solidFill>
                  <a:srgbClr val="000000"/>
                </a:solidFill>
              </a:rPr>
              <a:t> lui risponde </a:t>
            </a:r>
            <a:r>
              <a:rPr lang="it-IT" altLang="it-IT" i="1" kern="0" dirty="0">
                <a:solidFill>
                  <a:srgbClr val="000000"/>
                </a:solidFill>
              </a:rPr>
              <a:t>“Tutte. Tutte, le ho imparate!”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endParaRPr lang="it-IT" altLang="it-IT" i="1" kern="0" dirty="0">
              <a:solidFill>
                <a:srgbClr val="000000"/>
              </a:solidFill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endParaRPr lang="it-IT" altLang="it-IT" sz="1600" kern="0" dirty="0">
              <a:solidFill>
                <a:srgbClr val="000000"/>
              </a:solidFill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sz="1600" kern="0" dirty="0">
                <a:solidFill>
                  <a:srgbClr val="000000"/>
                </a:solidFill>
              </a:rPr>
              <a:t>Trascrizione da videoriprese di Enrica Polato, 2009 (Samuele, 6 anni), terza ripresa c/o Fondazione </a:t>
            </a:r>
            <a:r>
              <a:rPr lang="it-IT" altLang="it-IT" sz="1600" kern="0" dirty="0" err="1">
                <a:solidFill>
                  <a:srgbClr val="000000"/>
                </a:solidFill>
              </a:rPr>
              <a:t>Hollman</a:t>
            </a:r>
            <a:endParaRPr lang="it-IT" altLang="it-IT" sz="1600" kern="0" dirty="0">
              <a:solidFill>
                <a:srgbClr val="00000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54790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527051" y="307992"/>
            <a:ext cx="11233149" cy="648071"/>
          </a:xfrm>
        </p:spPr>
        <p:txBody>
          <a:bodyPr/>
          <a:lstStyle/>
          <a:p>
            <a:pPr lvl="0" algn="ctr">
              <a:lnSpc>
                <a:spcPct val="100000"/>
              </a:lnSpc>
            </a:pPr>
            <a:r>
              <a:rPr lang="it-IT" sz="3200" b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Famiglia e disabilità visiva: aiuto, cura e presa in carico</a:t>
            </a:r>
          </a:p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248575" y="816744"/>
            <a:ext cx="11511625" cy="5344905"/>
          </a:xfrm>
        </p:spPr>
        <p:txBody>
          <a:bodyPr/>
          <a:lstStyle/>
          <a:p>
            <a:pPr marL="609600" lvl="0" indent="-609600" algn="ctr" fontAlgn="base">
              <a:spcAft>
                <a:spcPct val="0"/>
              </a:spcAft>
              <a:buClr>
                <a:srgbClr val="3333CC"/>
              </a:buClr>
              <a:buSzPct val="60000"/>
            </a:pPr>
            <a:endParaRPr lang="it-IT" altLang="it-IT" sz="2400" i="1" kern="0" dirty="0">
              <a:solidFill>
                <a:srgbClr val="000000"/>
              </a:solidFill>
            </a:endParaRPr>
          </a:p>
          <a:p>
            <a:pPr marL="609600" lvl="0" indent="-609600" algn="ctr" fontAlgn="base"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sz="2400" i="1" kern="0" dirty="0">
                <a:solidFill>
                  <a:srgbClr val="000000"/>
                </a:solidFill>
              </a:rPr>
              <a:t>L’educazione dei ciechi, in molti Paesi, può nascere e realizzarsi come </a:t>
            </a:r>
            <a:r>
              <a:rPr lang="it-IT" altLang="it-IT" sz="2400" b="1" i="1" kern="0" dirty="0" err="1">
                <a:solidFill>
                  <a:srgbClr val="000000"/>
                </a:solidFill>
              </a:rPr>
              <a:t>faveur</a:t>
            </a:r>
            <a:r>
              <a:rPr lang="it-IT" altLang="it-IT" sz="2400" b="1" i="1" kern="0" dirty="0">
                <a:solidFill>
                  <a:srgbClr val="000000"/>
                </a:solidFill>
              </a:rPr>
              <a:t>, </a:t>
            </a:r>
          </a:p>
          <a:p>
            <a:pPr marL="609600" lvl="0" indent="-609600" algn="ctr" fontAlgn="base"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sz="2400" i="1" kern="0" dirty="0">
                <a:solidFill>
                  <a:srgbClr val="000000"/>
                </a:solidFill>
              </a:rPr>
              <a:t>anziché essere inscritta</a:t>
            </a:r>
            <a:r>
              <a:rPr lang="it-IT" altLang="it-IT" sz="2400" b="1" i="1" kern="0" dirty="0">
                <a:solidFill>
                  <a:srgbClr val="000000"/>
                </a:solidFill>
              </a:rPr>
              <a:t> </a:t>
            </a:r>
            <a:r>
              <a:rPr lang="it-IT" altLang="it-IT" sz="2400" i="1" kern="0" dirty="0">
                <a:solidFill>
                  <a:srgbClr val="000000"/>
                </a:solidFill>
              </a:rPr>
              <a:t>in una</a:t>
            </a:r>
            <a:r>
              <a:rPr lang="it-IT" altLang="it-IT" sz="2400" b="1" i="1" kern="0" dirty="0">
                <a:solidFill>
                  <a:srgbClr val="000000"/>
                </a:solidFill>
              </a:rPr>
              <a:t> logica del diritto. </a:t>
            </a:r>
          </a:p>
          <a:p>
            <a:pPr marL="609600" lvl="0" indent="-609600" algn="ctr" fontAlgn="base"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sz="1600" kern="0" dirty="0">
                <a:solidFill>
                  <a:srgbClr val="000000"/>
                </a:solidFill>
              </a:rPr>
              <a:t>(F. </a:t>
            </a:r>
            <a:r>
              <a:rPr lang="it-IT" altLang="it-IT" sz="1600" kern="0" dirty="0" err="1">
                <a:solidFill>
                  <a:srgbClr val="000000"/>
                </a:solidFill>
              </a:rPr>
              <a:t>Buton</a:t>
            </a:r>
            <a:r>
              <a:rPr lang="it-IT" altLang="it-IT" sz="1600" kern="0" dirty="0">
                <a:solidFill>
                  <a:srgbClr val="000000"/>
                </a:solidFill>
              </a:rPr>
              <a:t>, </a:t>
            </a:r>
            <a:r>
              <a:rPr lang="it-IT" altLang="it-IT" sz="1600" i="1" kern="0" dirty="0" err="1">
                <a:solidFill>
                  <a:srgbClr val="000000"/>
                </a:solidFill>
              </a:rPr>
              <a:t>L’administration</a:t>
            </a:r>
            <a:r>
              <a:rPr lang="it-IT" altLang="it-IT" sz="1600" i="1" kern="0" dirty="0">
                <a:solidFill>
                  <a:srgbClr val="000000"/>
                </a:solidFill>
              </a:rPr>
              <a:t> </a:t>
            </a:r>
            <a:r>
              <a:rPr lang="it-IT" altLang="it-IT" sz="1600" i="1" kern="0" dirty="0" err="1">
                <a:solidFill>
                  <a:srgbClr val="000000"/>
                </a:solidFill>
              </a:rPr>
              <a:t>des</a:t>
            </a:r>
            <a:r>
              <a:rPr lang="it-IT" altLang="it-IT" sz="1600" i="1" kern="0" dirty="0">
                <a:solidFill>
                  <a:srgbClr val="000000"/>
                </a:solidFill>
              </a:rPr>
              <a:t> </a:t>
            </a:r>
            <a:r>
              <a:rPr lang="it-IT" altLang="it-IT" sz="1600" i="1" kern="0" dirty="0" err="1">
                <a:solidFill>
                  <a:srgbClr val="000000"/>
                </a:solidFill>
              </a:rPr>
              <a:t>faveurs</a:t>
            </a:r>
            <a:r>
              <a:rPr lang="it-IT" altLang="it-IT" sz="1600" i="1" kern="0" dirty="0">
                <a:solidFill>
                  <a:srgbClr val="000000"/>
                </a:solidFill>
              </a:rPr>
              <a:t> 1789-1885</a:t>
            </a:r>
            <a:r>
              <a:rPr lang="it-IT" altLang="it-IT" sz="1600" kern="0" dirty="0">
                <a:solidFill>
                  <a:srgbClr val="000000"/>
                </a:solidFill>
              </a:rPr>
              <a:t>, 2009)</a:t>
            </a:r>
            <a:r>
              <a:rPr lang="it-IT" altLang="it-IT" sz="2400" b="1" i="1" kern="0" dirty="0">
                <a:solidFill>
                  <a:srgbClr val="000000"/>
                </a:solidFill>
              </a:rPr>
              <a:t> </a:t>
            </a:r>
            <a:endParaRPr lang="it-IT" altLang="it-IT" sz="1600" kern="0" dirty="0">
              <a:solidFill>
                <a:srgbClr val="000000"/>
              </a:solidFill>
            </a:endParaRPr>
          </a:p>
          <a:p>
            <a:pPr marL="609600" lvl="0" indent="-609600" algn="ctr" fontAlgn="base">
              <a:spcAft>
                <a:spcPct val="0"/>
              </a:spcAft>
              <a:buClr>
                <a:srgbClr val="3333CC"/>
              </a:buClr>
              <a:buSzPct val="60000"/>
            </a:pPr>
            <a:endParaRPr lang="it-IT" altLang="it-IT" sz="1600" kern="0" dirty="0">
              <a:solidFill>
                <a:srgbClr val="000000"/>
              </a:solidFill>
            </a:endParaRPr>
          </a:p>
          <a:p>
            <a:pPr marL="609600" lvl="0" indent="-609600" algn="ctr" fontAlgn="base"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sz="2400" i="1" kern="0" dirty="0">
                <a:solidFill>
                  <a:srgbClr val="000000"/>
                </a:solidFill>
              </a:rPr>
              <a:t>E’ possibile trasformare la logica del </a:t>
            </a:r>
            <a:r>
              <a:rPr lang="it-IT" altLang="it-IT" sz="2400" b="1" i="1" kern="0" dirty="0" err="1">
                <a:solidFill>
                  <a:srgbClr val="000000"/>
                </a:solidFill>
              </a:rPr>
              <a:t>faveur</a:t>
            </a:r>
            <a:r>
              <a:rPr lang="it-IT" altLang="it-IT" sz="2400" b="1" i="1" kern="0" dirty="0">
                <a:solidFill>
                  <a:srgbClr val="000000"/>
                </a:solidFill>
              </a:rPr>
              <a:t> </a:t>
            </a:r>
            <a:r>
              <a:rPr lang="it-IT" altLang="it-IT" sz="2400" i="1" kern="0" dirty="0">
                <a:solidFill>
                  <a:srgbClr val="000000"/>
                </a:solidFill>
              </a:rPr>
              <a:t>(</a:t>
            </a:r>
            <a:r>
              <a:rPr lang="it-IT" altLang="it-IT" sz="2400" i="1" kern="0" dirty="0" err="1">
                <a:solidFill>
                  <a:srgbClr val="000000"/>
                </a:solidFill>
              </a:rPr>
              <a:t>simil</a:t>
            </a:r>
            <a:r>
              <a:rPr lang="it-IT" altLang="it-IT" sz="2400" i="1" kern="0" dirty="0">
                <a:solidFill>
                  <a:srgbClr val="000000"/>
                </a:solidFill>
              </a:rPr>
              <a:t>-filantropismo benefico) </a:t>
            </a:r>
          </a:p>
          <a:p>
            <a:pPr marL="609600" lvl="0" indent="-609600" algn="ctr" fontAlgn="base"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sz="2400" i="1" kern="0" dirty="0">
                <a:solidFill>
                  <a:srgbClr val="000000"/>
                </a:solidFill>
              </a:rPr>
              <a:t>in inclusione? </a:t>
            </a:r>
            <a:endParaRPr lang="it-IT" altLang="it-IT" sz="2400" kern="0" dirty="0">
              <a:solidFill>
                <a:srgbClr val="000000"/>
              </a:solidFill>
            </a:endParaRPr>
          </a:p>
          <a:p>
            <a:pPr marL="609600" lvl="0" indent="-609600" algn="ctr" fontAlgn="base">
              <a:spcAft>
                <a:spcPct val="0"/>
              </a:spcAft>
              <a:buClr>
                <a:srgbClr val="3333CC"/>
              </a:buClr>
              <a:buSzPct val="60000"/>
            </a:pPr>
            <a:endParaRPr lang="it-IT" sz="2400" kern="0" dirty="0">
              <a:solidFill>
                <a:srgbClr val="000000"/>
              </a:solidFill>
            </a:endParaRPr>
          </a:p>
          <a:p>
            <a:pPr marL="609600" lvl="0" indent="-609600" algn="just" fontAlgn="base">
              <a:spcAft>
                <a:spcPct val="0"/>
              </a:spcAft>
              <a:buClr>
                <a:srgbClr val="3333CC"/>
              </a:buClr>
              <a:buSzPct val="60000"/>
              <a:buFontTx/>
              <a:buChar char="-"/>
            </a:pPr>
            <a:r>
              <a:rPr lang="it-IT" sz="2400" kern="0" dirty="0">
                <a:solidFill>
                  <a:srgbClr val="000000"/>
                </a:solidFill>
              </a:rPr>
              <a:t>Sì, se si lavora bene sulla relazione di aiuto, su un piano professionale individuale e/o d’équipe, con le famiglie.</a:t>
            </a:r>
          </a:p>
          <a:p>
            <a:pPr marL="609600" lvl="0" indent="-609600" algn="just" fontAlgn="base">
              <a:spcAft>
                <a:spcPct val="0"/>
              </a:spcAft>
              <a:buClr>
                <a:srgbClr val="3333CC"/>
              </a:buClr>
              <a:buSzPct val="60000"/>
              <a:buFontTx/>
              <a:buChar char="-"/>
            </a:pPr>
            <a:r>
              <a:rPr lang="it-IT" sz="2400" kern="0" dirty="0">
                <a:solidFill>
                  <a:srgbClr val="000000"/>
                </a:solidFill>
              </a:rPr>
              <a:t>Sì, se si lavora bene sulle politiche sociali e sulle azioni conseguenti (accessibilità all’istruzione, alla cultura, alla conoscenza, alla partecipazione ecc.), sul piano politico, sociale, comunitario. </a:t>
            </a:r>
          </a:p>
          <a:p>
            <a:pPr marL="609600" lvl="0" indent="-609600" algn="just" fontAlgn="base">
              <a:spcAft>
                <a:spcPct val="0"/>
              </a:spcAft>
              <a:buClr>
                <a:srgbClr val="3333CC"/>
              </a:buClr>
              <a:buSzPct val="60000"/>
              <a:buFontTx/>
              <a:buChar char="-"/>
            </a:pPr>
            <a:endParaRPr lang="it-IT" sz="2400" kern="0" dirty="0">
              <a:solidFill>
                <a:srgbClr val="000000"/>
              </a:solidFill>
            </a:endParaRPr>
          </a:p>
          <a:p>
            <a:pPr lvl="0" algn="just" fontAlgn="base"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1237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olo 1">
            <a:extLst>
              <a:ext uri="{FF2B5EF4-FFF2-40B4-BE49-F238E27FC236}">
                <a16:creationId xmlns:a16="http://schemas.microsoft.com/office/drawing/2014/main" id="{693D759B-6BFD-4FAC-BB00-D17F0905A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93714"/>
            <a:ext cx="8229600" cy="630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tabLst>
                <a:tab pos="1079500" algn="l"/>
              </a:tabLst>
              <a:defRPr/>
            </a:pPr>
            <a:r>
              <a:rPr lang="it-IT" altLang="it-IT" sz="3200" kern="12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La conoscenza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B76FC8-A941-42E9-B027-32011848C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5627688" cy="4530725"/>
          </a:xfrm>
        </p:spPr>
        <p:txBody>
          <a:bodyPr/>
          <a:lstStyle/>
          <a:p>
            <a:pPr marL="0" indent="0">
              <a:buClr>
                <a:srgbClr val="FF9933"/>
              </a:buClr>
              <a:buNone/>
              <a:defRPr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Per i piccoli:</a:t>
            </a:r>
          </a:p>
          <a:p>
            <a:pPr>
              <a:buClr>
                <a:srgbClr val="FF9933"/>
              </a:buClr>
              <a:defRPr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Tutt’altro (contrasti: liscio/ruvido, morbido/duro, leggero/pesante, )</a:t>
            </a:r>
          </a:p>
          <a:p>
            <a:pPr>
              <a:buClr>
                <a:srgbClr val="FF9933"/>
              </a:buClr>
              <a:defRPr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Posizioni (sopra/sotto, dentro/fuori…)</a:t>
            </a:r>
          </a:p>
          <a:p>
            <a:pPr>
              <a:buClr>
                <a:srgbClr val="FF9933"/>
              </a:buClr>
              <a:defRPr/>
            </a:pP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FF9933"/>
              </a:buClr>
              <a:buNone/>
              <a:defRPr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Per i grandi</a:t>
            </a:r>
          </a:p>
          <a:p>
            <a:pPr>
              <a:buClr>
                <a:srgbClr val="FF9933"/>
              </a:buClr>
              <a:defRPr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Confini </a:t>
            </a:r>
          </a:p>
          <a:p>
            <a:pPr>
              <a:defRPr/>
            </a:pPr>
            <a:endParaRPr lang="it-IT" dirty="0"/>
          </a:p>
        </p:txBody>
      </p:sp>
      <p:sp>
        <p:nvSpPr>
          <p:cNvPr id="63492" name="Segnaposto piè di pagina 3">
            <a:extLst>
              <a:ext uri="{FF2B5EF4-FFF2-40B4-BE49-F238E27FC236}">
                <a16:creationId xmlns:a16="http://schemas.microsoft.com/office/drawing/2014/main" id="{E162B8C8-BA0C-4B5F-A53D-9B03472CF1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Enrica Polato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AF67B45-F60F-477F-B390-AFA2958063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1" b="1820"/>
          <a:stretch/>
        </p:blipFill>
        <p:spPr>
          <a:xfrm>
            <a:off x="8139114" y="2205039"/>
            <a:ext cx="2308225" cy="2320925"/>
          </a:xfrm>
          <a:prstGeom prst="rect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95D380D-AFB2-4DCB-B1DF-3D229F6CB0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3" t="24787" r="10996" b="4984"/>
          <a:stretch/>
        </p:blipFill>
        <p:spPr>
          <a:xfrm>
            <a:off x="4625976" y="209551"/>
            <a:ext cx="3330575" cy="1825625"/>
          </a:xfrm>
          <a:prstGeom prst="rect">
            <a:avLst/>
          </a:prstGeom>
          <a:ln w="53975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D51AC94-AEF3-487F-A83E-E4C3E96AF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464" y="209551"/>
            <a:ext cx="2301875" cy="1825625"/>
          </a:xfrm>
          <a:prstGeom prst="rect">
            <a:avLst/>
          </a:prstGeom>
          <a:ln w="60325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A79A33A-0048-43E9-B181-42C92E3591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545"/>
          <a:stretch/>
        </p:blipFill>
        <p:spPr>
          <a:xfrm>
            <a:off x="4079875" y="4040188"/>
            <a:ext cx="4787900" cy="2817812"/>
          </a:xfrm>
          <a:prstGeom prst="rect">
            <a:avLst/>
          </a:prstGeom>
          <a:ln w="73025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olo 1">
            <a:extLst>
              <a:ext uri="{FF2B5EF4-FFF2-40B4-BE49-F238E27FC236}">
                <a16:creationId xmlns:a16="http://schemas.microsoft.com/office/drawing/2014/main" id="{C69587D7-187B-4094-9882-1DE080650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7813"/>
            <a:ext cx="8229600" cy="7747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tabLst>
                <a:tab pos="1079500" algn="l"/>
              </a:tabLst>
              <a:defRPr/>
            </a:pPr>
            <a:r>
              <a:rPr lang="it-IT" altLang="it-IT" sz="3200" kern="12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Tra la conoscenza e le emozioni: le storie</a:t>
            </a:r>
          </a:p>
        </p:txBody>
      </p:sp>
      <p:sp>
        <p:nvSpPr>
          <p:cNvPr id="71683" name="Segnaposto contenuto 2">
            <a:extLst>
              <a:ext uri="{FF2B5EF4-FFF2-40B4-BE49-F238E27FC236}">
                <a16:creationId xmlns:a16="http://schemas.microsoft.com/office/drawing/2014/main" id="{C9542CB5-8D52-464C-AF14-7170941B4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9933"/>
              </a:buClr>
              <a:defRPr/>
            </a:pPr>
            <a:r>
              <a:rPr lang="it-IT" altLang="it-IT" dirty="0">
                <a:latin typeface="Calibri" panose="020F0502020204030204" pitchFamily="34" charset="0"/>
                <a:cs typeface="Calibri" panose="020F0502020204030204" pitchFamily="34" charset="0"/>
              </a:rPr>
              <a:t>Giorgetto </a:t>
            </a:r>
          </a:p>
          <a:p>
            <a:pPr>
              <a:buClr>
                <a:srgbClr val="FF9933"/>
              </a:buClr>
              <a:defRPr/>
            </a:pPr>
            <a:endParaRPr lang="it-IT" altLang="it-IT" sz="8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9933"/>
              </a:buClr>
              <a:defRPr/>
            </a:pPr>
            <a:r>
              <a:rPr lang="it-IT" altLang="it-IT" dirty="0">
                <a:latin typeface="Calibri" panose="020F0502020204030204" pitchFamily="34" charset="0"/>
                <a:cs typeface="Calibri" panose="020F0502020204030204" pitchFamily="34" charset="0"/>
              </a:rPr>
              <a:t>Lino il bruchino</a:t>
            </a:r>
          </a:p>
          <a:p>
            <a:pPr>
              <a:buClr>
                <a:srgbClr val="FF9933"/>
              </a:buClr>
              <a:defRPr/>
            </a:pPr>
            <a:endParaRPr lang="it-IT" altLang="it-IT" sz="8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FF9933"/>
              </a:buClr>
              <a:buNone/>
              <a:defRPr/>
            </a:pPr>
            <a:endParaRPr lang="it-IT" alt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9933"/>
              </a:buClr>
              <a:defRPr/>
            </a:pPr>
            <a:r>
              <a:rPr lang="it-IT" altLang="it-IT" dirty="0">
                <a:latin typeface="Calibri" panose="020F0502020204030204" pitchFamily="34" charset="0"/>
                <a:cs typeface="Calibri" panose="020F0502020204030204" pitchFamily="34" charset="0"/>
              </a:rPr>
              <a:t>La gallina Alberta…La tela del ragno ……</a:t>
            </a:r>
          </a:p>
        </p:txBody>
      </p:sp>
      <p:sp>
        <p:nvSpPr>
          <p:cNvPr id="64516" name="Segnaposto piè di pagina 3">
            <a:extLst>
              <a:ext uri="{FF2B5EF4-FFF2-40B4-BE49-F238E27FC236}">
                <a16:creationId xmlns:a16="http://schemas.microsoft.com/office/drawing/2014/main" id="{7C7FD3FF-A02B-45F2-9BDE-617D6198B5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Enrica Polato</a:t>
            </a:r>
          </a:p>
        </p:txBody>
      </p:sp>
      <p:sp>
        <p:nvSpPr>
          <p:cNvPr id="64517" name="AutoShape 6" descr="Risultati immagini per giorgetto l'animale che cambia aspetto">
            <a:extLst>
              <a:ext uri="{FF2B5EF4-FFF2-40B4-BE49-F238E27FC236}">
                <a16:creationId xmlns:a16="http://schemas.microsoft.com/office/drawing/2014/main" id="{559645A9-77FB-4806-A69A-76F3131808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0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4518" name="Immagine 2">
            <a:extLst>
              <a:ext uri="{FF2B5EF4-FFF2-40B4-BE49-F238E27FC236}">
                <a16:creationId xmlns:a16="http://schemas.microsoft.com/office/drawing/2014/main" id="{552608E0-E24A-4383-93F0-85B3DB0D0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177926"/>
            <a:ext cx="165576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Immagine 3">
            <a:extLst>
              <a:ext uri="{FF2B5EF4-FFF2-40B4-BE49-F238E27FC236}">
                <a16:creationId xmlns:a16="http://schemas.microsoft.com/office/drawing/2014/main" id="{F65159CC-4549-4223-BC16-20528F091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20601" r="1962" b="24800"/>
          <a:stretch>
            <a:fillRect/>
          </a:stretch>
        </p:blipFill>
        <p:spPr bwMode="auto">
          <a:xfrm>
            <a:off x="6146801" y="1208089"/>
            <a:ext cx="3249613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Immagine 4">
            <a:extLst>
              <a:ext uri="{FF2B5EF4-FFF2-40B4-BE49-F238E27FC236}">
                <a16:creationId xmlns:a16="http://schemas.microsoft.com/office/drawing/2014/main" id="{386AED1E-EFD1-433F-B3D5-9BDC5CD73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 t="22701" r="9401" b="38451"/>
          <a:stretch>
            <a:fillRect/>
          </a:stretch>
        </p:blipFill>
        <p:spPr bwMode="auto">
          <a:xfrm>
            <a:off x="5053013" y="2884488"/>
            <a:ext cx="2303462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Immagine 5">
            <a:extLst>
              <a:ext uri="{FF2B5EF4-FFF2-40B4-BE49-F238E27FC236}">
                <a16:creationId xmlns:a16="http://schemas.microsoft.com/office/drawing/2014/main" id="{40D1A2EC-B9EB-40A0-A0B0-85BDF2B54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2" b="28999"/>
          <a:stretch>
            <a:fillRect/>
          </a:stretch>
        </p:blipFill>
        <p:spPr bwMode="auto">
          <a:xfrm>
            <a:off x="5191125" y="4346575"/>
            <a:ext cx="43307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2" name="Immagine 6">
            <a:extLst>
              <a:ext uri="{FF2B5EF4-FFF2-40B4-BE49-F238E27FC236}">
                <a16:creationId xmlns:a16="http://schemas.microsoft.com/office/drawing/2014/main" id="{FE848C0F-0389-4DDB-BB65-8FEA30C225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4" y="2874963"/>
            <a:ext cx="2225675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olo 1">
            <a:extLst>
              <a:ext uri="{FF2B5EF4-FFF2-40B4-BE49-F238E27FC236}">
                <a16:creationId xmlns:a16="http://schemas.microsoft.com/office/drawing/2014/main" id="{A7777E59-11DF-4001-885A-903AE306B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7813"/>
            <a:ext cx="8229600" cy="5762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tabLst>
                <a:tab pos="1079500" algn="l"/>
              </a:tabLst>
              <a:defRPr/>
            </a:pPr>
            <a:r>
              <a:rPr lang="it-IT" altLang="it-IT" sz="3200" kern="12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Le emozioni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6E6CC2-2AC1-4A4B-8DF0-D95516FD5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rgbClr val="FF9933"/>
              </a:buClr>
              <a:buNone/>
              <a:defRPr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Per i piccoli…</a:t>
            </a:r>
          </a:p>
          <a:p>
            <a:pPr>
              <a:buClr>
                <a:srgbClr val="FF9933"/>
              </a:buClr>
              <a:defRPr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Saremo alberi</a:t>
            </a:r>
          </a:p>
          <a:p>
            <a:pPr>
              <a:buClr>
                <a:srgbClr val="FF9933"/>
              </a:buClr>
              <a:defRPr/>
            </a:pP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9933"/>
              </a:buClr>
              <a:defRPr/>
            </a:pP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FF9933"/>
              </a:buClr>
              <a:buNone/>
              <a:defRPr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… per grandi e piccoli….</a:t>
            </a:r>
          </a:p>
          <a:p>
            <a:pPr>
              <a:buClr>
                <a:srgbClr val="FF9933"/>
              </a:buClr>
              <a:defRPr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Cuore di Pietra</a:t>
            </a:r>
          </a:p>
          <a:p>
            <a:pPr>
              <a:buClr>
                <a:srgbClr val="FF9933"/>
              </a:buClr>
              <a:defRPr/>
            </a:pP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Les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petits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chemins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</p:txBody>
      </p:sp>
      <p:sp>
        <p:nvSpPr>
          <p:cNvPr id="65540" name="Segnaposto piè di pagina 3">
            <a:extLst>
              <a:ext uri="{FF2B5EF4-FFF2-40B4-BE49-F238E27FC236}">
                <a16:creationId xmlns:a16="http://schemas.microsoft.com/office/drawing/2014/main" id="{FB22EC7D-E6B9-407C-9F42-35B7076D05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Enrica Polato</a:t>
            </a:r>
          </a:p>
        </p:txBody>
      </p:sp>
      <p:pic>
        <p:nvPicPr>
          <p:cNvPr id="65541" name="Immagine 5">
            <a:extLst>
              <a:ext uri="{FF2B5EF4-FFF2-40B4-BE49-F238E27FC236}">
                <a16:creationId xmlns:a16="http://schemas.microsoft.com/office/drawing/2014/main" id="{0727AF5A-66D3-4FE7-869B-6D0B1E2F8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6" y="3370264"/>
            <a:ext cx="2130425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Immagine 6">
            <a:extLst>
              <a:ext uri="{FF2B5EF4-FFF2-40B4-BE49-F238E27FC236}">
                <a16:creationId xmlns:a16="http://schemas.microsoft.com/office/drawing/2014/main" id="{7FF41186-475D-4F20-8512-8C1DF42D6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268414"/>
            <a:ext cx="2132012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Immagine 8">
            <a:extLst>
              <a:ext uri="{FF2B5EF4-FFF2-40B4-BE49-F238E27FC236}">
                <a16:creationId xmlns:a16="http://schemas.microsoft.com/office/drawing/2014/main" id="{710EBA8F-B8E4-4B96-996E-AB4873EF2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2" t="10208" r="18063" b="9766"/>
          <a:stretch>
            <a:fillRect/>
          </a:stretch>
        </p:blipFill>
        <p:spPr bwMode="auto">
          <a:xfrm>
            <a:off x="5951539" y="3375026"/>
            <a:ext cx="21605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1780FEE-85A0-4EEF-92A8-B571C678E9BB}"/>
              </a:ext>
            </a:extLst>
          </p:cNvPr>
          <p:cNvSpPr/>
          <p:nvPr/>
        </p:nvSpPr>
        <p:spPr>
          <a:xfrm>
            <a:off x="4727575" y="5680075"/>
            <a:ext cx="55499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 Tatto senza la vista accarezza le emozioni tattili, così importanti per lo sviluppo dello spazio interiore</a:t>
            </a:r>
          </a:p>
          <a:p>
            <a:pPr marL="340995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L. Anfuso, 2018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olo 1">
            <a:extLst>
              <a:ext uri="{FF2B5EF4-FFF2-40B4-BE49-F238E27FC236}">
                <a16:creationId xmlns:a16="http://schemas.microsoft.com/office/drawing/2014/main" id="{FF1647D9-6B9B-4FE8-A6E9-2B6E450BE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36550"/>
            <a:ext cx="8229600" cy="6302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tabLst>
                <a:tab pos="1079500" algn="l"/>
              </a:tabLst>
              <a:defRPr/>
            </a:pPr>
            <a:r>
              <a:rPr lang="it-IT" altLang="it-IT" sz="3200" kern="12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I nuovi pensieri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96232D-BAF7-4B4E-AA6C-FBF999777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9933"/>
              </a:buClr>
              <a:defRPr/>
            </a:pP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Rozmanitosti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9933"/>
              </a:buClr>
              <a:defRPr/>
            </a:pP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9933"/>
              </a:buClr>
              <a:defRPr/>
            </a:pP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FF9933"/>
              </a:buClr>
              <a:buNone/>
              <a:defRPr/>
            </a:pP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9933"/>
              </a:buClr>
              <a:defRPr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Io, tu, le mani</a:t>
            </a:r>
          </a:p>
        </p:txBody>
      </p:sp>
      <p:sp>
        <p:nvSpPr>
          <p:cNvPr id="66564" name="Segnaposto piè di pagina 3">
            <a:extLst>
              <a:ext uri="{FF2B5EF4-FFF2-40B4-BE49-F238E27FC236}">
                <a16:creationId xmlns:a16="http://schemas.microsoft.com/office/drawing/2014/main" id="{4FBD4B09-73D8-4222-989B-0720145AA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Enrica Polato</a:t>
            </a:r>
          </a:p>
        </p:txBody>
      </p:sp>
      <p:pic>
        <p:nvPicPr>
          <p:cNvPr id="66565" name="Immagine 4">
            <a:extLst>
              <a:ext uri="{FF2B5EF4-FFF2-40B4-BE49-F238E27FC236}">
                <a16:creationId xmlns:a16="http://schemas.microsoft.com/office/drawing/2014/main" id="{16F6B768-A98A-48A9-8AEC-99D4C3F7E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t="2618" r="7777" b="2631"/>
          <a:stretch>
            <a:fillRect/>
          </a:stretch>
        </p:blipFill>
        <p:spPr bwMode="auto">
          <a:xfrm>
            <a:off x="5087939" y="990601"/>
            <a:ext cx="2809875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Immagine 6">
            <a:extLst>
              <a:ext uri="{FF2B5EF4-FFF2-40B4-BE49-F238E27FC236}">
                <a16:creationId xmlns:a16="http://schemas.microsoft.com/office/drawing/2014/main" id="{D88FC556-75B6-4252-AD27-395B24EFF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4" y="3789363"/>
            <a:ext cx="4021137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B39AFB-520E-4F00-B9BE-0C155DACC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3900" indent="-723900" eaLnBrk="1" hangingPunct="1">
              <a:buNone/>
              <a:defRPr/>
            </a:pPr>
            <a:endParaRPr lang="it-IT" sz="4800" b="1" dirty="0">
              <a:solidFill>
                <a:srgbClr val="002060"/>
              </a:solidFill>
            </a:endParaRPr>
          </a:p>
          <a:p>
            <a:pPr marL="1346200" indent="-723900" eaLnBrk="1" hangingPunct="1">
              <a:buNone/>
              <a:defRPr/>
            </a:pPr>
            <a:r>
              <a:rPr lang="it-IT" sz="4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Dove si possono trovare i libri tattili?</a:t>
            </a:r>
          </a:p>
          <a:p>
            <a:pPr eaLnBrk="1" hangingPunct="1">
              <a:defRPr/>
            </a:pPr>
            <a:endParaRPr lang="it-IT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7587" name="Segnaposto piè di pagina 3">
            <a:extLst>
              <a:ext uri="{FF2B5EF4-FFF2-40B4-BE49-F238E27FC236}">
                <a16:creationId xmlns:a16="http://schemas.microsoft.com/office/drawing/2014/main" id="{CE7C990B-208C-44DC-922E-AE5C73137D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Enrica Polato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olo 1">
            <a:extLst>
              <a:ext uri="{FF2B5EF4-FFF2-40B4-BE49-F238E27FC236}">
                <a16:creationId xmlns:a16="http://schemas.microsoft.com/office/drawing/2014/main" id="{EEDEF9C4-E357-40ED-8E2E-CB664E1DA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7814"/>
            <a:ext cx="8229600" cy="630237"/>
          </a:xfrm>
        </p:spPr>
        <p:txBody>
          <a:bodyPr/>
          <a:lstStyle/>
          <a:p>
            <a:r>
              <a:rPr lang="it-IT" altLang="it-IT" sz="3600">
                <a:latin typeface="Calibri" panose="020F0502020204030204" pitchFamily="34" charset="0"/>
                <a:cs typeface="Calibri" panose="020F0502020204030204" pitchFamily="34" charset="0"/>
              </a:rPr>
              <a:t>La pubblicazione dei libri tattili in Italia - 1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476315-47A2-42A7-8EB9-F7403D4CC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5418138" cy="45307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it-IT" sz="2400" dirty="0">
                <a:latin typeface="+mj-lt"/>
              </a:rPr>
              <a:t>1976 pubblica due libri tattili, con testo in solo Braille</a:t>
            </a:r>
          </a:p>
          <a:p>
            <a:pPr>
              <a:defRPr/>
            </a:pPr>
            <a:r>
              <a:rPr lang="it-IT" sz="2400" dirty="0">
                <a:latin typeface="+mj-lt"/>
              </a:rPr>
              <a:t>Piccolo Bruco </a:t>
            </a:r>
            <a:r>
              <a:rPr lang="it-IT" sz="2400" dirty="0" err="1">
                <a:latin typeface="+mj-lt"/>
              </a:rPr>
              <a:t>Maisazio</a:t>
            </a:r>
            <a:endParaRPr lang="it-IT" sz="2400" dirty="0">
              <a:latin typeface="+mj-lt"/>
            </a:endParaRPr>
          </a:p>
          <a:p>
            <a:pPr>
              <a:defRPr/>
            </a:pPr>
            <a:r>
              <a:rPr lang="it-IT" sz="2400" dirty="0">
                <a:latin typeface="+mj-lt"/>
              </a:rPr>
              <a:t>Piccolo Ruvido, Piccolo Liscio (riedizione di Piccolo Blu, Piccolo Giallo)</a:t>
            </a:r>
          </a:p>
          <a:p>
            <a:pPr marL="0" indent="0">
              <a:buNone/>
              <a:defRPr/>
            </a:pPr>
            <a:endParaRPr lang="it-IT" sz="2400" dirty="0">
              <a:latin typeface="+mj-lt"/>
            </a:endParaRPr>
          </a:p>
          <a:p>
            <a:pPr marL="0" indent="0">
              <a:buNone/>
              <a:defRPr/>
            </a:pPr>
            <a:r>
              <a:rPr lang="it-IT" sz="2400" dirty="0">
                <a:latin typeface="+mj-lt"/>
              </a:rPr>
              <a:t>Non continua la produzione.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</p:txBody>
      </p:sp>
      <p:sp>
        <p:nvSpPr>
          <p:cNvPr id="68612" name="Segnaposto piè di pagina 3">
            <a:extLst>
              <a:ext uri="{FF2B5EF4-FFF2-40B4-BE49-F238E27FC236}">
                <a16:creationId xmlns:a16="http://schemas.microsoft.com/office/drawing/2014/main" id="{50C8DB0B-A3DF-4E15-8A6B-18B823A959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Enrica Polato</a:t>
            </a:r>
          </a:p>
        </p:txBody>
      </p:sp>
      <p:pic>
        <p:nvPicPr>
          <p:cNvPr id="68613" name="Immagine 5">
            <a:extLst>
              <a:ext uri="{FF2B5EF4-FFF2-40B4-BE49-F238E27FC236}">
                <a16:creationId xmlns:a16="http://schemas.microsoft.com/office/drawing/2014/main" id="{0E44AB85-754D-4EE7-9106-FE10CE172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0" t="15791" r="16000" b="13651"/>
          <a:stretch>
            <a:fillRect/>
          </a:stretch>
        </p:blipFill>
        <p:spPr bwMode="auto">
          <a:xfrm>
            <a:off x="7526338" y="1600201"/>
            <a:ext cx="2405062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CasellaDiTesto 6">
            <a:extLst>
              <a:ext uri="{FF2B5EF4-FFF2-40B4-BE49-F238E27FC236}">
                <a16:creationId xmlns:a16="http://schemas.microsoft.com/office/drawing/2014/main" id="{ED58F419-281B-47B0-BF68-70E5C4C0B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726" y="4005264"/>
            <a:ext cx="33131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Biblioteca Italiana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per i ciechi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«Regina Margherita»  Monza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egnaposto piè di pagina 3">
            <a:extLst>
              <a:ext uri="{FF2B5EF4-FFF2-40B4-BE49-F238E27FC236}">
                <a16:creationId xmlns:a16="http://schemas.microsoft.com/office/drawing/2014/main" id="{E59A3936-6419-4A1F-AD90-8D1FDC5DAC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Enrica Polato</a:t>
            </a:r>
          </a:p>
        </p:txBody>
      </p:sp>
      <p:pic>
        <p:nvPicPr>
          <p:cNvPr id="69635" name="Immagine 4">
            <a:extLst>
              <a:ext uri="{FF2B5EF4-FFF2-40B4-BE49-F238E27FC236}">
                <a16:creationId xmlns:a16="http://schemas.microsoft.com/office/drawing/2014/main" id="{CFF09DE2-77C5-4526-93F7-F346972B6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75" y="2030413"/>
            <a:ext cx="48323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itolo 1">
            <a:extLst>
              <a:ext uri="{FF2B5EF4-FFF2-40B4-BE49-F238E27FC236}">
                <a16:creationId xmlns:a16="http://schemas.microsoft.com/office/drawing/2014/main" id="{6C0439C5-7F93-41F5-9A7E-183F4D26F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7814"/>
            <a:ext cx="8229600" cy="714375"/>
          </a:xfrm>
        </p:spPr>
        <p:txBody>
          <a:bodyPr/>
          <a:lstStyle/>
          <a:p>
            <a:r>
              <a:rPr lang="it-IT" altLang="it-IT" sz="3600">
                <a:solidFill>
                  <a:srgbClr val="66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pubblicazione dei libri tattili in Italia - 2</a:t>
            </a:r>
            <a:endParaRPr lang="it-IT" alt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637" name="Picture 2" descr="Risultati immagini per ruvidino libri braille">
            <a:extLst>
              <a:ext uri="{FF2B5EF4-FFF2-40B4-BE49-F238E27FC236}">
                <a16:creationId xmlns:a16="http://schemas.microsoft.com/office/drawing/2014/main" id="{12287D94-2CFA-4FE2-B5A8-148AD190F5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160" r="6281" b="9996"/>
          <a:stretch>
            <a:fillRect/>
          </a:stretch>
        </p:blipFill>
        <p:spPr>
          <a:xfrm>
            <a:off x="1703388" y="1279525"/>
            <a:ext cx="3816350" cy="2941638"/>
          </a:xfrm>
          <a:noFill/>
        </p:spPr>
      </p:pic>
      <p:pic>
        <p:nvPicPr>
          <p:cNvPr id="69638" name="Immagine 1">
            <a:extLst>
              <a:ext uri="{FF2B5EF4-FFF2-40B4-BE49-F238E27FC236}">
                <a16:creationId xmlns:a16="http://schemas.microsoft.com/office/drawing/2014/main" id="{C4E06A2F-AB2D-4071-9717-6688E73A9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t="10114" r="4630" b="11507"/>
          <a:stretch>
            <a:fillRect/>
          </a:stretch>
        </p:blipFill>
        <p:spPr bwMode="auto">
          <a:xfrm>
            <a:off x="4310063" y="4292601"/>
            <a:ext cx="6240462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CasellaDiTesto 3">
            <a:extLst>
              <a:ext uri="{FF2B5EF4-FFF2-40B4-BE49-F238E27FC236}">
                <a16:creationId xmlns:a16="http://schemas.microsoft.com/office/drawing/2014/main" id="{F42F49A9-D806-477D-A422-5D4047A49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2901" y="3470276"/>
            <a:ext cx="2881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Anni 70’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egnaposto piè di pagina 3">
            <a:extLst>
              <a:ext uri="{FF2B5EF4-FFF2-40B4-BE49-F238E27FC236}">
                <a16:creationId xmlns:a16="http://schemas.microsoft.com/office/drawing/2014/main" id="{48DA5057-AA6E-40CF-8768-E4BDFF5385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Enrica Polato</a:t>
            </a:r>
          </a:p>
        </p:txBody>
      </p:sp>
      <p:sp>
        <p:nvSpPr>
          <p:cNvPr id="70659" name="Titolo 1">
            <a:extLst>
              <a:ext uri="{FF2B5EF4-FFF2-40B4-BE49-F238E27FC236}">
                <a16:creationId xmlns:a16="http://schemas.microsoft.com/office/drawing/2014/main" id="{12A5440A-5907-4861-9295-AFD73921A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7814"/>
            <a:ext cx="8229600" cy="714375"/>
          </a:xfrm>
        </p:spPr>
        <p:txBody>
          <a:bodyPr/>
          <a:lstStyle/>
          <a:p>
            <a:r>
              <a:rPr lang="it-IT" altLang="it-IT" sz="3600">
                <a:solidFill>
                  <a:srgbClr val="66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pubblicazione dei libri tattili in Italia - 3</a:t>
            </a:r>
            <a:endParaRPr lang="it-IT" alt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0660" name="Immagine 3">
            <a:extLst>
              <a:ext uri="{FF2B5EF4-FFF2-40B4-BE49-F238E27FC236}">
                <a16:creationId xmlns:a16="http://schemas.microsoft.com/office/drawing/2014/main" id="{510D3E12-918E-46E1-A0ED-10DCA0D1F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1358900"/>
            <a:ext cx="33607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Immagine 4">
            <a:extLst>
              <a:ext uri="{FF2B5EF4-FFF2-40B4-BE49-F238E27FC236}">
                <a16:creationId xmlns:a16="http://schemas.microsoft.com/office/drawing/2014/main" id="{AE0AE718-123E-4F1E-B07C-32239494E7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9"/>
          <a:stretch>
            <a:fillRect/>
          </a:stretch>
        </p:blipFill>
        <p:spPr bwMode="auto">
          <a:xfrm>
            <a:off x="2135188" y="1358900"/>
            <a:ext cx="2584450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Immagine 7">
            <a:extLst>
              <a:ext uri="{FF2B5EF4-FFF2-40B4-BE49-F238E27FC236}">
                <a16:creationId xmlns:a16="http://schemas.microsoft.com/office/drawing/2014/main" id="{C3980BFE-37AC-4B98-AE85-D6A921FD1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1" y="4586289"/>
            <a:ext cx="2309813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Immagine 11">
            <a:extLst>
              <a:ext uri="{FF2B5EF4-FFF2-40B4-BE49-F238E27FC236}">
                <a16:creationId xmlns:a16="http://schemas.microsoft.com/office/drawing/2014/main" id="{40AE3D1F-A09A-47D2-B70E-66062D1E0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4586289"/>
            <a:ext cx="2432050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olo 1">
            <a:extLst>
              <a:ext uri="{FF2B5EF4-FFF2-40B4-BE49-F238E27FC236}">
                <a16:creationId xmlns:a16="http://schemas.microsoft.com/office/drawing/2014/main" id="{B1579568-AD06-484F-884C-4551C8A43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7813"/>
            <a:ext cx="8229600" cy="774700"/>
          </a:xfrm>
        </p:spPr>
        <p:txBody>
          <a:bodyPr/>
          <a:lstStyle/>
          <a:p>
            <a:r>
              <a:rPr lang="it-IT" altLang="it-IT" sz="3600">
                <a:solidFill>
                  <a:srgbClr val="66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pubblicazione dei libri tattili in Francia</a:t>
            </a:r>
            <a:endParaRPr lang="it-IT" alt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707" name="Segnaposto piè di pagina 3">
            <a:extLst>
              <a:ext uri="{FF2B5EF4-FFF2-40B4-BE49-F238E27FC236}">
                <a16:creationId xmlns:a16="http://schemas.microsoft.com/office/drawing/2014/main" id="{ADDD64E5-8720-4D93-81B9-EF5B26107E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Enrica Polato</a:t>
            </a:r>
          </a:p>
        </p:txBody>
      </p:sp>
      <p:sp>
        <p:nvSpPr>
          <p:cNvPr id="72708" name="AutoShape 4" descr="Risultati immagini per au pays d'amandine dine dine">
            <a:extLst>
              <a:ext uri="{FF2B5EF4-FFF2-40B4-BE49-F238E27FC236}">
                <a16:creationId xmlns:a16="http://schemas.microsoft.com/office/drawing/2014/main" id="{6F647575-CE25-4BCC-86F6-FD66C2FFEC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0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709" name="AutoShape 6" descr="Risultati immagini per au pays d'amandine dine dine">
            <a:extLst>
              <a:ext uri="{FF2B5EF4-FFF2-40B4-BE49-F238E27FC236}">
                <a16:creationId xmlns:a16="http://schemas.microsoft.com/office/drawing/2014/main" id="{0538847D-6F4E-4BEA-99CE-3102DDBE3C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52613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2710" name="Picture 9" descr="Risultati immagini per les doigts qui rêvent logo">
            <a:extLst>
              <a:ext uri="{FF2B5EF4-FFF2-40B4-BE49-F238E27FC236}">
                <a16:creationId xmlns:a16="http://schemas.microsoft.com/office/drawing/2014/main" id="{7938B330-CB1C-406A-B507-72C8F028A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1628776"/>
            <a:ext cx="2719388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Immagine 3">
            <a:extLst>
              <a:ext uri="{FF2B5EF4-FFF2-40B4-BE49-F238E27FC236}">
                <a16:creationId xmlns:a16="http://schemas.microsoft.com/office/drawing/2014/main" id="{1AE42008-BA1C-4F48-8DD0-3E43DE163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1" y="4508500"/>
            <a:ext cx="1355725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Immagine 4">
            <a:extLst>
              <a:ext uri="{FF2B5EF4-FFF2-40B4-BE49-F238E27FC236}">
                <a16:creationId xmlns:a16="http://schemas.microsoft.com/office/drawing/2014/main" id="{53F63CA9-CD7D-4BB2-A00A-50B4781D3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4508500"/>
            <a:ext cx="2530475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Immagine 5">
            <a:extLst>
              <a:ext uri="{FF2B5EF4-FFF2-40B4-BE49-F238E27FC236}">
                <a16:creationId xmlns:a16="http://schemas.microsoft.com/office/drawing/2014/main" id="{24086F7D-C924-400D-9420-2C04C7B6D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8" b="6833"/>
          <a:stretch>
            <a:fillRect/>
          </a:stretch>
        </p:blipFill>
        <p:spPr bwMode="auto">
          <a:xfrm>
            <a:off x="8062914" y="4508500"/>
            <a:ext cx="2147887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4" name="Rettangolo 7">
            <a:extLst>
              <a:ext uri="{FF2B5EF4-FFF2-40B4-BE49-F238E27FC236}">
                <a16:creationId xmlns:a16="http://schemas.microsoft.com/office/drawing/2014/main" id="{73D69BD8-F8CE-4C89-9ED0-4704C4E6E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9200" y="2686051"/>
            <a:ext cx="2324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 octobre 1994 </a:t>
            </a:r>
          </a:p>
        </p:txBody>
      </p:sp>
      <p:pic>
        <p:nvPicPr>
          <p:cNvPr id="72715" name="Immagine 10">
            <a:extLst>
              <a:ext uri="{FF2B5EF4-FFF2-40B4-BE49-F238E27FC236}">
                <a16:creationId xmlns:a16="http://schemas.microsoft.com/office/drawing/2014/main" id="{359C843F-676F-41FE-A876-D54EC30C2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9" y="2827339"/>
            <a:ext cx="2212975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6" name="Immagine 8">
            <a:extLst>
              <a:ext uri="{FF2B5EF4-FFF2-40B4-BE49-F238E27FC236}">
                <a16:creationId xmlns:a16="http://schemas.microsoft.com/office/drawing/2014/main" id="{F031A8EF-C2FA-4C40-8BA6-24822F9540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46200"/>
            <a:ext cx="30924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olo 1">
            <a:extLst>
              <a:ext uri="{FF2B5EF4-FFF2-40B4-BE49-F238E27FC236}">
                <a16:creationId xmlns:a16="http://schemas.microsoft.com/office/drawing/2014/main" id="{9128B2E5-ECE9-4C88-83D9-6E1E2F4C5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2614" y="1268413"/>
            <a:ext cx="3743325" cy="1841500"/>
          </a:xfrm>
        </p:spPr>
        <p:txBody>
          <a:bodyPr/>
          <a:lstStyle/>
          <a:p>
            <a:r>
              <a:rPr lang="it-IT" altLang="it-IT" sz="3600">
                <a:latin typeface="Calibri" panose="020F0502020204030204" pitchFamily="34" charset="0"/>
                <a:cs typeface="Calibri" panose="020F0502020204030204" pitchFamily="34" charset="0"/>
              </a:rPr>
              <a:t>Libro  accessibile e formazione insegnanti</a:t>
            </a:r>
          </a:p>
        </p:txBody>
      </p:sp>
      <p:sp>
        <p:nvSpPr>
          <p:cNvPr id="77827" name="Segnaposto piè di pagina 2">
            <a:extLst>
              <a:ext uri="{FF2B5EF4-FFF2-40B4-BE49-F238E27FC236}">
                <a16:creationId xmlns:a16="http://schemas.microsoft.com/office/drawing/2014/main" id="{ADA3BAC9-A3E2-446C-8E83-F02293D7D1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Enrica Polato</a:t>
            </a:r>
          </a:p>
        </p:txBody>
      </p:sp>
      <p:pic>
        <p:nvPicPr>
          <p:cNvPr id="77828" name="Immagine 3">
            <a:extLst>
              <a:ext uri="{FF2B5EF4-FFF2-40B4-BE49-F238E27FC236}">
                <a16:creationId xmlns:a16="http://schemas.microsoft.com/office/drawing/2014/main" id="{C11F3B5C-E354-425B-BDCE-DFB98B006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36550"/>
            <a:ext cx="350520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EE08E6B-1DEF-46C7-8764-164EEB5C99E7}"/>
              </a:ext>
            </a:extLst>
          </p:cNvPr>
          <p:cNvSpPr txBox="1"/>
          <p:nvPr/>
        </p:nvSpPr>
        <p:spPr>
          <a:xfrm>
            <a:off x="1852614" y="5551488"/>
            <a:ext cx="22320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Con…</a:t>
            </a:r>
          </a:p>
        </p:txBody>
      </p:sp>
      <p:sp>
        <p:nvSpPr>
          <p:cNvPr id="77830" name="CasellaDiTesto 7">
            <a:extLst>
              <a:ext uri="{FF2B5EF4-FFF2-40B4-BE49-F238E27FC236}">
                <a16:creationId xmlns:a16="http://schemas.microsoft.com/office/drawing/2014/main" id="{45E335CB-03F3-4462-80A7-7A3B917BA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4292601"/>
            <a:ext cx="2447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7831" name="Immagine 9">
            <a:extLst>
              <a:ext uri="{FF2B5EF4-FFF2-40B4-BE49-F238E27FC236}">
                <a16:creationId xmlns:a16="http://schemas.microsoft.com/office/drawing/2014/main" id="{66FE9B00-4216-41DF-B6E9-CC6561F50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5283200"/>
            <a:ext cx="2493962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Immagine 10">
            <a:extLst>
              <a:ext uri="{FF2B5EF4-FFF2-40B4-BE49-F238E27FC236}">
                <a16:creationId xmlns:a16="http://schemas.microsoft.com/office/drawing/2014/main" id="{BA41587C-96AB-4EB3-9B6D-151098E2B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6" y="5299075"/>
            <a:ext cx="75406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Immagine 11">
            <a:extLst>
              <a:ext uri="{FF2B5EF4-FFF2-40B4-BE49-F238E27FC236}">
                <a16:creationId xmlns:a16="http://schemas.microsoft.com/office/drawing/2014/main" id="{214F707C-7E49-4903-BC51-BAB72D6C65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5299075"/>
            <a:ext cx="966788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527051" y="59417"/>
            <a:ext cx="11233149" cy="648071"/>
          </a:xfrm>
        </p:spPr>
        <p:txBody>
          <a:bodyPr/>
          <a:lstStyle/>
          <a:p>
            <a:pPr lvl="0" algn="ctr">
              <a:lnSpc>
                <a:spcPct val="100000"/>
              </a:lnSpc>
            </a:pPr>
            <a:r>
              <a:rPr lang="it-IT" sz="3200" b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Famiglia e disabilità visiva: aiuto, cura e presa in carico</a:t>
            </a:r>
          </a:p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527051" y="707489"/>
            <a:ext cx="11233149" cy="5134018"/>
          </a:xfrm>
        </p:spPr>
        <p:txBody>
          <a:bodyPr/>
          <a:lstStyle/>
          <a:p>
            <a:pPr algn="just"/>
            <a:r>
              <a:rPr lang="it-IT" dirty="0"/>
              <a:t>Molta letteratura e molte ricerche attuali, anche italiane: (F. Gatto; S. Salmeri; S. Gatto; P. Piscitelli; M. </a:t>
            </a:r>
            <a:r>
              <a:rPr lang="it-IT" dirty="0" err="1"/>
              <a:t>Condidorio</a:t>
            </a:r>
            <a:r>
              <a:rPr lang="it-IT" dirty="0"/>
              <a:t>; G. Abba; P. </a:t>
            </a:r>
            <a:r>
              <a:rPr lang="it-IT" dirty="0" err="1"/>
              <a:t>Bonanomi</a:t>
            </a:r>
            <a:r>
              <a:rPr lang="it-IT" dirty="0"/>
              <a:t>; T. Zappaterra; F. Bocci; R. Caldin; E. Polato; V. Friso; ecc.). </a:t>
            </a:r>
          </a:p>
          <a:p>
            <a:pPr marL="285750" indent="-285750" algn="ctr">
              <a:buFontTx/>
              <a:buChar char="-"/>
            </a:pPr>
            <a:endParaRPr lang="it-IT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/>
              <a:t>Rilevante è l’incontro tra i </a:t>
            </a:r>
            <a:r>
              <a:rPr lang="it-IT" b="1" dirty="0"/>
              <a:t>professionisti della relazione di aiuto e della riabilitazione e le famiglie</a:t>
            </a:r>
          </a:p>
          <a:p>
            <a:pPr marL="285750" indent="-285750" algn="ctr">
              <a:buFontTx/>
              <a:buChar char="-"/>
            </a:pPr>
            <a:endParaRPr lang="it-IT" dirty="0"/>
          </a:p>
          <a:p>
            <a:pPr algn="ctr"/>
            <a:r>
              <a:rPr lang="it-IT" dirty="0"/>
              <a:t>Importanza di </a:t>
            </a:r>
            <a:r>
              <a:rPr lang="it-IT" b="1" dirty="0"/>
              <a:t>formare bene</a:t>
            </a:r>
            <a:r>
              <a:rPr lang="it-IT" dirty="0"/>
              <a:t> i professionisti che sono impegnati con i genitori </a:t>
            </a:r>
          </a:p>
          <a:p>
            <a:pPr algn="ctr"/>
            <a:r>
              <a:rPr lang="it-IT" altLang="it-IT" kern="0" dirty="0">
                <a:solidFill>
                  <a:srgbClr val="000000"/>
                </a:solidFill>
              </a:rPr>
              <a:t>Necessità di un </a:t>
            </a:r>
            <a:r>
              <a:rPr lang="it-IT" altLang="it-IT" b="1" kern="0" dirty="0">
                <a:solidFill>
                  <a:srgbClr val="000000"/>
                </a:solidFill>
              </a:rPr>
              <a:t>tempo lungo</a:t>
            </a:r>
            <a:r>
              <a:rPr lang="it-IT" altLang="it-IT" kern="0" dirty="0">
                <a:solidFill>
                  <a:srgbClr val="000000"/>
                </a:solidFill>
              </a:rPr>
              <a:t> nel quale l’</a:t>
            </a:r>
            <a:r>
              <a:rPr lang="it-IT" altLang="it-IT" b="1" kern="0" dirty="0">
                <a:solidFill>
                  <a:srgbClr val="000000"/>
                </a:solidFill>
              </a:rPr>
              <a:t>educazione</a:t>
            </a:r>
            <a:r>
              <a:rPr lang="it-IT" altLang="it-IT" kern="0" dirty="0">
                <a:solidFill>
                  <a:srgbClr val="000000"/>
                </a:solidFill>
              </a:rPr>
              <a:t> si affianchi alla terapia e alla riabilitazione, </a:t>
            </a:r>
          </a:p>
          <a:p>
            <a:pPr algn="ctr"/>
            <a:r>
              <a:rPr lang="it-IT" altLang="it-IT" kern="0" dirty="0">
                <a:solidFill>
                  <a:srgbClr val="000000"/>
                </a:solidFill>
              </a:rPr>
              <a:t>grazie a professionisti preparati, che «credono» nei genitori</a:t>
            </a:r>
          </a:p>
          <a:p>
            <a:pPr algn="ctr"/>
            <a:endParaRPr lang="it-IT" altLang="it-IT" kern="0" dirty="0">
              <a:solidFill>
                <a:srgbClr val="00000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/>
              <a:t>Imprescindibile è l’accesso al «conoscere»</a:t>
            </a:r>
          </a:p>
          <a:p>
            <a:pPr algn="ctr"/>
            <a:endParaRPr lang="it-IT" dirty="0"/>
          </a:p>
          <a:p>
            <a:pPr algn="ctr"/>
            <a:r>
              <a:rPr lang="it-IT" b="1" dirty="0"/>
              <a:t>Importanza dei mediatori (e dei libri tattili) </a:t>
            </a:r>
            <a:r>
              <a:rPr lang="it-IT" dirty="0"/>
              <a:t>come impegno comunitario (Federazione Pro ciechi; UICI; IRIFOR; ecc.)</a:t>
            </a:r>
          </a:p>
          <a:p>
            <a:pPr lvl="0" algn="ctr" fontAlgn="base">
              <a:lnSpc>
                <a:spcPct val="9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kern="0" dirty="0">
                <a:solidFill>
                  <a:srgbClr val="000000"/>
                </a:solidFill>
              </a:rPr>
              <a:t>Disponibilità di </a:t>
            </a:r>
            <a:r>
              <a:rPr lang="it-IT" altLang="it-IT" b="1" kern="0" dirty="0">
                <a:solidFill>
                  <a:srgbClr val="000000"/>
                </a:solidFill>
              </a:rPr>
              <a:t>opportunità e possibilità</a:t>
            </a:r>
            <a:r>
              <a:rPr lang="it-IT" altLang="it-IT" kern="0" dirty="0">
                <a:solidFill>
                  <a:srgbClr val="000000"/>
                </a:solidFill>
              </a:rPr>
              <a:t> (capability approach): la responsabilità di promuovere contesti facilitanti e offrire mediatori (didattici, relazionali ecc.) è di tutti.</a:t>
            </a:r>
          </a:p>
          <a:p>
            <a:pPr marL="609600" lvl="0" indent="-609600" algn="just" fontAlgn="base">
              <a:lnSpc>
                <a:spcPct val="90000"/>
              </a:lnSpc>
              <a:spcAft>
                <a:spcPct val="0"/>
              </a:spcAft>
              <a:buClr>
                <a:srgbClr val="3333CC"/>
              </a:buClr>
              <a:buSzPct val="60000"/>
              <a:buFont typeface="Wingdings" panose="05000000000000000000" pitchFamily="2" charset="2"/>
              <a:buChar char="n"/>
            </a:pPr>
            <a:endParaRPr lang="it-IT" altLang="it-IT" sz="2800" kern="0" dirty="0">
              <a:solidFill>
                <a:srgbClr val="000000"/>
              </a:solidFill>
            </a:endParaRPr>
          </a:p>
          <a:p>
            <a:pPr marL="609600" lvl="0" indent="-609600" fontAlgn="base">
              <a:lnSpc>
                <a:spcPct val="9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sz="1600" kern="0" dirty="0" err="1">
                <a:solidFill>
                  <a:srgbClr val="000000"/>
                </a:solidFill>
              </a:rPr>
              <a:t>Goffman</a:t>
            </a:r>
            <a:r>
              <a:rPr lang="it-IT" altLang="it-IT" sz="1600" kern="0" dirty="0">
                <a:solidFill>
                  <a:srgbClr val="000000"/>
                </a:solidFill>
              </a:rPr>
              <a:t> 1975; Sen 1987; WHO, ICF 2001 e ICF –CY 2006</a:t>
            </a:r>
            <a:endParaRPr lang="it-IT" altLang="it-IT" sz="1600" kern="0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algn="ctr"/>
            <a:r>
              <a:rPr lang="it-IT" dirty="0"/>
              <a:t>   </a:t>
            </a:r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BB393E46-C2A9-48D9-9438-E8478974628B}"/>
              </a:ext>
            </a:extLst>
          </p:cNvPr>
          <p:cNvSpPr/>
          <p:nvPr/>
        </p:nvSpPr>
        <p:spPr>
          <a:xfrm>
            <a:off x="5936202" y="1953080"/>
            <a:ext cx="224901" cy="426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29562DE-53BB-49F4-8995-D5DE30F3A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731" y="3937227"/>
            <a:ext cx="286537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64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C:\Users\ereffo.HOLLMANPD.000\Desktop\Immagine 1.png">
            <a:extLst>
              <a:ext uri="{FF2B5EF4-FFF2-40B4-BE49-F238E27FC236}">
                <a16:creationId xmlns:a16="http://schemas.microsoft.com/office/drawing/2014/main" id="{8A60CBFA-EB01-4465-9433-0D1286F01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59"/>
          <a:stretch>
            <a:fillRect/>
          </a:stretch>
        </p:blipFill>
        <p:spPr bwMode="auto">
          <a:xfrm>
            <a:off x="4184651" y="1249363"/>
            <a:ext cx="6423025" cy="45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9F2070FD-94E8-4F5D-BB03-B74CD166649B}"/>
              </a:ext>
            </a:extLst>
          </p:cNvPr>
          <p:cNvSpPr/>
          <p:nvPr/>
        </p:nvSpPr>
        <p:spPr>
          <a:xfrm>
            <a:off x="2208213" y="1476376"/>
            <a:ext cx="1985962" cy="715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F</a:t>
            </a:r>
            <a:r>
              <a:rPr kumimoji="0" lang="it-IT" sz="1350" b="1" i="0" u="none" strike="noStrike" kern="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ont</a:t>
            </a: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 </a:t>
            </a:r>
            <a:r>
              <a:rPr kumimoji="0" lang="it-IT" sz="1350" b="1" i="1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Easy Reading</a:t>
            </a: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anche p</a:t>
            </a:r>
            <a:r>
              <a:rPr kumimoji="0" lang="it-IT" sz="1350" b="1" i="0" u="none" strike="noStrike" kern="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er</a:t>
            </a: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 lettori con dislessia </a:t>
            </a:r>
            <a:endParaRPr kumimoji="0" lang="it-IT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617FDCF-647E-4F93-8702-ECD60D570C1F}"/>
              </a:ext>
            </a:extLst>
          </p:cNvPr>
          <p:cNvSpPr/>
          <p:nvPr/>
        </p:nvSpPr>
        <p:spPr>
          <a:xfrm>
            <a:off x="2493963" y="1498601"/>
            <a:ext cx="1528762" cy="714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Testo ampio per bambini più grandi</a:t>
            </a:r>
            <a:endParaRPr kumimoji="0" lang="it-IT" sz="135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DE5F886-D211-489D-A503-CBC84EF05BE6}"/>
              </a:ext>
            </a:extLst>
          </p:cNvPr>
          <p:cNvSpPr/>
          <p:nvPr/>
        </p:nvSpPr>
        <p:spPr>
          <a:xfrm>
            <a:off x="2193926" y="2735263"/>
            <a:ext cx="1990725" cy="1130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Ingrandito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per lettori con </a:t>
            </a:r>
            <a:r>
              <a:rPr kumimoji="0" lang="it-IT" sz="1350" b="1" i="0" u="none" strike="noStrike" kern="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ipovisione</a:t>
            </a: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 e stampato maiuscolo per i bambini più piccoli</a:t>
            </a:r>
            <a:endParaRPr kumimoji="0" lang="it-IT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76BA500-940D-4664-A8D8-36A760E3FD16}"/>
              </a:ext>
            </a:extLst>
          </p:cNvPr>
          <p:cNvSpPr/>
          <p:nvPr/>
        </p:nvSpPr>
        <p:spPr>
          <a:xfrm>
            <a:off x="2476501" y="2527301"/>
            <a:ext cx="1317625" cy="1546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Testo semplificato per bambini più piccoli e/o con difficoltà cognitive</a:t>
            </a:r>
            <a:endParaRPr kumimoji="0" lang="it-IT" sz="135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17F005F-ADC9-4F25-BF03-4E55A22A8E9B}"/>
              </a:ext>
            </a:extLst>
          </p:cNvPr>
          <p:cNvSpPr/>
          <p:nvPr/>
        </p:nvSpPr>
        <p:spPr>
          <a:xfrm>
            <a:off x="2193925" y="4338639"/>
            <a:ext cx="1430338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CAA per lettori con difficoltà di comunicazione</a:t>
            </a:r>
            <a:endParaRPr kumimoji="0" lang="it-IT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4BFDAC32-2B25-42E6-852F-D3B10AB11B8F}"/>
              </a:ext>
            </a:extLst>
          </p:cNvPr>
          <p:cNvSpPr/>
          <p:nvPr/>
        </p:nvSpPr>
        <p:spPr>
          <a:xfrm>
            <a:off x="2208214" y="5711826"/>
            <a:ext cx="1266825" cy="715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Braille per lettori non vedenti</a:t>
            </a:r>
            <a:endParaRPr kumimoji="0" lang="it-IT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E185EF8-A388-4C50-ADD7-8D3AC9B9B9C2}"/>
              </a:ext>
            </a:extLst>
          </p:cNvPr>
          <p:cNvSpPr/>
          <p:nvPr/>
        </p:nvSpPr>
        <p:spPr>
          <a:xfrm>
            <a:off x="4583114" y="6069014"/>
            <a:ext cx="2166937" cy="300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Audiolibro con QR code</a:t>
            </a:r>
            <a:endParaRPr kumimoji="0" lang="it-IT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A3DB817-9EF8-48F7-A66A-C411CBDD9E26}"/>
              </a:ext>
            </a:extLst>
          </p:cNvPr>
          <p:cNvSpPr/>
          <p:nvPr/>
        </p:nvSpPr>
        <p:spPr>
          <a:xfrm>
            <a:off x="7396164" y="6069014"/>
            <a:ext cx="3233737" cy="300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Immagini con accorgimenti facilitanti</a:t>
            </a:r>
            <a:endParaRPr kumimoji="0" lang="it-IT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859" name="Titolo 1">
            <a:extLst>
              <a:ext uri="{FF2B5EF4-FFF2-40B4-BE49-F238E27FC236}">
                <a16:creationId xmlns:a16="http://schemas.microsoft.com/office/drawing/2014/main" id="{5D6D0D57-0401-40EC-B3C7-A3C12A221AEA}"/>
              </a:ext>
            </a:extLst>
          </p:cNvPr>
          <p:cNvSpPr txBox="1">
            <a:spLocks/>
          </p:cNvSpPr>
          <p:nvPr/>
        </p:nvSpPr>
        <p:spPr bwMode="auto">
          <a:xfrm>
            <a:off x="2141539" y="381000"/>
            <a:ext cx="76993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6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Caratteristiche tecniche del libro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2CF7B5E0-048D-4388-BD9F-744DED332F11}"/>
              </a:ext>
            </a:extLst>
          </p:cNvPr>
          <p:cNvSpPr/>
          <p:nvPr/>
        </p:nvSpPr>
        <p:spPr>
          <a:xfrm>
            <a:off x="2517775" y="995364"/>
            <a:ext cx="1530350" cy="300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IL TESTO</a:t>
            </a:r>
            <a:endParaRPr kumimoji="0" lang="it-IT" sz="135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49F3D7E-24B4-4D9B-91A1-EBFF7F2D0F02}"/>
              </a:ext>
            </a:extLst>
          </p:cNvPr>
          <p:cNvSpPr/>
          <p:nvPr/>
        </p:nvSpPr>
        <p:spPr>
          <a:xfrm>
            <a:off x="2519364" y="992188"/>
            <a:ext cx="82586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I CODICI</a:t>
            </a:r>
            <a:endParaRPr kumimoji="0" lang="it-IT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  <p:bldP spid="11" grpId="0"/>
      <p:bldP spid="11" grpId="1"/>
      <p:bldP spid="12" grpId="0"/>
      <p:bldP spid="13" grpId="0"/>
      <p:bldP spid="14" grpId="0"/>
      <p:bldP spid="15" grpId="0"/>
      <p:bldP spid="18" grpId="0"/>
      <p:bldP spid="18" grpId="1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olo 1">
            <a:extLst>
              <a:ext uri="{FF2B5EF4-FFF2-40B4-BE49-F238E27FC236}">
                <a16:creationId xmlns:a16="http://schemas.microsoft.com/office/drawing/2014/main" id="{E07120B3-1ADF-433B-A8F1-961606818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7813"/>
            <a:ext cx="5733495" cy="501679"/>
          </a:xfrm>
        </p:spPr>
        <p:txBody>
          <a:bodyPr/>
          <a:lstStyle/>
          <a:p>
            <a:r>
              <a:rPr lang="it-IT" altLang="it-IT" sz="3600" dirty="0">
                <a:latin typeface="Calibri" panose="020F0502020204030204" pitchFamily="34" charset="0"/>
                <a:cs typeface="Calibri" panose="020F0502020204030204" pitchFamily="34" charset="0"/>
              </a:rPr>
              <a:t>Guide Museali</a:t>
            </a:r>
          </a:p>
        </p:txBody>
      </p:sp>
      <p:sp>
        <p:nvSpPr>
          <p:cNvPr id="79875" name="Segnaposto piè di pagina 3">
            <a:extLst>
              <a:ext uri="{FF2B5EF4-FFF2-40B4-BE49-F238E27FC236}">
                <a16:creationId xmlns:a16="http://schemas.microsoft.com/office/drawing/2014/main" id="{1D5F1DCE-867F-4DCD-8141-B275620351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Enrica Polato, Roberta Caldin, Valeria Friso, Roberto Dainese, Chiara Panciroli</a:t>
            </a:r>
          </a:p>
        </p:txBody>
      </p:sp>
      <p:pic>
        <p:nvPicPr>
          <p:cNvPr id="79876" name="Immagine 5">
            <a:extLst>
              <a:ext uri="{FF2B5EF4-FFF2-40B4-BE49-F238E27FC236}">
                <a16:creationId xmlns:a16="http://schemas.microsoft.com/office/drawing/2014/main" id="{F8093AA2-9DE0-41CF-99A7-17F9C97DF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" b="19551"/>
          <a:stretch>
            <a:fillRect/>
          </a:stretch>
        </p:blipFill>
        <p:spPr bwMode="auto">
          <a:xfrm>
            <a:off x="5900738" y="1933575"/>
            <a:ext cx="42227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Segnaposto contenuto 1">
            <a:extLst>
              <a:ext uri="{FF2B5EF4-FFF2-40B4-BE49-F238E27FC236}">
                <a16:creationId xmlns:a16="http://schemas.microsoft.com/office/drawing/2014/main" id="{55E26BAE-A770-429D-845F-290AFE3C7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6700" y="579439"/>
            <a:ext cx="966788" cy="885825"/>
          </a:xfrm>
        </p:spPr>
      </p:pic>
      <p:grpSp>
        <p:nvGrpSpPr>
          <p:cNvPr id="79878" name="Group 5910">
            <a:extLst>
              <a:ext uri="{FF2B5EF4-FFF2-40B4-BE49-F238E27FC236}">
                <a16:creationId xmlns:a16="http://schemas.microsoft.com/office/drawing/2014/main" id="{305F178D-DFE5-42A4-B115-F622884D0E37}"/>
              </a:ext>
            </a:extLst>
          </p:cNvPr>
          <p:cNvGrpSpPr>
            <a:grpSpLocks/>
          </p:cNvGrpSpPr>
          <p:nvPr/>
        </p:nvGrpSpPr>
        <p:grpSpPr bwMode="auto">
          <a:xfrm>
            <a:off x="1958975" y="1190625"/>
            <a:ext cx="4497388" cy="1949450"/>
            <a:chOff x="422384" y="149813"/>
            <a:chExt cx="6842623" cy="2968219"/>
          </a:xfrm>
        </p:grpSpPr>
        <p:sp>
          <p:nvSpPr>
            <p:cNvPr id="10" name="Shape 8273">
              <a:extLst>
                <a:ext uri="{FF2B5EF4-FFF2-40B4-BE49-F238E27FC236}">
                  <a16:creationId xmlns:a16="http://schemas.microsoft.com/office/drawing/2014/main" id="{5E086E49-FC92-424F-AC45-E4A54074ACFB}"/>
                </a:ext>
              </a:extLst>
            </p:cNvPr>
            <p:cNvSpPr/>
            <p:nvPr/>
          </p:nvSpPr>
          <p:spPr>
            <a:xfrm>
              <a:off x="422384" y="149813"/>
              <a:ext cx="6842623" cy="2968219"/>
            </a:xfrm>
            <a:custGeom>
              <a:avLst/>
              <a:gdLst/>
              <a:ahLst/>
              <a:cxnLst/>
              <a:rect l="0" t="0" r="0" b="0"/>
              <a:pathLst>
                <a:path w="7559993" h="3780003">
                  <a:moveTo>
                    <a:pt x="0" y="0"/>
                  </a:moveTo>
                  <a:lnTo>
                    <a:pt x="7559993" y="0"/>
                  </a:lnTo>
                  <a:lnTo>
                    <a:pt x="7559993" y="3780003"/>
                  </a:lnTo>
                  <a:lnTo>
                    <a:pt x="0" y="378000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CCD6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79885" name="Picture 17">
              <a:extLst>
                <a:ext uri="{FF2B5EF4-FFF2-40B4-BE49-F238E27FC236}">
                  <a16:creationId xmlns:a16="http://schemas.microsoft.com/office/drawing/2014/main" id="{E1E54C9E-C428-4915-8D3F-A0B98F4B17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033" y="328689"/>
              <a:ext cx="833933" cy="917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6" name="Picture 19">
              <a:extLst>
                <a:ext uri="{FF2B5EF4-FFF2-40B4-BE49-F238E27FC236}">
                  <a16:creationId xmlns:a16="http://schemas.microsoft.com/office/drawing/2014/main" id="{D0366B54-A2BE-40BD-A530-5B0EBBCEF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9800" y="303023"/>
              <a:ext cx="1080000" cy="968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7" name="Picture 21">
              <a:extLst>
                <a:ext uri="{FF2B5EF4-FFF2-40B4-BE49-F238E27FC236}">
                  <a16:creationId xmlns:a16="http://schemas.microsoft.com/office/drawing/2014/main" id="{C2A0BC35-B165-4B17-ABCF-DD5DD38223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635" y="367948"/>
              <a:ext cx="960730" cy="838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8" name="Picture 23">
              <a:extLst>
                <a:ext uri="{FF2B5EF4-FFF2-40B4-BE49-F238E27FC236}">
                  <a16:creationId xmlns:a16="http://schemas.microsoft.com/office/drawing/2014/main" id="{AAAD7F1A-D864-4F81-93EB-AE1667EF1E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999" y="530988"/>
              <a:ext cx="1080000" cy="512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9" name="Picture 25">
              <a:extLst>
                <a:ext uri="{FF2B5EF4-FFF2-40B4-BE49-F238E27FC236}">
                  <a16:creationId xmlns:a16="http://schemas.microsoft.com/office/drawing/2014/main" id="{DC665FAA-7638-409A-8FB5-2F0490FF12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018" y="1872003"/>
              <a:ext cx="811963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90" name="Picture 27">
              <a:extLst>
                <a:ext uri="{FF2B5EF4-FFF2-40B4-BE49-F238E27FC236}">
                  <a16:creationId xmlns:a16="http://schemas.microsoft.com/office/drawing/2014/main" id="{BB737420-AE38-404C-8D3B-9216C23106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9800" y="1892109"/>
              <a:ext cx="1080000" cy="1039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91" name="Picture 29">
              <a:extLst>
                <a:ext uri="{FF2B5EF4-FFF2-40B4-BE49-F238E27FC236}">
                  <a16:creationId xmlns:a16="http://schemas.microsoft.com/office/drawing/2014/main" id="{2852149F-2C85-4E53-99AA-11A79F7765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078" y="1872003"/>
              <a:ext cx="905844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92" name="Picture 31">
              <a:extLst>
                <a:ext uri="{FF2B5EF4-FFF2-40B4-BE49-F238E27FC236}">
                  <a16:creationId xmlns:a16="http://schemas.microsoft.com/office/drawing/2014/main" id="{5D6375F6-083D-4BB7-AE00-4116BEF524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561" y="1982845"/>
              <a:ext cx="954877" cy="858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9879" name="Gruppo 5">
            <a:extLst>
              <a:ext uri="{FF2B5EF4-FFF2-40B4-BE49-F238E27FC236}">
                <a16:creationId xmlns:a16="http://schemas.microsoft.com/office/drawing/2014/main" id="{2481C09E-27D1-492F-8AD5-157EA2E69C04}"/>
              </a:ext>
            </a:extLst>
          </p:cNvPr>
          <p:cNvGrpSpPr>
            <a:grpSpLocks/>
          </p:cNvGrpSpPr>
          <p:nvPr/>
        </p:nvGrpSpPr>
        <p:grpSpPr bwMode="auto">
          <a:xfrm>
            <a:off x="3252788" y="4778376"/>
            <a:ext cx="6203950" cy="1617663"/>
            <a:chOff x="587099" y="4654104"/>
            <a:chExt cx="6203987" cy="1617280"/>
          </a:xfrm>
        </p:grpSpPr>
        <p:pic>
          <p:nvPicPr>
            <p:cNvPr id="79881" name="Immagine 2">
              <a:extLst>
                <a:ext uri="{FF2B5EF4-FFF2-40B4-BE49-F238E27FC236}">
                  <a16:creationId xmlns:a16="http://schemas.microsoft.com/office/drawing/2014/main" id="{73AEF110-9B38-46F6-BC1B-11F160856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99" y="4654104"/>
              <a:ext cx="3480846" cy="161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2" name="Immagine 3">
              <a:extLst>
                <a:ext uri="{FF2B5EF4-FFF2-40B4-BE49-F238E27FC236}">
                  <a16:creationId xmlns:a16="http://schemas.microsoft.com/office/drawing/2014/main" id="{A29A9AFB-6CA4-436A-B92A-A3D48CCC1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375" b="60568"/>
            <a:stretch>
              <a:fillRect/>
            </a:stretch>
          </p:blipFill>
          <p:spPr bwMode="auto">
            <a:xfrm>
              <a:off x="3286939" y="5303264"/>
              <a:ext cx="829132" cy="845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3" name="Immagine 4">
              <a:extLst>
                <a:ext uri="{FF2B5EF4-FFF2-40B4-BE49-F238E27FC236}">
                  <a16:creationId xmlns:a16="http://schemas.microsoft.com/office/drawing/2014/main" id="{AE4A54AD-D3EB-4E83-B58E-4BF51C4BD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418"/>
            <a:stretch>
              <a:fillRect/>
            </a:stretch>
          </p:blipFill>
          <p:spPr bwMode="auto">
            <a:xfrm>
              <a:off x="4581287" y="4654104"/>
              <a:ext cx="2209799" cy="152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8E7CD9E-C915-4F1B-BB74-98706B8B4271}"/>
              </a:ext>
            </a:extLst>
          </p:cNvPr>
          <p:cNvSpPr txBox="1"/>
          <p:nvPr/>
        </p:nvSpPr>
        <p:spPr>
          <a:xfrm>
            <a:off x="1852614" y="5551488"/>
            <a:ext cx="22320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Con…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Roberta Caldin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Dipartimento di Scienze dell’Educazione </a:t>
            </a:r>
          </a:p>
          <a:p>
            <a:r>
              <a:rPr lang="it-IT" dirty="0"/>
              <a:t>Università di Bologna 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/>
              <a:t>roberta.caldin@unibo.it</a:t>
            </a:r>
          </a:p>
        </p:txBody>
      </p:sp>
    </p:spTree>
    <p:extLst>
      <p:ext uri="{BB962C8B-B14F-4D97-AF65-F5344CB8AC3E}">
        <p14:creationId xmlns:p14="http://schemas.microsoft.com/office/powerpoint/2010/main" val="727675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446873" y="35458"/>
            <a:ext cx="11233149" cy="648071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it-IT" sz="2000" b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Famiglia e disabilità visiva: aiuto, cura e presa in carico. Alcune questioni su cui riflettere</a:t>
            </a:r>
          </a:p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337351" y="523783"/>
            <a:ext cx="10324731" cy="6148101"/>
          </a:xfrm>
        </p:spPr>
        <p:txBody>
          <a:bodyPr/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prstClr val="black"/>
                </a:solidFill>
                <a:latin typeface="+mj-lt"/>
              </a:rPr>
              <a:t>Il rapporto con i genitori è il primo veicolo del b. con se stesso e con la realtà esterna: perciò </a:t>
            </a:r>
            <a:r>
              <a:rPr lang="it-IT" sz="1600" b="1" dirty="0">
                <a:solidFill>
                  <a:prstClr val="black"/>
                </a:solidFill>
                <a:latin typeface="+mj-lt"/>
              </a:rPr>
              <a:t>i genitori sono i veri protagonisti – con il figlio – del processo evolutivo</a:t>
            </a:r>
            <a:r>
              <a:rPr lang="it-IT" sz="1600" dirty="0">
                <a:solidFill>
                  <a:prstClr val="black"/>
                </a:solidFill>
                <a:latin typeface="+mj-lt"/>
              </a:rPr>
              <a:t>. Tuttavia, il libro più adatto da leggere è (non solo) il figlio stesso, ma anche </a:t>
            </a:r>
            <a:r>
              <a:rPr lang="it-IT" sz="1600" b="1" dirty="0">
                <a:solidFill>
                  <a:prstClr val="black"/>
                </a:solidFill>
                <a:latin typeface="+mj-lt"/>
              </a:rPr>
              <a:t>altri libri</a:t>
            </a:r>
            <a:r>
              <a:rPr lang="it-IT" sz="1600" dirty="0">
                <a:solidFill>
                  <a:prstClr val="black"/>
                </a:solidFill>
                <a:latin typeface="+mj-lt"/>
              </a:rPr>
              <a:t> che anche lui può manipolare e utilizzare.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1600" dirty="0">
              <a:solidFill>
                <a:prstClr val="black"/>
              </a:solidFill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+mj-lt"/>
              </a:rPr>
              <a:t>La difficoltà di accogliere un bambino che </a:t>
            </a:r>
            <a:r>
              <a:rPr lang="it-IT" sz="1600" b="1" dirty="0">
                <a:latin typeface="+mj-lt"/>
              </a:rPr>
              <a:t>non restituisce lo sguardo «atteso» </a:t>
            </a:r>
            <a:r>
              <a:rPr lang="it-IT" sz="1600" dirty="0">
                <a:latin typeface="+mj-lt"/>
              </a:rPr>
              <a:t>: l’impossibilità di un contatto visivo rischia di «pesare» sulla relazione e sul dialogo emozionale tra madre e bambino, tra genitori e bambino.</a:t>
            </a:r>
          </a:p>
          <a:p>
            <a:pPr algn="just"/>
            <a:r>
              <a:rPr lang="it-IT" sz="1600" dirty="0">
                <a:latin typeface="+mj-lt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+mj-lt"/>
              </a:rPr>
              <a:t>Necessità di passare ad </a:t>
            </a:r>
            <a:r>
              <a:rPr lang="it-IT" sz="1600" b="1" dirty="0">
                <a:latin typeface="+mj-lt"/>
              </a:rPr>
              <a:t>altri canali comunicativi </a:t>
            </a:r>
            <a:r>
              <a:rPr lang="it-IT" sz="1600" dirty="0">
                <a:latin typeface="+mj-lt"/>
              </a:rPr>
              <a:t>(tatto, olfatto, udito ecc.), supportati da professionisti che aiutino a «leggere» correttamente i comportamenti del figlio (ad es., annunciando i propri, spiegando ciò che sta accadendo ecc.).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1600" dirty="0">
              <a:latin typeface="+mj-lt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prstClr val="black"/>
                </a:solidFill>
                <a:latin typeface="+mj-lt"/>
              </a:rPr>
              <a:t>Rimettere in sesto l’immagine «infranta» (G. Abba 2004), facendo </a:t>
            </a:r>
            <a:r>
              <a:rPr lang="it-IT" sz="1600" b="1" dirty="0">
                <a:solidFill>
                  <a:prstClr val="black"/>
                </a:solidFill>
                <a:latin typeface="+mj-lt"/>
              </a:rPr>
              <a:t>riemergere le parti dinamiche, evolutive</a:t>
            </a:r>
            <a:r>
              <a:rPr lang="it-IT" sz="1600" dirty="0">
                <a:solidFill>
                  <a:prstClr val="black"/>
                </a:solidFill>
                <a:latin typeface="+mj-lt"/>
              </a:rPr>
              <a:t>; rifocalizzare i bisogni del b. (affettivi, comunicativi ecc., energici: il b. ha voglia di vita, che ci veda, oppure no); </a:t>
            </a:r>
            <a:r>
              <a:rPr lang="it-IT" sz="1600" b="1" dirty="0">
                <a:latin typeface="+mj-lt"/>
              </a:rPr>
              <a:t>individuare il/i «funzionamento/i», </a:t>
            </a:r>
            <a:r>
              <a:rPr lang="it-IT" sz="1600" dirty="0">
                <a:latin typeface="+mj-lt"/>
              </a:rPr>
              <a:t>rilevando e ampliando le potenzialità  del b. e le proprie, spostando l’attenzione dal deficit alle risorse (presenti e/o sviluppabili).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1600" dirty="0"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+mj-lt"/>
              </a:rPr>
              <a:t>Non sottovalutare la situazione di deficit, ma neppure «normalizzarla».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it-IT" sz="1600" b="1" dirty="0">
              <a:solidFill>
                <a:prstClr val="black"/>
              </a:solidFill>
              <a:latin typeface="+mj-lt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prstClr val="black"/>
                </a:solidFill>
                <a:latin typeface="+mj-lt"/>
              </a:rPr>
              <a:t>La scuola </a:t>
            </a:r>
            <a:r>
              <a:rPr lang="it-IT" sz="1600" dirty="0">
                <a:solidFill>
                  <a:prstClr val="black"/>
                </a:solidFill>
                <a:latin typeface="+mj-lt"/>
              </a:rPr>
              <a:t>rimane sempre, ad ogni livello, occasione fondamentale ed essenziale  di formazione e di incontro, di sviluppo di potenzialità personali e di arricchimento sociale.</a:t>
            </a:r>
          </a:p>
          <a:p>
            <a:pPr lvl="0"/>
            <a:endParaRPr lang="it-IT" sz="1400" dirty="0">
              <a:solidFill>
                <a:prstClr val="black"/>
              </a:solidFill>
            </a:endParaRPr>
          </a:p>
          <a:p>
            <a:pPr lvl="0"/>
            <a:r>
              <a:rPr lang="it-IT" sz="1400" dirty="0">
                <a:solidFill>
                  <a:prstClr val="black"/>
                </a:solidFill>
              </a:rPr>
              <a:t>Caldin, 2014; Abba, 2004; Piscitelli e Salmeri 2022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2099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479425" y="142356"/>
            <a:ext cx="11233149" cy="648071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it-IT" sz="2000" b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Famiglia e disabilità visiva: aiuto, cura e presa in carico: alcune questioni su cui riflettere</a:t>
            </a:r>
          </a:p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479425" y="790427"/>
            <a:ext cx="11159200" cy="5086589"/>
          </a:xfrm>
        </p:spPr>
        <p:txBody>
          <a:bodyPr/>
          <a:lstStyle/>
          <a:p>
            <a:pPr lvl="0" algn="ctr">
              <a:defRPr/>
            </a:pPr>
            <a:r>
              <a:rPr lang="it-IT" sz="2000" dirty="0">
                <a:solidFill>
                  <a:prstClr val="black"/>
                </a:solidFill>
              </a:rPr>
              <a:t>Il bambino «crede» nei suoi genitori: non ha alternative e anche loro devono farlo </a:t>
            </a:r>
          </a:p>
          <a:p>
            <a:pPr lvl="0" algn="ctr">
              <a:defRPr/>
            </a:pPr>
            <a:r>
              <a:rPr lang="it-IT" sz="2000" dirty="0">
                <a:solidFill>
                  <a:prstClr val="black"/>
                </a:solidFill>
              </a:rPr>
              <a:t>(cioè devono poter credere in se stessi e, per questo, vanno supportati)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  <a:defRPr/>
            </a:pPr>
            <a:r>
              <a:rPr lang="it-IT" sz="1600" i="1" dirty="0">
                <a:solidFill>
                  <a:prstClr val="black"/>
                </a:solidFill>
              </a:rPr>
              <a:t>Raramente un bambino è tanto importante per i suoi genitori quanto i genitori sono importanti per lui, o quanto il bambino vorrebbe essere per loro. Questo perché, nei primi anni vita del bambino, i genitori hanno molti altri interessi e preoccupazioni, mentre per il bambino, in quel periodo, i genitori sono il suo unico interesse. E’ una situazione iniqua, ma le cose stanno così. 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  <a:defRPr/>
            </a:pPr>
            <a:r>
              <a:rPr lang="it-IT" sz="1600" i="1" dirty="0">
                <a:solidFill>
                  <a:prstClr val="black"/>
                </a:solidFill>
              </a:rPr>
              <a:t>Quello che noi chiamiamo genitore buono o utile in questi anni è il genitore che può dare al bambino un’assistenza  discreta, ma costante, per il superamento delle angosce, delle crisi e dei conflitti che si vanno succedendo, così che egli non si arresti a nessuno stadio dello sviluppo, ma possa passare a quello successivo, talvolta solo da un problema all’altro e da un conflitto al conflitto successivo. Ma, in fin dei conti, questa è la vita. </a:t>
            </a:r>
          </a:p>
          <a:p>
            <a:pPr marL="342900" lvl="0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lphaUcPeriod"/>
              <a:defRPr/>
            </a:pPr>
            <a:r>
              <a:rPr lang="it-IT" sz="1300" dirty="0">
                <a:solidFill>
                  <a:prstClr val="black"/>
                </a:solidFill>
              </a:rPr>
              <a:t>Freud, 1930, 1936 </a:t>
            </a:r>
          </a:p>
          <a:p>
            <a:pPr marL="342900" lvl="0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lphaUcPeriod"/>
              <a:defRPr/>
            </a:pPr>
            <a:endParaRPr lang="it-IT" sz="700" dirty="0">
              <a:solidFill>
                <a:prstClr val="black"/>
              </a:solidFill>
            </a:endParaRPr>
          </a:p>
          <a:p>
            <a:pPr lvl="0" algn="just">
              <a:defRPr/>
            </a:pPr>
            <a:r>
              <a:rPr lang="it-IT" sz="1600" dirty="0">
                <a:solidFill>
                  <a:prstClr val="black"/>
                </a:solidFill>
              </a:rPr>
              <a:t>Il bambino deve avere </a:t>
            </a:r>
            <a:r>
              <a:rPr lang="it-IT" sz="1600" b="1" dirty="0">
                <a:solidFill>
                  <a:prstClr val="black"/>
                </a:solidFill>
              </a:rPr>
              <a:t>a portata di mano il mondo</a:t>
            </a:r>
            <a:r>
              <a:rPr lang="it-IT" sz="1600" dirty="0">
                <a:solidFill>
                  <a:prstClr val="black"/>
                </a:solidFill>
              </a:rPr>
              <a:t>: ciò che tocca, che «sente» con l’udito e con l’olfatto è ciò che esiste e, in tal senso, ha bisogno di ogni sollecitazione possibile perché - per lui - quelle del mondo esterno non sono immediate…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endParaRPr lang="it-IT" sz="1600" dirty="0">
              <a:solidFill>
                <a:prstClr val="black"/>
              </a:solidFill>
            </a:endParaRPr>
          </a:p>
          <a:p>
            <a:pPr lvl="0" algn="just">
              <a:defRPr/>
            </a:pP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«Out of 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sight</a:t>
            </a: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»</a:t>
            </a:r>
          </a:p>
          <a:p>
            <a:pPr lvl="0" algn="just">
              <a:defRPr/>
            </a:pPr>
            <a:r>
              <a:rPr lang="en-GB" sz="16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https://www.youtube.com/watch?v=4qCbiCxBd2M&amp;t=268s</a:t>
            </a:r>
            <a:endParaRPr lang="it-IT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6382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527051" y="88258"/>
            <a:ext cx="11233149" cy="533179"/>
          </a:xfrm>
        </p:spPr>
        <p:txBody>
          <a:bodyPr/>
          <a:lstStyle/>
          <a:p>
            <a:pPr lvl="0" algn="ctr">
              <a:lnSpc>
                <a:spcPct val="100000"/>
              </a:lnSpc>
            </a:pPr>
            <a:r>
              <a:rPr lang="it-IT" sz="2000" b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Famiglia e disabilità visiva: aiuto, cura e presa in carico. Qualche riflessione sulla riabilitazione </a:t>
            </a:r>
          </a:p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284084" y="532660"/>
            <a:ext cx="11476115" cy="6079155"/>
          </a:xfrm>
        </p:spPr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None/>
              <a:tabLst/>
              <a:defRPr/>
            </a:pPr>
            <a:r>
              <a:rPr kumimoji="0" lang="it-IT" alt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Se non sostenuti, i genitori possono rischiare di: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cedere </a:t>
            </a:r>
            <a:r>
              <a:rPr kumimoji="0" lang="it-IT" alt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il bambino ai vari terapisti (con sentimenti ambivalenti e di gelosia);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copiare</a:t>
            </a:r>
            <a:r>
              <a:rPr kumimoji="0" lang="it-IT" alt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i terapisti (con il rischio che il ruolo genitoriale sfumi o scompaia).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it-IT" altLang="it-IT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609600" marR="0" lvl="0" indent="-6096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None/>
              <a:tabLst/>
              <a:defRPr/>
            </a:pPr>
            <a:r>
              <a:rPr kumimoji="0" lang="it-IT" altLang="it-IT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LA</a:t>
            </a:r>
            <a:r>
              <a:rPr kumimoji="0" lang="it-IT" alt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it-IT" altLang="it-IT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RIABILITAZIONE VA RIPENSATA E AGITA COME ALLEANZA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Da parte dei professionisti vi è una considerevole resistenza a riconoscere alla famiglia un ruolo centrale nel programma riabilitativo del bambino &gt; timore di perdere l’autorità? &gt; timore di un decentramento del sapere?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Nella riabilitazione, un asse fondamentale è la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famiglia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ma mentre tutta la letteratura scientifica la riconosce quale risorsa centrale per lo sviluppo del bambino, nelle varie Linee Guida nazionali sulla riabilitazione si presta attenzione a situazioni familiari patologiche, all’affidabilità dei genitori ecc. 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Comitato Nazionale di Bioetica (2006) che invita a non illudere le persone e le famiglie con interventi riabilitativi non  efficaci.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GLI IMPEGNI URGENTI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Favorire la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massima partecipazione delle famiglie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(che conoscono bene il figlio e vogliono il meglio per lui). </a:t>
            </a:r>
          </a:p>
          <a:p>
            <a:pPr marL="285750" lvl="0" indent="-285750" algn="just" fontAlgn="base">
              <a:lnSpc>
                <a:spcPct val="90000"/>
              </a:lnSpc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it-IT" altLang="it-IT" sz="1400" kern="0" dirty="0">
                <a:solidFill>
                  <a:prstClr val="black"/>
                </a:solidFill>
              </a:rPr>
              <a:t>Attuare interventi precoci  e «presa in carico» (accompagnamento e sostegno al bambino </a:t>
            </a:r>
            <a:r>
              <a:rPr lang="it-IT" altLang="it-IT" sz="1400" b="1" i="1" kern="0" dirty="0">
                <a:solidFill>
                  <a:prstClr val="black"/>
                </a:solidFill>
              </a:rPr>
              <a:t>con</a:t>
            </a:r>
            <a:r>
              <a:rPr lang="it-IT" altLang="it-IT" sz="1400" kern="0" dirty="0">
                <a:solidFill>
                  <a:prstClr val="black"/>
                </a:solidFill>
              </a:rPr>
              <a:t> la sua famiglia).</a:t>
            </a:r>
          </a:p>
          <a:p>
            <a:pPr marL="285750" lvl="0" indent="-285750" algn="just" fontAlgn="base">
              <a:lnSpc>
                <a:spcPct val="90000"/>
              </a:lnSpc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it-IT" altLang="it-IT" sz="1400" kern="0" dirty="0">
                <a:solidFill>
                  <a:prstClr val="black"/>
                </a:solidFill>
              </a:rPr>
              <a:t>Ampliare l’impegno sui </a:t>
            </a:r>
            <a:r>
              <a:rPr lang="it-IT" altLang="it-IT" sz="1400" b="1" i="1" kern="0" dirty="0">
                <a:solidFill>
                  <a:prstClr val="black"/>
                </a:solidFill>
              </a:rPr>
              <a:t>potenziali residui </a:t>
            </a:r>
            <a:r>
              <a:rPr lang="it-IT" altLang="it-IT" sz="1400" kern="0" dirty="0">
                <a:solidFill>
                  <a:prstClr val="black"/>
                </a:solidFill>
              </a:rPr>
              <a:t>(</a:t>
            </a:r>
            <a:r>
              <a:rPr lang="it-IT" altLang="it-IT" sz="1400" kern="0" dirty="0" err="1">
                <a:solidFill>
                  <a:prstClr val="black"/>
                </a:solidFill>
              </a:rPr>
              <a:t>ipovisione</a:t>
            </a:r>
            <a:r>
              <a:rPr lang="it-IT" altLang="it-IT" sz="1400" kern="0" dirty="0">
                <a:solidFill>
                  <a:prstClr val="black"/>
                </a:solidFill>
              </a:rPr>
              <a:t> e </a:t>
            </a:r>
            <a:r>
              <a:rPr lang="it-IT" altLang="it-IT" sz="1400" kern="0" dirty="0" err="1">
                <a:solidFill>
                  <a:prstClr val="black"/>
                </a:solidFill>
              </a:rPr>
              <a:t>pluridisabilità</a:t>
            </a:r>
            <a:r>
              <a:rPr lang="it-IT" altLang="it-IT" sz="1400" kern="0" dirty="0">
                <a:solidFill>
                  <a:prstClr val="black"/>
                </a:solidFill>
              </a:rPr>
              <a:t>).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Offrire alle famiglie informazioni esaurienti e corrette.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Ricordare che i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genitori sono risorse fondamentali nella vita del bambino.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Il processo riabilitativo è basato sulla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cooperazione tra famiglie e professionisti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(piuttosto che sull’autorità di questi).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 professionisti hanno un ruolo di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sostegno alle responsabilità familiari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Per essere efficaci, i servizi e le strutture devono basarsi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sui valori, le preferenze, le priorità e le esigenze della famiglia.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Il bambino risente dello stress e della percezione della situazione da parte dei familiari.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Verificare la qualità delle cure ricevute.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D. Petri in Caldin, 2017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</a:p>
          <a:p>
            <a:pPr marL="609600" marR="0" lvl="0" indent="-6096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Arial" panose="020B0604020202020204" pitchFamily="34" charset="0"/>
              <a:buNone/>
              <a:tabLst/>
              <a:defRPr/>
            </a:pPr>
            <a:endParaRPr kumimoji="0" lang="it-IT" altLang="it-IT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ea typeface="+mn-ea"/>
              <a:cs typeface="+mn-cs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614692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527051" y="106533"/>
            <a:ext cx="11233149" cy="541538"/>
          </a:xfrm>
        </p:spPr>
        <p:txBody>
          <a:bodyPr/>
          <a:lstStyle/>
          <a:p>
            <a:pPr lvl="0" algn="ctr">
              <a:lnSpc>
                <a:spcPct val="100000"/>
              </a:lnSpc>
            </a:pPr>
            <a:r>
              <a:rPr lang="it-IT" sz="3200" b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Famiglia e disabilità visiva: aiuto, cura e presa in carico</a:t>
            </a:r>
          </a:p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527051" y="648071"/>
            <a:ext cx="11233149" cy="5149047"/>
          </a:xfrm>
        </p:spPr>
        <p:txBody>
          <a:bodyPr/>
          <a:lstStyle/>
          <a:p>
            <a:r>
              <a:rPr lang="it-IT" altLang="it-IT" sz="2800" kern="0" dirty="0">
                <a:ea typeface="+mj-ea"/>
                <a:cs typeface="+mj-cs"/>
              </a:rPr>
              <a:t>Bambini e lettura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sz="2000" kern="0" dirty="0"/>
              <a:t>Rilevante per tutti i bambini è: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endParaRPr lang="it-IT" altLang="it-IT" sz="2000" kern="0" dirty="0"/>
          </a:p>
          <a:p>
            <a:pPr marL="966788" lvl="1" indent="-342900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sz="2000" kern="0" dirty="0"/>
              <a:t>la </a:t>
            </a:r>
            <a:r>
              <a:rPr lang="it-IT" altLang="it-IT" sz="2000" b="1" kern="0" dirty="0"/>
              <a:t>relazione</a:t>
            </a:r>
            <a:r>
              <a:rPr lang="it-IT" altLang="it-IT" sz="2000" kern="0" dirty="0"/>
              <a:t> adulto-bambino;</a:t>
            </a:r>
          </a:p>
          <a:p>
            <a:pPr marL="966788" lvl="1" indent="-342900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sz="2000" kern="0" dirty="0"/>
              <a:t>i </a:t>
            </a:r>
            <a:r>
              <a:rPr lang="it-IT" altLang="it-IT" sz="2000" b="1" kern="0" dirty="0"/>
              <a:t>contesti</a:t>
            </a:r>
            <a:r>
              <a:rPr lang="it-IT" altLang="it-IT" sz="2000" kern="0" dirty="0"/>
              <a:t> in cui tale relazione ha luogo;</a:t>
            </a:r>
          </a:p>
          <a:p>
            <a:pPr marL="966788" lvl="1" indent="-342900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sz="2000" kern="0" dirty="0"/>
              <a:t>la disponibilità di </a:t>
            </a:r>
            <a:r>
              <a:rPr lang="it-IT" altLang="it-IT" sz="2000" b="1" kern="0" dirty="0"/>
              <a:t>oggetti culturali.</a:t>
            </a:r>
          </a:p>
          <a:p>
            <a:pPr marL="1081088" lvl="1" indent="-457200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it-IT" altLang="it-IT" sz="2000" kern="0" dirty="0"/>
          </a:p>
          <a:p>
            <a:pPr marL="1081088" lvl="1" indent="-457200" algn="ctr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SzPct val="55000"/>
              <a:buNone/>
            </a:pPr>
            <a:r>
              <a:rPr lang="it-IT" altLang="it-IT" sz="2000" kern="0" dirty="0"/>
              <a:t>Per il bambino con deficit visivo vi è una </a:t>
            </a:r>
            <a:r>
              <a:rPr lang="it-IT" altLang="it-IT" sz="2000" b="1" i="1" kern="0" dirty="0"/>
              <a:t>limitazione di lingua scritta</a:t>
            </a:r>
            <a:r>
              <a:rPr lang="it-IT" altLang="it-IT" sz="2000" kern="0" dirty="0"/>
              <a:t> </a:t>
            </a:r>
          </a:p>
          <a:p>
            <a:pPr marL="1081088" lvl="1" indent="-457200" algn="ctr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SzPct val="55000"/>
              <a:buNone/>
            </a:pPr>
            <a:r>
              <a:rPr lang="it-IT" altLang="it-IT" sz="2000" kern="0" dirty="0"/>
              <a:t>(libri, insegne, stampe sulle magliette…) </a:t>
            </a:r>
          </a:p>
          <a:p>
            <a:pPr marL="1081088" lvl="1" indent="-457200" algn="ctr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SzPct val="55000"/>
              <a:buNone/>
            </a:pPr>
            <a:r>
              <a:rPr lang="it-IT" altLang="it-IT" sz="2000" kern="0" dirty="0"/>
              <a:t>e </a:t>
            </a:r>
            <a:r>
              <a:rPr lang="it-IT" altLang="it-IT" sz="2000" b="1" i="1" kern="0" dirty="0"/>
              <a:t>dei suoi precursori</a:t>
            </a:r>
            <a:r>
              <a:rPr lang="it-IT" altLang="it-IT" sz="2000" kern="0" dirty="0"/>
              <a:t> (illustrazioni, simboli, la scrittura per «aria» ecc.)</a:t>
            </a:r>
          </a:p>
          <a:p>
            <a:pPr lvl="0" algn="ctr" fontAlgn="base">
              <a:lnSpc>
                <a:spcPct val="90000"/>
              </a:lnSpc>
              <a:spcAft>
                <a:spcPct val="0"/>
              </a:spcAft>
              <a:buClr>
                <a:srgbClr val="333399"/>
              </a:buClr>
              <a:buSzPct val="60000"/>
            </a:pPr>
            <a:r>
              <a:rPr lang="it-IT" altLang="it-IT" sz="2000" b="1" i="1" kern="0" dirty="0"/>
              <a:t>che non incuriosisce, né motiva </a:t>
            </a:r>
          </a:p>
          <a:p>
            <a:pPr lvl="0" algn="ctr" fontAlgn="base">
              <a:lnSpc>
                <a:spcPct val="90000"/>
              </a:lnSpc>
              <a:spcAft>
                <a:spcPct val="0"/>
              </a:spcAft>
              <a:buClr>
                <a:srgbClr val="333399"/>
              </a:buClr>
              <a:buSzPct val="60000"/>
            </a:pPr>
            <a:r>
              <a:rPr lang="it-IT" altLang="it-IT" sz="2000" b="1" i="1" kern="0" dirty="0"/>
              <a:t>all’approccio con il mondo e alla scoperta della conoscenza.</a:t>
            </a:r>
          </a:p>
          <a:p>
            <a:pPr lvl="0" algn="ctr" fontAlgn="base">
              <a:lnSpc>
                <a:spcPct val="90000"/>
              </a:lnSpc>
              <a:spcAft>
                <a:spcPct val="0"/>
              </a:spcAft>
              <a:buClr>
                <a:srgbClr val="333399"/>
              </a:buClr>
              <a:buSzPct val="60000"/>
            </a:pPr>
            <a:endParaRPr lang="it-IT" altLang="it-IT" sz="2400" b="1" i="1" kern="0" dirty="0"/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33399"/>
              </a:buClr>
              <a:buSzPct val="60000"/>
            </a:pPr>
            <a:endParaRPr lang="it-IT" altLang="it-IT" kern="0" dirty="0"/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33399"/>
              </a:buClr>
              <a:buSzPct val="60000"/>
            </a:pPr>
            <a:r>
              <a:rPr lang="it-IT" altLang="it-IT" kern="0" dirty="0" err="1"/>
              <a:t>Bettelheim</a:t>
            </a:r>
            <a:r>
              <a:rPr lang="it-IT" altLang="it-IT" kern="0" dirty="0"/>
              <a:t>, </a:t>
            </a:r>
            <a:r>
              <a:rPr lang="it-IT" altLang="it-IT" kern="0" dirty="0" err="1"/>
              <a:t>Zelan</a:t>
            </a:r>
            <a:r>
              <a:rPr lang="it-IT" altLang="it-IT" kern="0" dirty="0"/>
              <a:t> 1981; </a:t>
            </a:r>
            <a:r>
              <a:rPr lang="it-IT" altLang="it-IT" kern="0" dirty="0" err="1"/>
              <a:t>Vygotskij</a:t>
            </a:r>
            <a:r>
              <a:rPr lang="it-IT" altLang="it-IT" kern="0" dirty="0"/>
              <a:t> 1978; </a:t>
            </a:r>
            <a:r>
              <a:rPr lang="fr-CA" altLang="it-IT" sz="1600" kern="0" dirty="0" err="1"/>
              <a:t>Hatwell</a:t>
            </a:r>
            <a:r>
              <a:rPr lang="fr-CA" altLang="it-IT" sz="1600" kern="0" dirty="0"/>
              <a:t>, 2003; Polato 2014; Caldin, Polato 2009</a:t>
            </a:r>
            <a:endParaRPr lang="it-IT" altLang="it-IT" sz="3200" kern="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6999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527051" y="124288"/>
            <a:ext cx="11233149" cy="559293"/>
          </a:xfrm>
        </p:spPr>
        <p:txBody>
          <a:bodyPr/>
          <a:lstStyle/>
          <a:p>
            <a:pPr lvl="0" algn="ctr">
              <a:lnSpc>
                <a:spcPct val="100000"/>
              </a:lnSpc>
            </a:pPr>
            <a:r>
              <a:rPr lang="it-IT" sz="3200" b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Famiglia e disabilità visiva: aiuto, cura e presa in carico</a:t>
            </a:r>
          </a:p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527051" y="683581"/>
            <a:ext cx="11233149" cy="5255580"/>
          </a:xfrm>
        </p:spPr>
        <p:txBody>
          <a:bodyPr/>
          <a:lstStyle/>
          <a:p>
            <a:r>
              <a:rPr lang="it-IT" altLang="it-IT" sz="2800" kern="0" dirty="0">
                <a:ea typeface="+mj-ea"/>
                <a:cs typeface="+mj-cs"/>
              </a:rPr>
              <a:t>I contesti della relazione</a:t>
            </a:r>
          </a:p>
          <a:p>
            <a:pPr marL="620713"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sz="2000" kern="0" dirty="0"/>
              <a:t>Presenza/uso congiunto di </a:t>
            </a:r>
            <a:r>
              <a:rPr lang="it-IT" altLang="it-IT" sz="2000" b="1" kern="0" dirty="0"/>
              <a:t>libri</a:t>
            </a:r>
            <a:r>
              <a:rPr lang="it-IT" altLang="it-IT" sz="2000" kern="0" dirty="0"/>
              <a:t> da parte di genitori e di bambini</a:t>
            </a:r>
          </a:p>
          <a:p>
            <a:pPr marL="620713"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endParaRPr lang="it-IT" altLang="it-IT" sz="2000" kern="0" dirty="0"/>
          </a:p>
          <a:p>
            <a:pPr marL="620713"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sz="2000" kern="0" dirty="0"/>
              <a:t>Il libro</a:t>
            </a:r>
          </a:p>
          <a:p>
            <a:pPr marL="1168400" lvl="1" indent="-368300" fontAlgn="base">
              <a:lnSpc>
                <a:spcPct val="80000"/>
              </a:lnSpc>
              <a:spcAft>
                <a:spcPct val="0"/>
              </a:spcAft>
              <a:buClr>
                <a:srgbClr val="FF0000"/>
              </a:buClr>
              <a:buSzPct val="55000"/>
              <a:buFont typeface="Arial" panose="020B0604020202020204" pitchFamily="34" charset="0"/>
              <a:buChar char="•"/>
            </a:pPr>
            <a:r>
              <a:rPr lang="it-IT" altLang="it-IT" sz="2000" kern="0" dirty="0"/>
              <a:t>ha bisogno di un </a:t>
            </a:r>
            <a:r>
              <a:rPr lang="it-IT" altLang="it-IT" sz="2000" b="1" i="1" kern="0" dirty="0"/>
              <a:t>contesto</a:t>
            </a:r>
            <a:r>
              <a:rPr lang="it-IT" altLang="it-IT" sz="2000" kern="0" dirty="0"/>
              <a:t> dove attuarsi;</a:t>
            </a:r>
          </a:p>
          <a:p>
            <a:pPr marL="1168400" lvl="1" indent="-368300" fontAlgn="base">
              <a:lnSpc>
                <a:spcPct val="80000"/>
              </a:lnSpc>
              <a:spcAft>
                <a:spcPct val="0"/>
              </a:spcAft>
              <a:buClr>
                <a:srgbClr val="FF0000"/>
              </a:buClr>
              <a:buSzPct val="55000"/>
              <a:buFont typeface="Arial" panose="020B0604020202020204" pitchFamily="34" charset="0"/>
              <a:buChar char="•"/>
            </a:pPr>
            <a:r>
              <a:rPr lang="it-IT" altLang="it-IT" sz="2000" kern="0" dirty="0"/>
              <a:t>concorre, quasi magicamente, a </a:t>
            </a:r>
            <a:r>
              <a:rPr lang="it-IT" altLang="it-IT" sz="2000" b="1" i="1" kern="0" dirty="0"/>
              <a:t>crearne uno.</a:t>
            </a:r>
          </a:p>
          <a:p>
            <a:pPr marL="1168400" lvl="1" indent="-368300" fontAlgn="base">
              <a:lnSpc>
                <a:spcPct val="80000"/>
              </a:lnSpc>
              <a:spcAft>
                <a:spcPct val="0"/>
              </a:spcAft>
              <a:buClr>
                <a:srgbClr val="FF0000"/>
              </a:buClr>
              <a:buSzPct val="55000"/>
              <a:buNone/>
            </a:pPr>
            <a:endParaRPr lang="it-IT" altLang="it-IT" sz="2000" kern="0" dirty="0"/>
          </a:p>
          <a:p>
            <a:pPr marL="620713" lvl="0" algn="ctr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sz="2000" kern="0" dirty="0"/>
              <a:t>I libri sono </a:t>
            </a:r>
          </a:p>
          <a:p>
            <a:pPr marL="620713" lvl="0" algn="ctr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sz="2000" b="1" kern="0" dirty="0"/>
              <a:t>potenzialmente funzionali alla comunicazione e alla relazione</a:t>
            </a:r>
            <a:r>
              <a:rPr lang="it-IT" altLang="it-IT" sz="2000" kern="0" dirty="0"/>
              <a:t>, </a:t>
            </a:r>
          </a:p>
          <a:p>
            <a:pPr marL="620713" lvl="0" algn="ctr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sz="2000" kern="0" dirty="0"/>
              <a:t>poiché favoriscono quella situazione magica chiamata </a:t>
            </a:r>
          </a:p>
          <a:p>
            <a:pPr marL="620713" lvl="0" algn="ctr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sz="2000" b="1" kern="0" dirty="0"/>
              <a:t>attenzione condivisa,</a:t>
            </a:r>
            <a:r>
              <a:rPr lang="it-IT" altLang="it-IT" sz="2000" kern="0" dirty="0"/>
              <a:t> </a:t>
            </a:r>
          </a:p>
          <a:p>
            <a:pPr marL="620713" lvl="0" algn="ctr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sz="2000" kern="0" dirty="0"/>
              <a:t>tanto difficile ad instaurarsi in assenza di contatto oculare, </a:t>
            </a:r>
          </a:p>
          <a:p>
            <a:pPr marL="620713" lvl="0" algn="ctr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sz="2000" kern="0" dirty="0"/>
              <a:t>ma tanto necessaria per lo sviluppo di molte importanti funzioni, </a:t>
            </a:r>
          </a:p>
          <a:p>
            <a:pPr marL="620713" lvl="0" algn="ctr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sz="2000" kern="0" dirty="0"/>
              <a:t>quali la comparsa della comunicazione verbale.</a:t>
            </a:r>
          </a:p>
          <a:p>
            <a:pPr marL="620713" lvl="0" algn="ctr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endParaRPr lang="it-IT" altLang="it-IT" sz="2000" kern="0" dirty="0">
              <a:solidFill>
                <a:srgbClr val="000000"/>
              </a:solidFill>
            </a:endParaRPr>
          </a:p>
          <a:p>
            <a:pPr marL="620713"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it-IT" altLang="it-IT" sz="1600" kern="0" dirty="0">
                <a:solidFill>
                  <a:srgbClr val="000000"/>
                </a:solidFill>
              </a:rPr>
              <a:t>Polato, 2014; Gargiulo, 2005</a:t>
            </a:r>
            <a:endParaRPr lang="it-IT" altLang="it-IT" sz="1600" i="1" kern="0" dirty="0">
              <a:solidFill>
                <a:srgbClr val="00000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7024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766748" y="106533"/>
            <a:ext cx="11233149" cy="483834"/>
          </a:xfrm>
        </p:spPr>
        <p:txBody>
          <a:bodyPr/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Le rappresentazioni mentali dei bambini ciechi dalla nascita</a:t>
            </a:r>
          </a:p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527051" y="590367"/>
            <a:ext cx="9584615" cy="5677267"/>
          </a:xfrm>
        </p:spPr>
        <p:txBody>
          <a:bodyPr/>
          <a:lstStyle/>
          <a:p>
            <a:pPr marL="446088" lvl="0" indent="-44608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meno ricche;</a:t>
            </a:r>
          </a:p>
          <a:p>
            <a:pPr marL="446088" lvl="0" indent="-44608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più frammentarie (di quelle dei coetanei).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Causa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ritardo dello sviluppo cognitivo provocato dal deficit percettivo, MA deficit percettivo stesso (il bambino deve apprendere  strategie di palpazione, di tatto, acquisire informazioni in sequenza e poi farne sintesi ecc.…)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6088"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più tempo, più capacità, più impegno</a:t>
            </a:r>
            <a:endParaRPr lang="it-IT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6088" lvl="0" indent="-446088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it-IT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/>
            </a:pPr>
            <a:r>
              <a:rPr lang="it-IT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 processi non avvengono naturalmente, ma sono il </a:t>
            </a:r>
            <a:r>
              <a:rPr lang="it-IT" sz="2000" i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risultato di stimolazioni particolari</a:t>
            </a:r>
            <a:r>
              <a:rPr lang="it-IT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i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assenza delle quali il bambino cieco non può evolvere allo stesso modo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/>
            </a:pPr>
            <a:r>
              <a:rPr lang="it-IT" sz="2000" i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dei coetanei vedenti.</a:t>
            </a:r>
            <a:endParaRPr lang="it-IT" sz="2000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lvl="0" indent="-60960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  <a:buFont typeface="Wingdings" panose="05000000000000000000" pitchFamily="2" charset="2"/>
              <a:buChar char="n"/>
            </a:pPr>
            <a:endParaRPr lang="it-IT" dirty="0"/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1DB67F59-01E6-461C-AC06-B7818F1CA653}"/>
              </a:ext>
            </a:extLst>
          </p:cNvPr>
          <p:cNvSpPr/>
          <p:nvPr/>
        </p:nvSpPr>
        <p:spPr>
          <a:xfrm>
            <a:off x="5362113" y="2752077"/>
            <a:ext cx="133165" cy="3817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794868"/>
      </p:ext>
    </p:extLst>
  </p:cSld>
  <p:clrMapOvr>
    <a:masterClrMapping/>
  </p:clrMapOvr>
</p:sld>
</file>

<file path=ppt/theme/theme1.xml><?xml version="1.0" encoding="utf-8"?>
<a:theme xmlns:a="http://schemas.openxmlformats.org/drawingml/2006/main" name="COPERTINA">
  <a:themeElements>
    <a:clrScheme name="Personalizzato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4000" b="1" dirty="0" smtClean="0">
            <a:solidFill>
              <a:schemeClr val="bg1"/>
            </a:solidFill>
            <a:latin typeface="Century Gothic" panose="020B0502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IAPOSITIVE">
  <a:themeElements>
    <a:clrScheme name="Personalizzato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IUSURA">
  <a:themeElements>
    <a:clrScheme name="Personalizzato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Presentazione">
  <a:themeElements>
    <a:clrScheme name="Presentazione 6">
      <a:dk1>
        <a:srgbClr val="000000"/>
      </a:dk1>
      <a:lt1>
        <a:srgbClr val="FFFFFF"/>
      </a:lt1>
      <a:dk2>
        <a:srgbClr val="666699"/>
      </a:dk2>
      <a:lt2>
        <a:srgbClr val="FFCC00"/>
      </a:lt2>
      <a:accent1>
        <a:srgbClr val="FF9900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0000"/>
      </a:accent6>
      <a:hlink>
        <a:srgbClr val="666699"/>
      </a:hlink>
      <a:folHlink>
        <a:srgbClr val="999966"/>
      </a:folHlink>
    </a:clrScheme>
    <a:fontScheme name="Presentazion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zione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9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resentazione">
  <a:themeElements>
    <a:clrScheme name="Presentazione 6">
      <a:dk1>
        <a:srgbClr val="000000"/>
      </a:dk1>
      <a:lt1>
        <a:srgbClr val="FFFFFF"/>
      </a:lt1>
      <a:dk2>
        <a:srgbClr val="666699"/>
      </a:dk2>
      <a:lt2>
        <a:srgbClr val="FFCC00"/>
      </a:lt2>
      <a:accent1>
        <a:srgbClr val="FF9900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0000"/>
      </a:accent6>
      <a:hlink>
        <a:srgbClr val="666699"/>
      </a:hlink>
      <a:folHlink>
        <a:srgbClr val="999966"/>
      </a:folHlink>
    </a:clrScheme>
    <a:fontScheme name="Presentazion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zione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9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resentazione 6">
    <a:dk1>
      <a:srgbClr val="000000"/>
    </a:dk1>
    <a:lt1>
      <a:srgbClr val="FFFFFF"/>
    </a:lt1>
    <a:dk2>
      <a:srgbClr val="666699"/>
    </a:dk2>
    <a:lt2>
      <a:srgbClr val="FFCC00"/>
    </a:lt2>
    <a:accent1>
      <a:srgbClr val="FF9900"/>
    </a:accent1>
    <a:accent2>
      <a:srgbClr val="FF0000"/>
    </a:accent2>
    <a:accent3>
      <a:srgbClr val="FFFFFF"/>
    </a:accent3>
    <a:accent4>
      <a:srgbClr val="000000"/>
    </a:accent4>
    <a:accent5>
      <a:srgbClr val="FFCAAA"/>
    </a:accent5>
    <a:accent6>
      <a:srgbClr val="E70000"/>
    </a:accent6>
    <a:hlink>
      <a:srgbClr val="666699"/>
    </a:hlink>
    <a:folHlink>
      <a:srgbClr val="999966"/>
    </a:folHlink>
  </a:clrScheme>
</a:themeOverride>
</file>

<file path=ppt/theme/themeOverride2.xml><?xml version="1.0" encoding="utf-8"?>
<a:themeOverride xmlns:a="http://schemas.openxmlformats.org/drawingml/2006/main">
  <a:clrScheme name="Presentazione 6">
    <a:dk1>
      <a:srgbClr val="000000"/>
    </a:dk1>
    <a:lt1>
      <a:srgbClr val="FFFFFF"/>
    </a:lt1>
    <a:dk2>
      <a:srgbClr val="666699"/>
    </a:dk2>
    <a:lt2>
      <a:srgbClr val="FFCC00"/>
    </a:lt2>
    <a:accent1>
      <a:srgbClr val="FF9900"/>
    </a:accent1>
    <a:accent2>
      <a:srgbClr val="FF0000"/>
    </a:accent2>
    <a:accent3>
      <a:srgbClr val="FFFFFF"/>
    </a:accent3>
    <a:accent4>
      <a:srgbClr val="000000"/>
    </a:accent4>
    <a:accent5>
      <a:srgbClr val="FFCAAA"/>
    </a:accent5>
    <a:accent6>
      <a:srgbClr val="E70000"/>
    </a:accent6>
    <a:hlink>
      <a:srgbClr val="666699"/>
    </a:hlink>
    <a:folHlink>
      <a:srgbClr val="999966"/>
    </a:folHlink>
  </a:clrScheme>
</a:themeOverride>
</file>

<file path=ppt/theme/themeOverride3.xml><?xml version="1.0" encoding="utf-8"?>
<a:themeOverride xmlns:a="http://schemas.openxmlformats.org/drawingml/2006/main">
  <a:clrScheme name="Presentazione 6">
    <a:dk1>
      <a:srgbClr val="000000"/>
    </a:dk1>
    <a:lt1>
      <a:srgbClr val="FFFFFF"/>
    </a:lt1>
    <a:dk2>
      <a:srgbClr val="666699"/>
    </a:dk2>
    <a:lt2>
      <a:srgbClr val="FFCC00"/>
    </a:lt2>
    <a:accent1>
      <a:srgbClr val="FF9900"/>
    </a:accent1>
    <a:accent2>
      <a:srgbClr val="FF0000"/>
    </a:accent2>
    <a:accent3>
      <a:srgbClr val="FFFFFF"/>
    </a:accent3>
    <a:accent4>
      <a:srgbClr val="000000"/>
    </a:accent4>
    <a:accent5>
      <a:srgbClr val="FFCAAA"/>
    </a:accent5>
    <a:accent6>
      <a:srgbClr val="E70000"/>
    </a:accent6>
    <a:hlink>
      <a:srgbClr val="666699"/>
    </a:hlink>
    <a:folHlink>
      <a:srgbClr val="999966"/>
    </a:folHlink>
  </a:clrScheme>
</a:themeOverride>
</file>

<file path=ppt/theme/themeOverride4.xml><?xml version="1.0" encoding="utf-8"?>
<a:themeOverride xmlns:a="http://schemas.openxmlformats.org/drawingml/2006/main">
  <a:clrScheme name="Presentazione 6">
    <a:dk1>
      <a:srgbClr val="000000"/>
    </a:dk1>
    <a:lt1>
      <a:srgbClr val="FFFFFF"/>
    </a:lt1>
    <a:dk2>
      <a:srgbClr val="666699"/>
    </a:dk2>
    <a:lt2>
      <a:srgbClr val="FFCC00"/>
    </a:lt2>
    <a:accent1>
      <a:srgbClr val="FF9900"/>
    </a:accent1>
    <a:accent2>
      <a:srgbClr val="FF0000"/>
    </a:accent2>
    <a:accent3>
      <a:srgbClr val="FFFFFF"/>
    </a:accent3>
    <a:accent4>
      <a:srgbClr val="000000"/>
    </a:accent4>
    <a:accent5>
      <a:srgbClr val="FFCAAA"/>
    </a:accent5>
    <a:accent6>
      <a:srgbClr val="E70000"/>
    </a:accent6>
    <a:hlink>
      <a:srgbClr val="666699"/>
    </a:hlink>
    <a:folHlink>
      <a:srgbClr val="9999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3229</Words>
  <Application>Microsoft Office PowerPoint</Application>
  <PresentationFormat>Widescreen</PresentationFormat>
  <Paragraphs>351</Paragraphs>
  <Slides>32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32</vt:i4>
      </vt:variant>
    </vt:vector>
  </HeadingPairs>
  <TitlesOfParts>
    <vt:vector size="43" baseType="lpstr">
      <vt:lpstr>Arial</vt:lpstr>
      <vt:lpstr>Calibri</vt:lpstr>
      <vt:lpstr>Century Gothic</vt:lpstr>
      <vt:lpstr>Raleway</vt:lpstr>
      <vt:lpstr>Times New Roman</vt:lpstr>
      <vt:lpstr>Wingdings</vt:lpstr>
      <vt:lpstr>COPERTINA</vt:lpstr>
      <vt:lpstr>DIAPOSITIVE</vt:lpstr>
      <vt:lpstr>CHIUSURA</vt:lpstr>
      <vt:lpstr>1_Presentazione</vt:lpstr>
      <vt:lpstr>Presentazione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Lettura visiva vs lettura tattile</vt:lpstr>
      <vt:lpstr>Presentazione standard di PowerPoint</vt:lpstr>
      <vt:lpstr>Presentazione standard di PowerPoint</vt:lpstr>
      <vt:lpstr>La conoscenza</vt:lpstr>
      <vt:lpstr>Tra la conoscenza e le emozioni: le storie</vt:lpstr>
      <vt:lpstr>Le emozioni</vt:lpstr>
      <vt:lpstr>I nuovi pensieri</vt:lpstr>
      <vt:lpstr>Presentazione standard di PowerPoint</vt:lpstr>
      <vt:lpstr>La pubblicazione dei libri tattili in Italia - 1</vt:lpstr>
      <vt:lpstr>La pubblicazione dei libri tattili in Italia - 2</vt:lpstr>
      <vt:lpstr>La pubblicazione dei libri tattili in Italia - 3</vt:lpstr>
      <vt:lpstr>La pubblicazione dei libri tattili in Francia</vt:lpstr>
      <vt:lpstr>Libro  accessibile e formazione insegnanti</vt:lpstr>
      <vt:lpstr>Presentazione standard di PowerPoint</vt:lpstr>
      <vt:lpstr>Guide Museali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Roberta Caldin</dc:creator>
  <cp:lastModifiedBy>Roberta Caldin</cp:lastModifiedBy>
  <cp:revision>380</cp:revision>
  <cp:lastPrinted>2022-11-30T17:13:47Z</cp:lastPrinted>
  <dcterms:created xsi:type="dcterms:W3CDTF">2022-11-26T08:25:49Z</dcterms:created>
  <dcterms:modified xsi:type="dcterms:W3CDTF">2022-12-03T07:03:53Z</dcterms:modified>
</cp:coreProperties>
</file>