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79" r:id="rId3"/>
    <p:sldId id="269" r:id="rId4"/>
    <p:sldId id="276" r:id="rId5"/>
    <p:sldId id="277" r:id="rId6"/>
    <p:sldId id="278" r:id="rId7"/>
    <p:sldId id="280" r:id="rId8"/>
  </p:sldIdLst>
  <p:sldSz cx="12188825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5" autoAdjust="0"/>
    <p:restoredTop sz="94660"/>
  </p:normalViewPr>
  <p:slideViewPr>
    <p:cSldViewPr>
      <p:cViewPr varScale="1">
        <p:scale>
          <a:sx n="66" d="100"/>
          <a:sy n="66" d="100"/>
        </p:scale>
        <p:origin x="672" y="4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2802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F244840-1E4D-4F8A-9332-D50E18EDB890}" type="datetime1">
              <a:rPr lang="it-IT" smtClean="0"/>
              <a:t>18/02/2023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878F86B-CEEA-4BE8-B12B-D9AB97E08ED1}" type="datetime1">
              <a:rPr lang="it-IT" smtClean="0"/>
              <a:t>18/02/2023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6BCAE4-7371-4BF6-8963-8E2D130A3EDC}" type="datetime1">
              <a:rPr lang="it-IT" smtClean="0"/>
              <a:t>18/02/2023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3F0808-D469-4E09-8765-51F2763F4C36}" type="datetime1">
              <a:rPr lang="it-IT" smtClean="0"/>
              <a:t>18/02/2023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2701BF-DD49-4552-A4B8-9F28FB1D8696}" type="datetime1">
              <a:rPr lang="it-IT" smtClean="0"/>
              <a:t>18/02/2023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94503" y="698831"/>
            <a:ext cx="6628578" cy="135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7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6289">
              <a:lnSpc>
                <a:spcPts val="914"/>
              </a:lnSpc>
            </a:pPr>
            <a:fld id="{81D60167-4931-47E6-BA6A-407CBD079E47}" type="slidenum">
              <a:rPr lang="it-IT" smtClean="0"/>
              <a:pPr marL="16289">
                <a:lnSpc>
                  <a:spcPts val="914"/>
                </a:lnSpc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555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2CAFBD-DE6F-4777-BB53-B3EC9F14872A}" type="datetime1">
              <a:rPr lang="it-IT" noProof="0" smtClean="0"/>
              <a:t>18/02/2023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F17C93-2C2A-4C94-B8EC-70E608980DAA}" type="datetime1">
              <a:rPr lang="it-IT" smtClean="0"/>
              <a:t>18/02/2023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8AA95C-0C32-44FA-9B35-88EB2B121990}" type="datetime1">
              <a:rPr lang="it-IT" smtClean="0"/>
              <a:t>18/02/2023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8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6E3C0B-D718-47A3-984C-8ED796069130}" type="datetime1">
              <a:rPr lang="it-IT" smtClean="0"/>
              <a:t>18/02/2023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9EBB1D-32E6-40F5-AB84-7814983042EA}" type="datetime1">
              <a:rPr lang="it-IT" smtClean="0"/>
              <a:t>18/02/2023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2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ACE1BF-BD6E-461D-BB16-4A10F703C7C7}" type="datetime1">
              <a:rPr lang="it-IT" smtClean="0"/>
              <a:t>18/02/2023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testo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3" name="Segnaposto contenuto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8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8A69B3-6DDC-4F65-A2EA-EB3A4D3CD21F}" type="datetime1">
              <a:rPr lang="it-IT" smtClean="0"/>
              <a:t>18/02/2023</a:t>
            </a:fld>
            <a:endParaRPr lang="it-IT" dirty="0"/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testo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3" name="Segnaposto immagine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pic>
        <p:nvPicPr>
          <p:cNvPr id="9" name="Immagine 4" descr="Segnaposto vuoto per aggiungere un'immagine. Fare clic sul segnaposto e selezionare l'immagine che si vuole aggiung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  <a:p>
            <a:pPr lvl="5" rtl="0"/>
            <a:r>
              <a:rPr lang="it-IT" noProof="0" dirty="0"/>
              <a:t>Sesto livello</a:t>
            </a:r>
          </a:p>
          <a:p>
            <a:pPr lvl="6" rtl="0"/>
            <a:r>
              <a:rPr lang="it-IT" noProof="0" dirty="0"/>
              <a:t>Settimo livello</a:t>
            </a:r>
          </a:p>
          <a:p>
            <a:pPr lvl="7" rtl="0"/>
            <a:r>
              <a:rPr lang="it-IT" noProof="0" dirty="0"/>
              <a:t>Ottavo livello</a:t>
            </a:r>
          </a:p>
          <a:p>
            <a:pPr lvl="8" rtl="0"/>
            <a:r>
              <a:rPr lang="it-IT" noProof="0" dirty="0"/>
              <a:t>Nono livello</a:t>
            </a: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5400807-F4CB-48AB-B928-9E17ECA5A760}" type="datetime1">
              <a:rPr lang="it-IT" noProof="0" smtClean="0"/>
              <a:t>18/02/2023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2412" y="838200"/>
            <a:ext cx="10260631" cy="2950840"/>
          </a:xfrm>
        </p:spPr>
        <p:txBody>
          <a:bodyPr rtlCol="0"/>
          <a:lstStyle/>
          <a:p>
            <a:pPr algn="ctr" rtl="0"/>
            <a:r>
              <a:rPr lang="it-IT" sz="4000" dirty="0"/>
              <a:t>Corso di </a:t>
            </a:r>
            <a:r>
              <a:rPr lang="it-IT" sz="4000" b="1" dirty="0"/>
              <a:t>Sociologia Generale </a:t>
            </a:r>
            <a:r>
              <a:rPr lang="it-IT" sz="4000" dirty="0"/>
              <a:t> </a:t>
            </a:r>
            <a:br>
              <a:rPr lang="it-IT" sz="4000" dirty="0"/>
            </a:br>
            <a:r>
              <a:rPr lang="it-IT" sz="4000" dirty="0"/>
              <a:t>  Prof.ssa Claudia Santoni</a:t>
            </a:r>
            <a:br>
              <a:rPr lang="it-IT" sz="4000" dirty="0"/>
            </a:br>
            <a:br>
              <a:rPr lang="it-IT" sz="4000" dirty="0"/>
            </a:br>
            <a:r>
              <a:rPr lang="it-IT" sz="4000" dirty="0"/>
              <a:t>Lezione 1</a:t>
            </a:r>
            <a:br>
              <a:rPr lang="it-IT" sz="4000" dirty="0"/>
            </a:br>
            <a:br>
              <a:rPr lang="it-IT" sz="2000" dirty="0"/>
            </a:b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2412" y="3789040"/>
            <a:ext cx="8964487" cy="2230760"/>
          </a:xfrm>
        </p:spPr>
        <p:txBody>
          <a:bodyPr rtlCol="0">
            <a:normAutofit/>
          </a:bodyPr>
          <a:lstStyle/>
          <a:p>
            <a:pPr algn="ctr" rtl="0"/>
            <a:r>
              <a:rPr lang="it-IT" sz="2800" dirty="0">
                <a:solidFill>
                  <a:schemeClr val="tx1">
                    <a:lumMod val="50000"/>
                  </a:schemeClr>
                </a:solidFill>
              </a:rPr>
              <a:t>Testo d’esame </a:t>
            </a:r>
          </a:p>
          <a:p>
            <a:pPr algn="ctr" rtl="0"/>
            <a:r>
              <a:rPr lang="it-IT" sz="2800" dirty="0">
                <a:solidFill>
                  <a:schemeClr val="tx1">
                    <a:lumMod val="50000"/>
                  </a:schemeClr>
                </a:solidFill>
              </a:rPr>
              <a:t>R.A. Wallace, A. </a:t>
            </a:r>
            <a:r>
              <a:rPr lang="it-IT" sz="2800" dirty="0" err="1">
                <a:solidFill>
                  <a:schemeClr val="tx1">
                    <a:lumMod val="50000"/>
                  </a:schemeClr>
                </a:solidFill>
              </a:rPr>
              <a:t>Wolf</a:t>
            </a:r>
            <a:r>
              <a:rPr lang="it-IT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algn="ctr" rtl="0"/>
            <a:r>
              <a:rPr lang="it-IT" sz="2800" dirty="0">
                <a:solidFill>
                  <a:schemeClr val="tx1">
                    <a:lumMod val="50000"/>
                  </a:schemeClr>
                </a:solidFill>
              </a:rPr>
              <a:t>«La teoria sociologia contemporanea»</a:t>
            </a:r>
          </a:p>
          <a:p>
            <a:pPr algn="ctr" rtl="0"/>
            <a:r>
              <a:rPr lang="it-IT" sz="2800" dirty="0">
                <a:solidFill>
                  <a:schemeClr val="tx1">
                    <a:lumMod val="50000"/>
                  </a:schemeClr>
                </a:solidFill>
              </a:rPr>
              <a:t>Cap. 1,2,3,4,5,6,7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2C9DF3-73B9-4920-8D4F-A68FC4E29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188641"/>
            <a:ext cx="9601200" cy="720080"/>
          </a:xfrm>
        </p:spPr>
        <p:txBody>
          <a:bodyPr/>
          <a:lstStyle/>
          <a:p>
            <a:pPr algn="ctr"/>
            <a:r>
              <a:rPr lang="it-IT" b="1" dirty="0"/>
              <a:t>Immaginazione (creatività) Sociologica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BD62CD-A809-4C36-B6FC-69E0AF5AD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124744"/>
            <a:ext cx="9601200" cy="5733256"/>
          </a:xfrm>
        </p:spPr>
        <p:txBody>
          <a:bodyPr>
            <a:normAutofit/>
          </a:bodyPr>
          <a:lstStyle/>
          <a:p>
            <a:r>
              <a:rPr lang="it-IT" sz="2400" dirty="0"/>
              <a:t> I sociologi non guardano la realtà «freddamente» ma sempre da qualche prospettiva teorica. </a:t>
            </a:r>
          </a:p>
          <a:p>
            <a:r>
              <a:rPr lang="it-IT" sz="2400" dirty="0"/>
              <a:t>L’immaginazione sociologica è la curiosità sociologica addestrata che consente di riformulare i problemi sociali in problemi sociologici. </a:t>
            </a:r>
          </a:p>
          <a:p>
            <a:pPr algn="just"/>
            <a:r>
              <a:rPr lang="it-IT" sz="2400" dirty="0"/>
              <a:t>Il sociologo statunitense </a:t>
            </a:r>
            <a:r>
              <a:rPr lang="it-IT" sz="2400" b="1" dirty="0"/>
              <a:t>Charles Wright </a:t>
            </a:r>
            <a:r>
              <a:rPr lang="it-IT" sz="2400" b="1" dirty="0" err="1"/>
              <a:t>Mills</a:t>
            </a:r>
            <a:r>
              <a:rPr lang="it-IT" sz="2400" dirty="0"/>
              <a:t> ha coniato tale concetto: “</a:t>
            </a:r>
            <a:r>
              <a:rPr lang="it-IT" sz="2400" i="1" dirty="0"/>
              <a:t>l’immaginazione sociologica permette a chi la possiede di vedere e valutare il grande contesto dei fatti storici nei suoi riflessi sulla vita interiore e sul comportamento esteriore di tutta una serie di categorie umane. </a:t>
            </a:r>
            <a:r>
              <a:rPr lang="it-IT" sz="2400" b="1" i="1" dirty="0"/>
              <a:t>«riflettere su se stessi liberi dalle abitudini familiari della vita quotidiana, al fine di guardare la realtà con occhi diversi»</a:t>
            </a:r>
            <a:r>
              <a:rPr lang="it-IT" sz="2400" dirty="0"/>
              <a:t>.  </a:t>
            </a:r>
            <a:r>
              <a:rPr lang="it-IT" sz="2400" i="1" dirty="0"/>
              <a:t>Riconduce in tal modo il disagio personale dei singoli a turba-menti oggettivi della società e trasforma la pubblica indifferenza in interesse per i problemi pubblici</a:t>
            </a:r>
            <a:r>
              <a:rPr lang="it-IT" sz="2400" dirty="0"/>
              <a:t>“.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5454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1522414" y="116632"/>
            <a:ext cx="9601200" cy="1296144"/>
          </a:xfrm>
        </p:spPr>
        <p:txBody>
          <a:bodyPr rtlCol="0">
            <a:noAutofit/>
          </a:bodyPr>
          <a:lstStyle/>
          <a:p>
            <a:pPr algn="ctr" rtl="0"/>
            <a:r>
              <a:rPr lang="it-IT" b="1" dirty="0"/>
              <a:t>Comprendere la società: i diversi modi di osservare suggeriti dalle teorie sociologiche</a:t>
            </a:r>
          </a:p>
        </p:txBody>
      </p:sp>
      <p:sp>
        <p:nvSpPr>
          <p:cNvPr id="14" name="Segnaposto contenuto 2"/>
          <p:cNvSpPr>
            <a:spLocks noGrp="1"/>
          </p:cNvSpPr>
          <p:nvPr>
            <p:ph idx="1"/>
          </p:nvPr>
        </p:nvSpPr>
        <p:spPr>
          <a:xfrm>
            <a:off x="1" y="1412776"/>
            <a:ext cx="12188824" cy="5445224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it-IT" sz="2800" i="1" dirty="0"/>
              <a:t>Ogni modo di guardare la realtà dipende da una teoria sociologica</a:t>
            </a:r>
          </a:p>
          <a:p>
            <a:pPr marL="0" indent="0" rtl="0">
              <a:buNone/>
            </a:pPr>
            <a:r>
              <a:rPr lang="it-IT" sz="2800" dirty="0"/>
              <a:t>La teoria sociologica è sistematica ed è costituita da concetti. Se si considera l’</a:t>
            </a:r>
            <a:r>
              <a:rPr lang="it-IT" sz="2800" dirty="0">
                <a:solidFill>
                  <a:srgbClr val="FF0000"/>
                </a:solidFill>
              </a:rPr>
              <a:t>oggetto </a:t>
            </a:r>
            <a:r>
              <a:rPr lang="it-IT" sz="2800" dirty="0"/>
              <a:t>d’indagine, le teorie si dividono in due categorie:</a:t>
            </a:r>
          </a:p>
          <a:p>
            <a:pPr algn="just" rtl="0"/>
            <a:r>
              <a:rPr lang="it-IT" sz="2800" b="1" dirty="0"/>
              <a:t>Macrosociologia: </a:t>
            </a:r>
            <a:r>
              <a:rPr lang="it-IT" sz="2800" dirty="0"/>
              <a:t>caratteristiche generali della struttura e dei ruoli sociali. Es. Funzionalismo e Teoria del conflitto. Per entrambe queste teorie la natura umana è prevedibile, il comportamento umano è determinato e quindi esplicabile (ci sono delle cause).</a:t>
            </a:r>
            <a:endParaRPr lang="it-IT" sz="2800" b="1" dirty="0"/>
          </a:p>
          <a:p>
            <a:pPr algn="just" rtl="0"/>
            <a:r>
              <a:rPr lang="it-IT" sz="2800" b="1" dirty="0"/>
              <a:t>Microsociologia: </a:t>
            </a:r>
            <a:r>
              <a:rPr lang="it-IT" sz="2800" dirty="0"/>
              <a:t>interazioni a livello individuale. Es. </a:t>
            </a:r>
            <a:r>
              <a:rPr lang="it-IT" sz="2800" dirty="0" err="1"/>
              <a:t>Interazionismo</a:t>
            </a:r>
            <a:r>
              <a:rPr lang="it-IT" sz="2800" dirty="0"/>
              <a:t> e Fenomenologia. Per queste teorie l’attività dell’individuo è creativa e quindi non si possono predire i comportamenti. Distinzione tra il «me» e l’«io». Natura pervasiva delle inferenze e degli assunti.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290699" y="4061139"/>
            <a:ext cx="14131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89">
              <a:lnSpc>
                <a:spcPts val="914"/>
              </a:lnSpc>
            </a:pPr>
            <a:fld id="{81D60167-4931-47E6-BA6A-407CBD079E47}" type="slidenum">
              <a:rPr sz="770" dirty="0">
                <a:latin typeface="Arial"/>
                <a:cs typeface="Arial"/>
              </a:rPr>
              <a:pPr marL="16289">
                <a:lnSpc>
                  <a:spcPts val="914"/>
                </a:lnSpc>
              </a:pPr>
              <a:t>4</a:t>
            </a:fld>
            <a:endParaRPr sz="77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54052" y="217437"/>
            <a:ext cx="6022884" cy="353571"/>
          </a:xfrm>
          <a:prstGeom prst="rect">
            <a:avLst/>
          </a:prstGeom>
          <a:ln w="12953">
            <a:solidFill>
              <a:srgbClr val="0000FF"/>
            </a:solidFill>
          </a:ln>
        </p:spPr>
        <p:txBody>
          <a:bodyPr vert="horz" wrap="square" lIns="0" tIns="97739" rIns="0" bIns="0" rtlCol="0">
            <a:spAutoFit/>
          </a:bodyPr>
          <a:lstStyle/>
          <a:p>
            <a:pPr algn="ctr">
              <a:lnSpc>
                <a:spcPts val="1885"/>
              </a:lnSpc>
            </a:pPr>
            <a:r>
              <a:rPr lang="it-IT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ASSUNTI</a:t>
            </a:r>
            <a:r>
              <a:rPr lang="it-IT"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it-IT" sz="2400" dirty="0">
                <a:latin typeface="Times New Roman"/>
                <a:cs typeface="Times New Roman"/>
              </a:rPr>
              <a:t>teorici</a:t>
            </a:r>
            <a:endParaRPr sz="2400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193692"/>
              </p:ext>
            </p:extLst>
          </p:nvPr>
        </p:nvGraphicFramePr>
        <p:xfrm>
          <a:off x="765820" y="1020482"/>
          <a:ext cx="10945216" cy="53452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5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8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0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885"/>
                        </a:lnSpc>
                      </a:pPr>
                      <a:r>
                        <a:rPr sz="2800" b="1" i="1" spc="-25" dirty="0">
                          <a:latin typeface="Arial"/>
                          <a:cs typeface="Arial"/>
                        </a:rPr>
                        <a:t>Oggetti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885"/>
                        </a:lnSpc>
                      </a:pPr>
                      <a:r>
                        <a:rPr sz="2800" b="1" i="1" spc="-20" dirty="0">
                          <a:latin typeface="Arial"/>
                          <a:cs typeface="Arial"/>
                        </a:rPr>
                        <a:t>Teorie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52">
                <a:tc>
                  <a:txBody>
                    <a:bodyPr/>
                    <a:lstStyle/>
                    <a:p>
                      <a:pPr marL="111125">
                        <a:lnSpc>
                          <a:spcPts val="1889"/>
                        </a:lnSpc>
                      </a:pPr>
                      <a:r>
                        <a:rPr sz="2800" b="1" spc="-25" dirty="0" err="1">
                          <a:latin typeface="Arial"/>
                          <a:cs typeface="Arial"/>
                        </a:rPr>
                        <a:t>Macrosociologia</a:t>
                      </a:r>
                      <a:endParaRPr lang="it-IT" sz="2800" b="1" spc="-25" dirty="0">
                        <a:latin typeface="Arial"/>
                        <a:cs typeface="Arial"/>
                      </a:endParaRPr>
                    </a:p>
                    <a:p>
                      <a:pPr marL="111125">
                        <a:lnSpc>
                          <a:spcPts val="1889"/>
                        </a:lnSpc>
                      </a:pPr>
                      <a:endParaRPr lang="it-IT" sz="2800" b="1" spc="-25" dirty="0">
                        <a:latin typeface="Arial"/>
                        <a:cs typeface="Arial"/>
                      </a:endParaRPr>
                    </a:p>
                    <a:p>
                      <a:pPr marL="111125">
                        <a:lnSpc>
                          <a:spcPts val="1889"/>
                        </a:lnSpc>
                      </a:pPr>
                      <a:r>
                        <a:rPr lang="it-IT" sz="1600" b="0" i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Agire umano è prevedibile e determinato</a:t>
                      </a:r>
                      <a:endParaRPr sz="1600" b="0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4470" indent="-152400">
                        <a:lnSpc>
                          <a:spcPts val="1880"/>
                        </a:lnSpc>
                        <a:buFont typeface="Wingdings"/>
                        <a:buChar char=""/>
                        <a:tabLst>
                          <a:tab pos="205104" algn="l"/>
                        </a:tabLst>
                      </a:pPr>
                      <a:r>
                        <a:rPr sz="2800" b="1" spc="-37" baseline="1683" dirty="0">
                          <a:latin typeface="Arial"/>
                          <a:cs typeface="Arial"/>
                        </a:rPr>
                        <a:t>Sistemi </a:t>
                      </a:r>
                      <a:r>
                        <a:rPr sz="2800" b="1" spc="-30" baseline="1683" dirty="0">
                          <a:latin typeface="Arial"/>
                          <a:cs typeface="Arial"/>
                        </a:rPr>
                        <a:t>sociali</a:t>
                      </a:r>
                      <a:endParaRPr sz="2800" baseline="1683" dirty="0">
                        <a:latin typeface="Arial"/>
                        <a:cs typeface="Arial"/>
                      </a:endParaRPr>
                    </a:p>
                    <a:p>
                      <a:pPr marL="204470" indent="-152400">
                        <a:lnSpc>
                          <a:spcPts val="1900"/>
                        </a:lnSpc>
                        <a:buFont typeface="Wingdings"/>
                        <a:buChar char=""/>
                        <a:tabLst>
                          <a:tab pos="205104" algn="l"/>
                        </a:tabLst>
                      </a:pPr>
                      <a:r>
                        <a:rPr sz="2800" b="1" spc="-37" baseline="1683" dirty="0">
                          <a:latin typeface="Arial"/>
                          <a:cs typeface="Arial"/>
                        </a:rPr>
                        <a:t>Strutture</a:t>
                      </a:r>
                      <a:r>
                        <a:rPr sz="2800" b="1" spc="-60" baseline="1683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30" baseline="1683" dirty="0">
                          <a:latin typeface="Arial"/>
                          <a:cs typeface="Arial"/>
                        </a:rPr>
                        <a:t>sociali</a:t>
                      </a:r>
                      <a:endParaRPr sz="2800" baseline="1683" dirty="0">
                        <a:latin typeface="Arial"/>
                        <a:cs typeface="Arial"/>
                      </a:endParaRPr>
                    </a:p>
                    <a:p>
                      <a:pPr marL="204470" indent="-152400">
                        <a:lnSpc>
                          <a:spcPts val="1900"/>
                        </a:lnSpc>
                        <a:buFont typeface="Wingdings"/>
                        <a:buChar char=""/>
                        <a:tabLst>
                          <a:tab pos="205104" algn="l"/>
                        </a:tabLst>
                      </a:pPr>
                      <a:r>
                        <a:rPr sz="2800" b="1" spc="-44" baseline="1683" dirty="0">
                          <a:latin typeface="Arial"/>
                          <a:cs typeface="Arial"/>
                        </a:rPr>
                        <a:t>Funzioni</a:t>
                      </a:r>
                      <a:endParaRPr sz="2800" baseline="1683" dirty="0">
                        <a:latin typeface="Arial"/>
                        <a:cs typeface="Arial"/>
                      </a:endParaRPr>
                    </a:p>
                    <a:p>
                      <a:pPr marL="204470" indent="-152400">
                        <a:lnSpc>
                          <a:spcPts val="1939"/>
                        </a:lnSpc>
                        <a:buFont typeface="Wingdings"/>
                        <a:buChar char=""/>
                        <a:tabLst>
                          <a:tab pos="205104" algn="l"/>
                        </a:tabLst>
                      </a:pPr>
                      <a:r>
                        <a:rPr sz="2800" b="1" spc="-37" baseline="1683" dirty="0">
                          <a:latin typeface="Arial"/>
                          <a:cs typeface="Arial"/>
                        </a:rPr>
                        <a:t>Ruoli</a:t>
                      </a:r>
                      <a:endParaRPr sz="2800" baseline="1683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835" indent="-153035">
                        <a:lnSpc>
                          <a:spcPts val="1880"/>
                        </a:lnSpc>
                        <a:buFont typeface="Wingdings"/>
                        <a:buChar char=""/>
                        <a:tabLst>
                          <a:tab pos="204470" algn="l"/>
                        </a:tabLst>
                      </a:pPr>
                      <a:r>
                        <a:rPr sz="2800" b="1" spc="-37" baseline="1683" dirty="0">
                          <a:latin typeface="Arial"/>
                          <a:cs typeface="Arial"/>
                        </a:rPr>
                        <a:t>Funzionalismo</a:t>
                      </a:r>
                      <a:endParaRPr sz="2800" baseline="1683" dirty="0">
                        <a:latin typeface="Arial"/>
                        <a:cs typeface="Arial"/>
                      </a:endParaRPr>
                    </a:p>
                    <a:p>
                      <a:pPr marL="203835" indent="-153035">
                        <a:lnSpc>
                          <a:spcPts val="1939"/>
                        </a:lnSpc>
                        <a:buFont typeface="Wingdings"/>
                        <a:buChar char=""/>
                        <a:tabLst>
                          <a:tab pos="204470" algn="l"/>
                        </a:tabLst>
                      </a:pPr>
                      <a:r>
                        <a:rPr sz="2800" b="1" spc="-30" baseline="1683" dirty="0">
                          <a:latin typeface="Arial"/>
                          <a:cs typeface="Arial"/>
                        </a:rPr>
                        <a:t>Teoria del</a:t>
                      </a:r>
                      <a:r>
                        <a:rPr sz="2800" b="1" spc="-67" baseline="1683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30" baseline="1683" dirty="0">
                          <a:latin typeface="Arial"/>
                          <a:cs typeface="Arial"/>
                        </a:rPr>
                        <a:t>conflitto</a:t>
                      </a:r>
                      <a:endParaRPr sz="2800" baseline="1683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2182">
                <a:tc>
                  <a:txBody>
                    <a:bodyPr/>
                    <a:lstStyle/>
                    <a:p>
                      <a:pPr marL="111125">
                        <a:lnSpc>
                          <a:spcPts val="1889"/>
                        </a:lnSpc>
                      </a:pPr>
                      <a:r>
                        <a:rPr sz="2800" b="1" spc="-25" dirty="0" err="1">
                          <a:latin typeface="Arial"/>
                          <a:cs typeface="Arial"/>
                        </a:rPr>
                        <a:t>Microsociologia</a:t>
                      </a:r>
                      <a:endParaRPr lang="it-IT" sz="2800" b="1" spc="-25" dirty="0">
                        <a:latin typeface="Arial"/>
                        <a:cs typeface="Arial"/>
                      </a:endParaRPr>
                    </a:p>
                    <a:p>
                      <a:pPr marL="111125">
                        <a:lnSpc>
                          <a:spcPts val="1889"/>
                        </a:lnSpc>
                      </a:pPr>
                      <a:endParaRPr lang="it-IT" sz="2800" b="1" spc="-25" dirty="0">
                        <a:latin typeface="Arial"/>
                        <a:cs typeface="Arial"/>
                      </a:endParaRPr>
                    </a:p>
                    <a:p>
                      <a:pPr marL="111125">
                        <a:lnSpc>
                          <a:spcPts val="1889"/>
                        </a:lnSpc>
                      </a:pPr>
                      <a:endParaRPr lang="it-IT" sz="2800" b="1" spc="-25" dirty="0">
                        <a:latin typeface="Arial"/>
                        <a:cs typeface="Arial"/>
                      </a:endParaRPr>
                    </a:p>
                    <a:p>
                      <a:pPr marL="111125">
                        <a:lnSpc>
                          <a:spcPts val="1889"/>
                        </a:lnSpc>
                      </a:pPr>
                      <a:r>
                        <a:rPr lang="it-IT" sz="1600" b="0" i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Agire umano è creativo nell’esperienza </a:t>
                      </a:r>
                      <a:endParaRPr sz="1600" b="0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4470" marR="75565" indent="-152400">
                        <a:lnSpc>
                          <a:spcPts val="1870"/>
                        </a:lnSpc>
                        <a:spcBef>
                          <a:spcPts val="90"/>
                        </a:spcBef>
                        <a:buFont typeface="Wingdings"/>
                        <a:buChar char=""/>
                        <a:tabLst>
                          <a:tab pos="205104" algn="l"/>
                        </a:tabLst>
                      </a:pPr>
                      <a:r>
                        <a:rPr sz="2800" b="1" spc="-37" baseline="1683" dirty="0">
                          <a:latin typeface="Arial"/>
                          <a:cs typeface="Arial"/>
                        </a:rPr>
                        <a:t>Interazioni </a:t>
                      </a:r>
                      <a:r>
                        <a:rPr sz="2800" b="1" baseline="1683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2800" b="1" spc="-44" baseline="1683" dirty="0">
                          <a:latin typeface="Arial"/>
                          <a:cs typeface="Arial"/>
                        </a:rPr>
                        <a:t>comunicazioni </a:t>
                      </a:r>
                      <a:r>
                        <a:rPr sz="2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5" dirty="0">
                          <a:latin typeface="Arial"/>
                          <a:cs typeface="Arial"/>
                        </a:rPr>
                        <a:t>intersoggettive</a:t>
                      </a:r>
                      <a:endParaRPr sz="2000" dirty="0">
                        <a:latin typeface="Arial"/>
                        <a:cs typeface="Arial"/>
                      </a:endParaRPr>
                    </a:p>
                    <a:p>
                      <a:pPr marL="204470" indent="-152400">
                        <a:lnSpc>
                          <a:spcPts val="1845"/>
                        </a:lnSpc>
                        <a:buFont typeface="Wingdings"/>
                        <a:buChar char=""/>
                        <a:tabLst>
                          <a:tab pos="205104" algn="l"/>
                        </a:tabLst>
                      </a:pPr>
                      <a:r>
                        <a:rPr sz="2800" b="1" spc="-37" baseline="1683" dirty="0">
                          <a:latin typeface="Arial"/>
                          <a:cs typeface="Arial"/>
                        </a:rPr>
                        <a:t>Mondo </a:t>
                      </a:r>
                      <a:r>
                        <a:rPr sz="2800" b="1" spc="-30" baseline="1683" dirty="0">
                          <a:latin typeface="Arial"/>
                          <a:cs typeface="Arial"/>
                        </a:rPr>
                        <a:t>della</a:t>
                      </a:r>
                      <a:r>
                        <a:rPr sz="2800" b="1" spc="-89" baseline="1683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22" baseline="1683" dirty="0">
                          <a:latin typeface="Arial"/>
                          <a:cs typeface="Arial"/>
                        </a:rPr>
                        <a:t>vita</a:t>
                      </a:r>
                      <a:endParaRPr sz="2800" baseline="1683" dirty="0">
                        <a:latin typeface="Arial"/>
                        <a:cs typeface="Arial"/>
                      </a:endParaRPr>
                    </a:p>
                    <a:p>
                      <a:pPr marL="204470" indent="-152400">
                        <a:lnSpc>
                          <a:spcPts val="1939"/>
                        </a:lnSpc>
                        <a:buFont typeface="Wingdings"/>
                        <a:buChar char=""/>
                        <a:tabLst>
                          <a:tab pos="205104" algn="l"/>
                        </a:tabLst>
                      </a:pPr>
                      <a:r>
                        <a:rPr sz="2800" b="1" spc="-30" baseline="1683" dirty="0" err="1">
                          <a:latin typeface="Arial"/>
                          <a:cs typeface="Arial"/>
                        </a:rPr>
                        <a:t>Rituali</a:t>
                      </a:r>
                      <a:endParaRPr sz="2800" baseline="1683" dirty="0">
                        <a:latin typeface="Arial"/>
                        <a:cs typeface="Arial"/>
                      </a:endParaRPr>
                    </a:p>
                  </a:txBody>
                  <a:tcPr marL="0" marR="0" marT="7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835" indent="-153035">
                        <a:lnSpc>
                          <a:spcPts val="1880"/>
                        </a:lnSpc>
                        <a:buFont typeface="Wingdings"/>
                        <a:buChar char=""/>
                        <a:tabLst>
                          <a:tab pos="204470" algn="l"/>
                        </a:tabLst>
                      </a:pPr>
                      <a:r>
                        <a:rPr sz="2800" b="1" spc="-37" baseline="1683" dirty="0">
                          <a:latin typeface="Arial"/>
                          <a:cs typeface="Arial"/>
                        </a:rPr>
                        <a:t>Interazionismo</a:t>
                      </a:r>
                      <a:r>
                        <a:rPr sz="2800" b="1" spc="-67" baseline="1683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30" baseline="1683" dirty="0">
                          <a:latin typeface="Arial"/>
                          <a:cs typeface="Arial"/>
                        </a:rPr>
                        <a:t>simbolico</a:t>
                      </a:r>
                      <a:endParaRPr sz="2800" baseline="1683" dirty="0">
                        <a:latin typeface="Arial"/>
                        <a:cs typeface="Arial"/>
                      </a:endParaRPr>
                    </a:p>
                    <a:p>
                      <a:pPr marL="203835" indent="-153035">
                        <a:lnSpc>
                          <a:spcPts val="1900"/>
                        </a:lnSpc>
                        <a:buFont typeface="Wingdings"/>
                        <a:buChar char=""/>
                        <a:tabLst>
                          <a:tab pos="204470" algn="l"/>
                        </a:tabLst>
                      </a:pPr>
                      <a:r>
                        <a:rPr sz="2800" b="1" spc="-37" baseline="1683" dirty="0">
                          <a:latin typeface="Arial"/>
                          <a:cs typeface="Arial"/>
                        </a:rPr>
                        <a:t>Fenomenologia</a:t>
                      </a:r>
                      <a:endParaRPr sz="2800" baseline="1683" dirty="0">
                        <a:latin typeface="Arial"/>
                        <a:cs typeface="Arial"/>
                      </a:endParaRPr>
                    </a:p>
                    <a:p>
                      <a:pPr marL="203835" indent="-153035">
                        <a:lnSpc>
                          <a:spcPts val="1900"/>
                        </a:lnSpc>
                        <a:buFont typeface="Wingdings"/>
                        <a:buChar char=""/>
                        <a:tabLst>
                          <a:tab pos="204470" algn="l"/>
                        </a:tabLst>
                      </a:pPr>
                      <a:r>
                        <a:rPr sz="2800" b="1" spc="-37" baseline="1683" dirty="0" err="1">
                          <a:latin typeface="Arial"/>
                          <a:cs typeface="Arial"/>
                        </a:rPr>
                        <a:t>Etnometodologia</a:t>
                      </a:r>
                      <a:endParaRPr sz="2800" baseline="1683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8633">
                <a:tc>
                  <a:txBody>
                    <a:bodyPr/>
                    <a:lstStyle/>
                    <a:p>
                      <a:pPr marL="111125">
                        <a:lnSpc>
                          <a:spcPts val="1889"/>
                        </a:lnSpc>
                      </a:pPr>
                      <a:r>
                        <a:rPr sz="2800" b="1" spc="-25" dirty="0" err="1">
                          <a:latin typeface="Arial"/>
                          <a:cs typeface="Arial"/>
                        </a:rPr>
                        <a:t>Mesosociologia</a:t>
                      </a:r>
                      <a:endParaRPr lang="it-IT" sz="2800" b="1" spc="-25" dirty="0">
                        <a:latin typeface="Arial"/>
                        <a:cs typeface="Arial"/>
                      </a:endParaRPr>
                    </a:p>
                    <a:p>
                      <a:pPr marL="111125">
                        <a:lnSpc>
                          <a:spcPts val="1889"/>
                        </a:lnSpc>
                      </a:pPr>
                      <a:endParaRPr lang="it-IT" sz="2800" b="1" spc="-25" dirty="0">
                        <a:latin typeface="Arial"/>
                        <a:cs typeface="Arial"/>
                      </a:endParaRPr>
                    </a:p>
                    <a:p>
                      <a:pPr marL="111125">
                        <a:lnSpc>
                          <a:spcPts val="1889"/>
                        </a:lnSpc>
                      </a:pPr>
                      <a:endParaRPr lang="it-IT" sz="2800" b="1" spc="-25" dirty="0">
                        <a:latin typeface="Arial"/>
                        <a:cs typeface="Arial"/>
                      </a:endParaRPr>
                    </a:p>
                    <a:p>
                      <a:pPr marL="111125">
                        <a:lnSpc>
                          <a:spcPts val="1889"/>
                        </a:lnSpc>
                      </a:pPr>
                      <a:r>
                        <a:rPr lang="it-IT" sz="1600" b="0" i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Agire umano opera dentro livelli intermedi e in rete</a:t>
                      </a:r>
                      <a:endParaRPr sz="1600" b="0" i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4470" indent="-152400">
                        <a:lnSpc>
                          <a:spcPts val="1920"/>
                        </a:lnSpc>
                        <a:buFont typeface="Wingdings"/>
                        <a:buChar char=""/>
                        <a:tabLst>
                          <a:tab pos="205104" algn="l"/>
                        </a:tabLst>
                      </a:pPr>
                      <a:r>
                        <a:rPr sz="2800" b="1" spc="-30" baseline="1683" dirty="0">
                          <a:latin typeface="Arial"/>
                          <a:cs typeface="Arial"/>
                        </a:rPr>
                        <a:t>Reti </a:t>
                      </a:r>
                      <a:r>
                        <a:rPr sz="2800" b="1" spc="-44" baseline="1683" dirty="0">
                          <a:latin typeface="Arial"/>
                          <a:cs typeface="Arial"/>
                        </a:rPr>
                        <a:t>come</a:t>
                      </a:r>
                      <a:r>
                        <a:rPr sz="2800" b="1" spc="-82" baseline="1683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44" baseline="1683" dirty="0">
                          <a:latin typeface="Arial"/>
                          <a:cs typeface="Arial"/>
                        </a:rPr>
                        <a:t>organizzazioni</a:t>
                      </a:r>
                      <a:endParaRPr sz="2800" baseline="1683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885" marR="1626235" indent="-59055">
                        <a:lnSpc>
                          <a:spcPts val="1870"/>
                        </a:lnSpc>
                        <a:spcBef>
                          <a:spcPts val="90"/>
                        </a:spcBef>
                        <a:buFont typeface="Wingdings"/>
                        <a:buChar char=""/>
                        <a:tabLst>
                          <a:tab pos="317500" algn="l"/>
                        </a:tabLst>
                      </a:pPr>
                      <a:r>
                        <a:rPr sz="2800" b="1" spc="-30" baseline="1683" dirty="0">
                          <a:latin typeface="Arial"/>
                          <a:cs typeface="Arial"/>
                        </a:rPr>
                        <a:t>Teorie </a:t>
                      </a:r>
                      <a:r>
                        <a:rPr sz="2800" b="1" spc="-22" baseline="1683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2800" b="1" spc="-179" baseline="1683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37" baseline="1683" dirty="0">
                          <a:latin typeface="Arial"/>
                          <a:cs typeface="Arial"/>
                        </a:rPr>
                        <a:t>connessione </a:t>
                      </a:r>
                      <a:r>
                        <a:rPr sz="2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30" dirty="0">
                          <a:latin typeface="Arial"/>
                          <a:cs typeface="Arial"/>
                        </a:rPr>
                        <a:t>micro-macro</a:t>
                      </a:r>
                      <a:endParaRPr sz="2000" dirty="0">
                        <a:latin typeface="Arial"/>
                        <a:cs typeface="Arial"/>
                      </a:endParaRPr>
                    </a:p>
                    <a:p>
                      <a:pPr marL="203835" indent="-153035">
                        <a:lnSpc>
                          <a:spcPts val="1845"/>
                        </a:lnSpc>
                        <a:buFont typeface="Wingdings"/>
                        <a:buChar char=""/>
                        <a:tabLst>
                          <a:tab pos="204470" algn="l"/>
                        </a:tabLst>
                      </a:pPr>
                      <a:r>
                        <a:rPr sz="2800" b="1" spc="-30" baseline="1683" dirty="0">
                          <a:latin typeface="Arial"/>
                          <a:cs typeface="Arial"/>
                        </a:rPr>
                        <a:t>Teorie </a:t>
                      </a:r>
                      <a:r>
                        <a:rPr sz="2800" b="1" spc="-22" baseline="1683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2800" b="1" spc="-67" baseline="1683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30" baseline="1683" dirty="0">
                          <a:latin typeface="Arial"/>
                          <a:cs typeface="Arial"/>
                        </a:rPr>
                        <a:t>rete</a:t>
                      </a:r>
                      <a:endParaRPr sz="2800" baseline="1683" dirty="0">
                        <a:latin typeface="Arial"/>
                        <a:cs typeface="Arial"/>
                      </a:endParaRPr>
                    </a:p>
                    <a:p>
                      <a:pPr marL="203835" indent="-153035">
                        <a:lnSpc>
                          <a:spcPts val="1939"/>
                        </a:lnSpc>
                        <a:buFont typeface="Wingdings"/>
                        <a:buChar char=""/>
                        <a:tabLst>
                          <a:tab pos="204470" algn="l"/>
                        </a:tabLst>
                      </a:pPr>
                      <a:r>
                        <a:rPr sz="2800" b="1" spc="-30" baseline="1683" dirty="0">
                          <a:latin typeface="Arial"/>
                          <a:cs typeface="Arial"/>
                        </a:rPr>
                        <a:t>Teorie</a:t>
                      </a:r>
                      <a:r>
                        <a:rPr sz="2800" b="1" spc="-67" baseline="1683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37" baseline="1683" dirty="0">
                          <a:latin typeface="Arial"/>
                          <a:cs typeface="Arial"/>
                        </a:rPr>
                        <a:t>dell’organizzazione</a:t>
                      </a:r>
                      <a:endParaRPr sz="2800" baseline="1683" dirty="0">
                        <a:latin typeface="Arial"/>
                        <a:cs typeface="Arial"/>
                      </a:endParaRPr>
                    </a:p>
                  </a:txBody>
                  <a:tcPr marL="0" marR="0" marT="7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F514E4-2542-4CAA-8C16-2C2E6B3E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0"/>
            <a:ext cx="9601200" cy="620688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METODOLOGIA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DF714B-9E69-4AD8-BA36-5636DD24A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355" y="620688"/>
            <a:ext cx="5919122" cy="5904656"/>
          </a:xfrm>
        </p:spPr>
        <p:txBody>
          <a:bodyPr>
            <a:normAutofit fontScale="92500" lnSpcReduction="10000"/>
          </a:bodyPr>
          <a:lstStyle/>
          <a:p>
            <a:r>
              <a:rPr lang="it-IT" sz="2800" dirty="0"/>
              <a:t>Approccio DEDUTTIVO</a:t>
            </a:r>
          </a:p>
          <a:p>
            <a:pPr marL="0" indent="0">
              <a:buNone/>
            </a:pPr>
            <a:r>
              <a:rPr lang="it-IT" sz="2800" dirty="0"/>
              <a:t>Si elabora prima ipotesi esplicativa, poi si deducono le sue implicazioni empiriche con il ragionamento logico. Spiegazioni generali, si parte dalla definizione.</a:t>
            </a:r>
          </a:p>
          <a:p>
            <a:pPr>
              <a:buFontTx/>
              <a:buChar char="-"/>
            </a:pPr>
            <a:r>
              <a:rPr lang="it-IT" sz="2800" dirty="0"/>
              <a:t>Funzionalismo</a:t>
            </a:r>
          </a:p>
          <a:p>
            <a:pPr>
              <a:buFontTx/>
              <a:buChar char="-"/>
            </a:pPr>
            <a:r>
              <a:rPr lang="it-IT" sz="2800" dirty="0"/>
              <a:t>Teoria del Conflitto (fa eccezione la Scuola di Francoforte) </a:t>
            </a:r>
          </a:p>
          <a:p>
            <a:pPr>
              <a:buFontTx/>
              <a:buChar char="-"/>
            </a:pPr>
            <a:r>
              <a:rPr lang="it-IT" sz="2800" dirty="0"/>
              <a:t>Teoria della scelta razionale</a:t>
            </a:r>
          </a:p>
          <a:p>
            <a:pPr marL="0" indent="0">
              <a:buNone/>
            </a:pPr>
            <a:r>
              <a:rPr lang="it-IT" sz="2800" dirty="0"/>
              <a:t>* Si utilizzano di più i dati quantitativi ma non esiste corrispondenza tra approccio quanti-quali e metodi quanti-quali.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E498C3B-F5A3-4FCB-AE42-F8618C870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1952" y="620688"/>
            <a:ext cx="5487076" cy="5870813"/>
          </a:xfrm>
        </p:spPr>
        <p:txBody>
          <a:bodyPr>
            <a:normAutofit fontScale="92500" lnSpcReduction="10000"/>
          </a:bodyPr>
          <a:lstStyle/>
          <a:p>
            <a:r>
              <a:rPr lang="it-IT" sz="2800" dirty="0"/>
              <a:t>Approccio INDUTTIVO</a:t>
            </a:r>
          </a:p>
          <a:p>
            <a:pPr marL="0" indent="0" algn="just">
              <a:buNone/>
            </a:pPr>
            <a:r>
              <a:rPr lang="it-IT" sz="2800" dirty="0"/>
              <a:t>Si inizia la ricerca con l’osservazione dei dati, senza ipotesi precostituita. Si inducono spiegazioni da ciò che accade; concetti-chiave alla fine. Interesse principale è analisi descrittiva (importanza esperienza umana)</a:t>
            </a:r>
          </a:p>
          <a:p>
            <a:pPr marL="0" indent="0">
              <a:buNone/>
            </a:pPr>
            <a:r>
              <a:rPr lang="it-IT" sz="2800" dirty="0"/>
              <a:t>-</a:t>
            </a:r>
            <a:r>
              <a:rPr lang="it-IT" sz="2800" dirty="0" err="1"/>
              <a:t>Interazionismo</a:t>
            </a:r>
            <a:r>
              <a:rPr lang="it-IT" sz="2800" dirty="0"/>
              <a:t> </a:t>
            </a:r>
          </a:p>
          <a:p>
            <a:pPr>
              <a:buFontTx/>
              <a:buChar char="-"/>
            </a:pPr>
            <a:r>
              <a:rPr lang="it-IT" sz="2800" dirty="0"/>
              <a:t>Fenomenologia (non ci sono leggi oggettive in grado di spiegare la realtà).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50005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AC2539-D2C6-4E4A-BF1A-E1CC3F82D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35360"/>
          </a:xfrm>
        </p:spPr>
        <p:txBody>
          <a:bodyPr/>
          <a:lstStyle/>
          <a:p>
            <a:pPr algn="ctr"/>
            <a:r>
              <a:rPr lang="it-IT" b="1" dirty="0"/>
              <a:t>Quali gli </a:t>
            </a:r>
            <a:r>
              <a:rPr lang="it-IT" b="1" dirty="0">
                <a:solidFill>
                  <a:srgbClr val="FF0000"/>
                </a:solidFill>
              </a:rPr>
              <a:t>obiettivi </a:t>
            </a:r>
            <a:r>
              <a:rPr lang="it-IT" b="1" dirty="0"/>
              <a:t>finali di una Ricerca?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878771-0B59-4E14-A040-64E0C1051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b="1" dirty="0"/>
              <a:t>Descrivere,</a:t>
            </a:r>
            <a:r>
              <a:rPr lang="it-IT" sz="3600" dirty="0"/>
              <a:t> in modo più o meno dettagliato</a:t>
            </a:r>
          </a:p>
          <a:p>
            <a:pPr marL="0" indent="0">
              <a:buNone/>
            </a:pPr>
            <a:r>
              <a:rPr lang="it-IT" sz="2800" dirty="0"/>
              <a:t>                     </a:t>
            </a:r>
            <a:r>
              <a:rPr lang="it-IT" sz="2800" dirty="0" err="1"/>
              <a:t>Interazionismo</a:t>
            </a:r>
            <a:r>
              <a:rPr lang="it-IT" sz="2800" dirty="0"/>
              <a:t>, Fenomenologia, Funzionalismo</a:t>
            </a:r>
          </a:p>
          <a:p>
            <a:r>
              <a:rPr lang="it-IT" sz="3600" b="1" dirty="0"/>
              <a:t>Spiegare,</a:t>
            </a:r>
            <a:r>
              <a:rPr lang="it-IT" sz="3600" dirty="0"/>
              <a:t> concetti generali </a:t>
            </a:r>
          </a:p>
          <a:p>
            <a:pPr marL="0" indent="0">
              <a:buNone/>
            </a:pPr>
            <a:r>
              <a:rPr lang="it-IT" sz="2800" dirty="0"/>
              <a:t>                        Funzionalismo </a:t>
            </a:r>
          </a:p>
          <a:p>
            <a:r>
              <a:rPr lang="it-IT" sz="3600" b="1" dirty="0"/>
              <a:t>Prevedere</a:t>
            </a:r>
            <a:r>
              <a:rPr lang="it-IT" sz="3600" dirty="0"/>
              <a:t>, formulazioni precise e sviluppate</a:t>
            </a:r>
            <a:endParaRPr lang="it-IT" sz="3600" b="1" dirty="0"/>
          </a:p>
          <a:p>
            <a:pPr marL="0" indent="0">
              <a:buNone/>
            </a:pPr>
            <a:r>
              <a:rPr lang="it-IT" sz="2800" dirty="0"/>
              <a:t>                        Teorie del conflitto, della scelta razionale 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F2F9BCD6-72ED-443D-9A5C-CA6256C75506}"/>
              </a:ext>
            </a:extLst>
          </p:cNvPr>
          <p:cNvSpPr/>
          <p:nvPr/>
        </p:nvSpPr>
        <p:spPr>
          <a:xfrm>
            <a:off x="2349996" y="2348880"/>
            <a:ext cx="97840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2D372854-68C5-43E1-80CC-D0C8C4D03265}"/>
              </a:ext>
            </a:extLst>
          </p:cNvPr>
          <p:cNvSpPr/>
          <p:nvPr/>
        </p:nvSpPr>
        <p:spPr>
          <a:xfrm>
            <a:off x="2349996" y="40050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CFCE163B-0427-4CE3-A417-C71160161EEC}"/>
              </a:ext>
            </a:extLst>
          </p:cNvPr>
          <p:cNvSpPr/>
          <p:nvPr/>
        </p:nvSpPr>
        <p:spPr>
          <a:xfrm>
            <a:off x="2349996" y="50124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81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56B89D-C1DB-4934-8F0E-616FADFF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35360"/>
          </a:xfrm>
        </p:spPr>
        <p:txBody>
          <a:bodyPr/>
          <a:lstStyle/>
          <a:p>
            <a:pPr algn="ctr"/>
            <a:r>
              <a:rPr lang="it-IT" b="1" dirty="0"/>
              <a:t>Nuovi campi di ricerca e di capacità teorica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3C481C-A7A2-4643-AB3D-3CA1AA991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dirty="0"/>
              <a:t>Istruzione</a:t>
            </a:r>
          </a:p>
          <a:p>
            <a:pPr marL="0" indent="0">
              <a:buNone/>
            </a:pPr>
            <a:r>
              <a:rPr lang="it-IT" sz="2400" dirty="0"/>
              <a:t>Evoluzione dei sistemi educativi; valutazione dei risultati e delle competenze; la scuola che cambia; la povertà educativa; media </a:t>
            </a:r>
            <a:r>
              <a:rPr lang="it-IT" sz="2400" dirty="0" err="1"/>
              <a:t>education</a:t>
            </a:r>
            <a:r>
              <a:rPr lang="it-IT" sz="2400" dirty="0"/>
              <a:t>.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b="1" dirty="0"/>
              <a:t>Differenze di Genere (dalle teorie femministe)</a:t>
            </a:r>
          </a:p>
          <a:p>
            <a:pPr marL="0" indent="0">
              <a:buNone/>
            </a:pPr>
            <a:r>
              <a:rPr lang="it-IT" sz="2400" dirty="0"/>
              <a:t>Gli studi di genere nella sociologia: differenza tra sesso e genere. L’educazione alle differenze nelle scuole. La violenza di genere. Parità e </a:t>
            </a:r>
            <a:r>
              <a:rPr lang="it-IT" sz="2400"/>
              <a:t>cittadinanza attiva.</a:t>
            </a:r>
            <a:endParaRPr lang="it-IT" sz="2400" b="1" dirty="0"/>
          </a:p>
          <a:p>
            <a:pPr marL="0" indent="0">
              <a:buNone/>
            </a:pP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12380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11_TF02886637_TF02886637.potx" id="{1CE5C926-D45E-4511-8113-B6AB22A2C35A}" vid="{6851CB25-1DD6-4E87-8937-9DD1DE5CAB33}"/>
    </a:ext>
  </a:extLst>
</a:theme>
</file>

<file path=ppt/theme/theme2.xml><?xml version="1.0" encoding="utf-8"?>
<a:theme xmlns:a="http://schemas.openxmlformats.org/drawingml/2006/main" name="Tema di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in stile acquerello (widescreen)</Template>
  <TotalTime>77</TotalTime>
  <Words>606</Words>
  <Application>Microsoft Office PowerPoint</Application>
  <PresentationFormat>Personalizzato</PresentationFormat>
  <Paragraphs>71</Paragraphs>
  <Slides>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Palatino Linotype</vt:lpstr>
      <vt:lpstr>Times New Roman</vt:lpstr>
      <vt:lpstr>Wingdings</vt:lpstr>
      <vt:lpstr>Watercolor_16x9</vt:lpstr>
      <vt:lpstr>Corso di Sociologia Generale     Prof.ssa Claudia Santoni  Lezione 1  </vt:lpstr>
      <vt:lpstr>Immaginazione (creatività) Sociologica</vt:lpstr>
      <vt:lpstr>Comprendere la società: i diversi modi di osservare suggeriti dalle teorie sociologiche</vt:lpstr>
      <vt:lpstr>Presentazione standard di PowerPoint</vt:lpstr>
      <vt:lpstr>METODOLOGIA </vt:lpstr>
      <vt:lpstr>Quali gli obiettivi finali di una Ricerca? </vt:lpstr>
      <vt:lpstr>Nuovi campi di ricerca e di capacità teorica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Sociologia Generale  a.a. 2018/19                     Prof.ssa Claudia Santoni  Prima Lezione</dc:title>
  <dc:creator>Claudia Santoni</dc:creator>
  <cp:lastModifiedBy>claudia.santoni@unimc.it</cp:lastModifiedBy>
  <cp:revision>37</cp:revision>
  <dcterms:created xsi:type="dcterms:W3CDTF">2019-02-02T15:19:36Z</dcterms:created>
  <dcterms:modified xsi:type="dcterms:W3CDTF">2023-02-18T15:11:48Z</dcterms:modified>
</cp:coreProperties>
</file>