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5" r:id="rId2"/>
    <p:sldId id="276" r:id="rId3"/>
    <p:sldId id="281" r:id="rId4"/>
    <p:sldId id="277" r:id="rId5"/>
    <p:sldId id="278" r:id="rId6"/>
    <p:sldId id="279" r:id="rId7"/>
    <p:sldId id="280" r:id="rId8"/>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5" autoAdjust="0"/>
    <p:restoredTop sz="94660"/>
  </p:normalViewPr>
  <p:slideViewPr>
    <p:cSldViewPr>
      <p:cViewPr varScale="1">
        <p:scale>
          <a:sx n="66" d="100"/>
          <a:sy n="66" d="100"/>
        </p:scale>
        <p:origin x="672" y="4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1" d="100"/>
          <a:sy n="101" d="100"/>
        </p:scale>
        <p:origin x="280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F244840-1E4D-4F8A-9332-D50E18EDB890}" type="datetime1">
              <a:rPr lang="it-IT" smtClean="0"/>
              <a:t>22/02/2023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it-IT" smtClean="0"/>
              <a:t>‹N›</a:t>
            </a:fld>
            <a:endParaRPr lang="it-IT"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E878F86B-CEEA-4BE8-B12B-D9AB97E08ED1}" type="datetime1">
              <a:rPr lang="it-IT" smtClean="0"/>
              <a:t>22/02/2023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it-IT" smtClean="0"/>
              <a:t>‹N›</a:t>
            </a:fld>
            <a:endParaRPr lang="it-IT"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t>1</a:t>
            </a:fld>
            <a:endParaRPr lang="it-IT" dirty="0"/>
          </a:p>
        </p:txBody>
      </p:sp>
    </p:spTree>
    <p:extLst>
      <p:ext uri="{BB962C8B-B14F-4D97-AF65-F5344CB8AC3E}">
        <p14:creationId xmlns:p14="http://schemas.microsoft.com/office/powerpoint/2010/main" val="124502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371600"/>
            <a:ext cx="9144000" cy="3505200"/>
          </a:xfrm>
        </p:spPr>
        <p:txBody>
          <a:bodyPr rtlCol="0">
            <a:noAutofit/>
          </a:bodyPr>
          <a:lstStyle>
            <a:lvl1pPr>
              <a:defRPr sz="72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646BCAE4-7371-4BF6-8963-8E2D130A3EDC}" type="datetime1">
              <a:rPr lang="it-IT" smtClean="0"/>
              <a:t>22/02/2023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513F0808-D469-4E09-8765-51F2763F4C36}" type="datetime1">
              <a:rPr lang="it-IT" smtClean="0"/>
              <a:t>22/02/2023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752012" y="533400"/>
            <a:ext cx="1371600" cy="5592764"/>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F32701BF-DD49-4552-A4B8-9F28FB1D8696}" type="datetime1">
              <a:rPr lang="it-IT" smtClean="0"/>
              <a:t>22/02/2023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3"/>
          <p:cNvSpPr>
            <a:spLocks noGrp="1"/>
          </p:cNvSpPr>
          <p:nvPr>
            <p:ph type="ftr" sz="quarter" idx="11"/>
          </p:nvPr>
        </p:nvSpPr>
        <p:spPr/>
        <p:txBody>
          <a:bodyPr rtlCol="0"/>
          <a:lstStyle/>
          <a:p>
            <a:pPr rtl="0"/>
            <a:endParaRPr lang="it-IT" noProof="0" dirty="0"/>
          </a:p>
        </p:txBody>
      </p:sp>
      <p:sp>
        <p:nvSpPr>
          <p:cNvPr id="4" name="Segnaposto data 4"/>
          <p:cNvSpPr>
            <a:spLocks noGrp="1"/>
          </p:cNvSpPr>
          <p:nvPr>
            <p:ph type="dt" sz="half" idx="10"/>
          </p:nvPr>
        </p:nvSpPr>
        <p:spPr/>
        <p:txBody>
          <a:bodyPr rtlCol="0"/>
          <a:lstStyle/>
          <a:p>
            <a:pPr rtl="0"/>
            <a:fld id="{CC2CAFBD-DE6F-4777-BB53-B3EC9F14872A}" type="datetime1">
              <a:rPr lang="it-IT" noProof="0" smtClean="0"/>
              <a:t>22/02/2023</a:t>
            </a:fld>
            <a:endParaRPr lang="it-IT" noProof="0"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noProof="0" smtClean="0"/>
              <a:t>‹N›</a:t>
            </a:fld>
            <a:endParaRPr lang="it-IT"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Modifica gli stili del testo dello schema</a:t>
            </a:r>
          </a:p>
        </p:txBody>
      </p:sp>
      <p:sp>
        <p:nvSpPr>
          <p:cNvPr id="5" name="Segnaposto piè di pagina 3"/>
          <p:cNvSpPr>
            <a:spLocks noGrp="1"/>
          </p:cNvSpPr>
          <p:nvPr>
            <p:ph type="ftr" sz="quarter" idx="11"/>
          </p:nvPr>
        </p:nvSpPr>
        <p:spPr/>
        <p:txBody>
          <a:bodyPr rtlCol="0"/>
          <a:lstStyle/>
          <a:p>
            <a:pPr rtl="0"/>
            <a:endParaRPr lang="it-IT" dirty="0"/>
          </a:p>
        </p:txBody>
      </p:sp>
      <p:sp>
        <p:nvSpPr>
          <p:cNvPr id="4" name="Segnaposto data 4"/>
          <p:cNvSpPr>
            <a:spLocks noGrp="1"/>
          </p:cNvSpPr>
          <p:nvPr>
            <p:ph type="dt" sz="half" idx="10"/>
          </p:nvPr>
        </p:nvSpPr>
        <p:spPr/>
        <p:txBody>
          <a:bodyPr rtlCol="0"/>
          <a:lstStyle/>
          <a:p>
            <a:pPr rtl="0"/>
            <a:fld id="{48F17C93-2C2A-4C94-B8EC-70E608980DAA}" type="datetime1">
              <a:rPr lang="it-IT" smtClean="0"/>
              <a:t>22/02/2023</a:t>
            </a:fld>
            <a:endParaRPr lang="it-IT" dirty="0"/>
          </a:p>
        </p:txBody>
      </p:sp>
      <p:sp>
        <p:nvSpPr>
          <p:cNvPr id="6" name="Segnaposto numero diapositiva 5"/>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4"/>
          <p:cNvSpPr>
            <a:spLocks noGrp="1"/>
          </p:cNvSpPr>
          <p:nvPr>
            <p:ph type="ftr" sz="quarter" idx="11"/>
          </p:nvPr>
        </p:nvSpPr>
        <p:spPr/>
        <p:txBody>
          <a:bodyPr rtlCol="0"/>
          <a:lstStyle/>
          <a:p>
            <a:pPr rtl="0"/>
            <a:endParaRPr lang="it-IT" dirty="0"/>
          </a:p>
        </p:txBody>
      </p:sp>
      <p:sp>
        <p:nvSpPr>
          <p:cNvPr id="5" name="Segnaposto data 5"/>
          <p:cNvSpPr>
            <a:spLocks noGrp="1"/>
          </p:cNvSpPr>
          <p:nvPr>
            <p:ph type="dt" sz="half" idx="10"/>
          </p:nvPr>
        </p:nvSpPr>
        <p:spPr/>
        <p:txBody>
          <a:bodyPr rtlCol="0"/>
          <a:lstStyle/>
          <a:p>
            <a:pPr rtl="0"/>
            <a:fld id="{838AA95C-0C32-44FA-9B35-88EB2B121990}" type="datetime1">
              <a:rPr lang="it-IT" smtClean="0"/>
              <a:t>22/02/2023</a:t>
            </a:fld>
            <a:endParaRPr lang="it-IT" dirty="0"/>
          </a:p>
        </p:txBody>
      </p:sp>
      <p:sp>
        <p:nvSpPr>
          <p:cNvPr id="7" name="Segnaposto numero diapositiva 6"/>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533400"/>
            <a:ext cx="9601200" cy="1143000"/>
          </a:xfrm>
        </p:spPr>
        <p:txBody>
          <a:bodyPr rtlCol="0"/>
          <a:lstStyle>
            <a:lvl1pPr>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6"/>
          <p:cNvSpPr>
            <a:spLocks noGrp="1"/>
          </p:cNvSpPr>
          <p:nvPr>
            <p:ph type="ftr" sz="quarter" idx="11"/>
          </p:nvPr>
        </p:nvSpPr>
        <p:spPr/>
        <p:txBody>
          <a:bodyPr rtlCol="0"/>
          <a:lstStyle/>
          <a:p>
            <a:pPr rtl="0"/>
            <a:endParaRPr lang="it-IT" dirty="0"/>
          </a:p>
        </p:txBody>
      </p:sp>
      <p:sp>
        <p:nvSpPr>
          <p:cNvPr id="7" name="Segnaposto data 7"/>
          <p:cNvSpPr>
            <a:spLocks noGrp="1"/>
          </p:cNvSpPr>
          <p:nvPr>
            <p:ph type="dt" sz="half" idx="10"/>
          </p:nvPr>
        </p:nvSpPr>
        <p:spPr/>
        <p:txBody>
          <a:bodyPr rtlCol="0"/>
          <a:lstStyle/>
          <a:p>
            <a:pPr rtl="0"/>
            <a:fld id="{386E3C0B-D718-47A3-984C-8ED796069130}" type="datetime1">
              <a:rPr lang="it-IT" smtClean="0"/>
              <a:t>22/02/2023</a:t>
            </a:fld>
            <a:endParaRPr lang="it-IT" dirty="0"/>
          </a:p>
        </p:txBody>
      </p:sp>
      <p:sp>
        <p:nvSpPr>
          <p:cNvPr id="9" name="Segnaposto numero diapositiva 8"/>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2"/>
          <p:cNvSpPr>
            <a:spLocks noGrp="1"/>
          </p:cNvSpPr>
          <p:nvPr>
            <p:ph type="ftr" sz="quarter" idx="11"/>
          </p:nvPr>
        </p:nvSpPr>
        <p:spPr/>
        <p:txBody>
          <a:bodyPr rtlCol="0"/>
          <a:lstStyle/>
          <a:p>
            <a:pPr rtl="0"/>
            <a:endParaRPr lang="it-IT" dirty="0"/>
          </a:p>
        </p:txBody>
      </p:sp>
      <p:sp>
        <p:nvSpPr>
          <p:cNvPr id="3" name="Segnaposto data 3"/>
          <p:cNvSpPr>
            <a:spLocks noGrp="1"/>
          </p:cNvSpPr>
          <p:nvPr>
            <p:ph type="dt" sz="half" idx="10"/>
          </p:nvPr>
        </p:nvSpPr>
        <p:spPr/>
        <p:txBody>
          <a:bodyPr rtlCol="0"/>
          <a:lstStyle/>
          <a:p>
            <a:pPr rtl="0"/>
            <a:fld id="{7C9EBB1D-32E6-40F5-AB84-7814983042EA}" type="datetime1">
              <a:rPr lang="it-IT" smtClean="0"/>
              <a:t>22/02/2023</a:t>
            </a:fld>
            <a:endParaRPr lang="it-IT" dirty="0"/>
          </a:p>
        </p:txBody>
      </p:sp>
      <p:sp>
        <p:nvSpPr>
          <p:cNvPr id="5" name="Segnaposto numero diapositiva 4"/>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egnaposto piè di pagina 1"/>
          <p:cNvSpPr>
            <a:spLocks noGrp="1"/>
          </p:cNvSpPr>
          <p:nvPr>
            <p:ph type="ftr" sz="quarter" idx="11"/>
          </p:nvPr>
        </p:nvSpPr>
        <p:spPr/>
        <p:txBody>
          <a:bodyPr rtlCol="0"/>
          <a:lstStyle/>
          <a:p>
            <a:pPr rtl="0"/>
            <a:endParaRPr lang="it-IT" dirty="0"/>
          </a:p>
        </p:txBody>
      </p:sp>
      <p:sp>
        <p:nvSpPr>
          <p:cNvPr id="2" name="Segnaposto data 2"/>
          <p:cNvSpPr>
            <a:spLocks noGrp="1"/>
          </p:cNvSpPr>
          <p:nvPr>
            <p:ph type="dt" sz="half" idx="10"/>
          </p:nvPr>
        </p:nvSpPr>
        <p:spPr/>
        <p:txBody>
          <a:bodyPr rtlCol="0"/>
          <a:lstStyle/>
          <a:p>
            <a:pPr rtl="0"/>
            <a:fld id="{CBACE1BF-BD6E-461D-BB16-4A10F703C7C7}" type="datetime1">
              <a:rPr lang="it-IT" smtClean="0"/>
              <a:t>22/02/2023</a:t>
            </a:fld>
            <a:endParaRPr lang="it-IT" dirty="0"/>
          </a:p>
        </p:txBody>
      </p:sp>
      <p:sp>
        <p:nvSpPr>
          <p:cNvPr id="4" name="Segnaposto numero diapositiva 3"/>
          <p:cNvSpPr>
            <a:spLocks noGrp="1"/>
          </p:cNvSpPr>
          <p:nvPr>
            <p:ph type="sldNum" sz="quarter" idx="12"/>
          </p:nvPr>
        </p:nvSpPr>
        <p:spPr/>
        <p:txBody>
          <a:bodyPr rtlCol="0"/>
          <a:lstStyle/>
          <a:p>
            <a:pPr rtl="0"/>
            <a:fld id="{E5137D0E-4A4F-4307-8994-C1891D747D59}" type="slidenum">
              <a:rPr lang="it-IT" smtClean="0"/>
              <a:t>‹N›</a:t>
            </a:fld>
            <a:endParaRPr lang="it-IT"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contenuto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piè di pagina 4"/>
          <p:cNvSpPr>
            <a:spLocks noGrp="1"/>
          </p:cNvSpPr>
          <p:nvPr>
            <p:ph type="ftr" sz="quarter" idx="11"/>
          </p:nvPr>
        </p:nvSpPr>
        <p:spPr/>
        <p:txBody>
          <a:bodyPr rtlCol="0"/>
          <a:lstStyle/>
          <a:p>
            <a:pPr rtl="0"/>
            <a:endParaRPr lang="it-IT" dirty="0"/>
          </a:p>
        </p:txBody>
      </p:sp>
      <p:sp>
        <p:nvSpPr>
          <p:cNvPr id="8" name="Segnaposto data 5"/>
          <p:cNvSpPr>
            <a:spLocks noGrp="1"/>
          </p:cNvSpPr>
          <p:nvPr>
            <p:ph type="dt" sz="half" idx="10"/>
          </p:nvPr>
        </p:nvSpPr>
        <p:spPr/>
        <p:txBody>
          <a:bodyPr rtlCol="0"/>
          <a:lstStyle/>
          <a:p>
            <a:pPr rtl="0"/>
            <a:fld id="{5A8A69B3-6DDC-4F65-A2EA-EB3A4D3CD21F}" type="datetime1">
              <a:rPr lang="it-IT" smtClean="0"/>
              <a:t>22/02/2023</a:t>
            </a:fld>
            <a:endParaRPr lang="it-IT" dirty="0"/>
          </a:p>
        </p:txBody>
      </p:sp>
      <p:sp>
        <p:nvSpPr>
          <p:cNvPr id="10" name="Segnaposto numero diapositiva 6"/>
          <p:cNvSpPr>
            <a:spLocks noGrp="1"/>
          </p:cNvSpPr>
          <p:nvPr>
            <p:ph type="sldNum" sz="quarter" idx="12"/>
          </p:nvPr>
        </p:nvSpPr>
        <p:spPr/>
        <p:txBody>
          <a:bodyPr rtlCol="0"/>
          <a:lstStyle/>
          <a:p>
            <a:pPr rtl="0"/>
            <a:fld id="{E5137D0E-4A4F-4307-8994-C1891D747D59}" type="slidenum">
              <a:rPr lang="it-IT" smtClean="0"/>
              <a:pPr/>
              <a:t>‹N›</a:t>
            </a:fld>
            <a:endParaRPr lang="it-IT"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it-IT"/>
              <a:t>Fare clic per modificare lo stile del titolo dello schema</a:t>
            </a:r>
            <a:endParaRPr lang="it-IT" dirty="0"/>
          </a:p>
        </p:txBody>
      </p:sp>
      <p:sp>
        <p:nvSpPr>
          <p:cNvPr id="4" name="Segnaposto testo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Modifica gli stili del testo dello schema</a:t>
            </a:r>
          </a:p>
        </p:txBody>
      </p:sp>
      <p:sp>
        <p:nvSpPr>
          <p:cNvPr id="3" name="Segnaposto immagine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pic>
        <p:nvPicPr>
          <p:cNvPr id="9" name="Immagine 4" descr="Segnaposto vuoto per aggiungere un'immagine. Fare clic sul segnaposto e selezionare l'immagine che si vuole aggiung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5" name="Segnaposto piè di pagina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it-IT" noProof="0" dirty="0"/>
          </a:p>
        </p:txBody>
      </p:sp>
      <p:sp>
        <p:nvSpPr>
          <p:cNvPr id="4" name="Segnaposto data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45400807-F4CB-48AB-B928-9E17ECA5A760}" type="datetime1">
              <a:rPr lang="it-IT" noProof="0" smtClean="0"/>
              <a:t>22/02/2023</a:t>
            </a:fld>
            <a:endParaRPr lang="it-IT" noProof="0" dirty="0"/>
          </a:p>
        </p:txBody>
      </p:sp>
      <p:sp>
        <p:nvSpPr>
          <p:cNvPr id="6" name="Segnaposto numero diapositiv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it-IT" noProof="0" smtClean="0"/>
              <a:pPr/>
              <a:t>‹N›</a:t>
            </a:fld>
            <a:endParaRPr lang="it-IT"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2412" y="838200"/>
            <a:ext cx="10260631" cy="2950840"/>
          </a:xfrm>
        </p:spPr>
        <p:txBody>
          <a:bodyPr rtlCol="0"/>
          <a:lstStyle/>
          <a:p>
            <a:pPr algn="ctr" rtl="0"/>
            <a:r>
              <a:rPr lang="it-IT" sz="4000" dirty="0"/>
              <a:t>Corso di </a:t>
            </a:r>
            <a:r>
              <a:rPr lang="it-IT" sz="4000" b="1" dirty="0"/>
              <a:t>Sociologia Generale </a:t>
            </a:r>
            <a:r>
              <a:rPr lang="it-IT" sz="4000" dirty="0"/>
              <a:t> </a:t>
            </a:r>
            <a:br>
              <a:rPr lang="it-IT" sz="4000" dirty="0"/>
            </a:br>
            <a:r>
              <a:rPr lang="it-IT" sz="4000" dirty="0"/>
              <a:t>        Prof.ssa Claudia Santoni</a:t>
            </a:r>
            <a:br>
              <a:rPr lang="it-IT" sz="4000" dirty="0"/>
            </a:br>
            <a:br>
              <a:rPr lang="it-IT" sz="4000" dirty="0"/>
            </a:br>
            <a:r>
              <a:rPr lang="it-IT" sz="4000" dirty="0"/>
              <a:t>Lezione 2</a:t>
            </a:r>
            <a:br>
              <a:rPr lang="it-IT" sz="4000" dirty="0"/>
            </a:br>
            <a:br>
              <a:rPr lang="it-IT" sz="2000" dirty="0"/>
            </a:br>
            <a:endParaRPr lang="it-IT" sz="2000" dirty="0"/>
          </a:p>
        </p:txBody>
      </p:sp>
      <p:sp>
        <p:nvSpPr>
          <p:cNvPr id="3" name="Sottotitolo 2"/>
          <p:cNvSpPr>
            <a:spLocks noGrp="1"/>
          </p:cNvSpPr>
          <p:nvPr>
            <p:ph type="subTitle" idx="1"/>
          </p:nvPr>
        </p:nvSpPr>
        <p:spPr>
          <a:xfrm>
            <a:off x="1522412" y="3789040"/>
            <a:ext cx="8964487" cy="2230760"/>
          </a:xfrm>
        </p:spPr>
        <p:txBody>
          <a:bodyPr rtlCol="0">
            <a:normAutofit/>
          </a:bodyPr>
          <a:lstStyle/>
          <a:p>
            <a:pPr algn="ctr" rtl="0"/>
            <a:r>
              <a:rPr lang="it-IT" sz="2800" dirty="0">
                <a:solidFill>
                  <a:schemeClr val="tx1">
                    <a:lumMod val="50000"/>
                  </a:schemeClr>
                </a:solidFill>
              </a:rPr>
              <a:t>Materiale Didattico</a:t>
            </a:r>
          </a:p>
          <a:p>
            <a:pPr algn="ctr" rtl="0"/>
            <a:r>
              <a:rPr lang="it-IT" sz="2800" dirty="0">
                <a:solidFill>
                  <a:schemeClr val="tx1">
                    <a:lumMod val="50000"/>
                  </a:schemeClr>
                </a:solidFill>
              </a:rPr>
              <a:t>Testo d’esame </a:t>
            </a:r>
          </a:p>
          <a:p>
            <a:pPr algn="ctr" rtl="0"/>
            <a:r>
              <a:rPr lang="it-IT" sz="2800" dirty="0">
                <a:solidFill>
                  <a:schemeClr val="tx1">
                    <a:lumMod val="50000"/>
                  </a:schemeClr>
                </a:solidFill>
              </a:rPr>
              <a:t>R.A. Wallace, A. </a:t>
            </a:r>
            <a:r>
              <a:rPr lang="it-IT" sz="2800" dirty="0" err="1">
                <a:solidFill>
                  <a:schemeClr val="tx1">
                    <a:lumMod val="50000"/>
                  </a:schemeClr>
                </a:solidFill>
              </a:rPr>
              <a:t>Wolf</a:t>
            </a:r>
            <a:r>
              <a:rPr lang="it-IT" sz="2800" dirty="0">
                <a:solidFill>
                  <a:schemeClr val="tx1">
                    <a:lumMod val="50000"/>
                  </a:schemeClr>
                </a:solidFill>
              </a:rPr>
              <a:t> </a:t>
            </a:r>
          </a:p>
          <a:p>
            <a:pPr algn="ctr" rtl="0"/>
            <a:r>
              <a:rPr lang="it-IT" sz="2800" dirty="0">
                <a:solidFill>
                  <a:schemeClr val="tx1">
                    <a:lumMod val="50000"/>
                  </a:schemeClr>
                </a:solidFill>
              </a:rPr>
              <a:t>«La teoria sociologia contemporanea»</a:t>
            </a:r>
          </a:p>
          <a:p>
            <a:pPr algn="ctr" rtl="0"/>
            <a:r>
              <a:rPr lang="it-IT" sz="2800" dirty="0">
                <a:solidFill>
                  <a:schemeClr val="tx1">
                    <a:lumMod val="50000"/>
                  </a:schemeClr>
                </a:solidFill>
              </a:rPr>
              <a:t>Cap. 1,2,3,4,5,6,7</a:t>
            </a:r>
          </a:p>
        </p:txBody>
      </p:sp>
    </p:spTree>
    <p:extLst>
      <p:ext uri="{BB962C8B-B14F-4D97-AF65-F5344CB8AC3E}">
        <p14:creationId xmlns:p14="http://schemas.microsoft.com/office/powerpoint/2010/main" val="3159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7E88-C945-4102-9A4C-8DD98B1B3EEC}"/>
              </a:ext>
            </a:extLst>
          </p:cNvPr>
          <p:cNvSpPr>
            <a:spLocks noGrp="1"/>
          </p:cNvSpPr>
          <p:nvPr>
            <p:ph type="title"/>
          </p:nvPr>
        </p:nvSpPr>
        <p:spPr>
          <a:xfrm>
            <a:off x="1522414" y="332656"/>
            <a:ext cx="9601200" cy="720080"/>
          </a:xfrm>
        </p:spPr>
        <p:txBody>
          <a:bodyPr>
            <a:normAutofit/>
          </a:bodyPr>
          <a:lstStyle/>
          <a:p>
            <a:pPr algn="ctr"/>
            <a:r>
              <a:rPr lang="it-IT" b="1" dirty="0"/>
              <a:t>FUNZIONALISMO</a:t>
            </a:r>
            <a:r>
              <a:rPr lang="it-IT" dirty="0"/>
              <a:t>/ Definizione</a:t>
            </a:r>
          </a:p>
        </p:txBody>
      </p:sp>
      <p:sp>
        <p:nvSpPr>
          <p:cNvPr id="3" name="Segnaposto contenuto 2">
            <a:extLst>
              <a:ext uri="{FF2B5EF4-FFF2-40B4-BE49-F238E27FC236}">
                <a16:creationId xmlns:a16="http://schemas.microsoft.com/office/drawing/2014/main" id="{73BB4739-08A0-45B0-8EED-EA846756215F}"/>
              </a:ext>
            </a:extLst>
          </p:cNvPr>
          <p:cNvSpPr>
            <a:spLocks noGrp="1"/>
          </p:cNvSpPr>
          <p:nvPr>
            <p:ph idx="1"/>
          </p:nvPr>
        </p:nvSpPr>
        <p:spPr>
          <a:xfrm>
            <a:off x="1197868" y="1052736"/>
            <a:ext cx="9925746" cy="4967064"/>
          </a:xfrm>
        </p:spPr>
        <p:txBody>
          <a:bodyPr>
            <a:normAutofit/>
          </a:bodyPr>
          <a:lstStyle/>
          <a:p>
            <a:pPr marL="227330" marR="220979" indent="0" algn="ctr">
              <a:lnSpc>
                <a:spcPct val="75100"/>
              </a:lnSpc>
              <a:spcBef>
                <a:spcPts val="935"/>
              </a:spcBef>
              <a:buNone/>
            </a:pPr>
            <a:r>
              <a:rPr lang="it-IT" sz="2800" spc="-5" dirty="0">
                <a:latin typeface="Times New Roman"/>
                <a:cs typeface="Times New Roman"/>
              </a:rPr>
              <a:t>“L’analisi di fenomeni culturali </a:t>
            </a:r>
            <a:r>
              <a:rPr lang="it-IT" sz="2800" dirty="0">
                <a:latin typeface="Times New Roman"/>
                <a:cs typeface="Times New Roman"/>
              </a:rPr>
              <a:t>e </a:t>
            </a:r>
            <a:r>
              <a:rPr lang="it-IT" sz="2800" spc="-5" dirty="0">
                <a:latin typeface="Times New Roman"/>
                <a:cs typeface="Times New Roman"/>
              </a:rPr>
              <a:t>sociali nei termini  delle funzioni che essi svolgono in un sistema socio-culturale.</a:t>
            </a:r>
            <a:endParaRPr lang="it-IT" sz="2800" dirty="0">
              <a:latin typeface="Times New Roman"/>
              <a:cs typeface="Times New Roman"/>
            </a:endParaRPr>
          </a:p>
          <a:p>
            <a:pPr marL="111760" marR="103505" indent="0" algn="ctr">
              <a:lnSpc>
                <a:spcPct val="75100"/>
              </a:lnSpc>
              <a:spcBef>
                <a:spcPts val="5"/>
              </a:spcBef>
              <a:buNone/>
            </a:pPr>
            <a:r>
              <a:rPr lang="it-IT" sz="2800" spc="-5" dirty="0">
                <a:latin typeface="Times New Roman"/>
                <a:cs typeface="Times New Roman"/>
              </a:rPr>
              <a:t>Nel funzionalismo la società </a:t>
            </a:r>
            <a:r>
              <a:rPr lang="it-IT" sz="2800" dirty="0">
                <a:latin typeface="Times New Roman"/>
                <a:cs typeface="Times New Roman"/>
              </a:rPr>
              <a:t>è </a:t>
            </a:r>
            <a:r>
              <a:rPr lang="it-IT" sz="2800" spc="-5" dirty="0">
                <a:latin typeface="Times New Roman"/>
                <a:cs typeface="Times New Roman"/>
              </a:rPr>
              <a:t>concepita come un  insieme di parti </a:t>
            </a:r>
            <a:r>
              <a:rPr lang="it-IT" sz="2800" b="1" spc="-5" dirty="0">
                <a:latin typeface="Times New Roman"/>
                <a:cs typeface="Times New Roman"/>
              </a:rPr>
              <a:t>interconnesse</a:t>
            </a:r>
            <a:r>
              <a:rPr lang="it-IT" sz="2800" spc="-5" dirty="0">
                <a:latin typeface="Times New Roman"/>
                <a:cs typeface="Times New Roman"/>
              </a:rPr>
              <a:t>, nel quale nessuna parte  può essere</a:t>
            </a:r>
            <a:r>
              <a:rPr lang="it-IT" sz="2800" spc="-15" dirty="0">
                <a:latin typeface="Times New Roman"/>
                <a:cs typeface="Times New Roman"/>
              </a:rPr>
              <a:t> </a:t>
            </a:r>
            <a:r>
              <a:rPr lang="it-IT" sz="2800" spc="-5" dirty="0">
                <a:latin typeface="Times New Roman"/>
                <a:cs typeface="Times New Roman"/>
              </a:rPr>
              <a:t>compresa se isolata dalle</a:t>
            </a:r>
            <a:r>
              <a:rPr lang="it-IT" sz="2800" spc="-95" dirty="0">
                <a:latin typeface="Times New Roman"/>
                <a:cs typeface="Times New Roman"/>
              </a:rPr>
              <a:t> </a:t>
            </a:r>
            <a:r>
              <a:rPr lang="it-IT" sz="2800" spc="-5" dirty="0">
                <a:latin typeface="Times New Roman"/>
                <a:cs typeface="Times New Roman"/>
              </a:rPr>
              <a:t>altre.</a:t>
            </a:r>
            <a:endParaRPr lang="it-IT" sz="2800" dirty="0">
              <a:latin typeface="Times New Roman"/>
              <a:cs typeface="Times New Roman"/>
            </a:endParaRPr>
          </a:p>
          <a:p>
            <a:pPr marL="0" marR="5080" indent="0" algn="ctr">
              <a:lnSpc>
                <a:spcPct val="75100"/>
              </a:lnSpc>
              <a:spcBef>
                <a:spcPts val="415"/>
              </a:spcBef>
              <a:buNone/>
            </a:pPr>
            <a:r>
              <a:rPr lang="it-IT" sz="2800" spc="-5" dirty="0">
                <a:latin typeface="Times New Roman"/>
                <a:cs typeface="Times New Roman"/>
              </a:rPr>
              <a:t>Un qualsiasi mutamento in una delle parti </a:t>
            </a:r>
            <a:r>
              <a:rPr lang="it-IT" sz="2800" dirty="0">
                <a:latin typeface="Times New Roman"/>
                <a:cs typeface="Times New Roman"/>
              </a:rPr>
              <a:t>è </a:t>
            </a:r>
            <a:r>
              <a:rPr lang="it-IT" sz="2800" spc="-5" dirty="0">
                <a:latin typeface="Times New Roman"/>
                <a:cs typeface="Times New Roman"/>
              </a:rPr>
              <a:t>considerato  causa di un certo grado di squilibrio, che produce, </a:t>
            </a:r>
            <a:r>
              <a:rPr lang="it-IT" sz="2800" dirty="0">
                <a:latin typeface="Times New Roman"/>
                <a:cs typeface="Times New Roman"/>
              </a:rPr>
              <a:t>a </a:t>
            </a:r>
            <a:r>
              <a:rPr lang="it-IT" sz="2800" spc="-5" dirty="0">
                <a:latin typeface="Times New Roman"/>
                <a:cs typeface="Times New Roman"/>
              </a:rPr>
              <a:t>sua  volta, ulteriori cambiamenti in altre parti del sistema </a:t>
            </a:r>
            <a:r>
              <a:rPr lang="it-IT" sz="2800" dirty="0">
                <a:latin typeface="Times New Roman"/>
                <a:cs typeface="Times New Roman"/>
              </a:rPr>
              <a:t>e  </a:t>
            </a:r>
            <a:r>
              <a:rPr lang="it-IT" sz="2800" spc="-5" dirty="0">
                <a:latin typeface="Times New Roman"/>
                <a:cs typeface="Times New Roman"/>
              </a:rPr>
              <a:t>addirittura una</a:t>
            </a:r>
            <a:r>
              <a:rPr lang="it-IT" sz="2800" spc="-15" dirty="0">
                <a:latin typeface="Times New Roman"/>
                <a:cs typeface="Times New Roman"/>
              </a:rPr>
              <a:t> </a:t>
            </a:r>
            <a:r>
              <a:rPr lang="it-IT" sz="2800" b="1" spc="-5" dirty="0">
                <a:latin typeface="Times New Roman"/>
                <a:cs typeface="Times New Roman"/>
              </a:rPr>
              <a:t>riorganizzazione</a:t>
            </a:r>
            <a:r>
              <a:rPr lang="it-IT" sz="2800" b="1" dirty="0">
                <a:latin typeface="Times New Roman"/>
                <a:cs typeface="Times New Roman"/>
              </a:rPr>
              <a:t> </a:t>
            </a:r>
            <a:r>
              <a:rPr lang="it-IT" sz="2800" b="1" spc="-5" dirty="0">
                <a:latin typeface="Times New Roman"/>
                <a:cs typeface="Times New Roman"/>
              </a:rPr>
              <a:t>del sistema</a:t>
            </a:r>
            <a:r>
              <a:rPr lang="it-IT" sz="2800" b="1" spc="-10" dirty="0">
                <a:latin typeface="Times New Roman"/>
                <a:cs typeface="Times New Roman"/>
              </a:rPr>
              <a:t> </a:t>
            </a:r>
            <a:r>
              <a:rPr lang="it-IT" sz="2800" spc="-5" dirty="0">
                <a:latin typeface="Times New Roman"/>
                <a:cs typeface="Times New Roman"/>
              </a:rPr>
              <a:t>stesso. </a:t>
            </a:r>
            <a:r>
              <a:rPr lang="it-IT" sz="2800" spc="-5" dirty="0">
                <a:solidFill>
                  <a:srgbClr val="FF0000"/>
                </a:solidFill>
                <a:latin typeface="Times New Roman"/>
                <a:cs typeface="Times New Roman"/>
              </a:rPr>
              <a:t>EQUILIBRIO</a:t>
            </a:r>
            <a:endParaRPr lang="it-IT" sz="2800" dirty="0">
              <a:solidFill>
                <a:srgbClr val="FF0000"/>
              </a:solidFill>
              <a:latin typeface="Times New Roman"/>
              <a:cs typeface="Times New Roman"/>
            </a:endParaRPr>
          </a:p>
          <a:p>
            <a:pPr marL="70167" marR="287020" indent="0" algn="ctr">
              <a:lnSpc>
                <a:spcPct val="75100"/>
              </a:lnSpc>
              <a:spcBef>
                <a:spcPts val="420"/>
              </a:spcBef>
              <a:buNone/>
            </a:pPr>
            <a:r>
              <a:rPr lang="it-IT" sz="2800" spc="-5" dirty="0">
                <a:latin typeface="Times New Roman"/>
                <a:cs typeface="Times New Roman"/>
              </a:rPr>
              <a:t>Lo sviluppo del funzionalismo </a:t>
            </a:r>
            <a:r>
              <a:rPr lang="it-IT" sz="2800" dirty="0">
                <a:latin typeface="Times New Roman"/>
                <a:cs typeface="Times New Roman"/>
              </a:rPr>
              <a:t>è </a:t>
            </a:r>
            <a:r>
              <a:rPr lang="it-IT" sz="2800" spc="-5" dirty="0">
                <a:latin typeface="Times New Roman"/>
                <a:cs typeface="Times New Roman"/>
              </a:rPr>
              <a:t>basato sul modello  del sistema</a:t>
            </a:r>
            <a:r>
              <a:rPr lang="it-IT" sz="2800" spc="-15" dirty="0">
                <a:latin typeface="Times New Roman"/>
                <a:cs typeface="Times New Roman"/>
              </a:rPr>
              <a:t> </a:t>
            </a:r>
            <a:r>
              <a:rPr lang="it-IT" sz="2800" spc="-5" dirty="0">
                <a:latin typeface="Times New Roman"/>
                <a:cs typeface="Times New Roman"/>
              </a:rPr>
              <a:t>organico che troviamo nelle scienze</a:t>
            </a:r>
            <a:r>
              <a:rPr lang="it-IT" sz="2800" spc="-20" dirty="0">
                <a:latin typeface="Times New Roman"/>
                <a:cs typeface="Times New Roman"/>
              </a:rPr>
              <a:t> </a:t>
            </a:r>
            <a:r>
              <a:rPr lang="it-IT" sz="2800" spc="-5" dirty="0">
                <a:latin typeface="Times New Roman"/>
                <a:cs typeface="Times New Roman"/>
              </a:rPr>
              <a:t>biologiche.”</a:t>
            </a:r>
            <a:endParaRPr lang="it-IT" sz="2800" dirty="0">
              <a:latin typeface="Times New Roman"/>
              <a:cs typeface="Times New Roman"/>
            </a:endParaRPr>
          </a:p>
          <a:p>
            <a:pPr marL="0" indent="0" algn="ctr">
              <a:lnSpc>
                <a:spcPts val="2525"/>
              </a:lnSpc>
              <a:buNone/>
            </a:pPr>
            <a:r>
              <a:rPr lang="it-IT" sz="2800" spc="-5" dirty="0">
                <a:latin typeface="Times New Roman"/>
                <a:cs typeface="Times New Roman"/>
              </a:rPr>
              <a:t>[dal </a:t>
            </a:r>
            <a:r>
              <a:rPr lang="it-IT" sz="2800" i="1" spc="-5" dirty="0" err="1">
                <a:latin typeface="Times New Roman"/>
                <a:cs typeface="Times New Roman"/>
              </a:rPr>
              <a:t>Modern</a:t>
            </a:r>
            <a:r>
              <a:rPr lang="it-IT" sz="2800" i="1" spc="-5" dirty="0">
                <a:latin typeface="Times New Roman"/>
                <a:cs typeface="Times New Roman"/>
              </a:rPr>
              <a:t> Dictionary of </a:t>
            </a:r>
            <a:r>
              <a:rPr lang="it-IT" sz="2800" i="1" spc="-5" dirty="0" err="1">
                <a:latin typeface="Times New Roman"/>
                <a:cs typeface="Times New Roman"/>
              </a:rPr>
              <a:t>Sociology</a:t>
            </a:r>
            <a:r>
              <a:rPr lang="it-IT" sz="2800" spc="-5" dirty="0">
                <a:latin typeface="Times New Roman"/>
                <a:cs typeface="Times New Roman"/>
              </a:rPr>
              <a:t>, G.A. </a:t>
            </a:r>
            <a:r>
              <a:rPr lang="it-IT" sz="2800" dirty="0">
                <a:latin typeface="Times New Roman"/>
                <a:cs typeface="Times New Roman"/>
              </a:rPr>
              <a:t>e </a:t>
            </a:r>
            <a:r>
              <a:rPr lang="it-IT" sz="2800" spc="-5" dirty="0">
                <a:latin typeface="Times New Roman"/>
                <a:cs typeface="Times New Roman"/>
              </a:rPr>
              <a:t>A.S. </a:t>
            </a:r>
            <a:r>
              <a:rPr lang="it-IT" sz="2800" dirty="0" err="1">
                <a:latin typeface="Times New Roman"/>
                <a:cs typeface="Times New Roman"/>
              </a:rPr>
              <a:t>Theodorson</a:t>
            </a:r>
            <a:r>
              <a:rPr lang="it-IT" sz="2800" dirty="0">
                <a:latin typeface="Times New Roman"/>
                <a:cs typeface="Times New Roman"/>
              </a:rPr>
              <a:t>, 1969</a:t>
            </a:r>
            <a:r>
              <a:rPr lang="it-IT" sz="1800" dirty="0">
                <a:latin typeface="Times New Roman"/>
                <a:cs typeface="Times New Roman"/>
              </a:rPr>
              <a:t>]</a:t>
            </a:r>
            <a:endParaRPr lang="it-IT" dirty="0"/>
          </a:p>
        </p:txBody>
      </p:sp>
    </p:spTree>
    <p:extLst>
      <p:ext uri="{BB962C8B-B14F-4D97-AF65-F5344CB8AC3E}">
        <p14:creationId xmlns:p14="http://schemas.microsoft.com/office/powerpoint/2010/main" val="12952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92A561-0B17-1C9E-D85B-1A6256A64405}"/>
              </a:ext>
            </a:extLst>
          </p:cNvPr>
          <p:cNvSpPr>
            <a:spLocks noGrp="1"/>
          </p:cNvSpPr>
          <p:nvPr>
            <p:ph type="title"/>
          </p:nvPr>
        </p:nvSpPr>
        <p:spPr>
          <a:xfrm>
            <a:off x="1522414" y="533400"/>
            <a:ext cx="9601200" cy="519336"/>
          </a:xfrm>
        </p:spPr>
        <p:txBody>
          <a:bodyPr>
            <a:normAutofit fontScale="90000"/>
          </a:bodyPr>
          <a:lstStyle/>
          <a:p>
            <a:pPr algn="ctr"/>
            <a:r>
              <a:rPr lang="it-IT" dirty="0">
                <a:solidFill>
                  <a:srgbClr val="C00000"/>
                </a:solidFill>
              </a:rPr>
              <a:t>I PREDECESSORI DEL FUNZIONALISMO</a:t>
            </a:r>
          </a:p>
        </p:txBody>
      </p:sp>
      <p:sp>
        <p:nvSpPr>
          <p:cNvPr id="3" name="Segnaposto contenuto 2">
            <a:extLst>
              <a:ext uri="{FF2B5EF4-FFF2-40B4-BE49-F238E27FC236}">
                <a16:creationId xmlns:a16="http://schemas.microsoft.com/office/drawing/2014/main" id="{289A8EBD-D895-EF6E-DC6D-7B34C3F9BAC7}"/>
              </a:ext>
            </a:extLst>
          </p:cNvPr>
          <p:cNvSpPr>
            <a:spLocks noGrp="1"/>
          </p:cNvSpPr>
          <p:nvPr>
            <p:ph idx="1"/>
          </p:nvPr>
        </p:nvSpPr>
        <p:spPr>
          <a:xfrm>
            <a:off x="765820" y="1052736"/>
            <a:ext cx="10081120" cy="4967064"/>
          </a:xfrm>
        </p:spPr>
        <p:txBody>
          <a:bodyPr/>
          <a:lstStyle/>
          <a:p>
            <a:pPr algn="just"/>
            <a:r>
              <a:rPr lang="it-IT" b="1" dirty="0"/>
              <a:t>AUGUSTE COMTE </a:t>
            </a:r>
            <a:r>
              <a:rPr lang="it-IT" dirty="0"/>
              <a:t>(1789-1857). Considerato il fondatore della sociologia. Si impegna a spiegare i fondamenti della stabilità sociale. Egli pensa che la sociologia possa contribuire a diffondere il positivismo, la sua è una teoria positivista: legge dei tre stadi sella storia dell’umanità, teologico, metafisico e positivo. Concetto chiave che prende dalla biologia è quello di omeostasi (nuovo equilibrio degli organismi sociali come di quelli organici).</a:t>
            </a:r>
          </a:p>
          <a:p>
            <a:pPr algn="just"/>
            <a:r>
              <a:rPr lang="it-IT" b="1" dirty="0"/>
              <a:t>HERBERT SPENCER </a:t>
            </a:r>
            <a:r>
              <a:rPr lang="it-IT" dirty="0"/>
              <a:t>(1820-1903). Anche per Spencer è un insieme </a:t>
            </a:r>
            <a:r>
              <a:rPr lang="it-IT" dirty="0" err="1"/>
              <a:t>superorganico</a:t>
            </a:r>
            <a:r>
              <a:rPr lang="it-IT" dirty="0"/>
              <a:t> di strutture e funzioni che sono in relazione e per conoscere tale sistema le parti vanno analizzate. Concetto di Differenziazione: dipenda tra parti diverse del sistema sociale che è conseguente all’aumento della società nelle sue dimensioni. Le società sono un insieme discreto cioè discontinuo di elementi che sono tenuti insieme solo grazie alla comunicazione attraverso il linguaggio. Tale concetto lo riprenderà Parsons.</a:t>
            </a:r>
          </a:p>
          <a:p>
            <a:pPr algn="just"/>
            <a:r>
              <a:rPr lang="it-IT" b="1" dirty="0"/>
              <a:t>VILFREDO PARETO </a:t>
            </a:r>
            <a:r>
              <a:rPr lang="it-IT" dirty="0"/>
              <a:t>(1848-1923). Italiano. E’ un positivista «scettico», la sua fede nella scienza non è dogmatica. Passa dall’economia alla sociologia (pensa che ci l’agire umano sia guidato anche da impulsi irrazionali. Rimane uno dei sociologi che di più ha teorizzato sull’equilibrio delle parti in chiave </a:t>
            </a:r>
            <a:r>
              <a:rPr lang="it-IT" dirty="0" err="1"/>
              <a:t>dibamica</a:t>
            </a:r>
            <a:r>
              <a:rPr lang="it-IT" dirty="0"/>
              <a:t> (reciproca dipendenza).</a:t>
            </a:r>
          </a:p>
        </p:txBody>
      </p:sp>
    </p:spTree>
    <p:extLst>
      <p:ext uri="{BB962C8B-B14F-4D97-AF65-F5344CB8AC3E}">
        <p14:creationId xmlns:p14="http://schemas.microsoft.com/office/powerpoint/2010/main" val="6113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106C5-521E-4518-BFAC-E958E8BAE225}"/>
              </a:ext>
            </a:extLst>
          </p:cNvPr>
          <p:cNvSpPr>
            <a:spLocks noGrp="1"/>
          </p:cNvSpPr>
          <p:nvPr>
            <p:ph type="title"/>
          </p:nvPr>
        </p:nvSpPr>
        <p:spPr>
          <a:xfrm>
            <a:off x="1522414" y="533400"/>
            <a:ext cx="9601200" cy="447328"/>
          </a:xfrm>
        </p:spPr>
        <p:txBody>
          <a:bodyPr>
            <a:normAutofit fontScale="90000"/>
          </a:bodyPr>
          <a:lstStyle/>
          <a:p>
            <a:pPr algn="ctr"/>
            <a:r>
              <a:rPr lang="it-IT" b="1" dirty="0"/>
              <a:t>FUNZIONALISMO</a:t>
            </a:r>
            <a:br>
              <a:rPr lang="it-IT" b="1" dirty="0"/>
            </a:br>
            <a:r>
              <a:rPr lang="it-IT" b="1" dirty="0">
                <a:solidFill>
                  <a:srgbClr val="FF0000"/>
                </a:solidFill>
              </a:rPr>
              <a:t>E. DURKEIM </a:t>
            </a:r>
            <a:r>
              <a:rPr lang="it-IT" dirty="0"/>
              <a:t>(1858-1917)/1</a:t>
            </a:r>
            <a:endParaRPr lang="it-IT" b="1" dirty="0"/>
          </a:p>
        </p:txBody>
      </p:sp>
      <p:sp>
        <p:nvSpPr>
          <p:cNvPr id="3" name="Segnaposto contenuto 2">
            <a:extLst>
              <a:ext uri="{FF2B5EF4-FFF2-40B4-BE49-F238E27FC236}">
                <a16:creationId xmlns:a16="http://schemas.microsoft.com/office/drawing/2014/main" id="{3A586D86-BCF6-4C3B-A406-2607349F0300}"/>
              </a:ext>
            </a:extLst>
          </p:cNvPr>
          <p:cNvSpPr>
            <a:spLocks noGrp="1"/>
          </p:cNvSpPr>
          <p:nvPr>
            <p:ph idx="1"/>
          </p:nvPr>
        </p:nvSpPr>
        <p:spPr>
          <a:xfrm>
            <a:off x="333772" y="980728"/>
            <a:ext cx="11521279" cy="5616624"/>
          </a:xfrm>
        </p:spPr>
        <p:txBody>
          <a:bodyPr>
            <a:normAutofit/>
          </a:bodyPr>
          <a:lstStyle/>
          <a:p>
            <a:r>
              <a:rPr lang="it-IT" sz="2800" dirty="0"/>
              <a:t>Uno dei primi a definire il metodo della ricerca empirica in sociologia</a:t>
            </a:r>
          </a:p>
          <a:p>
            <a:r>
              <a:rPr lang="it-IT" sz="2800" dirty="0"/>
              <a:t>Egli pone al centro della sociologia come oggetto di studio i </a:t>
            </a:r>
            <a:r>
              <a:rPr lang="it-IT" sz="2800" b="1" dirty="0"/>
              <a:t>fatti sociali</a:t>
            </a:r>
            <a:r>
              <a:rPr lang="it-IT" sz="2800" dirty="0"/>
              <a:t>: «ciò che è caratteristico di un’intera società, avendo nello stesso tempo un’esistenza autonoma, indipendente dalle sue manifestazioni individuali». La funzione di un fatto sociale non può essere che sociale e solo di riflesso è utile all’individuo.</a:t>
            </a:r>
          </a:p>
          <a:p>
            <a:pPr marL="164465" indent="-151765">
              <a:lnSpc>
                <a:spcPts val="2140"/>
              </a:lnSpc>
              <a:tabLst>
                <a:tab pos="165100" algn="l"/>
              </a:tabLst>
            </a:pPr>
            <a:r>
              <a:rPr lang="it-IT" sz="2800" spc="-5" dirty="0">
                <a:latin typeface="Times New Roman"/>
                <a:cs typeface="Times New Roman"/>
              </a:rPr>
              <a:t>E’ il sociale che permette</a:t>
            </a:r>
            <a:r>
              <a:rPr lang="it-IT" sz="2800" spc="-15" dirty="0">
                <a:latin typeface="Times New Roman"/>
                <a:cs typeface="Times New Roman"/>
              </a:rPr>
              <a:t> </a:t>
            </a:r>
            <a:r>
              <a:rPr lang="it-IT" sz="2800" spc="-5" dirty="0">
                <a:latin typeface="Times New Roman"/>
                <a:cs typeface="Times New Roman"/>
              </a:rPr>
              <a:t>di</a:t>
            </a:r>
            <a:r>
              <a:rPr lang="it-IT" sz="2800" dirty="0">
                <a:latin typeface="Times New Roman"/>
                <a:cs typeface="Times New Roman"/>
              </a:rPr>
              <a:t> </a:t>
            </a:r>
            <a:r>
              <a:rPr lang="it-IT" sz="2800" spc="-5" dirty="0">
                <a:latin typeface="Times New Roman"/>
                <a:cs typeface="Times New Roman"/>
              </a:rPr>
              <a:t>comprendere</a:t>
            </a:r>
            <a:r>
              <a:rPr lang="it-IT" sz="2800" spc="-40" dirty="0">
                <a:latin typeface="Times New Roman"/>
                <a:cs typeface="Times New Roman"/>
              </a:rPr>
              <a:t> </a:t>
            </a:r>
            <a:r>
              <a:rPr lang="it-IT" sz="2800" spc="-5" dirty="0">
                <a:latin typeface="Times New Roman"/>
                <a:cs typeface="Times New Roman"/>
              </a:rPr>
              <a:t>l’individuo  e non viceversa.</a:t>
            </a:r>
            <a:endParaRPr lang="it-IT" sz="2800" dirty="0"/>
          </a:p>
          <a:p>
            <a:r>
              <a:rPr lang="it-IT" sz="2800" dirty="0"/>
              <a:t>Le </a:t>
            </a:r>
            <a:r>
              <a:rPr lang="it-IT" sz="2800" b="1" dirty="0"/>
              <a:t>funzioni </a:t>
            </a:r>
            <a:r>
              <a:rPr lang="it-IT" sz="2800" dirty="0"/>
              <a:t>sono «bisogni generali dell’organismo sociale» capaci di fornire una spiegazione adeguata dei fatti sociali.</a:t>
            </a:r>
          </a:p>
          <a:p>
            <a:r>
              <a:rPr lang="it-IT" sz="2800" dirty="0"/>
              <a:t>I fenomeni sociali non si riducono a idee, rappresentazioni e sentimenti, sono esteriori agli individui. «La prima regola del metodo sociologico (…) è di considerare i fatti sociali come cose».</a:t>
            </a:r>
          </a:p>
          <a:p>
            <a:endParaRPr lang="it-IT" sz="2800" dirty="0"/>
          </a:p>
          <a:p>
            <a:endParaRPr lang="it-IT" sz="2800" dirty="0"/>
          </a:p>
        </p:txBody>
      </p:sp>
    </p:spTree>
    <p:extLst>
      <p:ext uri="{BB962C8B-B14F-4D97-AF65-F5344CB8AC3E}">
        <p14:creationId xmlns:p14="http://schemas.microsoft.com/office/powerpoint/2010/main" val="39520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solidFill>
                  <a:srgbClr val="FF0000"/>
                </a:solidFill>
              </a:rPr>
              <a:t>E. DURKEIM </a:t>
            </a:r>
            <a:r>
              <a:rPr lang="it-IT" dirty="0"/>
              <a:t>(1858-1917)/2</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340768"/>
            <a:ext cx="11089232" cy="5256584"/>
          </a:xfrm>
        </p:spPr>
        <p:txBody>
          <a:bodyPr>
            <a:normAutofit fontScale="92500"/>
          </a:bodyPr>
          <a:lstStyle/>
          <a:p>
            <a:pPr marL="139065" marR="110489" indent="-126364" algn="just">
              <a:lnSpc>
                <a:spcPts val="2270"/>
              </a:lnSpc>
              <a:spcBef>
                <a:spcPts val="280"/>
              </a:spcBef>
              <a:tabLst>
                <a:tab pos="165100" algn="l"/>
              </a:tabLst>
            </a:pPr>
            <a:r>
              <a:rPr lang="it-IT" sz="2800" spc="-5" dirty="0">
                <a:latin typeface="Times New Roman"/>
                <a:cs typeface="Times New Roman"/>
              </a:rPr>
              <a:t> La società forma l’individuo fin dalla </a:t>
            </a:r>
            <a:r>
              <a:rPr lang="it-IT" sz="2800" spc="-10" dirty="0">
                <a:latin typeface="Times New Roman"/>
                <a:cs typeface="Times New Roman"/>
              </a:rPr>
              <a:t>nascita, secondo </a:t>
            </a:r>
            <a:r>
              <a:rPr lang="it-IT" sz="2800" spc="-5" dirty="0">
                <a:latin typeface="Times New Roman"/>
                <a:cs typeface="Times New Roman"/>
              </a:rPr>
              <a:t>i  valori ed i </a:t>
            </a:r>
            <a:r>
              <a:rPr lang="it-IT" sz="2800" spc="-10" dirty="0">
                <a:latin typeface="Times New Roman"/>
                <a:cs typeface="Times New Roman"/>
              </a:rPr>
              <a:t>modelli di  comportamento</a:t>
            </a:r>
            <a:r>
              <a:rPr lang="it-IT" sz="2800" spc="-5" dirty="0">
                <a:latin typeface="Times New Roman"/>
                <a:cs typeface="Times New Roman"/>
              </a:rPr>
              <a:t> </a:t>
            </a:r>
            <a:r>
              <a:rPr lang="it-IT" sz="2800" spc="-10" dirty="0">
                <a:latin typeface="Times New Roman"/>
                <a:cs typeface="Times New Roman"/>
              </a:rPr>
              <a:t>che</a:t>
            </a:r>
            <a:r>
              <a:rPr lang="it-IT" sz="2800" dirty="0">
                <a:latin typeface="Times New Roman"/>
                <a:cs typeface="Times New Roman"/>
              </a:rPr>
              <a:t> </a:t>
            </a:r>
            <a:r>
              <a:rPr lang="it-IT" sz="2800" spc="-5" dirty="0">
                <a:latin typeface="Times New Roman"/>
                <a:cs typeface="Times New Roman"/>
              </a:rPr>
              <a:t>sono propri del particolare contesto </a:t>
            </a:r>
            <a:r>
              <a:rPr lang="it-IT" sz="2800" spc="-10" dirty="0">
                <a:latin typeface="Times New Roman"/>
                <a:cs typeface="Times New Roman"/>
              </a:rPr>
              <a:t>storico-geografico </a:t>
            </a:r>
            <a:r>
              <a:rPr lang="it-IT" sz="2800" spc="-5" dirty="0">
                <a:latin typeface="Times New Roman"/>
                <a:cs typeface="Times New Roman"/>
              </a:rPr>
              <a:t>in  cui</a:t>
            </a:r>
            <a:r>
              <a:rPr lang="it-IT" sz="2800" spc="-10" dirty="0">
                <a:latin typeface="Times New Roman"/>
                <a:cs typeface="Times New Roman"/>
              </a:rPr>
              <a:t> l’individuo</a:t>
            </a:r>
            <a:r>
              <a:rPr lang="it-IT" sz="2800" dirty="0">
                <a:latin typeface="Times New Roman"/>
                <a:cs typeface="Times New Roman"/>
              </a:rPr>
              <a:t> </a:t>
            </a:r>
            <a:r>
              <a:rPr lang="it-IT" sz="2800" spc="-5" dirty="0">
                <a:latin typeface="Times New Roman"/>
                <a:cs typeface="Times New Roman"/>
              </a:rPr>
              <a:t>vive e secondo le particolari  </a:t>
            </a:r>
            <a:r>
              <a:rPr lang="it-IT" sz="2800" spc="-10" dirty="0">
                <a:latin typeface="Times New Roman"/>
                <a:cs typeface="Times New Roman"/>
              </a:rPr>
              <a:t>strutture della società</a:t>
            </a:r>
            <a:r>
              <a:rPr lang="it-IT" sz="2800" spc="25" dirty="0">
                <a:latin typeface="Times New Roman"/>
                <a:cs typeface="Times New Roman"/>
              </a:rPr>
              <a:t> </a:t>
            </a:r>
            <a:r>
              <a:rPr lang="it-IT" sz="2800" spc="-10" dirty="0">
                <a:latin typeface="Times New Roman"/>
                <a:cs typeface="Times New Roman"/>
              </a:rPr>
              <a:t>stessa. L’individuo è compreso a partire dal sociale.</a:t>
            </a:r>
          </a:p>
          <a:p>
            <a:pPr marL="189865" marR="276225" indent="-177800" algn="just">
              <a:lnSpc>
                <a:spcPct val="95200"/>
              </a:lnSpc>
              <a:spcBef>
                <a:spcPts val="260"/>
              </a:spcBef>
            </a:pPr>
            <a:r>
              <a:rPr lang="it-IT" sz="2800" spc="-5" dirty="0">
                <a:latin typeface="Times New Roman"/>
                <a:cs typeface="Times New Roman"/>
              </a:rPr>
              <a:t>La società, quindi, non può  essere considerata come la  semplice somma degli  individui che vi vivono </a:t>
            </a:r>
            <a:r>
              <a:rPr lang="it-IT" sz="2800" dirty="0">
                <a:latin typeface="Times New Roman"/>
                <a:cs typeface="Times New Roman"/>
              </a:rPr>
              <a:t>o </a:t>
            </a:r>
            <a:r>
              <a:rPr lang="it-IT" sz="2800" spc="-5" dirty="0">
                <a:latin typeface="Times New Roman"/>
                <a:cs typeface="Times New Roman"/>
              </a:rPr>
              <a:t>il  semplice risultato</a:t>
            </a:r>
            <a:r>
              <a:rPr lang="it-IT" sz="2800" spc="-25" dirty="0">
                <a:latin typeface="Times New Roman"/>
                <a:cs typeface="Times New Roman"/>
              </a:rPr>
              <a:t> </a:t>
            </a:r>
            <a:r>
              <a:rPr lang="it-IT" sz="2800" spc="-5" dirty="0">
                <a:latin typeface="Times New Roman"/>
                <a:cs typeface="Times New Roman"/>
              </a:rPr>
              <a:t>delle</a:t>
            </a:r>
            <a:r>
              <a:rPr lang="it-IT" sz="2800" dirty="0">
                <a:latin typeface="Times New Roman"/>
                <a:cs typeface="Times New Roman"/>
              </a:rPr>
              <a:t> </a:t>
            </a:r>
            <a:r>
              <a:rPr lang="it-IT" sz="2800" spc="-5" dirty="0">
                <a:latin typeface="Times New Roman"/>
                <a:cs typeface="Times New Roman"/>
              </a:rPr>
              <a:t>loro azioni, ma si costituisce  come</a:t>
            </a:r>
            <a:r>
              <a:rPr lang="it-IT" sz="2800" dirty="0">
                <a:latin typeface="Times New Roman"/>
                <a:cs typeface="Times New Roman"/>
              </a:rPr>
              <a:t> </a:t>
            </a:r>
            <a:r>
              <a:rPr lang="it-IT" sz="2800" spc="-5" dirty="0">
                <a:latin typeface="Times New Roman"/>
                <a:cs typeface="Times New Roman"/>
              </a:rPr>
              <a:t>un sistema, quale “entità sui generis” (realtà specifica</a:t>
            </a:r>
            <a:r>
              <a:rPr lang="it-IT" sz="2800" spc="-70" dirty="0">
                <a:latin typeface="Times New Roman"/>
                <a:cs typeface="Times New Roman"/>
              </a:rPr>
              <a:t> </a:t>
            </a:r>
            <a:r>
              <a:rPr lang="it-IT" sz="2800" spc="-5" dirty="0">
                <a:latin typeface="Times New Roman"/>
                <a:cs typeface="Times New Roman"/>
              </a:rPr>
              <a:t>con</a:t>
            </a:r>
            <a:r>
              <a:rPr lang="it-IT" sz="2800" dirty="0">
                <a:latin typeface="Times New Roman"/>
                <a:cs typeface="Times New Roman"/>
              </a:rPr>
              <a:t> </a:t>
            </a:r>
            <a:r>
              <a:rPr lang="it-IT" sz="2800" spc="-5" dirty="0">
                <a:latin typeface="Times New Roman"/>
                <a:cs typeface="Times New Roman"/>
              </a:rPr>
              <a:t>caratteri suoi</a:t>
            </a:r>
            <a:r>
              <a:rPr lang="it-IT" sz="2800" spc="-15" dirty="0">
                <a:latin typeface="Times New Roman"/>
                <a:cs typeface="Times New Roman"/>
              </a:rPr>
              <a:t> </a:t>
            </a:r>
            <a:r>
              <a:rPr lang="it-IT" sz="2800" spc="-5" dirty="0">
                <a:latin typeface="Times New Roman"/>
                <a:cs typeface="Times New Roman"/>
              </a:rPr>
              <a:t>propri). Il sistema sociale ha un </a:t>
            </a:r>
            <a:r>
              <a:rPr lang="it-IT" sz="2800" u="sng" spc="-5" dirty="0">
                <a:latin typeface="Times New Roman"/>
                <a:cs typeface="Times New Roman"/>
              </a:rPr>
              <a:t>carattere coercitivo</a:t>
            </a:r>
            <a:r>
              <a:rPr lang="it-IT" sz="2800" spc="-5" dirty="0">
                <a:latin typeface="Times New Roman"/>
                <a:cs typeface="Times New Roman"/>
              </a:rPr>
              <a:t>. Nella visione di </a:t>
            </a:r>
            <a:r>
              <a:rPr lang="it-IT" sz="2800" spc="-5" dirty="0" err="1">
                <a:latin typeface="Times New Roman"/>
                <a:cs typeface="Times New Roman"/>
              </a:rPr>
              <a:t>Durkeim</a:t>
            </a:r>
            <a:r>
              <a:rPr lang="it-IT" sz="2800" spc="-5" dirty="0">
                <a:latin typeface="Times New Roman"/>
                <a:cs typeface="Times New Roman"/>
              </a:rPr>
              <a:t> domina la </a:t>
            </a:r>
            <a:r>
              <a:rPr lang="it-IT" sz="2800" spc="-5" dirty="0">
                <a:solidFill>
                  <a:srgbClr val="C00000"/>
                </a:solidFill>
                <a:latin typeface="Times New Roman"/>
                <a:cs typeface="Times New Roman"/>
              </a:rPr>
              <a:t>dimensione normativa e culturale della realtà sociale.</a:t>
            </a:r>
          </a:p>
          <a:p>
            <a:pPr marL="189865" marR="276225" indent="-177800" algn="just">
              <a:lnSpc>
                <a:spcPct val="95200"/>
              </a:lnSpc>
              <a:spcBef>
                <a:spcPts val="260"/>
              </a:spcBef>
            </a:pPr>
            <a:r>
              <a:rPr lang="it-IT" sz="2800" spc="-5" dirty="0">
                <a:latin typeface="Times New Roman"/>
                <a:cs typeface="Times New Roman"/>
              </a:rPr>
              <a:t>Con la crescita della divisione del lavoro si verifica un aumento dell’individualismo e, in conseguenza, il cedimento della coscienza collettiva che è «la totalità delle credenze e dei sentimenti comuni ai cittadini medi di una società», è la dimensione culturale. Legame tra cultura e processo di socializzazione.</a:t>
            </a:r>
          </a:p>
          <a:p>
            <a:pPr marL="189865" marR="276225" indent="-177800" algn="just">
              <a:lnSpc>
                <a:spcPct val="95200"/>
              </a:lnSpc>
              <a:spcBef>
                <a:spcPts val="260"/>
              </a:spcBef>
            </a:pPr>
            <a:endParaRPr lang="it-IT" sz="2800" dirty="0">
              <a:latin typeface="Times New Roman"/>
              <a:cs typeface="Times New Roman"/>
            </a:endParaRPr>
          </a:p>
          <a:p>
            <a:pPr marL="139065" marR="110489" indent="-126364" algn="just">
              <a:lnSpc>
                <a:spcPts val="2270"/>
              </a:lnSpc>
              <a:spcBef>
                <a:spcPts val="280"/>
              </a:spcBef>
              <a:tabLst>
                <a:tab pos="165100" algn="l"/>
              </a:tabLst>
            </a:pPr>
            <a:endParaRPr lang="it-IT" sz="2800" spc="-10" dirty="0">
              <a:latin typeface="Times New Roman"/>
              <a:cs typeface="Times New Roman"/>
            </a:endParaRPr>
          </a:p>
          <a:p>
            <a:pPr marL="139065" marR="110489" indent="-126364" algn="just">
              <a:lnSpc>
                <a:spcPts val="2270"/>
              </a:lnSpc>
              <a:spcBef>
                <a:spcPts val="280"/>
              </a:spcBef>
              <a:tabLst>
                <a:tab pos="165100" algn="l"/>
              </a:tabLst>
            </a:pPr>
            <a:endParaRPr lang="it-IT" sz="2800" dirty="0">
              <a:latin typeface="Times New Roman"/>
              <a:cs typeface="Times New Roman"/>
            </a:endParaRPr>
          </a:p>
          <a:p>
            <a:endParaRPr lang="it-IT" dirty="0"/>
          </a:p>
        </p:txBody>
      </p:sp>
    </p:spTree>
    <p:extLst>
      <p:ext uri="{BB962C8B-B14F-4D97-AF65-F5344CB8AC3E}">
        <p14:creationId xmlns:p14="http://schemas.microsoft.com/office/powerpoint/2010/main" val="16149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solidFill>
                  <a:srgbClr val="FF0000"/>
                </a:solidFill>
              </a:rPr>
              <a:t>E. DURKEIM </a:t>
            </a:r>
            <a:r>
              <a:rPr lang="it-IT" dirty="0"/>
              <a:t>(1858-1917)/3</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233248" cy="5472608"/>
          </a:xfrm>
        </p:spPr>
        <p:txBody>
          <a:bodyPr>
            <a:normAutofit/>
          </a:bodyPr>
          <a:lstStyle/>
          <a:p>
            <a:pPr marL="139065" marR="110489" indent="-126364" algn="just">
              <a:lnSpc>
                <a:spcPts val="2270"/>
              </a:lnSpc>
              <a:spcBef>
                <a:spcPts val="280"/>
              </a:spcBef>
              <a:tabLst>
                <a:tab pos="165100" algn="l"/>
              </a:tabLst>
            </a:pPr>
            <a:r>
              <a:rPr lang="it-IT" sz="2800" spc="-5" dirty="0">
                <a:latin typeface="Times New Roman"/>
                <a:cs typeface="Times New Roman"/>
              </a:rPr>
              <a:t> Egli intende l’evoluzione sociale come il passaggio dalla solidarietà </a:t>
            </a:r>
            <a:r>
              <a:rPr lang="it-IT" sz="2800" i="1" spc="-5" dirty="0">
                <a:latin typeface="Times New Roman"/>
                <a:cs typeface="Times New Roman"/>
              </a:rPr>
              <a:t>meccanica</a:t>
            </a:r>
            <a:r>
              <a:rPr lang="it-IT" sz="2800" spc="-5" dirty="0">
                <a:latin typeface="Times New Roman"/>
                <a:cs typeface="Times New Roman"/>
              </a:rPr>
              <a:t> tipica delle società tribali (dove è forte la coscienza collettiva, valori imposti e incorporati) alla solidarietà </a:t>
            </a:r>
            <a:r>
              <a:rPr lang="it-IT" sz="2800" i="1" spc="-5" dirty="0">
                <a:latin typeface="Times New Roman"/>
                <a:cs typeface="Times New Roman"/>
              </a:rPr>
              <a:t>organica </a:t>
            </a:r>
            <a:r>
              <a:rPr lang="it-IT" sz="2800" spc="-5" dirty="0">
                <a:latin typeface="Times New Roman"/>
                <a:cs typeface="Times New Roman"/>
              </a:rPr>
              <a:t>tipica delle società industriali. </a:t>
            </a:r>
          </a:p>
          <a:p>
            <a:pPr marL="139065" marR="110489" indent="-126364" algn="just">
              <a:lnSpc>
                <a:spcPts val="2270"/>
              </a:lnSpc>
              <a:spcBef>
                <a:spcPts val="280"/>
              </a:spcBef>
              <a:tabLst>
                <a:tab pos="165100" algn="l"/>
              </a:tabLst>
            </a:pPr>
            <a:r>
              <a:rPr lang="it-IT" sz="2800" spc="-5" dirty="0">
                <a:latin typeface="Times New Roman"/>
                <a:cs typeface="Times New Roman"/>
              </a:rPr>
              <a:t>Nelle società primitive le credenze collettive sono centrate sulla religione: la collettività domina l’individuo è c’è un rudimentale sviluppo della coscienza collettiva e quindi la solidarietà viene dalla condivisione di sentimenti e credenze. Le parti del tutto sono connesse «meccanicamente» e non formano unità organica come fanno le parti di un sistema differenziato. La solidarietà organica presuppone non la somiglianza ma le differenze. Nella </a:t>
            </a:r>
            <a:r>
              <a:rPr lang="it-IT" sz="2800" u="sng" spc="-5" dirty="0">
                <a:latin typeface="Times New Roman"/>
                <a:cs typeface="Times New Roman"/>
              </a:rPr>
              <a:t>nuova società industriale vi è uno stato anomico perché la vecchia autorità morale non è stata ancora sostituita dal nuovo ordine dell’individualismo morale</a:t>
            </a:r>
            <a:r>
              <a:rPr lang="it-IT" sz="2800" spc="-5" dirty="0">
                <a:latin typeface="Times New Roman"/>
                <a:cs typeface="Times New Roman"/>
              </a:rPr>
              <a:t>. </a:t>
            </a:r>
            <a:r>
              <a:rPr lang="it-IT" sz="2800" spc="-5" dirty="0">
                <a:solidFill>
                  <a:srgbClr val="C00000"/>
                </a:solidFill>
                <a:latin typeface="Times New Roman"/>
                <a:cs typeface="Times New Roman"/>
              </a:rPr>
              <a:t>ANOMIA</a:t>
            </a:r>
          </a:p>
          <a:p>
            <a:pPr marL="139065" marR="110489" indent="-126364" algn="just">
              <a:lnSpc>
                <a:spcPts val="2270"/>
              </a:lnSpc>
              <a:spcBef>
                <a:spcPts val="280"/>
              </a:spcBef>
              <a:tabLst>
                <a:tab pos="165100" algn="l"/>
              </a:tabLst>
            </a:pPr>
            <a:r>
              <a:rPr lang="it-IT" sz="2800" spc="-5" dirty="0">
                <a:latin typeface="Times New Roman"/>
                <a:cs typeface="Times New Roman"/>
              </a:rPr>
              <a:t>Importanza dei valori nella sua teorizzazione e in generale per i funzionalisti: «concezioni ampiamente condivise di ciò che è bene», «credenze che legittimano la rilevanza di specifiche strutture sociali e tipi di comportamento ad esse corrispondenti». I valori sono la base delle motivazioni umane.</a:t>
            </a:r>
          </a:p>
          <a:p>
            <a:pPr marL="189865" marR="276225" indent="-177800" algn="just">
              <a:lnSpc>
                <a:spcPct val="95200"/>
              </a:lnSpc>
              <a:spcBef>
                <a:spcPts val="260"/>
              </a:spcBef>
            </a:pPr>
            <a:endParaRPr lang="it-IT" sz="2800" spc="-10" dirty="0">
              <a:latin typeface="Times New Roman"/>
              <a:cs typeface="Times New Roman"/>
            </a:endParaRPr>
          </a:p>
          <a:p>
            <a:pPr marL="139065" marR="110489" indent="-126364" algn="just">
              <a:lnSpc>
                <a:spcPts val="2270"/>
              </a:lnSpc>
              <a:spcBef>
                <a:spcPts val="280"/>
              </a:spcBef>
              <a:tabLst>
                <a:tab pos="165100" algn="l"/>
              </a:tabLst>
            </a:pPr>
            <a:endParaRPr lang="it-IT" sz="2800" dirty="0">
              <a:latin typeface="Times New Roman"/>
              <a:cs typeface="Times New Roman"/>
            </a:endParaRPr>
          </a:p>
          <a:p>
            <a:endParaRPr lang="it-IT" dirty="0"/>
          </a:p>
        </p:txBody>
      </p:sp>
    </p:spTree>
    <p:extLst>
      <p:ext uri="{BB962C8B-B14F-4D97-AF65-F5344CB8AC3E}">
        <p14:creationId xmlns:p14="http://schemas.microsoft.com/office/powerpoint/2010/main" val="10336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470F21-1A38-420E-8300-B90367E4282A}"/>
              </a:ext>
            </a:extLst>
          </p:cNvPr>
          <p:cNvSpPr>
            <a:spLocks noGrp="1"/>
          </p:cNvSpPr>
          <p:nvPr>
            <p:ph type="title"/>
          </p:nvPr>
        </p:nvSpPr>
        <p:spPr>
          <a:xfrm>
            <a:off x="1522414" y="260648"/>
            <a:ext cx="9601200" cy="864096"/>
          </a:xfrm>
        </p:spPr>
        <p:txBody>
          <a:bodyPr>
            <a:normAutofit fontScale="90000"/>
          </a:bodyPr>
          <a:lstStyle/>
          <a:p>
            <a:pPr algn="ctr"/>
            <a:r>
              <a:rPr lang="it-IT" b="1" dirty="0"/>
              <a:t>FUNZIONALISMO</a:t>
            </a:r>
            <a:br>
              <a:rPr lang="it-IT" b="1" dirty="0"/>
            </a:br>
            <a:r>
              <a:rPr lang="it-IT" b="1" dirty="0">
                <a:solidFill>
                  <a:srgbClr val="FF0000"/>
                </a:solidFill>
              </a:rPr>
              <a:t>E. DURKEIM </a:t>
            </a:r>
            <a:r>
              <a:rPr lang="it-IT" dirty="0"/>
              <a:t>(1858-1917)/4</a:t>
            </a:r>
          </a:p>
        </p:txBody>
      </p:sp>
      <p:sp>
        <p:nvSpPr>
          <p:cNvPr id="3" name="Segnaposto contenuto 2">
            <a:extLst>
              <a:ext uri="{FF2B5EF4-FFF2-40B4-BE49-F238E27FC236}">
                <a16:creationId xmlns:a16="http://schemas.microsoft.com/office/drawing/2014/main" id="{A151B66B-0C91-4D0B-83E5-D9C02CC038DF}"/>
              </a:ext>
            </a:extLst>
          </p:cNvPr>
          <p:cNvSpPr>
            <a:spLocks noGrp="1"/>
          </p:cNvSpPr>
          <p:nvPr>
            <p:ph idx="1"/>
          </p:nvPr>
        </p:nvSpPr>
        <p:spPr>
          <a:xfrm>
            <a:off x="693812" y="1124744"/>
            <a:ext cx="11233248" cy="5472608"/>
          </a:xfrm>
        </p:spPr>
        <p:txBody>
          <a:bodyPr>
            <a:normAutofit fontScale="92500"/>
          </a:bodyPr>
          <a:lstStyle/>
          <a:p>
            <a:pPr marL="139065" marR="110489" indent="-126364" algn="just">
              <a:lnSpc>
                <a:spcPts val="2270"/>
              </a:lnSpc>
              <a:spcBef>
                <a:spcPts val="280"/>
              </a:spcBef>
              <a:tabLst>
                <a:tab pos="165100" algn="l"/>
              </a:tabLst>
            </a:pPr>
            <a:r>
              <a:rPr lang="it-IT" sz="2800" spc="-5" dirty="0">
                <a:latin typeface="Times New Roman"/>
                <a:cs typeface="Times New Roman"/>
              </a:rPr>
              <a:t> </a:t>
            </a:r>
            <a:r>
              <a:rPr lang="it-IT" sz="2800" dirty="0">
                <a:latin typeface="Times New Roman"/>
                <a:cs typeface="Times New Roman"/>
              </a:rPr>
              <a:t>Egli enfatizza nella sua teorizzazione il bisogno nelle società di norme sociali condivise. La coesione sociale si base su due bisogni sociali: quello di integrazione e quello di regolazione. La società in cui siano eccessive o all’opposto carenti l’integrazione e la regolazione sono società con alti tassi di suicidi.                               </a:t>
            </a:r>
            <a:r>
              <a:rPr lang="it-IT" sz="3500" dirty="0">
                <a:solidFill>
                  <a:srgbClr val="C00000"/>
                </a:solidFill>
                <a:latin typeface="Times New Roman"/>
                <a:cs typeface="Times New Roman"/>
              </a:rPr>
              <a:t>SUICIDIO</a:t>
            </a:r>
          </a:p>
          <a:p>
            <a:pPr marL="139065" marR="110489" indent="-126364" algn="just">
              <a:lnSpc>
                <a:spcPts val="2270"/>
              </a:lnSpc>
              <a:spcBef>
                <a:spcPts val="280"/>
              </a:spcBef>
              <a:tabLst>
                <a:tab pos="165100" algn="l"/>
              </a:tabLst>
            </a:pPr>
            <a:r>
              <a:rPr lang="it-IT" sz="2800" spc="-5" dirty="0">
                <a:latin typeface="Times New Roman"/>
                <a:cs typeface="Times New Roman"/>
              </a:rPr>
              <a:t>Suicidio </a:t>
            </a:r>
            <a:r>
              <a:rPr lang="it-IT" sz="2800" u="sng" spc="-5" dirty="0">
                <a:latin typeface="Times New Roman"/>
                <a:cs typeface="Times New Roman"/>
              </a:rPr>
              <a:t>Altruistico </a:t>
            </a:r>
            <a:r>
              <a:rPr lang="it-IT" sz="2800" spc="-5" dirty="0">
                <a:latin typeface="Times New Roman"/>
                <a:cs typeface="Times New Roman"/>
              </a:rPr>
              <a:t>(eccesso di integrazione, tipico società primitive, un gesto onorevole o obbligatorio); Egoistico (carenza di integrazione; l’io individuale prevale sull’io sociale, assenza di vincoli verso la società); </a:t>
            </a:r>
            <a:r>
              <a:rPr lang="it-IT" sz="2800" u="sng" spc="-5" dirty="0">
                <a:latin typeface="Times New Roman"/>
                <a:cs typeface="Times New Roman"/>
              </a:rPr>
              <a:t>Fatalistico</a:t>
            </a:r>
            <a:r>
              <a:rPr lang="it-IT" sz="2800" spc="-5" dirty="0">
                <a:latin typeface="Times New Roman"/>
                <a:cs typeface="Times New Roman"/>
              </a:rPr>
              <a:t> (eccesso di regolazione, es. schiavitù). </a:t>
            </a:r>
            <a:r>
              <a:rPr lang="it-IT" sz="2800" u="sng" spc="-5" dirty="0">
                <a:latin typeface="Times New Roman"/>
                <a:cs typeface="Times New Roman"/>
              </a:rPr>
              <a:t>Anomico</a:t>
            </a:r>
            <a:r>
              <a:rPr lang="it-IT" sz="2800" spc="-5" dirty="0">
                <a:latin typeface="Times New Roman"/>
                <a:cs typeface="Times New Roman"/>
              </a:rPr>
              <a:t> (carenza di regolazione): è il risultato dello stato di transizione dell’attuale ordinamento socio-economico e diminuirà, ma non scomparirà, grazie al riordinamento morale del sistema industriale.</a:t>
            </a:r>
          </a:p>
          <a:p>
            <a:pPr marL="139065" marR="110489" indent="-126364" algn="just">
              <a:lnSpc>
                <a:spcPts val="2270"/>
              </a:lnSpc>
              <a:spcBef>
                <a:spcPts val="280"/>
              </a:spcBef>
              <a:tabLst>
                <a:tab pos="165100" algn="l"/>
              </a:tabLst>
            </a:pPr>
            <a:r>
              <a:rPr lang="it-IT" sz="2800" spc="-5" dirty="0">
                <a:latin typeface="Times New Roman"/>
                <a:cs typeface="Times New Roman"/>
              </a:rPr>
              <a:t>Partendo da approccio deduttivo ha verificato le proprie ipotesi controllando i dati statistici quantitativi disponibili.</a:t>
            </a:r>
          </a:p>
          <a:p>
            <a:pPr marL="139065" marR="110489" indent="-126364" algn="just">
              <a:lnSpc>
                <a:spcPts val="2270"/>
              </a:lnSpc>
              <a:spcBef>
                <a:spcPts val="280"/>
              </a:spcBef>
              <a:tabLst>
                <a:tab pos="165100" algn="l"/>
              </a:tabLst>
            </a:pPr>
            <a:r>
              <a:rPr lang="it-IT" sz="2800" spc="-5" dirty="0">
                <a:latin typeface="Times New Roman"/>
                <a:cs typeface="Times New Roman"/>
              </a:rPr>
              <a:t>Il sistema scolastico viene individuato come un’alternativa funzionale alla religione rispetto alla trasmissione dei valori. Egli vede la scuola come l’unica società intermedia tra la famiglia e la società. Scritti di </a:t>
            </a:r>
            <a:r>
              <a:rPr lang="it-IT" sz="2800" spc="-5" dirty="0" err="1">
                <a:latin typeface="Times New Roman"/>
                <a:cs typeface="Times New Roman"/>
              </a:rPr>
              <a:t>Durkeim</a:t>
            </a:r>
            <a:r>
              <a:rPr lang="it-IT" sz="2800" spc="-5" dirty="0">
                <a:latin typeface="Times New Roman"/>
                <a:cs typeface="Times New Roman"/>
              </a:rPr>
              <a:t> su educazione: importanza della vita di classe e della funzione dell’insegnante come intermediario tra la società e gli individui. </a:t>
            </a:r>
            <a:endParaRPr lang="it-IT" sz="2800" spc="-10" dirty="0">
              <a:latin typeface="Times New Roman"/>
              <a:cs typeface="Times New Roman"/>
            </a:endParaRPr>
          </a:p>
        </p:txBody>
      </p:sp>
    </p:spTree>
    <p:extLst>
      <p:ext uri="{BB962C8B-B14F-4D97-AF65-F5344CB8AC3E}">
        <p14:creationId xmlns:p14="http://schemas.microsoft.com/office/powerpoint/2010/main" val="15688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11_TF02886637_TF02886637.potx" id="{1CE5C926-D45E-4511-8113-B6AB22A2C35A}" vid="{6851CB25-1DD6-4E87-8937-9DD1DE5CAB33}"/>
    </a:ext>
  </a:extLst>
</a:theme>
</file>

<file path=ppt/theme/theme2.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in stile acquerello (widescreen)</Template>
  <TotalTime>121</TotalTime>
  <Words>1102</Words>
  <Application>Microsoft Office PowerPoint</Application>
  <PresentationFormat>Personalizzato</PresentationFormat>
  <Paragraphs>39</Paragraphs>
  <Slides>7</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Palatino Linotype</vt:lpstr>
      <vt:lpstr>Times New Roman</vt:lpstr>
      <vt:lpstr>Watercolor_16x9</vt:lpstr>
      <vt:lpstr>Corso di Sociologia Generale           Prof.ssa Claudia Santoni  Lezione 2  </vt:lpstr>
      <vt:lpstr>FUNZIONALISMO/ Definizione</vt:lpstr>
      <vt:lpstr>I PREDECESSORI DEL FUNZIONALISMO</vt:lpstr>
      <vt:lpstr>FUNZIONALISMO E. DURKEIM (1858-1917)/1</vt:lpstr>
      <vt:lpstr>FUNZIONALISMO E. DURKEIM (1858-1917)/2</vt:lpstr>
      <vt:lpstr>FUNZIONALISMO E. DURKEIM (1858-1917)/3</vt:lpstr>
      <vt:lpstr>FUNZIONALISMO E. DURKEIM (1858-1917)/4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Sociologia Generale  a.a. 2018/19                     Prof.ssa Claudia Santoni  Seconda Lezione (Cap.2 – pp.)</dc:title>
  <dc:creator>Claudia Santoni</dc:creator>
  <cp:lastModifiedBy>claudia.santoni@unimc.it</cp:lastModifiedBy>
  <cp:revision>52</cp:revision>
  <dcterms:created xsi:type="dcterms:W3CDTF">2019-02-02T19:35:41Z</dcterms:created>
  <dcterms:modified xsi:type="dcterms:W3CDTF">2023-02-22T16:50:36Z</dcterms:modified>
</cp:coreProperties>
</file>