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5" r:id="rId2"/>
    <p:sldId id="284" r:id="rId3"/>
    <p:sldId id="283" r:id="rId4"/>
    <p:sldId id="276" r:id="rId5"/>
    <p:sldId id="277" r:id="rId6"/>
    <p:sldId id="278" r:id="rId7"/>
    <p:sldId id="279" r:id="rId8"/>
    <p:sldId id="281" r:id="rId9"/>
    <p:sldId id="282" r:id="rId10"/>
  </p:sldIdLst>
  <p:sldSz cx="12188825"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4660"/>
  </p:normalViewPr>
  <p:slideViewPr>
    <p:cSldViewPr>
      <p:cViewPr varScale="1">
        <p:scale>
          <a:sx n="67" d="100"/>
          <a:sy n="67" d="100"/>
        </p:scale>
        <p:origin x="642" y="4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101" d="100"/>
          <a:sy n="101" d="100"/>
        </p:scale>
        <p:origin x="280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F244840-1E4D-4F8A-9332-D50E18EDB890}" type="datetime1">
              <a:rPr lang="it-IT" smtClean="0"/>
              <a:pPr rtl="0"/>
              <a:t>27/02/2023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it-IT" smtClean="0"/>
              <a:pPr rtl="0"/>
              <a:t>‹N›</a:t>
            </a:fld>
            <a:endParaRPr lang="it-IT"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E878F86B-CEEA-4BE8-B12B-D9AB97E08ED1}" type="datetime1">
              <a:rPr lang="it-IT" smtClean="0"/>
              <a:pPr rtl="0"/>
              <a:t>27/02/2023</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it-IT" smtClean="0"/>
              <a:pPr rtl="0"/>
              <a:t>‹N›</a:t>
            </a:fld>
            <a:endParaRPr lang="it-IT"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3B36274-F2B9-4C45-BBB4-0EDF4CD651A7}" type="slidenum">
              <a:rPr lang="it-IT" smtClean="0"/>
              <a:pPr rtl="0"/>
              <a:t>1</a:t>
            </a:fld>
            <a:endParaRPr lang="it-IT" dirty="0"/>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371600"/>
            <a:ext cx="9144000" cy="3505200"/>
          </a:xfrm>
        </p:spPr>
        <p:txBody>
          <a:bodyPr rtlCol="0">
            <a:noAutofit/>
          </a:bodyPr>
          <a:lstStyle>
            <a:lvl1pPr>
              <a:defRPr sz="72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646BCAE4-7371-4BF6-8963-8E2D130A3EDC}" type="datetime1">
              <a:rPr lang="it-IT" smtClean="0"/>
              <a:pPr rtl="0"/>
              <a:t>27/02/2023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513F0808-D469-4E09-8765-51F2763F4C36}" type="datetime1">
              <a:rPr lang="it-IT" smtClean="0"/>
              <a:pPr rtl="0"/>
              <a:t>27/02/2023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752012" y="533400"/>
            <a:ext cx="1371600" cy="5592764"/>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F32701BF-DD49-4552-A4B8-9F28FB1D8696}" type="datetime1">
              <a:rPr lang="it-IT" smtClean="0"/>
              <a:pPr rtl="0"/>
              <a:t>27/02/2023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3"/>
          <p:cNvSpPr>
            <a:spLocks noGrp="1"/>
          </p:cNvSpPr>
          <p:nvPr>
            <p:ph type="ftr" sz="quarter" idx="11"/>
          </p:nvPr>
        </p:nvSpPr>
        <p:spPr/>
        <p:txBody>
          <a:bodyPr rtlCol="0"/>
          <a:lstStyle/>
          <a:p>
            <a:pPr rtl="0"/>
            <a:endParaRPr lang="it-IT" noProof="0" dirty="0"/>
          </a:p>
        </p:txBody>
      </p:sp>
      <p:sp>
        <p:nvSpPr>
          <p:cNvPr id="4" name="Segnaposto data 4"/>
          <p:cNvSpPr>
            <a:spLocks noGrp="1"/>
          </p:cNvSpPr>
          <p:nvPr>
            <p:ph type="dt" sz="half" idx="10"/>
          </p:nvPr>
        </p:nvSpPr>
        <p:spPr/>
        <p:txBody>
          <a:bodyPr rtlCol="0"/>
          <a:lstStyle/>
          <a:p>
            <a:pPr rtl="0"/>
            <a:fld id="{CC2CAFBD-DE6F-4777-BB53-B3EC9F14872A}" type="datetime1">
              <a:rPr lang="it-IT" noProof="0" smtClean="0"/>
              <a:pPr rtl="0"/>
              <a:t>27/02/2023</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pPr rtl="0"/>
              <a:t>‹N›</a:t>
            </a:fld>
            <a:endParaRPr lang="it-IT" noProof="0"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Modifica gli stili del testo dello schema</a:t>
            </a:r>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48F17C93-2C2A-4C94-B8EC-70E608980DAA}" type="datetime1">
              <a:rPr lang="it-IT" smtClean="0"/>
              <a:pPr rtl="0"/>
              <a:t>27/02/2023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4"/>
          <p:cNvSpPr>
            <a:spLocks noGrp="1"/>
          </p:cNvSpPr>
          <p:nvPr>
            <p:ph type="ftr" sz="quarter" idx="11"/>
          </p:nvPr>
        </p:nvSpPr>
        <p:spPr/>
        <p:txBody>
          <a:bodyPr rtlCol="0"/>
          <a:lstStyle/>
          <a:p>
            <a:pPr rtl="0"/>
            <a:endParaRPr lang="it-IT" dirty="0"/>
          </a:p>
        </p:txBody>
      </p:sp>
      <p:sp>
        <p:nvSpPr>
          <p:cNvPr id="5" name="Segnaposto data 5"/>
          <p:cNvSpPr>
            <a:spLocks noGrp="1"/>
          </p:cNvSpPr>
          <p:nvPr>
            <p:ph type="dt" sz="half" idx="10"/>
          </p:nvPr>
        </p:nvSpPr>
        <p:spPr/>
        <p:txBody>
          <a:bodyPr rtlCol="0"/>
          <a:lstStyle/>
          <a:p>
            <a:pPr rtl="0"/>
            <a:fld id="{838AA95C-0C32-44FA-9B35-88EB2B121990}" type="datetime1">
              <a:rPr lang="it-IT" smtClean="0"/>
              <a:pPr rtl="0"/>
              <a:t>27/02/2023</a:t>
            </a:fld>
            <a:endParaRPr lang="it-IT" dirty="0"/>
          </a:p>
        </p:txBody>
      </p:sp>
      <p:sp>
        <p:nvSpPr>
          <p:cNvPr id="7" name="Segnaposto numero diapositiva 6"/>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lvl1pPr>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6"/>
          <p:cNvSpPr>
            <a:spLocks noGrp="1"/>
          </p:cNvSpPr>
          <p:nvPr>
            <p:ph type="ftr" sz="quarter" idx="11"/>
          </p:nvPr>
        </p:nvSpPr>
        <p:spPr/>
        <p:txBody>
          <a:bodyPr rtlCol="0"/>
          <a:lstStyle/>
          <a:p>
            <a:pPr rtl="0"/>
            <a:endParaRPr lang="it-IT" dirty="0"/>
          </a:p>
        </p:txBody>
      </p:sp>
      <p:sp>
        <p:nvSpPr>
          <p:cNvPr id="7" name="Segnaposto data 7"/>
          <p:cNvSpPr>
            <a:spLocks noGrp="1"/>
          </p:cNvSpPr>
          <p:nvPr>
            <p:ph type="dt" sz="half" idx="10"/>
          </p:nvPr>
        </p:nvSpPr>
        <p:spPr/>
        <p:txBody>
          <a:bodyPr rtlCol="0"/>
          <a:lstStyle/>
          <a:p>
            <a:pPr rtl="0"/>
            <a:fld id="{386E3C0B-D718-47A3-984C-8ED796069130}" type="datetime1">
              <a:rPr lang="it-IT" smtClean="0"/>
              <a:pPr rtl="0"/>
              <a:t>27/02/2023</a:t>
            </a:fld>
            <a:endParaRPr lang="it-IT" dirty="0"/>
          </a:p>
        </p:txBody>
      </p:sp>
      <p:sp>
        <p:nvSpPr>
          <p:cNvPr id="9" name="Segnaposto numero diapositiva 8"/>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4" name="Segnaposto piè di pagina 2"/>
          <p:cNvSpPr>
            <a:spLocks noGrp="1"/>
          </p:cNvSpPr>
          <p:nvPr>
            <p:ph type="ftr" sz="quarter" idx="11"/>
          </p:nvPr>
        </p:nvSpPr>
        <p:spPr/>
        <p:txBody>
          <a:bodyPr rtlCol="0"/>
          <a:lstStyle/>
          <a:p>
            <a:pPr rtl="0"/>
            <a:endParaRPr lang="it-IT" dirty="0"/>
          </a:p>
        </p:txBody>
      </p:sp>
      <p:sp>
        <p:nvSpPr>
          <p:cNvPr id="3" name="Segnaposto data 3"/>
          <p:cNvSpPr>
            <a:spLocks noGrp="1"/>
          </p:cNvSpPr>
          <p:nvPr>
            <p:ph type="dt" sz="half" idx="10"/>
          </p:nvPr>
        </p:nvSpPr>
        <p:spPr/>
        <p:txBody>
          <a:bodyPr rtlCol="0"/>
          <a:lstStyle/>
          <a:p>
            <a:pPr rtl="0"/>
            <a:fld id="{7C9EBB1D-32E6-40F5-AB84-7814983042EA}" type="datetime1">
              <a:rPr lang="it-IT" smtClean="0"/>
              <a:pPr rtl="0"/>
              <a:t>27/02/2023</a:t>
            </a:fld>
            <a:endParaRPr lang="it-IT" dirty="0"/>
          </a:p>
        </p:txBody>
      </p:sp>
      <p:sp>
        <p:nvSpPr>
          <p:cNvPr id="5" name="Segnaposto numero diapositiva 4"/>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piè di pagina 1"/>
          <p:cNvSpPr>
            <a:spLocks noGrp="1"/>
          </p:cNvSpPr>
          <p:nvPr>
            <p:ph type="ftr" sz="quarter" idx="11"/>
          </p:nvPr>
        </p:nvSpPr>
        <p:spPr/>
        <p:txBody>
          <a:bodyPr rtlCol="0"/>
          <a:lstStyle/>
          <a:p>
            <a:pPr rtl="0"/>
            <a:endParaRPr lang="it-IT" dirty="0"/>
          </a:p>
        </p:txBody>
      </p:sp>
      <p:sp>
        <p:nvSpPr>
          <p:cNvPr id="2" name="Segnaposto data 2"/>
          <p:cNvSpPr>
            <a:spLocks noGrp="1"/>
          </p:cNvSpPr>
          <p:nvPr>
            <p:ph type="dt" sz="half" idx="10"/>
          </p:nvPr>
        </p:nvSpPr>
        <p:spPr/>
        <p:txBody>
          <a:bodyPr rtlCol="0"/>
          <a:lstStyle/>
          <a:p>
            <a:pPr rtl="0"/>
            <a:fld id="{CBACE1BF-BD6E-461D-BB16-4A10F703C7C7}" type="datetime1">
              <a:rPr lang="it-IT" smtClean="0"/>
              <a:pPr rtl="0"/>
              <a:t>27/02/2023</a:t>
            </a:fld>
            <a:endParaRPr lang="it-IT" dirty="0"/>
          </a:p>
        </p:txBody>
      </p:sp>
      <p:sp>
        <p:nvSpPr>
          <p:cNvPr id="4" name="Segnaposto numero diapositiva 3"/>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contenuto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piè di pagina 4"/>
          <p:cNvSpPr>
            <a:spLocks noGrp="1"/>
          </p:cNvSpPr>
          <p:nvPr>
            <p:ph type="ftr" sz="quarter" idx="11"/>
          </p:nvPr>
        </p:nvSpPr>
        <p:spPr/>
        <p:txBody>
          <a:bodyPr rtlCol="0"/>
          <a:lstStyle/>
          <a:p>
            <a:pPr rtl="0"/>
            <a:endParaRPr lang="it-IT" dirty="0"/>
          </a:p>
        </p:txBody>
      </p:sp>
      <p:sp>
        <p:nvSpPr>
          <p:cNvPr id="8" name="Segnaposto data 5"/>
          <p:cNvSpPr>
            <a:spLocks noGrp="1"/>
          </p:cNvSpPr>
          <p:nvPr>
            <p:ph type="dt" sz="half" idx="10"/>
          </p:nvPr>
        </p:nvSpPr>
        <p:spPr/>
        <p:txBody>
          <a:bodyPr rtlCol="0"/>
          <a:lstStyle/>
          <a:p>
            <a:pPr rtl="0"/>
            <a:fld id="{5A8A69B3-6DDC-4F65-A2EA-EB3A4D3CD21F}" type="datetime1">
              <a:rPr lang="it-IT" smtClean="0"/>
              <a:pPr rtl="0"/>
              <a:t>27/02/2023</a:t>
            </a:fld>
            <a:endParaRPr lang="it-IT" dirty="0"/>
          </a:p>
        </p:txBody>
      </p:sp>
      <p:sp>
        <p:nvSpPr>
          <p:cNvPr id="10" name="Segnaposto numero diapositiva 6"/>
          <p:cNvSpPr>
            <a:spLocks noGrp="1"/>
          </p:cNvSpPr>
          <p:nvPr>
            <p:ph type="sldNum" sz="quarter" idx="12"/>
          </p:nvPr>
        </p:nvSpPr>
        <p:spPr/>
        <p:txBody>
          <a:bodyPr rtlCol="0"/>
          <a:lstStyle/>
          <a:p>
            <a:pPr rtl="0"/>
            <a:fld id="{E5137D0E-4A4F-4307-8994-C1891D747D59}" type="slidenum">
              <a:rPr lang="it-IT" smtClean="0"/>
              <a:pPr rtl="0"/>
              <a:t>‹N›</a:t>
            </a:fld>
            <a:endParaRPr lang="it-IT"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immagine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pic>
        <p:nvPicPr>
          <p:cNvPr id="9" name="Immagine 4" descr="Segnaposto vuoto per aggiungere un'immagine. Fare clic sul segnaposto e selezionare l'immagine che si vuole aggiung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 livello</a:t>
            </a:r>
          </a:p>
          <a:p>
            <a:pPr lvl="6" rtl="0"/>
            <a:r>
              <a:rPr lang="it-IT" noProof="0" dirty="0"/>
              <a:t>Settimo livello</a:t>
            </a:r>
          </a:p>
          <a:p>
            <a:pPr lvl="7" rtl="0"/>
            <a:r>
              <a:rPr lang="it-IT" noProof="0" dirty="0"/>
              <a:t>Ottavo livello</a:t>
            </a:r>
          </a:p>
          <a:p>
            <a:pPr lvl="8" rtl="0"/>
            <a:r>
              <a:rPr lang="it-IT" noProof="0" dirty="0"/>
              <a:t>Nono livello</a:t>
            </a:r>
          </a:p>
        </p:txBody>
      </p:sp>
      <p:sp>
        <p:nvSpPr>
          <p:cNvPr id="5" name="Segnaposto piè di pagina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it-IT" noProof="0" dirty="0"/>
          </a:p>
        </p:txBody>
      </p:sp>
      <p:sp>
        <p:nvSpPr>
          <p:cNvPr id="4" name="Segnaposto data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45400807-F4CB-48AB-B928-9E17ECA5A760}" type="datetime1">
              <a:rPr lang="it-IT" noProof="0" smtClean="0"/>
              <a:pPr rtl="0"/>
              <a:t>27/02/2023</a:t>
            </a:fld>
            <a:endParaRPr lang="it-IT" noProof="0" dirty="0"/>
          </a:p>
        </p:txBody>
      </p:sp>
      <p:sp>
        <p:nvSpPr>
          <p:cNvPr id="6" name="Segnaposto numero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it-IT" noProof="0" smtClean="0"/>
              <a:pPr rtl="0"/>
              <a:t>‹N›</a:t>
            </a:fld>
            <a:endParaRPr lang="it-IT"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2412" y="838200"/>
            <a:ext cx="10260631" cy="2950840"/>
          </a:xfrm>
        </p:spPr>
        <p:txBody>
          <a:bodyPr rtlCol="0"/>
          <a:lstStyle/>
          <a:p>
            <a:pPr algn="ctr" rtl="0"/>
            <a:r>
              <a:rPr lang="it-IT" sz="4000" dirty="0"/>
              <a:t>Corso di </a:t>
            </a:r>
            <a:r>
              <a:rPr lang="it-IT" sz="4000" b="1" dirty="0"/>
              <a:t>Sociologia Generale </a:t>
            </a:r>
            <a:r>
              <a:rPr lang="it-IT" sz="4000" dirty="0"/>
              <a:t> </a:t>
            </a:r>
            <a:br>
              <a:rPr lang="it-IT" sz="4000" dirty="0"/>
            </a:br>
            <a:r>
              <a:rPr lang="it-IT" sz="4000" dirty="0"/>
              <a:t>  Prof.ssa Claudia Santoni</a:t>
            </a:r>
            <a:br>
              <a:rPr lang="it-IT" sz="4000" dirty="0"/>
            </a:br>
            <a:r>
              <a:rPr lang="it-IT" sz="4000" dirty="0"/>
              <a:t/>
            </a:r>
            <a:br>
              <a:rPr lang="it-IT" sz="4000" dirty="0"/>
            </a:br>
            <a:r>
              <a:rPr lang="it-IT" sz="4000" dirty="0"/>
              <a:t>Lezione 3</a:t>
            </a:r>
            <a:br>
              <a:rPr lang="it-IT" sz="4000" dirty="0"/>
            </a:br>
            <a:r>
              <a:rPr lang="it-IT" sz="2000" dirty="0"/>
              <a:t/>
            </a:r>
            <a:br>
              <a:rPr lang="it-IT" sz="2000" dirty="0"/>
            </a:br>
            <a:endParaRPr lang="it-IT" sz="2000" dirty="0"/>
          </a:p>
        </p:txBody>
      </p:sp>
      <p:sp>
        <p:nvSpPr>
          <p:cNvPr id="3" name="Sottotitolo 2"/>
          <p:cNvSpPr>
            <a:spLocks noGrp="1"/>
          </p:cNvSpPr>
          <p:nvPr>
            <p:ph type="subTitle" idx="1"/>
          </p:nvPr>
        </p:nvSpPr>
        <p:spPr>
          <a:xfrm>
            <a:off x="1522412" y="3789040"/>
            <a:ext cx="8964487" cy="2230760"/>
          </a:xfrm>
        </p:spPr>
        <p:txBody>
          <a:bodyPr rtlCol="0">
            <a:normAutofit/>
          </a:bodyPr>
          <a:lstStyle/>
          <a:p>
            <a:pPr algn="ctr" rtl="0"/>
            <a:r>
              <a:rPr lang="it-IT" sz="2800" dirty="0">
                <a:solidFill>
                  <a:schemeClr val="tx1">
                    <a:lumMod val="50000"/>
                  </a:schemeClr>
                </a:solidFill>
              </a:rPr>
              <a:t>Materiale Didattico</a:t>
            </a:r>
          </a:p>
          <a:p>
            <a:pPr algn="ctr" rtl="0"/>
            <a:r>
              <a:rPr lang="it-IT" sz="2800" dirty="0">
                <a:solidFill>
                  <a:schemeClr val="tx1">
                    <a:lumMod val="50000"/>
                  </a:schemeClr>
                </a:solidFill>
              </a:rPr>
              <a:t>Testo d’esame </a:t>
            </a:r>
          </a:p>
          <a:p>
            <a:pPr algn="ctr" rtl="0"/>
            <a:r>
              <a:rPr lang="it-IT" sz="2800" dirty="0">
                <a:solidFill>
                  <a:schemeClr val="tx1">
                    <a:lumMod val="50000"/>
                  </a:schemeClr>
                </a:solidFill>
              </a:rPr>
              <a:t>R.A. Wallace, A. </a:t>
            </a:r>
            <a:r>
              <a:rPr lang="it-IT" sz="2800" dirty="0" err="1">
                <a:solidFill>
                  <a:schemeClr val="tx1">
                    <a:lumMod val="50000"/>
                  </a:schemeClr>
                </a:solidFill>
              </a:rPr>
              <a:t>Wolf</a:t>
            </a:r>
            <a:r>
              <a:rPr lang="it-IT" sz="2800" dirty="0">
                <a:solidFill>
                  <a:schemeClr val="tx1">
                    <a:lumMod val="50000"/>
                  </a:schemeClr>
                </a:solidFill>
              </a:rPr>
              <a:t> </a:t>
            </a:r>
          </a:p>
          <a:p>
            <a:pPr algn="ctr" rtl="0"/>
            <a:r>
              <a:rPr lang="it-IT" sz="2800" dirty="0">
                <a:solidFill>
                  <a:schemeClr val="tx1">
                    <a:lumMod val="50000"/>
                  </a:schemeClr>
                </a:solidFill>
              </a:rPr>
              <a:t>«La teoria sociologia contemporanea»</a:t>
            </a:r>
          </a:p>
          <a:p>
            <a:pPr algn="ctr" rtl="0"/>
            <a:r>
              <a:rPr lang="it-IT" sz="2800" dirty="0">
                <a:solidFill>
                  <a:schemeClr val="tx1">
                    <a:lumMod val="50000"/>
                  </a:schemeClr>
                </a:solidFill>
              </a:rPr>
              <a:t>Cap. </a:t>
            </a:r>
            <a:r>
              <a:rPr lang="it-IT" sz="2800">
                <a:solidFill>
                  <a:schemeClr val="tx1">
                    <a:lumMod val="50000"/>
                  </a:schemeClr>
                </a:solidFill>
              </a:rPr>
              <a:t>1,2,3,4,5,6,7</a:t>
            </a:r>
            <a:endParaRPr lang="it-IT" sz="2800" dirty="0">
              <a:solidFill>
                <a:schemeClr val="tx1">
                  <a:lumMod val="50000"/>
                </a:schemeClr>
              </a:solidFill>
            </a:endParaRPr>
          </a:p>
        </p:txBody>
      </p:sp>
    </p:spTree>
    <p:extLst>
      <p:ext uri="{BB962C8B-B14F-4D97-AF65-F5344CB8AC3E}">
        <p14:creationId xmlns:p14="http://schemas.microsoft.com/office/powerpoint/2010/main" val="315963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8D13A7-5C09-E0CC-D5B1-F84DC16B90E1}"/>
              </a:ext>
            </a:extLst>
          </p:cNvPr>
          <p:cNvSpPr>
            <a:spLocks noGrp="1"/>
          </p:cNvSpPr>
          <p:nvPr>
            <p:ph type="title"/>
          </p:nvPr>
        </p:nvSpPr>
        <p:spPr>
          <a:xfrm>
            <a:off x="1413892" y="260648"/>
            <a:ext cx="9937104" cy="577552"/>
          </a:xfrm>
        </p:spPr>
        <p:txBody>
          <a:bodyPr>
            <a:normAutofit fontScale="90000"/>
          </a:bodyPr>
          <a:lstStyle/>
          <a:p>
            <a:pPr algn="ctr"/>
            <a:r>
              <a:rPr lang="it-IT" b="1" dirty="0">
                <a:solidFill>
                  <a:srgbClr val="FF0000"/>
                </a:solidFill>
              </a:rPr>
              <a:t>La teoria </a:t>
            </a:r>
            <a:r>
              <a:rPr lang="it-IT" b="1" dirty="0" err="1">
                <a:solidFill>
                  <a:srgbClr val="FF0000"/>
                </a:solidFill>
              </a:rPr>
              <a:t>struttural</a:t>
            </a:r>
            <a:r>
              <a:rPr lang="it-IT" b="1" dirty="0">
                <a:solidFill>
                  <a:srgbClr val="FF0000"/>
                </a:solidFill>
              </a:rPr>
              <a:t>-funzionalista: una sintesi delle origini</a:t>
            </a:r>
          </a:p>
        </p:txBody>
      </p:sp>
      <p:sp>
        <p:nvSpPr>
          <p:cNvPr id="3" name="Segnaposto contenuto 2">
            <a:extLst>
              <a:ext uri="{FF2B5EF4-FFF2-40B4-BE49-F238E27FC236}">
                <a16:creationId xmlns:a16="http://schemas.microsoft.com/office/drawing/2014/main" id="{58AFC4FB-1541-DEA1-17C3-C25D7A34A130}"/>
              </a:ext>
            </a:extLst>
          </p:cNvPr>
          <p:cNvSpPr>
            <a:spLocks noGrp="1"/>
          </p:cNvSpPr>
          <p:nvPr>
            <p:ph idx="1"/>
          </p:nvPr>
        </p:nvSpPr>
        <p:spPr>
          <a:xfrm>
            <a:off x="693812" y="838200"/>
            <a:ext cx="10429802" cy="5615136"/>
          </a:xfrm>
        </p:spPr>
        <p:txBody>
          <a:bodyPr>
            <a:noAutofit/>
          </a:bodyPr>
          <a:lstStyle/>
          <a:p>
            <a:pPr algn="just"/>
            <a:r>
              <a:rPr lang="it-IT" sz="2200" dirty="0"/>
              <a:t>Il concetto di funzione trae origine dalla scienze biologiche (ad esempio la funzione nutritiva è essenziale per la sopravvivenza) e viene utilizzato per indicare la corrispondenza tra un determinato fenomeno sociale e i bisogni generali del sistema sociale (</a:t>
            </a:r>
            <a:r>
              <a:rPr lang="it-IT" sz="2200" dirty="0" err="1"/>
              <a:t>Durkeim</a:t>
            </a:r>
            <a:r>
              <a:rPr lang="it-IT" sz="2200" dirty="0"/>
              <a:t>). </a:t>
            </a:r>
          </a:p>
          <a:p>
            <a:pPr algn="just"/>
            <a:r>
              <a:rPr lang="it-IT" sz="2200" dirty="0"/>
              <a:t>Da questa prospettiva Parsons teorizza la sua teoria </a:t>
            </a:r>
            <a:r>
              <a:rPr lang="it-IT" sz="2200" dirty="0" err="1"/>
              <a:t>struttural</a:t>
            </a:r>
            <a:r>
              <a:rPr lang="it-IT" sz="2200" dirty="0"/>
              <a:t>-funzionalista: ogni elemento della realtà sociale trova la sua spiegazione tra le attività finalizzate al funzionamento del sistema sociale quanto tale. </a:t>
            </a:r>
          </a:p>
          <a:p>
            <a:pPr algn="just"/>
            <a:r>
              <a:rPr lang="it-IT" sz="2200" dirty="0"/>
              <a:t>La struttura sociale rispecchia l’insieme delle relazioni sociali fondate sugli obblighi normativi, morali di una determinata società.</a:t>
            </a:r>
          </a:p>
          <a:p>
            <a:pPr algn="just"/>
            <a:r>
              <a:rPr lang="it-IT" sz="2200" dirty="0"/>
              <a:t>Il bisogno in tale teoria va sempre rapportato all’insieme dei significati culturali complessi  che ne determinano la collocazione nel sistema di senso (i bisogni sono sempre espressione di una di esperienze vissute e immagini del mondo).</a:t>
            </a:r>
          </a:p>
          <a:p>
            <a:pPr algn="just"/>
            <a:r>
              <a:rPr lang="it-IT" sz="2200" dirty="0"/>
              <a:t> Teniamo a mente che il fatto sociale rappresenta quei modi di agire, pensare e di sentire esterni all’individuo (es. regole morali) e pertanto indipendenti dalla sua volontà.</a:t>
            </a:r>
          </a:p>
        </p:txBody>
      </p:sp>
    </p:spTree>
    <p:extLst>
      <p:ext uri="{BB962C8B-B14F-4D97-AF65-F5344CB8AC3E}">
        <p14:creationId xmlns:p14="http://schemas.microsoft.com/office/powerpoint/2010/main" val="65781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648072"/>
          </a:xfrm>
        </p:spPr>
        <p:txBody>
          <a:bodyPr>
            <a:normAutofit fontScale="90000"/>
          </a:bodyPr>
          <a:lstStyle/>
          <a:p>
            <a:pPr algn="ctr"/>
            <a:r>
              <a:rPr lang="it-IT" b="1" dirty="0"/>
              <a:t>FUNZIONALISMO</a:t>
            </a:r>
            <a:br>
              <a:rPr lang="it-IT" b="1" dirty="0"/>
            </a:br>
            <a:r>
              <a:rPr lang="it-IT" b="1" dirty="0"/>
              <a:t>T. PARSONS </a:t>
            </a:r>
            <a:r>
              <a:rPr lang="it-IT" dirty="0"/>
              <a:t>(1902-1979)/1</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908720"/>
            <a:ext cx="11377264" cy="5949280"/>
          </a:xfrm>
        </p:spPr>
        <p:txBody>
          <a:bodyPr>
            <a:noAutofit/>
          </a:bodyPr>
          <a:lstStyle/>
          <a:p>
            <a:pPr marL="139065" marR="110489" indent="-126364" algn="just">
              <a:lnSpc>
                <a:spcPts val="2270"/>
              </a:lnSpc>
              <a:spcBef>
                <a:spcPts val="280"/>
              </a:spcBef>
              <a:tabLst>
                <a:tab pos="165100" algn="l"/>
              </a:tabLst>
            </a:pPr>
            <a:r>
              <a:rPr lang="it-IT" sz="2400" spc="-10" dirty="0">
                <a:latin typeface="Times New Roman"/>
                <a:cs typeface="Times New Roman"/>
              </a:rPr>
              <a:t>Nella sua teorizzazione il concetto di SISTEMA è centrale e la sua teoria generale dell’azione ne prevede quattro sistemi (più sottosistemi). </a:t>
            </a:r>
          </a:p>
          <a:p>
            <a:pPr marL="139065" marR="110489" indent="-126364" algn="just">
              <a:lnSpc>
                <a:spcPts val="2270"/>
              </a:lnSpc>
              <a:spcBef>
                <a:spcPts val="280"/>
              </a:spcBef>
              <a:tabLst>
                <a:tab pos="165100" algn="l"/>
              </a:tabLst>
            </a:pPr>
            <a:r>
              <a:rPr lang="it-IT" sz="2400" u="sng" spc="-10" dirty="0">
                <a:effectLst>
                  <a:outerShdw blurRad="38100" dist="38100" dir="2700000" algn="tl">
                    <a:srgbClr val="000000">
                      <a:alpha val="43137"/>
                    </a:srgbClr>
                  </a:outerShdw>
                </a:effectLst>
                <a:latin typeface="Times New Roman"/>
                <a:cs typeface="Times New Roman"/>
              </a:rPr>
              <a:t>Sistema Culturale</a:t>
            </a:r>
            <a:r>
              <a:rPr lang="it-IT" sz="2400" spc="-10" dirty="0">
                <a:latin typeface="Times New Roman"/>
                <a:cs typeface="Times New Roman"/>
              </a:rPr>
              <a:t>. La sua unità di base è il sistema simbolico (insieme di credenze, idee) e fornisce i criteri di orientamento selettivo e di ordinamento dell’azione. Dal sistema culturale provengono i VALORI.</a:t>
            </a:r>
          </a:p>
          <a:p>
            <a:pPr marL="139065" marR="110489" indent="-126364" algn="just">
              <a:lnSpc>
                <a:spcPts val="2270"/>
              </a:lnSpc>
              <a:spcBef>
                <a:spcPts val="280"/>
              </a:spcBef>
              <a:tabLst>
                <a:tab pos="165100" algn="l"/>
              </a:tabLst>
            </a:pPr>
            <a:r>
              <a:rPr lang="it-IT" sz="2400" b="1" u="sng" spc="-10" dirty="0">
                <a:latin typeface="Times New Roman"/>
                <a:cs typeface="Times New Roman"/>
              </a:rPr>
              <a:t>Sistema Sociale</a:t>
            </a:r>
            <a:r>
              <a:rPr lang="it-IT" sz="2400" u="sng" spc="-10" dirty="0">
                <a:latin typeface="Times New Roman"/>
                <a:cs typeface="Times New Roman"/>
              </a:rPr>
              <a:t>: </a:t>
            </a:r>
            <a:r>
              <a:rPr lang="it-IT" sz="2400" spc="-10" dirty="0">
                <a:latin typeface="Times New Roman"/>
                <a:cs typeface="Times New Roman"/>
              </a:rPr>
              <a:t> «consiste pertanto di una pluralità di soggetti individuali </a:t>
            </a:r>
            <a:r>
              <a:rPr lang="it-IT" sz="2400" spc="-10" dirty="0">
                <a:highlight>
                  <a:srgbClr val="FFFF00"/>
                </a:highlight>
                <a:latin typeface="Times New Roman"/>
                <a:cs typeface="Times New Roman"/>
              </a:rPr>
              <a:t>inter-agenti tra loro</a:t>
            </a:r>
            <a:r>
              <a:rPr lang="it-IT" sz="2400" spc="-10" dirty="0">
                <a:latin typeface="Times New Roman"/>
                <a:cs typeface="Times New Roman"/>
              </a:rPr>
              <a:t> in una situazione che presenta almeno un aspetto fisico (o ambientale), i quali sono spinti dalla tendenza all’ottimizzazione della gratificazione e la cui relazione con le situazioni, inclusive di ogni altra situazione, è definita e mediata nei termini di un sistema di simboli culturalmente strutturati e condivisi». La sua unità di base è l’interazione tra ruoli, da esso infatti provengono le aspettative di ruolo a loro volta corrispondenti ai valori del sistema culturale. Sociale e Culturale compenetranti nella società reale.</a:t>
            </a:r>
          </a:p>
          <a:p>
            <a:pPr marL="139065" marR="110489" indent="-126364" algn="just">
              <a:lnSpc>
                <a:spcPts val="2270"/>
              </a:lnSpc>
              <a:spcBef>
                <a:spcPts val="280"/>
              </a:spcBef>
              <a:tabLst>
                <a:tab pos="165100" algn="l"/>
              </a:tabLst>
            </a:pPr>
            <a:r>
              <a:rPr lang="it-IT" sz="2400" b="1" u="sng" spc="-10" dirty="0">
                <a:latin typeface="Times New Roman"/>
                <a:cs typeface="Times New Roman"/>
              </a:rPr>
              <a:t>Sistema della personalità</a:t>
            </a:r>
            <a:r>
              <a:rPr lang="it-IT" sz="2400" spc="-10" dirty="0">
                <a:latin typeface="Times New Roman"/>
                <a:cs typeface="Times New Roman"/>
              </a:rPr>
              <a:t>. Unità di base è la persona umana e da esso proviene l’identità individuale.</a:t>
            </a:r>
          </a:p>
          <a:p>
            <a:pPr marL="139065" marR="110489" indent="-126364" algn="just">
              <a:lnSpc>
                <a:spcPts val="2270"/>
              </a:lnSpc>
              <a:spcBef>
                <a:spcPts val="280"/>
              </a:spcBef>
              <a:tabLst>
                <a:tab pos="165100" algn="l"/>
              </a:tabLst>
            </a:pPr>
            <a:r>
              <a:rPr lang="it-IT" sz="2400" b="1" u="sng" spc="-10" dirty="0">
                <a:latin typeface="Times New Roman"/>
                <a:cs typeface="Times New Roman"/>
              </a:rPr>
              <a:t>Sistema dell’organismo comportamentale</a:t>
            </a:r>
            <a:r>
              <a:rPr lang="it-IT" sz="2400" spc="-10" dirty="0">
                <a:latin typeface="Times New Roman"/>
                <a:cs typeface="Times New Roman"/>
              </a:rPr>
              <a:t>. Unità di base è l’essere biologico e da esso proviene dunque la dotazione biologica che attiva il comportamento.</a:t>
            </a:r>
          </a:p>
          <a:p>
            <a:pPr marL="12701" marR="110489" indent="0" algn="ctr">
              <a:lnSpc>
                <a:spcPts val="2270"/>
              </a:lnSpc>
              <a:spcBef>
                <a:spcPts val="280"/>
              </a:spcBef>
              <a:buNone/>
              <a:tabLst>
                <a:tab pos="165100" algn="l"/>
              </a:tabLst>
            </a:pPr>
            <a:endParaRPr lang="it-IT" sz="2400" b="1" u="sng" spc="-10" dirty="0">
              <a:latin typeface="Times New Roman"/>
              <a:cs typeface="Times New Roman"/>
            </a:endParaRPr>
          </a:p>
          <a:p>
            <a:pPr marL="12701" marR="110489" indent="0" algn="just">
              <a:lnSpc>
                <a:spcPts val="2270"/>
              </a:lnSpc>
              <a:spcBef>
                <a:spcPts val="280"/>
              </a:spcBef>
              <a:buNone/>
              <a:tabLst>
                <a:tab pos="165100" algn="l"/>
              </a:tabLst>
            </a:pPr>
            <a:r>
              <a:rPr lang="it-IT" sz="2400" b="1" u="sng" spc="-10" dirty="0">
                <a:latin typeface="Times New Roman"/>
                <a:cs typeface="Times New Roman"/>
              </a:rPr>
              <a:t>Socializzazione</a:t>
            </a:r>
            <a:r>
              <a:rPr lang="it-IT" sz="2400" u="sng" spc="-10" dirty="0">
                <a:latin typeface="Times New Roman"/>
                <a:cs typeface="Times New Roman"/>
              </a:rPr>
              <a:t> </a:t>
            </a:r>
            <a:r>
              <a:rPr lang="it-IT" sz="2400" spc="-10" dirty="0">
                <a:latin typeface="Times New Roman"/>
                <a:cs typeface="Times New Roman"/>
              </a:rPr>
              <a:t>mette in interrelazione i 4 sistemi (ci si conforma alle aspettative di ruolo), se non riesce? Sanzioni per reintegrare; devianza se la socializzazione non riesce.</a:t>
            </a:r>
          </a:p>
        </p:txBody>
      </p:sp>
    </p:spTree>
    <p:extLst>
      <p:ext uri="{BB962C8B-B14F-4D97-AF65-F5344CB8AC3E}">
        <p14:creationId xmlns:p14="http://schemas.microsoft.com/office/powerpoint/2010/main" val="144482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7E88-C945-4102-9A4C-8DD98B1B3EEC}"/>
              </a:ext>
            </a:extLst>
          </p:cNvPr>
          <p:cNvSpPr>
            <a:spLocks noGrp="1"/>
          </p:cNvSpPr>
          <p:nvPr>
            <p:ph type="title"/>
          </p:nvPr>
        </p:nvSpPr>
        <p:spPr>
          <a:xfrm>
            <a:off x="1522414" y="260648"/>
            <a:ext cx="9601200" cy="792088"/>
          </a:xfrm>
        </p:spPr>
        <p:txBody>
          <a:bodyPr>
            <a:normAutofit fontScale="90000"/>
          </a:bodyPr>
          <a:lstStyle/>
          <a:p>
            <a:pPr algn="ctr"/>
            <a:r>
              <a:rPr lang="it-IT" b="1" dirty="0"/>
              <a:t>FUNZIONALISMO</a:t>
            </a:r>
            <a:br>
              <a:rPr lang="it-IT" b="1" dirty="0"/>
            </a:br>
            <a:r>
              <a:rPr lang="it-IT" b="1" dirty="0"/>
              <a:t>T. PARSONS </a:t>
            </a:r>
            <a:r>
              <a:rPr lang="it-IT" dirty="0"/>
              <a:t>(1902-1979)/2</a:t>
            </a:r>
          </a:p>
        </p:txBody>
      </p:sp>
      <p:sp>
        <p:nvSpPr>
          <p:cNvPr id="3" name="Segnaposto contenuto 2">
            <a:extLst>
              <a:ext uri="{FF2B5EF4-FFF2-40B4-BE49-F238E27FC236}">
                <a16:creationId xmlns:a16="http://schemas.microsoft.com/office/drawing/2014/main" id="{73BB4739-08A0-45B0-8EED-EA846756215F}"/>
              </a:ext>
            </a:extLst>
          </p:cNvPr>
          <p:cNvSpPr>
            <a:spLocks noGrp="1"/>
          </p:cNvSpPr>
          <p:nvPr>
            <p:ph idx="1"/>
          </p:nvPr>
        </p:nvSpPr>
        <p:spPr>
          <a:xfrm>
            <a:off x="333772" y="1052736"/>
            <a:ext cx="11377264" cy="5544616"/>
          </a:xfrm>
        </p:spPr>
        <p:txBody>
          <a:bodyPr>
            <a:normAutofit lnSpcReduction="10000"/>
          </a:bodyPr>
          <a:lstStyle/>
          <a:p>
            <a:pPr marL="227330" marR="220979" indent="0" algn="ctr">
              <a:lnSpc>
                <a:spcPct val="75100"/>
              </a:lnSpc>
              <a:spcBef>
                <a:spcPts val="935"/>
              </a:spcBef>
              <a:buNone/>
            </a:pPr>
            <a:r>
              <a:rPr lang="it-IT" sz="3000" b="1" dirty="0">
                <a:solidFill>
                  <a:srgbClr val="FF0000"/>
                </a:solidFill>
              </a:rPr>
              <a:t>Teoria dell’azione sociale</a:t>
            </a:r>
          </a:p>
          <a:p>
            <a:pPr marL="120014" indent="-107314">
              <a:lnSpc>
                <a:spcPts val="2520"/>
              </a:lnSpc>
              <a:spcBef>
                <a:spcPts val="100"/>
              </a:spcBef>
              <a:buSzPct val="95833"/>
              <a:buFont typeface="Times New Roman"/>
              <a:buChar char="•"/>
              <a:tabLst>
                <a:tab pos="120014" algn="l"/>
              </a:tabLst>
            </a:pPr>
            <a:r>
              <a:rPr lang="it-IT" sz="2400" i="1" spc="-5" dirty="0">
                <a:latin typeface="Times New Roman"/>
                <a:cs typeface="Times New Roman"/>
              </a:rPr>
              <a:t>AZIONE SOCIALE (</a:t>
            </a:r>
            <a:r>
              <a:rPr lang="it-IT" sz="2400" spc="-5" dirty="0">
                <a:latin typeface="Times New Roman"/>
                <a:cs typeface="Times New Roman"/>
              </a:rPr>
              <a:t>4 elementi</a:t>
            </a:r>
            <a:r>
              <a:rPr lang="it-IT" sz="2400" i="1" spc="-5" dirty="0">
                <a:latin typeface="Times New Roman"/>
                <a:cs typeface="Times New Roman"/>
              </a:rPr>
              <a:t>)</a:t>
            </a:r>
            <a:r>
              <a:rPr lang="it-IT" sz="2400" i="1" dirty="0">
                <a:latin typeface="Times New Roman"/>
                <a:cs typeface="Times New Roman"/>
              </a:rPr>
              <a:t>: </a:t>
            </a:r>
            <a:r>
              <a:rPr lang="it-IT" sz="2400" dirty="0">
                <a:latin typeface="Times New Roman"/>
                <a:cs typeface="Times New Roman"/>
              </a:rPr>
              <a:t>E’ </a:t>
            </a:r>
            <a:r>
              <a:rPr lang="it-IT" sz="2400" spc="-5" dirty="0">
                <a:latin typeface="Times New Roman"/>
                <a:cs typeface="Times New Roman"/>
              </a:rPr>
              <a:t>OGNI </a:t>
            </a:r>
            <a:r>
              <a:rPr lang="it-IT" sz="2400" dirty="0">
                <a:latin typeface="Times New Roman"/>
                <a:cs typeface="Times New Roman"/>
              </a:rPr>
              <a:t>TIPO </a:t>
            </a:r>
            <a:r>
              <a:rPr lang="it-IT" sz="2400" spc="-5" dirty="0">
                <a:latin typeface="Times New Roman"/>
                <a:cs typeface="Times New Roman"/>
              </a:rPr>
              <a:t>DI AGIRE </a:t>
            </a:r>
            <a:r>
              <a:rPr lang="it-IT" sz="2400" dirty="0">
                <a:latin typeface="Times New Roman"/>
                <a:cs typeface="Times New Roman"/>
              </a:rPr>
              <a:t>DOTATO </a:t>
            </a:r>
            <a:r>
              <a:rPr lang="it-IT" sz="2400" spc="-5" dirty="0">
                <a:latin typeface="Times New Roman"/>
                <a:cs typeface="Times New Roman"/>
              </a:rPr>
              <a:t>DI SENSO  IN QUANTO TIENE </a:t>
            </a:r>
            <a:r>
              <a:rPr lang="it-IT" sz="2400" dirty="0">
                <a:latin typeface="Times New Roman"/>
                <a:cs typeface="Times New Roman"/>
              </a:rPr>
              <a:t>CONTO </a:t>
            </a:r>
            <a:r>
              <a:rPr lang="it-IT" sz="2400" spc="-5" dirty="0">
                <a:latin typeface="Times New Roman"/>
                <a:cs typeface="Times New Roman"/>
              </a:rPr>
              <a:t>DELL’AGIRE  ALTRUI. (</a:t>
            </a:r>
            <a:r>
              <a:rPr lang="it-IT" sz="2400" i="1" spc="-5" dirty="0">
                <a:latin typeface="Times New Roman"/>
                <a:cs typeface="Times New Roman"/>
              </a:rPr>
              <a:t>doppia contingenza</a:t>
            </a:r>
            <a:r>
              <a:rPr lang="it-IT" sz="2400" spc="-5" dirty="0">
                <a:latin typeface="Times New Roman"/>
                <a:cs typeface="Times New Roman"/>
              </a:rPr>
              <a:t>)</a:t>
            </a:r>
          </a:p>
          <a:p>
            <a:pPr marL="120014" indent="-107314" algn="just">
              <a:lnSpc>
                <a:spcPts val="2520"/>
              </a:lnSpc>
              <a:spcBef>
                <a:spcPts val="100"/>
              </a:spcBef>
              <a:buSzPct val="95833"/>
              <a:buFont typeface="Times New Roman"/>
              <a:buChar char="•"/>
              <a:tabLst>
                <a:tab pos="120014" algn="l"/>
              </a:tabLst>
            </a:pPr>
            <a:r>
              <a:rPr lang="it-IT" sz="2400" spc="-5" dirty="0">
                <a:latin typeface="Times New Roman"/>
                <a:cs typeface="Times New Roman"/>
              </a:rPr>
              <a:t>Schema dell’azione: un ATTORE (motivato, sia individuo sia collettività) cerca di raggiungere uno SCOPO (desiderabile dal sistema culturale, il suo futuro) e la sua azione si colloca in una SITUAZIONE caratterizzata da MEZZI (strumenti e risorse) + VINCOLI (difficoltà che si possono incontrare) e tutti questi elementi sono regolati dagli STANDARD NORMATIVI (norme) del sistema sociale. Le norme non possono essere ignorate dall’attore che riesce così ad agire in modo appropriato, ottiene consenso e quindi ottiene gratificazione. Si diviene unità del sistema inserendo la personalità in un ruolo.</a:t>
            </a:r>
          </a:p>
          <a:p>
            <a:pPr marL="120014" indent="-107314" algn="just">
              <a:lnSpc>
                <a:spcPts val="2520"/>
              </a:lnSpc>
              <a:spcBef>
                <a:spcPts val="100"/>
              </a:spcBef>
              <a:buSzPct val="95833"/>
              <a:buFont typeface="Times New Roman"/>
              <a:buChar char="•"/>
              <a:tabLst>
                <a:tab pos="120014" algn="l"/>
              </a:tabLst>
            </a:pPr>
            <a:r>
              <a:rPr lang="it-IT" sz="2400" spc="-5" dirty="0">
                <a:latin typeface="Times New Roman"/>
                <a:cs typeface="Times New Roman"/>
              </a:rPr>
              <a:t>L’azione rappresenta le strutture ed i processi attraverso i quali gli individui danno vita ad interazioni «significative» (livello simbolico-culturale) e le attuano in situazioni concrete. I modelli culturali più generali danno ai sistemi d’azione un </a:t>
            </a:r>
            <a:r>
              <a:rPr lang="it-IT" sz="2400" u="sng" spc="-5" dirty="0">
                <a:latin typeface="Times New Roman"/>
                <a:cs typeface="Times New Roman"/>
              </a:rPr>
              <a:t>ancoraggio strutturale stabile </a:t>
            </a:r>
            <a:r>
              <a:rPr lang="it-IT" sz="2400" spc="-5" dirty="0">
                <a:latin typeface="Times New Roman"/>
                <a:cs typeface="Times New Roman"/>
              </a:rPr>
              <a:t>(nessun individuo può creare un sistema culturale e solo in via marginale può contribuire a modificarlo) esso è simile a quello fornito dal materiale genetico della specie. Il sistema comportamentale appreso da un soggetto costituisce la sua personalità che agisce sul raggiungimento dello scopo nell’azione.</a:t>
            </a:r>
          </a:p>
          <a:p>
            <a:pPr marL="120014" indent="-107314">
              <a:lnSpc>
                <a:spcPts val="2520"/>
              </a:lnSpc>
              <a:spcBef>
                <a:spcPts val="100"/>
              </a:spcBef>
              <a:buSzPct val="95833"/>
              <a:buFont typeface="Times New Roman"/>
              <a:buChar char="•"/>
              <a:tabLst>
                <a:tab pos="120014" algn="l"/>
              </a:tabLst>
            </a:pPr>
            <a:endParaRPr lang="it-IT" sz="2400" dirty="0">
              <a:latin typeface="Times New Roman"/>
              <a:cs typeface="Times New Roman"/>
            </a:endParaRPr>
          </a:p>
          <a:p>
            <a:pPr marL="227330" marR="220979" indent="0">
              <a:lnSpc>
                <a:spcPct val="75100"/>
              </a:lnSpc>
              <a:spcBef>
                <a:spcPts val="935"/>
              </a:spcBef>
              <a:buNone/>
            </a:pPr>
            <a:endParaRPr lang="it-IT" b="1" dirty="0"/>
          </a:p>
        </p:txBody>
      </p:sp>
    </p:spTree>
    <p:extLst>
      <p:ext uri="{BB962C8B-B14F-4D97-AF65-F5344CB8AC3E}">
        <p14:creationId xmlns:p14="http://schemas.microsoft.com/office/powerpoint/2010/main" val="129524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106C5-521E-4518-BFAC-E958E8BAE225}"/>
              </a:ext>
            </a:extLst>
          </p:cNvPr>
          <p:cNvSpPr>
            <a:spLocks noGrp="1"/>
          </p:cNvSpPr>
          <p:nvPr>
            <p:ph type="title"/>
          </p:nvPr>
        </p:nvSpPr>
        <p:spPr>
          <a:xfrm>
            <a:off x="1522414" y="0"/>
            <a:ext cx="9601200" cy="980728"/>
          </a:xfrm>
        </p:spPr>
        <p:txBody>
          <a:bodyPr>
            <a:normAutofit/>
          </a:bodyPr>
          <a:lstStyle/>
          <a:p>
            <a:pPr algn="ctr"/>
            <a:r>
              <a:rPr lang="it-IT" b="1" dirty="0"/>
              <a:t>FUNZIONALISMO</a:t>
            </a:r>
            <a:br>
              <a:rPr lang="it-IT" b="1" dirty="0"/>
            </a:br>
            <a:r>
              <a:rPr lang="it-IT" b="1" dirty="0"/>
              <a:t>T. PARSONS </a:t>
            </a:r>
            <a:r>
              <a:rPr lang="it-IT" dirty="0"/>
              <a:t>(1902-1979)/3</a:t>
            </a:r>
            <a:endParaRPr lang="it-IT" b="1" dirty="0"/>
          </a:p>
        </p:txBody>
      </p:sp>
      <p:sp>
        <p:nvSpPr>
          <p:cNvPr id="3" name="Segnaposto contenuto 2">
            <a:extLst>
              <a:ext uri="{FF2B5EF4-FFF2-40B4-BE49-F238E27FC236}">
                <a16:creationId xmlns:a16="http://schemas.microsoft.com/office/drawing/2014/main" id="{3A586D86-BCF6-4C3B-A406-2607349F0300}"/>
              </a:ext>
            </a:extLst>
          </p:cNvPr>
          <p:cNvSpPr>
            <a:spLocks noGrp="1"/>
          </p:cNvSpPr>
          <p:nvPr>
            <p:ph idx="1"/>
          </p:nvPr>
        </p:nvSpPr>
        <p:spPr>
          <a:xfrm>
            <a:off x="333773" y="980728"/>
            <a:ext cx="11593287" cy="5616624"/>
          </a:xfrm>
        </p:spPr>
        <p:txBody>
          <a:bodyPr>
            <a:normAutofit lnSpcReduction="10000"/>
          </a:bodyPr>
          <a:lstStyle/>
          <a:p>
            <a:pPr algn="just"/>
            <a:r>
              <a:rPr lang="it-IT" sz="2400" spc="-5" dirty="0">
                <a:latin typeface="Times New Roman"/>
                <a:cs typeface="Times New Roman"/>
              </a:rPr>
              <a:t>«</a:t>
            </a:r>
            <a:r>
              <a:rPr lang="it-IT" sz="2200" spc="-5" dirty="0">
                <a:latin typeface="Times New Roman"/>
                <a:cs typeface="Times New Roman"/>
              </a:rPr>
              <a:t>Preferiamo il termine azione a quello di comportamento </a:t>
            </a:r>
            <a:r>
              <a:rPr lang="it-IT" sz="2200" spc="-5" dirty="0" err="1">
                <a:latin typeface="Times New Roman"/>
                <a:cs typeface="Times New Roman"/>
              </a:rPr>
              <a:t>perchè</a:t>
            </a:r>
            <a:r>
              <a:rPr lang="it-IT" sz="2200" spc="-5" dirty="0">
                <a:latin typeface="Times New Roman"/>
                <a:cs typeface="Times New Roman"/>
              </a:rPr>
              <a:t> non ci interessano gli eventi fisici del comportamento di per se stessi, bensì la loro strutturazione, i loro prodotti significativi strutturati (…) nonché i meccanismi e i processi che controllano tale strutturazione. L’azione umana è culturale in quanto i significati e le intenzioni che riguardano gli atti vengono formati in base a sistemi simbolici (comprendenti i codici attraverso i quali essi operano in strutture) che si incentrano per lo più intorno all’universale delle società umane, il linguaggio». </a:t>
            </a:r>
          </a:p>
          <a:p>
            <a:pPr algn="ctr"/>
            <a:r>
              <a:rPr lang="it-IT" sz="2400" spc="-5" dirty="0">
                <a:latin typeface="Times New Roman"/>
                <a:cs typeface="Times New Roman"/>
              </a:rPr>
              <a:t>«Ogni azione è, sotto un certo aspetto, l’azione di individui». </a:t>
            </a:r>
          </a:p>
          <a:p>
            <a:pPr algn="ctr"/>
            <a:r>
              <a:rPr lang="it-IT" sz="2400" spc="-5" dirty="0">
                <a:latin typeface="Times New Roman"/>
                <a:cs typeface="Times New Roman"/>
              </a:rPr>
              <a:t>Come oriento la mia azione verso gli altri?</a:t>
            </a:r>
          </a:p>
          <a:p>
            <a:pPr algn="ctr"/>
            <a:endParaRPr lang="it-IT" sz="2400" spc="-5" dirty="0">
              <a:latin typeface="Times New Roman"/>
              <a:cs typeface="Times New Roman"/>
            </a:endParaRPr>
          </a:p>
          <a:p>
            <a:pPr algn="just"/>
            <a:r>
              <a:rPr lang="it-IT" sz="2400" spc="-5" dirty="0">
                <a:latin typeface="Times New Roman"/>
                <a:cs typeface="Times New Roman"/>
              </a:rPr>
              <a:t>Concetto di VARIABILI STRUTTURALI. </a:t>
            </a:r>
            <a:r>
              <a:rPr lang="it-IT" sz="2400" spc="-5" dirty="0">
                <a:solidFill>
                  <a:srgbClr val="FF0000"/>
                </a:solidFill>
                <a:latin typeface="Times New Roman"/>
                <a:cs typeface="Times New Roman"/>
              </a:rPr>
              <a:t>Parsons le teorizza al fine di classificare le aspettative e le strutture delle RELAZIONI </a:t>
            </a:r>
            <a:r>
              <a:rPr lang="it-IT" sz="2400" spc="-5" dirty="0">
                <a:latin typeface="Times New Roman"/>
                <a:cs typeface="Times New Roman"/>
              </a:rPr>
              <a:t>(la situazione dell’attore non è del tutto incerta) e le distingue in due tipi: 1. ESPRESSIVE (relazioni tipiche delle società tradizionali dove i rapporti sono personali e stabili, es. parentela) e </a:t>
            </a:r>
            <a:r>
              <a:rPr lang="it-IT" sz="2400" spc="-5" dirty="0" err="1">
                <a:latin typeface="Times New Roman"/>
                <a:cs typeface="Times New Roman"/>
              </a:rPr>
              <a:t>2</a:t>
            </a:r>
            <a:r>
              <a:rPr lang="it-IT" sz="2400" spc="-5" dirty="0">
                <a:latin typeface="Times New Roman"/>
                <a:cs typeface="Times New Roman"/>
              </a:rPr>
              <a:t>. STRUMENTALI (tipiche della società moderna dove i rapporti sono impersonali e formali es. relazioni su base economica). Modi di agire alternativi in base ai valori che decido di assumere (ad es. essere egoista o altruista)</a:t>
            </a:r>
          </a:p>
          <a:p>
            <a:pPr marL="0" indent="0">
              <a:buNone/>
            </a:pPr>
            <a:endParaRPr lang="it-IT" b="1" dirty="0"/>
          </a:p>
        </p:txBody>
      </p:sp>
      <p:sp>
        <p:nvSpPr>
          <p:cNvPr id="4" name="Freccia in giù 3">
            <a:extLst>
              <a:ext uri="{FF2B5EF4-FFF2-40B4-BE49-F238E27FC236}">
                <a16:creationId xmlns:a16="http://schemas.microsoft.com/office/drawing/2014/main" id="{C5A9871C-8DFC-42B5-9701-28B557B96DCE}"/>
              </a:ext>
            </a:extLst>
          </p:cNvPr>
          <p:cNvSpPr/>
          <p:nvPr/>
        </p:nvSpPr>
        <p:spPr>
          <a:xfrm>
            <a:off x="6094412" y="3645024"/>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209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FUNZIONALISMO</a:t>
            </a:r>
            <a:br>
              <a:rPr lang="it-IT" b="1" dirty="0"/>
            </a:br>
            <a:r>
              <a:rPr lang="it-IT" b="1" dirty="0"/>
              <a:t>T. PARSONS </a:t>
            </a:r>
            <a:r>
              <a:rPr lang="it-IT" dirty="0"/>
              <a:t>(1902-1979)/3</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340768"/>
            <a:ext cx="11089232" cy="5256584"/>
          </a:xfrm>
        </p:spPr>
        <p:txBody>
          <a:bodyPr>
            <a:normAutofit lnSpcReduction="10000"/>
          </a:bodyPr>
          <a:lstStyle/>
          <a:p>
            <a:pPr marL="189865" marR="276225" indent="-177800" algn="just">
              <a:lnSpc>
                <a:spcPct val="95200"/>
              </a:lnSpc>
              <a:spcBef>
                <a:spcPts val="260"/>
              </a:spcBef>
            </a:pPr>
            <a:r>
              <a:rPr lang="it-IT" sz="2400" spc="-5" dirty="0">
                <a:latin typeface="Times New Roman"/>
                <a:cs typeface="Times New Roman"/>
              </a:rPr>
              <a:t>Le variabili strutturali sono cinque, sono dicotomiche e pongono il dilemma di una </a:t>
            </a:r>
            <a:r>
              <a:rPr lang="it-IT" sz="2400" u="sng" spc="-5" dirty="0">
                <a:latin typeface="Times New Roman"/>
                <a:cs typeface="Times New Roman"/>
              </a:rPr>
              <a:t>scelta appropriata prima di intraprendere l’azione</a:t>
            </a:r>
            <a:r>
              <a:rPr lang="it-IT" sz="2400" spc="-5" dirty="0">
                <a:latin typeface="Times New Roman"/>
                <a:cs typeface="Times New Roman"/>
              </a:rPr>
              <a:t>.</a:t>
            </a:r>
          </a:p>
          <a:p>
            <a:pPr marL="12065" marR="276225" indent="0" algn="just">
              <a:lnSpc>
                <a:spcPct val="95200"/>
              </a:lnSpc>
              <a:spcBef>
                <a:spcPts val="260"/>
              </a:spcBef>
              <a:buNone/>
            </a:pPr>
            <a:r>
              <a:rPr lang="it-IT" sz="2400" spc="-5" dirty="0">
                <a:latin typeface="Times New Roman"/>
                <a:cs typeface="Times New Roman"/>
              </a:rPr>
              <a:t>1. </a:t>
            </a:r>
            <a:r>
              <a:rPr lang="it-IT" sz="2400" u="sng" spc="-5" dirty="0">
                <a:solidFill>
                  <a:srgbClr val="FF0000"/>
                </a:solidFill>
                <a:latin typeface="Times New Roman"/>
                <a:cs typeface="Times New Roman"/>
              </a:rPr>
              <a:t>Ascrizione/Acquisizione </a:t>
            </a:r>
            <a:r>
              <a:rPr lang="it-IT" sz="2400" spc="-5" dirty="0">
                <a:latin typeface="Times New Roman"/>
                <a:cs typeface="Times New Roman"/>
              </a:rPr>
              <a:t>(Attribuzione/Realizzazione): comportarsi con gli altri in base a qualità ascritte (es. sesso) o in base a ciò che fanno o hanno fatto?  </a:t>
            </a:r>
          </a:p>
          <a:p>
            <a:pPr marL="12065" marR="276225" indent="0" algn="just">
              <a:lnSpc>
                <a:spcPct val="95200"/>
              </a:lnSpc>
              <a:spcBef>
                <a:spcPts val="260"/>
              </a:spcBef>
              <a:buNone/>
            </a:pPr>
            <a:r>
              <a:rPr lang="it-IT" sz="2400" u="sng" spc="-5" dirty="0">
                <a:latin typeface="Times New Roman"/>
                <a:cs typeface="Times New Roman"/>
              </a:rPr>
              <a:t>2.</a:t>
            </a:r>
            <a:r>
              <a:rPr lang="it-IT" sz="2400" u="sng" spc="-5" dirty="0">
                <a:solidFill>
                  <a:srgbClr val="FF0000"/>
                </a:solidFill>
                <a:latin typeface="Times New Roman"/>
                <a:cs typeface="Times New Roman"/>
              </a:rPr>
              <a:t>Diffusione/Specificità</a:t>
            </a:r>
            <a:r>
              <a:rPr lang="it-IT" sz="2400" spc="-5" dirty="0">
                <a:latin typeface="Times New Roman"/>
                <a:cs typeface="Times New Roman"/>
              </a:rPr>
              <a:t>: scelta fra diverse gamme di richieste/offerte relazionali (relazione diffusa: gamma ampia es. amico /relazione specifica: gamma stretta)</a:t>
            </a:r>
          </a:p>
          <a:p>
            <a:pPr marL="12065" marR="276225" indent="0" algn="just">
              <a:lnSpc>
                <a:spcPct val="95200"/>
              </a:lnSpc>
              <a:spcBef>
                <a:spcPts val="260"/>
              </a:spcBef>
              <a:buNone/>
            </a:pPr>
            <a:r>
              <a:rPr lang="it-IT" sz="2400" spc="-5" dirty="0">
                <a:latin typeface="Times New Roman"/>
                <a:cs typeface="Times New Roman"/>
              </a:rPr>
              <a:t>3.</a:t>
            </a:r>
            <a:r>
              <a:rPr lang="it-IT" sz="2400" u="sng" spc="-5" dirty="0">
                <a:solidFill>
                  <a:srgbClr val="FF0000"/>
                </a:solidFill>
                <a:latin typeface="Times New Roman"/>
                <a:cs typeface="Times New Roman"/>
              </a:rPr>
              <a:t>Affettività/Neutralità affettiva</a:t>
            </a:r>
            <a:r>
              <a:rPr lang="it-IT" sz="2400" spc="-5" dirty="0">
                <a:latin typeface="Times New Roman"/>
                <a:cs typeface="Times New Roman"/>
              </a:rPr>
              <a:t>: il dilemma è l’aspettativa o meno di una gratificazione emotiva (es. la scuola abitua a relazione via via più fredda).</a:t>
            </a:r>
          </a:p>
          <a:p>
            <a:pPr marL="12065" marR="276225" indent="0" algn="just">
              <a:lnSpc>
                <a:spcPct val="95200"/>
              </a:lnSpc>
              <a:spcBef>
                <a:spcPts val="260"/>
              </a:spcBef>
              <a:buNone/>
            </a:pPr>
            <a:r>
              <a:rPr lang="it-IT" sz="2400" u="sng" spc="-5" dirty="0">
                <a:latin typeface="Times New Roman"/>
                <a:cs typeface="Times New Roman"/>
              </a:rPr>
              <a:t>4.</a:t>
            </a:r>
            <a:r>
              <a:rPr lang="it-IT" sz="2400" u="sng" spc="-5" dirty="0">
                <a:solidFill>
                  <a:srgbClr val="FF0000"/>
                </a:solidFill>
                <a:latin typeface="Times New Roman"/>
                <a:cs typeface="Times New Roman"/>
              </a:rPr>
              <a:t>Particolarismo/Universalismo</a:t>
            </a:r>
            <a:r>
              <a:rPr lang="it-IT" sz="2400" spc="-5" dirty="0">
                <a:latin typeface="Times New Roman"/>
                <a:cs typeface="Times New Roman"/>
              </a:rPr>
              <a:t>: scelta tra relazioni basate su norme generali (es. il giudice) oppure su relazioni personali (es. appartenenza  di gruppo).</a:t>
            </a:r>
          </a:p>
          <a:p>
            <a:pPr marL="12065" marR="276225" indent="0" algn="just">
              <a:lnSpc>
                <a:spcPct val="95200"/>
              </a:lnSpc>
              <a:spcBef>
                <a:spcPts val="260"/>
              </a:spcBef>
              <a:buNone/>
            </a:pPr>
            <a:r>
              <a:rPr lang="it-IT" sz="2400" u="sng" spc="-5" dirty="0">
                <a:latin typeface="Times New Roman"/>
                <a:cs typeface="Times New Roman"/>
              </a:rPr>
              <a:t>5.</a:t>
            </a:r>
            <a:r>
              <a:rPr lang="it-IT" sz="2400" u="sng" spc="-5" dirty="0">
                <a:solidFill>
                  <a:srgbClr val="FF0000"/>
                </a:solidFill>
                <a:latin typeface="Times New Roman"/>
                <a:cs typeface="Times New Roman"/>
              </a:rPr>
              <a:t>Collettività/Individuo</a:t>
            </a:r>
            <a:r>
              <a:rPr lang="it-IT" sz="2400" spc="-5" dirty="0">
                <a:latin typeface="Times New Roman"/>
                <a:cs typeface="Times New Roman"/>
              </a:rPr>
              <a:t>: scelta tra soddisfare interessi personali oppure assolvere obblighi collettivi (es. comportamento che dovrebbe avere un funzionario pubblico).</a:t>
            </a:r>
          </a:p>
          <a:p>
            <a:pPr marL="12065" marR="276225" indent="0" algn="just">
              <a:lnSpc>
                <a:spcPct val="95200"/>
              </a:lnSpc>
              <a:spcBef>
                <a:spcPts val="260"/>
              </a:spcBef>
              <a:buNone/>
            </a:pPr>
            <a:r>
              <a:rPr lang="it-IT" sz="2400" spc="-5" dirty="0">
                <a:latin typeface="Times New Roman"/>
                <a:cs typeface="Times New Roman"/>
              </a:rPr>
              <a:t>Questo modello non è netto; vi sono situazioni in cui la scelta non è semplicemente dicotomica. Ci si aspetta che gli attori socializzati rispondano alle aspettative della società ma un conto è la scelta appropriata e un conto quella presa.</a:t>
            </a:r>
          </a:p>
          <a:p>
            <a:pPr marL="189865" marR="276225" indent="-177800" algn="just">
              <a:lnSpc>
                <a:spcPct val="95200"/>
              </a:lnSpc>
              <a:spcBef>
                <a:spcPts val="260"/>
              </a:spcBef>
            </a:pPr>
            <a:endParaRPr lang="it-IT" sz="2800" dirty="0">
              <a:latin typeface="Times New Roman"/>
              <a:cs typeface="Times New Roman"/>
            </a:endParaRPr>
          </a:p>
          <a:p>
            <a:pPr marL="139065" marR="110489" indent="-126364" algn="just">
              <a:lnSpc>
                <a:spcPts val="2270"/>
              </a:lnSpc>
              <a:spcBef>
                <a:spcPts val="280"/>
              </a:spcBef>
              <a:tabLst>
                <a:tab pos="165100" algn="l"/>
              </a:tabLst>
            </a:pPr>
            <a:endParaRPr lang="it-IT" sz="2800" spc="-10" dirty="0">
              <a:latin typeface="Times New Roman"/>
              <a:cs typeface="Times New Roman"/>
            </a:endParaRPr>
          </a:p>
          <a:p>
            <a:pPr marL="139065" marR="110489" indent="-126364" algn="just">
              <a:lnSpc>
                <a:spcPts val="2270"/>
              </a:lnSpc>
              <a:spcBef>
                <a:spcPts val="280"/>
              </a:spcBef>
              <a:tabLst>
                <a:tab pos="165100" algn="l"/>
              </a:tabLst>
            </a:pPr>
            <a:endParaRPr lang="it-IT" sz="2800" dirty="0">
              <a:latin typeface="Times New Roman"/>
              <a:cs typeface="Times New Roman"/>
            </a:endParaRPr>
          </a:p>
          <a:p>
            <a:endParaRPr lang="it-IT" dirty="0"/>
          </a:p>
        </p:txBody>
      </p:sp>
    </p:spTree>
    <p:extLst>
      <p:ext uri="{BB962C8B-B14F-4D97-AF65-F5344CB8AC3E}">
        <p14:creationId xmlns:p14="http://schemas.microsoft.com/office/powerpoint/2010/main" val="161498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FUNZIONALISMO</a:t>
            </a:r>
            <a:br>
              <a:rPr lang="it-IT" b="1" dirty="0"/>
            </a:br>
            <a:r>
              <a:rPr lang="it-IT" b="1" dirty="0"/>
              <a:t>T. PARSONS </a:t>
            </a:r>
            <a:r>
              <a:rPr lang="it-IT" dirty="0"/>
              <a:t>(1902-1979)/4</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124744"/>
            <a:ext cx="11233248" cy="5733256"/>
          </a:xfrm>
        </p:spPr>
        <p:txBody>
          <a:bodyPr>
            <a:normAutofit fontScale="92500" lnSpcReduction="10000"/>
          </a:bodyPr>
          <a:lstStyle/>
          <a:p>
            <a:pPr marL="12701" marR="110489" indent="0" algn="ctr">
              <a:lnSpc>
                <a:spcPts val="2270"/>
              </a:lnSpc>
              <a:spcBef>
                <a:spcPts val="280"/>
              </a:spcBef>
              <a:buNone/>
              <a:tabLst>
                <a:tab pos="165100" algn="l"/>
              </a:tabLst>
            </a:pPr>
            <a:r>
              <a:rPr lang="it-IT" sz="2400" b="1" spc="-5" dirty="0">
                <a:latin typeface="Times New Roman"/>
                <a:cs typeface="Times New Roman"/>
              </a:rPr>
              <a:t>MODELLO AGIL. Paradigma delle 4 </a:t>
            </a:r>
            <a:r>
              <a:rPr lang="it-IT" sz="2400" b="1" spc="-5" dirty="0" smtClean="0">
                <a:latin typeface="Times New Roman"/>
                <a:cs typeface="Times New Roman"/>
              </a:rPr>
              <a:t>Funzioni (Imperativi che </a:t>
            </a:r>
            <a:r>
              <a:rPr lang="it-IT" sz="2400" b="1" spc="-5" smtClean="0">
                <a:latin typeface="Times New Roman"/>
                <a:cs typeface="Times New Roman"/>
              </a:rPr>
              <a:t>deve risolvere)</a:t>
            </a:r>
            <a:endParaRPr lang="it-IT" sz="2400" b="1" spc="-5" dirty="0">
              <a:latin typeface="Times New Roman"/>
              <a:cs typeface="Times New Roman"/>
            </a:endParaRPr>
          </a:p>
          <a:p>
            <a:pPr marL="12701" marR="110489" indent="0" algn="ctr">
              <a:lnSpc>
                <a:spcPts val="2270"/>
              </a:lnSpc>
              <a:spcBef>
                <a:spcPts val="280"/>
              </a:spcBef>
              <a:buNone/>
              <a:tabLst>
                <a:tab pos="165100" algn="l"/>
              </a:tabLst>
            </a:pPr>
            <a:r>
              <a:rPr lang="it-IT" sz="1900" dirty="0">
                <a:solidFill>
                  <a:srgbClr val="FF0000"/>
                </a:solidFill>
              </a:rPr>
              <a:t>Tutti i sistemi di </a:t>
            </a:r>
            <a:r>
              <a:rPr lang="it-IT" sz="1900" dirty="0" smtClean="0">
                <a:solidFill>
                  <a:srgbClr val="FF0000"/>
                </a:solidFill>
              </a:rPr>
              <a:t>azione (es. società nazionali, gruppi, istituzioni)  </a:t>
            </a:r>
            <a:r>
              <a:rPr lang="it-IT" sz="1900" dirty="0">
                <a:solidFill>
                  <a:srgbClr val="FF0000"/>
                </a:solidFill>
              </a:rPr>
              <a:t>devono assolvere 4 funzioni fondamentali per sopravvivere associate a </a:t>
            </a:r>
            <a:r>
              <a:rPr lang="it-IT" dirty="0">
                <a:solidFill>
                  <a:srgbClr val="FF0000"/>
                </a:solidFill>
              </a:rPr>
              <a:t>sottosistemi particolari.</a:t>
            </a:r>
            <a:endParaRPr lang="it-IT" dirty="0"/>
          </a:p>
          <a:p>
            <a:endParaRPr lang="it-IT" dirty="0"/>
          </a:p>
          <a:p>
            <a:pPr marL="0" indent="0">
              <a:buNone/>
            </a:pPr>
            <a:endParaRPr lang="it-IT" dirty="0"/>
          </a:p>
          <a:p>
            <a:endParaRPr lang="it-IT" dirty="0"/>
          </a:p>
          <a:p>
            <a:endParaRPr lang="it-IT" dirty="0"/>
          </a:p>
          <a:p>
            <a:r>
              <a:rPr lang="it-IT" dirty="0"/>
              <a:t>A: risorse legate all’adattamento all’ambiente, alla capacità di gestirlo, di distribuire le risorse ad ogni sua parte (compito oggi delle istituzioni economiche, ricchezza). </a:t>
            </a:r>
          </a:p>
          <a:p>
            <a:r>
              <a:rPr lang="it-IT" dirty="0"/>
              <a:t>G: risorse per ottenere gli scopi prefissati con ordine di priorità (compito oggi delle istituzioni politiche, governi, pubblica amministrazione). </a:t>
            </a:r>
          </a:p>
          <a:p>
            <a:r>
              <a:rPr lang="it-IT" dirty="0"/>
              <a:t>I: risorse con cui il sistema deve regolare e coordinare le relazioni tra le sue unità (compito oggi delle istituzioni giuridiche, implementazione delle norme). Integrazione dei comportamenti.</a:t>
            </a:r>
          </a:p>
          <a:p>
            <a:r>
              <a:rPr lang="it-IT" dirty="0"/>
              <a:t>L: risorse necessarie al sistema per mantenere il suo modello di valori condivisi impegnando l’attore a farlo (oggi compito delle istituzioni familiari, educative, religiose per trasferire i valori).</a:t>
            </a:r>
          </a:p>
          <a:p>
            <a:endParaRPr lang="it-IT" dirty="0"/>
          </a:p>
        </p:txBody>
      </p:sp>
      <p:graphicFrame>
        <p:nvGraphicFramePr>
          <p:cNvPr id="5" name="Tabella 4">
            <a:extLst>
              <a:ext uri="{FF2B5EF4-FFF2-40B4-BE49-F238E27FC236}">
                <a16:creationId xmlns:a16="http://schemas.microsoft.com/office/drawing/2014/main" id="{EC442ED4-6BF5-4D35-96AA-A75D57268195}"/>
              </a:ext>
            </a:extLst>
          </p:cNvPr>
          <p:cNvGraphicFramePr>
            <a:graphicFrameLocks noGrp="1"/>
          </p:cNvGraphicFramePr>
          <p:nvPr>
            <p:extLst>
              <p:ext uri="{D42A27DB-BD31-4B8C-83A1-F6EECF244321}">
                <p14:modId xmlns:p14="http://schemas.microsoft.com/office/powerpoint/2010/main" val="2354674987"/>
              </p:ext>
            </p:extLst>
          </p:nvPr>
        </p:nvGraphicFramePr>
        <p:xfrm>
          <a:off x="1522414" y="1901944"/>
          <a:ext cx="8820470" cy="2103120"/>
        </p:xfrm>
        <a:graphic>
          <a:graphicData uri="http://schemas.openxmlformats.org/drawingml/2006/table">
            <a:tbl>
              <a:tblPr firstRow="1" bandRow="1">
                <a:tableStyleId>{F5AB1C69-6EDB-4FF4-983F-18BD219EF322}</a:tableStyleId>
              </a:tblPr>
              <a:tblGrid>
                <a:gridCol w="4430015">
                  <a:extLst>
                    <a:ext uri="{9D8B030D-6E8A-4147-A177-3AD203B41FA5}">
                      <a16:colId xmlns:a16="http://schemas.microsoft.com/office/drawing/2014/main" val="4071286812"/>
                    </a:ext>
                  </a:extLst>
                </a:gridCol>
                <a:gridCol w="4390455">
                  <a:extLst>
                    <a:ext uri="{9D8B030D-6E8A-4147-A177-3AD203B41FA5}">
                      <a16:colId xmlns:a16="http://schemas.microsoft.com/office/drawing/2014/main" val="1759464614"/>
                    </a:ext>
                  </a:extLst>
                </a:gridCol>
              </a:tblGrid>
              <a:tr h="814003">
                <a:tc>
                  <a:txBody>
                    <a:bodyPr/>
                    <a:lstStyle/>
                    <a:p>
                      <a:pPr algn="ctr"/>
                      <a:r>
                        <a:rPr lang="it-IT" dirty="0">
                          <a:solidFill>
                            <a:srgbClr val="FF0000"/>
                          </a:solidFill>
                        </a:rPr>
                        <a:t>A</a:t>
                      </a:r>
                    </a:p>
                    <a:p>
                      <a:pPr algn="ctr"/>
                      <a:r>
                        <a:rPr lang="it-IT" dirty="0"/>
                        <a:t> </a:t>
                      </a:r>
                      <a:r>
                        <a:rPr lang="it-IT" u="sng" dirty="0"/>
                        <a:t>Adattamento</a:t>
                      </a:r>
                    </a:p>
                    <a:p>
                      <a:pPr algn="ctr"/>
                      <a:r>
                        <a:rPr lang="it-IT" dirty="0"/>
                        <a:t>(Organismo biologico)</a:t>
                      </a:r>
                    </a:p>
                  </a:txBody>
                  <a:tcPr/>
                </a:tc>
                <a:tc>
                  <a:txBody>
                    <a:bodyPr/>
                    <a:lstStyle/>
                    <a:p>
                      <a:pPr algn="ctr"/>
                      <a:r>
                        <a:rPr lang="it-IT" dirty="0">
                          <a:solidFill>
                            <a:srgbClr val="FF0000"/>
                          </a:solidFill>
                        </a:rPr>
                        <a:t>G</a:t>
                      </a:r>
                    </a:p>
                    <a:p>
                      <a:pPr algn="ctr"/>
                      <a:r>
                        <a:rPr lang="it-IT" u="sng" dirty="0"/>
                        <a:t>Raggiungimento dello scopo</a:t>
                      </a:r>
                    </a:p>
                    <a:p>
                      <a:pPr algn="ctr"/>
                      <a:r>
                        <a:rPr lang="it-IT" dirty="0"/>
                        <a:t>(Sistema della Personalità)</a:t>
                      </a:r>
                    </a:p>
                  </a:txBody>
                  <a:tcPr/>
                </a:tc>
                <a:extLst>
                  <a:ext uri="{0D108BD9-81ED-4DB2-BD59-A6C34878D82A}">
                    <a16:rowId xmlns:a16="http://schemas.microsoft.com/office/drawing/2014/main" val="1562006512"/>
                  </a:ext>
                </a:extLst>
              </a:tr>
              <a:tr h="1058205">
                <a:tc>
                  <a:txBody>
                    <a:bodyPr/>
                    <a:lstStyle/>
                    <a:p>
                      <a:pPr algn="ctr"/>
                      <a:r>
                        <a:rPr lang="it-IT" dirty="0">
                          <a:solidFill>
                            <a:srgbClr val="FF0000"/>
                          </a:solidFill>
                        </a:rPr>
                        <a:t>L</a:t>
                      </a:r>
                    </a:p>
                    <a:p>
                      <a:pPr algn="ctr"/>
                      <a:r>
                        <a:rPr lang="it-IT" b="1" u="sng" dirty="0"/>
                        <a:t>Mantenimento della struttura latente – gestione delle tensioni</a:t>
                      </a:r>
                    </a:p>
                    <a:p>
                      <a:pPr algn="ctr"/>
                      <a:r>
                        <a:rPr lang="it-IT" b="1" dirty="0"/>
                        <a:t>(Sistema Culturale)</a:t>
                      </a:r>
                    </a:p>
                  </a:txBody>
                  <a:tcPr/>
                </a:tc>
                <a:tc>
                  <a:txBody>
                    <a:bodyPr/>
                    <a:lstStyle/>
                    <a:p>
                      <a:pPr algn="ctr"/>
                      <a:r>
                        <a:rPr lang="it-IT" dirty="0">
                          <a:solidFill>
                            <a:srgbClr val="FF0000"/>
                          </a:solidFill>
                        </a:rPr>
                        <a:t>I </a:t>
                      </a:r>
                    </a:p>
                    <a:p>
                      <a:pPr algn="ctr"/>
                      <a:r>
                        <a:rPr lang="it-IT" b="1" u="sng" dirty="0"/>
                        <a:t>Integrazione</a:t>
                      </a:r>
                    </a:p>
                    <a:p>
                      <a:pPr algn="ctr"/>
                      <a:r>
                        <a:rPr lang="it-IT" b="1" dirty="0"/>
                        <a:t>(Sistema Sociale)</a:t>
                      </a:r>
                    </a:p>
                    <a:p>
                      <a:pPr algn="ctr"/>
                      <a:endParaRPr lang="it-IT" dirty="0"/>
                    </a:p>
                  </a:txBody>
                  <a:tcPr/>
                </a:tc>
                <a:extLst>
                  <a:ext uri="{0D108BD9-81ED-4DB2-BD59-A6C34878D82A}">
                    <a16:rowId xmlns:a16="http://schemas.microsoft.com/office/drawing/2014/main" val="1638303800"/>
                  </a:ext>
                </a:extLst>
              </a:tr>
            </a:tbl>
          </a:graphicData>
        </a:graphic>
      </p:graphicFrame>
    </p:spTree>
    <p:extLst>
      <p:ext uri="{BB962C8B-B14F-4D97-AF65-F5344CB8AC3E}">
        <p14:creationId xmlns:p14="http://schemas.microsoft.com/office/powerpoint/2010/main" val="103364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FUNZIONALISMO</a:t>
            </a:r>
            <a:br>
              <a:rPr lang="it-IT" b="1" dirty="0"/>
            </a:br>
            <a:r>
              <a:rPr lang="it-IT" b="1" dirty="0"/>
              <a:t>T. PARSONS </a:t>
            </a:r>
            <a:r>
              <a:rPr lang="it-IT" dirty="0"/>
              <a:t>(1902-1979)/5</a:t>
            </a:r>
            <a:br>
              <a:rPr lang="it-IT" dirty="0"/>
            </a:br>
            <a:endParaRPr lang="it-IT" dirty="0"/>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836712"/>
            <a:ext cx="11377264" cy="5904656"/>
          </a:xfrm>
        </p:spPr>
        <p:txBody>
          <a:bodyPr>
            <a:normAutofit fontScale="92500"/>
          </a:bodyPr>
          <a:lstStyle/>
          <a:p>
            <a:pPr marL="139065" marR="110489" indent="-126364" algn="just">
              <a:lnSpc>
                <a:spcPts val="2270"/>
              </a:lnSpc>
              <a:spcBef>
                <a:spcPts val="280"/>
              </a:spcBef>
              <a:tabLst>
                <a:tab pos="165100" algn="l"/>
              </a:tabLst>
            </a:pPr>
            <a:r>
              <a:rPr lang="it-IT" sz="2800" spc="-10" dirty="0">
                <a:latin typeface="Times New Roman"/>
                <a:cs typeface="Times New Roman"/>
              </a:rPr>
              <a:t>Il modello AGIL si basa sul concetto di equilibrio che designa in sostanza lo stato di armonia di un sistema: modello funzionale di una società basato su interdipendenza e auto-equilibrio. Può infatti verificarsi uno «squilibrio» che richiede intervento di forze che ristabiliscono equilibrio (entra qui in gioco il controllo sociale con sanzioni, obblighi..).</a:t>
            </a:r>
          </a:p>
          <a:p>
            <a:pPr marL="139065" marR="110489" indent="-126364" algn="just">
              <a:lnSpc>
                <a:spcPts val="2270"/>
              </a:lnSpc>
              <a:spcBef>
                <a:spcPts val="280"/>
              </a:spcBef>
              <a:tabLst>
                <a:tab pos="165100" algn="l"/>
              </a:tabLst>
            </a:pPr>
            <a:r>
              <a:rPr lang="it-IT" sz="2800" spc="-10" dirty="0">
                <a:latin typeface="Times New Roman"/>
                <a:cs typeface="Times New Roman"/>
              </a:rPr>
              <a:t>Secondo il modello </a:t>
            </a:r>
            <a:r>
              <a:rPr lang="it-IT" sz="2800" spc="-10" dirty="0" err="1">
                <a:latin typeface="Times New Roman"/>
                <a:cs typeface="Times New Roman"/>
              </a:rPr>
              <a:t>parsonsiano</a:t>
            </a:r>
            <a:r>
              <a:rPr lang="it-IT" sz="2800" spc="-10" dirty="0">
                <a:latin typeface="Times New Roman"/>
                <a:cs typeface="Times New Roman"/>
              </a:rPr>
              <a:t>, l’assolvimento delle 4 funzioni sistemiche è garantito dalla </a:t>
            </a:r>
            <a:r>
              <a:rPr lang="it-IT" sz="2800" i="1" spc="-10" dirty="0">
                <a:latin typeface="Times New Roman"/>
                <a:cs typeface="Times New Roman"/>
              </a:rPr>
              <a:t>socializzazione</a:t>
            </a:r>
            <a:r>
              <a:rPr lang="it-IT" sz="2800" spc="-10" dirty="0">
                <a:latin typeface="Times New Roman"/>
                <a:cs typeface="Times New Roman"/>
              </a:rPr>
              <a:t> che, quando è ben riuscita, produce </a:t>
            </a:r>
            <a:r>
              <a:rPr lang="it-IT" sz="2800" i="1" spc="-10" dirty="0">
                <a:latin typeface="Times New Roman"/>
                <a:cs typeface="Times New Roman"/>
              </a:rPr>
              <a:t>complementarietà delle aspettative:</a:t>
            </a:r>
            <a:r>
              <a:rPr lang="it-IT" sz="2800" spc="-10" dirty="0">
                <a:latin typeface="Times New Roman"/>
                <a:cs typeface="Times New Roman"/>
              </a:rPr>
              <a:t> in un’interazione gli attori condividono valori culturali e aspettative, quindi, sono motivati a soddisfare le aspettative sociali e interagiscono in modo appropriato. Parsons infatti vede la socializzazione agente non solo nei primi anni di vita ma come un processo che dura tutta la vita! Queste capacità si apprendono in ogni nuovo livello di interazione e da imposte diventano più autonome.</a:t>
            </a:r>
          </a:p>
          <a:p>
            <a:pPr marL="139065" marR="110489" indent="-126364" algn="just">
              <a:lnSpc>
                <a:spcPts val="2270"/>
              </a:lnSpc>
              <a:spcBef>
                <a:spcPts val="280"/>
              </a:spcBef>
              <a:tabLst>
                <a:tab pos="165100" algn="l"/>
              </a:tabLst>
            </a:pPr>
            <a:r>
              <a:rPr lang="it-IT" sz="2800" spc="-10" dirty="0">
                <a:latin typeface="Times New Roman"/>
                <a:cs typeface="Times New Roman"/>
              </a:rPr>
              <a:t>Un passaggio importante è dalla socializzazione (cioè dalla capacità di fare qualcosa) alla istituzionalizzazione (alla voglia di farlo). Le aspettative personali diventano così un ruolo. «La funzione primaria del ruolo nel sistema sociale è quella dell’adattamento. (…) Non esiste nessuna collettività senza ruoli per i suoi membri e, viceversa, nessun ruolo che non sia parte di una collettività. Né esiste un ruolo o una collettività che non siano regolati da norme…».</a:t>
            </a:r>
          </a:p>
          <a:p>
            <a:pPr marL="139065" marR="110489" indent="-126364" algn="just">
              <a:lnSpc>
                <a:spcPts val="2270"/>
              </a:lnSpc>
              <a:spcBef>
                <a:spcPts val="280"/>
              </a:spcBef>
              <a:tabLst>
                <a:tab pos="165100" algn="l"/>
              </a:tabLst>
            </a:pPr>
            <a:endParaRPr lang="it-IT" sz="2800" spc="-10" dirty="0">
              <a:latin typeface="Times New Roman"/>
              <a:cs typeface="Times New Roman"/>
            </a:endParaRPr>
          </a:p>
          <a:p>
            <a:pPr marL="139065" marR="110489" indent="-126364" algn="just">
              <a:lnSpc>
                <a:spcPts val="2270"/>
              </a:lnSpc>
              <a:spcBef>
                <a:spcPts val="280"/>
              </a:spcBef>
              <a:tabLst>
                <a:tab pos="165100" algn="l"/>
              </a:tabLst>
            </a:pPr>
            <a:endParaRPr lang="it-IT" sz="2800" i="1" spc="-10" dirty="0">
              <a:latin typeface="Times New Roman"/>
              <a:cs typeface="Times New Roman"/>
            </a:endParaRPr>
          </a:p>
        </p:txBody>
      </p:sp>
    </p:spTree>
    <p:extLst>
      <p:ext uri="{BB962C8B-B14F-4D97-AF65-F5344CB8AC3E}">
        <p14:creationId xmlns:p14="http://schemas.microsoft.com/office/powerpoint/2010/main" val="27288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0"/>
            <a:ext cx="9601200" cy="1340768"/>
          </a:xfrm>
        </p:spPr>
        <p:txBody>
          <a:bodyPr>
            <a:normAutofit fontScale="90000"/>
          </a:bodyPr>
          <a:lstStyle/>
          <a:p>
            <a:pPr algn="ctr"/>
            <a:r>
              <a:rPr lang="it-IT" b="1" dirty="0"/>
              <a:t>FUNZIONALISMO</a:t>
            </a:r>
            <a:br>
              <a:rPr lang="it-IT" b="1" dirty="0"/>
            </a:br>
            <a:r>
              <a:rPr lang="it-IT" b="1" dirty="0"/>
              <a:t>T. PARSONS </a:t>
            </a:r>
            <a:r>
              <a:rPr lang="it-IT" dirty="0"/>
              <a:t>(1902-1979)/6</a:t>
            </a:r>
            <a:br>
              <a:rPr lang="it-IT" dirty="0"/>
            </a:br>
            <a:endParaRPr lang="it-IT" dirty="0"/>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477788" y="692696"/>
            <a:ext cx="11593288" cy="5760640"/>
          </a:xfrm>
        </p:spPr>
        <p:txBody>
          <a:bodyPr>
            <a:normAutofit fontScale="25000" lnSpcReduction="20000"/>
          </a:bodyPr>
          <a:lstStyle/>
          <a:p>
            <a:pPr marL="12701" marR="110489" indent="0" algn="ctr">
              <a:lnSpc>
                <a:spcPts val="2270"/>
              </a:lnSpc>
              <a:spcBef>
                <a:spcPts val="280"/>
              </a:spcBef>
              <a:buNone/>
              <a:tabLst>
                <a:tab pos="165100" algn="l"/>
              </a:tabLst>
            </a:pPr>
            <a:endParaRPr lang="it-IT" sz="3200" spc="-10" dirty="0">
              <a:latin typeface="Times New Roman"/>
              <a:cs typeface="Times New Roman"/>
            </a:endParaRPr>
          </a:p>
          <a:p>
            <a:pPr marL="12701" marR="110489" indent="0" algn="ctr">
              <a:lnSpc>
                <a:spcPts val="2270"/>
              </a:lnSpc>
              <a:spcBef>
                <a:spcPts val="280"/>
              </a:spcBef>
              <a:buNone/>
              <a:tabLst>
                <a:tab pos="165100" algn="l"/>
              </a:tabLst>
            </a:pPr>
            <a:r>
              <a:rPr lang="it-IT" sz="9600" spc="-10" dirty="0">
                <a:latin typeface="Times New Roman"/>
                <a:cs typeface="Times New Roman"/>
              </a:rPr>
              <a:t>Alcune </a:t>
            </a:r>
            <a:r>
              <a:rPr lang="it-IT" sz="9600" u="sng" spc="-10" dirty="0">
                <a:latin typeface="Times New Roman"/>
                <a:cs typeface="Times New Roman"/>
              </a:rPr>
              <a:t>critiche</a:t>
            </a:r>
            <a:r>
              <a:rPr lang="it-IT" sz="9600" spc="-10" dirty="0">
                <a:latin typeface="Times New Roman"/>
                <a:cs typeface="Times New Roman"/>
              </a:rPr>
              <a:t> alla teoria </a:t>
            </a:r>
            <a:r>
              <a:rPr lang="it-IT" sz="9600" spc="-10" dirty="0" err="1">
                <a:latin typeface="Times New Roman"/>
                <a:cs typeface="Times New Roman"/>
              </a:rPr>
              <a:t>parsonsiana</a:t>
            </a:r>
            <a:endParaRPr lang="it-IT" sz="9600" spc="-10" dirty="0">
              <a:latin typeface="Times New Roman"/>
              <a:cs typeface="Times New Roman"/>
            </a:endParaRPr>
          </a:p>
          <a:p>
            <a:pPr marL="139065" marR="110489" indent="-126364" algn="just">
              <a:lnSpc>
                <a:spcPts val="2270"/>
              </a:lnSpc>
              <a:spcBef>
                <a:spcPts val="280"/>
              </a:spcBef>
              <a:tabLst>
                <a:tab pos="165100" algn="l"/>
              </a:tabLst>
            </a:pPr>
            <a:r>
              <a:rPr lang="it-IT" sz="9600" u="sng" spc="-10" dirty="0">
                <a:latin typeface="Times New Roman"/>
                <a:cs typeface="Times New Roman"/>
              </a:rPr>
              <a:t>Problema generale del modello</a:t>
            </a:r>
            <a:r>
              <a:rPr lang="it-IT" sz="9600" spc="-10" dirty="0">
                <a:latin typeface="Times New Roman"/>
                <a:cs typeface="Times New Roman"/>
              </a:rPr>
              <a:t>: non può essere utilizzato per prevedere quali tipi di istituzioni si svilupperanno in una società o quali funzioni svolgerà una data istituzione. Individua funzioni universali ma non può predire il modo come verranno assolte. Può solo classificare, teoria descrittiva-concettuale, non ha capacità esplicativa e predittiva.</a:t>
            </a:r>
          </a:p>
          <a:p>
            <a:pPr marL="139065" marR="110489" indent="-126364" algn="just">
              <a:lnSpc>
                <a:spcPts val="2270"/>
              </a:lnSpc>
              <a:spcBef>
                <a:spcPts val="280"/>
              </a:spcBef>
              <a:tabLst>
                <a:tab pos="165100" algn="l"/>
              </a:tabLst>
            </a:pPr>
            <a:r>
              <a:rPr lang="it-IT" sz="9600" spc="-10" dirty="0">
                <a:latin typeface="Times New Roman"/>
                <a:cs typeface="Times New Roman"/>
              </a:rPr>
              <a:t>Critiche dai teorici del conflitto: la devianza deriva da un mero squilibrio che si deve risolvere le sanzioni mentre ci potrebbe essere un origine legata a forme di disuguaglianza e/o di conflitto di interesse. La devianza è solo negativa, mai vista come trasformazione. Per Parsons ogni società reagisce allo squilibrio prontamente </a:t>
            </a:r>
            <a:r>
              <a:rPr lang="it-IT" sz="9600" spc="-10" dirty="0" err="1">
                <a:latin typeface="Times New Roman"/>
                <a:cs typeface="Times New Roman"/>
              </a:rPr>
              <a:t>finchè</a:t>
            </a:r>
            <a:r>
              <a:rPr lang="it-IT" sz="9600" spc="-10" dirty="0">
                <a:latin typeface="Times New Roman"/>
                <a:cs typeface="Times New Roman"/>
              </a:rPr>
              <a:t> non raggiunge un nuovo assetto. Egli non ha considerato il ruolo dei gruppi di potere (es. dei medici).</a:t>
            </a:r>
          </a:p>
          <a:p>
            <a:pPr marL="139065" marR="110489" indent="-126364" algn="just">
              <a:lnSpc>
                <a:spcPts val="2270"/>
              </a:lnSpc>
              <a:spcBef>
                <a:spcPts val="280"/>
              </a:spcBef>
              <a:tabLst>
                <a:tab pos="165100" algn="l"/>
              </a:tabLst>
            </a:pPr>
            <a:r>
              <a:rPr lang="it-IT" sz="9600" spc="-10" dirty="0">
                <a:latin typeface="Times New Roman"/>
                <a:cs typeface="Times New Roman"/>
              </a:rPr>
              <a:t>Non ha considerato che esiste sempre uno scarto tra i valori culturali e i comportamenti perché la cultura è complessa! </a:t>
            </a:r>
          </a:p>
          <a:p>
            <a:pPr marL="139065" marR="110489" indent="-126364" algn="just">
              <a:lnSpc>
                <a:spcPts val="2270"/>
              </a:lnSpc>
              <a:spcBef>
                <a:spcPts val="280"/>
              </a:spcBef>
              <a:tabLst>
                <a:tab pos="165100" algn="l"/>
              </a:tabLst>
            </a:pPr>
            <a:r>
              <a:rPr lang="it-IT" sz="9600" spc="-10" dirty="0">
                <a:latin typeface="Times New Roman"/>
                <a:cs typeface="Times New Roman"/>
              </a:rPr>
              <a:t>Studiose femministe: rigidità della differenziazione dei ruoli di genere nella famiglia (padre ruolo di adattamento, economico, lavorativo) che può condurre ad una giustificazione dello status quo (madre/moglie solo ruolo nella gestione delle tensioni).</a:t>
            </a:r>
          </a:p>
          <a:p>
            <a:pPr marL="139065" marR="110489" indent="-126364" algn="just">
              <a:lnSpc>
                <a:spcPts val="2270"/>
              </a:lnSpc>
              <a:spcBef>
                <a:spcPts val="280"/>
              </a:spcBef>
              <a:tabLst>
                <a:tab pos="165100" algn="l"/>
              </a:tabLst>
            </a:pPr>
            <a:r>
              <a:rPr lang="it-IT" sz="9600" spc="-10" dirty="0">
                <a:latin typeface="Times New Roman"/>
                <a:cs typeface="Times New Roman"/>
              </a:rPr>
              <a:t>Nonostante i vari approcci critici </a:t>
            </a:r>
            <a:r>
              <a:rPr lang="it-IT" sz="9600" u="sng" spc="-10" dirty="0">
                <a:latin typeface="Times New Roman"/>
                <a:cs typeface="Times New Roman"/>
              </a:rPr>
              <a:t>Parsons ha elaborato una delle più complesse e complete teorie della società. </a:t>
            </a:r>
          </a:p>
          <a:p>
            <a:pPr marL="139065" marR="110489" indent="-126364" algn="just">
              <a:lnSpc>
                <a:spcPts val="2270"/>
              </a:lnSpc>
              <a:spcBef>
                <a:spcPts val="280"/>
              </a:spcBef>
              <a:tabLst>
                <a:tab pos="165100" algn="l"/>
              </a:tabLst>
            </a:pPr>
            <a:endParaRPr lang="it-IT" sz="9600" spc="-10" dirty="0">
              <a:latin typeface="Times New Roman"/>
              <a:cs typeface="Times New Roman"/>
            </a:endParaRPr>
          </a:p>
          <a:p>
            <a:pPr marL="12701" marR="110489" indent="0" algn="just">
              <a:lnSpc>
                <a:spcPts val="2270"/>
              </a:lnSpc>
              <a:spcBef>
                <a:spcPts val="280"/>
              </a:spcBef>
              <a:buNone/>
              <a:tabLst>
                <a:tab pos="165100" algn="l"/>
              </a:tabLst>
            </a:pPr>
            <a:endParaRPr lang="it-IT" sz="8000" spc="-10" dirty="0">
              <a:latin typeface="Times New Roman"/>
              <a:cs typeface="Times New Roman"/>
            </a:endParaRPr>
          </a:p>
          <a:p>
            <a:pPr marL="12701" marR="110489" indent="0" algn="just">
              <a:lnSpc>
                <a:spcPts val="2270"/>
              </a:lnSpc>
              <a:spcBef>
                <a:spcPts val="280"/>
              </a:spcBef>
              <a:buNone/>
              <a:tabLst>
                <a:tab pos="165100" algn="l"/>
              </a:tabLst>
            </a:pPr>
            <a:endParaRPr lang="it-IT" sz="8000" spc="-10" dirty="0">
              <a:latin typeface="Times New Roman"/>
              <a:cs typeface="Times New Roman"/>
            </a:endParaRPr>
          </a:p>
          <a:p>
            <a:pPr marL="139065" marR="110489" indent="-126364" algn="just">
              <a:lnSpc>
                <a:spcPts val="2270"/>
              </a:lnSpc>
              <a:spcBef>
                <a:spcPts val="280"/>
              </a:spcBef>
              <a:tabLst>
                <a:tab pos="165100" algn="l"/>
              </a:tabLst>
            </a:pPr>
            <a:endParaRPr lang="it-IT" sz="8000" spc="-10" dirty="0">
              <a:latin typeface="Times New Roman"/>
              <a:cs typeface="Times New Roman"/>
            </a:endParaRPr>
          </a:p>
          <a:p>
            <a:pPr marL="139065" marR="110489" indent="-126364" algn="just">
              <a:lnSpc>
                <a:spcPts val="2270"/>
              </a:lnSpc>
              <a:spcBef>
                <a:spcPts val="280"/>
              </a:spcBef>
              <a:tabLst>
                <a:tab pos="165100" algn="l"/>
              </a:tabLst>
            </a:pPr>
            <a:endParaRPr lang="it-IT" sz="2800" spc="-10" dirty="0">
              <a:latin typeface="Times New Roman"/>
              <a:cs typeface="Times New Roman"/>
            </a:endParaRPr>
          </a:p>
        </p:txBody>
      </p:sp>
    </p:spTree>
    <p:extLst>
      <p:ext uri="{BB962C8B-B14F-4D97-AF65-F5344CB8AC3E}">
        <p14:creationId xmlns:p14="http://schemas.microsoft.com/office/powerpoint/2010/main" val="401651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11_TF02886637_TF02886637.potx" id="{1CE5C926-D45E-4511-8113-B6AB22A2C35A}" vid="{6851CB25-1DD6-4E87-8937-9DD1DE5CAB33}"/>
    </a:ext>
  </a:extLst>
</a:theme>
</file>

<file path=ppt/theme/theme2.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in stile acquerello (widescreen)</Template>
  <TotalTime>488</TotalTime>
  <Words>1721</Words>
  <Application>Microsoft Office PowerPoint</Application>
  <PresentationFormat>Personalizzato</PresentationFormat>
  <Paragraphs>80</Paragraphs>
  <Slides>9</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Palatino Linotype</vt:lpstr>
      <vt:lpstr>Times New Roman</vt:lpstr>
      <vt:lpstr>Watercolor_16x9</vt:lpstr>
      <vt:lpstr>Corso di Sociologia Generale     Prof.ssa Claudia Santoni  Lezione 3  </vt:lpstr>
      <vt:lpstr>La teoria struttural-funzionalista: una sintesi delle origini</vt:lpstr>
      <vt:lpstr>FUNZIONALISMO T. PARSONS (1902-1979)/1</vt:lpstr>
      <vt:lpstr>FUNZIONALISMO T. PARSONS (1902-1979)/2</vt:lpstr>
      <vt:lpstr>FUNZIONALISMO T. PARSONS (1902-1979)/3</vt:lpstr>
      <vt:lpstr>FUNZIONALISMO T. PARSONS (1902-1979)/3</vt:lpstr>
      <vt:lpstr>FUNZIONALISMO T. PARSONS (1902-1979)/4</vt:lpstr>
      <vt:lpstr>FUNZIONALISMO T. PARSONS (1902-1979)/5 </vt:lpstr>
      <vt:lpstr>FUNZIONALISMO T. PARSONS (1902-1979)/6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Sociologia Generale  a.a. 2018/19                     Prof.ssa Claudia Santoni  Seconda Lezione (Cap.2 – pp.)</dc:title>
  <dc:creator>Claudia Santoni</dc:creator>
  <cp:lastModifiedBy>UAL</cp:lastModifiedBy>
  <cp:revision>111</cp:revision>
  <dcterms:created xsi:type="dcterms:W3CDTF">2020-03-18T08:43:46Z</dcterms:created>
  <dcterms:modified xsi:type="dcterms:W3CDTF">2023-02-27T17:05:47Z</dcterms:modified>
</cp:coreProperties>
</file>