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5" r:id="rId2"/>
    <p:sldId id="276" r:id="rId3"/>
    <p:sldId id="277" r:id="rId4"/>
    <p:sldId id="284" r:id="rId5"/>
    <p:sldId id="278" r:id="rId6"/>
    <p:sldId id="279" r:id="rId7"/>
    <p:sldId id="281" r:id="rId8"/>
    <p:sldId id="283" r:id="rId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p:cViewPr varScale="1">
        <p:scale>
          <a:sx n="65" d="100"/>
          <a:sy n="65" d="100"/>
        </p:scale>
        <p:origin x="72" y="51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1" d="100"/>
          <a:sy n="101" d="100"/>
        </p:scale>
        <p:origin x="28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F244840-1E4D-4F8A-9332-D50E18EDB890}" type="datetime1">
              <a:rPr lang="it-IT" smtClean="0"/>
              <a:t>02/03/2023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smtClean="0"/>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878F86B-CEEA-4BE8-B12B-D9AB97E08ED1}" type="datetime1">
              <a:rPr lang="it-IT" smtClean="0"/>
              <a:t>02/03/2023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smtClean="0"/>
              <a:t>‹N›</a:t>
            </a:fld>
            <a:endParaRPr lang="it-IT"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t>1</a:t>
            </a:fld>
            <a:endParaRPr lang="it-IT"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646BCAE4-7371-4BF6-8963-8E2D130A3EDC}" type="datetime1">
              <a:rPr lang="it-IT" smtClean="0"/>
              <a:t>02/03/2023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513F0808-D469-4E09-8765-51F2763F4C36}" type="datetime1">
              <a:rPr lang="it-IT" smtClean="0"/>
              <a:t>02/03/2023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F32701BF-DD49-4552-A4B8-9F28FB1D8696}" type="datetime1">
              <a:rPr lang="it-IT" smtClean="0"/>
              <a:t>02/03/2023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3"/>
          <p:cNvSpPr>
            <a:spLocks noGrp="1"/>
          </p:cNvSpPr>
          <p:nvPr>
            <p:ph type="ftr" sz="quarter" idx="11"/>
          </p:nvPr>
        </p:nvSpPr>
        <p:spPr/>
        <p:txBody>
          <a:bodyPr rtlCol="0"/>
          <a:lstStyle/>
          <a:p>
            <a:pPr rtl="0"/>
            <a:endParaRPr lang="it-IT" noProof="0" dirty="0"/>
          </a:p>
        </p:txBody>
      </p:sp>
      <p:sp>
        <p:nvSpPr>
          <p:cNvPr id="4" name="Segnaposto data 4"/>
          <p:cNvSpPr>
            <a:spLocks noGrp="1"/>
          </p:cNvSpPr>
          <p:nvPr>
            <p:ph type="dt" sz="half" idx="10"/>
          </p:nvPr>
        </p:nvSpPr>
        <p:spPr/>
        <p:txBody>
          <a:bodyPr rtlCol="0"/>
          <a:lstStyle/>
          <a:p>
            <a:pPr rtl="0"/>
            <a:fld id="{CC2CAFBD-DE6F-4777-BB53-B3EC9F14872A}" type="datetime1">
              <a:rPr lang="it-IT" noProof="0" smtClean="0"/>
              <a:t>02/03/2023</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Modifica gli stili del testo dello schema</a:t>
            </a:r>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48F17C93-2C2A-4C94-B8EC-70E608980DAA}" type="datetime1">
              <a:rPr lang="it-IT" smtClean="0"/>
              <a:t>02/03/2023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4"/>
          <p:cNvSpPr>
            <a:spLocks noGrp="1"/>
          </p:cNvSpPr>
          <p:nvPr>
            <p:ph type="ftr" sz="quarter" idx="11"/>
          </p:nvPr>
        </p:nvSpPr>
        <p:spPr/>
        <p:txBody>
          <a:bodyPr rtlCol="0"/>
          <a:lstStyle/>
          <a:p>
            <a:pPr rtl="0"/>
            <a:endParaRPr lang="it-IT" dirty="0"/>
          </a:p>
        </p:txBody>
      </p:sp>
      <p:sp>
        <p:nvSpPr>
          <p:cNvPr id="5" name="Segnaposto data 5"/>
          <p:cNvSpPr>
            <a:spLocks noGrp="1"/>
          </p:cNvSpPr>
          <p:nvPr>
            <p:ph type="dt" sz="half" idx="10"/>
          </p:nvPr>
        </p:nvSpPr>
        <p:spPr/>
        <p:txBody>
          <a:bodyPr rtlCol="0"/>
          <a:lstStyle/>
          <a:p>
            <a:pPr rtl="0"/>
            <a:fld id="{838AA95C-0C32-44FA-9B35-88EB2B121990}" type="datetime1">
              <a:rPr lang="it-IT" smtClean="0"/>
              <a:t>02/03/2023</a:t>
            </a:fld>
            <a:endParaRPr lang="it-IT"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6"/>
          <p:cNvSpPr>
            <a:spLocks noGrp="1"/>
          </p:cNvSpPr>
          <p:nvPr>
            <p:ph type="ftr" sz="quarter" idx="11"/>
          </p:nvPr>
        </p:nvSpPr>
        <p:spPr/>
        <p:txBody>
          <a:bodyPr rtlCol="0"/>
          <a:lstStyle/>
          <a:p>
            <a:pPr rtl="0"/>
            <a:endParaRPr lang="it-IT" dirty="0"/>
          </a:p>
        </p:txBody>
      </p:sp>
      <p:sp>
        <p:nvSpPr>
          <p:cNvPr id="7" name="Segnaposto data 7"/>
          <p:cNvSpPr>
            <a:spLocks noGrp="1"/>
          </p:cNvSpPr>
          <p:nvPr>
            <p:ph type="dt" sz="half" idx="10"/>
          </p:nvPr>
        </p:nvSpPr>
        <p:spPr/>
        <p:txBody>
          <a:bodyPr rtlCol="0"/>
          <a:lstStyle/>
          <a:p>
            <a:pPr rtl="0"/>
            <a:fld id="{386E3C0B-D718-47A3-984C-8ED796069130}" type="datetime1">
              <a:rPr lang="it-IT" smtClean="0"/>
              <a:t>02/03/2023</a:t>
            </a:fld>
            <a:endParaRPr lang="it-IT"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2"/>
          <p:cNvSpPr>
            <a:spLocks noGrp="1"/>
          </p:cNvSpPr>
          <p:nvPr>
            <p:ph type="ftr" sz="quarter" idx="11"/>
          </p:nvPr>
        </p:nvSpPr>
        <p:spPr/>
        <p:txBody>
          <a:bodyPr rtlCol="0"/>
          <a:lstStyle/>
          <a:p>
            <a:pPr rtl="0"/>
            <a:endParaRPr lang="it-IT" dirty="0"/>
          </a:p>
        </p:txBody>
      </p:sp>
      <p:sp>
        <p:nvSpPr>
          <p:cNvPr id="3" name="Segnaposto data 3"/>
          <p:cNvSpPr>
            <a:spLocks noGrp="1"/>
          </p:cNvSpPr>
          <p:nvPr>
            <p:ph type="dt" sz="half" idx="10"/>
          </p:nvPr>
        </p:nvSpPr>
        <p:spPr/>
        <p:txBody>
          <a:bodyPr rtlCol="0"/>
          <a:lstStyle/>
          <a:p>
            <a:pPr rtl="0"/>
            <a:fld id="{7C9EBB1D-32E6-40F5-AB84-7814983042EA}" type="datetime1">
              <a:rPr lang="it-IT" smtClean="0"/>
              <a:t>02/03/2023</a:t>
            </a:fld>
            <a:endParaRPr lang="it-IT"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pPr rtl="0"/>
            <a:endParaRPr lang="it-IT" dirty="0"/>
          </a:p>
        </p:txBody>
      </p:sp>
      <p:sp>
        <p:nvSpPr>
          <p:cNvPr id="2" name="Segnaposto data 2"/>
          <p:cNvSpPr>
            <a:spLocks noGrp="1"/>
          </p:cNvSpPr>
          <p:nvPr>
            <p:ph type="dt" sz="half" idx="10"/>
          </p:nvPr>
        </p:nvSpPr>
        <p:spPr/>
        <p:txBody>
          <a:bodyPr rtlCol="0"/>
          <a:lstStyle/>
          <a:p>
            <a:pPr rtl="0"/>
            <a:fld id="{CBACE1BF-BD6E-461D-BB16-4A10F703C7C7}" type="datetime1">
              <a:rPr lang="it-IT" smtClean="0"/>
              <a:t>02/03/2023</a:t>
            </a:fld>
            <a:endParaRPr lang="it-IT"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contenut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piè di pagina 4"/>
          <p:cNvSpPr>
            <a:spLocks noGrp="1"/>
          </p:cNvSpPr>
          <p:nvPr>
            <p:ph type="ftr" sz="quarter" idx="11"/>
          </p:nvPr>
        </p:nvSpPr>
        <p:spPr/>
        <p:txBody>
          <a:bodyPr rtlCol="0"/>
          <a:lstStyle/>
          <a:p>
            <a:pPr rtl="0"/>
            <a:endParaRPr lang="it-IT" dirty="0"/>
          </a:p>
        </p:txBody>
      </p:sp>
      <p:sp>
        <p:nvSpPr>
          <p:cNvPr id="8" name="Segnaposto data 5"/>
          <p:cNvSpPr>
            <a:spLocks noGrp="1"/>
          </p:cNvSpPr>
          <p:nvPr>
            <p:ph type="dt" sz="half" idx="10"/>
          </p:nvPr>
        </p:nvSpPr>
        <p:spPr/>
        <p:txBody>
          <a:bodyPr rtlCol="0"/>
          <a:lstStyle/>
          <a:p>
            <a:pPr rtl="0"/>
            <a:fld id="{5A8A69B3-6DDC-4F65-A2EA-EB3A4D3CD21F}" type="datetime1">
              <a:rPr lang="it-IT" smtClean="0"/>
              <a:t>02/03/2023</a:t>
            </a:fld>
            <a:endParaRPr lang="it-IT" dirty="0"/>
          </a:p>
        </p:txBody>
      </p:sp>
      <p:sp>
        <p:nvSpPr>
          <p:cNvPr id="10" name="Segnaposto numero diapositiva 6"/>
          <p:cNvSpPr>
            <a:spLocks noGrp="1"/>
          </p:cNvSpPr>
          <p:nvPr>
            <p:ph type="sldNum" sz="quarter" idx="12"/>
          </p:nvPr>
        </p:nvSpPr>
        <p:spPr/>
        <p:txBody>
          <a:bodyPr rtlCol="0"/>
          <a:lstStyle/>
          <a:p>
            <a:pPr rtl="0"/>
            <a:fld id="{E5137D0E-4A4F-4307-8994-C1891D747D59}" type="slidenum">
              <a:rPr lang="it-IT" smtClean="0"/>
              <a:pPr/>
              <a:t>‹N›</a:t>
            </a:fld>
            <a:endParaRPr lang="it-IT"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immagin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pic>
        <p:nvPicPr>
          <p:cNvPr id="9" name="Immagine 4" descr="Segnaposto vuoto per aggiungere un'immagine. Fare clic sul segnaposto e selezionare l'immagine che si vuole aggiung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5" name="Segnaposto piè di pa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it-IT" noProof="0" dirty="0"/>
          </a:p>
        </p:txBody>
      </p:sp>
      <p:sp>
        <p:nvSpPr>
          <p:cNvPr id="4" name="Segnaposto dat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5400807-F4CB-48AB-B928-9E17ECA5A760}" type="datetime1">
              <a:rPr lang="it-IT" noProof="0" smtClean="0"/>
              <a:t>02/03/2023</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7828" y="838200"/>
            <a:ext cx="9828585" cy="2950840"/>
          </a:xfrm>
        </p:spPr>
        <p:txBody>
          <a:bodyPr rtlCol="0"/>
          <a:lstStyle/>
          <a:p>
            <a:pPr algn="ctr" rtl="0"/>
            <a:r>
              <a:rPr lang="it-IT" sz="4000" dirty="0"/>
              <a:t>Corso di </a:t>
            </a:r>
            <a:r>
              <a:rPr lang="it-IT" sz="4000" b="1" dirty="0"/>
              <a:t>Sociologia Generale </a:t>
            </a:r>
            <a:br>
              <a:rPr lang="it-IT" sz="4000" dirty="0"/>
            </a:br>
            <a:r>
              <a:rPr lang="it-IT" sz="4000" dirty="0"/>
              <a:t>                    Prof.ssa Claudia Santoni</a:t>
            </a:r>
            <a:br>
              <a:rPr lang="it-IT" sz="4000" dirty="0"/>
            </a:br>
            <a:br>
              <a:rPr lang="it-IT" sz="4000" dirty="0"/>
            </a:br>
            <a:r>
              <a:rPr lang="it-IT" sz="4000" dirty="0"/>
              <a:t>Lezione 4</a:t>
            </a:r>
            <a:br>
              <a:rPr lang="it-IT" sz="4000" dirty="0"/>
            </a:br>
            <a:br>
              <a:rPr lang="it-IT" sz="2000" dirty="0"/>
            </a:br>
            <a:endParaRPr lang="it-IT" sz="2000" dirty="0"/>
          </a:p>
        </p:txBody>
      </p:sp>
      <p:sp>
        <p:nvSpPr>
          <p:cNvPr id="3" name="Sottotitolo 2"/>
          <p:cNvSpPr>
            <a:spLocks noGrp="1"/>
          </p:cNvSpPr>
          <p:nvPr>
            <p:ph type="subTitle" idx="1"/>
          </p:nvPr>
        </p:nvSpPr>
        <p:spPr>
          <a:xfrm>
            <a:off x="1522412" y="3789040"/>
            <a:ext cx="8964487" cy="2230760"/>
          </a:xfrm>
        </p:spPr>
        <p:txBody>
          <a:bodyPr rtlCol="0">
            <a:normAutofit/>
          </a:bodyPr>
          <a:lstStyle/>
          <a:p>
            <a:pPr algn="ctr" rtl="0"/>
            <a:endParaRPr lang="it-IT" sz="2800" dirty="0">
              <a:solidFill>
                <a:schemeClr val="tx1">
                  <a:lumMod val="50000"/>
                </a:schemeClr>
              </a:solidFill>
            </a:endParaRPr>
          </a:p>
          <a:p>
            <a:pPr algn="ctr" rtl="0"/>
            <a:r>
              <a:rPr lang="it-IT" sz="2800" dirty="0">
                <a:solidFill>
                  <a:schemeClr val="tx1">
                    <a:lumMod val="50000"/>
                  </a:schemeClr>
                </a:solidFill>
              </a:rPr>
              <a:t>Testo d’esame </a:t>
            </a:r>
          </a:p>
          <a:p>
            <a:pPr algn="ctr" rtl="0"/>
            <a:r>
              <a:rPr lang="it-IT" sz="2800" dirty="0">
                <a:solidFill>
                  <a:schemeClr val="tx1">
                    <a:lumMod val="50000"/>
                  </a:schemeClr>
                </a:solidFill>
              </a:rPr>
              <a:t>R.A. Wallace, A. </a:t>
            </a:r>
            <a:r>
              <a:rPr lang="it-IT" sz="2800" dirty="0" err="1">
                <a:solidFill>
                  <a:schemeClr val="tx1">
                    <a:lumMod val="50000"/>
                  </a:schemeClr>
                </a:solidFill>
              </a:rPr>
              <a:t>Wolf</a:t>
            </a:r>
            <a:r>
              <a:rPr lang="it-IT" sz="2800" dirty="0">
                <a:solidFill>
                  <a:schemeClr val="tx1">
                    <a:lumMod val="50000"/>
                  </a:schemeClr>
                </a:solidFill>
              </a:rPr>
              <a:t> </a:t>
            </a:r>
          </a:p>
          <a:p>
            <a:pPr algn="ctr" rtl="0"/>
            <a:r>
              <a:rPr lang="it-IT" sz="2800" dirty="0">
                <a:solidFill>
                  <a:schemeClr val="tx1">
                    <a:lumMod val="50000"/>
                  </a:schemeClr>
                </a:solidFill>
              </a:rPr>
              <a:t>«La teoria sociologia contemporanea»</a:t>
            </a:r>
          </a:p>
          <a:p>
            <a:pPr algn="ctr" rtl="0"/>
            <a:r>
              <a:rPr lang="it-IT" sz="2800" dirty="0">
                <a:solidFill>
                  <a:schemeClr val="tx1">
                    <a:lumMod val="50000"/>
                  </a:schemeClr>
                </a:solidFill>
              </a:rPr>
              <a:t>Cap. </a:t>
            </a:r>
            <a:r>
              <a:rPr lang="it-IT" sz="2800">
                <a:solidFill>
                  <a:schemeClr val="tx1">
                    <a:lumMod val="50000"/>
                  </a:schemeClr>
                </a:solidFill>
              </a:rPr>
              <a:t>1,2,3,4,5,6,7</a:t>
            </a:r>
            <a:endParaRPr lang="it-IT" sz="2800" dirty="0">
              <a:solidFill>
                <a:schemeClr val="tx1">
                  <a:lumMod val="50000"/>
                </a:schemeClr>
              </a:solidFill>
            </a:endParaRPr>
          </a:p>
        </p:txBody>
      </p:sp>
    </p:spTree>
    <p:extLst>
      <p:ext uri="{BB962C8B-B14F-4D97-AF65-F5344CB8AC3E}">
        <p14:creationId xmlns:p14="http://schemas.microsoft.com/office/powerpoint/2010/main" val="3159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fontScale="90000"/>
          </a:bodyPr>
          <a:lstStyle/>
          <a:p>
            <a:pPr algn="ctr"/>
            <a:r>
              <a:rPr lang="it-IT" b="1" dirty="0"/>
              <a:t>FUNZIONALISMO</a:t>
            </a:r>
            <a:br>
              <a:rPr lang="it-IT" b="1" dirty="0"/>
            </a:br>
            <a:r>
              <a:rPr lang="it-IT" b="1" dirty="0"/>
              <a:t>ROBERT K. MERTON </a:t>
            </a:r>
            <a:r>
              <a:rPr lang="it-IT" dirty="0"/>
              <a:t>(1910-2003)/1</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477788" y="908720"/>
            <a:ext cx="11449272" cy="5688632"/>
          </a:xfrm>
        </p:spPr>
        <p:txBody>
          <a:bodyPr>
            <a:normAutofit fontScale="25000" lnSpcReduction="20000"/>
          </a:bodyPr>
          <a:lstStyle/>
          <a:p>
            <a:pPr marL="227330" marR="220979" indent="0" algn="just">
              <a:lnSpc>
                <a:spcPct val="120000"/>
              </a:lnSpc>
              <a:spcBef>
                <a:spcPts val="935"/>
              </a:spcBef>
              <a:buNone/>
            </a:pPr>
            <a:endParaRPr lang="it-IT" sz="3000" b="1" dirty="0">
              <a:solidFill>
                <a:srgbClr val="FF0000"/>
              </a:solidFill>
            </a:endParaRPr>
          </a:p>
          <a:p>
            <a:pPr marL="227330" marR="220979" indent="0" algn="just">
              <a:lnSpc>
                <a:spcPct val="120000"/>
              </a:lnSpc>
              <a:spcBef>
                <a:spcPts val="935"/>
              </a:spcBef>
              <a:buNone/>
            </a:pPr>
            <a:r>
              <a:rPr lang="it-IT" sz="8000" dirty="0"/>
              <a:t>Si dedica ad una </a:t>
            </a:r>
            <a:r>
              <a:rPr lang="it-IT" sz="8000" b="1" dirty="0">
                <a:solidFill>
                  <a:srgbClr val="FF0000"/>
                </a:solidFill>
              </a:rPr>
              <a:t>Teoria a Medio Raggio: </a:t>
            </a:r>
            <a:r>
              <a:rPr lang="it-IT" sz="8000" u="sng" spc="-5" dirty="0">
                <a:latin typeface="Times New Roman"/>
                <a:cs typeface="Times New Roman"/>
              </a:rPr>
              <a:t>non è una teoria onnicomprensiva </a:t>
            </a:r>
            <a:r>
              <a:rPr lang="it-IT" sz="8000" spc="-5" dirty="0">
                <a:latin typeface="Times New Roman"/>
                <a:cs typeface="Times New Roman"/>
              </a:rPr>
              <a:t>(come quella di Parsons) ma si basa su un numero limitato di assunti da cui derivare ipotesi poi verificabili empiricamente. Merton insiste sulla necessità che si stabilisca un legame tra teoria e ricerca e per fare ciò ritiene che non bastano enunciati coerenti e una osservazione empirica corretta ma un orientamento di fondo su quali aspetti della realtà sociale considerare o meno (su aspetti circoscritti dei fenomeni sociali). Per questo considera esempi corretti le teorie di </a:t>
            </a:r>
            <a:r>
              <a:rPr lang="it-IT" sz="8000" spc="-5" dirty="0" err="1">
                <a:latin typeface="Times New Roman"/>
                <a:cs typeface="Times New Roman"/>
              </a:rPr>
              <a:t>Durkeim</a:t>
            </a:r>
            <a:r>
              <a:rPr lang="it-IT" sz="8000" spc="-5" dirty="0">
                <a:latin typeface="Times New Roman"/>
                <a:cs typeface="Times New Roman"/>
              </a:rPr>
              <a:t> e Weber, rigorose ma su aspetti limitati. </a:t>
            </a:r>
          </a:p>
          <a:p>
            <a:pPr marL="227330" marR="220979" indent="0" algn="just">
              <a:lnSpc>
                <a:spcPct val="75100"/>
              </a:lnSpc>
              <a:spcBef>
                <a:spcPts val="935"/>
              </a:spcBef>
              <a:buNone/>
            </a:pPr>
            <a:endParaRPr lang="it-IT" sz="8000" spc="-5" dirty="0">
              <a:latin typeface="Times New Roman"/>
              <a:cs typeface="Times New Roman"/>
            </a:endParaRPr>
          </a:p>
          <a:p>
            <a:pPr marL="12700" indent="0" algn="just">
              <a:lnSpc>
                <a:spcPct val="120000"/>
              </a:lnSpc>
              <a:spcBef>
                <a:spcPts val="100"/>
              </a:spcBef>
              <a:buSzPct val="95833"/>
              <a:buNone/>
              <a:tabLst>
                <a:tab pos="120014" algn="l"/>
              </a:tabLst>
            </a:pPr>
            <a:endParaRPr lang="it-IT" sz="8000" spc="-5" dirty="0">
              <a:latin typeface="Times New Roman"/>
              <a:cs typeface="Times New Roman"/>
            </a:endParaRPr>
          </a:p>
          <a:p>
            <a:pPr marL="12700" indent="0" algn="just">
              <a:lnSpc>
                <a:spcPct val="120000"/>
              </a:lnSpc>
              <a:spcBef>
                <a:spcPts val="100"/>
              </a:spcBef>
              <a:buSzPct val="95833"/>
              <a:buNone/>
              <a:tabLst>
                <a:tab pos="120014" algn="l"/>
              </a:tabLst>
            </a:pPr>
            <a:r>
              <a:rPr lang="it-IT" sz="9600" spc="-5" dirty="0">
                <a:latin typeface="Times New Roman"/>
                <a:cs typeface="Times New Roman"/>
              </a:rPr>
              <a:t>Merton si dedica a definire l’</a:t>
            </a:r>
            <a:r>
              <a:rPr lang="it-IT" sz="9600" spc="-5" dirty="0">
                <a:solidFill>
                  <a:srgbClr val="FF0000"/>
                </a:solidFill>
                <a:latin typeface="Times New Roman"/>
                <a:cs typeface="Times New Roman"/>
              </a:rPr>
              <a:t>A</a:t>
            </a:r>
            <a:r>
              <a:rPr lang="it-IT" sz="9600" b="1" spc="-5" dirty="0">
                <a:solidFill>
                  <a:srgbClr val="FF0000"/>
                </a:solidFill>
                <a:latin typeface="Times New Roman"/>
                <a:cs typeface="Times New Roman"/>
              </a:rPr>
              <a:t>nalisi funzionale </a:t>
            </a:r>
            <a:r>
              <a:rPr lang="it-IT" sz="9600" spc="-5" dirty="0">
                <a:latin typeface="Times New Roman"/>
                <a:cs typeface="Times New Roman"/>
              </a:rPr>
              <a:t>e critica alcuni postulati dello </a:t>
            </a:r>
            <a:r>
              <a:rPr lang="it-IT" sz="9600" spc="-5" dirty="0" err="1">
                <a:latin typeface="Times New Roman"/>
                <a:cs typeface="Times New Roman"/>
              </a:rPr>
              <a:t>struttural</a:t>
            </a:r>
            <a:r>
              <a:rPr lang="it-IT" sz="9600" spc="-5" dirty="0">
                <a:latin typeface="Times New Roman"/>
                <a:cs typeface="Times New Roman"/>
              </a:rPr>
              <a:t>-funzionalismo.</a:t>
            </a:r>
            <a:r>
              <a:rPr lang="it-IT" sz="9600" spc="-5" dirty="0">
                <a:solidFill>
                  <a:srgbClr val="FF0000"/>
                </a:solidFill>
                <a:latin typeface="Times New Roman"/>
                <a:cs typeface="Times New Roman"/>
              </a:rPr>
              <a:t> </a:t>
            </a:r>
            <a:r>
              <a:rPr lang="it-IT" sz="9600" spc="-5" dirty="0">
                <a:latin typeface="Times New Roman"/>
                <a:cs typeface="Times New Roman"/>
              </a:rPr>
              <a:t>Il suo funzionalismo mostra una flessibilità assente in quello precedente basato troppo sulla logica «bisogno-istituzione». L’istituzione può scomparire, essere sostituita mentre la funzione sussiste. La società va studiata rispetto al grado di integrazione delle sue strutture sociali e culturali (interconnessione) e le funzioni che creano in essa </a:t>
            </a:r>
            <a:r>
              <a:rPr lang="it-IT" sz="9600" spc="-5" dirty="0">
                <a:solidFill>
                  <a:srgbClr val="FF0000"/>
                </a:solidFill>
                <a:latin typeface="Times New Roman"/>
                <a:cs typeface="Times New Roman"/>
              </a:rPr>
              <a:t>equilibrio sociale</a:t>
            </a:r>
            <a:r>
              <a:rPr lang="it-IT" sz="9600" spc="-5" dirty="0">
                <a:latin typeface="Times New Roman"/>
                <a:cs typeface="Times New Roman"/>
              </a:rPr>
              <a:t> però egli ricalibra e precisa alcuni concetti chiave del funzionalismo. Non è vero che tutte le parti di una società interagiscono in modo unitario da favorire l’integrazione complessiva (non crede nell’unità funzionale della società).</a:t>
            </a:r>
          </a:p>
        </p:txBody>
      </p:sp>
    </p:spTree>
    <p:extLst>
      <p:ext uri="{BB962C8B-B14F-4D97-AF65-F5344CB8AC3E}">
        <p14:creationId xmlns:p14="http://schemas.microsoft.com/office/powerpoint/2010/main" val="12952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0"/>
            <a:ext cx="9601200" cy="980728"/>
          </a:xfrm>
        </p:spPr>
        <p:txBody>
          <a:bodyPr>
            <a:normAutofit/>
          </a:bodyPr>
          <a:lstStyle/>
          <a:p>
            <a:pPr algn="ctr"/>
            <a:r>
              <a:rPr lang="it-IT" b="1" dirty="0"/>
              <a:t>FUNZIONALISMO</a:t>
            </a:r>
            <a:br>
              <a:rPr lang="it-IT" b="1" dirty="0"/>
            </a:br>
            <a:r>
              <a:rPr lang="it-IT" b="1" dirty="0"/>
              <a:t>ROBERT K. MERTON </a:t>
            </a:r>
            <a:r>
              <a:rPr lang="it-IT" dirty="0"/>
              <a:t>(1910-2003)/2</a:t>
            </a:r>
            <a:endParaRPr lang="it-IT" b="1" dirty="0"/>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3" y="1196752"/>
            <a:ext cx="11855052" cy="5661248"/>
          </a:xfrm>
        </p:spPr>
        <p:txBody>
          <a:bodyPr>
            <a:normAutofit fontScale="92500" lnSpcReduction="10000"/>
          </a:bodyPr>
          <a:lstStyle/>
          <a:p>
            <a:pPr algn="just"/>
            <a:r>
              <a:rPr lang="it-IT" sz="2800" b="1" spc="-5" dirty="0">
                <a:solidFill>
                  <a:srgbClr val="FF0000"/>
                </a:solidFill>
                <a:latin typeface="Times New Roman"/>
                <a:cs typeface="Times New Roman"/>
              </a:rPr>
              <a:t>Disfunzioni</a:t>
            </a:r>
            <a:r>
              <a:rPr lang="it-IT" sz="2800" spc="-5" dirty="0">
                <a:solidFill>
                  <a:srgbClr val="FF0000"/>
                </a:solidFill>
                <a:latin typeface="Times New Roman"/>
                <a:cs typeface="Times New Roman"/>
              </a:rPr>
              <a:t>.</a:t>
            </a:r>
            <a:r>
              <a:rPr lang="it-IT" sz="2800" spc="-5" dirty="0">
                <a:latin typeface="Times New Roman"/>
                <a:cs typeface="Times New Roman"/>
              </a:rPr>
              <a:t> Un dato elemento può essere disfunzionale per tutto il sistema e dare effetti generali oppure può essere funzionale per alcuni gruppi/individui e disfunzionale per altri. Esempio di disfunzione generale è la burocrazia, il suo lato «oscuro», il suo inflessibile ritualismo. Esempi invece di come si creino vantaggi differenziali dall’ordine sociale vengono da due istituzioni quali il matrimonio e la famiglia. Esse sono considerate indispensabili per il benessere sociale degli individui ma in realtà possono non esserlo per alcuni individui. Il concetto di disfunzione di Merton è stato importante dunque per smentire l’idea secondo cui ogni cosa ha effetti funzionali (funzionalismo conservatore) mentre Merton si chiede e invita i sociologi a chiedersi: «funzionale per chi?». Non tutto ciò che ha funzione è funzionale!</a:t>
            </a:r>
          </a:p>
          <a:p>
            <a:r>
              <a:rPr lang="it-IT" sz="2800" b="1" spc="-5" dirty="0">
                <a:solidFill>
                  <a:srgbClr val="FF0000"/>
                </a:solidFill>
                <a:latin typeface="Times New Roman"/>
                <a:cs typeface="Times New Roman"/>
              </a:rPr>
              <a:t>Funzioni manifeste </a:t>
            </a:r>
            <a:r>
              <a:rPr lang="it-IT" sz="2800" b="1" spc="-5" dirty="0">
                <a:latin typeface="Times New Roman"/>
                <a:cs typeface="Times New Roman"/>
              </a:rPr>
              <a:t>(osservabili/attese) e </a:t>
            </a:r>
            <a:r>
              <a:rPr lang="it-IT" sz="2800" b="1" spc="-5" dirty="0">
                <a:solidFill>
                  <a:srgbClr val="FF0000"/>
                </a:solidFill>
                <a:latin typeface="Times New Roman"/>
                <a:cs typeface="Times New Roman"/>
              </a:rPr>
              <a:t>latenti </a:t>
            </a:r>
            <a:r>
              <a:rPr lang="it-IT" sz="2800" b="1" spc="-5" dirty="0">
                <a:latin typeface="Times New Roman"/>
                <a:cs typeface="Times New Roman"/>
              </a:rPr>
              <a:t>(né riconosciute né intenzionali)</a:t>
            </a:r>
            <a:r>
              <a:rPr lang="it-IT" sz="2800" spc="-5" dirty="0">
                <a:latin typeface="Times New Roman"/>
                <a:cs typeface="Times New Roman"/>
              </a:rPr>
              <a:t>. </a:t>
            </a:r>
            <a:r>
              <a:rPr lang="it-IT" sz="2800" spc="-5" dirty="0" err="1">
                <a:latin typeface="Times New Roman"/>
                <a:cs typeface="Times New Roman"/>
              </a:rPr>
              <a:t>Merton</a:t>
            </a:r>
            <a:r>
              <a:rPr lang="it-IT" sz="2800" spc="-5" dirty="0">
                <a:latin typeface="Times New Roman"/>
                <a:cs typeface="Times New Roman"/>
              </a:rPr>
              <a:t> pensa che siano quelle latenti a far meglio comprendere la società perché «impedisce la sostituzione dell’analisi sociologica con giudizi morali ingenui». I sociologi dovrebbero evitare le giustificazioni convenzionali e cercare adeguati fattori di spiegazione. Le </a:t>
            </a:r>
            <a:r>
              <a:rPr lang="it-IT" sz="2800" u="sng" spc="-5" dirty="0">
                <a:latin typeface="Times New Roman"/>
                <a:cs typeface="Times New Roman"/>
              </a:rPr>
              <a:t>funzioni latenti non sono volute ma si producono lo stesso anche se partecipanti non ne sono consapevoli.</a:t>
            </a:r>
            <a:endParaRPr lang="it-IT" sz="2800" spc="-5" dirty="0">
              <a:latin typeface="Times New Roman"/>
              <a:cs typeface="Times New Roman"/>
            </a:endParaRPr>
          </a:p>
          <a:p>
            <a:pPr marL="0" indent="0" algn="ctr">
              <a:buNone/>
            </a:pPr>
            <a:endParaRPr lang="it-IT" sz="2800" spc="-5" dirty="0">
              <a:latin typeface="Times New Roman"/>
              <a:cs typeface="Times New Roman"/>
            </a:endParaRPr>
          </a:p>
          <a:p>
            <a:pPr algn="ctr"/>
            <a:endParaRPr lang="it-IT" sz="2400" spc="-5" dirty="0">
              <a:latin typeface="Times New Roman"/>
              <a:cs typeface="Times New Roman"/>
            </a:endParaRPr>
          </a:p>
          <a:p>
            <a:pPr marL="0" indent="0">
              <a:buNone/>
            </a:pPr>
            <a:endParaRPr lang="it-IT" b="1" dirty="0"/>
          </a:p>
        </p:txBody>
      </p:sp>
    </p:spTree>
    <p:extLst>
      <p:ext uri="{BB962C8B-B14F-4D97-AF65-F5344CB8AC3E}">
        <p14:creationId xmlns:p14="http://schemas.microsoft.com/office/powerpoint/2010/main" val="39520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46CEE-D24C-40F5-B3B7-44C9C9273808}"/>
              </a:ext>
            </a:extLst>
          </p:cNvPr>
          <p:cNvSpPr>
            <a:spLocks noGrp="1"/>
          </p:cNvSpPr>
          <p:nvPr>
            <p:ph type="title"/>
          </p:nvPr>
        </p:nvSpPr>
        <p:spPr>
          <a:xfrm>
            <a:off x="1522414" y="533400"/>
            <a:ext cx="9601200" cy="663352"/>
          </a:xfrm>
        </p:spPr>
        <p:txBody>
          <a:bodyPr/>
          <a:lstStyle/>
          <a:p>
            <a:pPr algn="ctr"/>
            <a:r>
              <a:rPr lang="it-IT" dirty="0"/>
              <a:t>La schiavitù come esempio di disfunzione</a:t>
            </a:r>
          </a:p>
        </p:txBody>
      </p:sp>
      <p:sp>
        <p:nvSpPr>
          <p:cNvPr id="3" name="Segnaposto contenuto 2">
            <a:extLst>
              <a:ext uri="{FF2B5EF4-FFF2-40B4-BE49-F238E27FC236}">
                <a16:creationId xmlns:a16="http://schemas.microsoft.com/office/drawing/2014/main" id="{85BAA89C-81A6-4337-A82D-0B19060EE6DA}"/>
              </a:ext>
            </a:extLst>
          </p:cNvPr>
          <p:cNvSpPr>
            <a:spLocks noGrp="1"/>
          </p:cNvSpPr>
          <p:nvPr>
            <p:ph idx="1"/>
          </p:nvPr>
        </p:nvSpPr>
        <p:spPr>
          <a:xfrm>
            <a:off x="549796" y="1412776"/>
            <a:ext cx="10573818" cy="4607024"/>
          </a:xfrm>
        </p:spPr>
        <p:txBody>
          <a:bodyPr>
            <a:normAutofit/>
          </a:bodyPr>
          <a:lstStyle/>
          <a:p>
            <a:pPr algn="just"/>
            <a:r>
              <a:rPr lang="it-IT" sz="2400" dirty="0"/>
              <a:t>La schiavitù negli stati americani del Sud aveva la funzione di contribuire all’equilibrio della società dominata dai proprietari terrieri bianchi (manodopera gratuita per il cotone) in più innalzava lo status sociale dei bianchi a cui i neri erano sottomessi. Tutto ciò era funzionale… cioè la schiavitù svolgeva una funzione positiva solo per i bianchi del Sud. Nel tempo però gli schiavi avevano reso l’economia agraria come esorbitante e nella guerra civile si fece sentire la differenza del Sud con un Nord ricco e industrializzato e quindi più pronto militarmente. </a:t>
            </a:r>
          </a:p>
          <a:p>
            <a:pPr marL="0" indent="0" algn="just">
              <a:buNone/>
            </a:pPr>
            <a:r>
              <a:rPr lang="it-IT" sz="2400" dirty="0" err="1"/>
              <a:t>Merton</a:t>
            </a:r>
            <a:r>
              <a:rPr lang="it-IT" sz="2400" dirty="0"/>
              <a:t> quindi conclude che uno dei limiti dell’analisi funzionale è di confondere le motivazioni soggettive con le funzioni svolte dalle strutture o dalle istituzioni. Il funzionalismo dovrebbe occuparsi delle seconde e non </a:t>
            </a:r>
            <a:r>
              <a:rPr lang="it-IT" sz="2400"/>
              <a:t>delle prime.</a:t>
            </a:r>
            <a:endParaRPr lang="it-IT" sz="2400" dirty="0"/>
          </a:p>
        </p:txBody>
      </p:sp>
    </p:spTree>
    <p:extLst>
      <p:ext uri="{BB962C8B-B14F-4D97-AF65-F5344CB8AC3E}">
        <p14:creationId xmlns:p14="http://schemas.microsoft.com/office/powerpoint/2010/main" val="18738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t>ROBERT K. MERTON </a:t>
            </a:r>
            <a:r>
              <a:rPr lang="it-IT" dirty="0"/>
              <a:t>(1910-2003)/3</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089232" cy="5472608"/>
          </a:xfrm>
        </p:spPr>
        <p:txBody>
          <a:bodyPr>
            <a:normAutofit fontScale="85000" lnSpcReduction="10000"/>
          </a:bodyPr>
          <a:lstStyle/>
          <a:p>
            <a:pPr marL="139065" marR="110489" indent="-126364" algn="just">
              <a:lnSpc>
                <a:spcPts val="2270"/>
              </a:lnSpc>
              <a:spcBef>
                <a:spcPts val="280"/>
              </a:spcBef>
              <a:tabLst>
                <a:tab pos="165100" algn="l"/>
              </a:tabLst>
            </a:pPr>
            <a:endParaRPr lang="it-IT" sz="2800" b="1" spc="-10" dirty="0">
              <a:latin typeface="Times New Roman"/>
              <a:cs typeface="Times New Roman"/>
            </a:endParaRPr>
          </a:p>
          <a:p>
            <a:pPr marL="139065" marR="110489" indent="-126364" algn="just">
              <a:lnSpc>
                <a:spcPts val="2270"/>
              </a:lnSpc>
              <a:spcBef>
                <a:spcPts val="280"/>
              </a:spcBef>
              <a:tabLst>
                <a:tab pos="165100" algn="l"/>
              </a:tabLst>
            </a:pPr>
            <a:r>
              <a:rPr lang="it-IT" sz="2800" b="1" spc="-10" dirty="0">
                <a:solidFill>
                  <a:srgbClr val="FF0000"/>
                </a:solidFill>
                <a:latin typeface="Times New Roman"/>
                <a:cs typeface="Times New Roman"/>
              </a:rPr>
              <a:t>Alternative Funzionali</a:t>
            </a:r>
            <a:r>
              <a:rPr lang="it-IT" sz="2800" spc="-10" dirty="0">
                <a:latin typeface="Times New Roman"/>
                <a:cs typeface="Times New Roman"/>
              </a:rPr>
              <a:t> </a:t>
            </a:r>
          </a:p>
          <a:p>
            <a:pPr marL="12701" marR="110489" indent="0" algn="just">
              <a:lnSpc>
                <a:spcPct val="100000"/>
              </a:lnSpc>
              <a:spcBef>
                <a:spcPts val="280"/>
              </a:spcBef>
              <a:buNone/>
              <a:tabLst>
                <a:tab pos="165100" algn="l"/>
              </a:tabLst>
            </a:pPr>
            <a:r>
              <a:rPr lang="it-IT" sz="3200" spc="-10" dirty="0">
                <a:latin typeface="Times New Roman"/>
                <a:cs typeface="Times New Roman"/>
              </a:rPr>
              <a:t>Merton ritiene che non vada «sacralizzata» una funzione sociale. Esistono dei prerequisiti funzionali ma è anche vero che funzioni simili possono essere svolte da istituzioni diverse. Esistono dunque funzioni sostitute di altre che svolgono lo stesso compito (soddisfano un medesimo requisito). C’è comunque un limite alla varietà degli elementi che possono assolvere una stessa funzione, cioè, la compatibilità degli elementi stessi con il «contesto strutturale» in cui si situano. Esempi: diversi tipi di istruzione superiore o di formazione professionale possono svolgere stessa funzione di selezionare per il mondo del lavoro ma alcuni sono più funzionali di altri; oppure le alternative funzionali delle diverse forme di famiglia oltre a quelle tradizionali. Incoraggia i sociologi (con approccio funzionalista) a non ritenere una struttura sociale  esistente come indispensabile. </a:t>
            </a:r>
            <a:endParaRPr lang="it-IT" sz="3200" b="1" spc="-10" dirty="0">
              <a:latin typeface="Times New Roman"/>
              <a:cs typeface="Times New Roman"/>
            </a:endParaRPr>
          </a:p>
        </p:txBody>
      </p:sp>
    </p:spTree>
    <p:extLst>
      <p:ext uri="{BB962C8B-B14F-4D97-AF65-F5344CB8AC3E}">
        <p14:creationId xmlns:p14="http://schemas.microsoft.com/office/powerpoint/2010/main" val="16149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t>ROBERT K. MERTON </a:t>
            </a:r>
            <a:r>
              <a:rPr lang="it-IT" dirty="0"/>
              <a:t>(1910-2003)/4</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233248" cy="5733256"/>
          </a:xfrm>
        </p:spPr>
        <p:txBody>
          <a:bodyPr>
            <a:normAutofit lnSpcReduction="10000"/>
          </a:bodyPr>
          <a:lstStyle/>
          <a:p>
            <a:pPr marL="0" indent="0" algn="ctr">
              <a:buNone/>
            </a:pPr>
            <a:r>
              <a:rPr lang="it-IT" sz="3200" b="1" spc="-10" dirty="0">
                <a:solidFill>
                  <a:srgbClr val="FF0000"/>
                </a:solidFill>
                <a:latin typeface="Times New Roman"/>
                <a:cs typeface="Times New Roman"/>
              </a:rPr>
              <a:t>Teoria della devianza</a:t>
            </a:r>
          </a:p>
          <a:p>
            <a:r>
              <a:rPr lang="it-IT" sz="2800" b="1" spc="-10" dirty="0">
                <a:solidFill>
                  <a:srgbClr val="FF0000"/>
                </a:solidFill>
                <a:latin typeface="Times New Roman"/>
                <a:cs typeface="Times New Roman"/>
              </a:rPr>
              <a:t>Anomia:</a:t>
            </a:r>
            <a:r>
              <a:rPr lang="it-IT" sz="2800" b="1" spc="-10" dirty="0">
                <a:latin typeface="Times New Roman"/>
                <a:cs typeface="Times New Roman"/>
              </a:rPr>
              <a:t> </a:t>
            </a:r>
            <a:r>
              <a:rPr lang="it-IT" sz="2800" spc="-10" dirty="0">
                <a:latin typeface="Times New Roman"/>
                <a:cs typeface="Times New Roman"/>
              </a:rPr>
              <a:t>«discrepanza tra </a:t>
            </a:r>
            <a:r>
              <a:rPr lang="it-IT" sz="2800" b="1" spc="-10" dirty="0">
                <a:latin typeface="Times New Roman"/>
                <a:cs typeface="Times New Roman"/>
              </a:rPr>
              <a:t>mete culturali </a:t>
            </a:r>
            <a:r>
              <a:rPr lang="it-IT" sz="2800" spc="-10" dirty="0">
                <a:latin typeface="Times New Roman"/>
                <a:cs typeface="Times New Roman"/>
              </a:rPr>
              <a:t>e </a:t>
            </a:r>
            <a:r>
              <a:rPr lang="it-IT" sz="2800" b="1" spc="-10" dirty="0">
                <a:latin typeface="Times New Roman"/>
                <a:cs typeface="Times New Roman"/>
              </a:rPr>
              <a:t>mezzi legittimi </a:t>
            </a:r>
            <a:r>
              <a:rPr lang="it-IT" sz="2800" spc="-10" dirty="0">
                <a:latin typeface="Times New Roman"/>
                <a:cs typeface="Times New Roman"/>
              </a:rPr>
              <a:t>utilizzabili per raggiungerle». Nella sua teorizzazione l’anomia è la variabile indipendente e risulta disfunzionale per la società americana in particolare per quei gruppi che non possono raggiungere il successo economico, centrale in questo tipo di società. Si crea dunque una non corrispondenza tra le mete culturali (es. successo) e i mezzi istituzionalizzati (legittimi) per raggiungerle. Merton descrive questo meccanismo attraverso un modello (pag. 53 del libro) in cui la relazione tra mete e mezzi è la variabile indipendente e i </a:t>
            </a:r>
            <a:r>
              <a:rPr lang="it-IT" sz="2800" u="sng" spc="-10" dirty="0">
                <a:latin typeface="Times New Roman"/>
                <a:cs typeface="Times New Roman"/>
              </a:rPr>
              <a:t>modelli di adattamento </a:t>
            </a:r>
            <a:r>
              <a:rPr lang="it-IT" sz="2800" spc="-10" dirty="0">
                <a:latin typeface="Times New Roman"/>
                <a:cs typeface="Times New Roman"/>
              </a:rPr>
              <a:t>che ne conseguono la variabile dipendente. Cinque modelli: 1. Conformità ai modelli culturali (non deviante); 2. Innovazione (deviante, </a:t>
            </a:r>
            <a:r>
              <a:rPr lang="it-IT" sz="2800" u="sng" spc="-10" dirty="0">
                <a:latin typeface="Times New Roman"/>
                <a:cs typeface="Times New Roman"/>
              </a:rPr>
              <a:t>perfetta anomia</a:t>
            </a:r>
            <a:r>
              <a:rPr lang="it-IT" sz="2800" spc="-10" dirty="0">
                <a:latin typeface="Times New Roman"/>
                <a:cs typeface="Times New Roman"/>
              </a:rPr>
              <a:t>); 3.Ritualismo (deviante, </a:t>
            </a:r>
            <a:r>
              <a:rPr lang="it-IT" sz="2800" u="sng" spc="-10" dirty="0">
                <a:latin typeface="Times New Roman"/>
                <a:cs typeface="Times New Roman"/>
              </a:rPr>
              <a:t>perfetta anomia</a:t>
            </a:r>
            <a:r>
              <a:rPr lang="it-IT" sz="2800" spc="-10" dirty="0">
                <a:latin typeface="Times New Roman"/>
                <a:cs typeface="Times New Roman"/>
              </a:rPr>
              <a:t>); 4. Rinuncia (deviante, è un rifiuto sia della meta che dei mezzi); 5.Ribellione (deviante, rifiuto e sostituzione di mete e mezzi). Il suo modello aderisce alla società americana dell’epoca.</a:t>
            </a:r>
            <a:endParaRPr lang="it-IT" sz="2800" b="1" spc="-10" dirty="0">
              <a:latin typeface="Times New Roman"/>
              <a:cs typeface="Times New Roman"/>
            </a:endParaRPr>
          </a:p>
          <a:p>
            <a:endParaRPr lang="it-IT" dirty="0"/>
          </a:p>
        </p:txBody>
      </p:sp>
    </p:spTree>
    <p:extLst>
      <p:ext uri="{BB962C8B-B14F-4D97-AF65-F5344CB8AC3E}">
        <p14:creationId xmlns:p14="http://schemas.microsoft.com/office/powerpoint/2010/main" val="10336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404664"/>
            <a:ext cx="9396534" cy="864096"/>
          </a:xfrm>
        </p:spPr>
        <p:txBody>
          <a:bodyPr>
            <a:noAutofit/>
          </a:bodyPr>
          <a:lstStyle/>
          <a:p>
            <a:pPr algn="ctr"/>
            <a:r>
              <a:rPr lang="it-IT" b="1" spc="-10" dirty="0">
                <a:latin typeface="Times New Roman"/>
                <a:cs typeface="Times New Roman"/>
              </a:rPr>
              <a:t>NEOFUNZIONALISMO/1 </a:t>
            </a:r>
            <a:br>
              <a:rPr lang="it-IT" b="1" spc="-10" dirty="0">
                <a:latin typeface="Times New Roman"/>
                <a:cs typeface="Times New Roman"/>
              </a:rPr>
            </a:br>
            <a:endParaRPr lang="it-IT" dirty="0"/>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836712"/>
            <a:ext cx="11377264" cy="5904656"/>
          </a:xfrm>
        </p:spPr>
        <p:txBody>
          <a:bodyPr>
            <a:normAutofit/>
          </a:bodyPr>
          <a:lstStyle/>
          <a:p>
            <a:pPr marL="139065" marR="110489" indent="-126364" algn="just">
              <a:lnSpc>
                <a:spcPts val="2270"/>
              </a:lnSpc>
              <a:spcBef>
                <a:spcPts val="280"/>
              </a:spcBef>
              <a:tabLst>
                <a:tab pos="165100" algn="l"/>
              </a:tabLst>
            </a:pPr>
            <a:endParaRPr lang="it-IT" sz="2800" spc="-10" dirty="0">
              <a:latin typeface="Times New Roman"/>
              <a:cs typeface="Times New Roman"/>
            </a:endParaRPr>
          </a:p>
          <a:p>
            <a:pPr marL="12701" marR="110489" indent="0" algn="ctr">
              <a:lnSpc>
                <a:spcPts val="2270"/>
              </a:lnSpc>
              <a:spcBef>
                <a:spcPts val="280"/>
              </a:spcBef>
              <a:buNone/>
              <a:tabLst>
                <a:tab pos="165100" algn="l"/>
              </a:tabLst>
            </a:pPr>
            <a:r>
              <a:rPr lang="it-IT" sz="2800" spc="-10" dirty="0">
                <a:latin typeface="Times New Roman"/>
                <a:cs typeface="Times New Roman"/>
              </a:rPr>
              <a:t>Tale prospettiva teorica si sviluppa dagli anni Ottanta del Novecento </a:t>
            </a:r>
          </a:p>
          <a:p>
            <a:pPr marL="12701" marR="110489" indent="0" algn="ctr">
              <a:lnSpc>
                <a:spcPts val="2270"/>
              </a:lnSpc>
              <a:spcBef>
                <a:spcPts val="280"/>
              </a:spcBef>
              <a:buNone/>
              <a:tabLst>
                <a:tab pos="165100" algn="l"/>
              </a:tabLst>
            </a:pPr>
            <a:r>
              <a:rPr lang="it-IT" sz="2800" spc="-10" dirty="0">
                <a:latin typeface="Times New Roman"/>
                <a:cs typeface="Times New Roman"/>
              </a:rPr>
              <a:t>negli Stati Uniti e in Germania. Di seguito i più importanti teorici.</a:t>
            </a:r>
          </a:p>
          <a:p>
            <a:pPr marL="12701" marR="110489" indent="0" algn="ctr">
              <a:lnSpc>
                <a:spcPts val="2270"/>
              </a:lnSpc>
              <a:spcBef>
                <a:spcPts val="280"/>
              </a:spcBef>
              <a:buNone/>
              <a:tabLst>
                <a:tab pos="165100" algn="l"/>
              </a:tabLst>
            </a:pPr>
            <a:endParaRPr lang="it-IT" sz="2800" spc="-10" dirty="0">
              <a:latin typeface="Times New Roman"/>
              <a:cs typeface="Times New Roman"/>
            </a:endParaRPr>
          </a:p>
          <a:p>
            <a:pPr marL="12701" marR="110489" indent="0" algn="ctr">
              <a:lnSpc>
                <a:spcPts val="2270"/>
              </a:lnSpc>
              <a:spcBef>
                <a:spcPts val="280"/>
              </a:spcBef>
              <a:buNone/>
              <a:tabLst>
                <a:tab pos="165100" algn="l"/>
              </a:tabLst>
            </a:pPr>
            <a:r>
              <a:rPr lang="it-IT" sz="2800" b="1" spc="-10" dirty="0">
                <a:latin typeface="Times New Roman"/>
                <a:cs typeface="Times New Roman"/>
              </a:rPr>
              <a:t>Jeffrey C. ALEXANDER </a:t>
            </a:r>
            <a:r>
              <a:rPr lang="it-IT" sz="2800" spc="-10" dirty="0">
                <a:latin typeface="Times New Roman"/>
                <a:cs typeface="Times New Roman"/>
              </a:rPr>
              <a:t>(americano)</a:t>
            </a:r>
          </a:p>
          <a:p>
            <a:pPr marL="469901" marR="110489" indent="-457200" algn="just">
              <a:lnSpc>
                <a:spcPts val="2270"/>
              </a:lnSpc>
              <a:spcBef>
                <a:spcPts val="280"/>
              </a:spcBef>
              <a:tabLst>
                <a:tab pos="165100" algn="l"/>
              </a:tabLst>
            </a:pPr>
            <a:r>
              <a:rPr lang="it-IT" sz="2800" spc="-10" dirty="0">
                <a:latin typeface="Times New Roman"/>
                <a:cs typeface="Times New Roman"/>
              </a:rPr>
              <a:t>E’ il portavoce di questa teoria ( </a:t>
            </a:r>
            <a:r>
              <a:rPr lang="it-IT" sz="2800" i="1" spc="-10" dirty="0" err="1">
                <a:latin typeface="Times New Roman"/>
                <a:cs typeface="Times New Roman"/>
              </a:rPr>
              <a:t>Neofunctionalism</a:t>
            </a:r>
            <a:r>
              <a:rPr lang="it-IT" sz="2800" spc="-10" dirty="0">
                <a:latin typeface="Times New Roman"/>
                <a:cs typeface="Times New Roman"/>
              </a:rPr>
              <a:t>, 1985). Sostiene essere un insieme di tendenze che hanno delle linee di sviluppo: funzionalismo con analisi sia micro che macro; rifiuto ottimismo </a:t>
            </a:r>
            <a:r>
              <a:rPr lang="it-IT" sz="2800" spc="-10" dirty="0" err="1">
                <a:latin typeface="Times New Roman"/>
                <a:cs typeface="Times New Roman"/>
              </a:rPr>
              <a:t>parsonsiano</a:t>
            </a:r>
            <a:r>
              <a:rPr lang="it-IT" sz="2800" spc="-10" dirty="0">
                <a:latin typeface="Times New Roman"/>
                <a:cs typeface="Times New Roman"/>
              </a:rPr>
              <a:t> verso la modernità per avere una teoria più critica e quindi orientamento più conflittuale; svolta implicitamente democratica nell’analisi; insiste su contingenza delle interazioni e sulla loro creatività.</a:t>
            </a:r>
          </a:p>
          <a:p>
            <a:pPr marL="469901" marR="110489" indent="-457200" algn="just">
              <a:lnSpc>
                <a:spcPts val="2270"/>
              </a:lnSpc>
              <a:spcBef>
                <a:spcPts val="280"/>
              </a:spcBef>
              <a:tabLst>
                <a:tab pos="165100" algn="l"/>
              </a:tabLst>
            </a:pPr>
            <a:r>
              <a:rPr lang="it-IT" sz="2800" spc="-10" dirty="0">
                <a:latin typeface="Times New Roman"/>
                <a:cs typeface="Times New Roman"/>
              </a:rPr>
              <a:t>Dopo il 1998 pone la sua visione del post </a:t>
            </a:r>
            <a:r>
              <a:rPr lang="it-IT" sz="2800" spc="-10" dirty="0" err="1">
                <a:latin typeface="Times New Roman"/>
                <a:cs typeface="Times New Roman"/>
              </a:rPr>
              <a:t>neofunzionalismo</a:t>
            </a:r>
            <a:r>
              <a:rPr lang="it-IT" sz="2800" spc="-10" dirty="0">
                <a:latin typeface="Times New Roman"/>
                <a:cs typeface="Times New Roman"/>
              </a:rPr>
              <a:t>. Tale movimento ha contribuito a rendere Parsons un classico della teoria sociologica (il suo pensiero è stato legittimato ed ha raggiunto livello alti). Da allora il compito è rivolto non più a riformulare teorie esistenti ma a </a:t>
            </a:r>
            <a:r>
              <a:rPr lang="it-IT" sz="2800" spc="-10" dirty="0">
                <a:solidFill>
                  <a:srgbClr val="FF0000"/>
                </a:solidFill>
                <a:latin typeface="Times New Roman"/>
                <a:cs typeface="Times New Roman"/>
              </a:rPr>
              <a:t>nuove elaborazioni teoriche </a:t>
            </a:r>
            <a:r>
              <a:rPr lang="it-IT" sz="2800" spc="-10" dirty="0">
                <a:latin typeface="Times New Roman"/>
                <a:cs typeface="Times New Roman"/>
              </a:rPr>
              <a:t>e pone come esempio nuove visioni teoriche di matrice politica come il femminismo, il multiculturalismo, il post-colonialismo. </a:t>
            </a:r>
          </a:p>
          <a:p>
            <a:pPr marL="12701" marR="110489" indent="0" algn="ctr">
              <a:lnSpc>
                <a:spcPts val="2270"/>
              </a:lnSpc>
              <a:spcBef>
                <a:spcPts val="280"/>
              </a:spcBef>
              <a:buNone/>
              <a:tabLst>
                <a:tab pos="165100" algn="l"/>
              </a:tabLst>
            </a:pPr>
            <a:endParaRPr lang="it-IT" sz="2800" spc="-10" dirty="0">
              <a:latin typeface="Times New Roman"/>
              <a:cs typeface="Times New Roman"/>
            </a:endParaRPr>
          </a:p>
        </p:txBody>
      </p:sp>
    </p:spTree>
    <p:extLst>
      <p:ext uri="{BB962C8B-B14F-4D97-AF65-F5344CB8AC3E}">
        <p14:creationId xmlns:p14="http://schemas.microsoft.com/office/powerpoint/2010/main" val="29070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1080120"/>
          </a:xfrm>
        </p:spPr>
        <p:txBody>
          <a:bodyPr>
            <a:noAutofit/>
          </a:bodyPr>
          <a:lstStyle/>
          <a:p>
            <a:pPr algn="ctr"/>
            <a:br>
              <a:rPr lang="it-IT" b="1" dirty="0"/>
            </a:br>
            <a:br>
              <a:rPr lang="it-IT" b="1" dirty="0"/>
            </a:br>
            <a:br>
              <a:rPr lang="it-IT" b="1" dirty="0"/>
            </a:br>
            <a:r>
              <a:rPr lang="it-IT" b="1" dirty="0"/>
              <a:t>NEOFUNZIONALISMO/2</a:t>
            </a:r>
            <a:br>
              <a:rPr lang="it-IT" b="1" dirty="0"/>
            </a:br>
            <a:endParaRPr lang="it-IT" dirty="0"/>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836712"/>
            <a:ext cx="11377264" cy="5904656"/>
          </a:xfrm>
        </p:spPr>
        <p:txBody>
          <a:bodyPr>
            <a:normAutofit fontScale="92500"/>
          </a:bodyPr>
          <a:lstStyle/>
          <a:p>
            <a:pPr marL="139065" marR="110489" indent="-126364" algn="just">
              <a:lnSpc>
                <a:spcPts val="2270"/>
              </a:lnSpc>
              <a:spcBef>
                <a:spcPts val="280"/>
              </a:spcBef>
              <a:tabLst>
                <a:tab pos="165100" algn="l"/>
              </a:tabLst>
            </a:pPr>
            <a:endParaRPr lang="it-IT" sz="2800" spc="-10" dirty="0">
              <a:latin typeface="Times New Roman"/>
              <a:cs typeface="Times New Roman"/>
            </a:endParaRPr>
          </a:p>
          <a:p>
            <a:pPr marL="139065" marR="110489" indent="-126364" algn="just">
              <a:lnSpc>
                <a:spcPts val="2270"/>
              </a:lnSpc>
              <a:spcBef>
                <a:spcPts val="280"/>
              </a:spcBef>
              <a:tabLst>
                <a:tab pos="165100" algn="l"/>
              </a:tabLst>
            </a:pPr>
            <a:r>
              <a:rPr lang="it-IT" sz="2800" spc="-10" dirty="0">
                <a:latin typeface="Times New Roman"/>
                <a:cs typeface="Times New Roman"/>
              </a:rPr>
              <a:t>Alexander considera la cultura incorporata non solo nelle istituzione ma anche nelle personalità individuali e ritiene che ogni azione abbia una componente di libera volontà, un movimento concreto di una persona reale nel tempo e nello spazio. L’ordine nasce anche dal micro (dalla negoziazione individuale </a:t>
            </a:r>
            <a:r>
              <a:rPr lang="it-IT" sz="2800" spc="-10">
                <a:latin typeface="Times New Roman"/>
                <a:cs typeface="Times New Roman"/>
              </a:rPr>
              <a:t>che interiorizza). Per </a:t>
            </a:r>
            <a:r>
              <a:rPr lang="it-IT" sz="2800" spc="-10" dirty="0">
                <a:latin typeface="Times New Roman"/>
                <a:cs typeface="Times New Roman"/>
              </a:rPr>
              <a:t>Parsons gli attori sono concetti analitici.</a:t>
            </a:r>
          </a:p>
          <a:p>
            <a:pPr marL="12701" marR="110489" indent="0" algn="ctr">
              <a:lnSpc>
                <a:spcPts val="2270"/>
              </a:lnSpc>
              <a:spcBef>
                <a:spcPts val="280"/>
              </a:spcBef>
              <a:buNone/>
              <a:tabLst>
                <a:tab pos="165100" algn="l"/>
              </a:tabLst>
            </a:pPr>
            <a:endParaRPr lang="it-IT" sz="2800" spc="-10" dirty="0">
              <a:latin typeface="Times New Roman"/>
              <a:cs typeface="Times New Roman"/>
            </a:endParaRPr>
          </a:p>
          <a:p>
            <a:pPr marL="12701" marR="110489" indent="0" algn="ctr">
              <a:lnSpc>
                <a:spcPts val="2270"/>
              </a:lnSpc>
              <a:spcBef>
                <a:spcPts val="280"/>
              </a:spcBef>
              <a:buNone/>
              <a:tabLst>
                <a:tab pos="165100" algn="l"/>
              </a:tabLst>
            </a:pPr>
            <a:r>
              <a:rPr lang="it-IT" sz="2800" b="1" spc="-10" dirty="0">
                <a:latin typeface="Times New Roman"/>
                <a:cs typeface="Times New Roman"/>
              </a:rPr>
              <a:t>Neil J. SMELSER </a:t>
            </a:r>
            <a:r>
              <a:rPr lang="it-IT" sz="2800" spc="-10" dirty="0">
                <a:latin typeface="Times New Roman"/>
                <a:cs typeface="Times New Roman"/>
              </a:rPr>
              <a:t>(americano)</a:t>
            </a:r>
          </a:p>
          <a:p>
            <a:pPr marL="469901" marR="110489" indent="-457200" algn="just">
              <a:lnSpc>
                <a:spcPts val="2270"/>
              </a:lnSpc>
              <a:spcBef>
                <a:spcPts val="280"/>
              </a:spcBef>
              <a:tabLst>
                <a:tab pos="165100" algn="l"/>
              </a:tabLst>
            </a:pPr>
            <a:r>
              <a:rPr lang="it-IT" sz="2800" spc="-10" dirty="0">
                <a:latin typeface="Times New Roman"/>
                <a:cs typeface="Times New Roman"/>
              </a:rPr>
              <a:t>Il suo approccio si basa sulla teoria freudiana di </a:t>
            </a:r>
            <a:r>
              <a:rPr lang="it-IT" sz="2800" b="1" spc="-10" dirty="0">
                <a:solidFill>
                  <a:srgbClr val="FF0000"/>
                </a:solidFill>
                <a:latin typeface="Times New Roman"/>
                <a:cs typeface="Times New Roman"/>
              </a:rPr>
              <a:t>ambivalenza</a:t>
            </a:r>
            <a:r>
              <a:rPr lang="it-IT" sz="2800" spc="-10" dirty="0">
                <a:latin typeface="Times New Roman"/>
                <a:cs typeface="Times New Roman"/>
              </a:rPr>
              <a:t> per comprendere il comportamento individuale-umano e le istituzioni: «coesistenza di orientamenti affettivi opposti verso stesso individuo, oggetto o simbolo». Centrali sono non i ruoli ma i </a:t>
            </a:r>
            <a:r>
              <a:rPr lang="it-IT" sz="2800" u="sng" spc="-10" dirty="0">
                <a:latin typeface="Times New Roman"/>
                <a:cs typeface="Times New Roman"/>
              </a:rPr>
              <a:t>processi intrapsichici</a:t>
            </a:r>
            <a:r>
              <a:rPr lang="it-IT" sz="2800" spc="-10" dirty="0">
                <a:latin typeface="Times New Roman"/>
                <a:cs typeface="Times New Roman"/>
              </a:rPr>
              <a:t>. Gli individui cercano di evitare l’ambivalenza ma essa è persistente e si manifesta </a:t>
            </a:r>
            <a:r>
              <a:rPr lang="it-IT" sz="2800" u="sng" spc="-10" dirty="0">
                <a:latin typeface="Times New Roman"/>
                <a:cs typeface="Times New Roman"/>
              </a:rPr>
              <a:t>in alcune situazioni dove è forte la dipendenza personale o istituzionale e quindi è scarsa la libertà di scelta (libertà di sottrarsi alla relazione). </a:t>
            </a:r>
            <a:r>
              <a:rPr lang="it-IT" sz="2800" spc="-10" dirty="0">
                <a:latin typeface="Times New Roman"/>
                <a:cs typeface="Times New Roman"/>
              </a:rPr>
              <a:t>In anni recenti egli avanza il problema del </a:t>
            </a:r>
            <a:r>
              <a:rPr lang="it-IT" sz="2800" u="sng" spc="-10" dirty="0">
                <a:latin typeface="Times New Roman"/>
                <a:cs typeface="Times New Roman"/>
              </a:rPr>
              <a:t>trauma culturale </a:t>
            </a:r>
            <a:r>
              <a:rPr lang="it-IT" sz="2800" spc="-10" dirty="0">
                <a:latin typeface="Times New Roman"/>
                <a:cs typeface="Times New Roman"/>
              </a:rPr>
              <a:t>dietro a un evento orribile che modifica in modo irrevocabile l’identità futura (11 settembre 2001). Importante il suo studio dei </a:t>
            </a:r>
            <a:r>
              <a:rPr lang="it-IT" sz="2800" u="sng" spc="-10" dirty="0">
                <a:latin typeface="Times New Roman"/>
                <a:cs typeface="Times New Roman"/>
              </a:rPr>
              <a:t>movimenti sociali </a:t>
            </a:r>
            <a:r>
              <a:rPr lang="it-IT" sz="2800" spc="-10" dirty="0">
                <a:latin typeface="Times New Roman"/>
                <a:cs typeface="Times New Roman"/>
              </a:rPr>
              <a:t>e delle sei condizioni generali che danno origine all’azione collettiva generale. </a:t>
            </a:r>
            <a:endParaRPr lang="it-IT" sz="2800" u="sng" spc="-10" dirty="0">
              <a:latin typeface="Times New Roman"/>
              <a:cs typeface="Times New Roman"/>
            </a:endParaRPr>
          </a:p>
          <a:p>
            <a:pPr marL="139065" marR="110489" indent="-126364" algn="just">
              <a:lnSpc>
                <a:spcPts val="2270"/>
              </a:lnSpc>
              <a:spcBef>
                <a:spcPts val="280"/>
              </a:spcBef>
              <a:tabLst>
                <a:tab pos="165100" algn="l"/>
              </a:tabLst>
            </a:pPr>
            <a:endParaRPr lang="it-IT" sz="2800" spc="-10" dirty="0">
              <a:latin typeface="Times New Roman"/>
              <a:cs typeface="Times New Roman"/>
            </a:endParaRPr>
          </a:p>
        </p:txBody>
      </p:sp>
    </p:spTree>
    <p:extLst>
      <p:ext uri="{BB962C8B-B14F-4D97-AF65-F5344CB8AC3E}">
        <p14:creationId xmlns:p14="http://schemas.microsoft.com/office/powerpoint/2010/main" val="401651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1_TF02886637_TF02886637.potx" id="{1CE5C926-D45E-4511-8113-B6AB22A2C35A}" vid="{6851CB25-1DD6-4E87-8937-9DD1DE5CAB33}"/>
    </a:ext>
  </a:extLst>
</a:theme>
</file>

<file path=ppt/theme/theme2.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in stile acquerello (widescreen)</Template>
  <TotalTime>488</TotalTime>
  <Words>1341</Words>
  <Application>Microsoft Office PowerPoint</Application>
  <PresentationFormat>Personalizzato</PresentationFormat>
  <Paragraphs>41</Paragraphs>
  <Slides>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Palatino Linotype</vt:lpstr>
      <vt:lpstr>Times New Roman</vt:lpstr>
      <vt:lpstr>Watercolor_16x9</vt:lpstr>
      <vt:lpstr>Corso di Sociologia Generale                      Prof.ssa Claudia Santoni  Lezione 4  </vt:lpstr>
      <vt:lpstr>FUNZIONALISMO ROBERT K. MERTON (1910-2003)/1</vt:lpstr>
      <vt:lpstr>FUNZIONALISMO ROBERT K. MERTON (1910-2003)/2</vt:lpstr>
      <vt:lpstr>La schiavitù come esempio di disfunzione</vt:lpstr>
      <vt:lpstr>FUNZIONALISMO ROBERT K. MERTON (1910-2003)/3</vt:lpstr>
      <vt:lpstr>FUNZIONALISMO ROBERT K. MERTON (1910-2003)/4</vt:lpstr>
      <vt:lpstr>NEOFUNZIONALISMO/1  </vt:lpstr>
      <vt:lpstr>   NEOFUNZIONALISMO/2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Sociologia Generale  a.a. 2018/19                     Prof.ssa Claudia Santoni  Seconda Lezione (Cap.2 – pp.)</dc:title>
  <dc:creator>Claudia Santoni</dc:creator>
  <cp:lastModifiedBy>UAL</cp:lastModifiedBy>
  <cp:revision>134</cp:revision>
  <dcterms:created xsi:type="dcterms:W3CDTF">2019-02-02T19:35:41Z</dcterms:created>
  <dcterms:modified xsi:type="dcterms:W3CDTF">2023-03-02T09:44:24Z</dcterms:modified>
</cp:coreProperties>
</file>