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5" r:id="rId2"/>
    <p:sldId id="276" r:id="rId3"/>
    <p:sldId id="283" r:id="rId4"/>
    <p:sldId id="278" r:id="rId5"/>
    <p:sldId id="277" r:id="rId6"/>
    <p:sldId id="280" r:id="rId7"/>
    <p:sldId id="281" r:id="rId8"/>
    <p:sldId id="282" r:id="rId9"/>
    <p:sldId id="279" r:id="rId10"/>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p:cViewPr varScale="1">
        <p:scale>
          <a:sx n="66" d="100"/>
          <a:sy n="66" d="100"/>
        </p:scale>
        <p:origin x="672" y="3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1" d="100"/>
          <a:sy n="101" d="100"/>
        </p:scale>
        <p:origin x="28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F244840-1E4D-4F8A-9332-D50E18EDB890}" type="datetime1">
              <a:rPr lang="it-IT" smtClean="0"/>
              <a:t>05/03/2023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smtClean="0"/>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878F86B-CEEA-4BE8-B12B-D9AB97E08ED1}" type="datetime1">
              <a:rPr lang="it-IT" smtClean="0"/>
              <a:t>05/03/2023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smtClean="0"/>
              <a:t>‹N›</a:t>
            </a:fld>
            <a:endParaRPr lang="it-IT"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t>1</a:t>
            </a:fld>
            <a:endParaRPr lang="it-IT"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646BCAE4-7371-4BF6-8963-8E2D130A3EDC}" type="datetime1">
              <a:rPr lang="it-IT" smtClean="0"/>
              <a:t>05/03/2023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513F0808-D469-4E09-8765-51F2763F4C36}" type="datetime1">
              <a:rPr lang="it-IT" smtClean="0"/>
              <a:t>05/03/2023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F32701BF-DD49-4552-A4B8-9F28FB1D8696}" type="datetime1">
              <a:rPr lang="it-IT" smtClean="0"/>
              <a:t>05/03/2023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3"/>
          <p:cNvSpPr>
            <a:spLocks noGrp="1"/>
          </p:cNvSpPr>
          <p:nvPr>
            <p:ph type="ftr" sz="quarter" idx="11"/>
          </p:nvPr>
        </p:nvSpPr>
        <p:spPr/>
        <p:txBody>
          <a:bodyPr rtlCol="0"/>
          <a:lstStyle/>
          <a:p>
            <a:pPr rtl="0"/>
            <a:endParaRPr lang="it-IT" noProof="0" dirty="0"/>
          </a:p>
        </p:txBody>
      </p:sp>
      <p:sp>
        <p:nvSpPr>
          <p:cNvPr id="4" name="Segnaposto data 4"/>
          <p:cNvSpPr>
            <a:spLocks noGrp="1"/>
          </p:cNvSpPr>
          <p:nvPr>
            <p:ph type="dt" sz="half" idx="10"/>
          </p:nvPr>
        </p:nvSpPr>
        <p:spPr/>
        <p:txBody>
          <a:bodyPr rtlCol="0"/>
          <a:lstStyle/>
          <a:p>
            <a:pPr rtl="0"/>
            <a:fld id="{CC2CAFBD-DE6F-4777-BB53-B3EC9F14872A}" type="datetime1">
              <a:rPr lang="it-IT" noProof="0" smtClean="0"/>
              <a:t>05/03/2023</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Modifica gli stili del testo dello schema</a:t>
            </a:r>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48F17C93-2C2A-4C94-B8EC-70E608980DAA}" type="datetime1">
              <a:rPr lang="it-IT" smtClean="0"/>
              <a:t>05/03/2023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4"/>
          <p:cNvSpPr>
            <a:spLocks noGrp="1"/>
          </p:cNvSpPr>
          <p:nvPr>
            <p:ph type="ftr" sz="quarter" idx="11"/>
          </p:nvPr>
        </p:nvSpPr>
        <p:spPr/>
        <p:txBody>
          <a:bodyPr rtlCol="0"/>
          <a:lstStyle/>
          <a:p>
            <a:pPr rtl="0"/>
            <a:endParaRPr lang="it-IT" dirty="0"/>
          </a:p>
        </p:txBody>
      </p:sp>
      <p:sp>
        <p:nvSpPr>
          <p:cNvPr id="5" name="Segnaposto data 5"/>
          <p:cNvSpPr>
            <a:spLocks noGrp="1"/>
          </p:cNvSpPr>
          <p:nvPr>
            <p:ph type="dt" sz="half" idx="10"/>
          </p:nvPr>
        </p:nvSpPr>
        <p:spPr/>
        <p:txBody>
          <a:bodyPr rtlCol="0"/>
          <a:lstStyle/>
          <a:p>
            <a:pPr rtl="0"/>
            <a:fld id="{838AA95C-0C32-44FA-9B35-88EB2B121990}" type="datetime1">
              <a:rPr lang="it-IT" smtClean="0"/>
              <a:t>05/03/2023</a:t>
            </a:fld>
            <a:endParaRPr lang="it-IT"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6"/>
          <p:cNvSpPr>
            <a:spLocks noGrp="1"/>
          </p:cNvSpPr>
          <p:nvPr>
            <p:ph type="ftr" sz="quarter" idx="11"/>
          </p:nvPr>
        </p:nvSpPr>
        <p:spPr/>
        <p:txBody>
          <a:bodyPr rtlCol="0"/>
          <a:lstStyle/>
          <a:p>
            <a:pPr rtl="0"/>
            <a:endParaRPr lang="it-IT" dirty="0"/>
          </a:p>
        </p:txBody>
      </p:sp>
      <p:sp>
        <p:nvSpPr>
          <p:cNvPr id="7" name="Segnaposto data 7"/>
          <p:cNvSpPr>
            <a:spLocks noGrp="1"/>
          </p:cNvSpPr>
          <p:nvPr>
            <p:ph type="dt" sz="half" idx="10"/>
          </p:nvPr>
        </p:nvSpPr>
        <p:spPr/>
        <p:txBody>
          <a:bodyPr rtlCol="0"/>
          <a:lstStyle/>
          <a:p>
            <a:pPr rtl="0"/>
            <a:fld id="{386E3C0B-D718-47A3-984C-8ED796069130}" type="datetime1">
              <a:rPr lang="it-IT" smtClean="0"/>
              <a:t>05/03/2023</a:t>
            </a:fld>
            <a:endParaRPr lang="it-IT"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2"/>
          <p:cNvSpPr>
            <a:spLocks noGrp="1"/>
          </p:cNvSpPr>
          <p:nvPr>
            <p:ph type="ftr" sz="quarter" idx="11"/>
          </p:nvPr>
        </p:nvSpPr>
        <p:spPr/>
        <p:txBody>
          <a:bodyPr rtlCol="0"/>
          <a:lstStyle/>
          <a:p>
            <a:pPr rtl="0"/>
            <a:endParaRPr lang="it-IT" dirty="0"/>
          </a:p>
        </p:txBody>
      </p:sp>
      <p:sp>
        <p:nvSpPr>
          <p:cNvPr id="3" name="Segnaposto data 3"/>
          <p:cNvSpPr>
            <a:spLocks noGrp="1"/>
          </p:cNvSpPr>
          <p:nvPr>
            <p:ph type="dt" sz="half" idx="10"/>
          </p:nvPr>
        </p:nvSpPr>
        <p:spPr/>
        <p:txBody>
          <a:bodyPr rtlCol="0"/>
          <a:lstStyle/>
          <a:p>
            <a:pPr rtl="0"/>
            <a:fld id="{7C9EBB1D-32E6-40F5-AB84-7814983042EA}" type="datetime1">
              <a:rPr lang="it-IT" smtClean="0"/>
              <a:t>05/03/2023</a:t>
            </a:fld>
            <a:endParaRPr lang="it-IT"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pPr rtl="0"/>
            <a:endParaRPr lang="it-IT" dirty="0"/>
          </a:p>
        </p:txBody>
      </p:sp>
      <p:sp>
        <p:nvSpPr>
          <p:cNvPr id="2" name="Segnaposto data 2"/>
          <p:cNvSpPr>
            <a:spLocks noGrp="1"/>
          </p:cNvSpPr>
          <p:nvPr>
            <p:ph type="dt" sz="half" idx="10"/>
          </p:nvPr>
        </p:nvSpPr>
        <p:spPr/>
        <p:txBody>
          <a:bodyPr rtlCol="0"/>
          <a:lstStyle/>
          <a:p>
            <a:pPr rtl="0"/>
            <a:fld id="{CBACE1BF-BD6E-461D-BB16-4A10F703C7C7}" type="datetime1">
              <a:rPr lang="it-IT" smtClean="0"/>
              <a:t>05/03/2023</a:t>
            </a:fld>
            <a:endParaRPr lang="it-IT"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contenut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piè di pagina 4"/>
          <p:cNvSpPr>
            <a:spLocks noGrp="1"/>
          </p:cNvSpPr>
          <p:nvPr>
            <p:ph type="ftr" sz="quarter" idx="11"/>
          </p:nvPr>
        </p:nvSpPr>
        <p:spPr/>
        <p:txBody>
          <a:bodyPr rtlCol="0"/>
          <a:lstStyle/>
          <a:p>
            <a:pPr rtl="0"/>
            <a:endParaRPr lang="it-IT" dirty="0"/>
          </a:p>
        </p:txBody>
      </p:sp>
      <p:sp>
        <p:nvSpPr>
          <p:cNvPr id="8" name="Segnaposto data 5"/>
          <p:cNvSpPr>
            <a:spLocks noGrp="1"/>
          </p:cNvSpPr>
          <p:nvPr>
            <p:ph type="dt" sz="half" idx="10"/>
          </p:nvPr>
        </p:nvSpPr>
        <p:spPr/>
        <p:txBody>
          <a:bodyPr rtlCol="0"/>
          <a:lstStyle/>
          <a:p>
            <a:pPr rtl="0"/>
            <a:fld id="{5A8A69B3-6DDC-4F65-A2EA-EB3A4D3CD21F}" type="datetime1">
              <a:rPr lang="it-IT" smtClean="0"/>
              <a:t>05/03/2023</a:t>
            </a:fld>
            <a:endParaRPr lang="it-IT" dirty="0"/>
          </a:p>
        </p:txBody>
      </p:sp>
      <p:sp>
        <p:nvSpPr>
          <p:cNvPr id="10" name="Segnaposto numero diapositiva 6"/>
          <p:cNvSpPr>
            <a:spLocks noGrp="1"/>
          </p:cNvSpPr>
          <p:nvPr>
            <p:ph type="sldNum" sz="quarter" idx="12"/>
          </p:nvPr>
        </p:nvSpPr>
        <p:spPr/>
        <p:txBody>
          <a:bodyPr rtlCol="0"/>
          <a:lstStyle/>
          <a:p>
            <a:pPr rtl="0"/>
            <a:fld id="{E5137D0E-4A4F-4307-8994-C1891D747D59}" type="slidenum">
              <a:rPr lang="it-IT" smtClean="0"/>
              <a:pPr/>
              <a:t>‹N›</a:t>
            </a:fld>
            <a:endParaRPr lang="it-IT"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immagin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pic>
        <p:nvPicPr>
          <p:cNvPr id="9" name="Immagine 4" descr="Segnaposto vuoto per aggiungere un'immagine. Fare clic sul segnaposto e selezionare l'immagine che si vuole aggiung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5" name="Segnaposto piè di pa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it-IT" noProof="0" dirty="0"/>
          </a:p>
        </p:txBody>
      </p:sp>
      <p:sp>
        <p:nvSpPr>
          <p:cNvPr id="4" name="Segnaposto dat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5400807-F4CB-48AB-B928-9E17ECA5A760}" type="datetime1">
              <a:rPr lang="it-IT" noProof="0" smtClean="0"/>
              <a:t>05/03/2023</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2412" y="838200"/>
            <a:ext cx="10260631" cy="2950840"/>
          </a:xfrm>
        </p:spPr>
        <p:txBody>
          <a:bodyPr rtlCol="0"/>
          <a:lstStyle/>
          <a:p>
            <a:pPr algn="ctr" rtl="0"/>
            <a:r>
              <a:rPr lang="it-IT" sz="4000" dirty="0"/>
              <a:t>Corso di </a:t>
            </a:r>
            <a:r>
              <a:rPr lang="it-IT" sz="4000" b="1" dirty="0"/>
              <a:t>Sociologia Generale</a:t>
            </a:r>
            <a:br>
              <a:rPr lang="it-IT" sz="4000" dirty="0"/>
            </a:br>
            <a:r>
              <a:rPr lang="it-IT" sz="4000" dirty="0"/>
              <a:t>                    Prof.ssa Claudia Santoni</a:t>
            </a:r>
            <a:br>
              <a:rPr lang="it-IT" sz="4000" dirty="0"/>
            </a:br>
            <a:br>
              <a:rPr lang="it-IT" sz="4000" dirty="0"/>
            </a:br>
            <a:r>
              <a:rPr lang="it-IT" sz="4000" dirty="0"/>
              <a:t>Lezione 5</a:t>
            </a:r>
            <a:br>
              <a:rPr lang="it-IT" sz="4000" dirty="0"/>
            </a:br>
            <a:br>
              <a:rPr lang="it-IT" sz="2000" dirty="0"/>
            </a:br>
            <a:endParaRPr lang="it-IT" sz="2000" dirty="0"/>
          </a:p>
        </p:txBody>
      </p:sp>
      <p:sp>
        <p:nvSpPr>
          <p:cNvPr id="3" name="Sottotitolo 2"/>
          <p:cNvSpPr>
            <a:spLocks noGrp="1"/>
          </p:cNvSpPr>
          <p:nvPr>
            <p:ph type="subTitle" idx="1"/>
          </p:nvPr>
        </p:nvSpPr>
        <p:spPr>
          <a:xfrm>
            <a:off x="1522412" y="3789040"/>
            <a:ext cx="8964487" cy="2230760"/>
          </a:xfrm>
        </p:spPr>
        <p:txBody>
          <a:bodyPr rtlCol="0">
            <a:normAutofit/>
          </a:bodyPr>
          <a:lstStyle/>
          <a:p>
            <a:pPr algn="ctr" rtl="0"/>
            <a:r>
              <a:rPr lang="it-IT" sz="2800" dirty="0">
                <a:solidFill>
                  <a:schemeClr val="tx1">
                    <a:lumMod val="50000"/>
                  </a:schemeClr>
                </a:solidFill>
              </a:rPr>
              <a:t>Testo d’esame </a:t>
            </a:r>
          </a:p>
          <a:p>
            <a:pPr algn="ctr" rtl="0"/>
            <a:r>
              <a:rPr lang="it-IT" sz="2800" dirty="0">
                <a:solidFill>
                  <a:schemeClr val="tx1">
                    <a:lumMod val="50000"/>
                  </a:schemeClr>
                </a:solidFill>
              </a:rPr>
              <a:t>R.A. Wallace, A. </a:t>
            </a:r>
            <a:r>
              <a:rPr lang="it-IT" sz="2800" dirty="0" err="1">
                <a:solidFill>
                  <a:schemeClr val="tx1">
                    <a:lumMod val="50000"/>
                  </a:schemeClr>
                </a:solidFill>
              </a:rPr>
              <a:t>Wolf</a:t>
            </a:r>
            <a:r>
              <a:rPr lang="it-IT" sz="2800" dirty="0">
                <a:solidFill>
                  <a:schemeClr val="tx1">
                    <a:lumMod val="50000"/>
                  </a:schemeClr>
                </a:solidFill>
              </a:rPr>
              <a:t> </a:t>
            </a:r>
          </a:p>
          <a:p>
            <a:pPr algn="ctr" rtl="0"/>
            <a:r>
              <a:rPr lang="it-IT" sz="2800" dirty="0">
                <a:solidFill>
                  <a:schemeClr val="tx1">
                    <a:lumMod val="50000"/>
                  </a:schemeClr>
                </a:solidFill>
              </a:rPr>
              <a:t>«La teoria sociologia contemporanea»</a:t>
            </a:r>
          </a:p>
          <a:p>
            <a:pPr algn="ctr" rtl="0"/>
            <a:r>
              <a:rPr lang="it-IT" sz="2800" dirty="0">
                <a:solidFill>
                  <a:schemeClr val="tx1">
                    <a:lumMod val="50000"/>
                  </a:schemeClr>
                </a:solidFill>
              </a:rPr>
              <a:t>Cap. 1,2,3,4,5,6,7</a:t>
            </a:r>
          </a:p>
        </p:txBody>
      </p:sp>
    </p:spTree>
    <p:extLst>
      <p:ext uri="{BB962C8B-B14F-4D97-AF65-F5344CB8AC3E}">
        <p14:creationId xmlns:p14="http://schemas.microsoft.com/office/powerpoint/2010/main" val="3159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fontScale="90000"/>
          </a:bodyPr>
          <a:lstStyle/>
          <a:p>
            <a:pPr algn="ctr"/>
            <a:r>
              <a:rPr lang="it-IT" b="1" dirty="0"/>
              <a:t>NEOFUNZIONALISMO</a:t>
            </a:r>
            <a:br>
              <a:rPr lang="it-IT" b="1" dirty="0"/>
            </a:br>
            <a:r>
              <a:rPr lang="it-IT" b="1" dirty="0">
                <a:solidFill>
                  <a:srgbClr val="FF0000"/>
                </a:solidFill>
              </a:rPr>
              <a:t>NIKLAS LUHMANN </a:t>
            </a:r>
            <a:r>
              <a:rPr lang="it-IT" dirty="0"/>
              <a:t>(1927-1998)/1</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333772" y="836712"/>
            <a:ext cx="11377264" cy="5904656"/>
          </a:xfrm>
        </p:spPr>
        <p:txBody>
          <a:bodyPr>
            <a:normAutofit/>
          </a:bodyPr>
          <a:lstStyle/>
          <a:p>
            <a:pPr marL="227330" marR="220979" indent="0" algn="ctr">
              <a:lnSpc>
                <a:spcPct val="75100"/>
              </a:lnSpc>
              <a:spcBef>
                <a:spcPts val="935"/>
              </a:spcBef>
              <a:buNone/>
            </a:pPr>
            <a:endParaRPr lang="it-IT" sz="3000" b="1" dirty="0"/>
          </a:p>
          <a:p>
            <a:pPr marL="120014" indent="-107314" algn="just">
              <a:lnSpc>
                <a:spcPts val="2520"/>
              </a:lnSpc>
              <a:spcBef>
                <a:spcPts val="100"/>
              </a:spcBef>
              <a:buSzPct val="95833"/>
              <a:buFont typeface="Times New Roman"/>
              <a:buChar char="•"/>
              <a:tabLst>
                <a:tab pos="120014" algn="l"/>
              </a:tabLst>
            </a:pPr>
            <a:r>
              <a:rPr lang="it-IT" sz="2800" spc="-5" dirty="0">
                <a:latin typeface="Times New Roman"/>
                <a:cs typeface="Times New Roman"/>
              </a:rPr>
              <a:t> </a:t>
            </a:r>
            <a:r>
              <a:rPr lang="it-IT" sz="2400" spc="-5" dirty="0">
                <a:latin typeface="Times New Roman"/>
                <a:cs typeface="Times New Roman"/>
              </a:rPr>
              <a:t>Analizza le società umane come </a:t>
            </a:r>
            <a:r>
              <a:rPr lang="it-IT" sz="2400" spc="-5" dirty="0">
                <a:solidFill>
                  <a:srgbClr val="FF0000"/>
                </a:solidFill>
                <a:latin typeface="Times New Roman"/>
                <a:cs typeface="Times New Roman"/>
              </a:rPr>
              <a:t>SISTEMI</a:t>
            </a:r>
            <a:r>
              <a:rPr lang="it-IT" sz="2400" spc="-5" dirty="0">
                <a:latin typeface="Times New Roman"/>
                <a:cs typeface="Times New Roman"/>
              </a:rPr>
              <a:t> e tenta di dare una teoria universale, generale dei sistemi sociali. «…</a:t>
            </a:r>
            <a:r>
              <a:rPr lang="it-IT" sz="2400" i="1" spc="-5" dirty="0">
                <a:latin typeface="Times New Roman"/>
                <a:cs typeface="Times New Roman"/>
              </a:rPr>
              <a:t>ogni contatto sociale è inteso come sistema fino a giungere alla società quale totalità della considerazione di tutti i contatti possibili. In altre parole, la teoria generale dei sistemi sociali avanza la pretesa di comprendere l’insieme degli oggetti della sociologia e di essere, in questo senso, una teoria sociologica universale.</a:t>
            </a:r>
            <a:r>
              <a:rPr lang="it-IT" sz="2400" spc="-5" dirty="0">
                <a:latin typeface="Times New Roman"/>
                <a:cs typeface="Times New Roman"/>
              </a:rPr>
              <a:t>» (da </a:t>
            </a:r>
            <a:r>
              <a:rPr lang="it-IT" sz="2400" i="1" spc="-5" dirty="0">
                <a:latin typeface="Times New Roman"/>
                <a:cs typeface="Times New Roman"/>
              </a:rPr>
              <a:t>Sistemi Sociali</a:t>
            </a:r>
            <a:r>
              <a:rPr lang="it-IT" sz="2400" spc="-5" dirty="0">
                <a:latin typeface="Times New Roman"/>
                <a:cs typeface="Times New Roman"/>
              </a:rPr>
              <a:t>, 1984 ). </a:t>
            </a:r>
          </a:p>
          <a:p>
            <a:pPr marL="120014" indent="-107314" algn="just">
              <a:lnSpc>
                <a:spcPts val="2520"/>
              </a:lnSpc>
              <a:spcBef>
                <a:spcPts val="100"/>
              </a:spcBef>
              <a:buSzPct val="95833"/>
              <a:buFont typeface="Times New Roman"/>
              <a:buChar char="•"/>
              <a:tabLst>
                <a:tab pos="120014" algn="l"/>
              </a:tabLst>
            </a:pPr>
            <a:r>
              <a:rPr lang="it-IT" sz="2400" spc="-5" dirty="0">
                <a:latin typeface="Times New Roman"/>
                <a:cs typeface="Times New Roman"/>
              </a:rPr>
              <a:t> Differenza con Parsons: pensa che non ci siano fondamenti assoluti che caratterizzano il nostro sapere (es. le certezze morali) e quindi ogni schema interpretativo della realtà è solo strumento operativo che serve a ridurre la complessità (relativismo scientifico). Ogni teoria è dentro all’oggetto stesso che essa studia e quindi ogni forma di sapere è autoriflessivo perché determina esso stesso i criteri in base ai quali le sue analisi sono corrette. </a:t>
            </a:r>
            <a:r>
              <a:rPr lang="it-IT" sz="2400" u="sng" spc="-10" dirty="0">
                <a:solidFill>
                  <a:srgbClr val="FF0000"/>
                </a:solidFill>
                <a:latin typeface="Times New Roman"/>
                <a:cs typeface="Times New Roman"/>
              </a:rPr>
              <a:t>Autoreferenzialità</a:t>
            </a:r>
            <a:r>
              <a:rPr lang="it-IT" sz="2400" spc="-10" dirty="0">
                <a:solidFill>
                  <a:srgbClr val="FF0000"/>
                </a:solidFill>
                <a:latin typeface="Times New Roman"/>
                <a:cs typeface="Times New Roman"/>
              </a:rPr>
              <a:t>. </a:t>
            </a:r>
            <a:r>
              <a:rPr lang="it-IT" sz="2400" spc="-10" dirty="0">
                <a:latin typeface="Times New Roman"/>
                <a:cs typeface="Times New Roman"/>
              </a:rPr>
              <a:t>Collegata al concetto di </a:t>
            </a:r>
            <a:r>
              <a:rPr lang="it-IT" sz="2400" spc="-10" dirty="0" err="1">
                <a:latin typeface="Times New Roman"/>
                <a:cs typeface="Times New Roman"/>
              </a:rPr>
              <a:t>autopiesi</a:t>
            </a:r>
            <a:r>
              <a:rPr lang="it-IT" sz="2400" spc="-10" dirty="0">
                <a:latin typeface="Times New Roman"/>
                <a:cs typeface="Times New Roman"/>
              </a:rPr>
              <a:t>: i sistemi sono dotati di meccanismi che consentono loro di migliorarsi ridefinendo ogni volta il proprio ambito di competenza, come se </a:t>
            </a:r>
            <a:r>
              <a:rPr lang="it-IT" sz="2400" u="sng" spc="-10" dirty="0">
                <a:latin typeface="Times New Roman"/>
                <a:cs typeface="Times New Roman"/>
              </a:rPr>
              <a:t>prendessero delle decisioni</a:t>
            </a:r>
            <a:r>
              <a:rPr lang="it-IT" sz="2400" spc="-10" dirty="0">
                <a:latin typeface="Times New Roman"/>
                <a:cs typeface="Times New Roman"/>
              </a:rPr>
              <a:t>. Quindi il sistema deve essere in grado di monitorarsi, di riflettere su se stesso, di decidere. Parsons parlava di bisogni del sistema invece Luhmann di essere in grado di riflettere su se stesso. L’autoreferenzialità è presente anche nei sottosistemi sociali come la politica, la famiglia, il diritto ecc..</a:t>
            </a:r>
          </a:p>
          <a:p>
            <a:pPr marL="120014" indent="-107314" algn="just">
              <a:lnSpc>
                <a:spcPts val="2520"/>
              </a:lnSpc>
              <a:spcBef>
                <a:spcPts val="100"/>
              </a:spcBef>
              <a:buSzPct val="95833"/>
              <a:buFont typeface="Times New Roman"/>
              <a:buChar char="•"/>
              <a:tabLst>
                <a:tab pos="120014" algn="l"/>
              </a:tabLst>
            </a:pPr>
            <a:endParaRPr lang="it-IT" sz="2400" spc="-5" dirty="0">
              <a:latin typeface="Times New Roman"/>
              <a:cs typeface="Times New Roman"/>
            </a:endParaRPr>
          </a:p>
          <a:p>
            <a:pPr marL="12700" indent="0" algn="just">
              <a:lnSpc>
                <a:spcPts val="2520"/>
              </a:lnSpc>
              <a:spcBef>
                <a:spcPts val="100"/>
              </a:spcBef>
              <a:buSzPct val="95833"/>
              <a:buNone/>
              <a:tabLst>
                <a:tab pos="120014" algn="l"/>
              </a:tabLst>
            </a:pPr>
            <a:endParaRPr lang="it-IT" sz="2800" spc="-5" dirty="0">
              <a:latin typeface="Times New Roman"/>
              <a:cs typeface="Times New Roman"/>
            </a:endParaRPr>
          </a:p>
        </p:txBody>
      </p:sp>
    </p:spTree>
    <p:extLst>
      <p:ext uri="{BB962C8B-B14F-4D97-AF65-F5344CB8AC3E}">
        <p14:creationId xmlns:p14="http://schemas.microsoft.com/office/powerpoint/2010/main" val="12952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fontScale="90000"/>
          </a:bodyPr>
          <a:lstStyle/>
          <a:p>
            <a:pPr algn="ctr"/>
            <a:r>
              <a:rPr lang="it-IT" b="1" dirty="0"/>
              <a:t>NEOFUNZIONALISMO</a:t>
            </a:r>
            <a:br>
              <a:rPr lang="it-IT" b="1" dirty="0"/>
            </a:br>
            <a:r>
              <a:rPr lang="it-IT" b="1" dirty="0"/>
              <a:t>NIKLAS LUHMANN </a:t>
            </a:r>
            <a:r>
              <a:rPr lang="it-IT" dirty="0"/>
              <a:t>(1927-1998)/2</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477788" y="1052736"/>
            <a:ext cx="11521280" cy="5688632"/>
          </a:xfrm>
        </p:spPr>
        <p:txBody>
          <a:bodyPr>
            <a:normAutofit/>
          </a:bodyPr>
          <a:lstStyle/>
          <a:p>
            <a:pPr marL="12701" marR="110489" indent="0" algn="just">
              <a:lnSpc>
                <a:spcPts val="2270"/>
              </a:lnSpc>
              <a:spcBef>
                <a:spcPts val="280"/>
              </a:spcBef>
              <a:buNone/>
              <a:tabLst>
                <a:tab pos="165100" algn="l"/>
              </a:tabLst>
            </a:pPr>
            <a:endParaRPr lang="it-IT" sz="3000" b="1" dirty="0"/>
          </a:p>
          <a:p>
            <a:pPr marL="12701" marR="110489" indent="0" algn="just">
              <a:lnSpc>
                <a:spcPts val="2270"/>
              </a:lnSpc>
              <a:spcBef>
                <a:spcPts val="280"/>
              </a:spcBef>
              <a:buNone/>
              <a:tabLst>
                <a:tab pos="165100" algn="l"/>
              </a:tabLst>
            </a:pPr>
            <a:r>
              <a:rPr lang="it-IT" sz="2800" u="sng" spc="-10" dirty="0">
                <a:solidFill>
                  <a:srgbClr val="FF0000"/>
                </a:solidFill>
                <a:latin typeface="Times New Roman"/>
                <a:cs typeface="Times New Roman"/>
              </a:rPr>
              <a:t>Complessità</a:t>
            </a:r>
            <a:r>
              <a:rPr lang="it-IT" sz="2800" spc="-10" dirty="0">
                <a:latin typeface="Times New Roman"/>
                <a:cs typeface="Times New Roman"/>
              </a:rPr>
              <a:t>. Luhmann vede il mondo contemporaneo troppo complesso perché possano bastare valori e norme comuni. La complessità si impone nel sistema come conseguenza della crescita degli scambi fra gli elementi che compongono i sistemi e ne formano l’ambiente. La riduzione della complessità va letta nel rapporto </a:t>
            </a:r>
            <a:r>
              <a:rPr lang="it-IT" sz="2800" spc="-10" dirty="0">
                <a:solidFill>
                  <a:srgbClr val="FF0000"/>
                </a:solidFill>
                <a:latin typeface="Times New Roman"/>
                <a:cs typeface="Times New Roman"/>
              </a:rPr>
              <a:t>Mondo</a:t>
            </a:r>
            <a:r>
              <a:rPr lang="it-IT" sz="2800" spc="-10" dirty="0">
                <a:latin typeface="Times New Roman"/>
                <a:cs typeface="Times New Roman"/>
              </a:rPr>
              <a:t> (complessità indeterminabile, non può essere mai circoscritto) – </a:t>
            </a:r>
            <a:r>
              <a:rPr lang="it-IT" sz="2800" spc="-10" dirty="0">
                <a:solidFill>
                  <a:srgbClr val="FF0000"/>
                </a:solidFill>
                <a:latin typeface="Times New Roman"/>
                <a:cs typeface="Times New Roman"/>
              </a:rPr>
              <a:t>Ambiente</a:t>
            </a:r>
            <a:r>
              <a:rPr lang="it-IT" sz="2800" spc="-10" dirty="0">
                <a:latin typeface="Times New Roman"/>
                <a:cs typeface="Times New Roman"/>
              </a:rPr>
              <a:t> (insieme delle possibilità determinabili in una situazione concreta) – </a:t>
            </a:r>
            <a:r>
              <a:rPr lang="it-IT" sz="2800" spc="-10" dirty="0">
                <a:solidFill>
                  <a:srgbClr val="FF0000"/>
                </a:solidFill>
                <a:latin typeface="Times New Roman"/>
                <a:cs typeface="Times New Roman"/>
              </a:rPr>
              <a:t>Sistema </a:t>
            </a:r>
            <a:r>
              <a:rPr lang="it-IT" sz="2800" spc="-10" dirty="0">
                <a:latin typeface="Times New Roman"/>
                <a:cs typeface="Times New Roman"/>
              </a:rPr>
              <a:t>(è il prodotto determinato che deriva dalla effettiva selezione delle possibilità determinabili dell’ambiente e alla negazione di tutte le altre). Il sistema è meno complesso dell’ambiente e quindi ha meno complessità e più elevato ordine. Il sistema si autoregola ed è autonomo perché è indifferente all’ambiente e tale evoluzione del sistema non è adattamento ma sempre autopoiesi (capacità di costruire gli elementi che lo compongono). </a:t>
            </a:r>
          </a:p>
          <a:p>
            <a:pPr marL="12701" marR="110489" indent="0" algn="just">
              <a:lnSpc>
                <a:spcPts val="2270"/>
              </a:lnSpc>
              <a:spcBef>
                <a:spcPts val="280"/>
              </a:spcBef>
              <a:buNone/>
              <a:tabLst>
                <a:tab pos="165100" algn="l"/>
              </a:tabLst>
            </a:pPr>
            <a:r>
              <a:rPr lang="it-IT" sz="2800" spc="-10" dirty="0">
                <a:latin typeface="Times New Roman"/>
                <a:cs typeface="Times New Roman"/>
              </a:rPr>
              <a:t>Concetto di </a:t>
            </a:r>
            <a:r>
              <a:rPr lang="it-IT" sz="2800" spc="-10" dirty="0">
                <a:solidFill>
                  <a:srgbClr val="FF0000"/>
                </a:solidFill>
                <a:latin typeface="Times New Roman"/>
                <a:cs typeface="Times New Roman"/>
              </a:rPr>
              <a:t>Senso</a:t>
            </a:r>
            <a:r>
              <a:rPr lang="it-IT" sz="2800" spc="-10" dirty="0">
                <a:latin typeface="Times New Roman"/>
                <a:cs typeface="Times New Roman"/>
              </a:rPr>
              <a:t>: è ogni forma di definizione del reale e ha la funzione di ridurre la complessità del mondo e delle possibilità determinabili dell’ambiente. Permette di costruire orizzonti di comprensione della realtà e anche il suo controllo perché tiene presenti le possibilità non attualizzate. Si tratta della </a:t>
            </a:r>
            <a:r>
              <a:rPr lang="it-IT" sz="2800" i="1" spc="-10" dirty="0">
                <a:latin typeface="Times New Roman"/>
                <a:cs typeface="Times New Roman"/>
              </a:rPr>
              <a:t>doppia contingenza</a:t>
            </a:r>
            <a:r>
              <a:rPr lang="it-IT" sz="2800" spc="-10" dirty="0">
                <a:latin typeface="Times New Roman"/>
                <a:cs typeface="Times New Roman"/>
              </a:rPr>
              <a:t>. </a:t>
            </a:r>
          </a:p>
          <a:p>
            <a:pPr marL="120014" indent="-107314" algn="just">
              <a:lnSpc>
                <a:spcPts val="2520"/>
              </a:lnSpc>
              <a:spcBef>
                <a:spcPts val="100"/>
              </a:spcBef>
              <a:buSzPct val="95833"/>
              <a:buFont typeface="Times New Roman"/>
              <a:buChar char="•"/>
              <a:tabLst>
                <a:tab pos="120014" algn="l"/>
              </a:tabLst>
            </a:pPr>
            <a:endParaRPr lang="it-IT" sz="2800" spc="-5" dirty="0">
              <a:latin typeface="Times New Roman"/>
              <a:cs typeface="Times New Roman"/>
            </a:endParaRPr>
          </a:p>
        </p:txBody>
      </p:sp>
    </p:spTree>
    <p:extLst>
      <p:ext uri="{BB962C8B-B14F-4D97-AF65-F5344CB8AC3E}">
        <p14:creationId xmlns:p14="http://schemas.microsoft.com/office/powerpoint/2010/main" val="2791247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NEOFUNZIONALISMO</a:t>
            </a:r>
            <a:br>
              <a:rPr lang="it-IT" b="1" dirty="0"/>
            </a:br>
            <a:r>
              <a:rPr lang="it-IT" b="1" dirty="0"/>
              <a:t>NIKLAS LUHMANN </a:t>
            </a:r>
            <a:r>
              <a:rPr lang="it-IT" dirty="0"/>
              <a:t>(1927-1998)/3</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089232" cy="5472608"/>
          </a:xfrm>
        </p:spPr>
        <p:txBody>
          <a:bodyPr>
            <a:normAutofit/>
          </a:bodyPr>
          <a:lstStyle/>
          <a:p>
            <a:pPr marL="12700" indent="0" algn="just">
              <a:lnSpc>
                <a:spcPts val="2520"/>
              </a:lnSpc>
              <a:spcBef>
                <a:spcPts val="100"/>
              </a:spcBef>
              <a:buSzPct val="95833"/>
              <a:buNone/>
              <a:tabLst>
                <a:tab pos="120014" algn="l"/>
              </a:tabLst>
            </a:pPr>
            <a:endParaRPr lang="it-IT" sz="2800" spc="-5" dirty="0">
              <a:latin typeface="Times New Roman"/>
              <a:cs typeface="Times New Roman"/>
            </a:endParaRPr>
          </a:p>
          <a:p>
            <a:pPr marL="120014" indent="-107314" algn="just">
              <a:lnSpc>
                <a:spcPts val="2520"/>
              </a:lnSpc>
              <a:spcBef>
                <a:spcPts val="100"/>
              </a:spcBef>
              <a:buSzPct val="95833"/>
              <a:buFont typeface="Times New Roman"/>
              <a:buChar char="•"/>
              <a:tabLst>
                <a:tab pos="120014" algn="l"/>
              </a:tabLst>
            </a:pPr>
            <a:r>
              <a:rPr lang="it-IT" sz="2800" spc="-5" dirty="0">
                <a:latin typeface="Times New Roman"/>
                <a:cs typeface="Times New Roman"/>
              </a:rPr>
              <a:t>Esistono tre tipi di sistema sociale: 1. sistemi </a:t>
            </a:r>
            <a:r>
              <a:rPr lang="it-IT" sz="2800" spc="-5" dirty="0">
                <a:solidFill>
                  <a:srgbClr val="FF0000"/>
                </a:solidFill>
                <a:latin typeface="Times New Roman"/>
                <a:cs typeface="Times New Roman"/>
              </a:rPr>
              <a:t>di interazione </a:t>
            </a:r>
            <a:r>
              <a:rPr lang="it-IT" sz="2800" spc="-5" dirty="0">
                <a:latin typeface="Times New Roman"/>
                <a:cs typeface="Times New Roman"/>
              </a:rPr>
              <a:t>(relazione faccia a faccia); 2. sistemi </a:t>
            </a:r>
            <a:r>
              <a:rPr lang="it-IT" sz="2800" spc="-5" dirty="0">
                <a:solidFill>
                  <a:srgbClr val="FF0000"/>
                </a:solidFill>
                <a:latin typeface="Times New Roman"/>
                <a:cs typeface="Times New Roman"/>
              </a:rPr>
              <a:t>di organizzazioni </a:t>
            </a:r>
            <a:r>
              <a:rPr lang="it-IT" sz="2800" spc="-5" dirty="0">
                <a:latin typeface="Times New Roman"/>
                <a:cs typeface="Times New Roman"/>
              </a:rPr>
              <a:t>(l’appartenenza è vincolata a specifiche condizioni); 3. sistemi </a:t>
            </a:r>
            <a:r>
              <a:rPr lang="it-IT" sz="2800" spc="-5" dirty="0">
                <a:solidFill>
                  <a:srgbClr val="FF0000"/>
                </a:solidFill>
                <a:latin typeface="Times New Roman"/>
                <a:cs typeface="Times New Roman"/>
              </a:rPr>
              <a:t>societari</a:t>
            </a:r>
            <a:r>
              <a:rPr lang="it-IT" sz="2800" spc="-5" dirty="0">
                <a:latin typeface="Times New Roman"/>
                <a:cs typeface="Times New Roman"/>
              </a:rPr>
              <a:t> (le società).</a:t>
            </a:r>
          </a:p>
          <a:p>
            <a:pPr marL="120014" indent="-107314" algn="just">
              <a:lnSpc>
                <a:spcPts val="2520"/>
              </a:lnSpc>
              <a:spcBef>
                <a:spcPts val="100"/>
              </a:spcBef>
              <a:buSzPct val="95833"/>
              <a:buFont typeface="Times New Roman"/>
              <a:buChar char="•"/>
              <a:tabLst>
                <a:tab pos="120014" algn="l"/>
              </a:tabLst>
            </a:pPr>
            <a:r>
              <a:rPr lang="it-IT" sz="2800" spc="-5" dirty="0">
                <a:latin typeface="Times New Roman"/>
                <a:cs typeface="Times New Roman"/>
              </a:rPr>
              <a:t>Le società sono dunque uno dei tre tipi di sistemi sociali che si conoscono, accanto ad altri sistemi quali le interazioni e le organizzazioni. La differenza tra società e interazione è la loro ampiezza: le interazioni hanno confini determinabili, includono ciò che è fisicamente presente e si basano per questo motivo sul senso. La società invece è basata sulla </a:t>
            </a:r>
            <a:r>
              <a:rPr lang="it-IT" sz="2800" spc="-5" dirty="0">
                <a:solidFill>
                  <a:srgbClr val="FF0000"/>
                </a:solidFill>
                <a:latin typeface="Times New Roman"/>
                <a:cs typeface="Times New Roman"/>
              </a:rPr>
              <a:t>comunicazione </a:t>
            </a:r>
            <a:r>
              <a:rPr lang="it-IT" sz="2800" spc="-5" dirty="0">
                <a:latin typeface="Times New Roman"/>
                <a:cs typeface="Times New Roman"/>
              </a:rPr>
              <a:t>e quindi è capace di andare oltre i suoi confini di spazio e di tempo. Per questo la società è centrale per cogliere l’evoluzione sociale. A differenza della sociologia tradizionale, la società per Luhmann in quanto sistema non ha come propri elementi individui, ruoli, azioni, relazioni ma comunicazioni e i suoi confini sono quelli della comunicazione. </a:t>
            </a:r>
          </a:p>
          <a:p>
            <a:pPr marL="12701" marR="110489" indent="0" algn="just">
              <a:lnSpc>
                <a:spcPts val="2270"/>
              </a:lnSpc>
              <a:spcBef>
                <a:spcPts val="280"/>
              </a:spcBef>
              <a:buNone/>
              <a:tabLst>
                <a:tab pos="165100" algn="l"/>
              </a:tabLst>
            </a:pPr>
            <a:endParaRPr lang="it-IT" sz="2800" spc="-10" dirty="0">
              <a:latin typeface="Times New Roman"/>
              <a:cs typeface="Times New Roman"/>
            </a:endParaRPr>
          </a:p>
        </p:txBody>
      </p:sp>
    </p:spTree>
    <p:extLst>
      <p:ext uri="{BB962C8B-B14F-4D97-AF65-F5344CB8AC3E}">
        <p14:creationId xmlns:p14="http://schemas.microsoft.com/office/powerpoint/2010/main" val="16149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0"/>
            <a:ext cx="9601200" cy="980728"/>
          </a:xfrm>
        </p:spPr>
        <p:txBody>
          <a:bodyPr>
            <a:normAutofit/>
          </a:bodyPr>
          <a:lstStyle/>
          <a:p>
            <a:pPr algn="ctr"/>
            <a:r>
              <a:rPr lang="it-IT" b="1" dirty="0"/>
              <a:t>NEOFUNZIONALISMO</a:t>
            </a:r>
            <a:br>
              <a:rPr lang="it-IT" b="1" dirty="0"/>
            </a:br>
            <a:r>
              <a:rPr lang="it-IT" b="1" dirty="0"/>
              <a:t>NIKLAS LUHMANN </a:t>
            </a:r>
            <a:r>
              <a:rPr lang="it-IT" dirty="0"/>
              <a:t>(1927-1998)/4</a:t>
            </a:r>
            <a:endParaRPr lang="it-IT" b="1" dirty="0"/>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3" y="980728"/>
            <a:ext cx="11855052" cy="5877272"/>
          </a:xfrm>
        </p:spPr>
        <p:txBody>
          <a:bodyPr>
            <a:normAutofit lnSpcReduction="10000"/>
          </a:bodyPr>
          <a:lstStyle/>
          <a:p>
            <a:pPr lvl="1" algn="just"/>
            <a:r>
              <a:rPr lang="it-IT" sz="2200" spc="-5" dirty="0">
                <a:latin typeface="Times New Roman"/>
                <a:cs typeface="Times New Roman"/>
              </a:rPr>
              <a:t>Gli individui sono sistemi psichici che si relazionano e sono nella società attraverso l’</a:t>
            </a:r>
            <a:r>
              <a:rPr lang="it-IT" sz="2200" spc="-5" dirty="0" err="1">
                <a:latin typeface="Times New Roman"/>
                <a:cs typeface="Times New Roman"/>
              </a:rPr>
              <a:t>interprenetazione</a:t>
            </a:r>
            <a:r>
              <a:rPr lang="it-IT" sz="2200" spc="-5" dirty="0">
                <a:latin typeface="Times New Roman"/>
                <a:cs typeface="Times New Roman"/>
              </a:rPr>
              <a:t> (una relazione tra individuo e società è una relazione tra sistemi e per Luhmann non c’è una priorità dell’uno rispetto all’altro).  </a:t>
            </a:r>
          </a:p>
          <a:p>
            <a:pPr lvl="1" algn="just"/>
            <a:r>
              <a:rPr lang="it-IT" sz="2200" spc="-5" dirty="0">
                <a:latin typeface="Times New Roman"/>
                <a:cs typeface="Times New Roman"/>
              </a:rPr>
              <a:t>Ciò che scandisce </a:t>
            </a:r>
            <a:r>
              <a:rPr lang="it-IT" sz="2200" u="sng" spc="-5" dirty="0">
                <a:latin typeface="Times New Roman"/>
                <a:cs typeface="Times New Roman"/>
              </a:rPr>
              <a:t>l’evoluzione sociale </a:t>
            </a:r>
            <a:r>
              <a:rPr lang="it-IT" sz="2200" spc="-5" dirty="0">
                <a:latin typeface="Times New Roman"/>
                <a:cs typeface="Times New Roman"/>
              </a:rPr>
              <a:t>è la forma della sua differenziazione primaria, cioè, dei mutamenti della sua struttura. Più si differenzia, meno è complesso e più è evoluto. La differenziazione primaria della società è quella in sottosistemi come economico, religioso, politico.</a:t>
            </a:r>
            <a:endParaRPr lang="it-IT" sz="2200" spc="-5" dirty="0">
              <a:solidFill>
                <a:srgbClr val="FF0000"/>
              </a:solidFill>
              <a:latin typeface="Times New Roman"/>
              <a:cs typeface="Times New Roman"/>
            </a:endParaRPr>
          </a:p>
          <a:p>
            <a:pPr lvl="1" algn="just"/>
            <a:r>
              <a:rPr lang="it-IT" sz="2200" spc="-5" dirty="0">
                <a:solidFill>
                  <a:srgbClr val="FF0000"/>
                </a:solidFill>
                <a:latin typeface="Times New Roman"/>
                <a:cs typeface="Times New Roman"/>
              </a:rPr>
              <a:t>Comunicazione</a:t>
            </a:r>
            <a:r>
              <a:rPr lang="it-IT" sz="2200" spc="-5" dirty="0">
                <a:latin typeface="Times New Roman"/>
                <a:cs typeface="Times New Roman"/>
              </a:rPr>
              <a:t>. E’ l’operazione specifica dei sistemi sociali e si realizza soltanto se avviene </a:t>
            </a:r>
            <a:r>
              <a:rPr lang="it-IT" sz="2200" u="sng" spc="-5" dirty="0">
                <a:latin typeface="Times New Roman"/>
                <a:cs typeface="Times New Roman"/>
              </a:rPr>
              <a:t>comprensione,</a:t>
            </a:r>
            <a:r>
              <a:rPr lang="it-IT" sz="2200" spc="-5" dirty="0">
                <a:latin typeface="Times New Roman"/>
                <a:cs typeface="Times New Roman"/>
              </a:rPr>
              <a:t> infatti, essa non è semplice percezione del comportamento altrui. Con la comunicazione si supera il livello dell’emissione (Alter ha detto) e dell’informazione (ciò che Alter ha detto) e così si può dare avvio ad un’altra comunicazione e la rete delle comunicazioni definisce l’unità del sistema sociale. La continuità della comunicazione nei sistemi sociali è la loro </a:t>
            </a:r>
            <a:r>
              <a:rPr lang="it-IT" sz="2200" u="sng" spc="-5" dirty="0">
                <a:latin typeface="Times New Roman"/>
                <a:cs typeface="Times New Roman"/>
              </a:rPr>
              <a:t>autopoiesi;</a:t>
            </a:r>
            <a:r>
              <a:rPr lang="it-IT" sz="2200" spc="-5" dirty="0">
                <a:latin typeface="Times New Roman"/>
                <a:cs typeface="Times New Roman"/>
              </a:rPr>
              <a:t> sono autopoietici tutti quei sistemi in cui è possibile individuare un modo specifico di operazione che si compie al suo interno. Tutti i sistemi autopoietici sono per questo caratterizzati da chiusura operativa: le comunicazioni sono operazioni del sistema sociale che sono il risultato di precedenti comunicazioni che suscitano altre comunicazioni. </a:t>
            </a:r>
          </a:p>
          <a:p>
            <a:pPr lvl="1" algn="just"/>
            <a:r>
              <a:rPr kumimoji="0" lang="it-IT" sz="2400" b="0" i="0" u="none" strike="noStrike" kern="1200" cap="none" spc="-10" normalizeH="0" baseline="0" noProof="0" dirty="0">
                <a:ln>
                  <a:noFill/>
                </a:ln>
                <a:solidFill>
                  <a:prstClr val="black"/>
                </a:solidFill>
                <a:effectLst/>
                <a:uLnTx/>
                <a:uFillTx/>
                <a:latin typeface="Times New Roman"/>
                <a:ea typeface="+mn-ea"/>
                <a:cs typeface="Times New Roman"/>
              </a:rPr>
              <a:t>Le società moderne globalizzate devono obbligatoriamente ridurre la complessità grazie alla differenziazione dei sottosistemi e quindi dei codici comunicativi che non si sovrappongono grazie ai confini tra sistemi. </a:t>
            </a:r>
            <a:r>
              <a:rPr kumimoji="0" lang="it-IT" sz="2400" b="0" i="0" strike="noStrike" kern="1200" cap="none" spc="-10" normalizeH="0" baseline="0" noProof="0" dirty="0">
                <a:ln>
                  <a:noFill/>
                </a:ln>
                <a:solidFill>
                  <a:prstClr val="black"/>
                </a:solidFill>
                <a:effectLst/>
                <a:uLnTx/>
                <a:uFillTx/>
                <a:latin typeface="Times New Roman"/>
                <a:ea typeface="+mn-ea"/>
                <a:cs typeface="Times New Roman"/>
              </a:rPr>
              <a:t>Scelta tra alternative ed accettazione</a:t>
            </a:r>
            <a:r>
              <a:rPr lang="it-IT" sz="2400" spc="-10" dirty="0">
                <a:solidFill>
                  <a:prstClr val="black"/>
                </a:solidFill>
                <a:latin typeface="Times New Roman"/>
                <a:cs typeface="Times New Roman"/>
              </a:rPr>
              <a:t>. </a:t>
            </a:r>
            <a:r>
              <a:rPr kumimoji="0" lang="it-IT" sz="2400" b="0" i="0" u="none" strike="noStrike" kern="1200" cap="none" spc="-10" normalizeH="0" baseline="0" noProof="0" dirty="0">
                <a:ln>
                  <a:noFill/>
                </a:ln>
                <a:solidFill>
                  <a:prstClr val="black"/>
                </a:solidFill>
                <a:effectLst/>
                <a:uLnTx/>
                <a:uFillTx/>
                <a:latin typeface="Times New Roman"/>
                <a:ea typeface="+mn-ea"/>
                <a:cs typeface="Times New Roman"/>
              </a:rPr>
              <a:t>Concetto di </a:t>
            </a:r>
            <a:r>
              <a:rPr kumimoji="0" lang="it-IT" sz="2400" b="0" i="0" u="sng" strike="noStrike" kern="1200" cap="none" spc="-10" normalizeH="0" baseline="0" noProof="0" dirty="0">
                <a:ln>
                  <a:noFill/>
                </a:ln>
                <a:solidFill>
                  <a:prstClr val="black"/>
                </a:solidFill>
                <a:effectLst/>
                <a:uLnTx/>
                <a:uFillTx/>
                <a:latin typeface="Times New Roman"/>
                <a:ea typeface="+mn-ea"/>
                <a:cs typeface="Times New Roman"/>
              </a:rPr>
              <a:t>rischio</a:t>
            </a:r>
            <a:r>
              <a:rPr kumimoji="0" lang="it-IT" sz="2400" b="0" i="0" u="none" strike="noStrike" kern="1200" cap="none" spc="-10" normalizeH="0" baseline="0" noProof="0" dirty="0">
                <a:ln>
                  <a:noFill/>
                </a:ln>
                <a:solidFill>
                  <a:prstClr val="black"/>
                </a:solidFill>
                <a:effectLst/>
                <a:uLnTx/>
                <a:uFillTx/>
                <a:latin typeface="Times New Roman"/>
                <a:ea typeface="+mn-ea"/>
                <a:cs typeface="Times New Roman"/>
              </a:rPr>
              <a:t> e di </a:t>
            </a:r>
            <a:r>
              <a:rPr kumimoji="0" lang="it-IT" sz="2400" b="0" i="0" u="sng" strike="noStrike" kern="1200" cap="none" spc="-10" normalizeH="0" baseline="0" noProof="0" dirty="0">
                <a:ln>
                  <a:noFill/>
                </a:ln>
                <a:solidFill>
                  <a:prstClr val="black"/>
                </a:solidFill>
                <a:effectLst/>
                <a:uLnTx/>
                <a:uFillTx/>
                <a:latin typeface="Times New Roman"/>
                <a:ea typeface="+mn-ea"/>
                <a:cs typeface="Times New Roman"/>
              </a:rPr>
              <a:t>pericolo</a:t>
            </a:r>
            <a:r>
              <a:rPr kumimoji="0" lang="it-IT" sz="2400" b="0" i="0" u="none" strike="noStrike" kern="1200" cap="none" spc="-10" normalizeH="0" baseline="0" noProof="0" dirty="0">
                <a:ln>
                  <a:noFill/>
                </a:ln>
                <a:solidFill>
                  <a:prstClr val="black"/>
                </a:solidFill>
                <a:effectLst/>
                <a:uLnTx/>
                <a:uFillTx/>
                <a:latin typeface="Times New Roman"/>
                <a:ea typeface="+mn-ea"/>
                <a:cs typeface="Times New Roman"/>
              </a:rPr>
              <a:t>.</a:t>
            </a:r>
          </a:p>
          <a:p>
            <a:pPr lvl="1" algn="just"/>
            <a:endParaRPr lang="it-IT" sz="2200" spc="-5" dirty="0">
              <a:latin typeface="Times New Roman"/>
              <a:cs typeface="Times New Roman"/>
            </a:endParaRPr>
          </a:p>
          <a:p>
            <a:pPr marL="0" indent="0">
              <a:buNone/>
            </a:pPr>
            <a:endParaRPr lang="it-IT" b="1" dirty="0"/>
          </a:p>
        </p:txBody>
      </p:sp>
    </p:spTree>
    <p:extLst>
      <p:ext uri="{BB962C8B-B14F-4D97-AF65-F5344CB8AC3E}">
        <p14:creationId xmlns:p14="http://schemas.microsoft.com/office/powerpoint/2010/main" val="39520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a:bodyPr>
          <a:lstStyle/>
          <a:p>
            <a:pPr algn="ctr"/>
            <a:r>
              <a:rPr lang="it-IT" b="1" dirty="0"/>
              <a:t>TEORIA del CONFLITTO</a:t>
            </a:r>
            <a:r>
              <a:rPr lang="it-IT" dirty="0"/>
              <a:t>/1</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477788" y="1052736"/>
            <a:ext cx="11233248" cy="5688632"/>
          </a:xfrm>
        </p:spPr>
        <p:txBody>
          <a:bodyPr>
            <a:normAutofit/>
          </a:bodyPr>
          <a:lstStyle/>
          <a:p>
            <a:pPr marL="227330" marR="220979" indent="0" algn="ctr">
              <a:lnSpc>
                <a:spcPct val="75100"/>
              </a:lnSpc>
              <a:spcBef>
                <a:spcPts val="935"/>
              </a:spcBef>
              <a:buNone/>
            </a:pPr>
            <a:endParaRPr lang="it-IT" sz="3000" b="1" dirty="0"/>
          </a:p>
          <a:p>
            <a:pPr marL="120014" indent="-107314" algn="just">
              <a:lnSpc>
                <a:spcPts val="2520"/>
              </a:lnSpc>
              <a:spcBef>
                <a:spcPts val="100"/>
              </a:spcBef>
              <a:buSzPct val="95833"/>
              <a:buFont typeface="Times New Roman"/>
              <a:buChar char="•"/>
              <a:tabLst>
                <a:tab pos="120014" algn="l"/>
              </a:tabLst>
            </a:pPr>
            <a:r>
              <a:rPr lang="it-IT" sz="2800" spc="-5" dirty="0">
                <a:latin typeface="Times New Roman"/>
                <a:cs typeface="Times New Roman"/>
              </a:rPr>
              <a:t> Tale orientamento teorico si basa su 3 presupposti interconnessi:</a:t>
            </a:r>
          </a:p>
          <a:p>
            <a:pPr marL="12700" indent="0" algn="just">
              <a:lnSpc>
                <a:spcPts val="2520"/>
              </a:lnSpc>
              <a:spcBef>
                <a:spcPts val="100"/>
              </a:spcBef>
              <a:buSzPct val="95833"/>
              <a:buNone/>
              <a:tabLst>
                <a:tab pos="120014" algn="l"/>
              </a:tabLst>
            </a:pPr>
            <a:r>
              <a:rPr lang="it-IT" sz="2800" spc="-5" dirty="0">
                <a:latin typeface="Times New Roman"/>
                <a:cs typeface="Times New Roman"/>
              </a:rPr>
              <a:t>1. Gli </a:t>
            </a:r>
            <a:r>
              <a:rPr lang="it-IT" sz="2800" b="1" spc="-5" dirty="0">
                <a:latin typeface="Times New Roman"/>
                <a:cs typeface="Times New Roman"/>
              </a:rPr>
              <a:t>interessi</a:t>
            </a:r>
            <a:r>
              <a:rPr lang="it-IT" sz="2800" spc="-5" dirty="0">
                <a:latin typeface="Times New Roman"/>
                <a:cs typeface="Times New Roman"/>
              </a:rPr>
              <a:t> sono fattori costitutivi di tutte le società e forze motrici dei comportamenti umani perché ogni individuo o gruppo li difende. 2. Il </a:t>
            </a:r>
            <a:r>
              <a:rPr lang="it-IT" sz="2800" b="1" spc="-5" dirty="0">
                <a:latin typeface="Times New Roman"/>
                <a:cs typeface="Times New Roman"/>
              </a:rPr>
              <a:t>potere </a:t>
            </a:r>
            <a:r>
              <a:rPr lang="it-IT" sz="2800" spc="-5" dirty="0">
                <a:latin typeface="Times New Roman"/>
                <a:cs typeface="Times New Roman"/>
              </a:rPr>
              <a:t>è il nucleo delle relazioni umane ed è fonte di conflitto perché distribuito in modo diseguale. 3. I </a:t>
            </a:r>
            <a:r>
              <a:rPr lang="it-IT" sz="2800" b="1" spc="-5" dirty="0">
                <a:latin typeface="Times New Roman"/>
                <a:cs typeface="Times New Roman"/>
              </a:rPr>
              <a:t>valori</a:t>
            </a:r>
            <a:r>
              <a:rPr lang="it-IT" sz="2800" spc="-5" dirty="0">
                <a:latin typeface="Times New Roman"/>
                <a:cs typeface="Times New Roman"/>
              </a:rPr>
              <a:t> sono usati dai gruppi per conseguire propri interessi e no scopi di una società (come sostengono invece i funzionalisti). Tali valori vengono espressi dai gruppi sotto forma soprattutto di </a:t>
            </a:r>
            <a:r>
              <a:rPr lang="it-IT" sz="2800" b="1" spc="-5" dirty="0">
                <a:latin typeface="Times New Roman"/>
                <a:cs typeface="Times New Roman"/>
              </a:rPr>
              <a:t>ideologie </a:t>
            </a:r>
            <a:r>
              <a:rPr lang="it-IT" sz="2800" spc="-5" dirty="0">
                <a:latin typeface="Times New Roman"/>
                <a:cs typeface="Times New Roman"/>
              </a:rPr>
              <a:t>(cioè idee che non sono obiettivamente fondate e quindi creano una falsa coscienza). E’ Karl Marx a teorizzare che i valori dominanti di una società sono i valori della classe dominante e a teorizzare che ciò che avviene nella sfera dei valori (dominio culturale) deve essere messo in collegamento con ciò che avviene in altre sfere (dominio economico, politico, sociale). Tutti i valori anche quelli universalmente condivisi sono prodotti storici di lungo periodo e frutto della lotta tra classi.</a:t>
            </a:r>
          </a:p>
          <a:p>
            <a:pPr marL="12700" indent="0" algn="just">
              <a:lnSpc>
                <a:spcPts val="2520"/>
              </a:lnSpc>
              <a:spcBef>
                <a:spcPts val="100"/>
              </a:spcBef>
              <a:buSzPct val="95833"/>
              <a:buNone/>
              <a:tabLst>
                <a:tab pos="120014" algn="l"/>
              </a:tabLst>
            </a:pPr>
            <a:endParaRPr lang="it-IT" sz="2800" spc="-5" dirty="0">
              <a:latin typeface="Times New Roman"/>
              <a:cs typeface="Times New Roman"/>
            </a:endParaRPr>
          </a:p>
          <a:p>
            <a:pPr marL="12700" indent="0" algn="just">
              <a:lnSpc>
                <a:spcPts val="2520"/>
              </a:lnSpc>
              <a:spcBef>
                <a:spcPts val="100"/>
              </a:spcBef>
              <a:buSzPct val="95833"/>
              <a:buNone/>
              <a:tabLst>
                <a:tab pos="120014" algn="l"/>
              </a:tabLst>
            </a:pPr>
            <a:endParaRPr lang="it-IT" sz="2800" spc="-5" dirty="0">
              <a:latin typeface="Times New Roman"/>
              <a:cs typeface="Times New Roman"/>
            </a:endParaRPr>
          </a:p>
          <a:p>
            <a:pPr marL="469900" indent="-457200" algn="just">
              <a:lnSpc>
                <a:spcPts val="2520"/>
              </a:lnSpc>
              <a:spcBef>
                <a:spcPts val="100"/>
              </a:spcBef>
              <a:buSzPct val="95833"/>
              <a:buAutoNum type="arabicPeriod"/>
              <a:tabLst>
                <a:tab pos="120014" algn="l"/>
              </a:tabLst>
            </a:pPr>
            <a:endParaRPr lang="it-IT" spc="-5" dirty="0">
              <a:latin typeface="Times New Roman"/>
              <a:cs typeface="Times New Roman"/>
            </a:endParaRPr>
          </a:p>
        </p:txBody>
      </p:sp>
    </p:spTree>
    <p:extLst>
      <p:ext uri="{BB962C8B-B14F-4D97-AF65-F5344CB8AC3E}">
        <p14:creationId xmlns:p14="http://schemas.microsoft.com/office/powerpoint/2010/main" val="17394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0"/>
            <a:ext cx="9601200" cy="980728"/>
          </a:xfrm>
        </p:spPr>
        <p:txBody>
          <a:bodyPr>
            <a:normAutofit/>
          </a:bodyPr>
          <a:lstStyle/>
          <a:p>
            <a:pPr algn="ctr"/>
            <a:r>
              <a:rPr lang="it-IT" sz="3600" b="1" dirty="0"/>
              <a:t>TEORIA del CONFLITTO</a:t>
            </a:r>
            <a:r>
              <a:rPr lang="it-IT" sz="3600" dirty="0"/>
              <a:t>/2</a:t>
            </a:r>
            <a:endParaRPr lang="it-IT" sz="3600" b="1" dirty="0"/>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3" y="980728"/>
            <a:ext cx="11855052" cy="5877272"/>
          </a:xfrm>
        </p:spPr>
        <p:txBody>
          <a:bodyPr>
            <a:normAutofit/>
          </a:bodyPr>
          <a:lstStyle/>
          <a:p>
            <a:pPr marL="0" indent="0" algn="ctr">
              <a:buNone/>
            </a:pPr>
            <a:r>
              <a:rPr lang="it-IT" sz="3600" b="1" dirty="0"/>
              <a:t>DUE TRADIZIONI TEORICHE</a:t>
            </a:r>
          </a:p>
          <a:p>
            <a:pPr marL="457200" indent="-457200">
              <a:buAutoNum type="arabicPeriod"/>
            </a:pPr>
            <a:r>
              <a:rPr lang="it-IT" sz="3200" b="1" dirty="0"/>
              <a:t>Teorici CRITICI o Utopisti. </a:t>
            </a:r>
            <a:r>
              <a:rPr lang="it-IT" sz="3200" dirty="0"/>
              <a:t>Impegnati nella critica della società, si rifiutano di separare l’analisi dal giudizio e credono nella possibilità di una società senza conflitti. Karl Marx è il teorico di riferimento; tra i pensatori Charles Wright </a:t>
            </a:r>
            <a:r>
              <a:rPr lang="it-IT" sz="3200" dirty="0" err="1"/>
              <a:t>Mills</a:t>
            </a:r>
            <a:r>
              <a:rPr lang="it-IT" sz="3200" dirty="0"/>
              <a:t>, Pierre </a:t>
            </a:r>
            <a:r>
              <a:rPr lang="it-IT" sz="3200" dirty="0" err="1"/>
              <a:t>Bourdieu</a:t>
            </a:r>
            <a:r>
              <a:rPr lang="it-IT" sz="3200" dirty="0"/>
              <a:t>, la Scuola di Francoforte (marxismo e neo-marxismo).</a:t>
            </a:r>
          </a:p>
          <a:p>
            <a:pPr marL="457200" indent="-457200">
              <a:buAutoNum type="arabicPeriod"/>
            </a:pPr>
            <a:r>
              <a:rPr lang="it-IT" sz="3200" b="1" dirty="0"/>
              <a:t>Teorici ANALITICI. </a:t>
            </a:r>
            <a:r>
              <a:rPr lang="it-IT" sz="3200" dirty="0"/>
              <a:t>Il conflitto è elemento permanente della vita sociale e respingono l’idea che le affermazioni delle scienze sociali siano giudizi di valore. Teorico di riferimento è Max Weber, altri pensatori Ralph </a:t>
            </a:r>
            <a:r>
              <a:rPr lang="it-IT" sz="3200" dirty="0" err="1"/>
              <a:t>Dahrendorf</a:t>
            </a:r>
            <a:r>
              <a:rPr lang="it-IT" sz="3200" dirty="0"/>
              <a:t>, Lewis Coser e Randall Collins. </a:t>
            </a:r>
            <a:endParaRPr lang="it-IT" sz="3200" b="1" dirty="0"/>
          </a:p>
          <a:p>
            <a:pPr marL="0" indent="0">
              <a:buNone/>
            </a:pPr>
            <a:endParaRPr lang="it-IT" sz="2400" b="1" dirty="0"/>
          </a:p>
          <a:p>
            <a:pPr marL="0" indent="0" algn="ctr">
              <a:buNone/>
            </a:pPr>
            <a:endParaRPr lang="it-IT" b="1" dirty="0"/>
          </a:p>
        </p:txBody>
      </p:sp>
    </p:spTree>
    <p:extLst>
      <p:ext uri="{BB962C8B-B14F-4D97-AF65-F5344CB8AC3E}">
        <p14:creationId xmlns:p14="http://schemas.microsoft.com/office/powerpoint/2010/main" val="257525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648072"/>
          </a:xfrm>
        </p:spPr>
        <p:txBody>
          <a:bodyPr>
            <a:normAutofit fontScale="90000"/>
          </a:bodyPr>
          <a:lstStyle/>
          <a:p>
            <a:pPr algn="ctr"/>
            <a:br>
              <a:rPr lang="it-IT" b="1" dirty="0"/>
            </a:br>
            <a:r>
              <a:rPr lang="it-IT" b="1" dirty="0"/>
              <a:t>TEORIA del CONFLITTO</a:t>
            </a:r>
            <a:r>
              <a:rPr lang="it-IT" dirty="0"/>
              <a:t>/3</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089232" cy="5472608"/>
          </a:xfrm>
        </p:spPr>
        <p:txBody>
          <a:bodyPr>
            <a:normAutofit fontScale="55000" lnSpcReduction="20000"/>
          </a:bodyPr>
          <a:lstStyle/>
          <a:p>
            <a:pPr marL="12701" marR="110489" indent="0" algn="ctr">
              <a:lnSpc>
                <a:spcPts val="2270"/>
              </a:lnSpc>
              <a:spcBef>
                <a:spcPts val="280"/>
              </a:spcBef>
              <a:buNone/>
              <a:tabLst>
                <a:tab pos="165100" algn="l"/>
              </a:tabLst>
            </a:pPr>
            <a:r>
              <a:rPr lang="it-IT" sz="5800" b="1" spc="-10" dirty="0">
                <a:latin typeface="Times New Roman"/>
                <a:cs typeface="Times New Roman"/>
              </a:rPr>
              <a:t>MAX WEBER (1874-1920)/1</a:t>
            </a:r>
          </a:p>
          <a:p>
            <a:pPr marL="12701" marR="110489" indent="0" algn="just">
              <a:lnSpc>
                <a:spcPts val="2270"/>
              </a:lnSpc>
              <a:spcBef>
                <a:spcPts val="280"/>
              </a:spcBef>
              <a:buNone/>
              <a:tabLst>
                <a:tab pos="165100" algn="l"/>
              </a:tabLst>
            </a:pPr>
            <a:r>
              <a:rPr lang="it-IT" sz="5100" spc="-10" dirty="0">
                <a:latin typeface="Times New Roman"/>
                <a:cs typeface="Times New Roman"/>
              </a:rPr>
              <a:t>Cerca di identificare le caratteristiche della società moderna anche se non crede nella modernizzazione che identifica come una «gabbia d’acciaio» dominata dalla burocrazia.</a:t>
            </a:r>
          </a:p>
          <a:p>
            <a:pPr marL="12701" marR="110489" indent="0" algn="just">
              <a:lnSpc>
                <a:spcPts val="2270"/>
              </a:lnSpc>
              <a:spcBef>
                <a:spcPts val="280"/>
              </a:spcBef>
              <a:buNone/>
              <a:tabLst>
                <a:tab pos="165100" algn="l"/>
              </a:tabLst>
            </a:pPr>
            <a:r>
              <a:rPr lang="it-IT" sz="5100" spc="-10" dirty="0">
                <a:latin typeface="Times New Roman"/>
                <a:cs typeface="Times New Roman"/>
              </a:rPr>
              <a:t>Le attività umane sono sì controllate da interessi ma sono importanti anche i fini e i valori specifici di ciascuna società. «La sociologia (…) deve interpretare l’agire sociale. Per agire sociale si deve intendere un agire che sia riferito – secondo il suo senso, intenzionato dall’agente o dagli agenti – all’atteggiamento di altri individui, e orientato nel suo corso in base a questo», M. Weber, </a:t>
            </a:r>
            <a:r>
              <a:rPr lang="it-IT" sz="5100" i="1" spc="-10" dirty="0">
                <a:latin typeface="Times New Roman"/>
                <a:cs typeface="Times New Roman"/>
              </a:rPr>
              <a:t>Economia e Società.</a:t>
            </a:r>
          </a:p>
          <a:p>
            <a:pPr marL="12701" marR="110489" indent="0" algn="just">
              <a:lnSpc>
                <a:spcPts val="2270"/>
              </a:lnSpc>
              <a:spcBef>
                <a:spcPts val="280"/>
              </a:spcBef>
              <a:buNone/>
              <a:tabLst>
                <a:tab pos="165100" algn="l"/>
              </a:tabLst>
            </a:pPr>
            <a:r>
              <a:rPr lang="it-IT" sz="5100" spc="-10" dirty="0">
                <a:latin typeface="Times New Roman"/>
                <a:cs typeface="Times New Roman"/>
              </a:rPr>
              <a:t>Ha teorizzato i </a:t>
            </a:r>
            <a:r>
              <a:rPr lang="it-IT" sz="5100" spc="-10" dirty="0">
                <a:solidFill>
                  <a:srgbClr val="FF0000"/>
                </a:solidFill>
                <a:latin typeface="Times New Roman"/>
                <a:cs typeface="Times New Roman"/>
              </a:rPr>
              <a:t>Tipi Ideali</a:t>
            </a:r>
            <a:r>
              <a:rPr lang="it-IT" sz="5100" spc="-10" dirty="0">
                <a:latin typeface="Times New Roman"/>
                <a:cs typeface="Times New Roman"/>
              </a:rPr>
              <a:t>. Il tipo ideale è una concettualizzazione che permette di evidenziare le caratteristiche tipiche ed essenziali di un dato fenomeno sociale e trovarne così le regolarità contingenti. L’importanza del tipo ideale non risiede nella sua verosimiglianza al reale ma nella capacità di rendere intellegibili gli eventi storici e contemporanei. Esempio della burocrazia: il suo elemento essenziale è il ricorso a  documenti scritti anche se poi sono diverse da paese a paese.</a:t>
            </a:r>
          </a:p>
        </p:txBody>
      </p:sp>
    </p:spTree>
    <p:extLst>
      <p:ext uri="{BB962C8B-B14F-4D97-AF65-F5344CB8AC3E}">
        <p14:creationId xmlns:p14="http://schemas.microsoft.com/office/powerpoint/2010/main" val="2285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648072"/>
          </a:xfrm>
        </p:spPr>
        <p:txBody>
          <a:bodyPr>
            <a:normAutofit fontScale="90000"/>
          </a:bodyPr>
          <a:lstStyle/>
          <a:p>
            <a:pPr algn="ctr"/>
            <a:br>
              <a:rPr lang="it-IT" sz="3600" b="1" dirty="0"/>
            </a:br>
            <a:r>
              <a:rPr lang="it-IT" sz="3600" b="1" dirty="0"/>
              <a:t>TEORIA del CONFLITTO</a:t>
            </a:r>
            <a:r>
              <a:rPr lang="it-IT" dirty="0"/>
              <a:t>/4</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21804" y="1052736"/>
            <a:ext cx="11161240" cy="5805264"/>
          </a:xfrm>
        </p:spPr>
        <p:txBody>
          <a:bodyPr>
            <a:normAutofit/>
          </a:bodyPr>
          <a:lstStyle/>
          <a:p>
            <a:pPr marL="139065" marR="110489" indent="-126364" algn="just">
              <a:lnSpc>
                <a:spcPts val="2270"/>
              </a:lnSpc>
              <a:spcBef>
                <a:spcPts val="280"/>
              </a:spcBef>
              <a:tabLst>
                <a:tab pos="165100" algn="l"/>
              </a:tabLst>
            </a:pPr>
            <a:endParaRPr lang="it-IT" sz="2800" b="1" spc="-10" dirty="0">
              <a:latin typeface="Times New Roman"/>
              <a:cs typeface="Times New Roman"/>
            </a:endParaRPr>
          </a:p>
          <a:p>
            <a:pPr marL="12701" marR="110489" indent="0" algn="ctr">
              <a:lnSpc>
                <a:spcPts val="2270"/>
              </a:lnSpc>
              <a:spcBef>
                <a:spcPts val="280"/>
              </a:spcBef>
              <a:buNone/>
              <a:tabLst>
                <a:tab pos="165100" algn="l"/>
              </a:tabLst>
            </a:pPr>
            <a:r>
              <a:rPr lang="it-IT" sz="3600" b="1" spc="-10" dirty="0">
                <a:latin typeface="Times New Roman"/>
                <a:cs typeface="Times New Roman"/>
              </a:rPr>
              <a:t>MAX WEBER (1874-1920)/2</a:t>
            </a:r>
          </a:p>
          <a:p>
            <a:pPr marL="12701" marR="110489" indent="0" algn="just">
              <a:lnSpc>
                <a:spcPts val="2270"/>
              </a:lnSpc>
              <a:spcBef>
                <a:spcPts val="280"/>
              </a:spcBef>
              <a:buNone/>
              <a:tabLst>
                <a:tab pos="165100" algn="l"/>
              </a:tabLst>
            </a:pPr>
            <a:r>
              <a:rPr lang="it-IT" sz="2800" i="1" spc="-10" dirty="0">
                <a:latin typeface="Times New Roman"/>
                <a:cs typeface="Times New Roman"/>
              </a:rPr>
              <a:t>L’etica protestante e lo spirito del capitalismo </a:t>
            </a:r>
            <a:r>
              <a:rPr lang="it-IT" sz="2800" spc="-10" dirty="0">
                <a:latin typeface="Times New Roman"/>
                <a:cs typeface="Times New Roman"/>
              </a:rPr>
              <a:t>è l’opera in cui riesce a collegare la nascita della visione capitalistica del mondo all’influenza sociale esercitata dal protestantesimo. Lo stile di vita ascetico, orientato alla rinuncia, tipico dei puritani è diventato una componente intrinseca della civiltà moderna.</a:t>
            </a:r>
          </a:p>
          <a:p>
            <a:pPr marL="12701" marR="110489" indent="0" algn="just">
              <a:lnSpc>
                <a:spcPts val="2270"/>
              </a:lnSpc>
              <a:spcBef>
                <a:spcPts val="280"/>
              </a:spcBef>
              <a:buNone/>
              <a:tabLst>
                <a:tab pos="165100" algn="l"/>
              </a:tabLst>
            </a:pPr>
            <a:r>
              <a:rPr lang="it-IT" sz="2800" spc="-10" dirty="0">
                <a:latin typeface="Times New Roman"/>
                <a:cs typeface="Times New Roman"/>
              </a:rPr>
              <a:t>Egli distingue tra Potere </a:t>
            </a:r>
            <a:r>
              <a:rPr lang="it-IT" sz="2800" b="1" spc="-10" dirty="0">
                <a:latin typeface="Times New Roman"/>
                <a:cs typeface="Times New Roman"/>
              </a:rPr>
              <a:t>illegittimo</a:t>
            </a:r>
            <a:r>
              <a:rPr lang="it-IT" sz="2800" spc="-10" dirty="0">
                <a:latin typeface="Times New Roman"/>
                <a:cs typeface="Times New Roman"/>
              </a:rPr>
              <a:t> e </a:t>
            </a:r>
            <a:r>
              <a:rPr lang="it-IT" sz="2800" b="1" spc="-10" dirty="0">
                <a:latin typeface="Times New Roman"/>
                <a:cs typeface="Times New Roman"/>
              </a:rPr>
              <a:t>legittimo</a:t>
            </a:r>
            <a:r>
              <a:rPr lang="it-IT" sz="2800" spc="-10" dirty="0">
                <a:latin typeface="Times New Roman"/>
                <a:cs typeface="Times New Roman"/>
              </a:rPr>
              <a:t> o </a:t>
            </a:r>
            <a:r>
              <a:rPr lang="it-IT" sz="2800" b="1" spc="-10" dirty="0">
                <a:latin typeface="Times New Roman"/>
                <a:cs typeface="Times New Roman"/>
              </a:rPr>
              <a:t>autorità</a:t>
            </a:r>
            <a:r>
              <a:rPr lang="it-IT" sz="2800" spc="-10" dirty="0">
                <a:latin typeface="Times New Roman"/>
                <a:cs typeface="Times New Roman"/>
              </a:rPr>
              <a:t>. L’autorità può essere: carismatica, tradizionale (es. patriarcato), legale-razionale (cioè le leggi che considera indispensabili anche nelle scienze sociali). Per Weber i fattori economici non sono unica determinante della struttura sociale ma anche la religione, l’istruzione, la politica possono essere fonti di potere e prestigio.</a:t>
            </a:r>
          </a:p>
          <a:p>
            <a:pPr marL="12701" marR="110489" indent="0" algn="just">
              <a:lnSpc>
                <a:spcPts val="2270"/>
              </a:lnSpc>
              <a:spcBef>
                <a:spcPts val="280"/>
              </a:spcBef>
              <a:buNone/>
              <a:tabLst>
                <a:tab pos="165100" algn="l"/>
              </a:tabLst>
            </a:pPr>
            <a:r>
              <a:rPr lang="it-IT" sz="2800" spc="-10" dirty="0">
                <a:latin typeface="Times New Roman"/>
                <a:cs typeface="Times New Roman"/>
              </a:rPr>
              <a:t>Weber distingue tre categorie sociali:</a:t>
            </a:r>
          </a:p>
          <a:p>
            <a:pPr marL="12701" marR="110489" indent="0" algn="just">
              <a:lnSpc>
                <a:spcPts val="2270"/>
              </a:lnSpc>
              <a:spcBef>
                <a:spcPts val="280"/>
              </a:spcBef>
              <a:buNone/>
              <a:tabLst>
                <a:tab pos="165100" algn="l"/>
              </a:tabLst>
            </a:pPr>
            <a:r>
              <a:rPr lang="it-IT" sz="2800" spc="-10" dirty="0">
                <a:latin typeface="Times New Roman"/>
                <a:cs typeface="Times New Roman"/>
              </a:rPr>
              <a:t>1. Classe (individui che condividono stessa posizione economica che può venire anche dalla capacità professionale); 2. Partito (strumento con cui i capi politici conquistano potere); 3.Ceto (un gruppo che si identifica per lo stile di vita, origini familiari..).</a:t>
            </a:r>
          </a:p>
          <a:p>
            <a:pPr marL="12701" marR="110489" indent="0">
              <a:lnSpc>
                <a:spcPts val="2270"/>
              </a:lnSpc>
              <a:spcBef>
                <a:spcPts val="280"/>
              </a:spcBef>
              <a:buNone/>
              <a:tabLst>
                <a:tab pos="165100" algn="l"/>
              </a:tabLst>
            </a:pPr>
            <a:endParaRPr lang="it-IT" sz="2800" spc="-10" dirty="0">
              <a:latin typeface="Times New Roman"/>
              <a:cs typeface="Times New Roman"/>
            </a:endParaRPr>
          </a:p>
        </p:txBody>
      </p:sp>
    </p:spTree>
    <p:extLst>
      <p:ext uri="{BB962C8B-B14F-4D97-AF65-F5344CB8AC3E}">
        <p14:creationId xmlns:p14="http://schemas.microsoft.com/office/powerpoint/2010/main" val="2279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1_TF02886637_TF02886637.potx" id="{1CE5C926-D45E-4511-8113-B6AB22A2C35A}" vid="{6851CB25-1DD6-4E87-8937-9DD1DE5CAB33}"/>
    </a:ext>
  </a:extLst>
</a:theme>
</file>

<file path=ppt/theme/theme2.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in stile acquerello (widescreen)</Template>
  <TotalTime>1118</TotalTime>
  <Words>1616</Words>
  <Application>Microsoft Office PowerPoint</Application>
  <PresentationFormat>Personalizzato</PresentationFormat>
  <Paragraphs>44</Paragraphs>
  <Slides>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Palatino Linotype</vt:lpstr>
      <vt:lpstr>Times New Roman</vt:lpstr>
      <vt:lpstr>Watercolor_16x9</vt:lpstr>
      <vt:lpstr>Corso di Sociologia Generale                     Prof.ssa Claudia Santoni  Lezione 5  </vt:lpstr>
      <vt:lpstr>NEOFUNZIONALISMO NIKLAS LUHMANN (1927-1998)/1</vt:lpstr>
      <vt:lpstr>NEOFUNZIONALISMO NIKLAS LUHMANN (1927-1998)/2</vt:lpstr>
      <vt:lpstr>NEOFUNZIONALISMO NIKLAS LUHMANN (1927-1998)/3</vt:lpstr>
      <vt:lpstr>NEOFUNZIONALISMO NIKLAS LUHMANN (1927-1998)/4</vt:lpstr>
      <vt:lpstr>TEORIA del CONFLITTO/1</vt:lpstr>
      <vt:lpstr>TEORIA del CONFLITTO/2</vt:lpstr>
      <vt:lpstr> TEORIA del CONFLITTO/3</vt:lpstr>
      <vt:lpstr> TEORIA del CONFLITTO/4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Sociologia Generale  a.a. 2018/19                     Prof.ssa Claudia Santoni  Seconda Lezione (Cap.2 – pp.)</dc:title>
  <dc:creator>Claudia Santoni</dc:creator>
  <cp:lastModifiedBy>claudia.santoni@unimc.it</cp:lastModifiedBy>
  <cp:revision>149</cp:revision>
  <dcterms:created xsi:type="dcterms:W3CDTF">2019-02-02T19:35:41Z</dcterms:created>
  <dcterms:modified xsi:type="dcterms:W3CDTF">2023-03-05T18:55:47Z</dcterms:modified>
</cp:coreProperties>
</file>