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5" r:id="rId5"/>
    <p:sldId id="276" r:id="rId6"/>
    <p:sldId id="286" r:id="rId7"/>
    <p:sldId id="287" r:id="rId8"/>
    <p:sldId id="288" r:id="rId9"/>
    <p:sldId id="289" r:id="rId10"/>
    <p:sldId id="291" r:id="rId11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8" y="4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F244840-1E4D-4F8A-9332-D50E18EDB890}" type="datetime1">
              <a:rPr lang="it-IT" smtClean="0"/>
              <a:t>14/03/2023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78F86B-CEEA-4BE8-B12B-D9AB97E08ED1}" type="datetime1">
              <a:rPr lang="it-IT" smtClean="0"/>
              <a:t>14/03/2023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6BCAE4-7371-4BF6-8963-8E2D130A3EDC}" type="datetime1">
              <a:rPr lang="it-IT" smtClean="0"/>
              <a:t>14/03/2023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3F0808-D469-4E09-8765-51F2763F4C36}" type="datetime1">
              <a:rPr lang="it-IT" smtClean="0"/>
              <a:t>14/03/2023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701BF-DD49-4552-A4B8-9F28FB1D8696}" type="datetime1">
              <a:rPr lang="it-IT" smtClean="0"/>
              <a:t>14/03/2023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CAFBD-DE6F-4777-BB53-B3EC9F14872A}" type="datetime1">
              <a:rPr lang="it-IT" noProof="0" smtClean="0"/>
              <a:t>14/03/2023</a:t>
            </a:fld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17C93-2C2A-4C94-B8EC-70E608980DAA}" type="datetime1">
              <a:rPr lang="it-IT" smtClean="0"/>
              <a:t>14/03/2023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8AA95C-0C32-44FA-9B35-88EB2B121990}" type="datetime1">
              <a:rPr lang="it-IT" smtClean="0"/>
              <a:t>14/03/2023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6E3C0B-D718-47A3-984C-8ED796069130}" type="datetime1">
              <a:rPr lang="it-IT" smtClean="0"/>
              <a:t>14/03/2023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9EBB1D-32E6-40F5-AB84-7814983042EA}" type="datetime1">
              <a:rPr lang="it-IT" smtClean="0"/>
              <a:t>14/03/2023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2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ACE1BF-BD6E-461D-BB16-4A10F703C7C7}" type="datetime1">
              <a:rPr lang="it-IT" smtClean="0"/>
              <a:t>14/03/2023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contenuto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8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A69B3-6DDC-4F65-A2EA-EB3A4D3CD21F}" type="datetime1">
              <a:rPr lang="it-IT" smtClean="0"/>
              <a:t>14/03/2023</a:t>
            </a:fld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it-IT" smtClean="0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immagine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pic>
        <p:nvPicPr>
          <p:cNvPr id="9" name="Immagine 4" descr="Segnaposto vuoto per aggiungere un'immagine. Fare clic sul segnaposto e selezionare l'immagine che si vuole aggiung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  <a:p>
            <a:pPr lvl="5" rtl="0"/>
            <a:r>
              <a:rPr lang="it-IT" noProof="0"/>
              <a:t>Sesto livello</a:t>
            </a:r>
          </a:p>
          <a:p>
            <a:pPr lvl="6" rtl="0"/>
            <a:r>
              <a:rPr lang="it-IT" noProof="0"/>
              <a:t>Settimo livello</a:t>
            </a:r>
          </a:p>
          <a:p>
            <a:pPr lvl="7" rtl="0"/>
            <a:r>
              <a:rPr lang="it-IT" noProof="0"/>
              <a:t>Ottavo livello</a:t>
            </a:r>
          </a:p>
          <a:p>
            <a:pPr lvl="8" rtl="0"/>
            <a:r>
              <a:rPr lang="it-IT" noProof="0"/>
              <a:t>Nono livello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5400807-F4CB-48AB-B928-9E17ECA5A760}" type="datetime1">
              <a:rPr lang="it-IT" noProof="0" smtClean="0"/>
              <a:t>14/03/2023</a:t>
            </a:fld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2" y="838200"/>
            <a:ext cx="10260631" cy="2950840"/>
          </a:xfrm>
        </p:spPr>
        <p:txBody>
          <a:bodyPr rtlCol="0"/>
          <a:lstStyle/>
          <a:p>
            <a:pPr algn="ctr"/>
            <a:r>
              <a:rPr lang="it-IT" sz="4000" dirty="0"/>
              <a:t>Corso di </a:t>
            </a:r>
            <a:r>
              <a:rPr lang="it-IT" sz="4000" b="1" dirty="0"/>
              <a:t>Sociologia Generale</a:t>
            </a:r>
            <a:br>
              <a:rPr lang="it-IT" sz="4000" dirty="0"/>
            </a:br>
            <a:r>
              <a:rPr lang="it-IT" sz="4000" dirty="0"/>
              <a:t>                    Prof.ssa Claudia Santoni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Lezione 7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2" y="3789040"/>
            <a:ext cx="8964487" cy="2230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endParaRPr lang="it-IT" sz="2800" dirty="0">
              <a:solidFill>
                <a:schemeClr val="tx1">
                  <a:lumMod val="50000"/>
                </a:schemeClr>
              </a:solidFill>
            </a:endParaRPr>
          </a:p>
          <a:p>
            <a:pPr algn="ctr" rtl="0"/>
            <a:r>
              <a:rPr lang="it-IT" sz="2800" dirty="0">
                <a:solidFill>
                  <a:schemeClr val="tx1">
                    <a:lumMod val="50000"/>
                  </a:schemeClr>
                </a:solidFill>
              </a:rPr>
              <a:t>Testo d’esame </a:t>
            </a:r>
          </a:p>
          <a:p>
            <a:pPr algn="ctr" rtl="0"/>
            <a:r>
              <a:rPr lang="it-IT" sz="2800" dirty="0">
                <a:solidFill>
                  <a:schemeClr val="tx1">
                    <a:lumMod val="50000"/>
                  </a:schemeClr>
                </a:solidFill>
              </a:rPr>
              <a:t>R.A. Wallace, A. Wolf </a:t>
            </a:r>
          </a:p>
          <a:p>
            <a:pPr algn="ctr" rtl="0"/>
            <a:r>
              <a:rPr lang="it-IT" sz="2800" dirty="0">
                <a:solidFill>
                  <a:schemeClr val="tx1">
                    <a:lumMod val="50000"/>
                  </a:schemeClr>
                </a:solidFill>
              </a:rPr>
              <a:t>«La teoria sociologia contemporanea»</a:t>
            </a:r>
          </a:p>
          <a:p>
            <a:pPr algn="ctr" rtl="0"/>
            <a:r>
              <a:rPr lang="it-IT" sz="2800" dirty="0">
                <a:solidFill>
                  <a:schemeClr val="tx1">
                    <a:lumMod val="50000"/>
                  </a:schemeClr>
                </a:solidFill>
              </a:rPr>
              <a:t>Cap. 1,2,3,4,5,6,7</a:t>
            </a:r>
          </a:p>
        </p:txBody>
      </p:sp>
    </p:spTree>
    <p:extLst>
      <p:ext uri="{BB962C8B-B14F-4D97-AF65-F5344CB8AC3E}">
        <p14:creationId xmlns:p14="http://schemas.microsoft.com/office/powerpoint/2010/main" val="31596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B7E88-C945-4102-9A4C-8DD98B1B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60648"/>
            <a:ext cx="9601200" cy="792088"/>
          </a:xfrm>
        </p:spPr>
        <p:txBody>
          <a:bodyPr>
            <a:normAutofit/>
          </a:bodyPr>
          <a:lstStyle/>
          <a:p>
            <a:pPr algn="ctr"/>
            <a:r>
              <a:rPr lang="it-IT" b="1"/>
              <a:t>TEORICI ANALITICI del CONFLITTO/1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BB4739-08A0-45B0-8EED-EA846756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052736"/>
            <a:ext cx="11233248" cy="56886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330" marR="220345" indent="0" algn="ctr">
              <a:lnSpc>
                <a:spcPct val="75100"/>
              </a:lnSpc>
              <a:spcBef>
                <a:spcPts val="935"/>
              </a:spcBef>
              <a:buNone/>
            </a:pPr>
            <a:endParaRPr lang="it-IT" sz="3000" b="1" dirty="0"/>
          </a:p>
          <a:p>
            <a:pPr marL="12700" indent="0" algn="ctr">
              <a:lnSpc>
                <a:spcPts val="2520"/>
              </a:lnSpc>
              <a:spcBef>
                <a:spcPts val="100"/>
              </a:spcBef>
              <a:buSzPct val="95833"/>
              <a:buNone/>
              <a:tabLst>
                <a:tab pos="120014" algn="l"/>
              </a:tabLst>
            </a:pPr>
            <a:r>
              <a:rPr lang="it-IT" sz="3200" spc="-5" dirty="0">
                <a:latin typeface="Times New Roman"/>
                <a:cs typeface="Times New Roman"/>
              </a:rPr>
              <a:t>Differenze con i teorici critici (marxismo-</a:t>
            </a:r>
            <a:r>
              <a:rPr lang="it-IT" sz="3200" spc="-5" dirty="0" err="1">
                <a:latin typeface="Times New Roman"/>
                <a:cs typeface="Times New Roman"/>
              </a:rPr>
              <a:t>meomarxismo</a:t>
            </a:r>
            <a:r>
              <a:rPr lang="it-IT" sz="3200" spc="-5" dirty="0">
                <a:latin typeface="Times New Roman"/>
                <a:cs typeface="Times New Roman"/>
              </a:rPr>
              <a:t>):</a:t>
            </a:r>
          </a:p>
          <a:p>
            <a:pPr marL="12700" indent="0" algn="ctr">
              <a:lnSpc>
                <a:spcPts val="2520"/>
              </a:lnSpc>
              <a:spcBef>
                <a:spcPts val="100"/>
              </a:spcBef>
              <a:buSzPct val="95833"/>
              <a:buNone/>
              <a:tabLst>
                <a:tab pos="120014" algn="l"/>
              </a:tabLst>
            </a:pPr>
            <a:endParaRPr lang="it-IT" sz="3200" spc="-5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2520"/>
              </a:lnSpc>
              <a:spcBef>
                <a:spcPts val="100"/>
              </a:spcBef>
              <a:buSzPct val="95833"/>
              <a:tabLst>
                <a:tab pos="120014" algn="l"/>
              </a:tabLst>
            </a:pPr>
            <a:r>
              <a:rPr lang="it-IT" sz="3200" spc="-5" dirty="0">
                <a:latin typeface="Times New Roman"/>
                <a:cs typeface="Times New Roman"/>
              </a:rPr>
              <a:t>Fatti e Valori separati</a:t>
            </a:r>
          </a:p>
          <a:p>
            <a:pPr marL="469900" indent="-457200">
              <a:lnSpc>
                <a:spcPts val="2520"/>
              </a:lnSpc>
              <a:spcBef>
                <a:spcPts val="100"/>
              </a:spcBef>
              <a:buSzPct val="95833"/>
              <a:tabLst>
                <a:tab pos="120014" algn="l"/>
              </a:tabLst>
            </a:pPr>
            <a:r>
              <a:rPr lang="it-IT" sz="3200" spc="-5" dirty="0">
                <a:latin typeface="Times New Roman"/>
                <a:cs typeface="Times New Roman"/>
              </a:rPr>
              <a:t>Non tutte le società hanno un’unica linea di stratificazione con un gruppo dominante (la proprietà non è sempre dominante).</a:t>
            </a:r>
          </a:p>
          <a:p>
            <a:pPr marL="469900" indent="-457200">
              <a:lnSpc>
                <a:spcPts val="2520"/>
              </a:lnSpc>
              <a:spcBef>
                <a:spcPts val="100"/>
              </a:spcBef>
              <a:buSzPct val="95833"/>
              <a:tabLst>
                <a:tab pos="120014" algn="l"/>
              </a:tabLst>
            </a:pPr>
            <a:r>
              <a:rPr lang="it-IT" sz="3200" spc="-5" dirty="0">
                <a:latin typeface="Times New Roman"/>
                <a:cs typeface="Times New Roman"/>
              </a:rPr>
              <a:t>Non credono in un ideale razionale senza conflitti da contrapporre al presente.</a:t>
            </a:r>
          </a:p>
          <a:p>
            <a:pPr marL="12700" indent="0">
              <a:lnSpc>
                <a:spcPts val="2520"/>
              </a:lnSpc>
              <a:spcBef>
                <a:spcPts val="100"/>
              </a:spcBef>
              <a:buSzPct val="95833"/>
              <a:buNone/>
              <a:tabLst>
                <a:tab pos="120014" algn="l"/>
              </a:tabLst>
            </a:pPr>
            <a:r>
              <a:rPr lang="it-IT" sz="3200" spc="-5" dirty="0">
                <a:latin typeface="Times New Roman"/>
                <a:cs typeface="Times New Roman"/>
              </a:rPr>
              <a:t>Legame con Max Weber: una sociologia obiettiva e rigorosa;  la società moderna è altamente burocratizzata.</a:t>
            </a:r>
          </a:p>
          <a:p>
            <a:pPr marL="12700" indent="0">
              <a:lnSpc>
                <a:spcPts val="2520"/>
              </a:lnSpc>
              <a:spcBef>
                <a:spcPts val="100"/>
              </a:spcBef>
              <a:buSzPct val="95833"/>
              <a:buNone/>
              <a:tabLst>
                <a:tab pos="120014" algn="l"/>
              </a:tabLst>
            </a:pPr>
            <a:endParaRPr lang="it-IT" sz="3200" spc="-5" dirty="0">
              <a:latin typeface="Times New Roman"/>
              <a:cs typeface="Times New Roman"/>
            </a:endParaRPr>
          </a:p>
          <a:p>
            <a:pPr marL="12700" indent="0" algn="ctr">
              <a:lnSpc>
                <a:spcPts val="2520"/>
              </a:lnSpc>
              <a:spcBef>
                <a:spcPts val="100"/>
              </a:spcBef>
              <a:buSzPct val="95833"/>
              <a:buNone/>
              <a:tabLst>
                <a:tab pos="120014" algn="l"/>
              </a:tabLst>
            </a:pPr>
            <a:r>
              <a:rPr lang="it-IT"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RALPH DAHRENDORF </a:t>
            </a:r>
            <a:r>
              <a:rPr lang="it-IT" sz="3200" spc="-5" dirty="0">
                <a:latin typeface="Times New Roman"/>
                <a:cs typeface="Times New Roman"/>
              </a:rPr>
              <a:t>(1929-2009)</a:t>
            </a:r>
          </a:p>
          <a:p>
            <a:pPr marL="12700" indent="0">
              <a:lnSpc>
                <a:spcPts val="2520"/>
              </a:lnSpc>
              <a:spcBef>
                <a:spcPts val="100"/>
              </a:spcBef>
              <a:buSzPct val="95833"/>
              <a:buNone/>
              <a:tabLst>
                <a:tab pos="120014" algn="l"/>
              </a:tabLst>
            </a:pPr>
            <a:r>
              <a:rPr lang="it-IT" sz="3200" spc="-5" dirty="0">
                <a:latin typeface="Times New Roman"/>
                <a:cs typeface="Times New Roman"/>
              </a:rPr>
              <a:t> </a:t>
            </a:r>
          </a:p>
          <a:p>
            <a:pPr marL="12700" indent="0">
              <a:lnSpc>
                <a:spcPts val="2520"/>
              </a:lnSpc>
              <a:spcBef>
                <a:spcPts val="100"/>
              </a:spcBef>
              <a:buSzPct val="95833"/>
              <a:buNone/>
              <a:tabLst>
                <a:tab pos="120014" algn="l"/>
              </a:tabLst>
            </a:pPr>
            <a:r>
              <a:rPr lang="it-IT" sz="3200" spc="-5" dirty="0">
                <a:latin typeface="Times New Roman"/>
                <a:cs typeface="Times New Roman"/>
              </a:rPr>
              <a:t>«Il conflitto è la grande forza creativa della storia umana». «Le società sono creazioni storiche e necessitano della forza propulsiva del conflitto (…) e poiché vi è conflitto vi è mutamento ed evoluzione storica».</a:t>
            </a:r>
          </a:p>
        </p:txBody>
      </p:sp>
    </p:spTree>
    <p:extLst>
      <p:ext uri="{BB962C8B-B14F-4D97-AF65-F5344CB8AC3E}">
        <p14:creationId xmlns:p14="http://schemas.microsoft.com/office/powerpoint/2010/main" val="12952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B7E88-C945-4102-9A4C-8DD98B1B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60648"/>
            <a:ext cx="9601200" cy="792088"/>
          </a:xfrm>
        </p:spPr>
        <p:txBody>
          <a:bodyPr>
            <a:normAutofit/>
          </a:bodyPr>
          <a:lstStyle/>
          <a:p>
            <a:pPr algn="ctr"/>
            <a:r>
              <a:rPr lang="it-IT" b="1"/>
              <a:t>TEORICI ANALITICI del CONFLITTO/2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BB4739-08A0-45B0-8EED-EA846756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052736"/>
            <a:ext cx="11233248" cy="56886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330" marR="220345" indent="0" algn="ctr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RALPH DAHRENDORF</a:t>
            </a:r>
            <a:endParaRPr lang="it-IT" sz="3000" b="1" dirty="0"/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buSzPct val="95833"/>
              <a:buNone/>
              <a:tabLst>
                <a:tab pos="120014" algn="l"/>
              </a:tabLst>
            </a:pPr>
            <a:r>
              <a:rPr lang="it-IT" sz="3600" spc="-5" dirty="0">
                <a:latin typeface="Times New Roman"/>
                <a:cs typeface="Times New Roman"/>
              </a:rPr>
              <a:t>POTERE: il fattore determinante della struttura sociale è la distribuzione del potere e dal potere deriva il carattere inevitabile del conflitto. </a:t>
            </a: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buSzPct val="95833"/>
              <a:buNone/>
              <a:tabLst>
                <a:tab pos="120014" algn="l"/>
              </a:tabLst>
            </a:pPr>
            <a:r>
              <a:rPr lang="it-IT" sz="3600" spc="-5" dirty="0">
                <a:latin typeface="Times New Roman"/>
                <a:cs typeface="Times New Roman"/>
              </a:rPr>
              <a:t>Per Dahrendorf non è la comunità che concede il potere ad alcuni per realizzare volontà comune ma alcuni prendono il potere per fini propri. </a:t>
            </a: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buSzPct val="95833"/>
              <a:buNone/>
              <a:tabLst>
                <a:tab pos="120014" algn="l"/>
              </a:tabLst>
            </a:pPr>
            <a:r>
              <a:rPr lang="it-IT" sz="3600" spc="-5" dirty="0">
                <a:latin typeface="Times New Roman"/>
                <a:cs typeface="Times New Roman"/>
              </a:rPr>
              <a:t>Il potere va a beneficio solo delle minoranze che lo possiedono. </a:t>
            </a:r>
          </a:p>
          <a:p>
            <a:pPr marL="12700" indent="0" algn="just">
              <a:lnSpc>
                <a:spcPct val="100000"/>
              </a:lnSpc>
              <a:spcBef>
                <a:spcPts val="100"/>
              </a:spcBef>
              <a:buSzPct val="95833"/>
              <a:buNone/>
              <a:tabLst>
                <a:tab pos="120014" algn="l"/>
              </a:tabLst>
            </a:pPr>
            <a:endParaRPr lang="it-IT" sz="3600" spc="-5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21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B7E88-C945-4102-9A4C-8DD98B1B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60648"/>
            <a:ext cx="96012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TEORICI ANALITICI del CONFLITTO/3</a:t>
            </a:r>
            <a:br>
              <a:rPr lang="it-IT" b="1" dirty="0"/>
            </a:br>
            <a:r>
              <a:rPr lang="it-IT"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RALPH DAHRENDORF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BB4739-08A0-45B0-8EED-EA846756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052736"/>
            <a:ext cx="11521280" cy="5688632"/>
          </a:xfrm>
        </p:spPr>
        <p:txBody>
          <a:bodyPr>
            <a:noAutofit/>
          </a:bodyPr>
          <a:lstStyle/>
          <a:p>
            <a:pPr marL="227330" marR="220979" indent="0">
              <a:lnSpc>
                <a:spcPct val="75100"/>
              </a:lnSpc>
              <a:spcBef>
                <a:spcPts val="935"/>
              </a:spcBef>
              <a:buNone/>
            </a:pPr>
            <a:endParaRPr lang="it-IT" sz="4000" spc="-5" dirty="0">
              <a:latin typeface="Times New Roman"/>
              <a:cs typeface="Times New Roman"/>
            </a:endParaRPr>
          </a:p>
          <a:p>
            <a:pPr marL="227330" marR="220979" indent="0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4000" spc="-5" dirty="0">
                <a:latin typeface="Times New Roman"/>
                <a:cs typeface="Times New Roman"/>
              </a:rPr>
              <a:t>Concetto di gruppi di interessi. I requisiti strutturali per la loro formazione sono: tecnici, politici e sociali. </a:t>
            </a:r>
          </a:p>
          <a:p>
            <a:pPr marL="227330" marR="220979" indent="0">
              <a:lnSpc>
                <a:spcPct val="75100"/>
              </a:lnSpc>
              <a:spcBef>
                <a:spcPts val="935"/>
              </a:spcBef>
              <a:buNone/>
            </a:pPr>
            <a:endParaRPr lang="it-IT" sz="4000" spc="-5" dirty="0">
              <a:latin typeface="Times New Roman"/>
              <a:cs typeface="Times New Roman"/>
            </a:endParaRPr>
          </a:p>
          <a:p>
            <a:pPr marL="227330" marR="220979" indent="0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4000" spc="-5" dirty="0">
                <a:latin typeface="Times New Roman"/>
                <a:cs typeface="Times New Roman"/>
              </a:rPr>
              <a:t>Più pluralismo significa conflitto meno intenso. </a:t>
            </a:r>
          </a:p>
          <a:p>
            <a:pPr marL="227330" marR="220979" indent="0">
              <a:lnSpc>
                <a:spcPct val="75100"/>
              </a:lnSpc>
              <a:spcBef>
                <a:spcPts val="935"/>
              </a:spcBef>
              <a:buNone/>
            </a:pPr>
            <a:endParaRPr lang="it-IT" sz="4000" spc="-5" dirty="0">
              <a:latin typeface="Times New Roman"/>
              <a:cs typeface="Times New Roman"/>
            </a:endParaRPr>
          </a:p>
          <a:p>
            <a:pPr marL="227330" marR="220979" indent="0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4000" spc="-5" dirty="0">
                <a:latin typeface="Times New Roman"/>
                <a:cs typeface="Times New Roman"/>
              </a:rPr>
              <a:t>Conflitto e Violenza: non tutti i conflitti sono uguali, alcuni sono più violenti. </a:t>
            </a:r>
            <a:r>
              <a:rPr lang="it-IT" sz="4000" spc="-5" dirty="0" err="1">
                <a:latin typeface="Times New Roman"/>
                <a:cs typeface="Times New Roman"/>
              </a:rPr>
              <a:t>Perche</a:t>
            </a:r>
            <a:r>
              <a:rPr lang="it-IT" sz="4000" spc="-5" dirty="0">
                <a:latin typeface="Times New Roman"/>
                <a:cs typeface="Times New Roman"/>
              </a:rPr>
              <a:t>?  Dipende dalla sua manifestazione e dalle armi utilizzate. Il conflitto può essere a suo avviso solo «regolato» e mai risolto (cioè eliminato) in quanto universale. </a:t>
            </a:r>
          </a:p>
        </p:txBody>
      </p:sp>
    </p:spTree>
    <p:extLst>
      <p:ext uri="{BB962C8B-B14F-4D97-AF65-F5344CB8AC3E}">
        <p14:creationId xmlns:p14="http://schemas.microsoft.com/office/powerpoint/2010/main" val="39107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B7E88-C945-4102-9A4C-8DD98B1B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60648"/>
            <a:ext cx="9601200" cy="35580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TEORICI ANALITICI del CONFLITTO/4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BB4739-08A0-45B0-8EED-EA846756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616449"/>
            <a:ext cx="11521280" cy="6124919"/>
          </a:xfrm>
        </p:spPr>
        <p:txBody>
          <a:bodyPr>
            <a:noAutofit/>
          </a:bodyPr>
          <a:lstStyle/>
          <a:p>
            <a:pPr marL="227330" marR="220979" indent="0" algn="ctr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Lewis A. COSER </a:t>
            </a:r>
            <a:r>
              <a:rPr lang="it-IT" sz="4000" b="1" spc="-5" dirty="0">
                <a:latin typeface="Times New Roman"/>
                <a:cs typeface="Times New Roman"/>
              </a:rPr>
              <a:t>(1913-2000)</a:t>
            </a:r>
          </a:p>
          <a:p>
            <a:pPr marL="227330" marR="220979" indent="0" algn="just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3600" spc="-5" dirty="0">
                <a:latin typeface="Times New Roman"/>
                <a:cs typeface="Times New Roman"/>
              </a:rPr>
              <a:t>Il conflitto può generare cambiamento ma anche stabilità. </a:t>
            </a:r>
          </a:p>
          <a:p>
            <a:pPr marL="227330" marR="220979" indent="0" algn="just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3600" spc="-5" dirty="0">
                <a:latin typeface="Times New Roman"/>
                <a:cs typeface="Times New Roman"/>
              </a:rPr>
              <a:t>Considera rilevanti le emozioni individuali per cui conflitti e disaccordi sono dentro i rapporti interpersonali (es. genitori-figli). </a:t>
            </a:r>
          </a:p>
          <a:p>
            <a:pPr marL="227330" marR="220979" indent="0" algn="just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3600" spc="-5" dirty="0">
                <a:latin typeface="Times New Roman"/>
                <a:cs typeface="Times New Roman"/>
              </a:rPr>
              <a:t>Il conflitto può avere come esito la coesione di gruppo (non pensa però che il conflitto sia funzionale al gruppo). </a:t>
            </a:r>
          </a:p>
          <a:p>
            <a:pPr marL="227330" marR="220979" indent="0" algn="just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3600" spc="-5" dirty="0">
                <a:latin typeface="Times New Roman"/>
                <a:cs typeface="Times New Roman"/>
              </a:rPr>
              <a:t>Conflitto esterno (rafforza identità di un gruppo tra i gruppi del sistema)</a:t>
            </a:r>
          </a:p>
          <a:p>
            <a:pPr marL="227330" marR="220979" indent="0" algn="just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3600" spc="-5" dirty="0">
                <a:latin typeface="Times New Roman"/>
                <a:cs typeface="Times New Roman"/>
              </a:rPr>
              <a:t>Conflitto interno (rappresenta una valvola di sicurezza, altrimenti ci sarebbe la violenza). Il conflitto interno può essere disgregante in società rigide che limitano il dissenso. </a:t>
            </a:r>
          </a:p>
          <a:p>
            <a:pPr marL="227330" marR="220979" indent="0">
              <a:lnSpc>
                <a:spcPct val="75100"/>
              </a:lnSpc>
              <a:spcBef>
                <a:spcPts val="935"/>
              </a:spcBef>
              <a:buNone/>
            </a:pPr>
            <a:endParaRPr lang="it-IT" sz="3600" spc="-5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5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B7E88-C945-4102-9A4C-8DD98B1B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60648"/>
            <a:ext cx="9601200" cy="792088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TEORICI ANALITICI del CONFLITTO/5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BB4739-08A0-45B0-8EED-EA846756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052736"/>
            <a:ext cx="11521280" cy="5688632"/>
          </a:xfrm>
        </p:spPr>
        <p:txBody>
          <a:bodyPr>
            <a:noAutofit/>
          </a:bodyPr>
          <a:lstStyle/>
          <a:p>
            <a:pPr marL="227330" marR="220979" indent="0" algn="ctr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Randall Collins </a:t>
            </a:r>
            <a:r>
              <a:rPr lang="it-IT" sz="4000" b="1" spc="-5" dirty="0">
                <a:latin typeface="Times New Roman"/>
                <a:cs typeface="Times New Roman"/>
              </a:rPr>
              <a:t>(1941-)</a:t>
            </a:r>
          </a:p>
          <a:p>
            <a:pPr marL="227330" marR="220979" indent="0" algn="just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3600" spc="-5" dirty="0">
                <a:latin typeface="Times New Roman"/>
                <a:cs typeface="Times New Roman"/>
              </a:rPr>
              <a:t>La sua teoria ha approccio </a:t>
            </a:r>
            <a:r>
              <a:rPr lang="it-IT" sz="3600" spc="-5" dirty="0" err="1">
                <a:latin typeface="Times New Roman"/>
                <a:cs typeface="Times New Roman"/>
              </a:rPr>
              <a:t>conflittualista</a:t>
            </a:r>
            <a:r>
              <a:rPr lang="it-IT" sz="3600" spc="-5" dirty="0">
                <a:latin typeface="Times New Roman"/>
                <a:cs typeface="Times New Roman"/>
              </a:rPr>
              <a:t> ma incorpora una teoria dell’integrazione sociale. Assume anche un approccio microsociologico: importanza delle interazioni della vita sociale. </a:t>
            </a:r>
          </a:p>
          <a:p>
            <a:pPr marL="227330" marR="220979" indent="0" algn="just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3600" spc="-5" dirty="0">
                <a:latin typeface="Times New Roman"/>
                <a:cs typeface="Times New Roman"/>
              </a:rPr>
              <a:t>La distribuzione ineguale di risorse e posizioni sociali danno luogo insieme alla stratificazione sociale rispetto al lavoro, alla comunità e alla politica. </a:t>
            </a:r>
          </a:p>
          <a:p>
            <a:pPr marL="227330" marR="220979" indent="0">
              <a:lnSpc>
                <a:spcPct val="75100"/>
              </a:lnSpc>
              <a:spcBef>
                <a:spcPts val="935"/>
              </a:spcBef>
              <a:buNone/>
            </a:pPr>
            <a:endParaRPr lang="it-IT" sz="3600" spc="-5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478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B7E88-C945-4102-9A4C-8DD98B1B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16632"/>
            <a:ext cx="9601200" cy="792088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TEORICI ANALITICI del CONFLITTO/6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BB4739-08A0-45B0-8EED-EA846756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7" y="780836"/>
            <a:ext cx="11542977" cy="5960532"/>
          </a:xfrm>
        </p:spPr>
        <p:txBody>
          <a:bodyPr>
            <a:normAutofit/>
          </a:bodyPr>
          <a:lstStyle/>
          <a:p>
            <a:pPr marL="227330" marR="220979" indent="0" algn="ctr">
              <a:lnSpc>
                <a:spcPct val="75100"/>
              </a:lnSpc>
              <a:spcBef>
                <a:spcPts val="935"/>
              </a:spcBef>
              <a:buNone/>
            </a:pPr>
            <a:endParaRPr lang="it-IT" sz="3200" dirty="0"/>
          </a:p>
          <a:p>
            <a:pPr marL="227330" marR="220979" indent="0" algn="ctr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Randall Collins </a:t>
            </a:r>
            <a:endParaRPr lang="it-IT" sz="3200" dirty="0">
              <a:solidFill>
                <a:srgbClr val="FF0000"/>
              </a:solidFill>
            </a:endParaRPr>
          </a:p>
          <a:p>
            <a:pPr marL="227330" marR="220979" indent="0" algn="just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3600" spc="-5" dirty="0">
                <a:solidFill>
                  <a:prstClr val="black"/>
                </a:solidFill>
                <a:latin typeface="Times New Roman"/>
                <a:cs typeface="Times New Roman"/>
              </a:rPr>
              <a:t>Stratificazione e genere: le donne devono avere più opportunità e coinvolgimento nei ruoli produttivi. Questione del «soffitto di cristallo» e della presenza delle donne nel cosiddetto settore secondario dell’occupazione: instabilità e basse retribuzioni. </a:t>
            </a:r>
          </a:p>
          <a:p>
            <a:pPr marL="227330" marR="220979" indent="0" algn="just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3600" spc="-5" dirty="0">
                <a:solidFill>
                  <a:prstClr val="black"/>
                </a:solidFill>
                <a:latin typeface="Times New Roman"/>
                <a:cs typeface="Times New Roman"/>
              </a:rPr>
              <a:t>L’esperienza sociale è mutabile a seconda delle esperienze che possono essere di due tipi</a:t>
            </a:r>
            <a:r>
              <a:rPr lang="it-IT" sz="3600" spc="-5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</a:p>
          <a:p>
            <a:pPr marL="227330" marR="220979" indent="0" algn="just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3600" spc="-5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lang="it-IT" sz="3600" spc="-5" dirty="0">
                <a:solidFill>
                  <a:prstClr val="black"/>
                </a:solidFill>
                <a:latin typeface="Times New Roman"/>
                <a:cs typeface="Times New Roman"/>
              </a:rPr>
              <a:t>) dare e ricevere ordini </a:t>
            </a:r>
          </a:p>
          <a:p>
            <a:pPr marL="227330" marR="220979" indent="0" algn="just">
              <a:lnSpc>
                <a:spcPct val="75100"/>
              </a:lnSpc>
              <a:spcBef>
                <a:spcPts val="935"/>
              </a:spcBef>
              <a:buNone/>
            </a:pPr>
            <a:r>
              <a:rPr lang="it-IT" sz="3600" spc="-5" dirty="0">
                <a:solidFill>
                  <a:prstClr val="black"/>
                </a:solidFill>
                <a:latin typeface="Times New Roman"/>
                <a:cs typeface="Times New Roman"/>
              </a:rPr>
              <a:t>b) modelli di comunicazione fra persone.</a:t>
            </a:r>
            <a:endParaRPr lang="it-IT" sz="2800" dirty="0"/>
          </a:p>
          <a:p>
            <a:pPr marL="227330" marR="220979" indent="0" algn="ctr">
              <a:lnSpc>
                <a:spcPct val="75100"/>
              </a:lnSpc>
              <a:spcBef>
                <a:spcPts val="935"/>
              </a:spcBef>
              <a:buNone/>
            </a:pPr>
            <a:endParaRPr lang="it-IT" sz="3000" b="1" dirty="0"/>
          </a:p>
          <a:p>
            <a:pPr marL="227330" marR="220979" indent="0" algn="ctr">
              <a:lnSpc>
                <a:spcPct val="75100"/>
              </a:lnSpc>
              <a:spcBef>
                <a:spcPts val="935"/>
              </a:spcBef>
              <a:buNone/>
            </a:pPr>
            <a:endParaRPr lang="it-IT" sz="3000" b="1" dirty="0"/>
          </a:p>
          <a:p>
            <a:pPr marL="227330" marR="220979" indent="0" algn="ctr">
              <a:lnSpc>
                <a:spcPct val="75100"/>
              </a:lnSpc>
              <a:spcBef>
                <a:spcPts val="935"/>
              </a:spcBef>
              <a:buNone/>
            </a:pPr>
            <a:endParaRPr lang="it-IT" sz="3000" b="1" dirty="0"/>
          </a:p>
          <a:p>
            <a:pPr marL="227330" marR="220979" indent="0" algn="ctr">
              <a:lnSpc>
                <a:spcPct val="75100"/>
              </a:lnSpc>
              <a:spcBef>
                <a:spcPts val="935"/>
              </a:spcBef>
              <a:buNone/>
            </a:pPr>
            <a:endParaRPr lang="it-IT" sz="3000" b="1" dirty="0"/>
          </a:p>
          <a:p>
            <a:pPr marL="227330" marR="220979" indent="0" algn="ctr">
              <a:lnSpc>
                <a:spcPct val="75100"/>
              </a:lnSpc>
              <a:spcBef>
                <a:spcPts val="935"/>
              </a:spcBef>
              <a:buNone/>
            </a:pPr>
            <a:endParaRPr lang="it-IT" sz="3000" b="1" dirty="0"/>
          </a:p>
        </p:txBody>
      </p:sp>
    </p:spTree>
    <p:extLst>
      <p:ext uri="{BB962C8B-B14F-4D97-AF65-F5344CB8AC3E}">
        <p14:creationId xmlns:p14="http://schemas.microsoft.com/office/powerpoint/2010/main" val="4344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11_TF02886637_TF02886637.potx" id="{1CE5C926-D45E-4511-8113-B6AB22A2C35A}" vid="{6851CB25-1DD6-4E87-8937-9DD1DE5CAB33}"/>
    </a:ext>
  </a:extLst>
</a:theme>
</file>

<file path=ppt/theme/theme2.xml><?xml version="1.0" encoding="utf-8"?>
<a:theme xmlns:a="http://schemas.openxmlformats.org/drawingml/2006/main" name="Tema di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7FCA3D10B8B44A8BC38805540B5EB4" ma:contentTypeVersion="2" ma:contentTypeDescription="Creare un nuovo documento." ma:contentTypeScope="" ma:versionID="59a0001e0193435ea302c65a0fea3e2a">
  <xsd:schema xmlns:xsd="http://www.w3.org/2001/XMLSchema" xmlns:xs="http://www.w3.org/2001/XMLSchema" xmlns:p="http://schemas.microsoft.com/office/2006/metadata/properties" xmlns:ns2="158d1acc-c2f3-4e8e-b39d-73e3187c37d1" targetNamespace="http://schemas.microsoft.com/office/2006/metadata/properties" ma:root="true" ma:fieldsID="d0bc24b3473a4aa615a452305e8d506b" ns2:_="">
    <xsd:import namespace="158d1acc-c2f3-4e8e-b39d-73e3187c37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d1acc-c2f3-4e8e-b39d-73e3187c37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3D072-4834-431C-8193-65DD1F9375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7FA51A-8FBB-4A38-8EEB-AD8136E440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49E04C-6901-45B5-BCA9-D2C97AE8A256}">
  <ds:schemaRefs>
    <ds:schemaRef ds:uri="158d1acc-c2f3-4e8e-b39d-73e3187c37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in stile acquerello (widescreen)</Template>
  <TotalTime>310</TotalTime>
  <Words>549</Words>
  <Application>Microsoft Office PowerPoint</Application>
  <PresentationFormat>Personalizzato</PresentationFormat>
  <Paragraphs>52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Palatino Linotype</vt:lpstr>
      <vt:lpstr>Times New Roman</vt:lpstr>
      <vt:lpstr>Watercolor_16x9</vt:lpstr>
      <vt:lpstr>Corso di Sociologia Generale                     Prof.ssa Claudia Santoni  Lezione 7 </vt:lpstr>
      <vt:lpstr>TEORICI ANALITICI del CONFLITTO/1</vt:lpstr>
      <vt:lpstr>TEORICI ANALITICI del CONFLITTO/2</vt:lpstr>
      <vt:lpstr>TEORICI ANALITICI del CONFLITTO/3 RALPH DAHRENDORF</vt:lpstr>
      <vt:lpstr>TEORICI ANALITICI del CONFLITTO/4</vt:lpstr>
      <vt:lpstr>TEORICI ANALITICI del CONFLITTO/5</vt:lpstr>
      <vt:lpstr>TEORICI ANALITICI del CONFLITTO/6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Sociologia Generale  a.a. 2018/19                     Prof.ssa Claudia Santoni  Seconda Lezione (Cap.2 – pp.)</dc:title>
  <dc:creator>Claudia Santoni</dc:creator>
  <cp:lastModifiedBy>claudia.santoni@unimc.it</cp:lastModifiedBy>
  <cp:revision>14</cp:revision>
  <dcterms:created xsi:type="dcterms:W3CDTF">2019-02-02T19:35:41Z</dcterms:created>
  <dcterms:modified xsi:type="dcterms:W3CDTF">2023-03-14T14:51:16Z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0x0101003B7FCA3D10B8B44A8BC38805540B5EB4</vt:lpwstr>
  </property>
</Properties>
</file>