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5" r:id="rId2"/>
    <p:sldId id="280" r:id="rId3"/>
    <p:sldId id="282" r:id="rId4"/>
    <p:sldId id="283" r:id="rId5"/>
    <p:sldId id="276" r:id="rId6"/>
    <p:sldId id="285" r:id="rId7"/>
    <p:sldId id="284" r:id="rId8"/>
    <p:sldId id="278" r:id="rId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p:cViewPr varScale="1">
        <p:scale>
          <a:sx n="65" d="100"/>
          <a:sy n="65" d="100"/>
        </p:scale>
        <p:origin x="48" y="51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1" d="100"/>
          <a:sy n="101" d="100"/>
        </p:scale>
        <p:origin x="28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F244840-1E4D-4F8A-9332-D50E18EDB890}" type="datetime1">
              <a:rPr lang="it-IT" smtClean="0"/>
              <a:t>09/03/2023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smtClean="0"/>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878F86B-CEEA-4BE8-B12B-D9AB97E08ED1}" type="datetime1">
              <a:rPr lang="it-IT" smtClean="0"/>
              <a:t>09/03/2023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smtClean="0"/>
              <a:t>‹N›</a:t>
            </a:fld>
            <a:endParaRPr lang="it-IT"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t>1</a:t>
            </a:fld>
            <a:endParaRPr lang="it-IT"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646BCAE4-7371-4BF6-8963-8E2D130A3EDC}" type="datetime1">
              <a:rPr lang="it-IT" smtClean="0"/>
              <a:t>09/03/2023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513F0808-D469-4E09-8765-51F2763F4C36}" type="datetime1">
              <a:rPr lang="it-IT" smtClean="0"/>
              <a:t>09/03/2023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F32701BF-DD49-4552-A4B8-9F28FB1D8696}" type="datetime1">
              <a:rPr lang="it-IT" smtClean="0"/>
              <a:t>09/03/2023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3"/>
          <p:cNvSpPr>
            <a:spLocks noGrp="1"/>
          </p:cNvSpPr>
          <p:nvPr>
            <p:ph type="ftr" sz="quarter" idx="11"/>
          </p:nvPr>
        </p:nvSpPr>
        <p:spPr/>
        <p:txBody>
          <a:bodyPr rtlCol="0"/>
          <a:lstStyle/>
          <a:p>
            <a:pPr rtl="0"/>
            <a:endParaRPr lang="it-IT" noProof="0" dirty="0"/>
          </a:p>
        </p:txBody>
      </p:sp>
      <p:sp>
        <p:nvSpPr>
          <p:cNvPr id="4" name="Segnaposto data 4"/>
          <p:cNvSpPr>
            <a:spLocks noGrp="1"/>
          </p:cNvSpPr>
          <p:nvPr>
            <p:ph type="dt" sz="half" idx="10"/>
          </p:nvPr>
        </p:nvSpPr>
        <p:spPr/>
        <p:txBody>
          <a:bodyPr rtlCol="0"/>
          <a:lstStyle/>
          <a:p>
            <a:pPr rtl="0"/>
            <a:fld id="{CC2CAFBD-DE6F-4777-BB53-B3EC9F14872A}" type="datetime1">
              <a:rPr lang="it-IT" noProof="0" smtClean="0"/>
              <a:t>09/03/2023</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Modifica gli stili del testo dello schema</a:t>
            </a:r>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48F17C93-2C2A-4C94-B8EC-70E608980DAA}" type="datetime1">
              <a:rPr lang="it-IT" smtClean="0"/>
              <a:t>09/03/2023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4"/>
          <p:cNvSpPr>
            <a:spLocks noGrp="1"/>
          </p:cNvSpPr>
          <p:nvPr>
            <p:ph type="ftr" sz="quarter" idx="11"/>
          </p:nvPr>
        </p:nvSpPr>
        <p:spPr/>
        <p:txBody>
          <a:bodyPr rtlCol="0"/>
          <a:lstStyle/>
          <a:p>
            <a:pPr rtl="0"/>
            <a:endParaRPr lang="it-IT" dirty="0"/>
          </a:p>
        </p:txBody>
      </p:sp>
      <p:sp>
        <p:nvSpPr>
          <p:cNvPr id="5" name="Segnaposto data 5"/>
          <p:cNvSpPr>
            <a:spLocks noGrp="1"/>
          </p:cNvSpPr>
          <p:nvPr>
            <p:ph type="dt" sz="half" idx="10"/>
          </p:nvPr>
        </p:nvSpPr>
        <p:spPr/>
        <p:txBody>
          <a:bodyPr rtlCol="0"/>
          <a:lstStyle/>
          <a:p>
            <a:pPr rtl="0"/>
            <a:fld id="{838AA95C-0C32-44FA-9B35-88EB2B121990}" type="datetime1">
              <a:rPr lang="it-IT" smtClean="0"/>
              <a:t>09/03/2023</a:t>
            </a:fld>
            <a:endParaRPr lang="it-IT"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6"/>
          <p:cNvSpPr>
            <a:spLocks noGrp="1"/>
          </p:cNvSpPr>
          <p:nvPr>
            <p:ph type="ftr" sz="quarter" idx="11"/>
          </p:nvPr>
        </p:nvSpPr>
        <p:spPr/>
        <p:txBody>
          <a:bodyPr rtlCol="0"/>
          <a:lstStyle/>
          <a:p>
            <a:pPr rtl="0"/>
            <a:endParaRPr lang="it-IT" dirty="0"/>
          </a:p>
        </p:txBody>
      </p:sp>
      <p:sp>
        <p:nvSpPr>
          <p:cNvPr id="7" name="Segnaposto data 7"/>
          <p:cNvSpPr>
            <a:spLocks noGrp="1"/>
          </p:cNvSpPr>
          <p:nvPr>
            <p:ph type="dt" sz="half" idx="10"/>
          </p:nvPr>
        </p:nvSpPr>
        <p:spPr/>
        <p:txBody>
          <a:bodyPr rtlCol="0"/>
          <a:lstStyle/>
          <a:p>
            <a:pPr rtl="0"/>
            <a:fld id="{386E3C0B-D718-47A3-984C-8ED796069130}" type="datetime1">
              <a:rPr lang="it-IT" smtClean="0"/>
              <a:t>09/03/2023</a:t>
            </a:fld>
            <a:endParaRPr lang="it-IT"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2"/>
          <p:cNvSpPr>
            <a:spLocks noGrp="1"/>
          </p:cNvSpPr>
          <p:nvPr>
            <p:ph type="ftr" sz="quarter" idx="11"/>
          </p:nvPr>
        </p:nvSpPr>
        <p:spPr/>
        <p:txBody>
          <a:bodyPr rtlCol="0"/>
          <a:lstStyle/>
          <a:p>
            <a:pPr rtl="0"/>
            <a:endParaRPr lang="it-IT" dirty="0"/>
          </a:p>
        </p:txBody>
      </p:sp>
      <p:sp>
        <p:nvSpPr>
          <p:cNvPr id="3" name="Segnaposto data 3"/>
          <p:cNvSpPr>
            <a:spLocks noGrp="1"/>
          </p:cNvSpPr>
          <p:nvPr>
            <p:ph type="dt" sz="half" idx="10"/>
          </p:nvPr>
        </p:nvSpPr>
        <p:spPr/>
        <p:txBody>
          <a:bodyPr rtlCol="0"/>
          <a:lstStyle/>
          <a:p>
            <a:pPr rtl="0"/>
            <a:fld id="{7C9EBB1D-32E6-40F5-AB84-7814983042EA}" type="datetime1">
              <a:rPr lang="it-IT" smtClean="0"/>
              <a:t>09/03/2023</a:t>
            </a:fld>
            <a:endParaRPr lang="it-IT"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pPr rtl="0"/>
            <a:endParaRPr lang="it-IT" dirty="0"/>
          </a:p>
        </p:txBody>
      </p:sp>
      <p:sp>
        <p:nvSpPr>
          <p:cNvPr id="2" name="Segnaposto data 2"/>
          <p:cNvSpPr>
            <a:spLocks noGrp="1"/>
          </p:cNvSpPr>
          <p:nvPr>
            <p:ph type="dt" sz="half" idx="10"/>
          </p:nvPr>
        </p:nvSpPr>
        <p:spPr/>
        <p:txBody>
          <a:bodyPr rtlCol="0"/>
          <a:lstStyle/>
          <a:p>
            <a:pPr rtl="0"/>
            <a:fld id="{CBACE1BF-BD6E-461D-BB16-4A10F703C7C7}" type="datetime1">
              <a:rPr lang="it-IT" smtClean="0"/>
              <a:t>09/03/2023</a:t>
            </a:fld>
            <a:endParaRPr lang="it-IT"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contenut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piè di pagina 4"/>
          <p:cNvSpPr>
            <a:spLocks noGrp="1"/>
          </p:cNvSpPr>
          <p:nvPr>
            <p:ph type="ftr" sz="quarter" idx="11"/>
          </p:nvPr>
        </p:nvSpPr>
        <p:spPr/>
        <p:txBody>
          <a:bodyPr rtlCol="0"/>
          <a:lstStyle/>
          <a:p>
            <a:pPr rtl="0"/>
            <a:endParaRPr lang="it-IT" dirty="0"/>
          </a:p>
        </p:txBody>
      </p:sp>
      <p:sp>
        <p:nvSpPr>
          <p:cNvPr id="8" name="Segnaposto data 5"/>
          <p:cNvSpPr>
            <a:spLocks noGrp="1"/>
          </p:cNvSpPr>
          <p:nvPr>
            <p:ph type="dt" sz="half" idx="10"/>
          </p:nvPr>
        </p:nvSpPr>
        <p:spPr/>
        <p:txBody>
          <a:bodyPr rtlCol="0"/>
          <a:lstStyle/>
          <a:p>
            <a:pPr rtl="0"/>
            <a:fld id="{5A8A69B3-6DDC-4F65-A2EA-EB3A4D3CD21F}" type="datetime1">
              <a:rPr lang="it-IT" smtClean="0"/>
              <a:t>09/03/2023</a:t>
            </a:fld>
            <a:endParaRPr lang="it-IT" dirty="0"/>
          </a:p>
        </p:txBody>
      </p:sp>
      <p:sp>
        <p:nvSpPr>
          <p:cNvPr id="10" name="Segnaposto numero diapositiva 6"/>
          <p:cNvSpPr>
            <a:spLocks noGrp="1"/>
          </p:cNvSpPr>
          <p:nvPr>
            <p:ph type="sldNum" sz="quarter" idx="12"/>
          </p:nvPr>
        </p:nvSpPr>
        <p:spPr/>
        <p:txBody>
          <a:bodyPr rtlCol="0"/>
          <a:lstStyle/>
          <a:p>
            <a:pPr rtl="0"/>
            <a:fld id="{E5137D0E-4A4F-4307-8994-C1891D747D59}" type="slidenum">
              <a:rPr lang="it-IT" smtClean="0"/>
              <a:pPr/>
              <a:t>‹N›</a:t>
            </a:fld>
            <a:endParaRPr lang="it-IT"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immagin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pic>
        <p:nvPicPr>
          <p:cNvPr id="9" name="Immagine 4" descr="Segnaposto vuoto per aggiungere un'immagine. Fare clic sul segnaposto e selezionare l'immagine che si vuole aggiung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5" name="Segnaposto piè di pa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it-IT" noProof="0" dirty="0"/>
          </a:p>
        </p:txBody>
      </p:sp>
      <p:sp>
        <p:nvSpPr>
          <p:cNvPr id="4" name="Segnaposto dat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5400807-F4CB-48AB-B928-9E17ECA5A760}" type="datetime1">
              <a:rPr lang="it-IT" noProof="0" smtClean="0"/>
              <a:t>09/03/2023</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2412" y="838200"/>
            <a:ext cx="10260631" cy="2950840"/>
          </a:xfrm>
        </p:spPr>
        <p:txBody>
          <a:bodyPr rtlCol="0"/>
          <a:lstStyle/>
          <a:p>
            <a:pPr algn="ctr" rtl="0"/>
            <a:r>
              <a:rPr lang="it-IT" sz="4000" dirty="0"/>
              <a:t>Corso di </a:t>
            </a:r>
            <a:r>
              <a:rPr lang="it-IT" sz="4000" b="1" dirty="0"/>
              <a:t>Sociologia Generale </a:t>
            </a:r>
            <a:br>
              <a:rPr lang="it-IT" sz="4000" dirty="0"/>
            </a:br>
            <a:r>
              <a:rPr lang="it-IT" sz="4000" dirty="0"/>
              <a:t>                    Prof.ssa Claudia Santoni</a:t>
            </a:r>
            <a:br>
              <a:rPr lang="it-IT" sz="4000" dirty="0"/>
            </a:br>
            <a:br>
              <a:rPr lang="it-IT" sz="4000" dirty="0"/>
            </a:br>
            <a:r>
              <a:rPr lang="it-IT" sz="4000" dirty="0"/>
              <a:t>Lezione 6</a:t>
            </a:r>
            <a:br>
              <a:rPr lang="it-IT" sz="4000" dirty="0"/>
            </a:br>
            <a:br>
              <a:rPr lang="it-IT" sz="2000" dirty="0"/>
            </a:br>
            <a:endParaRPr lang="it-IT" sz="2000" dirty="0"/>
          </a:p>
        </p:txBody>
      </p:sp>
      <p:sp>
        <p:nvSpPr>
          <p:cNvPr id="3" name="Sottotitolo 2"/>
          <p:cNvSpPr>
            <a:spLocks noGrp="1"/>
          </p:cNvSpPr>
          <p:nvPr>
            <p:ph type="subTitle" idx="1"/>
          </p:nvPr>
        </p:nvSpPr>
        <p:spPr>
          <a:xfrm>
            <a:off x="1522412" y="3789040"/>
            <a:ext cx="8964487" cy="2230760"/>
          </a:xfrm>
        </p:spPr>
        <p:txBody>
          <a:bodyPr rtlCol="0">
            <a:normAutofit/>
          </a:bodyPr>
          <a:lstStyle/>
          <a:p>
            <a:pPr algn="ctr" rtl="0"/>
            <a:endParaRPr lang="it-IT" sz="2800" dirty="0">
              <a:solidFill>
                <a:schemeClr val="tx1">
                  <a:lumMod val="50000"/>
                </a:schemeClr>
              </a:solidFill>
            </a:endParaRPr>
          </a:p>
          <a:p>
            <a:pPr algn="ctr" rtl="0"/>
            <a:r>
              <a:rPr lang="it-IT" sz="2800" dirty="0">
                <a:solidFill>
                  <a:schemeClr val="tx1">
                    <a:lumMod val="50000"/>
                  </a:schemeClr>
                </a:solidFill>
              </a:rPr>
              <a:t>Testo d’esame </a:t>
            </a:r>
          </a:p>
          <a:p>
            <a:pPr algn="ctr" rtl="0"/>
            <a:r>
              <a:rPr lang="it-IT" sz="2800" dirty="0">
                <a:solidFill>
                  <a:schemeClr val="tx1">
                    <a:lumMod val="50000"/>
                  </a:schemeClr>
                </a:solidFill>
              </a:rPr>
              <a:t>R.A. Wallace, A. </a:t>
            </a:r>
            <a:r>
              <a:rPr lang="it-IT" sz="2800" dirty="0" err="1">
                <a:solidFill>
                  <a:schemeClr val="tx1">
                    <a:lumMod val="50000"/>
                  </a:schemeClr>
                </a:solidFill>
              </a:rPr>
              <a:t>Wolf</a:t>
            </a:r>
            <a:r>
              <a:rPr lang="it-IT" sz="2800" dirty="0">
                <a:solidFill>
                  <a:schemeClr val="tx1">
                    <a:lumMod val="50000"/>
                  </a:schemeClr>
                </a:solidFill>
              </a:rPr>
              <a:t> </a:t>
            </a:r>
          </a:p>
          <a:p>
            <a:pPr algn="ctr" rtl="0"/>
            <a:r>
              <a:rPr lang="it-IT" sz="2800" dirty="0">
                <a:solidFill>
                  <a:schemeClr val="tx1">
                    <a:lumMod val="50000"/>
                  </a:schemeClr>
                </a:solidFill>
              </a:rPr>
              <a:t>«La teoria sociologia contemporanea»</a:t>
            </a:r>
          </a:p>
          <a:p>
            <a:pPr algn="ctr" rtl="0"/>
            <a:r>
              <a:rPr lang="it-IT" sz="2800" dirty="0">
                <a:solidFill>
                  <a:schemeClr val="tx1">
                    <a:lumMod val="50000"/>
                  </a:schemeClr>
                </a:solidFill>
              </a:rPr>
              <a:t>Cap. </a:t>
            </a:r>
            <a:r>
              <a:rPr lang="it-IT" sz="2800">
                <a:solidFill>
                  <a:schemeClr val="tx1">
                    <a:lumMod val="50000"/>
                  </a:schemeClr>
                </a:solidFill>
              </a:rPr>
              <a:t>1,2,3,4,5,6,7</a:t>
            </a:r>
            <a:endParaRPr lang="it-IT" sz="2800" dirty="0">
              <a:solidFill>
                <a:schemeClr val="tx1">
                  <a:lumMod val="50000"/>
                </a:schemeClr>
              </a:solidFill>
            </a:endParaRPr>
          </a:p>
        </p:txBody>
      </p:sp>
    </p:spTree>
    <p:extLst>
      <p:ext uri="{BB962C8B-B14F-4D97-AF65-F5344CB8AC3E}">
        <p14:creationId xmlns:p14="http://schemas.microsoft.com/office/powerpoint/2010/main" val="3159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br>
              <a:rPr lang="it-IT" b="1" dirty="0"/>
            </a:br>
            <a:r>
              <a:rPr lang="it-IT" sz="4000" b="1" dirty="0"/>
              <a:t>TEORIA del CONFLITTO</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089232" cy="5733256"/>
          </a:xfrm>
        </p:spPr>
        <p:txBody>
          <a:bodyPr>
            <a:normAutofit/>
          </a:bodyPr>
          <a:lstStyle/>
          <a:p>
            <a:pPr marL="139065" marR="110489" indent="-126364" algn="just">
              <a:lnSpc>
                <a:spcPts val="2270"/>
              </a:lnSpc>
              <a:spcBef>
                <a:spcPts val="280"/>
              </a:spcBef>
              <a:tabLst>
                <a:tab pos="165100" algn="l"/>
              </a:tabLst>
            </a:pPr>
            <a:endParaRPr lang="it-IT" sz="2800" b="1" spc="-10" dirty="0">
              <a:latin typeface="Times New Roman"/>
              <a:cs typeface="Times New Roman"/>
            </a:endParaRPr>
          </a:p>
          <a:p>
            <a:pPr marL="12701" marR="110489" indent="0" algn="ctr">
              <a:lnSpc>
                <a:spcPts val="2270"/>
              </a:lnSpc>
              <a:spcBef>
                <a:spcPts val="280"/>
              </a:spcBef>
              <a:buNone/>
              <a:tabLst>
                <a:tab pos="165100" algn="l"/>
              </a:tabLst>
            </a:pPr>
            <a:r>
              <a:rPr lang="it-IT" sz="3600" b="1" spc="-10" dirty="0">
                <a:latin typeface="Times New Roman"/>
                <a:cs typeface="Times New Roman"/>
              </a:rPr>
              <a:t>KARL MARX (1818-1883)/1</a:t>
            </a:r>
          </a:p>
          <a:p>
            <a:pPr marL="12701" marR="110489" indent="0" algn="just">
              <a:lnSpc>
                <a:spcPts val="2270"/>
              </a:lnSpc>
              <a:spcBef>
                <a:spcPts val="280"/>
              </a:spcBef>
              <a:buNone/>
              <a:tabLst>
                <a:tab pos="165100" algn="l"/>
              </a:tabLst>
            </a:pPr>
            <a:r>
              <a:rPr lang="it-IT" sz="2800" spc="-10" dirty="0">
                <a:latin typeface="Times New Roman"/>
                <a:cs typeface="Times New Roman"/>
              </a:rPr>
              <a:t>Filosofo hegeliano supera poi il suo maestro e teorizza una filosofia </a:t>
            </a:r>
            <a:r>
              <a:rPr lang="it-IT" sz="2800" u="sng" spc="-10" dirty="0">
                <a:latin typeface="Times New Roman"/>
                <a:cs typeface="Times New Roman"/>
              </a:rPr>
              <a:t>materialista</a:t>
            </a:r>
            <a:r>
              <a:rPr lang="it-IT" sz="2800" spc="-10" dirty="0">
                <a:latin typeface="Times New Roman"/>
                <a:cs typeface="Times New Roman"/>
              </a:rPr>
              <a:t>: lo sviluppo storico è determinato da fattori materiali. Egli contribuisce alla nascita non solo di una dottrina politica ma anche alla costruzione della sociologia in quanto: «non è la coscienza degli uomini che determina il loro essere, ma è, al contrario, il loro essere sociale che determina la loro coscienza». </a:t>
            </a:r>
          </a:p>
          <a:p>
            <a:pPr marL="12701" marR="110489" indent="0" algn="just">
              <a:lnSpc>
                <a:spcPts val="2270"/>
              </a:lnSpc>
              <a:spcBef>
                <a:spcPts val="280"/>
              </a:spcBef>
              <a:buNone/>
              <a:tabLst>
                <a:tab pos="165100" algn="l"/>
              </a:tabLst>
            </a:pPr>
            <a:r>
              <a:rPr lang="it-IT" sz="2800" spc="-10" dirty="0">
                <a:latin typeface="Times New Roman"/>
                <a:cs typeface="Times New Roman"/>
              </a:rPr>
              <a:t>Analizza le società in termini di </a:t>
            </a:r>
            <a:r>
              <a:rPr lang="it-IT" sz="2800" u="sng" spc="-10" dirty="0">
                <a:latin typeface="Times New Roman"/>
                <a:cs typeface="Times New Roman"/>
              </a:rPr>
              <a:t>conflitto tra gruppi portatori di interessi </a:t>
            </a:r>
            <a:r>
              <a:rPr lang="it-IT" sz="2800" spc="-10" dirty="0">
                <a:latin typeface="Times New Roman"/>
                <a:cs typeface="Times New Roman"/>
              </a:rPr>
              <a:t>diversi e evidenzia come la tecnologia e i </a:t>
            </a:r>
            <a:r>
              <a:rPr lang="it-IT" sz="2800" u="sng" spc="-10" dirty="0">
                <a:latin typeface="Times New Roman"/>
                <a:cs typeface="Times New Roman"/>
              </a:rPr>
              <a:t>modelli di proprietà </a:t>
            </a:r>
            <a:r>
              <a:rPr lang="it-IT" sz="2800" spc="-10" dirty="0">
                <a:latin typeface="Times New Roman"/>
                <a:cs typeface="Times New Roman"/>
              </a:rPr>
              <a:t>determinino la vita degli individui e l’andamento del conflitto sociale. Il principio organizzatore di una società risiede dunque nella sua infrastruttura economica che condiziona l’insieme della vita sociale. </a:t>
            </a:r>
            <a:r>
              <a:rPr lang="it-IT" sz="2800" u="sng" spc="-10" dirty="0">
                <a:latin typeface="Times New Roman"/>
                <a:cs typeface="Times New Roman"/>
              </a:rPr>
              <a:t>I fattori economici determinano dunque la struttura e il mutamento sociale</a:t>
            </a:r>
            <a:r>
              <a:rPr lang="it-IT" sz="2800" spc="-10" dirty="0">
                <a:latin typeface="Times New Roman"/>
                <a:cs typeface="Times New Roman"/>
              </a:rPr>
              <a:t>. La tecnologia e i rapporti di produzione costituiscono la struttura tipica di una società (es. la fabbrica meccanizzata) ed anche la sua sovrastruttura (idee, leggi, istituzioni politiche). Il modo di produzione rappresenta il fattore casuale che determina, in ultima analisi, l’organizzazione sociale.</a:t>
            </a:r>
            <a:endParaRPr lang="it-IT" sz="3600" b="1" spc="-10" dirty="0">
              <a:latin typeface="Times New Roman"/>
              <a:cs typeface="Times New Roman"/>
            </a:endParaRPr>
          </a:p>
        </p:txBody>
      </p:sp>
    </p:spTree>
    <p:extLst>
      <p:ext uri="{BB962C8B-B14F-4D97-AF65-F5344CB8AC3E}">
        <p14:creationId xmlns:p14="http://schemas.microsoft.com/office/powerpoint/2010/main" val="42647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br>
              <a:rPr lang="it-IT" b="1" dirty="0"/>
            </a:br>
            <a:r>
              <a:rPr lang="it-IT" sz="4000" b="1" dirty="0"/>
              <a:t>TEORIA del CONFLITTO</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908720"/>
            <a:ext cx="11089232" cy="6408712"/>
          </a:xfrm>
        </p:spPr>
        <p:txBody>
          <a:bodyPr>
            <a:normAutofit/>
          </a:bodyPr>
          <a:lstStyle/>
          <a:p>
            <a:pPr marL="139065" marR="110489" indent="-126364" algn="just">
              <a:lnSpc>
                <a:spcPts val="2270"/>
              </a:lnSpc>
              <a:spcBef>
                <a:spcPts val="280"/>
              </a:spcBef>
              <a:tabLst>
                <a:tab pos="165100" algn="l"/>
              </a:tabLst>
            </a:pPr>
            <a:endParaRPr lang="it-IT" sz="2800" b="1" spc="-10" dirty="0">
              <a:latin typeface="Times New Roman"/>
              <a:cs typeface="Times New Roman"/>
            </a:endParaRPr>
          </a:p>
          <a:p>
            <a:pPr marL="12701" marR="110489" indent="0" algn="ctr">
              <a:lnSpc>
                <a:spcPts val="2270"/>
              </a:lnSpc>
              <a:spcBef>
                <a:spcPts val="280"/>
              </a:spcBef>
              <a:buNone/>
              <a:tabLst>
                <a:tab pos="165100" algn="l"/>
              </a:tabLst>
            </a:pPr>
            <a:r>
              <a:rPr lang="it-IT" sz="3600" b="1" spc="-10" dirty="0">
                <a:latin typeface="Times New Roman"/>
                <a:cs typeface="Times New Roman"/>
              </a:rPr>
              <a:t>KARL MARX (1818-1883)/2</a:t>
            </a:r>
          </a:p>
          <a:p>
            <a:pPr marL="12701" marR="110489" indent="0" algn="just">
              <a:lnSpc>
                <a:spcPts val="2270"/>
              </a:lnSpc>
              <a:spcBef>
                <a:spcPts val="280"/>
              </a:spcBef>
              <a:buNone/>
              <a:tabLst>
                <a:tab pos="165100" algn="l"/>
              </a:tabLst>
            </a:pPr>
            <a:r>
              <a:rPr lang="it-IT" sz="2800" spc="-10" dirty="0">
                <a:latin typeface="Times New Roman"/>
                <a:cs typeface="Times New Roman"/>
              </a:rPr>
              <a:t>Concetto di </a:t>
            </a:r>
            <a:r>
              <a:rPr lang="it-IT" sz="2800" b="1" spc="-10" dirty="0">
                <a:latin typeface="Times New Roman"/>
                <a:cs typeface="Times New Roman"/>
              </a:rPr>
              <a:t>Classe</a:t>
            </a:r>
            <a:r>
              <a:rPr lang="it-IT" sz="2800" spc="-10" dirty="0">
                <a:latin typeface="Times New Roman"/>
                <a:cs typeface="Times New Roman"/>
              </a:rPr>
              <a:t>: è costituita da individui che condividono lo stesso rapporto con la proprietà dei mezzi di produzione (condividono la stessa posizione economica). Operai, impiegati, tecnici appartengono alla stessa classe perché possiedono solo </a:t>
            </a:r>
            <a:r>
              <a:rPr lang="it-IT" sz="2800" spc="-10">
                <a:latin typeface="Times New Roman"/>
                <a:cs typeface="Times New Roman"/>
              </a:rPr>
              <a:t>la forza </a:t>
            </a:r>
            <a:r>
              <a:rPr lang="it-IT" sz="2800" spc="-10" dirty="0">
                <a:latin typeface="Times New Roman"/>
                <a:cs typeface="Times New Roman"/>
              </a:rPr>
              <a:t>lavoro mentre i capitalisti e i proprietari possiedono i mezzi di produzione. Classi diverse hanno interessi incompatibili. Nella società borghese i capitalisti sono oppressori e gli operai invece gli oppressi. </a:t>
            </a:r>
          </a:p>
          <a:p>
            <a:pPr marL="12701" marR="110489" indent="0" algn="just">
              <a:lnSpc>
                <a:spcPts val="2270"/>
              </a:lnSpc>
              <a:spcBef>
                <a:spcPts val="280"/>
              </a:spcBef>
              <a:buNone/>
              <a:tabLst>
                <a:tab pos="165100" algn="l"/>
              </a:tabLst>
            </a:pPr>
            <a:r>
              <a:rPr lang="it-IT" sz="2800" spc="-10" dirty="0">
                <a:latin typeface="Times New Roman"/>
                <a:cs typeface="Times New Roman"/>
              </a:rPr>
              <a:t>Marx con la sua teoria intercetta le denunce degli operai e spiega come la loro miseria (sfruttamento) è costitutiva dell’economia capitalistica. Concetto di </a:t>
            </a:r>
            <a:r>
              <a:rPr lang="it-IT" sz="2800" u="sng" spc="-10" dirty="0">
                <a:latin typeface="Times New Roman"/>
                <a:cs typeface="Times New Roman"/>
              </a:rPr>
              <a:t>plusvalore:</a:t>
            </a:r>
            <a:r>
              <a:rPr lang="it-IT" sz="2800" spc="-10" dirty="0">
                <a:latin typeface="Times New Roman"/>
                <a:cs typeface="Times New Roman"/>
              </a:rPr>
              <a:t> gli imprenditori sono obbligati ad investire nelle macchine e si garantiscono profitti elevati aumentando la parte di plusvalore che ricavano dal salario. Se nessuno possedesse capitale, il plusvalore resterebbe al lavoro e lo sfruttamento cesserebbe. </a:t>
            </a:r>
          </a:p>
          <a:p>
            <a:pPr marL="12701" marR="110489" indent="0" algn="just">
              <a:lnSpc>
                <a:spcPts val="2270"/>
              </a:lnSpc>
              <a:spcBef>
                <a:spcPts val="280"/>
              </a:spcBef>
              <a:buNone/>
              <a:tabLst>
                <a:tab pos="165100" algn="l"/>
              </a:tabLst>
            </a:pPr>
            <a:r>
              <a:rPr lang="it-IT" sz="2800" spc="-10" dirty="0">
                <a:latin typeface="Times New Roman"/>
                <a:cs typeface="Times New Roman"/>
              </a:rPr>
              <a:t>I membri di una classe riconoscono i loro interessi sulla base della loro </a:t>
            </a:r>
            <a:r>
              <a:rPr lang="it-IT" sz="2800" u="sng" spc="-10" dirty="0">
                <a:latin typeface="Times New Roman"/>
                <a:cs typeface="Times New Roman"/>
              </a:rPr>
              <a:t>coscienza di classe</a:t>
            </a:r>
            <a:r>
              <a:rPr lang="it-IT" sz="2800" spc="-10" dirty="0">
                <a:latin typeface="Times New Roman"/>
                <a:cs typeface="Times New Roman"/>
              </a:rPr>
              <a:t> e compito dello studioso marxista è incoraggiare gli individui a riconoscere i propri interessi e ad agire in loro difesa per promuovere il cambiamento. Importanza del conflitto di classe.</a:t>
            </a:r>
            <a:endParaRPr lang="it-IT" sz="2800" u="sng" spc="-10" dirty="0">
              <a:latin typeface="Times New Roman"/>
              <a:cs typeface="Times New Roman"/>
            </a:endParaRPr>
          </a:p>
          <a:p>
            <a:pPr marL="12701" marR="110489" indent="0">
              <a:lnSpc>
                <a:spcPts val="2270"/>
              </a:lnSpc>
              <a:spcBef>
                <a:spcPts val="280"/>
              </a:spcBef>
              <a:buNone/>
              <a:tabLst>
                <a:tab pos="165100" algn="l"/>
              </a:tabLst>
            </a:pPr>
            <a:r>
              <a:rPr lang="it-IT" sz="2800" spc="-10" dirty="0">
                <a:latin typeface="Times New Roman"/>
                <a:cs typeface="Times New Roman"/>
              </a:rPr>
              <a:t> </a:t>
            </a:r>
          </a:p>
        </p:txBody>
      </p:sp>
    </p:spTree>
    <p:extLst>
      <p:ext uri="{BB962C8B-B14F-4D97-AF65-F5344CB8AC3E}">
        <p14:creationId xmlns:p14="http://schemas.microsoft.com/office/powerpoint/2010/main" val="39712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br>
              <a:rPr lang="it-IT" b="1" dirty="0"/>
            </a:br>
            <a:r>
              <a:rPr lang="it-IT" sz="4000" b="1" dirty="0"/>
              <a:t>TEORIA del CONFLITTO</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836712"/>
            <a:ext cx="11089232" cy="6336704"/>
          </a:xfrm>
        </p:spPr>
        <p:txBody>
          <a:bodyPr>
            <a:normAutofit/>
          </a:bodyPr>
          <a:lstStyle/>
          <a:p>
            <a:pPr marL="139065" marR="110489" indent="-126364" algn="just">
              <a:lnSpc>
                <a:spcPts val="2270"/>
              </a:lnSpc>
              <a:spcBef>
                <a:spcPts val="280"/>
              </a:spcBef>
              <a:tabLst>
                <a:tab pos="165100" algn="l"/>
              </a:tabLst>
            </a:pPr>
            <a:endParaRPr lang="it-IT" sz="2800" b="1" spc="-10" dirty="0">
              <a:latin typeface="Times New Roman"/>
              <a:cs typeface="Times New Roman"/>
            </a:endParaRPr>
          </a:p>
          <a:p>
            <a:pPr marL="12701" marR="110489" indent="0" algn="ctr">
              <a:lnSpc>
                <a:spcPts val="2270"/>
              </a:lnSpc>
              <a:spcBef>
                <a:spcPts val="280"/>
              </a:spcBef>
              <a:buNone/>
              <a:tabLst>
                <a:tab pos="165100" algn="l"/>
              </a:tabLst>
            </a:pPr>
            <a:r>
              <a:rPr lang="it-IT" sz="3600" b="1" spc="-10" dirty="0">
                <a:latin typeface="Times New Roman"/>
                <a:cs typeface="Times New Roman"/>
              </a:rPr>
              <a:t>KARL MARX (1818-1883)/3</a:t>
            </a:r>
          </a:p>
          <a:p>
            <a:pPr marL="12701" marR="110489" indent="0" algn="just">
              <a:lnSpc>
                <a:spcPts val="2270"/>
              </a:lnSpc>
              <a:spcBef>
                <a:spcPts val="280"/>
              </a:spcBef>
              <a:buNone/>
              <a:tabLst>
                <a:tab pos="165100" algn="l"/>
              </a:tabLst>
            </a:pPr>
            <a:r>
              <a:rPr lang="it-IT" sz="2800" u="sng" spc="-10" dirty="0">
                <a:latin typeface="Times New Roman"/>
                <a:cs typeface="Times New Roman"/>
              </a:rPr>
              <a:t>Classe, Patriarcato, Femminismo. </a:t>
            </a:r>
          </a:p>
          <a:p>
            <a:pPr marL="12701" marR="110489" indent="0" algn="just">
              <a:lnSpc>
                <a:spcPts val="2270"/>
              </a:lnSpc>
              <a:spcBef>
                <a:spcPts val="280"/>
              </a:spcBef>
              <a:buNone/>
              <a:tabLst>
                <a:tab pos="165100" algn="l"/>
              </a:tabLst>
            </a:pPr>
            <a:r>
              <a:rPr lang="it-IT" sz="2800" spc="-10" dirty="0">
                <a:latin typeface="Times New Roman"/>
                <a:cs typeface="Times New Roman"/>
              </a:rPr>
              <a:t>La teoria marxiana ha denunciato che le donne sono vittime dell’oppressione capitalistica e della famiglia borghese. Marx e Engels vedono la famiglia borghese come parte della sovrastruttura determinata dai rapporti di produzione di quei tempi (se scompare la proprietà privata scompariranno il capitale e l’oppressione della donna). </a:t>
            </a:r>
          </a:p>
          <a:p>
            <a:pPr marL="12701" marR="110489" indent="0" algn="just">
              <a:lnSpc>
                <a:spcPts val="2270"/>
              </a:lnSpc>
              <a:spcBef>
                <a:spcPts val="280"/>
              </a:spcBef>
              <a:buNone/>
              <a:tabLst>
                <a:tab pos="165100" algn="l"/>
              </a:tabLst>
            </a:pPr>
            <a:r>
              <a:rPr lang="it-IT" sz="2800" spc="-10" dirty="0">
                <a:latin typeface="Times New Roman"/>
                <a:cs typeface="Times New Roman"/>
              </a:rPr>
              <a:t>Le femministe marxiste condividono l’analisi per cui il lavoro femminile domestico non retribuito, contribuendo alla riproduzione della forza lavoro, crea plusvalore esattamente come il lavoro produttivo. </a:t>
            </a:r>
          </a:p>
          <a:p>
            <a:pPr marL="12701" marR="110489" indent="0" algn="just">
              <a:lnSpc>
                <a:spcPts val="2270"/>
              </a:lnSpc>
              <a:spcBef>
                <a:spcPts val="280"/>
              </a:spcBef>
              <a:buNone/>
              <a:tabLst>
                <a:tab pos="165100" algn="l"/>
              </a:tabLst>
            </a:pPr>
            <a:r>
              <a:rPr lang="it-IT" sz="2800" spc="-10" dirty="0">
                <a:latin typeface="Times New Roman"/>
                <a:cs typeface="Times New Roman"/>
              </a:rPr>
              <a:t>Il patriarcato va inteso come supremazia maschile, l’organizzazione sessuale gerarchica della società mentre il capitalismo è il sistema economico che sostiene il patriarcato. Il tema della posizione delle donne sul mercato del lavoro è nella prospettiva marxista («soffitto di cristallo»).</a:t>
            </a:r>
          </a:p>
          <a:p>
            <a:pPr marL="12701" marR="110489" indent="0" algn="just">
              <a:lnSpc>
                <a:spcPts val="2270"/>
              </a:lnSpc>
              <a:spcBef>
                <a:spcPts val="280"/>
              </a:spcBef>
              <a:buNone/>
              <a:tabLst>
                <a:tab pos="165100" algn="l"/>
              </a:tabLst>
            </a:pPr>
            <a:r>
              <a:rPr lang="it-IT" sz="2800" spc="-10" dirty="0">
                <a:latin typeface="Times New Roman"/>
                <a:cs typeface="Times New Roman"/>
              </a:rPr>
              <a:t>Marx inoltre pensa che la società di classe generi falsa coscienza e alienazione, cioè, estraniamento da se stesso e dai suoi simili (disumanizzazione del lavoro moderno).   </a:t>
            </a:r>
            <a:endParaRPr lang="it-IT" sz="2800" u="sng" spc="-10" dirty="0">
              <a:latin typeface="Times New Roman"/>
              <a:cs typeface="Times New Roman"/>
            </a:endParaRPr>
          </a:p>
        </p:txBody>
      </p:sp>
    </p:spTree>
    <p:extLst>
      <p:ext uri="{BB962C8B-B14F-4D97-AF65-F5344CB8AC3E}">
        <p14:creationId xmlns:p14="http://schemas.microsoft.com/office/powerpoint/2010/main" val="15612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9601200" cy="792088"/>
          </a:xfrm>
        </p:spPr>
        <p:txBody>
          <a:bodyPr>
            <a:normAutofit/>
          </a:bodyPr>
          <a:lstStyle/>
          <a:p>
            <a:pPr algn="ctr"/>
            <a:r>
              <a:rPr lang="it-IT" b="1" dirty="0"/>
              <a:t>LA SCUOLA di FRANCOFORTE/1</a:t>
            </a:r>
            <a:endParaRPr lang="it-IT" dirty="0"/>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333772" y="908720"/>
            <a:ext cx="11377264" cy="5832648"/>
          </a:xfrm>
        </p:spPr>
        <p:txBody>
          <a:bodyPr>
            <a:normAutofit fontScale="77500" lnSpcReduction="20000"/>
          </a:bodyPr>
          <a:lstStyle/>
          <a:p>
            <a:pPr marL="227330" marR="220979" indent="0" algn="ctr">
              <a:lnSpc>
                <a:spcPct val="75100"/>
              </a:lnSpc>
              <a:spcBef>
                <a:spcPts val="935"/>
              </a:spcBef>
              <a:buNone/>
            </a:pPr>
            <a:endParaRPr lang="it-IT" sz="3000" b="1" dirty="0"/>
          </a:p>
          <a:p>
            <a:pPr marL="12700" indent="0" algn="just">
              <a:lnSpc>
                <a:spcPts val="2520"/>
              </a:lnSpc>
              <a:spcBef>
                <a:spcPts val="100"/>
              </a:spcBef>
              <a:buSzPct val="95833"/>
              <a:buNone/>
              <a:tabLst>
                <a:tab pos="120014" algn="l"/>
              </a:tabLst>
            </a:pPr>
            <a:r>
              <a:rPr lang="it-IT" sz="3600" spc="-5" dirty="0">
                <a:latin typeface="Times New Roman"/>
                <a:cs typeface="Times New Roman"/>
              </a:rPr>
              <a:t>Esponenti di rilievo: </a:t>
            </a:r>
          </a:p>
          <a:p>
            <a:pPr marL="12700" indent="0" algn="just">
              <a:lnSpc>
                <a:spcPts val="2520"/>
              </a:lnSpc>
              <a:spcBef>
                <a:spcPts val="100"/>
              </a:spcBef>
              <a:buSzPct val="95833"/>
              <a:buNone/>
              <a:tabLst>
                <a:tab pos="120014" algn="l"/>
              </a:tabLst>
            </a:pPr>
            <a:r>
              <a:rPr lang="it-IT" sz="3600" u="sng" spc="-5" dirty="0">
                <a:latin typeface="Times New Roman"/>
                <a:cs typeface="Times New Roman"/>
              </a:rPr>
              <a:t>Max </a:t>
            </a:r>
            <a:r>
              <a:rPr lang="it-IT" sz="3600" u="sng" spc="-5" dirty="0" err="1">
                <a:latin typeface="Times New Roman"/>
                <a:cs typeface="Times New Roman"/>
              </a:rPr>
              <a:t>Horkheimer</a:t>
            </a:r>
            <a:r>
              <a:rPr lang="it-IT" sz="3600" u="sng" spc="-5" dirty="0">
                <a:latin typeface="Times New Roman"/>
                <a:cs typeface="Times New Roman"/>
              </a:rPr>
              <a:t> </a:t>
            </a:r>
            <a:r>
              <a:rPr lang="it-IT" sz="3600" spc="-5" dirty="0">
                <a:latin typeface="Times New Roman"/>
                <a:cs typeface="Times New Roman"/>
              </a:rPr>
              <a:t>(1895-1973) </a:t>
            </a:r>
            <a:r>
              <a:rPr lang="it-IT" sz="3600" u="sng" spc="-5" dirty="0">
                <a:latin typeface="Times New Roman"/>
                <a:cs typeface="Times New Roman"/>
              </a:rPr>
              <a:t>Theodor Adorno </a:t>
            </a:r>
            <a:r>
              <a:rPr lang="it-IT" sz="3600" spc="-5" dirty="0">
                <a:latin typeface="Times New Roman"/>
                <a:cs typeface="Times New Roman"/>
              </a:rPr>
              <a:t>(1903-1969)</a:t>
            </a:r>
          </a:p>
          <a:p>
            <a:pPr marL="12700" indent="0" algn="just">
              <a:lnSpc>
                <a:spcPts val="2520"/>
              </a:lnSpc>
              <a:spcBef>
                <a:spcPts val="100"/>
              </a:spcBef>
              <a:buSzPct val="95833"/>
              <a:buNone/>
              <a:tabLst>
                <a:tab pos="120014" algn="l"/>
              </a:tabLst>
            </a:pPr>
            <a:endParaRPr lang="it-IT" sz="3600" u="sng" spc="-5" dirty="0">
              <a:latin typeface="Times New Roman"/>
              <a:cs typeface="Times New Roman"/>
            </a:endParaRPr>
          </a:p>
          <a:p>
            <a:pPr marL="12700" indent="0" algn="just">
              <a:lnSpc>
                <a:spcPts val="2520"/>
              </a:lnSpc>
              <a:spcBef>
                <a:spcPts val="100"/>
              </a:spcBef>
              <a:buSzPct val="95833"/>
              <a:buNone/>
              <a:tabLst>
                <a:tab pos="120014" algn="l"/>
              </a:tabLst>
            </a:pPr>
            <a:r>
              <a:rPr lang="it-IT" sz="3600" u="sng" spc="-5" dirty="0">
                <a:latin typeface="Times New Roman"/>
                <a:cs typeface="Times New Roman"/>
              </a:rPr>
              <a:t>Herbert </a:t>
            </a:r>
            <a:r>
              <a:rPr lang="it-IT" sz="3600" u="sng" spc="-5" dirty="0" err="1">
                <a:latin typeface="Times New Roman"/>
                <a:cs typeface="Times New Roman"/>
              </a:rPr>
              <a:t>Marcuse</a:t>
            </a:r>
            <a:r>
              <a:rPr lang="it-IT" sz="3600" u="sng" spc="-5" dirty="0">
                <a:latin typeface="Times New Roman"/>
                <a:cs typeface="Times New Roman"/>
              </a:rPr>
              <a:t> </a:t>
            </a:r>
            <a:r>
              <a:rPr lang="it-IT" sz="3600" spc="-5" dirty="0">
                <a:latin typeface="Times New Roman"/>
                <a:cs typeface="Times New Roman"/>
              </a:rPr>
              <a:t>(1898-1979)</a:t>
            </a:r>
          </a:p>
          <a:p>
            <a:pPr marL="12700" indent="0" algn="just">
              <a:lnSpc>
                <a:spcPts val="2520"/>
              </a:lnSpc>
              <a:spcBef>
                <a:spcPts val="100"/>
              </a:spcBef>
              <a:buSzPct val="95833"/>
              <a:buNone/>
              <a:tabLst>
                <a:tab pos="120014" algn="l"/>
              </a:tabLst>
            </a:pPr>
            <a:endParaRPr lang="it-IT" sz="3600" u="sng" spc="-5" dirty="0">
              <a:latin typeface="Times New Roman"/>
              <a:cs typeface="Times New Roman"/>
            </a:endParaRPr>
          </a:p>
          <a:p>
            <a:pPr marL="12700" indent="0" algn="just">
              <a:lnSpc>
                <a:spcPts val="2520"/>
              </a:lnSpc>
              <a:spcBef>
                <a:spcPts val="100"/>
              </a:spcBef>
              <a:buSzPct val="95833"/>
              <a:buNone/>
              <a:tabLst>
                <a:tab pos="120014" algn="l"/>
              </a:tabLst>
            </a:pPr>
            <a:r>
              <a:rPr lang="it-IT" sz="3600" u="sng" spc="-5" dirty="0">
                <a:latin typeface="Times New Roman"/>
                <a:cs typeface="Times New Roman"/>
              </a:rPr>
              <a:t>Erich Fromm </a:t>
            </a:r>
            <a:r>
              <a:rPr lang="it-IT" sz="3600" spc="-5" dirty="0">
                <a:latin typeface="Times New Roman"/>
                <a:cs typeface="Times New Roman"/>
              </a:rPr>
              <a:t>(1900-1980). </a:t>
            </a:r>
          </a:p>
          <a:p>
            <a:pPr marL="12700" indent="0" algn="just">
              <a:lnSpc>
                <a:spcPts val="2520"/>
              </a:lnSpc>
              <a:spcBef>
                <a:spcPts val="100"/>
              </a:spcBef>
              <a:buSzPct val="95833"/>
              <a:buNone/>
              <a:tabLst>
                <a:tab pos="120014" algn="l"/>
              </a:tabLst>
            </a:pPr>
            <a:endParaRPr lang="it-IT" sz="3600" spc="-5" dirty="0">
              <a:latin typeface="Times New Roman"/>
              <a:cs typeface="Times New Roman"/>
            </a:endParaRPr>
          </a:p>
          <a:p>
            <a:pPr marL="12700" indent="0" algn="just">
              <a:lnSpc>
                <a:spcPts val="2520"/>
              </a:lnSpc>
              <a:spcBef>
                <a:spcPts val="100"/>
              </a:spcBef>
              <a:buSzPct val="95833"/>
              <a:buNone/>
              <a:tabLst>
                <a:tab pos="120014" algn="l"/>
              </a:tabLst>
            </a:pPr>
            <a:r>
              <a:rPr lang="it-IT" sz="3600" spc="-5" dirty="0">
                <a:latin typeface="Times New Roman"/>
                <a:cs typeface="Times New Roman"/>
              </a:rPr>
              <a:t>Tutti emigrano in America negli anni Trenta per sfuggire al nazismo.</a:t>
            </a:r>
          </a:p>
          <a:p>
            <a:pPr marL="12700" indent="0" algn="just">
              <a:lnSpc>
                <a:spcPts val="2520"/>
              </a:lnSpc>
              <a:spcBef>
                <a:spcPts val="100"/>
              </a:spcBef>
              <a:buSzPct val="95833"/>
              <a:buNone/>
              <a:tabLst>
                <a:tab pos="120014" algn="l"/>
              </a:tabLst>
            </a:pPr>
            <a:endParaRPr lang="it-IT" sz="3600" spc="-5" dirty="0">
              <a:latin typeface="Times New Roman"/>
              <a:cs typeface="Times New Roman"/>
            </a:endParaRPr>
          </a:p>
          <a:p>
            <a:pPr marL="12700" indent="0" algn="just">
              <a:lnSpc>
                <a:spcPts val="2520"/>
              </a:lnSpc>
              <a:spcBef>
                <a:spcPts val="100"/>
              </a:spcBef>
              <a:buSzPct val="95833"/>
              <a:buNone/>
              <a:tabLst>
                <a:tab pos="120014" algn="l"/>
              </a:tabLst>
            </a:pPr>
            <a:r>
              <a:rPr lang="it-IT" sz="3600" spc="-5" dirty="0">
                <a:latin typeface="Times New Roman"/>
                <a:cs typeface="Times New Roman"/>
              </a:rPr>
              <a:t>Due tesi principali: </a:t>
            </a:r>
          </a:p>
          <a:p>
            <a:pPr marL="527050" indent="-514350" algn="just">
              <a:lnSpc>
                <a:spcPts val="2520"/>
              </a:lnSpc>
              <a:spcBef>
                <a:spcPts val="100"/>
              </a:spcBef>
              <a:buSzPct val="95833"/>
              <a:buAutoNum type="arabicPeriod"/>
              <a:tabLst>
                <a:tab pos="120014" algn="l"/>
              </a:tabLst>
            </a:pPr>
            <a:r>
              <a:rPr lang="it-IT" sz="3600" spc="-5" dirty="0">
                <a:latin typeface="Times New Roman"/>
                <a:cs typeface="Times New Roman"/>
              </a:rPr>
              <a:t>Le idee degli individui sono prodotto della società in cui vivono.</a:t>
            </a:r>
          </a:p>
          <a:p>
            <a:pPr marL="527050" indent="-514350" algn="just">
              <a:lnSpc>
                <a:spcPts val="2520"/>
              </a:lnSpc>
              <a:spcBef>
                <a:spcPts val="100"/>
              </a:spcBef>
              <a:buSzPct val="95833"/>
              <a:buAutoNum type="arabicPeriod"/>
              <a:tabLst>
                <a:tab pos="120014" algn="l"/>
              </a:tabLst>
            </a:pPr>
            <a:r>
              <a:rPr lang="it-IT" sz="3600" spc="-5" dirty="0">
                <a:latin typeface="Times New Roman"/>
                <a:cs typeface="Times New Roman"/>
              </a:rPr>
              <a:t>Gli intellettuali devono avere sempre un orientamento critico verso la società e non obiettivo perché il loro scopo finale è sempre il mutamento sociale (Marx). Non devono separare i fatti dai giudizi di valore. </a:t>
            </a:r>
          </a:p>
          <a:p>
            <a:pPr marL="12700" indent="0" algn="just">
              <a:lnSpc>
                <a:spcPts val="2520"/>
              </a:lnSpc>
              <a:spcBef>
                <a:spcPts val="100"/>
              </a:spcBef>
              <a:buSzPct val="95833"/>
              <a:buNone/>
              <a:tabLst>
                <a:tab pos="120014" algn="l"/>
              </a:tabLst>
            </a:pPr>
            <a:r>
              <a:rPr lang="it-IT" sz="3600" spc="-5" dirty="0">
                <a:latin typeface="Times New Roman"/>
                <a:cs typeface="Times New Roman"/>
              </a:rPr>
              <a:t>Il conflitto è tra chi detiene il potere e che ne è privo (non solo tra borghesia e proletariato).</a:t>
            </a:r>
          </a:p>
          <a:p>
            <a:pPr marL="120014" indent="-107314" algn="just">
              <a:lnSpc>
                <a:spcPts val="2520"/>
              </a:lnSpc>
              <a:spcBef>
                <a:spcPts val="100"/>
              </a:spcBef>
              <a:buSzPct val="95833"/>
              <a:buFont typeface="Times New Roman"/>
              <a:buChar char="•"/>
              <a:tabLst>
                <a:tab pos="120014" algn="l"/>
              </a:tabLst>
            </a:pPr>
            <a:endParaRPr lang="it-IT" spc="-5" dirty="0">
              <a:latin typeface="Times New Roman"/>
              <a:cs typeface="Times New Roman"/>
            </a:endParaRPr>
          </a:p>
        </p:txBody>
      </p:sp>
    </p:spTree>
    <p:extLst>
      <p:ext uri="{BB962C8B-B14F-4D97-AF65-F5344CB8AC3E}">
        <p14:creationId xmlns:p14="http://schemas.microsoft.com/office/powerpoint/2010/main" val="12952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260648"/>
            <a:ext cx="8964486" cy="504056"/>
          </a:xfrm>
        </p:spPr>
        <p:txBody>
          <a:bodyPr>
            <a:normAutofit fontScale="90000"/>
          </a:bodyPr>
          <a:lstStyle/>
          <a:p>
            <a:pPr algn="ctr"/>
            <a:r>
              <a:rPr lang="it-IT" b="1" dirty="0"/>
              <a:t>LA SCUOLA di FRANCOFORTE/2</a:t>
            </a:r>
            <a:endParaRPr lang="it-IT" dirty="0"/>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405780" y="764704"/>
            <a:ext cx="11377264" cy="6192688"/>
          </a:xfrm>
        </p:spPr>
        <p:txBody>
          <a:bodyPr>
            <a:normAutofit fontScale="85000" lnSpcReduction="20000"/>
          </a:bodyPr>
          <a:lstStyle/>
          <a:p>
            <a:pPr marL="227330" marR="220979" indent="0" algn="ctr">
              <a:lnSpc>
                <a:spcPct val="75100"/>
              </a:lnSpc>
              <a:spcBef>
                <a:spcPts val="935"/>
              </a:spcBef>
              <a:buNone/>
            </a:pPr>
            <a:endParaRPr lang="it-IT" sz="3000" b="1" dirty="0"/>
          </a:p>
          <a:p>
            <a:pPr marL="12700" indent="0" algn="just">
              <a:lnSpc>
                <a:spcPct val="100000"/>
              </a:lnSpc>
              <a:spcBef>
                <a:spcPts val="100"/>
              </a:spcBef>
              <a:buSzPct val="95833"/>
              <a:buNone/>
              <a:tabLst>
                <a:tab pos="120014" algn="l"/>
              </a:tabLst>
            </a:pPr>
            <a:r>
              <a:rPr lang="it-IT" sz="3600" spc="-5" dirty="0">
                <a:latin typeface="Times New Roman"/>
                <a:cs typeface="Times New Roman"/>
              </a:rPr>
              <a:t>I sociologi francofortesi si definiscono «materialisti» in quanto danno molta importanza all’organizzazione economica ma ammettono, distanziandosi da Marx, che anche la cultura e l’ideologia possono svolgere ruoli indipendenti nella società. </a:t>
            </a:r>
          </a:p>
          <a:p>
            <a:pPr marL="12700" indent="0" algn="just">
              <a:lnSpc>
                <a:spcPct val="100000"/>
              </a:lnSpc>
              <a:spcBef>
                <a:spcPts val="100"/>
              </a:spcBef>
              <a:buSzPct val="95833"/>
              <a:buNone/>
              <a:tabLst>
                <a:tab pos="120014" algn="l"/>
              </a:tabLst>
            </a:pPr>
            <a:r>
              <a:rPr lang="it-IT" sz="3600" spc="-5" dirty="0">
                <a:latin typeface="Times New Roman"/>
                <a:cs typeface="Times New Roman"/>
              </a:rPr>
              <a:t>Sono molto interessati alla psicanalisi (quindi ad analizzare la personalità) e mettono in rilievo che il sistema economico può distorcere la personalità. Importanti studi di Erich Fromm sulla struttura libidica e sull’alienazione.</a:t>
            </a:r>
          </a:p>
          <a:p>
            <a:pPr marL="12700" indent="0" algn="just">
              <a:lnSpc>
                <a:spcPct val="100000"/>
              </a:lnSpc>
              <a:spcBef>
                <a:spcPts val="100"/>
              </a:spcBef>
              <a:buSzPct val="95833"/>
              <a:buNone/>
              <a:tabLst>
                <a:tab pos="120014" algn="l"/>
              </a:tabLst>
            </a:pPr>
            <a:endParaRPr lang="it-IT" sz="3600" spc="-5" dirty="0">
              <a:latin typeface="Times New Roman"/>
              <a:cs typeface="Times New Roman"/>
            </a:endParaRPr>
          </a:p>
          <a:p>
            <a:pPr marL="120014" indent="-107314" algn="just">
              <a:lnSpc>
                <a:spcPct val="100000"/>
              </a:lnSpc>
              <a:spcBef>
                <a:spcPts val="100"/>
              </a:spcBef>
              <a:buSzPct val="95833"/>
              <a:buFont typeface="Times New Roman"/>
              <a:buChar char="•"/>
              <a:tabLst>
                <a:tab pos="120014" algn="l"/>
              </a:tabLst>
            </a:pPr>
            <a:r>
              <a:rPr lang="it-IT" sz="3600" spc="-5" dirty="0">
                <a:latin typeface="Times New Roman"/>
                <a:cs typeface="Times New Roman"/>
              </a:rPr>
              <a:t>Famosi sono gli studi dedicati alla personalità autoritaria di </a:t>
            </a:r>
            <a:r>
              <a:rPr lang="it-IT" sz="3600" spc="-5" dirty="0" err="1">
                <a:latin typeface="Times New Roman"/>
                <a:cs typeface="Times New Roman"/>
              </a:rPr>
              <a:t>Horkheimer</a:t>
            </a:r>
            <a:r>
              <a:rPr lang="it-IT" sz="3600" spc="-5" dirty="0">
                <a:latin typeface="Times New Roman"/>
                <a:cs typeface="Times New Roman"/>
              </a:rPr>
              <a:t> e Adorno in America e che illustrano il collegamento tra personalità e struttura sociale e quindi sui meccanismi di formazione dei </a:t>
            </a:r>
            <a:r>
              <a:rPr lang="it-IT" sz="3600" u="sng" spc="-5" dirty="0">
                <a:latin typeface="Times New Roman"/>
                <a:cs typeface="Times New Roman"/>
              </a:rPr>
              <a:t>pregiudizi</a:t>
            </a:r>
            <a:r>
              <a:rPr lang="it-IT" sz="3600" spc="-5" dirty="0">
                <a:latin typeface="Times New Roman"/>
                <a:cs typeface="Times New Roman"/>
              </a:rPr>
              <a:t>. Vengono definiti i tratti di una personalità autoritaria derivante da uno specifico modello educativo. Critica alla cultura di massa.</a:t>
            </a:r>
          </a:p>
        </p:txBody>
      </p:sp>
    </p:spTree>
    <p:extLst>
      <p:ext uri="{BB962C8B-B14F-4D97-AF65-F5344CB8AC3E}">
        <p14:creationId xmlns:p14="http://schemas.microsoft.com/office/powerpoint/2010/main" val="15049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0"/>
            <a:ext cx="9601200" cy="980728"/>
          </a:xfrm>
        </p:spPr>
        <p:txBody>
          <a:bodyPr>
            <a:normAutofit/>
          </a:bodyPr>
          <a:lstStyle/>
          <a:p>
            <a:pPr algn="ctr"/>
            <a:r>
              <a:rPr lang="it-IT" sz="4000" b="1"/>
              <a:t>Charles Wright </a:t>
            </a:r>
            <a:r>
              <a:rPr lang="it-IT" sz="4000" b="1" err="1"/>
              <a:t>Mills</a:t>
            </a:r>
            <a:r>
              <a:rPr lang="it-IT" sz="4000" b="1"/>
              <a:t> </a:t>
            </a:r>
            <a:r>
              <a:rPr lang="it-IT" sz="3600" b="1"/>
              <a:t>(1916-1962)</a:t>
            </a:r>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3" y="980728"/>
            <a:ext cx="11855052" cy="5877272"/>
          </a:xfrm>
        </p:spPr>
        <p:txBody>
          <a:bodyPr vert="horz" lIns="91440" tIns="45720" rIns="91440" bIns="45720" rtlCol="0" anchor="t">
            <a:normAutofit lnSpcReduction="10000"/>
          </a:bodyPr>
          <a:lstStyle/>
          <a:p>
            <a:pPr marL="223520" indent="-223520" algn="just"/>
            <a:r>
              <a:rPr lang="it-IT" sz="2800"/>
              <a:t>Più famoso sociologo </a:t>
            </a:r>
            <a:r>
              <a:rPr lang="it-IT" sz="2800" err="1"/>
              <a:t>conflittualista</a:t>
            </a:r>
            <a:r>
              <a:rPr lang="it-IT" sz="2800"/>
              <a:t> americano. Uno dei suoi temi più importanti è quello dell’accentramento del potere nelle mani di una </a:t>
            </a:r>
            <a:r>
              <a:rPr lang="it-IT" sz="2800" u="sng">
                <a:solidFill>
                  <a:srgbClr val="FF0000"/>
                </a:solidFill>
              </a:rPr>
              <a:t>élite</a:t>
            </a:r>
            <a:r>
              <a:rPr lang="it-IT" sz="2800">
                <a:solidFill>
                  <a:srgbClr val="FF0000"/>
                </a:solidFill>
              </a:rPr>
              <a:t> </a:t>
            </a:r>
            <a:r>
              <a:rPr lang="it-IT" sz="2800" u="sng">
                <a:solidFill>
                  <a:srgbClr val="FF0000"/>
                </a:solidFill>
              </a:rPr>
              <a:t>di potere</a:t>
            </a:r>
            <a:r>
              <a:rPr lang="it-IT" sz="2800">
                <a:solidFill>
                  <a:srgbClr val="FF0000"/>
                </a:solidFill>
              </a:rPr>
              <a:t>.</a:t>
            </a:r>
            <a:r>
              <a:rPr lang="it-IT" sz="2800"/>
              <a:t> Il potere viene centralizzato e si crea uno stretto collegamento tra i vertici di governo, le grandi imprese e le forze armate; i leaders delle diverse sfere di potere si associano tra di loro (tipico della società americana). Egli è un marxista ma crede nella proprietà, non quella delle grandi imprese ma quella delle piccole imprese, degli imprenditori liberi.</a:t>
            </a:r>
            <a:endParaRPr lang="it-IT"/>
          </a:p>
          <a:p>
            <a:pPr marL="223520" indent="-223520" algn="just"/>
            <a:r>
              <a:rPr lang="it-IT" sz="2800"/>
              <a:t>Egli avanza l’idea </a:t>
            </a:r>
            <a:r>
              <a:rPr lang="it-IT" sz="2800" u="sng"/>
              <a:t>dell’</a:t>
            </a:r>
            <a:r>
              <a:rPr lang="it-IT" sz="2800" u="sng">
                <a:solidFill>
                  <a:srgbClr val="FF0000"/>
                </a:solidFill>
              </a:rPr>
              <a:t>immaginazione sociologica</a:t>
            </a:r>
            <a:r>
              <a:rPr lang="it-IT" sz="2800"/>
              <a:t>: i sociologi devono essere capaci di unire micro e macro, cioè, di calarsi nel loro contesto storico e insieme di comprendere le esperienze personali, di connettere storia e biografia.  </a:t>
            </a:r>
          </a:p>
          <a:p>
            <a:pPr marL="223520" indent="-223520" algn="just"/>
            <a:r>
              <a:rPr lang="it-IT" sz="2800"/>
              <a:t>Anche Wright </a:t>
            </a:r>
            <a:r>
              <a:rPr lang="it-IT" sz="2800" err="1"/>
              <a:t>Mills</a:t>
            </a:r>
            <a:r>
              <a:rPr lang="it-IT" sz="2800"/>
              <a:t> collega </a:t>
            </a:r>
            <a:r>
              <a:rPr lang="it-IT" sz="2800" u="sng"/>
              <a:t>alienazione e burocrazia </a:t>
            </a:r>
            <a:r>
              <a:rPr lang="it-IT" sz="2800"/>
              <a:t>e scrive un’interessante opera sui «colletti bianchi» (la classe media americana).</a:t>
            </a:r>
          </a:p>
        </p:txBody>
      </p:sp>
    </p:spTree>
    <p:extLst>
      <p:ext uri="{BB962C8B-B14F-4D97-AF65-F5344CB8AC3E}">
        <p14:creationId xmlns:p14="http://schemas.microsoft.com/office/powerpoint/2010/main" val="26239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648072"/>
          </a:xfrm>
        </p:spPr>
        <p:txBody>
          <a:bodyPr>
            <a:normAutofit fontScale="90000"/>
          </a:bodyPr>
          <a:lstStyle/>
          <a:p>
            <a:pPr algn="ctr"/>
            <a:br>
              <a:rPr lang="it-IT" b="1"/>
            </a:br>
            <a:r>
              <a:rPr lang="it-IT" sz="4400" b="1"/>
              <a:t>Pierre </a:t>
            </a:r>
            <a:r>
              <a:rPr lang="it-IT" sz="4400" b="1" err="1"/>
              <a:t>Bourdieu</a:t>
            </a:r>
            <a:r>
              <a:rPr lang="it-IT" sz="4400" b="1"/>
              <a:t> </a:t>
            </a:r>
            <a:r>
              <a:rPr lang="it-IT" b="1"/>
              <a:t>(1930-2002)</a:t>
            </a:r>
            <a:endParaRPr lang="it-IT"/>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866222"/>
            <a:ext cx="11089232" cy="5731130"/>
          </a:xfrm>
        </p:spPr>
        <p:txBody>
          <a:bodyPr vert="horz" lIns="91440" tIns="45720" rIns="91440" bIns="45720" rtlCol="0" anchor="t">
            <a:normAutofit fontScale="92500"/>
          </a:bodyPr>
          <a:lstStyle/>
          <a:p>
            <a:pPr marL="12700" marR="109855" indent="0" algn="just">
              <a:lnSpc>
                <a:spcPts val="2270"/>
              </a:lnSpc>
              <a:spcBef>
                <a:spcPts val="280"/>
              </a:spcBef>
              <a:buNone/>
              <a:tabLst>
                <a:tab pos="165100" algn="l"/>
              </a:tabLst>
            </a:pPr>
            <a:r>
              <a:rPr lang="it-IT" sz="3200" spc="-10" dirty="0" err="1">
                <a:latin typeface="Times New Roman"/>
                <a:cs typeface="Times New Roman"/>
              </a:rPr>
              <a:t>Bourdieu</a:t>
            </a:r>
            <a:r>
              <a:rPr lang="it-IT" sz="3200" spc="-10" dirty="0">
                <a:latin typeface="Times New Roman"/>
                <a:cs typeface="Times New Roman"/>
              </a:rPr>
              <a:t> analizza le società non in termini di classe ma di </a:t>
            </a:r>
            <a:r>
              <a:rPr lang="it-IT" sz="3200" u="sng" spc="-10" dirty="0">
                <a:solidFill>
                  <a:srgbClr val="FF0000"/>
                </a:solidFill>
                <a:latin typeface="Times New Roman"/>
                <a:cs typeface="Times New Roman"/>
              </a:rPr>
              <a:t>campo</a:t>
            </a:r>
            <a:r>
              <a:rPr lang="it-IT" sz="3200" spc="-10" dirty="0">
                <a:latin typeface="Times New Roman"/>
                <a:cs typeface="Times New Roman"/>
              </a:rPr>
              <a:t>: un’arena sociale dove gli individui agiscono, sviluppano strategie e contendono risorse. I campi possono essere autonomi, se ne creano diversi nelle società complesse e sono strutturati su relazioni di potere.</a:t>
            </a:r>
            <a:endParaRPr lang="it-IT" dirty="0"/>
          </a:p>
          <a:p>
            <a:pPr marL="12700" marR="109855" indent="0" algn="just">
              <a:lnSpc>
                <a:spcPts val="2270"/>
              </a:lnSpc>
              <a:spcBef>
                <a:spcPts val="280"/>
              </a:spcBef>
              <a:buNone/>
              <a:tabLst>
                <a:tab pos="165100" algn="l"/>
              </a:tabLst>
            </a:pPr>
            <a:r>
              <a:rPr lang="it-IT" sz="3200" spc="-10" dirty="0">
                <a:latin typeface="Times New Roman"/>
                <a:cs typeface="Times New Roman"/>
              </a:rPr>
              <a:t>Associato al concetto di campo-potere c’è quello di </a:t>
            </a:r>
            <a:r>
              <a:rPr lang="it-IT" sz="3200" u="sng" spc="-10" dirty="0">
                <a:solidFill>
                  <a:srgbClr val="FF0000"/>
                </a:solidFill>
                <a:latin typeface="Times New Roman"/>
                <a:cs typeface="Times New Roman"/>
              </a:rPr>
              <a:t>capitale</a:t>
            </a:r>
            <a:r>
              <a:rPr lang="it-IT" sz="3200" spc="-10" dirty="0">
                <a:latin typeface="Times New Roman"/>
                <a:cs typeface="Times New Roman"/>
              </a:rPr>
              <a:t> che viene inteso non solo come economico e sociale ma anche </a:t>
            </a:r>
            <a:r>
              <a:rPr lang="it-IT" sz="3200" u="sng" spc="-10" dirty="0">
                <a:latin typeface="Times New Roman"/>
                <a:cs typeface="Times New Roman"/>
              </a:rPr>
              <a:t>culturale </a:t>
            </a:r>
            <a:r>
              <a:rPr lang="it-IT" sz="3200" spc="-10" dirty="0">
                <a:latin typeface="Times New Roman"/>
                <a:cs typeface="Times New Roman"/>
              </a:rPr>
              <a:t>ed è soprattutto a questo tipo di capitale che lo studioso dedica i suoi studi. Esso viene trasmesso in gran parte dalla famiglia ai figli e serve soprattutto alle élite per accentuare la loro distanza dalle classi più popolari. Attraverso di esso ogni classe riproduce i suoi privilegi, </a:t>
            </a:r>
            <a:r>
              <a:rPr lang="it-IT" sz="3200" u="sng" spc="-10" dirty="0">
                <a:latin typeface="Times New Roman"/>
                <a:cs typeface="Times New Roman"/>
              </a:rPr>
              <a:t>riproduzione sociale</a:t>
            </a:r>
            <a:r>
              <a:rPr lang="it-IT" sz="3200" spc="-10" dirty="0">
                <a:latin typeface="Times New Roman"/>
                <a:cs typeface="Times New Roman"/>
              </a:rPr>
              <a:t>, e a tal fine esiste ed agisce il sistema educativo-scolastico. </a:t>
            </a:r>
          </a:p>
          <a:p>
            <a:pPr marL="12700" marR="109855" indent="0" algn="just">
              <a:lnSpc>
                <a:spcPts val="2270"/>
              </a:lnSpc>
              <a:spcBef>
                <a:spcPts val="280"/>
              </a:spcBef>
              <a:buNone/>
              <a:tabLst>
                <a:tab pos="165100" algn="l"/>
              </a:tabLst>
            </a:pPr>
            <a:r>
              <a:rPr lang="it-IT" sz="3200" spc="-10" dirty="0">
                <a:latin typeface="Times New Roman"/>
                <a:cs typeface="Times New Roman"/>
              </a:rPr>
              <a:t>Il capitale culturale deve legittimarsi e a garanzia di ciò agisce quella che </a:t>
            </a:r>
            <a:r>
              <a:rPr lang="it-IT" sz="3200" spc="-10" dirty="0" err="1">
                <a:latin typeface="Times New Roman"/>
                <a:cs typeface="Times New Roman"/>
              </a:rPr>
              <a:t>Bourdieu</a:t>
            </a:r>
            <a:r>
              <a:rPr lang="it-IT" sz="3200" spc="-10" dirty="0">
                <a:latin typeface="Times New Roman"/>
                <a:cs typeface="Times New Roman"/>
              </a:rPr>
              <a:t> chiama </a:t>
            </a:r>
            <a:r>
              <a:rPr lang="it-IT" sz="3200" u="sng" spc="-10" dirty="0">
                <a:latin typeface="Times New Roman"/>
                <a:cs typeface="Times New Roman"/>
              </a:rPr>
              <a:t>violenza simbolica </a:t>
            </a:r>
            <a:r>
              <a:rPr lang="it-IT" sz="3200" spc="-10" dirty="0">
                <a:latin typeface="Times New Roman"/>
                <a:cs typeface="Times New Roman"/>
              </a:rPr>
              <a:t>che viene esercitata su quegli attori sociali che accettano i sistemi di significato come legittimi in quanto fraintendono la realtà. Il «capitale simbolico» rafforza i rapporti di potere. E’ l’</a:t>
            </a:r>
            <a:r>
              <a:rPr lang="it-IT" sz="3200" u="sng" spc="-10" dirty="0">
                <a:latin typeface="Times New Roman"/>
                <a:cs typeface="Times New Roman"/>
              </a:rPr>
              <a:t>habitus</a:t>
            </a:r>
            <a:r>
              <a:rPr lang="it-IT" sz="3200" spc="-10" dirty="0">
                <a:latin typeface="Times New Roman"/>
                <a:cs typeface="Times New Roman"/>
              </a:rPr>
              <a:t> che genera tali pratiche costanti e ripetute. Egli aspira ad una </a:t>
            </a:r>
            <a:r>
              <a:rPr lang="it-IT" sz="3200" u="sng" spc="-10" dirty="0">
                <a:latin typeface="Times New Roman"/>
                <a:cs typeface="Times New Roman"/>
              </a:rPr>
              <a:t>sociologia riflessiva</a:t>
            </a:r>
            <a:r>
              <a:rPr lang="it-IT" sz="3200" spc="-10" dirty="0">
                <a:latin typeface="Times New Roman"/>
                <a:cs typeface="Times New Roman"/>
              </a:rPr>
              <a:t>.</a:t>
            </a:r>
          </a:p>
        </p:txBody>
      </p:sp>
    </p:spTree>
    <p:extLst>
      <p:ext uri="{BB962C8B-B14F-4D97-AF65-F5344CB8AC3E}">
        <p14:creationId xmlns:p14="http://schemas.microsoft.com/office/powerpoint/2010/main" val="16149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1_TF02886637_TF02886637.potx" id="{1CE5C926-D45E-4511-8113-B6AB22A2C35A}" vid="{6851CB25-1DD6-4E87-8937-9DD1DE5CAB33}"/>
    </a:ext>
  </a:extLst>
</a:theme>
</file>

<file path=ppt/theme/theme2.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in stile acquerello (widescreen)</Template>
  <TotalTime>823</TotalTime>
  <Words>1216</Words>
  <Application>Microsoft Office PowerPoint</Application>
  <PresentationFormat>Personalizzato</PresentationFormat>
  <Paragraphs>56</Paragraphs>
  <Slides>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Palatino Linotype</vt:lpstr>
      <vt:lpstr>Times New Roman</vt:lpstr>
      <vt:lpstr>Watercolor_16x9</vt:lpstr>
      <vt:lpstr>Corso di Sociologia Generale                      Prof.ssa Claudia Santoni  Lezione 6  </vt:lpstr>
      <vt:lpstr> TEORIA del CONFLITTO</vt:lpstr>
      <vt:lpstr> TEORIA del CONFLITTO</vt:lpstr>
      <vt:lpstr> TEORIA del CONFLITTO</vt:lpstr>
      <vt:lpstr>LA SCUOLA di FRANCOFORTE/1</vt:lpstr>
      <vt:lpstr>LA SCUOLA di FRANCOFORTE/2</vt:lpstr>
      <vt:lpstr>Charles Wright Mills (1916-1962)</vt:lpstr>
      <vt:lpstr> Pierre Bourdieu (1930-2002)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Sociologia Generale  a.a. 2018/19                     Prof.ssa Claudia Santoni  Seconda Lezione (Cap.2 – pp.)</dc:title>
  <dc:creator>Claudia Santoni</dc:creator>
  <cp:lastModifiedBy>UAL</cp:lastModifiedBy>
  <cp:revision>194</cp:revision>
  <dcterms:created xsi:type="dcterms:W3CDTF">2019-02-02T19:35:41Z</dcterms:created>
  <dcterms:modified xsi:type="dcterms:W3CDTF">2023-03-09T12:20:23Z</dcterms:modified>
</cp:coreProperties>
</file>