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6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0" r:id="rId14"/>
    <p:sldId id="261" r:id="rId15"/>
    <p:sldId id="286" r:id="rId16"/>
    <p:sldId id="287" r:id="rId17"/>
    <p:sldId id="288" r:id="rId18"/>
    <p:sldId id="264" r:id="rId19"/>
    <p:sldId id="265" r:id="rId20"/>
    <p:sldId id="266" r:id="rId21"/>
    <p:sldId id="267" r:id="rId22"/>
    <p:sldId id="289" r:id="rId23"/>
    <p:sldId id="269" r:id="rId24"/>
    <p:sldId id="290" r:id="rId25"/>
    <p:sldId id="291" r:id="rId26"/>
    <p:sldId id="271" r:id="rId27"/>
    <p:sldId id="272" r:id="rId28"/>
    <p:sldId id="27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2829F-F1F7-4B1A-A58C-11D1715437AA}" v="2" dt="2023-02-21T14:37:13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51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5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12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2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8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4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8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3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5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5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Mercato dei cambi</a:t>
            </a:r>
            <a:br>
              <a:rPr lang="it-IT" dirty="0"/>
            </a:br>
            <a:r>
              <a:rPr lang="it-IT" dirty="0"/>
              <a:t>dati e tendenze attuali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38133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dati importanti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Circa  80 %   degli scambi di valute avvengono in 5   centri finanziari </a:t>
            </a:r>
          </a:p>
          <a:p>
            <a:r>
              <a:rPr lang="it-IT" dirty="0"/>
              <a:t>E in circa 90%  degli scambi  il dollaro </a:t>
            </a:r>
            <a:r>
              <a:rPr lang="it-IT" dirty="0" err="1"/>
              <a:t>e’</a:t>
            </a:r>
            <a:r>
              <a:rPr lang="it-IT" dirty="0"/>
              <a:t> su un lato della transazione</a:t>
            </a:r>
          </a:p>
          <a:p>
            <a:endParaRPr lang="it-IT" dirty="0"/>
          </a:p>
          <a:p>
            <a:r>
              <a:rPr lang="it-IT" dirty="0" err="1"/>
              <a:t>Cioe’</a:t>
            </a:r>
            <a:r>
              <a:rPr lang="it-IT" dirty="0"/>
              <a:t> il dollaro viene venduto o comprato in cambio di altre valute.</a:t>
            </a:r>
          </a:p>
        </p:txBody>
      </p:sp>
    </p:spTree>
    <p:extLst>
      <p:ext uri="{BB962C8B-B14F-4D97-AF65-F5344CB8AC3E}">
        <p14:creationId xmlns:p14="http://schemas.microsoft.com/office/powerpoint/2010/main" val="269500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Swaps</a:t>
            </a:r>
            <a:r>
              <a:rPr lang="it-IT" dirty="0"/>
              <a:t> sul cambio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Sono uno strumento over the </a:t>
            </a:r>
            <a:r>
              <a:rPr lang="it-IT" dirty="0" err="1"/>
              <a:t>counter</a:t>
            </a:r>
            <a:r>
              <a:rPr lang="it-IT" dirty="0"/>
              <a:t> </a:t>
            </a:r>
            <a:r>
              <a:rPr lang="it-IT" dirty="0" err="1"/>
              <a:t>cie</a:t>
            </a:r>
            <a:r>
              <a:rPr lang="it-IT" dirty="0"/>
              <a:t>’ trattato privatamente tra gli operatori.</a:t>
            </a:r>
          </a:p>
          <a:p>
            <a:endParaRPr lang="it-IT" dirty="0"/>
          </a:p>
          <a:p>
            <a:r>
              <a:rPr lang="it-IT" dirty="0"/>
              <a:t>Ci sono due segmenti principali</a:t>
            </a:r>
          </a:p>
          <a:p>
            <a:endParaRPr lang="it-IT" dirty="0"/>
          </a:p>
          <a:p>
            <a:r>
              <a:rPr lang="it-IT" dirty="0"/>
              <a:t>Intermediario- cliente</a:t>
            </a:r>
          </a:p>
          <a:p>
            <a:endParaRPr lang="it-IT" dirty="0"/>
          </a:p>
          <a:p>
            <a:r>
              <a:rPr lang="it-IT" dirty="0"/>
              <a:t>Intermediario-intermediario</a:t>
            </a:r>
          </a:p>
        </p:txBody>
      </p:sp>
    </p:spTree>
    <p:extLst>
      <p:ext uri="{BB962C8B-B14F-4D97-AF65-F5344CB8AC3E}">
        <p14:creationId xmlns:p14="http://schemas.microsoft.com/office/powerpoint/2010/main" val="396761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PTF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 err="1"/>
              <a:t>Principal</a:t>
            </a:r>
            <a:r>
              <a:rPr lang="it-IT" sz="2800" dirty="0"/>
              <a:t> trading </a:t>
            </a:r>
            <a:r>
              <a:rPr lang="it-IT" sz="2800" dirty="0" err="1"/>
              <a:t>firms</a:t>
            </a:r>
            <a:r>
              <a:rPr lang="it-IT" sz="2800" dirty="0"/>
              <a:t> </a:t>
            </a:r>
          </a:p>
          <a:p>
            <a:r>
              <a:rPr lang="it-IT" sz="2800" dirty="0"/>
              <a:t>Importanti soprattutto nel mercato a pronti</a:t>
            </a:r>
          </a:p>
          <a:p>
            <a:endParaRPr lang="it-IT" sz="2800" dirty="0"/>
          </a:p>
          <a:p>
            <a:r>
              <a:rPr lang="it-IT" sz="2800" dirty="0"/>
              <a:t>Sono operatori diversi dagli intermediari tradizionali che  utilizzano la </a:t>
            </a:r>
            <a:r>
              <a:rPr lang="it-IT" sz="2800" dirty="0" err="1"/>
              <a:t>velocita’</a:t>
            </a:r>
            <a:r>
              <a:rPr lang="it-IT" sz="2800" dirty="0"/>
              <a:t> di esecuzione degli ordini elettronici e altri  metodi  per  effettuare gli scambi di valute  senza disporre di scorte o di legami istituzionali con altri operatori provvisti di scorte.</a:t>
            </a:r>
          </a:p>
        </p:txBody>
      </p:sp>
    </p:spTree>
    <p:extLst>
      <p:ext uri="{BB962C8B-B14F-4D97-AF65-F5344CB8AC3E}">
        <p14:creationId xmlns:p14="http://schemas.microsoft.com/office/powerpoint/2010/main" val="348602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Scambi invisibili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quota minore degli scambi tra dealers </a:t>
            </a:r>
            <a:r>
              <a:rPr lang="it-IT" dirty="0" err="1"/>
              <a:t>e’</a:t>
            </a:r>
            <a:r>
              <a:rPr lang="it-IT" dirty="0"/>
              <a:t> pubblica.</a:t>
            </a:r>
          </a:p>
          <a:p>
            <a:endParaRPr lang="it-IT" dirty="0"/>
          </a:p>
          <a:p>
            <a:r>
              <a:rPr lang="it-IT" dirty="0"/>
              <a:t>Normalmente gli scambi tra dealers nel segmento spot avvengono su due piattaforme elettroniche che pubblicano le </a:t>
            </a:r>
            <a:r>
              <a:rPr lang="it-IT" dirty="0" err="1"/>
              <a:t>quantita’</a:t>
            </a:r>
            <a:r>
              <a:rPr lang="it-IT" dirty="0"/>
              <a:t> scambiate e i prezzi.</a:t>
            </a:r>
          </a:p>
          <a:p>
            <a:r>
              <a:rPr lang="it-IT" dirty="0"/>
              <a:t>Questo lavoro di raccolta e pubblicazione dei dati </a:t>
            </a:r>
            <a:r>
              <a:rPr lang="it-IT" dirty="0" err="1"/>
              <a:t>e’</a:t>
            </a:r>
            <a:r>
              <a:rPr lang="it-IT" dirty="0"/>
              <a:t> molto importante.</a:t>
            </a:r>
          </a:p>
          <a:p>
            <a:r>
              <a:rPr lang="it-IT" dirty="0"/>
              <a:t>Esse sono organizzate come aste elettroniche centralizzate basate su ordini con limiti di prezzo in cui le informazioni su prezzi e </a:t>
            </a:r>
            <a:r>
              <a:rPr lang="it-IT" dirty="0" err="1"/>
              <a:t>quantita’</a:t>
            </a:r>
            <a:r>
              <a:rPr lang="it-IT" dirty="0"/>
              <a:t> sono visibili agli operatori sulla piattaforma ed analogamente a quanto avviene nelle borse le controparti sono anonime.</a:t>
            </a:r>
          </a:p>
          <a:p>
            <a:r>
              <a:rPr lang="it-IT" dirty="0"/>
              <a:t>Nel grafico sono chiamate </a:t>
            </a:r>
            <a:r>
              <a:rPr lang="it-IT" dirty="0" err="1"/>
              <a:t>anonymous</a:t>
            </a:r>
            <a:r>
              <a:rPr lang="it-IT" dirty="0"/>
              <a:t> </a:t>
            </a:r>
            <a:r>
              <a:rPr lang="it-IT" dirty="0" err="1"/>
              <a:t>venues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23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3777" y="1650670"/>
            <a:ext cx="86808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 foreign exchange turnover  </a:t>
            </a:r>
            <a:br>
              <a:rPr lang="en-US" sz="4000" dirty="0"/>
            </a:br>
            <a:r>
              <a:rPr lang="en-US" sz="4000" dirty="0">
                <a:latin typeface="Arial" panose="020B0604020202020204" pitchFamily="34" charset="0"/>
              </a:rPr>
              <a:t>$7.5 trillion  April 2022 – un volume 30 volte </a:t>
            </a:r>
            <a:r>
              <a:rPr lang="en-US" sz="4000" dirty="0" err="1">
                <a:latin typeface="Arial" panose="020B0604020202020204" pitchFamily="34" charset="0"/>
              </a:rPr>
              <a:t>maggiore</a:t>
            </a:r>
            <a:r>
              <a:rPr lang="en-US" sz="4000" dirty="0">
                <a:latin typeface="Arial" panose="020B0604020202020204" pitchFamily="34" charset="0"/>
              </a:rPr>
              <a:t> del PIL  </a:t>
            </a:r>
            <a:r>
              <a:rPr lang="en-US" sz="4000" dirty="0" err="1">
                <a:latin typeface="Arial" panose="020B0604020202020204" pitchFamily="34" charset="0"/>
              </a:rPr>
              <a:t>mondiale</a:t>
            </a:r>
            <a:br>
              <a:rPr lang="en-US" sz="4000" dirty="0"/>
            </a:br>
            <a:r>
              <a:rPr lang="en-US" sz="4000" dirty="0">
                <a:latin typeface="Arial" panose="020B0604020202020204" pitchFamily="34" charset="0"/>
              </a:rPr>
              <a:t>and 14% </a:t>
            </a:r>
            <a:r>
              <a:rPr lang="en-US" sz="4000" dirty="0" err="1">
                <a:latin typeface="Arial" panose="020B0604020202020204" pitchFamily="34" charset="0"/>
              </a:rPr>
              <a:t>maggiore</a:t>
            </a:r>
            <a:r>
              <a:rPr lang="en-US" sz="4000" dirty="0">
                <a:latin typeface="Arial" panose="020B0604020202020204" pitchFamily="34" charset="0"/>
              </a:rPr>
              <a:t> del </a:t>
            </a:r>
            <a:r>
              <a:rPr lang="en-US" sz="4000" dirty="0" err="1">
                <a:latin typeface="Arial" panose="020B0604020202020204" pitchFamily="34" charset="0"/>
              </a:rPr>
              <a:t>livello</a:t>
            </a:r>
            <a:r>
              <a:rPr lang="en-US" sz="4000" dirty="0">
                <a:latin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</a:rPr>
              <a:t>inizio</a:t>
            </a:r>
            <a:r>
              <a:rPr lang="en-US" sz="4000" dirty="0">
                <a:latin typeface="Arial" panose="020B0604020202020204" pitchFamily="34" charset="0"/>
              </a:rPr>
              <a:t> 2019.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0633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53481" y="3244334"/>
            <a:ext cx="528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https://www.bis.org/publ/qtrpdf/r_qt2212f.htm</a:t>
            </a:r>
          </a:p>
        </p:txBody>
      </p:sp>
    </p:spTree>
    <p:extLst>
      <p:ext uri="{BB962C8B-B14F-4D97-AF65-F5344CB8AC3E}">
        <p14:creationId xmlns:p14="http://schemas.microsoft.com/office/powerpoint/2010/main" val="129853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tipi di contrattazioni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altri segmenti del mercato dei cambi le transazioni sono bilaterali e quindi le informazioni  sui prezzi e le </a:t>
            </a:r>
            <a:r>
              <a:rPr lang="it-IT" dirty="0" err="1"/>
              <a:t>quantita’</a:t>
            </a:r>
            <a:r>
              <a:rPr lang="it-IT" dirty="0"/>
              <a:t> scambiate non sono pubbliche.</a:t>
            </a:r>
          </a:p>
          <a:p>
            <a:r>
              <a:rPr lang="it-IT" dirty="0"/>
              <a:t>L’indagine 2022 mostra una ulteriore riduzione delle contrattazioni in cui le informazioni su prezzi e </a:t>
            </a:r>
            <a:r>
              <a:rPr lang="it-IT" dirty="0" err="1"/>
              <a:t>quantita’</a:t>
            </a:r>
            <a:r>
              <a:rPr lang="it-IT" dirty="0"/>
              <a:t> sono pubbliche.</a:t>
            </a:r>
          </a:p>
        </p:txBody>
      </p:sp>
    </p:spTree>
    <p:extLst>
      <p:ext uri="{BB962C8B-B14F-4D97-AF65-F5344CB8AC3E}">
        <p14:creationId xmlns:p14="http://schemas.microsoft.com/office/powerpoint/2010/main" val="78851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negativi di queste tendenze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Altre tendenze</a:t>
            </a:r>
          </a:p>
          <a:p>
            <a:endParaRPr lang="it-IT" dirty="0"/>
          </a:p>
          <a:p>
            <a:r>
              <a:rPr lang="it-IT" dirty="0"/>
              <a:t>Internalizzazione</a:t>
            </a:r>
          </a:p>
          <a:p>
            <a:endParaRPr lang="it-IT" dirty="0"/>
          </a:p>
          <a:p>
            <a:r>
              <a:rPr lang="it-IT" dirty="0"/>
              <a:t>Molti scambi non sono pubblici e quindi  lo scopo </a:t>
            </a:r>
            <a:r>
              <a:rPr lang="it-IT" dirty="0" err="1"/>
              <a:t>e’</a:t>
            </a:r>
            <a:r>
              <a:rPr lang="it-IT" dirty="0"/>
              <a:t> quello di </a:t>
            </a:r>
            <a:r>
              <a:rPr lang="it-IT" dirty="0" err="1"/>
              <a:t>di</a:t>
            </a:r>
            <a:r>
              <a:rPr lang="it-IT" dirty="0"/>
              <a:t> non influenzare i prezzi nel caos di ordini di grandi dimensioni.</a:t>
            </a:r>
          </a:p>
          <a:p>
            <a:endParaRPr lang="it-IT" dirty="0"/>
          </a:p>
          <a:p>
            <a:r>
              <a:rPr lang="it-IT" dirty="0"/>
              <a:t>I prezzi  pubblicati riflettono solo una parte degli scambi di valute </a:t>
            </a:r>
            <a:r>
              <a:rPr lang="it-IT" dirty="0" err="1"/>
              <a:t>cosi’</a:t>
            </a:r>
            <a:r>
              <a:rPr lang="it-IT" dirty="0"/>
              <a:t> impedendo una corretta informazione.</a:t>
            </a:r>
          </a:p>
          <a:p>
            <a:r>
              <a:rPr lang="it-IT" dirty="0"/>
              <a:t>Le </a:t>
            </a:r>
            <a:r>
              <a:rPr lang="it-IT" dirty="0" err="1"/>
              <a:t>autorita’</a:t>
            </a:r>
            <a:r>
              <a:rPr lang="it-IT" dirty="0"/>
              <a:t> monetarie  e quelle preposte alla regolazione non possono avere informazioni.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76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63040" y="1534603"/>
            <a:ext cx="768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variety of transactions can be related-party trades, such as an FX desk of a dealer bank conducting a risk transfer trade with its headquarters, which does consolidated risk management globally; </a:t>
            </a:r>
          </a:p>
          <a:p>
            <a:r>
              <a:rPr lang="en-US" dirty="0"/>
              <a:t>A derivatives desk hedging risk resulting from a trade with a spot desk of the same institution; </a:t>
            </a:r>
          </a:p>
          <a:p>
            <a:r>
              <a:rPr lang="en-US" dirty="0"/>
              <a:t>or a local affiliate raising foreign currency funding by entering an FX swaps transaction with its headquarters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30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_qt2212f.pdf - Adobe Acrobat Reader (64-bit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29"/>
            <a:ext cx="12192000" cy="6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12897" y="2551837"/>
            <a:ext cx="8253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Anonymous venues are trading</a:t>
            </a:r>
          </a:p>
          <a:p>
            <a:r>
              <a:rPr lang="en-US" dirty="0"/>
              <a:t>platforms that are closest to an exchange, with counterparties not knowing who they are executing a trade with,</a:t>
            </a:r>
          </a:p>
          <a:p>
            <a:r>
              <a:rPr lang="en-US" dirty="0"/>
              <a:t>but with the relevant information, such as prices, displayed to all the participants on the venue.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14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Consequenze</a:t>
            </a:r>
            <a:r>
              <a:rPr lang="it-IT" dirty="0"/>
              <a:t> per il mercato a pronti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transazioni hanno la tendenza a spostarsi  su segmenti dove  non esiste </a:t>
            </a:r>
            <a:r>
              <a:rPr lang="it-IT" dirty="0" err="1"/>
              <a:t>l’anonimita’</a:t>
            </a:r>
            <a:r>
              <a:rPr lang="it-IT" dirty="0"/>
              <a:t> dei contraenti ne’ i dati sulle transazioni sono pubblicati.</a:t>
            </a:r>
          </a:p>
        </p:txBody>
      </p:sp>
    </p:spTree>
    <p:extLst>
      <p:ext uri="{BB962C8B-B14F-4D97-AF65-F5344CB8AC3E}">
        <p14:creationId xmlns:p14="http://schemas.microsoft.com/office/powerpoint/2010/main" val="145004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sz="4000" dirty="0"/>
              <a:t>Maggiore  frammentazione dei mercati</a:t>
            </a:r>
          </a:p>
        </p:txBody>
      </p:sp>
    </p:spTree>
    <p:extLst>
      <p:ext uri="{BB962C8B-B14F-4D97-AF65-F5344CB8AC3E}">
        <p14:creationId xmlns:p14="http://schemas.microsoft.com/office/powerpoint/2010/main" val="413647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Frammentazione mercati dei cambi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Esecuzione</a:t>
            </a:r>
            <a:r>
              <a:rPr lang="en-US" sz="2400" dirty="0"/>
              <a:t> </a:t>
            </a:r>
            <a:r>
              <a:rPr lang="en-US" sz="2400" dirty="0" err="1"/>
              <a:t>elettronica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ordini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base </a:t>
            </a:r>
            <a:r>
              <a:rPr lang="en-US" sz="2400" dirty="0" err="1"/>
              <a:t>bilaterale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r>
              <a:rPr lang="en-US" sz="2400" dirty="0" err="1"/>
              <a:t>Sostituisce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r>
              <a:rPr lang="en-US" sz="2400" dirty="0"/>
              <a:t>Lo </a:t>
            </a:r>
            <a:r>
              <a:rPr lang="en-US" sz="2400" dirty="0" err="1"/>
              <a:t>scambio</a:t>
            </a:r>
            <a:r>
              <a:rPr lang="en-US" sz="2400" dirty="0"/>
              <a:t> </a:t>
            </a:r>
            <a:r>
              <a:rPr lang="en-US" sz="2400" dirty="0" err="1"/>
              <a:t>visibile</a:t>
            </a:r>
            <a:r>
              <a:rPr lang="en-US" sz="2400" dirty="0"/>
              <a:t> </a:t>
            </a:r>
            <a:r>
              <a:rPr lang="en-US" sz="2400" dirty="0" err="1"/>
              <a:t>basato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raccolta</a:t>
            </a:r>
            <a:r>
              <a:rPr lang="en-US" sz="2400" dirty="0"/>
              <a:t> di </a:t>
            </a:r>
            <a:r>
              <a:rPr lang="en-US" sz="2400" dirty="0" err="1"/>
              <a:t>ordini</a:t>
            </a:r>
            <a:r>
              <a:rPr lang="en-US" sz="2400" dirty="0"/>
              <a:t> </a:t>
            </a:r>
            <a:r>
              <a:rPr lang="en-US" sz="2400" dirty="0" err="1"/>
              <a:t>elettronici</a:t>
            </a:r>
            <a:r>
              <a:rPr lang="en-US" sz="2400" dirty="0"/>
              <a:t> </a:t>
            </a:r>
          </a:p>
          <a:p>
            <a:r>
              <a:rPr lang="en-US" sz="2400" dirty="0"/>
              <a:t>In cui </a:t>
            </a:r>
            <a:r>
              <a:rPr lang="en-US" sz="2400" dirty="0" err="1"/>
              <a:t>viene</a:t>
            </a:r>
            <a:r>
              <a:rPr lang="en-US" sz="2400" dirty="0"/>
              <a:t> </a:t>
            </a:r>
            <a:r>
              <a:rPr lang="en-US" sz="2400" dirty="0" err="1"/>
              <a:t>specificato</a:t>
            </a:r>
            <a:r>
              <a:rPr lang="en-US" sz="2400" dirty="0"/>
              <a:t> un </a:t>
            </a:r>
            <a:r>
              <a:rPr lang="en-US" sz="2400" dirty="0" err="1"/>
              <a:t>prezzo</a:t>
            </a:r>
            <a:r>
              <a:rPr lang="en-US" sz="2400" dirty="0"/>
              <a:t> al sotto del quale un </a:t>
            </a:r>
            <a:r>
              <a:rPr lang="en-US" sz="2400" dirty="0" err="1"/>
              <a:t>venditore</a:t>
            </a:r>
            <a:r>
              <a:rPr lang="en-US" sz="2400" dirty="0"/>
              <a:t> non </a:t>
            </a:r>
            <a:r>
              <a:rPr lang="en-US" sz="2400" dirty="0" err="1"/>
              <a:t>vende</a:t>
            </a:r>
            <a:r>
              <a:rPr lang="en-US" sz="2400" dirty="0"/>
              <a:t> o al di sopra del quale un </a:t>
            </a:r>
            <a:r>
              <a:rPr lang="en-US" sz="2400" dirty="0" err="1"/>
              <a:t>compratore</a:t>
            </a:r>
            <a:r>
              <a:rPr lang="en-US" sz="2400" dirty="0"/>
              <a:t> non </a:t>
            </a:r>
            <a:r>
              <a:rPr lang="en-US" sz="2400" dirty="0" err="1"/>
              <a:t>compra</a:t>
            </a:r>
            <a:r>
              <a:rPr lang="en-US" sz="2400" dirty="0"/>
              <a:t>.    Limit order book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978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motivazioni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751674" cy="4157084"/>
          </a:xfrm>
        </p:spPr>
        <p:txBody>
          <a:bodyPr>
            <a:noAutofit/>
          </a:bodyPr>
          <a:lstStyle/>
          <a:p>
            <a:r>
              <a:rPr lang="it-IT" sz="2400" dirty="0" err="1"/>
              <a:t>Capacita’</a:t>
            </a:r>
            <a:r>
              <a:rPr lang="it-IT" sz="2400" dirty="0"/>
              <a:t> maggiore di  gestire i rischi derivanti da  sbilanciamento negli ordini da un </a:t>
            </a:r>
            <a:r>
              <a:rPr lang="it-IT" sz="2400" dirty="0" err="1"/>
              <a:t>aparte</a:t>
            </a:r>
            <a:r>
              <a:rPr lang="it-IT" sz="2400" dirty="0"/>
              <a:t> o dall’altra  tramite  scorte di valute e  scambi con altre istituzioni.</a:t>
            </a:r>
          </a:p>
          <a:p>
            <a:endParaRPr lang="it-IT" sz="2400" dirty="0"/>
          </a:p>
          <a:p>
            <a:r>
              <a:rPr lang="it-IT" sz="2400" dirty="0"/>
              <a:t>Problemi:</a:t>
            </a:r>
          </a:p>
          <a:p>
            <a:endParaRPr lang="it-IT" sz="2400" dirty="0"/>
          </a:p>
          <a:p>
            <a:r>
              <a:rPr lang="it-IT" sz="2400" dirty="0"/>
              <a:t>Il prezzo  non fornisce </a:t>
            </a:r>
            <a:r>
              <a:rPr lang="it-IT" sz="2400" dirty="0" err="1"/>
              <a:t>piu’</a:t>
            </a:r>
            <a:r>
              <a:rPr lang="it-IT" sz="2400" dirty="0"/>
              <a:t>  le informazioni sulla situazione del mercato </a:t>
            </a:r>
          </a:p>
          <a:p>
            <a:r>
              <a:rPr lang="it-IT" sz="2400" dirty="0"/>
              <a:t>E quindi il mercato stesso smette di funzionare bene.</a:t>
            </a:r>
          </a:p>
        </p:txBody>
      </p:sp>
    </p:spTree>
    <p:extLst>
      <p:ext uri="{BB962C8B-B14F-4D97-AF65-F5344CB8AC3E}">
        <p14:creationId xmlns:p14="http://schemas.microsoft.com/office/powerpoint/2010/main" val="55540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Debito in dollari</a:t>
            </a:r>
          </a:p>
          <a:p>
            <a:endParaRPr lang="it-IT" sz="2800" dirty="0"/>
          </a:p>
          <a:p>
            <a:r>
              <a:rPr lang="it-IT" sz="2800" dirty="0"/>
              <a:t>Nascosto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Nei mercati dei derivati sui cambi.</a:t>
            </a:r>
          </a:p>
        </p:txBody>
      </p:sp>
    </p:spTree>
    <p:extLst>
      <p:ext uri="{BB962C8B-B14F-4D97-AF65-F5344CB8AC3E}">
        <p14:creationId xmlns:p14="http://schemas.microsoft.com/office/powerpoint/2010/main" val="228187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Debito in dollari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  il debito in dollari ammontava in aprile 2022  a  80  </a:t>
            </a:r>
            <a:r>
              <a:rPr lang="it-IT" sz="3600" dirty="0" err="1"/>
              <a:t>trillioni</a:t>
            </a:r>
            <a:r>
              <a:rPr lang="it-IT" sz="3600" dirty="0"/>
              <a:t>  </a:t>
            </a:r>
          </a:p>
          <a:p>
            <a:endParaRPr lang="it-IT" sz="3600" dirty="0"/>
          </a:p>
          <a:p>
            <a:endParaRPr lang="it-IT" sz="3600" dirty="0"/>
          </a:p>
          <a:p>
            <a:r>
              <a:rPr lang="it-IT" sz="3600" dirty="0"/>
              <a:t>Fuori bilancio</a:t>
            </a:r>
          </a:p>
        </p:txBody>
      </p:sp>
    </p:spTree>
    <p:extLst>
      <p:ext uri="{BB962C8B-B14F-4D97-AF65-F5344CB8AC3E}">
        <p14:creationId xmlns:p14="http://schemas.microsoft.com/office/powerpoint/2010/main" val="106065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Swap mercati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 mercati dei swap sono soggetti a  contrazioni di finanziamento notevoli  a causa degli obblighi di ripagare la valuta estera a scadenze molto brevi.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Come successo nel marzo 2020.</a:t>
            </a:r>
          </a:p>
        </p:txBody>
      </p:sp>
    </p:spTree>
    <p:extLst>
      <p:ext uri="{BB962C8B-B14F-4D97-AF65-F5344CB8AC3E}">
        <p14:creationId xmlns:p14="http://schemas.microsoft.com/office/powerpoint/2010/main" val="294771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Valute mercati emergenti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 i swap hanno riguardato anche valute dei paesi emergenti 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Con crescenti rischi di regolamento delle transazioni.</a:t>
            </a:r>
          </a:p>
        </p:txBody>
      </p:sp>
    </p:spTree>
    <p:extLst>
      <p:ext uri="{BB962C8B-B14F-4D97-AF65-F5344CB8AC3E}">
        <p14:creationId xmlns:p14="http://schemas.microsoft.com/office/powerpoint/2010/main" val="178360085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A593E1C1352142BCE7B8B15D730E85" ma:contentTypeVersion="6" ma:contentTypeDescription="Creare un nuovo documento." ma:contentTypeScope="" ma:versionID="0317d98a455cd296ae622af14ce1fdc1">
  <xsd:schema xmlns:xsd="http://www.w3.org/2001/XMLSchema" xmlns:xs="http://www.w3.org/2001/XMLSchema" xmlns:p="http://schemas.microsoft.com/office/2006/metadata/properties" xmlns:ns2="2b959a1b-62e6-49e3-bd27-d9e69032f7c2" xmlns:ns3="652357a1-9617-4c66-a26e-2550f81cf752" targetNamespace="http://schemas.microsoft.com/office/2006/metadata/properties" ma:root="true" ma:fieldsID="bbabd1789ea30570f6d6d033b21eb021" ns2:_="" ns3:_="">
    <xsd:import namespace="2b959a1b-62e6-49e3-bd27-d9e69032f7c2"/>
    <xsd:import namespace="652357a1-9617-4c66-a26e-2550f81cf7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59a1b-62e6-49e3-bd27-d9e69032f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57a1-9617-4c66-a26e-2550f81cf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DFC3E0-A628-4ED4-820B-3DD31A84B38D}">
  <ds:schemaRefs>
    <ds:schemaRef ds:uri="http://purl.org/dc/elements/1.1/"/>
    <ds:schemaRef ds:uri="http://schemas.microsoft.com/office/2006/documentManagement/types"/>
    <ds:schemaRef ds:uri="http://www.w3.org/XML/1998/namespace"/>
    <ds:schemaRef ds:uri="2b959a1b-62e6-49e3-bd27-d9e69032f7c2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52357a1-9617-4c66-a26e-2550f81cf752"/>
  </ds:schemaRefs>
</ds:datastoreItem>
</file>

<file path=customXml/itemProps2.xml><?xml version="1.0" encoding="utf-8"?>
<ds:datastoreItem xmlns:ds="http://schemas.openxmlformats.org/officeDocument/2006/customXml" ds:itemID="{D29896B6-3A5A-4B3D-B951-293579F43F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5F98BC-8FA8-4B65-9792-38ED5B555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59a1b-62e6-49e3-bd27-d9e69032f7c2"/>
    <ds:schemaRef ds:uri="652357a1-9617-4c66-a26e-2550f81cf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1831</TotalTime>
  <Words>725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Sfaccettatura</vt:lpstr>
      <vt:lpstr>Mercato dei cambi dati e tendenze attuali</vt:lpstr>
      <vt:lpstr>Presentazione standard di PowerPoint</vt:lpstr>
      <vt:lpstr>Presentazione standard di PowerPoint</vt:lpstr>
      <vt:lpstr>Frammentazione mercati dei cambi</vt:lpstr>
      <vt:lpstr>motivazioni</vt:lpstr>
      <vt:lpstr>problema</vt:lpstr>
      <vt:lpstr>Debito in dollari</vt:lpstr>
      <vt:lpstr>Swap mercati</vt:lpstr>
      <vt:lpstr>Valute mercati emergenti</vt:lpstr>
      <vt:lpstr>Presentazione standard di PowerPoint</vt:lpstr>
      <vt:lpstr>Presentazione standard di PowerPoint</vt:lpstr>
      <vt:lpstr>Alcuni dati importanti</vt:lpstr>
      <vt:lpstr>Swaps sul cambio</vt:lpstr>
      <vt:lpstr>PTF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Scambi invisibili</vt:lpstr>
      <vt:lpstr>Presentazione standard di PowerPoint</vt:lpstr>
      <vt:lpstr>Altri tipi di contrattazioni</vt:lpstr>
      <vt:lpstr>Aspetti negativi di queste tendenze</vt:lpstr>
      <vt:lpstr>Presentazione standard di PowerPoint</vt:lpstr>
      <vt:lpstr>Presentazione standard di PowerPoint</vt:lpstr>
      <vt:lpstr>Presentazione standard di PowerPoint</vt:lpstr>
      <vt:lpstr>Consequenze per il mercato a pronti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Mercato dei cambi dati attuali</dc:title>
  <dc:creator>utente</dc:creator>
  <cp:lastModifiedBy>domenica.tropeano@unimc.it</cp:lastModifiedBy>
  <cp:revision>16</cp:revision>
  <dcterms:created xsi:type="dcterms:W3CDTF">2023-02-17T11:38:20Z</dcterms:created>
  <dcterms:modified xsi:type="dcterms:W3CDTF">2023-02-22T16:42:47Z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0x0101007FA593E1C1352142BCE7B8B15D730E85</vt:lpwstr>
  </property>
</Properties>
</file>