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5"/>
  </p:notesMasterIdLst>
  <p:sldIdLst>
    <p:sldId id="256" r:id="rId2"/>
    <p:sldId id="257" r:id="rId3"/>
    <p:sldId id="258" r:id="rId4"/>
    <p:sldId id="259" r:id="rId5"/>
    <p:sldId id="260" r:id="rId6"/>
    <p:sldId id="261" r:id="rId7"/>
    <p:sldId id="266" r:id="rId8"/>
    <p:sldId id="267" r:id="rId9"/>
    <p:sldId id="268" r:id="rId10"/>
    <p:sldId id="269" r:id="rId11"/>
    <p:sldId id="270" r:id="rId12"/>
    <p:sldId id="271" r:id="rId13"/>
    <p:sldId id="272" r:id="rId14"/>
    <p:sldId id="273" r:id="rId15"/>
    <p:sldId id="274" r:id="rId16"/>
    <p:sldId id="275" r:id="rId17"/>
    <p:sldId id="290" r:id="rId18"/>
    <p:sldId id="276" r:id="rId19"/>
    <p:sldId id="277" r:id="rId20"/>
    <p:sldId id="278" r:id="rId21"/>
    <p:sldId id="279" r:id="rId22"/>
    <p:sldId id="280" r:id="rId23"/>
    <p:sldId id="281" r:id="rId24"/>
    <p:sldId id="282" r:id="rId25"/>
    <p:sldId id="283" r:id="rId26"/>
    <p:sldId id="284" r:id="rId27"/>
    <p:sldId id="285" r:id="rId28"/>
    <p:sldId id="286" r:id="rId29"/>
    <p:sldId id="287" r:id="rId30"/>
    <p:sldId id="288" r:id="rId31"/>
    <p:sldId id="289" r:id="rId32"/>
    <p:sldId id="291" r:id="rId33"/>
    <p:sldId id="292" r:id="rId34"/>
  </p:sldIdLst>
  <p:sldSz cx="9144000" cy="6858000" type="screen4x3"/>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000000"/>
        </a:solidFill>
        <a:effectLst/>
        <a:uFillTx/>
        <a:latin typeface="Times New Roman"/>
        <a:ea typeface="Times New Roman"/>
        <a:cs typeface="Times New Roman"/>
        <a:sym typeface="Times New Roman"/>
      </a:defRPr>
    </a:lvl1pPr>
    <a:lvl2pPr marL="0" marR="0" indent="457200" algn="l" defTabSz="914400"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000000"/>
        </a:solidFill>
        <a:effectLst/>
        <a:uFillTx/>
        <a:latin typeface="Times New Roman"/>
        <a:ea typeface="Times New Roman"/>
        <a:cs typeface="Times New Roman"/>
        <a:sym typeface="Times New Roman"/>
      </a:defRPr>
    </a:lvl2pPr>
    <a:lvl3pPr marL="0" marR="0" indent="914400" algn="l" defTabSz="914400"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000000"/>
        </a:solidFill>
        <a:effectLst/>
        <a:uFillTx/>
        <a:latin typeface="Times New Roman"/>
        <a:ea typeface="Times New Roman"/>
        <a:cs typeface="Times New Roman"/>
        <a:sym typeface="Times New Roman"/>
      </a:defRPr>
    </a:lvl3pPr>
    <a:lvl4pPr marL="0" marR="0" indent="1371600" algn="l" defTabSz="914400"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000000"/>
        </a:solidFill>
        <a:effectLst/>
        <a:uFillTx/>
        <a:latin typeface="Times New Roman"/>
        <a:ea typeface="Times New Roman"/>
        <a:cs typeface="Times New Roman"/>
        <a:sym typeface="Times New Roman"/>
      </a:defRPr>
    </a:lvl4pPr>
    <a:lvl5pPr marL="0" marR="0" indent="1828800" algn="l" defTabSz="914400"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000000"/>
        </a:solidFill>
        <a:effectLst/>
        <a:uFillTx/>
        <a:latin typeface="Times New Roman"/>
        <a:ea typeface="Times New Roman"/>
        <a:cs typeface="Times New Roman"/>
        <a:sym typeface="Times New Roman"/>
      </a:defRPr>
    </a:lvl5pPr>
    <a:lvl6pPr marL="0" marR="0" indent="0" algn="l" defTabSz="914400"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000000"/>
        </a:solidFill>
        <a:effectLst/>
        <a:uFillTx/>
        <a:latin typeface="Times New Roman"/>
        <a:ea typeface="Times New Roman"/>
        <a:cs typeface="Times New Roman"/>
        <a:sym typeface="Times New Roman"/>
      </a:defRPr>
    </a:lvl6pPr>
    <a:lvl7pPr marL="0" marR="0" indent="0" algn="l" defTabSz="914400"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000000"/>
        </a:solidFill>
        <a:effectLst/>
        <a:uFillTx/>
        <a:latin typeface="Times New Roman"/>
        <a:ea typeface="Times New Roman"/>
        <a:cs typeface="Times New Roman"/>
        <a:sym typeface="Times New Roman"/>
      </a:defRPr>
    </a:lvl7pPr>
    <a:lvl8pPr marL="0" marR="0" indent="0" algn="l" defTabSz="914400"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000000"/>
        </a:solidFill>
        <a:effectLst/>
        <a:uFillTx/>
        <a:latin typeface="Times New Roman"/>
        <a:ea typeface="Times New Roman"/>
        <a:cs typeface="Times New Roman"/>
        <a:sym typeface="Times New Roman"/>
      </a:defRPr>
    </a:lvl8pPr>
    <a:lvl9pPr marL="0" marR="0" indent="0" algn="l" defTabSz="914400"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000000"/>
        </a:solidFill>
        <a:effectLst/>
        <a:uFillTx/>
        <a:latin typeface="Times New Roman"/>
        <a:ea typeface="Times New Roman"/>
        <a:cs typeface="Times New Roman"/>
        <a:sym typeface="Times New Roman"/>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
          <a:latin typeface="Times New Roman"/>
          <a:ea typeface="Times New Roman"/>
          <a:cs typeface="Times New Roman"/>
        </a:font>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ECDD"/>
          </a:solidFill>
        </a:fill>
      </a:tcStyle>
    </a:wholeTbl>
    <a:band2H>
      <a:tcTxStyle/>
      <a:tcStyle>
        <a:tcBdr/>
        <a:fill>
          <a:solidFill>
            <a:srgbClr val="E6F6EF"/>
          </a:solidFill>
        </a:fill>
      </a:tcStyle>
    </a:band2H>
    <a:firstCol>
      <a:tcTxStyle b="on" i="off">
        <a:font>
          <a:latin typeface="Times New Roman"/>
          <a:ea typeface="Times New Roman"/>
          <a:cs typeface="Times New Roman"/>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
          <a:latin typeface="Times New Roman"/>
          <a:ea typeface="Times New Roman"/>
          <a:cs typeface="Times New Roman"/>
        </a:font>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
          <a:latin typeface="Times New Roman"/>
          <a:ea typeface="Times New Roman"/>
          <a:cs typeface="Times New Roman"/>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7B018BB-80A7-4F77-B60F-C8B233D01FF8}" styleName="">
    <a:tblBg/>
    <a:wholeTbl>
      <a:tcTxStyle b="off" i="off">
        <a:font>
          <a:latin typeface="Times New Roman"/>
          <a:ea typeface="Times New Roman"/>
          <a:cs typeface="Times New Roman"/>
        </a:font>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EE7D0"/>
          </a:solidFill>
        </a:fill>
      </a:tcStyle>
    </a:wholeTbl>
    <a:band2H>
      <a:tcTxStyle/>
      <a:tcStyle>
        <a:tcBdr/>
        <a:fill>
          <a:solidFill>
            <a:srgbClr val="EFF3E9"/>
          </a:solidFill>
        </a:fill>
      </a:tcStyle>
    </a:band2H>
    <a:firstCol>
      <a:tcTxStyle b="on" i="off">
        <a:font>
          <a:latin typeface="Times New Roman"/>
          <a:ea typeface="Times New Roman"/>
          <a:cs typeface="Times New Roman"/>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
          <a:latin typeface="Times New Roman"/>
          <a:ea typeface="Times New Roman"/>
          <a:cs typeface="Times New Roman"/>
        </a:font>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
          <a:latin typeface="Times New Roman"/>
          <a:ea typeface="Times New Roman"/>
          <a:cs typeface="Times New Roman"/>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EEE7283C-3CF3-47DC-8721-378D4A62B228}" styleName="">
    <a:tblBg/>
    <a:wholeTbl>
      <a:tcTxStyle b="off" i="off">
        <a:font>
          <a:latin typeface="Times New Roman"/>
          <a:ea typeface="Times New Roman"/>
          <a:cs typeface="Times New Roman"/>
        </a:font>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FCDCCE"/>
          </a:solidFill>
        </a:fill>
      </a:tcStyle>
    </a:wholeTbl>
    <a:band2H>
      <a:tcTxStyle/>
      <a:tcStyle>
        <a:tcBdr/>
        <a:fill>
          <a:solidFill>
            <a:srgbClr val="FDEEE8"/>
          </a:solidFill>
        </a:fill>
      </a:tcStyle>
    </a:band2H>
    <a:firstCol>
      <a:tcTxStyle b="on" i="off">
        <a:font>
          <a:latin typeface="Times New Roman"/>
          <a:ea typeface="Times New Roman"/>
          <a:cs typeface="Times New Roman"/>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
          <a:latin typeface="Times New Roman"/>
          <a:ea typeface="Times New Roman"/>
          <a:cs typeface="Times New Roman"/>
        </a:font>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
          <a:latin typeface="Times New Roman"/>
          <a:ea typeface="Times New Roman"/>
          <a:cs typeface="Times New Roman"/>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CF821DB8-F4EB-4A41-A1BA-3FCAFE7338EE}" styleName="">
    <a:tblBg/>
    <a:wholeTbl>
      <a:tcTxStyle b="off" i="off">
        <a:font>
          <a:latin typeface="Times New Roman"/>
          <a:ea typeface="Times New Roman"/>
          <a:cs typeface="Times New Roman"/>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a:tcStyle>
        <a:tcBdr/>
        <a:fill>
          <a:solidFill>
            <a:srgbClr val="FFFFFF"/>
          </a:solidFill>
        </a:fill>
      </a:tcStyle>
    </a:band2H>
    <a:firstCol>
      <a:tcTxStyle b="on" i="off">
        <a:font>
          <a:latin typeface="Times New Roman"/>
          <a:ea typeface="Times New Roman"/>
          <a:cs typeface="Times New Roman"/>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
          <a:latin typeface="Times New Roman"/>
          <a:ea typeface="Times New Roman"/>
          <a:cs typeface="Times New Roman"/>
        </a:font>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
          <a:latin typeface="Times New Roman"/>
          <a:ea typeface="Times New Roman"/>
          <a:cs typeface="Times New Roman"/>
        </a:font>
        <a:srgbClr val="FFFFFF"/>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
          <a:latin typeface="Times New Roman"/>
          <a:ea typeface="Times New Roman"/>
          <a:cs typeface="Times New Roman"/>
        </a:font>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ACA"/>
          </a:solidFill>
        </a:fill>
      </a:tcStyle>
    </a:wholeTbl>
    <a:band2H>
      <a:tcTxStyle/>
      <a:tcStyle>
        <a:tcBdr/>
        <a:fill>
          <a:solidFill>
            <a:srgbClr val="E6E6E6"/>
          </a:solidFill>
        </a:fill>
      </a:tcStyle>
    </a:band2H>
    <a:firstCol>
      <a:tcTxStyle b="on" i="off">
        <a:font>
          <a:latin typeface="Times New Roman"/>
          <a:ea typeface="Times New Roman"/>
          <a:cs typeface="Times New Roman"/>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Col>
    <a:lastRow>
      <a:tcTxStyle b="on" i="off">
        <a:font>
          <a:latin typeface="Times New Roman"/>
          <a:ea typeface="Times New Roman"/>
          <a:cs typeface="Times New Roman"/>
        </a:font>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lastRow>
    <a:firstRow>
      <a:tcTxStyle b="on" i="off">
        <a:font>
          <a:latin typeface="Times New Roman"/>
          <a:ea typeface="Times New Roman"/>
          <a:cs typeface="Times New Roman"/>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Row>
  </a:tblStyle>
  <a:tblStyle styleId="{2708684C-4D16-4618-839F-0558EEFCDFE6}" styleName="">
    <a:tblBg/>
    <a:wholeTbl>
      <a:tcTxStyle b="off" i="off">
        <a:font>
          <a:latin typeface="Times New Roman"/>
          <a:ea typeface="Times New Roman"/>
          <a:cs typeface="Times New Roman"/>
        </a:font>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wholeTbl>
    <a:band2H>
      <a:tcTxStyle/>
      <a:tcStyle>
        <a:tcBdr/>
        <a:fill>
          <a:solidFill>
            <a:srgbClr val="FFFFFF"/>
          </a:solidFill>
        </a:fill>
      </a:tcStyle>
    </a:band2H>
    <a:firstCol>
      <a:tcTxStyle b="on" i="off">
        <a:font>
          <a:latin typeface="Times New Roman"/>
          <a:ea typeface="Times New Roman"/>
          <a:cs typeface="Times New Roman"/>
        </a:font>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firstCol>
    <a:lastRow>
      <a:tcTxStyle b="on" i="off">
        <a:font>
          <a:latin typeface="Times New Roman"/>
          <a:ea typeface="Times New Roman"/>
          <a:cs typeface="Times New Roman"/>
        </a:font>
        <a:srgbClr val="000000"/>
      </a:tcTxStyle>
      <a:tcStyle>
        <a:tcBdr>
          <a:left>
            <a:ln w="12700" cap="flat">
              <a:solidFill>
                <a:srgbClr val="000000"/>
              </a:solidFill>
              <a:prstDash val="solid"/>
              <a:round/>
            </a:ln>
          </a:left>
          <a:right>
            <a:ln w="12700" cap="flat">
              <a:solidFill>
                <a:srgbClr val="000000"/>
              </a:solidFill>
              <a:prstDash val="solid"/>
              <a:round/>
            </a:ln>
          </a:right>
          <a:top>
            <a:ln w="508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lastRow>
    <a:firstRow>
      <a:tcTxStyle b="on" i="off">
        <a:font>
          <a:latin typeface="Times New Roman"/>
          <a:ea typeface="Times New Roman"/>
          <a:cs typeface="Times New Roman"/>
        </a:font>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254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Row>
  </a:tblStyle>
  <a:tblStyle styleId="{5940675A-B579-460E-94D1-54222C63F5DA}" styleName="Nessuno stile, griglia tabella">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08FB837D-C827-4EFA-A057-4D05807E0F7C}" styleName="Stile con tema 1 - Colore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0"/>
    <p:restoredTop sz="94629"/>
  </p:normalViewPr>
  <p:slideViewPr>
    <p:cSldViewPr snapToGrid="0">
      <p:cViewPr varScale="1">
        <p:scale>
          <a:sx n="103" d="100"/>
          <a:sy n="103" d="100"/>
        </p:scale>
        <p:origin x="1784" y="1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Shape 17"/>
          <p:cNvSpPr>
            <a:spLocks noGrp="1" noRot="1" noChangeAspect="1"/>
          </p:cNvSpPr>
          <p:nvPr>
            <p:ph type="sldImg"/>
          </p:nvPr>
        </p:nvSpPr>
        <p:spPr>
          <a:xfrm>
            <a:off x="1143000" y="685800"/>
            <a:ext cx="4572000" cy="3429000"/>
          </a:xfrm>
          <a:prstGeom prst="rect">
            <a:avLst/>
          </a:prstGeom>
        </p:spPr>
        <p:txBody>
          <a:bodyPr/>
          <a:lstStyle/>
          <a:p>
            <a:endParaRPr/>
          </a:p>
        </p:txBody>
      </p:sp>
      <p:sp>
        <p:nvSpPr>
          <p:cNvPr id="18" name="Shape 18"/>
          <p:cNvSpPr>
            <a:spLocks noGrp="1"/>
          </p:cNvSpPr>
          <p:nvPr>
            <p:ph type="body" sz="quarter" idx="1"/>
          </p:nvPr>
        </p:nvSpPr>
        <p:spPr>
          <a:xfrm>
            <a:off x="914400" y="4343400"/>
            <a:ext cx="5029200" cy="4114800"/>
          </a:xfrm>
          <a:prstGeom prst="rect">
            <a:avLst/>
          </a:prstGeom>
        </p:spPr>
        <p:txBody>
          <a:bodyPr/>
          <a:lstStyle/>
          <a:p>
            <a:endParaRPr/>
          </a:p>
        </p:txBody>
      </p:sp>
    </p:spTree>
    <p:extLst>
      <p:ext uri="{BB962C8B-B14F-4D97-AF65-F5344CB8AC3E}">
        <p14:creationId xmlns:p14="http://schemas.microsoft.com/office/powerpoint/2010/main" val="4223853554"/>
      </p:ext>
    </p:extLst>
  </p:cSld>
  <p:clrMap bg1="lt1" tx1="dk1" bg2="lt2" tx2="dk2" accent1="accent1" accent2="accent2" accent3="accent3" accent4="accent4" accent5="accent5" accent6="accent6" hlink="hlink" folHlink="folHlink"/>
  <p:notesStyle>
    <a:lvl1pPr latinLnBrk="0">
      <a:defRPr>
        <a:latin typeface="+mn-lt"/>
        <a:ea typeface="+mn-ea"/>
        <a:cs typeface="+mn-cs"/>
        <a:sym typeface="Helvetica Neue"/>
      </a:defRPr>
    </a:lvl1pPr>
    <a:lvl2pPr indent="228600" latinLnBrk="0">
      <a:defRPr>
        <a:latin typeface="+mn-lt"/>
        <a:ea typeface="+mn-ea"/>
        <a:cs typeface="+mn-cs"/>
        <a:sym typeface="Helvetica Neue"/>
      </a:defRPr>
    </a:lvl2pPr>
    <a:lvl3pPr indent="457200" latinLnBrk="0">
      <a:defRPr>
        <a:latin typeface="+mn-lt"/>
        <a:ea typeface="+mn-ea"/>
        <a:cs typeface="+mn-cs"/>
        <a:sym typeface="Helvetica Neue"/>
      </a:defRPr>
    </a:lvl3pPr>
    <a:lvl4pPr indent="685800" latinLnBrk="0">
      <a:defRPr>
        <a:latin typeface="+mn-lt"/>
        <a:ea typeface="+mn-ea"/>
        <a:cs typeface="+mn-cs"/>
        <a:sym typeface="Helvetica Neue"/>
      </a:defRPr>
    </a:lvl4pPr>
    <a:lvl5pPr indent="914400" latinLnBrk="0">
      <a:defRPr>
        <a:latin typeface="+mn-lt"/>
        <a:ea typeface="+mn-ea"/>
        <a:cs typeface="+mn-cs"/>
        <a:sym typeface="Helvetica Neue"/>
      </a:defRPr>
    </a:lvl5pPr>
    <a:lvl6pPr indent="1143000" latinLnBrk="0">
      <a:defRPr>
        <a:latin typeface="+mn-lt"/>
        <a:ea typeface="+mn-ea"/>
        <a:cs typeface="+mn-cs"/>
        <a:sym typeface="Helvetica Neue"/>
      </a:defRPr>
    </a:lvl6pPr>
    <a:lvl7pPr indent="1371600" latinLnBrk="0">
      <a:defRPr>
        <a:latin typeface="+mn-lt"/>
        <a:ea typeface="+mn-ea"/>
        <a:cs typeface="+mn-cs"/>
        <a:sym typeface="Helvetica Neue"/>
      </a:defRPr>
    </a:lvl7pPr>
    <a:lvl8pPr indent="1600200" latinLnBrk="0">
      <a:defRPr>
        <a:latin typeface="+mn-lt"/>
        <a:ea typeface="+mn-ea"/>
        <a:cs typeface="+mn-cs"/>
        <a:sym typeface="Helvetica Neue"/>
      </a:defRPr>
    </a:lvl8pPr>
    <a:lvl9pPr indent="1828800" latinLnBrk="0">
      <a:defRPr>
        <a:latin typeface="+mn-lt"/>
        <a:ea typeface="+mn-ea"/>
        <a:cs typeface="+mn-cs"/>
        <a:sym typeface="Helvetica Neue"/>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x">
  <p:cSld name="Default">
    <p:spTree>
      <p:nvGrpSpPr>
        <p:cNvPr id="1" name=""/>
        <p:cNvGrpSpPr/>
        <p:nvPr/>
      </p:nvGrpSpPr>
      <p:grpSpPr>
        <a:xfrm>
          <a:off x="0" y="0"/>
          <a:ext cx="0" cy="0"/>
          <a:chOff x="0" y="0"/>
          <a:chExt cx="0" cy="0"/>
        </a:xfrm>
      </p:grpSpPr>
      <p:sp>
        <p:nvSpPr>
          <p:cNvPr id="11" name="Shape 11"/>
          <p:cNvSpPr>
            <a:spLocks noGrp="1"/>
          </p:cNvSpPr>
          <p:nvPr>
            <p:ph type="sldNum" sz="quarter" idx="2"/>
          </p:nvPr>
        </p:nvSpPr>
        <p:spPr>
          <a:prstGeom prst="rect">
            <a:avLst/>
          </a:prstGeom>
        </p:spPr>
        <p:txBody>
          <a:bodyPr/>
          <a:lstStyle/>
          <a:p>
            <a:fld id="{86CB4B4D-7CA3-9044-876B-883B54F8677D}" type="slidenum">
              <a:t>‹N›</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3300"/>
        </a:solidFill>
        <a:effectLst/>
      </p:bgPr>
    </p:bg>
    <p:spTree>
      <p:nvGrpSpPr>
        <p:cNvPr id="1" name=""/>
        <p:cNvGrpSpPr/>
        <p:nvPr/>
      </p:nvGrpSpPr>
      <p:grpSpPr>
        <a:xfrm>
          <a:off x="0" y="0"/>
          <a:ext cx="0" cy="0"/>
          <a:chOff x="0" y="0"/>
          <a:chExt cx="0" cy="0"/>
        </a:xfrm>
      </p:grpSpPr>
      <p:sp>
        <p:nvSpPr>
          <p:cNvPr id="2" name="Shape 2"/>
          <p:cNvSpPr>
            <a:spLocks noGrp="1"/>
          </p:cNvSpPr>
          <p:nvPr>
            <p:ph type="title"/>
          </p:nvPr>
        </p:nvSpPr>
        <p:spPr>
          <a:xfrm>
            <a:off x="457200" y="92074"/>
            <a:ext cx="8229600" cy="1508126"/>
          </a:xfrm>
          <a:prstGeom prst="rect">
            <a:avLst/>
          </a:prstGeom>
          <a:ln w="12700">
            <a:miter lim="400000"/>
          </a:ln>
          <a:extLst>
            <a:ext uri="{C572A759-6A51-4108-AA02-DFA0A04FC94B}">
              <ma14:wrappingTextBoxFlag xmlns="" xmlns:ma14="http://schemas.microsoft.com/office/mac/drawingml/2011/main" val="1"/>
            </a:ext>
          </a:extLst>
        </p:spPr>
        <p:txBody>
          <a:bodyPr lIns="45719" rIns="45719" anchor="ctr"/>
          <a:lstStyle/>
          <a:p>
            <a:r>
              <a:t>Titolo Testo</a:t>
            </a:r>
          </a:p>
        </p:txBody>
      </p:sp>
      <p:sp>
        <p:nvSpPr>
          <p:cNvPr id="3" name="Shape 3"/>
          <p:cNvSpPr>
            <a:spLocks noGrp="1"/>
          </p:cNvSpPr>
          <p:nvPr>
            <p:ph type="body" idx="1"/>
          </p:nvPr>
        </p:nvSpPr>
        <p:spPr>
          <a:xfrm>
            <a:off x="457200" y="1600200"/>
            <a:ext cx="8229600" cy="5257800"/>
          </a:xfrm>
          <a:prstGeom prst="rect">
            <a:avLst/>
          </a:prstGeom>
          <a:ln w="12700">
            <a:miter lim="400000"/>
          </a:ln>
          <a:extLst>
            <a:ext uri="{C572A759-6A51-4108-AA02-DFA0A04FC94B}">
              <ma14:wrappingTextBoxFlag xmlns="" xmlns:ma14="http://schemas.microsoft.com/office/mac/drawingml/2011/main" val="1"/>
            </a:ext>
          </a:extLst>
        </p:spPr>
        <p:txBody>
          <a:bodyPr lIns="45719" rIns="45719"/>
          <a:lstStyle/>
          <a:p>
            <a:r>
              <a:t>Corpo livello uno</a:t>
            </a:r>
          </a:p>
          <a:p>
            <a:pPr lvl="1"/>
            <a:r>
              <a:t>Corpo livello due</a:t>
            </a:r>
          </a:p>
          <a:p>
            <a:pPr lvl="2"/>
            <a:r>
              <a:t>Corpo livello tre</a:t>
            </a:r>
          </a:p>
          <a:p>
            <a:pPr lvl="3"/>
            <a:r>
              <a:t>Corpo livello quattro</a:t>
            </a:r>
          </a:p>
          <a:p>
            <a:pPr lvl="4"/>
            <a:r>
              <a:t>Corpo livello cinque</a:t>
            </a:r>
          </a:p>
        </p:txBody>
      </p:sp>
      <p:sp>
        <p:nvSpPr>
          <p:cNvPr id="4" name="Shape 4"/>
          <p:cNvSpPr>
            <a:spLocks noGrp="1"/>
          </p:cNvSpPr>
          <p:nvPr>
            <p:ph type="sldNum" sz="quarter" idx="2"/>
          </p:nvPr>
        </p:nvSpPr>
        <p:spPr>
          <a:xfrm>
            <a:off x="8176259" y="6248400"/>
            <a:ext cx="281941" cy="287087"/>
          </a:xfrm>
          <a:prstGeom prst="rect">
            <a:avLst/>
          </a:prstGeom>
          <a:ln w="12700">
            <a:miter lim="400000"/>
          </a:ln>
        </p:spPr>
        <p:txBody>
          <a:bodyPr wrap="none" lIns="45719" rIns="45719">
            <a:spAutoFit/>
          </a:bodyPr>
          <a:lstStyle>
            <a:lvl1pPr algn="r">
              <a:defRPr sz="1400"/>
            </a:lvl1pPr>
          </a:lstStyle>
          <a:p>
            <a:fld id="{86CB4B4D-7CA3-9044-876B-883B54F8677D}" type="slidenum">
              <a:t>‹N›</a:t>
            </a:fld>
            <a:endParaRPr/>
          </a:p>
        </p:txBody>
      </p:sp>
    </p:spTree>
  </p:cSld>
  <p:clrMap bg1="lt1" tx1="dk1" bg2="lt2" tx2="dk2" accent1="accent1" accent2="accent2" accent3="accent3" accent4="accent4" accent5="accent5" accent6="accent6" hlink="hlink" folHlink="folHlink"/>
  <p:sldLayoutIdLst>
    <p:sldLayoutId id="2147483649" r:id="rId1"/>
  </p:sldLayoutIdLst>
  <p:transition spd="med"/>
  <p:txStyles>
    <p:titleStyle>
      <a:lvl1pPr marL="0" marR="0" indent="0" algn="ctr" defTabSz="914400" rtl="0" latinLnBrk="0">
        <a:lnSpc>
          <a:spcPct val="100000"/>
        </a:lnSpc>
        <a:spcBef>
          <a:spcPts val="0"/>
        </a:spcBef>
        <a:spcAft>
          <a:spcPts val="0"/>
        </a:spcAft>
        <a:buClrTx/>
        <a:buSzTx/>
        <a:buFontTx/>
        <a:buNone/>
        <a:tabLst/>
        <a:defRPr sz="4400" b="0" i="0" u="none" strike="noStrike" cap="none" spc="0" baseline="0">
          <a:ln>
            <a:noFill/>
          </a:ln>
          <a:solidFill>
            <a:srgbClr val="000000"/>
          </a:solidFill>
          <a:uFillTx/>
          <a:latin typeface="Times New Roman"/>
          <a:ea typeface="Times New Roman"/>
          <a:cs typeface="Times New Roman"/>
          <a:sym typeface="Times New Roman"/>
        </a:defRPr>
      </a:lvl1pPr>
      <a:lvl2pPr marL="0" marR="0" indent="0" algn="ctr" defTabSz="914400" rtl="0" latinLnBrk="0">
        <a:lnSpc>
          <a:spcPct val="100000"/>
        </a:lnSpc>
        <a:spcBef>
          <a:spcPts val="0"/>
        </a:spcBef>
        <a:spcAft>
          <a:spcPts val="0"/>
        </a:spcAft>
        <a:buClrTx/>
        <a:buSzTx/>
        <a:buFontTx/>
        <a:buNone/>
        <a:tabLst/>
        <a:defRPr sz="4400" b="0" i="0" u="none" strike="noStrike" cap="none" spc="0" baseline="0">
          <a:ln>
            <a:noFill/>
          </a:ln>
          <a:solidFill>
            <a:srgbClr val="000000"/>
          </a:solidFill>
          <a:uFillTx/>
          <a:latin typeface="Times New Roman"/>
          <a:ea typeface="Times New Roman"/>
          <a:cs typeface="Times New Roman"/>
          <a:sym typeface="Times New Roman"/>
        </a:defRPr>
      </a:lvl2pPr>
      <a:lvl3pPr marL="0" marR="0" indent="0" algn="ctr" defTabSz="914400" rtl="0" latinLnBrk="0">
        <a:lnSpc>
          <a:spcPct val="100000"/>
        </a:lnSpc>
        <a:spcBef>
          <a:spcPts val="0"/>
        </a:spcBef>
        <a:spcAft>
          <a:spcPts val="0"/>
        </a:spcAft>
        <a:buClrTx/>
        <a:buSzTx/>
        <a:buFontTx/>
        <a:buNone/>
        <a:tabLst/>
        <a:defRPr sz="4400" b="0" i="0" u="none" strike="noStrike" cap="none" spc="0" baseline="0">
          <a:ln>
            <a:noFill/>
          </a:ln>
          <a:solidFill>
            <a:srgbClr val="000000"/>
          </a:solidFill>
          <a:uFillTx/>
          <a:latin typeface="Times New Roman"/>
          <a:ea typeface="Times New Roman"/>
          <a:cs typeface="Times New Roman"/>
          <a:sym typeface="Times New Roman"/>
        </a:defRPr>
      </a:lvl3pPr>
      <a:lvl4pPr marL="0" marR="0" indent="0" algn="ctr" defTabSz="914400" rtl="0" latinLnBrk="0">
        <a:lnSpc>
          <a:spcPct val="100000"/>
        </a:lnSpc>
        <a:spcBef>
          <a:spcPts val="0"/>
        </a:spcBef>
        <a:spcAft>
          <a:spcPts val="0"/>
        </a:spcAft>
        <a:buClrTx/>
        <a:buSzTx/>
        <a:buFontTx/>
        <a:buNone/>
        <a:tabLst/>
        <a:defRPr sz="4400" b="0" i="0" u="none" strike="noStrike" cap="none" spc="0" baseline="0">
          <a:ln>
            <a:noFill/>
          </a:ln>
          <a:solidFill>
            <a:srgbClr val="000000"/>
          </a:solidFill>
          <a:uFillTx/>
          <a:latin typeface="Times New Roman"/>
          <a:ea typeface="Times New Roman"/>
          <a:cs typeface="Times New Roman"/>
          <a:sym typeface="Times New Roman"/>
        </a:defRPr>
      </a:lvl4pPr>
      <a:lvl5pPr marL="0" marR="0" indent="0" algn="ctr" defTabSz="914400" rtl="0" latinLnBrk="0">
        <a:lnSpc>
          <a:spcPct val="100000"/>
        </a:lnSpc>
        <a:spcBef>
          <a:spcPts val="0"/>
        </a:spcBef>
        <a:spcAft>
          <a:spcPts val="0"/>
        </a:spcAft>
        <a:buClrTx/>
        <a:buSzTx/>
        <a:buFontTx/>
        <a:buNone/>
        <a:tabLst/>
        <a:defRPr sz="4400" b="0" i="0" u="none" strike="noStrike" cap="none" spc="0" baseline="0">
          <a:ln>
            <a:noFill/>
          </a:ln>
          <a:solidFill>
            <a:srgbClr val="000000"/>
          </a:solidFill>
          <a:uFillTx/>
          <a:latin typeface="Times New Roman"/>
          <a:ea typeface="Times New Roman"/>
          <a:cs typeface="Times New Roman"/>
          <a:sym typeface="Times New Roman"/>
        </a:defRPr>
      </a:lvl5pPr>
      <a:lvl6pPr marL="0" marR="0" indent="457200" algn="ctr" defTabSz="914400" rtl="0" latinLnBrk="0">
        <a:lnSpc>
          <a:spcPct val="100000"/>
        </a:lnSpc>
        <a:spcBef>
          <a:spcPts val="0"/>
        </a:spcBef>
        <a:spcAft>
          <a:spcPts val="0"/>
        </a:spcAft>
        <a:buClrTx/>
        <a:buSzTx/>
        <a:buFontTx/>
        <a:buNone/>
        <a:tabLst/>
        <a:defRPr sz="4400" b="0" i="0" u="none" strike="noStrike" cap="none" spc="0" baseline="0">
          <a:ln>
            <a:noFill/>
          </a:ln>
          <a:solidFill>
            <a:srgbClr val="000000"/>
          </a:solidFill>
          <a:uFillTx/>
          <a:latin typeface="Times New Roman"/>
          <a:ea typeface="Times New Roman"/>
          <a:cs typeface="Times New Roman"/>
          <a:sym typeface="Times New Roman"/>
        </a:defRPr>
      </a:lvl6pPr>
      <a:lvl7pPr marL="0" marR="0" indent="914400" algn="ctr" defTabSz="914400" rtl="0" latinLnBrk="0">
        <a:lnSpc>
          <a:spcPct val="100000"/>
        </a:lnSpc>
        <a:spcBef>
          <a:spcPts val="0"/>
        </a:spcBef>
        <a:spcAft>
          <a:spcPts val="0"/>
        </a:spcAft>
        <a:buClrTx/>
        <a:buSzTx/>
        <a:buFontTx/>
        <a:buNone/>
        <a:tabLst/>
        <a:defRPr sz="4400" b="0" i="0" u="none" strike="noStrike" cap="none" spc="0" baseline="0">
          <a:ln>
            <a:noFill/>
          </a:ln>
          <a:solidFill>
            <a:srgbClr val="000000"/>
          </a:solidFill>
          <a:uFillTx/>
          <a:latin typeface="Times New Roman"/>
          <a:ea typeface="Times New Roman"/>
          <a:cs typeface="Times New Roman"/>
          <a:sym typeface="Times New Roman"/>
        </a:defRPr>
      </a:lvl7pPr>
      <a:lvl8pPr marL="0" marR="0" indent="1371600" algn="ctr" defTabSz="914400" rtl="0" latinLnBrk="0">
        <a:lnSpc>
          <a:spcPct val="100000"/>
        </a:lnSpc>
        <a:spcBef>
          <a:spcPts val="0"/>
        </a:spcBef>
        <a:spcAft>
          <a:spcPts val="0"/>
        </a:spcAft>
        <a:buClrTx/>
        <a:buSzTx/>
        <a:buFontTx/>
        <a:buNone/>
        <a:tabLst/>
        <a:defRPr sz="4400" b="0" i="0" u="none" strike="noStrike" cap="none" spc="0" baseline="0">
          <a:ln>
            <a:noFill/>
          </a:ln>
          <a:solidFill>
            <a:srgbClr val="000000"/>
          </a:solidFill>
          <a:uFillTx/>
          <a:latin typeface="Times New Roman"/>
          <a:ea typeface="Times New Roman"/>
          <a:cs typeface="Times New Roman"/>
          <a:sym typeface="Times New Roman"/>
        </a:defRPr>
      </a:lvl8pPr>
      <a:lvl9pPr marL="0" marR="0" indent="1828800" algn="ctr" defTabSz="914400" rtl="0" latinLnBrk="0">
        <a:lnSpc>
          <a:spcPct val="100000"/>
        </a:lnSpc>
        <a:spcBef>
          <a:spcPts val="0"/>
        </a:spcBef>
        <a:spcAft>
          <a:spcPts val="0"/>
        </a:spcAft>
        <a:buClrTx/>
        <a:buSzTx/>
        <a:buFontTx/>
        <a:buNone/>
        <a:tabLst/>
        <a:defRPr sz="4400" b="0" i="0" u="none" strike="noStrike" cap="none" spc="0" baseline="0">
          <a:ln>
            <a:noFill/>
          </a:ln>
          <a:solidFill>
            <a:srgbClr val="000000"/>
          </a:solidFill>
          <a:uFillTx/>
          <a:latin typeface="Times New Roman"/>
          <a:ea typeface="Times New Roman"/>
          <a:cs typeface="Times New Roman"/>
          <a:sym typeface="Times New Roman"/>
        </a:defRPr>
      </a:lvl9pPr>
    </p:titleStyle>
    <p:bodyStyle>
      <a:lvl1pPr marL="342900" marR="0" indent="-342900" algn="l" defTabSz="914400" rtl="0" latinLnBrk="0">
        <a:lnSpc>
          <a:spcPct val="100000"/>
        </a:lnSpc>
        <a:spcBef>
          <a:spcPts val="700"/>
        </a:spcBef>
        <a:spcAft>
          <a:spcPts val="0"/>
        </a:spcAft>
        <a:buClrTx/>
        <a:buSzPct val="100000"/>
        <a:buFontTx/>
        <a:buChar char="»"/>
        <a:tabLst/>
        <a:defRPr sz="3200" b="0" i="0" u="none" strike="noStrike" cap="none" spc="0" baseline="0">
          <a:ln>
            <a:noFill/>
          </a:ln>
          <a:solidFill>
            <a:srgbClr val="000000"/>
          </a:solidFill>
          <a:uFillTx/>
          <a:latin typeface="Times New Roman"/>
          <a:ea typeface="Times New Roman"/>
          <a:cs typeface="Times New Roman"/>
          <a:sym typeface="Times New Roman"/>
        </a:defRPr>
      </a:lvl1pPr>
      <a:lvl2pPr marL="783771" marR="0" indent="-326571" algn="l" defTabSz="914400" rtl="0" latinLnBrk="0">
        <a:lnSpc>
          <a:spcPct val="100000"/>
        </a:lnSpc>
        <a:spcBef>
          <a:spcPts val="700"/>
        </a:spcBef>
        <a:spcAft>
          <a:spcPts val="0"/>
        </a:spcAft>
        <a:buClrTx/>
        <a:buSzPct val="100000"/>
        <a:buFontTx/>
        <a:buChar char="–"/>
        <a:tabLst/>
        <a:defRPr sz="3200" b="0" i="0" u="none" strike="noStrike" cap="none" spc="0" baseline="0">
          <a:ln>
            <a:noFill/>
          </a:ln>
          <a:solidFill>
            <a:srgbClr val="000000"/>
          </a:solidFill>
          <a:uFillTx/>
          <a:latin typeface="Times New Roman"/>
          <a:ea typeface="Times New Roman"/>
          <a:cs typeface="Times New Roman"/>
          <a:sym typeface="Times New Roman"/>
        </a:defRPr>
      </a:lvl2pPr>
      <a:lvl3pPr marL="1219200" marR="0" indent="-304800" algn="l" defTabSz="914400" rtl="0" latinLnBrk="0">
        <a:lnSpc>
          <a:spcPct val="100000"/>
        </a:lnSpc>
        <a:spcBef>
          <a:spcPts val="700"/>
        </a:spcBef>
        <a:spcAft>
          <a:spcPts val="0"/>
        </a:spcAft>
        <a:buClrTx/>
        <a:buSzPct val="100000"/>
        <a:buFontTx/>
        <a:buChar char="•"/>
        <a:tabLst/>
        <a:defRPr sz="3200" b="0" i="0" u="none" strike="noStrike" cap="none" spc="0" baseline="0">
          <a:ln>
            <a:noFill/>
          </a:ln>
          <a:solidFill>
            <a:srgbClr val="000000"/>
          </a:solidFill>
          <a:uFillTx/>
          <a:latin typeface="Times New Roman"/>
          <a:ea typeface="Times New Roman"/>
          <a:cs typeface="Times New Roman"/>
          <a:sym typeface="Times New Roman"/>
        </a:defRPr>
      </a:lvl3pPr>
      <a:lvl4pPr marL="1737360" marR="0" indent="-365760" algn="l" defTabSz="914400" rtl="0" latinLnBrk="0">
        <a:lnSpc>
          <a:spcPct val="100000"/>
        </a:lnSpc>
        <a:spcBef>
          <a:spcPts val="700"/>
        </a:spcBef>
        <a:spcAft>
          <a:spcPts val="0"/>
        </a:spcAft>
        <a:buClrTx/>
        <a:buSzPct val="100000"/>
        <a:buFontTx/>
        <a:buChar char="–"/>
        <a:tabLst/>
        <a:defRPr sz="3200" b="0" i="0" u="none" strike="noStrike" cap="none" spc="0" baseline="0">
          <a:ln>
            <a:noFill/>
          </a:ln>
          <a:solidFill>
            <a:srgbClr val="000000"/>
          </a:solidFill>
          <a:uFillTx/>
          <a:latin typeface="Times New Roman"/>
          <a:ea typeface="Times New Roman"/>
          <a:cs typeface="Times New Roman"/>
          <a:sym typeface="Times New Roman"/>
        </a:defRPr>
      </a:lvl4pPr>
      <a:lvl5pPr marL="2235200" marR="0" indent="-406400" algn="l" defTabSz="914400" rtl="0" latinLnBrk="0">
        <a:lnSpc>
          <a:spcPct val="100000"/>
        </a:lnSpc>
        <a:spcBef>
          <a:spcPts val="700"/>
        </a:spcBef>
        <a:spcAft>
          <a:spcPts val="0"/>
        </a:spcAft>
        <a:buClrTx/>
        <a:buSzPct val="100000"/>
        <a:buFontTx/>
        <a:buChar char="»"/>
        <a:tabLst/>
        <a:defRPr sz="3200" b="0" i="0" u="none" strike="noStrike" cap="none" spc="0" baseline="0">
          <a:ln>
            <a:noFill/>
          </a:ln>
          <a:solidFill>
            <a:srgbClr val="000000"/>
          </a:solidFill>
          <a:uFillTx/>
          <a:latin typeface="Times New Roman"/>
          <a:ea typeface="Times New Roman"/>
          <a:cs typeface="Times New Roman"/>
          <a:sym typeface="Times New Roman"/>
        </a:defRPr>
      </a:lvl5pPr>
      <a:lvl6pPr marL="2692400" marR="0" indent="-406400" algn="l" defTabSz="914400" rtl="0" latinLnBrk="0">
        <a:lnSpc>
          <a:spcPct val="100000"/>
        </a:lnSpc>
        <a:spcBef>
          <a:spcPts val="700"/>
        </a:spcBef>
        <a:spcAft>
          <a:spcPts val="0"/>
        </a:spcAft>
        <a:buClrTx/>
        <a:buSzPct val="100000"/>
        <a:buFontTx/>
        <a:buChar char="•"/>
        <a:tabLst/>
        <a:defRPr sz="3200" b="0" i="0" u="none" strike="noStrike" cap="none" spc="0" baseline="0">
          <a:ln>
            <a:noFill/>
          </a:ln>
          <a:solidFill>
            <a:srgbClr val="000000"/>
          </a:solidFill>
          <a:uFillTx/>
          <a:latin typeface="Times New Roman"/>
          <a:ea typeface="Times New Roman"/>
          <a:cs typeface="Times New Roman"/>
          <a:sym typeface="Times New Roman"/>
        </a:defRPr>
      </a:lvl6pPr>
      <a:lvl7pPr marL="3149600" marR="0" indent="-406400" algn="l" defTabSz="914400" rtl="0" latinLnBrk="0">
        <a:lnSpc>
          <a:spcPct val="100000"/>
        </a:lnSpc>
        <a:spcBef>
          <a:spcPts val="700"/>
        </a:spcBef>
        <a:spcAft>
          <a:spcPts val="0"/>
        </a:spcAft>
        <a:buClrTx/>
        <a:buSzPct val="100000"/>
        <a:buFontTx/>
        <a:buChar char="•"/>
        <a:tabLst/>
        <a:defRPr sz="3200" b="0" i="0" u="none" strike="noStrike" cap="none" spc="0" baseline="0">
          <a:ln>
            <a:noFill/>
          </a:ln>
          <a:solidFill>
            <a:srgbClr val="000000"/>
          </a:solidFill>
          <a:uFillTx/>
          <a:latin typeface="Times New Roman"/>
          <a:ea typeface="Times New Roman"/>
          <a:cs typeface="Times New Roman"/>
          <a:sym typeface="Times New Roman"/>
        </a:defRPr>
      </a:lvl7pPr>
      <a:lvl8pPr marL="3606800" marR="0" indent="-406400" algn="l" defTabSz="914400" rtl="0" latinLnBrk="0">
        <a:lnSpc>
          <a:spcPct val="100000"/>
        </a:lnSpc>
        <a:spcBef>
          <a:spcPts val="700"/>
        </a:spcBef>
        <a:spcAft>
          <a:spcPts val="0"/>
        </a:spcAft>
        <a:buClrTx/>
        <a:buSzPct val="100000"/>
        <a:buFontTx/>
        <a:buChar char="•"/>
        <a:tabLst/>
        <a:defRPr sz="3200" b="0" i="0" u="none" strike="noStrike" cap="none" spc="0" baseline="0">
          <a:ln>
            <a:noFill/>
          </a:ln>
          <a:solidFill>
            <a:srgbClr val="000000"/>
          </a:solidFill>
          <a:uFillTx/>
          <a:latin typeface="Times New Roman"/>
          <a:ea typeface="Times New Roman"/>
          <a:cs typeface="Times New Roman"/>
          <a:sym typeface="Times New Roman"/>
        </a:defRPr>
      </a:lvl8pPr>
      <a:lvl9pPr marL="4064000" marR="0" indent="-406400" algn="l" defTabSz="914400" rtl="0" latinLnBrk="0">
        <a:lnSpc>
          <a:spcPct val="100000"/>
        </a:lnSpc>
        <a:spcBef>
          <a:spcPts val="700"/>
        </a:spcBef>
        <a:spcAft>
          <a:spcPts val="0"/>
        </a:spcAft>
        <a:buClrTx/>
        <a:buSzPct val="100000"/>
        <a:buFontTx/>
        <a:buChar char="•"/>
        <a:tabLst/>
        <a:defRPr sz="3200" b="0" i="0" u="none" strike="noStrike" cap="none" spc="0" baseline="0">
          <a:ln>
            <a:noFill/>
          </a:ln>
          <a:solidFill>
            <a:srgbClr val="000000"/>
          </a:solidFill>
          <a:uFillTx/>
          <a:latin typeface="Times New Roman"/>
          <a:ea typeface="Times New Roman"/>
          <a:cs typeface="Times New Roman"/>
          <a:sym typeface="Times New Roman"/>
        </a:defRPr>
      </a:lvl9pPr>
    </p:bodyStyle>
    <p:otherStyle>
      <a:lvl1pPr marL="0" marR="0" indent="0" algn="r" defTabSz="914400" rtl="0" latinLnBrk="0">
        <a:lnSpc>
          <a:spcPct val="100000"/>
        </a:lnSpc>
        <a:spcBef>
          <a:spcPts val="0"/>
        </a:spcBef>
        <a:spcAft>
          <a:spcPts val="0"/>
        </a:spcAft>
        <a:buClrTx/>
        <a:buSzTx/>
        <a:buFontTx/>
        <a:buNone/>
        <a:tabLst/>
        <a:defRPr sz="1400" b="0" i="0" u="none" strike="noStrike" cap="none" spc="0" baseline="0">
          <a:ln>
            <a:noFill/>
          </a:ln>
          <a:solidFill>
            <a:schemeClr val="tx1"/>
          </a:solidFill>
          <a:uFillTx/>
          <a:latin typeface="+mn-lt"/>
          <a:ea typeface="+mn-ea"/>
          <a:cs typeface="+mn-cs"/>
          <a:sym typeface="Times New Roman"/>
        </a:defRPr>
      </a:lvl1pPr>
      <a:lvl2pPr marL="0" marR="0" indent="457200" algn="r" defTabSz="914400" rtl="0" latinLnBrk="0">
        <a:lnSpc>
          <a:spcPct val="100000"/>
        </a:lnSpc>
        <a:spcBef>
          <a:spcPts val="0"/>
        </a:spcBef>
        <a:spcAft>
          <a:spcPts val="0"/>
        </a:spcAft>
        <a:buClrTx/>
        <a:buSzTx/>
        <a:buFontTx/>
        <a:buNone/>
        <a:tabLst/>
        <a:defRPr sz="1400" b="0" i="0" u="none" strike="noStrike" cap="none" spc="0" baseline="0">
          <a:ln>
            <a:noFill/>
          </a:ln>
          <a:solidFill>
            <a:schemeClr val="tx1"/>
          </a:solidFill>
          <a:uFillTx/>
          <a:latin typeface="+mn-lt"/>
          <a:ea typeface="+mn-ea"/>
          <a:cs typeface="+mn-cs"/>
          <a:sym typeface="Times New Roman"/>
        </a:defRPr>
      </a:lvl2pPr>
      <a:lvl3pPr marL="0" marR="0" indent="914400" algn="r" defTabSz="914400" rtl="0" latinLnBrk="0">
        <a:lnSpc>
          <a:spcPct val="100000"/>
        </a:lnSpc>
        <a:spcBef>
          <a:spcPts val="0"/>
        </a:spcBef>
        <a:spcAft>
          <a:spcPts val="0"/>
        </a:spcAft>
        <a:buClrTx/>
        <a:buSzTx/>
        <a:buFontTx/>
        <a:buNone/>
        <a:tabLst/>
        <a:defRPr sz="1400" b="0" i="0" u="none" strike="noStrike" cap="none" spc="0" baseline="0">
          <a:ln>
            <a:noFill/>
          </a:ln>
          <a:solidFill>
            <a:schemeClr val="tx1"/>
          </a:solidFill>
          <a:uFillTx/>
          <a:latin typeface="+mn-lt"/>
          <a:ea typeface="+mn-ea"/>
          <a:cs typeface="+mn-cs"/>
          <a:sym typeface="Times New Roman"/>
        </a:defRPr>
      </a:lvl3pPr>
      <a:lvl4pPr marL="0" marR="0" indent="1371600" algn="r" defTabSz="914400" rtl="0" latinLnBrk="0">
        <a:lnSpc>
          <a:spcPct val="100000"/>
        </a:lnSpc>
        <a:spcBef>
          <a:spcPts val="0"/>
        </a:spcBef>
        <a:spcAft>
          <a:spcPts val="0"/>
        </a:spcAft>
        <a:buClrTx/>
        <a:buSzTx/>
        <a:buFontTx/>
        <a:buNone/>
        <a:tabLst/>
        <a:defRPr sz="1400" b="0" i="0" u="none" strike="noStrike" cap="none" spc="0" baseline="0">
          <a:ln>
            <a:noFill/>
          </a:ln>
          <a:solidFill>
            <a:schemeClr val="tx1"/>
          </a:solidFill>
          <a:uFillTx/>
          <a:latin typeface="+mn-lt"/>
          <a:ea typeface="+mn-ea"/>
          <a:cs typeface="+mn-cs"/>
          <a:sym typeface="Times New Roman"/>
        </a:defRPr>
      </a:lvl4pPr>
      <a:lvl5pPr marL="0" marR="0" indent="1828800" algn="r" defTabSz="914400" rtl="0" latinLnBrk="0">
        <a:lnSpc>
          <a:spcPct val="100000"/>
        </a:lnSpc>
        <a:spcBef>
          <a:spcPts val="0"/>
        </a:spcBef>
        <a:spcAft>
          <a:spcPts val="0"/>
        </a:spcAft>
        <a:buClrTx/>
        <a:buSzTx/>
        <a:buFontTx/>
        <a:buNone/>
        <a:tabLst/>
        <a:defRPr sz="1400" b="0" i="0" u="none" strike="noStrike" cap="none" spc="0" baseline="0">
          <a:ln>
            <a:noFill/>
          </a:ln>
          <a:solidFill>
            <a:schemeClr val="tx1"/>
          </a:solidFill>
          <a:uFillTx/>
          <a:latin typeface="+mn-lt"/>
          <a:ea typeface="+mn-ea"/>
          <a:cs typeface="+mn-cs"/>
          <a:sym typeface="Times New Roman"/>
        </a:defRPr>
      </a:lvl5pPr>
      <a:lvl6pPr marL="0" marR="0" indent="0" algn="r" defTabSz="914400" rtl="0" latinLnBrk="0">
        <a:lnSpc>
          <a:spcPct val="100000"/>
        </a:lnSpc>
        <a:spcBef>
          <a:spcPts val="0"/>
        </a:spcBef>
        <a:spcAft>
          <a:spcPts val="0"/>
        </a:spcAft>
        <a:buClrTx/>
        <a:buSzTx/>
        <a:buFontTx/>
        <a:buNone/>
        <a:tabLst/>
        <a:defRPr sz="1400" b="0" i="0" u="none" strike="noStrike" cap="none" spc="0" baseline="0">
          <a:ln>
            <a:noFill/>
          </a:ln>
          <a:solidFill>
            <a:schemeClr val="tx1"/>
          </a:solidFill>
          <a:uFillTx/>
          <a:latin typeface="+mn-lt"/>
          <a:ea typeface="+mn-ea"/>
          <a:cs typeface="+mn-cs"/>
          <a:sym typeface="Times New Roman"/>
        </a:defRPr>
      </a:lvl6pPr>
      <a:lvl7pPr marL="0" marR="0" indent="0" algn="r" defTabSz="914400" rtl="0" latinLnBrk="0">
        <a:lnSpc>
          <a:spcPct val="100000"/>
        </a:lnSpc>
        <a:spcBef>
          <a:spcPts val="0"/>
        </a:spcBef>
        <a:spcAft>
          <a:spcPts val="0"/>
        </a:spcAft>
        <a:buClrTx/>
        <a:buSzTx/>
        <a:buFontTx/>
        <a:buNone/>
        <a:tabLst/>
        <a:defRPr sz="1400" b="0" i="0" u="none" strike="noStrike" cap="none" spc="0" baseline="0">
          <a:ln>
            <a:noFill/>
          </a:ln>
          <a:solidFill>
            <a:schemeClr val="tx1"/>
          </a:solidFill>
          <a:uFillTx/>
          <a:latin typeface="+mn-lt"/>
          <a:ea typeface="+mn-ea"/>
          <a:cs typeface="+mn-cs"/>
          <a:sym typeface="Times New Roman"/>
        </a:defRPr>
      </a:lvl7pPr>
      <a:lvl8pPr marL="0" marR="0" indent="0" algn="r" defTabSz="914400" rtl="0" latinLnBrk="0">
        <a:lnSpc>
          <a:spcPct val="100000"/>
        </a:lnSpc>
        <a:spcBef>
          <a:spcPts val="0"/>
        </a:spcBef>
        <a:spcAft>
          <a:spcPts val="0"/>
        </a:spcAft>
        <a:buClrTx/>
        <a:buSzTx/>
        <a:buFontTx/>
        <a:buNone/>
        <a:tabLst/>
        <a:defRPr sz="1400" b="0" i="0" u="none" strike="noStrike" cap="none" spc="0" baseline="0">
          <a:ln>
            <a:noFill/>
          </a:ln>
          <a:solidFill>
            <a:schemeClr val="tx1"/>
          </a:solidFill>
          <a:uFillTx/>
          <a:latin typeface="+mn-lt"/>
          <a:ea typeface="+mn-ea"/>
          <a:cs typeface="+mn-cs"/>
          <a:sym typeface="Times New Roman"/>
        </a:defRPr>
      </a:lvl8pPr>
      <a:lvl9pPr marL="0" marR="0" indent="0" algn="r" defTabSz="914400" rtl="0" latinLnBrk="0">
        <a:lnSpc>
          <a:spcPct val="100000"/>
        </a:lnSpc>
        <a:spcBef>
          <a:spcPts val="0"/>
        </a:spcBef>
        <a:spcAft>
          <a:spcPts val="0"/>
        </a:spcAft>
        <a:buClrTx/>
        <a:buSzTx/>
        <a:buFontTx/>
        <a:buNone/>
        <a:tabLst/>
        <a:defRPr sz="1400" b="0" i="0" u="none" strike="noStrike" cap="none" spc="0" baseline="0">
          <a:ln>
            <a:noFill/>
          </a:ln>
          <a:solidFill>
            <a:schemeClr val="tx1"/>
          </a:solidFill>
          <a:uFillTx/>
          <a:latin typeface="+mn-lt"/>
          <a:ea typeface="+mn-ea"/>
          <a:cs typeface="+mn-cs"/>
          <a:sym typeface="Times New Roman"/>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Shape 20"/>
          <p:cNvSpPr/>
          <p:nvPr/>
        </p:nvSpPr>
        <p:spPr>
          <a:xfrm>
            <a:off x="609600" y="1752600"/>
            <a:ext cx="8153400" cy="2590800"/>
          </a:xfrm>
          <a:prstGeom prst="ellipse">
            <a:avLst/>
          </a:prstGeom>
          <a:solidFill>
            <a:schemeClr val="accent1"/>
          </a:solidFill>
          <a:ln>
            <a:solidFill>
              <a:srgbClr val="000000"/>
            </a:solidFill>
          </a:ln>
        </p:spPr>
        <p:txBody>
          <a:bodyPr lIns="45719" rIns="45719" anchor="ctr"/>
          <a:lstStyle/>
          <a:p>
            <a:endParaRPr/>
          </a:p>
        </p:txBody>
      </p:sp>
      <p:sp>
        <p:nvSpPr>
          <p:cNvPr id="21" name="Shape 21"/>
          <p:cNvSpPr/>
          <p:nvPr/>
        </p:nvSpPr>
        <p:spPr>
          <a:xfrm>
            <a:off x="914400" y="2743200"/>
            <a:ext cx="7234992" cy="802640"/>
          </a:xfrm>
          <a:prstGeom prst="rect">
            <a:avLst/>
          </a:prstGeom>
          <a:ln w="12700">
            <a:miter lim="400000"/>
          </a:ln>
          <a:extLst>
            <a:ext uri="{C572A759-6A51-4108-AA02-DFA0A04FC94B}">
              <ma14:wrappingTextBoxFlag xmlns="" xmlns:ma14="http://schemas.microsoft.com/office/mac/drawingml/2011/main" val="1"/>
            </a:ext>
          </a:extLst>
        </p:spPr>
        <p:txBody>
          <a:bodyPr wrap="none" lIns="45719" rIns="45719">
            <a:spAutoFit/>
          </a:bodyPr>
          <a:lstStyle>
            <a:lvl1pPr>
              <a:defRPr sz="4000" b="1">
                <a:solidFill>
                  <a:srgbClr val="FFFF00"/>
                </a:solidFill>
                <a:effectLst>
                  <a:outerShdw blurRad="12700" dist="25400" dir="2700000" rotWithShape="0">
                    <a:srgbClr val="000000"/>
                  </a:outerShdw>
                </a:effectLst>
                <a:latin typeface="Comic Sans MS"/>
                <a:ea typeface="Comic Sans MS"/>
                <a:cs typeface="Comic Sans MS"/>
                <a:sym typeface="Comic Sans MS"/>
              </a:defRPr>
            </a:lvl1pPr>
          </a:lstStyle>
          <a:p>
            <a:r>
              <a:t>INFORTUNIO SUL LAVORO</a:t>
            </a:r>
          </a:p>
        </p:txBody>
      </p:sp>
    </p:spTree>
  </p:cSld>
  <p:clrMapOvr>
    <a:masterClrMapping/>
  </p:clrMapOvr>
  <p:transition spd="me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 name="Shape 114"/>
          <p:cNvSpPr/>
          <p:nvPr/>
        </p:nvSpPr>
        <p:spPr>
          <a:xfrm>
            <a:off x="1666875" y="476250"/>
            <a:ext cx="5693406" cy="599440"/>
          </a:xfrm>
          <a:prstGeom prst="rect">
            <a:avLst/>
          </a:prstGeom>
          <a:ln w="12700">
            <a:solidFill>
              <a:srgbClr val="00FFFF"/>
            </a:solidFill>
          </a:ln>
          <a:extLst>
            <a:ext uri="{C572A759-6A51-4108-AA02-DFA0A04FC94B}">
              <ma14:wrappingTextBoxFlag xmlns="" xmlns:ma14="http://schemas.microsoft.com/office/mac/drawingml/2011/main" val="1"/>
            </a:ext>
          </a:extLst>
        </p:spPr>
        <p:txBody>
          <a:bodyPr wrap="none" lIns="45719" rIns="45719">
            <a:spAutoFit/>
          </a:bodyPr>
          <a:lstStyle>
            <a:lvl1pPr>
              <a:defRPr sz="2800" b="1">
                <a:solidFill>
                  <a:srgbClr val="FFFF00"/>
                </a:solidFill>
                <a:latin typeface="Comic Sans MS"/>
                <a:ea typeface="Comic Sans MS"/>
                <a:cs typeface="Comic Sans MS"/>
                <a:sym typeface="Comic Sans MS"/>
              </a:defRPr>
            </a:lvl1pPr>
          </a:lstStyle>
          <a:p>
            <a:r>
              <a:t>PRESTAZIONI ASSICURATIVE</a:t>
            </a:r>
          </a:p>
        </p:txBody>
      </p:sp>
      <p:sp>
        <p:nvSpPr>
          <p:cNvPr id="115" name="Shape 115"/>
          <p:cNvSpPr/>
          <p:nvPr/>
        </p:nvSpPr>
        <p:spPr>
          <a:xfrm>
            <a:off x="395287" y="1685925"/>
            <a:ext cx="2052301" cy="586740"/>
          </a:xfrm>
          <a:prstGeom prst="rect">
            <a:avLst/>
          </a:prstGeom>
          <a:ln w="12700">
            <a:miter lim="400000"/>
          </a:ln>
          <a:extLst>
            <a:ext uri="{C572A759-6A51-4108-AA02-DFA0A04FC94B}">
              <ma14:wrappingTextBoxFlag xmlns="" xmlns:ma14="http://schemas.microsoft.com/office/mac/drawingml/2011/main" val="1"/>
            </a:ext>
          </a:extLst>
        </p:spPr>
        <p:txBody>
          <a:bodyPr wrap="none" lIns="45719" rIns="45719">
            <a:spAutoFit/>
          </a:bodyPr>
          <a:lstStyle>
            <a:lvl1pPr>
              <a:defRPr sz="2800">
                <a:solidFill>
                  <a:srgbClr val="FFFF00"/>
                </a:solidFill>
                <a:latin typeface="Comic Sans MS"/>
                <a:ea typeface="Comic Sans MS"/>
                <a:cs typeface="Comic Sans MS"/>
                <a:sym typeface="Comic Sans MS"/>
              </a:defRPr>
            </a:lvl1pPr>
          </a:lstStyle>
          <a:p>
            <a:r>
              <a:t>B. Sanitarie</a:t>
            </a:r>
          </a:p>
        </p:txBody>
      </p:sp>
      <p:pic>
        <p:nvPicPr>
          <p:cNvPr id="116" name="BD21295_.png" descr="BD21295_"/>
          <p:cNvPicPr>
            <a:picLocks noChangeAspect="1"/>
          </p:cNvPicPr>
          <p:nvPr/>
        </p:nvPicPr>
        <p:blipFill>
          <a:blip r:embed="rId2"/>
          <a:stretch>
            <a:fillRect/>
          </a:stretch>
        </p:blipFill>
        <p:spPr>
          <a:xfrm>
            <a:off x="468312" y="2962275"/>
            <a:ext cx="215901" cy="187325"/>
          </a:xfrm>
          <a:prstGeom prst="rect">
            <a:avLst/>
          </a:prstGeom>
          <a:ln w="12700">
            <a:miter lim="400000"/>
          </a:ln>
        </p:spPr>
      </p:pic>
      <p:sp>
        <p:nvSpPr>
          <p:cNvPr id="117" name="Shape 117"/>
          <p:cNvSpPr/>
          <p:nvPr/>
        </p:nvSpPr>
        <p:spPr>
          <a:xfrm>
            <a:off x="735012" y="2765425"/>
            <a:ext cx="7014553" cy="1082040"/>
          </a:xfrm>
          <a:prstGeom prst="rect">
            <a:avLst/>
          </a:prstGeom>
          <a:ln w="12700">
            <a:miter lim="400000"/>
          </a:ln>
          <a:extLst>
            <a:ext uri="{C572A759-6A51-4108-AA02-DFA0A04FC94B}">
              <ma14:wrappingTextBoxFlag xmlns="" xmlns:ma14="http://schemas.microsoft.com/office/mac/drawingml/2011/main" val="1"/>
            </a:ext>
          </a:extLst>
        </p:spPr>
        <p:txBody>
          <a:bodyPr wrap="none" lIns="45719" rIns="45719">
            <a:spAutoFit/>
          </a:bodyPr>
          <a:lstStyle/>
          <a:p>
            <a:pPr>
              <a:defRPr sz="2800">
                <a:solidFill>
                  <a:srgbClr val="FFFFFF"/>
                </a:solidFill>
                <a:latin typeface="Comic Sans MS"/>
                <a:ea typeface="Comic Sans MS"/>
                <a:cs typeface="Comic Sans MS"/>
                <a:sym typeface="Comic Sans MS"/>
              </a:defRPr>
            </a:pPr>
            <a:r>
              <a:t>Cure mediche e chirurgiche, compresi gli </a:t>
            </a:r>
          </a:p>
          <a:p>
            <a:pPr>
              <a:defRPr sz="2800">
                <a:solidFill>
                  <a:srgbClr val="FFFFFF"/>
                </a:solidFill>
                <a:latin typeface="Comic Sans MS"/>
                <a:ea typeface="Comic Sans MS"/>
                <a:cs typeface="Comic Sans MS"/>
                <a:sym typeface="Comic Sans MS"/>
              </a:defRPr>
            </a:pPr>
            <a:r>
              <a:t>accertamenti clinici</a:t>
            </a:r>
          </a:p>
        </p:txBody>
      </p:sp>
      <p:pic>
        <p:nvPicPr>
          <p:cNvPr id="118" name="BD21295_.png" descr="BD21295_"/>
          <p:cNvPicPr>
            <a:picLocks noChangeAspect="1"/>
          </p:cNvPicPr>
          <p:nvPr/>
        </p:nvPicPr>
        <p:blipFill>
          <a:blip r:embed="rId2"/>
          <a:stretch>
            <a:fillRect/>
          </a:stretch>
        </p:blipFill>
        <p:spPr>
          <a:xfrm>
            <a:off x="468312" y="3817937"/>
            <a:ext cx="215901" cy="187326"/>
          </a:xfrm>
          <a:prstGeom prst="rect">
            <a:avLst/>
          </a:prstGeom>
          <a:ln w="12700">
            <a:miter lim="400000"/>
          </a:ln>
        </p:spPr>
      </p:pic>
      <p:sp>
        <p:nvSpPr>
          <p:cNvPr id="119" name="Shape 119"/>
          <p:cNvSpPr/>
          <p:nvPr/>
        </p:nvSpPr>
        <p:spPr>
          <a:xfrm>
            <a:off x="736600" y="3630612"/>
            <a:ext cx="5454983" cy="586741"/>
          </a:xfrm>
          <a:prstGeom prst="rect">
            <a:avLst/>
          </a:prstGeom>
          <a:ln w="12700">
            <a:miter lim="400000"/>
          </a:ln>
          <a:extLst>
            <a:ext uri="{C572A759-6A51-4108-AA02-DFA0A04FC94B}">
              <ma14:wrappingTextBoxFlag xmlns="" xmlns:ma14="http://schemas.microsoft.com/office/mac/drawingml/2011/main" val="1"/>
            </a:ext>
          </a:extLst>
        </p:spPr>
        <p:txBody>
          <a:bodyPr wrap="none" lIns="45719" rIns="45719">
            <a:spAutoFit/>
          </a:bodyPr>
          <a:lstStyle>
            <a:lvl1pPr>
              <a:defRPr sz="2800">
                <a:solidFill>
                  <a:srgbClr val="FFFFFF"/>
                </a:solidFill>
                <a:latin typeface="Comic Sans MS"/>
                <a:ea typeface="Comic Sans MS"/>
                <a:cs typeface="Comic Sans MS"/>
                <a:sym typeface="Comic Sans MS"/>
              </a:defRPr>
            </a:lvl1pPr>
          </a:lstStyle>
          <a:p>
            <a:r>
              <a:t>Fornitura e rinnovo delle protesi</a:t>
            </a:r>
          </a:p>
        </p:txBody>
      </p:sp>
      <p:pic>
        <p:nvPicPr>
          <p:cNvPr id="120" name="BD21295_.png" descr="BD21295_"/>
          <p:cNvPicPr>
            <a:picLocks noChangeAspect="1"/>
          </p:cNvPicPr>
          <p:nvPr/>
        </p:nvPicPr>
        <p:blipFill>
          <a:blip r:embed="rId2"/>
          <a:stretch>
            <a:fillRect/>
          </a:stretch>
        </p:blipFill>
        <p:spPr>
          <a:xfrm>
            <a:off x="468312" y="4394200"/>
            <a:ext cx="215901" cy="187325"/>
          </a:xfrm>
          <a:prstGeom prst="rect">
            <a:avLst/>
          </a:prstGeom>
          <a:ln w="12700">
            <a:miter lim="400000"/>
          </a:ln>
        </p:spPr>
      </p:pic>
      <p:sp>
        <p:nvSpPr>
          <p:cNvPr id="121" name="Shape 121"/>
          <p:cNvSpPr/>
          <p:nvPr/>
        </p:nvSpPr>
        <p:spPr>
          <a:xfrm>
            <a:off x="736600" y="4205287"/>
            <a:ext cx="7065427" cy="586741"/>
          </a:xfrm>
          <a:prstGeom prst="rect">
            <a:avLst/>
          </a:prstGeom>
          <a:ln w="12700">
            <a:miter lim="400000"/>
          </a:ln>
          <a:extLst>
            <a:ext uri="{C572A759-6A51-4108-AA02-DFA0A04FC94B}">
              <ma14:wrappingTextBoxFlag xmlns="" xmlns:ma14="http://schemas.microsoft.com/office/mac/drawingml/2011/main" val="1"/>
            </a:ext>
          </a:extLst>
        </p:spPr>
        <p:txBody>
          <a:bodyPr wrap="none" lIns="45719" rIns="45719">
            <a:spAutoFit/>
          </a:bodyPr>
          <a:lstStyle>
            <a:lvl1pPr>
              <a:defRPr sz="2800">
                <a:solidFill>
                  <a:srgbClr val="FFFFFF"/>
                </a:solidFill>
                <a:latin typeface="Comic Sans MS"/>
                <a:ea typeface="Comic Sans MS"/>
                <a:cs typeface="Comic Sans MS"/>
                <a:sym typeface="Comic Sans MS"/>
              </a:defRPr>
            </a:lvl1pPr>
          </a:lstStyle>
          <a:p>
            <a:r>
              <a:t>Disposizioni speciali per l’ernia addominale</a:t>
            </a:r>
          </a:p>
        </p:txBody>
      </p:sp>
    </p:spTree>
  </p:cSld>
  <p:clrMapOvr>
    <a:masterClrMapping/>
  </p:clrMapOvr>
  <p:transition spd="slow"/>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 name="Shape 123"/>
          <p:cNvSpPr/>
          <p:nvPr/>
        </p:nvSpPr>
        <p:spPr>
          <a:xfrm>
            <a:off x="1501075" y="165100"/>
            <a:ext cx="6122800" cy="599440"/>
          </a:xfrm>
          <a:prstGeom prst="rect">
            <a:avLst/>
          </a:prstGeom>
          <a:ln w="12700">
            <a:solidFill>
              <a:srgbClr val="00FFFF"/>
            </a:solidFill>
          </a:ln>
          <a:extLst>
            <a:ext uri="{C572A759-6A51-4108-AA02-DFA0A04FC94B}">
              <ma14:wrappingTextBoxFlag xmlns="" xmlns:ma14="http://schemas.microsoft.com/office/mac/drawingml/2011/main" val="1"/>
            </a:ext>
          </a:extLst>
        </p:spPr>
        <p:txBody>
          <a:bodyPr wrap="none" lIns="45719" rIns="45719">
            <a:spAutoFit/>
          </a:bodyPr>
          <a:lstStyle>
            <a:lvl1pPr algn="ctr">
              <a:defRPr sz="2800" b="1">
                <a:solidFill>
                  <a:srgbClr val="FFFF00"/>
                </a:solidFill>
                <a:latin typeface="Comic Sans MS"/>
                <a:ea typeface="Comic Sans MS"/>
                <a:cs typeface="Comic Sans MS"/>
                <a:sym typeface="Comic Sans MS"/>
              </a:defRPr>
            </a:lvl1pPr>
          </a:lstStyle>
          <a:p>
            <a:r>
              <a:t>LEGGE 3 DICEMBRE 1999, n. 493</a:t>
            </a:r>
          </a:p>
        </p:txBody>
      </p:sp>
      <p:sp>
        <p:nvSpPr>
          <p:cNvPr id="124" name="Shape 124"/>
          <p:cNvSpPr/>
          <p:nvPr/>
        </p:nvSpPr>
        <p:spPr>
          <a:xfrm>
            <a:off x="107950" y="1700212"/>
            <a:ext cx="8893175" cy="2663826"/>
          </a:xfrm>
          <a:prstGeom prst="ellipse">
            <a:avLst/>
          </a:prstGeom>
          <a:solidFill>
            <a:srgbClr val="751118"/>
          </a:solidFill>
          <a:ln w="25400">
            <a:solidFill>
              <a:srgbClr val="00FFFF"/>
            </a:solidFill>
          </a:ln>
        </p:spPr>
        <p:txBody>
          <a:bodyPr lIns="45719" rIns="45719" anchor="ctr"/>
          <a:lstStyle/>
          <a:p>
            <a:endParaRPr/>
          </a:p>
        </p:txBody>
      </p:sp>
      <p:sp>
        <p:nvSpPr>
          <p:cNvPr id="125" name="Shape 125"/>
          <p:cNvSpPr/>
          <p:nvPr/>
        </p:nvSpPr>
        <p:spPr>
          <a:xfrm>
            <a:off x="106362" y="2482850"/>
            <a:ext cx="8929688" cy="1577340"/>
          </a:xfrm>
          <a:prstGeom prst="rect">
            <a:avLst/>
          </a:prstGeom>
          <a:ln w="12700">
            <a:miter lim="400000"/>
          </a:ln>
          <a:extLst>
            <a:ext uri="{C572A759-6A51-4108-AA02-DFA0A04FC94B}">
              <ma14:wrappingTextBoxFlag xmlns="" xmlns:ma14="http://schemas.microsoft.com/office/mac/drawingml/2011/main" val="1"/>
            </a:ext>
          </a:extLst>
        </p:spPr>
        <p:txBody>
          <a:bodyPr lIns="45719" rIns="45719">
            <a:spAutoFit/>
          </a:bodyPr>
          <a:lstStyle>
            <a:lvl1pPr algn="ctr">
              <a:defRPr sz="2800" u="sng">
                <a:solidFill>
                  <a:srgbClr val="FFFFFF"/>
                </a:solidFill>
                <a:latin typeface="Comic Sans MS"/>
                <a:ea typeface="Comic Sans MS"/>
                <a:cs typeface="Comic Sans MS"/>
                <a:sym typeface="Comic Sans MS"/>
              </a:defRPr>
            </a:lvl1pPr>
          </a:lstStyle>
          <a:p>
            <a:r>
              <a:t>Norme per la tutela della salute nelle abitazioni e istituzione dell’assicurazione contro gli infortuni domestici</a:t>
            </a:r>
          </a:p>
        </p:txBody>
      </p:sp>
    </p:spTree>
  </p:cSld>
  <p:clrMapOvr>
    <a:masterClrMapping/>
  </p:clrMapOvr>
  <p:transition spd="slow"/>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7" name="Shape 127"/>
          <p:cNvSpPr/>
          <p:nvPr/>
        </p:nvSpPr>
        <p:spPr>
          <a:xfrm>
            <a:off x="132914" y="1628775"/>
            <a:ext cx="8687236" cy="3600450"/>
          </a:xfrm>
          <a:prstGeom prst="rect">
            <a:avLst/>
          </a:prstGeom>
          <a:solidFill>
            <a:srgbClr val="751118"/>
          </a:solidFill>
          <a:ln>
            <a:solidFill>
              <a:srgbClr val="FFFF00"/>
            </a:solidFill>
          </a:ln>
        </p:spPr>
        <p:txBody>
          <a:bodyPr lIns="45719" rIns="45719" anchor="ctr"/>
          <a:lstStyle/>
          <a:p>
            <a:endParaRPr/>
          </a:p>
        </p:txBody>
      </p:sp>
      <p:sp>
        <p:nvSpPr>
          <p:cNvPr id="128" name="Shape 128"/>
          <p:cNvSpPr/>
          <p:nvPr/>
        </p:nvSpPr>
        <p:spPr>
          <a:xfrm>
            <a:off x="1501075" y="165100"/>
            <a:ext cx="6122800" cy="599440"/>
          </a:xfrm>
          <a:prstGeom prst="rect">
            <a:avLst/>
          </a:prstGeom>
          <a:ln w="12700">
            <a:solidFill>
              <a:srgbClr val="00FFFF"/>
            </a:solidFill>
          </a:ln>
          <a:extLst>
            <a:ext uri="{C572A759-6A51-4108-AA02-DFA0A04FC94B}">
              <ma14:wrappingTextBoxFlag xmlns="" xmlns:ma14="http://schemas.microsoft.com/office/mac/drawingml/2011/main" val="1"/>
            </a:ext>
          </a:extLst>
        </p:spPr>
        <p:txBody>
          <a:bodyPr wrap="none" lIns="45719" rIns="45719">
            <a:spAutoFit/>
          </a:bodyPr>
          <a:lstStyle>
            <a:lvl1pPr algn="ctr">
              <a:defRPr sz="2800" b="1">
                <a:solidFill>
                  <a:srgbClr val="FFFF00"/>
                </a:solidFill>
                <a:latin typeface="Comic Sans MS"/>
                <a:ea typeface="Comic Sans MS"/>
                <a:cs typeface="Comic Sans MS"/>
                <a:sym typeface="Comic Sans MS"/>
              </a:defRPr>
            </a:lvl1pPr>
          </a:lstStyle>
          <a:p>
            <a:r>
              <a:t>LEGGE 3 DICEMBRE 1999, n. 493</a:t>
            </a:r>
          </a:p>
        </p:txBody>
      </p:sp>
      <p:sp>
        <p:nvSpPr>
          <p:cNvPr id="129" name="Shape 129"/>
          <p:cNvSpPr/>
          <p:nvPr/>
        </p:nvSpPr>
        <p:spPr>
          <a:xfrm>
            <a:off x="2108200" y="908050"/>
            <a:ext cx="4736664" cy="586740"/>
          </a:xfrm>
          <a:prstGeom prst="rect">
            <a:avLst/>
          </a:prstGeom>
          <a:ln w="12700">
            <a:miter lim="400000"/>
          </a:ln>
          <a:extLst>
            <a:ext uri="{C572A759-6A51-4108-AA02-DFA0A04FC94B}">
              <ma14:wrappingTextBoxFlag xmlns="" xmlns:ma14="http://schemas.microsoft.com/office/mac/drawingml/2011/main" val="1"/>
            </a:ext>
          </a:extLst>
        </p:spPr>
        <p:txBody>
          <a:bodyPr wrap="none" lIns="45719" rIns="45719">
            <a:spAutoFit/>
          </a:bodyPr>
          <a:lstStyle>
            <a:lvl1pPr>
              <a:defRPr sz="2800">
                <a:solidFill>
                  <a:srgbClr val="FFFF00"/>
                </a:solidFill>
                <a:latin typeface="Comic Sans MS"/>
                <a:ea typeface="Comic Sans MS"/>
                <a:cs typeface="Comic Sans MS"/>
                <a:sym typeface="Comic Sans MS"/>
              </a:defRPr>
            </a:lvl1pPr>
          </a:lstStyle>
          <a:p>
            <a:r>
              <a:t>Capo I. Disposizioni generali</a:t>
            </a:r>
          </a:p>
        </p:txBody>
      </p:sp>
      <p:sp>
        <p:nvSpPr>
          <p:cNvPr id="130" name="Shape 130"/>
          <p:cNvSpPr/>
          <p:nvPr/>
        </p:nvSpPr>
        <p:spPr>
          <a:xfrm>
            <a:off x="409575" y="1604962"/>
            <a:ext cx="8374063" cy="3558541"/>
          </a:xfrm>
          <a:prstGeom prst="rect">
            <a:avLst/>
          </a:prstGeom>
          <a:ln w="12700">
            <a:miter lim="400000"/>
          </a:ln>
          <a:extLst>
            <a:ext uri="{C572A759-6A51-4108-AA02-DFA0A04FC94B}">
              <ma14:wrappingTextBoxFlag xmlns="" xmlns:ma14="http://schemas.microsoft.com/office/mac/drawingml/2011/main" val="1"/>
            </a:ext>
          </a:extLst>
        </p:spPr>
        <p:txBody>
          <a:bodyPr lIns="45719" rIns="45719">
            <a:spAutoFit/>
          </a:bodyPr>
          <a:lstStyle/>
          <a:p>
            <a:pPr algn="just">
              <a:defRPr sz="2800">
                <a:solidFill>
                  <a:srgbClr val="FFFFFF"/>
                </a:solidFill>
                <a:latin typeface="Comic Sans MS"/>
                <a:ea typeface="Comic Sans MS"/>
                <a:cs typeface="Comic Sans MS"/>
                <a:sym typeface="Comic Sans MS"/>
              </a:defRPr>
            </a:pPr>
            <a:r>
              <a:t>La presente legge promuove iniziative dirette a tutelare la sicurezza e la salute attraverso la prevenzione delle cause di nocività e degli infortuni negli ambienti di civile abitazione e l’istituzione di una forma assicurativa contro il rischio infortunistico derivante dal lavoro svolto</a:t>
            </a:r>
          </a:p>
          <a:p>
            <a:pPr algn="just">
              <a:defRPr sz="2800">
                <a:solidFill>
                  <a:srgbClr val="FFFFFF"/>
                </a:solidFill>
                <a:latin typeface="Comic Sans MS"/>
                <a:ea typeface="Comic Sans MS"/>
                <a:cs typeface="Comic Sans MS"/>
                <a:sym typeface="Comic Sans MS"/>
              </a:defRPr>
            </a:pPr>
            <a:r>
              <a:t>in ambito domestico</a:t>
            </a:r>
          </a:p>
        </p:txBody>
      </p:sp>
    </p:spTree>
  </p:cSld>
  <p:clrMapOvr>
    <a:masterClrMapping/>
  </p:clrMapOvr>
  <p:transition spd="slow"/>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 name="Shape 132"/>
          <p:cNvSpPr/>
          <p:nvPr/>
        </p:nvSpPr>
        <p:spPr>
          <a:xfrm>
            <a:off x="1501075" y="165100"/>
            <a:ext cx="6122800" cy="599440"/>
          </a:xfrm>
          <a:prstGeom prst="rect">
            <a:avLst/>
          </a:prstGeom>
          <a:ln w="12700">
            <a:solidFill>
              <a:srgbClr val="00FFFF"/>
            </a:solidFill>
          </a:ln>
          <a:extLst>
            <a:ext uri="{C572A759-6A51-4108-AA02-DFA0A04FC94B}">
              <ma14:wrappingTextBoxFlag xmlns="" xmlns:ma14="http://schemas.microsoft.com/office/mac/drawingml/2011/main" val="1"/>
            </a:ext>
          </a:extLst>
        </p:spPr>
        <p:txBody>
          <a:bodyPr wrap="none" lIns="45719" rIns="45719">
            <a:spAutoFit/>
          </a:bodyPr>
          <a:lstStyle>
            <a:lvl1pPr algn="ctr">
              <a:defRPr sz="2800" b="1">
                <a:solidFill>
                  <a:srgbClr val="FFFF00"/>
                </a:solidFill>
                <a:latin typeface="Comic Sans MS"/>
                <a:ea typeface="Comic Sans MS"/>
                <a:cs typeface="Comic Sans MS"/>
                <a:sym typeface="Comic Sans MS"/>
              </a:defRPr>
            </a:lvl1pPr>
          </a:lstStyle>
          <a:p>
            <a:r>
              <a:t>LEGGE 3 DICEMBRE 1999, n. 493</a:t>
            </a:r>
          </a:p>
        </p:txBody>
      </p:sp>
      <p:sp>
        <p:nvSpPr>
          <p:cNvPr id="133" name="Shape 133"/>
          <p:cNvSpPr/>
          <p:nvPr/>
        </p:nvSpPr>
        <p:spPr>
          <a:xfrm>
            <a:off x="34925" y="981075"/>
            <a:ext cx="9036050" cy="1082040"/>
          </a:xfrm>
          <a:prstGeom prst="rect">
            <a:avLst/>
          </a:prstGeom>
          <a:ln w="12700">
            <a:miter lim="400000"/>
          </a:ln>
          <a:extLst>
            <a:ext uri="{C572A759-6A51-4108-AA02-DFA0A04FC94B}">
              <ma14:wrappingTextBoxFlag xmlns="" xmlns:ma14="http://schemas.microsoft.com/office/mac/drawingml/2011/main" val="1"/>
            </a:ext>
          </a:extLst>
        </p:spPr>
        <p:txBody>
          <a:bodyPr lIns="45719" rIns="45719">
            <a:spAutoFit/>
          </a:bodyPr>
          <a:lstStyle>
            <a:lvl1pPr algn="just">
              <a:defRPr sz="2800">
                <a:solidFill>
                  <a:srgbClr val="FFFF00"/>
                </a:solidFill>
                <a:latin typeface="Comic Sans MS"/>
                <a:ea typeface="Comic Sans MS"/>
                <a:cs typeface="Comic Sans MS"/>
                <a:sym typeface="Comic Sans MS"/>
              </a:defRPr>
            </a:lvl1pPr>
          </a:lstStyle>
          <a:p>
            <a:r>
              <a:t>Capo III. Assicurazione contro gli infortuni in ambiente domestico</a:t>
            </a:r>
          </a:p>
        </p:txBody>
      </p:sp>
      <p:sp>
        <p:nvSpPr>
          <p:cNvPr id="134" name="Shape 134"/>
          <p:cNvSpPr/>
          <p:nvPr/>
        </p:nvSpPr>
        <p:spPr>
          <a:xfrm>
            <a:off x="107950" y="2659062"/>
            <a:ext cx="9036050" cy="3025141"/>
          </a:xfrm>
          <a:prstGeom prst="rect">
            <a:avLst/>
          </a:prstGeom>
          <a:ln w="12700">
            <a:miter lim="400000"/>
          </a:ln>
          <a:extLst>
            <a:ext uri="{C572A759-6A51-4108-AA02-DFA0A04FC94B}">
              <ma14:wrappingTextBoxFlag xmlns="" xmlns:ma14="http://schemas.microsoft.com/office/mac/drawingml/2011/main" val="1"/>
            </a:ext>
          </a:extLst>
        </p:spPr>
        <p:txBody>
          <a:bodyPr lIns="45719" rIns="45719">
            <a:spAutoFit/>
          </a:bodyPr>
          <a:lstStyle/>
          <a:p>
            <a:pPr algn="just">
              <a:defRPr>
                <a:solidFill>
                  <a:srgbClr val="FFFFFF"/>
                </a:solidFill>
                <a:latin typeface="Comic Sans MS"/>
                <a:ea typeface="Comic Sans MS"/>
                <a:cs typeface="Comic Sans MS"/>
                <a:sym typeface="Comic Sans MS"/>
              </a:defRPr>
            </a:pPr>
            <a:r>
              <a:t>Art. 6. </a:t>
            </a:r>
          </a:p>
          <a:p>
            <a:pPr algn="just">
              <a:defRPr>
                <a:solidFill>
                  <a:srgbClr val="FFFFFF"/>
                </a:solidFill>
                <a:latin typeface="Comic Sans MS"/>
                <a:ea typeface="Comic Sans MS"/>
                <a:cs typeface="Comic Sans MS"/>
                <a:sym typeface="Comic Sans MS"/>
              </a:defRPr>
            </a:pPr>
            <a:r>
              <a:t>Lo stato riconosce e tutela il lavoro svolto in ambito domestico, affermandone il valore sociale ed economico …</a:t>
            </a:r>
          </a:p>
          <a:p>
            <a:pPr algn="just">
              <a:defRPr>
                <a:solidFill>
                  <a:srgbClr val="FFFFFF"/>
                </a:solidFill>
                <a:latin typeface="Comic Sans MS"/>
                <a:ea typeface="Comic Sans MS"/>
                <a:cs typeface="Comic Sans MS"/>
                <a:sym typeface="Comic Sans MS"/>
              </a:defRPr>
            </a:pPr>
            <a:r>
              <a:t>a) Per lavoro svolto in ambito domestico si intende l’insieme delle attività prestate nell’ambito domestico, senza vincolo di subordinazione ed a titolo gratuito, finalizzate alla cura delle persone e dell’ambiente domestico</a:t>
            </a:r>
          </a:p>
        </p:txBody>
      </p:sp>
    </p:spTree>
  </p:cSld>
  <p:clrMapOvr>
    <a:masterClrMapping/>
  </p:clrMapOvr>
  <p:transition spd="slow"/>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 name="Shape 136"/>
          <p:cNvSpPr/>
          <p:nvPr/>
        </p:nvSpPr>
        <p:spPr>
          <a:xfrm>
            <a:off x="1501075" y="165100"/>
            <a:ext cx="6122800" cy="599440"/>
          </a:xfrm>
          <a:prstGeom prst="rect">
            <a:avLst/>
          </a:prstGeom>
          <a:ln w="12700">
            <a:solidFill>
              <a:srgbClr val="00FFFF"/>
            </a:solidFill>
          </a:ln>
          <a:extLst>
            <a:ext uri="{C572A759-6A51-4108-AA02-DFA0A04FC94B}">
              <ma14:wrappingTextBoxFlag xmlns="" xmlns:ma14="http://schemas.microsoft.com/office/mac/drawingml/2011/main" val="1"/>
            </a:ext>
          </a:extLst>
        </p:spPr>
        <p:txBody>
          <a:bodyPr wrap="none" lIns="45719" rIns="45719">
            <a:spAutoFit/>
          </a:bodyPr>
          <a:lstStyle>
            <a:lvl1pPr algn="ctr">
              <a:defRPr sz="2800" b="1">
                <a:solidFill>
                  <a:srgbClr val="FFFF00"/>
                </a:solidFill>
                <a:latin typeface="Comic Sans MS"/>
                <a:ea typeface="Comic Sans MS"/>
                <a:cs typeface="Comic Sans MS"/>
                <a:sym typeface="Comic Sans MS"/>
              </a:defRPr>
            </a:lvl1pPr>
          </a:lstStyle>
          <a:p>
            <a:r>
              <a:t>LEGGE 3 DICEMBRE 1999, n. 493</a:t>
            </a:r>
          </a:p>
        </p:txBody>
      </p:sp>
      <p:sp>
        <p:nvSpPr>
          <p:cNvPr id="137" name="Shape 137"/>
          <p:cNvSpPr/>
          <p:nvPr/>
        </p:nvSpPr>
        <p:spPr>
          <a:xfrm>
            <a:off x="34925" y="981075"/>
            <a:ext cx="9036050" cy="1082040"/>
          </a:xfrm>
          <a:prstGeom prst="rect">
            <a:avLst/>
          </a:prstGeom>
          <a:ln w="12700">
            <a:miter lim="400000"/>
          </a:ln>
          <a:extLst>
            <a:ext uri="{C572A759-6A51-4108-AA02-DFA0A04FC94B}">
              <ma14:wrappingTextBoxFlag xmlns="" xmlns:ma14="http://schemas.microsoft.com/office/mac/drawingml/2011/main" val="1"/>
            </a:ext>
          </a:extLst>
        </p:spPr>
        <p:txBody>
          <a:bodyPr lIns="45719" rIns="45719">
            <a:spAutoFit/>
          </a:bodyPr>
          <a:lstStyle>
            <a:lvl1pPr algn="just">
              <a:defRPr sz="2800">
                <a:solidFill>
                  <a:srgbClr val="FFFF00"/>
                </a:solidFill>
                <a:latin typeface="Comic Sans MS"/>
                <a:ea typeface="Comic Sans MS"/>
                <a:cs typeface="Comic Sans MS"/>
                <a:sym typeface="Comic Sans MS"/>
              </a:defRPr>
            </a:lvl1pPr>
          </a:lstStyle>
          <a:p>
            <a:r>
              <a:t>Capo III. Assicurazione contro gli infortuni in ambiente domestico</a:t>
            </a:r>
          </a:p>
        </p:txBody>
      </p:sp>
      <p:sp>
        <p:nvSpPr>
          <p:cNvPr id="138" name="Shape 138"/>
          <p:cNvSpPr/>
          <p:nvPr/>
        </p:nvSpPr>
        <p:spPr>
          <a:xfrm>
            <a:off x="107950" y="2659062"/>
            <a:ext cx="9036050" cy="2308324"/>
          </a:xfrm>
          <a:prstGeom prst="rect">
            <a:avLst/>
          </a:prstGeom>
          <a:ln w="12700">
            <a:miter lim="400000"/>
          </a:ln>
          <a:extLst>
            <a:ext uri="{C572A759-6A51-4108-AA02-DFA0A04FC94B}">
              <ma14:wrappingTextBoxFlag xmlns="" xmlns:ma14="http://schemas.microsoft.com/office/mac/drawingml/2011/main" val="1"/>
            </a:ext>
          </a:extLst>
        </p:spPr>
        <p:txBody>
          <a:bodyPr lIns="45719" rIns="45719">
            <a:spAutoFit/>
          </a:bodyPr>
          <a:lstStyle/>
          <a:p>
            <a:pPr algn="just">
              <a:defRPr>
                <a:solidFill>
                  <a:srgbClr val="FFFFFF"/>
                </a:solidFill>
                <a:latin typeface="Comic Sans MS"/>
                <a:ea typeface="Comic Sans MS"/>
                <a:cs typeface="Comic Sans MS"/>
                <a:sym typeface="Comic Sans MS"/>
              </a:defRPr>
            </a:pPr>
            <a:r>
              <a:rPr dirty="0"/>
              <a:t>Art. 7. </a:t>
            </a:r>
          </a:p>
          <a:p>
            <a:pPr algn="just">
              <a:defRPr>
                <a:solidFill>
                  <a:srgbClr val="FFFFFF"/>
                </a:solidFill>
                <a:latin typeface="Comic Sans MS"/>
                <a:ea typeface="Comic Sans MS"/>
                <a:cs typeface="Comic Sans MS"/>
                <a:sym typeface="Comic Sans MS"/>
              </a:defRPr>
            </a:pPr>
            <a:r>
              <a:rPr dirty="0"/>
              <a:t>2. … l’assicurazione è gestita dall’INAIL.</a:t>
            </a:r>
          </a:p>
          <a:p>
            <a:pPr algn="just">
              <a:defRPr>
                <a:solidFill>
                  <a:srgbClr val="FFFFFF"/>
                </a:solidFill>
                <a:latin typeface="Comic Sans MS"/>
                <a:ea typeface="Comic Sans MS"/>
                <a:cs typeface="Comic Sans MS"/>
                <a:sym typeface="Comic Sans MS"/>
              </a:defRPr>
            </a:pPr>
            <a:r>
              <a:rPr dirty="0"/>
              <a:t>3. Sono soggette all’obbligo dell’iscrizione all’assicurazione le persone di età compresa tra i 18 e i 65 anni </a:t>
            </a:r>
            <a:r>
              <a:rPr lang="it-IT" dirty="0"/>
              <a:t>(dal 2019 67 anni) </a:t>
            </a:r>
            <a:r>
              <a:rPr dirty="0"/>
              <a:t>che svolgono in via esclusiva attività di lavoro in ambito domestico</a:t>
            </a:r>
          </a:p>
        </p:txBody>
      </p:sp>
    </p:spTree>
  </p:cSld>
  <p:clrMapOvr>
    <a:masterClrMapping/>
  </p:clrMapOvr>
  <p:transition spd="slow"/>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 name="Shape 140"/>
          <p:cNvSpPr/>
          <p:nvPr/>
        </p:nvSpPr>
        <p:spPr>
          <a:xfrm>
            <a:off x="1501075" y="165100"/>
            <a:ext cx="6122800" cy="599440"/>
          </a:xfrm>
          <a:prstGeom prst="rect">
            <a:avLst/>
          </a:prstGeom>
          <a:ln w="12700">
            <a:solidFill>
              <a:srgbClr val="00FFFF"/>
            </a:solidFill>
          </a:ln>
          <a:extLst>
            <a:ext uri="{C572A759-6A51-4108-AA02-DFA0A04FC94B}">
              <ma14:wrappingTextBoxFlag xmlns="" xmlns:ma14="http://schemas.microsoft.com/office/mac/drawingml/2011/main" val="1"/>
            </a:ext>
          </a:extLst>
        </p:spPr>
        <p:txBody>
          <a:bodyPr wrap="none" lIns="45719" rIns="45719">
            <a:spAutoFit/>
          </a:bodyPr>
          <a:lstStyle>
            <a:lvl1pPr algn="ctr">
              <a:defRPr sz="2800" b="1">
                <a:solidFill>
                  <a:srgbClr val="FFFF00"/>
                </a:solidFill>
                <a:latin typeface="Comic Sans MS"/>
                <a:ea typeface="Comic Sans MS"/>
                <a:cs typeface="Comic Sans MS"/>
                <a:sym typeface="Comic Sans MS"/>
              </a:defRPr>
            </a:lvl1pPr>
          </a:lstStyle>
          <a:p>
            <a:r>
              <a:t>LEGGE 3 DICEMBRE 1999, n. 493</a:t>
            </a:r>
          </a:p>
        </p:txBody>
      </p:sp>
      <p:sp>
        <p:nvSpPr>
          <p:cNvPr id="141" name="Shape 141"/>
          <p:cNvSpPr/>
          <p:nvPr/>
        </p:nvSpPr>
        <p:spPr>
          <a:xfrm>
            <a:off x="34925" y="981075"/>
            <a:ext cx="9036050" cy="1082040"/>
          </a:xfrm>
          <a:prstGeom prst="rect">
            <a:avLst/>
          </a:prstGeom>
          <a:ln w="12700">
            <a:miter lim="400000"/>
          </a:ln>
          <a:extLst>
            <a:ext uri="{C572A759-6A51-4108-AA02-DFA0A04FC94B}">
              <ma14:wrappingTextBoxFlag xmlns="" xmlns:ma14="http://schemas.microsoft.com/office/mac/drawingml/2011/main" val="1"/>
            </a:ext>
          </a:extLst>
        </p:spPr>
        <p:txBody>
          <a:bodyPr lIns="45719" rIns="45719">
            <a:spAutoFit/>
          </a:bodyPr>
          <a:lstStyle>
            <a:lvl1pPr algn="just">
              <a:defRPr sz="2800">
                <a:solidFill>
                  <a:srgbClr val="FFFF00"/>
                </a:solidFill>
                <a:latin typeface="Comic Sans MS"/>
                <a:ea typeface="Comic Sans MS"/>
                <a:cs typeface="Comic Sans MS"/>
                <a:sym typeface="Comic Sans MS"/>
              </a:defRPr>
            </a:lvl1pPr>
          </a:lstStyle>
          <a:p>
            <a:r>
              <a:t>Capo III. Assicurazione contro gli infortuni in ambiente domestico</a:t>
            </a:r>
          </a:p>
        </p:txBody>
      </p:sp>
      <p:sp>
        <p:nvSpPr>
          <p:cNvPr id="142" name="Shape 142"/>
          <p:cNvSpPr/>
          <p:nvPr/>
        </p:nvSpPr>
        <p:spPr>
          <a:xfrm>
            <a:off x="107950" y="2060575"/>
            <a:ext cx="9036050" cy="2606040"/>
          </a:xfrm>
          <a:prstGeom prst="rect">
            <a:avLst/>
          </a:prstGeom>
          <a:ln w="12700">
            <a:miter lim="400000"/>
          </a:ln>
          <a:extLst>
            <a:ext uri="{C572A759-6A51-4108-AA02-DFA0A04FC94B}">
              <ma14:wrappingTextBoxFlag xmlns="" xmlns:ma14="http://schemas.microsoft.com/office/mac/drawingml/2011/main" val="1"/>
            </a:ext>
          </a:extLst>
        </p:spPr>
        <p:txBody>
          <a:bodyPr lIns="45719" rIns="45719">
            <a:spAutoFit/>
          </a:bodyPr>
          <a:lstStyle/>
          <a:p>
            <a:pPr algn="just">
              <a:defRPr>
                <a:solidFill>
                  <a:srgbClr val="FFFFFF"/>
                </a:solidFill>
                <a:latin typeface="Comic Sans MS"/>
                <a:ea typeface="Comic Sans MS"/>
                <a:cs typeface="Comic Sans MS"/>
                <a:sym typeface="Comic Sans MS"/>
              </a:defRPr>
            </a:pPr>
            <a:r>
              <a:t>Art. 7. </a:t>
            </a:r>
          </a:p>
          <a:p>
            <a:pPr algn="just">
              <a:defRPr>
                <a:solidFill>
                  <a:srgbClr val="FFFFFF"/>
                </a:solidFill>
                <a:latin typeface="Comic Sans MS"/>
                <a:ea typeface="Comic Sans MS"/>
                <a:cs typeface="Comic Sans MS"/>
                <a:sym typeface="Comic Sans MS"/>
              </a:defRPr>
            </a:pPr>
            <a:r>
              <a:t>4. L’assicurazione comprende i casi di infortunio avvenuti nell’ambito domestico in occasione ed a causa dello svolgimento delle attività di cui all’art. 6 comma 2 lettera a) e dai quali sia derivata un’inabilità permanente al lavoro non inferiore al 33% … </a:t>
            </a:r>
          </a:p>
        </p:txBody>
      </p:sp>
      <p:sp>
        <p:nvSpPr>
          <p:cNvPr id="143" name="Shape 143"/>
          <p:cNvSpPr/>
          <p:nvPr/>
        </p:nvSpPr>
        <p:spPr>
          <a:xfrm>
            <a:off x="179387" y="4473892"/>
            <a:ext cx="8496301" cy="2225041"/>
          </a:xfrm>
          <a:prstGeom prst="rect">
            <a:avLst/>
          </a:prstGeom>
          <a:ln w="12700">
            <a:miter lim="400000"/>
          </a:ln>
          <a:extLst>
            <a:ext uri="{C572A759-6A51-4108-AA02-DFA0A04FC94B}">
              <ma14:wrappingTextBoxFlag xmlns="" xmlns:ma14="http://schemas.microsoft.com/office/mac/drawingml/2011/main" val="1"/>
            </a:ext>
          </a:extLst>
        </p:spPr>
        <p:txBody>
          <a:bodyPr lIns="45719" rIns="45719" anchor="ctr">
            <a:spAutoFit/>
          </a:bodyPr>
          <a:lstStyle>
            <a:lvl1pPr algn="just">
              <a:defRPr sz="2000">
                <a:solidFill>
                  <a:srgbClr val="FF99CC"/>
                </a:solidFill>
                <a:latin typeface="Comic Sans MS"/>
                <a:ea typeface="Comic Sans MS"/>
                <a:cs typeface="Comic Sans MS"/>
                <a:sym typeface="Comic Sans MS"/>
              </a:defRPr>
            </a:lvl1pPr>
          </a:lstStyle>
          <a:p>
            <a:r>
              <a:t>Per effetto della legge finanziaria 2007 (legge n. 296/2006) gli infortuni verificatisi in ambito domestico a decorrere dal 1° gennaio 2007 vengono indennizzati in rendita a condizione che sia derivata una inabilità permanente non inferiore al 27%. Per gli infortuni verificatisi prima di tale data il limite minimo indennizzabile è il 33%, così come stabilito dalla legge n. 493/1999. </a:t>
            </a:r>
          </a:p>
        </p:txBody>
      </p:sp>
    </p:spTree>
  </p:cSld>
  <p:clrMapOvr>
    <a:masterClrMapping/>
  </p:clrMapOvr>
  <p:transition spd="slow"/>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5" name="Shape 145"/>
          <p:cNvSpPr/>
          <p:nvPr/>
        </p:nvSpPr>
        <p:spPr>
          <a:xfrm>
            <a:off x="1501075" y="165100"/>
            <a:ext cx="6122800" cy="599440"/>
          </a:xfrm>
          <a:prstGeom prst="rect">
            <a:avLst/>
          </a:prstGeom>
          <a:ln w="12700">
            <a:solidFill>
              <a:srgbClr val="00FFFF"/>
            </a:solidFill>
          </a:ln>
          <a:extLst>
            <a:ext uri="{C572A759-6A51-4108-AA02-DFA0A04FC94B}">
              <ma14:wrappingTextBoxFlag xmlns="" xmlns:ma14="http://schemas.microsoft.com/office/mac/drawingml/2011/main" val="1"/>
            </a:ext>
          </a:extLst>
        </p:spPr>
        <p:txBody>
          <a:bodyPr wrap="none" lIns="45719" rIns="45719">
            <a:spAutoFit/>
          </a:bodyPr>
          <a:lstStyle>
            <a:lvl1pPr algn="ctr">
              <a:defRPr sz="2800" b="1">
                <a:solidFill>
                  <a:srgbClr val="FFFF00"/>
                </a:solidFill>
                <a:latin typeface="Comic Sans MS"/>
                <a:ea typeface="Comic Sans MS"/>
                <a:cs typeface="Comic Sans MS"/>
                <a:sym typeface="Comic Sans MS"/>
              </a:defRPr>
            </a:lvl1pPr>
          </a:lstStyle>
          <a:p>
            <a:r>
              <a:t>LEGGE 3 DICEMBRE 1999, n. 493</a:t>
            </a:r>
          </a:p>
        </p:txBody>
      </p:sp>
      <p:sp>
        <p:nvSpPr>
          <p:cNvPr id="146" name="Shape 146"/>
          <p:cNvSpPr/>
          <p:nvPr/>
        </p:nvSpPr>
        <p:spPr>
          <a:xfrm>
            <a:off x="34925" y="981075"/>
            <a:ext cx="9036050" cy="1082040"/>
          </a:xfrm>
          <a:prstGeom prst="rect">
            <a:avLst/>
          </a:prstGeom>
          <a:ln w="12700">
            <a:miter lim="400000"/>
          </a:ln>
          <a:extLst>
            <a:ext uri="{C572A759-6A51-4108-AA02-DFA0A04FC94B}">
              <ma14:wrappingTextBoxFlag xmlns="" xmlns:ma14="http://schemas.microsoft.com/office/mac/drawingml/2011/main" val="1"/>
            </a:ext>
          </a:extLst>
        </p:spPr>
        <p:txBody>
          <a:bodyPr lIns="45719" rIns="45719">
            <a:spAutoFit/>
          </a:bodyPr>
          <a:lstStyle>
            <a:lvl1pPr algn="just">
              <a:defRPr sz="2800">
                <a:solidFill>
                  <a:srgbClr val="FFFF00"/>
                </a:solidFill>
                <a:latin typeface="Comic Sans MS"/>
                <a:ea typeface="Comic Sans MS"/>
                <a:cs typeface="Comic Sans MS"/>
                <a:sym typeface="Comic Sans MS"/>
              </a:defRPr>
            </a:lvl1pPr>
          </a:lstStyle>
          <a:p>
            <a:r>
              <a:t>Capo III. Assicurazione contro gli infortuni in ambiente domestico</a:t>
            </a:r>
          </a:p>
        </p:txBody>
      </p:sp>
      <p:sp>
        <p:nvSpPr>
          <p:cNvPr id="147" name="Shape 147"/>
          <p:cNvSpPr/>
          <p:nvPr/>
        </p:nvSpPr>
        <p:spPr>
          <a:xfrm>
            <a:off x="3132137" y="2060575"/>
            <a:ext cx="2735263" cy="936625"/>
          </a:xfrm>
          <a:prstGeom prst="ellipse">
            <a:avLst/>
          </a:prstGeom>
          <a:solidFill>
            <a:srgbClr val="00FFFF"/>
          </a:solidFill>
          <a:ln>
            <a:solidFill>
              <a:srgbClr val="FFFF00"/>
            </a:solidFill>
          </a:ln>
        </p:spPr>
        <p:txBody>
          <a:bodyPr lIns="45719" rIns="45719" anchor="ctr"/>
          <a:lstStyle/>
          <a:p>
            <a:endParaRPr/>
          </a:p>
        </p:txBody>
      </p:sp>
      <p:sp>
        <p:nvSpPr>
          <p:cNvPr id="148" name="Shape 148"/>
          <p:cNvSpPr/>
          <p:nvPr/>
        </p:nvSpPr>
        <p:spPr>
          <a:xfrm>
            <a:off x="3565525" y="2276475"/>
            <a:ext cx="1943100" cy="510540"/>
          </a:xfrm>
          <a:prstGeom prst="rect">
            <a:avLst/>
          </a:prstGeom>
          <a:ln w="12700">
            <a:miter lim="400000"/>
          </a:ln>
          <a:extLst>
            <a:ext uri="{C572A759-6A51-4108-AA02-DFA0A04FC94B}">
              <ma14:wrappingTextBoxFlag xmlns="" xmlns:ma14="http://schemas.microsoft.com/office/mac/drawingml/2011/main" val="1"/>
            </a:ext>
          </a:extLst>
        </p:spPr>
        <p:txBody>
          <a:bodyPr lIns="45719" rIns="45719">
            <a:spAutoFit/>
          </a:bodyPr>
          <a:lstStyle>
            <a:lvl1pPr algn="just">
              <a:defRPr b="1">
                <a:solidFill>
                  <a:srgbClr val="8A141C"/>
                </a:solidFill>
                <a:latin typeface="Comic Sans MS"/>
                <a:ea typeface="Comic Sans MS"/>
                <a:cs typeface="Comic Sans MS"/>
                <a:sym typeface="Comic Sans MS"/>
              </a:defRPr>
            </a:lvl1pPr>
          </a:lstStyle>
          <a:p>
            <a:r>
              <a:t>Prestazioni</a:t>
            </a:r>
          </a:p>
        </p:txBody>
      </p:sp>
      <p:sp>
        <p:nvSpPr>
          <p:cNvPr id="149" name="Shape 149"/>
          <p:cNvSpPr/>
          <p:nvPr/>
        </p:nvSpPr>
        <p:spPr>
          <a:xfrm>
            <a:off x="1852612" y="3549650"/>
            <a:ext cx="5509678" cy="586740"/>
          </a:xfrm>
          <a:prstGeom prst="rect">
            <a:avLst/>
          </a:prstGeom>
          <a:ln w="12700">
            <a:miter lim="400000"/>
          </a:ln>
          <a:extLst>
            <a:ext uri="{C572A759-6A51-4108-AA02-DFA0A04FC94B}">
              <ma14:wrappingTextBoxFlag xmlns="" xmlns:ma14="http://schemas.microsoft.com/office/mac/drawingml/2011/main" val="1"/>
            </a:ext>
          </a:extLst>
        </p:spPr>
        <p:txBody>
          <a:bodyPr wrap="none" lIns="45719" rIns="45719">
            <a:spAutoFit/>
          </a:bodyPr>
          <a:lstStyle>
            <a:lvl1pPr>
              <a:defRPr sz="2800">
                <a:solidFill>
                  <a:srgbClr val="FFFFFF"/>
                </a:solidFill>
                <a:latin typeface="Comic Sans MS"/>
                <a:ea typeface="Comic Sans MS"/>
                <a:cs typeface="Comic Sans MS"/>
                <a:sym typeface="Comic Sans MS"/>
              </a:defRPr>
            </a:lvl1pPr>
          </a:lstStyle>
          <a:p>
            <a:r>
              <a:rPr dirty="0"/>
              <a:t>Rendita per inabilità permanente</a:t>
            </a:r>
          </a:p>
        </p:txBody>
      </p:sp>
    </p:spTree>
  </p:cSld>
  <p:clrMapOvr>
    <a:masterClrMapping/>
  </p:clrMapOvr>
  <p:transition spd="slow"/>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5" name="Shape 145"/>
          <p:cNvSpPr/>
          <p:nvPr/>
        </p:nvSpPr>
        <p:spPr>
          <a:xfrm>
            <a:off x="1501075" y="165100"/>
            <a:ext cx="6122800" cy="599440"/>
          </a:xfrm>
          <a:prstGeom prst="rect">
            <a:avLst/>
          </a:prstGeom>
          <a:ln w="12700">
            <a:solidFill>
              <a:srgbClr val="00FFFF"/>
            </a:solidFill>
          </a:ln>
          <a:extLst>
            <a:ext uri="{C572A759-6A51-4108-AA02-DFA0A04FC94B}">
              <ma14:wrappingTextBoxFlag xmlns="" xmlns:ma14="http://schemas.microsoft.com/office/mac/drawingml/2011/main" val="1"/>
            </a:ext>
          </a:extLst>
        </p:spPr>
        <p:txBody>
          <a:bodyPr wrap="none" lIns="45719" rIns="45719">
            <a:spAutoFit/>
          </a:bodyPr>
          <a:lstStyle>
            <a:lvl1pPr algn="ctr">
              <a:defRPr sz="2800" b="1">
                <a:solidFill>
                  <a:srgbClr val="FFFF00"/>
                </a:solidFill>
                <a:latin typeface="Comic Sans MS"/>
                <a:ea typeface="Comic Sans MS"/>
                <a:cs typeface="Comic Sans MS"/>
                <a:sym typeface="Comic Sans MS"/>
              </a:defRPr>
            </a:lvl1pPr>
          </a:lstStyle>
          <a:p>
            <a:r>
              <a:t>LEGGE 3 DICEMBRE 1999, n. 493</a:t>
            </a:r>
          </a:p>
        </p:txBody>
      </p:sp>
      <p:sp>
        <p:nvSpPr>
          <p:cNvPr id="146" name="Shape 146"/>
          <p:cNvSpPr/>
          <p:nvPr/>
        </p:nvSpPr>
        <p:spPr>
          <a:xfrm>
            <a:off x="34925" y="981075"/>
            <a:ext cx="9036050" cy="1082040"/>
          </a:xfrm>
          <a:prstGeom prst="rect">
            <a:avLst/>
          </a:prstGeom>
          <a:ln w="12700">
            <a:miter lim="400000"/>
          </a:ln>
          <a:extLst>
            <a:ext uri="{C572A759-6A51-4108-AA02-DFA0A04FC94B}">
              <ma14:wrappingTextBoxFlag xmlns="" xmlns:ma14="http://schemas.microsoft.com/office/mac/drawingml/2011/main" val="1"/>
            </a:ext>
          </a:extLst>
        </p:spPr>
        <p:txBody>
          <a:bodyPr lIns="45719" rIns="45719">
            <a:spAutoFit/>
          </a:bodyPr>
          <a:lstStyle>
            <a:lvl1pPr algn="just">
              <a:defRPr sz="2800">
                <a:solidFill>
                  <a:srgbClr val="FFFF00"/>
                </a:solidFill>
                <a:latin typeface="Comic Sans MS"/>
                <a:ea typeface="Comic Sans MS"/>
                <a:cs typeface="Comic Sans MS"/>
                <a:sym typeface="Comic Sans MS"/>
              </a:defRPr>
            </a:lvl1pPr>
          </a:lstStyle>
          <a:p>
            <a:r>
              <a:rPr dirty="0"/>
              <a:t>Capo III. Assicurazione contro gli infortuni in ambiente domestico</a:t>
            </a:r>
          </a:p>
        </p:txBody>
      </p:sp>
      <p:sp>
        <p:nvSpPr>
          <p:cNvPr id="8" name="Shape 149"/>
          <p:cNvSpPr/>
          <p:nvPr/>
        </p:nvSpPr>
        <p:spPr>
          <a:xfrm>
            <a:off x="213756" y="2279650"/>
            <a:ext cx="8716488" cy="707886"/>
          </a:xfrm>
          <a:prstGeom prst="rect">
            <a:avLst/>
          </a:prstGeom>
          <a:ln w="12700">
            <a:miter lim="400000"/>
          </a:ln>
          <a:extLst>
            <a:ext uri="{C572A759-6A51-4108-AA02-DFA0A04FC94B}">
              <ma14:wrappingTextBoxFlag xmlns="" xmlns:ma14="http://schemas.microsoft.com/office/mac/drawingml/2011/main" val="1"/>
            </a:ext>
          </a:extLst>
        </p:spPr>
        <p:txBody>
          <a:bodyPr wrap="square" lIns="45719" rIns="45719">
            <a:spAutoFit/>
          </a:bodyPr>
          <a:lstStyle>
            <a:lvl1pPr>
              <a:defRPr sz="2800">
                <a:solidFill>
                  <a:srgbClr val="FFFFFF"/>
                </a:solidFill>
                <a:latin typeface="Comic Sans MS"/>
                <a:ea typeface="Comic Sans MS"/>
                <a:cs typeface="Comic Sans MS"/>
                <a:sym typeface="Comic Sans MS"/>
              </a:defRPr>
            </a:lvl1pPr>
          </a:lstStyle>
          <a:p>
            <a:r>
              <a:rPr lang="it-IT" sz="2000"/>
              <a:t>Nell’anno 2006 l’assicurazione è stata estesa anche ai casi di infortunio mortale</a:t>
            </a:r>
            <a:endParaRPr sz="2000" dirty="0"/>
          </a:p>
        </p:txBody>
      </p:sp>
      <p:sp>
        <p:nvSpPr>
          <p:cNvPr id="10" name="Shape 149"/>
          <p:cNvSpPr/>
          <p:nvPr/>
        </p:nvSpPr>
        <p:spPr>
          <a:xfrm>
            <a:off x="213756" y="3426542"/>
            <a:ext cx="8716488" cy="1015663"/>
          </a:xfrm>
          <a:prstGeom prst="rect">
            <a:avLst/>
          </a:prstGeom>
          <a:ln w="12700">
            <a:miter lim="400000"/>
          </a:ln>
          <a:extLst>
            <a:ext uri="{C572A759-6A51-4108-AA02-DFA0A04FC94B}">
              <ma14:wrappingTextBoxFlag xmlns="" xmlns:ma14="http://schemas.microsoft.com/office/mac/drawingml/2011/main" val="1"/>
            </a:ext>
          </a:extLst>
        </p:spPr>
        <p:txBody>
          <a:bodyPr wrap="square" lIns="45719" rIns="45719">
            <a:spAutoFit/>
          </a:bodyPr>
          <a:lstStyle>
            <a:lvl1pPr>
              <a:defRPr sz="2800">
                <a:solidFill>
                  <a:srgbClr val="FFFFFF"/>
                </a:solidFill>
                <a:latin typeface="Comic Sans MS"/>
                <a:ea typeface="Comic Sans MS"/>
                <a:cs typeface="Comic Sans MS"/>
                <a:sym typeface="Comic Sans MS"/>
              </a:defRPr>
            </a:lvl1pPr>
          </a:lstStyle>
          <a:p>
            <a:pPr algn="just"/>
            <a:r>
              <a:rPr lang="it-IT" sz="2000" dirty="0"/>
              <a:t>Dal 1° gennaio 2019 è stata innalzata l’età per la tutela assicurativa da 65 anni a 67 anni, è stato abbassato il grado di inabilità permanente necessario per la costituzione della rendita </a:t>
            </a:r>
            <a:r>
              <a:rPr lang="it-IT" sz="2000" b="1" dirty="0">
                <a:solidFill>
                  <a:srgbClr val="FF0000"/>
                </a:solidFill>
              </a:rPr>
              <a:t>dal 27% al 16%</a:t>
            </a:r>
            <a:endParaRPr sz="2000" b="1" dirty="0">
              <a:solidFill>
                <a:srgbClr val="FF0000"/>
              </a:solidFill>
            </a:endParaRPr>
          </a:p>
        </p:txBody>
      </p:sp>
      <p:sp>
        <p:nvSpPr>
          <p:cNvPr id="11" name="Shape 149"/>
          <p:cNvSpPr/>
          <p:nvPr/>
        </p:nvSpPr>
        <p:spPr>
          <a:xfrm>
            <a:off x="194706" y="4778350"/>
            <a:ext cx="8716488" cy="1938992"/>
          </a:xfrm>
          <a:prstGeom prst="rect">
            <a:avLst/>
          </a:prstGeom>
          <a:ln w="12700">
            <a:miter lim="400000"/>
          </a:ln>
          <a:extLst>
            <a:ext uri="{C572A759-6A51-4108-AA02-DFA0A04FC94B}">
              <ma14:wrappingTextBoxFlag xmlns="" xmlns:ma14="http://schemas.microsoft.com/office/mac/drawingml/2011/main" val="1"/>
            </a:ext>
          </a:extLst>
        </p:spPr>
        <p:txBody>
          <a:bodyPr wrap="square" lIns="45719" rIns="45719">
            <a:spAutoFit/>
          </a:bodyPr>
          <a:lstStyle>
            <a:lvl1pPr>
              <a:defRPr sz="2800">
                <a:solidFill>
                  <a:srgbClr val="FFFFFF"/>
                </a:solidFill>
                <a:latin typeface="Comic Sans MS"/>
                <a:ea typeface="Comic Sans MS"/>
                <a:cs typeface="Comic Sans MS"/>
                <a:sym typeface="Comic Sans MS"/>
              </a:defRPr>
            </a:lvl1pPr>
          </a:lstStyle>
          <a:p>
            <a:pPr algn="just"/>
            <a:r>
              <a:rPr lang="it-IT" sz="2000" dirty="0"/>
              <a:t>Sono stati previsti la corresponsione della prestazione una tantum per i gradi di inabilità accertata compresi tra il 6% e il 15% e il riconoscimento dell’assegno per l’assistenza personale continuativa ai titolari di rendita con specifiche menomazioni (</a:t>
            </a:r>
            <a:r>
              <a:rPr lang="it-IT" sz="2000" dirty="0" err="1"/>
              <a:t>t.u.</a:t>
            </a:r>
            <a:r>
              <a:rPr lang="it-IT" sz="2000" dirty="0"/>
              <a:t> n. 1124 del 1965), è stato elevato a 10mila euro l’assegno una tantum riservato ai superstiti in caso di infortunio mortale. al 16%</a:t>
            </a:r>
            <a:endParaRPr sz="2000" dirty="0"/>
          </a:p>
        </p:txBody>
      </p:sp>
    </p:spTree>
    <p:extLst>
      <p:ext uri="{BB962C8B-B14F-4D97-AF65-F5344CB8AC3E}">
        <p14:creationId xmlns:p14="http://schemas.microsoft.com/office/powerpoint/2010/main" val="1291040674"/>
      </p:ext>
    </p:extLst>
  </p:cSld>
  <p:clrMapOvr>
    <a:masterClrMapping/>
  </p:clrMapOvr>
  <p:transition spd="slow"/>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 name="Shape 151"/>
          <p:cNvSpPr/>
          <p:nvPr/>
        </p:nvSpPr>
        <p:spPr>
          <a:xfrm>
            <a:off x="511175" y="115887"/>
            <a:ext cx="8078788" cy="1094741"/>
          </a:xfrm>
          <a:prstGeom prst="rect">
            <a:avLst/>
          </a:prstGeom>
          <a:ln w="12700">
            <a:solidFill>
              <a:srgbClr val="00FFFF"/>
            </a:solidFill>
          </a:ln>
          <a:extLst>
            <a:ext uri="{C572A759-6A51-4108-AA02-DFA0A04FC94B}">
              <ma14:wrappingTextBoxFlag xmlns="" xmlns:ma14="http://schemas.microsoft.com/office/mac/drawingml/2011/main" val="1"/>
            </a:ext>
          </a:extLst>
        </p:spPr>
        <p:txBody>
          <a:bodyPr lIns="45719" rIns="45719">
            <a:spAutoFit/>
          </a:bodyPr>
          <a:lstStyle/>
          <a:p>
            <a:pPr algn="ctr">
              <a:defRPr sz="2800" b="1">
                <a:solidFill>
                  <a:srgbClr val="FFFF00"/>
                </a:solidFill>
                <a:latin typeface="Comic Sans MS"/>
                <a:ea typeface="Comic Sans MS"/>
                <a:cs typeface="Comic Sans MS"/>
                <a:sym typeface="Comic Sans MS"/>
              </a:defRPr>
            </a:pPr>
            <a:r>
              <a:t>DECRETO LEGISLATIVO </a:t>
            </a:r>
          </a:p>
          <a:p>
            <a:pPr algn="ctr">
              <a:defRPr sz="2800" b="1">
                <a:solidFill>
                  <a:srgbClr val="FFFF00"/>
                </a:solidFill>
                <a:latin typeface="Comic Sans MS"/>
                <a:ea typeface="Comic Sans MS"/>
                <a:cs typeface="Comic Sans MS"/>
                <a:sym typeface="Comic Sans MS"/>
              </a:defRPr>
            </a:pPr>
            <a:r>
              <a:t>23 FEBBRAIO 2000 n. 38</a:t>
            </a:r>
          </a:p>
        </p:txBody>
      </p:sp>
      <p:sp>
        <p:nvSpPr>
          <p:cNvPr id="152" name="Shape 152"/>
          <p:cNvSpPr/>
          <p:nvPr/>
        </p:nvSpPr>
        <p:spPr>
          <a:xfrm>
            <a:off x="-1" y="1341437"/>
            <a:ext cx="9144002" cy="3529013"/>
          </a:xfrm>
          <a:prstGeom prst="ellipse">
            <a:avLst/>
          </a:prstGeom>
          <a:solidFill>
            <a:srgbClr val="751118"/>
          </a:solidFill>
          <a:ln w="25400">
            <a:solidFill>
              <a:srgbClr val="33CCCC"/>
            </a:solidFill>
          </a:ln>
        </p:spPr>
        <p:txBody>
          <a:bodyPr lIns="45719" rIns="45719" anchor="ctr"/>
          <a:lstStyle/>
          <a:p>
            <a:endParaRPr/>
          </a:p>
        </p:txBody>
      </p:sp>
      <p:sp>
        <p:nvSpPr>
          <p:cNvPr id="153" name="Shape 153"/>
          <p:cNvSpPr/>
          <p:nvPr/>
        </p:nvSpPr>
        <p:spPr>
          <a:xfrm>
            <a:off x="103187" y="2146300"/>
            <a:ext cx="8861426" cy="2072640"/>
          </a:xfrm>
          <a:prstGeom prst="rect">
            <a:avLst/>
          </a:prstGeom>
          <a:ln w="12700">
            <a:miter lim="400000"/>
          </a:ln>
          <a:extLst>
            <a:ext uri="{C572A759-6A51-4108-AA02-DFA0A04FC94B}">
              <ma14:wrappingTextBoxFlag xmlns="" xmlns:ma14="http://schemas.microsoft.com/office/mac/drawingml/2011/main" val="1"/>
            </a:ext>
          </a:extLst>
        </p:spPr>
        <p:txBody>
          <a:bodyPr lIns="45719" rIns="45719">
            <a:spAutoFit/>
          </a:bodyPr>
          <a:lstStyle/>
          <a:p>
            <a:pPr algn="ctr">
              <a:defRPr sz="2800" u="sng">
                <a:solidFill>
                  <a:srgbClr val="FFFFFF"/>
                </a:solidFill>
                <a:latin typeface="Comic Sans MS"/>
                <a:ea typeface="Comic Sans MS"/>
                <a:cs typeface="Comic Sans MS"/>
                <a:sym typeface="Comic Sans MS"/>
              </a:defRPr>
            </a:pPr>
            <a:r>
              <a:t>Disposizioni in materia di assicurazione contro gli</a:t>
            </a:r>
          </a:p>
          <a:p>
            <a:pPr algn="ctr">
              <a:defRPr sz="2800" u="sng">
                <a:solidFill>
                  <a:srgbClr val="FFFFFF"/>
                </a:solidFill>
                <a:latin typeface="Comic Sans MS"/>
                <a:ea typeface="Comic Sans MS"/>
                <a:cs typeface="Comic Sans MS"/>
                <a:sym typeface="Comic Sans MS"/>
              </a:defRPr>
            </a:pPr>
            <a:r>
              <a:t>infortuni sul lavoro e le malattie professionali, a norma dell’articolo 55, comma 1 della legge 17 maggio 1999, n. 144</a:t>
            </a:r>
          </a:p>
        </p:txBody>
      </p:sp>
    </p:spTree>
  </p:cSld>
  <p:clrMapOvr>
    <a:masterClrMapping/>
  </p:clrMapOvr>
  <p:transition spd="slow"/>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60" name="Group 160"/>
          <p:cNvGrpSpPr/>
          <p:nvPr/>
        </p:nvGrpSpPr>
        <p:grpSpPr>
          <a:xfrm>
            <a:off x="971536" y="1196954"/>
            <a:ext cx="1655580" cy="842648"/>
            <a:chOff x="0" y="0"/>
            <a:chExt cx="1655578" cy="842646"/>
          </a:xfrm>
        </p:grpSpPr>
        <p:sp>
          <p:nvSpPr>
            <p:cNvPr id="155" name="Shape 155"/>
            <p:cNvSpPr/>
            <p:nvPr/>
          </p:nvSpPr>
          <p:spPr>
            <a:xfrm>
              <a:off x="-1" y="-1"/>
              <a:ext cx="1655580" cy="792092"/>
            </a:xfrm>
            <a:custGeom>
              <a:avLst/>
              <a:gdLst/>
              <a:ahLst/>
              <a:cxnLst>
                <a:cxn ang="0">
                  <a:pos x="wd2" y="hd2"/>
                </a:cxn>
                <a:cxn ang="5400000">
                  <a:pos x="wd2" y="hd2"/>
                </a:cxn>
                <a:cxn ang="10800000">
                  <a:pos x="wd2" y="hd2"/>
                </a:cxn>
                <a:cxn ang="16200000">
                  <a:pos x="wd2" y="hd2"/>
                </a:cxn>
              </a:cxnLst>
              <a:rect l="0" t="0" r="r" b="b"/>
              <a:pathLst>
                <a:path w="21264" h="20623" extrusionOk="0">
                  <a:moveTo>
                    <a:pt x="1919" y="6857"/>
                  </a:moveTo>
                  <a:cubicBezTo>
                    <a:pt x="744" y="7018"/>
                    <a:pt x="-110" y="8412"/>
                    <a:pt x="11" y="9971"/>
                  </a:cubicBezTo>
                  <a:cubicBezTo>
                    <a:pt x="81" y="10871"/>
                    <a:pt x="470" y="11672"/>
                    <a:pt x="1058" y="12130"/>
                  </a:cubicBezTo>
                  <a:lnTo>
                    <a:pt x="1047" y="12097"/>
                  </a:lnTo>
                  <a:cubicBezTo>
                    <a:pt x="237" y="13237"/>
                    <a:pt x="282" y="15025"/>
                    <a:pt x="1147" y="16091"/>
                  </a:cubicBezTo>
                  <a:cubicBezTo>
                    <a:pt x="1608" y="16659"/>
                    <a:pt x="2236" y="16931"/>
                    <a:pt x="2864" y="16834"/>
                  </a:cubicBezTo>
                  <a:lnTo>
                    <a:pt x="2853" y="16853"/>
                  </a:lnTo>
                  <a:cubicBezTo>
                    <a:pt x="3897" y="19265"/>
                    <a:pt x="6219" y="20100"/>
                    <a:pt x="8040" y="18718"/>
                  </a:cubicBezTo>
                  <a:cubicBezTo>
                    <a:pt x="8063" y="18700"/>
                    <a:pt x="8086" y="18683"/>
                    <a:pt x="8108" y="18665"/>
                  </a:cubicBezTo>
                  <a:lnTo>
                    <a:pt x="8102" y="18668"/>
                  </a:lnTo>
                  <a:cubicBezTo>
                    <a:pt x="9122" y="20688"/>
                    <a:pt x="11186" y="21231"/>
                    <a:pt x="12712" y="19881"/>
                  </a:cubicBezTo>
                  <a:cubicBezTo>
                    <a:pt x="13352" y="19315"/>
                    <a:pt x="13823" y="18473"/>
                    <a:pt x="14046" y="17498"/>
                  </a:cubicBezTo>
                  <a:lnTo>
                    <a:pt x="14050" y="17522"/>
                  </a:lnTo>
                  <a:cubicBezTo>
                    <a:pt x="15384" y="18621"/>
                    <a:pt x="17141" y="18085"/>
                    <a:pt x="17974" y="16325"/>
                  </a:cubicBezTo>
                  <a:cubicBezTo>
                    <a:pt x="18256" y="15729"/>
                    <a:pt x="18406" y="15039"/>
                    <a:pt x="18406" y="14336"/>
                  </a:cubicBezTo>
                  <a:lnTo>
                    <a:pt x="18400" y="14357"/>
                  </a:lnTo>
                  <a:cubicBezTo>
                    <a:pt x="20223" y="14013"/>
                    <a:pt x="21490" y="11783"/>
                    <a:pt x="21229" y="9377"/>
                  </a:cubicBezTo>
                  <a:cubicBezTo>
                    <a:pt x="21148" y="8627"/>
                    <a:pt x="20922" y="7918"/>
                    <a:pt x="20573" y="7318"/>
                  </a:cubicBezTo>
                  <a:lnTo>
                    <a:pt x="20566" y="7316"/>
                  </a:lnTo>
                  <a:cubicBezTo>
                    <a:pt x="21137" y="5554"/>
                    <a:pt x="20520" y="3512"/>
                    <a:pt x="19188" y="2756"/>
                  </a:cubicBezTo>
                  <a:cubicBezTo>
                    <a:pt x="19076" y="2693"/>
                    <a:pt x="18961" y="2640"/>
                    <a:pt x="18843" y="2597"/>
                  </a:cubicBezTo>
                  <a:lnTo>
                    <a:pt x="18852" y="2591"/>
                  </a:lnTo>
                  <a:cubicBezTo>
                    <a:pt x="18618" y="879"/>
                    <a:pt x="17375" y="-258"/>
                    <a:pt x="16075" y="50"/>
                  </a:cubicBezTo>
                  <a:cubicBezTo>
                    <a:pt x="15529" y="180"/>
                    <a:pt x="15034" y="555"/>
                    <a:pt x="14675" y="1113"/>
                  </a:cubicBezTo>
                  <a:lnTo>
                    <a:pt x="14679" y="1117"/>
                  </a:lnTo>
                  <a:cubicBezTo>
                    <a:pt x="13960" y="-129"/>
                    <a:pt x="12611" y="-369"/>
                    <a:pt x="11668" y="582"/>
                  </a:cubicBezTo>
                  <a:cubicBezTo>
                    <a:pt x="11406" y="845"/>
                    <a:pt x="11194" y="1183"/>
                    <a:pt x="11048" y="1572"/>
                  </a:cubicBezTo>
                  <a:lnTo>
                    <a:pt x="11055" y="1618"/>
                  </a:lnTo>
                  <a:cubicBezTo>
                    <a:pt x="10022" y="274"/>
                    <a:pt x="8360" y="291"/>
                    <a:pt x="7343" y="1657"/>
                  </a:cubicBezTo>
                  <a:cubicBezTo>
                    <a:pt x="7165" y="1895"/>
                    <a:pt x="7014" y="2167"/>
                    <a:pt x="6895" y="2463"/>
                  </a:cubicBezTo>
                  <a:lnTo>
                    <a:pt x="6887" y="2485"/>
                  </a:lnTo>
                  <a:cubicBezTo>
                    <a:pt x="5303" y="1260"/>
                    <a:pt x="3266" y="1962"/>
                    <a:pt x="2338" y="4053"/>
                  </a:cubicBezTo>
                  <a:cubicBezTo>
                    <a:pt x="1962" y="4900"/>
                    <a:pt x="1812" y="5889"/>
                    <a:pt x="1913" y="6862"/>
                  </a:cubicBezTo>
                  <a:close/>
                </a:path>
              </a:pathLst>
            </a:custGeom>
            <a:solidFill>
              <a:schemeClr val="accent1"/>
            </a:solidFill>
            <a:ln w="9525" cap="flat">
              <a:solidFill>
                <a:srgbClr val="FFFF00"/>
              </a:solidFill>
              <a:prstDash val="solid"/>
              <a:round/>
            </a:ln>
            <a:effectLst/>
          </p:spPr>
          <p:txBody>
            <a:bodyPr wrap="square" lIns="45719" tIns="45719" rIns="45719" bIns="45719" numCol="1" anchor="ctr">
              <a:noAutofit/>
            </a:bodyPr>
            <a:lstStyle/>
            <a:p>
              <a:pPr algn="ctr">
                <a:defRPr sz="2800">
                  <a:solidFill>
                    <a:srgbClr val="FFFF00"/>
                  </a:solidFill>
                  <a:latin typeface="Comic Sans MS"/>
                  <a:ea typeface="Comic Sans MS"/>
                  <a:cs typeface="Comic Sans MS"/>
                  <a:sym typeface="Comic Sans MS"/>
                </a:defRPr>
              </a:pPr>
              <a:endParaRPr/>
            </a:p>
          </p:txBody>
        </p:sp>
        <p:sp>
          <p:nvSpPr>
            <p:cNvPr id="156" name="Shape 156"/>
            <p:cNvSpPr/>
            <p:nvPr/>
          </p:nvSpPr>
          <p:spPr>
            <a:xfrm>
              <a:off x="469529" y="710619"/>
              <a:ext cx="275961" cy="132028"/>
            </a:xfrm>
            <a:prstGeom prst="ellipse">
              <a:avLst/>
            </a:prstGeom>
            <a:solidFill>
              <a:schemeClr val="accent1"/>
            </a:solidFill>
            <a:ln w="9525" cap="flat">
              <a:solidFill>
                <a:srgbClr val="FFFF00"/>
              </a:solidFill>
              <a:prstDash val="solid"/>
              <a:round/>
            </a:ln>
            <a:effectLst/>
          </p:spPr>
          <p:txBody>
            <a:bodyPr wrap="square" lIns="45719" tIns="45719" rIns="45719" bIns="45719" numCol="1" anchor="ctr">
              <a:noAutofit/>
            </a:bodyPr>
            <a:lstStyle/>
            <a:p>
              <a:pPr algn="ctr">
                <a:defRPr sz="2800">
                  <a:solidFill>
                    <a:srgbClr val="FFFF00"/>
                  </a:solidFill>
                  <a:latin typeface="Comic Sans MS"/>
                  <a:ea typeface="Comic Sans MS"/>
                  <a:cs typeface="Comic Sans MS"/>
                  <a:sym typeface="Comic Sans MS"/>
                </a:defRPr>
              </a:pPr>
              <a:endParaRPr/>
            </a:p>
          </p:txBody>
        </p:sp>
        <p:sp>
          <p:nvSpPr>
            <p:cNvPr id="157" name="Shape 157"/>
            <p:cNvSpPr/>
            <p:nvPr/>
          </p:nvSpPr>
          <p:spPr>
            <a:xfrm>
              <a:off x="540742" y="689018"/>
              <a:ext cx="183974" cy="88019"/>
            </a:xfrm>
            <a:prstGeom prst="ellipse">
              <a:avLst/>
            </a:prstGeom>
            <a:solidFill>
              <a:schemeClr val="accent1"/>
            </a:solidFill>
            <a:ln w="9525" cap="flat">
              <a:solidFill>
                <a:srgbClr val="FFFF00"/>
              </a:solidFill>
              <a:prstDash val="solid"/>
              <a:round/>
            </a:ln>
            <a:effectLst/>
          </p:spPr>
          <p:txBody>
            <a:bodyPr wrap="square" lIns="45719" tIns="45719" rIns="45719" bIns="45719" numCol="1" anchor="ctr">
              <a:noAutofit/>
            </a:bodyPr>
            <a:lstStyle/>
            <a:p>
              <a:pPr algn="ctr">
                <a:defRPr sz="2800">
                  <a:solidFill>
                    <a:srgbClr val="FFFF00"/>
                  </a:solidFill>
                  <a:latin typeface="Comic Sans MS"/>
                  <a:ea typeface="Comic Sans MS"/>
                  <a:cs typeface="Comic Sans MS"/>
                  <a:sym typeface="Comic Sans MS"/>
                </a:defRPr>
              </a:pPr>
              <a:endParaRPr/>
            </a:p>
          </p:txBody>
        </p:sp>
        <p:sp>
          <p:nvSpPr>
            <p:cNvPr id="158" name="Shape 158"/>
            <p:cNvSpPr/>
            <p:nvPr/>
          </p:nvSpPr>
          <p:spPr>
            <a:xfrm>
              <a:off x="587425" y="709849"/>
              <a:ext cx="91988" cy="44010"/>
            </a:xfrm>
            <a:prstGeom prst="ellipse">
              <a:avLst/>
            </a:prstGeom>
            <a:solidFill>
              <a:schemeClr val="accent1"/>
            </a:solidFill>
            <a:ln w="9525" cap="flat">
              <a:solidFill>
                <a:srgbClr val="FFFF00"/>
              </a:solidFill>
              <a:prstDash val="solid"/>
              <a:round/>
            </a:ln>
            <a:effectLst/>
          </p:spPr>
          <p:txBody>
            <a:bodyPr wrap="square" lIns="45719" tIns="45719" rIns="45719" bIns="45719" numCol="1" anchor="ctr">
              <a:noAutofit/>
            </a:bodyPr>
            <a:lstStyle/>
            <a:p>
              <a:pPr algn="ctr">
                <a:defRPr sz="2800">
                  <a:solidFill>
                    <a:srgbClr val="FFFF00"/>
                  </a:solidFill>
                  <a:latin typeface="Comic Sans MS"/>
                  <a:ea typeface="Comic Sans MS"/>
                  <a:cs typeface="Comic Sans MS"/>
                  <a:sym typeface="Comic Sans MS"/>
                </a:defRPr>
              </a:pPr>
              <a:endParaRPr/>
            </a:p>
          </p:txBody>
        </p:sp>
        <p:sp>
          <p:nvSpPr>
            <p:cNvPr id="159" name="Shape 159"/>
            <p:cNvSpPr/>
            <p:nvPr/>
          </p:nvSpPr>
          <p:spPr>
            <a:xfrm>
              <a:off x="82390" y="42759"/>
              <a:ext cx="1518900" cy="674248"/>
            </a:xfrm>
            <a:custGeom>
              <a:avLst/>
              <a:gdLst/>
              <a:ahLst/>
              <a:cxnLst>
                <a:cxn ang="0">
                  <a:pos x="wd2" y="hd2"/>
                </a:cxn>
                <a:cxn ang="5400000">
                  <a:pos x="wd2" y="hd2"/>
                </a:cxn>
                <a:cxn ang="10800000">
                  <a:pos x="wd2" y="hd2"/>
                </a:cxn>
                <a:cxn ang="16200000">
                  <a:pos x="wd2" y="hd2"/>
                </a:cxn>
              </a:cxnLst>
              <a:rect l="0" t="0" r="r" b="b"/>
              <a:pathLst>
                <a:path w="21600" h="21600" extrusionOk="0">
                  <a:moveTo>
                    <a:pt x="0" y="13555"/>
                  </a:moveTo>
                  <a:cubicBezTo>
                    <a:pt x="417" y="13915"/>
                    <a:pt x="899" y="14078"/>
                    <a:pt x="1381" y="14023"/>
                  </a:cubicBezTo>
                  <a:moveTo>
                    <a:pt x="2000" y="19344"/>
                  </a:moveTo>
                  <a:cubicBezTo>
                    <a:pt x="2207" y="19308"/>
                    <a:pt x="2410" y="19233"/>
                    <a:pt x="2604" y="19120"/>
                  </a:cubicBezTo>
                  <a:moveTo>
                    <a:pt x="7435" y="20578"/>
                  </a:moveTo>
                  <a:cubicBezTo>
                    <a:pt x="7532" y="20937"/>
                    <a:pt x="7654" y="21279"/>
                    <a:pt x="7799" y="21600"/>
                  </a:cubicBezTo>
                  <a:moveTo>
                    <a:pt x="14381" y="20160"/>
                  </a:moveTo>
                  <a:cubicBezTo>
                    <a:pt x="14456" y="19795"/>
                    <a:pt x="14505" y="19419"/>
                    <a:pt x="14527" y="19039"/>
                  </a:cubicBezTo>
                  <a:moveTo>
                    <a:pt x="19208" y="16270"/>
                  </a:moveTo>
                  <a:cubicBezTo>
                    <a:pt x="19208" y="14502"/>
                    <a:pt x="18520" y="12889"/>
                    <a:pt x="17436" y="12115"/>
                  </a:cubicBezTo>
                  <a:moveTo>
                    <a:pt x="20811" y="9204"/>
                  </a:moveTo>
                  <a:cubicBezTo>
                    <a:pt x="21153" y="8777"/>
                    <a:pt x="21423" y="8239"/>
                    <a:pt x="21600" y="7632"/>
                  </a:cubicBezTo>
                  <a:moveTo>
                    <a:pt x="19744" y="2561"/>
                  </a:moveTo>
                  <a:cubicBezTo>
                    <a:pt x="19747" y="2312"/>
                    <a:pt x="19733" y="2063"/>
                    <a:pt x="19702" y="1818"/>
                  </a:cubicBezTo>
                  <a:moveTo>
                    <a:pt x="15078" y="0"/>
                  </a:moveTo>
                  <a:cubicBezTo>
                    <a:pt x="14912" y="285"/>
                    <a:pt x="14776" y="604"/>
                    <a:pt x="14673" y="947"/>
                  </a:cubicBezTo>
                  <a:moveTo>
                    <a:pt x="11061" y="564"/>
                  </a:moveTo>
                  <a:cubicBezTo>
                    <a:pt x="10973" y="823"/>
                    <a:pt x="10907" y="1098"/>
                    <a:pt x="10865" y="1381"/>
                  </a:cubicBezTo>
                  <a:moveTo>
                    <a:pt x="7163" y="2480"/>
                  </a:moveTo>
                  <a:cubicBezTo>
                    <a:pt x="6949" y="2175"/>
                    <a:pt x="6711" y="1909"/>
                    <a:pt x="6454" y="1688"/>
                  </a:cubicBezTo>
                  <a:moveTo>
                    <a:pt x="946" y="7074"/>
                  </a:moveTo>
                  <a:cubicBezTo>
                    <a:pt x="973" y="7356"/>
                    <a:pt x="1014" y="7635"/>
                    <a:pt x="1070" y="7907"/>
                  </a:cubicBezTo>
                </a:path>
              </a:pathLst>
            </a:custGeom>
            <a:noFill/>
            <a:ln w="9525" cap="flat">
              <a:solidFill>
                <a:srgbClr val="FFFF00"/>
              </a:solidFill>
              <a:prstDash val="solid"/>
              <a:round/>
            </a:ln>
            <a:effectLst/>
          </p:spPr>
          <p:txBody>
            <a:bodyPr wrap="square" lIns="45719" tIns="45719" rIns="45719" bIns="45719" numCol="1" anchor="ctr">
              <a:noAutofit/>
            </a:bodyPr>
            <a:lstStyle/>
            <a:p>
              <a:pPr algn="ctr">
                <a:defRPr sz="2800">
                  <a:solidFill>
                    <a:srgbClr val="FFFF00"/>
                  </a:solidFill>
                  <a:latin typeface="Comic Sans MS"/>
                  <a:ea typeface="Comic Sans MS"/>
                  <a:cs typeface="Comic Sans MS"/>
                  <a:sym typeface="Comic Sans MS"/>
                </a:defRPr>
              </a:pPr>
              <a:endParaRPr/>
            </a:p>
          </p:txBody>
        </p:sp>
      </p:grpSp>
      <p:sp>
        <p:nvSpPr>
          <p:cNvPr id="161" name="Shape 161"/>
          <p:cNvSpPr/>
          <p:nvPr/>
        </p:nvSpPr>
        <p:spPr>
          <a:xfrm>
            <a:off x="511175" y="115887"/>
            <a:ext cx="8078788" cy="1094741"/>
          </a:xfrm>
          <a:prstGeom prst="rect">
            <a:avLst/>
          </a:prstGeom>
          <a:ln w="12700">
            <a:solidFill>
              <a:srgbClr val="00FFFF"/>
            </a:solidFill>
          </a:ln>
          <a:extLst>
            <a:ext uri="{C572A759-6A51-4108-AA02-DFA0A04FC94B}">
              <ma14:wrappingTextBoxFlag xmlns="" xmlns:ma14="http://schemas.microsoft.com/office/mac/drawingml/2011/main" val="1"/>
            </a:ext>
          </a:extLst>
        </p:spPr>
        <p:txBody>
          <a:bodyPr lIns="45719" rIns="45719">
            <a:spAutoFit/>
          </a:bodyPr>
          <a:lstStyle/>
          <a:p>
            <a:pPr algn="ctr">
              <a:defRPr sz="2800" b="1">
                <a:solidFill>
                  <a:srgbClr val="FFFF00"/>
                </a:solidFill>
                <a:latin typeface="Comic Sans MS"/>
                <a:ea typeface="Comic Sans MS"/>
                <a:cs typeface="Comic Sans MS"/>
                <a:sym typeface="Comic Sans MS"/>
              </a:defRPr>
            </a:pPr>
            <a:r>
              <a:t>DECRETO LEGISLATIVO </a:t>
            </a:r>
          </a:p>
          <a:p>
            <a:pPr algn="ctr">
              <a:defRPr sz="2800" b="1">
                <a:solidFill>
                  <a:srgbClr val="FFFF00"/>
                </a:solidFill>
                <a:latin typeface="Comic Sans MS"/>
                <a:ea typeface="Comic Sans MS"/>
                <a:cs typeface="Comic Sans MS"/>
                <a:sym typeface="Comic Sans MS"/>
              </a:defRPr>
            </a:pPr>
            <a:r>
              <a:t>23 FEBBRAIO 2000 n. 38</a:t>
            </a:r>
          </a:p>
        </p:txBody>
      </p:sp>
      <p:sp>
        <p:nvSpPr>
          <p:cNvPr id="162" name="Shape 162"/>
          <p:cNvSpPr/>
          <p:nvPr/>
        </p:nvSpPr>
        <p:spPr>
          <a:xfrm>
            <a:off x="1087437" y="1268412"/>
            <a:ext cx="1584326" cy="586741"/>
          </a:xfrm>
          <a:prstGeom prst="rect">
            <a:avLst/>
          </a:prstGeom>
          <a:ln w="12700">
            <a:miter lim="400000"/>
          </a:ln>
          <a:extLst>
            <a:ext uri="{C572A759-6A51-4108-AA02-DFA0A04FC94B}">
              <ma14:wrappingTextBoxFlag xmlns="" xmlns:ma14="http://schemas.microsoft.com/office/mac/drawingml/2011/main" val="1"/>
            </a:ext>
          </a:extLst>
        </p:spPr>
        <p:txBody>
          <a:bodyPr lIns="45719" rIns="45719">
            <a:spAutoFit/>
          </a:bodyPr>
          <a:lstStyle>
            <a:lvl1pPr>
              <a:defRPr sz="2800">
                <a:solidFill>
                  <a:srgbClr val="FF99CC"/>
                </a:solidFill>
                <a:latin typeface="Comic Sans MS"/>
                <a:ea typeface="Comic Sans MS"/>
                <a:cs typeface="Comic Sans MS"/>
                <a:sym typeface="Comic Sans MS"/>
              </a:defRPr>
            </a:lvl1pPr>
          </a:lstStyle>
          <a:p>
            <a:r>
              <a:t>Art. 13</a:t>
            </a:r>
          </a:p>
        </p:txBody>
      </p:sp>
      <p:sp>
        <p:nvSpPr>
          <p:cNvPr id="163" name="Shape 163"/>
          <p:cNvSpPr/>
          <p:nvPr/>
        </p:nvSpPr>
        <p:spPr>
          <a:xfrm>
            <a:off x="3224212" y="1412875"/>
            <a:ext cx="2648383" cy="586740"/>
          </a:xfrm>
          <a:prstGeom prst="rect">
            <a:avLst/>
          </a:prstGeom>
          <a:ln w="12700">
            <a:miter lim="400000"/>
          </a:ln>
          <a:extLst>
            <a:ext uri="{C572A759-6A51-4108-AA02-DFA0A04FC94B}">
              <ma14:wrappingTextBoxFlag xmlns="" xmlns:ma14="http://schemas.microsoft.com/office/mac/drawingml/2011/main" val="1"/>
            </a:ext>
          </a:extLst>
        </p:spPr>
        <p:txBody>
          <a:bodyPr wrap="none" lIns="45719" rIns="45719">
            <a:spAutoFit/>
          </a:bodyPr>
          <a:lstStyle>
            <a:lvl1pPr>
              <a:defRPr sz="2800" u="sng">
                <a:solidFill>
                  <a:srgbClr val="FFFF00"/>
                </a:solidFill>
                <a:latin typeface="Comic Sans MS"/>
                <a:ea typeface="Comic Sans MS"/>
                <a:cs typeface="Comic Sans MS"/>
                <a:sym typeface="Comic Sans MS"/>
              </a:defRPr>
            </a:lvl1pPr>
          </a:lstStyle>
          <a:p>
            <a:r>
              <a:t>Danno biologico</a:t>
            </a:r>
          </a:p>
        </p:txBody>
      </p:sp>
      <p:sp>
        <p:nvSpPr>
          <p:cNvPr id="164" name="Shape 164"/>
          <p:cNvSpPr/>
          <p:nvPr/>
        </p:nvSpPr>
        <p:spPr>
          <a:xfrm>
            <a:off x="158750" y="2133600"/>
            <a:ext cx="8985250" cy="4549140"/>
          </a:xfrm>
          <a:prstGeom prst="rect">
            <a:avLst/>
          </a:prstGeom>
          <a:ln w="12700">
            <a:miter lim="400000"/>
          </a:ln>
          <a:extLst>
            <a:ext uri="{C572A759-6A51-4108-AA02-DFA0A04FC94B}">
              <ma14:wrappingTextBoxFlag xmlns="" xmlns:ma14="http://schemas.microsoft.com/office/mac/drawingml/2011/main" val="1"/>
            </a:ext>
          </a:extLst>
        </p:spPr>
        <p:txBody>
          <a:bodyPr lIns="45719" rIns="45719">
            <a:spAutoFit/>
          </a:bodyPr>
          <a:lstStyle/>
          <a:p>
            <a:pPr algn="just">
              <a:defRPr sz="2800">
                <a:solidFill>
                  <a:srgbClr val="FFFFFF"/>
                </a:solidFill>
                <a:latin typeface="Comic Sans MS"/>
                <a:ea typeface="Comic Sans MS"/>
                <a:cs typeface="Comic Sans MS"/>
                <a:sym typeface="Comic Sans MS"/>
              </a:defRPr>
            </a:pPr>
            <a:r>
              <a:t>1.… il presente articolo definisce, in via sperimentale, ai fini della tutela dell’assicurazione obbligatoria contro gli infortuni sul lavoro e la malattie professionali il </a:t>
            </a:r>
            <a:r>
              <a:rPr u="sng">
                <a:solidFill>
                  <a:srgbClr val="FFFF00"/>
                </a:solidFill>
              </a:rPr>
              <a:t>danno biologico come la lesione all’integrità psicofisica, suscettibile di valutazione medico-legale, della persona.</a:t>
            </a:r>
          </a:p>
          <a:p>
            <a:pPr algn="just">
              <a:defRPr sz="2800">
                <a:solidFill>
                  <a:srgbClr val="FFFFFF"/>
                </a:solidFill>
                <a:latin typeface="Comic Sans MS"/>
                <a:ea typeface="Comic Sans MS"/>
                <a:cs typeface="Comic Sans MS"/>
                <a:sym typeface="Comic Sans MS"/>
              </a:defRPr>
            </a:pPr>
            <a:r>
              <a:t>Le prestazioni per il ristoro del danno biologico sono determinate in misura indipendente dalla capacità di produzione di reddito del danneggiato.</a:t>
            </a:r>
          </a:p>
        </p:txBody>
      </p:sp>
    </p:spTree>
  </p:cSld>
  <p:clrMapOvr>
    <a:masterClrMapping/>
  </p:clrMapOvr>
  <p:transition spd="slow"/>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Shape 23"/>
          <p:cNvSpPr/>
          <p:nvPr/>
        </p:nvSpPr>
        <p:spPr>
          <a:xfrm>
            <a:off x="877386" y="612775"/>
            <a:ext cx="6963778" cy="929640"/>
          </a:xfrm>
          <a:prstGeom prst="rect">
            <a:avLst/>
          </a:prstGeom>
          <a:ln w="12700">
            <a:miter lim="400000"/>
          </a:ln>
          <a:extLst>
            <a:ext uri="{C572A759-6A51-4108-AA02-DFA0A04FC94B}">
              <ma14:wrappingTextBoxFlag xmlns="" xmlns:ma14="http://schemas.microsoft.com/office/mac/drawingml/2011/main" val="1"/>
            </a:ext>
          </a:extLst>
        </p:spPr>
        <p:txBody>
          <a:bodyPr wrap="none" lIns="45719" rIns="45719">
            <a:spAutoFit/>
          </a:bodyPr>
          <a:lstStyle/>
          <a:p>
            <a:pPr algn="ctr">
              <a:defRPr>
                <a:solidFill>
                  <a:srgbClr val="FF0066"/>
                </a:solidFill>
                <a:latin typeface="Arial Unicode MS"/>
                <a:ea typeface="Arial Unicode MS"/>
                <a:cs typeface="Arial Unicode MS"/>
                <a:sym typeface="Arial Unicode MS"/>
              </a:defRPr>
            </a:pPr>
            <a:r>
              <a:t>ARTICOLO 38</a:t>
            </a:r>
          </a:p>
          <a:p>
            <a:pPr algn="ctr">
              <a:defRPr>
                <a:solidFill>
                  <a:srgbClr val="FF0066"/>
                </a:solidFill>
                <a:latin typeface="Arial Unicode MS"/>
                <a:ea typeface="Arial Unicode MS"/>
                <a:cs typeface="Arial Unicode MS"/>
                <a:sym typeface="Arial Unicode MS"/>
              </a:defRPr>
            </a:pPr>
            <a:r>
              <a:t> COSTITUZIONE DELLA REPUBBLICA ITALIANA</a:t>
            </a:r>
          </a:p>
        </p:txBody>
      </p:sp>
      <p:sp>
        <p:nvSpPr>
          <p:cNvPr id="24" name="Shape 24" descr="Griglia piccola"/>
          <p:cNvSpPr/>
          <p:nvPr/>
        </p:nvSpPr>
        <p:spPr>
          <a:xfrm>
            <a:off x="155575" y="2362200"/>
            <a:ext cx="8836025" cy="3425190"/>
          </a:xfrm>
          <a:prstGeom prst="rect">
            <a:avLst/>
          </a:prstGeom>
          <a:ln w="31750" cap="sq">
            <a:solidFill>
              <a:srgbClr val="CCCCFF"/>
            </a:solidFill>
          </a:ln>
          <a:extLst>
            <a:ext uri="{C572A759-6A51-4108-AA02-DFA0A04FC94B}">
              <ma14:wrappingTextBoxFlag xmlns="" xmlns:ma14="http://schemas.microsoft.com/office/mac/drawingml/2011/main" val="1"/>
            </a:ext>
          </a:extLst>
        </p:spPr>
        <p:txBody>
          <a:bodyPr lIns="45719" rIns="45719">
            <a:spAutoFit/>
          </a:bodyPr>
          <a:lstStyle/>
          <a:p>
            <a:pPr>
              <a:defRPr sz="2000">
                <a:solidFill>
                  <a:srgbClr val="FFFF00"/>
                </a:solidFill>
                <a:latin typeface="Arial Unicode MS"/>
                <a:ea typeface="Arial Unicode MS"/>
                <a:cs typeface="Arial Unicode MS"/>
                <a:sym typeface="Arial Unicode MS"/>
              </a:defRPr>
            </a:pPr>
            <a:r>
              <a:t>Ogni cittadino inabile al lavoro e sprovvisto dei mezzi necessari per vivere ha diritto al mantenimento e all’assistenza sociale. </a:t>
            </a:r>
          </a:p>
          <a:p>
            <a:pPr>
              <a:defRPr sz="2000">
                <a:solidFill>
                  <a:srgbClr val="FFFF00"/>
                </a:solidFill>
                <a:latin typeface="Arial Unicode MS"/>
                <a:ea typeface="Arial Unicode MS"/>
                <a:cs typeface="Arial Unicode MS"/>
                <a:sym typeface="Arial Unicode MS"/>
              </a:defRPr>
            </a:pPr>
            <a:r>
              <a:t>I lavoratori hanno diritto che siano preveduti ed assicurati mezzi adeguati alle loro esigenze di vita in caso di infortunio, malattia, invalidità e vecchiaia, disoccupazione involontaria. </a:t>
            </a:r>
          </a:p>
          <a:p>
            <a:pPr>
              <a:defRPr sz="2000">
                <a:solidFill>
                  <a:srgbClr val="FFFF00"/>
                </a:solidFill>
                <a:latin typeface="Arial Unicode MS"/>
                <a:ea typeface="Arial Unicode MS"/>
                <a:cs typeface="Arial Unicode MS"/>
                <a:sym typeface="Arial Unicode MS"/>
              </a:defRPr>
            </a:pPr>
            <a:r>
              <a:t>Gli inabili ed i minorati hanno diritto all’educazione e all’avviamento professionale.</a:t>
            </a:r>
          </a:p>
          <a:p>
            <a:pPr>
              <a:defRPr sz="2000">
                <a:solidFill>
                  <a:srgbClr val="FFFF00"/>
                </a:solidFill>
                <a:latin typeface="Arial Unicode MS"/>
                <a:ea typeface="Arial Unicode MS"/>
                <a:cs typeface="Arial Unicode MS"/>
                <a:sym typeface="Arial Unicode MS"/>
              </a:defRPr>
            </a:pPr>
            <a:r>
              <a:t>Ai compiti previsti in quest’articolo provvedono organi ed istituti predisposti o integrati dallo Stato. </a:t>
            </a:r>
          </a:p>
          <a:p>
            <a:pPr>
              <a:defRPr sz="2000">
                <a:solidFill>
                  <a:srgbClr val="FFFF00"/>
                </a:solidFill>
                <a:latin typeface="Arial Unicode MS"/>
                <a:ea typeface="Arial Unicode MS"/>
                <a:cs typeface="Arial Unicode MS"/>
                <a:sym typeface="Arial Unicode MS"/>
              </a:defRPr>
            </a:pPr>
            <a:r>
              <a:t>L’assistenza privata è libera.</a:t>
            </a:r>
          </a:p>
        </p:txBody>
      </p:sp>
    </p:spTree>
  </p:cSld>
  <p:clrMapOvr>
    <a:masterClrMapping/>
  </p:clrMapOvr>
  <p:transition spd="slow"/>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6" name="Shape 166"/>
          <p:cNvSpPr/>
          <p:nvPr/>
        </p:nvSpPr>
        <p:spPr>
          <a:xfrm>
            <a:off x="511175" y="115887"/>
            <a:ext cx="8078788" cy="1094741"/>
          </a:xfrm>
          <a:prstGeom prst="rect">
            <a:avLst/>
          </a:prstGeom>
          <a:ln w="12700">
            <a:solidFill>
              <a:srgbClr val="00FFFF"/>
            </a:solidFill>
          </a:ln>
          <a:extLst>
            <a:ext uri="{C572A759-6A51-4108-AA02-DFA0A04FC94B}">
              <ma14:wrappingTextBoxFlag xmlns="" xmlns:ma14="http://schemas.microsoft.com/office/mac/drawingml/2011/main" val="1"/>
            </a:ext>
          </a:extLst>
        </p:spPr>
        <p:txBody>
          <a:bodyPr lIns="45719" rIns="45719">
            <a:spAutoFit/>
          </a:bodyPr>
          <a:lstStyle/>
          <a:p>
            <a:pPr algn="ctr">
              <a:defRPr sz="2800" b="1">
                <a:solidFill>
                  <a:srgbClr val="FFFF00"/>
                </a:solidFill>
                <a:latin typeface="Comic Sans MS"/>
                <a:ea typeface="Comic Sans MS"/>
                <a:cs typeface="Comic Sans MS"/>
                <a:sym typeface="Comic Sans MS"/>
              </a:defRPr>
            </a:pPr>
            <a:r>
              <a:t>DECRETO LEGISLATIVO </a:t>
            </a:r>
          </a:p>
          <a:p>
            <a:pPr algn="ctr">
              <a:defRPr sz="2800" b="1">
                <a:solidFill>
                  <a:srgbClr val="FFFF00"/>
                </a:solidFill>
                <a:latin typeface="Comic Sans MS"/>
                <a:ea typeface="Comic Sans MS"/>
                <a:cs typeface="Comic Sans MS"/>
                <a:sym typeface="Comic Sans MS"/>
              </a:defRPr>
            </a:pPr>
            <a:r>
              <a:t>23 FEBBRAIO 2000 n. 38</a:t>
            </a:r>
          </a:p>
        </p:txBody>
      </p:sp>
      <p:sp>
        <p:nvSpPr>
          <p:cNvPr id="167" name="Shape 167"/>
          <p:cNvSpPr/>
          <p:nvPr/>
        </p:nvSpPr>
        <p:spPr>
          <a:xfrm>
            <a:off x="158750" y="2354262"/>
            <a:ext cx="8985250" cy="2567941"/>
          </a:xfrm>
          <a:prstGeom prst="rect">
            <a:avLst/>
          </a:prstGeom>
          <a:ln w="12700">
            <a:miter lim="400000"/>
          </a:ln>
          <a:extLst>
            <a:ext uri="{C572A759-6A51-4108-AA02-DFA0A04FC94B}">
              <ma14:wrappingTextBoxFlag xmlns="" xmlns:ma14="http://schemas.microsoft.com/office/mac/drawingml/2011/main" val="1"/>
            </a:ext>
          </a:extLst>
        </p:spPr>
        <p:txBody>
          <a:bodyPr lIns="45719" rIns="45719">
            <a:spAutoFit/>
          </a:bodyPr>
          <a:lstStyle/>
          <a:p>
            <a:pPr algn="just">
              <a:defRPr sz="2800">
                <a:solidFill>
                  <a:srgbClr val="FFFFFF"/>
                </a:solidFill>
                <a:latin typeface="Comic Sans MS"/>
                <a:ea typeface="Comic Sans MS"/>
                <a:cs typeface="Comic Sans MS"/>
                <a:sym typeface="Comic Sans MS"/>
              </a:defRPr>
            </a:pPr>
            <a:r>
              <a:t>In caso di danno biologico …</a:t>
            </a:r>
          </a:p>
          <a:p>
            <a:pPr algn="just">
              <a:defRPr sz="2800">
                <a:solidFill>
                  <a:srgbClr val="FFFFFF"/>
                </a:solidFill>
                <a:latin typeface="Comic Sans MS"/>
                <a:ea typeface="Comic Sans MS"/>
                <a:cs typeface="Comic Sans MS"/>
                <a:sym typeface="Comic Sans MS"/>
              </a:defRPr>
            </a:pPr>
            <a:r>
              <a:t>Le menomazioni conseguenti alle lesioni dell’integrità </a:t>
            </a:r>
          </a:p>
          <a:p>
            <a:pPr algn="just">
              <a:defRPr sz="2800">
                <a:solidFill>
                  <a:srgbClr val="FFFFFF"/>
                </a:solidFill>
                <a:latin typeface="Comic Sans MS"/>
                <a:ea typeface="Comic Sans MS"/>
                <a:cs typeface="Comic Sans MS"/>
                <a:sym typeface="Comic Sans MS"/>
              </a:defRPr>
            </a:pPr>
            <a:r>
              <a:t>psicofisica di cui al comma 1 sono valutate in base a specifica “tabella delle menomazioni”, comprensiva degli aspetti dinamico-relazionali. </a:t>
            </a:r>
          </a:p>
        </p:txBody>
      </p:sp>
    </p:spTree>
  </p:cSld>
  <p:clrMapOvr>
    <a:masterClrMapping/>
  </p:clrMapOvr>
  <p:transition spd="slow"/>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9" name="Shape 169"/>
          <p:cNvSpPr/>
          <p:nvPr/>
        </p:nvSpPr>
        <p:spPr>
          <a:xfrm>
            <a:off x="463674" y="389020"/>
            <a:ext cx="8078788" cy="5909310"/>
          </a:xfrm>
          <a:prstGeom prst="rect">
            <a:avLst/>
          </a:prstGeom>
          <a:ln w="12700">
            <a:solidFill>
              <a:srgbClr val="00FFFF"/>
            </a:solidFill>
          </a:ln>
          <a:extLst>
            <a:ext uri="{C572A759-6A51-4108-AA02-DFA0A04FC94B}">
              <ma14:wrappingTextBoxFlag xmlns="" xmlns:ma14="http://schemas.microsoft.com/office/mac/drawingml/2011/main" val="1"/>
            </a:ext>
          </a:extLst>
        </p:spPr>
        <p:txBody>
          <a:bodyPr lIns="45719" rIns="45719">
            <a:spAutoFit/>
          </a:bodyPr>
          <a:lstStyle/>
          <a:p>
            <a:pPr defTabSz="457200">
              <a:defRPr sz="1400" b="1">
                <a:solidFill>
                  <a:srgbClr val="FFFFFF"/>
                </a:solidFill>
                <a:latin typeface="+mj-lt"/>
                <a:ea typeface="+mj-ea"/>
                <a:cs typeface="+mj-cs"/>
                <a:sym typeface="Helvetica"/>
              </a:defRPr>
            </a:pPr>
            <a:r>
              <a:rPr dirty="0" err="1"/>
              <a:t>Apparato</a:t>
            </a:r>
            <a:r>
              <a:rPr dirty="0"/>
              <a:t> </a:t>
            </a:r>
            <a:r>
              <a:rPr dirty="0" err="1"/>
              <a:t>osteoarticolare</a:t>
            </a:r>
            <a:r>
              <a:rPr dirty="0"/>
              <a:t> e </a:t>
            </a:r>
            <a:r>
              <a:rPr dirty="0" err="1"/>
              <a:t>muscolare</a:t>
            </a:r>
            <a:endParaRPr dirty="0"/>
          </a:p>
          <a:p>
            <a:pPr defTabSz="457200">
              <a:defRPr sz="1300">
                <a:solidFill>
                  <a:srgbClr val="FFFFFF"/>
                </a:solidFill>
                <a:latin typeface="+mj-lt"/>
                <a:ea typeface="+mj-ea"/>
                <a:cs typeface="+mj-cs"/>
                <a:sym typeface="Helvetica"/>
              </a:defRPr>
            </a:pPr>
            <a:r>
              <a:rPr dirty="0" err="1"/>
              <a:t>Anchilosi</a:t>
            </a:r>
            <a:r>
              <a:rPr dirty="0"/>
              <a:t> del </a:t>
            </a:r>
            <a:r>
              <a:rPr dirty="0" err="1"/>
              <a:t>rachide</a:t>
            </a:r>
            <a:r>
              <a:rPr dirty="0"/>
              <a:t> in </a:t>
            </a:r>
            <a:r>
              <a:rPr dirty="0" err="1"/>
              <a:t>toto</a:t>
            </a:r>
            <a:r>
              <a:rPr dirty="0"/>
              <a:t>, a </a:t>
            </a:r>
            <a:r>
              <a:rPr dirty="0" err="1"/>
              <a:t>seconda</a:t>
            </a:r>
            <a:r>
              <a:rPr dirty="0"/>
              <a:t> del </a:t>
            </a:r>
            <a:r>
              <a:rPr dirty="0" err="1"/>
              <a:t>coinvolgimento</a:t>
            </a:r>
            <a:r>
              <a:rPr dirty="0"/>
              <a:t> </a:t>
            </a:r>
            <a:r>
              <a:rPr dirty="0" err="1"/>
              <a:t>nervoso</a:t>
            </a:r>
            <a:endParaRPr dirty="0"/>
          </a:p>
          <a:p>
            <a:pPr defTabSz="457200">
              <a:defRPr sz="1300">
                <a:solidFill>
                  <a:srgbClr val="FFFFFF"/>
                </a:solidFill>
                <a:latin typeface="+mj-lt"/>
                <a:ea typeface="+mj-ea"/>
                <a:cs typeface="+mj-cs"/>
                <a:sym typeface="Helvetica"/>
              </a:defRPr>
            </a:pPr>
            <a:r>
              <a:rPr dirty="0" err="1">
                <a:solidFill>
                  <a:srgbClr val="FFFF00"/>
                </a:solidFill>
              </a:rPr>
              <a:t>Fino</a:t>
            </a:r>
            <a:r>
              <a:rPr dirty="0">
                <a:solidFill>
                  <a:srgbClr val="FFFF00"/>
                </a:solidFill>
              </a:rPr>
              <a:t> a 60</a:t>
            </a:r>
          </a:p>
          <a:p>
            <a:pPr defTabSz="457200">
              <a:defRPr sz="1300">
                <a:solidFill>
                  <a:srgbClr val="FFFFFF"/>
                </a:solidFill>
                <a:latin typeface="+mj-lt"/>
                <a:ea typeface="+mj-ea"/>
                <a:cs typeface="+mj-cs"/>
                <a:sym typeface="Helvetica"/>
              </a:defRPr>
            </a:pPr>
            <a:r>
              <a:rPr dirty="0" err="1"/>
              <a:t>Patologia</a:t>
            </a:r>
            <a:r>
              <a:rPr dirty="0"/>
              <a:t> </a:t>
            </a:r>
            <a:r>
              <a:rPr dirty="0" err="1"/>
              <a:t>vertebrale</a:t>
            </a:r>
            <a:r>
              <a:rPr dirty="0"/>
              <a:t> con deficit </a:t>
            </a:r>
            <a:r>
              <a:rPr dirty="0" err="1"/>
              <a:t>funzionale</a:t>
            </a:r>
            <a:r>
              <a:rPr dirty="0"/>
              <a:t> </a:t>
            </a:r>
            <a:r>
              <a:rPr dirty="0" err="1"/>
              <a:t>complessivo</a:t>
            </a:r>
            <a:r>
              <a:rPr dirty="0"/>
              <a:t> di media o grave </a:t>
            </a:r>
            <a:r>
              <a:rPr dirty="0" err="1"/>
              <a:t>entità</a:t>
            </a:r>
            <a:r>
              <a:rPr dirty="0"/>
              <a:t>, con </a:t>
            </a:r>
            <a:r>
              <a:rPr dirty="0" err="1"/>
              <a:t>disturbi</a:t>
            </a:r>
            <a:r>
              <a:rPr dirty="0"/>
              <a:t> </a:t>
            </a:r>
            <a:r>
              <a:rPr dirty="0" err="1"/>
              <a:t>trofico-sensitivi</a:t>
            </a:r>
            <a:r>
              <a:rPr dirty="0"/>
              <a:t> </a:t>
            </a:r>
            <a:r>
              <a:rPr dirty="0" err="1"/>
              <a:t>anche</a:t>
            </a:r>
            <a:r>
              <a:rPr dirty="0"/>
              <a:t> </a:t>
            </a:r>
            <a:r>
              <a:rPr dirty="0" err="1"/>
              <a:t>persistenti</a:t>
            </a:r>
            <a:r>
              <a:rPr dirty="0"/>
              <a:t> e </a:t>
            </a:r>
            <a:r>
              <a:rPr dirty="0" err="1"/>
              <a:t>disturbi</a:t>
            </a:r>
            <a:r>
              <a:rPr dirty="0"/>
              <a:t> </a:t>
            </a:r>
            <a:r>
              <a:rPr dirty="0" err="1"/>
              <a:t>motori</a:t>
            </a:r>
            <a:r>
              <a:rPr dirty="0"/>
              <a:t> solo </a:t>
            </a:r>
            <a:r>
              <a:rPr dirty="0" err="1"/>
              <a:t>episodici</a:t>
            </a:r>
            <a:r>
              <a:rPr dirty="0"/>
              <a:t> ma </a:t>
            </a:r>
            <a:r>
              <a:rPr dirty="0" err="1"/>
              <a:t>reversibili</a:t>
            </a:r>
            <a:r>
              <a:rPr dirty="0"/>
              <a:t>; </a:t>
            </a:r>
            <a:r>
              <a:rPr dirty="0" err="1"/>
              <a:t>quadro</a:t>
            </a:r>
            <a:r>
              <a:rPr dirty="0"/>
              <a:t> </a:t>
            </a:r>
            <a:r>
              <a:rPr dirty="0" err="1"/>
              <a:t>diagnostico-strumentale</a:t>
            </a:r>
            <a:r>
              <a:rPr dirty="0"/>
              <a:t> di </a:t>
            </a:r>
            <a:r>
              <a:rPr dirty="0" err="1"/>
              <a:t>discoartrosi</a:t>
            </a:r>
            <a:r>
              <a:rPr dirty="0"/>
              <a:t> </a:t>
            </a:r>
            <a:r>
              <a:rPr dirty="0" err="1"/>
              <a:t>pluridistrettuale</a:t>
            </a:r>
            <a:r>
              <a:rPr dirty="0"/>
              <a:t>, di </a:t>
            </a:r>
            <a:r>
              <a:rPr dirty="0" err="1"/>
              <a:t>grado</a:t>
            </a:r>
            <a:r>
              <a:rPr dirty="0"/>
              <a:t> </a:t>
            </a:r>
            <a:r>
              <a:rPr dirty="0" err="1"/>
              <a:t>severo</a:t>
            </a:r>
            <a:r>
              <a:rPr dirty="0"/>
              <a:t>, </a:t>
            </a:r>
            <a:r>
              <a:rPr dirty="0" err="1"/>
              <a:t>comunque</a:t>
            </a:r>
            <a:r>
              <a:rPr dirty="0"/>
              <a:t> </a:t>
            </a:r>
            <a:r>
              <a:rPr dirty="0" err="1"/>
              <a:t>presente</a:t>
            </a:r>
            <a:r>
              <a:rPr dirty="0"/>
              <a:t> </a:t>
            </a:r>
            <a:r>
              <a:rPr dirty="0" err="1"/>
              <a:t>nei</a:t>
            </a:r>
            <a:r>
              <a:rPr dirty="0"/>
              <a:t> </a:t>
            </a:r>
            <a:r>
              <a:rPr dirty="0" err="1"/>
              <a:t>tratti</a:t>
            </a:r>
            <a:r>
              <a:rPr dirty="0"/>
              <a:t> </a:t>
            </a:r>
            <a:r>
              <a:rPr dirty="0" err="1"/>
              <a:t>cervicale</a:t>
            </a:r>
            <a:r>
              <a:rPr dirty="0"/>
              <a:t> e </a:t>
            </a:r>
            <a:r>
              <a:rPr dirty="0" err="1"/>
              <a:t>lombare</a:t>
            </a:r>
            <a:endParaRPr dirty="0"/>
          </a:p>
          <a:p>
            <a:pPr defTabSz="457200">
              <a:defRPr sz="1300">
                <a:solidFill>
                  <a:srgbClr val="FFFFFF"/>
                </a:solidFill>
                <a:latin typeface="+mj-lt"/>
                <a:ea typeface="+mj-ea"/>
                <a:cs typeface="+mj-cs"/>
                <a:sym typeface="Helvetica"/>
              </a:defRPr>
            </a:pPr>
            <a:r>
              <a:rPr dirty="0" err="1"/>
              <a:t>Fino</a:t>
            </a:r>
            <a:r>
              <a:rPr dirty="0"/>
              <a:t> a 35</a:t>
            </a:r>
          </a:p>
          <a:p>
            <a:pPr defTabSz="457200">
              <a:defRPr sz="1300">
                <a:solidFill>
                  <a:srgbClr val="FFFFFF"/>
                </a:solidFill>
                <a:latin typeface="+mj-lt"/>
                <a:ea typeface="+mj-ea"/>
                <a:cs typeface="+mj-cs"/>
                <a:sym typeface="Helvetica"/>
              </a:defRPr>
            </a:pPr>
            <a:r>
              <a:rPr dirty="0" err="1"/>
              <a:t>Patologia</a:t>
            </a:r>
            <a:r>
              <a:rPr dirty="0"/>
              <a:t> </a:t>
            </a:r>
            <a:r>
              <a:rPr dirty="0" err="1"/>
              <a:t>vertebrale</a:t>
            </a:r>
            <a:r>
              <a:rPr dirty="0"/>
              <a:t> con deficit </a:t>
            </a:r>
            <a:r>
              <a:rPr dirty="0" err="1"/>
              <a:t>funzionale</a:t>
            </a:r>
            <a:r>
              <a:rPr dirty="0"/>
              <a:t> </a:t>
            </a:r>
            <a:r>
              <a:rPr dirty="0" err="1"/>
              <a:t>complessivo</a:t>
            </a:r>
            <a:r>
              <a:rPr dirty="0"/>
              <a:t> di </a:t>
            </a:r>
            <a:r>
              <a:rPr dirty="0" err="1"/>
              <a:t>lieve</a:t>
            </a:r>
            <a:r>
              <a:rPr dirty="0"/>
              <a:t> </a:t>
            </a:r>
            <a:r>
              <a:rPr dirty="0" err="1"/>
              <a:t>entità</a:t>
            </a:r>
            <a:r>
              <a:rPr dirty="0"/>
              <a:t> o </a:t>
            </a:r>
            <a:r>
              <a:rPr dirty="0" err="1"/>
              <a:t>ai</a:t>
            </a:r>
            <a:r>
              <a:rPr dirty="0"/>
              <a:t> </a:t>
            </a:r>
            <a:r>
              <a:rPr dirty="0" err="1"/>
              <a:t>gradi</a:t>
            </a:r>
            <a:r>
              <a:rPr dirty="0"/>
              <a:t> </a:t>
            </a:r>
            <a:r>
              <a:rPr dirty="0" err="1"/>
              <a:t>estremi</a:t>
            </a:r>
            <a:r>
              <a:rPr dirty="0"/>
              <a:t> </a:t>
            </a:r>
            <a:r>
              <a:rPr dirty="0" err="1"/>
              <a:t>delle</a:t>
            </a:r>
            <a:r>
              <a:rPr dirty="0"/>
              <a:t> </a:t>
            </a:r>
            <a:r>
              <a:rPr dirty="0" err="1"/>
              <a:t>escursioni</a:t>
            </a:r>
            <a:r>
              <a:rPr dirty="0"/>
              <a:t> </a:t>
            </a:r>
            <a:r>
              <a:rPr dirty="0" err="1"/>
              <a:t>articolari</a:t>
            </a:r>
            <a:r>
              <a:rPr dirty="0"/>
              <a:t>, con </a:t>
            </a:r>
            <a:r>
              <a:rPr dirty="0" err="1"/>
              <a:t>disturbi</a:t>
            </a:r>
            <a:r>
              <a:rPr dirty="0"/>
              <a:t> </a:t>
            </a:r>
            <a:r>
              <a:rPr dirty="0" err="1"/>
              <a:t>trofico-sensitivi</a:t>
            </a:r>
            <a:r>
              <a:rPr dirty="0"/>
              <a:t> </a:t>
            </a:r>
            <a:r>
              <a:rPr dirty="0" err="1"/>
              <a:t>anche</a:t>
            </a:r>
            <a:r>
              <a:rPr dirty="0"/>
              <a:t> </a:t>
            </a:r>
            <a:r>
              <a:rPr dirty="0" err="1"/>
              <a:t>persistenti</a:t>
            </a:r>
            <a:r>
              <a:rPr dirty="0"/>
              <a:t> e </a:t>
            </a:r>
            <a:r>
              <a:rPr dirty="0" err="1"/>
              <a:t>disturbi</a:t>
            </a:r>
            <a:r>
              <a:rPr dirty="0"/>
              <a:t> </a:t>
            </a:r>
            <a:r>
              <a:rPr dirty="0" err="1"/>
              <a:t>motori</a:t>
            </a:r>
            <a:r>
              <a:rPr dirty="0"/>
              <a:t> solo </a:t>
            </a:r>
            <a:r>
              <a:rPr dirty="0" err="1"/>
              <a:t>intermittenti</a:t>
            </a:r>
            <a:r>
              <a:rPr dirty="0"/>
              <a:t>, </a:t>
            </a:r>
            <a:r>
              <a:rPr dirty="0" err="1"/>
              <a:t>reversibili</a:t>
            </a:r>
            <a:r>
              <a:rPr dirty="0"/>
              <a:t>; </a:t>
            </a:r>
            <a:r>
              <a:rPr dirty="0" err="1"/>
              <a:t>quadro</a:t>
            </a:r>
            <a:r>
              <a:rPr dirty="0"/>
              <a:t> </a:t>
            </a:r>
            <a:r>
              <a:rPr dirty="0" err="1"/>
              <a:t>diagnostico-strumentale</a:t>
            </a:r>
            <a:r>
              <a:rPr dirty="0"/>
              <a:t> di </a:t>
            </a:r>
            <a:r>
              <a:rPr dirty="0" err="1"/>
              <a:t>discoartrosi</a:t>
            </a:r>
            <a:r>
              <a:rPr dirty="0"/>
              <a:t> </a:t>
            </a:r>
            <a:r>
              <a:rPr dirty="0" err="1"/>
              <a:t>pluridistrettuale</a:t>
            </a:r>
            <a:r>
              <a:rPr dirty="0"/>
              <a:t> di </a:t>
            </a:r>
            <a:r>
              <a:rPr dirty="0" err="1"/>
              <a:t>grado</a:t>
            </a:r>
            <a:r>
              <a:rPr dirty="0"/>
              <a:t> </a:t>
            </a:r>
            <a:r>
              <a:rPr dirty="0" err="1"/>
              <a:t>medio</a:t>
            </a:r>
            <a:r>
              <a:rPr dirty="0"/>
              <a:t>-grave, </a:t>
            </a:r>
            <a:r>
              <a:rPr dirty="0" err="1"/>
              <a:t>comunque</a:t>
            </a:r>
            <a:r>
              <a:rPr dirty="0"/>
              <a:t> </a:t>
            </a:r>
            <a:r>
              <a:rPr dirty="0" err="1"/>
              <a:t>presente</a:t>
            </a:r>
            <a:r>
              <a:rPr dirty="0"/>
              <a:t> </a:t>
            </a:r>
            <a:r>
              <a:rPr dirty="0" err="1"/>
              <a:t>nei</a:t>
            </a:r>
            <a:r>
              <a:rPr dirty="0"/>
              <a:t> </a:t>
            </a:r>
            <a:r>
              <a:rPr dirty="0" err="1"/>
              <a:t>tratti</a:t>
            </a:r>
            <a:r>
              <a:rPr dirty="0"/>
              <a:t> </a:t>
            </a:r>
            <a:r>
              <a:rPr dirty="0" err="1"/>
              <a:t>cervicale</a:t>
            </a:r>
            <a:r>
              <a:rPr dirty="0"/>
              <a:t> e </a:t>
            </a:r>
            <a:r>
              <a:rPr dirty="0" err="1"/>
              <a:t>lombare</a:t>
            </a:r>
            <a:endParaRPr dirty="0"/>
          </a:p>
          <a:p>
            <a:pPr defTabSz="457200">
              <a:defRPr sz="1300">
                <a:solidFill>
                  <a:srgbClr val="FFFFFF"/>
                </a:solidFill>
                <a:latin typeface="+mj-lt"/>
                <a:ea typeface="+mj-ea"/>
                <a:cs typeface="+mj-cs"/>
                <a:sym typeface="Helvetica"/>
              </a:defRPr>
            </a:pPr>
            <a:r>
              <a:rPr dirty="0" err="1"/>
              <a:t>Fino</a:t>
            </a:r>
            <a:r>
              <a:rPr dirty="0"/>
              <a:t> a 25</a:t>
            </a:r>
          </a:p>
          <a:p>
            <a:pPr defTabSz="457200">
              <a:defRPr sz="1300">
                <a:solidFill>
                  <a:srgbClr val="FFFFFF"/>
                </a:solidFill>
                <a:latin typeface="+mj-lt"/>
                <a:ea typeface="+mj-ea"/>
                <a:cs typeface="+mj-cs"/>
                <a:sym typeface="Helvetica"/>
              </a:defRPr>
            </a:pPr>
            <a:r>
              <a:rPr dirty="0" err="1"/>
              <a:t>Esiti</a:t>
            </a:r>
            <a:r>
              <a:rPr dirty="0"/>
              <a:t> di </a:t>
            </a:r>
            <a:r>
              <a:rPr dirty="0" err="1"/>
              <a:t>frattura</a:t>
            </a:r>
            <a:r>
              <a:rPr dirty="0"/>
              <a:t> </a:t>
            </a:r>
            <a:r>
              <a:rPr dirty="0" err="1"/>
              <a:t>somatica</a:t>
            </a:r>
            <a:r>
              <a:rPr dirty="0"/>
              <a:t> </a:t>
            </a:r>
            <a:r>
              <a:rPr dirty="0" err="1"/>
              <a:t>dell’atlante</a:t>
            </a:r>
            <a:r>
              <a:rPr dirty="0"/>
              <a:t> o </a:t>
            </a:r>
            <a:r>
              <a:rPr dirty="0" err="1"/>
              <a:t>dell’epistrofeo</a:t>
            </a:r>
            <a:r>
              <a:rPr dirty="0"/>
              <a:t> </a:t>
            </a:r>
            <a:r>
              <a:rPr dirty="0" err="1"/>
              <a:t>consistenti</a:t>
            </a:r>
            <a:r>
              <a:rPr dirty="0"/>
              <a:t> in deficit </a:t>
            </a:r>
            <a:r>
              <a:rPr dirty="0" err="1"/>
              <a:t>funzionale</a:t>
            </a:r>
            <a:r>
              <a:rPr dirty="0"/>
              <a:t> </a:t>
            </a:r>
            <a:r>
              <a:rPr dirty="0" err="1"/>
              <a:t>medio</a:t>
            </a:r>
            <a:r>
              <a:rPr dirty="0"/>
              <a:t>, in </a:t>
            </a:r>
            <a:r>
              <a:rPr dirty="0" err="1"/>
              <a:t>assenza</a:t>
            </a:r>
            <a:r>
              <a:rPr dirty="0"/>
              <a:t> di </a:t>
            </a:r>
            <a:r>
              <a:rPr dirty="0" err="1"/>
              <a:t>segni</a:t>
            </a:r>
            <a:r>
              <a:rPr dirty="0"/>
              <a:t> e </a:t>
            </a:r>
            <a:r>
              <a:rPr dirty="0" err="1"/>
              <a:t>sintomi</a:t>
            </a:r>
            <a:r>
              <a:rPr dirty="0"/>
              <a:t> </a:t>
            </a:r>
            <a:r>
              <a:rPr dirty="0" err="1"/>
              <a:t>neurologici</a:t>
            </a:r>
            <a:r>
              <a:rPr dirty="0"/>
              <a:t> </a:t>
            </a:r>
            <a:r>
              <a:rPr dirty="0" err="1"/>
              <a:t>persistenti</a:t>
            </a:r>
            <a:endParaRPr dirty="0"/>
          </a:p>
          <a:p>
            <a:pPr defTabSz="457200">
              <a:defRPr sz="1300">
                <a:solidFill>
                  <a:srgbClr val="FFFFFF"/>
                </a:solidFill>
                <a:latin typeface="+mj-lt"/>
                <a:ea typeface="+mj-ea"/>
                <a:cs typeface="+mj-cs"/>
                <a:sym typeface="Helvetica"/>
              </a:defRPr>
            </a:pPr>
            <a:r>
              <a:rPr dirty="0" err="1"/>
              <a:t>Fino</a:t>
            </a:r>
            <a:r>
              <a:rPr dirty="0"/>
              <a:t> a 10</a:t>
            </a:r>
          </a:p>
          <a:p>
            <a:pPr defTabSz="457200">
              <a:defRPr sz="1300">
                <a:solidFill>
                  <a:srgbClr val="FFFFFF"/>
                </a:solidFill>
                <a:latin typeface="+mj-lt"/>
                <a:ea typeface="+mj-ea"/>
                <a:cs typeface="+mj-cs"/>
                <a:sym typeface="Helvetica"/>
              </a:defRPr>
            </a:pPr>
            <a:r>
              <a:rPr dirty="0" err="1"/>
              <a:t>Anchilosi</a:t>
            </a:r>
            <a:r>
              <a:rPr dirty="0"/>
              <a:t> del </a:t>
            </a:r>
            <a:r>
              <a:rPr dirty="0" err="1"/>
              <a:t>rachide</a:t>
            </a:r>
            <a:r>
              <a:rPr dirty="0"/>
              <a:t> </a:t>
            </a:r>
            <a:r>
              <a:rPr dirty="0" err="1"/>
              <a:t>cervicale</a:t>
            </a:r>
            <a:r>
              <a:rPr dirty="0"/>
              <a:t> in </a:t>
            </a:r>
            <a:r>
              <a:rPr dirty="0" err="1"/>
              <a:t>posizione</a:t>
            </a:r>
            <a:r>
              <a:rPr dirty="0"/>
              <a:t> </a:t>
            </a:r>
            <a:r>
              <a:rPr dirty="0" err="1"/>
              <a:t>favorevole</a:t>
            </a:r>
            <a:endParaRPr dirty="0"/>
          </a:p>
          <a:p>
            <a:pPr defTabSz="457200">
              <a:defRPr sz="1300">
                <a:solidFill>
                  <a:srgbClr val="FFFFFF"/>
                </a:solidFill>
                <a:latin typeface="+mj-lt"/>
                <a:ea typeface="+mj-ea"/>
                <a:cs typeface="+mj-cs"/>
                <a:sym typeface="Helvetica"/>
              </a:defRPr>
            </a:pPr>
            <a:r>
              <a:rPr dirty="0"/>
              <a:t>25</a:t>
            </a:r>
          </a:p>
          <a:p>
            <a:pPr defTabSz="457200">
              <a:defRPr sz="1300">
                <a:solidFill>
                  <a:srgbClr val="FFFFFF"/>
                </a:solidFill>
                <a:latin typeface="+mj-lt"/>
                <a:ea typeface="+mj-ea"/>
                <a:cs typeface="+mj-cs"/>
                <a:sym typeface="Helvetica"/>
              </a:defRPr>
            </a:pPr>
            <a:r>
              <a:rPr dirty="0" err="1"/>
              <a:t>Esiti</a:t>
            </a:r>
            <a:r>
              <a:rPr dirty="0"/>
              <a:t> di </a:t>
            </a:r>
            <a:r>
              <a:rPr dirty="0" err="1"/>
              <a:t>frattura</a:t>
            </a:r>
            <a:r>
              <a:rPr dirty="0"/>
              <a:t> di vertebra </a:t>
            </a:r>
            <a:r>
              <a:rPr dirty="0" err="1"/>
              <a:t>cervicale</a:t>
            </a:r>
            <a:r>
              <a:rPr dirty="0"/>
              <a:t> con residua </a:t>
            </a:r>
            <a:r>
              <a:rPr dirty="0" err="1"/>
              <a:t>deformazione</a:t>
            </a:r>
            <a:r>
              <a:rPr dirty="0"/>
              <a:t> </a:t>
            </a:r>
            <a:r>
              <a:rPr dirty="0" err="1"/>
              <a:t>somatica</a:t>
            </a:r>
            <a:r>
              <a:rPr dirty="0"/>
              <a:t>, deficit </a:t>
            </a:r>
            <a:r>
              <a:rPr dirty="0" err="1"/>
              <a:t>funzionale</a:t>
            </a:r>
            <a:r>
              <a:rPr dirty="0"/>
              <a:t> di media </a:t>
            </a:r>
            <a:r>
              <a:rPr dirty="0" err="1"/>
              <a:t>entità</a:t>
            </a:r>
            <a:r>
              <a:rPr dirty="0"/>
              <a:t> e </a:t>
            </a:r>
            <a:r>
              <a:rPr dirty="0" err="1"/>
              <a:t>disturbi</a:t>
            </a:r>
            <a:r>
              <a:rPr dirty="0"/>
              <a:t> </a:t>
            </a:r>
            <a:r>
              <a:rPr dirty="0" err="1"/>
              <a:t>trofico-sensitivi</a:t>
            </a:r>
            <a:r>
              <a:rPr dirty="0"/>
              <a:t> </a:t>
            </a:r>
            <a:r>
              <a:rPr dirty="0" err="1"/>
              <a:t>intercorrenti</a:t>
            </a:r>
            <a:endParaRPr dirty="0"/>
          </a:p>
          <a:p>
            <a:pPr defTabSz="457200">
              <a:defRPr sz="1300">
                <a:solidFill>
                  <a:srgbClr val="FFFFFF"/>
                </a:solidFill>
                <a:latin typeface="+mj-lt"/>
                <a:ea typeface="+mj-ea"/>
                <a:cs typeface="+mj-cs"/>
                <a:sym typeface="Helvetica"/>
              </a:defRPr>
            </a:pPr>
            <a:r>
              <a:rPr dirty="0" err="1"/>
              <a:t>Fino</a:t>
            </a:r>
            <a:r>
              <a:rPr dirty="0"/>
              <a:t> a 10</a:t>
            </a:r>
          </a:p>
          <a:p>
            <a:pPr defTabSz="457200">
              <a:defRPr sz="1300">
                <a:solidFill>
                  <a:srgbClr val="FFFFFF"/>
                </a:solidFill>
                <a:latin typeface="+mj-lt"/>
                <a:ea typeface="+mj-ea"/>
                <a:cs typeface="+mj-cs"/>
                <a:sym typeface="Helvetica"/>
              </a:defRPr>
            </a:pPr>
            <a:r>
              <a:rPr dirty="0" err="1"/>
              <a:t>Esiti</a:t>
            </a:r>
            <a:r>
              <a:rPr dirty="0"/>
              <a:t> di </a:t>
            </a:r>
            <a:r>
              <a:rPr dirty="0" err="1"/>
              <a:t>duplice</a:t>
            </a:r>
            <a:r>
              <a:rPr dirty="0"/>
              <a:t> </a:t>
            </a:r>
            <a:r>
              <a:rPr dirty="0" err="1"/>
              <a:t>frattura</a:t>
            </a:r>
            <a:r>
              <a:rPr dirty="0"/>
              <a:t> </a:t>
            </a:r>
            <a:r>
              <a:rPr dirty="0" err="1"/>
              <a:t>vertebrale</a:t>
            </a:r>
            <a:r>
              <a:rPr dirty="0"/>
              <a:t> </a:t>
            </a:r>
            <a:r>
              <a:rPr dirty="0" err="1"/>
              <a:t>cervicale</a:t>
            </a:r>
            <a:r>
              <a:rPr dirty="0"/>
              <a:t> con residua </a:t>
            </a:r>
            <a:r>
              <a:rPr dirty="0" err="1"/>
              <a:t>deformazione</a:t>
            </a:r>
            <a:r>
              <a:rPr dirty="0"/>
              <a:t> </a:t>
            </a:r>
            <a:r>
              <a:rPr dirty="0" err="1"/>
              <a:t>somatica</a:t>
            </a:r>
            <a:r>
              <a:rPr dirty="0"/>
              <a:t>, deficit </a:t>
            </a:r>
            <a:r>
              <a:rPr dirty="0" err="1"/>
              <a:t>funzionale</a:t>
            </a:r>
            <a:r>
              <a:rPr dirty="0"/>
              <a:t> di media </a:t>
            </a:r>
            <a:r>
              <a:rPr dirty="0" err="1"/>
              <a:t>entità</a:t>
            </a:r>
            <a:r>
              <a:rPr dirty="0"/>
              <a:t> </a:t>
            </a:r>
            <a:r>
              <a:rPr dirty="0" err="1"/>
              <a:t>ed</a:t>
            </a:r>
            <a:r>
              <a:rPr dirty="0"/>
              <a:t> </a:t>
            </a:r>
            <a:r>
              <a:rPr dirty="0" err="1"/>
              <a:t>artrosi</a:t>
            </a:r>
            <a:r>
              <a:rPr dirty="0"/>
              <a:t> </a:t>
            </a:r>
            <a:r>
              <a:rPr dirty="0" err="1"/>
              <a:t>reattiva</a:t>
            </a:r>
            <a:r>
              <a:rPr dirty="0"/>
              <a:t> </a:t>
            </a:r>
            <a:r>
              <a:rPr dirty="0" err="1"/>
              <a:t>locoregionale</a:t>
            </a:r>
            <a:endParaRPr dirty="0"/>
          </a:p>
          <a:p>
            <a:pPr defTabSz="457200">
              <a:defRPr sz="1300">
                <a:solidFill>
                  <a:srgbClr val="FFFFFF"/>
                </a:solidFill>
                <a:latin typeface="+mj-lt"/>
                <a:ea typeface="+mj-ea"/>
                <a:cs typeface="+mj-cs"/>
                <a:sym typeface="Helvetica"/>
              </a:defRPr>
            </a:pPr>
            <a:r>
              <a:rPr dirty="0" err="1"/>
              <a:t>Fino</a:t>
            </a:r>
            <a:r>
              <a:rPr dirty="0"/>
              <a:t> a 16</a:t>
            </a:r>
          </a:p>
          <a:p>
            <a:pPr defTabSz="457200">
              <a:defRPr sz="1300">
                <a:solidFill>
                  <a:srgbClr val="FFFFFF"/>
                </a:solidFill>
                <a:latin typeface="+mj-lt"/>
                <a:ea typeface="+mj-ea"/>
                <a:cs typeface="+mj-cs"/>
                <a:sym typeface="Helvetica"/>
              </a:defRPr>
            </a:pPr>
            <a:r>
              <a:rPr dirty="0" err="1"/>
              <a:t>Esiti</a:t>
            </a:r>
            <a:r>
              <a:rPr dirty="0"/>
              <a:t> di </a:t>
            </a:r>
            <a:r>
              <a:rPr dirty="0" err="1"/>
              <a:t>frattura</a:t>
            </a:r>
            <a:r>
              <a:rPr dirty="0"/>
              <a:t> </a:t>
            </a:r>
            <a:r>
              <a:rPr dirty="0" err="1"/>
              <a:t>apofisaria</a:t>
            </a:r>
            <a:r>
              <a:rPr dirty="0"/>
              <a:t> </a:t>
            </a:r>
            <a:r>
              <a:rPr dirty="0" err="1"/>
              <a:t>cervicale</a:t>
            </a:r>
            <a:r>
              <a:rPr dirty="0"/>
              <a:t> con </a:t>
            </a:r>
            <a:r>
              <a:rPr dirty="0" err="1"/>
              <a:t>disfunzionalità</a:t>
            </a:r>
            <a:r>
              <a:rPr dirty="0"/>
              <a:t> residua</a:t>
            </a:r>
          </a:p>
          <a:p>
            <a:pPr defTabSz="457200">
              <a:defRPr sz="1300">
                <a:solidFill>
                  <a:srgbClr val="FFFFFF"/>
                </a:solidFill>
                <a:latin typeface="+mj-lt"/>
                <a:ea typeface="+mj-ea"/>
                <a:cs typeface="+mj-cs"/>
                <a:sym typeface="Helvetica"/>
              </a:defRPr>
            </a:pPr>
            <a:r>
              <a:rPr dirty="0" err="1"/>
              <a:t>Fino</a:t>
            </a:r>
            <a:r>
              <a:rPr dirty="0"/>
              <a:t> a 5</a:t>
            </a:r>
          </a:p>
          <a:p>
            <a:pPr defTabSz="457200">
              <a:defRPr sz="1300">
                <a:solidFill>
                  <a:srgbClr val="FFFFFF"/>
                </a:solidFill>
                <a:latin typeface="+mj-lt"/>
                <a:ea typeface="+mj-ea"/>
                <a:cs typeface="+mj-cs"/>
                <a:sym typeface="Helvetica"/>
              </a:defRPr>
            </a:pPr>
            <a:r>
              <a:rPr dirty="0" err="1"/>
              <a:t>Esiti</a:t>
            </a:r>
            <a:r>
              <a:rPr dirty="0"/>
              <a:t> di </a:t>
            </a:r>
            <a:r>
              <a:rPr dirty="0" err="1"/>
              <a:t>distorsione</a:t>
            </a:r>
            <a:r>
              <a:rPr dirty="0"/>
              <a:t> del </a:t>
            </a:r>
            <a:r>
              <a:rPr dirty="0" err="1"/>
              <a:t>rachide</a:t>
            </a:r>
            <a:r>
              <a:rPr dirty="0"/>
              <a:t> </a:t>
            </a:r>
            <a:r>
              <a:rPr dirty="0" err="1"/>
              <a:t>cervicale</a:t>
            </a:r>
            <a:r>
              <a:rPr dirty="0"/>
              <a:t> con deficit </a:t>
            </a:r>
            <a:r>
              <a:rPr dirty="0" err="1"/>
              <a:t>funzionale</a:t>
            </a:r>
            <a:r>
              <a:rPr dirty="0"/>
              <a:t> </a:t>
            </a:r>
            <a:r>
              <a:rPr dirty="0" err="1"/>
              <a:t>apprezzabile</a:t>
            </a:r>
            <a:r>
              <a:rPr dirty="0"/>
              <a:t> </a:t>
            </a:r>
            <a:r>
              <a:rPr dirty="0" err="1"/>
              <a:t>su</a:t>
            </a:r>
            <a:r>
              <a:rPr dirty="0"/>
              <a:t> base </a:t>
            </a:r>
            <a:r>
              <a:rPr dirty="0" err="1"/>
              <a:t>antalgica</a:t>
            </a:r>
            <a:r>
              <a:rPr dirty="0"/>
              <a:t>, </a:t>
            </a:r>
            <a:r>
              <a:rPr dirty="0" err="1"/>
              <a:t>disturbi</a:t>
            </a:r>
            <a:r>
              <a:rPr dirty="0"/>
              <a:t> </a:t>
            </a:r>
            <a:r>
              <a:rPr dirty="0" err="1"/>
              <a:t>radicolari</a:t>
            </a:r>
            <a:r>
              <a:rPr dirty="0"/>
              <a:t> di </a:t>
            </a:r>
            <a:r>
              <a:rPr dirty="0" err="1"/>
              <a:t>natura</a:t>
            </a:r>
            <a:r>
              <a:rPr dirty="0"/>
              <a:t> </a:t>
            </a:r>
            <a:r>
              <a:rPr dirty="0" err="1"/>
              <a:t>trofico-sensitiva</a:t>
            </a:r>
            <a:endParaRPr dirty="0"/>
          </a:p>
          <a:p>
            <a:pPr defTabSz="457200">
              <a:defRPr sz="1300">
                <a:solidFill>
                  <a:srgbClr val="FFFFFF"/>
                </a:solidFill>
                <a:latin typeface="+mj-lt"/>
                <a:ea typeface="+mj-ea"/>
                <a:cs typeface="+mj-cs"/>
                <a:sym typeface="Helvetica"/>
              </a:defRPr>
            </a:pPr>
            <a:r>
              <a:rPr dirty="0" err="1"/>
              <a:t>Fino</a:t>
            </a:r>
            <a:r>
              <a:rPr dirty="0"/>
              <a:t> a 4</a:t>
            </a:r>
          </a:p>
          <a:p>
            <a:pPr defTabSz="457200">
              <a:defRPr sz="1300">
                <a:solidFill>
                  <a:srgbClr val="FFFFFF"/>
                </a:solidFill>
                <a:latin typeface="+mj-lt"/>
                <a:ea typeface="+mj-ea"/>
                <a:cs typeface="+mj-cs"/>
                <a:sym typeface="Helvetica"/>
              </a:defRPr>
            </a:pPr>
            <a:r>
              <a:rPr dirty="0" err="1"/>
              <a:t>Anchilosi</a:t>
            </a:r>
            <a:r>
              <a:rPr dirty="0"/>
              <a:t> del </a:t>
            </a:r>
            <a:r>
              <a:rPr dirty="0" err="1"/>
              <a:t>tratto</a:t>
            </a:r>
            <a:r>
              <a:rPr dirty="0"/>
              <a:t> </a:t>
            </a:r>
            <a:r>
              <a:rPr dirty="0" err="1"/>
              <a:t>dorsale</a:t>
            </a:r>
            <a:endParaRPr dirty="0"/>
          </a:p>
        </p:txBody>
      </p:sp>
    </p:spTree>
  </p:cSld>
  <p:clrMapOvr>
    <a:masterClrMapping/>
  </p:clrMapOvr>
  <p:transition spd="slow"/>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1" name="Shape 171"/>
          <p:cNvSpPr/>
          <p:nvPr/>
        </p:nvSpPr>
        <p:spPr>
          <a:xfrm>
            <a:off x="511175" y="115887"/>
            <a:ext cx="8078788" cy="1094741"/>
          </a:xfrm>
          <a:prstGeom prst="rect">
            <a:avLst/>
          </a:prstGeom>
          <a:ln w="12700">
            <a:solidFill>
              <a:srgbClr val="00FFFF"/>
            </a:solidFill>
          </a:ln>
          <a:extLst>
            <a:ext uri="{C572A759-6A51-4108-AA02-DFA0A04FC94B}">
              <ma14:wrappingTextBoxFlag xmlns="" xmlns:ma14="http://schemas.microsoft.com/office/mac/drawingml/2011/main" val="1"/>
            </a:ext>
          </a:extLst>
        </p:spPr>
        <p:txBody>
          <a:bodyPr lIns="45719" rIns="45719">
            <a:spAutoFit/>
          </a:bodyPr>
          <a:lstStyle/>
          <a:p>
            <a:pPr algn="ctr">
              <a:defRPr sz="2800" b="1">
                <a:solidFill>
                  <a:srgbClr val="FFFF00"/>
                </a:solidFill>
                <a:latin typeface="Comic Sans MS"/>
                <a:ea typeface="Comic Sans MS"/>
                <a:cs typeface="Comic Sans MS"/>
                <a:sym typeface="Comic Sans MS"/>
              </a:defRPr>
            </a:pPr>
            <a:r>
              <a:t>DECRETO LEGISLATIVO </a:t>
            </a:r>
          </a:p>
          <a:p>
            <a:pPr algn="ctr">
              <a:defRPr sz="2800" b="1">
                <a:solidFill>
                  <a:srgbClr val="FFFF00"/>
                </a:solidFill>
                <a:latin typeface="Comic Sans MS"/>
                <a:ea typeface="Comic Sans MS"/>
                <a:cs typeface="Comic Sans MS"/>
                <a:sym typeface="Comic Sans MS"/>
              </a:defRPr>
            </a:pPr>
            <a:r>
              <a:t>23 FEBBRAIO 2000 n. 38</a:t>
            </a:r>
          </a:p>
        </p:txBody>
      </p:sp>
      <p:sp>
        <p:nvSpPr>
          <p:cNvPr id="172" name="Shape 172"/>
          <p:cNvSpPr/>
          <p:nvPr/>
        </p:nvSpPr>
        <p:spPr>
          <a:xfrm>
            <a:off x="63500" y="1125537"/>
            <a:ext cx="8985250" cy="6035041"/>
          </a:xfrm>
          <a:prstGeom prst="rect">
            <a:avLst/>
          </a:prstGeom>
          <a:ln w="12700">
            <a:miter lim="400000"/>
          </a:ln>
          <a:extLst>
            <a:ext uri="{C572A759-6A51-4108-AA02-DFA0A04FC94B}">
              <ma14:wrappingTextBoxFlag xmlns="" xmlns:ma14="http://schemas.microsoft.com/office/mac/drawingml/2011/main" val="1"/>
            </a:ext>
          </a:extLst>
        </p:spPr>
        <p:txBody>
          <a:bodyPr lIns="45719" rIns="45719">
            <a:spAutoFit/>
          </a:bodyPr>
          <a:lstStyle>
            <a:lvl1pPr algn="just">
              <a:defRPr sz="2800">
                <a:solidFill>
                  <a:srgbClr val="FFFFFF"/>
                </a:solidFill>
                <a:latin typeface="Comic Sans MS"/>
                <a:ea typeface="Comic Sans MS"/>
                <a:cs typeface="Comic Sans MS"/>
                <a:sym typeface="Comic Sans MS"/>
              </a:defRPr>
            </a:lvl1pPr>
          </a:lstStyle>
          <a:p>
            <a:r>
              <a:t>Le menomazioni di grado pari o superiore al 16% danno diritto all’erogazione di un’ulteriore quota di rendita per l’indennizzo delle conseguenze delle stesse, commisurata al grado della menomazione, alla retribuzione dell’assicurato e al coefficiente di cui all’apposita “tabella dei coefficienti”, che costituiscono indici di determinazione della percentuale di retribuzione da prendere in riferimento per l’indennizzo delle conseguenze patrimoniali, in relazione alla categoria di attività lavorativa di appartenenza dell’assicurato e alla ricollocabilità dello stesso</a:t>
            </a:r>
          </a:p>
        </p:txBody>
      </p:sp>
    </p:spTree>
  </p:cSld>
  <p:clrMapOvr>
    <a:masterClrMapping/>
  </p:clrMapOvr>
  <p:transition spd="slow"/>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 name="Shape 174"/>
          <p:cNvSpPr/>
          <p:nvPr/>
        </p:nvSpPr>
        <p:spPr>
          <a:xfrm>
            <a:off x="511175" y="115887"/>
            <a:ext cx="8078788" cy="1094741"/>
          </a:xfrm>
          <a:prstGeom prst="rect">
            <a:avLst/>
          </a:prstGeom>
          <a:ln w="12700">
            <a:solidFill>
              <a:srgbClr val="00FFFF"/>
            </a:solidFill>
          </a:ln>
          <a:extLst>
            <a:ext uri="{C572A759-6A51-4108-AA02-DFA0A04FC94B}">
              <ma14:wrappingTextBoxFlag xmlns="" xmlns:ma14="http://schemas.microsoft.com/office/mac/drawingml/2011/main" val="1"/>
            </a:ext>
          </a:extLst>
        </p:spPr>
        <p:txBody>
          <a:bodyPr lIns="45719" rIns="45719">
            <a:spAutoFit/>
          </a:bodyPr>
          <a:lstStyle/>
          <a:p>
            <a:pPr algn="ctr">
              <a:defRPr sz="2800" b="1">
                <a:solidFill>
                  <a:srgbClr val="FFFF00"/>
                </a:solidFill>
                <a:latin typeface="Comic Sans MS"/>
                <a:ea typeface="Comic Sans MS"/>
                <a:cs typeface="Comic Sans MS"/>
                <a:sym typeface="Comic Sans MS"/>
              </a:defRPr>
            </a:pPr>
            <a:r>
              <a:t>DECRETO LEGISLATIVO </a:t>
            </a:r>
          </a:p>
          <a:p>
            <a:pPr algn="ctr">
              <a:defRPr sz="2800" b="1">
                <a:solidFill>
                  <a:srgbClr val="FFFF00"/>
                </a:solidFill>
                <a:latin typeface="Comic Sans MS"/>
                <a:ea typeface="Comic Sans MS"/>
                <a:cs typeface="Comic Sans MS"/>
                <a:sym typeface="Comic Sans MS"/>
              </a:defRPr>
            </a:pPr>
            <a:r>
              <a:t>23 FEBBRAIO 2000 n. 38</a:t>
            </a:r>
          </a:p>
        </p:txBody>
      </p:sp>
      <p:sp>
        <p:nvSpPr>
          <p:cNvPr id="175" name="Shape 175"/>
          <p:cNvSpPr/>
          <p:nvPr/>
        </p:nvSpPr>
        <p:spPr>
          <a:xfrm>
            <a:off x="2195512" y="1270000"/>
            <a:ext cx="4752976" cy="863600"/>
          </a:xfrm>
          <a:prstGeom prst="ellipse">
            <a:avLst/>
          </a:prstGeom>
          <a:solidFill>
            <a:srgbClr val="00FFFF"/>
          </a:solidFill>
          <a:ln>
            <a:solidFill>
              <a:srgbClr val="FFFF00"/>
            </a:solidFill>
          </a:ln>
        </p:spPr>
        <p:txBody>
          <a:bodyPr lIns="45719" rIns="45719" anchor="ctr"/>
          <a:lstStyle/>
          <a:p>
            <a:endParaRPr/>
          </a:p>
        </p:txBody>
      </p:sp>
      <p:sp>
        <p:nvSpPr>
          <p:cNvPr id="176" name="Shape 176"/>
          <p:cNvSpPr/>
          <p:nvPr/>
        </p:nvSpPr>
        <p:spPr>
          <a:xfrm>
            <a:off x="2525712" y="1397000"/>
            <a:ext cx="4076701" cy="586740"/>
          </a:xfrm>
          <a:prstGeom prst="rect">
            <a:avLst/>
          </a:prstGeom>
          <a:ln w="12700">
            <a:miter lim="400000"/>
          </a:ln>
          <a:extLst>
            <a:ext uri="{C572A759-6A51-4108-AA02-DFA0A04FC94B}">
              <ma14:wrappingTextBoxFlag xmlns="" xmlns:ma14="http://schemas.microsoft.com/office/mac/drawingml/2011/main" val="1"/>
            </a:ext>
          </a:extLst>
        </p:spPr>
        <p:txBody>
          <a:bodyPr lIns="45719" rIns="45719">
            <a:spAutoFit/>
          </a:bodyPr>
          <a:lstStyle>
            <a:lvl1pPr algn="just">
              <a:defRPr sz="2800">
                <a:solidFill>
                  <a:srgbClr val="8A141C"/>
                </a:solidFill>
                <a:latin typeface="Comic Sans MS"/>
                <a:ea typeface="Comic Sans MS"/>
                <a:cs typeface="Comic Sans MS"/>
                <a:sym typeface="Comic Sans MS"/>
              </a:defRPr>
            </a:lvl1pPr>
          </a:lstStyle>
          <a:p>
            <a:r>
              <a:t>Tabella dei coefficienti</a:t>
            </a:r>
          </a:p>
        </p:txBody>
      </p:sp>
      <p:sp>
        <p:nvSpPr>
          <p:cNvPr id="177" name="Shape 177"/>
          <p:cNvSpPr/>
          <p:nvPr/>
        </p:nvSpPr>
        <p:spPr>
          <a:xfrm>
            <a:off x="-1" y="2252662"/>
            <a:ext cx="9144002" cy="4549141"/>
          </a:xfrm>
          <a:prstGeom prst="rect">
            <a:avLst/>
          </a:prstGeom>
          <a:ln w="12700">
            <a:miter lim="400000"/>
          </a:ln>
          <a:extLst>
            <a:ext uri="{C572A759-6A51-4108-AA02-DFA0A04FC94B}">
              <ma14:wrappingTextBoxFlag xmlns="" xmlns:ma14="http://schemas.microsoft.com/office/mac/drawingml/2011/main" val="1"/>
            </a:ext>
          </a:extLst>
        </p:spPr>
        <p:txBody>
          <a:bodyPr lIns="45719" rIns="45719">
            <a:spAutoFit/>
          </a:bodyPr>
          <a:lstStyle>
            <a:lvl1pPr algn="just">
              <a:defRPr sz="2800">
                <a:solidFill>
                  <a:srgbClr val="FFFFFF"/>
                </a:solidFill>
                <a:latin typeface="Comic Sans MS"/>
                <a:ea typeface="Comic Sans MS"/>
                <a:cs typeface="Comic Sans MS"/>
                <a:sym typeface="Comic Sans MS"/>
              </a:defRPr>
            </a:lvl1pPr>
          </a:lstStyle>
          <a:p>
            <a:r>
              <a:t>Ai fini della presente tabella si intende per categoria di attività lavorativa di appartenenza dell’assicurato il complesso delle attività adeguate al suo patrimonio bio-attitudinale-professionale (cultura, età, sesso, condizione psicofisica, esperienze lavorative ecc.); si intende per ricollocabilità dell’assicurato la possibilità che le residue capacità psicofisiche siano utilizzabili per attività lavorative anche mediante interventi di supporto e ricorso a servizi di sostegno</a:t>
            </a:r>
          </a:p>
        </p:txBody>
      </p:sp>
    </p:spTree>
  </p:cSld>
  <p:clrMapOvr>
    <a:masterClrMapping/>
  </p:clrMapOvr>
  <p:transition spd="slow"/>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9" name="Shape 179"/>
          <p:cNvSpPr/>
          <p:nvPr/>
        </p:nvSpPr>
        <p:spPr>
          <a:xfrm>
            <a:off x="511175" y="115887"/>
            <a:ext cx="8078788" cy="1094741"/>
          </a:xfrm>
          <a:prstGeom prst="rect">
            <a:avLst/>
          </a:prstGeom>
          <a:ln w="12700">
            <a:solidFill>
              <a:srgbClr val="00FFFF"/>
            </a:solidFill>
          </a:ln>
          <a:extLst>
            <a:ext uri="{C572A759-6A51-4108-AA02-DFA0A04FC94B}">
              <ma14:wrappingTextBoxFlag xmlns="" xmlns:ma14="http://schemas.microsoft.com/office/mac/drawingml/2011/main" val="1"/>
            </a:ext>
          </a:extLst>
        </p:spPr>
        <p:txBody>
          <a:bodyPr lIns="45719" rIns="45719">
            <a:spAutoFit/>
          </a:bodyPr>
          <a:lstStyle/>
          <a:p>
            <a:pPr algn="ctr">
              <a:defRPr sz="2800" b="1">
                <a:solidFill>
                  <a:srgbClr val="FFFF00"/>
                </a:solidFill>
                <a:latin typeface="Comic Sans MS"/>
                <a:ea typeface="Comic Sans MS"/>
                <a:cs typeface="Comic Sans MS"/>
                <a:sym typeface="Comic Sans MS"/>
              </a:defRPr>
            </a:pPr>
            <a:r>
              <a:t>DECRETO LEGISLATIVO </a:t>
            </a:r>
          </a:p>
          <a:p>
            <a:pPr algn="ctr">
              <a:defRPr sz="2800" b="1">
                <a:solidFill>
                  <a:srgbClr val="FFFF00"/>
                </a:solidFill>
                <a:latin typeface="Comic Sans MS"/>
                <a:ea typeface="Comic Sans MS"/>
                <a:cs typeface="Comic Sans MS"/>
                <a:sym typeface="Comic Sans MS"/>
              </a:defRPr>
            </a:pPr>
            <a:r>
              <a:t>23 FEBBRAIO 2000 n. 38</a:t>
            </a:r>
          </a:p>
        </p:txBody>
      </p:sp>
      <p:sp>
        <p:nvSpPr>
          <p:cNvPr id="180" name="Shape 180"/>
          <p:cNvSpPr/>
          <p:nvPr/>
        </p:nvSpPr>
        <p:spPr>
          <a:xfrm>
            <a:off x="2051050" y="1196975"/>
            <a:ext cx="4752975" cy="501650"/>
          </a:xfrm>
          <a:prstGeom prst="ellipse">
            <a:avLst/>
          </a:prstGeom>
          <a:solidFill>
            <a:srgbClr val="00FFFF"/>
          </a:solidFill>
          <a:ln>
            <a:solidFill>
              <a:srgbClr val="FFFF00"/>
            </a:solidFill>
          </a:ln>
        </p:spPr>
        <p:txBody>
          <a:bodyPr lIns="45719" rIns="45719" anchor="ctr"/>
          <a:lstStyle/>
          <a:p>
            <a:endParaRPr/>
          </a:p>
        </p:txBody>
      </p:sp>
      <p:sp>
        <p:nvSpPr>
          <p:cNvPr id="181" name="Shape 181"/>
          <p:cNvSpPr/>
          <p:nvPr/>
        </p:nvSpPr>
        <p:spPr>
          <a:xfrm>
            <a:off x="2525712" y="1196975"/>
            <a:ext cx="4076701" cy="510540"/>
          </a:xfrm>
          <a:prstGeom prst="rect">
            <a:avLst/>
          </a:prstGeom>
          <a:ln w="12700">
            <a:miter lim="400000"/>
          </a:ln>
          <a:extLst>
            <a:ext uri="{C572A759-6A51-4108-AA02-DFA0A04FC94B}">
              <ma14:wrappingTextBoxFlag xmlns="" xmlns:ma14="http://schemas.microsoft.com/office/mac/drawingml/2011/main" val="1"/>
            </a:ext>
          </a:extLst>
        </p:spPr>
        <p:txBody>
          <a:bodyPr lIns="45719" rIns="45719">
            <a:spAutoFit/>
          </a:bodyPr>
          <a:lstStyle>
            <a:lvl1pPr algn="just">
              <a:defRPr b="1">
                <a:solidFill>
                  <a:srgbClr val="8A141C"/>
                </a:solidFill>
                <a:latin typeface="Comic Sans MS"/>
                <a:ea typeface="Comic Sans MS"/>
                <a:cs typeface="Comic Sans MS"/>
                <a:sym typeface="Comic Sans MS"/>
              </a:defRPr>
            </a:lvl1pPr>
          </a:lstStyle>
          <a:p>
            <a:r>
              <a:t>Tabella dei coefficienti</a:t>
            </a:r>
          </a:p>
        </p:txBody>
      </p:sp>
      <p:sp>
        <p:nvSpPr>
          <p:cNvPr id="182" name="Shape 182"/>
          <p:cNvSpPr/>
          <p:nvPr/>
        </p:nvSpPr>
        <p:spPr>
          <a:xfrm>
            <a:off x="0" y="1719262"/>
            <a:ext cx="9175750" cy="802641"/>
          </a:xfrm>
          <a:prstGeom prst="rect">
            <a:avLst/>
          </a:prstGeom>
          <a:ln w="12700">
            <a:miter lim="400000"/>
          </a:ln>
          <a:extLst>
            <a:ext uri="{C572A759-6A51-4108-AA02-DFA0A04FC94B}">
              <ma14:wrappingTextBoxFlag xmlns="" xmlns:ma14="http://schemas.microsoft.com/office/mac/drawingml/2011/main" val="1"/>
            </a:ext>
          </a:extLst>
        </p:spPr>
        <p:txBody>
          <a:bodyPr lIns="45719" rIns="45719">
            <a:spAutoFit/>
          </a:bodyPr>
          <a:lstStyle/>
          <a:p>
            <a:pPr algn="just">
              <a:defRPr sz="2000">
                <a:solidFill>
                  <a:srgbClr val="FFFFFF"/>
                </a:solidFill>
                <a:latin typeface="Comic Sans MS"/>
                <a:ea typeface="Comic Sans MS"/>
                <a:cs typeface="Comic Sans MS"/>
                <a:sym typeface="Comic Sans MS"/>
              </a:defRPr>
            </a:pPr>
            <a:r>
              <a:t>A. La menomazione non pregiudica gravemente né ’attività svolta né quelle delle categorie di appartenenza </a:t>
            </a:r>
            <a:r>
              <a:rPr>
                <a:solidFill>
                  <a:srgbClr val="00FFFF"/>
                </a:solidFill>
              </a:rPr>
              <a:t>(da 16% a 25% =  coeff. O.4)</a:t>
            </a:r>
          </a:p>
        </p:txBody>
      </p:sp>
      <p:sp>
        <p:nvSpPr>
          <p:cNvPr id="183" name="Shape 183"/>
          <p:cNvSpPr/>
          <p:nvPr/>
        </p:nvSpPr>
        <p:spPr>
          <a:xfrm>
            <a:off x="15875" y="2565400"/>
            <a:ext cx="9056688" cy="1513840"/>
          </a:xfrm>
          <a:prstGeom prst="rect">
            <a:avLst/>
          </a:prstGeom>
          <a:ln w="12700">
            <a:miter lim="400000"/>
          </a:ln>
          <a:extLst>
            <a:ext uri="{C572A759-6A51-4108-AA02-DFA0A04FC94B}">
              <ma14:wrappingTextBoxFlag xmlns="" xmlns:ma14="http://schemas.microsoft.com/office/mac/drawingml/2011/main" val="1"/>
            </a:ext>
          </a:extLst>
        </p:spPr>
        <p:txBody>
          <a:bodyPr lIns="45719" rIns="45719">
            <a:spAutoFit/>
          </a:bodyPr>
          <a:lstStyle/>
          <a:p>
            <a:pPr algn="just">
              <a:defRPr sz="2000">
                <a:solidFill>
                  <a:srgbClr val="FFFFFF"/>
                </a:solidFill>
                <a:latin typeface="Comic Sans MS"/>
                <a:ea typeface="Comic Sans MS"/>
                <a:cs typeface="Comic Sans MS"/>
                <a:sym typeface="Comic Sans MS"/>
              </a:defRPr>
            </a:pPr>
            <a:r>
              <a:t>B. La menomazione pregiudica gravemente o impedisce l’attività svolta ma consente comunque altre attività della categoria di appartenenza anche mediante interventi di supporto e ricorso a servizi di sostegno </a:t>
            </a:r>
            <a:r>
              <a:rPr>
                <a:solidFill>
                  <a:srgbClr val="00FFFF"/>
                </a:solidFill>
              </a:rPr>
              <a:t>(da 26% a 50% = coeff. 0.6)</a:t>
            </a:r>
          </a:p>
        </p:txBody>
      </p:sp>
      <p:sp>
        <p:nvSpPr>
          <p:cNvPr id="184" name="Shape 184"/>
          <p:cNvSpPr/>
          <p:nvPr/>
        </p:nvSpPr>
        <p:spPr>
          <a:xfrm>
            <a:off x="15875" y="3860800"/>
            <a:ext cx="9056688" cy="1513840"/>
          </a:xfrm>
          <a:prstGeom prst="rect">
            <a:avLst/>
          </a:prstGeom>
          <a:ln w="12700">
            <a:miter lim="400000"/>
          </a:ln>
          <a:extLst>
            <a:ext uri="{C572A759-6A51-4108-AA02-DFA0A04FC94B}">
              <ma14:wrappingTextBoxFlag xmlns="" xmlns:ma14="http://schemas.microsoft.com/office/mac/drawingml/2011/main" val="1"/>
            </a:ext>
          </a:extLst>
        </p:spPr>
        <p:txBody>
          <a:bodyPr lIns="45719" rIns="45719">
            <a:spAutoFit/>
          </a:bodyPr>
          <a:lstStyle/>
          <a:p>
            <a:pPr algn="just">
              <a:defRPr sz="2000">
                <a:solidFill>
                  <a:srgbClr val="FFFFFF"/>
                </a:solidFill>
                <a:latin typeface="Comic Sans MS"/>
                <a:ea typeface="Comic Sans MS"/>
                <a:cs typeface="Comic Sans MS"/>
                <a:sym typeface="Comic Sans MS"/>
              </a:defRPr>
            </a:pPr>
            <a:r>
              <a:t>C. La menomazione consente soltanto lo svolgimento di attività lavorative  diverse da quella svolta e da quelle della categoria di appartenenza, compatibili con le residue capacità psicofisiche anche mediante interventi di supporto e ricorso a servizi di sostegno </a:t>
            </a:r>
            <a:r>
              <a:rPr>
                <a:solidFill>
                  <a:srgbClr val="00FFFF"/>
                </a:solidFill>
              </a:rPr>
              <a:t>(da 51% a 85% = coeff. 0.8)</a:t>
            </a:r>
          </a:p>
        </p:txBody>
      </p:sp>
      <p:sp>
        <p:nvSpPr>
          <p:cNvPr id="185" name="Shape 185"/>
          <p:cNvSpPr/>
          <p:nvPr/>
        </p:nvSpPr>
        <p:spPr>
          <a:xfrm>
            <a:off x="34925" y="5300662"/>
            <a:ext cx="9109075" cy="1127761"/>
          </a:xfrm>
          <a:prstGeom prst="rect">
            <a:avLst/>
          </a:prstGeom>
          <a:ln w="12700">
            <a:miter lim="400000"/>
          </a:ln>
          <a:extLst>
            <a:ext uri="{C572A759-6A51-4108-AA02-DFA0A04FC94B}">
              <ma14:wrappingTextBoxFlag xmlns="" xmlns:ma14="http://schemas.microsoft.com/office/mac/drawingml/2011/main" val="1"/>
            </a:ext>
          </a:extLst>
        </p:spPr>
        <p:txBody>
          <a:bodyPr lIns="45719" rIns="45719">
            <a:spAutoFit/>
          </a:bodyPr>
          <a:lstStyle/>
          <a:p>
            <a:pPr algn="just">
              <a:lnSpc>
                <a:spcPct val="80000"/>
              </a:lnSpc>
              <a:defRPr sz="2000">
                <a:solidFill>
                  <a:srgbClr val="FFFFFF"/>
                </a:solidFill>
                <a:latin typeface="Comic Sans MS"/>
                <a:ea typeface="Comic Sans MS"/>
                <a:cs typeface="Comic Sans MS"/>
                <a:sym typeface="Comic Sans MS"/>
              </a:defRPr>
            </a:pPr>
            <a:r>
              <a:t>D. La menomazione impedisce qualunque attività lavorativa o consente il reimpiego </a:t>
            </a:r>
            <a:r>
              <a:rPr sz="2800"/>
              <a:t> </a:t>
            </a:r>
            <a:r>
              <a:t>solo in attività che necessitano di intervento assistenziale permanente, continuativo e globale </a:t>
            </a:r>
            <a:r>
              <a:rPr>
                <a:solidFill>
                  <a:srgbClr val="00FFFF"/>
                </a:solidFill>
              </a:rPr>
              <a:t>(da 86% a 100% = coeff. 1,0)</a:t>
            </a:r>
          </a:p>
        </p:txBody>
      </p:sp>
    </p:spTree>
  </p:cSld>
  <p:clrMapOvr>
    <a:masterClrMapping/>
  </p:clrMapOvr>
  <p:transition spd="slow"/>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7" name="Shape 187"/>
          <p:cNvSpPr/>
          <p:nvPr/>
        </p:nvSpPr>
        <p:spPr>
          <a:xfrm>
            <a:off x="511175" y="115887"/>
            <a:ext cx="8078788" cy="1094741"/>
          </a:xfrm>
          <a:prstGeom prst="rect">
            <a:avLst/>
          </a:prstGeom>
          <a:ln w="12700">
            <a:solidFill>
              <a:srgbClr val="00FFFF"/>
            </a:solidFill>
          </a:ln>
          <a:extLst>
            <a:ext uri="{C572A759-6A51-4108-AA02-DFA0A04FC94B}">
              <ma14:wrappingTextBoxFlag xmlns="" xmlns:ma14="http://schemas.microsoft.com/office/mac/drawingml/2011/main" val="1"/>
            </a:ext>
          </a:extLst>
        </p:spPr>
        <p:txBody>
          <a:bodyPr lIns="45719" rIns="45719">
            <a:spAutoFit/>
          </a:bodyPr>
          <a:lstStyle/>
          <a:p>
            <a:pPr algn="ctr">
              <a:defRPr sz="2800" b="1">
                <a:solidFill>
                  <a:srgbClr val="FFFF00"/>
                </a:solidFill>
                <a:latin typeface="Comic Sans MS"/>
                <a:ea typeface="Comic Sans MS"/>
                <a:cs typeface="Comic Sans MS"/>
                <a:sym typeface="Comic Sans MS"/>
              </a:defRPr>
            </a:pPr>
            <a:r>
              <a:t>DECRETO LEGISLATIVO </a:t>
            </a:r>
          </a:p>
          <a:p>
            <a:pPr algn="ctr">
              <a:defRPr sz="2800" b="1">
                <a:solidFill>
                  <a:srgbClr val="FFFF00"/>
                </a:solidFill>
                <a:latin typeface="Comic Sans MS"/>
                <a:ea typeface="Comic Sans MS"/>
                <a:cs typeface="Comic Sans MS"/>
                <a:sym typeface="Comic Sans MS"/>
              </a:defRPr>
            </a:pPr>
            <a:r>
              <a:t>23 FEBBRAIO 2000 n. 38</a:t>
            </a:r>
          </a:p>
        </p:txBody>
      </p:sp>
      <p:sp>
        <p:nvSpPr>
          <p:cNvPr id="188" name="Shape 188"/>
          <p:cNvSpPr/>
          <p:nvPr/>
        </p:nvSpPr>
        <p:spPr>
          <a:xfrm>
            <a:off x="2803525" y="1316037"/>
            <a:ext cx="3469665" cy="586741"/>
          </a:xfrm>
          <a:prstGeom prst="rect">
            <a:avLst/>
          </a:prstGeom>
          <a:ln w="12700">
            <a:miter lim="400000"/>
          </a:ln>
          <a:extLst>
            <a:ext uri="{C572A759-6A51-4108-AA02-DFA0A04FC94B}">
              <ma14:wrappingTextBoxFlag xmlns="" xmlns:ma14="http://schemas.microsoft.com/office/mac/drawingml/2011/main" val="1"/>
            </a:ext>
          </a:extLst>
        </p:spPr>
        <p:txBody>
          <a:bodyPr wrap="none" lIns="45719" rIns="45719">
            <a:spAutoFit/>
          </a:bodyPr>
          <a:lstStyle>
            <a:lvl1pPr>
              <a:defRPr sz="2800">
                <a:solidFill>
                  <a:srgbClr val="FFFFFF"/>
                </a:solidFill>
                <a:latin typeface="Comic Sans MS"/>
                <a:ea typeface="Comic Sans MS"/>
                <a:cs typeface="Comic Sans MS"/>
                <a:sym typeface="Comic Sans MS"/>
              </a:defRPr>
            </a:lvl1pPr>
          </a:lstStyle>
          <a:p>
            <a:r>
              <a:t>Oggetto della tutela</a:t>
            </a:r>
          </a:p>
        </p:txBody>
      </p:sp>
      <p:sp>
        <p:nvSpPr>
          <p:cNvPr id="189" name="Shape 189"/>
          <p:cNvSpPr/>
          <p:nvPr/>
        </p:nvSpPr>
        <p:spPr>
          <a:xfrm>
            <a:off x="1917700" y="2262187"/>
            <a:ext cx="5229607" cy="586741"/>
          </a:xfrm>
          <a:prstGeom prst="rect">
            <a:avLst/>
          </a:prstGeom>
          <a:ln w="12700">
            <a:miter lim="400000"/>
          </a:ln>
          <a:extLst>
            <a:ext uri="{C572A759-6A51-4108-AA02-DFA0A04FC94B}">
              <ma14:wrappingTextBoxFlag xmlns="" xmlns:ma14="http://schemas.microsoft.com/office/mac/drawingml/2011/main" val="1"/>
            </a:ext>
          </a:extLst>
        </p:spPr>
        <p:txBody>
          <a:bodyPr wrap="none" lIns="45719" rIns="45719">
            <a:spAutoFit/>
          </a:bodyPr>
          <a:lstStyle>
            <a:lvl1pPr>
              <a:defRPr sz="2800">
                <a:solidFill>
                  <a:srgbClr val="FFFFFF"/>
                </a:solidFill>
                <a:latin typeface="Comic Sans MS"/>
                <a:ea typeface="Comic Sans MS"/>
                <a:cs typeface="Comic Sans MS"/>
                <a:sym typeface="Comic Sans MS"/>
              </a:defRPr>
            </a:lvl1pPr>
          </a:lstStyle>
          <a:p>
            <a:r>
              <a:t>Perdita dell’attitudine al lavoro</a:t>
            </a:r>
          </a:p>
        </p:txBody>
      </p:sp>
      <p:sp>
        <p:nvSpPr>
          <p:cNvPr id="190" name="Shape 190"/>
          <p:cNvSpPr/>
          <p:nvPr/>
        </p:nvSpPr>
        <p:spPr>
          <a:xfrm>
            <a:off x="1692274" y="2133600"/>
            <a:ext cx="5327652" cy="863600"/>
          </a:xfrm>
          <a:prstGeom prst="line">
            <a:avLst/>
          </a:prstGeom>
          <a:ln>
            <a:solidFill>
              <a:srgbClr val="00FFFF"/>
            </a:solidFill>
          </a:ln>
        </p:spPr>
        <p:txBody>
          <a:bodyPr lIns="45719" rIns="45719"/>
          <a:lstStyle/>
          <a:p>
            <a:endParaRPr/>
          </a:p>
        </p:txBody>
      </p:sp>
      <p:sp>
        <p:nvSpPr>
          <p:cNvPr id="191" name="Shape 191"/>
          <p:cNvSpPr/>
          <p:nvPr/>
        </p:nvSpPr>
        <p:spPr>
          <a:xfrm flipV="1">
            <a:off x="1835149" y="2060575"/>
            <a:ext cx="5041902" cy="1081088"/>
          </a:xfrm>
          <a:prstGeom prst="line">
            <a:avLst/>
          </a:prstGeom>
          <a:ln>
            <a:solidFill>
              <a:srgbClr val="00FFFF"/>
            </a:solidFill>
          </a:ln>
        </p:spPr>
        <p:txBody>
          <a:bodyPr lIns="45719" rIns="45719"/>
          <a:lstStyle/>
          <a:p>
            <a:endParaRPr/>
          </a:p>
        </p:txBody>
      </p:sp>
      <p:sp>
        <p:nvSpPr>
          <p:cNvPr id="192" name="Shape 192"/>
          <p:cNvSpPr/>
          <p:nvPr/>
        </p:nvSpPr>
        <p:spPr>
          <a:xfrm>
            <a:off x="4140200" y="3141662"/>
            <a:ext cx="360363" cy="719138"/>
          </a:xfrm>
          <a:custGeom>
            <a:avLst/>
            <a:gdLst/>
            <a:ahLst/>
            <a:cxnLst>
              <a:cxn ang="0">
                <a:pos x="wd2" y="hd2"/>
              </a:cxn>
              <a:cxn ang="5400000">
                <a:pos x="wd2" y="hd2"/>
              </a:cxn>
              <a:cxn ang="10800000">
                <a:pos x="wd2" y="hd2"/>
              </a:cxn>
              <a:cxn ang="16200000">
                <a:pos x="wd2" y="hd2"/>
              </a:cxn>
            </a:cxnLst>
            <a:rect l="0" t="0" r="r" b="b"/>
            <a:pathLst>
              <a:path w="21600" h="21600" extrusionOk="0">
                <a:moveTo>
                  <a:pt x="0" y="16200"/>
                </a:moveTo>
                <a:lnTo>
                  <a:pt x="5400" y="16200"/>
                </a:lnTo>
                <a:lnTo>
                  <a:pt x="5400" y="0"/>
                </a:lnTo>
                <a:lnTo>
                  <a:pt x="16200" y="0"/>
                </a:lnTo>
                <a:lnTo>
                  <a:pt x="16200" y="16200"/>
                </a:lnTo>
                <a:lnTo>
                  <a:pt x="21600" y="16200"/>
                </a:lnTo>
                <a:lnTo>
                  <a:pt x="10800" y="21600"/>
                </a:lnTo>
                <a:close/>
              </a:path>
            </a:pathLst>
          </a:custGeom>
          <a:solidFill>
            <a:srgbClr val="CCCCFF"/>
          </a:solidFill>
          <a:ln>
            <a:solidFill>
              <a:srgbClr val="FFFF00"/>
            </a:solidFill>
          </a:ln>
        </p:spPr>
        <p:txBody>
          <a:bodyPr lIns="45719" rIns="45719" anchor="ctr"/>
          <a:lstStyle/>
          <a:p>
            <a:endParaRPr/>
          </a:p>
        </p:txBody>
      </p:sp>
      <p:sp>
        <p:nvSpPr>
          <p:cNvPr id="193" name="Shape 193"/>
          <p:cNvSpPr/>
          <p:nvPr/>
        </p:nvSpPr>
        <p:spPr>
          <a:xfrm>
            <a:off x="107950" y="4052887"/>
            <a:ext cx="8928100" cy="2072641"/>
          </a:xfrm>
          <a:prstGeom prst="rect">
            <a:avLst/>
          </a:prstGeom>
          <a:ln w="12700">
            <a:miter lim="400000"/>
          </a:ln>
          <a:extLst>
            <a:ext uri="{C572A759-6A51-4108-AA02-DFA0A04FC94B}">
              <ma14:wrappingTextBoxFlag xmlns="" xmlns:ma14="http://schemas.microsoft.com/office/mac/drawingml/2011/main" val="1"/>
            </a:ext>
          </a:extLst>
        </p:spPr>
        <p:txBody>
          <a:bodyPr lIns="45719" rIns="45719">
            <a:spAutoFit/>
          </a:bodyPr>
          <a:lstStyle/>
          <a:p>
            <a:pPr algn="ctr">
              <a:buSzPct val="100000"/>
              <a:buFont typeface="Wingdings"/>
              <a:buChar char="➢"/>
              <a:defRPr sz="2800">
                <a:solidFill>
                  <a:srgbClr val="FFFFFF"/>
                </a:solidFill>
                <a:latin typeface="Comic Sans MS"/>
                <a:ea typeface="Comic Sans MS"/>
                <a:cs typeface="Comic Sans MS"/>
                <a:sym typeface="Comic Sans MS"/>
              </a:defRPr>
            </a:pPr>
            <a:r>
              <a:t> Danno biologico </a:t>
            </a:r>
          </a:p>
          <a:p>
            <a:pPr algn="ctr">
              <a:buSzPct val="100000"/>
              <a:buFont typeface="Wingdings"/>
              <a:buChar char="➢"/>
              <a:defRPr sz="2800">
                <a:solidFill>
                  <a:srgbClr val="FFFFFF"/>
                </a:solidFill>
                <a:latin typeface="Comic Sans MS"/>
                <a:ea typeface="Comic Sans MS"/>
                <a:cs typeface="Comic Sans MS"/>
                <a:sym typeface="Comic Sans MS"/>
              </a:defRPr>
            </a:pPr>
            <a:r>
              <a:t> Conseguenze patrimoniali in relazione alla categoria di attività lavorativa di appartenenza dell’assicurato e alla ricollocabilità dello stesso</a:t>
            </a:r>
          </a:p>
        </p:txBody>
      </p:sp>
    </p:spTree>
  </p:cSld>
  <p:clrMapOvr>
    <a:masterClrMapping/>
  </p:clrMapOvr>
  <p:transition spd="slow"/>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5" name="Shape 195"/>
          <p:cNvSpPr/>
          <p:nvPr/>
        </p:nvSpPr>
        <p:spPr>
          <a:xfrm>
            <a:off x="1908175" y="1601787"/>
            <a:ext cx="5472113" cy="531813"/>
          </a:xfrm>
          <a:prstGeom prst="rect">
            <a:avLst/>
          </a:prstGeom>
          <a:solidFill>
            <a:srgbClr val="751118"/>
          </a:solidFill>
          <a:ln>
            <a:solidFill>
              <a:srgbClr val="00FFFF"/>
            </a:solidFill>
          </a:ln>
        </p:spPr>
        <p:txBody>
          <a:bodyPr lIns="45719" rIns="45719" anchor="ctr"/>
          <a:lstStyle/>
          <a:p>
            <a:endParaRPr/>
          </a:p>
        </p:txBody>
      </p:sp>
      <p:sp>
        <p:nvSpPr>
          <p:cNvPr id="196" name="Shape 196"/>
          <p:cNvSpPr/>
          <p:nvPr/>
        </p:nvSpPr>
        <p:spPr>
          <a:xfrm>
            <a:off x="511175" y="166687"/>
            <a:ext cx="8078788" cy="1094741"/>
          </a:xfrm>
          <a:prstGeom prst="rect">
            <a:avLst/>
          </a:prstGeom>
          <a:ln w="12700">
            <a:solidFill>
              <a:srgbClr val="00FFFF"/>
            </a:solidFill>
          </a:ln>
          <a:extLst>
            <a:ext uri="{C572A759-6A51-4108-AA02-DFA0A04FC94B}">
              <ma14:wrappingTextBoxFlag xmlns="" xmlns:ma14="http://schemas.microsoft.com/office/mac/drawingml/2011/main" val="1"/>
            </a:ext>
          </a:extLst>
        </p:spPr>
        <p:txBody>
          <a:bodyPr lIns="45719" rIns="45719">
            <a:spAutoFit/>
          </a:bodyPr>
          <a:lstStyle/>
          <a:p>
            <a:pPr algn="ctr">
              <a:defRPr sz="2800" b="1">
                <a:solidFill>
                  <a:srgbClr val="FFFF00"/>
                </a:solidFill>
                <a:latin typeface="Comic Sans MS"/>
                <a:ea typeface="Comic Sans MS"/>
                <a:cs typeface="Comic Sans MS"/>
                <a:sym typeface="Comic Sans MS"/>
              </a:defRPr>
            </a:pPr>
            <a:r>
              <a:t>DECRETO LEGISLATIVO </a:t>
            </a:r>
          </a:p>
          <a:p>
            <a:pPr algn="ctr">
              <a:defRPr sz="2800" b="1">
                <a:solidFill>
                  <a:srgbClr val="FFFF00"/>
                </a:solidFill>
                <a:latin typeface="Comic Sans MS"/>
                <a:ea typeface="Comic Sans MS"/>
                <a:cs typeface="Comic Sans MS"/>
                <a:sym typeface="Comic Sans MS"/>
              </a:defRPr>
            </a:pPr>
            <a:r>
              <a:t>23 FEBBRAIO 2000 n. 38</a:t>
            </a:r>
          </a:p>
        </p:txBody>
      </p:sp>
      <p:grpSp>
        <p:nvGrpSpPr>
          <p:cNvPr id="202" name="Group 202"/>
          <p:cNvGrpSpPr/>
          <p:nvPr/>
        </p:nvGrpSpPr>
        <p:grpSpPr>
          <a:xfrm>
            <a:off x="179374" y="1196954"/>
            <a:ext cx="1655580" cy="842648"/>
            <a:chOff x="0" y="0"/>
            <a:chExt cx="1655578" cy="842646"/>
          </a:xfrm>
        </p:grpSpPr>
        <p:sp>
          <p:nvSpPr>
            <p:cNvPr id="197" name="Shape 197"/>
            <p:cNvSpPr/>
            <p:nvPr/>
          </p:nvSpPr>
          <p:spPr>
            <a:xfrm>
              <a:off x="-1" y="-1"/>
              <a:ext cx="1655580" cy="792092"/>
            </a:xfrm>
            <a:custGeom>
              <a:avLst/>
              <a:gdLst/>
              <a:ahLst/>
              <a:cxnLst>
                <a:cxn ang="0">
                  <a:pos x="wd2" y="hd2"/>
                </a:cxn>
                <a:cxn ang="5400000">
                  <a:pos x="wd2" y="hd2"/>
                </a:cxn>
                <a:cxn ang="10800000">
                  <a:pos x="wd2" y="hd2"/>
                </a:cxn>
                <a:cxn ang="16200000">
                  <a:pos x="wd2" y="hd2"/>
                </a:cxn>
              </a:cxnLst>
              <a:rect l="0" t="0" r="r" b="b"/>
              <a:pathLst>
                <a:path w="21264" h="20623" extrusionOk="0">
                  <a:moveTo>
                    <a:pt x="1919" y="6857"/>
                  </a:moveTo>
                  <a:cubicBezTo>
                    <a:pt x="744" y="7018"/>
                    <a:pt x="-110" y="8412"/>
                    <a:pt x="11" y="9971"/>
                  </a:cubicBezTo>
                  <a:cubicBezTo>
                    <a:pt x="81" y="10871"/>
                    <a:pt x="470" y="11672"/>
                    <a:pt x="1058" y="12130"/>
                  </a:cubicBezTo>
                  <a:lnTo>
                    <a:pt x="1047" y="12097"/>
                  </a:lnTo>
                  <a:cubicBezTo>
                    <a:pt x="237" y="13237"/>
                    <a:pt x="282" y="15025"/>
                    <a:pt x="1147" y="16091"/>
                  </a:cubicBezTo>
                  <a:cubicBezTo>
                    <a:pt x="1608" y="16659"/>
                    <a:pt x="2236" y="16931"/>
                    <a:pt x="2864" y="16834"/>
                  </a:cubicBezTo>
                  <a:lnTo>
                    <a:pt x="2853" y="16853"/>
                  </a:lnTo>
                  <a:cubicBezTo>
                    <a:pt x="3897" y="19265"/>
                    <a:pt x="6219" y="20100"/>
                    <a:pt x="8040" y="18718"/>
                  </a:cubicBezTo>
                  <a:cubicBezTo>
                    <a:pt x="8063" y="18700"/>
                    <a:pt x="8086" y="18683"/>
                    <a:pt x="8108" y="18665"/>
                  </a:cubicBezTo>
                  <a:lnTo>
                    <a:pt x="8102" y="18668"/>
                  </a:lnTo>
                  <a:cubicBezTo>
                    <a:pt x="9122" y="20688"/>
                    <a:pt x="11186" y="21231"/>
                    <a:pt x="12712" y="19881"/>
                  </a:cubicBezTo>
                  <a:cubicBezTo>
                    <a:pt x="13352" y="19315"/>
                    <a:pt x="13823" y="18473"/>
                    <a:pt x="14046" y="17498"/>
                  </a:cubicBezTo>
                  <a:lnTo>
                    <a:pt x="14050" y="17522"/>
                  </a:lnTo>
                  <a:cubicBezTo>
                    <a:pt x="15384" y="18621"/>
                    <a:pt x="17141" y="18085"/>
                    <a:pt x="17974" y="16325"/>
                  </a:cubicBezTo>
                  <a:cubicBezTo>
                    <a:pt x="18256" y="15729"/>
                    <a:pt x="18406" y="15039"/>
                    <a:pt x="18406" y="14336"/>
                  </a:cubicBezTo>
                  <a:lnTo>
                    <a:pt x="18400" y="14357"/>
                  </a:lnTo>
                  <a:cubicBezTo>
                    <a:pt x="20223" y="14013"/>
                    <a:pt x="21490" y="11783"/>
                    <a:pt x="21229" y="9377"/>
                  </a:cubicBezTo>
                  <a:cubicBezTo>
                    <a:pt x="21148" y="8627"/>
                    <a:pt x="20922" y="7918"/>
                    <a:pt x="20573" y="7318"/>
                  </a:cubicBezTo>
                  <a:lnTo>
                    <a:pt x="20566" y="7316"/>
                  </a:lnTo>
                  <a:cubicBezTo>
                    <a:pt x="21137" y="5554"/>
                    <a:pt x="20520" y="3512"/>
                    <a:pt x="19188" y="2756"/>
                  </a:cubicBezTo>
                  <a:cubicBezTo>
                    <a:pt x="19076" y="2693"/>
                    <a:pt x="18961" y="2640"/>
                    <a:pt x="18843" y="2597"/>
                  </a:cubicBezTo>
                  <a:lnTo>
                    <a:pt x="18852" y="2591"/>
                  </a:lnTo>
                  <a:cubicBezTo>
                    <a:pt x="18618" y="879"/>
                    <a:pt x="17375" y="-258"/>
                    <a:pt x="16075" y="50"/>
                  </a:cubicBezTo>
                  <a:cubicBezTo>
                    <a:pt x="15529" y="180"/>
                    <a:pt x="15034" y="555"/>
                    <a:pt x="14675" y="1113"/>
                  </a:cubicBezTo>
                  <a:lnTo>
                    <a:pt x="14679" y="1117"/>
                  </a:lnTo>
                  <a:cubicBezTo>
                    <a:pt x="13960" y="-129"/>
                    <a:pt x="12611" y="-369"/>
                    <a:pt x="11668" y="582"/>
                  </a:cubicBezTo>
                  <a:cubicBezTo>
                    <a:pt x="11406" y="845"/>
                    <a:pt x="11194" y="1183"/>
                    <a:pt x="11048" y="1572"/>
                  </a:cubicBezTo>
                  <a:lnTo>
                    <a:pt x="11055" y="1618"/>
                  </a:lnTo>
                  <a:cubicBezTo>
                    <a:pt x="10022" y="274"/>
                    <a:pt x="8360" y="291"/>
                    <a:pt x="7343" y="1657"/>
                  </a:cubicBezTo>
                  <a:cubicBezTo>
                    <a:pt x="7165" y="1895"/>
                    <a:pt x="7014" y="2167"/>
                    <a:pt x="6895" y="2463"/>
                  </a:cubicBezTo>
                  <a:lnTo>
                    <a:pt x="6887" y="2485"/>
                  </a:lnTo>
                  <a:cubicBezTo>
                    <a:pt x="5303" y="1260"/>
                    <a:pt x="3266" y="1962"/>
                    <a:pt x="2338" y="4053"/>
                  </a:cubicBezTo>
                  <a:cubicBezTo>
                    <a:pt x="1962" y="4900"/>
                    <a:pt x="1812" y="5889"/>
                    <a:pt x="1913" y="6862"/>
                  </a:cubicBezTo>
                  <a:close/>
                </a:path>
              </a:pathLst>
            </a:custGeom>
            <a:solidFill>
              <a:schemeClr val="accent1"/>
            </a:solidFill>
            <a:ln w="9525" cap="flat">
              <a:solidFill>
                <a:srgbClr val="FFFF00"/>
              </a:solidFill>
              <a:prstDash val="solid"/>
              <a:round/>
            </a:ln>
            <a:effectLst/>
          </p:spPr>
          <p:txBody>
            <a:bodyPr wrap="square" lIns="45719" tIns="45719" rIns="45719" bIns="45719" numCol="1" anchor="ctr">
              <a:noAutofit/>
            </a:bodyPr>
            <a:lstStyle/>
            <a:p>
              <a:pPr algn="ctr">
                <a:defRPr sz="2800">
                  <a:solidFill>
                    <a:srgbClr val="FFFF00"/>
                  </a:solidFill>
                  <a:latin typeface="Comic Sans MS"/>
                  <a:ea typeface="Comic Sans MS"/>
                  <a:cs typeface="Comic Sans MS"/>
                  <a:sym typeface="Comic Sans MS"/>
                </a:defRPr>
              </a:pPr>
              <a:endParaRPr/>
            </a:p>
          </p:txBody>
        </p:sp>
        <p:sp>
          <p:nvSpPr>
            <p:cNvPr id="198" name="Shape 198"/>
            <p:cNvSpPr/>
            <p:nvPr/>
          </p:nvSpPr>
          <p:spPr>
            <a:xfrm>
              <a:off x="469529" y="710619"/>
              <a:ext cx="275961" cy="132028"/>
            </a:xfrm>
            <a:prstGeom prst="ellipse">
              <a:avLst/>
            </a:prstGeom>
            <a:solidFill>
              <a:schemeClr val="accent1"/>
            </a:solidFill>
            <a:ln w="9525" cap="flat">
              <a:solidFill>
                <a:srgbClr val="FFFF00"/>
              </a:solidFill>
              <a:prstDash val="solid"/>
              <a:round/>
            </a:ln>
            <a:effectLst/>
          </p:spPr>
          <p:txBody>
            <a:bodyPr wrap="square" lIns="45719" tIns="45719" rIns="45719" bIns="45719" numCol="1" anchor="ctr">
              <a:noAutofit/>
            </a:bodyPr>
            <a:lstStyle/>
            <a:p>
              <a:pPr algn="ctr">
                <a:defRPr sz="2800">
                  <a:solidFill>
                    <a:srgbClr val="FFFF00"/>
                  </a:solidFill>
                  <a:latin typeface="Comic Sans MS"/>
                  <a:ea typeface="Comic Sans MS"/>
                  <a:cs typeface="Comic Sans MS"/>
                  <a:sym typeface="Comic Sans MS"/>
                </a:defRPr>
              </a:pPr>
              <a:endParaRPr/>
            </a:p>
          </p:txBody>
        </p:sp>
        <p:sp>
          <p:nvSpPr>
            <p:cNvPr id="199" name="Shape 199"/>
            <p:cNvSpPr/>
            <p:nvPr/>
          </p:nvSpPr>
          <p:spPr>
            <a:xfrm>
              <a:off x="540742" y="689018"/>
              <a:ext cx="183974" cy="88019"/>
            </a:xfrm>
            <a:prstGeom prst="ellipse">
              <a:avLst/>
            </a:prstGeom>
            <a:solidFill>
              <a:schemeClr val="accent1"/>
            </a:solidFill>
            <a:ln w="9525" cap="flat">
              <a:solidFill>
                <a:srgbClr val="FFFF00"/>
              </a:solidFill>
              <a:prstDash val="solid"/>
              <a:round/>
            </a:ln>
            <a:effectLst/>
          </p:spPr>
          <p:txBody>
            <a:bodyPr wrap="square" lIns="45719" tIns="45719" rIns="45719" bIns="45719" numCol="1" anchor="ctr">
              <a:noAutofit/>
            </a:bodyPr>
            <a:lstStyle/>
            <a:p>
              <a:pPr algn="ctr">
                <a:defRPr sz="2800">
                  <a:solidFill>
                    <a:srgbClr val="FFFF00"/>
                  </a:solidFill>
                  <a:latin typeface="Comic Sans MS"/>
                  <a:ea typeface="Comic Sans MS"/>
                  <a:cs typeface="Comic Sans MS"/>
                  <a:sym typeface="Comic Sans MS"/>
                </a:defRPr>
              </a:pPr>
              <a:endParaRPr/>
            </a:p>
          </p:txBody>
        </p:sp>
        <p:sp>
          <p:nvSpPr>
            <p:cNvPr id="200" name="Shape 200"/>
            <p:cNvSpPr/>
            <p:nvPr/>
          </p:nvSpPr>
          <p:spPr>
            <a:xfrm>
              <a:off x="587425" y="709849"/>
              <a:ext cx="91988" cy="44010"/>
            </a:xfrm>
            <a:prstGeom prst="ellipse">
              <a:avLst/>
            </a:prstGeom>
            <a:solidFill>
              <a:schemeClr val="accent1"/>
            </a:solidFill>
            <a:ln w="9525" cap="flat">
              <a:solidFill>
                <a:srgbClr val="FFFF00"/>
              </a:solidFill>
              <a:prstDash val="solid"/>
              <a:round/>
            </a:ln>
            <a:effectLst/>
          </p:spPr>
          <p:txBody>
            <a:bodyPr wrap="square" lIns="45719" tIns="45719" rIns="45719" bIns="45719" numCol="1" anchor="ctr">
              <a:noAutofit/>
            </a:bodyPr>
            <a:lstStyle/>
            <a:p>
              <a:pPr algn="ctr">
                <a:defRPr sz="2800">
                  <a:solidFill>
                    <a:srgbClr val="FFFF00"/>
                  </a:solidFill>
                  <a:latin typeface="Comic Sans MS"/>
                  <a:ea typeface="Comic Sans MS"/>
                  <a:cs typeface="Comic Sans MS"/>
                  <a:sym typeface="Comic Sans MS"/>
                </a:defRPr>
              </a:pPr>
              <a:endParaRPr/>
            </a:p>
          </p:txBody>
        </p:sp>
        <p:sp>
          <p:nvSpPr>
            <p:cNvPr id="201" name="Shape 201"/>
            <p:cNvSpPr/>
            <p:nvPr/>
          </p:nvSpPr>
          <p:spPr>
            <a:xfrm>
              <a:off x="82390" y="42759"/>
              <a:ext cx="1518900" cy="674248"/>
            </a:xfrm>
            <a:custGeom>
              <a:avLst/>
              <a:gdLst/>
              <a:ahLst/>
              <a:cxnLst>
                <a:cxn ang="0">
                  <a:pos x="wd2" y="hd2"/>
                </a:cxn>
                <a:cxn ang="5400000">
                  <a:pos x="wd2" y="hd2"/>
                </a:cxn>
                <a:cxn ang="10800000">
                  <a:pos x="wd2" y="hd2"/>
                </a:cxn>
                <a:cxn ang="16200000">
                  <a:pos x="wd2" y="hd2"/>
                </a:cxn>
              </a:cxnLst>
              <a:rect l="0" t="0" r="r" b="b"/>
              <a:pathLst>
                <a:path w="21600" h="21600" extrusionOk="0">
                  <a:moveTo>
                    <a:pt x="0" y="13555"/>
                  </a:moveTo>
                  <a:cubicBezTo>
                    <a:pt x="417" y="13915"/>
                    <a:pt x="899" y="14078"/>
                    <a:pt x="1381" y="14023"/>
                  </a:cubicBezTo>
                  <a:moveTo>
                    <a:pt x="2000" y="19344"/>
                  </a:moveTo>
                  <a:cubicBezTo>
                    <a:pt x="2207" y="19308"/>
                    <a:pt x="2410" y="19233"/>
                    <a:pt x="2604" y="19120"/>
                  </a:cubicBezTo>
                  <a:moveTo>
                    <a:pt x="7435" y="20578"/>
                  </a:moveTo>
                  <a:cubicBezTo>
                    <a:pt x="7532" y="20937"/>
                    <a:pt x="7654" y="21279"/>
                    <a:pt x="7799" y="21600"/>
                  </a:cubicBezTo>
                  <a:moveTo>
                    <a:pt x="14381" y="20160"/>
                  </a:moveTo>
                  <a:cubicBezTo>
                    <a:pt x="14456" y="19795"/>
                    <a:pt x="14505" y="19419"/>
                    <a:pt x="14527" y="19039"/>
                  </a:cubicBezTo>
                  <a:moveTo>
                    <a:pt x="19208" y="16270"/>
                  </a:moveTo>
                  <a:cubicBezTo>
                    <a:pt x="19208" y="14502"/>
                    <a:pt x="18520" y="12889"/>
                    <a:pt x="17436" y="12115"/>
                  </a:cubicBezTo>
                  <a:moveTo>
                    <a:pt x="20811" y="9204"/>
                  </a:moveTo>
                  <a:cubicBezTo>
                    <a:pt x="21153" y="8777"/>
                    <a:pt x="21423" y="8239"/>
                    <a:pt x="21600" y="7632"/>
                  </a:cubicBezTo>
                  <a:moveTo>
                    <a:pt x="19744" y="2561"/>
                  </a:moveTo>
                  <a:cubicBezTo>
                    <a:pt x="19747" y="2312"/>
                    <a:pt x="19733" y="2063"/>
                    <a:pt x="19702" y="1818"/>
                  </a:cubicBezTo>
                  <a:moveTo>
                    <a:pt x="15078" y="0"/>
                  </a:moveTo>
                  <a:cubicBezTo>
                    <a:pt x="14912" y="285"/>
                    <a:pt x="14776" y="604"/>
                    <a:pt x="14673" y="947"/>
                  </a:cubicBezTo>
                  <a:moveTo>
                    <a:pt x="11061" y="564"/>
                  </a:moveTo>
                  <a:cubicBezTo>
                    <a:pt x="10973" y="823"/>
                    <a:pt x="10907" y="1098"/>
                    <a:pt x="10865" y="1381"/>
                  </a:cubicBezTo>
                  <a:moveTo>
                    <a:pt x="7163" y="2480"/>
                  </a:moveTo>
                  <a:cubicBezTo>
                    <a:pt x="6949" y="2175"/>
                    <a:pt x="6711" y="1909"/>
                    <a:pt x="6454" y="1688"/>
                  </a:cubicBezTo>
                  <a:moveTo>
                    <a:pt x="946" y="7074"/>
                  </a:moveTo>
                  <a:cubicBezTo>
                    <a:pt x="973" y="7356"/>
                    <a:pt x="1014" y="7635"/>
                    <a:pt x="1070" y="7907"/>
                  </a:cubicBezTo>
                </a:path>
              </a:pathLst>
            </a:custGeom>
            <a:noFill/>
            <a:ln w="9525" cap="flat">
              <a:solidFill>
                <a:srgbClr val="FFFF00"/>
              </a:solidFill>
              <a:prstDash val="solid"/>
              <a:round/>
            </a:ln>
            <a:effectLst/>
          </p:spPr>
          <p:txBody>
            <a:bodyPr wrap="square" lIns="45719" tIns="45719" rIns="45719" bIns="45719" numCol="1" anchor="ctr">
              <a:noAutofit/>
            </a:bodyPr>
            <a:lstStyle/>
            <a:p>
              <a:pPr algn="ctr">
                <a:defRPr sz="2800">
                  <a:solidFill>
                    <a:srgbClr val="FFFF00"/>
                  </a:solidFill>
                  <a:latin typeface="Comic Sans MS"/>
                  <a:ea typeface="Comic Sans MS"/>
                  <a:cs typeface="Comic Sans MS"/>
                  <a:sym typeface="Comic Sans MS"/>
                </a:defRPr>
              </a:pPr>
              <a:endParaRPr/>
            </a:p>
          </p:txBody>
        </p:sp>
      </p:grpSp>
      <p:sp>
        <p:nvSpPr>
          <p:cNvPr id="203" name="Shape 203"/>
          <p:cNvSpPr/>
          <p:nvPr/>
        </p:nvSpPr>
        <p:spPr>
          <a:xfrm>
            <a:off x="363537" y="1316037"/>
            <a:ext cx="1107391" cy="510541"/>
          </a:xfrm>
          <a:prstGeom prst="rect">
            <a:avLst/>
          </a:prstGeom>
          <a:ln w="12700">
            <a:miter lim="400000"/>
          </a:ln>
          <a:extLst>
            <a:ext uri="{C572A759-6A51-4108-AA02-DFA0A04FC94B}">
              <ma14:wrappingTextBoxFlag xmlns="" xmlns:ma14="http://schemas.microsoft.com/office/mac/drawingml/2011/main" val="1"/>
            </a:ext>
          </a:extLst>
        </p:spPr>
        <p:txBody>
          <a:bodyPr wrap="none" lIns="45719" rIns="45719">
            <a:spAutoFit/>
          </a:bodyPr>
          <a:lstStyle>
            <a:lvl1pPr>
              <a:defRPr>
                <a:solidFill>
                  <a:srgbClr val="FF99CC"/>
                </a:solidFill>
                <a:latin typeface="Comic Sans MS"/>
                <a:ea typeface="Comic Sans MS"/>
                <a:cs typeface="Comic Sans MS"/>
                <a:sym typeface="Comic Sans MS"/>
              </a:defRPr>
            </a:lvl1pPr>
          </a:lstStyle>
          <a:p>
            <a:r>
              <a:t>Art. 12</a:t>
            </a:r>
          </a:p>
        </p:txBody>
      </p:sp>
      <p:sp>
        <p:nvSpPr>
          <p:cNvPr id="204" name="Shape 204"/>
          <p:cNvSpPr/>
          <p:nvPr/>
        </p:nvSpPr>
        <p:spPr>
          <a:xfrm>
            <a:off x="2097087" y="1614487"/>
            <a:ext cx="4980271" cy="586741"/>
          </a:xfrm>
          <a:prstGeom prst="rect">
            <a:avLst/>
          </a:prstGeom>
          <a:ln w="12700">
            <a:miter lim="400000"/>
          </a:ln>
          <a:extLst>
            <a:ext uri="{C572A759-6A51-4108-AA02-DFA0A04FC94B}">
              <ma14:wrappingTextBoxFlag xmlns="" xmlns:ma14="http://schemas.microsoft.com/office/mac/drawingml/2011/main" val="1"/>
            </a:ext>
          </a:extLst>
        </p:spPr>
        <p:txBody>
          <a:bodyPr wrap="none" lIns="45719" rIns="45719">
            <a:spAutoFit/>
          </a:bodyPr>
          <a:lstStyle>
            <a:lvl1pPr>
              <a:defRPr sz="2800" b="1">
                <a:solidFill>
                  <a:srgbClr val="FFFF00"/>
                </a:solidFill>
                <a:latin typeface="Comic Sans MS"/>
                <a:ea typeface="Comic Sans MS"/>
                <a:cs typeface="Comic Sans MS"/>
                <a:sym typeface="Comic Sans MS"/>
              </a:defRPr>
            </a:lvl1pPr>
          </a:lstStyle>
          <a:p>
            <a:r>
              <a:t>INFORTUNIO IN ITINERE</a:t>
            </a:r>
          </a:p>
        </p:txBody>
      </p:sp>
      <p:sp>
        <p:nvSpPr>
          <p:cNvPr id="205" name="Shape 205"/>
          <p:cNvSpPr/>
          <p:nvPr/>
        </p:nvSpPr>
        <p:spPr>
          <a:xfrm>
            <a:off x="158749" y="2352675"/>
            <a:ext cx="8805864" cy="4282440"/>
          </a:xfrm>
          <a:prstGeom prst="rect">
            <a:avLst/>
          </a:prstGeom>
          <a:ln w="12700">
            <a:miter lim="400000"/>
          </a:ln>
          <a:extLst>
            <a:ext uri="{C572A759-6A51-4108-AA02-DFA0A04FC94B}">
              <ma14:wrappingTextBoxFlag xmlns="" xmlns:ma14="http://schemas.microsoft.com/office/mac/drawingml/2011/main" val="1"/>
            </a:ext>
          </a:extLst>
        </p:spPr>
        <p:txBody>
          <a:bodyPr lIns="45719" rIns="45719">
            <a:spAutoFit/>
          </a:bodyPr>
          <a:lstStyle>
            <a:lvl1pPr algn="just">
              <a:defRPr>
                <a:solidFill>
                  <a:srgbClr val="FFFFFF"/>
                </a:solidFill>
                <a:latin typeface="Comic Sans MS"/>
                <a:ea typeface="Comic Sans MS"/>
                <a:cs typeface="Comic Sans MS"/>
                <a:sym typeface="Comic Sans MS"/>
              </a:defRPr>
            </a:lvl1pPr>
          </a:lstStyle>
          <a:p>
            <a:r>
              <a:t>“Salvo il caso di interruzione o deviazione del tutto indipendenti dal lavoro o, comunque, non necessitate, l’assicurazione comprende gli infortuni occorsi alle persone assicurate durante il normale percorso di andata e ritorno dal luogo di abitazione a quello di lavoro, durante il normale percorso che collega due luoghi di lavoro se il lavoratore ha più rapporti di lavoro e, qualora non sia presente un servizio di mensa aziendale, durante il normale percorso di andata e ritorno dal luogo di lavoro a quello di consumazione abituale dei pasti ...”.</a:t>
            </a:r>
          </a:p>
        </p:txBody>
      </p:sp>
    </p:spTree>
  </p:cSld>
  <p:clrMapOvr>
    <a:masterClrMapping/>
  </p:clrMapOvr>
  <p:transition spd="slow"/>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7" name="Shape 207"/>
          <p:cNvSpPr/>
          <p:nvPr/>
        </p:nvSpPr>
        <p:spPr>
          <a:xfrm>
            <a:off x="1995487" y="1449387"/>
            <a:ext cx="5472113" cy="531813"/>
          </a:xfrm>
          <a:prstGeom prst="rect">
            <a:avLst/>
          </a:prstGeom>
          <a:solidFill>
            <a:srgbClr val="751118"/>
          </a:solidFill>
          <a:ln>
            <a:solidFill>
              <a:srgbClr val="00FFFF"/>
            </a:solidFill>
          </a:ln>
        </p:spPr>
        <p:txBody>
          <a:bodyPr lIns="45719" rIns="45719" anchor="ctr"/>
          <a:lstStyle/>
          <a:p>
            <a:endParaRPr/>
          </a:p>
        </p:txBody>
      </p:sp>
      <p:sp>
        <p:nvSpPr>
          <p:cNvPr id="208" name="Shape 208"/>
          <p:cNvSpPr/>
          <p:nvPr/>
        </p:nvSpPr>
        <p:spPr>
          <a:xfrm>
            <a:off x="511175" y="166687"/>
            <a:ext cx="8078788" cy="1094741"/>
          </a:xfrm>
          <a:prstGeom prst="rect">
            <a:avLst/>
          </a:prstGeom>
          <a:ln w="12700">
            <a:solidFill>
              <a:srgbClr val="00FFFF"/>
            </a:solidFill>
          </a:ln>
          <a:extLst>
            <a:ext uri="{C572A759-6A51-4108-AA02-DFA0A04FC94B}">
              <ma14:wrappingTextBoxFlag xmlns="" xmlns:ma14="http://schemas.microsoft.com/office/mac/drawingml/2011/main" val="1"/>
            </a:ext>
          </a:extLst>
        </p:spPr>
        <p:txBody>
          <a:bodyPr lIns="45719" rIns="45719">
            <a:spAutoFit/>
          </a:bodyPr>
          <a:lstStyle/>
          <a:p>
            <a:pPr algn="ctr">
              <a:defRPr sz="2800" b="1">
                <a:solidFill>
                  <a:srgbClr val="FFFF00"/>
                </a:solidFill>
                <a:latin typeface="Comic Sans MS"/>
                <a:ea typeface="Comic Sans MS"/>
                <a:cs typeface="Comic Sans MS"/>
                <a:sym typeface="Comic Sans MS"/>
              </a:defRPr>
            </a:pPr>
            <a:r>
              <a:t>DECRETO LEGISLATIVO </a:t>
            </a:r>
          </a:p>
          <a:p>
            <a:pPr algn="ctr">
              <a:defRPr sz="2800" b="1">
                <a:solidFill>
                  <a:srgbClr val="FFFF00"/>
                </a:solidFill>
                <a:latin typeface="Comic Sans MS"/>
                <a:ea typeface="Comic Sans MS"/>
                <a:cs typeface="Comic Sans MS"/>
                <a:sym typeface="Comic Sans MS"/>
              </a:defRPr>
            </a:pPr>
            <a:r>
              <a:t>23 FEBBRAIO 2000 n. 38</a:t>
            </a:r>
          </a:p>
        </p:txBody>
      </p:sp>
      <p:grpSp>
        <p:nvGrpSpPr>
          <p:cNvPr id="214" name="Group 214"/>
          <p:cNvGrpSpPr/>
          <p:nvPr/>
        </p:nvGrpSpPr>
        <p:grpSpPr>
          <a:xfrm>
            <a:off x="179374" y="1196954"/>
            <a:ext cx="1655580" cy="842648"/>
            <a:chOff x="0" y="0"/>
            <a:chExt cx="1655578" cy="842646"/>
          </a:xfrm>
        </p:grpSpPr>
        <p:sp>
          <p:nvSpPr>
            <p:cNvPr id="209" name="Shape 209"/>
            <p:cNvSpPr/>
            <p:nvPr/>
          </p:nvSpPr>
          <p:spPr>
            <a:xfrm>
              <a:off x="-1" y="-1"/>
              <a:ext cx="1655580" cy="792092"/>
            </a:xfrm>
            <a:custGeom>
              <a:avLst/>
              <a:gdLst/>
              <a:ahLst/>
              <a:cxnLst>
                <a:cxn ang="0">
                  <a:pos x="wd2" y="hd2"/>
                </a:cxn>
                <a:cxn ang="5400000">
                  <a:pos x="wd2" y="hd2"/>
                </a:cxn>
                <a:cxn ang="10800000">
                  <a:pos x="wd2" y="hd2"/>
                </a:cxn>
                <a:cxn ang="16200000">
                  <a:pos x="wd2" y="hd2"/>
                </a:cxn>
              </a:cxnLst>
              <a:rect l="0" t="0" r="r" b="b"/>
              <a:pathLst>
                <a:path w="21264" h="20623" extrusionOk="0">
                  <a:moveTo>
                    <a:pt x="1919" y="6857"/>
                  </a:moveTo>
                  <a:cubicBezTo>
                    <a:pt x="744" y="7018"/>
                    <a:pt x="-110" y="8412"/>
                    <a:pt x="11" y="9971"/>
                  </a:cubicBezTo>
                  <a:cubicBezTo>
                    <a:pt x="81" y="10871"/>
                    <a:pt x="470" y="11672"/>
                    <a:pt x="1058" y="12130"/>
                  </a:cubicBezTo>
                  <a:lnTo>
                    <a:pt x="1047" y="12097"/>
                  </a:lnTo>
                  <a:cubicBezTo>
                    <a:pt x="237" y="13237"/>
                    <a:pt x="282" y="15025"/>
                    <a:pt x="1147" y="16091"/>
                  </a:cubicBezTo>
                  <a:cubicBezTo>
                    <a:pt x="1608" y="16659"/>
                    <a:pt x="2236" y="16931"/>
                    <a:pt x="2864" y="16834"/>
                  </a:cubicBezTo>
                  <a:lnTo>
                    <a:pt x="2853" y="16853"/>
                  </a:lnTo>
                  <a:cubicBezTo>
                    <a:pt x="3897" y="19265"/>
                    <a:pt x="6219" y="20100"/>
                    <a:pt x="8040" y="18718"/>
                  </a:cubicBezTo>
                  <a:cubicBezTo>
                    <a:pt x="8063" y="18700"/>
                    <a:pt x="8086" y="18683"/>
                    <a:pt x="8108" y="18665"/>
                  </a:cubicBezTo>
                  <a:lnTo>
                    <a:pt x="8102" y="18668"/>
                  </a:lnTo>
                  <a:cubicBezTo>
                    <a:pt x="9122" y="20688"/>
                    <a:pt x="11186" y="21231"/>
                    <a:pt x="12712" y="19881"/>
                  </a:cubicBezTo>
                  <a:cubicBezTo>
                    <a:pt x="13352" y="19315"/>
                    <a:pt x="13823" y="18473"/>
                    <a:pt x="14046" y="17498"/>
                  </a:cubicBezTo>
                  <a:lnTo>
                    <a:pt x="14050" y="17522"/>
                  </a:lnTo>
                  <a:cubicBezTo>
                    <a:pt x="15384" y="18621"/>
                    <a:pt x="17141" y="18085"/>
                    <a:pt x="17974" y="16325"/>
                  </a:cubicBezTo>
                  <a:cubicBezTo>
                    <a:pt x="18256" y="15729"/>
                    <a:pt x="18406" y="15039"/>
                    <a:pt x="18406" y="14336"/>
                  </a:cubicBezTo>
                  <a:lnTo>
                    <a:pt x="18400" y="14357"/>
                  </a:lnTo>
                  <a:cubicBezTo>
                    <a:pt x="20223" y="14013"/>
                    <a:pt x="21490" y="11783"/>
                    <a:pt x="21229" y="9377"/>
                  </a:cubicBezTo>
                  <a:cubicBezTo>
                    <a:pt x="21148" y="8627"/>
                    <a:pt x="20922" y="7918"/>
                    <a:pt x="20573" y="7318"/>
                  </a:cubicBezTo>
                  <a:lnTo>
                    <a:pt x="20566" y="7316"/>
                  </a:lnTo>
                  <a:cubicBezTo>
                    <a:pt x="21137" y="5554"/>
                    <a:pt x="20520" y="3512"/>
                    <a:pt x="19188" y="2756"/>
                  </a:cubicBezTo>
                  <a:cubicBezTo>
                    <a:pt x="19076" y="2693"/>
                    <a:pt x="18961" y="2640"/>
                    <a:pt x="18843" y="2597"/>
                  </a:cubicBezTo>
                  <a:lnTo>
                    <a:pt x="18852" y="2591"/>
                  </a:lnTo>
                  <a:cubicBezTo>
                    <a:pt x="18618" y="879"/>
                    <a:pt x="17375" y="-258"/>
                    <a:pt x="16075" y="50"/>
                  </a:cubicBezTo>
                  <a:cubicBezTo>
                    <a:pt x="15529" y="180"/>
                    <a:pt x="15034" y="555"/>
                    <a:pt x="14675" y="1113"/>
                  </a:cubicBezTo>
                  <a:lnTo>
                    <a:pt x="14679" y="1117"/>
                  </a:lnTo>
                  <a:cubicBezTo>
                    <a:pt x="13960" y="-129"/>
                    <a:pt x="12611" y="-369"/>
                    <a:pt x="11668" y="582"/>
                  </a:cubicBezTo>
                  <a:cubicBezTo>
                    <a:pt x="11406" y="845"/>
                    <a:pt x="11194" y="1183"/>
                    <a:pt x="11048" y="1572"/>
                  </a:cubicBezTo>
                  <a:lnTo>
                    <a:pt x="11055" y="1618"/>
                  </a:lnTo>
                  <a:cubicBezTo>
                    <a:pt x="10022" y="274"/>
                    <a:pt x="8360" y="291"/>
                    <a:pt x="7343" y="1657"/>
                  </a:cubicBezTo>
                  <a:cubicBezTo>
                    <a:pt x="7165" y="1895"/>
                    <a:pt x="7014" y="2167"/>
                    <a:pt x="6895" y="2463"/>
                  </a:cubicBezTo>
                  <a:lnTo>
                    <a:pt x="6887" y="2485"/>
                  </a:lnTo>
                  <a:cubicBezTo>
                    <a:pt x="5303" y="1260"/>
                    <a:pt x="3266" y="1962"/>
                    <a:pt x="2338" y="4053"/>
                  </a:cubicBezTo>
                  <a:cubicBezTo>
                    <a:pt x="1962" y="4900"/>
                    <a:pt x="1812" y="5889"/>
                    <a:pt x="1913" y="6862"/>
                  </a:cubicBezTo>
                  <a:close/>
                </a:path>
              </a:pathLst>
            </a:custGeom>
            <a:solidFill>
              <a:schemeClr val="accent1"/>
            </a:solidFill>
            <a:ln w="9525" cap="flat">
              <a:solidFill>
                <a:srgbClr val="FFFF00"/>
              </a:solidFill>
              <a:prstDash val="solid"/>
              <a:round/>
            </a:ln>
            <a:effectLst/>
          </p:spPr>
          <p:txBody>
            <a:bodyPr wrap="square" lIns="45719" tIns="45719" rIns="45719" bIns="45719" numCol="1" anchor="ctr">
              <a:noAutofit/>
            </a:bodyPr>
            <a:lstStyle/>
            <a:p>
              <a:pPr algn="ctr">
                <a:defRPr sz="2800">
                  <a:solidFill>
                    <a:srgbClr val="FFFF00"/>
                  </a:solidFill>
                  <a:latin typeface="Comic Sans MS"/>
                  <a:ea typeface="Comic Sans MS"/>
                  <a:cs typeface="Comic Sans MS"/>
                  <a:sym typeface="Comic Sans MS"/>
                </a:defRPr>
              </a:pPr>
              <a:endParaRPr/>
            </a:p>
          </p:txBody>
        </p:sp>
        <p:sp>
          <p:nvSpPr>
            <p:cNvPr id="210" name="Shape 210"/>
            <p:cNvSpPr/>
            <p:nvPr/>
          </p:nvSpPr>
          <p:spPr>
            <a:xfrm>
              <a:off x="469529" y="710619"/>
              <a:ext cx="275961" cy="132028"/>
            </a:xfrm>
            <a:prstGeom prst="ellipse">
              <a:avLst/>
            </a:prstGeom>
            <a:solidFill>
              <a:schemeClr val="accent1"/>
            </a:solidFill>
            <a:ln w="9525" cap="flat">
              <a:solidFill>
                <a:srgbClr val="FFFF00"/>
              </a:solidFill>
              <a:prstDash val="solid"/>
              <a:round/>
            </a:ln>
            <a:effectLst/>
          </p:spPr>
          <p:txBody>
            <a:bodyPr wrap="square" lIns="45719" tIns="45719" rIns="45719" bIns="45719" numCol="1" anchor="ctr">
              <a:noAutofit/>
            </a:bodyPr>
            <a:lstStyle/>
            <a:p>
              <a:pPr algn="ctr">
                <a:defRPr sz="2800">
                  <a:solidFill>
                    <a:srgbClr val="FFFF00"/>
                  </a:solidFill>
                  <a:latin typeface="Comic Sans MS"/>
                  <a:ea typeface="Comic Sans MS"/>
                  <a:cs typeface="Comic Sans MS"/>
                  <a:sym typeface="Comic Sans MS"/>
                </a:defRPr>
              </a:pPr>
              <a:endParaRPr/>
            </a:p>
          </p:txBody>
        </p:sp>
        <p:sp>
          <p:nvSpPr>
            <p:cNvPr id="211" name="Shape 211"/>
            <p:cNvSpPr/>
            <p:nvPr/>
          </p:nvSpPr>
          <p:spPr>
            <a:xfrm>
              <a:off x="540742" y="689018"/>
              <a:ext cx="183974" cy="88019"/>
            </a:xfrm>
            <a:prstGeom prst="ellipse">
              <a:avLst/>
            </a:prstGeom>
            <a:solidFill>
              <a:schemeClr val="accent1"/>
            </a:solidFill>
            <a:ln w="9525" cap="flat">
              <a:solidFill>
                <a:srgbClr val="FFFF00"/>
              </a:solidFill>
              <a:prstDash val="solid"/>
              <a:round/>
            </a:ln>
            <a:effectLst/>
          </p:spPr>
          <p:txBody>
            <a:bodyPr wrap="square" lIns="45719" tIns="45719" rIns="45719" bIns="45719" numCol="1" anchor="ctr">
              <a:noAutofit/>
            </a:bodyPr>
            <a:lstStyle/>
            <a:p>
              <a:pPr algn="ctr">
                <a:defRPr sz="2800">
                  <a:solidFill>
                    <a:srgbClr val="FFFF00"/>
                  </a:solidFill>
                  <a:latin typeface="Comic Sans MS"/>
                  <a:ea typeface="Comic Sans MS"/>
                  <a:cs typeface="Comic Sans MS"/>
                  <a:sym typeface="Comic Sans MS"/>
                </a:defRPr>
              </a:pPr>
              <a:endParaRPr/>
            </a:p>
          </p:txBody>
        </p:sp>
        <p:sp>
          <p:nvSpPr>
            <p:cNvPr id="212" name="Shape 212"/>
            <p:cNvSpPr/>
            <p:nvPr/>
          </p:nvSpPr>
          <p:spPr>
            <a:xfrm>
              <a:off x="587425" y="709849"/>
              <a:ext cx="91988" cy="44010"/>
            </a:xfrm>
            <a:prstGeom prst="ellipse">
              <a:avLst/>
            </a:prstGeom>
            <a:solidFill>
              <a:schemeClr val="accent1"/>
            </a:solidFill>
            <a:ln w="9525" cap="flat">
              <a:solidFill>
                <a:srgbClr val="FFFF00"/>
              </a:solidFill>
              <a:prstDash val="solid"/>
              <a:round/>
            </a:ln>
            <a:effectLst/>
          </p:spPr>
          <p:txBody>
            <a:bodyPr wrap="square" lIns="45719" tIns="45719" rIns="45719" bIns="45719" numCol="1" anchor="ctr">
              <a:noAutofit/>
            </a:bodyPr>
            <a:lstStyle/>
            <a:p>
              <a:pPr algn="ctr">
                <a:defRPr sz="2800">
                  <a:solidFill>
                    <a:srgbClr val="FFFF00"/>
                  </a:solidFill>
                  <a:latin typeface="Comic Sans MS"/>
                  <a:ea typeface="Comic Sans MS"/>
                  <a:cs typeface="Comic Sans MS"/>
                  <a:sym typeface="Comic Sans MS"/>
                </a:defRPr>
              </a:pPr>
              <a:endParaRPr/>
            </a:p>
          </p:txBody>
        </p:sp>
        <p:sp>
          <p:nvSpPr>
            <p:cNvPr id="213" name="Shape 213"/>
            <p:cNvSpPr/>
            <p:nvPr/>
          </p:nvSpPr>
          <p:spPr>
            <a:xfrm>
              <a:off x="82390" y="42759"/>
              <a:ext cx="1518900" cy="674248"/>
            </a:xfrm>
            <a:custGeom>
              <a:avLst/>
              <a:gdLst/>
              <a:ahLst/>
              <a:cxnLst>
                <a:cxn ang="0">
                  <a:pos x="wd2" y="hd2"/>
                </a:cxn>
                <a:cxn ang="5400000">
                  <a:pos x="wd2" y="hd2"/>
                </a:cxn>
                <a:cxn ang="10800000">
                  <a:pos x="wd2" y="hd2"/>
                </a:cxn>
                <a:cxn ang="16200000">
                  <a:pos x="wd2" y="hd2"/>
                </a:cxn>
              </a:cxnLst>
              <a:rect l="0" t="0" r="r" b="b"/>
              <a:pathLst>
                <a:path w="21600" h="21600" extrusionOk="0">
                  <a:moveTo>
                    <a:pt x="0" y="13555"/>
                  </a:moveTo>
                  <a:cubicBezTo>
                    <a:pt x="417" y="13915"/>
                    <a:pt x="899" y="14078"/>
                    <a:pt x="1381" y="14023"/>
                  </a:cubicBezTo>
                  <a:moveTo>
                    <a:pt x="2000" y="19344"/>
                  </a:moveTo>
                  <a:cubicBezTo>
                    <a:pt x="2207" y="19308"/>
                    <a:pt x="2410" y="19233"/>
                    <a:pt x="2604" y="19120"/>
                  </a:cubicBezTo>
                  <a:moveTo>
                    <a:pt x="7435" y="20578"/>
                  </a:moveTo>
                  <a:cubicBezTo>
                    <a:pt x="7532" y="20937"/>
                    <a:pt x="7654" y="21279"/>
                    <a:pt x="7799" y="21600"/>
                  </a:cubicBezTo>
                  <a:moveTo>
                    <a:pt x="14381" y="20160"/>
                  </a:moveTo>
                  <a:cubicBezTo>
                    <a:pt x="14456" y="19795"/>
                    <a:pt x="14505" y="19419"/>
                    <a:pt x="14527" y="19039"/>
                  </a:cubicBezTo>
                  <a:moveTo>
                    <a:pt x="19208" y="16270"/>
                  </a:moveTo>
                  <a:cubicBezTo>
                    <a:pt x="19208" y="14502"/>
                    <a:pt x="18520" y="12889"/>
                    <a:pt x="17436" y="12115"/>
                  </a:cubicBezTo>
                  <a:moveTo>
                    <a:pt x="20811" y="9204"/>
                  </a:moveTo>
                  <a:cubicBezTo>
                    <a:pt x="21153" y="8777"/>
                    <a:pt x="21423" y="8239"/>
                    <a:pt x="21600" y="7632"/>
                  </a:cubicBezTo>
                  <a:moveTo>
                    <a:pt x="19744" y="2561"/>
                  </a:moveTo>
                  <a:cubicBezTo>
                    <a:pt x="19747" y="2312"/>
                    <a:pt x="19733" y="2063"/>
                    <a:pt x="19702" y="1818"/>
                  </a:cubicBezTo>
                  <a:moveTo>
                    <a:pt x="15078" y="0"/>
                  </a:moveTo>
                  <a:cubicBezTo>
                    <a:pt x="14912" y="285"/>
                    <a:pt x="14776" y="604"/>
                    <a:pt x="14673" y="947"/>
                  </a:cubicBezTo>
                  <a:moveTo>
                    <a:pt x="11061" y="564"/>
                  </a:moveTo>
                  <a:cubicBezTo>
                    <a:pt x="10973" y="823"/>
                    <a:pt x="10907" y="1098"/>
                    <a:pt x="10865" y="1381"/>
                  </a:cubicBezTo>
                  <a:moveTo>
                    <a:pt x="7163" y="2480"/>
                  </a:moveTo>
                  <a:cubicBezTo>
                    <a:pt x="6949" y="2175"/>
                    <a:pt x="6711" y="1909"/>
                    <a:pt x="6454" y="1688"/>
                  </a:cubicBezTo>
                  <a:moveTo>
                    <a:pt x="946" y="7074"/>
                  </a:moveTo>
                  <a:cubicBezTo>
                    <a:pt x="973" y="7356"/>
                    <a:pt x="1014" y="7635"/>
                    <a:pt x="1070" y="7907"/>
                  </a:cubicBezTo>
                </a:path>
              </a:pathLst>
            </a:custGeom>
            <a:noFill/>
            <a:ln w="9525" cap="flat">
              <a:solidFill>
                <a:srgbClr val="FFFF00"/>
              </a:solidFill>
              <a:prstDash val="solid"/>
              <a:round/>
            </a:ln>
            <a:effectLst/>
          </p:spPr>
          <p:txBody>
            <a:bodyPr wrap="square" lIns="45719" tIns="45719" rIns="45719" bIns="45719" numCol="1" anchor="ctr">
              <a:noAutofit/>
            </a:bodyPr>
            <a:lstStyle/>
            <a:p>
              <a:pPr algn="ctr">
                <a:defRPr sz="2800">
                  <a:solidFill>
                    <a:srgbClr val="FFFF00"/>
                  </a:solidFill>
                  <a:latin typeface="Comic Sans MS"/>
                  <a:ea typeface="Comic Sans MS"/>
                  <a:cs typeface="Comic Sans MS"/>
                  <a:sym typeface="Comic Sans MS"/>
                </a:defRPr>
              </a:pPr>
              <a:endParaRPr/>
            </a:p>
          </p:txBody>
        </p:sp>
      </p:grpSp>
      <p:sp>
        <p:nvSpPr>
          <p:cNvPr id="215" name="Shape 215"/>
          <p:cNvSpPr/>
          <p:nvPr/>
        </p:nvSpPr>
        <p:spPr>
          <a:xfrm>
            <a:off x="363537" y="1316037"/>
            <a:ext cx="1107391" cy="510541"/>
          </a:xfrm>
          <a:prstGeom prst="rect">
            <a:avLst/>
          </a:prstGeom>
          <a:ln w="12700">
            <a:miter lim="400000"/>
          </a:ln>
          <a:extLst>
            <a:ext uri="{C572A759-6A51-4108-AA02-DFA0A04FC94B}">
              <ma14:wrappingTextBoxFlag xmlns="" xmlns:ma14="http://schemas.microsoft.com/office/mac/drawingml/2011/main" val="1"/>
            </a:ext>
          </a:extLst>
        </p:spPr>
        <p:txBody>
          <a:bodyPr wrap="none" lIns="45719" rIns="45719">
            <a:spAutoFit/>
          </a:bodyPr>
          <a:lstStyle>
            <a:lvl1pPr>
              <a:defRPr>
                <a:solidFill>
                  <a:srgbClr val="FF99CC"/>
                </a:solidFill>
                <a:latin typeface="Comic Sans MS"/>
                <a:ea typeface="Comic Sans MS"/>
                <a:cs typeface="Comic Sans MS"/>
                <a:sym typeface="Comic Sans MS"/>
              </a:defRPr>
            </a:lvl1pPr>
          </a:lstStyle>
          <a:p>
            <a:r>
              <a:t>Art. 12</a:t>
            </a:r>
          </a:p>
        </p:txBody>
      </p:sp>
      <p:sp>
        <p:nvSpPr>
          <p:cNvPr id="216" name="Shape 216"/>
          <p:cNvSpPr/>
          <p:nvPr/>
        </p:nvSpPr>
        <p:spPr>
          <a:xfrm>
            <a:off x="2182812" y="1462087"/>
            <a:ext cx="4980271" cy="586741"/>
          </a:xfrm>
          <a:prstGeom prst="rect">
            <a:avLst/>
          </a:prstGeom>
          <a:ln w="12700">
            <a:miter lim="400000"/>
          </a:ln>
          <a:extLst>
            <a:ext uri="{C572A759-6A51-4108-AA02-DFA0A04FC94B}">
              <ma14:wrappingTextBoxFlag xmlns="" xmlns:ma14="http://schemas.microsoft.com/office/mac/drawingml/2011/main" val="1"/>
            </a:ext>
          </a:extLst>
        </p:spPr>
        <p:txBody>
          <a:bodyPr wrap="none" lIns="45719" rIns="45719">
            <a:spAutoFit/>
          </a:bodyPr>
          <a:lstStyle>
            <a:lvl1pPr>
              <a:defRPr sz="2800" b="1">
                <a:solidFill>
                  <a:srgbClr val="FFFF00"/>
                </a:solidFill>
                <a:latin typeface="Comic Sans MS"/>
                <a:ea typeface="Comic Sans MS"/>
                <a:cs typeface="Comic Sans MS"/>
                <a:sym typeface="Comic Sans MS"/>
              </a:defRPr>
            </a:lvl1pPr>
          </a:lstStyle>
          <a:p>
            <a:r>
              <a:t>INFORTUNIO IN ITINERE</a:t>
            </a:r>
          </a:p>
        </p:txBody>
      </p:sp>
      <p:sp>
        <p:nvSpPr>
          <p:cNvPr id="217" name="Shape 217"/>
          <p:cNvSpPr/>
          <p:nvPr/>
        </p:nvSpPr>
        <p:spPr>
          <a:xfrm>
            <a:off x="158749" y="2292350"/>
            <a:ext cx="8805864" cy="4701540"/>
          </a:xfrm>
          <a:prstGeom prst="rect">
            <a:avLst/>
          </a:prstGeom>
          <a:ln w="12700">
            <a:miter lim="400000"/>
          </a:ln>
          <a:extLst>
            <a:ext uri="{C572A759-6A51-4108-AA02-DFA0A04FC94B}">
              <ma14:wrappingTextBoxFlag xmlns="" xmlns:ma14="http://schemas.microsoft.com/office/mac/drawingml/2011/main" val="1"/>
            </a:ext>
          </a:extLst>
        </p:spPr>
        <p:txBody>
          <a:bodyPr lIns="45719" rIns="45719">
            <a:spAutoFit/>
          </a:bodyPr>
          <a:lstStyle/>
          <a:p>
            <a:pPr algn="just">
              <a:defRPr>
                <a:solidFill>
                  <a:srgbClr val="FFFFFF"/>
                </a:solidFill>
                <a:latin typeface="Comic Sans MS"/>
                <a:ea typeface="Comic Sans MS"/>
                <a:cs typeface="Comic Sans MS"/>
                <a:sym typeface="Comic Sans MS"/>
              </a:defRPr>
            </a:pPr>
            <a:r>
              <a:t>“L’interruzione e la deviazione si intendono necessitate quando sono dovute a cause di forza maggiore, ad esigenze essenziali ed improrogabili o all’adempimento di obblighi penalmente rilevanti.</a:t>
            </a:r>
          </a:p>
          <a:p>
            <a:pPr algn="just">
              <a:defRPr>
                <a:solidFill>
                  <a:srgbClr val="FFFFFF"/>
                </a:solidFill>
                <a:latin typeface="Comic Sans MS"/>
                <a:ea typeface="Comic Sans MS"/>
                <a:cs typeface="Comic Sans MS"/>
                <a:sym typeface="Comic Sans MS"/>
              </a:defRPr>
            </a:pPr>
            <a:r>
              <a:t>L’assicurazione opera anche nel caso di utilizzo del mezzo privato, purchè necessitato. Restano, in questo caso, esclusi gli infortuni direttamente cagionati dall’abuso di alcolici e di psicofarmaci o dall’uso non terapeutico di stupefacenti ed allucinogeni; l’assicurazione, inoltre, non opera nei confronti del conducente sprovvisto della prescritta abilitazione alla guida”</a:t>
            </a:r>
          </a:p>
        </p:txBody>
      </p:sp>
    </p:spTree>
  </p:cSld>
  <p:clrMapOvr>
    <a:masterClrMapping/>
  </p:clrMapOvr>
  <p:transition spd="slow"/>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9" name="Shape 219"/>
          <p:cNvSpPr/>
          <p:nvPr/>
        </p:nvSpPr>
        <p:spPr>
          <a:xfrm>
            <a:off x="1908175" y="363537"/>
            <a:ext cx="5184775" cy="1008063"/>
          </a:xfrm>
          <a:prstGeom prst="ellipse">
            <a:avLst/>
          </a:prstGeom>
          <a:solidFill>
            <a:srgbClr val="00FFFF"/>
          </a:solidFill>
          <a:ln>
            <a:solidFill>
              <a:srgbClr val="FFFF00"/>
            </a:solidFill>
          </a:ln>
        </p:spPr>
        <p:txBody>
          <a:bodyPr lIns="45719" rIns="45719" anchor="ctr"/>
          <a:lstStyle/>
          <a:p>
            <a:endParaRPr/>
          </a:p>
        </p:txBody>
      </p:sp>
      <p:sp>
        <p:nvSpPr>
          <p:cNvPr id="220" name="Shape 220"/>
          <p:cNvSpPr/>
          <p:nvPr/>
        </p:nvSpPr>
        <p:spPr>
          <a:xfrm>
            <a:off x="2474912" y="579437"/>
            <a:ext cx="4221149" cy="586741"/>
          </a:xfrm>
          <a:prstGeom prst="rect">
            <a:avLst/>
          </a:prstGeom>
          <a:ln w="12700">
            <a:miter lim="400000"/>
          </a:ln>
          <a:extLst>
            <a:ext uri="{C572A759-6A51-4108-AA02-DFA0A04FC94B}">
              <ma14:wrappingTextBoxFlag xmlns="" xmlns:ma14="http://schemas.microsoft.com/office/mac/drawingml/2011/main" val="1"/>
            </a:ext>
          </a:extLst>
        </p:spPr>
        <p:txBody>
          <a:bodyPr wrap="none" lIns="45719" rIns="45719">
            <a:spAutoFit/>
          </a:bodyPr>
          <a:lstStyle>
            <a:lvl1pPr>
              <a:defRPr sz="2800" b="1">
                <a:solidFill>
                  <a:srgbClr val="8A141C"/>
                </a:solidFill>
                <a:latin typeface="Comic Sans MS"/>
                <a:ea typeface="Comic Sans MS"/>
                <a:cs typeface="Comic Sans MS"/>
                <a:sym typeface="Comic Sans MS"/>
              </a:defRPr>
            </a:lvl1pPr>
          </a:lstStyle>
          <a:p>
            <a:r>
              <a:t>COMPITI DEL MEDICO</a:t>
            </a:r>
          </a:p>
        </p:txBody>
      </p:sp>
      <p:sp>
        <p:nvSpPr>
          <p:cNvPr id="221" name="Shape 221"/>
          <p:cNvSpPr/>
          <p:nvPr/>
        </p:nvSpPr>
        <p:spPr>
          <a:xfrm>
            <a:off x="900112" y="2781300"/>
            <a:ext cx="7920038" cy="3168650"/>
          </a:xfrm>
          <a:prstGeom prst="rect">
            <a:avLst/>
          </a:prstGeom>
          <a:solidFill>
            <a:srgbClr val="751118"/>
          </a:solidFill>
          <a:ln>
            <a:solidFill>
              <a:srgbClr val="00FFFF"/>
            </a:solidFill>
          </a:ln>
        </p:spPr>
        <p:txBody>
          <a:bodyPr lIns="45719" rIns="45719" anchor="ctr"/>
          <a:lstStyle/>
          <a:p>
            <a:endParaRPr/>
          </a:p>
        </p:txBody>
      </p:sp>
      <p:sp>
        <p:nvSpPr>
          <p:cNvPr id="222" name="Shape 222"/>
          <p:cNvSpPr/>
          <p:nvPr/>
        </p:nvSpPr>
        <p:spPr>
          <a:xfrm>
            <a:off x="1196975" y="2841625"/>
            <a:ext cx="6725628" cy="586740"/>
          </a:xfrm>
          <a:prstGeom prst="rect">
            <a:avLst/>
          </a:prstGeom>
          <a:ln w="12700">
            <a:miter lim="400000"/>
          </a:ln>
          <a:extLst>
            <a:ext uri="{C572A759-6A51-4108-AA02-DFA0A04FC94B}">
              <ma14:wrappingTextBoxFlag xmlns="" xmlns:ma14="http://schemas.microsoft.com/office/mac/drawingml/2011/main" val="1"/>
            </a:ext>
          </a:extLst>
        </p:spPr>
        <p:txBody>
          <a:bodyPr wrap="none" lIns="45719" rIns="45719">
            <a:spAutoFit/>
          </a:bodyPr>
          <a:lstStyle>
            <a:lvl1pPr>
              <a:defRPr sz="2800">
                <a:solidFill>
                  <a:srgbClr val="FFFFFF"/>
                </a:solidFill>
                <a:latin typeface="Comic Sans MS"/>
                <a:ea typeface="Comic Sans MS"/>
                <a:cs typeface="Comic Sans MS"/>
                <a:sym typeface="Comic Sans MS"/>
              </a:defRPr>
            </a:lvl1pPr>
          </a:lstStyle>
          <a:p>
            <a:r>
              <a:rPr dirty="0"/>
              <a:t>1. Primo certificato medico di infortunio</a:t>
            </a:r>
          </a:p>
        </p:txBody>
      </p:sp>
      <p:sp>
        <p:nvSpPr>
          <p:cNvPr id="223" name="Shape 223"/>
          <p:cNvSpPr/>
          <p:nvPr/>
        </p:nvSpPr>
        <p:spPr>
          <a:xfrm>
            <a:off x="1187450" y="3562350"/>
            <a:ext cx="6964894" cy="586740"/>
          </a:xfrm>
          <a:prstGeom prst="rect">
            <a:avLst/>
          </a:prstGeom>
          <a:ln w="12700">
            <a:miter lim="400000"/>
          </a:ln>
          <a:extLst>
            <a:ext uri="{C572A759-6A51-4108-AA02-DFA0A04FC94B}">
              <ma14:wrappingTextBoxFlag xmlns="" xmlns:ma14="http://schemas.microsoft.com/office/mac/drawingml/2011/main" val="1"/>
            </a:ext>
          </a:extLst>
        </p:spPr>
        <p:txBody>
          <a:bodyPr wrap="none" lIns="45719" rIns="45719">
            <a:spAutoFit/>
          </a:bodyPr>
          <a:lstStyle>
            <a:lvl1pPr>
              <a:defRPr sz="2800">
                <a:solidFill>
                  <a:srgbClr val="FFFFFF"/>
                </a:solidFill>
                <a:latin typeface="Comic Sans MS"/>
                <a:ea typeface="Comic Sans MS"/>
                <a:cs typeface="Comic Sans MS"/>
                <a:sym typeface="Comic Sans MS"/>
              </a:defRPr>
            </a:lvl1pPr>
          </a:lstStyle>
          <a:p>
            <a:r>
              <a:t>2. Certificato di continuazione di inabilità</a:t>
            </a:r>
          </a:p>
        </p:txBody>
      </p:sp>
      <p:sp>
        <p:nvSpPr>
          <p:cNvPr id="224" name="Shape 224"/>
          <p:cNvSpPr/>
          <p:nvPr/>
        </p:nvSpPr>
        <p:spPr>
          <a:xfrm>
            <a:off x="1196975" y="4210050"/>
            <a:ext cx="6236851" cy="586740"/>
          </a:xfrm>
          <a:prstGeom prst="rect">
            <a:avLst/>
          </a:prstGeom>
          <a:ln w="12700">
            <a:miter lim="400000"/>
          </a:ln>
          <a:extLst>
            <a:ext uri="{C572A759-6A51-4108-AA02-DFA0A04FC94B}">
              <ma14:wrappingTextBoxFlag xmlns="" xmlns:ma14="http://schemas.microsoft.com/office/mac/drawingml/2011/main" val="1"/>
            </a:ext>
          </a:extLst>
        </p:spPr>
        <p:txBody>
          <a:bodyPr wrap="none" lIns="45719" rIns="45719">
            <a:spAutoFit/>
          </a:bodyPr>
          <a:lstStyle>
            <a:lvl1pPr>
              <a:defRPr sz="2800">
                <a:solidFill>
                  <a:srgbClr val="FFFFFF"/>
                </a:solidFill>
                <a:latin typeface="Comic Sans MS"/>
                <a:ea typeface="Comic Sans MS"/>
                <a:cs typeface="Comic Sans MS"/>
                <a:sym typeface="Comic Sans MS"/>
              </a:defRPr>
            </a:lvl1pPr>
          </a:lstStyle>
          <a:p>
            <a:r>
              <a:t>3. Certificato definitivo di infortunio</a:t>
            </a:r>
          </a:p>
        </p:txBody>
      </p:sp>
      <p:sp>
        <p:nvSpPr>
          <p:cNvPr id="225" name="Shape 225"/>
          <p:cNvSpPr/>
          <p:nvPr/>
        </p:nvSpPr>
        <p:spPr>
          <a:xfrm>
            <a:off x="1187450" y="4714875"/>
            <a:ext cx="7956550" cy="1082040"/>
          </a:xfrm>
          <a:prstGeom prst="rect">
            <a:avLst/>
          </a:prstGeom>
          <a:ln w="12700">
            <a:miter lim="400000"/>
          </a:ln>
          <a:extLst>
            <a:ext uri="{C572A759-6A51-4108-AA02-DFA0A04FC94B}">
              <ma14:wrappingTextBoxFlag xmlns="" xmlns:ma14="http://schemas.microsoft.com/office/mac/drawingml/2011/main" val="1"/>
            </a:ext>
          </a:extLst>
        </p:spPr>
        <p:txBody>
          <a:bodyPr lIns="45719" rIns="45719">
            <a:spAutoFit/>
          </a:bodyPr>
          <a:lstStyle>
            <a:lvl1pPr>
              <a:defRPr sz="2800">
                <a:solidFill>
                  <a:srgbClr val="FFFFFF"/>
                </a:solidFill>
                <a:latin typeface="Comic Sans MS"/>
                <a:ea typeface="Comic Sans MS"/>
                <a:cs typeface="Comic Sans MS"/>
                <a:sym typeface="Comic Sans MS"/>
              </a:defRPr>
            </a:lvl1pPr>
          </a:lstStyle>
          <a:p>
            <a:r>
              <a:t>4. Referto o rapporto per casi di morte o di lesione personale gravissima</a:t>
            </a:r>
          </a:p>
        </p:txBody>
      </p:sp>
    </p:spTree>
  </p:cSld>
  <p:clrMapOvr>
    <a:masterClrMapping/>
  </p:clrMapOvr>
  <p:transition spd="slow"/>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7" name="Shape 227"/>
          <p:cNvSpPr>
            <a:spLocks noGrp="1"/>
          </p:cNvSpPr>
          <p:nvPr>
            <p:ph type="body" idx="4294967295"/>
          </p:nvPr>
        </p:nvSpPr>
        <p:spPr>
          <a:xfrm>
            <a:off x="474662" y="304800"/>
            <a:ext cx="8153401" cy="5943600"/>
          </a:xfrm>
          <a:prstGeom prst="rect">
            <a:avLst/>
          </a:prstGeom>
        </p:spPr>
        <p:txBody>
          <a:bodyPr lIns="44450" tIns="44450" rIns="44450" bIns="44450">
            <a:normAutofit/>
          </a:bodyPr>
          <a:lstStyle/>
          <a:p>
            <a:pPr marL="381000" indent="-381000" algn="ctr">
              <a:lnSpc>
                <a:spcPct val="130000"/>
              </a:lnSpc>
              <a:spcBef>
                <a:spcPts val="800"/>
              </a:spcBef>
              <a:buSzTx/>
              <a:buNone/>
              <a:defRPr sz="3400" b="1">
                <a:solidFill>
                  <a:srgbClr val="FE9B03"/>
                </a:solidFill>
                <a:effectLst>
                  <a:outerShdw blurRad="38100" dist="38100" dir="2700000" rotWithShape="0">
                    <a:srgbClr val="000000"/>
                  </a:outerShdw>
                </a:effectLst>
              </a:defRPr>
            </a:pPr>
            <a:r>
              <a:t>L. 57/01</a:t>
            </a:r>
          </a:p>
          <a:p>
            <a:pPr marL="381000" indent="-381000" algn="ctr">
              <a:lnSpc>
                <a:spcPct val="40000"/>
              </a:lnSpc>
              <a:buSzTx/>
              <a:buNone/>
              <a:defRPr sz="1000" b="1">
                <a:solidFill>
                  <a:srgbClr val="FE9B03"/>
                </a:solidFill>
                <a:effectLst>
                  <a:outerShdw blurRad="38100" dist="38100" dir="2700000" rotWithShape="0">
                    <a:srgbClr val="000000"/>
                  </a:outerShdw>
                </a:effectLst>
              </a:defRPr>
            </a:pPr>
            <a:endParaRPr/>
          </a:p>
          <a:p>
            <a:pPr marL="381000" indent="-381000" algn="just">
              <a:lnSpc>
                <a:spcPct val="160000"/>
              </a:lnSpc>
              <a:spcBef>
                <a:spcPts val="600"/>
              </a:spcBef>
              <a:buClr>
                <a:srgbClr val="FC0128"/>
              </a:buClr>
              <a:buChar char="3"/>
              <a:defRPr sz="2600" b="1">
                <a:solidFill>
                  <a:srgbClr val="FFFFFF"/>
                </a:solidFill>
                <a:effectLst>
                  <a:outerShdw blurRad="38100" dist="38100" dir="2700000" rotWithShape="0">
                    <a:srgbClr val="000000"/>
                  </a:outerShdw>
                </a:effectLst>
              </a:defRPr>
            </a:pPr>
            <a:r>
              <a:t>Agli effetti di cui al comma 2, per danno biologico si intende </a:t>
            </a:r>
            <a:r>
              <a:rPr sz="2900" i="1">
                <a:solidFill>
                  <a:srgbClr val="00FF00"/>
                </a:solidFill>
              </a:rPr>
              <a:t>la lesione all’integrità psicofisica della persona, suscettibile di valutazione medico-legale</a:t>
            </a:r>
            <a:r>
              <a:t>.</a:t>
            </a:r>
          </a:p>
          <a:p>
            <a:pPr marL="381000" indent="-381000" algn="just">
              <a:lnSpc>
                <a:spcPct val="160000"/>
              </a:lnSpc>
              <a:spcBef>
                <a:spcPts val="600"/>
              </a:spcBef>
              <a:buSzTx/>
              <a:buNone/>
              <a:defRPr sz="800" b="1">
                <a:solidFill>
                  <a:srgbClr val="000099"/>
                </a:solidFill>
              </a:defRPr>
            </a:pPr>
            <a:r>
              <a:t>.</a:t>
            </a:r>
            <a:r>
              <a:rPr sz="2600">
                <a:solidFill>
                  <a:srgbClr val="FFFFFF"/>
                </a:solidFill>
                <a:effectLst>
                  <a:outerShdw blurRad="38100" dist="38100" dir="2700000" rotWithShape="0">
                    <a:srgbClr val="000000"/>
                  </a:outerShdw>
                </a:effectLst>
              </a:rPr>
              <a:t>  Il danno biologico è risarcibile indipendentemente dalla sua incidenza sulla capacità di produzione di reddito del danneggiato.</a:t>
            </a:r>
          </a:p>
        </p:txBody>
      </p:sp>
    </p:spTree>
  </p:cSld>
  <p:clrMapOvr>
    <a:masterClrMapping/>
  </p:clrMapOvr>
  <p:transition spd="slow"/>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Shape 26"/>
          <p:cNvSpPr/>
          <p:nvPr/>
        </p:nvSpPr>
        <p:spPr>
          <a:xfrm>
            <a:off x="971550" y="260349"/>
            <a:ext cx="7129463" cy="802641"/>
          </a:xfrm>
          <a:prstGeom prst="rect">
            <a:avLst/>
          </a:prstGeom>
          <a:ln w="12700">
            <a:miter lim="400000"/>
          </a:ln>
          <a:extLst>
            <a:ext uri="{C572A759-6A51-4108-AA02-DFA0A04FC94B}">
              <ma14:wrappingTextBoxFlag xmlns="" xmlns:ma14="http://schemas.microsoft.com/office/mac/drawingml/2011/main" val="1"/>
            </a:ext>
          </a:extLst>
        </p:spPr>
        <p:txBody>
          <a:bodyPr lIns="45719" rIns="45719">
            <a:spAutoFit/>
          </a:bodyPr>
          <a:lstStyle>
            <a:lvl1pPr algn="ctr">
              <a:defRPr sz="4000" b="1">
                <a:solidFill>
                  <a:srgbClr val="FFFF00"/>
                </a:solidFill>
                <a:effectLst>
                  <a:outerShdw blurRad="12700" dist="25400" dir="2700000" rotWithShape="0">
                    <a:srgbClr val="000000"/>
                  </a:outerShdw>
                </a:effectLst>
                <a:latin typeface="Comic Sans MS"/>
                <a:ea typeface="Comic Sans MS"/>
                <a:cs typeface="Comic Sans MS"/>
                <a:sym typeface="Comic Sans MS"/>
              </a:defRPr>
            </a:lvl1pPr>
          </a:lstStyle>
          <a:p>
            <a:r>
              <a:t>PROTEZIONE SOCIALE</a:t>
            </a:r>
          </a:p>
        </p:txBody>
      </p:sp>
      <p:sp>
        <p:nvSpPr>
          <p:cNvPr id="27" name="Shape 27"/>
          <p:cNvSpPr/>
          <p:nvPr/>
        </p:nvSpPr>
        <p:spPr>
          <a:xfrm>
            <a:off x="1620837" y="1268412"/>
            <a:ext cx="5903913" cy="2379346"/>
          </a:xfrm>
          <a:prstGeom prst="rect">
            <a:avLst/>
          </a:prstGeom>
          <a:solidFill>
            <a:srgbClr val="650F15"/>
          </a:solidFill>
          <a:ln>
            <a:solidFill>
              <a:srgbClr val="00FFFF"/>
            </a:solidFill>
          </a:ln>
          <a:extLst>
            <a:ext uri="{C572A759-6A51-4108-AA02-DFA0A04FC94B}">
              <ma14:wrappingTextBoxFlag xmlns="" xmlns:ma14="http://schemas.microsoft.com/office/mac/drawingml/2011/main" val="1"/>
            </a:ext>
          </a:extLst>
        </p:spPr>
        <p:txBody>
          <a:bodyPr lIns="45719" rIns="45719">
            <a:spAutoFit/>
          </a:bodyPr>
          <a:lstStyle/>
          <a:p>
            <a:pPr>
              <a:lnSpc>
                <a:spcPct val="120000"/>
              </a:lnSpc>
              <a:defRPr sz="2800" b="1">
                <a:solidFill>
                  <a:srgbClr val="FFFFFF"/>
                </a:solidFill>
                <a:latin typeface="Comic Sans MS"/>
                <a:ea typeface="Comic Sans MS"/>
                <a:cs typeface="Comic Sans MS"/>
                <a:sym typeface="Comic Sans MS"/>
              </a:defRPr>
            </a:pPr>
            <a:r>
              <a:t>ASSICURAZIONI SOCIALI</a:t>
            </a:r>
          </a:p>
          <a:p>
            <a:pPr>
              <a:lnSpc>
                <a:spcPct val="120000"/>
              </a:lnSpc>
              <a:defRPr sz="2800" b="1">
                <a:solidFill>
                  <a:srgbClr val="FFFFFF"/>
                </a:solidFill>
                <a:latin typeface="Comic Sans MS"/>
                <a:ea typeface="Comic Sans MS"/>
                <a:cs typeface="Comic Sans MS"/>
                <a:sym typeface="Comic Sans MS"/>
              </a:defRPr>
            </a:pPr>
            <a:r>
              <a:t> - INPS</a:t>
            </a:r>
          </a:p>
          <a:p>
            <a:pPr>
              <a:lnSpc>
                <a:spcPct val="120000"/>
              </a:lnSpc>
              <a:defRPr sz="2800" b="1">
                <a:solidFill>
                  <a:srgbClr val="FFFFFF"/>
                </a:solidFill>
                <a:latin typeface="Comic Sans MS"/>
                <a:ea typeface="Comic Sans MS"/>
                <a:cs typeface="Comic Sans MS"/>
                <a:sym typeface="Comic Sans MS"/>
              </a:defRPr>
            </a:pPr>
            <a:r>
              <a:t> - INAIL</a:t>
            </a:r>
          </a:p>
        </p:txBody>
      </p:sp>
      <p:sp>
        <p:nvSpPr>
          <p:cNvPr id="28" name="Shape 28"/>
          <p:cNvSpPr/>
          <p:nvPr/>
        </p:nvSpPr>
        <p:spPr>
          <a:xfrm>
            <a:off x="1619250" y="3716337"/>
            <a:ext cx="5976938" cy="2379346"/>
          </a:xfrm>
          <a:prstGeom prst="rect">
            <a:avLst/>
          </a:prstGeom>
          <a:solidFill>
            <a:srgbClr val="650F15"/>
          </a:solidFill>
          <a:ln>
            <a:solidFill>
              <a:srgbClr val="00FFFF"/>
            </a:solidFill>
          </a:ln>
          <a:extLst>
            <a:ext uri="{C572A759-6A51-4108-AA02-DFA0A04FC94B}">
              <ma14:wrappingTextBoxFlag xmlns="" xmlns:ma14="http://schemas.microsoft.com/office/mac/drawingml/2011/main" val="1"/>
            </a:ext>
          </a:extLst>
        </p:spPr>
        <p:txBody>
          <a:bodyPr lIns="45719" rIns="45719">
            <a:spAutoFit/>
          </a:bodyPr>
          <a:lstStyle/>
          <a:p>
            <a:pPr>
              <a:lnSpc>
                <a:spcPct val="120000"/>
              </a:lnSpc>
              <a:defRPr sz="2800" b="1">
                <a:solidFill>
                  <a:srgbClr val="FFFFFF"/>
                </a:solidFill>
                <a:latin typeface="Comic Sans MS"/>
                <a:ea typeface="Comic Sans MS"/>
                <a:cs typeface="Comic Sans MS"/>
                <a:sym typeface="Comic Sans MS"/>
              </a:defRPr>
            </a:pPr>
            <a:r>
              <a:t>ASSISTENZA SOCIALE</a:t>
            </a:r>
          </a:p>
          <a:p>
            <a:pPr>
              <a:lnSpc>
                <a:spcPct val="120000"/>
              </a:lnSpc>
              <a:buSzPct val="100000"/>
              <a:buChar char="-"/>
              <a:defRPr sz="2800" b="1">
                <a:solidFill>
                  <a:srgbClr val="FFFFFF"/>
                </a:solidFill>
                <a:latin typeface="Comic Sans MS"/>
                <a:ea typeface="Comic Sans MS"/>
                <a:cs typeface="Comic Sans MS"/>
                <a:sym typeface="Comic Sans MS"/>
              </a:defRPr>
            </a:pPr>
            <a:r>
              <a:t> INVALIDITA’ CIVILE</a:t>
            </a:r>
          </a:p>
          <a:p>
            <a:pPr>
              <a:lnSpc>
                <a:spcPct val="120000"/>
              </a:lnSpc>
              <a:defRPr sz="2800" b="1">
                <a:solidFill>
                  <a:srgbClr val="FFFFFF"/>
                </a:solidFill>
                <a:latin typeface="Comic Sans MS"/>
                <a:ea typeface="Comic Sans MS"/>
                <a:cs typeface="Comic Sans MS"/>
                <a:sym typeface="Comic Sans MS"/>
              </a:defRPr>
            </a:pPr>
            <a:r>
              <a:t>-TUTELA DELL’HANDICAP</a:t>
            </a:r>
          </a:p>
        </p:txBody>
      </p:sp>
    </p:spTree>
  </p:cSld>
  <p:clrMapOvr>
    <a:masterClrMapping/>
  </p:clrMapOvr>
  <p:transition spd="slow"/>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9" name="Shape 229"/>
          <p:cNvSpPr>
            <a:spLocks noGrp="1"/>
          </p:cNvSpPr>
          <p:nvPr>
            <p:ph type="body" idx="4294967295"/>
          </p:nvPr>
        </p:nvSpPr>
        <p:spPr>
          <a:xfrm>
            <a:off x="474662" y="533400"/>
            <a:ext cx="8194676" cy="5562600"/>
          </a:xfrm>
          <a:prstGeom prst="rect">
            <a:avLst/>
          </a:prstGeom>
        </p:spPr>
        <p:txBody>
          <a:bodyPr lIns="44450" tIns="44450" rIns="44450" bIns="44450">
            <a:normAutofit/>
          </a:bodyPr>
          <a:lstStyle/>
          <a:p>
            <a:pPr marL="0" indent="0" algn="just">
              <a:lnSpc>
                <a:spcPct val="150000"/>
              </a:lnSpc>
              <a:spcBef>
                <a:spcPts val="500"/>
              </a:spcBef>
              <a:buSzTx/>
              <a:buNone/>
              <a:defRPr sz="2200" b="1">
                <a:solidFill>
                  <a:srgbClr val="FF9300"/>
                </a:solidFill>
                <a:effectLst>
                  <a:outerShdw blurRad="38100" dist="38100" dir="2700000" rotWithShape="0">
                    <a:srgbClr val="000000"/>
                  </a:outerShdw>
                </a:effectLst>
              </a:defRPr>
            </a:pPr>
            <a:r>
              <a:t>La L. 57 del 05/03/01:</a:t>
            </a:r>
          </a:p>
          <a:p>
            <a:pPr marL="0" indent="0" algn="just">
              <a:lnSpc>
                <a:spcPct val="150000"/>
              </a:lnSpc>
              <a:spcBef>
                <a:spcPts val="500"/>
              </a:spcBef>
              <a:buClr>
                <a:srgbClr val="FFFFFF"/>
              </a:buClr>
              <a:buSzPct val="95000"/>
              <a:buChar char="a"/>
              <a:defRPr sz="2200" b="1">
                <a:solidFill>
                  <a:srgbClr val="FFFFFF"/>
                </a:solidFill>
                <a:effectLst>
                  <a:outerShdw blurRad="38100" dist="38100" dir="2700000" rotWithShape="0">
                    <a:srgbClr val="000000"/>
                  </a:outerShdw>
                </a:effectLst>
              </a:defRPr>
            </a:pPr>
            <a:r>
              <a:t>) definisce il </a:t>
            </a:r>
            <a:r>
              <a:rPr>
                <a:solidFill>
                  <a:srgbClr val="FAFD00"/>
                </a:solidFill>
              </a:rPr>
              <a:t>danno biologico</a:t>
            </a:r>
            <a:r>
              <a:t> (lesione all'integrità psico-fisica della persona suscettibile di accertamento medico-legale), peraltro in misura  sovrapponibile a quella espressa nel D.Lgs. 38/2000, sia pure in riferimento al settore della infortunistica sociale e delle malattie professionali;</a:t>
            </a:r>
          </a:p>
          <a:p>
            <a:pPr marL="0" indent="0" algn="just">
              <a:lnSpc>
                <a:spcPct val="150000"/>
              </a:lnSpc>
              <a:spcBef>
                <a:spcPts val="500"/>
              </a:spcBef>
              <a:buClr>
                <a:srgbClr val="FFFFFF"/>
              </a:buClr>
              <a:buSzPct val="90000"/>
              <a:buChar char="b"/>
              <a:defRPr sz="2200" b="1">
                <a:solidFill>
                  <a:srgbClr val="FFFFFF"/>
                </a:solidFill>
                <a:effectLst>
                  <a:outerShdw blurRad="38100" dist="38100" dir="2700000" rotWithShape="0">
                    <a:srgbClr val="000000"/>
                  </a:outerShdw>
                </a:effectLst>
              </a:defRPr>
            </a:pPr>
            <a:r>
              <a:t>) ne indica l'</a:t>
            </a:r>
            <a:r>
              <a:rPr>
                <a:solidFill>
                  <a:srgbClr val="FAFD00"/>
                </a:solidFill>
              </a:rPr>
              <a:t>indipendenza dalla capacità di produzione di reddito</a:t>
            </a:r>
            <a:r>
              <a:t> del danneggiato;</a:t>
            </a:r>
          </a:p>
          <a:p>
            <a:pPr marL="0" indent="0" algn="just">
              <a:lnSpc>
                <a:spcPct val="150000"/>
              </a:lnSpc>
              <a:spcBef>
                <a:spcPts val="500"/>
              </a:spcBef>
              <a:buClr>
                <a:srgbClr val="FFFFFF"/>
              </a:buClr>
              <a:buSzPct val="90000"/>
              <a:buChar char="c"/>
              <a:defRPr sz="2200" b="1">
                <a:solidFill>
                  <a:srgbClr val="FFFFFF"/>
                </a:solidFill>
                <a:effectLst>
                  <a:outerShdw blurRad="38100" dist="38100" dir="2700000" rotWithShape="0">
                    <a:srgbClr val="000000"/>
                  </a:outerShdw>
                </a:effectLst>
              </a:defRPr>
            </a:pPr>
            <a:r>
              <a:t>) ne ammette la </a:t>
            </a:r>
            <a:r>
              <a:rPr>
                <a:solidFill>
                  <a:srgbClr val="FAFD00"/>
                </a:solidFill>
              </a:rPr>
              <a:t>personalizzazione in riferimento alle condizioni soggettive</a:t>
            </a:r>
            <a:r>
              <a:t> di questo (danno alla salute).</a:t>
            </a:r>
          </a:p>
        </p:txBody>
      </p:sp>
    </p:spTree>
  </p:cSld>
  <p:clrMapOvr>
    <a:masterClrMapping/>
  </p:clrMapOvr>
  <p:transition spd="slow"/>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1" name="Shape 231"/>
          <p:cNvSpPr>
            <a:spLocks noGrp="1"/>
          </p:cNvSpPr>
          <p:nvPr>
            <p:ph type="body" idx="4294967295"/>
          </p:nvPr>
        </p:nvSpPr>
        <p:spPr>
          <a:xfrm>
            <a:off x="414337" y="457200"/>
            <a:ext cx="8255001" cy="5410200"/>
          </a:xfrm>
          <a:prstGeom prst="rect">
            <a:avLst/>
          </a:prstGeom>
        </p:spPr>
        <p:txBody>
          <a:bodyPr>
            <a:normAutofit/>
          </a:bodyPr>
          <a:lstStyle/>
          <a:p>
            <a:pPr marL="0" indent="0" algn="ctr">
              <a:lnSpc>
                <a:spcPct val="110000"/>
              </a:lnSpc>
              <a:spcBef>
                <a:spcPts val="600"/>
              </a:spcBef>
              <a:buSzTx/>
              <a:buNone/>
              <a:defRPr sz="2600" b="1">
                <a:solidFill>
                  <a:srgbClr val="FF9900"/>
                </a:solidFill>
                <a:effectLst>
                  <a:outerShdw blurRad="38100" dist="38100" dir="2700000" rotWithShape="0">
                    <a:srgbClr val="000000"/>
                  </a:outerShdw>
                </a:effectLst>
              </a:defRPr>
            </a:pPr>
            <a:r>
              <a:t>D.M. 3 luglio 2003 </a:t>
            </a:r>
            <a:r>
              <a:rPr sz="2200"/>
              <a:t>(G.U. n. 211 dell’11/9/03)</a:t>
            </a:r>
          </a:p>
          <a:p>
            <a:pPr marL="0" indent="0" algn="ctr">
              <a:spcBef>
                <a:spcPts val="600"/>
              </a:spcBef>
              <a:buSzTx/>
              <a:buNone/>
              <a:defRPr sz="2600">
                <a:solidFill>
                  <a:srgbClr val="FFFF00"/>
                </a:solidFill>
                <a:effectLst>
                  <a:outerShdw blurRad="38100" dist="38100" dir="2700000" rotWithShape="0">
                    <a:srgbClr val="000000"/>
                  </a:outerShdw>
                </a:effectLst>
              </a:defRPr>
            </a:pPr>
            <a:r>
              <a:t>Tabella delle menomazioni alla integrità psico-fisica comprese tra 1 e 9 punti di invalidità</a:t>
            </a:r>
          </a:p>
          <a:p>
            <a:pPr marL="0" indent="0" algn="ctr">
              <a:lnSpc>
                <a:spcPct val="90000"/>
              </a:lnSpc>
              <a:buSzTx/>
              <a:buNone/>
              <a:defRPr sz="800">
                <a:solidFill>
                  <a:srgbClr val="FFFF00"/>
                </a:solidFill>
                <a:effectLst>
                  <a:outerShdw blurRad="38100" dist="38100" dir="2700000" rotWithShape="0">
                    <a:srgbClr val="000000"/>
                  </a:outerShdw>
                </a:effectLst>
              </a:defRPr>
            </a:pPr>
            <a:endParaRPr/>
          </a:p>
          <a:p>
            <a:pPr marL="0" indent="0" algn="just">
              <a:lnSpc>
                <a:spcPct val="140000"/>
              </a:lnSpc>
              <a:spcBef>
                <a:spcPts val="600"/>
              </a:spcBef>
              <a:buSzTx/>
              <a:buNone/>
              <a:defRPr sz="2600">
                <a:solidFill>
                  <a:srgbClr val="FFFFFF"/>
                </a:solidFill>
                <a:effectLst>
                  <a:outerShdw blurRad="38100" dist="38100" dir="2700000" rotWithShape="0">
                    <a:srgbClr val="000000"/>
                  </a:outerShdw>
                </a:effectLst>
              </a:defRPr>
            </a:pPr>
            <a:r>
              <a:t>Il danno biologico “consiste nella menomazione temporanea e/o permanente all’integrità psico-fisica della persona, la quale esplica una incidenza negativa sulle attività quotidiane e sugli aspetti personali dinamico-relazionali della vita del danneggiato, indipendentemente da eventuali ripercussioni sulla sua capacità di produrre reddito”.</a:t>
            </a:r>
          </a:p>
        </p:txBody>
      </p:sp>
    </p:spTree>
  </p:cSld>
  <p:clrMapOvr>
    <a:masterClrMapping/>
  </p:clrMapOvr>
  <p:transition spd="slow"/>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1" name="Shape 231"/>
          <p:cNvSpPr>
            <a:spLocks noGrp="1"/>
          </p:cNvSpPr>
          <p:nvPr>
            <p:ph type="body" idx="4294967295"/>
          </p:nvPr>
        </p:nvSpPr>
        <p:spPr>
          <a:xfrm>
            <a:off x="414337" y="457200"/>
            <a:ext cx="8255001" cy="5410200"/>
          </a:xfrm>
          <a:prstGeom prst="rect">
            <a:avLst/>
          </a:prstGeom>
        </p:spPr>
        <p:txBody>
          <a:bodyPr>
            <a:normAutofit fontScale="92500" lnSpcReduction="20000"/>
          </a:bodyPr>
          <a:lstStyle/>
          <a:p>
            <a:pPr marL="0" indent="0" algn="ctr">
              <a:lnSpc>
                <a:spcPct val="110000"/>
              </a:lnSpc>
              <a:spcBef>
                <a:spcPts val="600"/>
              </a:spcBef>
              <a:buSzTx/>
              <a:buNone/>
              <a:defRPr sz="2600" b="1">
                <a:solidFill>
                  <a:srgbClr val="FF9900"/>
                </a:solidFill>
                <a:effectLst>
                  <a:outerShdw blurRad="38100" dist="38100" dir="2700000" rotWithShape="0">
                    <a:srgbClr val="000000"/>
                  </a:outerShdw>
                </a:effectLst>
              </a:defRPr>
            </a:pPr>
            <a:r>
              <a:rPr lang="it-IT" dirty="0"/>
              <a:t>INAIL E COVID</a:t>
            </a:r>
            <a:endParaRPr sz="2200" dirty="0"/>
          </a:p>
          <a:p>
            <a:pPr marL="0" indent="0" algn="just">
              <a:spcBef>
                <a:spcPts val="600"/>
              </a:spcBef>
              <a:buSzTx/>
              <a:buNone/>
              <a:defRPr sz="2600">
                <a:solidFill>
                  <a:srgbClr val="FFFF00"/>
                </a:solidFill>
                <a:effectLst>
                  <a:outerShdw blurRad="38100" dist="38100" dir="2700000" rotWithShape="0">
                    <a:srgbClr val="000000"/>
                  </a:outerShdw>
                </a:effectLst>
              </a:defRPr>
            </a:pPr>
            <a:endParaRPr lang="it-IT" sz="2600" dirty="0"/>
          </a:p>
          <a:p>
            <a:pPr marL="0" indent="0" algn="just">
              <a:spcBef>
                <a:spcPts val="600"/>
              </a:spcBef>
              <a:buSzTx/>
              <a:buNone/>
              <a:defRPr sz="2600">
                <a:solidFill>
                  <a:srgbClr val="FFFF00"/>
                </a:solidFill>
                <a:effectLst>
                  <a:outerShdw blurRad="38100" dist="38100" dir="2700000" rotWithShape="0">
                    <a:srgbClr val="000000"/>
                  </a:outerShdw>
                </a:effectLst>
              </a:defRPr>
            </a:pPr>
            <a:r>
              <a:rPr lang="it-IT" sz="2600" dirty="0"/>
              <a:t>La circolare n. 22 del 20 maggio 2020, ad integrazione e precisazione delle prime indicazioni fornite con la circolare n. 13 del 3 aprile 2020, ribadisce che </a:t>
            </a:r>
            <a:r>
              <a:rPr lang="it-IT" sz="2600" dirty="0" err="1"/>
              <a:t>l’Inail</a:t>
            </a:r>
            <a:r>
              <a:rPr lang="it-IT" sz="2600" dirty="0"/>
              <a:t>, ai sensi dell’art. 42, c. 2 del decreto legge 17 marzo 2020, n. 18, convertito dalla legge 24 aprile 2020, n.27, fornisce tutela infortunistica ai lavoratori che hanno contratto l’infezione SARS-Cov-2 in occasione di lavoro, secondo il consolidato principio giuridico che equipara  la causa virulenta alla causa violenta propria dell’infortunio.</a:t>
            </a:r>
            <a:endParaRPr dirty="0"/>
          </a:p>
          <a:p>
            <a:pPr marL="0" indent="0" algn="just">
              <a:lnSpc>
                <a:spcPct val="140000"/>
              </a:lnSpc>
              <a:spcBef>
                <a:spcPts val="600"/>
              </a:spcBef>
              <a:buSzTx/>
              <a:buNone/>
              <a:defRPr sz="2600">
                <a:solidFill>
                  <a:srgbClr val="FFFFFF"/>
                </a:solidFill>
                <a:effectLst>
                  <a:outerShdw blurRad="38100" dist="38100" dir="2700000" rotWithShape="0">
                    <a:srgbClr val="000000"/>
                  </a:outerShdw>
                </a:effectLst>
              </a:defRPr>
            </a:pPr>
            <a:r>
              <a:rPr lang="it-IT" sz="2600" dirty="0"/>
              <a:t>L’indennità per inabilità temporanea assoluta copre anche il periodo di quarantena o di permanenza domiciliare fiduciaria – sempre che il contagio sia riconducibile all’attività lavorativa - con la conseguente astensione dal lavoro.</a:t>
            </a:r>
            <a:endParaRPr dirty="0"/>
          </a:p>
        </p:txBody>
      </p:sp>
    </p:spTree>
    <p:extLst>
      <p:ext uri="{BB962C8B-B14F-4D97-AF65-F5344CB8AC3E}">
        <p14:creationId xmlns:p14="http://schemas.microsoft.com/office/powerpoint/2010/main" val="737463953"/>
      </p:ext>
    </p:extLst>
  </p:cSld>
  <p:clrMapOvr>
    <a:masterClrMapping/>
  </p:clrMapOvr>
  <p:transition spd="slow"/>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tangolo 3"/>
          <p:cNvSpPr/>
          <p:nvPr/>
        </p:nvSpPr>
        <p:spPr>
          <a:xfrm>
            <a:off x="522514" y="1557532"/>
            <a:ext cx="7944592" cy="2677656"/>
          </a:xfrm>
          <a:prstGeom prst="rect">
            <a:avLst/>
          </a:prstGeom>
        </p:spPr>
        <p:txBody>
          <a:bodyPr wrap="square">
            <a:spAutoFit/>
          </a:bodyPr>
          <a:lstStyle/>
          <a:p>
            <a:pPr algn="just"/>
            <a:r>
              <a:rPr lang="it-IT" dirty="0">
                <a:solidFill>
                  <a:srgbClr val="FFFFFF"/>
                </a:solidFill>
                <a:latin typeface="Helvetica" charset="0"/>
              </a:rPr>
              <a:t>L’articolo 42, comma 2, del Decreto-legge 17 marzo 2020, n.18 stabilisce che nei casi accertati di infezione da nuovo Coronavirus (SARS-CoV-2) in occasione di lavoro, il medico certificatore redige il certificato di infortunio e lo invia telematicamente all’Istituto che assicura, ai sensi delle vigenti disposizioni, la relativa tutela dell’infortunato.</a:t>
            </a:r>
          </a:p>
        </p:txBody>
      </p:sp>
    </p:spTree>
    <p:extLst>
      <p:ext uri="{BB962C8B-B14F-4D97-AF65-F5344CB8AC3E}">
        <p14:creationId xmlns:p14="http://schemas.microsoft.com/office/powerpoint/2010/main" val="1274910912"/>
      </p:ext>
    </p:extLst>
  </p:cSld>
  <p:clrMapOvr>
    <a:masterClrMapping/>
  </p:clrMapOvr>
  <p:transition spd="slow"/>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Shape 30"/>
          <p:cNvSpPr/>
          <p:nvPr/>
        </p:nvSpPr>
        <p:spPr>
          <a:xfrm>
            <a:off x="395287" y="236537"/>
            <a:ext cx="8497888" cy="6425566"/>
          </a:xfrm>
          <a:prstGeom prst="rect">
            <a:avLst/>
          </a:prstGeom>
          <a:ln>
            <a:solidFill>
              <a:srgbClr val="00FFFF"/>
            </a:solidFill>
          </a:ln>
          <a:extLst>
            <a:ext uri="{C572A759-6A51-4108-AA02-DFA0A04FC94B}">
              <ma14:wrappingTextBoxFlag xmlns="" xmlns:ma14="http://schemas.microsoft.com/office/mac/drawingml/2011/main" val="1"/>
            </a:ext>
          </a:extLst>
        </p:spPr>
        <p:txBody>
          <a:bodyPr lIns="45719" rIns="45719">
            <a:spAutoFit/>
          </a:bodyPr>
          <a:lstStyle/>
          <a:p>
            <a:pPr algn="ctr">
              <a:lnSpc>
                <a:spcPct val="120000"/>
              </a:lnSpc>
              <a:defRPr sz="2800" b="1">
                <a:solidFill>
                  <a:srgbClr val="FFFF00"/>
                </a:solidFill>
                <a:latin typeface="Comic Sans MS"/>
                <a:ea typeface="Comic Sans MS"/>
                <a:cs typeface="Comic Sans MS"/>
                <a:sym typeface="Comic Sans MS"/>
              </a:defRPr>
            </a:pPr>
            <a:r>
              <a:t>L’assicurazione comprende tutti i casi … avvenuti per </a:t>
            </a:r>
            <a:r>
              <a:rPr u="sng"/>
              <a:t>causa violenta</a:t>
            </a:r>
            <a:r>
              <a:t> in </a:t>
            </a:r>
            <a:r>
              <a:rPr u="sng"/>
              <a:t>occasione di lavoro</a:t>
            </a:r>
            <a:r>
              <a:t> da cui sia derivata la morte o un’inabilità permanente al lavoro, assoluta o parziale, ovvero un’inabilità temporanea assoluta di durata superiore a tre giorni</a:t>
            </a:r>
          </a:p>
          <a:p>
            <a:pPr>
              <a:lnSpc>
                <a:spcPct val="120000"/>
              </a:lnSpc>
              <a:defRPr sz="2800" b="1">
                <a:solidFill>
                  <a:srgbClr val="FFFF00"/>
                </a:solidFill>
                <a:latin typeface="Comic Sans MS"/>
                <a:ea typeface="Comic Sans MS"/>
                <a:cs typeface="Comic Sans MS"/>
                <a:sym typeface="Comic Sans MS"/>
              </a:defRPr>
            </a:pPr>
            <a:r>
              <a:t>L’assicurazione è altresì obbligatoria per</a:t>
            </a:r>
          </a:p>
          <a:p>
            <a:pPr>
              <a:lnSpc>
                <a:spcPct val="120000"/>
              </a:lnSpc>
              <a:defRPr sz="2800" b="1">
                <a:solidFill>
                  <a:srgbClr val="FFFF00"/>
                </a:solidFill>
                <a:latin typeface="Comic Sans MS"/>
                <a:ea typeface="Comic Sans MS"/>
                <a:cs typeface="Comic Sans MS"/>
                <a:sym typeface="Comic Sans MS"/>
              </a:defRPr>
            </a:pPr>
            <a:r>
              <a:t>le malattie professionali indicate nella tabella … </a:t>
            </a:r>
          </a:p>
          <a:p>
            <a:pPr>
              <a:lnSpc>
                <a:spcPct val="120000"/>
              </a:lnSpc>
              <a:defRPr sz="2800" b="1">
                <a:solidFill>
                  <a:srgbClr val="FFFF00"/>
                </a:solidFill>
                <a:latin typeface="Comic Sans MS"/>
                <a:ea typeface="Comic Sans MS"/>
                <a:cs typeface="Comic Sans MS"/>
                <a:sym typeface="Comic Sans MS"/>
              </a:defRPr>
            </a:pPr>
            <a:r>
              <a:t>le quali  siano contratte </a:t>
            </a:r>
            <a:r>
              <a:rPr u="sng"/>
              <a:t>nell’esercizio e a causa</a:t>
            </a:r>
          </a:p>
          <a:p>
            <a:pPr>
              <a:lnSpc>
                <a:spcPct val="120000"/>
              </a:lnSpc>
              <a:defRPr sz="2800" b="1">
                <a:solidFill>
                  <a:srgbClr val="FFFF00"/>
                </a:solidFill>
                <a:latin typeface="Comic Sans MS"/>
                <a:ea typeface="Comic Sans MS"/>
                <a:cs typeface="Comic Sans MS"/>
                <a:sym typeface="Comic Sans MS"/>
              </a:defRPr>
            </a:pPr>
            <a:r>
              <a:t>delle lavorazioni specificate nella tabella stessa</a:t>
            </a:r>
          </a:p>
          <a:p>
            <a:pPr algn="ctr">
              <a:lnSpc>
                <a:spcPct val="120000"/>
              </a:lnSpc>
              <a:defRPr sz="2200" b="1">
                <a:solidFill>
                  <a:srgbClr val="FFFFFF"/>
                </a:solidFill>
                <a:latin typeface="Comic Sans MS"/>
                <a:ea typeface="Comic Sans MS"/>
                <a:cs typeface="Comic Sans MS"/>
                <a:sym typeface="Comic Sans MS"/>
              </a:defRPr>
            </a:pPr>
            <a:r>
              <a:t>(Art. 3 T. U. D.P.R. 30 giugno 1965 n.1124)</a:t>
            </a:r>
          </a:p>
        </p:txBody>
      </p:sp>
    </p:spTree>
  </p:cSld>
  <p:clrMapOvr>
    <a:masterClrMapping/>
  </p:clrMapOvr>
  <p:transition spd="slow"/>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Shape 32"/>
          <p:cNvSpPr/>
          <p:nvPr/>
        </p:nvSpPr>
        <p:spPr>
          <a:xfrm>
            <a:off x="900112" y="236537"/>
            <a:ext cx="7234993" cy="802641"/>
          </a:xfrm>
          <a:prstGeom prst="rect">
            <a:avLst/>
          </a:prstGeom>
          <a:ln w="12700">
            <a:miter lim="400000"/>
          </a:ln>
          <a:extLst>
            <a:ext uri="{C572A759-6A51-4108-AA02-DFA0A04FC94B}">
              <ma14:wrappingTextBoxFlag xmlns="" xmlns:ma14="http://schemas.microsoft.com/office/mac/drawingml/2011/main" val="1"/>
            </a:ext>
          </a:extLst>
        </p:spPr>
        <p:txBody>
          <a:bodyPr wrap="none" lIns="45719" rIns="45719">
            <a:spAutoFit/>
          </a:bodyPr>
          <a:lstStyle>
            <a:lvl1pPr>
              <a:defRPr sz="4000" b="1">
                <a:solidFill>
                  <a:srgbClr val="FFFF00"/>
                </a:solidFill>
                <a:effectLst>
                  <a:outerShdw blurRad="12700" dist="25400" dir="2700000" rotWithShape="0">
                    <a:srgbClr val="000000"/>
                  </a:outerShdw>
                </a:effectLst>
                <a:latin typeface="Comic Sans MS"/>
                <a:ea typeface="Comic Sans MS"/>
                <a:cs typeface="Comic Sans MS"/>
                <a:sym typeface="Comic Sans MS"/>
              </a:defRPr>
            </a:lvl1pPr>
          </a:lstStyle>
          <a:p>
            <a:r>
              <a:t>INFORTUNIO SUL LAVORO</a:t>
            </a:r>
          </a:p>
        </p:txBody>
      </p:sp>
      <p:sp>
        <p:nvSpPr>
          <p:cNvPr id="33" name="Shape 33"/>
          <p:cNvSpPr/>
          <p:nvPr/>
        </p:nvSpPr>
        <p:spPr>
          <a:xfrm>
            <a:off x="3390900" y="1341437"/>
            <a:ext cx="2402518" cy="586741"/>
          </a:xfrm>
          <a:prstGeom prst="rect">
            <a:avLst/>
          </a:prstGeom>
          <a:ln w="12700">
            <a:miter lim="400000"/>
          </a:ln>
          <a:extLst>
            <a:ext uri="{C572A759-6A51-4108-AA02-DFA0A04FC94B}">
              <ma14:wrappingTextBoxFlag xmlns="" xmlns:ma14="http://schemas.microsoft.com/office/mac/drawingml/2011/main" val="1"/>
            </a:ext>
          </a:extLst>
        </p:spPr>
        <p:txBody>
          <a:bodyPr wrap="none" lIns="45719" rIns="45719">
            <a:spAutoFit/>
          </a:bodyPr>
          <a:lstStyle>
            <a:lvl1pPr>
              <a:defRPr sz="2800">
                <a:solidFill>
                  <a:srgbClr val="FFFFFF"/>
                </a:solidFill>
                <a:effectLst>
                  <a:outerShdw blurRad="12700" dist="25400" dir="2700000" rotWithShape="0">
                    <a:srgbClr val="000000"/>
                  </a:outerShdw>
                </a:effectLst>
                <a:latin typeface="Comic Sans MS"/>
                <a:ea typeface="Comic Sans MS"/>
                <a:cs typeface="Comic Sans MS"/>
                <a:sym typeface="Comic Sans MS"/>
              </a:defRPr>
            </a:lvl1pPr>
          </a:lstStyle>
          <a:p>
            <a:r>
              <a:t>causa violenta</a:t>
            </a:r>
          </a:p>
        </p:txBody>
      </p:sp>
      <p:sp>
        <p:nvSpPr>
          <p:cNvPr id="34" name="Shape 34"/>
          <p:cNvSpPr/>
          <p:nvPr/>
        </p:nvSpPr>
        <p:spPr>
          <a:xfrm>
            <a:off x="2382837" y="1354137"/>
            <a:ext cx="647701" cy="722313"/>
          </a:xfrm>
          <a:custGeom>
            <a:avLst/>
            <a:gdLst/>
            <a:ahLst/>
            <a:cxnLst>
              <a:cxn ang="0">
                <a:pos x="wd2" y="hd2"/>
              </a:cxn>
              <a:cxn ang="5400000">
                <a:pos x="wd2" y="hd2"/>
              </a:cxn>
              <a:cxn ang="10800000">
                <a:pos x="wd2" y="hd2"/>
              </a:cxn>
              <a:cxn ang="16200000">
                <a:pos x="wd2" y="hd2"/>
              </a:cxn>
            </a:cxnLst>
            <a:rect l="0" t="0" r="r" b="b"/>
            <a:pathLst>
              <a:path w="21600" h="21600" extrusionOk="0">
                <a:moveTo>
                  <a:pt x="21600" y="6079"/>
                </a:moveTo>
                <a:lnTo>
                  <a:pt x="15126" y="0"/>
                </a:lnTo>
                <a:lnTo>
                  <a:pt x="15126" y="2912"/>
                </a:lnTo>
                <a:lnTo>
                  <a:pt x="12427" y="2912"/>
                </a:lnTo>
                <a:cubicBezTo>
                  <a:pt x="5564" y="2912"/>
                  <a:pt x="0" y="7052"/>
                  <a:pt x="0" y="12158"/>
                </a:cubicBezTo>
                <a:lnTo>
                  <a:pt x="0" y="21600"/>
                </a:lnTo>
                <a:lnTo>
                  <a:pt x="6474" y="21600"/>
                </a:lnTo>
                <a:lnTo>
                  <a:pt x="6474" y="12158"/>
                </a:lnTo>
                <a:cubicBezTo>
                  <a:pt x="6474" y="10550"/>
                  <a:pt x="9139" y="9246"/>
                  <a:pt x="12427" y="9246"/>
                </a:cubicBezTo>
                <a:lnTo>
                  <a:pt x="15126" y="9246"/>
                </a:lnTo>
                <a:lnTo>
                  <a:pt x="15126" y="12158"/>
                </a:lnTo>
                <a:lnTo>
                  <a:pt x="21600" y="6079"/>
                </a:lnTo>
                <a:close/>
              </a:path>
            </a:pathLst>
          </a:custGeom>
          <a:solidFill>
            <a:srgbClr val="FFFF00"/>
          </a:solidFill>
          <a:ln>
            <a:solidFill>
              <a:srgbClr val="FFFF00"/>
            </a:solidFill>
            <a:miter/>
          </a:ln>
        </p:spPr>
        <p:txBody>
          <a:bodyPr lIns="45719" rIns="45719" anchor="ctr"/>
          <a:lstStyle/>
          <a:p>
            <a:endParaRPr/>
          </a:p>
        </p:txBody>
      </p:sp>
      <p:sp>
        <p:nvSpPr>
          <p:cNvPr id="35" name="Shape 35"/>
          <p:cNvSpPr/>
          <p:nvPr/>
        </p:nvSpPr>
        <p:spPr>
          <a:xfrm>
            <a:off x="150812" y="2076450"/>
            <a:ext cx="3671888" cy="586740"/>
          </a:xfrm>
          <a:prstGeom prst="rect">
            <a:avLst/>
          </a:prstGeom>
          <a:ln w="12700">
            <a:miter lim="400000"/>
          </a:ln>
          <a:extLst>
            <a:ext uri="{C572A759-6A51-4108-AA02-DFA0A04FC94B}">
              <ma14:wrappingTextBoxFlag xmlns="" xmlns:ma14="http://schemas.microsoft.com/office/mac/drawingml/2011/main" val="1"/>
            </a:ext>
          </a:extLst>
        </p:spPr>
        <p:txBody>
          <a:bodyPr lIns="45719" rIns="45719">
            <a:spAutoFit/>
          </a:bodyPr>
          <a:lstStyle>
            <a:lvl1pPr algn="ctr">
              <a:lnSpc>
                <a:spcPct val="130000"/>
              </a:lnSpc>
              <a:defRPr sz="2800" b="1">
                <a:solidFill>
                  <a:srgbClr val="00FFFF"/>
                </a:solidFill>
                <a:effectLst>
                  <a:outerShdw blurRad="12700" dist="25400" dir="2700000" rotWithShape="0">
                    <a:srgbClr val="000000"/>
                  </a:outerShdw>
                </a:effectLst>
                <a:latin typeface="Comic Sans MS"/>
                <a:ea typeface="Comic Sans MS"/>
                <a:cs typeface="Comic Sans MS"/>
                <a:sym typeface="Comic Sans MS"/>
              </a:defRPr>
            </a:lvl1pPr>
          </a:lstStyle>
          <a:p>
            <a:r>
              <a:t>Elemento eziologico</a:t>
            </a:r>
          </a:p>
        </p:txBody>
      </p:sp>
      <p:sp>
        <p:nvSpPr>
          <p:cNvPr id="36" name="Shape 36"/>
          <p:cNvSpPr/>
          <p:nvPr/>
        </p:nvSpPr>
        <p:spPr>
          <a:xfrm>
            <a:off x="4830762" y="2493962"/>
            <a:ext cx="3197410" cy="586741"/>
          </a:xfrm>
          <a:prstGeom prst="rect">
            <a:avLst/>
          </a:prstGeom>
          <a:ln w="12700">
            <a:miter lim="400000"/>
          </a:ln>
          <a:extLst>
            <a:ext uri="{C572A759-6A51-4108-AA02-DFA0A04FC94B}">
              <ma14:wrappingTextBoxFlag xmlns="" xmlns:ma14="http://schemas.microsoft.com/office/mac/drawingml/2011/main" val="1"/>
            </a:ext>
          </a:extLst>
        </p:spPr>
        <p:txBody>
          <a:bodyPr wrap="none" lIns="45719" rIns="45719">
            <a:spAutoFit/>
          </a:bodyPr>
          <a:lstStyle>
            <a:lvl1pPr>
              <a:defRPr sz="2800">
                <a:solidFill>
                  <a:srgbClr val="FFFFFF"/>
                </a:solidFill>
                <a:effectLst>
                  <a:outerShdw blurRad="12700" dist="25400" dir="2700000" rotWithShape="0">
                    <a:srgbClr val="000000"/>
                  </a:outerShdw>
                </a:effectLst>
                <a:latin typeface="Comic Sans MS"/>
                <a:ea typeface="Comic Sans MS"/>
                <a:cs typeface="Comic Sans MS"/>
                <a:sym typeface="Comic Sans MS"/>
              </a:defRPr>
            </a:lvl1pPr>
          </a:lstStyle>
          <a:p>
            <a:r>
              <a:t>occasione di lavoro</a:t>
            </a:r>
          </a:p>
        </p:txBody>
      </p:sp>
      <p:sp>
        <p:nvSpPr>
          <p:cNvPr id="37" name="Shape 37"/>
          <p:cNvSpPr/>
          <p:nvPr/>
        </p:nvSpPr>
        <p:spPr>
          <a:xfrm>
            <a:off x="3894137" y="2578100"/>
            <a:ext cx="647701" cy="722313"/>
          </a:xfrm>
          <a:custGeom>
            <a:avLst/>
            <a:gdLst/>
            <a:ahLst/>
            <a:cxnLst>
              <a:cxn ang="0">
                <a:pos x="wd2" y="hd2"/>
              </a:cxn>
              <a:cxn ang="5400000">
                <a:pos x="wd2" y="hd2"/>
              </a:cxn>
              <a:cxn ang="10800000">
                <a:pos x="wd2" y="hd2"/>
              </a:cxn>
              <a:cxn ang="16200000">
                <a:pos x="wd2" y="hd2"/>
              </a:cxn>
            </a:cxnLst>
            <a:rect l="0" t="0" r="r" b="b"/>
            <a:pathLst>
              <a:path w="21600" h="21600" extrusionOk="0">
                <a:moveTo>
                  <a:pt x="21600" y="6079"/>
                </a:moveTo>
                <a:lnTo>
                  <a:pt x="15126" y="0"/>
                </a:lnTo>
                <a:lnTo>
                  <a:pt x="15126" y="2912"/>
                </a:lnTo>
                <a:lnTo>
                  <a:pt x="12427" y="2912"/>
                </a:lnTo>
                <a:cubicBezTo>
                  <a:pt x="5564" y="2912"/>
                  <a:pt x="0" y="7052"/>
                  <a:pt x="0" y="12158"/>
                </a:cubicBezTo>
                <a:lnTo>
                  <a:pt x="0" y="21600"/>
                </a:lnTo>
                <a:lnTo>
                  <a:pt x="6474" y="21600"/>
                </a:lnTo>
                <a:lnTo>
                  <a:pt x="6474" y="12158"/>
                </a:lnTo>
                <a:cubicBezTo>
                  <a:pt x="6474" y="10550"/>
                  <a:pt x="9139" y="9246"/>
                  <a:pt x="12427" y="9246"/>
                </a:cubicBezTo>
                <a:lnTo>
                  <a:pt x="15126" y="9246"/>
                </a:lnTo>
                <a:lnTo>
                  <a:pt x="15126" y="12158"/>
                </a:lnTo>
                <a:lnTo>
                  <a:pt x="21600" y="6079"/>
                </a:lnTo>
                <a:close/>
              </a:path>
            </a:pathLst>
          </a:custGeom>
          <a:solidFill>
            <a:srgbClr val="FFFF00"/>
          </a:solidFill>
          <a:ln>
            <a:solidFill>
              <a:srgbClr val="FFFF00"/>
            </a:solidFill>
            <a:miter/>
          </a:ln>
        </p:spPr>
        <p:txBody>
          <a:bodyPr lIns="45719" rIns="45719" anchor="ctr"/>
          <a:lstStyle/>
          <a:p>
            <a:endParaRPr/>
          </a:p>
        </p:txBody>
      </p:sp>
      <p:sp>
        <p:nvSpPr>
          <p:cNvPr id="38" name="Shape 38"/>
          <p:cNvSpPr/>
          <p:nvPr/>
        </p:nvSpPr>
        <p:spPr>
          <a:xfrm>
            <a:off x="5219700" y="3962400"/>
            <a:ext cx="647700" cy="722313"/>
          </a:xfrm>
          <a:custGeom>
            <a:avLst/>
            <a:gdLst/>
            <a:ahLst/>
            <a:cxnLst>
              <a:cxn ang="0">
                <a:pos x="wd2" y="hd2"/>
              </a:cxn>
              <a:cxn ang="5400000">
                <a:pos x="wd2" y="hd2"/>
              </a:cxn>
              <a:cxn ang="10800000">
                <a:pos x="wd2" y="hd2"/>
              </a:cxn>
              <a:cxn ang="16200000">
                <a:pos x="wd2" y="hd2"/>
              </a:cxn>
            </a:cxnLst>
            <a:rect l="0" t="0" r="r" b="b"/>
            <a:pathLst>
              <a:path w="21600" h="21600" extrusionOk="0">
                <a:moveTo>
                  <a:pt x="21600" y="6079"/>
                </a:moveTo>
                <a:lnTo>
                  <a:pt x="15126" y="0"/>
                </a:lnTo>
                <a:lnTo>
                  <a:pt x="15126" y="2912"/>
                </a:lnTo>
                <a:lnTo>
                  <a:pt x="12427" y="2912"/>
                </a:lnTo>
                <a:cubicBezTo>
                  <a:pt x="5564" y="2912"/>
                  <a:pt x="0" y="7052"/>
                  <a:pt x="0" y="12158"/>
                </a:cubicBezTo>
                <a:lnTo>
                  <a:pt x="0" y="21600"/>
                </a:lnTo>
                <a:lnTo>
                  <a:pt x="6474" y="21600"/>
                </a:lnTo>
                <a:lnTo>
                  <a:pt x="6474" y="12158"/>
                </a:lnTo>
                <a:cubicBezTo>
                  <a:pt x="6474" y="10550"/>
                  <a:pt x="9139" y="9246"/>
                  <a:pt x="12427" y="9246"/>
                </a:cubicBezTo>
                <a:lnTo>
                  <a:pt x="15126" y="9246"/>
                </a:lnTo>
                <a:lnTo>
                  <a:pt x="15126" y="12158"/>
                </a:lnTo>
                <a:lnTo>
                  <a:pt x="21600" y="6079"/>
                </a:lnTo>
                <a:close/>
              </a:path>
            </a:pathLst>
          </a:custGeom>
          <a:solidFill>
            <a:srgbClr val="FFFF00"/>
          </a:solidFill>
          <a:ln>
            <a:solidFill>
              <a:srgbClr val="FFFF00"/>
            </a:solidFill>
            <a:miter/>
          </a:ln>
        </p:spPr>
        <p:txBody>
          <a:bodyPr lIns="45719" rIns="45719" anchor="ctr"/>
          <a:lstStyle/>
          <a:p>
            <a:endParaRPr/>
          </a:p>
        </p:txBody>
      </p:sp>
      <p:sp>
        <p:nvSpPr>
          <p:cNvPr id="39" name="Shape 39"/>
          <p:cNvSpPr/>
          <p:nvPr/>
        </p:nvSpPr>
        <p:spPr>
          <a:xfrm>
            <a:off x="1878012" y="3519487"/>
            <a:ext cx="4033278" cy="586741"/>
          </a:xfrm>
          <a:prstGeom prst="rect">
            <a:avLst/>
          </a:prstGeom>
          <a:ln w="12700">
            <a:miter lim="400000"/>
          </a:ln>
          <a:extLst>
            <a:ext uri="{C572A759-6A51-4108-AA02-DFA0A04FC94B}">
              <ma14:wrappingTextBoxFlag xmlns="" xmlns:ma14="http://schemas.microsoft.com/office/mac/drawingml/2011/main" val="1"/>
            </a:ext>
          </a:extLst>
        </p:spPr>
        <p:txBody>
          <a:bodyPr wrap="none" lIns="45719" rIns="45719">
            <a:spAutoFit/>
          </a:bodyPr>
          <a:lstStyle>
            <a:lvl1pPr>
              <a:defRPr sz="2800">
                <a:solidFill>
                  <a:srgbClr val="00FFFF"/>
                </a:solidFill>
                <a:effectLst>
                  <a:outerShdw blurRad="12700" dist="25400" dir="2700000" rotWithShape="0">
                    <a:srgbClr val="000000"/>
                  </a:outerShdw>
                </a:effectLst>
                <a:latin typeface="Comic Sans MS"/>
                <a:ea typeface="Comic Sans MS"/>
                <a:cs typeface="Comic Sans MS"/>
                <a:sym typeface="Comic Sans MS"/>
              </a:defRPr>
            </a:lvl1pPr>
          </a:lstStyle>
          <a:p>
            <a:r>
              <a:t>Elemento circostanziale</a:t>
            </a:r>
          </a:p>
        </p:txBody>
      </p:sp>
      <p:sp>
        <p:nvSpPr>
          <p:cNvPr id="40" name="Shape 40"/>
          <p:cNvSpPr/>
          <p:nvPr/>
        </p:nvSpPr>
        <p:spPr>
          <a:xfrm>
            <a:off x="3030537" y="4891087"/>
            <a:ext cx="4176178" cy="586741"/>
          </a:xfrm>
          <a:prstGeom prst="rect">
            <a:avLst/>
          </a:prstGeom>
          <a:ln w="12700">
            <a:miter lim="400000"/>
          </a:ln>
          <a:extLst>
            <a:ext uri="{C572A759-6A51-4108-AA02-DFA0A04FC94B}">
              <ma14:wrappingTextBoxFlag xmlns="" xmlns:ma14="http://schemas.microsoft.com/office/mac/drawingml/2011/main" val="1"/>
            </a:ext>
          </a:extLst>
        </p:spPr>
        <p:txBody>
          <a:bodyPr wrap="none" lIns="45719" rIns="45719">
            <a:spAutoFit/>
          </a:bodyPr>
          <a:lstStyle>
            <a:lvl1pPr>
              <a:defRPr sz="2800">
                <a:solidFill>
                  <a:srgbClr val="00FFFF"/>
                </a:solidFill>
                <a:effectLst>
                  <a:outerShdw blurRad="12700" dist="25400" dir="2700000" rotWithShape="0">
                    <a:srgbClr val="000000"/>
                  </a:outerShdw>
                </a:effectLst>
                <a:latin typeface="Comic Sans MS"/>
                <a:ea typeface="Comic Sans MS"/>
                <a:cs typeface="Comic Sans MS"/>
                <a:sym typeface="Comic Sans MS"/>
              </a:defRPr>
            </a:lvl1pPr>
          </a:lstStyle>
          <a:p>
            <a:r>
              <a:t>Elemento consequenziale</a:t>
            </a:r>
          </a:p>
        </p:txBody>
      </p:sp>
      <p:sp>
        <p:nvSpPr>
          <p:cNvPr id="41" name="Shape 41"/>
          <p:cNvSpPr/>
          <p:nvPr/>
        </p:nvSpPr>
        <p:spPr>
          <a:xfrm>
            <a:off x="6126162" y="3933825"/>
            <a:ext cx="2825141" cy="586740"/>
          </a:xfrm>
          <a:prstGeom prst="rect">
            <a:avLst/>
          </a:prstGeom>
          <a:ln w="12700">
            <a:miter lim="400000"/>
          </a:ln>
          <a:extLst>
            <a:ext uri="{C572A759-6A51-4108-AA02-DFA0A04FC94B}">
              <ma14:wrappingTextBoxFlag xmlns="" xmlns:ma14="http://schemas.microsoft.com/office/mac/drawingml/2011/main" val="1"/>
            </a:ext>
          </a:extLst>
        </p:spPr>
        <p:txBody>
          <a:bodyPr wrap="none" lIns="45719" rIns="45719">
            <a:spAutoFit/>
          </a:bodyPr>
          <a:lstStyle>
            <a:lvl1pPr>
              <a:defRPr sz="2800">
                <a:solidFill>
                  <a:srgbClr val="FFFFFF"/>
                </a:solidFill>
                <a:effectLst>
                  <a:outerShdw blurRad="12700" dist="25400" dir="2700000" rotWithShape="0">
                    <a:srgbClr val="000000"/>
                  </a:outerShdw>
                </a:effectLst>
                <a:latin typeface="Comic Sans MS"/>
                <a:ea typeface="Comic Sans MS"/>
                <a:cs typeface="Comic Sans MS"/>
                <a:sym typeface="Comic Sans MS"/>
              </a:defRPr>
            </a:lvl1pPr>
          </a:lstStyle>
          <a:p>
            <a:r>
              <a:t>morte o inabilità</a:t>
            </a:r>
          </a:p>
        </p:txBody>
      </p:sp>
    </p:spTree>
  </p:cSld>
  <p:clrMapOvr>
    <a:masterClrMapping/>
  </p:clrMapOvr>
  <p:transition spd="slow"/>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6" name="Group 46"/>
          <p:cNvGrpSpPr/>
          <p:nvPr/>
        </p:nvGrpSpPr>
        <p:grpSpPr>
          <a:xfrm>
            <a:off x="246030" y="1196975"/>
            <a:ext cx="3678270" cy="1768487"/>
            <a:chOff x="0" y="0"/>
            <a:chExt cx="3678269" cy="1768486"/>
          </a:xfrm>
        </p:grpSpPr>
        <p:sp>
          <p:nvSpPr>
            <p:cNvPr id="43" name="Shape 43"/>
            <p:cNvSpPr/>
            <p:nvPr/>
          </p:nvSpPr>
          <p:spPr>
            <a:xfrm>
              <a:off x="1012856" y="0"/>
              <a:ext cx="2665414" cy="538163"/>
            </a:xfrm>
            <a:prstGeom prst="rect">
              <a:avLst/>
            </a:prstGeom>
            <a:solidFill>
              <a:srgbClr val="FFFFFF"/>
            </a:solidFill>
            <a:ln w="12700" cap="flat">
              <a:noFill/>
              <a:miter lim="400000"/>
            </a:ln>
            <a:effectLst/>
          </p:spPr>
          <p:txBody>
            <a:bodyPr wrap="square" lIns="45719" tIns="45719" rIns="45719" bIns="45719" numCol="1" anchor="ctr">
              <a:noAutofit/>
            </a:bodyPr>
            <a:lstStyle/>
            <a:p>
              <a:pPr algn="ctr">
                <a:defRPr b="1">
                  <a:solidFill>
                    <a:srgbClr val="8A141C"/>
                  </a:solidFill>
                  <a:latin typeface="Comic Sans MS"/>
                  <a:ea typeface="Comic Sans MS"/>
                  <a:cs typeface="Comic Sans MS"/>
                  <a:sym typeface="Comic Sans MS"/>
                </a:defRPr>
              </a:pPr>
              <a:endParaRPr/>
            </a:p>
          </p:txBody>
        </p:sp>
        <p:sp>
          <p:nvSpPr>
            <p:cNvPr id="44" name="Shape 44"/>
            <p:cNvSpPr/>
            <p:nvPr/>
          </p:nvSpPr>
          <p:spPr>
            <a:xfrm>
              <a:off x="0" y="114309"/>
              <a:ext cx="936597" cy="1654178"/>
            </a:xfrm>
            <a:custGeom>
              <a:avLst/>
              <a:gdLst/>
              <a:ahLst/>
              <a:cxnLst>
                <a:cxn ang="0">
                  <a:pos x="wd2" y="hd2"/>
                </a:cxn>
                <a:cxn ang="5400000">
                  <a:pos x="wd2" y="hd2"/>
                </a:cxn>
                <a:cxn ang="10800000">
                  <a:pos x="wd2" y="hd2"/>
                </a:cxn>
                <a:cxn ang="16200000">
                  <a:pos x="wd2" y="hd2"/>
                </a:cxn>
              </a:cxnLst>
              <a:rect l="0" t="0" r="r" b="b"/>
              <a:pathLst>
                <a:path w="21600" h="21600" extrusionOk="0">
                  <a:moveTo>
                    <a:pt x="10106" y="21600"/>
                  </a:moveTo>
                  <a:lnTo>
                    <a:pt x="0" y="21517"/>
                  </a:lnTo>
                  <a:lnTo>
                    <a:pt x="0" y="0"/>
                  </a:lnTo>
                  <a:lnTo>
                    <a:pt x="21600" y="0"/>
                  </a:lnTo>
                </a:path>
              </a:pathLst>
            </a:custGeom>
            <a:noFill/>
            <a:ln w="9525" cap="flat">
              <a:solidFill>
                <a:srgbClr val="FFFF00"/>
              </a:solidFill>
              <a:prstDash val="solid"/>
              <a:round/>
            </a:ln>
            <a:effectLst/>
          </p:spPr>
          <p:txBody>
            <a:bodyPr wrap="square" lIns="45719" tIns="45719" rIns="45719" bIns="45719" numCol="1" anchor="ctr">
              <a:noAutofit/>
            </a:bodyPr>
            <a:lstStyle/>
            <a:p>
              <a:pPr algn="ctr">
                <a:defRPr b="1">
                  <a:solidFill>
                    <a:srgbClr val="8A141C"/>
                  </a:solidFill>
                  <a:latin typeface="Comic Sans MS"/>
                  <a:ea typeface="Comic Sans MS"/>
                  <a:cs typeface="Comic Sans MS"/>
                  <a:sym typeface="Comic Sans MS"/>
                </a:defRPr>
              </a:pPr>
              <a:endParaRPr/>
            </a:p>
          </p:txBody>
        </p:sp>
        <p:sp>
          <p:nvSpPr>
            <p:cNvPr id="45" name="Shape 45"/>
            <p:cNvSpPr/>
            <p:nvPr/>
          </p:nvSpPr>
          <p:spPr>
            <a:xfrm>
              <a:off x="1012856" y="13811"/>
              <a:ext cx="2665414" cy="510541"/>
            </a:xfrm>
            <a:prstGeom prst="rect">
              <a:avLst/>
            </a:prstGeom>
            <a:noFill/>
            <a:ln w="12700" cap="flat">
              <a:noFill/>
              <a:miter lim="400000"/>
            </a:ln>
            <a:effectLst/>
            <a:extLst>
              <a:ext uri="{C572A759-6A51-4108-AA02-DFA0A04FC94B}">
                <ma14:wrappingTextBoxFlag xmlns="" xmlns:ma14="http://schemas.microsoft.com/office/mac/drawingml/2011/main" val="1"/>
              </a:ext>
            </a:extLst>
          </p:spPr>
          <p:txBody>
            <a:bodyPr wrap="square" lIns="45719" tIns="45719" rIns="45719" bIns="45719" numCol="1" anchor="ctr">
              <a:spAutoFit/>
            </a:bodyPr>
            <a:lstStyle>
              <a:lvl1pPr algn="ctr">
                <a:defRPr b="1">
                  <a:solidFill>
                    <a:srgbClr val="8A141C"/>
                  </a:solidFill>
                  <a:latin typeface="Comic Sans MS"/>
                  <a:ea typeface="Comic Sans MS"/>
                  <a:cs typeface="Comic Sans MS"/>
                  <a:sym typeface="Comic Sans MS"/>
                </a:defRPr>
              </a:lvl1pPr>
            </a:lstStyle>
            <a:p>
              <a:r>
                <a:t>Causa violenta</a:t>
              </a:r>
            </a:p>
          </p:txBody>
        </p:sp>
      </p:grpSp>
      <p:sp>
        <p:nvSpPr>
          <p:cNvPr id="47" name="Shape 47"/>
          <p:cNvSpPr/>
          <p:nvPr/>
        </p:nvSpPr>
        <p:spPr>
          <a:xfrm>
            <a:off x="1038225" y="2895600"/>
            <a:ext cx="2813050" cy="599440"/>
          </a:xfrm>
          <a:prstGeom prst="rect">
            <a:avLst/>
          </a:prstGeom>
          <a:ln w="12700">
            <a:solidFill>
              <a:srgbClr val="00FFFF"/>
            </a:solidFill>
          </a:ln>
          <a:extLst>
            <a:ext uri="{C572A759-6A51-4108-AA02-DFA0A04FC94B}">
              <ma14:wrappingTextBoxFlag xmlns="" xmlns:ma14="http://schemas.microsoft.com/office/mac/drawingml/2011/main" val="1"/>
            </a:ext>
          </a:extLst>
        </p:spPr>
        <p:txBody>
          <a:bodyPr lIns="45719" rIns="45719">
            <a:spAutoFit/>
          </a:bodyPr>
          <a:lstStyle>
            <a:lvl1pPr>
              <a:defRPr sz="2800" b="1">
                <a:solidFill>
                  <a:srgbClr val="FFFF00"/>
                </a:solidFill>
                <a:effectLst>
                  <a:outerShdw blurRad="12700" dist="25400" dir="2700000" rotWithShape="0">
                    <a:srgbClr val="000000"/>
                  </a:outerShdw>
                </a:effectLst>
                <a:latin typeface="Comic Sans MS"/>
                <a:ea typeface="Comic Sans MS"/>
                <a:cs typeface="Comic Sans MS"/>
                <a:sym typeface="Comic Sans MS"/>
              </a:defRPr>
            </a:lvl1pPr>
          </a:lstStyle>
          <a:p>
            <a:r>
              <a:t>INFORTUNIO</a:t>
            </a:r>
          </a:p>
        </p:txBody>
      </p:sp>
      <p:grpSp>
        <p:nvGrpSpPr>
          <p:cNvPr id="51" name="Group 51"/>
          <p:cNvGrpSpPr/>
          <p:nvPr/>
        </p:nvGrpSpPr>
        <p:grpSpPr>
          <a:xfrm>
            <a:off x="246093" y="3401999"/>
            <a:ext cx="4038570" cy="2222514"/>
            <a:chOff x="0" y="0"/>
            <a:chExt cx="4038569" cy="2222513"/>
          </a:xfrm>
        </p:grpSpPr>
        <p:sp>
          <p:nvSpPr>
            <p:cNvPr id="48" name="Shape 48"/>
            <p:cNvSpPr/>
            <p:nvPr/>
          </p:nvSpPr>
          <p:spPr>
            <a:xfrm>
              <a:off x="1012794" y="1539888"/>
              <a:ext cx="3025776" cy="682626"/>
            </a:xfrm>
            <a:prstGeom prst="rect">
              <a:avLst/>
            </a:prstGeom>
            <a:solidFill>
              <a:srgbClr val="FFFFFF"/>
            </a:solidFill>
            <a:ln w="12700" cap="flat">
              <a:noFill/>
              <a:miter lim="400000"/>
            </a:ln>
            <a:effectLst/>
          </p:spPr>
          <p:txBody>
            <a:bodyPr wrap="square" lIns="45719" tIns="45719" rIns="45719" bIns="45719" numCol="1" anchor="ctr">
              <a:noAutofit/>
            </a:bodyPr>
            <a:lstStyle/>
            <a:p>
              <a:pPr algn="ctr">
                <a:defRPr b="1">
                  <a:solidFill>
                    <a:srgbClr val="8A141C"/>
                  </a:solidFill>
                  <a:latin typeface="Comic Sans MS"/>
                  <a:ea typeface="Comic Sans MS"/>
                  <a:cs typeface="Comic Sans MS"/>
                  <a:sym typeface="Comic Sans MS"/>
                </a:defRPr>
              </a:pPr>
              <a:endParaRPr/>
            </a:p>
          </p:txBody>
        </p:sp>
        <p:sp>
          <p:nvSpPr>
            <p:cNvPr id="49" name="Shape 49"/>
            <p:cNvSpPr/>
            <p:nvPr/>
          </p:nvSpPr>
          <p:spPr>
            <a:xfrm>
              <a:off x="0" y="0"/>
              <a:ext cx="936590" cy="1654197"/>
            </a:xfrm>
            <a:custGeom>
              <a:avLst/>
              <a:gdLst/>
              <a:ahLst/>
              <a:cxnLst>
                <a:cxn ang="0">
                  <a:pos x="wd2" y="hd2"/>
                </a:cxn>
                <a:cxn ang="5400000">
                  <a:pos x="wd2" y="hd2"/>
                </a:cxn>
                <a:cxn ang="10800000">
                  <a:pos x="wd2" y="hd2"/>
                </a:cxn>
                <a:cxn ang="16200000">
                  <a:pos x="wd2" y="hd2"/>
                </a:cxn>
              </a:cxnLst>
              <a:rect l="0" t="0" r="r" b="b"/>
              <a:pathLst>
                <a:path w="21600" h="21600" extrusionOk="0">
                  <a:moveTo>
                    <a:pt x="10141" y="0"/>
                  </a:moveTo>
                  <a:lnTo>
                    <a:pt x="0" y="269"/>
                  </a:lnTo>
                  <a:lnTo>
                    <a:pt x="0" y="21600"/>
                  </a:lnTo>
                  <a:lnTo>
                    <a:pt x="21600" y="21600"/>
                  </a:lnTo>
                </a:path>
              </a:pathLst>
            </a:custGeom>
            <a:noFill/>
            <a:ln w="9525" cap="flat">
              <a:solidFill>
                <a:srgbClr val="FFFF00"/>
              </a:solidFill>
              <a:prstDash val="solid"/>
              <a:round/>
            </a:ln>
            <a:effectLst/>
          </p:spPr>
          <p:txBody>
            <a:bodyPr wrap="square" lIns="45719" tIns="45719" rIns="45719" bIns="45719" numCol="1" anchor="ctr">
              <a:noAutofit/>
            </a:bodyPr>
            <a:lstStyle/>
            <a:p>
              <a:pPr algn="ctr">
                <a:defRPr b="1">
                  <a:solidFill>
                    <a:srgbClr val="8A141C"/>
                  </a:solidFill>
                  <a:latin typeface="Comic Sans MS"/>
                  <a:ea typeface="Comic Sans MS"/>
                  <a:cs typeface="Comic Sans MS"/>
                  <a:sym typeface="Comic Sans MS"/>
                </a:defRPr>
              </a:pPr>
              <a:endParaRPr/>
            </a:p>
          </p:txBody>
        </p:sp>
        <p:sp>
          <p:nvSpPr>
            <p:cNvPr id="50" name="Shape 50"/>
            <p:cNvSpPr/>
            <p:nvPr/>
          </p:nvSpPr>
          <p:spPr>
            <a:xfrm>
              <a:off x="1012794" y="1625930"/>
              <a:ext cx="3025776" cy="510541"/>
            </a:xfrm>
            <a:prstGeom prst="rect">
              <a:avLst/>
            </a:prstGeom>
            <a:noFill/>
            <a:ln w="12700" cap="flat">
              <a:noFill/>
              <a:miter lim="400000"/>
            </a:ln>
            <a:effectLst/>
            <a:extLst>
              <a:ext uri="{C572A759-6A51-4108-AA02-DFA0A04FC94B}">
                <ma14:wrappingTextBoxFlag xmlns="" xmlns:ma14="http://schemas.microsoft.com/office/mac/drawingml/2011/main" val="1"/>
              </a:ext>
            </a:extLst>
          </p:spPr>
          <p:txBody>
            <a:bodyPr wrap="square" lIns="45719" tIns="45719" rIns="45719" bIns="45719" numCol="1" anchor="ctr">
              <a:spAutoFit/>
            </a:bodyPr>
            <a:lstStyle>
              <a:lvl1pPr algn="ctr">
                <a:defRPr b="1">
                  <a:solidFill>
                    <a:srgbClr val="8A141C"/>
                  </a:solidFill>
                  <a:latin typeface="Comic Sans MS"/>
                  <a:ea typeface="Comic Sans MS"/>
                  <a:cs typeface="Comic Sans MS"/>
                  <a:sym typeface="Comic Sans MS"/>
                </a:defRPr>
              </a:lvl1pPr>
            </a:lstStyle>
            <a:p>
              <a:r>
                <a:t>Occasione di lavoro</a:t>
              </a:r>
            </a:p>
          </p:txBody>
        </p:sp>
      </p:grpSp>
      <p:sp>
        <p:nvSpPr>
          <p:cNvPr id="52" name="Shape 52"/>
          <p:cNvSpPr/>
          <p:nvPr/>
        </p:nvSpPr>
        <p:spPr>
          <a:xfrm>
            <a:off x="4641850" y="76200"/>
            <a:ext cx="1677105" cy="510540"/>
          </a:xfrm>
          <a:prstGeom prst="rect">
            <a:avLst/>
          </a:prstGeom>
          <a:ln w="12700">
            <a:miter lim="400000"/>
          </a:ln>
          <a:extLst>
            <a:ext uri="{C572A759-6A51-4108-AA02-DFA0A04FC94B}">
              <ma14:wrappingTextBoxFlag xmlns="" xmlns:ma14="http://schemas.microsoft.com/office/mac/drawingml/2011/main" val="1"/>
            </a:ext>
          </a:extLst>
        </p:spPr>
        <p:txBody>
          <a:bodyPr wrap="none" lIns="45719" rIns="45719">
            <a:spAutoFit/>
          </a:bodyPr>
          <a:lstStyle>
            <a:lvl1pPr>
              <a:defRPr>
                <a:solidFill>
                  <a:srgbClr val="FFFFFF"/>
                </a:solidFill>
                <a:latin typeface="Comic Sans MS"/>
                <a:ea typeface="Comic Sans MS"/>
                <a:cs typeface="Comic Sans MS"/>
                <a:sym typeface="Comic Sans MS"/>
              </a:defRPr>
            </a:lvl1pPr>
          </a:lstStyle>
          <a:p>
            <a:r>
              <a:t>Esteriorità</a:t>
            </a:r>
          </a:p>
        </p:txBody>
      </p:sp>
      <p:sp>
        <p:nvSpPr>
          <p:cNvPr id="53" name="Shape 53"/>
          <p:cNvSpPr/>
          <p:nvPr/>
        </p:nvSpPr>
        <p:spPr>
          <a:xfrm>
            <a:off x="4643437" y="1196975"/>
            <a:ext cx="2279859" cy="510540"/>
          </a:xfrm>
          <a:prstGeom prst="rect">
            <a:avLst/>
          </a:prstGeom>
          <a:ln w="12700">
            <a:miter lim="400000"/>
          </a:ln>
          <a:extLst>
            <a:ext uri="{C572A759-6A51-4108-AA02-DFA0A04FC94B}">
              <ma14:wrappingTextBoxFlag xmlns="" xmlns:ma14="http://schemas.microsoft.com/office/mac/drawingml/2011/main" val="1"/>
            </a:ext>
          </a:extLst>
        </p:spPr>
        <p:txBody>
          <a:bodyPr wrap="none" lIns="45719" rIns="45719">
            <a:spAutoFit/>
          </a:bodyPr>
          <a:lstStyle>
            <a:lvl1pPr>
              <a:defRPr>
                <a:solidFill>
                  <a:srgbClr val="FFFFFF"/>
                </a:solidFill>
                <a:latin typeface="Comic Sans MS"/>
                <a:ea typeface="Comic Sans MS"/>
                <a:cs typeface="Comic Sans MS"/>
                <a:sym typeface="Comic Sans MS"/>
              </a:defRPr>
            </a:lvl1pPr>
          </a:lstStyle>
          <a:p>
            <a:r>
              <a:t>Efficacia lesiva</a:t>
            </a:r>
          </a:p>
        </p:txBody>
      </p:sp>
      <p:sp>
        <p:nvSpPr>
          <p:cNvPr id="54" name="Shape 54"/>
          <p:cNvSpPr/>
          <p:nvPr/>
        </p:nvSpPr>
        <p:spPr>
          <a:xfrm>
            <a:off x="4641850" y="2108200"/>
            <a:ext cx="3950752" cy="510540"/>
          </a:xfrm>
          <a:prstGeom prst="rect">
            <a:avLst/>
          </a:prstGeom>
          <a:ln w="12700">
            <a:miter lim="400000"/>
          </a:ln>
          <a:extLst>
            <a:ext uri="{C572A759-6A51-4108-AA02-DFA0A04FC94B}">
              <ma14:wrappingTextBoxFlag xmlns="" xmlns:ma14="http://schemas.microsoft.com/office/mac/drawingml/2011/main" val="1"/>
            </a:ext>
          </a:extLst>
        </p:spPr>
        <p:txBody>
          <a:bodyPr wrap="none" lIns="45719" rIns="45719">
            <a:spAutoFit/>
          </a:bodyPr>
          <a:lstStyle>
            <a:lvl1pPr>
              <a:defRPr>
                <a:solidFill>
                  <a:srgbClr val="FFFFFF"/>
                </a:solidFill>
                <a:latin typeface="Comic Sans MS"/>
                <a:ea typeface="Comic Sans MS"/>
                <a:cs typeface="Comic Sans MS"/>
                <a:sym typeface="Comic Sans MS"/>
              </a:defRPr>
            </a:lvl1pPr>
          </a:lstStyle>
          <a:p>
            <a:r>
              <a:t>Concentrazione cronologica</a:t>
            </a:r>
          </a:p>
        </p:txBody>
      </p:sp>
      <p:sp>
        <p:nvSpPr>
          <p:cNvPr id="55" name="Shape 55"/>
          <p:cNvSpPr/>
          <p:nvPr/>
        </p:nvSpPr>
        <p:spPr>
          <a:xfrm flipV="1">
            <a:off x="3995737" y="476250"/>
            <a:ext cx="647701" cy="504825"/>
          </a:xfrm>
          <a:prstGeom prst="line">
            <a:avLst/>
          </a:prstGeom>
          <a:ln>
            <a:solidFill>
              <a:srgbClr val="FFFF00"/>
            </a:solidFill>
            <a:tailEnd type="triangle"/>
          </a:ln>
        </p:spPr>
        <p:txBody>
          <a:bodyPr lIns="45719" rIns="45719"/>
          <a:lstStyle/>
          <a:p>
            <a:endParaRPr/>
          </a:p>
        </p:txBody>
      </p:sp>
      <p:sp>
        <p:nvSpPr>
          <p:cNvPr id="56" name="Shape 56"/>
          <p:cNvSpPr/>
          <p:nvPr/>
        </p:nvSpPr>
        <p:spPr>
          <a:xfrm>
            <a:off x="3995737" y="1412875"/>
            <a:ext cx="649288" cy="0"/>
          </a:xfrm>
          <a:prstGeom prst="line">
            <a:avLst/>
          </a:prstGeom>
          <a:ln>
            <a:solidFill>
              <a:srgbClr val="FFFF00"/>
            </a:solidFill>
            <a:tailEnd type="triangle"/>
          </a:ln>
        </p:spPr>
        <p:txBody>
          <a:bodyPr lIns="45719" rIns="45719"/>
          <a:lstStyle/>
          <a:p>
            <a:endParaRPr/>
          </a:p>
        </p:txBody>
      </p:sp>
      <p:sp>
        <p:nvSpPr>
          <p:cNvPr id="57" name="Shape 57"/>
          <p:cNvSpPr/>
          <p:nvPr/>
        </p:nvSpPr>
        <p:spPr>
          <a:xfrm>
            <a:off x="3924299" y="1916112"/>
            <a:ext cx="719139" cy="433388"/>
          </a:xfrm>
          <a:prstGeom prst="line">
            <a:avLst/>
          </a:prstGeom>
          <a:ln>
            <a:solidFill>
              <a:srgbClr val="FFFF00"/>
            </a:solidFill>
            <a:tailEnd type="triangle"/>
          </a:ln>
        </p:spPr>
        <p:txBody>
          <a:bodyPr lIns="45719" rIns="45719"/>
          <a:lstStyle/>
          <a:p>
            <a:endParaRPr/>
          </a:p>
        </p:txBody>
      </p:sp>
      <p:sp>
        <p:nvSpPr>
          <p:cNvPr id="58" name="Shape 58"/>
          <p:cNvSpPr/>
          <p:nvPr/>
        </p:nvSpPr>
        <p:spPr>
          <a:xfrm>
            <a:off x="4848225" y="4543425"/>
            <a:ext cx="3099009" cy="510540"/>
          </a:xfrm>
          <a:prstGeom prst="rect">
            <a:avLst/>
          </a:prstGeom>
          <a:ln w="12700">
            <a:miter lim="400000"/>
          </a:ln>
          <a:extLst>
            <a:ext uri="{C572A759-6A51-4108-AA02-DFA0A04FC94B}">
              <ma14:wrappingTextBoxFlag xmlns="" xmlns:ma14="http://schemas.microsoft.com/office/mac/drawingml/2011/main" val="1"/>
            </a:ext>
          </a:extLst>
        </p:spPr>
        <p:txBody>
          <a:bodyPr wrap="none" lIns="45719" rIns="45719">
            <a:spAutoFit/>
          </a:bodyPr>
          <a:lstStyle>
            <a:lvl1pPr>
              <a:defRPr>
                <a:solidFill>
                  <a:srgbClr val="FFFFFF"/>
                </a:solidFill>
                <a:latin typeface="Comic Sans MS"/>
                <a:ea typeface="Comic Sans MS"/>
                <a:cs typeface="Comic Sans MS"/>
                <a:sym typeface="Comic Sans MS"/>
              </a:defRPr>
            </a:lvl1pPr>
          </a:lstStyle>
          <a:p>
            <a:r>
              <a:t>Rischio professionale</a:t>
            </a:r>
          </a:p>
        </p:txBody>
      </p:sp>
      <p:sp>
        <p:nvSpPr>
          <p:cNvPr id="59" name="Shape 59"/>
          <p:cNvSpPr/>
          <p:nvPr/>
        </p:nvSpPr>
        <p:spPr>
          <a:xfrm>
            <a:off x="4841875" y="5407025"/>
            <a:ext cx="2633326" cy="510540"/>
          </a:xfrm>
          <a:prstGeom prst="rect">
            <a:avLst/>
          </a:prstGeom>
          <a:ln w="12700">
            <a:miter lim="400000"/>
          </a:ln>
          <a:extLst>
            <a:ext uri="{C572A759-6A51-4108-AA02-DFA0A04FC94B}">
              <ma14:wrappingTextBoxFlag xmlns="" xmlns:ma14="http://schemas.microsoft.com/office/mac/drawingml/2011/main" val="1"/>
            </a:ext>
          </a:extLst>
        </p:spPr>
        <p:txBody>
          <a:bodyPr wrap="none" lIns="45719" rIns="45719">
            <a:spAutoFit/>
          </a:bodyPr>
          <a:lstStyle>
            <a:lvl1pPr>
              <a:defRPr>
                <a:solidFill>
                  <a:srgbClr val="FFFFFF"/>
                </a:solidFill>
                <a:latin typeface="Comic Sans MS"/>
                <a:ea typeface="Comic Sans MS"/>
                <a:cs typeface="Comic Sans MS"/>
                <a:sym typeface="Comic Sans MS"/>
              </a:defRPr>
            </a:lvl1pPr>
          </a:lstStyle>
          <a:p>
            <a:r>
              <a:t>Finalità lavorativa</a:t>
            </a:r>
          </a:p>
        </p:txBody>
      </p:sp>
      <p:sp>
        <p:nvSpPr>
          <p:cNvPr id="60" name="Shape 60"/>
          <p:cNvSpPr/>
          <p:nvPr/>
        </p:nvSpPr>
        <p:spPr>
          <a:xfrm flipV="1">
            <a:off x="4427537" y="4868862"/>
            <a:ext cx="431801" cy="288926"/>
          </a:xfrm>
          <a:prstGeom prst="line">
            <a:avLst/>
          </a:prstGeom>
          <a:ln>
            <a:solidFill>
              <a:srgbClr val="FFFF00"/>
            </a:solidFill>
            <a:tailEnd type="triangle"/>
          </a:ln>
        </p:spPr>
        <p:txBody>
          <a:bodyPr lIns="45719" rIns="45719"/>
          <a:lstStyle/>
          <a:p>
            <a:endParaRPr/>
          </a:p>
        </p:txBody>
      </p:sp>
      <p:sp>
        <p:nvSpPr>
          <p:cNvPr id="61" name="Shape 61"/>
          <p:cNvSpPr/>
          <p:nvPr/>
        </p:nvSpPr>
        <p:spPr>
          <a:xfrm>
            <a:off x="4427537" y="5445125"/>
            <a:ext cx="431801" cy="144463"/>
          </a:xfrm>
          <a:prstGeom prst="line">
            <a:avLst/>
          </a:prstGeom>
          <a:ln>
            <a:solidFill>
              <a:srgbClr val="FFFF00"/>
            </a:solidFill>
            <a:tailEnd type="triangle"/>
          </a:ln>
        </p:spPr>
        <p:txBody>
          <a:bodyPr lIns="45719" rIns="45719"/>
          <a:lstStyle/>
          <a:p>
            <a:endParaRPr/>
          </a:p>
        </p:txBody>
      </p:sp>
    </p:spTree>
  </p:cSld>
  <p:clrMapOvr>
    <a:masterClrMapping/>
  </p:clrMapOvr>
  <p:transition spd="slow"/>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5" name="Shape 85"/>
          <p:cNvSpPr/>
          <p:nvPr/>
        </p:nvSpPr>
        <p:spPr>
          <a:xfrm>
            <a:off x="3155950" y="188912"/>
            <a:ext cx="2813050" cy="599441"/>
          </a:xfrm>
          <a:prstGeom prst="rect">
            <a:avLst/>
          </a:prstGeom>
          <a:ln w="12700">
            <a:solidFill>
              <a:srgbClr val="00FFFF"/>
            </a:solidFill>
          </a:ln>
          <a:extLst>
            <a:ext uri="{C572A759-6A51-4108-AA02-DFA0A04FC94B}">
              <ma14:wrappingTextBoxFlag xmlns="" xmlns:ma14="http://schemas.microsoft.com/office/mac/drawingml/2011/main" val="1"/>
            </a:ext>
          </a:extLst>
        </p:spPr>
        <p:txBody>
          <a:bodyPr lIns="45719" rIns="45719">
            <a:spAutoFit/>
          </a:bodyPr>
          <a:lstStyle>
            <a:lvl1pPr>
              <a:defRPr sz="2800" b="1">
                <a:solidFill>
                  <a:srgbClr val="FFFF00"/>
                </a:solidFill>
                <a:effectLst>
                  <a:outerShdw blurRad="12700" dist="25400" dir="2700000" rotWithShape="0">
                    <a:srgbClr val="000000"/>
                  </a:outerShdw>
                </a:effectLst>
                <a:latin typeface="Comic Sans MS"/>
                <a:ea typeface="Comic Sans MS"/>
                <a:cs typeface="Comic Sans MS"/>
                <a:sym typeface="Comic Sans MS"/>
              </a:defRPr>
            </a:lvl1pPr>
          </a:lstStyle>
          <a:p>
            <a:r>
              <a:t>INFORTUNIO</a:t>
            </a:r>
          </a:p>
        </p:txBody>
      </p:sp>
      <p:sp>
        <p:nvSpPr>
          <p:cNvPr id="86" name="Shape 86"/>
          <p:cNvSpPr/>
          <p:nvPr/>
        </p:nvSpPr>
        <p:spPr>
          <a:xfrm>
            <a:off x="4570412" y="836612"/>
            <a:ext cx="1" cy="1223963"/>
          </a:xfrm>
          <a:prstGeom prst="line">
            <a:avLst/>
          </a:prstGeom>
          <a:ln>
            <a:solidFill>
              <a:srgbClr val="FFFF00"/>
            </a:solidFill>
            <a:tailEnd type="triangle"/>
          </a:ln>
        </p:spPr>
        <p:txBody>
          <a:bodyPr lIns="45719" rIns="45719"/>
          <a:lstStyle/>
          <a:p>
            <a:endParaRPr/>
          </a:p>
        </p:txBody>
      </p:sp>
      <p:sp>
        <p:nvSpPr>
          <p:cNvPr id="87" name="Shape 87"/>
          <p:cNvSpPr/>
          <p:nvPr/>
        </p:nvSpPr>
        <p:spPr>
          <a:xfrm>
            <a:off x="2627312" y="2636837"/>
            <a:ext cx="3889376" cy="586741"/>
          </a:xfrm>
          <a:prstGeom prst="rect">
            <a:avLst/>
          </a:prstGeom>
          <a:ln w="12700">
            <a:miter lim="400000"/>
          </a:ln>
          <a:extLst>
            <a:ext uri="{C572A759-6A51-4108-AA02-DFA0A04FC94B}">
              <ma14:wrappingTextBoxFlag xmlns="" xmlns:ma14="http://schemas.microsoft.com/office/mac/drawingml/2011/main" val="1"/>
            </a:ext>
          </a:extLst>
        </p:spPr>
        <p:txBody>
          <a:bodyPr lIns="45719" rIns="45719">
            <a:spAutoFit/>
          </a:bodyPr>
          <a:lstStyle>
            <a:lvl1pPr>
              <a:defRPr sz="2800" b="1">
                <a:solidFill>
                  <a:srgbClr val="FFFF00"/>
                </a:solidFill>
                <a:latin typeface="Comic Sans MS"/>
                <a:ea typeface="Comic Sans MS"/>
                <a:cs typeface="Comic Sans MS"/>
                <a:sym typeface="Comic Sans MS"/>
              </a:defRPr>
            </a:lvl1pPr>
          </a:lstStyle>
          <a:p>
            <a:r>
              <a:t>EVENTO DANNOSO</a:t>
            </a:r>
          </a:p>
        </p:txBody>
      </p:sp>
      <p:sp>
        <p:nvSpPr>
          <p:cNvPr id="88" name="Shape 88"/>
          <p:cNvSpPr/>
          <p:nvPr/>
        </p:nvSpPr>
        <p:spPr>
          <a:xfrm flipH="1">
            <a:off x="1042987" y="3213099"/>
            <a:ext cx="3457576" cy="936627"/>
          </a:xfrm>
          <a:prstGeom prst="line">
            <a:avLst/>
          </a:prstGeom>
          <a:ln>
            <a:solidFill>
              <a:srgbClr val="FFFF00"/>
            </a:solidFill>
            <a:tailEnd type="triangle"/>
          </a:ln>
        </p:spPr>
        <p:txBody>
          <a:bodyPr lIns="45719" rIns="45719"/>
          <a:lstStyle/>
          <a:p>
            <a:endParaRPr/>
          </a:p>
        </p:txBody>
      </p:sp>
      <p:sp>
        <p:nvSpPr>
          <p:cNvPr id="89" name="Shape 89"/>
          <p:cNvSpPr/>
          <p:nvPr/>
        </p:nvSpPr>
        <p:spPr>
          <a:xfrm>
            <a:off x="4572000" y="3284537"/>
            <a:ext cx="0" cy="865188"/>
          </a:xfrm>
          <a:prstGeom prst="line">
            <a:avLst/>
          </a:prstGeom>
          <a:ln>
            <a:solidFill>
              <a:srgbClr val="FFFF00"/>
            </a:solidFill>
            <a:tailEnd type="triangle"/>
          </a:ln>
        </p:spPr>
        <p:txBody>
          <a:bodyPr lIns="45719" rIns="45719"/>
          <a:lstStyle/>
          <a:p>
            <a:endParaRPr/>
          </a:p>
        </p:txBody>
      </p:sp>
      <p:sp>
        <p:nvSpPr>
          <p:cNvPr id="90" name="Shape 90"/>
          <p:cNvSpPr/>
          <p:nvPr/>
        </p:nvSpPr>
        <p:spPr>
          <a:xfrm>
            <a:off x="4643437" y="3213100"/>
            <a:ext cx="3529014" cy="936625"/>
          </a:xfrm>
          <a:prstGeom prst="line">
            <a:avLst/>
          </a:prstGeom>
          <a:ln>
            <a:solidFill>
              <a:srgbClr val="FFFF00"/>
            </a:solidFill>
            <a:tailEnd type="triangle"/>
          </a:ln>
        </p:spPr>
        <p:txBody>
          <a:bodyPr lIns="45719" rIns="45719"/>
          <a:lstStyle/>
          <a:p>
            <a:endParaRPr/>
          </a:p>
        </p:txBody>
      </p:sp>
      <p:sp>
        <p:nvSpPr>
          <p:cNvPr id="91" name="Shape 91"/>
          <p:cNvSpPr/>
          <p:nvPr/>
        </p:nvSpPr>
        <p:spPr>
          <a:xfrm>
            <a:off x="179387" y="4330700"/>
            <a:ext cx="1147823" cy="596265"/>
          </a:xfrm>
          <a:prstGeom prst="rect">
            <a:avLst/>
          </a:prstGeom>
          <a:ln>
            <a:solidFill>
              <a:srgbClr val="00FFFF"/>
            </a:solidFill>
          </a:ln>
          <a:extLst>
            <a:ext uri="{C572A759-6A51-4108-AA02-DFA0A04FC94B}">
              <ma14:wrappingTextBoxFlag xmlns="" xmlns:ma14="http://schemas.microsoft.com/office/mac/drawingml/2011/main" val="1"/>
            </a:ext>
          </a:extLst>
        </p:spPr>
        <p:txBody>
          <a:bodyPr wrap="none" lIns="45719" rIns="45719">
            <a:spAutoFit/>
          </a:bodyPr>
          <a:lstStyle>
            <a:lvl1pPr>
              <a:defRPr sz="2800">
                <a:solidFill>
                  <a:srgbClr val="FFFFFF"/>
                </a:solidFill>
                <a:latin typeface="Comic Sans MS"/>
                <a:ea typeface="Comic Sans MS"/>
                <a:cs typeface="Comic Sans MS"/>
                <a:sym typeface="Comic Sans MS"/>
              </a:defRPr>
            </a:lvl1pPr>
          </a:lstStyle>
          <a:p>
            <a:r>
              <a:t>Morte</a:t>
            </a:r>
          </a:p>
        </p:txBody>
      </p:sp>
      <p:sp>
        <p:nvSpPr>
          <p:cNvPr id="92" name="Shape 92"/>
          <p:cNvSpPr/>
          <p:nvPr/>
        </p:nvSpPr>
        <p:spPr>
          <a:xfrm>
            <a:off x="1619250" y="4340225"/>
            <a:ext cx="3571042" cy="596265"/>
          </a:xfrm>
          <a:prstGeom prst="rect">
            <a:avLst/>
          </a:prstGeom>
          <a:ln>
            <a:solidFill>
              <a:srgbClr val="00FFFF"/>
            </a:solidFill>
          </a:ln>
          <a:extLst>
            <a:ext uri="{C572A759-6A51-4108-AA02-DFA0A04FC94B}">
              <ma14:wrappingTextBoxFlag xmlns="" xmlns:ma14="http://schemas.microsoft.com/office/mac/drawingml/2011/main" val="1"/>
            </a:ext>
          </a:extLst>
        </p:spPr>
        <p:txBody>
          <a:bodyPr wrap="none" lIns="45719" rIns="45719">
            <a:spAutoFit/>
          </a:bodyPr>
          <a:lstStyle>
            <a:lvl1pPr>
              <a:defRPr sz="2800">
                <a:solidFill>
                  <a:srgbClr val="FFFFFF"/>
                </a:solidFill>
                <a:latin typeface="Comic Sans MS"/>
                <a:ea typeface="Comic Sans MS"/>
                <a:cs typeface="Comic Sans MS"/>
                <a:sym typeface="Comic Sans MS"/>
              </a:defRPr>
            </a:lvl1pPr>
          </a:lstStyle>
          <a:p>
            <a:r>
              <a:t>Inabilità temporanea</a:t>
            </a:r>
          </a:p>
        </p:txBody>
      </p:sp>
      <p:sp>
        <p:nvSpPr>
          <p:cNvPr id="93" name="Shape 93"/>
          <p:cNvSpPr/>
          <p:nvPr/>
        </p:nvSpPr>
        <p:spPr>
          <a:xfrm>
            <a:off x="5435600" y="4340225"/>
            <a:ext cx="3583023" cy="596265"/>
          </a:xfrm>
          <a:prstGeom prst="rect">
            <a:avLst/>
          </a:prstGeom>
          <a:ln>
            <a:solidFill>
              <a:srgbClr val="00FFFF"/>
            </a:solidFill>
          </a:ln>
          <a:extLst>
            <a:ext uri="{C572A759-6A51-4108-AA02-DFA0A04FC94B}">
              <ma14:wrappingTextBoxFlag xmlns="" xmlns:ma14="http://schemas.microsoft.com/office/mac/drawingml/2011/main" val="1"/>
            </a:ext>
          </a:extLst>
        </p:spPr>
        <p:txBody>
          <a:bodyPr wrap="none" lIns="45719" rIns="45719">
            <a:spAutoFit/>
          </a:bodyPr>
          <a:lstStyle>
            <a:lvl1pPr>
              <a:defRPr sz="2800">
                <a:solidFill>
                  <a:srgbClr val="FFFFFF"/>
                </a:solidFill>
                <a:latin typeface="Comic Sans MS"/>
                <a:ea typeface="Comic Sans MS"/>
                <a:cs typeface="Comic Sans MS"/>
                <a:sym typeface="Comic Sans MS"/>
              </a:defRPr>
            </a:lvl1pPr>
          </a:lstStyle>
          <a:p>
            <a:r>
              <a:t>Inabilità permanente</a:t>
            </a:r>
          </a:p>
        </p:txBody>
      </p:sp>
    </p:spTree>
  </p:cSld>
  <p:clrMapOvr>
    <a:masterClrMapping/>
  </p:clrMapOvr>
  <p:transition spd="slow"/>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 name="Shape 95"/>
          <p:cNvSpPr/>
          <p:nvPr/>
        </p:nvSpPr>
        <p:spPr>
          <a:xfrm>
            <a:off x="468312" y="4148137"/>
            <a:ext cx="2808288" cy="1008063"/>
          </a:xfrm>
          <a:prstGeom prst="ellipse">
            <a:avLst/>
          </a:prstGeom>
          <a:solidFill>
            <a:srgbClr val="00FFFF"/>
          </a:solidFill>
          <a:ln>
            <a:solidFill>
              <a:srgbClr val="FFFF00"/>
            </a:solidFill>
          </a:ln>
        </p:spPr>
        <p:txBody>
          <a:bodyPr lIns="45719" rIns="45719" anchor="ctr"/>
          <a:lstStyle/>
          <a:p>
            <a:pPr algn="ctr">
              <a:defRPr sz="2800">
                <a:solidFill>
                  <a:srgbClr val="8A141C"/>
                </a:solidFill>
                <a:latin typeface="Comic Sans MS"/>
                <a:ea typeface="Comic Sans MS"/>
                <a:cs typeface="Comic Sans MS"/>
                <a:sym typeface="Comic Sans MS"/>
              </a:defRPr>
            </a:pPr>
            <a:endParaRPr/>
          </a:p>
        </p:txBody>
      </p:sp>
      <p:sp>
        <p:nvSpPr>
          <p:cNvPr id="96" name="Shape 96"/>
          <p:cNvSpPr/>
          <p:nvPr/>
        </p:nvSpPr>
        <p:spPr>
          <a:xfrm>
            <a:off x="2484437" y="388937"/>
            <a:ext cx="4016287" cy="599441"/>
          </a:xfrm>
          <a:prstGeom prst="rect">
            <a:avLst/>
          </a:prstGeom>
          <a:ln w="12700">
            <a:solidFill>
              <a:srgbClr val="00FFFF"/>
            </a:solidFill>
          </a:ln>
          <a:extLst>
            <a:ext uri="{C572A759-6A51-4108-AA02-DFA0A04FC94B}">
              <ma14:wrappingTextBoxFlag xmlns="" xmlns:ma14="http://schemas.microsoft.com/office/mac/drawingml/2011/main" val="1"/>
            </a:ext>
          </a:extLst>
        </p:spPr>
        <p:txBody>
          <a:bodyPr wrap="none" lIns="45719" rIns="45719">
            <a:spAutoFit/>
          </a:bodyPr>
          <a:lstStyle>
            <a:lvl1pPr>
              <a:defRPr sz="2800" b="1">
                <a:solidFill>
                  <a:srgbClr val="FFFF00"/>
                </a:solidFill>
                <a:latin typeface="Comic Sans MS"/>
                <a:ea typeface="Comic Sans MS"/>
                <a:cs typeface="Comic Sans MS"/>
                <a:sym typeface="Comic Sans MS"/>
              </a:defRPr>
            </a:lvl1pPr>
          </a:lstStyle>
          <a:p>
            <a:r>
              <a:t>INABILITA’ PLURIME</a:t>
            </a:r>
          </a:p>
        </p:txBody>
      </p:sp>
      <p:sp>
        <p:nvSpPr>
          <p:cNvPr id="97" name="Shape 97"/>
          <p:cNvSpPr/>
          <p:nvPr/>
        </p:nvSpPr>
        <p:spPr>
          <a:xfrm>
            <a:off x="395287" y="1773237"/>
            <a:ext cx="2808288" cy="1008063"/>
          </a:xfrm>
          <a:prstGeom prst="ellipse">
            <a:avLst/>
          </a:prstGeom>
          <a:solidFill>
            <a:srgbClr val="00FFFF"/>
          </a:solidFill>
          <a:ln>
            <a:solidFill>
              <a:srgbClr val="FFFF00"/>
            </a:solidFill>
          </a:ln>
        </p:spPr>
        <p:txBody>
          <a:bodyPr lIns="45719" rIns="45719" anchor="ctr"/>
          <a:lstStyle/>
          <a:p>
            <a:endParaRPr/>
          </a:p>
        </p:txBody>
      </p:sp>
      <p:sp>
        <p:nvSpPr>
          <p:cNvPr id="98" name="Shape 98"/>
          <p:cNvSpPr/>
          <p:nvPr/>
        </p:nvSpPr>
        <p:spPr>
          <a:xfrm>
            <a:off x="606425" y="1916112"/>
            <a:ext cx="2429084" cy="586741"/>
          </a:xfrm>
          <a:prstGeom prst="rect">
            <a:avLst/>
          </a:prstGeom>
          <a:ln w="12700">
            <a:miter lim="400000"/>
          </a:ln>
          <a:extLst>
            <a:ext uri="{C572A759-6A51-4108-AA02-DFA0A04FC94B}">
              <ma14:wrappingTextBoxFlag xmlns="" xmlns:ma14="http://schemas.microsoft.com/office/mac/drawingml/2011/main" val="1"/>
            </a:ext>
          </a:extLst>
        </p:spPr>
        <p:txBody>
          <a:bodyPr wrap="none" lIns="45719" rIns="45719">
            <a:spAutoFit/>
          </a:bodyPr>
          <a:lstStyle>
            <a:lvl1pPr>
              <a:defRPr sz="2800" b="1">
                <a:solidFill>
                  <a:srgbClr val="8A141C"/>
                </a:solidFill>
                <a:latin typeface="Comic Sans MS"/>
                <a:ea typeface="Comic Sans MS"/>
                <a:cs typeface="Comic Sans MS"/>
                <a:sym typeface="Comic Sans MS"/>
              </a:defRPr>
            </a:lvl1pPr>
          </a:lstStyle>
          <a:p>
            <a:r>
              <a:t>1. Monocrone</a:t>
            </a:r>
          </a:p>
        </p:txBody>
      </p:sp>
      <p:sp>
        <p:nvSpPr>
          <p:cNvPr id="99" name="Shape 99"/>
          <p:cNvSpPr/>
          <p:nvPr/>
        </p:nvSpPr>
        <p:spPr>
          <a:xfrm>
            <a:off x="635000" y="4349750"/>
            <a:ext cx="2128525" cy="586740"/>
          </a:xfrm>
          <a:prstGeom prst="rect">
            <a:avLst/>
          </a:prstGeom>
          <a:ln w="12700">
            <a:miter lim="400000"/>
          </a:ln>
          <a:extLst>
            <a:ext uri="{C572A759-6A51-4108-AA02-DFA0A04FC94B}">
              <ma14:wrappingTextBoxFlag xmlns="" xmlns:ma14="http://schemas.microsoft.com/office/mac/drawingml/2011/main" val="1"/>
            </a:ext>
          </a:extLst>
        </p:spPr>
        <p:txBody>
          <a:bodyPr wrap="none" lIns="45719" rIns="45719">
            <a:spAutoFit/>
          </a:bodyPr>
          <a:lstStyle>
            <a:lvl1pPr>
              <a:defRPr sz="2800" b="1">
                <a:solidFill>
                  <a:srgbClr val="8A141C"/>
                </a:solidFill>
                <a:latin typeface="Comic Sans MS"/>
                <a:ea typeface="Comic Sans MS"/>
                <a:cs typeface="Comic Sans MS"/>
                <a:sym typeface="Comic Sans MS"/>
              </a:defRPr>
            </a:lvl1pPr>
          </a:lstStyle>
          <a:p>
            <a:r>
              <a:t>2. Policrone</a:t>
            </a:r>
          </a:p>
        </p:txBody>
      </p:sp>
      <p:sp>
        <p:nvSpPr>
          <p:cNvPr id="100" name="Shape 100"/>
          <p:cNvSpPr/>
          <p:nvPr/>
        </p:nvSpPr>
        <p:spPr>
          <a:xfrm>
            <a:off x="4953000" y="2362200"/>
            <a:ext cx="1930237" cy="586740"/>
          </a:xfrm>
          <a:prstGeom prst="rect">
            <a:avLst/>
          </a:prstGeom>
          <a:ln w="12700">
            <a:miter lim="400000"/>
          </a:ln>
          <a:extLst>
            <a:ext uri="{C572A759-6A51-4108-AA02-DFA0A04FC94B}">
              <ma14:wrappingTextBoxFlag xmlns="" xmlns:ma14="http://schemas.microsoft.com/office/mac/drawingml/2011/main" val="1"/>
            </a:ext>
          </a:extLst>
        </p:spPr>
        <p:txBody>
          <a:bodyPr wrap="none" lIns="45719" rIns="45719">
            <a:spAutoFit/>
          </a:bodyPr>
          <a:lstStyle>
            <a:lvl1pPr>
              <a:defRPr sz="2800">
                <a:solidFill>
                  <a:srgbClr val="FFFFFF"/>
                </a:solidFill>
                <a:latin typeface="Comic Sans MS"/>
                <a:ea typeface="Comic Sans MS"/>
                <a:cs typeface="Comic Sans MS"/>
                <a:sym typeface="Comic Sans MS"/>
              </a:defRPr>
            </a:lvl1pPr>
          </a:lstStyle>
          <a:p>
            <a:r>
              <a:t>coesistenti</a:t>
            </a:r>
          </a:p>
        </p:txBody>
      </p:sp>
      <p:sp>
        <p:nvSpPr>
          <p:cNvPr id="101" name="Shape 101"/>
          <p:cNvSpPr/>
          <p:nvPr/>
        </p:nvSpPr>
        <p:spPr>
          <a:xfrm>
            <a:off x="4953000" y="3486150"/>
            <a:ext cx="2019484" cy="586740"/>
          </a:xfrm>
          <a:prstGeom prst="rect">
            <a:avLst/>
          </a:prstGeom>
          <a:ln w="12700">
            <a:miter lim="400000"/>
          </a:ln>
          <a:extLst>
            <a:ext uri="{C572A759-6A51-4108-AA02-DFA0A04FC94B}">
              <ma14:wrappingTextBoxFlag xmlns="" xmlns:ma14="http://schemas.microsoft.com/office/mac/drawingml/2011/main" val="1"/>
            </a:ext>
          </a:extLst>
        </p:spPr>
        <p:txBody>
          <a:bodyPr wrap="none" lIns="45719" rIns="45719">
            <a:spAutoFit/>
          </a:bodyPr>
          <a:lstStyle>
            <a:lvl1pPr>
              <a:defRPr sz="2800">
                <a:solidFill>
                  <a:srgbClr val="FFFFFF"/>
                </a:solidFill>
                <a:latin typeface="Comic Sans MS"/>
                <a:ea typeface="Comic Sans MS"/>
                <a:cs typeface="Comic Sans MS"/>
                <a:sym typeface="Comic Sans MS"/>
              </a:defRPr>
            </a:lvl1pPr>
          </a:lstStyle>
          <a:p>
            <a:r>
              <a:t>concorrenti</a:t>
            </a:r>
          </a:p>
        </p:txBody>
      </p:sp>
    </p:spTree>
  </p:cSld>
  <p:clrMapOvr>
    <a:masterClrMapping/>
  </p:clrMapOvr>
  <p:transition spd="slow"/>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 name="Shape 103"/>
          <p:cNvSpPr/>
          <p:nvPr/>
        </p:nvSpPr>
        <p:spPr>
          <a:xfrm>
            <a:off x="1666875" y="476250"/>
            <a:ext cx="5693406" cy="599440"/>
          </a:xfrm>
          <a:prstGeom prst="rect">
            <a:avLst/>
          </a:prstGeom>
          <a:ln w="12700">
            <a:solidFill>
              <a:srgbClr val="00FFFF"/>
            </a:solidFill>
          </a:ln>
          <a:extLst>
            <a:ext uri="{C572A759-6A51-4108-AA02-DFA0A04FC94B}">
              <ma14:wrappingTextBoxFlag xmlns="" xmlns:ma14="http://schemas.microsoft.com/office/mac/drawingml/2011/main" val="1"/>
            </a:ext>
          </a:extLst>
        </p:spPr>
        <p:txBody>
          <a:bodyPr wrap="none" lIns="45719" rIns="45719">
            <a:spAutoFit/>
          </a:bodyPr>
          <a:lstStyle>
            <a:lvl1pPr>
              <a:defRPr sz="2800" b="1">
                <a:solidFill>
                  <a:srgbClr val="FFFF00"/>
                </a:solidFill>
                <a:latin typeface="Comic Sans MS"/>
                <a:ea typeface="Comic Sans MS"/>
                <a:cs typeface="Comic Sans MS"/>
                <a:sym typeface="Comic Sans MS"/>
              </a:defRPr>
            </a:lvl1pPr>
          </a:lstStyle>
          <a:p>
            <a:r>
              <a:t>PRESTAZIONI ASSICURATIVE</a:t>
            </a:r>
          </a:p>
        </p:txBody>
      </p:sp>
      <p:sp>
        <p:nvSpPr>
          <p:cNvPr id="104" name="Shape 104"/>
          <p:cNvSpPr/>
          <p:nvPr/>
        </p:nvSpPr>
        <p:spPr>
          <a:xfrm>
            <a:off x="395287" y="1470025"/>
            <a:ext cx="2482737" cy="586740"/>
          </a:xfrm>
          <a:prstGeom prst="rect">
            <a:avLst/>
          </a:prstGeom>
          <a:ln w="12700">
            <a:miter lim="400000"/>
          </a:ln>
          <a:extLst>
            <a:ext uri="{C572A759-6A51-4108-AA02-DFA0A04FC94B}">
              <ma14:wrappingTextBoxFlag xmlns="" xmlns:ma14="http://schemas.microsoft.com/office/mac/drawingml/2011/main" val="1"/>
            </a:ext>
          </a:extLst>
        </p:spPr>
        <p:txBody>
          <a:bodyPr wrap="none" lIns="45719" rIns="45719">
            <a:spAutoFit/>
          </a:bodyPr>
          <a:lstStyle>
            <a:lvl1pPr>
              <a:defRPr sz="2800">
                <a:solidFill>
                  <a:srgbClr val="FFFF00"/>
                </a:solidFill>
                <a:latin typeface="Comic Sans MS"/>
                <a:ea typeface="Comic Sans MS"/>
                <a:cs typeface="Comic Sans MS"/>
                <a:sym typeface="Comic Sans MS"/>
              </a:defRPr>
            </a:lvl1pPr>
          </a:lstStyle>
          <a:p>
            <a:r>
              <a:t>A. Economiche</a:t>
            </a:r>
          </a:p>
        </p:txBody>
      </p:sp>
      <p:pic>
        <p:nvPicPr>
          <p:cNvPr id="105" name="BD21295_.png" descr="BD21295_"/>
          <p:cNvPicPr>
            <a:picLocks noChangeAspect="1"/>
          </p:cNvPicPr>
          <p:nvPr/>
        </p:nvPicPr>
        <p:blipFill>
          <a:blip r:embed="rId2"/>
          <a:stretch>
            <a:fillRect/>
          </a:stretch>
        </p:blipFill>
        <p:spPr>
          <a:xfrm>
            <a:off x="468312" y="2528887"/>
            <a:ext cx="215901" cy="187326"/>
          </a:xfrm>
          <a:prstGeom prst="rect">
            <a:avLst/>
          </a:prstGeom>
          <a:ln w="12700">
            <a:miter lim="400000"/>
          </a:ln>
        </p:spPr>
      </p:pic>
      <p:sp>
        <p:nvSpPr>
          <p:cNvPr id="106" name="Shape 106"/>
          <p:cNvSpPr/>
          <p:nvPr/>
        </p:nvSpPr>
        <p:spPr>
          <a:xfrm>
            <a:off x="735012" y="2332037"/>
            <a:ext cx="7706133" cy="586741"/>
          </a:xfrm>
          <a:prstGeom prst="rect">
            <a:avLst/>
          </a:prstGeom>
          <a:ln w="12700">
            <a:miter lim="400000"/>
          </a:ln>
          <a:extLst>
            <a:ext uri="{C572A759-6A51-4108-AA02-DFA0A04FC94B}">
              <ma14:wrappingTextBoxFlag xmlns="" xmlns:ma14="http://schemas.microsoft.com/office/mac/drawingml/2011/main" val="1"/>
            </a:ext>
          </a:extLst>
        </p:spPr>
        <p:txBody>
          <a:bodyPr wrap="none" lIns="45719" rIns="45719">
            <a:spAutoFit/>
          </a:bodyPr>
          <a:lstStyle>
            <a:lvl1pPr>
              <a:defRPr sz="2800">
                <a:solidFill>
                  <a:srgbClr val="FFFFFF"/>
                </a:solidFill>
                <a:latin typeface="Comic Sans MS"/>
                <a:ea typeface="Comic Sans MS"/>
                <a:cs typeface="Comic Sans MS"/>
                <a:sym typeface="Comic Sans MS"/>
              </a:defRPr>
            </a:lvl1pPr>
          </a:lstStyle>
          <a:p>
            <a:r>
              <a:t>Indennità giornaliera per inabilità temporanea</a:t>
            </a:r>
          </a:p>
        </p:txBody>
      </p:sp>
      <p:pic>
        <p:nvPicPr>
          <p:cNvPr id="107" name="BD21295_.png" descr="BD21295_"/>
          <p:cNvPicPr>
            <a:picLocks noChangeAspect="1"/>
          </p:cNvPicPr>
          <p:nvPr/>
        </p:nvPicPr>
        <p:blipFill>
          <a:blip r:embed="rId2"/>
          <a:stretch>
            <a:fillRect/>
          </a:stretch>
        </p:blipFill>
        <p:spPr>
          <a:xfrm>
            <a:off x="468312" y="3105150"/>
            <a:ext cx="215901" cy="187325"/>
          </a:xfrm>
          <a:prstGeom prst="rect">
            <a:avLst/>
          </a:prstGeom>
          <a:ln w="12700">
            <a:miter lim="400000"/>
          </a:ln>
        </p:spPr>
      </p:pic>
      <p:sp>
        <p:nvSpPr>
          <p:cNvPr id="108" name="Shape 108"/>
          <p:cNvSpPr/>
          <p:nvPr/>
        </p:nvSpPr>
        <p:spPr>
          <a:xfrm>
            <a:off x="736599" y="2908300"/>
            <a:ext cx="5509678" cy="586740"/>
          </a:xfrm>
          <a:prstGeom prst="rect">
            <a:avLst/>
          </a:prstGeom>
          <a:ln w="12700">
            <a:miter lim="400000"/>
          </a:ln>
          <a:extLst>
            <a:ext uri="{C572A759-6A51-4108-AA02-DFA0A04FC94B}">
              <ma14:wrappingTextBoxFlag xmlns="" xmlns:ma14="http://schemas.microsoft.com/office/mac/drawingml/2011/main" val="1"/>
            </a:ext>
          </a:extLst>
        </p:spPr>
        <p:txBody>
          <a:bodyPr wrap="none" lIns="45719" rIns="45719">
            <a:spAutoFit/>
          </a:bodyPr>
          <a:lstStyle>
            <a:lvl1pPr>
              <a:defRPr sz="2800">
                <a:solidFill>
                  <a:srgbClr val="FFFFFF"/>
                </a:solidFill>
                <a:latin typeface="Comic Sans MS"/>
                <a:ea typeface="Comic Sans MS"/>
                <a:cs typeface="Comic Sans MS"/>
                <a:sym typeface="Comic Sans MS"/>
              </a:defRPr>
            </a:lvl1pPr>
          </a:lstStyle>
          <a:p>
            <a:r>
              <a:t>Rendita per inabilità permanente</a:t>
            </a:r>
          </a:p>
        </p:txBody>
      </p:sp>
      <p:pic>
        <p:nvPicPr>
          <p:cNvPr id="109" name="BD21295_.png" descr="BD21295_"/>
          <p:cNvPicPr>
            <a:picLocks noChangeAspect="1"/>
          </p:cNvPicPr>
          <p:nvPr/>
        </p:nvPicPr>
        <p:blipFill>
          <a:blip r:embed="rId2"/>
          <a:stretch>
            <a:fillRect/>
          </a:stretch>
        </p:blipFill>
        <p:spPr>
          <a:xfrm>
            <a:off x="468312" y="3681412"/>
            <a:ext cx="215901" cy="187326"/>
          </a:xfrm>
          <a:prstGeom prst="rect">
            <a:avLst/>
          </a:prstGeom>
          <a:ln w="12700">
            <a:miter lim="400000"/>
          </a:ln>
        </p:spPr>
      </p:pic>
      <p:sp>
        <p:nvSpPr>
          <p:cNvPr id="110" name="Shape 110"/>
          <p:cNvSpPr/>
          <p:nvPr/>
        </p:nvSpPr>
        <p:spPr>
          <a:xfrm>
            <a:off x="736600" y="3484562"/>
            <a:ext cx="7851463" cy="586741"/>
          </a:xfrm>
          <a:prstGeom prst="rect">
            <a:avLst/>
          </a:prstGeom>
          <a:ln w="12700">
            <a:miter lim="400000"/>
          </a:ln>
          <a:extLst>
            <a:ext uri="{C572A759-6A51-4108-AA02-DFA0A04FC94B}">
              <ma14:wrappingTextBoxFlag xmlns="" xmlns:ma14="http://schemas.microsoft.com/office/mac/drawingml/2011/main" val="1"/>
            </a:ext>
          </a:extLst>
        </p:spPr>
        <p:txBody>
          <a:bodyPr wrap="none" lIns="45719" rIns="45719">
            <a:spAutoFit/>
          </a:bodyPr>
          <a:lstStyle>
            <a:lvl1pPr>
              <a:defRPr sz="2800">
                <a:solidFill>
                  <a:srgbClr val="FFFFFF"/>
                </a:solidFill>
                <a:latin typeface="Comic Sans MS"/>
                <a:ea typeface="Comic Sans MS"/>
                <a:cs typeface="Comic Sans MS"/>
                <a:sym typeface="Comic Sans MS"/>
              </a:defRPr>
            </a:lvl1pPr>
          </a:lstStyle>
          <a:p>
            <a:r>
              <a:t>Assegno per assistenza personale continuativa </a:t>
            </a:r>
          </a:p>
        </p:txBody>
      </p:sp>
      <p:pic>
        <p:nvPicPr>
          <p:cNvPr id="111" name="BD21295_.png" descr="BD21295_"/>
          <p:cNvPicPr>
            <a:picLocks noChangeAspect="1"/>
          </p:cNvPicPr>
          <p:nvPr/>
        </p:nvPicPr>
        <p:blipFill>
          <a:blip r:embed="rId2"/>
          <a:stretch>
            <a:fillRect/>
          </a:stretch>
        </p:blipFill>
        <p:spPr>
          <a:xfrm>
            <a:off x="468312" y="4402137"/>
            <a:ext cx="215901" cy="187326"/>
          </a:xfrm>
          <a:prstGeom prst="rect">
            <a:avLst/>
          </a:prstGeom>
          <a:ln w="12700">
            <a:miter lim="400000"/>
          </a:ln>
        </p:spPr>
      </p:pic>
      <p:sp>
        <p:nvSpPr>
          <p:cNvPr id="112" name="Shape 112"/>
          <p:cNvSpPr/>
          <p:nvPr/>
        </p:nvSpPr>
        <p:spPr>
          <a:xfrm>
            <a:off x="757237" y="4205287"/>
            <a:ext cx="7313202" cy="586741"/>
          </a:xfrm>
          <a:prstGeom prst="rect">
            <a:avLst/>
          </a:prstGeom>
          <a:ln w="12700">
            <a:miter lim="400000"/>
          </a:ln>
          <a:extLst>
            <a:ext uri="{C572A759-6A51-4108-AA02-DFA0A04FC94B}">
              <ma14:wrappingTextBoxFlag xmlns="" xmlns:ma14="http://schemas.microsoft.com/office/mac/drawingml/2011/main" val="1"/>
            </a:ext>
          </a:extLst>
        </p:spPr>
        <p:txBody>
          <a:bodyPr wrap="none" lIns="45719" rIns="45719">
            <a:spAutoFit/>
          </a:bodyPr>
          <a:lstStyle>
            <a:lvl1pPr>
              <a:defRPr sz="2800">
                <a:solidFill>
                  <a:srgbClr val="FFFFFF"/>
                </a:solidFill>
                <a:latin typeface="Comic Sans MS"/>
                <a:ea typeface="Comic Sans MS"/>
                <a:cs typeface="Comic Sans MS"/>
                <a:sym typeface="Comic Sans MS"/>
              </a:defRPr>
            </a:lvl1pPr>
          </a:lstStyle>
          <a:p>
            <a:r>
              <a:t>Rendita ai superstiti ed assegno una tantum</a:t>
            </a:r>
          </a:p>
        </p:txBody>
      </p:sp>
    </p:spTree>
  </p:cSld>
  <p:clrMapOvr>
    <a:masterClrMapping/>
  </p:clrMapOvr>
  <p:transition spd="slow"/>
</p:sld>
</file>

<file path=ppt/theme/theme1.xml><?xml version="1.0" encoding="utf-8"?>
<a:theme xmlns:a="http://schemas.openxmlformats.org/drawingml/2006/main" name="Struttura predefinita">
  <a:themeElements>
    <a:clrScheme name="Struttura predefinita">
      <a:dk1>
        <a:srgbClr val="000000"/>
      </a:dk1>
      <a:lt1>
        <a:srgbClr val="FFFFFF"/>
      </a:lt1>
      <a:dk2>
        <a:srgbClr val="A7A7A7"/>
      </a:dk2>
      <a:lt2>
        <a:srgbClr val="535353"/>
      </a:lt2>
      <a:accent1>
        <a:srgbClr val="00CC99"/>
      </a:accent1>
      <a:accent2>
        <a:srgbClr val="3333CC"/>
      </a:accent2>
      <a:accent3>
        <a:srgbClr val="9BBB59"/>
      </a:accent3>
      <a:accent4>
        <a:srgbClr val="8064A2"/>
      </a:accent4>
      <a:accent5>
        <a:srgbClr val="4BACC6"/>
      </a:accent5>
      <a:accent6>
        <a:srgbClr val="F79646"/>
      </a:accent6>
      <a:hlink>
        <a:srgbClr val="0000FF"/>
      </a:hlink>
      <a:folHlink>
        <a:srgbClr val="FF00FF"/>
      </a:folHlink>
    </a:clrScheme>
    <a:fontScheme name="Struttura predefinita">
      <a:majorFont>
        <a:latin typeface="Helvetica"/>
        <a:ea typeface="Helvetica"/>
        <a:cs typeface="Helvetica"/>
      </a:majorFont>
      <a:minorFont>
        <a:latin typeface="Helvetica Neue"/>
        <a:ea typeface="Helvetica Neue"/>
        <a:cs typeface="Helvetica Neue"/>
      </a:minorFont>
    </a:fontScheme>
    <a:fmtScheme name="Struttura predefinit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outerShdw blurRad="38100" dist="20000" dir="5400000" rotWithShape="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000000"/>
            </a:solidFill>
            <a:effectLst/>
            <a:uFillTx/>
            <a:latin typeface="Times New Roman"/>
            <a:ea typeface="Times New Roman"/>
            <a:cs typeface="Times New Roman"/>
            <a:sym typeface="Times New Roman"/>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outerShdw blurRad="38100" dist="20000" dir="5400000" rotWithShape="0">
            <a:srgbClr val="000000">
              <a:alpha val="38000"/>
            </a:srgbClr>
          </a:outerShdw>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000000"/>
            </a:solidFill>
            <a:effectLst/>
            <a:uFillTx/>
            <a:latin typeface="Times New Roman"/>
            <a:ea typeface="Times New Roman"/>
            <a:cs typeface="Times New Roman"/>
            <a:sym typeface="Times New Roman"/>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Struttura predefinita">
  <a:themeElements>
    <a:clrScheme name="Struttura predefinita">
      <a:dk1>
        <a:srgbClr val="000000"/>
      </a:dk1>
      <a:lt1>
        <a:srgbClr val="FFFFFF"/>
      </a:lt1>
      <a:dk2>
        <a:srgbClr val="A7A7A7"/>
      </a:dk2>
      <a:lt2>
        <a:srgbClr val="535353"/>
      </a:lt2>
      <a:accent1>
        <a:srgbClr val="00CC99"/>
      </a:accent1>
      <a:accent2>
        <a:srgbClr val="3333CC"/>
      </a:accent2>
      <a:accent3>
        <a:srgbClr val="9BBB59"/>
      </a:accent3>
      <a:accent4>
        <a:srgbClr val="8064A2"/>
      </a:accent4>
      <a:accent5>
        <a:srgbClr val="4BACC6"/>
      </a:accent5>
      <a:accent6>
        <a:srgbClr val="F79646"/>
      </a:accent6>
      <a:hlink>
        <a:srgbClr val="0000FF"/>
      </a:hlink>
      <a:folHlink>
        <a:srgbClr val="FF00FF"/>
      </a:folHlink>
    </a:clrScheme>
    <a:fontScheme name="Struttura predefinita">
      <a:majorFont>
        <a:latin typeface="Helvetica"/>
        <a:ea typeface="Helvetica"/>
        <a:cs typeface="Helvetica"/>
      </a:majorFont>
      <a:minorFont>
        <a:latin typeface="Helvetica Neue"/>
        <a:ea typeface="Helvetica Neue"/>
        <a:cs typeface="Helvetica Neue"/>
      </a:minorFont>
    </a:fontScheme>
    <a:fmtScheme name="Struttura predefinit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outerShdw blurRad="38100" dist="20000" dir="5400000" rotWithShape="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000000"/>
            </a:solidFill>
            <a:effectLst/>
            <a:uFillTx/>
            <a:latin typeface="Times New Roman"/>
            <a:ea typeface="Times New Roman"/>
            <a:cs typeface="Times New Roman"/>
            <a:sym typeface="Times New Roman"/>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outerShdw blurRad="38100" dist="20000" dir="5400000" rotWithShape="0">
            <a:srgbClr val="000000">
              <a:alpha val="38000"/>
            </a:srgbClr>
          </a:outerShdw>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000000"/>
            </a:solidFill>
            <a:effectLst/>
            <a:uFillTx/>
            <a:latin typeface="Times New Roman"/>
            <a:ea typeface="Times New Roman"/>
            <a:cs typeface="Times New Roman"/>
            <a:sym typeface="Times New Roman"/>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300</TotalTime>
  <Words>2220</Words>
  <Application>Microsoft Macintosh PowerPoint</Application>
  <PresentationFormat>Presentazione su schermo (4:3)</PresentationFormat>
  <Paragraphs>176</Paragraphs>
  <Slides>33</Slides>
  <Notes>0</Notes>
  <HiddenSlides>0</HiddenSlides>
  <MMClips>0</MMClips>
  <ScaleCrop>false</ScaleCrop>
  <HeadingPairs>
    <vt:vector size="6" baseType="variant">
      <vt:variant>
        <vt:lpstr>Caratteri utilizzati</vt:lpstr>
      </vt:variant>
      <vt:variant>
        <vt:i4>6</vt:i4>
      </vt:variant>
      <vt:variant>
        <vt:lpstr>Tema</vt:lpstr>
      </vt:variant>
      <vt:variant>
        <vt:i4>1</vt:i4>
      </vt:variant>
      <vt:variant>
        <vt:lpstr>Titoli diapositive</vt:lpstr>
      </vt:variant>
      <vt:variant>
        <vt:i4>33</vt:i4>
      </vt:variant>
    </vt:vector>
  </HeadingPairs>
  <TitlesOfParts>
    <vt:vector size="40" baseType="lpstr">
      <vt:lpstr>Arial Unicode MS</vt:lpstr>
      <vt:lpstr>Comic Sans MS</vt:lpstr>
      <vt:lpstr>Helvetica</vt:lpstr>
      <vt:lpstr>Helvetica Neue</vt:lpstr>
      <vt:lpstr>Times New Roman</vt:lpstr>
      <vt:lpstr>Wingdings</vt:lpstr>
      <vt:lpstr>Struttura predefinita</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cp:lastModifiedBy>dora.mirtella@unimc.it</cp:lastModifiedBy>
  <cp:revision>23</cp:revision>
  <dcterms:modified xsi:type="dcterms:W3CDTF">2022-12-04T16:41:45Z</dcterms:modified>
</cp:coreProperties>
</file>