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1"/>
  </p:notesMasterIdLst>
  <p:handoutMasterIdLst>
    <p:handoutMasterId r:id="rId62"/>
  </p:handoutMasterIdLst>
  <p:sldIdLst>
    <p:sldId id="725" r:id="rId2"/>
    <p:sldId id="741" r:id="rId3"/>
    <p:sldId id="733" r:id="rId4"/>
    <p:sldId id="736" r:id="rId5"/>
    <p:sldId id="737" r:id="rId6"/>
    <p:sldId id="738" r:id="rId7"/>
    <p:sldId id="739" r:id="rId8"/>
    <p:sldId id="740" r:id="rId9"/>
    <p:sldId id="755" r:id="rId10"/>
    <p:sldId id="665" r:id="rId11"/>
    <p:sldId id="664" r:id="rId12"/>
    <p:sldId id="666" r:id="rId13"/>
    <p:sldId id="667" r:id="rId14"/>
    <p:sldId id="668" r:id="rId15"/>
    <p:sldId id="669" r:id="rId16"/>
    <p:sldId id="720" r:id="rId17"/>
    <p:sldId id="753" r:id="rId18"/>
    <p:sldId id="754" r:id="rId19"/>
    <p:sldId id="537" r:id="rId20"/>
    <p:sldId id="709" r:id="rId21"/>
    <p:sldId id="710" r:id="rId22"/>
    <p:sldId id="711" r:id="rId23"/>
    <p:sldId id="712" r:id="rId24"/>
    <p:sldId id="713" r:id="rId25"/>
    <p:sldId id="632" r:id="rId26"/>
    <p:sldId id="756" r:id="rId27"/>
    <p:sldId id="762" r:id="rId28"/>
    <p:sldId id="763" r:id="rId29"/>
    <p:sldId id="764" r:id="rId30"/>
    <p:sldId id="765" r:id="rId31"/>
    <p:sldId id="758" r:id="rId32"/>
    <p:sldId id="759" r:id="rId33"/>
    <p:sldId id="760" r:id="rId34"/>
    <p:sldId id="761" r:id="rId35"/>
    <p:sldId id="757" r:id="rId36"/>
    <p:sldId id="634" r:id="rId37"/>
    <p:sldId id="633" r:id="rId38"/>
    <p:sldId id="626" r:id="rId39"/>
    <p:sldId id="627" r:id="rId40"/>
    <p:sldId id="628" r:id="rId41"/>
    <p:sldId id="630" r:id="rId42"/>
    <p:sldId id="637" r:id="rId43"/>
    <p:sldId id="629" r:id="rId44"/>
    <p:sldId id="638" r:id="rId45"/>
    <p:sldId id="631" r:id="rId46"/>
    <p:sldId id="639" r:id="rId47"/>
    <p:sldId id="641" r:id="rId48"/>
    <p:sldId id="722" r:id="rId49"/>
    <p:sldId id="721" r:id="rId50"/>
    <p:sldId id="715" r:id="rId51"/>
    <p:sldId id="671" r:id="rId52"/>
    <p:sldId id="674" r:id="rId53"/>
    <p:sldId id="727" r:id="rId54"/>
    <p:sldId id="752" r:id="rId55"/>
    <p:sldId id="728" r:id="rId56"/>
    <p:sldId id="716" r:id="rId57"/>
    <p:sldId id="717" r:id="rId58"/>
    <p:sldId id="729" r:id="rId59"/>
    <p:sldId id="745" r:id="rId60"/>
  </p:sldIdLst>
  <p:sldSz cx="10287000" cy="6858000" type="35mm"/>
  <p:notesSz cx="6642100" cy="9779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3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1400"/>
    <a:srgbClr val="F4FDA1"/>
    <a:srgbClr val="60C700"/>
    <a:srgbClr val="E0FF60"/>
    <a:srgbClr val="0000B4"/>
    <a:srgbClr val="00005D"/>
    <a:srgbClr val="CC0099"/>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629" autoAdjust="0"/>
  </p:normalViewPr>
  <p:slideViewPr>
    <p:cSldViewPr>
      <p:cViewPr varScale="1">
        <p:scale>
          <a:sx n="103" d="100"/>
          <a:sy n="103" d="100"/>
        </p:scale>
        <p:origin x="1416" y="184"/>
      </p:cViewPr>
      <p:guideLst>
        <p:guide orient="horz" pos="2160"/>
        <p:guide pos="33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589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129338" y="9378950"/>
            <a:ext cx="446087" cy="301625"/>
          </a:xfrm>
          <a:prstGeom prst="rect">
            <a:avLst/>
          </a:prstGeom>
          <a:noFill/>
          <a:ln w="12700">
            <a:noFill/>
            <a:miter lim="800000"/>
            <a:headEnd/>
            <a:tailEnd/>
          </a:ln>
          <a:effectLst/>
        </p:spPr>
        <p:txBody>
          <a:bodyPr wrap="none" lIns="90488" tIns="44450" rIns="90488" bIns="44450" anchor="ctr">
            <a:spAutoFit/>
          </a:bodyPr>
          <a:lstStyle/>
          <a:p>
            <a:pPr algn="r" eaLnBrk="0" hangingPunct="0"/>
            <a:fld id="{E2C3D467-FC94-465A-8091-EA97437021DC}" type="slidenum">
              <a:rPr lang="it-IT" altLang="it-IT" sz="1400">
                <a:effectLst>
                  <a:outerShdw blurRad="38100" dist="38100" dir="2700000" algn="tl">
                    <a:srgbClr val="C0C0C0"/>
                  </a:outerShdw>
                </a:effectLst>
                <a:latin typeface="Book Antiqua" pitchFamily="18" charset="0"/>
              </a:rPr>
              <a:pPr algn="r" eaLnBrk="0" hangingPunct="0"/>
              <a:t>‹N›</a:t>
            </a:fld>
            <a:endParaRPr lang="it-IT" altLang="it-IT" sz="1400">
              <a:effectLst>
                <a:outerShdw blurRad="38100" dist="38100" dir="2700000" algn="tl">
                  <a:srgbClr val="C0C0C0"/>
                </a:outerShdw>
              </a:effectLst>
              <a:latin typeface="Book Antiqua" pitchFamily="18" charset="0"/>
            </a:endParaRPr>
          </a:p>
        </p:txBody>
      </p:sp>
    </p:spTree>
    <p:extLst>
      <p:ext uri="{BB962C8B-B14F-4D97-AF65-F5344CB8AC3E}">
        <p14:creationId xmlns:p14="http://schemas.microsoft.com/office/powerpoint/2010/main" val="1941154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755650" y="857250"/>
            <a:ext cx="5130800" cy="3416300"/>
          </a:xfrm>
          <a:prstGeom prst="rect">
            <a:avLst/>
          </a:prstGeom>
          <a:noFill/>
          <a:ln w="12700">
            <a:solidFill>
              <a:schemeClr val="tx1"/>
            </a:solidFill>
            <a:miter lim="800000"/>
            <a:headEnd/>
            <a:tailEnd/>
          </a:ln>
          <a:effectLst/>
        </p:spPr>
      </p:sp>
      <p:sp>
        <p:nvSpPr>
          <p:cNvPr id="2051" name="Rectangle 3"/>
          <p:cNvSpPr>
            <a:spLocks noGrp="1" noChangeArrowheads="1"/>
          </p:cNvSpPr>
          <p:nvPr>
            <p:ph type="body" sz="quarter" idx="3"/>
          </p:nvPr>
        </p:nvSpPr>
        <p:spPr bwMode="auto">
          <a:xfrm>
            <a:off x="885825" y="4641850"/>
            <a:ext cx="4868863" cy="4397375"/>
          </a:xfrm>
          <a:prstGeom prst="rect">
            <a:avLst/>
          </a:prstGeom>
          <a:noFill/>
          <a:ln w="12700">
            <a:noFill/>
            <a:miter lim="800000"/>
            <a:headEnd/>
            <a:tailEnd/>
          </a:ln>
          <a:effectLst/>
        </p:spPr>
        <p:txBody>
          <a:bodyPr vert="horz" wrap="square" lIns="95250" tIns="47625" rIns="95250" bIns="47625" numCol="1" anchor="t" anchorCtr="0" compatLnSpc="1">
            <a:prstTxWarp prst="textNoShape">
              <a:avLst/>
            </a:prstTxWarp>
          </a:bodyPr>
          <a:lstStyle/>
          <a:p>
            <a:pPr lvl="0"/>
            <a:r>
              <a:rPr lang="it-IT" altLang="it-IT"/>
              <a:t>Fare clic per modificare gli stili delle note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2052" name="Rectangle 4"/>
          <p:cNvSpPr>
            <a:spLocks noChangeArrowheads="1"/>
          </p:cNvSpPr>
          <p:nvPr/>
        </p:nvSpPr>
        <p:spPr bwMode="auto">
          <a:xfrm>
            <a:off x="6129338" y="9378950"/>
            <a:ext cx="446087" cy="301625"/>
          </a:xfrm>
          <a:prstGeom prst="rect">
            <a:avLst/>
          </a:prstGeom>
          <a:noFill/>
          <a:ln w="12700">
            <a:noFill/>
            <a:miter lim="800000"/>
            <a:headEnd/>
            <a:tailEnd/>
          </a:ln>
          <a:effectLst/>
        </p:spPr>
        <p:txBody>
          <a:bodyPr wrap="none" lIns="90488" tIns="44450" rIns="90488" bIns="44450" anchor="ctr">
            <a:spAutoFit/>
          </a:bodyPr>
          <a:lstStyle/>
          <a:p>
            <a:pPr algn="r" eaLnBrk="0" hangingPunct="0"/>
            <a:fld id="{3404AD6B-92BB-42F9-B7E6-B3D8E86AF108}" type="slidenum">
              <a:rPr lang="it-IT" altLang="it-IT" sz="1400">
                <a:effectLst>
                  <a:outerShdw blurRad="38100" dist="38100" dir="2700000" algn="tl">
                    <a:srgbClr val="C0C0C0"/>
                  </a:outerShdw>
                </a:effectLst>
                <a:latin typeface="Book Antiqua" pitchFamily="18" charset="0"/>
              </a:rPr>
              <a:pPr algn="r" eaLnBrk="0" hangingPunct="0"/>
              <a:t>‹N›</a:t>
            </a:fld>
            <a:endParaRPr lang="it-IT" altLang="it-IT" sz="1400">
              <a:effectLst>
                <a:outerShdw blurRad="38100" dist="38100" dir="2700000" algn="tl">
                  <a:srgbClr val="C0C0C0"/>
                </a:outerShdw>
              </a:effectLst>
              <a:latin typeface="Book Antiqua" pitchFamily="18" charset="0"/>
            </a:endParaRPr>
          </a:p>
        </p:txBody>
      </p:sp>
    </p:spTree>
    <p:extLst>
      <p:ext uri="{BB962C8B-B14F-4D97-AF65-F5344CB8AC3E}">
        <p14:creationId xmlns:p14="http://schemas.microsoft.com/office/powerpoint/2010/main" val="3401183203"/>
      </p:ext>
    </p:extLst>
  </p:cSld>
  <p:clrMap bg1="lt1" tx1="dk1" bg2="lt2" tx2="dk2" accent1="accent1" accent2="accent2" accent3="accent3" accent4="accent4" accent5="accent5" accent6="accent6" hlink="hlink" folHlink="folHlink"/>
  <p:notesStyle>
    <a:lvl1pPr algn="l" defTabSz="950913"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6250" algn="l" defTabSz="950913"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50913" algn="l" defTabSz="950913"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27163" algn="l" defTabSz="950913"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901825" algn="l" defTabSz="950913"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960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4960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833796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08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308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2305892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86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3286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98369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4914"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34915"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8767240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696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3696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2009070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936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3936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563856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61645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6801255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6834"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16835"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9616453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888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1888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2037091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2093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4445360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297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2297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014695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057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2057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4275792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02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2502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824451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9882061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0577669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910785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4491400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9562186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0568559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5075022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3891608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4472459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4925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9600594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1784345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40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40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7805131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8114"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8115"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419010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606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606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2234605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4173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5449387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377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4377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9156870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4582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8766235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2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4992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32047129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425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6425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2719843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47875"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395836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5129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5737816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630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6630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7187798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197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5197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9366850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68355"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81078855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245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87245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93254947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345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4345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81636590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141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4141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18170642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12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2912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0110839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4105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24909262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noTextEdit="1"/>
          </p:cNvSpPr>
          <p:nvPr>
            <p:ph type="sldImg"/>
          </p:nvPr>
        </p:nvSpPr>
        <p:spPr>
          <a:xfrm>
            <a:off x="758825" y="857250"/>
            <a:ext cx="5124450" cy="3416300"/>
          </a:xfrm>
          <a:ln cap="flat"/>
        </p:spPr>
      </p:sp>
      <p:sp>
        <p:nvSpPr>
          <p:cNvPr id="32770" name="Rectangle 3"/>
          <p:cNvSpPr>
            <a:spLocks noGrp="1" noChangeArrowheads="1"/>
          </p:cNvSpPr>
          <p:nvPr>
            <p:ph type="body" idx="1"/>
          </p:nvPr>
        </p:nvSpPr>
        <p:spPr>
          <a:noFill/>
          <a:ln w="9525"/>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a:lstStyle/>
          <a:p>
            <a:endParaRPr lang="it-IT">
              <a:latin typeface="Times New Roman" charset="0"/>
            </a:endParaRPr>
          </a:p>
        </p:txBody>
      </p:sp>
    </p:spTree>
    <p:extLst>
      <p:ext uri="{BB962C8B-B14F-4D97-AF65-F5344CB8AC3E}">
        <p14:creationId xmlns:p14="http://schemas.microsoft.com/office/powerpoint/2010/main" val="10541035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17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3117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726012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5334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89809810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33219"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88889988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74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5574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84416908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5746"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1055747"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582760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55395"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221455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44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5744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93890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8770"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28771"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7683509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6722" name="Rectangle 2"/>
          <p:cNvSpPr>
            <a:spLocks noGrp="1" noRot="1" noChangeAspect="1" noChangeArrowheads="1" noTextEdit="1"/>
          </p:cNvSpPr>
          <p:nvPr>
            <p:ph type="sldImg"/>
          </p:nvPr>
        </p:nvSpPr>
        <p:spPr bwMode="auto">
          <a:xfrm>
            <a:off x="758825" y="857250"/>
            <a:ext cx="5124450" cy="3416300"/>
          </a:xfrm>
          <a:prstGeom prst="rect">
            <a:avLst/>
          </a:prstGeom>
          <a:noFill/>
          <a:ln w="12700" cap="flat">
            <a:solidFill>
              <a:schemeClr val="tx1"/>
            </a:solidFill>
            <a:miter lim="800000"/>
            <a:headEnd/>
            <a:tailEnd/>
          </a:ln>
        </p:spPr>
      </p:sp>
      <p:sp>
        <p:nvSpPr>
          <p:cNvPr id="926723" name="Rectangle 3"/>
          <p:cNvSpPr>
            <a:spLocks noGrp="1" noChangeArrowheads="1"/>
          </p:cNvSpPr>
          <p:nvPr>
            <p:ph type="body" idx="1"/>
          </p:nvPr>
        </p:nvSpPr>
        <p:spPr bwMode="auto">
          <a:xfrm>
            <a:off x="885825" y="4641850"/>
            <a:ext cx="4868863" cy="4397375"/>
          </a:xfrm>
          <a:prstGeom prst="rect">
            <a:avLst/>
          </a:prstGeom>
          <a:noFill/>
          <a:ln w="12700">
            <a:miter lim="800000"/>
            <a:headEnd/>
            <a:tailEnd/>
          </a:ln>
        </p:spPr>
        <p:txBody>
          <a:bodyPr lIns="95250" tIns="47625" rIns="95250" bIns="47625"/>
          <a:lstStyle/>
          <a:p>
            <a:endParaRPr lang="it-IT"/>
          </a:p>
        </p:txBody>
      </p:sp>
    </p:spTree>
    <p:extLst>
      <p:ext uri="{BB962C8B-B14F-4D97-AF65-F5344CB8AC3E}">
        <p14:creationId xmlns:p14="http://schemas.microsoft.com/office/powerpoint/2010/main" val="10572684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688130" name="Group 2"/>
          <p:cNvGrpSpPr>
            <a:grpSpLocks/>
          </p:cNvGrpSpPr>
          <p:nvPr/>
        </p:nvGrpSpPr>
        <p:grpSpPr bwMode="auto">
          <a:xfrm>
            <a:off x="0" y="-14288"/>
            <a:ext cx="10299700" cy="6884988"/>
            <a:chOff x="0" y="-9"/>
            <a:chExt cx="5767" cy="4337"/>
          </a:xfrm>
        </p:grpSpPr>
        <p:sp>
          <p:nvSpPr>
            <p:cNvPr id="688131" name="Freeform 3"/>
            <p:cNvSpPr>
              <a:spLocks/>
            </p:cNvSpPr>
            <p:nvPr/>
          </p:nvSpPr>
          <p:spPr bwMode="hidden">
            <a:xfrm>
              <a:off x="1632" y="-5"/>
              <a:ext cx="1737" cy="4333"/>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endParaRPr lang="it-IT"/>
            </a:p>
          </p:txBody>
        </p:sp>
        <p:sp>
          <p:nvSpPr>
            <p:cNvPr id="688132" name="Freeform 4"/>
            <p:cNvSpPr>
              <a:spLocks/>
            </p:cNvSpPr>
            <p:nvPr/>
          </p:nvSpPr>
          <p:spPr bwMode="hidden">
            <a:xfrm>
              <a:off x="0" y="-7"/>
              <a:ext cx="1737" cy="4329"/>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endParaRPr lang="it-IT"/>
            </a:p>
          </p:txBody>
        </p:sp>
        <p:sp>
          <p:nvSpPr>
            <p:cNvPr id="688133" name="Freeform 5"/>
            <p:cNvSpPr>
              <a:spLocks/>
            </p:cNvSpPr>
            <p:nvPr/>
          </p:nvSpPr>
          <p:spPr bwMode="hidden">
            <a:xfrm>
              <a:off x="3744" y="-4"/>
              <a:ext cx="1739" cy="4330"/>
            </a:xfrm>
            <a:custGeom>
              <a:avLst/>
              <a:gdLst/>
              <a:ahLst/>
              <a:cxnLst>
                <a:cxn ang="0">
                  <a:pos x="494" y="4415"/>
                </a:cxn>
                <a:cxn ang="0">
                  <a:pos x="1739" y="4420"/>
                </a:cxn>
                <a:cxn ang="0">
                  <a:pos x="524" y="0"/>
                </a:cxn>
                <a:cxn ang="0">
                  <a:pos x="0" y="7"/>
                </a:cxn>
                <a:cxn ang="0">
                  <a:pos x="494" y="4415"/>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endParaRPr lang="it-IT"/>
            </a:p>
          </p:txBody>
        </p:sp>
        <p:sp>
          <p:nvSpPr>
            <p:cNvPr id="688134" name="Freeform 6"/>
            <p:cNvSpPr>
              <a:spLocks/>
            </p:cNvSpPr>
            <p:nvPr/>
          </p:nvSpPr>
          <p:spPr bwMode="hidden">
            <a:xfrm>
              <a:off x="1920" y="-9"/>
              <a:ext cx="2080" cy="4324"/>
            </a:xfrm>
            <a:custGeom>
              <a:avLst/>
              <a:gdLst/>
              <a:ahLst/>
              <a:cxnLst>
                <a:cxn ang="0">
                  <a:pos x="0" y="7"/>
                </a:cxn>
                <a:cxn ang="0">
                  <a:pos x="1870" y="4338"/>
                </a:cxn>
                <a:cxn ang="0">
                  <a:pos x="2080" y="4338"/>
                </a:cxn>
                <a:cxn ang="0">
                  <a:pos x="1033" y="0"/>
                </a:cxn>
                <a:cxn ang="0">
                  <a:pos x="0" y="7"/>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w="9525">
              <a:noFill/>
              <a:round/>
              <a:headEnd/>
              <a:tailEnd/>
            </a:ln>
            <a:effectLst/>
          </p:spPr>
          <p:txBody>
            <a:bodyPr wrap="none" anchor="ctr"/>
            <a:lstStyle/>
            <a:p>
              <a:endParaRPr lang="it-IT"/>
            </a:p>
          </p:txBody>
        </p:sp>
        <p:sp>
          <p:nvSpPr>
            <p:cNvPr id="688135" name="Freeform 7"/>
            <p:cNvSpPr>
              <a:spLocks/>
            </p:cNvSpPr>
            <p:nvPr/>
          </p:nvSpPr>
          <p:spPr bwMode="hidden">
            <a:xfrm>
              <a:off x="117" y="97"/>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bg2"/>
                </a:gs>
                <a:gs pos="100000">
                  <a:schemeClr val="bg1"/>
                </a:gs>
              </a:gsLst>
              <a:lin ang="0" scaled="1"/>
            </a:gradFill>
            <a:ln w="9525">
              <a:noFill/>
              <a:round/>
              <a:headEnd/>
              <a:tailEnd/>
            </a:ln>
            <a:effectLst/>
          </p:spPr>
          <p:txBody>
            <a:bodyPr wrap="none" anchor="ctr"/>
            <a:lstStyle/>
            <a:p>
              <a:endParaRPr lang="it-IT"/>
            </a:p>
          </p:txBody>
        </p:sp>
        <p:sp>
          <p:nvSpPr>
            <p:cNvPr id="688136" name="Freeform 8"/>
            <p:cNvSpPr>
              <a:spLocks/>
            </p:cNvSpPr>
            <p:nvPr/>
          </p:nvSpPr>
          <p:spPr bwMode="hidden">
            <a:xfrm rot="2702961" flipH="1">
              <a:off x="810" y="766"/>
              <a:ext cx="2544" cy="1008"/>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37" name="Freeform 9"/>
            <p:cNvSpPr>
              <a:spLocks/>
            </p:cNvSpPr>
            <p:nvPr/>
          </p:nvSpPr>
          <p:spPr bwMode="hidden">
            <a:xfrm>
              <a:off x="83" y="49"/>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38" name="Freeform 10"/>
            <p:cNvSpPr>
              <a:spLocks/>
            </p:cNvSpPr>
            <p:nvPr/>
          </p:nvSpPr>
          <p:spPr bwMode="hidden">
            <a:xfrm rot="-2895842">
              <a:off x="-984" y="1041"/>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39" name="Freeform 11"/>
            <p:cNvSpPr>
              <a:spLocks/>
            </p:cNvSpPr>
            <p:nvPr/>
          </p:nvSpPr>
          <p:spPr bwMode="hidden">
            <a:xfrm rot="-2305141">
              <a:off x="1331" y="913"/>
              <a:ext cx="3594" cy="1735"/>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40" name="Freeform 12"/>
            <p:cNvSpPr>
              <a:spLocks/>
            </p:cNvSpPr>
            <p:nvPr/>
          </p:nvSpPr>
          <p:spPr bwMode="hidden">
            <a:xfrm rot="2084418" flipH="1">
              <a:off x="1859" y="865"/>
              <a:ext cx="3504" cy="1536"/>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41" name="Freeform 13"/>
            <p:cNvSpPr>
              <a:spLocks/>
            </p:cNvSpPr>
            <p:nvPr/>
          </p:nvSpPr>
          <p:spPr bwMode="hidden">
            <a:xfrm>
              <a:off x="4250" y="-7"/>
              <a:ext cx="1089" cy="2285"/>
            </a:xfrm>
            <a:custGeom>
              <a:avLst/>
              <a:gdLst/>
              <a:ahLst/>
              <a:cxnLst>
                <a:cxn ang="0">
                  <a:pos x="0" y="2265"/>
                </a:cxn>
                <a:cxn ang="0">
                  <a:pos x="1030" y="0"/>
                </a:cxn>
                <a:cxn ang="0">
                  <a:pos x="1089" y="0"/>
                </a:cxn>
                <a:cxn ang="0">
                  <a:pos x="37" y="2285"/>
                </a:cxn>
                <a:cxn ang="0">
                  <a:pos x="0" y="2265"/>
                </a:cxn>
              </a:cxnLst>
              <a:rect l="0" t="0" r="r" b="b"/>
              <a:pathLst>
                <a:path w="1089" h="2285">
                  <a:moveTo>
                    <a:pt x="0" y="2265"/>
                  </a:moveTo>
                  <a:cubicBezTo>
                    <a:pt x="438" y="996"/>
                    <a:pt x="865" y="377"/>
                    <a:pt x="1030" y="0"/>
                  </a:cubicBezTo>
                  <a:cubicBezTo>
                    <a:pt x="1030" y="0"/>
                    <a:pt x="1059" y="0"/>
                    <a:pt x="1089" y="0"/>
                  </a:cubicBezTo>
                  <a:cubicBezTo>
                    <a:pt x="565" y="834"/>
                    <a:pt x="181" y="1853"/>
                    <a:pt x="37" y="2285"/>
                  </a:cubicBezTo>
                  <a:cubicBezTo>
                    <a:pt x="37" y="2285"/>
                    <a:pt x="0" y="2265"/>
                    <a:pt x="0" y="2265"/>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42" name="Rectangle 14"/>
            <p:cNvSpPr>
              <a:spLocks noChangeArrowheads="1"/>
            </p:cNvSpPr>
            <p:nvPr/>
          </p:nvSpPr>
          <p:spPr bwMode="invGray">
            <a:xfrm>
              <a:off x="0" y="2441"/>
              <a:ext cx="5760" cy="432"/>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endParaRPr lang="it-IT"/>
            </a:p>
          </p:txBody>
        </p:sp>
        <p:sp>
          <p:nvSpPr>
            <p:cNvPr id="688143" name="Freeform 15"/>
            <p:cNvSpPr>
              <a:spLocks/>
            </p:cNvSpPr>
            <p:nvPr/>
          </p:nvSpPr>
          <p:spPr bwMode="invGray">
            <a:xfrm>
              <a:off x="1632" y="2487"/>
              <a:ext cx="1737" cy="382"/>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endParaRPr lang="it-IT"/>
            </a:p>
          </p:txBody>
        </p:sp>
        <p:sp>
          <p:nvSpPr>
            <p:cNvPr id="688144" name="Freeform 16"/>
            <p:cNvSpPr>
              <a:spLocks/>
            </p:cNvSpPr>
            <p:nvPr/>
          </p:nvSpPr>
          <p:spPr bwMode="invGray">
            <a:xfrm>
              <a:off x="0" y="2487"/>
              <a:ext cx="1737" cy="381"/>
            </a:xfrm>
            <a:custGeom>
              <a:avLst/>
              <a:gdLst/>
              <a:ahLst/>
              <a:cxnLst>
                <a:cxn ang="0">
                  <a:pos x="494" y="4309"/>
                </a:cxn>
                <a:cxn ang="0">
                  <a:pos x="1737" y="4320"/>
                </a:cxn>
                <a:cxn ang="0">
                  <a:pos x="524" y="0"/>
                </a:cxn>
                <a:cxn ang="0">
                  <a:pos x="0" y="7"/>
                </a:cxn>
                <a:cxn ang="0">
                  <a:pos x="494" y="4309"/>
                </a:cxn>
              </a:cxnLst>
              <a:rect l="0" t="0" r="r" b="b"/>
              <a:pathLst>
                <a:path w="1737" h="4320">
                  <a:moveTo>
                    <a:pt x="494" y="4309"/>
                  </a:moveTo>
                  <a:lnTo>
                    <a:pt x="1737" y="4320"/>
                  </a:lnTo>
                  <a:lnTo>
                    <a:pt x="524" y="0"/>
                  </a:lnTo>
                  <a:lnTo>
                    <a:pt x="0" y="7"/>
                  </a:lnTo>
                  <a:lnTo>
                    <a:pt x="494" y="4309"/>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endParaRPr lang="it-IT"/>
            </a:p>
          </p:txBody>
        </p:sp>
        <p:sp>
          <p:nvSpPr>
            <p:cNvPr id="688145" name="Freeform 17"/>
            <p:cNvSpPr>
              <a:spLocks/>
            </p:cNvSpPr>
            <p:nvPr/>
          </p:nvSpPr>
          <p:spPr bwMode="invGray">
            <a:xfrm>
              <a:off x="3744" y="2487"/>
              <a:ext cx="1739" cy="382"/>
            </a:xfrm>
            <a:custGeom>
              <a:avLst/>
              <a:gdLst/>
              <a:ahLst/>
              <a:cxnLst>
                <a:cxn ang="0">
                  <a:pos x="494" y="4415"/>
                </a:cxn>
                <a:cxn ang="0">
                  <a:pos x="1739" y="4420"/>
                </a:cxn>
                <a:cxn ang="0">
                  <a:pos x="524" y="0"/>
                </a:cxn>
                <a:cxn ang="0">
                  <a:pos x="0" y="7"/>
                </a:cxn>
                <a:cxn ang="0">
                  <a:pos x="494" y="4415"/>
                </a:cxn>
              </a:cxnLst>
              <a:rect l="0" t="0" r="r" b="b"/>
              <a:pathLst>
                <a:path w="1739" h="4420">
                  <a:moveTo>
                    <a:pt x="494" y="4415"/>
                  </a:moveTo>
                  <a:lnTo>
                    <a:pt x="1739" y="4420"/>
                  </a:lnTo>
                  <a:lnTo>
                    <a:pt x="524" y="0"/>
                  </a:lnTo>
                  <a:lnTo>
                    <a:pt x="0" y="7"/>
                  </a:lnTo>
                  <a:lnTo>
                    <a:pt x="494" y="4415"/>
                  </a:lnTo>
                  <a:close/>
                </a:path>
              </a:pathLst>
            </a:custGeom>
            <a:gradFill rotWithShape="0">
              <a:gsLst>
                <a:gs pos="0">
                  <a:schemeClr val="bg1"/>
                </a:gs>
                <a:gs pos="100000">
                  <a:schemeClr val="bg2"/>
                </a:gs>
              </a:gsLst>
              <a:lin ang="18900000" scaled="1"/>
            </a:gradFill>
            <a:ln w="9525">
              <a:noFill/>
              <a:round/>
              <a:headEnd/>
              <a:tailEnd/>
            </a:ln>
            <a:effectLst/>
          </p:spPr>
          <p:txBody>
            <a:bodyPr wrap="none" anchor="ctr"/>
            <a:lstStyle/>
            <a:p>
              <a:endParaRPr lang="it-IT"/>
            </a:p>
          </p:txBody>
        </p:sp>
        <p:sp>
          <p:nvSpPr>
            <p:cNvPr id="688146" name="Freeform 18"/>
            <p:cNvSpPr>
              <a:spLocks/>
            </p:cNvSpPr>
            <p:nvPr/>
          </p:nvSpPr>
          <p:spPr bwMode="invGray">
            <a:xfrm>
              <a:off x="1920" y="2487"/>
              <a:ext cx="2080" cy="381"/>
            </a:xfrm>
            <a:custGeom>
              <a:avLst/>
              <a:gdLst/>
              <a:ahLst/>
              <a:cxnLst>
                <a:cxn ang="0">
                  <a:pos x="0" y="7"/>
                </a:cxn>
                <a:cxn ang="0">
                  <a:pos x="1870" y="4338"/>
                </a:cxn>
                <a:cxn ang="0">
                  <a:pos x="2080" y="4338"/>
                </a:cxn>
                <a:cxn ang="0">
                  <a:pos x="1033" y="0"/>
                </a:cxn>
                <a:cxn ang="0">
                  <a:pos x="0" y="7"/>
                </a:cxn>
              </a:cxnLst>
              <a:rect l="0" t="0" r="r" b="b"/>
              <a:pathLst>
                <a:path w="2080" h="4338">
                  <a:moveTo>
                    <a:pt x="0" y="7"/>
                  </a:moveTo>
                  <a:lnTo>
                    <a:pt x="1870" y="4338"/>
                  </a:lnTo>
                  <a:lnTo>
                    <a:pt x="2080" y="4338"/>
                  </a:lnTo>
                  <a:lnTo>
                    <a:pt x="1033" y="0"/>
                  </a:lnTo>
                  <a:lnTo>
                    <a:pt x="0" y="7"/>
                  </a:lnTo>
                  <a:close/>
                </a:path>
              </a:pathLst>
            </a:custGeom>
            <a:gradFill rotWithShape="0">
              <a:gsLst>
                <a:gs pos="0">
                  <a:schemeClr val="bg2"/>
                </a:gs>
                <a:gs pos="100000">
                  <a:schemeClr val="bg1"/>
                </a:gs>
              </a:gsLst>
              <a:lin ang="5400000" scaled="1"/>
            </a:gradFill>
            <a:ln w="9525">
              <a:noFill/>
              <a:round/>
              <a:headEnd/>
              <a:tailEnd/>
            </a:ln>
            <a:effectLst/>
          </p:spPr>
          <p:txBody>
            <a:bodyPr wrap="none" anchor="ctr"/>
            <a:lstStyle/>
            <a:p>
              <a:endParaRPr lang="it-IT"/>
            </a:p>
          </p:txBody>
        </p:sp>
        <p:sp>
          <p:nvSpPr>
            <p:cNvPr id="688147" name="Rectangle 19"/>
            <p:cNvSpPr>
              <a:spLocks noChangeArrowheads="1"/>
            </p:cNvSpPr>
            <p:nvPr/>
          </p:nvSpPr>
          <p:spPr bwMode="invGray">
            <a:xfrm>
              <a:off x="7" y="2456"/>
              <a:ext cx="5760" cy="432"/>
            </a:xfrm>
            <a:prstGeom prst="rect">
              <a:avLst/>
            </a:prstGeom>
            <a:solidFill>
              <a:schemeClr val="bg2">
                <a:alpha val="50000"/>
              </a:schemeClr>
            </a:solidFill>
            <a:ln w="9525">
              <a:noFill/>
              <a:miter lim="800000"/>
              <a:headEnd/>
              <a:tailEnd/>
            </a:ln>
            <a:effectLst/>
          </p:spPr>
          <p:txBody>
            <a:bodyPr wrap="none" anchor="ctr"/>
            <a:lstStyle/>
            <a:p>
              <a:endParaRPr lang="it-IT"/>
            </a:p>
          </p:txBody>
        </p:sp>
        <p:sp>
          <p:nvSpPr>
            <p:cNvPr id="688148" name="Freeform 20"/>
            <p:cNvSpPr>
              <a:spLocks/>
            </p:cNvSpPr>
            <p:nvPr/>
          </p:nvSpPr>
          <p:spPr bwMode="invGray">
            <a:xfrm>
              <a:off x="2583" y="2449"/>
              <a:ext cx="1036" cy="420"/>
            </a:xfrm>
            <a:custGeom>
              <a:avLst/>
              <a:gdLst/>
              <a:ahLst/>
              <a:cxnLst>
                <a:cxn ang="0">
                  <a:pos x="1027" y="0"/>
                </a:cxn>
                <a:cxn ang="0">
                  <a:pos x="0" y="417"/>
                </a:cxn>
                <a:cxn ang="0">
                  <a:pos x="24" y="420"/>
                </a:cxn>
                <a:cxn ang="0">
                  <a:pos x="1036" y="16"/>
                </a:cxn>
                <a:cxn ang="0">
                  <a:pos x="1027" y="0"/>
                </a:cxn>
              </a:cxnLst>
              <a:rect l="0" t="0" r="r" b="b"/>
              <a:pathLst>
                <a:path w="1036" h="420">
                  <a:moveTo>
                    <a:pt x="1027" y="0"/>
                  </a:moveTo>
                  <a:cubicBezTo>
                    <a:pt x="508" y="159"/>
                    <a:pt x="167" y="347"/>
                    <a:pt x="0" y="417"/>
                  </a:cubicBezTo>
                  <a:cubicBezTo>
                    <a:pt x="0" y="417"/>
                    <a:pt x="12" y="418"/>
                    <a:pt x="24" y="420"/>
                  </a:cubicBezTo>
                  <a:cubicBezTo>
                    <a:pt x="237" y="321"/>
                    <a:pt x="708" y="105"/>
                    <a:pt x="1036" y="16"/>
                  </a:cubicBezTo>
                  <a:cubicBezTo>
                    <a:pt x="1036" y="16"/>
                    <a:pt x="1027" y="0"/>
                    <a:pt x="1027" y="0"/>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49" name="Freeform 21"/>
            <p:cNvSpPr>
              <a:spLocks/>
            </p:cNvSpPr>
            <p:nvPr/>
          </p:nvSpPr>
          <p:spPr bwMode="invGray">
            <a:xfrm rot="18897039" flipH="1">
              <a:off x="1486" y="2417"/>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0" name="Freeform 22"/>
            <p:cNvSpPr>
              <a:spLocks/>
            </p:cNvSpPr>
            <p:nvPr/>
          </p:nvSpPr>
          <p:spPr bwMode="invGray">
            <a:xfrm rot="18897039" flipH="1">
              <a:off x="766" y="2417"/>
              <a:ext cx="1060" cy="480"/>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1" name="Freeform 23"/>
            <p:cNvSpPr>
              <a:spLocks/>
            </p:cNvSpPr>
            <p:nvPr/>
          </p:nvSpPr>
          <p:spPr bwMode="invGray">
            <a:xfrm rot="18897039" flipH="1">
              <a:off x="31" y="2385"/>
              <a:ext cx="1034" cy="487"/>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2" name="Freeform 24"/>
            <p:cNvSpPr>
              <a:spLocks/>
            </p:cNvSpPr>
            <p:nvPr/>
          </p:nvSpPr>
          <p:spPr bwMode="invGray">
            <a:xfrm flipH="1" flipV="1">
              <a:off x="576" y="2441"/>
              <a:ext cx="3552"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3" name="Freeform 25"/>
            <p:cNvSpPr>
              <a:spLocks/>
            </p:cNvSpPr>
            <p:nvPr/>
          </p:nvSpPr>
          <p:spPr bwMode="invGray">
            <a:xfrm flipH="1" flipV="1">
              <a:off x="240" y="2441"/>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4" name="Freeform 26"/>
            <p:cNvSpPr>
              <a:spLocks/>
            </p:cNvSpPr>
            <p:nvPr/>
          </p:nvSpPr>
          <p:spPr bwMode="invGray">
            <a:xfrm flipH="1" flipV="1">
              <a:off x="3036" y="2489"/>
              <a:ext cx="1332" cy="383"/>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5" name="Freeform 27"/>
            <p:cNvSpPr>
              <a:spLocks/>
            </p:cNvSpPr>
            <p:nvPr/>
          </p:nvSpPr>
          <p:spPr bwMode="invGray">
            <a:xfrm flipH="1" flipV="1">
              <a:off x="3984" y="2441"/>
              <a:ext cx="1536"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6" name="Freeform 28"/>
            <p:cNvSpPr>
              <a:spLocks/>
            </p:cNvSpPr>
            <p:nvPr/>
          </p:nvSpPr>
          <p:spPr bwMode="invGray">
            <a:xfrm flipH="1" flipV="1">
              <a:off x="3456" y="2441"/>
              <a:ext cx="2304" cy="432"/>
            </a:xfrm>
            <a:custGeom>
              <a:avLst/>
              <a:gdLst/>
              <a:ahLst/>
              <a:cxnLst>
                <a:cxn ang="0">
                  <a:pos x="0" y="1778"/>
                </a:cxn>
                <a:cxn ang="0">
                  <a:pos x="4742" y="0"/>
                </a:cxn>
                <a:cxn ang="0">
                  <a:pos x="4763" y="42"/>
                </a:cxn>
                <a:cxn ang="0">
                  <a:pos x="20" y="1845"/>
                </a:cxn>
                <a:cxn ang="0">
                  <a:pos x="0" y="1778"/>
                </a:cxn>
              </a:cxnLst>
              <a:rect l="0" t="0" r="r" b="b"/>
              <a:pathLst>
                <a:path w="4763" h="1845">
                  <a:moveTo>
                    <a:pt x="0" y="1778"/>
                  </a:moveTo>
                  <a:cubicBezTo>
                    <a:pt x="2065" y="797"/>
                    <a:pt x="3942" y="281"/>
                    <a:pt x="4742" y="0"/>
                  </a:cubicBezTo>
                  <a:lnTo>
                    <a:pt x="4763" y="42"/>
                  </a:lnTo>
                  <a:cubicBezTo>
                    <a:pt x="3976" y="350"/>
                    <a:pt x="1830" y="918"/>
                    <a:pt x="20" y="1845"/>
                  </a:cubicBezTo>
                  <a:cubicBezTo>
                    <a:pt x="20" y="1845"/>
                    <a:pt x="0" y="1778"/>
                    <a:pt x="0" y="1778"/>
                  </a:cubicBezTo>
                  <a:close/>
                </a:path>
              </a:pathLst>
            </a:custGeom>
            <a:gradFill rotWithShape="0">
              <a:gsLst>
                <a:gs pos="0">
                  <a:schemeClr val="bg1"/>
                </a:gs>
                <a:gs pos="50000">
                  <a:schemeClr val="accent2"/>
                </a:gs>
                <a:gs pos="100000">
                  <a:schemeClr val="bg1"/>
                </a:gs>
              </a:gsLst>
              <a:lin ang="0" scaled="1"/>
            </a:gradFill>
            <a:ln w="9525">
              <a:noFill/>
              <a:round/>
              <a:headEnd/>
              <a:tailEnd/>
            </a:ln>
            <a:effectLst/>
          </p:spPr>
          <p:txBody>
            <a:bodyPr wrap="none" anchor="ctr"/>
            <a:lstStyle/>
            <a:p>
              <a:endParaRPr lang="it-IT"/>
            </a:p>
          </p:txBody>
        </p:sp>
        <p:sp>
          <p:nvSpPr>
            <p:cNvPr id="688157" name="Rectangle 29"/>
            <p:cNvSpPr>
              <a:spLocks noChangeArrowheads="1"/>
            </p:cNvSpPr>
            <p:nvPr/>
          </p:nvSpPr>
          <p:spPr bwMode="invGray">
            <a:xfrm>
              <a:off x="0" y="2462"/>
              <a:ext cx="5760" cy="14"/>
            </a:xfrm>
            <a:prstGeom prst="rect">
              <a:avLst/>
            </a:prstGeom>
            <a:gradFill rotWithShape="0">
              <a:gsLst>
                <a:gs pos="0">
                  <a:schemeClr val="bg2"/>
                </a:gs>
                <a:gs pos="50000">
                  <a:schemeClr val="accent1"/>
                </a:gs>
                <a:gs pos="100000">
                  <a:schemeClr val="bg2"/>
                </a:gs>
              </a:gsLst>
              <a:lin ang="0" scaled="1"/>
            </a:gradFill>
            <a:ln w="9525">
              <a:noFill/>
              <a:miter lim="800000"/>
              <a:headEnd/>
              <a:tailEnd/>
            </a:ln>
            <a:effectLst/>
          </p:spPr>
          <p:txBody>
            <a:bodyPr wrap="none" anchor="ctr"/>
            <a:lstStyle/>
            <a:p>
              <a:endParaRPr lang="it-IT"/>
            </a:p>
          </p:txBody>
        </p:sp>
        <p:sp>
          <p:nvSpPr>
            <p:cNvPr id="688158" name="Rectangle 30"/>
            <p:cNvSpPr>
              <a:spLocks noChangeArrowheads="1"/>
            </p:cNvSpPr>
            <p:nvPr/>
          </p:nvSpPr>
          <p:spPr bwMode="hidden">
            <a:xfrm>
              <a:off x="0" y="2880"/>
              <a:ext cx="5760" cy="576"/>
            </a:xfrm>
            <a:prstGeom prst="rect">
              <a:avLst/>
            </a:prstGeom>
            <a:gradFill rotWithShape="0">
              <a:gsLst>
                <a:gs pos="0">
                  <a:schemeClr val="bg2"/>
                </a:gs>
                <a:gs pos="100000">
                  <a:schemeClr val="bg1"/>
                </a:gs>
              </a:gsLst>
              <a:lin ang="5400000" scaled="1"/>
            </a:gradFill>
            <a:ln w="9525">
              <a:noFill/>
              <a:miter lim="800000"/>
              <a:headEnd/>
              <a:tailEnd/>
            </a:ln>
            <a:effectLst/>
          </p:spPr>
          <p:txBody>
            <a:bodyPr wrap="none" anchor="ctr"/>
            <a:lstStyle/>
            <a:p>
              <a:endParaRPr lang="it-IT"/>
            </a:p>
          </p:txBody>
        </p:sp>
        <p:sp>
          <p:nvSpPr>
            <p:cNvPr id="688159" name="Rectangle 31"/>
            <p:cNvSpPr>
              <a:spLocks noChangeArrowheads="1"/>
            </p:cNvSpPr>
            <p:nvPr/>
          </p:nvSpPr>
          <p:spPr bwMode="hidden">
            <a:xfrm>
              <a:off x="0" y="3408"/>
              <a:ext cx="5760" cy="912"/>
            </a:xfrm>
            <a:prstGeom prst="rect">
              <a:avLst/>
            </a:prstGeom>
            <a:solidFill>
              <a:schemeClr val="bg1"/>
            </a:solidFill>
            <a:ln w="9525">
              <a:noFill/>
              <a:miter lim="800000"/>
              <a:headEnd/>
              <a:tailEnd/>
            </a:ln>
            <a:effectLst/>
          </p:spPr>
          <p:txBody>
            <a:bodyPr wrap="none" anchor="ctr"/>
            <a:lstStyle/>
            <a:p>
              <a:endParaRPr lang="it-IT"/>
            </a:p>
          </p:txBody>
        </p:sp>
        <p:pic>
          <p:nvPicPr>
            <p:cNvPr id="688160" name="Picture 32" descr="BTZBUL1A"/>
            <p:cNvPicPr>
              <a:picLocks noChangeAspect="1" noChangeArrowheads="1"/>
            </p:cNvPicPr>
            <p:nvPr/>
          </p:nvPicPr>
          <p:blipFill>
            <a:blip r:embed="rId2" cstate="print"/>
            <a:srcRect/>
            <a:stretch>
              <a:fillRect/>
            </a:stretch>
          </p:blipFill>
          <p:spPr bwMode="auto">
            <a:xfrm>
              <a:off x="786" y="1650"/>
              <a:ext cx="204" cy="204"/>
            </a:xfrm>
            <a:prstGeom prst="rect">
              <a:avLst/>
            </a:prstGeom>
            <a:noFill/>
          </p:spPr>
        </p:pic>
      </p:grpSp>
      <p:sp>
        <p:nvSpPr>
          <p:cNvPr id="688161" name="Rectangle 33"/>
          <p:cNvSpPr>
            <a:spLocks noGrp="1" noChangeArrowheads="1"/>
          </p:cNvSpPr>
          <p:nvPr>
            <p:ph type="ctrTitle"/>
          </p:nvPr>
        </p:nvSpPr>
        <p:spPr bwMode="auto">
          <a:xfrm>
            <a:off x="1885950" y="1905000"/>
            <a:ext cx="8143875" cy="19050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l">
              <a:defRPr/>
            </a:lvl1pPr>
          </a:lstStyle>
          <a:p>
            <a:r>
              <a:rPr lang="it-IT"/>
              <a:t>Fare clic per modificare lo stile del titolo dello schema</a:t>
            </a:r>
          </a:p>
        </p:txBody>
      </p:sp>
      <p:sp>
        <p:nvSpPr>
          <p:cNvPr id="688162" name="Rectangle 34"/>
          <p:cNvSpPr>
            <a:spLocks noGrp="1" noChangeArrowheads="1"/>
          </p:cNvSpPr>
          <p:nvPr>
            <p:ph type="subTitle" idx="1"/>
          </p:nvPr>
        </p:nvSpPr>
        <p:spPr bwMode="auto">
          <a:xfrm>
            <a:off x="1885950" y="4572000"/>
            <a:ext cx="7200900" cy="1679575"/>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a:lvl1pPr>
          </a:lstStyle>
          <a:p>
            <a:r>
              <a:rPr lang="it-IT"/>
              <a:t>Fare clic per modificare lo stile del sottotitolo dello schema</a:t>
            </a:r>
          </a:p>
        </p:txBody>
      </p:sp>
      <p:sp>
        <p:nvSpPr>
          <p:cNvPr id="688163" name="Rectangle 35"/>
          <p:cNvSpPr>
            <a:spLocks noGrp="1" noChangeArrowheads="1"/>
          </p:cNvSpPr>
          <p:nvPr>
            <p:ph type="dt" sz="half" idx="2"/>
          </p:nvPr>
        </p:nvSpPr>
        <p:spPr>
          <a:xfrm>
            <a:off x="771525" y="6324600"/>
            <a:ext cx="2143125" cy="457200"/>
          </a:xfrm>
        </p:spPr>
        <p:txBody>
          <a:bodyPr/>
          <a:lstStyle>
            <a:lvl1pPr>
              <a:defRPr/>
            </a:lvl1pPr>
          </a:lstStyle>
          <a:p>
            <a:endParaRPr lang="it-IT"/>
          </a:p>
        </p:txBody>
      </p:sp>
      <p:sp>
        <p:nvSpPr>
          <p:cNvPr id="688164" name="Rectangle 36"/>
          <p:cNvSpPr>
            <a:spLocks noGrp="1" noChangeArrowheads="1"/>
          </p:cNvSpPr>
          <p:nvPr>
            <p:ph type="ftr" sz="quarter" idx="3"/>
          </p:nvPr>
        </p:nvSpPr>
        <p:spPr>
          <a:xfrm>
            <a:off x="3514725" y="6324600"/>
            <a:ext cx="3257550" cy="457200"/>
          </a:xfrm>
        </p:spPr>
        <p:txBody>
          <a:bodyPr/>
          <a:lstStyle>
            <a:lvl1pPr>
              <a:defRPr/>
            </a:lvl1pPr>
          </a:lstStyle>
          <a:p>
            <a:endParaRPr lang="it-IT"/>
          </a:p>
        </p:txBody>
      </p:sp>
      <p:sp>
        <p:nvSpPr>
          <p:cNvPr id="688165" name="Rectangle 37"/>
          <p:cNvSpPr>
            <a:spLocks noGrp="1" noChangeArrowheads="1"/>
          </p:cNvSpPr>
          <p:nvPr>
            <p:ph type="sldNum" sz="quarter" idx="4"/>
          </p:nvPr>
        </p:nvSpPr>
        <p:spPr>
          <a:xfrm>
            <a:off x="7372350" y="6324600"/>
            <a:ext cx="2143125" cy="457200"/>
          </a:xfrm>
        </p:spPr>
        <p:txBody>
          <a:bodyPr/>
          <a:lstStyle>
            <a:lvl1pPr>
              <a:defRPr/>
            </a:lvl1pPr>
          </a:lstStyle>
          <a:p>
            <a:fld id="{50DC29DE-42E6-407A-9207-043088641C76}" type="slidenum">
              <a:rPr lang="it-IT"/>
              <a:pPr/>
              <a:t>‹N›</a:t>
            </a:fld>
            <a:endParaRPr lang="it-IT"/>
          </a:p>
        </p:txBody>
      </p:sp>
    </p:spTree>
  </p:cSld>
  <p:clrMapOvr>
    <a:masterClrMapping/>
  </p:clrMapOvr>
  <p:transition spd="med">
    <p:strips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016125" y="4800600"/>
            <a:ext cx="61722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016125" y="612775"/>
            <a:ext cx="6172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2016125" y="5367338"/>
            <a:ext cx="6172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7F4618D9-514D-4048-87D4-99A5FDE451B8}" type="slidenum">
              <a:rPr lang="it-IT"/>
              <a:pPr/>
              <a:t>‹N›</a:t>
            </a:fld>
            <a:endParaRPr lang="it-IT"/>
          </a:p>
        </p:txBody>
      </p:sp>
    </p:spTree>
  </p:cSld>
  <p:clrMapOvr>
    <a:masterClrMapping/>
  </p:clrMapOvr>
  <p:transition spd="med">
    <p:strips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514350" y="274638"/>
            <a:ext cx="92583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514350" y="1600200"/>
            <a:ext cx="92583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42F372A0-5554-4C02-964A-B8971F4F4228}" type="slidenum">
              <a:rPr lang="it-IT"/>
              <a:pPr/>
              <a:t>‹N›</a:t>
            </a:fld>
            <a:endParaRPr lang="it-IT"/>
          </a:p>
        </p:txBody>
      </p:sp>
    </p:spTree>
  </p:cSld>
  <p:clrMapOvr>
    <a:masterClrMapping/>
  </p:clrMapOvr>
  <p:transition spd="med">
    <p:strips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458075" y="274638"/>
            <a:ext cx="2314575"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514350" y="274638"/>
            <a:ext cx="6791325"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CCB3A763-3C2A-4730-B71A-D4506D919D1C}" type="slidenum">
              <a:rPr lang="it-IT"/>
              <a:pPr/>
              <a:t>‹N›</a:t>
            </a:fld>
            <a:endParaRPr lang="it-IT"/>
          </a:p>
        </p:txBody>
      </p:sp>
    </p:spTree>
  </p:cSld>
  <p:clrMapOvr>
    <a:masterClrMapping/>
  </p:clrMapOvr>
  <p:transition spd="med">
    <p:strips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514350" y="274638"/>
            <a:ext cx="9258300" cy="5851525"/>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3" name="Segnaposto data 2"/>
          <p:cNvSpPr>
            <a:spLocks noGrp="1"/>
          </p:cNvSpPr>
          <p:nvPr>
            <p:ph type="dt" sz="half" idx="10"/>
          </p:nvPr>
        </p:nvSpPr>
        <p:spPr>
          <a:xfrm>
            <a:off x="801688" y="6313488"/>
            <a:ext cx="2143125" cy="457200"/>
          </a:xfrm>
        </p:spPr>
        <p:txBody>
          <a:bodyPr/>
          <a:lstStyle>
            <a:lvl1pPr>
              <a:defRPr/>
            </a:lvl1pPr>
          </a:lstStyle>
          <a:p>
            <a:endParaRPr lang="it-IT"/>
          </a:p>
        </p:txBody>
      </p:sp>
      <p:sp>
        <p:nvSpPr>
          <p:cNvPr id="4" name="Segnaposto piè di pagina 3"/>
          <p:cNvSpPr>
            <a:spLocks noGrp="1"/>
          </p:cNvSpPr>
          <p:nvPr>
            <p:ph type="ftr" sz="quarter" idx="11"/>
          </p:nvPr>
        </p:nvSpPr>
        <p:spPr>
          <a:xfrm>
            <a:off x="3544888" y="6313488"/>
            <a:ext cx="3257550" cy="457200"/>
          </a:xfrm>
        </p:spPr>
        <p:txBody>
          <a:bodyPr/>
          <a:lstStyle>
            <a:lvl1pPr>
              <a:defRPr/>
            </a:lvl1pPr>
          </a:lstStyle>
          <a:p>
            <a:endParaRPr lang="it-IT"/>
          </a:p>
        </p:txBody>
      </p:sp>
      <p:sp>
        <p:nvSpPr>
          <p:cNvPr id="5" name="Segnaposto numero diapositiva 4"/>
          <p:cNvSpPr>
            <a:spLocks noGrp="1"/>
          </p:cNvSpPr>
          <p:nvPr>
            <p:ph type="sldNum" sz="quarter" idx="12"/>
          </p:nvPr>
        </p:nvSpPr>
        <p:spPr>
          <a:xfrm>
            <a:off x="7402513" y="6313488"/>
            <a:ext cx="2143125" cy="457200"/>
          </a:xfrm>
        </p:spPr>
        <p:txBody>
          <a:bodyPr/>
          <a:lstStyle>
            <a:lvl1pPr>
              <a:defRPr/>
            </a:lvl1pPr>
          </a:lstStyle>
          <a:p>
            <a:fld id="{49F0C81A-3F7E-469C-9A1D-8E46794FE37B}" type="slidenum">
              <a:rPr lang="it-IT"/>
              <a:pPr/>
              <a:t>‹N›</a:t>
            </a:fld>
            <a:endParaRPr lang="it-IT"/>
          </a:p>
        </p:txBody>
      </p:sp>
    </p:spTree>
  </p:cSld>
  <p:clrMapOvr>
    <a:masterClrMapping/>
  </p:clrMapOvr>
  <p:transition spd="med">
    <p:strips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‹N›</a:t>
            </a:fld>
            <a:endParaRPr/>
          </a:p>
        </p:txBody>
      </p:sp>
    </p:spTree>
    <p:extLst>
      <p:ext uri="{BB962C8B-B14F-4D97-AF65-F5344CB8AC3E}">
        <p14:creationId xmlns:p14="http://schemas.microsoft.com/office/powerpoint/2010/main" val="188625465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514350" y="274638"/>
            <a:ext cx="92583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514350" y="1600200"/>
            <a:ext cx="92583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B9716122-0653-4FB0-87C8-773D075AA728}" type="slidenum">
              <a:rPr lang="it-IT"/>
              <a:pPr/>
              <a:t>‹N›</a:t>
            </a:fld>
            <a:endParaRPr lang="it-IT"/>
          </a:p>
        </p:txBody>
      </p:sp>
    </p:spTree>
  </p:cSld>
  <p:clrMapOvr>
    <a:masterClrMapping/>
  </p:clrMapOvr>
  <p:transition spd="med">
    <p:strips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12800" y="4406900"/>
            <a:ext cx="874395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812800" y="2906713"/>
            <a:ext cx="874395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D227B9CB-9926-4876-95EB-45985B754FB2}" type="slidenum">
              <a:rPr lang="it-IT"/>
              <a:pPr/>
              <a:t>‹N›</a:t>
            </a:fld>
            <a:endParaRPr lang="it-IT"/>
          </a:p>
        </p:txBody>
      </p:sp>
    </p:spTree>
  </p:cSld>
  <p:clrMapOvr>
    <a:masterClrMapping/>
  </p:clrMapOvr>
  <p:transition spd="med">
    <p:strips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514350" y="274638"/>
            <a:ext cx="92583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514350" y="1600200"/>
            <a:ext cx="45529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219700" y="1600200"/>
            <a:ext cx="455295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704ED52C-2CC6-4F3A-A226-BF41C689A70F}" type="slidenum">
              <a:rPr lang="it-IT"/>
              <a:pPr/>
              <a:t>‹N›</a:t>
            </a:fld>
            <a:endParaRPr lang="it-IT"/>
          </a:p>
        </p:txBody>
      </p:sp>
    </p:spTree>
  </p:cSld>
  <p:clrMapOvr>
    <a:masterClrMapping/>
  </p:clrMapOvr>
  <p:transition spd="med">
    <p:strips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14350" y="274638"/>
            <a:ext cx="92583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514350" y="1535113"/>
            <a:ext cx="454501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514350" y="2174875"/>
            <a:ext cx="454501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5226050" y="1535113"/>
            <a:ext cx="454660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5226050" y="2174875"/>
            <a:ext cx="4546600"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lvl1pPr>
              <a:defRPr/>
            </a:lvl1pPr>
          </a:lstStyle>
          <a:p>
            <a:endParaRPr lang="it-IT"/>
          </a:p>
        </p:txBody>
      </p:sp>
      <p:sp>
        <p:nvSpPr>
          <p:cNvPr id="8" name="Segnaposto piè di pagina 7"/>
          <p:cNvSpPr>
            <a:spLocks noGrp="1"/>
          </p:cNvSpPr>
          <p:nvPr>
            <p:ph type="ftr" sz="quarter" idx="11"/>
          </p:nvPr>
        </p:nvSpPr>
        <p:spPr/>
        <p:txBody>
          <a:bodyPr/>
          <a:lstStyle>
            <a:lvl1pPr>
              <a:defRPr/>
            </a:lvl1pPr>
          </a:lstStyle>
          <a:p>
            <a:endParaRPr lang="it-IT"/>
          </a:p>
        </p:txBody>
      </p:sp>
      <p:sp>
        <p:nvSpPr>
          <p:cNvPr id="9" name="Segnaposto numero diapositiva 8"/>
          <p:cNvSpPr>
            <a:spLocks noGrp="1"/>
          </p:cNvSpPr>
          <p:nvPr>
            <p:ph type="sldNum" sz="quarter" idx="12"/>
          </p:nvPr>
        </p:nvSpPr>
        <p:spPr/>
        <p:txBody>
          <a:bodyPr/>
          <a:lstStyle>
            <a:lvl1pPr>
              <a:defRPr/>
            </a:lvl1pPr>
          </a:lstStyle>
          <a:p>
            <a:fld id="{5218A113-6BF5-4362-864F-CC9B98798328}" type="slidenum">
              <a:rPr lang="it-IT"/>
              <a:pPr/>
              <a:t>‹N›</a:t>
            </a:fld>
            <a:endParaRPr lang="it-IT"/>
          </a:p>
        </p:txBody>
      </p:sp>
    </p:spTree>
  </p:cSld>
  <p:clrMapOvr>
    <a:masterClrMapping/>
  </p:clrMapOvr>
  <p:transition spd="med">
    <p:strips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514350" y="274638"/>
            <a:ext cx="9258300" cy="1143000"/>
          </a:xfrm>
          <a:prstGeom prst="rect">
            <a:avLst/>
          </a:prstGeom>
        </p:spPr>
        <p:txBody>
          <a:bodyPr/>
          <a:lstStyle/>
          <a:p>
            <a:r>
              <a:rPr lang="it-IT"/>
              <a:t>Fare clic per modificare lo stile del titolo</a:t>
            </a:r>
          </a:p>
        </p:txBody>
      </p:sp>
      <p:sp>
        <p:nvSpPr>
          <p:cNvPr id="3" name="Segnaposto data 2"/>
          <p:cNvSpPr>
            <a:spLocks noGrp="1"/>
          </p:cNvSpPr>
          <p:nvPr>
            <p:ph type="dt" sz="half" idx="10"/>
          </p:nvPr>
        </p:nvSpPr>
        <p:spPr/>
        <p:txBody>
          <a:bodyPr/>
          <a:lstStyle>
            <a:lvl1pPr>
              <a:defRPr/>
            </a:lvl1pPr>
          </a:lstStyle>
          <a:p>
            <a:endParaRPr lang="it-IT"/>
          </a:p>
        </p:txBody>
      </p:sp>
      <p:sp>
        <p:nvSpPr>
          <p:cNvPr id="4" name="Segnaposto piè di pagina 3"/>
          <p:cNvSpPr>
            <a:spLocks noGrp="1"/>
          </p:cNvSpPr>
          <p:nvPr>
            <p:ph type="ftr" sz="quarter" idx="11"/>
          </p:nvPr>
        </p:nvSpPr>
        <p:spPr/>
        <p:txBody>
          <a:bodyPr/>
          <a:lstStyle>
            <a:lvl1pPr>
              <a:defRPr/>
            </a:lvl1pPr>
          </a:lstStyle>
          <a:p>
            <a:endParaRPr lang="it-IT"/>
          </a:p>
        </p:txBody>
      </p:sp>
      <p:sp>
        <p:nvSpPr>
          <p:cNvPr id="5" name="Segnaposto numero diapositiva 4"/>
          <p:cNvSpPr>
            <a:spLocks noGrp="1"/>
          </p:cNvSpPr>
          <p:nvPr>
            <p:ph type="sldNum" sz="quarter" idx="12"/>
          </p:nvPr>
        </p:nvSpPr>
        <p:spPr/>
        <p:txBody>
          <a:bodyPr/>
          <a:lstStyle>
            <a:lvl1pPr>
              <a:defRPr/>
            </a:lvl1pPr>
          </a:lstStyle>
          <a:p>
            <a:fld id="{58C8C65D-C86D-40AB-9EE0-F8D53ABFDB83}" type="slidenum">
              <a:rPr lang="it-IT"/>
              <a:pPr/>
              <a:t>‹N›</a:t>
            </a:fld>
            <a:endParaRPr lang="it-IT"/>
          </a:p>
        </p:txBody>
      </p:sp>
    </p:spTree>
  </p:cSld>
  <p:clrMapOvr>
    <a:masterClrMapping/>
  </p:clrMapOvr>
  <p:transition spd="med">
    <p:strips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dirty="0"/>
          </a:p>
        </p:txBody>
      </p:sp>
      <p:sp>
        <p:nvSpPr>
          <p:cNvPr id="3" name="Segnaposto piè di pagina 2"/>
          <p:cNvSpPr>
            <a:spLocks noGrp="1"/>
          </p:cNvSpPr>
          <p:nvPr>
            <p:ph type="ftr" sz="quarter" idx="11"/>
          </p:nvPr>
        </p:nvSpPr>
        <p:spPr/>
        <p:txBody>
          <a:bodyPr/>
          <a:lstStyle>
            <a:lvl1pPr>
              <a:defRPr/>
            </a:lvl1pPr>
          </a:lstStyle>
          <a:p>
            <a:endParaRPr lang="it-IT"/>
          </a:p>
        </p:txBody>
      </p:sp>
      <p:sp>
        <p:nvSpPr>
          <p:cNvPr id="4" name="Segnaposto numero diapositiva 3"/>
          <p:cNvSpPr>
            <a:spLocks noGrp="1"/>
          </p:cNvSpPr>
          <p:nvPr>
            <p:ph type="sldNum" sz="quarter" idx="12"/>
          </p:nvPr>
        </p:nvSpPr>
        <p:spPr/>
        <p:txBody>
          <a:bodyPr/>
          <a:lstStyle>
            <a:lvl1pPr>
              <a:defRPr/>
            </a:lvl1pPr>
          </a:lstStyle>
          <a:p>
            <a:fld id="{DBDDFC59-1353-44C6-B30B-1D32847CDD0E}" type="slidenum">
              <a:rPr lang="it-IT"/>
              <a:pPr/>
              <a:t>‹N›</a:t>
            </a:fld>
            <a:endParaRPr lang="it-IT"/>
          </a:p>
        </p:txBody>
      </p:sp>
    </p:spTree>
  </p:cSld>
  <p:clrMapOvr>
    <a:masterClrMapping/>
  </p:clrMapOvr>
  <p:transition spd="med">
    <p:strips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514350" y="274638"/>
            <a:ext cx="9258300" cy="1143000"/>
          </a:xfrm>
          <a:prstGeom prst="rect">
            <a:avLst/>
          </a:prstGeom>
        </p:spPr>
        <p:txBody>
          <a:bodyPr/>
          <a:lstStyle/>
          <a:p>
            <a:r>
              <a:rPr lang="it-IT"/>
              <a:t>Fare clic per modificare lo stile del titolo</a:t>
            </a:r>
          </a:p>
        </p:txBody>
      </p:sp>
      <p:sp>
        <p:nvSpPr>
          <p:cNvPr id="3" name="Segnaposto data 2"/>
          <p:cNvSpPr>
            <a:spLocks noGrp="1"/>
          </p:cNvSpPr>
          <p:nvPr>
            <p:ph type="dt" sz="half" idx="10"/>
          </p:nvPr>
        </p:nvSpPr>
        <p:spPr/>
        <p:txBody>
          <a:bodyPr/>
          <a:lstStyle/>
          <a:p>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08C0A1F-D119-4AED-ADAD-C0FBA0F0458C}" type="slidenum">
              <a:rPr lang="it-IT" smtClean="0"/>
              <a:pPr/>
              <a:t>‹N›</a:t>
            </a:fld>
            <a:endParaRPr lang="it-IT"/>
          </a:p>
        </p:txBody>
      </p:sp>
    </p:spTree>
  </p:cSld>
  <p:clrMapOvr>
    <a:masterClrMapping/>
  </p:clrMapOvr>
  <p:transition spd="med">
    <p:strips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14350" y="273050"/>
            <a:ext cx="3384550"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022725" y="273050"/>
            <a:ext cx="5749925"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514350" y="1435100"/>
            <a:ext cx="3384550"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E413E430-6B88-44F9-9A3D-B6CDA497F293}" type="slidenum">
              <a:rPr lang="it-IT"/>
              <a:pPr/>
              <a:t>‹N›</a:t>
            </a:fld>
            <a:endParaRPr lang="it-IT"/>
          </a:p>
        </p:txBody>
      </p:sp>
    </p:spTree>
  </p:cSld>
  <p:clrMapOvr>
    <a:masterClrMapping/>
  </p:clrMapOvr>
  <p:transition spd="med">
    <p:strips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687136" name="Rectangle 32"/>
          <p:cNvSpPr>
            <a:spLocks noGrp="1" noChangeArrowheads="1"/>
          </p:cNvSpPr>
          <p:nvPr>
            <p:ph type="dt" sz="half" idx="2"/>
          </p:nvPr>
        </p:nvSpPr>
        <p:spPr bwMode="auto">
          <a:xfrm>
            <a:off x="801688" y="6313488"/>
            <a:ext cx="2143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mn-lt"/>
              </a:defRPr>
            </a:lvl1pPr>
          </a:lstStyle>
          <a:p>
            <a:endParaRPr lang="it-IT"/>
          </a:p>
        </p:txBody>
      </p:sp>
      <p:sp>
        <p:nvSpPr>
          <p:cNvPr id="687137" name="Rectangle 33"/>
          <p:cNvSpPr>
            <a:spLocks noGrp="1" noChangeArrowheads="1"/>
          </p:cNvSpPr>
          <p:nvPr>
            <p:ph type="ftr" sz="quarter" idx="3"/>
          </p:nvPr>
        </p:nvSpPr>
        <p:spPr bwMode="auto">
          <a:xfrm>
            <a:off x="3544888" y="6313488"/>
            <a:ext cx="32575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it-IT"/>
          </a:p>
        </p:txBody>
      </p:sp>
      <p:sp>
        <p:nvSpPr>
          <p:cNvPr id="687138" name="Rectangle 34"/>
          <p:cNvSpPr>
            <a:spLocks noGrp="1" noChangeArrowheads="1"/>
          </p:cNvSpPr>
          <p:nvPr>
            <p:ph type="sldNum" sz="quarter" idx="4"/>
          </p:nvPr>
        </p:nvSpPr>
        <p:spPr bwMode="auto">
          <a:xfrm>
            <a:off x="7402513" y="6313488"/>
            <a:ext cx="21431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fld id="{108C0A1F-D119-4AED-ADAD-C0FBA0F0458C}" type="slidenum">
              <a:rPr lang="it-IT"/>
              <a:pPr/>
              <a:t>‹N›</a:t>
            </a:fld>
            <a:endParaRPr lang="it-IT"/>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64" r:id="rId8"/>
    <p:sldLayoutId id="2147483659" r:id="rId9"/>
    <p:sldLayoutId id="2147483660" r:id="rId10"/>
    <p:sldLayoutId id="2147483661" r:id="rId11"/>
    <p:sldLayoutId id="2147483662" r:id="rId12"/>
    <p:sldLayoutId id="2147483663" r:id="rId13"/>
    <p:sldLayoutId id="2147483665" r:id="rId14"/>
  </p:sldLayoutIdLst>
  <p:transition spd="med">
    <p:strips dir="rd"/>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Black" pitchFamily="34" charset="0"/>
        </a:defRPr>
      </a:lvl2pPr>
      <a:lvl3pPr algn="ctr" rtl="0" fontAlgn="base">
        <a:spcBef>
          <a:spcPct val="0"/>
        </a:spcBef>
        <a:spcAft>
          <a:spcPct val="0"/>
        </a:spcAft>
        <a:defRPr sz="4400">
          <a:solidFill>
            <a:schemeClr val="tx2"/>
          </a:solidFill>
          <a:latin typeface="Arial Black" pitchFamily="34" charset="0"/>
        </a:defRPr>
      </a:lvl3pPr>
      <a:lvl4pPr algn="ctr" rtl="0" fontAlgn="base">
        <a:spcBef>
          <a:spcPct val="0"/>
        </a:spcBef>
        <a:spcAft>
          <a:spcPct val="0"/>
        </a:spcAft>
        <a:defRPr sz="4400">
          <a:solidFill>
            <a:schemeClr val="tx2"/>
          </a:solidFill>
          <a:latin typeface="Arial Black" pitchFamily="34" charset="0"/>
        </a:defRPr>
      </a:lvl4pPr>
      <a:lvl5pPr algn="ctr" rtl="0" fontAlgn="base">
        <a:spcBef>
          <a:spcPct val="0"/>
        </a:spcBef>
        <a:spcAft>
          <a:spcPct val="0"/>
        </a:spcAft>
        <a:defRPr sz="4400">
          <a:solidFill>
            <a:schemeClr val="tx2"/>
          </a:solidFill>
          <a:latin typeface="Arial Black" pitchFamily="34" charset="0"/>
        </a:defRPr>
      </a:lvl5pPr>
      <a:lvl6pPr marL="457200" algn="ctr" rtl="0" fontAlgn="base">
        <a:spcBef>
          <a:spcPct val="0"/>
        </a:spcBef>
        <a:spcAft>
          <a:spcPct val="0"/>
        </a:spcAft>
        <a:defRPr sz="4400">
          <a:solidFill>
            <a:schemeClr val="tx2"/>
          </a:solidFill>
          <a:latin typeface="Arial Black" pitchFamily="34" charset="0"/>
        </a:defRPr>
      </a:lvl6pPr>
      <a:lvl7pPr marL="914400" algn="ctr" rtl="0" fontAlgn="base">
        <a:spcBef>
          <a:spcPct val="0"/>
        </a:spcBef>
        <a:spcAft>
          <a:spcPct val="0"/>
        </a:spcAft>
        <a:defRPr sz="4400">
          <a:solidFill>
            <a:schemeClr val="tx2"/>
          </a:solidFill>
          <a:latin typeface="Arial Black" pitchFamily="34" charset="0"/>
        </a:defRPr>
      </a:lvl7pPr>
      <a:lvl8pPr marL="1371600" algn="ctr" rtl="0" fontAlgn="base">
        <a:spcBef>
          <a:spcPct val="0"/>
        </a:spcBef>
        <a:spcAft>
          <a:spcPct val="0"/>
        </a:spcAft>
        <a:defRPr sz="4400">
          <a:solidFill>
            <a:schemeClr val="tx2"/>
          </a:solidFill>
          <a:latin typeface="Arial Black" pitchFamily="34" charset="0"/>
        </a:defRPr>
      </a:lvl8pPr>
      <a:lvl9pPr marL="1828800" algn="ctr" rtl="0" fontAlgn="base">
        <a:spcBef>
          <a:spcPct val="0"/>
        </a:spcBef>
        <a:spcAft>
          <a:spcPct val="0"/>
        </a:spcAft>
        <a:defRPr sz="4400">
          <a:solidFill>
            <a:schemeClr val="tx2"/>
          </a:solidFill>
          <a:latin typeface="Arial Black" pitchFamily="34" charset="0"/>
        </a:defRPr>
      </a:lvl9pPr>
    </p:titleStyle>
    <p:bodyStyle>
      <a:lvl1pPr marL="342900" indent="-342900" algn="l" rtl="0" fontAlgn="base">
        <a:spcBef>
          <a:spcPct val="20000"/>
        </a:spcBef>
        <a:spcAft>
          <a:spcPct val="0"/>
        </a:spcAft>
        <a:buSzPct val="85000"/>
        <a:buBlip>
          <a:blip r:embed="rId17"/>
        </a:buBlip>
        <a:defRPr sz="3200">
          <a:solidFill>
            <a:schemeClr val="tx1"/>
          </a:solidFill>
          <a:latin typeface="+mn-lt"/>
          <a:ea typeface="+mn-ea"/>
          <a:cs typeface="+mn-cs"/>
        </a:defRPr>
      </a:lvl1pPr>
      <a:lvl2pPr marL="742950" indent="-285750" algn="l" rtl="0" fontAlgn="base">
        <a:spcBef>
          <a:spcPct val="20000"/>
        </a:spcBef>
        <a:spcAft>
          <a:spcPct val="0"/>
        </a:spcAft>
        <a:buClr>
          <a:schemeClr val="tx2"/>
        </a:buClr>
        <a:buSzPct val="70000"/>
        <a:buFont typeface="Wingdings" pitchFamily="2" charset="2"/>
        <a:buChar char="l"/>
        <a:defRPr sz="2800">
          <a:solidFill>
            <a:schemeClr val="tx1"/>
          </a:solidFill>
          <a:latin typeface="+mn-lt"/>
        </a:defRPr>
      </a:lvl2pPr>
      <a:lvl3pPr marL="1143000" indent="-228600" algn="l" rtl="0" fontAlgn="base">
        <a:spcBef>
          <a:spcPct val="20000"/>
        </a:spcBef>
        <a:spcAft>
          <a:spcPct val="0"/>
        </a:spcAft>
        <a:buClr>
          <a:schemeClr val="hlink"/>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accent1"/>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60000"/>
        <a:buFont typeface="Wingdings" pitchFamily="2" charset="2"/>
        <a:buChar char="l"/>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78" name="Rectangle 2"/>
          <p:cNvSpPr>
            <a:spLocks noChangeArrowheads="1"/>
          </p:cNvSpPr>
          <p:nvPr/>
        </p:nvSpPr>
        <p:spPr bwMode="auto">
          <a:xfrm>
            <a:off x="462980" y="2996952"/>
            <a:ext cx="9433048" cy="699166"/>
          </a:xfrm>
          <a:prstGeom prst="rect">
            <a:avLst/>
          </a:prstGeom>
          <a:solidFill>
            <a:srgbClr val="FFFF00"/>
          </a:solidFill>
          <a:ln w="12700">
            <a:noFill/>
            <a:miter lim="800000"/>
            <a:headEnd/>
            <a:tailEnd/>
          </a:ln>
          <a:effectLst/>
        </p:spPr>
        <p:txBody>
          <a:bodyPr wrap="square" lIns="90488" tIns="44450" rIns="90488" bIns="44450">
            <a:spAutoFit/>
          </a:bodyPr>
          <a:lstStyle/>
          <a:p>
            <a:pPr algn="ctr">
              <a:lnSpc>
                <a:spcPct val="90000"/>
              </a:lnSpc>
              <a:spcBef>
                <a:spcPct val="50000"/>
              </a:spcBef>
              <a:buClr>
                <a:schemeClr val="accent2"/>
              </a:buClr>
              <a:buSzPct val="80000"/>
              <a:buFont typeface="Wingdings" pitchFamily="2" charset="2"/>
              <a:buNone/>
            </a:pPr>
            <a:r>
              <a:rPr lang="it-IT" sz="4400" b="1" dirty="0">
                <a:solidFill>
                  <a:srgbClr val="FF0000"/>
                </a:solidFill>
                <a:latin typeface="Comic Sans MS" pitchFamily="66" charset="0"/>
              </a:rPr>
              <a:t>Handicap</a:t>
            </a:r>
            <a:endParaRPr lang="it-IT" sz="4400" b="1" dirty="0">
              <a:solidFill>
                <a:srgbClr val="FF0000"/>
              </a:solidFill>
              <a:effectLst>
                <a:outerShdw blurRad="38100" dist="38100" dir="2700000" algn="tl">
                  <a:srgbClr val="000000"/>
                </a:outerShdw>
              </a:effectLst>
              <a:latin typeface="Comic Sans MS" pitchFamily="66" charset="0"/>
            </a:endParaRPr>
          </a:p>
        </p:txBody>
      </p:sp>
      <p:pic>
        <p:nvPicPr>
          <p:cNvPr id="1048582" name="Picture 6" descr="Cavaliere"/>
          <p:cNvPicPr>
            <a:picLocks noChangeAspect="1" noChangeArrowheads="1"/>
          </p:cNvPicPr>
          <p:nvPr/>
        </p:nvPicPr>
        <p:blipFill>
          <a:blip r:embed="rId3" cstate="print"/>
          <a:srcRect/>
          <a:stretch>
            <a:fillRect/>
          </a:stretch>
        </p:blipFill>
        <p:spPr bwMode="auto">
          <a:xfrm>
            <a:off x="8456613" y="4365625"/>
            <a:ext cx="1577975" cy="2017713"/>
          </a:xfrm>
          <a:prstGeom prst="rect">
            <a:avLst/>
          </a:prstGeom>
          <a:noFill/>
          <a:ln w="9525">
            <a:noFill/>
            <a:miter lim="800000"/>
            <a:headEnd/>
            <a:tailEnd/>
          </a:ln>
        </p:spPr>
      </p:pic>
    </p:spTree>
  </p:cSld>
  <p:clrMapOvr>
    <a:masterClrMapping/>
  </p:clrMapOvr>
  <p:transition spd="med">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7748" name="Rectangle 4"/>
          <p:cNvSpPr>
            <a:spLocks noChangeArrowheads="1"/>
          </p:cNvSpPr>
          <p:nvPr/>
        </p:nvSpPr>
        <p:spPr bwMode="auto">
          <a:xfrm>
            <a:off x="1741488" y="452438"/>
            <a:ext cx="6997700" cy="65659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Le difficoltà</a:t>
            </a:r>
          </a:p>
        </p:txBody>
      </p:sp>
      <p:sp>
        <p:nvSpPr>
          <p:cNvPr id="927750" name="Text Box 6"/>
          <p:cNvSpPr txBox="1">
            <a:spLocks noChangeArrowheads="1"/>
          </p:cNvSpPr>
          <p:nvPr/>
        </p:nvSpPr>
        <p:spPr bwMode="auto">
          <a:xfrm>
            <a:off x="766763" y="1550988"/>
            <a:ext cx="8928100" cy="3604064"/>
          </a:xfrm>
          <a:prstGeom prst="rect">
            <a:avLst/>
          </a:prstGeom>
          <a:solidFill>
            <a:srgbClr val="FFFF00"/>
          </a:solidFill>
          <a:ln w="9525">
            <a:noFill/>
            <a:miter lim="800000"/>
            <a:headEnd/>
            <a:tailEnd/>
          </a:ln>
          <a:effectLst/>
        </p:spPr>
        <p:txBody>
          <a:bodyPr>
            <a:spAutoFit/>
          </a:bodyPr>
          <a:lstStyle/>
          <a:p>
            <a:pPr algn="just">
              <a:lnSpc>
                <a:spcPct val="95000"/>
              </a:lnSpc>
            </a:pPr>
            <a:r>
              <a:rPr lang="it-IT" b="1" dirty="0">
                <a:solidFill>
                  <a:srgbClr val="141400"/>
                </a:solidFill>
                <a:latin typeface="Comic Sans MS" pitchFamily="66" charset="0"/>
              </a:rPr>
              <a:t>1. Assenza di modelli standardizzati</a:t>
            </a:r>
          </a:p>
          <a:p>
            <a:pPr algn="just">
              <a:lnSpc>
                <a:spcPct val="95000"/>
              </a:lnSpc>
            </a:pPr>
            <a:r>
              <a:rPr lang="it-IT" b="1" dirty="0">
                <a:solidFill>
                  <a:srgbClr val="141400"/>
                </a:solidFill>
                <a:latin typeface="Comic Sans MS" pitchFamily="66" charset="0"/>
              </a:rPr>
              <a:t> </a:t>
            </a:r>
          </a:p>
          <a:p>
            <a:pPr algn="just">
              <a:lnSpc>
                <a:spcPct val="95000"/>
              </a:lnSpc>
            </a:pPr>
            <a:r>
              <a:rPr lang="it-IT" b="1" dirty="0">
                <a:solidFill>
                  <a:srgbClr val="141400"/>
                </a:solidFill>
                <a:latin typeface="Comic Sans MS" pitchFamily="66" charset="0"/>
              </a:rPr>
              <a:t>Per l’assenza di supporti valutativi anche generici, la identificazione della condizione di handicap e di handicap in situazione di gravità appare valutazione assai complessa, in quanto povera di riferimenti obiettivi certi. In essa è determinante l’intervento della competenza sociale presente all’interno della commissione nella definizione, necessariamente individuale e caso per caso, della condizione di handicap e della situazione di gravità.</a:t>
            </a:r>
          </a:p>
        </p:txBody>
      </p:sp>
    </p:spTree>
  </p:cSld>
  <p:clrMapOvr>
    <a:masterClrMapping/>
  </p:clrMapOvr>
  <p:transition spd="med">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5700" name="Rectangle 4"/>
          <p:cNvSpPr>
            <a:spLocks noChangeArrowheads="1"/>
          </p:cNvSpPr>
          <p:nvPr/>
        </p:nvSpPr>
        <p:spPr bwMode="auto">
          <a:xfrm>
            <a:off x="1862138" y="838200"/>
            <a:ext cx="6754812" cy="65659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Le difficoltà</a:t>
            </a:r>
          </a:p>
        </p:txBody>
      </p:sp>
      <p:sp>
        <p:nvSpPr>
          <p:cNvPr id="925702" name="Text Box 6"/>
          <p:cNvSpPr txBox="1">
            <a:spLocks noChangeArrowheads="1"/>
          </p:cNvSpPr>
          <p:nvPr/>
        </p:nvSpPr>
        <p:spPr bwMode="auto">
          <a:xfrm>
            <a:off x="982663" y="1933575"/>
            <a:ext cx="8497887" cy="2973122"/>
          </a:xfrm>
          <a:prstGeom prst="rect">
            <a:avLst/>
          </a:prstGeom>
          <a:solidFill>
            <a:srgbClr val="FFFF00"/>
          </a:solidFill>
          <a:ln w="9525">
            <a:noFill/>
            <a:miter lim="800000"/>
            <a:headEnd/>
            <a:tailEnd/>
          </a:ln>
          <a:effectLst/>
        </p:spPr>
        <p:txBody>
          <a:bodyPr>
            <a:spAutoFit/>
          </a:bodyPr>
          <a:lstStyle/>
          <a:p>
            <a:pPr algn="just">
              <a:lnSpc>
                <a:spcPct val="95000"/>
              </a:lnSpc>
            </a:pPr>
            <a:r>
              <a:rPr lang="it-IT" b="1" dirty="0">
                <a:solidFill>
                  <a:srgbClr val="141400"/>
                </a:solidFill>
                <a:latin typeface="Comic Sans MS" pitchFamily="66" charset="0"/>
              </a:rPr>
              <a:t>2. Mancanza di “condivisione” di criteri utili per una uniformità di giudizio. Scale valutative da un lato, carattere individualizzato della valutazione dall’altro.</a:t>
            </a:r>
          </a:p>
          <a:p>
            <a:pPr algn="just">
              <a:lnSpc>
                <a:spcPct val="95000"/>
              </a:lnSpc>
            </a:pPr>
            <a:endParaRPr lang="it-IT" b="1" dirty="0">
              <a:solidFill>
                <a:srgbClr val="141400"/>
              </a:solidFill>
              <a:latin typeface="Comic Sans MS" pitchFamily="66" charset="0"/>
            </a:endParaRPr>
          </a:p>
          <a:p>
            <a:pPr algn="just"/>
            <a:r>
              <a:rPr lang="it-IT" b="1" dirty="0">
                <a:solidFill>
                  <a:srgbClr val="141400"/>
                </a:solidFill>
                <a:latin typeface="Comic Sans MS" pitchFamily="66" charset="0"/>
              </a:rPr>
              <a:t>3. Non univoco riferimento al “bisogno”.</a:t>
            </a:r>
          </a:p>
          <a:p>
            <a:pPr algn="just"/>
            <a:r>
              <a:rPr lang="it-IT" b="1" dirty="0">
                <a:solidFill>
                  <a:srgbClr val="141400"/>
                </a:solidFill>
                <a:latin typeface="Comic Sans MS" pitchFamily="66" charset="0"/>
              </a:rPr>
              <a:t>Il diritto non è nel mero riconoscimento amministrativo di uno stato ma nella necessità e opportunità di un  qualificato intervento di promozione della integrazione.</a:t>
            </a:r>
          </a:p>
        </p:txBody>
      </p:sp>
    </p:spTree>
  </p:cSld>
  <p:clrMapOvr>
    <a:masterClrMapping/>
  </p:clrMapOvr>
  <p:transition spd="med">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9796" name="Rectangle 4"/>
          <p:cNvSpPr>
            <a:spLocks noChangeArrowheads="1"/>
          </p:cNvSpPr>
          <p:nvPr/>
        </p:nvSpPr>
        <p:spPr bwMode="auto">
          <a:xfrm>
            <a:off x="1641475" y="781050"/>
            <a:ext cx="7186613" cy="65659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Le difficoltà</a:t>
            </a:r>
          </a:p>
        </p:txBody>
      </p:sp>
      <p:sp>
        <p:nvSpPr>
          <p:cNvPr id="929798" name="Text Box 6"/>
          <p:cNvSpPr txBox="1">
            <a:spLocks noChangeArrowheads="1"/>
          </p:cNvSpPr>
          <p:nvPr/>
        </p:nvSpPr>
        <p:spPr bwMode="auto">
          <a:xfrm>
            <a:off x="982663" y="2133600"/>
            <a:ext cx="8497887" cy="1552575"/>
          </a:xfrm>
          <a:prstGeom prst="rect">
            <a:avLst/>
          </a:prstGeom>
          <a:solidFill>
            <a:srgbClr val="FFFF00"/>
          </a:solidFill>
          <a:ln w="9525">
            <a:noFill/>
            <a:miter lim="800000"/>
            <a:headEnd/>
            <a:tailEnd/>
          </a:ln>
          <a:effectLst/>
        </p:spPr>
        <p:txBody>
          <a:bodyPr>
            <a:spAutoFit/>
          </a:bodyPr>
          <a:lstStyle/>
          <a:p>
            <a:r>
              <a:rPr lang="it-IT" b="1">
                <a:solidFill>
                  <a:srgbClr val="141400"/>
                </a:solidFill>
                <a:latin typeface="Comic Sans MS" pitchFamily="66" charset="0"/>
              </a:rPr>
              <a:t>4. Non adeguata valutazione “longitudinale”.</a:t>
            </a:r>
          </a:p>
          <a:p>
            <a:r>
              <a:rPr lang="it-IT" b="1">
                <a:solidFill>
                  <a:srgbClr val="141400"/>
                </a:solidFill>
                <a:latin typeface="Comic Sans MS" pitchFamily="66" charset="0"/>
              </a:rPr>
              <a:t>Ciò in tutti i casi ove la qualità dell’intervento integrativo è fattore assolutamente decisivo di una effettiva promozione della persona disabile</a:t>
            </a:r>
            <a:r>
              <a:rPr lang="it-IT" b="1">
                <a:solidFill>
                  <a:schemeClr val="bg1"/>
                </a:solidFill>
              </a:rPr>
              <a:t>.</a:t>
            </a:r>
            <a:endParaRPr lang="it-IT" b="1">
              <a:solidFill>
                <a:srgbClr val="141400"/>
              </a:solidFill>
              <a:latin typeface="Comic Sans MS" pitchFamily="66" charset="0"/>
            </a:endParaRPr>
          </a:p>
        </p:txBody>
      </p:sp>
    </p:spTree>
  </p:cSld>
  <p:clrMapOvr>
    <a:masterClrMapping/>
  </p:clrMapOvr>
  <p:transition spd="med">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44" name="Rectangle 4"/>
          <p:cNvSpPr>
            <a:spLocks noChangeArrowheads="1"/>
          </p:cNvSpPr>
          <p:nvPr/>
        </p:nvSpPr>
        <p:spPr bwMode="auto">
          <a:xfrm>
            <a:off x="1685925" y="474663"/>
            <a:ext cx="7113588" cy="65659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Le difficoltà</a:t>
            </a:r>
          </a:p>
        </p:txBody>
      </p:sp>
      <p:sp>
        <p:nvSpPr>
          <p:cNvPr id="931846" name="Text Box 6"/>
          <p:cNvSpPr txBox="1">
            <a:spLocks noChangeArrowheads="1"/>
          </p:cNvSpPr>
          <p:nvPr/>
        </p:nvSpPr>
        <p:spPr bwMode="auto">
          <a:xfrm>
            <a:off x="708025" y="1622425"/>
            <a:ext cx="8785225" cy="3514725"/>
          </a:xfrm>
          <a:prstGeom prst="rect">
            <a:avLst/>
          </a:prstGeom>
          <a:solidFill>
            <a:srgbClr val="FFFF00"/>
          </a:solidFill>
          <a:ln w="9525">
            <a:noFill/>
            <a:miter lim="800000"/>
            <a:headEnd/>
            <a:tailEnd/>
          </a:ln>
          <a:effectLst/>
        </p:spPr>
        <p:txBody>
          <a:bodyPr>
            <a:spAutoFit/>
          </a:bodyPr>
          <a:lstStyle/>
          <a:p>
            <a:pPr>
              <a:lnSpc>
                <a:spcPct val="85000"/>
              </a:lnSpc>
            </a:pPr>
            <a:r>
              <a:rPr lang="it-IT" b="1">
                <a:solidFill>
                  <a:srgbClr val="141400"/>
                </a:solidFill>
                <a:latin typeface="Comic Sans MS" pitchFamily="66" charset="0"/>
              </a:rPr>
              <a:t>5. Non adeguata integrazione tra strutture di accertamento e rete dei servizi territoriali, compresi i MMG.</a:t>
            </a:r>
          </a:p>
          <a:p>
            <a:pPr>
              <a:lnSpc>
                <a:spcPct val="85000"/>
              </a:lnSpc>
            </a:pPr>
            <a:endParaRPr lang="it-IT" b="1">
              <a:solidFill>
                <a:srgbClr val="141400"/>
              </a:solidFill>
              <a:latin typeface="Comic Sans MS" pitchFamily="66" charset="0"/>
            </a:endParaRPr>
          </a:p>
          <a:p>
            <a:pPr>
              <a:lnSpc>
                <a:spcPct val="85000"/>
              </a:lnSpc>
            </a:pPr>
            <a:r>
              <a:rPr lang="it-IT" b="1">
                <a:solidFill>
                  <a:srgbClr val="141400"/>
                </a:solidFill>
                <a:latin typeface="Comic Sans MS" pitchFamily="66" charset="0"/>
              </a:rPr>
              <a:t>La costituzione di una “rete” di competenze connesse con l’handicap, coerente con quanto la legge 328/2000 prevede all’art. 14 relativamente al “progetto individuale per la persona disabile”, rende fruibili al meglio tutti gli interventi idonei alla specifica situazione di bisogno, minimizzando le componenti negative connesse con la differenziata competenza degli stessi  </a:t>
            </a:r>
          </a:p>
        </p:txBody>
      </p:sp>
    </p:spTree>
  </p:cSld>
  <p:clrMapOvr>
    <a:masterClrMapping/>
  </p:clrMapOvr>
  <p:transition spd="med">
    <p:strips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3892" name="Rectangle 4"/>
          <p:cNvSpPr>
            <a:spLocks noChangeArrowheads="1"/>
          </p:cNvSpPr>
          <p:nvPr/>
        </p:nvSpPr>
        <p:spPr bwMode="auto">
          <a:xfrm>
            <a:off x="1819275" y="260350"/>
            <a:ext cx="6826250" cy="65659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Le difficoltà</a:t>
            </a:r>
          </a:p>
        </p:txBody>
      </p:sp>
      <p:sp>
        <p:nvSpPr>
          <p:cNvPr id="933894" name="Text Box 6"/>
          <p:cNvSpPr txBox="1">
            <a:spLocks noChangeArrowheads="1"/>
          </p:cNvSpPr>
          <p:nvPr/>
        </p:nvSpPr>
        <p:spPr bwMode="auto">
          <a:xfrm>
            <a:off x="842963" y="1354138"/>
            <a:ext cx="8785225" cy="3971856"/>
          </a:xfrm>
          <a:prstGeom prst="rect">
            <a:avLst/>
          </a:prstGeom>
          <a:solidFill>
            <a:srgbClr val="FFFF00"/>
          </a:solidFill>
          <a:ln w="9525">
            <a:noFill/>
            <a:miter lim="800000"/>
            <a:headEnd/>
            <a:tailEnd/>
          </a:ln>
          <a:effectLst/>
        </p:spPr>
        <p:txBody>
          <a:bodyPr>
            <a:spAutoFit/>
          </a:bodyPr>
          <a:lstStyle/>
          <a:p>
            <a:pPr algn="just">
              <a:lnSpc>
                <a:spcPct val="85000"/>
              </a:lnSpc>
            </a:pPr>
            <a:r>
              <a:rPr lang="it-IT" b="1" dirty="0">
                <a:solidFill>
                  <a:srgbClr val="141400"/>
                </a:solidFill>
                <a:latin typeface="Comic Sans MS" pitchFamily="66" charset="0"/>
              </a:rPr>
              <a:t>6 La sensibilità e formazione specifica dei componenti delle Commissioni di accertamento e di tutti coloro che concorrono al riconoscimento, compresi i MMG.</a:t>
            </a:r>
          </a:p>
          <a:p>
            <a:pPr algn="just">
              <a:lnSpc>
                <a:spcPct val="85000"/>
              </a:lnSpc>
            </a:pPr>
            <a:endParaRPr lang="it-IT" b="1" dirty="0">
              <a:solidFill>
                <a:srgbClr val="141400"/>
              </a:solidFill>
              <a:latin typeface="Comic Sans MS" pitchFamily="66" charset="0"/>
            </a:endParaRPr>
          </a:p>
          <a:p>
            <a:pPr algn="just">
              <a:lnSpc>
                <a:spcPct val="85000"/>
              </a:lnSpc>
            </a:pPr>
            <a:r>
              <a:rPr lang="it-IT" sz="2000" b="1" dirty="0">
                <a:solidFill>
                  <a:srgbClr val="141400"/>
                </a:solidFill>
                <a:latin typeface="Comic Sans MS" pitchFamily="66" charset="0"/>
              </a:rPr>
              <a:t>La sfida costituita dalla valutazione dell’handicap poteva essere affrontata in maniera adeguata solo attraverso una costante qualificazione formativa di tutte le componenti della Commissione, per contribuire a modificare i comportamenti valutativi di strutture che, derivando da altre esigenze specifiche (invalidità civile), affrontando la materia dell’handicap dovevano abbandonare consolidati presupposti di metodo ed applicarsi nell’analisi di uno stato la cui definizione doveva essere solo interdisciplinare e nel quale gli elementi biologici costituiscono solo una delle componenti di    riferimento. </a:t>
            </a:r>
          </a:p>
        </p:txBody>
      </p:sp>
    </p:spTree>
  </p:cSld>
  <p:clrMapOvr>
    <a:masterClrMapping/>
  </p:clrMapOvr>
  <p:transition spd="med">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940" name="Rectangle 4"/>
          <p:cNvSpPr>
            <a:spLocks noChangeArrowheads="1"/>
          </p:cNvSpPr>
          <p:nvPr/>
        </p:nvSpPr>
        <p:spPr bwMode="auto">
          <a:xfrm>
            <a:off x="2114550" y="188913"/>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L’obiettivo</a:t>
            </a:r>
          </a:p>
        </p:txBody>
      </p:sp>
      <p:sp>
        <p:nvSpPr>
          <p:cNvPr id="935942" name="Text Box 6"/>
          <p:cNvSpPr txBox="1">
            <a:spLocks noChangeArrowheads="1"/>
          </p:cNvSpPr>
          <p:nvPr/>
        </p:nvSpPr>
        <p:spPr bwMode="auto">
          <a:xfrm>
            <a:off x="838200" y="1231900"/>
            <a:ext cx="8785225" cy="4573588"/>
          </a:xfrm>
          <a:prstGeom prst="rect">
            <a:avLst/>
          </a:prstGeom>
          <a:solidFill>
            <a:srgbClr val="FFFF00"/>
          </a:solidFill>
          <a:ln w="9525">
            <a:noFill/>
            <a:miter lim="800000"/>
            <a:headEnd/>
            <a:tailEnd/>
          </a:ln>
          <a:effectLst/>
        </p:spPr>
        <p:txBody>
          <a:bodyPr>
            <a:spAutoFit/>
          </a:bodyPr>
          <a:lstStyle/>
          <a:p>
            <a:pPr algn="ctr"/>
            <a:r>
              <a:rPr lang="it-IT" b="1" dirty="0">
                <a:solidFill>
                  <a:srgbClr val="141400"/>
                </a:solidFill>
                <a:latin typeface="Comic Sans MS" pitchFamily="66" charset="0"/>
              </a:rPr>
              <a:t>Integrazione di tutte le fasi in un unico </a:t>
            </a:r>
          </a:p>
          <a:p>
            <a:pPr algn="ctr"/>
            <a:r>
              <a:rPr lang="it-IT" b="1" dirty="0">
                <a:solidFill>
                  <a:srgbClr val="141400"/>
                </a:solidFill>
                <a:latin typeface="Comic Sans MS" pitchFamily="66" charset="0"/>
              </a:rPr>
              <a:t>“progetto” che abbia come scopo la promozione </a:t>
            </a:r>
          </a:p>
          <a:p>
            <a:pPr algn="ctr"/>
            <a:r>
              <a:rPr lang="it-IT" b="1" dirty="0">
                <a:solidFill>
                  <a:srgbClr val="141400"/>
                </a:solidFill>
                <a:latin typeface="Comic Sans MS" pitchFamily="66" charset="0"/>
              </a:rPr>
              <a:t>della integrazione della persona. </a:t>
            </a:r>
          </a:p>
          <a:p>
            <a:endParaRPr lang="it-IT" b="1" dirty="0">
              <a:solidFill>
                <a:srgbClr val="141400"/>
              </a:solidFill>
              <a:latin typeface="Comic Sans MS" pitchFamily="66" charset="0"/>
            </a:endParaRPr>
          </a:p>
          <a:p>
            <a:pPr algn="just">
              <a:lnSpc>
                <a:spcPct val="90000"/>
              </a:lnSpc>
            </a:pPr>
            <a:r>
              <a:rPr lang="it-IT" sz="2000" b="1" dirty="0">
                <a:solidFill>
                  <a:srgbClr val="141400"/>
                </a:solidFill>
                <a:latin typeface="Comic Sans MS" pitchFamily="66" charset="0"/>
              </a:rPr>
              <a:t>Le differenziate competenze che intervengono nella definizione dell’handicap e nella erogazione degli interventi integrativi    debbono interagire tra di loro fin dall’inizio in modo da produrre un vero “progetto individualizzato di promozione della integrazione” per ciascuna persona handicappata che tenga conto, in maniera complessiva, non solo della situazione biologica, di quella   relazionale, di quella relativa all’autonomia, ma anche del      sistema delle garanzie e dei servizi e di tutte le opportunità che possano essere messe a disposizione in quel determinato caso,       in quel particolare territorio nei confronti di quella specifica situazione di bisogno integrativo</a:t>
            </a:r>
            <a:r>
              <a:rPr lang="it-IT" sz="2000" dirty="0">
                <a:solidFill>
                  <a:srgbClr val="141400"/>
                </a:solidFill>
                <a:latin typeface="Comic Sans MS" pitchFamily="66" charset="0"/>
              </a:rPr>
              <a:t> </a:t>
            </a:r>
          </a:p>
        </p:txBody>
      </p:sp>
    </p:spTree>
  </p:cSld>
  <p:clrMapOvr>
    <a:masterClrMapping/>
  </p:clrMapOvr>
  <p:transition spd="med">
    <p:strips dir="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340" name="Rectangle 4"/>
          <p:cNvSpPr>
            <a:spLocks noChangeArrowheads="1"/>
          </p:cNvSpPr>
          <p:nvPr/>
        </p:nvSpPr>
        <p:spPr bwMode="auto">
          <a:xfrm>
            <a:off x="2116138" y="949325"/>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Gli strumenti</a:t>
            </a:r>
          </a:p>
        </p:txBody>
      </p:sp>
      <p:sp>
        <p:nvSpPr>
          <p:cNvPr id="1038342" name="Text Box 6"/>
          <p:cNvSpPr txBox="1">
            <a:spLocks noChangeArrowheads="1"/>
          </p:cNvSpPr>
          <p:nvPr/>
        </p:nvSpPr>
        <p:spPr bwMode="auto">
          <a:xfrm>
            <a:off x="2143125" y="2252663"/>
            <a:ext cx="6189663" cy="2227262"/>
          </a:xfrm>
          <a:prstGeom prst="rect">
            <a:avLst/>
          </a:prstGeom>
          <a:solidFill>
            <a:srgbClr val="FFFF00"/>
          </a:solidFill>
          <a:ln w="9525">
            <a:noFill/>
            <a:miter lim="800000"/>
            <a:headEnd/>
            <a:tailEnd/>
          </a:ln>
          <a:effectLst/>
        </p:spPr>
        <p:txBody>
          <a:bodyPr>
            <a:spAutoFit/>
          </a:bodyPr>
          <a:lstStyle/>
          <a:p>
            <a:pPr algn="ctr"/>
            <a:endParaRPr lang="it-IT" sz="2800" b="1">
              <a:solidFill>
                <a:srgbClr val="141400"/>
              </a:solidFill>
              <a:effectLst>
                <a:outerShdw blurRad="38100" dist="38100" dir="2700000" algn="tl">
                  <a:srgbClr val="000000"/>
                </a:outerShdw>
              </a:effectLst>
              <a:latin typeface="Comic Sans MS" pitchFamily="66" charset="0"/>
            </a:endParaRPr>
          </a:p>
          <a:p>
            <a:pPr algn="ctr"/>
            <a:r>
              <a:rPr lang="it-IT" sz="2800" b="1">
                <a:solidFill>
                  <a:srgbClr val="141400"/>
                </a:solidFill>
                <a:effectLst>
                  <a:outerShdw blurRad="38100" dist="38100" dir="2700000" algn="tl">
                    <a:srgbClr val="000000"/>
                  </a:outerShdw>
                </a:effectLst>
                <a:latin typeface="Comic Sans MS" pitchFamily="66" charset="0"/>
              </a:rPr>
              <a:t>Il metodo: la I.C.F.</a:t>
            </a:r>
          </a:p>
          <a:p>
            <a:pPr algn="ctr"/>
            <a:endParaRPr lang="it-IT" sz="2800" b="1">
              <a:solidFill>
                <a:srgbClr val="141400"/>
              </a:solidFill>
              <a:effectLst>
                <a:outerShdw blurRad="38100" dist="38100" dir="2700000" algn="tl">
                  <a:srgbClr val="000000"/>
                </a:outerShdw>
              </a:effectLst>
              <a:latin typeface="Comic Sans MS" pitchFamily="66" charset="0"/>
            </a:endParaRPr>
          </a:p>
          <a:p>
            <a:pPr algn="ctr"/>
            <a:r>
              <a:rPr lang="it-IT" sz="2800" b="1">
                <a:solidFill>
                  <a:srgbClr val="141400"/>
                </a:solidFill>
                <a:effectLst>
                  <a:outerShdw blurRad="38100" dist="38100" dir="2700000" algn="tl">
                    <a:srgbClr val="000000"/>
                  </a:outerShdw>
                </a:effectLst>
                <a:latin typeface="Comic Sans MS" pitchFamily="66" charset="0"/>
              </a:rPr>
              <a:t>I mezzi di valutazione: le schede</a:t>
            </a:r>
          </a:p>
          <a:p>
            <a:pPr algn="ctr"/>
            <a:endParaRPr lang="it-IT" sz="2800">
              <a:solidFill>
                <a:srgbClr val="141400"/>
              </a:solidFill>
              <a:effectLst>
                <a:outerShdw blurRad="38100" dist="38100" dir="2700000" algn="tl">
                  <a:srgbClr val="000000"/>
                </a:outerShdw>
              </a:effectLst>
              <a:latin typeface="Comic Sans MS" pitchFamily="66" charset="0"/>
            </a:endParaRPr>
          </a:p>
        </p:txBody>
      </p:sp>
    </p:spTree>
  </p:cSld>
  <p:clrMapOvr>
    <a:masterClrMapping/>
  </p:clrMapOvr>
  <p:transition spd="med">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p:nvPr/>
        </p:nvSpPr>
        <p:spPr>
          <a:xfrm>
            <a:off x="2407196" y="640019"/>
            <a:ext cx="4968552" cy="379912"/>
          </a:xfrm>
          <a:prstGeom prst="rect">
            <a:avLst/>
          </a:prstGeom>
          <a:solidFill>
            <a:srgbClr val="008F00"/>
          </a:solidFill>
          <a:ln w="12700">
            <a:miter lim="400000"/>
          </a:ln>
          <a:extLst>
            <a:ext uri="{C572A759-6A51-4108-AA02-DFA0A04FC94B}">
              <ma14:wrappingTextBoxFlag xmlns:ma14="http://schemas.microsoft.com/office/mac/drawingml/2011/main" xmlns="" val="1"/>
            </a:ext>
          </a:extLst>
        </p:spPr>
        <p:txBody>
          <a:bodyPr wrap="square" lIns="35719" tIns="35719" rIns="35719" bIns="35719" anchor="ctr">
            <a:spAutoFit/>
          </a:bodyPr>
          <a:lstStyle>
            <a:lvl1pPr>
              <a:defRPr b="1">
                <a:solidFill>
                  <a:srgbClr val="FF9300"/>
                </a:solidFill>
                <a:latin typeface="Comic Sans MS"/>
                <a:ea typeface="Comic Sans MS"/>
                <a:cs typeface="Comic Sans MS"/>
                <a:sym typeface="Comic Sans MS"/>
              </a:defRPr>
            </a:lvl1pPr>
          </a:lstStyle>
          <a:p>
            <a:pPr algn="ctr"/>
            <a:r>
              <a:rPr sz="2000" dirty="0"/>
              <a:t>QUALI STRUMENTI</a:t>
            </a:r>
          </a:p>
        </p:txBody>
      </p:sp>
      <p:sp>
        <p:nvSpPr>
          <p:cNvPr id="188" name="Shape 188"/>
          <p:cNvSpPr/>
          <p:nvPr/>
        </p:nvSpPr>
        <p:spPr>
          <a:xfrm>
            <a:off x="733438" y="1718361"/>
            <a:ext cx="8695098" cy="591380"/>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a:solidFill>
                  <a:srgbClr val="0000D6"/>
                </a:solidFill>
                <a:latin typeface="Comic Sans MS"/>
                <a:ea typeface="Comic Sans MS"/>
                <a:cs typeface="Comic Sans MS"/>
                <a:sym typeface="Comic Sans MS"/>
              </a:defRPr>
            </a:pPr>
            <a:r>
              <a:rPr sz="1687"/>
              <a:t>ICF: Classificazione Internazionale del Funzionamento, </a:t>
            </a:r>
          </a:p>
          <a:p>
            <a:pP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a:solidFill>
                  <a:srgbClr val="0000D6"/>
                </a:solidFill>
                <a:latin typeface="Comic Sans MS"/>
                <a:ea typeface="Comic Sans MS"/>
                <a:cs typeface="Comic Sans MS"/>
                <a:sym typeface="Comic Sans MS"/>
              </a:defRPr>
            </a:pPr>
            <a:r>
              <a:rPr sz="1687"/>
              <a:t>della Disabilità e della Salute</a:t>
            </a:r>
          </a:p>
        </p:txBody>
      </p:sp>
      <p:sp>
        <p:nvSpPr>
          <p:cNvPr id="189" name="Shape 189"/>
          <p:cNvSpPr/>
          <p:nvPr/>
        </p:nvSpPr>
        <p:spPr>
          <a:xfrm>
            <a:off x="795952" y="3263120"/>
            <a:ext cx="8695097" cy="331758"/>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a:solidFill>
                  <a:srgbClr val="0000D6"/>
                </a:solidFill>
                <a:latin typeface="Comic Sans MS"/>
                <a:ea typeface="Comic Sans MS"/>
                <a:cs typeface="Comic Sans MS"/>
                <a:sym typeface="Comic Sans MS"/>
              </a:defRPr>
            </a:lvl1pPr>
          </a:lstStyle>
          <a:p>
            <a:r>
              <a:rPr sz="1687"/>
              <a:t>Analizza le condizioni di bisogno dalle quali nasce la disabilità  </a:t>
            </a:r>
          </a:p>
        </p:txBody>
      </p:sp>
      <p:sp>
        <p:nvSpPr>
          <p:cNvPr id="190" name="Shape 190"/>
          <p:cNvSpPr/>
          <p:nvPr/>
        </p:nvSpPr>
        <p:spPr>
          <a:xfrm>
            <a:off x="1324884" y="4474463"/>
            <a:ext cx="7503657" cy="1587294"/>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p>
            <a:pP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sz="2800">
                <a:solidFill>
                  <a:srgbClr val="0000D6"/>
                </a:solidFill>
                <a:latin typeface="Comic Sans MS"/>
                <a:ea typeface="Comic Sans MS"/>
                <a:cs typeface="Comic Sans MS"/>
                <a:sym typeface="Comic Sans MS"/>
              </a:defRPr>
            </a:pPr>
            <a:r>
              <a:rPr sz="1969"/>
              <a:t>- Descrive ciò che è presente nel disabile (capacità), e non cio’ </a:t>
            </a:r>
          </a:p>
          <a:p>
            <a:pP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sz="2800">
                <a:solidFill>
                  <a:srgbClr val="0000D6"/>
                </a:solidFill>
                <a:latin typeface="Comic Sans MS"/>
                <a:ea typeface="Comic Sans MS"/>
                <a:cs typeface="Comic Sans MS"/>
                <a:sym typeface="Comic Sans MS"/>
              </a:defRPr>
            </a:pPr>
            <a:r>
              <a:rPr sz="1969"/>
              <a:t>che è stato perso (incapacità) sulla base della valutazione delle:</a:t>
            </a:r>
          </a:p>
          <a:p>
            <a:pPr>
              <a:buClr>
                <a:srgbClr val="0000D6"/>
              </a:buClr>
              <a:buSzPct val="100000"/>
              <a:buFont typeface="Bookman Old Style"/>
              <a:buChar cha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sz="2800">
                <a:solidFill>
                  <a:srgbClr val="0000D6"/>
                </a:solidFill>
                <a:latin typeface="Comic Sans MS"/>
                <a:ea typeface="Comic Sans MS"/>
                <a:cs typeface="Comic Sans MS"/>
                <a:sym typeface="Comic Sans MS"/>
              </a:defRPr>
            </a:pPr>
            <a:r>
              <a:rPr sz="1969"/>
              <a:t>componenti cliniche (struttura/funzione corporea)‏</a:t>
            </a:r>
          </a:p>
          <a:p>
            <a:pPr>
              <a:buClr>
                <a:srgbClr val="0000D6"/>
              </a:buClr>
              <a:buSzPct val="100000"/>
              <a:buFont typeface="Bookman Old Style"/>
              <a:buChar cha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sz="2800">
                <a:solidFill>
                  <a:srgbClr val="0000D6"/>
                </a:solidFill>
                <a:latin typeface="Comic Sans MS"/>
                <a:ea typeface="Comic Sans MS"/>
                <a:cs typeface="Comic Sans MS"/>
                <a:sym typeface="Comic Sans MS"/>
              </a:defRPr>
            </a:pPr>
            <a:r>
              <a:rPr sz="1969"/>
              <a:t>componenti dinamico/funzionali (attività-partecipazione), </a:t>
            </a:r>
          </a:p>
          <a:p>
            <a:pPr>
              <a:buClr>
                <a:srgbClr val="0000D6"/>
              </a:buClr>
              <a:buSzPct val="100000"/>
              <a:buFont typeface="Bookman Old Style"/>
              <a:buChar char="•"/>
              <a:tabLst>
                <a:tab pos="437539" algn="l"/>
                <a:tab pos="884008" algn="l"/>
                <a:tab pos="1339406" algn="l"/>
                <a:tab pos="1785874" algn="l"/>
                <a:tab pos="2232343" algn="l"/>
                <a:tab pos="2687740" algn="l"/>
                <a:tab pos="3134209" algn="l"/>
                <a:tab pos="3580677" algn="l"/>
                <a:tab pos="4036075" algn="l"/>
                <a:tab pos="4482544" algn="l"/>
                <a:tab pos="4937942" algn="l"/>
                <a:tab pos="5384410" algn="l"/>
                <a:tab pos="5821949" algn="l"/>
                <a:tab pos="6286276" algn="l"/>
                <a:tab pos="6723816" algn="l"/>
                <a:tab pos="7170284" algn="l"/>
                <a:tab pos="7625682" algn="l"/>
                <a:tab pos="8072150" algn="l"/>
                <a:tab pos="8527548" algn="l"/>
                <a:tab pos="8974017" algn="l"/>
              </a:tabLst>
              <a:defRPr sz="2800">
                <a:solidFill>
                  <a:srgbClr val="0000D6"/>
                </a:solidFill>
                <a:latin typeface="Comic Sans MS"/>
                <a:ea typeface="Comic Sans MS"/>
                <a:cs typeface="Comic Sans MS"/>
                <a:sym typeface="Comic Sans MS"/>
              </a:defRPr>
            </a:pPr>
            <a:r>
              <a:rPr sz="1969"/>
              <a:t>componenti sociali (fattori ambientali e di contesto). </a:t>
            </a:r>
          </a:p>
        </p:txBody>
      </p:sp>
    </p:spTree>
    <p:extLst>
      <p:ext uri="{BB962C8B-B14F-4D97-AF65-F5344CB8AC3E}">
        <p14:creationId xmlns:p14="http://schemas.microsoft.com/office/powerpoint/2010/main" val="1128406378"/>
      </p:ext>
    </p:extLst>
  </p:cSld>
  <p:clrMapOvr>
    <a:masterClrMapping/>
  </p:clrMapOvr>
  <mc:AlternateContent xmlns:mc="http://schemas.openxmlformats.org/markup-compatibility/2006" xmlns:p14="http://schemas.microsoft.com/office/powerpoint/2010/main">
    <mc:Choice Requires="p14">
      <p:transition spd="slow" p14:dur="1200">
        <p:strips dir="rd"/>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Shape 192"/>
          <p:cNvSpPr/>
          <p:nvPr/>
        </p:nvSpPr>
        <p:spPr>
          <a:xfrm>
            <a:off x="3554757" y="159067"/>
            <a:ext cx="2157643" cy="331758"/>
          </a:xfrm>
          <a:prstGeom prst="rect">
            <a:avLst/>
          </a:prstGeom>
          <a:solidFill>
            <a:srgbClr val="008F00"/>
          </a:solidFill>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a:defRPr b="1">
                <a:solidFill>
                  <a:srgbClr val="FF9300"/>
                </a:solidFill>
                <a:latin typeface="Comic Sans MS"/>
                <a:ea typeface="Comic Sans MS"/>
                <a:cs typeface="Comic Sans MS"/>
                <a:sym typeface="Comic Sans MS"/>
              </a:defRPr>
            </a:lvl1pPr>
          </a:lstStyle>
          <a:p>
            <a:r>
              <a:rPr sz="1687"/>
              <a:t>QUALI OBIETTIVI</a:t>
            </a:r>
          </a:p>
        </p:txBody>
      </p:sp>
      <p:sp>
        <p:nvSpPr>
          <p:cNvPr id="193" name="Shape 193"/>
          <p:cNvSpPr/>
          <p:nvPr/>
        </p:nvSpPr>
        <p:spPr>
          <a:xfrm>
            <a:off x="641364" y="1107885"/>
            <a:ext cx="8695098" cy="981231"/>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a:solidFill>
                  <a:srgbClr val="0000D6"/>
                </a:solidFill>
                <a:latin typeface="Comic Sans MS"/>
                <a:ea typeface="Comic Sans MS"/>
                <a:cs typeface="Comic Sans MS"/>
                <a:sym typeface="Comic Sans MS"/>
              </a:defRPr>
            </a:lvl1pPr>
          </a:lstStyle>
          <a:p>
            <a:r>
              <a:rPr sz="1969"/>
              <a:t>Uniformare i giudizi in modo che tutte le strutture coinvolte utilizzino uno stesso metodo ed un medesimo linguaggio nel definire e nel valutare il soggetto portatore di handicap.</a:t>
            </a:r>
          </a:p>
        </p:txBody>
      </p:sp>
      <p:sp>
        <p:nvSpPr>
          <p:cNvPr id="194" name="Shape 194"/>
          <p:cNvSpPr/>
          <p:nvPr/>
        </p:nvSpPr>
        <p:spPr>
          <a:xfrm>
            <a:off x="641364" y="2786869"/>
            <a:ext cx="8695098" cy="1284262"/>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a:solidFill>
                  <a:srgbClr val="0000D6"/>
                </a:solidFill>
                <a:latin typeface="Comic Sans MS"/>
                <a:ea typeface="Comic Sans MS"/>
                <a:cs typeface="Comic Sans MS"/>
                <a:sym typeface="Comic Sans MS"/>
              </a:defRPr>
            </a:lvl1pPr>
          </a:lstStyle>
          <a:p>
            <a:r>
              <a:rPr sz="1969"/>
              <a:t>Consentire una valutazione longitudinale dello stato, in modo che il riconoscimento amministrativo non sia una “qualificazione” definitiva, ma un punto di partenza per monitorizzare l'efficacia degli interventi assistenziali all’interno del “progetto individuale” per il disabile.</a:t>
            </a:r>
          </a:p>
        </p:txBody>
      </p:sp>
      <p:sp>
        <p:nvSpPr>
          <p:cNvPr id="195" name="Shape 195"/>
          <p:cNvSpPr/>
          <p:nvPr/>
        </p:nvSpPr>
        <p:spPr>
          <a:xfrm>
            <a:off x="3453553" y="5173162"/>
            <a:ext cx="5693867" cy="375167"/>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a:solidFill>
                  <a:srgbClr val="0000D6"/>
                </a:solidFill>
                <a:latin typeface="Comic Sans MS"/>
                <a:ea typeface="Comic Sans MS"/>
                <a:cs typeface="Comic Sans MS"/>
                <a:sym typeface="Comic Sans MS"/>
              </a:defRPr>
            </a:lvl1pPr>
          </a:lstStyle>
          <a:p>
            <a:r>
              <a:rPr sz="1969"/>
              <a:t>Rendere omogenee le procedure amministrative.</a:t>
            </a:r>
          </a:p>
        </p:txBody>
      </p:sp>
      <p:sp>
        <p:nvSpPr>
          <p:cNvPr id="196" name="Shape 196"/>
          <p:cNvSpPr/>
          <p:nvPr/>
        </p:nvSpPr>
        <p:spPr>
          <a:xfrm>
            <a:off x="745453" y="6339320"/>
            <a:ext cx="6392777" cy="375167"/>
          </a:xfrm>
          <a:prstGeom prst="rect">
            <a:avLst/>
          </a:prstGeom>
          <a:solidFill>
            <a:srgbClr val="00FDFF"/>
          </a:solidFill>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a:solidFill>
                  <a:srgbClr val="0000D6"/>
                </a:solidFill>
                <a:latin typeface="Comic Sans MS"/>
                <a:ea typeface="Comic Sans MS"/>
                <a:cs typeface="Comic Sans MS"/>
                <a:sym typeface="Comic Sans MS"/>
              </a:defRPr>
            </a:lvl1pPr>
          </a:lstStyle>
          <a:p>
            <a:r>
              <a:rPr sz="1969"/>
              <a:t>Ottenere un importante riferimento tecnico condiviso</a:t>
            </a:r>
          </a:p>
        </p:txBody>
      </p:sp>
    </p:spTree>
    <p:extLst>
      <p:ext uri="{BB962C8B-B14F-4D97-AF65-F5344CB8AC3E}">
        <p14:creationId xmlns:p14="http://schemas.microsoft.com/office/powerpoint/2010/main" val="208969614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30" name="Text Box 2054"/>
          <p:cNvSpPr txBox="1">
            <a:spLocks noChangeArrowheads="1"/>
          </p:cNvSpPr>
          <p:nvPr/>
        </p:nvSpPr>
        <p:spPr bwMode="auto">
          <a:xfrm>
            <a:off x="517525" y="1484313"/>
            <a:ext cx="9448800" cy="3686175"/>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effectLst>
                  <a:outerShdw blurRad="38100" dist="38100" dir="2700000" algn="tl">
                    <a:srgbClr val="000000"/>
                  </a:outerShdw>
                </a:effectLst>
                <a:latin typeface="Comic Sans MS" pitchFamily="66" charset="0"/>
              </a:rPr>
              <a:t>ICF</a:t>
            </a:r>
            <a:r>
              <a:rPr lang="it-IT" sz="3200" b="1">
                <a:solidFill>
                  <a:srgbClr val="0000B4"/>
                </a:solidFill>
                <a:effectLst>
                  <a:outerShdw blurRad="38100" dist="38100" dir="2700000" algn="tl">
                    <a:srgbClr val="000000"/>
                  </a:outerShdw>
                </a:effectLst>
                <a:latin typeface="Comic Sans MS" pitchFamily="66" charset="0"/>
              </a:rPr>
              <a:t> </a:t>
            </a:r>
          </a:p>
          <a:p>
            <a:pPr algn="ctr" defTabSz="762000" eaLnBrk="0" hangingPunct="0"/>
            <a:r>
              <a:rPr lang="it-IT" sz="3200" b="1">
                <a:solidFill>
                  <a:srgbClr val="0000B4"/>
                </a:solidFill>
                <a:effectLst>
                  <a:outerShdw blurRad="38100" dist="38100" dir="2700000" algn="tl">
                    <a:srgbClr val="000000"/>
                  </a:outerShdw>
                </a:effectLst>
                <a:latin typeface="Comic Sans MS" pitchFamily="66" charset="0"/>
              </a:rPr>
              <a:t>Classificazione Internazionale del Funzionamento, della Disabilità e della Salute</a:t>
            </a:r>
          </a:p>
          <a:p>
            <a:pPr algn="ctr" defTabSz="762000" eaLnBrk="0" hangingPunct="0"/>
            <a:endParaRPr lang="it-IT" sz="3200" b="1">
              <a:solidFill>
                <a:srgbClr val="0000B4"/>
              </a:solidFill>
              <a:effectLst>
                <a:outerShdw blurRad="38100" dist="38100" dir="2700000" algn="tl">
                  <a:srgbClr val="000000"/>
                </a:outerShdw>
              </a:effectLst>
              <a:latin typeface="Comic Sans MS" pitchFamily="66" charset="0"/>
            </a:endParaRPr>
          </a:p>
          <a:p>
            <a:pPr algn="ctr" defTabSz="762000" eaLnBrk="0" hangingPunct="0"/>
            <a:r>
              <a:rPr lang="it-IT" sz="3200" b="1">
                <a:solidFill>
                  <a:srgbClr val="0000B4"/>
                </a:solidFill>
                <a:effectLst>
                  <a:outerShdw blurRad="38100" dist="38100" dir="2700000" algn="tl">
                    <a:srgbClr val="000000"/>
                  </a:outerShdw>
                </a:effectLst>
                <a:latin typeface="Comic Sans MS" pitchFamily="66" charset="0"/>
              </a:rPr>
              <a:t>  (Descrizione della salute e degli stati correlati)</a:t>
            </a:r>
          </a:p>
          <a:p>
            <a:pPr algn="ctr" defTabSz="762000"/>
            <a:endParaRPr lang="it-IT" sz="3200" b="1">
              <a:solidFill>
                <a:srgbClr val="0000B4"/>
              </a:solidFill>
              <a:effectLst>
                <a:outerShdw blurRad="38100" dist="38100" dir="2700000" algn="tl">
                  <a:srgbClr val="000000"/>
                </a:outerShdw>
              </a:effectLst>
              <a:latin typeface="Comic Sans MS" pitchFamily="66" charset="0"/>
            </a:endParaRPr>
          </a:p>
        </p:txBody>
      </p:sp>
    </p:spTree>
  </p:cSld>
  <p:clrMapOvr>
    <a:masterClrMapping/>
  </p:clrMapOvr>
  <p:transition spd="med">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9557" name="Rectangle 5"/>
          <p:cNvSpPr>
            <a:spLocks noChangeArrowheads="1"/>
          </p:cNvSpPr>
          <p:nvPr/>
        </p:nvSpPr>
        <p:spPr bwMode="auto">
          <a:xfrm>
            <a:off x="1975148" y="188640"/>
            <a:ext cx="6378277" cy="1384995"/>
          </a:xfrm>
          <a:prstGeom prst="rect">
            <a:avLst/>
          </a:prstGeom>
          <a:solidFill>
            <a:schemeClr val="bg2"/>
          </a:solidFill>
          <a:ln w="9525">
            <a:noFill/>
            <a:miter lim="800000"/>
            <a:headEnd/>
            <a:tailEnd/>
          </a:ln>
          <a:effectLst/>
        </p:spPr>
        <p:txBody>
          <a:bodyPr wrap="square">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I punti di riferimento</a:t>
            </a:r>
          </a:p>
          <a:p>
            <a:pPr algn="ctr">
              <a:buClr>
                <a:schemeClr val="accent2"/>
              </a:buClr>
              <a:buSzPct val="80000"/>
              <a:buFont typeface="Wingdings" pitchFamily="2" charset="2"/>
              <a:buNone/>
            </a:pPr>
            <a:r>
              <a:rPr lang="it-IT" b="1" i="1" dirty="0"/>
              <a:t>Legge 5 febbraio 1992 n. 104</a:t>
            </a:r>
          </a:p>
          <a:p>
            <a:pPr algn="ctr">
              <a:buClr>
                <a:schemeClr val="accent2"/>
              </a:buClr>
              <a:buSzPct val="80000"/>
              <a:buFont typeface="Wingdings" pitchFamily="2" charset="2"/>
              <a:buNone/>
            </a:pPr>
            <a:r>
              <a:rPr lang="it-IT" b="1" i="1"/>
              <a:t>Legge </a:t>
            </a:r>
            <a:r>
              <a:rPr lang="it-IT" b="1" i="1" dirty="0"/>
              <a:t>11 febbraio 1980 n. 18</a:t>
            </a:r>
            <a:endParaRPr lang="it-IT" sz="4000" b="1" dirty="0">
              <a:effectLst>
                <a:outerShdw blurRad="38100" dist="38100" dir="2700000" algn="tl">
                  <a:srgbClr val="000000"/>
                </a:outerShdw>
              </a:effectLst>
              <a:latin typeface="Comic Sans MS" pitchFamily="66" charset="0"/>
              <a:cs typeface="Times New Roman" pitchFamily="18" charset="0"/>
            </a:endParaRPr>
          </a:p>
        </p:txBody>
      </p:sp>
      <p:sp>
        <p:nvSpPr>
          <p:cNvPr id="919559" name="Text Box 7"/>
          <p:cNvSpPr txBox="1">
            <a:spLocks noChangeArrowheads="1"/>
          </p:cNvSpPr>
          <p:nvPr/>
        </p:nvSpPr>
        <p:spPr bwMode="auto">
          <a:xfrm>
            <a:off x="663575" y="1916113"/>
            <a:ext cx="9145588" cy="4154984"/>
          </a:xfrm>
          <a:prstGeom prst="rect">
            <a:avLst/>
          </a:prstGeom>
          <a:solidFill>
            <a:srgbClr val="FFFF00"/>
          </a:solidFill>
          <a:ln w="9525">
            <a:noFill/>
            <a:miter lim="800000"/>
            <a:headEnd/>
            <a:tailEnd/>
          </a:ln>
          <a:effectLst/>
        </p:spPr>
        <p:txBody>
          <a:bodyPr>
            <a:spAutoFit/>
          </a:bodyPr>
          <a:lstStyle/>
          <a:p>
            <a:pPr algn="just" eaLnBrk="0" hangingPunct="0"/>
            <a:r>
              <a:rPr lang="it-IT" b="1" dirty="0">
                <a:solidFill>
                  <a:srgbClr val="141400"/>
                </a:solidFill>
                <a:latin typeface="Comic Sans MS" pitchFamily="66" charset="0"/>
              </a:rPr>
              <a:t>Articolo 1. La repubblica:</a:t>
            </a:r>
          </a:p>
          <a:p>
            <a:pPr algn="just" eaLnBrk="0" hangingPunct="0"/>
            <a:r>
              <a:rPr lang="it-IT" b="1" dirty="0">
                <a:solidFill>
                  <a:srgbClr val="141400"/>
                </a:solidFill>
                <a:latin typeface="Comic Sans MS" pitchFamily="66" charset="0"/>
              </a:rPr>
              <a:t>A) garantisce il pieno rispetto della dignità umana e i diritti di libertà e di autonomia della persona handicappata e ne promuove la piena integrazione nella famiglia, nella scuola, nel lavoro e nella società;</a:t>
            </a:r>
          </a:p>
          <a:p>
            <a:pPr algn="just" eaLnBrk="0" hangingPunct="0"/>
            <a:r>
              <a:rPr lang="it-IT" b="1" dirty="0">
                <a:solidFill>
                  <a:srgbClr val="141400"/>
                </a:solidFill>
                <a:latin typeface="Comic Sans MS" pitchFamily="66" charset="0"/>
              </a:rPr>
              <a:t>B) previene e rimuove le condizioni invalidanti …</a:t>
            </a:r>
          </a:p>
          <a:p>
            <a:pPr algn="just" eaLnBrk="0" hangingPunct="0"/>
            <a:r>
              <a:rPr lang="it-IT" b="1" dirty="0">
                <a:solidFill>
                  <a:srgbClr val="141400"/>
                </a:solidFill>
                <a:latin typeface="Comic Sans MS" pitchFamily="66" charset="0"/>
              </a:rPr>
              <a:t>C) persegue il recupero funzionale e sociale della persona affetta da minorazioni …</a:t>
            </a:r>
          </a:p>
          <a:p>
            <a:pPr algn="just" eaLnBrk="0" hangingPunct="0"/>
            <a:r>
              <a:rPr lang="it-IT" b="1" dirty="0">
                <a:solidFill>
                  <a:srgbClr val="141400"/>
                </a:solidFill>
                <a:latin typeface="Comic Sans MS" pitchFamily="66" charset="0"/>
              </a:rPr>
              <a:t>D) predispone interventi volti a superare stati di emarginazione e di esclusione sociale della persona handicappata</a:t>
            </a:r>
          </a:p>
        </p:txBody>
      </p:sp>
    </p:spTree>
    <p:extLst>
      <p:ext uri="{BB962C8B-B14F-4D97-AF65-F5344CB8AC3E}">
        <p14:creationId xmlns:p14="http://schemas.microsoft.com/office/powerpoint/2010/main" val="318225528"/>
      </p:ext>
    </p:extLst>
  </p:cSld>
  <p:clrMapOvr>
    <a:masterClrMapping/>
  </p:clrMapOvr>
  <p:transition spd="med">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5813" name="Text Box 5"/>
          <p:cNvSpPr txBox="1">
            <a:spLocks noChangeArrowheads="1"/>
          </p:cNvSpPr>
          <p:nvPr/>
        </p:nvSpPr>
        <p:spPr bwMode="auto">
          <a:xfrm>
            <a:off x="546100" y="2178050"/>
            <a:ext cx="9448800" cy="579438"/>
          </a:xfrm>
          <a:prstGeom prst="rect">
            <a:avLst/>
          </a:prstGeom>
          <a:noFill/>
          <a:ln w="12700">
            <a:noFill/>
            <a:miter lim="800000"/>
            <a:headEnd/>
            <a:tailEnd/>
          </a:ln>
          <a:effectLst/>
        </p:spPr>
        <p:txBody>
          <a:bodyPr>
            <a:spAutoFit/>
          </a:bodyPr>
          <a:lstStyle/>
          <a:p>
            <a:pPr algn="ctr" defTabSz="762000"/>
            <a:endParaRPr lang="it-IT" sz="3200" b="1">
              <a:solidFill>
                <a:srgbClr val="0000B4"/>
              </a:solidFill>
              <a:effectLst>
                <a:outerShdw blurRad="38100" dist="38100" dir="2700000" algn="tl">
                  <a:srgbClr val="000000"/>
                </a:outerShdw>
              </a:effectLst>
              <a:latin typeface="Comic Sans MS" pitchFamily="66" charset="0"/>
            </a:endParaRPr>
          </a:p>
        </p:txBody>
      </p:sp>
      <p:pic>
        <p:nvPicPr>
          <p:cNvPr id="1015815" name="Picture 7"/>
          <p:cNvPicPr>
            <a:picLocks noChangeAspect="1" noChangeArrowheads="1"/>
          </p:cNvPicPr>
          <p:nvPr/>
        </p:nvPicPr>
        <p:blipFill>
          <a:blip r:embed="rId3" cstate="print"/>
          <a:srcRect/>
          <a:stretch>
            <a:fillRect/>
          </a:stretch>
        </p:blipFill>
        <p:spPr bwMode="auto">
          <a:xfrm>
            <a:off x="2033588" y="981075"/>
            <a:ext cx="6408737" cy="4811713"/>
          </a:xfrm>
          <a:prstGeom prst="rect">
            <a:avLst/>
          </a:prstGeom>
          <a:noFill/>
          <a:ln w="9525">
            <a:noFill/>
            <a:miter lim="800000"/>
            <a:headEnd/>
            <a:tailEnd/>
          </a:ln>
          <a:effectLst/>
        </p:spPr>
      </p:pic>
    </p:spTree>
  </p:cSld>
  <p:clrMapOvr>
    <a:masterClrMapping/>
  </p:clrMapOvr>
  <p:transition spd="med">
    <p:strips dir="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7861" name="Text Box 5"/>
          <p:cNvSpPr txBox="1">
            <a:spLocks noChangeArrowheads="1"/>
          </p:cNvSpPr>
          <p:nvPr/>
        </p:nvSpPr>
        <p:spPr bwMode="auto">
          <a:xfrm>
            <a:off x="546100" y="2178050"/>
            <a:ext cx="9448800" cy="579438"/>
          </a:xfrm>
          <a:prstGeom prst="rect">
            <a:avLst/>
          </a:prstGeom>
          <a:noFill/>
          <a:ln w="12700">
            <a:noFill/>
            <a:miter lim="800000"/>
            <a:headEnd/>
            <a:tailEnd/>
          </a:ln>
          <a:effectLst/>
        </p:spPr>
        <p:txBody>
          <a:bodyPr>
            <a:spAutoFit/>
          </a:bodyPr>
          <a:lstStyle/>
          <a:p>
            <a:pPr algn="ctr" defTabSz="762000"/>
            <a:endParaRPr lang="it-IT" sz="3200" b="1">
              <a:solidFill>
                <a:srgbClr val="0000B4"/>
              </a:solidFill>
              <a:effectLst>
                <a:outerShdw blurRad="38100" dist="38100" dir="2700000" algn="tl">
                  <a:srgbClr val="000000"/>
                </a:outerShdw>
              </a:effectLst>
              <a:latin typeface="Comic Sans MS" pitchFamily="66" charset="0"/>
            </a:endParaRPr>
          </a:p>
        </p:txBody>
      </p:sp>
      <p:pic>
        <p:nvPicPr>
          <p:cNvPr id="1017864" name="Picture 8"/>
          <p:cNvPicPr>
            <a:picLocks noChangeAspect="1" noChangeArrowheads="1"/>
          </p:cNvPicPr>
          <p:nvPr/>
        </p:nvPicPr>
        <p:blipFill>
          <a:blip r:embed="rId3" cstate="print"/>
          <a:srcRect/>
          <a:stretch>
            <a:fillRect/>
          </a:stretch>
        </p:blipFill>
        <p:spPr bwMode="auto">
          <a:xfrm>
            <a:off x="2057400" y="1052513"/>
            <a:ext cx="6362700" cy="4779962"/>
          </a:xfrm>
          <a:prstGeom prst="rect">
            <a:avLst/>
          </a:prstGeom>
          <a:noFill/>
          <a:ln w="9525">
            <a:noFill/>
            <a:miter lim="800000"/>
            <a:headEnd/>
            <a:tailEnd/>
          </a:ln>
          <a:effectLst/>
        </p:spPr>
      </p:pic>
    </p:spTree>
  </p:cSld>
  <p:clrMapOvr>
    <a:masterClrMapping/>
  </p:clrMapOvr>
  <p:transition spd="med">
    <p:strips dir="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9909" name="Text Box 5"/>
          <p:cNvSpPr txBox="1">
            <a:spLocks noChangeArrowheads="1"/>
          </p:cNvSpPr>
          <p:nvPr/>
        </p:nvSpPr>
        <p:spPr bwMode="auto">
          <a:xfrm>
            <a:off x="546100" y="2178050"/>
            <a:ext cx="9448800" cy="579438"/>
          </a:xfrm>
          <a:prstGeom prst="rect">
            <a:avLst/>
          </a:prstGeom>
          <a:noFill/>
          <a:ln w="12700">
            <a:noFill/>
            <a:miter lim="800000"/>
            <a:headEnd/>
            <a:tailEnd/>
          </a:ln>
          <a:effectLst/>
        </p:spPr>
        <p:txBody>
          <a:bodyPr>
            <a:spAutoFit/>
          </a:bodyPr>
          <a:lstStyle/>
          <a:p>
            <a:pPr algn="ctr" defTabSz="762000"/>
            <a:endParaRPr lang="it-IT" sz="3200" b="1">
              <a:solidFill>
                <a:srgbClr val="0000B4"/>
              </a:solidFill>
              <a:effectLst>
                <a:outerShdw blurRad="38100" dist="38100" dir="2700000" algn="tl">
                  <a:srgbClr val="000000"/>
                </a:outerShdw>
              </a:effectLst>
              <a:latin typeface="Comic Sans MS" pitchFamily="66" charset="0"/>
            </a:endParaRPr>
          </a:p>
        </p:txBody>
      </p:sp>
      <p:pic>
        <p:nvPicPr>
          <p:cNvPr id="1019912" name="Picture 8"/>
          <p:cNvPicPr>
            <a:picLocks noChangeAspect="1" noChangeArrowheads="1"/>
          </p:cNvPicPr>
          <p:nvPr/>
        </p:nvPicPr>
        <p:blipFill>
          <a:blip r:embed="rId3" cstate="print"/>
          <a:srcRect/>
          <a:stretch>
            <a:fillRect/>
          </a:stretch>
        </p:blipFill>
        <p:spPr bwMode="auto">
          <a:xfrm>
            <a:off x="2032000" y="981075"/>
            <a:ext cx="6408738" cy="4811713"/>
          </a:xfrm>
          <a:prstGeom prst="rect">
            <a:avLst/>
          </a:prstGeom>
          <a:noFill/>
          <a:ln w="9525">
            <a:noFill/>
            <a:miter lim="800000"/>
            <a:headEnd/>
            <a:tailEnd/>
          </a:ln>
          <a:effectLst/>
        </p:spPr>
      </p:pic>
    </p:spTree>
  </p:cSld>
  <p:clrMapOvr>
    <a:masterClrMapping/>
  </p:clrMapOvr>
  <p:transition spd="med">
    <p:strips dir="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956" name="Rectangle 4"/>
          <p:cNvSpPr>
            <a:spLocks noChangeArrowheads="1"/>
          </p:cNvSpPr>
          <p:nvPr/>
        </p:nvSpPr>
        <p:spPr bwMode="auto">
          <a:xfrm>
            <a:off x="1422400" y="836613"/>
            <a:ext cx="7632700" cy="576262"/>
          </a:xfrm>
          <a:prstGeom prst="rect">
            <a:avLst/>
          </a:prstGeom>
          <a:solidFill>
            <a:schemeClr val="bg2"/>
          </a:solidFill>
          <a:ln w="12700">
            <a:noFill/>
            <a:miter lim="800000"/>
            <a:headEnd/>
            <a:tailEnd/>
          </a:ln>
          <a:effectLst/>
        </p:spPr>
        <p:txBody>
          <a:bodyPr lIns="90488" tIns="44450" rIns="90488" bIns="44450">
            <a:spAutoFit/>
          </a:bodyPr>
          <a:lstStyle/>
          <a:p>
            <a:pPr algn="ctr" eaLnBrk="0" hangingPunct="0"/>
            <a:r>
              <a:rPr lang="it-IT" sz="3200" b="1">
                <a:effectLst>
                  <a:outerShdw blurRad="38100" dist="38100" dir="2700000" algn="tl">
                    <a:srgbClr val="000000"/>
                  </a:outerShdw>
                </a:effectLst>
                <a:latin typeface="Comic Sans MS" pitchFamily="66" charset="0"/>
              </a:rPr>
              <a:t> </a:t>
            </a:r>
            <a:r>
              <a:rPr lang="it-IT" sz="3200" b="1">
                <a:latin typeface="Comic Sans MS" pitchFamily="66" charset="0"/>
              </a:rPr>
              <a:t>Classificazioni internazionali OMS</a:t>
            </a:r>
          </a:p>
        </p:txBody>
      </p:sp>
      <p:sp>
        <p:nvSpPr>
          <p:cNvPr id="1021961" name="Rectangle 9"/>
          <p:cNvSpPr>
            <a:spLocks noChangeArrowheads="1"/>
          </p:cNvSpPr>
          <p:nvPr/>
        </p:nvSpPr>
        <p:spPr bwMode="auto">
          <a:xfrm>
            <a:off x="2076450" y="1978025"/>
            <a:ext cx="6335713" cy="1295400"/>
          </a:xfrm>
          <a:prstGeom prst="rect">
            <a:avLst/>
          </a:prstGeom>
          <a:solidFill>
            <a:schemeClr val="accent1"/>
          </a:solidFill>
          <a:ln w="9525">
            <a:solidFill>
              <a:schemeClr val="tx1"/>
            </a:solidFill>
            <a:miter lim="800000"/>
            <a:headEnd/>
            <a:tailEnd/>
          </a:ln>
          <a:effectLst/>
        </p:spPr>
        <p:txBody>
          <a:bodyPr wrap="none" anchor="ctr"/>
          <a:lstStyle/>
          <a:p>
            <a:pPr algn="ctr"/>
            <a:r>
              <a:rPr lang="it-IT" b="1" dirty="0">
                <a:solidFill>
                  <a:schemeClr val="bg2"/>
                </a:solidFill>
                <a:latin typeface="Comic Sans MS" pitchFamily="66" charset="0"/>
              </a:rPr>
              <a:t>Classificazione ICD 11</a:t>
            </a:r>
            <a:r>
              <a:rPr lang="it-IT" dirty="0">
                <a:solidFill>
                  <a:schemeClr val="bg2"/>
                </a:solidFill>
                <a:latin typeface="Comic Sans MS" pitchFamily="66" charset="0"/>
              </a:rPr>
              <a:t> </a:t>
            </a:r>
          </a:p>
          <a:p>
            <a:pPr algn="ctr"/>
            <a:r>
              <a:rPr lang="it-IT" b="1" dirty="0">
                <a:solidFill>
                  <a:schemeClr val="bg2"/>
                </a:solidFill>
                <a:latin typeface="Comic Sans MS" pitchFamily="66" charset="0"/>
              </a:rPr>
              <a:t>International Statistical </a:t>
            </a:r>
            <a:r>
              <a:rPr lang="it-IT" b="1" dirty="0" err="1">
                <a:solidFill>
                  <a:schemeClr val="bg2"/>
                </a:solidFill>
                <a:latin typeface="Comic Sans MS" pitchFamily="66" charset="0"/>
              </a:rPr>
              <a:t>Classification</a:t>
            </a:r>
            <a:r>
              <a:rPr lang="it-IT" b="1" dirty="0">
                <a:solidFill>
                  <a:schemeClr val="bg2"/>
                </a:solidFill>
                <a:latin typeface="Comic Sans MS" pitchFamily="66" charset="0"/>
              </a:rPr>
              <a:t> </a:t>
            </a:r>
          </a:p>
          <a:p>
            <a:pPr algn="ctr"/>
            <a:r>
              <a:rPr lang="it-IT" b="1" dirty="0">
                <a:solidFill>
                  <a:schemeClr val="bg2"/>
                </a:solidFill>
                <a:latin typeface="Comic Sans MS" pitchFamily="66" charset="0"/>
              </a:rPr>
              <a:t>of </a:t>
            </a:r>
            <a:r>
              <a:rPr lang="it-IT" b="1" dirty="0" err="1">
                <a:solidFill>
                  <a:schemeClr val="bg2"/>
                </a:solidFill>
                <a:latin typeface="Comic Sans MS" pitchFamily="66" charset="0"/>
              </a:rPr>
              <a:t>diseases</a:t>
            </a:r>
            <a:r>
              <a:rPr lang="it-IT" b="1" dirty="0">
                <a:solidFill>
                  <a:schemeClr val="bg2"/>
                </a:solidFill>
                <a:latin typeface="Comic Sans MS" pitchFamily="66" charset="0"/>
              </a:rPr>
              <a:t> and </a:t>
            </a:r>
            <a:r>
              <a:rPr lang="it-IT" b="1" dirty="0" err="1">
                <a:solidFill>
                  <a:schemeClr val="bg2"/>
                </a:solidFill>
                <a:latin typeface="Comic Sans MS" pitchFamily="66" charset="0"/>
              </a:rPr>
              <a:t>related</a:t>
            </a:r>
            <a:r>
              <a:rPr lang="it-IT" b="1" dirty="0">
                <a:solidFill>
                  <a:schemeClr val="bg2"/>
                </a:solidFill>
                <a:latin typeface="Comic Sans MS" pitchFamily="66" charset="0"/>
              </a:rPr>
              <a:t> </a:t>
            </a:r>
            <a:r>
              <a:rPr lang="it-IT" b="1" dirty="0" err="1">
                <a:solidFill>
                  <a:schemeClr val="bg2"/>
                </a:solidFill>
                <a:latin typeface="Comic Sans MS" pitchFamily="66" charset="0"/>
              </a:rPr>
              <a:t>health</a:t>
            </a:r>
            <a:r>
              <a:rPr lang="it-IT" b="1" dirty="0">
                <a:solidFill>
                  <a:schemeClr val="bg2"/>
                </a:solidFill>
                <a:latin typeface="Comic Sans MS" pitchFamily="66" charset="0"/>
              </a:rPr>
              <a:t> </a:t>
            </a:r>
            <a:r>
              <a:rPr lang="it-IT" b="1" dirty="0" err="1">
                <a:solidFill>
                  <a:schemeClr val="bg2"/>
                </a:solidFill>
                <a:latin typeface="Comic Sans MS" pitchFamily="66" charset="0"/>
              </a:rPr>
              <a:t>problems</a:t>
            </a:r>
            <a:endParaRPr lang="it-IT" dirty="0">
              <a:solidFill>
                <a:schemeClr val="bg2"/>
              </a:solidFill>
              <a:latin typeface="Comic Sans MS" pitchFamily="66" charset="0"/>
            </a:endParaRPr>
          </a:p>
        </p:txBody>
      </p:sp>
      <p:sp>
        <p:nvSpPr>
          <p:cNvPr id="1021962" name="Rectangle 10"/>
          <p:cNvSpPr>
            <a:spLocks noChangeArrowheads="1"/>
          </p:cNvSpPr>
          <p:nvPr/>
        </p:nvSpPr>
        <p:spPr bwMode="auto">
          <a:xfrm>
            <a:off x="1889125" y="3689350"/>
            <a:ext cx="6696075" cy="822325"/>
          </a:xfrm>
          <a:prstGeom prst="rect">
            <a:avLst/>
          </a:prstGeom>
          <a:solidFill>
            <a:srgbClr val="FFFF00"/>
          </a:solidFill>
          <a:ln w="12700">
            <a:noFill/>
            <a:miter lim="800000"/>
            <a:headEnd/>
            <a:tailEnd/>
          </a:ln>
          <a:effectLst/>
        </p:spPr>
        <p:txBody>
          <a:bodyPr>
            <a:spAutoFit/>
          </a:bodyPr>
          <a:lstStyle/>
          <a:p>
            <a:pPr algn="ctr">
              <a:spcBef>
                <a:spcPct val="50000"/>
              </a:spcBef>
            </a:pPr>
            <a:r>
              <a:rPr lang="it-IT" b="1">
                <a:solidFill>
                  <a:schemeClr val="bg2"/>
                </a:solidFill>
                <a:latin typeface="Comic Sans MS" pitchFamily="66" charset="0"/>
              </a:rPr>
              <a:t>Fornisce la diagnosi e una descrizione del processo e delle cause della malattia</a:t>
            </a:r>
          </a:p>
        </p:txBody>
      </p:sp>
    </p:spTree>
  </p:cSld>
  <p:clrMapOvr>
    <a:masterClrMapping/>
  </p:clrMapOvr>
  <p:transition spd="med">
    <p:strips dir="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06" name="Rectangle 6"/>
          <p:cNvSpPr>
            <a:spLocks noChangeArrowheads="1"/>
          </p:cNvSpPr>
          <p:nvPr/>
        </p:nvSpPr>
        <p:spPr bwMode="auto">
          <a:xfrm>
            <a:off x="2493963" y="2033588"/>
            <a:ext cx="5473700" cy="1295400"/>
          </a:xfrm>
          <a:prstGeom prst="rect">
            <a:avLst/>
          </a:prstGeom>
          <a:solidFill>
            <a:schemeClr val="accent1"/>
          </a:solidFill>
          <a:ln w="9525">
            <a:solidFill>
              <a:schemeClr val="tx1"/>
            </a:solidFill>
            <a:miter lim="800000"/>
            <a:headEnd/>
            <a:tailEnd/>
          </a:ln>
          <a:effectLst/>
        </p:spPr>
        <p:txBody>
          <a:bodyPr wrap="none" anchor="ctr"/>
          <a:lstStyle/>
          <a:p>
            <a:pPr algn="ctr"/>
            <a:r>
              <a:rPr lang="it-IT" b="1">
                <a:solidFill>
                  <a:schemeClr val="bg2"/>
                </a:solidFill>
                <a:latin typeface="Comic Sans MS" pitchFamily="66" charset="0"/>
              </a:rPr>
              <a:t>ICF</a:t>
            </a:r>
            <a:r>
              <a:rPr lang="it-IT">
                <a:solidFill>
                  <a:schemeClr val="bg2"/>
                </a:solidFill>
                <a:latin typeface="Comic Sans MS" pitchFamily="66" charset="0"/>
              </a:rPr>
              <a:t>  </a:t>
            </a:r>
          </a:p>
          <a:p>
            <a:pPr algn="ctr"/>
            <a:r>
              <a:rPr lang="it-IT" b="1">
                <a:solidFill>
                  <a:schemeClr val="bg2"/>
                </a:solidFill>
                <a:latin typeface="Comic Sans MS" pitchFamily="66" charset="0"/>
              </a:rPr>
              <a:t>International classification of </a:t>
            </a:r>
          </a:p>
          <a:p>
            <a:pPr algn="ctr"/>
            <a:r>
              <a:rPr lang="it-IT" b="1">
                <a:solidFill>
                  <a:schemeClr val="bg2"/>
                </a:solidFill>
                <a:latin typeface="Comic Sans MS" pitchFamily="66" charset="0"/>
              </a:rPr>
              <a:t>functioning, dishability and health</a:t>
            </a:r>
            <a:endParaRPr lang="it-IT">
              <a:solidFill>
                <a:schemeClr val="bg2"/>
              </a:solidFill>
              <a:latin typeface="Comic Sans MS" pitchFamily="66" charset="0"/>
            </a:endParaRPr>
          </a:p>
        </p:txBody>
      </p:sp>
      <p:sp>
        <p:nvSpPr>
          <p:cNvPr id="1024007" name="Rectangle 7"/>
          <p:cNvSpPr>
            <a:spLocks noChangeArrowheads="1"/>
          </p:cNvSpPr>
          <p:nvPr/>
        </p:nvSpPr>
        <p:spPr bwMode="auto">
          <a:xfrm>
            <a:off x="1889125" y="3830638"/>
            <a:ext cx="6696075" cy="1187450"/>
          </a:xfrm>
          <a:prstGeom prst="rect">
            <a:avLst/>
          </a:prstGeom>
          <a:solidFill>
            <a:srgbClr val="FFFF00"/>
          </a:solidFill>
          <a:ln w="12700">
            <a:noFill/>
            <a:miter lim="800000"/>
            <a:headEnd/>
            <a:tailEnd/>
          </a:ln>
          <a:effectLst/>
        </p:spPr>
        <p:txBody>
          <a:bodyPr>
            <a:spAutoFit/>
          </a:bodyPr>
          <a:lstStyle/>
          <a:p>
            <a:pPr algn="ctr">
              <a:spcBef>
                <a:spcPct val="50000"/>
              </a:spcBef>
            </a:pPr>
            <a:r>
              <a:rPr lang="it-IT" b="1">
                <a:solidFill>
                  <a:schemeClr val="bg2"/>
                </a:solidFill>
                <a:latin typeface="Comic Sans MS" pitchFamily="66" charset="0"/>
              </a:rPr>
              <a:t>Descrive le conseguenze di una condizione di salute in termini di funzionamento e di esperienza di salute</a:t>
            </a:r>
          </a:p>
        </p:txBody>
      </p:sp>
      <p:sp>
        <p:nvSpPr>
          <p:cNvPr id="1024009" name="Rectangle 9"/>
          <p:cNvSpPr>
            <a:spLocks noChangeArrowheads="1"/>
          </p:cNvSpPr>
          <p:nvPr/>
        </p:nvSpPr>
        <p:spPr bwMode="auto">
          <a:xfrm>
            <a:off x="1422400" y="836613"/>
            <a:ext cx="7632700" cy="576262"/>
          </a:xfrm>
          <a:prstGeom prst="rect">
            <a:avLst/>
          </a:prstGeom>
          <a:solidFill>
            <a:schemeClr val="bg2"/>
          </a:solidFill>
          <a:ln w="12700">
            <a:noFill/>
            <a:miter lim="800000"/>
            <a:headEnd/>
            <a:tailEnd/>
          </a:ln>
          <a:effectLst/>
        </p:spPr>
        <p:txBody>
          <a:bodyPr lIns="90488" tIns="44450" rIns="90488" bIns="44450">
            <a:spAutoFit/>
          </a:bodyPr>
          <a:lstStyle/>
          <a:p>
            <a:pPr algn="ctr" eaLnBrk="0" hangingPunct="0"/>
            <a:r>
              <a:rPr lang="it-IT" sz="3200" b="1">
                <a:effectLst>
                  <a:outerShdw blurRad="38100" dist="38100" dir="2700000" algn="tl">
                    <a:srgbClr val="000000"/>
                  </a:outerShdw>
                </a:effectLst>
                <a:latin typeface="Comic Sans MS" pitchFamily="66" charset="0"/>
              </a:rPr>
              <a:t> </a:t>
            </a:r>
            <a:r>
              <a:rPr lang="it-IT" sz="3200" b="1">
                <a:latin typeface="Comic Sans MS" pitchFamily="66" charset="0"/>
              </a:rPr>
              <a:t>Classificazioni internazionali OMS</a:t>
            </a:r>
          </a:p>
        </p:txBody>
      </p:sp>
    </p:spTree>
  </p:cSld>
  <p:clrMapOvr>
    <a:masterClrMapping/>
  </p:clrMapOvr>
  <p:transition spd="med">
    <p:strips dir="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428501" y="260648"/>
            <a:ext cx="9448800" cy="6173998"/>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a:p>
            <a:pPr algn="ctr" defTabSz="762000" eaLnBrk="0" hangingPunct="0">
              <a:lnSpc>
                <a:spcPct val="95000"/>
              </a:lnSpc>
            </a:pPr>
            <a:endParaRPr lang="it-IT" sz="3200" b="1" i="1" dirty="0">
              <a:solidFill>
                <a:srgbClr val="0000B4"/>
              </a:solidFill>
              <a:latin typeface="Comic Sans MS" pitchFamily="66" charset="0"/>
            </a:endParaRPr>
          </a:p>
        </p:txBody>
      </p:sp>
      <p:sp>
        <p:nvSpPr>
          <p:cNvPr id="3" name="CasellaDiTesto 2"/>
          <p:cNvSpPr txBox="1"/>
          <p:nvPr/>
        </p:nvSpPr>
        <p:spPr>
          <a:xfrm>
            <a:off x="4855468" y="476672"/>
            <a:ext cx="731290" cy="461665"/>
          </a:xfrm>
          <a:prstGeom prst="rect">
            <a:avLst/>
          </a:prstGeom>
          <a:noFill/>
        </p:spPr>
        <p:txBody>
          <a:bodyPr wrap="none" rtlCol="0">
            <a:spAutoFit/>
          </a:bodyPr>
          <a:lstStyle/>
          <a:p>
            <a:r>
              <a:rPr lang="it-IT" b="1" i="1" dirty="0">
                <a:solidFill>
                  <a:srgbClr val="0000B4"/>
                </a:solidFill>
                <a:latin typeface="Comic Sans MS" pitchFamily="66" charset="0"/>
              </a:rPr>
              <a:t>ICF</a:t>
            </a:r>
            <a:endParaRPr lang="it-IT" dirty="0"/>
          </a:p>
        </p:txBody>
      </p:sp>
      <p:sp>
        <p:nvSpPr>
          <p:cNvPr id="5" name="CasellaDiTesto 4"/>
          <p:cNvSpPr txBox="1"/>
          <p:nvPr/>
        </p:nvSpPr>
        <p:spPr>
          <a:xfrm>
            <a:off x="606996" y="1730425"/>
            <a:ext cx="3257623" cy="830997"/>
          </a:xfrm>
          <a:prstGeom prst="rect">
            <a:avLst/>
          </a:prstGeom>
          <a:noFill/>
          <a:ln>
            <a:solidFill>
              <a:schemeClr val="accent1"/>
            </a:solidFill>
          </a:ln>
        </p:spPr>
        <p:txBody>
          <a:bodyPr wrap="none" rtlCol="0">
            <a:spAutoFit/>
          </a:bodyPr>
          <a:lstStyle/>
          <a:p>
            <a:pPr algn="ctr"/>
            <a:r>
              <a:rPr lang="it-IT" b="1" i="1" dirty="0">
                <a:ln>
                  <a:solidFill>
                    <a:schemeClr val="accent1"/>
                  </a:solidFill>
                </a:ln>
                <a:solidFill>
                  <a:srgbClr val="0000B4"/>
                </a:solidFill>
                <a:latin typeface="Comic Sans MS" pitchFamily="66" charset="0"/>
              </a:rPr>
              <a:t>FUNZIONAMENTO </a:t>
            </a:r>
          </a:p>
          <a:p>
            <a:pPr algn="ctr"/>
            <a:r>
              <a:rPr lang="it-IT" b="1" i="1" dirty="0">
                <a:ln>
                  <a:solidFill>
                    <a:schemeClr val="accent1"/>
                  </a:solidFill>
                </a:ln>
                <a:solidFill>
                  <a:srgbClr val="0000B4"/>
                </a:solidFill>
                <a:latin typeface="Comic Sans MS" pitchFamily="66" charset="0"/>
              </a:rPr>
              <a:t>E DISABILITA’</a:t>
            </a:r>
            <a:endParaRPr lang="it-IT" dirty="0">
              <a:ln>
                <a:solidFill>
                  <a:schemeClr val="accent1"/>
                </a:solidFill>
              </a:ln>
            </a:endParaRPr>
          </a:p>
        </p:txBody>
      </p:sp>
      <p:cxnSp>
        <p:nvCxnSpPr>
          <p:cNvPr id="6" name="Connettore 1 5"/>
          <p:cNvCxnSpPr/>
          <p:nvPr/>
        </p:nvCxnSpPr>
        <p:spPr bwMode="auto">
          <a:xfrm flipH="1">
            <a:off x="1543100" y="1154361"/>
            <a:ext cx="6408712" cy="11362"/>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8" name="Connettore 1 17"/>
          <p:cNvCxnSpPr/>
          <p:nvPr/>
        </p:nvCxnSpPr>
        <p:spPr bwMode="auto">
          <a:xfrm>
            <a:off x="1615108" y="1154361"/>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3" name="CasellaDiTesto 22"/>
          <p:cNvSpPr txBox="1"/>
          <p:nvPr/>
        </p:nvSpPr>
        <p:spPr>
          <a:xfrm>
            <a:off x="5575548" y="1772816"/>
            <a:ext cx="4079963" cy="461665"/>
          </a:xfrm>
          <a:prstGeom prst="rect">
            <a:avLst/>
          </a:prstGeom>
          <a:noFill/>
          <a:ln>
            <a:solidFill>
              <a:schemeClr val="accent1"/>
            </a:solidFill>
          </a:ln>
        </p:spPr>
        <p:txBody>
          <a:bodyPr wrap="none" rtlCol="0">
            <a:spAutoFit/>
          </a:bodyPr>
          <a:lstStyle/>
          <a:p>
            <a:r>
              <a:rPr lang="it-IT" b="1" i="1">
                <a:ln>
                  <a:solidFill>
                    <a:schemeClr val="accent1"/>
                  </a:solidFill>
                </a:ln>
                <a:solidFill>
                  <a:srgbClr val="0000B4"/>
                </a:solidFill>
                <a:latin typeface="Comic Sans MS" pitchFamily="66" charset="0"/>
              </a:rPr>
              <a:t>FATTORI CONTESTUALI</a:t>
            </a:r>
            <a:endParaRPr lang="it-IT" dirty="0">
              <a:ln>
                <a:solidFill>
                  <a:schemeClr val="accent1"/>
                </a:solidFill>
              </a:ln>
            </a:endParaRPr>
          </a:p>
        </p:txBody>
      </p:sp>
      <p:cxnSp>
        <p:nvCxnSpPr>
          <p:cNvPr id="24" name="Connettore 1 23"/>
          <p:cNvCxnSpPr/>
          <p:nvPr/>
        </p:nvCxnSpPr>
        <p:spPr bwMode="auto">
          <a:xfrm>
            <a:off x="7951812" y="1196752"/>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5" name="Connettore 1 24"/>
          <p:cNvCxnSpPr/>
          <p:nvPr/>
        </p:nvCxnSpPr>
        <p:spPr bwMode="auto">
          <a:xfrm flipH="1">
            <a:off x="578396" y="2780928"/>
            <a:ext cx="4853136" cy="11362"/>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6" name="Connettore 1 25"/>
          <p:cNvCxnSpPr/>
          <p:nvPr/>
        </p:nvCxnSpPr>
        <p:spPr bwMode="auto">
          <a:xfrm>
            <a:off x="1111052" y="2780928"/>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7" name="Connettore 1 26"/>
          <p:cNvCxnSpPr/>
          <p:nvPr/>
        </p:nvCxnSpPr>
        <p:spPr bwMode="auto">
          <a:xfrm>
            <a:off x="4279404" y="2780928"/>
            <a:ext cx="0" cy="546447"/>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1" name="Connettore 1 30"/>
          <p:cNvCxnSpPr/>
          <p:nvPr/>
        </p:nvCxnSpPr>
        <p:spPr bwMode="auto">
          <a:xfrm>
            <a:off x="2695228" y="2780928"/>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3" name="CasellaDiTesto 32"/>
          <p:cNvSpPr txBox="1"/>
          <p:nvPr/>
        </p:nvSpPr>
        <p:spPr>
          <a:xfrm>
            <a:off x="606996" y="3462099"/>
            <a:ext cx="1106392" cy="461665"/>
          </a:xfrm>
          <a:prstGeom prst="rect">
            <a:avLst/>
          </a:prstGeom>
          <a:noFill/>
          <a:ln>
            <a:solidFill>
              <a:schemeClr val="accent1"/>
            </a:solidFill>
          </a:ln>
        </p:spPr>
        <p:txBody>
          <a:bodyPr wrap="none" rtlCol="0">
            <a:spAutoFit/>
          </a:bodyPr>
          <a:lstStyle/>
          <a:p>
            <a:pPr algn="ctr"/>
            <a:r>
              <a:rPr lang="it-IT" sz="1200" b="1" i="1" dirty="0">
                <a:ln>
                  <a:solidFill>
                    <a:schemeClr val="accent1"/>
                  </a:solidFill>
                </a:ln>
                <a:solidFill>
                  <a:srgbClr val="0000B4"/>
                </a:solidFill>
                <a:latin typeface="Comic Sans MS" pitchFamily="66" charset="0"/>
              </a:rPr>
              <a:t>FUNZIONI </a:t>
            </a:r>
          </a:p>
          <a:p>
            <a:pPr algn="ctr"/>
            <a:r>
              <a:rPr lang="it-IT" sz="1200" b="1" i="1" dirty="0">
                <a:ln>
                  <a:solidFill>
                    <a:schemeClr val="accent1"/>
                  </a:solidFill>
                </a:ln>
                <a:solidFill>
                  <a:srgbClr val="0000B4"/>
                </a:solidFill>
                <a:latin typeface="Comic Sans MS" pitchFamily="66" charset="0"/>
              </a:rPr>
              <a:t>CORPOREE</a:t>
            </a:r>
            <a:endParaRPr lang="it-IT" sz="1200" dirty="0">
              <a:ln>
                <a:solidFill>
                  <a:schemeClr val="accent1"/>
                </a:solidFill>
              </a:ln>
            </a:endParaRPr>
          </a:p>
        </p:txBody>
      </p:sp>
      <p:sp>
        <p:nvSpPr>
          <p:cNvPr id="34" name="CasellaDiTesto 33"/>
          <p:cNvSpPr txBox="1"/>
          <p:nvPr/>
        </p:nvSpPr>
        <p:spPr>
          <a:xfrm>
            <a:off x="2047156" y="3462099"/>
            <a:ext cx="1200970" cy="461665"/>
          </a:xfrm>
          <a:prstGeom prst="rect">
            <a:avLst/>
          </a:prstGeom>
          <a:noFill/>
          <a:ln>
            <a:solidFill>
              <a:schemeClr val="accent1"/>
            </a:solidFill>
          </a:ln>
        </p:spPr>
        <p:txBody>
          <a:bodyPr wrap="none" rtlCol="0">
            <a:spAutoFit/>
          </a:bodyPr>
          <a:lstStyle/>
          <a:p>
            <a:pPr algn="ctr"/>
            <a:r>
              <a:rPr lang="it-IT" sz="1200" b="1" i="1" dirty="0">
                <a:ln>
                  <a:solidFill>
                    <a:schemeClr val="accent1"/>
                  </a:solidFill>
                </a:ln>
                <a:solidFill>
                  <a:srgbClr val="0000B4"/>
                </a:solidFill>
                <a:latin typeface="Comic Sans MS" pitchFamily="66" charset="0"/>
              </a:rPr>
              <a:t>STRUTTURE </a:t>
            </a:r>
          </a:p>
          <a:p>
            <a:pPr algn="ctr"/>
            <a:r>
              <a:rPr lang="it-IT" sz="1200" b="1" i="1" dirty="0">
                <a:ln>
                  <a:solidFill>
                    <a:schemeClr val="accent1"/>
                  </a:solidFill>
                </a:ln>
                <a:solidFill>
                  <a:srgbClr val="0000B4"/>
                </a:solidFill>
                <a:latin typeface="Comic Sans MS" pitchFamily="66" charset="0"/>
              </a:rPr>
              <a:t>CORPOREE</a:t>
            </a:r>
            <a:endParaRPr lang="it-IT" sz="1200" dirty="0">
              <a:ln>
                <a:solidFill>
                  <a:schemeClr val="accent1"/>
                </a:solidFill>
              </a:ln>
            </a:endParaRPr>
          </a:p>
        </p:txBody>
      </p:sp>
      <p:sp>
        <p:nvSpPr>
          <p:cNvPr id="35" name="CasellaDiTesto 34"/>
          <p:cNvSpPr txBox="1"/>
          <p:nvPr/>
        </p:nvSpPr>
        <p:spPr>
          <a:xfrm>
            <a:off x="3487316" y="3429000"/>
            <a:ext cx="1750799" cy="461665"/>
          </a:xfrm>
          <a:prstGeom prst="rect">
            <a:avLst/>
          </a:prstGeom>
          <a:noFill/>
          <a:ln>
            <a:solidFill>
              <a:schemeClr val="accent1"/>
            </a:solidFill>
          </a:ln>
        </p:spPr>
        <p:txBody>
          <a:bodyPr wrap="none" rtlCol="0">
            <a:spAutoFit/>
          </a:bodyPr>
          <a:lstStyle/>
          <a:p>
            <a:pPr algn="ctr"/>
            <a:r>
              <a:rPr lang="it-IT" sz="1200" b="1" i="1" dirty="0">
                <a:ln>
                  <a:solidFill>
                    <a:schemeClr val="accent1"/>
                  </a:solidFill>
                </a:ln>
                <a:solidFill>
                  <a:srgbClr val="0000B4"/>
                </a:solidFill>
                <a:latin typeface="Comic Sans MS" pitchFamily="66" charset="0"/>
              </a:rPr>
              <a:t>ATTIVITA’</a:t>
            </a:r>
          </a:p>
          <a:p>
            <a:pPr algn="ctr"/>
            <a:r>
              <a:rPr lang="it-IT" sz="1200" b="1" i="1" dirty="0">
                <a:ln>
                  <a:solidFill>
                    <a:schemeClr val="accent1"/>
                  </a:solidFill>
                </a:ln>
                <a:solidFill>
                  <a:srgbClr val="0000B4"/>
                </a:solidFill>
                <a:latin typeface="Comic Sans MS" pitchFamily="66" charset="0"/>
              </a:rPr>
              <a:t>E PARTECIPAZIONE</a:t>
            </a:r>
            <a:endParaRPr lang="it-IT" sz="1200" dirty="0">
              <a:ln>
                <a:solidFill>
                  <a:schemeClr val="accent1"/>
                </a:solidFill>
              </a:ln>
            </a:endParaRPr>
          </a:p>
        </p:txBody>
      </p:sp>
      <p:cxnSp>
        <p:nvCxnSpPr>
          <p:cNvPr id="36" name="Connettore 1 35"/>
          <p:cNvCxnSpPr/>
          <p:nvPr/>
        </p:nvCxnSpPr>
        <p:spPr bwMode="auto">
          <a:xfrm flipH="1">
            <a:off x="5546948" y="2792290"/>
            <a:ext cx="4133056" cy="0"/>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8" name="Connettore 1 37"/>
          <p:cNvCxnSpPr/>
          <p:nvPr/>
        </p:nvCxnSpPr>
        <p:spPr bwMode="auto">
          <a:xfrm>
            <a:off x="6223620" y="2780928"/>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9" name="Connettore 1 38"/>
          <p:cNvCxnSpPr/>
          <p:nvPr/>
        </p:nvCxnSpPr>
        <p:spPr bwMode="auto">
          <a:xfrm>
            <a:off x="8599884" y="2780928"/>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0" name="CasellaDiTesto 39"/>
          <p:cNvSpPr txBox="1"/>
          <p:nvPr/>
        </p:nvSpPr>
        <p:spPr>
          <a:xfrm>
            <a:off x="5659502" y="3429000"/>
            <a:ext cx="1223413" cy="276999"/>
          </a:xfrm>
          <a:prstGeom prst="rect">
            <a:avLst/>
          </a:prstGeom>
          <a:noFill/>
          <a:ln>
            <a:solidFill>
              <a:schemeClr val="accent1"/>
            </a:solidFill>
          </a:ln>
        </p:spPr>
        <p:txBody>
          <a:bodyPr wrap="none" rtlCol="0">
            <a:spAutoFit/>
          </a:bodyPr>
          <a:lstStyle/>
          <a:p>
            <a:pPr algn="ctr"/>
            <a:r>
              <a:rPr lang="it-IT" sz="1200" b="1" i="1">
                <a:ln>
                  <a:solidFill>
                    <a:schemeClr val="accent1"/>
                  </a:solidFill>
                </a:ln>
                <a:solidFill>
                  <a:srgbClr val="0000B4"/>
                </a:solidFill>
                <a:latin typeface="Comic Sans MS" pitchFamily="66" charset="0"/>
              </a:rPr>
              <a:t>AMBIENTALI</a:t>
            </a:r>
            <a:endParaRPr lang="it-IT" sz="1200" dirty="0">
              <a:ln>
                <a:solidFill>
                  <a:schemeClr val="accent1"/>
                </a:solidFill>
              </a:ln>
            </a:endParaRPr>
          </a:p>
        </p:txBody>
      </p:sp>
      <p:sp>
        <p:nvSpPr>
          <p:cNvPr id="41" name="CasellaDiTesto 40"/>
          <p:cNvSpPr txBox="1"/>
          <p:nvPr/>
        </p:nvSpPr>
        <p:spPr>
          <a:xfrm>
            <a:off x="8087863" y="3429000"/>
            <a:ext cx="1096775" cy="276999"/>
          </a:xfrm>
          <a:prstGeom prst="rect">
            <a:avLst/>
          </a:prstGeom>
          <a:noFill/>
          <a:ln>
            <a:solidFill>
              <a:schemeClr val="accent1"/>
            </a:solidFill>
          </a:ln>
        </p:spPr>
        <p:txBody>
          <a:bodyPr wrap="none" rtlCol="0">
            <a:spAutoFit/>
          </a:bodyPr>
          <a:lstStyle/>
          <a:p>
            <a:pPr algn="ctr"/>
            <a:r>
              <a:rPr lang="it-IT" sz="1200" b="1" i="1" dirty="0">
                <a:ln>
                  <a:solidFill>
                    <a:schemeClr val="accent1"/>
                  </a:solidFill>
                </a:ln>
                <a:solidFill>
                  <a:srgbClr val="0000B4"/>
                </a:solidFill>
                <a:latin typeface="Comic Sans MS" pitchFamily="66" charset="0"/>
              </a:rPr>
              <a:t>PERSONALI</a:t>
            </a:r>
            <a:endParaRPr lang="it-IT" sz="1200" dirty="0">
              <a:ln>
                <a:solidFill>
                  <a:schemeClr val="accent1"/>
                </a:solidFill>
              </a:ln>
            </a:endParaRPr>
          </a:p>
        </p:txBody>
      </p:sp>
      <p:cxnSp>
        <p:nvCxnSpPr>
          <p:cNvPr id="42" name="Connettore 1 41"/>
          <p:cNvCxnSpPr/>
          <p:nvPr/>
        </p:nvCxnSpPr>
        <p:spPr bwMode="auto">
          <a:xfrm>
            <a:off x="1111052" y="4005064"/>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3" name="CasellaDiTesto 42"/>
          <p:cNvSpPr txBox="1"/>
          <p:nvPr/>
        </p:nvSpPr>
        <p:spPr>
          <a:xfrm>
            <a:off x="388187" y="4695527"/>
            <a:ext cx="1544012" cy="461665"/>
          </a:xfrm>
          <a:prstGeom prst="rect">
            <a:avLst/>
          </a:prstGeom>
          <a:noFill/>
          <a:ln>
            <a:solidFill>
              <a:schemeClr val="accent1"/>
            </a:solidFill>
          </a:ln>
        </p:spPr>
        <p:txBody>
          <a:bodyPr wrap="none" rtlCol="0">
            <a:spAutoFit/>
          </a:bodyPr>
          <a:lstStyle/>
          <a:p>
            <a:pPr algn="ctr"/>
            <a:r>
              <a:rPr lang="it-IT" sz="1200" b="1" i="1" dirty="0">
                <a:solidFill>
                  <a:srgbClr val="0000B4"/>
                </a:solidFill>
                <a:latin typeface="Comic Sans MS" pitchFamily="66" charset="0"/>
              </a:rPr>
              <a:t>MODIFICAZIONI</a:t>
            </a:r>
          </a:p>
          <a:p>
            <a:pPr algn="ctr"/>
            <a:r>
              <a:rPr lang="it-IT" sz="1200" b="1" i="1" dirty="0">
                <a:solidFill>
                  <a:srgbClr val="0000B4"/>
                </a:solidFill>
                <a:latin typeface="Comic Sans MS" pitchFamily="66" charset="0"/>
              </a:rPr>
              <a:t>NELLE F.C.</a:t>
            </a:r>
          </a:p>
        </p:txBody>
      </p:sp>
      <p:sp>
        <p:nvSpPr>
          <p:cNvPr id="44" name="CasellaDiTesto 43"/>
          <p:cNvSpPr txBox="1"/>
          <p:nvPr/>
        </p:nvSpPr>
        <p:spPr>
          <a:xfrm>
            <a:off x="2015312" y="4725144"/>
            <a:ext cx="1544012" cy="461665"/>
          </a:xfrm>
          <a:prstGeom prst="rect">
            <a:avLst/>
          </a:prstGeom>
          <a:noFill/>
          <a:ln>
            <a:solidFill>
              <a:schemeClr val="accent1"/>
            </a:solidFill>
          </a:ln>
        </p:spPr>
        <p:txBody>
          <a:bodyPr wrap="none" rtlCol="0">
            <a:spAutoFit/>
          </a:bodyPr>
          <a:lstStyle/>
          <a:p>
            <a:pPr algn="ctr"/>
            <a:r>
              <a:rPr lang="it-IT" sz="1200" b="1" i="1" dirty="0">
                <a:solidFill>
                  <a:srgbClr val="0000B4"/>
                </a:solidFill>
                <a:latin typeface="Comic Sans MS" pitchFamily="66" charset="0"/>
              </a:rPr>
              <a:t>MODIFICAZIONI</a:t>
            </a:r>
          </a:p>
          <a:p>
            <a:pPr algn="ctr"/>
            <a:r>
              <a:rPr lang="it-IT" sz="1200" b="1" i="1" dirty="0">
                <a:solidFill>
                  <a:srgbClr val="0000B4"/>
                </a:solidFill>
                <a:latin typeface="Comic Sans MS" pitchFamily="66" charset="0"/>
              </a:rPr>
              <a:t>NELLE S.C.</a:t>
            </a:r>
          </a:p>
        </p:txBody>
      </p:sp>
      <p:cxnSp>
        <p:nvCxnSpPr>
          <p:cNvPr id="45" name="Connettore 1 44"/>
          <p:cNvCxnSpPr/>
          <p:nvPr/>
        </p:nvCxnSpPr>
        <p:spPr bwMode="auto">
          <a:xfrm>
            <a:off x="2695228" y="4005064"/>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6" name="Connettore 1 45"/>
          <p:cNvCxnSpPr/>
          <p:nvPr/>
        </p:nvCxnSpPr>
        <p:spPr bwMode="auto">
          <a:xfrm>
            <a:off x="3991372" y="4005064"/>
            <a:ext cx="0" cy="576064"/>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7" name="Connettore 1 46"/>
          <p:cNvCxnSpPr/>
          <p:nvPr/>
        </p:nvCxnSpPr>
        <p:spPr bwMode="auto">
          <a:xfrm>
            <a:off x="4783460" y="4005064"/>
            <a:ext cx="0" cy="1181745"/>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49" name="CasellaDiTesto 48"/>
          <p:cNvSpPr txBox="1"/>
          <p:nvPr/>
        </p:nvSpPr>
        <p:spPr>
          <a:xfrm>
            <a:off x="3621217" y="4581128"/>
            <a:ext cx="1018227" cy="276999"/>
          </a:xfrm>
          <a:prstGeom prst="rect">
            <a:avLst/>
          </a:prstGeom>
          <a:noFill/>
          <a:ln>
            <a:solidFill>
              <a:schemeClr val="accent1"/>
            </a:solidFill>
          </a:ln>
        </p:spPr>
        <p:txBody>
          <a:bodyPr wrap="none" rtlCol="0">
            <a:spAutoFit/>
          </a:bodyPr>
          <a:lstStyle/>
          <a:p>
            <a:pPr algn="ctr"/>
            <a:r>
              <a:rPr lang="it-IT" sz="1200" b="1" i="1">
                <a:solidFill>
                  <a:srgbClr val="0000B4"/>
                </a:solidFill>
                <a:latin typeface="Comic Sans MS" pitchFamily="66" charset="0"/>
              </a:rPr>
              <a:t>CAPACITA’</a:t>
            </a:r>
            <a:endParaRPr lang="it-IT" sz="1200" b="1" i="1" dirty="0">
              <a:solidFill>
                <a:srgbClr val="0000B4"/>
              </a:solidFill>
              <a:latin typeface="Comic Sans MS" pitchFamily="66" charset="0"/>
            </a:endParaRPr>
          </a:p>
        </p:txBody>
      </p:sp>
      <p:sp>
        <p:nvSpPr>
          <p:cNvPr id="50" name="CasellaDiTesto 49"/>
          <p:cNvSpPr txBox="1"/>
          <p:nvPr/>
        </p:nvSpPr>
        <p:spPr>
          <a:xfrm>
            <a:off x="4119106" y="5024209"/>
            <a:ext cx="1338828" cy="276999"/>
          </a:xfrm>
          <a:prstGeom prst="rect">
            <a:avLst/>
          </a:prstGeom>
          <a:noFill/>
          <a:ln>
            <a:solidFill>
              <a:schemeClr val="accent1"/>
            </a:solidFill>
          </a:ln>
        </p:spPr>
        <p:txBody>
          <a:bodyPr wrap="none" rtlCol="0">
            <a:spAutoFit/>
          </a:bodyPr>
          <a:lstStyle/>
          <a:p>
            <a:pPr algn="ctr"/>
            <a:r>
              <a:rPr lang="it-IT" sz="1200" b="1" i="1" dirty="0">
                <a:solidFill>
                  <a:srgbClr val="0000B4"/>
                </a:solidFill>
                <a:latin typeface="Comic Sans MS" pitchFamily="66" charset="0"/>
              </a:rPr>
              <a:t>PERFORMANCE</a:t>
            </a:r>
          </a:p>
        </p:txBody>
      </p:sp>
      <p:sp>
        <p:nvSpPr>
          <p:cNvPr id="51" name="CasellaDiTesto 50"/>
          <p:cNvSpPr txBox="1"/>
          <p:nvPr/>
        </p:nvSpPr>
        <p:spPr>
          <a:xfrm>
            <a:off x="5186823" y="5528265"/>
            <a:ext cx="2321469" cy="276999"/>
          </a:xfrm>
          <a:prstGeom prst="rect">
            <a:avLst/>
          </a:prstGeom>
          <a:noFill/>
          <a:ln>
            <a:solidFill>
              <a:schemeClr val="accent1"/>
            </a:solidFill>
          </a:ln>
        </p:spPr>
        <p:txBody>
          <a:bodyPr wrap="none" rtlCol="0">
            <a:spAutoFit/>
          </a:bodyPr>
          <a:lstStyle/>
          <a:p>
            <a:pPr algn="ctr"/>
            <a:r>
              <a:rPr lang="it-IT" sz="1200" b="1" i="1">
                <a:solidFill>
                  <a:srgbClr val="0000B4"/>
                </a:solidFill>
                <a:latin typeface="Comic Sans MS" pitchFamily="66" charset="0"/>
              </a:rPr>
              <a:t>FACILITATORE/BARRIERA.</a:t>
            </a:r>
            <a:endParaRPr lang="it-IT" sz="1200" b="1" i="1" dirty="0">
              <a:solidFill>
                <a:srgbClr val="0000B4"/>
              </a:solidFill>
              <a:latin typeface="Comic Sans MS" pitchFamily="66" charset="0"/>
            </a:endParaRPr>
          </a:p>
        </p:txBody>
      </p:sp>
      <p:cxnSp>
        <p:nvCxnSpPr>
          <p:cNvPr id="52" name="Connettore 1 51"/>
          <p:cNvCxnSpPr/>
          <p:nvPr/>
        </p:nvCxnSpPr>
        <p:spPr bwMode="auto">
          <a:xfrm>
            <a:off x="6295628" y="3705999"/>
            <a:ext cx="0" cy="1743000"/>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cSld>
  <p:clrMapOvr>
    <a:masterClrMapping/>
  </p:clrMapOvr>
  <p:transition spd="med">
    <p:strips dir="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838200" y="116632"/>
            <a:ext cx="9448800" cy="3016210"/>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Funzioni corporee </a:t>
            </a:r>
          </a:p>
          <a:p>
            <a:pPr defTabSz="762000" eaLnBrk="0" hangingPunct="0">
              <a:lnSpc>
                <a:spcPct val="95000"/>
              </a:lnSpc>
            </a:pPr>
            <a:r>
              <a:rPr lang="it-IT" sz="2000" dirty="0">
                <a:solidFill>
                  <a:srgbClr val="FF0000"/>
                </a:solidFill>
              </a:rPr>
              <a:t>- funzioni mentali</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Funzioni sensoriali</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Funzioni della voce e della parola</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funzioni del sistema cardiovascolare, ematologico, immunologico e respiratorio </a:t>
            </a:r>
            <a:r>
              <a:rPr lang="it-IT" sz="2000" dirty="0">
                <a:solidFill>
                  <a:srgbClr val="FF0000"/>
                </a:solidFill>
                <a:latin typeface="Wingdings" charset="2"/>
              </a:rPr>
              <a:t> </a:t>
            </a:r>
            <a:r>
              <a:rPr lang="it-IT" sz="2000" dirty="0">
                <a:solidFill>
                  <a:srgbClr val="FF0000"/>
                </a:solidFill>
              </a:rPr>
              <a:t>funzioni digestive, nutrizionali, metaboliche ed endocrinologiche</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funzioni genito – urinarie e riproduttive</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funzioni neuro – muscolo – scheletriche e correlati al movimento</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funzioni della pelle e strutture correlate </a:t>
            </a:r>
          </a:p>
          <a:p>
            <a:pPr defTabSz="762000" eaLnBrk="0" hangingPunct="0">
              <a:lnSpc>
                <a:spcPct val="95000"/>
              </a:lnSpc>
            </a:pPr>
            <a:endParaRPr lang="it-IT" sz="2000" b="1" dirty="0">
              <a:solidFill>
                <a:srgbClr val="0000B4"/>
              </a:solidFill>
              <a:latin typeface="Comic Sans MS" pitchFamily="66" charset="0"/>
            </a:endParaRPr>
          </a:p>
        </p:txBody>
      </p:sp>
      <p:sp>
        <p:nvSpPr>
          <p:cNvPr id="3" name="Text Box 2053"/>
          <p:cNvSpPr txBox="1">
            <a:spLocks noChangeArrowheads="1"/>
          </p:cNvSpPr>
          <p:nvPr/>
        </p:nvSpPr>
        <p:spPr bwMode="auto">
          <a:xfrm>
            <a:off x="61912" y="3573016"/>
            <a:ext cx="9448800" cy="2846933"/>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Strutture corporee </a:t>
            </a:r>
          </a:p>
          <a:p>
            <a:r>
              <a:rPr lang="it-IT" sz="2000" dirty="0">
                <a:solidFill>
                  <a:srgbClr val="FF0000"/>
                </a:solidFill>
                <a:latin typeface="Wingdings" charset="2"/>
              </a:rPr>
              <a:t> </a:t>
            </a:r>
            <a:r>
              <a:rPr lang="it-IT" sz="2000" dirty="0">
                <a:solidFill>
                  <a:srgbClr val="FF0000"/>
                </a:solidFill>
              </a:rPr>
              <a:t>strutture del sistema nervoso (cervello, midollo spinale e strutture correlate); </a:t>
            </a:r>
            <a:r>
              <a:rPr lang="it-IT" sz="2000" dirty="0">
                <a:solidFill>
                  <a:srgbClr val="FF0000"/>
                </a:solidFill>
                <a:latin typeface="Wingdings" charset="2"/>
              </a:rPr>
              <a:t> </a:t>
            </a:r>
            <a:r>
              <a:rPr lang="it-IT" sz="2000" dirty="0">
                <a:solidFill>
                  <a:srgbClr val="FF0000"/>
                </a:solidFill>
              </a:rPr>
              <a:t>occhio e strutture correlate;</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strutture coinvolte nella voce e nella parola;</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strutture dei sistemi cardiovascolare, immunologico e respiratorio; </a:t>
            </a:r>
          </a:p>
          <a:p>
            <a:r>
              <a:rPr lang="it-IT" sz="2000" dirty="0">
                <a:solidFill>
                  <a:srgbClr val="FF0000"/>
                </a:solidFill>
                <a:latin typeface="Wingdings" charset="2"/>
              </a:rPr>
              <a:t> </a:t>
            </a:r>
            <a:r>
              <a:rPr lang="it-IT" sz="2000" dirty="0">
                <a:solidFill>
                  <a:srgbClr val="FF0000"/>
                </a:solidFill>
              </a:rPr>
              <a:t>strutture correlate all’apparato digerente e ai sistemi metabolici ed endocrini; </a:t>
            </a:r>
            <a:r>
              <a:rPr lang="it-IT" sz="2000" dirty="0">
                <a:solidFill>
                  <a:srgbClr val="FF0000"/>
                </a:solidFill>
                <a:latin typeface="Wingdings" charset="2"/>
              </a:rPr>
              <a:t> </a:t>
            </a:r>
            <a:r>
              <a:rPr lang="it-IT" sz="2000" dirty="0">
                <a:solidFill>
                  <a:srgbClr val="FF0000"/>
                </a:solidFill>
              </a:rPr>
              <a:t>strutture del sistema urogenitale e di riproduzione;</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strutture correlate al movimento;</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pelle e strutture correlate. </a:t>
            </a:r>
          </a:p>
        </p:txBody>
      </p:sp>
    </p:spTree>
    <p:extLst>
      <p:ext uri="{BB962C8B-B14F-4D97-AF65-F5344CB8AC3E}">
        <p14:creationId xmlns:p14="http://schemas.microsoft.com/office/powerpoint/2010/main" val="1175959408"/>
      </p:ext>
    </p:extLst>
  </p:cSld>
  <p:clrMapOvr>
    <a:masterClrMapping/>
  </p:clrMapOvr>
  <p:transition spd="med">
    <p:strips dir="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318964" y="188640"/>
            <a:ext cx="9448800" cy="1615827"/>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MOBILITA’</a:t>
            </a:r>
          </a:p>
          <a:p>
            <a:pPr algn="just">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FFFFFF"/>
                </a:solidFill>
                <a:latin typeface="Comic Sans MS"/>
                <a:ea typeface="Comic Sans MS"/>
                <a:cs typeface="Comic Sans MS"/>
                <a:sym typeface="Comic Sans MS"/>
              </a:defRPr>
            </a:pPr>
            <a:r>
              <a:rPr lang="it-IT" sz="2000" dirty="0">
                <a:solidFill>
                  <a:srgbClr val="FF0000"/>
                </a:solidFill>
              </a:rPr>
              <a:t>1) CAMBIARE E MANTENERE UNA POSIZIONE CORPOREA</a:t>
            </a:r>
          </a:p>
          <a:p>
            <a:pPr algn="just">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FFFFFF"/>
                </a:solidFill>
                <a:latin typeface="Comic Sans MS"/>
                <a:ea typeface="Comic Sans MS"/>
                <a:cs typeface="Comic Sans MS"/>
                <a:sym typeface="Comic Sans MS"/>
              </a:defRPr>
            </a:pPr>
            <a:r>
              <a:rPr lang="it-IT" sz="2000" dirty="0">
                <a:solidFill>
                  <a:srgbClr val="FF0000"/>
                </a:solidFill>
              </a:rPr>
              <a:t>(D410-D429): assumere ed abbandonare una posizione corporea e muoversi da una collocazione all’altra”. </a:t>
            </a:r>
            <a:r>
              <a:rPr lang="it-IT" sz="2000" u="sng" dirty="0">
                <a:solidFill>
                  <a:srgbClr val="FF0000"/>
                </a:solidFill>
              </a:rPr>
              <a:t>Le categorie “significative”</a:t>
            </a:r>
            <a:r>
              <a:rPr lang="it-IT" sz="2000" dirty="0">
                <a:solidFill>
                  <a:srgbClr val="FF0000"/>
                </a:solidFill>
              </a:rPr>
              <a:t> per la valutazione dell’item sono</a:t>
            </a:r>
            <a:r>
              <a:rPr lang="it-IT" sz="2000" dirty="0"/>
              <a:t>:</a:t>
            </a:r>
          </a:p>
        </p:txBody>
      </p:sp>
      <p:sp>
        <p:nvSpPr>
          <p:cNvPr id="4" name="Shape 299"/>
          <p:cNvSpPr/>
          <p:nvPr/>
        </p:nvSpPr>
        <p:spPr>
          <a:xfrm>
            <a:off x="606996" y="2492896"/>
            <a:ext cx="9320909" cy="3212184"/>
          </a:xfrm>
          <a:prstGeom prst="rect">
            <a:avLst/>
          </a:prstGeom>
          <a:solidFill>
            <a:srgbClr val="00FFFF"/>
          </a:solidFill>
          <a:ln w="12700">
            <a:solidFill>
              <a:srgbClr val="00FFFF"/>
            </a:solidFill>
          </a:ln>
          <a:extLst>
            <a:ext uri="{C572A759-6A51-4108-AA02-DFA0A04FC94B}">
              <ma14:wrappingTextBoxFlag xmlns:ma14="http://schemas.microsoft.com/office/mac/drawingml/2011/main" xmlns="" val="1"/>
            </a:ext>
          </a:extLst>
        </p:spPr>
        <p:txBody>
          <a:bodyPr wrap="square" lIns="66559" tIns="66559" rIns="66559" bIns="66559" anchor="ctr">
            <a:spAutoFit/>
          </a:bodyPr>
          <a:lstStyle/>
          <a:p>
            <a:pPr marL="650240" indent="-650240">
              <a:tabLst>
                <a:tab pos="647700" algn="l"/>
                <a:tab pos="1054100" algn="l"/>
                <a:tab pos="2146300" algn="l"/>
                <a:tab pos="3251200" algn="l"/>
                <a:tab pos="4305300" algn="l"/>
                <a:tab pos="5397500" algn="l"/>
                <a:tab pos="6502400" algn="l"/>
                <a:tab pos="7556500" algn="l"/>
                <a:tab pos="8648700" algn="l"/>
                <a:tab pos="9753600" algn="l"/>
                <a:tab pos="10807700" algn="l"/>
                <a:tab pos="11899900" algn="l"/>
                <a:tab pos="13004800" algn="l"/>
                <a:tab pos="14058900" algn="l"/>
                <a:tab pos="15151100" algn="l"/>
                <a:tab pos="15316200" algn="l"/>
              </a:tabLst>
              <a:defRPr sz="2800">
                <a:solidFill>
                  <a:srgbClr val="0000FF"/>
                </a:solidFill>
                <a:latin typeface="Comic Sans MS"/>
                <a:ea typeface="Comic Sans MS"/>
                <a:cs typeface="Comic Sans MS"/>
                <a:sym typeface="Comic Sans MS"/>
              </a:defRPr>
            </a:pPr>
            <a:r>
              <a:rPr sz="2000"/>
              <a:t>	-</a:t>
            </a:r>
            <a:r>
              <a:rPr sz="2000" b="1" u="sng"/>
              <a:t>d4100 sdraiarsi</a:t>
            </a:r>
            <a:r>
              <a:rPr sz="2000"/>
              <a:t>: </a:t>
            </a:r>
            <a:r>
              <a:rPr sz="2000" b="1"/>
              <a:t>assumere ed abbandonare una posizione sdraiata o cambiare posizione corporea da orizzontale ad un’altra posizione</a:t>
            </a:r>
          </a:p>
          <a:p>
            <a:pPr marL="650240" indent="-650240">
              <a:tabLst>
                <a:tab pos="647700" algn="l"/>
                <a:tab pos="1054100" algn="l"/>
                <a:tab pos="2146300" algn="l"/>
                <a:tab pos="3251200" algn="l"/>
                <a:tab pos="4305300" algn="l"/>
                <a:tab pos="5397500" algn="l"/>
                <a:tab pos="6502400" algn="l"/>
                <a:tab pos="7556500" algn="l"/>
                <a:tab pos="8648700" algn="l"/>
                <a:tab pos="9753600" algn="l"/>
                <a:tab pos="10807700" algn="l"/>
                <a:tab pos="11899900" algn="l"/>
                <a:tab pos="13004800" algn="l"/>
                <a:tab pos="14058900" algn="l"/>
                <a:tab pos="15151100" algn="l"/>
                <a:tab pos="15316200" algn="l"/>
              </a:tabLst>
              <a:defRPr sz="2800" b="1">
                <a:solidFill>
                  <a:srgbClr val="0000FF"/>
                </a:solidFill>
                <a:latin typeface="Comic Sans MS"/>
                <a:ea typeface="Comic Sans MS"/>
                <a:cs typeface="Comic Sans MS"/>
                <a:sym typeface="Comic Sans MS"/>
              </a:defRPr>
            </a:pPr>
            <a:r>
              <a:rPr sz="2000"/>
              <a:t>	-</a:t>
            </a:r>
            <a:r>
              <a:rPr sz="2000" u="sng"/>
              <a:t>d4103  sedersi</a:t>
            </a:r>
            <a:r>
              <a:rPr sz="2000" b="0"/>
              <a:t>: </a:t>
            </a:r>
            <a:r>
              <a:rPr sz="2000"/>
              <a:t>assumere e abbandonare la posizione seduta e cambiare posizione corporea da seduti ad una qualsiasi altra posizione </a:t>
            </a:r>
          </a:p>
          <a:p>
            <a:pPr marL="650240" indent="-650240">
              <a:tabLst>
                <a:tab pos="647700" algn="l"/>
                <a:tab pos="1054100" algn="l"/>
                <a:tab pos="2146300" algn="l"/>
                <a:tab pos="3251200" algn="l"/>
                <a:tab pos="4305300" algn="l"/>
                <a:tab pos="5397500" algn="l"/>
                <a:tab pos="6502400" algn="l"/>
                <a:tab pos="7556500" algn="l"/>
                <a:tab pos="8648700" algn="l"/>
                <a:tab pos="9753600" algn="l"/>
                <a:tab pos="10807700" algn="l"/>
                <a:tab pos="11899900" algn="l"/>
                <a:tab pos="13004800" algn="l"/>
                <a:tab pos="14058900" algn="l"/>
                <a:tab pos="15151100" algn="l"/>
                <a:tab pos="15316200" algn="l"/>
              </a:tabLst>
              <a:defRPr sz="2800" b="1">
                <a:solidFill>
                  <a:srgbClr val="0000FF"/>
                </a:solidFill>
                <a:latin typeface="Comic Sans MS"/>
                <a:ea typeface="Comic Sans MS"/>
                <a:cs typeface="Comic Sans MS"/>
                <a:sym typeface="Comic Sans MS"/>
              </a:defRPr>
            </a:pPr>
            <a:r>
              <a:rPr sz="2000"/>
              <a:t>	-</a:t>
            </a:r>
            <a:r>
              <a:rPr sz="2000" u="sng"/>
              <a:t>d4104 stare in posizione eretta</a:t>
            </a:r>
            <a:r>
              <a:rPr sz="2000" b="0"/>
              <a:t>: </a:t>
            </a:r>
            <a:r>
              <a:rPr sz="2000"/>
              <a:t>assumere ed abbandonare la posizione eretta o cambiare posizione corporea da eretta ad una qualsiasi altra posizione.</a:t>
            </a:r>
          </a:p>
          <a:p>
            <a:pPr marL="650240" indent="-650240">
              <a:tabLst>
                <a:tab pos="647700" algn="l"/>
                <a:tab pos="1054100" algn="l"/>
                <a:tab pos="2146300" algn="l"/>
                <a:tab pos="3251200" algn="l"/>
                <a:tab pos="4305300" algn="l"/>
                <a:tab pos="5397500" algn="l"/>
                <a:tab pos="6502400" algn="l"/>
                <a:tab pos="7556500" algn="l"/>
                <a:tab pos="8648700" algn="l"/>
                <a:tab pos="9753600" algn="l"/>
                <a:tab pos="10807700" algn="l"/>
                <a:tab pos="11899900" algn="l"/>
                <a:tab pos="13004800" algn="l"/>
                <a:tab pos="14058900" algn="l"/>
                <a:tab pos="15151100" algn="l"/>
                <a:tab pos="15316200" algn="l"/>
              </a:tabLst>
              <a:defRPr sz="2800" b="1">
                <a:solidFill>
                  <a:srgbClr val="0000FF"/>
                </a:solidFill>
                <a:latin typeface="Comic Sans MS"/>
                <a:ea typeface="Comic Sans MS"/>
                <a:cs typeface="Comic Sans MS"/>
                <a:sym typeface="Comic Sans MS"/>
              </a:defRPr>
            </a:pPr>
            <a:r>
              <a:rPr sz="2000"/>
              <a:t>	-</a:t>
            </a:r>
            <a:r>
              <a:rPr sz="2000" u="sng"/>
              <a:t>d 4154 mantenere una posizione eretta</a:t>
            </a:r>
            <a:r>
              <a:rPr sz="2000" b="0"/>
              <a:t>: </a:t>
            </a:r>
            <a:r>
              <a:rPr sz="2000"/>
              <a:t>rimanere in una posizione eretta per il tempo richiesto . </a:t>
            </a:r>
          </a:p>
        </p:txBody>
      </p:sp>
    </p:spTree>
    <p:extLst>
      <p:ext uri="{BB962C8B-B14F-4D97-AF65-F5344CB8AC3E}">
        <p14:creationId xmlns:p14="http://schemas.microsoft.com/office/powerpoint/2010/main" val="432395772"/>
      </p:ext>
    </p:extLst>
  </p:cSld>
  <p:clrMapOvr>
    <a:masterClrMapping/>
  </p:clrMapOvr>
  <p:transition spd="med">
    <p:strips dir="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318964" y="188640"/>
            <a:ext cx="9448800" cy="1308050"/>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MOBILITA’</a:t>
            </a:r>
          </a:p>
          <a:p>
            <a:pPr algn="just">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FFFFFF"/>
                </a:solidFill>
                <a:latin typeface="Comic Sans MS"/>
                <a:ea typeface="Comic Sans MS"/>
                <a:cs typeface="Comic Sans MS"/>
                <a:sym typeface="Comic Sans MS"/>
              </a:defRPr>
            </a:pPr>
            <a:r>
              <a:rPr lang="it-IT" sz="2000" dirty="0">
                <a:solidFill>
                  <a:srgbClr val="FF0000"/>
                </a:solidFill>
              </a:rPr>
              <a:t>2) CAMMINARE E SPOSTARSI (D450–D 465): Muoversi lungo una superficie a piedi, passo dopo passo. Gli </a:t>
            </a:r>
            <a:r>
              <a:rPr lang="it-IT" sz="2000" dirty="0" err="1">
                <a:solidFill>
                  <a:srgbClr val="FF0000"/>
                </a:solidFill>
              </a:rPr>
              <a:t>items</a:t>
            </a:r>
            <a:r>
              <a:rPr lang="it-IT" sz="2000" dirty="0">
                <a:solidFill>
                  <a:srgbClr val="FF0000"/>
                </a:solidFill>
              </a:rPr>
              <a:t> di maggiore rilevanza sono: :</a:t>
            </a:r>
          </a:p>
        </p:txBody>
      </p:sp>
      <p:sp>
        <p:nvSpPr>
          <p:cNvPr id="5" name="Shape 303"/>
          <p:cNvSpPr/>
          <p:nvPr/>
        </p:nvSpPr>
        <p:spPr>
          <a:xfrm>
            <a:off x="345852" y="1988840"/>
            <a:ext cx="9421912" cy="3212184"/>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-d4500 camminare per brevi distanze</a:t>
            </a:r>
            <a:r>
              <a:rPr sz="2000" b="0"/>
              <a:t>: camminare per alcuni metri, </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a:solidFill>
                  <a:srgbClr val="0000FF"/>
                </a:solidFill>
                <a:latin typeface="Comic Sans MS"/>
                <a:ea typeface="Comic Sans MS"/>
                <a:cs typeface="Comic Sans MS"/>
                <a:sym typeface="Comic Sans MS"/>
              </a:defRPr>
            </a:pPr>
            <a:r>
              <a:rPr sz="2000"/>
              <a:t>come nel camminare per stanze e corridoi o all’interno di un edificio o per brevi distanze all’aperto.</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-d4501 camminare per lunghe distanze</a:t>
            </a:r>
            <a:r>
              <a:rPr sz="2000" b="0"/>
              <a:t>: camminare per più di un chilometro, come attraverso un paese o una città, tra paesi o attraverso spazi aperti.</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-d4502 camminare su superfici diverse</a:t>
            </a:r>
            <a:r>
              <a:rPr sz="2000" b="0"/>
              <a:t>:camminare su superfici inclinate, irregolari o in movimento, come su erba, ghiaia o ghiaccio e neve, o camminare a bordo di una nave, un treno o un altro veicolo.</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-d455 spostarsi</a:t>
            </a:r>
            <a:r>
              <a:rPr sz="2000" b="0"/>
              <a:t>: trasferire tutto il corpo da un posto all’altro con modalità diverse dal camminare </a:t>
            </a:r>
          </a:p>
        </p:txBody>
      </p:sp>
    </p:spTree>
    <p:extLst>
      <p:ext uri="{BB962C8B-B14F-4D97-AF65-F5344CB8AC3E}">
        <p14:creationId xmlns:p14="http://schemas.microsoft.com/office/powerpoint/2010/main" val="602477214"/>
      </p:ext>
    </p:extLst>
  </p:cSld>
  <p:clrMapOvr>
    <a:masterClrMapping/>
  </p:clrMapOvr>
  <p:transition spd="med">
    <p:strips dir="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318964" y="188640"/>
            <a:ext cx="9448800" cy="1246495"/>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MOBILITA’</a:t>
            </a:r>
          </a:p>
          <a:p>
            <a:pPr algn="just">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FFFFFF"/>
                </a:solidFill>
                <a:latin typeface="Comic Sans MS"/>
                <a:ea typeface="Comic Sans MS"/>
                <a:cs typeface="Comic Sans MS"/>
                <a:sym typeface="Comic Sans MS"/>
              </a:defRPr>
            </a:pPr>
            <a:r>
              <a:rPr lang="it-IT" sz="2000" dirty="0">
                <a:solidFill>
                  <a:srgbClr val="FF0000"/>
                </a:solidFill>
              </a:rPr>
              <a:t>3) TRASPORTARE, SPOSTARE E MANEGGIARE OGGETTI (D430-D445): Sollevare un oggetto o portare un oggetto da un posto all’altro. </a:t>
            </a:r>
            <a:r>
              <a:rPr lang="it-IT" sz="1600" dirty="0">
                <a:solidFill>
                  <a:srgbClr val="FF0000"/>
                </a:solidFill>
              </a:rPr>
              <a:t>Gli </a:t>
            </a:r>
            <a:r>
              <a:rPr lang="it-IT" sz="1600" dirty="0" err="1">
                <a:solidFill>
                  <a:srgbClr val="FF0000"/>
                </a:solidFill>
              </a:rPr>
              <a:t>Items</a:t>
            </a:r>
            <a:r>
              <a:rPr lang="it-IT" sz="1600" dirty="0">
                <a:solidFill>
                  <a:srgbClr val="FF0000"/>
                </a:solidFill>
              </a:rPr>
              <a:t> di maggiore rilevanza sono: </a:t>
            </a:r>
            <a:endParaRPr lang="it-IT" sz="2000" dirty="0">
              <a:solidFill>
                <a:srgbClr val="FF0000"/>
              </a:solidFill>
            </a:endParaRPr>
          </a:p>
        </p:txBody>
      </p:sp>
      <p:sp>
        <p:nvSpPr>
          <p:cNvPr id="8" name="Shape 305"/>
          <p:cNvSpPr/>
          <p:nvPr/>
        </p:nvSpPr>
        <p:spPr>
          <a:xfrm>
            <a:off x="159482" y="2132856"/>
            <a:ext cx="9767764" cy="3519960"/>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-d4300 sollevare</a:t>
            </a:r>
            <a:r>
              <a:rPr sz="2000" b="0"/>
              <a:t>: sollevare un oggetto per muoverlo da un livello più basso ad uno più alto (es.: sollevare un oggetto da un tavolo).</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-d4301 portare con le mani</a:t>
            </a:r>
            <a:r>
              <a:rPr sz="2000" b="0"/>
              <a:t>: portare o trasportare un oggetto da un posto ad un altro usando le mani (ad es.: portare un bicchiere o un altro oggetto).</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-d4305 posare degli oggetti</a:t>
            </a:r>
            <a:r>
              <a:rPr sz="2000" b="0"/>
              <a:t>: usare mani, braccia o altre parti del corpo per appoggiare uno più oggetti su una superficie o su un piano (ad es.: appoggiare per terra un oggetto).</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0000FF"/>
                </a:solidFill>
                <a:latin typeface="Comic Sans MS"/>
                <a:ea typeface="Comic Sans MS"/>
                <a:cs typeface="Comic Sans MS"/>
                <a:sym typeface="Comic Sans MS"/>
              </a:defRPr>
            </a:pPr>
            <a:r>
              <a:rPr sz="2000"/>
              <a:t>-d440 uso fine della mano</a:t>
            </a:r>
            <a:r>
              <a:rPr sz="2000" b="0"/>
              <a:t>: compiere le azioni coordinate del maneggiare oggetti, raccoglierli, manipolarli e lasciarli andare usando una mano, dita e pollice, come necessario per raccogliere delle monete da un tavolo o per comporre un numero al telefono o girare una maniglia.</a:t>
            </a:r>
          </a:p>
        </p:txBody>
      </p:sp>
    </p:spTree>
    <p:extLst>
      <p:ext uri="{BB962C8B-B14F-4D97-AF65-F5344CB8AC3E}">
        <p14:creationId xmlns:p14="http://schemas.microsoft.com/office/powerpoint/2010/main" val="1773420703"/>
      </p:ext>
    </p:extLst>
  </p:cSld>
  <p:clrMapOvr>
    <a:masterClrMapping/>
  </p:clrMapOvr>
  <p:transition spd="med">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2105025" y="598488"/>
            <a:ext cx="6248400" cy="1006475"/>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I punti di riferimento</a:t>
            </a:r>
          </a:p>
          <a:p>
            <a:pPr algn="ctr">
              <a:buClr>
                <a:schemeClr val="accent2"/>
              </a:buClr>
              <a:buSzPct val="80000"/>
              <a:buFont typeface="Wingdings" pitchFamily="2" charset="2"/>
              <a:buNone/>
            </a:pPr>
            <a:r>
              <a:rPr lang="it-IT" b="1" i="1" dirty="0"/>
              <a:t>Legge 5 febbraio 1992 n. 104</a:t>
            </a:r>
            <a:endParaRPr lang="it-IT" sz="4000" b="1" dirty="0">
              <a:effectLst>
                <a:outerShdw blurRad="38100" dist="38100" dir="2700000" algn="tl">
                  <a:srgbClr val="000000"/>
                </a:outerShdw>
              </a:effectLst>
              <a:latin typeface="Comic Sans MS" pitchFamily="66" charset="0"/>
              <a:cs typeface="Times New Roman" pitchFamily="18" charset="0"/>
            </a:endParaRPr>
          </a:p>
        </p:txBody>
      </p:sp>
      <p:sp>
        <p:nvSpPr>
          <p:cNvPr id="3" name="Text Box 7"/>
          <p:cNvSpPr txBox="1">
            <a:spLocks noChangeArrowheads="1"/>
          </p:cNvSpPr>
          <p:nvPr/>
        </p:nvSpPr>
        <p:spPr bwMode="auto">
          <a:xfrm>
            <a:off x="663575" y="1916113"/>
            <a:ext cx="9145588" cy="4524315"/>
          </a:xfrm>
          <a:prstGeom prst="rect">
            <a:avLst/>
          </a:prstGeom>
          <a:solidFill>
            <a:srgbClr val="FFFF00"/>
          </a:solidFill>
          <a:ln w="9525">
            <a:noFill/>
            <a:miter lim="800000"/>
            <a:headEnd/>
            <a:tailEnd/>
          </a:ln>
          <a:effectLst/>
        </p:spPr>
        <p:txBody>
          <a:bodyPr>
            <a:spAutoFit/>
          </a:bodyPr>
          <a:lstStyle/>
          <a:p>
            <a:r>
              <a:rPr lang="it-IT" altLang="it-IT" b="1" i="1" dirty="0">
                <a:solidFill>
                  <a:schemeClr val="bg2"/>
                </a:solidFill>
                <a:latin typeface="Comic Sans MS" pitchFamily="66" charset="0"/>
              </a:rPr>
              <a:t>Articolo 3. Soggetti aventi diritto</a:t>
            </a:r>
          </a:p>
          <a:p>
            <a:pPr marL="457200" indent="-457200">
              <a:buAutoNum type="arabicPeriod"/>
            </a:pPr>
            <a:r>
              <a:rPr lang="it-IT" altLang="it-IT" b="1" dirty="0">
                <a:solidFill>
                  <a:schemeClr val="bg2"/>
                </a:solidFill>
                <a:latin typeface="Comic Sans MS" pitchFamily="66" charset="0"/>
              </a:rPr>
              <a:t>E' persona handicappata colui che presenta una minorazione fisica, psichica o sensoriale, stabilizzata o progressiva, che è causa di difficoltà di apprendimento, di relazione o di integrazione lavorativa e tale da determinare un processo di svantaggio sociale o di emarginazione</a:t>
            </a:r>
          </a:p>
          <a:p>
            <a:pPr marL="457200" indent="-457200">
              <a:buAutoNum type="arabicPeriod"/>
            </a:pPr>
            <a:r>
              <a:rPr lang="it-IT" b="1" dirty="0">
                <a:solidFill>
                  <a:schemeClr val="bg2"/>
                </a:solidFill>
                <a:latin typeface="Comic Sans MS" pitchFamily="66" charset="0"/>
              </a:rPr>
              <a:t>La persona handicappata ha diritto alle prestazioni stabilite in suo favore in relazione alla natura e alla consistenza della minorazione, alla capacità complessiva individuale residua e alla efficacia delle terapie riabilitative</a:t>
            </a:r>
            <a:endParaRPr lang="it-IT" altLang="it-IT" b="1" dirty="0">
              <a:solidFill>
                <a:schemeClr val="bg2"/>
              </a:solidFill>
              <a:latin typeface="Comic Sans MS" pitchFamily="66" charset="0"/>
            </a:endParaRPr>
          </a:p>
        </p:txBody>
      </p:sp>
    </p:spTree>
  </p:cSld>
  <p:clrMapOvr>
    <a:masterClrMapping/>
  </p:clrMapOvr>
  <p:transition spd="med">
    <p:strips dir="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318964" y="188640"/>
            <a:ext cx="9448800" cy="692497"/>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MOBILITA’</a:t>
            </a:r>
          </a:p>
          <a:p>
            <a:pPr algn="just">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2800" b="1">
                <a:solidFill>
                  <a:srgbClr val="FFFFFF"/>
                </a:solidFill>
                <a:latin typeface="Comic Sans MS"/>
                <a:ea typeface="Comic Sans MS"/>
                <a:cs typeface="Comic Sans MS"/>
                <a:sym typeface="Comic Sans MS"/>
              </a:defRPr>
            </a:pPr>
            <a:r>
              <a:rPr lang="it-IT" sz="2000" dirty="0">
                <a:solidFill>
                  <a:srgbClr val="FF0000"/>
                </a:solidFill>
              </a:rPr>
              <a:t>4) GUIDARE (D 475) </a:t>
            </a:r>
            <a:r>
              <a:rPr lang="it-IT" sz="1600" dirty="0">
                <a:solidFill>
                  <a:srgbClr val="FF0000"/>
                </a:solidFill>
              </a:rPr>
              <a:t>: </a:t>
            </a:r>
            <a:endParaRPr lang="it-IT" sz="2000" dirty="0">
              <a:solidFill>
                <a:srgbClr val="FF0000"/>
              </a:solidFill>
            </a:endParaRPr>
          </a:p>
        </p:txBody>
      </p:sp>
      <p:sp>
        <p:nvSpPr>
          <p:cNvPr id="4" name="Shape 308"/>
          <p:cNvSpPr/>
          <p:nvPr/>
        </p:nvSpPr>
        <p:spPr>
          <a:xfrm>
            <a:off x="447228" y="2276872"/>
            <a:ext cx="9304784" cy="1981077"/>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a:solidFill>
                  <a:srgbClr val="0000FF"/>
                </a:solidFill>
                <a:latin typeface="Comic Sans MS"/>
                <a:ea typeface="Comic Sans MS"/>
                <a:cs typeface="Comic Sans MS"/>
                <a:sym typeface="Comic Sans MS"/>
              </a:defRPr>
            </a:lvl1pPr>
          </a:lstStyle>
          <a:p>
            <a:pPr algn="just"/>
            <a:r>
              <a:t>essere ai comandi di e far muovere un veicolo o l'animale che lo tira, viaggiare secondo i propri comandi o avere a propria disposizione un qualsiasi mezzo di trasporto, come un automobile, una bicicletta, una barca o un veicolo a trazione animale.</a:t>
            </a:r>
          </a:p>
        </p:txBody>
      </p:sp>
      <p:sp>
        <p:nvSpPr>
          <p:cNvPr id="5" name="Shape 286"/>
          <p:cNvSpPr/>
          <p:nvPr/>
        </p:nvSpPr>
        <p:spPr>
          <a:xfrm>
            <a:off x="273396" y="5589240"/>
            <a:ext cx="9805517" cy="873082"/>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a:solidFill>
                  <a:srgbClr val="0000FF"/>
                </a:solidFill>
                <a:latin typeface="Comic Sans MS"/>
                <a:ea typeface="Comic Sans MS"/>
                <a:cs typeface="Comic Sans MS"/>
                <a:sym typeface="Comic Sans MS"/>
              </a:defRPr>
            </a:lvl1pPr>
          </a:lstStyle>
          <a:p>
            <a:pPr algn="ctr">
              <a:defRPr>
                <a:solidFill>
                  <a:srgbClr val="FFFF00"/>
                </a:solidFill>
                <a:latin typeface="Comic Sans MS"/>
                <a:ea typeface="Comic Sans MS"/>
                <a:cs typeface="Comic Sans MS"/>
                <a:sym typeface="Comic Sans MS"/>
              </a:defRPr>
            </a:pPr>
            <a:r>
              <a:rPr lang="it-IT" dirty="0">
                <a:solidFill>
                  <a:srgbClr val="FF0000"/>
                </a:solidFill>
              </a:rPr>
              <a:t>Ad ogni item viene assegnato un punteggio pari a:</a:t>
            </a:r>
            <a:endParaRPr lang="it-IT" sz="2800" dirty="0">
              <a:solidFill>
                <a:srgbClr val="FF0000"/>
              </a:solidFill>
            </a:endParaRPr>
          </a:p>
          <a:p>
            <a:pPr algn="ctr">
              <a:defRPr b="1">
                <a:solidFill>
                  <a:srgbClr val="FFFF00"/>
                </a:solidFill>
                <a:latin typeface="Comic Sans MS"/>
                <a:ea typeface="Comic Sans MS"/>
                <a:cs typeface="Comic Sans MS"/>
                <a:sym typeface="Comic Sans MS"/>
              </a:defRPr>
            </a:pPr>
            <a:r>
              <a:rPr lang="it-IT" dirty="0">
                <a:solidFill>
                  <a:srgbClr val="FF0000"/>
                </a:solidFill>
              </a:rPr>
              <a:t>0-1-2-3-4-9</a:t>
            </a:r>
          </a:p>
        </p:txBody>
      </p:sp>
    </p:spTree>
    <p:extLst>
      <p:ext uri="{BB962C8B-B14F-4D97-AF65-F5344CB8AC3E}">
        <p14:creationId xmlns:p14="http://schemas.microsoft.com/office/powerpoint/2010/main" val="243215222"/>
      </p:ext>
    </p:extLst>
  </p:cSld>
  <p:clrMapOvr>
    <a:masterClrMapping/>
  </p:clrMapOvr>
  <p:transition spd="med">
    <p:strips dir="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462980" y="260648"/>
            <a:ext cx="9448800" cy="3016210"/>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Attività e partecipazione</a:t>
            </a:r>
          </a:p>
          <a:p>
            <a:pPr algn="ctr" defTabSz="762000" eaLnBrk="0" hangingPunct="0">
              <a:lnSpc>
                <a:spcPct val="95000"/>
              </a:lnSpc>
            </a:pPr>
            <a:endParaRPr lang="it-IT" sz="2000" b="1" dirty="0">
              <a:solidFill>
                <a:srgbClr val="0000B4"/>
              </a:solidFill>
              <a:latin typeface="Comic Sans MS" pitchFamily="66" charset="0"/>
            </a:endParaRPr>
          </a:p>
          <a:p>
            <a:pPr defTabSz="762000" eaLnBrk="0" hangingPunct="0">
              <a:lnSpc>
                <a:spcPct val="95000"/>
              </a:lnSpc>
            </a:pPr>
            <a:r>
              <a:rPr lang="it-IT" sz="2000" b="1" dirty="0">
                <a:solidFill>
                  <a:srgbClr val="0000B4"/>
                </a:solidFill>
                <a:latin typeface="Comic Sans MS" pitchFamily="66" charset="0"/>
              </a:rPr>
              <a:t>Apprendimento e applicazione delle conoscenze</a:t>
            </a:r>
          </a:p>
          <a:p>
            <a:pPr defTabSz="762000" eaLnBrk="0" hangingPunct="0">
              <a:lnSpc>
                <a:spcPct val="95000"/>
              </a:lnSpc>
            </a:pPr>
            <a:r>
              <a:rPr lang="it-IT" sz="2000" b="1" dirty="0">
                <a:solidFill>
                  <a:srgbClr val="0000B4"/>
                </a:solidFill>
                <a:latin typeface="Comic Sans MS" pitchFamily="66" charset="0"/>
              </a:rPr>
              <a:t>Compiti e richieste generali</a:t>
            </a:r>
          </a:p>
          <a:p>
            <a:pPr defTabSz="762000" eaLnBrk="0" hangingPunct="0">
              <a:lnSpc>
                <a:spcPct val="95000"/>
              </a:lnSpc>
            </a:pPr>
            <a:r>
              <a:rPr lang="it-IT" sz="2000" b="1" dirty="0">
                <a:solidFill>
                  <a:srgbClr val="0000B4"/>
                </a:solidFill>
                <a:latin typeface="Comic Sans MS" pitchFamily="66" charset="0"/>
              </a:rPr>
              <a:t>Comunicazione</a:t>
            </a:r>
          </a:p>
          <a:p>
            <a:pPr defTabSz="762000" eaLnBrk="0" hangingPunct="0">
              <a:lnSpc>
                <a:spcPct val="95000"/>
              </a:lnSpc>
            </a:pPr>
            <a:r>
              <a:rPr lang="it-IT" sz="2000" b="1" dirty="0">
                <a:solidFill>
                  <a:srgbClr val="0000B4"/>
                </a:solidFill>
                <a:latin typeface="Comic Sans MS" pitchFamily="66" charset="0"/>
              </a:rPr>
              <a:t>Mobilità</a:t>
            </a:r>
          </a:p>
          <a:p>
            <a:pPr defTabSz="762000" eaLnBrk="0" hangingPunct="0">
              <a:lnSpc>
                <a:spcPct val="95000"/>
              </a:lnSpc>
            </a:pPr>
            <a:r>
              <a:rPr lang="it-IT" sz="2000" b="1" dirty="0">
                <a:solidFill>
                  <a:srgbClr val="0000B4"/>
                </a:solidFill>
                <a:latin typeface="Comic Sans MS" pitchFamily="66" charset="0"/>
              </a:rPr>
              <a:t>Cura della persona </a:t>
            </a:r>
          </a:p>
          <a:p>
            <a:pPr defTabSz="762000" eaLnBrk="0" hangingPunct="0">
              <a:lnSpc>
                <a:spcPct val="95000"/>
              </a:lnSpc>
            </a:pPr>
            <a:r>
              <a:rPr lang="it-IT" sz="2000" b="1" dirty="0">
                <a:solidFill>
                  <a:srgbClr val="0000B4"/>
                </a:solidFill>
                <a:latin typeface="Comic Sans MS" pitchFamily="66" charset="0"/>
              </a:rPr>
              <a:t>Vita domestica</a:t>
            </a:r>
          </a:p>
          <a:p>
            <a:pPr defTabSz="762000" eaLnBrk="0" hangingPunct="0">
              <a:lnSpc>
                <a:spcPct val="95000"/>
              </a:lnSpc>
            </a:pPr>
            <a:r>
              <a:rPr lang="it-IT" sz="2000" b="1" dirty="0">
                <a:solidFill>
                  <a:srgbClr val="0000B4"/>
                </a:solidFill>
                <a:latin typeface="Comic Sans MS" pitchFamily="66" charset="0"/>
              </a:rPr>
              <a:t>Interazioni e relazioni interpersonali</a:t>
            </a:r>
          </a:p>
          <a:p>
            <a:pPr defTabSz="762000" eaLnBrk="0" hangingPunct="0">
              <a:lnSpc>
                <a:spcPct val="95000"/>
              </a:lnSpc>
            </a:pPr>
            <a:r>
              <a:rPr lang="it-IT" sz="2000" b="1" dirty="0">
                <a:solidFill>
                  <a:srgbClr val="0000B4"/>
                </a:solidFill>
                <a:latin typeface="Comic Sans MS" pitchFamily="66" charset="0"/>
              </a:rPr>
              <a:t>Aree di vita principali</a:t>
            </a:r>
          </a:p>
        </p:txBody>
      </p:sp>
      <p:sp>
        <p:nvSpPr>
          <p:cNvPr id="4" name="Text Box 2053"/>
          <p:cNvSpPr txBox="1">
            <a:spLocks noChangeArrowheads="1"/>
          </p:cNvSpPr>
          <p:nvPr/>
        </p:nvSpPr>
        <p:spPr bwMode="auto">
          <a:xfrm>
            <a:off x="480690" y="3645024"/>
            <a:ext cx="9448800" cy="2215991"/>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Fattori contestuali</a:t>
            </a:r>
          </a:p>
          <a:p>
            <a:pPr algn="ctr" defTabSz="762000" eaLnBrk="0" hangingPunct="0">
              <a:lnSpc>
                <a:spcPct val="95000"/>
              </a:lnSpc>
            </a:pPr>
            <a:endParaRPr lang="it-IT" sz="2000" b="1" dirty="0">
              <a:solidFill>
                <a:srgbClr val="0000B4"/>
              </a:solidFill>
              <a:latin typeface="Comic Sans MS" pitchFamily="66" charset="0"/>
            </a:endParaRPr>
          </a:p>
          <a:p>
            <a:pPr marL="342900" indent="-342900">
              <a:buFont typeface="Wingdings" charset="2"/>
              <a:buChar char="§"/>
            </a:pPr>
            <a:r>
              <a:rPr lang="it-IT" sz="2000" dirty="0">
                <a:solidFill>
                  <a:srgbClr val="FF0000"/>
                </a:solidFill>
              </a:rPr>
              <a:t>prodotti e tecnologia;</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ambiente naturale e cambiamenti ambientali effettuati dall’uomo; </a:t>
            </a:r>
          </a:p>
          <a:p>
            <a:pPr marL="342900" indent="-342900">
              <a:buFont typeface="Wingdings" charset="2"/>
              <a:buChar char="§"/>
            </a:pPr>
            <a:r>
              <a:rPr lang="it-IT" sz="2000" dirty="0">
                <a:solidFill>
                  <a:srgbClr val="FF0000"/>
                </a:solidFill>
                <a:latin typeface="Wingdings" charset="2"/>
              </a:rPr>
              <a:t> </a:t>
            </a:r>
            <a:r>
              <a:rPr lang="it-IT" sz="2000" dirty="0">
                <a:solidFill>
                  <a:srgbClr val="FF0000"/>
                </a:solidFill>
              </a:rPr>
              <a:t>relazioni e sostegno sociale;</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atteggiamenti;</a:t>
            </a:r>
            <a:br>
              <a:rPr lang="it-IT" sz="2000" dirty="0">
                <a:solidFill>
                  <a:srgbClr val="FF0000"/>
                </a:solidFill>
              </a:rPr>
            </a:br>
            <a:r>
              <a:rPr lang="it-IT" sz="2000" dirty="0">
                <a:solidFill>
                  <a:srgbClr val="FF0000"/>
                </a:solidFill>
                <a:latin typeface="Wingdings" charset="2"/>
              </a:rPr>
              <a:t> </a:t>
            </a:r>
            <a:r>
              <a:rPr lang="it-IT" sz="2000" dirty="0">
                <a:solidFill>
                  <a:srgbClr val="FF0000"/>
                </a:solidFill>
              </a:rPr>
              <a:t>servizi, sistemi e politiche. </a:t>
            </a:r>
          </a:p>
        </p:txBody>
      </p:sp>
    </p:spTree>
    <p:extLst>
      <p:ext uri="{BB962C8B-B14F-4D97-AF65-F5344CB8AC3E}">
        <p14:creationId xmlns:p14="http://schemas.microsoft.com/office/powerpoint/2010/main" val="283362810"/>
      </p:ext>
    </p:extLst>
  </p:cSld>
  <p:clrMapOvr>
    <a:masterClrMapping/>
  </p:clrMapOvr>
  <p:transition spd="med">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462980" y="260648"/>
            <a:ext cx="9448800" cy="969496"/>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2000" b="1" dirty="0">
                <a:solidFill>
                  <a:srgbClr val="0000B4"/>
                </a:solidFill>
                <a:latin typeface="Comic Sans MS" pitchFamily="66" charset="0"/>
              </a:rPr>
              <a:t>ESEMPIO</a:t>
            </a:r>
          </a:p>
          <a:p>
            <a:pPr algn="ctr" defTabSz="762000" eaLnBrk="0" hangingPunct="0">
              <a:lnSpc>
                <a:spcPct val="95000"/>
              </a:lnSpc>
            </a:pPr>
            <a:endParaRPr lang="it-IT" sz="2000" b="1" dirty="0">
              <a:solidFill>
                <a:srgbClr val="0000B4"/>
              </a:solidFill>
              <a:latin typeface="Comic Sans MS" pitchFamily="66" charset="0"/>
            </a:endParaRPr>
          </a:p>
          <a:p>
            <a:pPr defTabSz="762000" eaLnBrk="0" hangingPunct="0">
              <a:lnSpc>
                <a:spcPct val="95000"/>
              </a:lnSpc>
            </a:pPr>
            <a:r>
              <a:rPr lang="it-IT" sz="2000" b="1" u="sng" dirty="0">
                <a:solidFill>
                  <a:srgbClr val="0000B4"/>
                </a:solidFill>
                <a:latin typeface="Comic Sans MS" pitchFamily="66" charset="0"/>
              </a:rPr>
              <a:t>Apprendimento e applicazione delle conoscenze</a:t>
            </a:r>
          </a:p>
        </p:txBody>
      </p:sp>
      <p:graphicFrame>
        <p:nvGraphicFramePr>
          <p:cNvPr id="3" name="Tabella 2"/>
          <p:cNvGraphicFramePr>
            <a:graphicFrameLocks noGrp="1"/>
          </p:cNvGraphicFramePr>
          <p:nvPr>
            <p:extLst>
              <p:ext uri="{D42A27DB-BD31-4B8C-83A1-F6EECF244321}">
                <p14:modId xmlns:p14="http://schemas.microsoft.com/office/powerpoint/2010/main" val="629508470"/>
              </p:ext>
            </p:extLst>
          </p:nvPr>
        </p:nvGraphicFramePr>
        <p:xfrm>
          <a:off x="1437660" y="1412776"/>
          <a:ext cx="7499440" cy="2477616"/>
        </p:xfrm>
        <a:graphic>
          <a:graphicData uri="http://schemas.openxmlformats.org/drawingml/2006/table">
            <a:tbl>
              <a:tblPr/>
              <a:tblGrid>
                <a:gridCol w="3749720">
                  <a:extLst>
                    <a:ext uri="{9D8B030D-6E8A-4147-A177-3AD203B41FA5}">
                      <a16:colId xmlns:a16="http://schemas.microsoft.com/office/drawing/2014/main" val="20000"/>
                    </a:ext>
                  </a:extLst>
                </a:gridCol>
                <a:gridCol w="3749720">
                  <a:extLst>
                    <a:ext uri="{9D8B030D-6E8A-4147-A177-3AD203B41FA5}">
                      <a16:colId xmlns:a16="http://schemas.microsoft.com/office/drawing/2014/main" val="20001"/>
                    </a:ext>
                  </a:extLst>
                </a:gridCol>
              </a:tblGrid>
              <a:tr h="619404">
                <a:tc>
                  <a:txBody>
                    <a:bodyPr/>
                    <a:lstStyle/>
                    <a:p>
                      <a:pPr algn="l" defTabSz="457200">
                        <a:defRPr>
                          <a:solidFill>
                            <a:srgbClr val="000000"/>
                          </a:solidFill>
                        </a:defRPr>
                      </a:pPr>
                      <a:r>
                        <a:rPr b="1" dirty="0">
                          <a:latin typeface="+mj-lt"/>
                          <a:ea typeface="+mj-ea"/>
                          <a:cs typeface="+mj-cs"/>
                          <a:sym typeface="Helvetica"/>
                        </a:rPr>
                        <a:t>acquisizione di abilità</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tc>
                  <a:txBody>
                    <a:bodyPr/>
                    <a:lstStyle/>
                    <a:p>
                      <a:pPr algn="l" defTabSz="457200">
                        <a:defRPr>
                          <a:solidFill>
                            <a:srgbClr val="000000"/>
                          </a:solidFill>
                        </a:defRPr>
                      </a:pPr>
                      <a:r>
                        <a:rPr sz="2000">
                          <a:latin typeface="+mj-lt"/>
                          <a:ea typeface="+mj-ea"/>
                          <a:cs typeface="+mj-cs"/>
                          <a:sym typeface="Helvetica"/>
                        </a:rPr>
                        <a:t>(d155)</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extLst>
                  <a:ext uri="{0D108BD9-81ED-4DB2-BD59-A6C34878D82A}">
                    <a16:rowId xmlns:a16="http://schemas.microsoft.com/office/drawing/2014/main" val="10000"/>
                  </a:ext>
                </a:extLst>
              </a:tr>
              <a:tr h="619404">
                <a:tc>
                  <a:txBody>
                    <a:bodyPr/>
                    <a:lstStyle/>
                    <a:p>
                      <a:pPr algn="l" defTabSz="457200">
                        <a:defRPr>
                          <a:solidFill>
                            <a:srgbClr val="000000"/>
                          </a:solidFill>
                        </a:defRPr>
                      </a:pPr>
                      <a:r>
                        <a:rPr b="1" dirty="0">
                          <a:latin typeface="+mj-lt"/>
                          <a:ea typeface="+mj-ea"/>
                          <a:cs typeface="+mj-cs"/>
                          <a:sym typeface="Helvetica"/>
                        </a:rPr>
                        <a:t>comunicare</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tc>
                  <a:txBody>
                    <a:bodyPr/>
                    <a:lstStyle/>
                    <a:p>
                      <a:pPr algn="l" defTabSz="457200">
                        <a:defRPr>
                          <a:solidFill>
                            <a:srgbClr val="000000"/>
                          </a:solidFill>
                        </a:defRPr>
                      </a:pPr>
                      <a:r>
                        <a:rPr sz="2000">
                          <a:latin typeface="+mj-lt"/>
                          <a:ea typeface="+mj-ea"/>
                          <a:cs typeface="+mj-cs"/>
                          <a:sym typeface="Helvetica"/>
                        </a:rPr>
                        <a:t>(d310 d335)</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extLst>
                  <a:ext uri="{0D108BD9-81ED-4DB2-BD59-A6C34878D82A}">
                    <a16:rowId xmlns:a16="http://schemas.microsoft.com/office/drawing/2014/main" val="10001"/>
                  </a:ext>
                </a:extLst>
              </a:tr>
              <a:tr h="619404">
                <a:tc>
                  <a:txBody>
                    <a:bodyPr/>
                    <a:lstStyle/>
                    <a:p>
                      <a:pPr algn="l" defTabSz="457200">
                        <a:defRPr>
                          <a:solidFill>
                            <a:srgbClr val="000000"/>
                          </a:solidFill>
                        </a:defRPr>
                      </a:pPr>
                      <a:r>
                        <a:rPr b="1" dirty="0">
                          <a:latin typeface="+mj-lt"/>
                          <a:ea typeface="+mj-ea"/>
                          <a:cs typeface="+mj-cs"/>
                          <a:sym typeface="Helvetica"/>
                        </a:rPr>
                        <a:t>risoluzione di problemi</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tc>
                  <a:txBody>
                    <a:bodyPr/>
                    <a:lstStyle/>
                    <a:p>
                      <a:pPr algn="l" defTabSz="457200">
                        <a:defRPr>
                          <a:solidFill>
                            <a:srgbClr val="000000"/>
                          </a:solidFill>
                        </a:defRPr>
                      </a:pPr>
                      <a:r>
                        <a:rPr sz="2000">
                          <a:latin typeface="+mj-lt"/>
                          <a:ea typeface="+mj-ea"/>
                          <a:cs typeface="+mj-cs"/>
                          <a:sym typeface="Helvetica"/>
                        </a:rPr>
                        <a:t>(d175)</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extLst>
                  <a:ext uri="{0D108BD9-81ED-4DB2-BD59-A6C34878D82A}">
                    <a16:rowId xmlns:a16="http://schemas.microsoft.com/office/drawing/2014/main" val="10002"/>
                  </a:ext>
                </a:extLst>
              </a:tr>
              <a:tr h="619404">
                <a:tc>
                  <a:txBody>
                    <a:bodyPr/>
                    <a:lstStyle/>
                    <a:p>
                      <a:pPr algn="l" defTabSz="457200">
                        <a:defRPr>
                          <a:solidFill>
                            <a:srgbClr val="000000"/>
                          </a:solidFill>
                        </a:defRPr>
                      </a:pPr>
                      <a:r>
                        <a:rPr b="1" dirty="0">
                          <a:latin typeface="+mj-lt"/>
                          <a:ea typeface="+mj-ea"/>
                          <a:cs typeface="+mj-cs"/>
                          <a:sym typeface="Helvetica"/>
                        </a:rPr>
                        <a:t>prendere decisioni</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tc>
                  <a:txBody>
                    <a:bodyPr/>
                    <a:lstStyle/>
                    <a:p>
                      <a:pPr algn="l" defTabSz="457200">
                        <a:defRPr>
                          <a:solidFill>
                            <a:srgbClr val="000000"/>
                          </a:solidFill>
                        </a:defRPr>
                      </a:pPr>
                      <a:r>
                        <a:rPr sz="2000" dirty="0">
                          <a:latin typeface="+mj-lt"/>
                          <a:ea typeface="+mj-ea"/>
                          <a:cs typeface="+mj-cs"/>
                          <a:sym typeface="Helvetica"/>
                        </a:rPr>
                        <a:t>(d177)</a:t>
                      </a:r>
                    </a:p>
                  </a:txBody>
                  <a:tcPr marL="50800" marR="50800" marT="50800" marB="50800" horzOverflow="overflow">
                    <a:lnL w="3175">
                      <a:solidFill>
                        <a:srgbClr val="000000"/>
                      </a:solidFill>
                      <a:miter lim="400000"/>
                    </a:lnL>
                    <a:lnR w="3175">
                      <a:solidFill>
                        <a:srgbClr val="000000"/>
                      </a:solidFill>
                      <a:miter lim="400000"/>
                    </a:lnR>
                    <a:lnT w="3175">
                      <a:solidFill>
                        <a:srgbClr val="000000"/>
                      </a:solidFill>
                      <a:miter lim="400000"/>
                    </a:lnT>
                    <a:lnB w="3175">
                      <a:solidFill>
                        <a:srgbClr val="000000"/>
                      </a:solidFill>
                      <a:miter lim="400000"/>
                    </a:lnB>
                    <a:solidFill>
                      <a:srgbClr val="FFFF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67046404"/>
      </p:ext>
    </p:extLst>
  </p:cSld>
  <p:clrMapOvr>
    <a:masterClrMapping/>
  </p:clrMapOvr>
  <p:transition spd="med">
    <p:strips dir="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74"/>
          <p:cNvSpPr/>
          <p:nvPr/>
        </p:nvSpPr>
        <p:spPr>
          <a:xfrm>
            <a:off x="1255068" y="116632"/>
            <a:ext cx="7904483" cy="503750"/>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b="1">
                <a:solidFill>
                  <a:srgbClr val="FFFF00"/>
                </a:solidFill>
                <a:latin typeface="Comic Sans MS"/>
                <a:ea typeface="Comic Sans MS"/>
                <a:cs typeface="Comic Sans MS"/>
                <a:sym typeface="Comic Sans MS"/>
              </a:defRPr>
            </a:lvl1pPr>
          </a:lstStyle>
          <a:p>
            <a:r>
              <a:rPr dirty="0">
                <a:solidFill>
                  <a:srgbClr val="FF0000"/>
                </a:solidFill>
              </a:rPr>
              <a:t>1) Acquisizione di abilità (d155):</a:t>
            </a:r>
          </a:p>
        </p:txBody>
      </p:sp>
      <p:sp>
        <p:nvSpPr>
          <p:cNvPr id="5" name="Shape 273"/>
          <p:cNvSpPr/>
          <p:nvPr/>
        </p:nvSpPr>
        <p:spPr>
          <a:xfrm>
            <a:off x="174948" y="692696"/>
            <a:ext cx="9937104" cy="1242414"/>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b="1">
                <a:solidFill>
                  <a:srgbClr val="0000FF"/>
                </a:solidFill>
                <a:latin typeface="Comic Sans MS"/>
                <a:ea typeface="Comic Sans MS"/>
                <a:cs typeface="Comic Sans MS"/>
                <a:sym typeface="Comic Sans MS"/>
              </a:defRPr>
            </a:lvl1pPr>
          </a:lstStyle>
          <a:p>
            <a:r>
              <a:t>capacità basilari e complesse integrate ad azioni o compiti che consentano di acquisire un’abilità come utilizzare strumenti o giocare</a:t>
            </a:r>
          </a:p>
        </p:txBody>
      </p:sp>
      <p:sp>
        <p:nvSpPr>
          <p:cNvPr id="6" name="Shape 274"/>
          <p:cNvSpPr/>
          <p:nvPr/>
        </p:nvSpPr>
        <p:spPr>
          <a:xfrm>
            <a:off x="1255068" y="2060848"/>
            <a:ext cx="7904483" cy="503750"/>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b="1">
                <a:solidFill>
                  <a:srgbClr val="FFFF00"/>
                </a:solidFill>
                <a:latin typeface="Comic Sans MS"/>
                <a:ea typeface="Comic Sans MS"/>
                <a:cs typeface="Comic Sans MS"/>
                <a:sym typeface="Comic Sans MS"/>
              </a:defRPr>
            </a:lvl1pPr>
          </a:lstStyle>
          <a:p>
            <a:r>
              <a:rPr lang="it-IT" dirty="0">
                <a:solidFill>
                  <a:srgbClr val="FF0000"/>
                </a:solidFill>
              </a:rPr>
              <a:t>2</a:t>
            </a:r>
            <a:r>
              <a:rPr dirty="0">
                <a:solidFill>
                  <a:srgbClr val="FF0000"/>
                </a:solidFill>
              </a:rPr>
              <a:t>) </a:t>
            </a:r>
            <a:r>
              <a:rPr lang="it-IT" dirty="0">
                <a:solidFill>
                  <a:srgbClr val="FF0000"/>
                </a:solidFill>
              </a:rPr>
              <a:t>COMUNICARE (D 310 D 335)</a:t>
            </a:r>
            <a:endParaRPr dirty="0">
              <a:solidFill>
                <a:srgbClr val="FF0000"/>
              </a:solidFill>
            </a:endParaRPr>
          </a:p>
        </p:txBody>
      </p:sp>
      <p:sp>
        <p:nvSpPr>
          <p:cNvPr id="2" name="Rettangolo 1"/>
          <p:cNvSpPr/>
          <p:nvPr/>
        </p:nvSpPr>
        <p:spPr>
          <a:xfrm>
            <a:off x="174948" y="2647940"/>
            <a:ext cx="9937104" cy="4093428"/>
          </a:xfrm>
          <a:prstGeom prst="rect">
            <a:avLst/>
          </a:prstGeom>
          <a:blipFill>
            <a:blip r:embed="rId3"/>
            <a:tile tx="0" ty="0" sx="100000" sy="100000" flip="none" algn="tl"/>
          </a:blipFill>
        </p:spPr>
        <p:txBody>
          <a:bodyPr wrap="square">
            <a:spAutoFit/>
          </a:bodyPr>
          <a:lstStyle/>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3100" b="1" u="sng">
                <a:solidFill>
                  <a:srgbClr val="0000FF"/>
                </a:solidFill>
                <a:latin typeface="Comic Sans MS"/>
                <a:ea typeface="Comic Sans MS"/>
                <a:cs typeface="Comic Sans MS"/>
                <a:sym typeface="Comic Sans MS"/>
              </a:defRPr>
            </a:pPr>
            <a:r>
              <a:rPr lang="it-IT" sz="2000" dirty="0"/>
              <a:t>-ricevere messaggi verbali (d310): comprendere i significati letterali ed impliciti dei messaggi nel linguaggio parlato (comprendere che un’affermazione sostiene un fatto o è un’espressione idiomatica).</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3100" b="1">
                <a:solidFill>
                  <a:srgbClr val="0000FF"/>
                </a:solidFill>
                <a:latin typeface="Comic Sans MS"/>
                <a:ea typeface="Comic Sans MS"/>
                <a:cs typeface="Comic Sans MS"/>
                <a:sym typeface="Comic Sans MS"/>
              </a:defRPr>
            </a:pPr>
            <a:r>
              <a:rPr lang="it-IT" sz="2000" dirty="0"/>
              <a:t>-</a:t>
            </a:r>
            <a:r>
              <a:rPr lang="it-IT" sz="2000" u="sng" dirty="0"/>
              <a:t>ascoltare (d115):</a:t>
            </a:r>
            <a:r>
              <a:rPr lang="it-IT" sz="2000" dirty="0"/>
              <a:t> utilizzare il senso dell’udito intenzionalmente per sperimentare stimoli uditivi come ascoltare la radio, della musica o un discorso.</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3100" b="1">
                <a:solidFill>
                  <a:srgbClr val="0000FF"/>
                </a:solidFill>
                <a:latin typeface="Comic Sans MS"/>
                <a:ea typeface="Comic Sans MS"/>
                <a:cs typeface="Comic Sans MS"/>
                <a:sym typeface="Comic Sans MS"/>
              </a:defRPr>
            </a:pPr>
            <a:r>
              <a:rPr lang="it-IT" sz="2000" dirty="0"/>
              <a:t>-</a:t>
            </a:r>
            <a:r>
              <a:rPr lang="it-IT" sz="2000" u="sng" dirty="0"/>
              <a:t>parlare (d330):</a:t>
            </a:r>
            <a:r>
              <a:rPr lang="it-IT" sz="2000" dirty="0"/>
              <a:t> produrre parole, frasi e brani più lunghi all’interno di messaggi verbali con significato letterale ed implicito (esporre un fatto o raccontare una storia attraverso un linguaggio verbale).</a:t>
            </a:r>
          </a:p>
          <a:p>
            <a: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sz="3100" b="1">
                <a:solidFill>
                  <a:srgbClr val="0000FF"/>
                </a:solidFill>
                <a:latin typeface="Comic Sans MS"/>
                <a:ea typeface="Comic Sans MS"/>
                <a:cs typeface="Comic Sans MS"/>
                <a:sym typeface="Comic Sans MS"/>
              </a:defRPr>
            </a:pPr>
            <a:r>
              <a:rPr lang="it-IT" sz="2000" dirty="0"/>
              <a:t>-</a:t>
            </a:r>
            <a:r>
              <a:rPr lang="it-IT" sz="2000" u="sng" dirty="0"/>
              <a:t>produrre messaggi non verbali (d335):</a:t>
            </a:r>
            <a:r>
              <a:rPr lang="it-IT" sz="2000" dirty="0"/>
              <a:t> usare segni, simboli e disegni per comunicare significati, come scuotere la testa per indicare disaccordo o disegnare un'immagine o un grafico per comunicare un fatto o un'idea complessa. </a:t>
            </a:r>
          </a:p>
        </p:txBody>
      </p:sp>
    </p:spTree>
    <p:extLst>
      <p:ext uri="{BB962C8B-B14F-4D97-AF65-F5344CB8AC3E}">
        <p14:creationId xmlns:p14="http://schemas.microsoft.com/office/powerpoint/2010/main" val="1683565882"/>
      </p:ext>
    </p:extLst>
  </p:cSld>
  <p:clrMapOvr>
    <a:masterClrMapping/>
  </p:clrMapOvr>
  <p:transition spd="med">
    <p:strips dir="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74"/>
          <p:cNvSpPr/>
          <p:nvPr/>
        </p:nvSpPr>
        <p:spPr>
          <a:xfrm>
            <a:off x="1255068" y="116632"/>
            <a:ext cx="7904483" cy="503750"/>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b="1">
                <a:solidFill>
                  <a:srgbClr val="FFFF00"/>
                </a:solidFill>
                <a:latin typeface="Comic Sans MS"/>
                <a:ea typeface="Comic Sans MS"/>
                <a:cs typeface="Comic Sans MS"/>
                <a:sym typeface="Comic Sans MS"/>
              </a:defRPr>
            </a:lvl1pPr>
          </a:lstStyle>
          <a:p>
            <a:r>
              <a:rPr lang="it-IT" dirty="0">
                <a:solidFill>
                  <a:srgbClr val="FF0000"/>
                </a:solidFill>
              </a:rPr>
              <a:t>3</a:t>
            </a:r>
            <a:r>
              <a:rPr dirty="0">
                <a:solidFill>
                  <a:srgbClr val="FF0000"/>
                </a:solidFill>
              </a:rPr>
              <a:t>) </a:t>
            </a:r>
            <a:r>
              <a:rPr lang="it-IT" dirty="0">
                <a:solidFill>
                  <a:srgbClr val="FF0000"/>
                </a:solidFill>
              </a:rPr>
              <a:t>Risoluzione di problemi (d 175)</a:t>
            </a:r>
            <a:endParaRPr dirty="0">
              <a:solidFill>
                <a:srgbClr val="FF0000"/>
              </a:solidFill>
            </a:endParaRPr>
          </a:p>
        </p:txBody>
      </p:sp>
      <p:sp>
        <p:nvSpPr>
          <p:cNvPr id="5" name="Shape 273"/>
          <p:cNvSpPr/>
          <p:nvPr/>
        </p:nvSpPr>
        <p:spPr>
          <a:xfrm>
            <a:off x="174948" y="1241191"/>
            <a:ext cx="9937104" cy="1611745"/>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b="1">
                <a:solidFill>
                  <a:srgbClr val="0000FF"/>
                </a:solidFill>
                <a:latin typeface="Comic Sans MS"/>
                <a:ea typeface="Comic Sans MS"/>
                <a:cs typeface="Comic Sans MS"/>
                <a:sym typeface="Comic Sans MS"/>
              </a:defRPr>
            </a:lvl1pPr>
          </a:lstStyle>
          <a:p>
            <a:r>
              <a:rPr lang="it-IT" dirty="0"/>
              <a:t>trovare soluzioni a problemi o situazioni identificando e analizzando le questioni, sviluppando opzioni e soluzioni, valutandone i potenziali effetti e mettendo in atto la soluzione prescelta.</a:t>
            </a:r>
          </a:p>
        </p:txBody>
      </p:sp>
      <p:sp>
        <p:nvSpPr>
          <p:cNvPr id="6" name="Shape 274"/>
          <p:cNvSpPr/>
          <p:nvPr/>
        </p:nvSpPr>
        <p:spPr>
          <a:xfrm>
            <a:off x="1255068" y="3357298"/>
            <a:ext cx="7904483" cy="503750"/>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b="1">
                <a:solidFill>
                  <a:srgbClr val="FFFF00"/>
                </a:solidFill>
                <a:latin typeface="Comic Sans MS"/>
                <a:ea typeface="Comic Sans MS"/>
                <a:cs typeface="Comic Sans MS"/>
                <a:sym typeface="Comic Sans MS"/>
              </a:defRPr>
            </a:lvl1pPr>
          </a:lstStyle>
          <a:p>
            <a:r>
              <a:rPr lang="it-IT" dirty="0">
                <a:solidFill>
                  <a:srgbClr val="FF0000"/>
                </a:solidFill>
              </a:rPr>
              <a:t>4</a:t>
            </a:r>
            <a:r>
              <a:rPr dirty="0">
                <a:solidFill>
                  <a:srgbClr val="FF0000"/>
                </a:solidFill>
              </a:rPr>
              <a:t>) </a:t>
            </a:r>
            <a:r>
              <a:rPr lang="it-IT" dirty="0">
                <a:solidFill>
                  <a:srgbClr val="FF0000"/>
                </a:solidFill>
              </a:rPr>
              <a:t>Prendere decisioni (d 177)</a:t>
            </a:r>
            <a:endParaRPr dirty="0">
              <a:solidFill>
                <a:srgbClr val="FF0000"/>
              </a:solidFill>
            </a:endParaRPr>
          </a:p>
        </p:txBody>
      </p:sp>
      <p:sp>
        <p:nvSpPr>
          <p:cNvPr id="7" name="Shape 286"/>
          <p:cNvSpPr/>
          <p:nvPr/>
        </p:nvSpPr>
        <p:spPr>
          <a:xfrm>
            <a:off x="246956" y="4396462"/>
            <a:ext cx="9805517" cy="873082"/>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a:solidFill>
                  <a:srgbClr val="0000FF"/>
                </a:solidFill>
                <a:latin typeface="Comic Sans MS"/>
                <a:ea typeface="Comic Sans MS"/>
                <a:cs typeface="Comic Sans MS"/>
                <a:sym typeface="Comic Sans MS"/>
              </a:defRPr>
            </a:lvl1pPr>
          </a:lstStyle>
          <a:p>
            <a:r>
              <a:rPr b="1" dirty="0"/>
              <a:t>capacità di scegliere tra più opzioni, metterle in atto e saper valutare le conseguenze</a:t>
            </a:r>
          </a:p>
        </p:txBody>
      </p:sp>
      <p:sp>
        <p:nvSpPr>
          <p:cNvPr id="8" name="Shape 286"/>
          <p:cNvSpPr/>
          <p:nvPr/>
        </p:nvSpPr>
        <p:spPr>
          <a:xfrm>
            <a:off x="273396" y="5589240"/>
            <a:ext cx="9805517" cy="873082"/>
          </a:xfrm>
          <a:prstGeom prst="rect">
            <a:avLst/>
          </a:prstGeom>
          <a:solidFill>
            <a:srgbClr val="00FFFF"/>
          </a:solidFill>
          <a:ln w="12700">
            <a:miter lim="400000"/>
          </a:ln>
          <a:extLst>
            <a:ext uri="{C572A759-6A51-4108-AA02-DFA0A04FC94B}">
              <ma14:wrappingTextBoxFlag xmlns:ma14="http://schemas.microsoft.com/office/mac/drawingml/2011/main" xmlns="" val="1"/>
            </a:ext>
          </a:extLst>
        </p:spPr>
        <p:txBody>
          <a:bodyPr wrap="square" lIns="66559" tIns="66559" rIns="66559" bIns="66559" anchor="ctr">
            <a:spAutoFit/>
          </a:bodyPr>
          <a:lstStyle>
            <a:lvl1pPr>
              <a:tabLst>
                <a:tab pos="622300" algn="l"/>
                <a:tab pos="1257300" algn="l"/>
                <a:tab pos="1905000" algn="l"/>
                <a:tab pos="2540000" algn="l"/>
                <a:tab pos="3175000" algn="l"/>
                <a:tab pos="3822700" algn="l"/>
                <a:tab pos="4457700" algn="l"/>
                <a:tab pos="5092700" algn="l"/>
                <a:tab pos="5740400" algn="l"/>
                <a:tab pos="6375400" algn="l"/>
                <a:tab pos="7023100" algn="l"/>
                <a:tab pos="7658100" algn="l"/>
                <a:tab pos="8280400" algn="l"/>
                <a:tab pos="8940800" algn="l"/>
                <a:tab pos="9563100" algn="l"/>
                <a:tab pos="10198100" algn="l"/>
                <a:tab pos="10845800" algn="l"/>
                <a:tab pos="11480800" algn="l"/>
                <a:tab pos="12128500" algn="l"/>
                <a:tab pos="12763500" algn="l"/>
              </a:tabLst>
              <a:defRPr>
                <a:solidFill>
                  <a:srgbClr val="0000FF"/>
                </a:solidFill>
                <a:latin typeface="Comic Sans MS"/>
                <a:ea typeface="Comic Sans MS"/>
                <a:cs typeface="Comic Sans MS"/>
                <a:sym typeface="Comic Sans MS"/>
              </a:defRPr>
            </a:lvl1pPr>
          </a:lstStyle>
          <a:p>
            <a:pPr algn="ctr">
              <a:defRPr>
                <a:solidFill>
                  <a:srgbClr val="FFFF00"/>
                </a:solidFill>
                <a:latin typeface="Comic Sans MS"/>
                <a:ea typeface="Comic Sans MS"/>
                <a:cs typeface="Comic Sans MS"/>
                <a:sym typeface="Comic Sans MS"/>
              </a:defRPr>
            </a:pPr>
            <a:r>
              <a:rPr lang="it-IT" dirty="0">
                <a:solidFill>
                  <a:srgbClr val="FF0000"/>
                </a:solidFill>
              </a:rPr>
              <a:t>Ad ogni item viene assegnato un punteggio pari a:</a:t>
            </a:r>
            <a:endParaRPr lang="it-IT" sz="2800" dirty="0">
              <a:solidFill>
                <a:srgbClr val="FF0000"/>
              </a:solidFill>
            </a:endParaRPr>
          </a:p>
          <a:p>
            <a:pPr algn="ctr">
              <a:defRPr b="1">
                <a:solidFill>
                  <a:srgbClr val="FFFF00"/>
                </a:solidFill>
                <a:latin typeface="Comic Sans MS"/>
                <a:ea typeface="Comic Sans MS"/>
                <a:cs typeface="Comic Sans MS"/>
                <a:sym typeface="Comic Sans MS"/>
              </a:defRPr>
            </a:pPr>
            <a:r>
              <a:rPr lang="it-IT" dirty="0">
                <a:solidFill>
                  <a:srgbClr val="FF0000"/>
                </a:solidFill>
              </a:rPr>
              <a:t>0-1-2-3-4-9</a:t>
            </a:r>
          </a:p>
        </p:txBody>
      </p:sp>
    </p:spTree>
    <p:extLst>
      <p:ext uri="{BB962C8B-B14F-4D97-AF65-F5344CB8AC3E}">
        <p14:creationId xmlns:p14="http://schemas.microsoft.com/office/powerpoint/2010/main" val="1816876802"/>
      </p:ext>
    </p:extLst>
  </p:cSld>
  <p:clrMapOvr>
    <a:masterClrMapping/>
  </p:clrMapOvr>
  <p:transition spd="med">
    <p:strips dir="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7" name="Text Box 2053"/>
          <p:cNvSpPr txBox="1">
            <a:spLocks noChangeArrowheads="1"/>
          </p:cNvSpPr>
          <p:nvPr/>
        </p:nvSpPr>
        <p:spPr bwMode="auto">
          <a:xfrm>
            <a:off x="517525" y="1882775"/>
            <a:ext cx="9448800" cy="3071813"/>
          </a:xfrm>
          <a:prstGeom prst="rect">
            <a:avLst/>
          </a:prstGeom>
          <a:solidFill>
            <a:srgbClr val="FFFF00"/>
          </a:solidFill>
          <a:ln w="12700">
            <a:noFill/>
            <a:miter lim="800000"/>
            <a:headEnd/>
            <a:tailEnd/>
          </a:ln>
          <a:effectLst/>
        </p:spPr>
        <p:txBody>
          <a:bodyPr>
            <a:spAutoFit/>
          </a:bodyPr>
          <a:lstStyle/>
          <a:p>
            <a:pPr algn="ctr" defTabSz="762000" eaLnBrk="0" hangingPunct="0">
              <a:lnSpc>
                <a:spcPct val="95000"/>
              </a:lnSpc>
            </a:pPr>
            <a:r>
              <a:rPr lang="it-IT" sz="4400" b="1">
                <a:solidFill>
                  <a:srgbClr val="0000B4"/>
                </a:solidFill>
                <a:latin typeface="Comic Sans MS" pitchFamily="66" charset="0"/>
              </a:rPr>
              <a:t>ICF</a:t>
            </a:r>
            <a:r>
              <a:rPr lang="it-IT" sz="3200" b="1">
                <a:solidFill>
                  <a:srgbClr val="0000B4"/>
                </a:solidFill>
                <a:latin typeface="Comic Sans MS" pitchFamily="66" charset="0"/>
              </a:rPr>
              <a:t> </a:t>
            </a:r>
          </a:p>
          <a:p>
            <a:pPr algn="ctr" defTabSz="762000" eaLnBrk="0" hangingPunct="0">
              <a:lnSpc>
                <a:spcPct val="80000"/>
              </a:lnSpc>
            </a:pPr>
            <a:endParaRPr lang="it-IT" sz="3200" b="1">
              <a:solidFill>
                <a:srgbClr val="0000B4"/>
              </a:solidFill>
              <a:latin typeface="Comic Sans MS" pitchFamily="66" charset="0"/>
            </a:endParaRPr>
          </a:p>
          <a:p>
            <a:pPr algn="ctr" defTabSz="762000" eaLnBrk="0" hangingPunct="0">
              <a:lnSpc>
                <a:spcPct val="80000"/>
              </a:lnSpc>
            </a:pPr>
            <a:r>
              <a:rPr lang="it-IT" sz="3200" b="1">
                <a:solidFill>
                  <a:srgbClr val="0000B4"/>
                </a:solidFill>
                <a:latin typeface="Comic Sans MS" pitchFamily="66" charset="0"/>
              </a:rPr>
              <a:t>2 PARTI</a:t>
            </a:r>
          </a:p>
          <a:p>
            <a:pPr algn="ctr" defTabSz="762000" eaLnBrk="0" hangingPunct="0">
              <a:lnSpc>
                <a:spcPct val="80000"/>
              </a:lnSpc>
            </a:pPr>
            <a:endParaRPr lang="it-IT" sz="3200" b="1">
              <a:solidFill>
                <a:srgbClr val="0000B4"/>
              </a:solidFill>
              <a:latin typeface="Comic Sans MS" pitchFamily="66" charset="0"/>
            </a:endParaRPr>
          </a:p>
          <a:p>
            <a:pPr algn="ctr" defTabSz="762000" eaLnBrk="0" hangingPunct="0">
              <a:lnSpc>
                <a:spcPct val="80000"/>
              </a:lnSpc>
            </a:pPr>
            <a:r>
              <a:rPr lang="it-IT" sz="3200" b="1" i="1">
                <a:solidFill>
                  <a:srgbClr val="0000B4"/>
                </a:solidFill>
                <a:latin typeface="Comic Sans MS" pitchFamily="66" charset="0"/>
              </a:rPr>
              <a:t>Funzionamento e disabilità</a:t>
            </a:r>
            <a:endParaRPr lang="it-IT" sz="3200" b="1">
              <a:solidFill>
                <a:srgbClr val="0000B4"/>
              </a:solidFill>
              <a:latin typeface="Comic Sans MS" pitchFamily="66" charset="0"/>
            </a:endParaRPr>
          </a:p>
          <a:p>
            <a:pPr algn="ctr" defTabSz="762000" eaLnBrk="0" hangingPunct="0">
              <a:lnSpc>
                <a:spcPct val="80000"/>
              </a:lnSpc>
            </a:pPr>
            <a:endParaRPr lang="it-IT" sz="3200" b="1">
              <a:solidFill>
                <a:srgbClr val="0000B4"/>
              </a:solidFill>
              <a:latin typeface="Comic Sans MS" pitchFamily="66" charset="0"/>
            </a:endParaRPr>
          </a:p>
          <a:p>
            <a:pPr algn="ctr" defTabSz="762000" eaLnBrk="0" hangingPunct="0">
              <a:lnSpc>
                <a:spcPct val="80000"/>
              </a:lnSpc>
            </a:pPr>
            <a:r>
              <a:rPr lang="it-IT" sz="3200" b="1" i="1">
                <a:solidFill>
                  <a:srgbClr val="0000B4"/>
                </a:solidFill>
                <a:latin typeface="Comic Sans MS" pitchFamily="66" charset="0"/>
              </a:rPr>
              <a:t>Fattori contestuali</a:t>
            </a:r>
          </a:p>
        </p:txBody>
      </p:sp>
    </p:spTree>
    <p:extLst>
      <p:ext uri="{BB962C8B-B14F-4D97-AF65-F5344CB8AC3E}">
        <p14:creationId xmlns:p14="http://schemas.microsoft.com/office/powerpoint/2010/main" val="835486916"/>
      </p:ext>
    </p:extLst>
  </p:cSld>
  <p:clrMapOvr>
    <a:masterClrMapping/>
  </p:clrMapOvr>
  <p:transition spd="med">
    <p:strips dir="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3" name="Text Box 2053"/>
          <p:cNvSpPr txBox="1">
            <a:spLocks noChangeArrowheads="1"/>
          </p:cNvSpPr>
          <p:nvPr/>
        </p:nvSpPr>
        <p:spPr bwMode="auto">
          <a:xfrm>
            <a:off x="517525" y="1916113"/>
            <a:ext cx="9448800" cy="2997200"/>
          </a:xfrm>
          <a:prstGeom prst="rect">
            <a:avLst/>
          </a:prstGeom>
          <a:solidFill>
            <a:srgbClr val="FFFF00"/>
          </a:solidFill>
          <a:ln w="12700">
            <a:noFill/>
            <a:miter lim="800000"/>
            <a:headEnd/>
            <a:tailEnd/>
          </a:ln>
          <a:effectLst/>
        </p:spPr>
        <p:txBody>
          <a:bodyPr>
            <a:spAutoFit/>
          </a:bodyPr>
          <a:lstStyle/>
          <a:p>
            <a:pPr defTabSz="762000" eaLnBrk="0" hangingPunct="0">
              <a:lnSpc>
                <a:spcPct val="80000"/>
              </a:lnSpc>
            </a:pPr>
            <a:r>
              <a:rPr lang="it-IT" sz="4400" b="1" i="1">
                <a:solidFill>
                  <a:srgbClr val="0000B4"/>
                </a:solidFill>
                <a:latin typeface="Comic Sans MS" pitchFamily="66" charset="0"/>
              </a:rPr>
              <a:t>   Funzionamento e disabilità</a:t>
            </a:r>
          </a:p>
          <a:p>
            <a:pPr algn="ctr" defTabSz="762000" eaLnBrk="0" hangingPunct="0">
              <a:lnSpc>
                <a:spcPct val="60000"/>
              </a:lnSpc>
            </a:pPr>
            <a:endParaRPr lang="it-IT" sz="4400" b="1">
              <a:solidFill>
                <a:srgbClr val="0000B4"/>
              </a:solidFill>
              <a:latin typeface="Comic Sans MS" pitchFamily="66" charset="0"/>
            </a:endParaRPr>
          </a:p>
          <a:p>
            <a:pPr algn="ctr" defTabSz="762000" eaLnBrk="0" hangingPunct="0">
              <a:lnSpc>
                <a:spcPct val="80000"/>
              </a:lnSpc>
            </a:pPr>
            <a:r>
              <a:rPr lang="it-IT" sz="3200" b="1">
                <a:solidFill>
                  <a:srgbClr val="0000B4"/>
                </a:solidFill>
                <a:latin typeface="Comic Sans MS" pitchFamily="66" charset="0"/>
              </a:rPr>
              <a:t>2 COMPONENTI</a:t>
            </a:r>
          </a:p>
          <a:p>
            <a:pPr algn="ctr" defTabSz="762000" eaLnBrk="0" hangingPunct="0">
              <a:lnSpc>
                <a:spcPct val="35000"/>
              </a:lnSpc>
            </a:pPr>
            <a:endParaRPr lang="it-IT" sz="4400" b="1">
              <a:solidFill>
                <a:srgbClr val="0000B4"/>
              </a:solidFill>
              <a:latin typeface="Comic Sans MS" pitchFamily="66" charset="0"/>
            </a:endParaRPr>
          </a:p>
          <a:p>
            <a:pPr algn="ctr" defTabSz="762000" eaLnBrk="0" hangingPunct="0">
              <a:lnSpc>
                <a:spcPct val="80000"/>
              </a:lnSpc>
            </a:pPr>
            <a:r>
              <a:rPr lang="it-IT" sz="3200" b="1" i="1">
                <a:solidFill>
                  <a:srgbClr val="0000B4"/>
                </a:solidFill>
                <a:latin typeface="Comic Sans MS" pitchFamily="66" charset="0"/>
              </a:rPr>
              <a:t>CORPO</a:t>
            </a:r>
          </a:p>
          <a:p>
            <a:pPr algn="ctr" defTabSz="762000" eaLnBrk="0" hangingPunct="0">
              <a:lnSpc>
                <a:spcPct val="80000"/>
              </a:lnSpc>
            </a:pPr>
            <a:r>
              <a:rPr lang="it-IT" sz="3200" b="1">
                <a:solidFill>
                  <a:srgbClr val="0000B4"/>
                </a:solidFill>
                <a:latin typeface="Comic Sans MS" pitchFamily="66" charset="0"/>
              </a:rPr>
              <a:t>(strutture e funzioni corporee)</a:t>
            </a:r>
          </a:p>
          <a:p>
            <a:pPr algn="ctr" defTabSz="762000" eaLnBrk="0" hangingPunct="0">
              <a:lnSpc>
                <a:spcPct val="35000"/>
              </a:lnSpc>
            </a:pPr>
            <a:endParaRPr lang="it-IT" sz="3200" b="1">
              <a:solidFill>
                <a:srgbClr val="0000B4"/>
              </a:solidFill>
              <a:latin typeface="Comic Sans MS" pitchFamily="66" charset="0"/>
            </a:endParaRPr>
          </a:p>
          <a:p>
            <a:pPr algn="ctr" defTabSz="762000" eaLnBrk="0" hangingPunct="0">
              <a:lnSpc>
                <a:spcPct val="80000"/>
              </a:lnSpc>
            </a:pPr>
            <a:r>
              <a:rPr lang="it-IT" sz="3200" b="1" i="1">
                <a:solidFill>
                  <a:srgbClr val="0000B4"/>
                </a:solidFill>
                <a:latin typeface="Comic Sans MS" pitchFamily="66" charset="0"/>
              </a:rPr>
              <a:t>ATTIVITA’ e PARTECIPAZIONE</a:t>
            </a:r>
          </a:p>
        </p:txBody>
      </p:sp>
    </p:spTree>
  </p:cSld>
  <p:clrMapOvr>
    <a:masterClrMapping/>
  </p:clrMapOvr>
  <p:transition spd="med">
    <p:strips dir="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5045" name="Text Box 2053"/>
          <p:cNvSpPr txBox="1">
            <a:spLocks noChangeArrowheads="1"/>
          </p:cNvSpPr>
          <p:nvPr/>
        </p:nvSpPr>
        <p:spPr bwMode="auto">
          <a:xfrm>
            <a:off x="517525" y="2133600"/>
            <a:ext cx="9448800" cy="2714625"/>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ICF</a:t>
            </a:r>
            <a:r>
              <a:rPr lang="it-IT" sz="3200" b="1">
                <a:solidFill>
                  <a:srgbClr val="0000B4"/>
                </a:solidFill>
                <a:latin typeface="Comic Sans MS" pitchFamily="66" charset="0"/>
              </a:rPr>
              <a:t> </a:t>
            </a:r>
          </a:p>
          <a:p>
            <a:pPr algn="ctr" defTabSz="762000" eaLnBrk="0" hangingPunct="0">
              <a:lnSpc>
                <a:spcPct val="80000"/>
              </a:lnSpc>
            </a:pPr>
            <a:r>
              <a:rPr lang="it-IT" sz="3200" b="1">
                <a:solidFill>
                  <a:srgbClr val="0000B4"/>
                </a:solidFill>
                <a:latin typeface="Comic Sans MS" pitchFamily="66" charset="0"/>
              </a:rPr>
              <a:t>Elenco di domini</a:t>
            </a:r>
          </a:p>
          <a:p>
            <a:pPr algn="ctr" defTabSz="762000" eaLnBrk="0" hangingPunct="0">
              <a:lnSpc>
                <a:spcPct val="80000"/>
              </a:lnSpc>
            </a:pPr>
            <a:endParaRPr lang="it-IT" sz="3200" b="1">
              <a:solidFill>
                <a:srgbClr val="0000B4"/>
              </a:solidFill>
              <a:latin typeface="Comic Sans MS" pitchFamily="66" charset="0"/>
            </a:endParaRPr>
          </a:p>
          <a:p>
            <a:pPr algn="ctr" defTabSz="762000" eaLnBrk="0" hangingPunct="0">
              <a:lnSpc>
                <a:spcPct val="80000"/>
              </a:lnSpc>
            </a:pPr>
            <a:r>
              <a:rPr lang="it-IT" sz="3200" b="1" i="1">
                <a:solidFill>
                  <a:srgbClr val="0000B4"/>
                </a:solidFill>
                <a:latin typeface="Comic Sans MS" pitchFamily="66" charset="0"/>
              </a:rPr>
              <a:t>Insieme pratico di funzioni fisiologiche, strutture anatomiche, azioni, compiti          e aree di vita correlati</a:t>
            </a:r>
          </a:p>
        </p:txBody>
      </p:sp>
    </p:spTree>
  </p:cSld>
  <p:clrMapOvr>
    <a:masterClrMapping/>
  </p:clrMapOvr>
  <p:transition spd="med">
    <p:strips dir="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0709" name="Text Box 1029"/>
          <p:cNvSpPr txBox="1">
            <a:spLocks noChangeArrowheads="1"/>
          </p:cNvSpPr>
          <p:nvPr/>
        </p:nvSpPr>
        <p:spPr bwMode="auto">
          <a:xfrm>
            <a:off x="519113" y="2060575"/>
            <a:ext cx="9448800" cy="2409825"/>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dirty="0">
                <a:solidFill>
                  <a:srgbClr val="0000B4"/>
                </a:solidFill>
                <a:latin typeface="Comic Sans MS" pitchFamily="66" charset="0"/>
              </a:rPr>
              <a:t>Funzionamento</a:t>
            </a:r>
          </a:p>
          <a:p>
            <a:pPr algn="ctr" defTabSz="762000" eaLnBrk="0" hangingPunct="0"/>
            <a:r>
              <a:rPr lang="it-IT" sz="3600" b="1" dirty="0">
                <a:solidFill>
                  <a:srgbClr val="0000B4"/>
                </a:solidFill>
                <a:latin typeface="Comic Sans MS" pitchFamily="66" charset="0"/>
              </a:rPr>
              <a:t>Termine neutro che unifica strutture, funzioni corporee, attività e partecipazione in un dato contesto</a:t>
            </a:r>
            <a:endParaRPr lang="it-IT" sz="3200" b="1" dirty="0">
              <a:solidFill>
                <a:srgbClr val="0000B4"/>
              </a:solidFill>
              <a:latin typeface="Comic Sans MS" pitchFamily="66" charset="0"/>
            </a:endParaRPr>
          </a:p>
        </p:txBody>
      </p:sp>
    </p:spTree>
  </p:cSld>
  <p:clrMapOvr>
    <a:masterClrMapping/>
  </p:clrMapOvr>
  <p:transition spd="med">
    <p:strips dir="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7" name="Text Box 1029"/>
          <p:cNvSpPr txBox="1">
            <a:spLocks noChangeArrowheads="1"/>
          </p:cNvSpPr>
          <p:nvPr/>
        </p:nvSpPr>
        <p:spPr bwMode="auto">
          <a:xfrm>
            <a:off x="517525" y="1916113"/>
            <a:ext cx="9448800" cy="2959100"/>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Disabilità</a:t>
            </a:r>
          </a:p>
          <a:p>
            <a:pPr algn="ctr" defTabSz="762000" eaLnBrk="0" hangingPunct="0"/>
            <a:r>
              <a:rPr lang="it-IT" sz="3600" b="1">
                <a:solidFill>
                  <a:srgbClr val="0000B4"/>
                </a:solidFill>
                <a:latin typeface="Comic Sans MS" pitchFamily="66" charset="0"/>
              </a:rPr>
              <a:t>Termine negativo che unifica le menomazioni, le limitazioni di attività e le restrizioni della partecipazione        in un dato contesto</a:t>
            </a:r>
            <a:endParaRPr lang="it-IT" sz="3200" b="1">
              <a:solidFill>
                <a:srgbClr val="0000B4"/>
              </a:solidFill>
              <a:latin typeface="Comic Sans MS" pitchFamily="66" charset="0"/>
            </a:endParaRPr>
          </a:p>
        </p:txBody>
      </p:sp>
    </p:spTree>
  </p:cSld>
  <p:clrMapOvr>
    <a:masterClrMapping/>
  </p:clrMapOvr>
  <p:transition spd="med">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8226" name="Cloud"/>
          <p:cNvSpPr>
            <a:spLocks noChangeAspect="1" noEditPoints="1" noChangeArrowheads="1"/>
          </p:cNvSpPr>
          <p:nvPr/>
        </p:nvSpPr>
        <p:spPr bwMode="auto">
          <a:xfrm flipV="1">
            <a:off x="918269" y="2204863"/>
            <a:ext cx="8424937" cy="3816524"/>
          </a:xfrm>
          <a:prstGeom prst="rect">
            <a:avLst/>
          </a:prstGeom>
          <a:solidFill>
            <a:srgbClr val="FFFF00"/>
          </a:solidFill>
          <a:ln w="9525">
            <a:noFill/>
            <a:miter lim="800000"/>
            <a:headEnd/>
            <a:tailEnd/>
          </a:ln>
          <a:effectLst>
            <a:outerShdw dist="107763" dir="2700000" sx="1000" sy="1000" algn="ctr" rotWithShape="0">
              <a:srgbClr val="808080"/>
            </a:outerShdw>
          </a:effectLst>
        </p:spPr>
        <p:txBody>
          <a:bodyPr rot="10800000"/>
          <a:lstStyle/>
          <a:p>
            <a:pPr defTabSz="762000"/>
            <a:endParaRPr lang="it-IT" sz="3200"/>
          </a:p>
        </p:txBody>
      </p:sp>
      <p:sp>
        <p:nvSpPr>
          <p:cNvPr id="948227" name="Cloud"/>
          <p:cNvSpPr>
            <a:spLocks noChangeAspect="1" noEditPoints="1" noChangeArrowheads="1"/>
          </p:cNvSpPr>
          <p:nvPr/>
        </p:nvSpPr>
        <p:spPr bwMode="auto">
          <a:xfrm>
            <a:off x="1600200" y="692696"/>
            <a:ext cx="7086600" cy="864096"/>
          </a:xfrm>
          <a:prstGeom prst="rect">
            <a:avLst/>
          </a:prstGeom>
          <a:solidFill>
            <a:schemeClr val="bg2"/>
          </a:solidFill>
          <a:ln w="9525">
            <a:noFill/>
            <a:miter lim="800000"/>
            <a:headEnd/>
            <a:tailEnd/>
          </a:ln>
          <a:effectLst>
            <a:outerShdw dist="107763" dir="2700000" sx="1000" sy="1000" algn="ctr" rotWithShape="0">
              <a:srgbClr val="808080"/>
            </a:outerShdw>
          </a:effectLst>
        </p:spPr>
        <p:txBody>
          <a:bodyPr/>
          <a:lstStyle/>
          <a:p>
            <a:pPr defTabSz="762000"/>
            <a:endParaRPr lang="it-IT" sz="3200"/>
          </a:p>
        </p:txBody>
      </p:sp>
      <p:sp>
        <p:nvSpPr>
          <p:cNvPr id="948228" name="Rectangle 4"/>
          <p:cNvSpPr>
            <a:spLocks noChangeArrowheads="1"/>
          </p:cNvSpPr>
          <p:nvPr/>
        </p:nvSpPr>
        <p:spPr bwMode="auto">
          <a:xfrm>
            <a:off x="2000250" y="819150"/>
            <a:ext cx="6248400" cy="641350"/>
          </a:xfrm>
          <a:prstGeom prst="rect">
            <a:avLst/>
          </a:prstGeom>
          <a:no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La definizione</a:t>
            </a:r>
          </a:p>
        </p:txBody>
      </p:sp>
      <p:sp>
        <p:nvSpPr>
          <p:cNvPr id="948230" name="Text Box 6"/>
          <p:cNvSpPr txBox="1">
            <a:spLocks noChangeArrowheads="1"/>
          </p:cNvSpPr>
          <p:nvPr/>
        </p:nvSpPr>
        <p:spPr bwMode="auto">
          <a:xfrm>
            <a:off x="1212776" y="2446114"/>
            <a:ext cx="7842250" cy="3416320"/>
          </a:xfrm>
          <a:prstGeom prst="rect">
            <a:avLst/>
          </a:prstGeom>
          <a:noFill/>
          <a:ln w="9525">
            <a:noFill/>
            <a:miter lim="800000"/>
            <a:headEnd/>
            <a:tailEnd/>
          </a:ln>
          <a:effectLst/>
        </p:spPr>
        <p:txBody>
          <a:bodyPr>
            <a:spAutoFit/>
          </a:bodyPr>
          <a:lstStyle/>
          <a:p>
            <a:r>
              <a:rPr lang="it-IT" altLang="it-IT" b="1" dirty="0">
                <a:solidFill>
                  <a:schemeClr val="bg2"/>
                </a:solidFill>
                <a:latin typeface="Comic Sans MS" pitchFamily="66" charset="0"/>
              </a:rPr>
              <a:t>Minorazione </a:t>
            </a:r>
          </a:p>
          <a:p>
            <a:r>
              <a:rPr lang="it-IT" altLang="it-IT" b="1" i="1" dirty="0">
                <a:solidFill>
                  <a:schemeClr val="bg2"/>
                </a:solidFill>
                <a:latin typeface="Comic Sans MS" pitchFamily="66" charset="0"/>
              </a:rPr>
              <a:t>Alterazione di una funzione del corpo, della mente o dei sensi, a carattere stabilizzato o progressivo</a:t>
            </a:r>
          </a:p>
          <a:p>
            <a:endParaRPr lang="it-IT" altLang="it-IT" b="1" dirty="0">
              <a:solidFill>
                <a:schemeClr val="bg2"/>
              </a:solidFill>
              <a:latin typeface="Comic Sans MS" pitchFamily="66" charset="0"/>
            </a:endParaRPr>
          </a:p>
          <a:p>
            <a:r>
              <a:rPr lang="it-IT" altLang="it-IT" b="1" dirty="0">
                <a:solidFill>
                  <a:schemeClr val="bg2"/>
                </a:solidFill>
                <a:latin typeface="Comic Sans MS" pitchFamily="66" charset="0"/>
              </a:rPr>
              <a:t>Difficoltà </a:t>
            </a:r>
          </a:p>
          <a:p>
            <a:r>
              <a:rPr lang="it-IT" altLang="it-IT" b="1" i="1" dirty="0">
                <a:solidFill>
                  <a:schemeClr val="bg2"/>
                </a:solidFill>
                <a:latin typeface="Comic Sans MS" pitchFamily="66" charset="0"/>
              </a:rPr>
              <a:t>Incapacità di compiere una qualche azione, importante nell’apprendimento, nella integrazione lavorativa e nella vita di relazione, in termini di normalità</a:t>
            </a:r>
          </a:p>
        </p:txBody>
      </p:sp>
    </p:spTree>
  </p:cSld>
  <p:clrMapOvr>
    <a:masterClrMapping/>
  </p:clrMapOvr>
  <p:transition spd="med">
    <p:strips dir="rd"/>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805" name="Text Box 1029"/>
          <p:cNvSpPr txBox="1">
            <a:spLocks noChangeArrowheads="1"/>
          </p:cNvSpPr>
          <p:nvPr/>
        </p:nvSpPr>
        <p:spPr bwMode="auto">
          <a:xfrm>
            <a:off x="519113" y="1989138"/>
            <a:ext cx="9448800" cy="2409825"/>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dirty="0">
                <a:solidFill>
                  <a:srgbClr val="0000B4"/>
                </a:solidFill>
                <a:latin typeface="Comic Sans MS" pitchFamily="66" charset="0"/>
              </a:rPr>
              <a:t>Menomazione</a:t>
            </a:r>
          </a:p>
          <a:p>
            <a:pPr algn="ctr" defTabSz="762000" eaLnBrk="0" hangingPunct="0"/>
            <a:r>
              <a:rPr lang="it-IT" sz="3600" b="1" dirty="0">
                <a:solidFill>
                  <a:srgbClr val="0000B4"/>
                </a:solidFill>
                <a:latin typeface="Comic Sans MS" pitchFamily="66" charset="0"/>
              </a:rPr>
              <a:t>Deviazione significativa o perdita a carico di una struttura o di una funzione corporea</a:t>
            </a:r>
            <a:endParaRPr lang="it-IT" sz="3200" b="1" dirty="0">
              <a:solidFill>
                <a:srgbClr val="0000B4"/>
              </a:solidFill>
              <a:latin typeface="Comic Sans MS" pitchFamily="66" charset="0"/>
            </a:endParaRPr>
          </a:p>
        </p:txBody>
      </p:sp>
    </p:spTree>
  </p:cSld>
  <p:clrMapOvr>
    <a:masterClrMapping/>
  </p:clrMapOvr>
  <p:transition spd="med">
    <p:strips dir="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901" name="Text Box 1029"/>
          <p:cNvSpPr txBox="1">
            <a:spLocks noChangeArrowheads="1"/>
          </p:cNvSpPr>
          <p:nvPr/>
        </p:nvSpPr>
        <p:spPr bwMode="auto">
          <a:xfrm>
            <a:off x="519113" y="2178050"/>
            <a:ext cx="9448800" cy="1860550"/>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dirty="0">
                <a:solidFill>
                  <a:srgbClr val="0000B4"/>
                </a:solidFill>
                <a:latin typeface="Comic Sans MS" pitchFamily="66" charset="0"/>
              </a:rPr>
              <a:t>Attività</a:t>
            </a:r>
          </a:p>
          <a:p>
            <a:pPr algn="ctr" defTabSz="762000" eaLnBrk="0" hangingPunct="0"/>
            <a:r>
              <a:rPr lang="it-IT" sz="3600" b="1" dirty="0">
                <a:solidFill>
                  <a:srgbClr val="0000B4"/>
                </a:solidFill>
                <a:latin typeface="Comic Sans MS" pitchFamily="66" charset="0"/>
              </a:rPr>
              <a:t>Esecuzione di un compito o di un’azione finalizzata</a:t>
            </a:r>
            <a:endParaRPr lang="it-IT" sz="3200" b="1" dirty="0">
              <a:solidFill>
                <a:srgbClr val="0000B4"/>
              </a:solidFill>
              <a:latin typeface="Comic Sans MS" pitchFamily="66" charset="0"/>
            </a:endParaRPr>
          </a:p>
        </p:txBody>
      </p:sp>
    </p:spTree>
  </p:cSld>
  <p:clrMapOvr>
    <a:masterClrMapping/>
  </p:clrMapOvr>
  <p:transition spd="med">
    <p:strips dir="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7" name="Text Box 5"/>
          <p:cNvSpPr txBox="1">
            <a:spLocks noChangeArrowheads="1"/>
          </p:cNvSpPr>
          <p:nvPr/>
        </p:nvSpPr>
        <p:spPr bwMode="auto">
          <a:xfrm>
            <a:off x="519113" y="2470150"/>
            <a:ext cx="9448800" cy="1860550"/>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Limitazioni dell’attività</a:t>
            </a:r>
          </a:p>
          <a:p>
            <a:pPr algn="ctr" defTabSz="762000" eaLnBrk="0" hangingPunct="0"/>
            <a:r>
              <a:rPr lang="it-IT" sz="3600" b="1">
                <a:solidFill>
                  <a:srgbClr val="0000B4"/>
                </a:solidFill>
                <a:latin typeface="Comic Sans MS" pitchFamily="66" charset="0"/>
              </a:rPr>
              <a:t>Difficoltà nello svolgere un compito       o di un’azione finalizzata</a:t>
            </a:r>
            <a:endParaRPr lang="it-IT" sz="3200" b="1">
              <a:solidFill>
                <a:srgbClr val="0000B4"/>
              </a:solidFill>
              <a:latin typeface="Comic Sans MS" pitchFamily="66" charset="0"/>
            </a:endParaRPr>
          </a:p>
        </p:txBody>
      </p:sp>
    </p:spTree>
  </p:cSld>
  <p:clrMapOvr>
    <a:masterClrMapping/>
  </p:clrMapOvr>
  <p:transition spd="med">
    <p:strips dir="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3" name="Text Box 5"/>
          <p:cNvSpPr txBox="1">
            <a:spLocks noChangeArrowheads="1"/>
          </p:cNvSpPr>
          <p:nvPr/>
        </p:nvSpPr>
        <p:spPr bwMode="auto">
          <a:xfrm>
            <a:off x="519113" y="2482850"/>
            <a:ext cx="9448800" cy="1323439"/>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dirty="0">
                <a:solidFill>
                  <a:srgbClr val="0000B4"/>
                </a:solidFill>
                <a:latin typeface="Comic Sans MS" pitchFamily="66" charset="0"/>
              </a:rPr>
              <a:t>Partecipazione</a:t>
            </a:r>
          </a:p>
          <a:p>
            <a:pPr algn="ctr" defTabSz="762000" eaLnBrk="0" hangingPunct="0"/>
            <a:r>
              <a:rPr lang="it-IT" sz="3600" b="1" dirty="0">
                <a:solidFill>
                  <a:srgbClr val="0000B4"/>
                </a:solidFill>
                <a:latin typeface="Comic Sans MS" pitchFamily="66" charset="0"/>
              </a:rPr>
              <a:t>Coinvolgimento in una situazione di vita</a:t>
            </a:r>
            <a:endParaRPr lang="it-IT" sz="3200" b="1" dirty="0">
              <a:solidFill>
                <a:srgbClr val="0000B4"/>
              </a:solidFill>
              <a:latin typeface="Comic Sans MS" pitchFamily="66" charset="0"/>
            </a:endParaRPr>
          </a:p>
        </p:txBody>
      </p:sp>
    </p:spTree>
  </p:cSld>
  <p:clrMapOvr>
    <a:masterClrMapping/>
  </p:clrMapOvr>
  <p:transition spd="med">
    <p:strips dir="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5285" name="Text Box 5"/>
          <p:cNvSpPr txBox="1">
            <a:spLocks noChangeArrowheads="1"/>
          </p:cNvSpPr>
          <p:nvPr/>
        </p:nvSpPr>
        <p:spPr bwMode="auto">
          <a:xfrm>
            <a:off x="509588" y="2205038"/>
            <a:ext cx="9448800" cy="2409825"/>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Restrizioni alla partecipazione</a:t>
            </a:r>
          </a:p>
          <a:p>
            <a:pPr algn="ctr" defTabSz="762000" eaLnBrk="0" hangingPunct="0"/>
            <a:r>
              <a:rPr lang="it-IT" sz="3600" b="1">
                <a:solidFill>
                  <a:srgbClr val="0000B4"/>
                </a:solidFill>
                <a:latin typeface="Comic Sans MS" pitchFamily="66" charset="0"/>
              </a:rPr>
              <a:t>Problemi che un individuo sperimenta   nel coinvolgimento nelle situazioni        di vita</a:t>
            </a:r>
            <a:endParaRPr lang="it-IT" sz="3200" b="1">
              <a:solidFill>
                <a:srgbClr val="0000B4"/>
              </a:solidFill>
              <a:latin typeface="Comic Sans MS" pitchFamily="66" charset="0"/>
            </a:endParaRPr>
          </a:p>
        </p:txBody>
      </p:sp>
    </p:spTree>
  </p:cSld>
  <p:clrMapOvr>
    <a:masterClrMapping/>
  </p:clrMapOvr>
  <p:transition spd="med">
    <p:strips dir="rd"/>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0949" name="Text Box 1029"/>
          <p:cNvSpPr txBox="1">
            <a:spLocks noChangeArrowheads="1"/>
          </p:cNvSpPr>
          <p:nvPr/>
        </p:nvSpPr>
        <p:spPr bwMode="auto">
          <a:xfrm>
            <a:off x="519113" y="2006600"/>
            <a:ext cx="9448800" cy="2786063"/>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Fattori contestuali</a:t>
            </a:r>
          </a:p>
          <a:p>
            <a:pPr algn="ctr" defTabSz="762000" eaLnBrk="0" hangingPunct="0">
              <a:lnSpc>
                <a:spcPct val="40000"/>
              </a:lnSpc>
            </a:pPr>
            <a:endParaRPr lang="it-IT" sz="3600" b="1">
              <a:solidFill>
                <a:srgbClr val="0000B4"/>
              </a:solidFill>
              <a:latin typeface="Comic Sans MS" pitchFamily="66" charset="0"/>
            </a:endParaRPr>
          </a:p>
          <a:p>
            <a:pPr algn="ctr" defTabSz="762000" eaLnBrk="0" hangingPunct="0"/>
            <a:r>
              <a:rPr lang="it-IT" sz="3600" b="1">
                <a:solidFill>
                  <a:srgbClr val="0000B4"/>
                </a:solidFill>
                <a:latin typeface="Comic Sans MS" pitchFamily="66" charset="0"/>
              </a:rPr>
              <a:t>Fattori ambientali</a:t>
            </a:r>
          </a:p>
          <a:p>
            <a:pPr algn="ctr" defTabSz="762000" eaLnBrk="0" hangingPunct="0"/>
            <a:r>
              <a:rPr lang="it-IT" sz="3200" b="1">
                <a:solidFill>
                  <a:srgbClr val="0000B4"/>
                </a:solidFill>
                <a:latin typeface="Comic Sans MS" pitchFamily="66" charset="0"/>
              </a:rPr>
              <a:t>Ambiente fisico, sociale e gli atteggiamenti</a:t>
            </a:r>
            <a:endParaRPr lang="it-IT" sz="3600" b="1">
              <a:solidFill>
                <a:srgbClr val="0000B4"/>
              </a:solidFill>
              <a:latin typeface="Comic Sans MS" pitchFamily="66" charset="0"/>
            </a:endParaRPr>
          </a:p>
          <a:p>
            <a:pPr algn="ctr" defTabSz="762000" eaLnBrk="0" hangingPunct="0">
              <a:lnSpc>
                <a:spcPct val="40000"/>
              </a:lnSpc>
            </a:pPr>
            <a:endParaRPr lang="it-IT" sz="3600" b="1">
              <a:solidFill>
                <a:srgbClr val="0000B4"/>
              </a:solidFill>
              <a:latin typeface="Comic Sans MS" pitchFamily="66" charset="0"/>
            </a:endParaRPr>
          </a:p>
          <a:p>
            <a:pPr algn="ctr" defTabSz="762000" eaLnBrk="0" hangingPunct="0"/>
            <a:r>
              <a:rPr lang="it-IT" sz="3600" b="1">
                <a:solidFill>
                  <a:srgbClr val="0000B4"/>
                </a:solidFill>
                <a:latin typeface="Comic Sans MS" pitchFamily="66" charset="0"/>
              </a:rPr>
              <a:t>Fattori personali</a:t>
            </a:r>
          </a:p>
        </p:txBody>
      </p:sp>
    </p:spTree>
  </p:cSld>
  <p:clrMapOvr>
    <a:masterClrMapping/>
  </p:clrMapOvr>
  <p:transition spd="med">
    <p:strips dir="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33" name="Text Box 1029"/>
          <p:cNvSpPr txBox="1">
            <a:spLocks noChangeArrowheads="1"/>
          </p:cNvSpPr>
          <p:nvPr/>
        </p:nvSpPr>
        <p:spPr bwMode="auto">
          <a:xfrm>
            <a:off x="1411288" y="1727200"/>
            <a:ext cx="7654925" cy="3338513"/>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Attività/Partecipazione</a:t>
            </a:r>
          </a:p>
          <a:p>
            <a:pPr algn="ctr" defTabSz="762000" eaLnBrk="0" hangingPunct="0">
              <a:lnSpc>
                <a:spcPct val="40000"/>
              </a:lnSpc>
            </a:pPr>
            <a:endParaRPr lang="it-IT" sz="3600" b="1">
              <a:solidFill>
                <a:srgbClr val="0000B4"/>
              </a:solidFill>
              <a:latin typeface="Comic Sans MS" pitchFamily="66" charset="0"/>
            </a:endParaRPr>
          </a:p>
          <a:p>
            <a:pPr algn="ctr" defTabSz="762000" eaLnBrk="0" hangingPunct="0">
              <a:lnSpc>
                <a:spcPct val="90000"/>
              </a:lnSpc>
            </a:pPr>
            <a:r>
              <a:rPr lang="it-IT" sz="2800" b="1">
                <a:solidFill>
                  <a:srgbClr val="0000B4"/>
                </a:solidFill>
                <a:latin typeface="Comic Sans MS" pitchFamily="66" charset="0"/>
              </a:rPr>
              <a:t>(qualificatori)</a:t>
            </a:r>
            <a:endParaRPr lang="it-IT" sz="4400" b="1">
              <a:solidFill>
                <a:srgbClr val="0000B4"/>
              </a:solidFill>
              <a:latin typeface="Comic Sans MS" pitchFamily="66" charset="0"/>
            </a:endParaRPr>
          </a:p>
          <a:p>
            <a:pPr defTabSz="762000" eaLnBrk="0" hangingPunct="0">
              <a:lnSpc>
                <a:spcPct val="90000"/>
              </a:lnSpc>
              <a:buFontTx/>
              <a:buChar char="•"/>
            </a:pPr>
            <a:r>
              <a:rPr lang="it-IT" sz="3600" b="1" u="sng">
                <a:solidFill>
                  <a:srgbClr val="0000B4"/>
                </a:solidFill>
                <a:latin typeface="Comic Sans MS" pitchFamily="66" charset="0"/>
              </a:rPr>
              <a:t>Performance</a:t>
            </a:r>
            <a:r>
              <a:rPr lang="it-IT" sz="3600" b="1">
                <a:solidFill>
                  <a:srgbClr val="0000B4"/>
                </a:solidFill>
                <a:latin typeface="Comic Sans MS" pitchFamily="66" charset="0"/>
              </a:rPr>
              <a:t>: </a:t>
            </a:r>
            <a:r>
              <a:rPr lang="it-IT" b="1">
                <a:solidFill>
                  <a:srgbClr val="0000B4"/>
                </a:solidFill>
                <a:latin typeface="Comic Sans MS" pitchFamily="66" charset="0"/>
              </a:rPr>
              <a:t>ciò che l’individuo fa nel suo ambiente attuale</a:t>
            </a:r>
          </a:p>
          <a:p>
            <a:pPr defTabSz="762000" eaLnBrk="0" hangingPunct="0">
              <a:lnSpc>
                <a:spcPct val="90000"/>
              </a:lnSpc>
              <a:buFontTx/>
              <a:buChar char="•"/>
            </a:pPr>
            <a:endParaRPr lang="it-IT" b="1">
              <a:solidFill>
                <a:srgbClr val="0000B4"/>
              </a:solidFill>
              <a:latin typeface="Comic Sans MS" pitchFamily="66" charset="0"/>
            </a:endParaRPr>
          </a:p>
          <a:p>
            <a:pPr defTabSz="762000" eaLnBrk="0" hangingPunct="0">
              <a:lnSpc>
                <a:spcPct val="90000"/>
              </a:lnSpc>
              <a:buFontTx/>
              <a:buChar char="•"/>
            </a:pPr>
            <a:r>
              <a:rPr lang="it-IT" sz="3600" b="1" u="sng">
                <a:solidFill>
                  <a:srgbClr val="0000B4"/>
                </a:solidFill>
                <a:latin typeface="Comic Sans MS" pitchFamily="66" charset="0"/>
              </a:rPr>
              <a:t>Capacità</a:t>
            </a:r>
            <a:r>
              <a:rPr lang="it-IT" sz="3600" b="1">
                <a:solidFill>
                  <a:srgbClr val="0000B4"/>
                </a:solidFill>
                <a:latin typeface="Comic Sans MS" pitchFamily="66" charset="0"/>
              </a:rPr>
              <a:t>: </a:t>
            </a:r>
            <a:r>
              <a:rPr lang="it-IT" b="1">
                <a:solidFill>
                  <a:srgbClr val="0000B4"/>
                </a:solidFill>
                <a:latin typeface="Comic Sans MS" pitchFamily="66" charset="0"/>
              </a:rPr>
              <a:t>il più alto livello di funzionamento di un individuo data la condizione di salute</a:t>
            </a:r>
          </a:p>
        </p:txBody>
      </p:sp>
    </p:spTree>
  </p:cSld>
  <p:clrMapOvr>
    <a:masterClrMapping/>
  </p:clrMapOvr>
  <p:transition spd="med">
    <p:strips dir="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9" name="Text Box 2053"/>
          <p:cNvSpPr txBox="1">
            <a:spLocks noChangeArrowheads="1"/>
          </p:cNvSpPr>
          <p:nvPr/>
        </p:nvSpPr>
        <p:spPr bwMode="auto">
          <a:xfrm>
            <a:off x="1009650" y="1738313"/>
            <a:ext cx="8445500" cy="3430587"/>
          </a:xfrm>
          <a:prstGeom prst="rect">
            <a:avLst/>
          </a:prstGeom>
          <a:solidFill>
            <a:srgbClr val="FFFF00"/>
          </a:solidFill>
          <a:ln w="12700">
            <a:noFill/>
            <a:miter lim="800000"/>
            <a:headEnd/>
            <a:tailEnd/>
          </a:ln>
          <a:effectLst/>
        </p:spPr>
        <p:txBody>
          <a:bodyPr>
            <a:spAutoFit/>
          </a:bodyPr>
          <a:lstStyle/>
          <a:p>
            <a:pPr algn="ctr" defTabSz="762000" eaLnBrk="0" hangingPunct="0"/>
            <a:r>
              <a:rPr lang="it-IT" sz="4400" b="1">
                <a:solidFill>
                  <a:srgbClr val="0000B4"/>
                </a:solidFill>
                <a:latin typeface="Comic Sans MS" pitchFamily="66" charset="0"/>
              </a:rPr>
              <a:t>Attività/Partecipazione</a:t>
            </a:r>
          </a:p>
          <a:p>
            <a:pPr algn="ctr" defTabSz="762000" eaLnBrk="0" hangingPunct="0">
              <a:lnSpc>
                <a:spcPct val="90000"/>
              </a:lnSpc>
            </a:pPr>
            <a:r>
              <a:rPr lang="it-IT" sz="2800" b="1">
                <a:solidFill>
                  <a:srgbClr val="0000B4"/>
                </a:solidFill>
                <a:latin typeface="Comic Sans MS" pitchFamily="66" charset="0"/>
              </a:rPr>
              <a:t>Scala</a:t>
            </a:r>
          </a:p>
          <a:p>
            <a:pPr algn="ctr" defTabSz="762000" eaLnBrk="0" hangingPunct="0">
              <a:lnSpc>
                <a:spcPct val="90000"/>
              </a:lnSpc>
            </a:pPr>
            <a:endParaRPr lang="it-IT" sz="2000" b="1">
              <a:solidFill>
                <a:srgbClr val="0000B4"/>
              </a:solidFill>
              <a:latin typeface="Comic Sans MS" pitchFamily="66" charset="0"/>
            </a:endParaRPr>
          </a:p>
          <a:p>
            <a:pPr defTabSz="762000" eaLnBrk="0" hangingPunct="0">
              <a:lnSpc>
                <a:spcPct val="110000"/>
              </a:lnSpc>
              <a:buFontTx/>
              <a:buChar char="•"/>
            </a:pPr>
            <a:r>
              <a:rPr lang="it-IT" sz="2000" b="1">
                <a:solidFill>
                  <a:srgbClr val="0000B4"/>
                </a:solidFill>
                <a:latin typeface="Comic Sans MS" pitchFamily="66" charset="0"/>
              </a:rPr>
              <a:t>0 NESSUN problema 		(assente-trascurabile)	   0-4 %</a:t>
            </a:r>
          </a:p>
          <a:p>
            <a:pPr defTabSz="762000" eaLnBrk="0" hangingPunct="0">
              <a:lnSpc>
                <a:spcPct val="110000"/>
              </a:lnSpc>
              <a:buFontTx/>
              <a:buChar char="•"/>
            </a:pPr>
            <a:r>
              <a:rPr lang="it-IT" sz="2000" b="1">
                <a:solidFill>
                  <a:srgbClr val="0000B4"/>
                </a:solidFill>
                <a:latin typeface="Comic Sans MS" pitchFamily="66" charset="0"/>
              </a:rPr>
              <a:t>1 Problema LIEVE		(leggero-piccolo)		  5-24 %</a:t>
            </a:r>
          </a:p>
          <a:p>
            <a:pPr defTabSz="762000" eaLnBrk="0" hangingPunct="0">
              <a:lnSpc>
                <a:spcPct val="110000"/>
              </a:lnSpc>
              <a:buFontTx/>
              <a:buChar char="•"/>
            </a:pPr>
            <a:r>
              <a:rPr lang="it-IT" sz="2000" b="1">
                <a:solidFill>
                  <a:srgbClr val="0000B4"/>
                </a:solidFill>
                <a:latin typeface="Comic Sans MS" pitchFamily="66" charset="0"/>
              </a:rPr>
              <a:t>2 Problema MEDIO		(moderato-discreto)	 25-49 %</a:t>
            </a:r>
          </a:p>
          <a:p>
            <a:pPr defTabSz="762000" eaLnBrk="0" hangingPunct="0">
              <a:lnSpc>
                <a:spcPct val="110000"/>
              </a:lnSpc>
              <a:buFontTx/>
              <a:buChar char="•"/>
            </a:pPr>
            <a:r>
              <a:rPr lang="it-IT" sz="2000" b="1">
                <a:solidFill>
                  <a:srgbClr val="0000B4"/>
                </a:solidFill>
                <a:latin typeface="Comic Sans MS" pitchFamily="66" charset="0"/>
              </a:rPr>
              <a:t>3 Problema GRAVE		(notevole-estremo)	 50-95 %</a:t>
            </a:r>
          </a:p>
          <a:p>
            <a:pPr defTabSz="762000" eaLnBrk="0" hangingPunct="0">
              <a:lnSpc>
                <a:spcPct val="110000"/>
              </a:lnSpc>
              <a:buFontTx/>
              <a:buChar char="•"/>
            </a:pPr>
            <a:r>
              <a:rPr lang="it-IT" sz="2000" b="1">
                <a:solidFill>
                  <a:srgbClr val="0000B4"/>
                </a:solidFill>
                <a:latin typeface="Comic Sans MS" pitchFamily="66" charset="0"/>
              </a:rPr>
              <a:t>4 Problema COMPLETO		(totale)			96-100 %</a:t>
            </a:r>
          </a:p>
          <a:p>
            <a:pPr defTabSz="762000" eaLnBrk="0" hangingPunct="0">
              <a:lnSpc>
                <a:spcPct val="110000"/>
              </a:lnSpc>
              <a:buFontTx/>
              <a:buChar char="•"/>
            </a:pPr>
            <a:r>
              <a:rPr lang="it-IT" sz="2000" b="1">
                <a:solidFill>
                  <a:srgbClr val="0000B4"/>
                </a:solidFill>
                <a:latin typeface="Comic Sans MS" pitchFamily="66" charset="0"/>
              </a:rPr>
              <a:t>9 Non applicabile</a:t>
            </a:r>
            <a:endParaRPr lang="it-IT" b="1">
              <a:solidFill>
                <a:schemeClr val="tx2"/>
              </a:solidFill>
            </a:endParaRPr>
          </a:p>
        </p:txBody>
      </p:sp>
    </p:spTree>
  </p:cSld>
  <p:clrMapOvr>
    <a:masterClrMapping/>
  </p:clrMapOvr>
  <p:transition spd="med">
    <p:strips dir="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435" name="Rectangle 3"/>
          <p:cNvSpPr>
            <a:spLocks noChangeArrowheads="1"/>
          </p:cNvSpPr>
          <p:nvPr/>
        </p:nvSpPr>
        <p:spPr bwMode="auto">
          <a:xfrm>
            <a:off x="390972" y="1577975"/>
            <a:ext cx="9505056" cy="4706417"/>
          </a:xfrm>
          <a:prstGeom prst="rect">
            <a:avLst/>
          </a:prstGeom>
          <a:solidFill>
            <a:srgbClr val="FFFF00"/>
          </a:solidFill>
          <a:ln w="12700">
            <a:noFill/>
            <a:miter lim="800000"/>
            <a:headEnd/>
            <a:tailEnd/>
          </a:ln>
          <a:effectLst/>
        </p:spPr>
        <p:txBody>
          <a:bodyPr wrap="square" lIns="90488" tIns="44450" rIns="90488" bIns="44450">
            <a:spAutoFit/>
          </a:bodyPr>
          <a:lstStyle/>
          <a:p>
            <a:pPr algn="ctr"/>
            <a:r>
              <a:rPr lang="it-IT" sz="2000" b="1" dirty="0">
                <a:solidFill>
                  <a:srgbClr val="0000B4"/>
                </a:solidFill>
                <a:latin typeface="Comic Sans MS" pitchFamily="66" charset="0"/>
              </a:rPr>
              <a:t>GIUNTA REGIONALE</a:t>
            </a:r>
          </a:p>
          <a:p>
            <a:pPr algn="ctr"/>
            <a:endParaRPr lang="it-IT" sz="2000" b="1" dirty="0">
              <a:solidFill>
                <a:srgbClr val="0000B4"/>
              </a:solidFill>
              <a:latin typeface="Comic Sans MS" pitchFamily="66" charset="0"/>
            </a:endParaRPr>
          </a:p>
          <a:p>
            <a:pPr algn="ctr"/>
            <a:r>
              <a:rPr lang="it-IT" sz="2000" b="1" dirty="0">
                <a:solidFill>
                  <a:srgbClr val="0000B4"/>
                </a:solidFill>
                <a:latin typeface="Comic Sans MS" pitchFamily="66" charset="0"/>
              </a:rPr>
              <a:t>DELIBERAZIONE N. 1839 DEL 15 DICEMBRE 2008</a:t>
            </a:r>
          </a:p>
          <a:p>
            <a:pPr algn="ctr"/>
            <a:r>
              <a:rPr lang="it-IT" sz="2000" b="1" dirty="0">
                <a:solidFill>
                  <a:srgbClr val="0000B4"/>
                </a:solidFill>
                <a:latin typeface="Comic Sans MS" pitchFamily="66" charset="0"/>
              </a:rPr>
              <a:t>(Approvazione delle linee guida per la valutazione integrata del disabile in condizioni di handicap ai sensi della legge n. 104/1992 </a:t>
            </a:r>
          </a:p>
          <a:p>
            <a:pPr algn="ctr"/>
            <a:r>
              <a:rPr lang="it-IT" sz="2000" b="1" dirty="0">
                <a:solidFill>
                  <a:srgbClr val="0000B4"/>
                </a:solidFill>
                <a:latin typeface="Comic Sans MS" pitchFamily="66" charset="0"/>
              </a:rPr>
              <a:t>(Bollettino Ufficiale della Regione Marche n. 120 del 29 dicembre 2008)</a:t>
            </a:r>
          </a:p>
          <a:p>
            <a:pPr algn="ctr"/>
            <a:endParaRPr lang="it-IT" sz="2000" b="1" dirty="0">
              <a:solidFill>
                <a:srgbClr val="0000B4"/>
              </a:solidFill>
              <a:latin typeface="Comic Sans MS" pitchFamily="66" charset="0"/>
            </a:endParaRPr>
          </a:p>
          <a:p>
            <a:r>
              <a:rPr lang="it-IT" sz="2000" b="1" dirty="0">
                <a:solidFill>
                  <a:srgbClr val="0000B4"/>
                </a:solidFill>
                <a:latin typeface="Comic Sans MS" pitchFamily="66" charset="0"/>
              </a:rPr>
              <a:t>• di approvare le linee guida per la valutazione integrata del disabile in condizioni di handicap, ai sensi della Legge 5/2/1992, n. 104, di cui agli allegati A), B) e C) che sono parte integrante del presente atto;</a:t>
            </a:r>
          </a:p>
          <a:p>
            <a:endParaRPr lang="it-IT" sz="2000" b="1" dirty="0">
              <a:solidFill>
                <a:srgbClr val="0000B4"/>
              </a:solidFill>
              <a:latin typeface="Comic Sans MS" pitchFamily="66" charset="0"/>
            </a:endParaRPr>
          </a:p>
          <a:p>
            <a:r>
              <a:rPr lang="it-IT" sz="2000" b="1" dirty="0">
                <a:solidFill>
                  <a:srgbClr val="0000B4"/>
                </a:solidFill>
                <a:latin typeface="Comic Sans MS" pitchFamily="66" charset="0"/>
              </a:rPr>
              <a:t>• di approvare la procedura per la domanda e per il riconoscimento dello stato di handicap, riportata nel documento istruttorio del presente atto e all’allegato C), che deve essere adottata dalle Commissioni costituite, ai sensi della L. 5/2/92 n. 104, presso le Zone Territoriali dell’ASUR;</a:t>
            </a:r>
          </a:p>
        </p:txBody>
      </p:sp>
      <p:sp>
        <p:nvSpPr>
          <p:cNvPr id="1042437" name="Rectangle 5"/>
          <p:cNvSpPr>
            <a:spLocks noChangeArrowheads="1"/>
          </p:cNvSpPr>
          <p:nvPr/>
        </p:nvSpPr>
        <p:spPr bwMode="auto">
          <a:xfrm>
            <a:off x="2119313" y="549275"/>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Il risultato</a:t>
            </a:r>
          </a:p>
        </p:txBody>
      </p:sp>
    </p:spTree>
  </p:cSld>
  <p:clrMapOvr>
    <a:masterClrMapping/>
  </p:clrMapOvr>
  <p:transition spd="med">
    <p:strips dir="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0387" name="Rectangle 3"/>
          <p:cNvSpPr>
            <a:spLocks noChangeArrowheads="1"/>
          </p:cNvSpPr>
          <p:nvPr/>
        </p:nvSpPr>
        <p:spPr bwMode="auto">
          <a:xfrm>
            <a:off x="995363" y="2147888"/>
            <a:ext cx="8496300" cy="3009900"/>
          </a:xfrm>
          <a:prstGeom prst="rect">
            <a:avLst/>
          </a:prstGeom>
          <a:solidFill>
            <a:srgbClr val="FFFF00"/>
          </a:solidFill>
          <a:ln w="12700">
            <a:noFill/>
            <a:miter lim="800000"/>
            <a:headEnd/>
            <a:tailEnd/>
          </a:ln>
          <a:effectLst/>
        </p:spPr>
        <p:txBody>
          <a:bodyPr lIns="90488" tIns="44450" rIns="90488" bIns="44450">
            <a:spAutoFit/>
          </a:bodyPr>
          <a:lstStyle/>
          <a:p>
            <a:r>
              <a:rPr lang="it-IT" b="1">
                <a:solidFill>
                  <a:schemeClr val="bg2"/>
                </a:solidFill>
                <a:latin typeface="Comic Sans MS" pitchFamily="66" charset="0"/>
              </a:rPr>
              <a:t>Alla domanda deve essere allegato certificato    medico contenente le indicazioni anamnestiche,   cliniche e diagnostiche relative al soggetto richiedente. </a:t>
            </a:r>
          </a:p>
          <a:p>
            <a:r>
              <a:rPr lang="it-IT" b="1">
                <a:solidFill>
                  <a:schemeClr val="bg2"/>
                </a:solidFill>
                <a:latin typeface="Comic Sans MS" pitchFamily="66" charset="0"/>
              </a:rPr>
              <a:t>Alla domanda è allegata fin dall’inizio una “RELAZIONE SOCIALE” redatta da un operatore sociale (assistente sociale) di struttura pubblica o privata accreditata, che illustri, in apposito modulo, la situazione sociale del soggetto richiedente. </a:t>
            </a:r>
          </a:p>
        </p:txBody>
      </p:sp>
      <p:sp>
        <p:nvSpPr>
          <p:cNvPr id="1040389" name="Rectangle 5"/>
          <p:cNvSpPr>
            <a:spLocks noChangeArrowheads="1"/>
          </p:cNvSpPr>
          <p:nvPr/>
        </p:nvSpPr>
        <p:spPr bwMode="auto">
          <a:xfrm>
            <a:off x="2105025" y="838200"/>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Le procedure</a:t>
            </a:r>
          </a:p>
        </p:txBody>
      </p:sp>
    </p:spTree>
  </p:cSld>
  <p:clrMapOvr>
    <a:masterClrMapping/>
  </p:clrMapOvr>
  <p:transition spd="med">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4" name="Cloud"/>
          <p:cNvSpPr>
            <a:spLocks noChangeAspect="1" noEditPoints="1" noChangeArrowheads="1"/>
          </p:cNvSpPr>
          <p:nvPr/>
        </p:nvSpPr>
        <p:spPr bwMode="auto">
          <a:xfrm flipV="1">
            <a:off x="1039043" y="1782486"/>
            <a:ext cx="8136905" cy="1646511"/>
          </a:xfrm>
          <a:prstGeom prst="rect">
            <a:avLst/>
          </a:prstGeom>
          <a:solidFill>
            <a:srgbClr val="FFFF00"/>
          </a:solidFill>
          <a:ln w="9525">
            <a:noFill/>
            <a:miter lim="800000"/>
            <a:headEnd/>
            <a:tailEnd/>
          </a:ln>
          <a:effectLst>
            <a:outerShdw dist="107763" dir="2700000" sx="1000" sy="1000" algn="ctr" rotWithShape="0">
              <a:srgbClr val="808080"/>
            </a:outerShdw>
          </a:effectLst>
        </p:spPr>
        <p:txBody>
          <a:bodyPr rot="10800000"/>
          <a:lstStyle/>
          <a:p>
            <a:pPr defTabSz="762000"/>
            <a:endParaRPr lang="it-IT" sz="3200"/>
          </a:p>
        </p:txBody>
      </p:sp>
      <p:sp>
        <p:nvSpPr>
          <p:cNvPr id="950275" name="Cloud"/>
          <p:cNvSpPr>
            <a:spLocks noChangeAspect="1" noEditPoints="1" noChangeArrowheads="1"/>
          </p:cNvSpPr>
          <p:nvPr/>
        </p:nvSpPr>
        <p:spPr bwMode="auto">
          <a:xfrm>
            <a:off x="1581150" y="620688"/>
            <a:ext cx="7086600" cy="952128"/>
          </a:xfrm>
          <a:prstGeom prst="rect">
            <a:avLst/>
          </a:prstGeom>
          <a:solidFill>
            <a:schemeClr val="bg2"/>
          </a:solidFill>
          <a:ln w="9525">
            <a:noFill/>
            <a:miter lim="800000"/>
            <a:headEnd/>
            <a:tailEnd/>
          </a:ln>
          <a:effectLst>
            <a:outerShdw dist="107763" dir="2700000" sx="1000" sy="1000" algn="ctr" rotWithShape="0">
              <a:srgbClr val="808080"/>
            </a:outerShdw>
          </a:effectLst>
        </p:spPr>
        <p:txBody>
          <a:bodyPr/>
          <a:lstStyle/>
          <a:p>
            <a:pPr defTabSz="762000"/>
            <a:endParaRPr lang="it-IT" sz="3200"/>
          </a:p>
        </p:txBody>
      </p:sp>
      <p:sp>
        <p:nvSpPr>
          <p:cNvPr id="950276" name="Rectangle 4"/>
          <p:cNvSpPr>
            <a:spLocks noChangeArrowheads="1"/>
          </p:cNvSpPr>
          <p:nvPr/>
        </p:nvSpPr>
        <p:spPr bwMode="auto">
          <a:xfrm>
            <a:off x="2019300" y="800100"/>
            <a:ext cx="6248400" cy="641350"/>
          </a:xfrm>
          <a:prstGeom prst="rect">
            <a:avLst/>
          </a:prstGeom>
          <a:no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La definizione</a:t>
            </a:r>
          </a:p>
        </p:txBody>
      </p:sp>
      <p:sp>
        <p:nvSpPr>
          <p:cNvPr id="950277" name="Rectangle 5"/>
          <p:cNvSpPr>
            <a:spLocks noChangeArrowheads="1"/>
          </p:cNvSpPr>
          <p:nvPr/>
        </p:nvSpPr>
        <p:spPr bwMode="auto">
          <a:xfrm>
            <a:off x="304800" y="6372225"/>
            <a:ext cx="6705600" cy="363538"/>
          </a:xfrm>
          <a:prstGeom prst="rect">
            <a:avLst/>
          </a:prstGeom>
          <a:noFill/>
          <a:ln w="12700">
            <a:noFill/>
            <a:miter lim="800000"/>
            <a:headEnd/>
            <a:tailEnd/>
          </a:ln>
          <a:effectLst/>
        </p:spPr>
        <p:txBody>
          <a:bodyPr lIns="90488" tIns="44450" rIns="90488" bIns="44450">
            <a:spAutoFit/>
          </a:bodyPr>
          <a:lstStyle/>
          <a:p>
            <a:pPr eaLnBrk="0" hangingPunct="0"/>
            <a:r>
              <a:rPr lang="it-IT" sz="1800" b="1">
                <a:solidFill>
                  <a:schemeClr val="tx2"/>
                </a:solidFill>
                <a:effectLst>
                  <a:outerShdw blurRad="38100" dist="38100" dir="2700000" algn="tl">
                    <a:srgbClr val="000000"/>
                  </a:outerShdw>
                </a:effectLst>
              </a:rPr>
              <a:t>Istituto di Medicina Legale - Università degli Studi di Macerata</a:t>
            </a:r>
          </a:p>
        </p:txBody>
      </p:sp>
      <p:sp>
        <p:nvSpPr>
          <p:cNvPr id="950278" name="Text Box 6"/>
          <p:cNvSpPr txBox="1">
            <a:spLocks noChangeArrowheads="1"/>
          </p:cNvSpPr>
          <p:nvPr/>
        </p:nvSpPr>
        <p:spPr bwMode="auto">
          <a:xfrm>
            <a:off x="1471613" y="2000250"/>
            <a:ext cx="7842250" cy="1187450"/>
          </a:xfrm>
          <a:prstGeom prst="rect">
            <a:avLst/>
          </a:prstGeom>
          <a:noFill/>
          <a:ln w="9525">
            <a:noFill/>
            <a:miter lim="800000"/>
            <a:headEnd/>
            <a:tailEnd/>
          </a:ln>
          <a:effectLst/>
        </p:spPr>
        <p:txBody>
          <a:bodyPr>
            <a:spAutoFit/>
          </a:bodyPr>
          <a:lstStyle/>
          <a:p>
            <a:r>
              <a:rPr lang="it-IT" altLang="it-IT" b="1">
                <a:solidFill>
                  <a:schemeClr val="bg2"/>
                </a:solidFill>
                <a:latin typeface="Comic Sans MS" pitchFamily="66" charset="0"/>
              </a:rPr>
              <a:t>Svantaggio </a:t>
            </a:r>
          </a:p>
          <a:p>
            <a:r>
              <a:rPr lang="it-IT" altLang="it-IT" b="1" i="1">
                <a:solidFill>
                  <a:schemeClr val="bg2"/>
                </a:solidFill>
                <a:latin typeface="Comic Sans MS" pitchFamily="66" charset="0"/>
              </a:rPr>
              <a:t>Condizione di restrizione della capacità di integrazione del soggetto nell’ambiente relazionale</a:t>
            </a:r>
          </a:p>
        </p:txBody>
      </p:sp>
    </p:spTree>
  </p:cSld>
  <p:clrMapOvr>
    <a:masterClrMapping/>
  </p:clrMapOvr>
  <p:transition spd="med">
    <p:strips dir="rd"/>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099" name="Rectangle 3"/>
          <p:cNvSpPr>
            <a:spLocks noChangeArrowheads="1"/>
          </p:cNvSpPr>
          <p:nvPr/>
        </p:nvSpPr>
        <p:spPr bwMode="auto">
          <a:xfrm>
            <a:off x="1527175" y="1700213"/>
            <a:ext cx="7416800" cy="4013919"/>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r>
              <a:rPr lang="it-IT" sz="2000" b="1" dirty="0">
                <a:solidFill>
                  <a:schemeClr val="bg2"/>
                </a:solidFill>
                <a:latin typeface="Comic Sans MS" pitchFamily="66" charset="0"/>
              </a:rPr>
              <a:t>CONDIZIONE PRELIMINARE PER ACCEDERE ALLA VALUTAZIONE DELLO STATO </a:t>
            </a:r>
            <a:r>
              <a:rPr lang="it-IT" sz="2000" b="1" dirty="0" err="1">
                <a:solidFill>
                  <a:schemeClr val="bg2"/>
                </a:solidFill>
                <a:latin typeface="Comic Sans MS" pitchFamily="66" charset="0"/>
              </a:rPr>
              <a:t>DI</a:t>
            </a:r>
            <a:r>
              <a:rPr lang="it-IT" sz="2000" b="1" dirty="0">
                <a:solidFill>
                  <a:schemeClr val="bg2"/>
                </a:solidFill>
                <a:latin typeface="Comic Sans MS" pitchFamily="66" charset="0"/>
              </a:rPr>
              <a:t> HANDICAP</a:t>
            </a:r>
          </a:p>
          <a:p>
            <a:pPr>
              <a:lnSpc>
                <a:spcPct val="85000"/>
              </a:lnSpc>
            </a:pPr>
            <a:r>
              <a:rPr lang="it-IT" sz="2000" b="1" dirty="0">
                <a:solidFill>
                  <a:schemeClr val="bg2"/>
                </a:solidFill>
                <a:latin typeface="Comic Sans MS" pitchFamily="66" charset="0"/>
              </a:rPr>
              <a:t>La menomazione determina riduzione della funzione d'organo di grado (secondo la classificazione ICF):</a:t>
            </a:r>
          </a:p>
          <a:p>
            <a:pPr>
              <a:lnSpc>
                <a:spcPct val="85000"/>
              </a:lnSpc>
            </a:pPr>
            <a:endParaRPr lang="it-IT" sz="2000" b="1" dirty="0">
              <a:solidFill>
                <a:schemeClr val="bg2"/>
              </a:solidFill>
              <a:latin typeface="Comic Sans MS" pitchFamily="66" charset="0"/>
              <a:sym typeface="Monotype Sorts" charset="2"/>
            </a:endParaRPr>
          </a:p>
          <a:p>
            <a:pPr>
              <a:lnSpc>
                <a:spcPct val="85000"/>
              </a:lnSpc>
            </a:pPr>
            <a:r>
              <a:rPr lang="it-IT" sz="2000" b="1" dirty="0">
                <a:solidFill>
                  <a:schemeClr val="bg2"/>
                </a:solidFill>
                <a:latin typeface="Comic Sans MS" pitchFamily="66" charset="0"/>
                <a:sym typeface="Monotype Sorts" charset="2"/>
              </a:rPr>
              <a:t>0 =</a:t>
            </a:r>
            <a:r>
              <a:rPr lang="it-IT" sz="2000" b="1" dirty="0">
                <a:solidFill>
                  <a:schemeClr val="bg2"/>
                </a:solidFill>
                <a:latin typeface="Comic Sans MS" pitchFamily="66" charset="0"/>
              </a:rPr>
              <a:t> Nessuna:        0-4%</a:t>
            </a:r>
            <a:endParaRPr lang="it-IT" sz="2000" b="1" dirty="0">
              <a:solidFill>
                <a:schemeClr val="bg2"/>
              </a:solidFill>
              <a:latin typeface="Comic Sans MS" pitchFamily="66" charset="0"/>
              <a:sym typeface="Monotype Sorts" charset="2"/>
            </a:endParaRPr>
          </a:p>
          <a:p>
            <a:pPr>
              <a:lnSpc>
                <a:spcPct val="85000"/>
              </a:lnSpc>
            </a:pPr>
            <a:r>
              <a:rPr lang="it-IT" sz="2000" b="1" dirty="0">
                <a:solidFill>
                  <a:schemeClr val="bg2"/>
                </a:solidFill>
                <a:latin typeface="Comic Sans MS" pitchFamily="66" charset="0"/>
                <a:sym typeface="Monotype Sorts" charset="2"/>
              </a:rPr>
              <a:t>1</a:t>
            </a:r>
            <a:r>
              <a:rPr lang="it-IT" sz="2000" b="1" dirty="0">
                <a:solidFill>
                  <a:schemeClr val="bg2"/>
                </a:solidFill>
                <a:latin typeface="Comic Sans MS" pitchFamily="66" charset="0"/>
              </a:rPr>
              <a:t> = Lieve:        5%-24%</a:t>
            </a:r>
            <a:endParaRPr lang="it-IT" sz="2000" b="1" dirty="0">
              <a:solidFill>
                <a:schemeClr val="bg2"/>
              </a:solidFill>
              <a:latin typeface="Comic Sans MS" pitchFamily="66" charset="0"/>
              <a:sym typeface="Monotype Sorts" charset="2"/>
            </a:endParaRPr>
          </a:p>
          <a:p>
            <a:pPr>
              <a:lnSpc>
                <a:spcPct val="85000"/>
              </a:lnSpc>
            </a:pPr>
            <a:r>
              <a:rPr lang="it-IT" sz="2000" b="1" dirty="0">
                <a:solidFill>
                  <a:schemeClr val="bg2"/>
                </a:solidFill>
                <a:latin typeface="Comic Sans MS" pitchFamily="66" charset="0"/>
                <a:sym typeface="Monotype Sorts" charset="2"/>
              </a:rPr>
              <a:t>2</a:t>
            </a:r>
            <a:r>
              <a:rPr lang="it-IT" sz="2000" b="1" dirty="0">
                <a:solidFill>
                  <a:schemeClr val="bg2"/>
                </a:solidFill>
                <a:latin typeface="Comic Sans MS" pitchFamily="66" charset="0"/>
              </a:rPr>
              <a:t> = Media:      25%-49%</a:t>
            </a:r>
            <a:endParaRPr lang="it-IT" sz="2000" b="1" dirty="0">
              <a:solidFill>
                <a:schemeClr val="bg2"/>
              </a:solidFill>
              <a:latin typeface="Comic Sans MS" pitchFamily="66" charset="0"/>
              <a:sym typeface="Monotype Sorts" charset="2"/>
            </a:endParaRPr>
          </a:p>
          <a:p>
            <a:pPr>
              <a:lnSpc>
                <a:spcPct val="85000"/>
              </a:lnSpc>
            </a:pPr>
            <a:r>
              <a:rPr lang="it-IT" sz="2000" b="1" dirty="0">
                <a:solidFill>
                  <a:schemeClr val="bg2"/>
                </a:solidFill>
                <a:latin typeface="Comic Sans MS" pitchFamily="66" charset="0"/>
                <a:sym typeface="Monotype Sorts" charset="2"/>
              </a:rPr>
              <a:t>3</a:t>
            </a:r>
            <a:r>
              <a:rPr lang="it-IT" sz="2000" b="1" dirty="0">
                <a:solidFill>
                  <a:schemeClr val="bg2"/>
                </a:solidFill>
                <a:latin typeface="Comic Sans MS" pitchFamily="66" charset="0"/>
              </a:rPr>
              <a:t> = Grave:      50%-95%</a:t>
            </a:r>
            <a:endParaRPr lang="it-IT" sz="2000" b="1" dirty="0">
              <a:solidFill>
                <a:schemeClr val="bg2"/>
              </a:solidFill>
              <a:latin typeface="Comic Sans MS" pitchFamily="66" charset="0"/>
              <a:sym typeface="Monotype Sorts" charset="2"/>
            </a:endParaRPr>
          </a:p>
          <a:p>
            <a:pPr>
              <a:lnSpc>
                <a:spcPct val="85000"/>
              </a:lnSpc>
            </a:pPr>
            <a:r>
              <a:rPr lang="it-IT" sz="2000" b="1" dirty="0">
                <a:solidFill>
                  <a:schemeClr val="bg2"/>
                </a:solidFill>
                <a:latin typeface="Comic Sans MS" pitchFamily="66" charset="0"/>
                <a:sym typeface="Monotype Sorts" charset="2"/>
              </a:rPr>
              <a:t>4</a:t>
            </a:r>
            <a:r>
              <a:rPr lang="it-IT" sz="2000" b="1" dirty="0">
                <a:solidFill>
                  <a:schemeClr val="bg2"/>
                </a:solidFill>
                <a:latin typeface="Comic Sans MS" pitchFamily="66" charset="0"/>
              </a:rPr>
              <a:t> = Completa: 96%-100%</a:t>
            </a:r>
          </a:p>
          <a:p>
            <a:pPr>
              <a:lnSpc>
                <a:spcPct val="85000"/>
              </a:lnSpc>
            </a:pPr>
            <a:endParaRPr lang="it-IT" sz="2000" b="1" dirty="0">
              <a:solidFill>
                <a:schemeClr val="bg2"/>
              </a:solidFill>
              <a:latin typeface="Comic Sans MS" pitchFamily="66" charset="0"/>
            </a:endParaRPr>
          </a:p>
          <a:p>
            <a:pPr>
              <a:lnSpc>
                <a:spcPct val="85000"/>
              </a:lnSpc>
            </a:pPr>
            <a:r>
              <a:rPr lang="it-IT" sz="2000" b="1" dirty="0">
                <a:solidFill>
                  <a:schemeClr val="bg2"/>
                </a:solidFill>
                <a:latin typeface="Comic Sans MS" pitchFamily="66" charset="0"/>
              </a:rPr>
              <a:t>Si accede alla applicazione della scheda socio-sanitaria per la valutazione dello stato di handicap se la riduzione della funzione d’organo è ALMENO di grado MEDIO (25%-49%).</a:t>
            </a:r>
          </a:p>
        </p:txBody>
      </p:sp>
      <p:sp>
        <p:nvSpPr>
          <p:cNvPr id="1028101" name="Rectangle 5"/>
          <p:cNvSpPr>
            <a:spLocks noChangeArrowheads="1"/>
          </p:cNvSpPr>
          <p:nvPr/>
        </p:nvSpPr>
        <p:spPr bwMode="auto">
          <a:xfrm>
            <a:off x="2119313" y="549275"/>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Gli strumenti</a:t>
            </a:r>
          </a:p>
        </p:txBody>
      </p:sp>
    </p:spTree>
  </p:cSld>
  <p:clrMapOvr>
    <a:masterClrMapping/>
  </p:clrMapOvr>
  <p:transition spd="med">
    <p:strips dir="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0037" name="Rectangle 5"/>
          <p:cNvSpPr>
            <a:spLocks noChangeArrowheads="1"/>
          </p:cNvSpPr>
          <p:nvPr/>
        </p:nvSpPr>
        <p:spPr bwMode="auto">
          <a:xfrm>
            <a:off x="1714500" y="792163"/>
            <a:ext cx="704215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Gli strumenti: le schede</a:t>
            </a:r>
          </a:p>
        </p:txBody>
      </p:sp>
      <p:sp>
        <p:nvSpPr>
          <p:cNvPr id="940245" name="Rectangle 213"/>
          <p:cNvSpPr>
            <a:spLocks noChangeArrowheads="1"/>
          </p:cNvSpPr>
          <p:nvPr/>
        </p:nvSpPr>
        <p:spPr bwMode="auto">
          <a:xfrm>
            <a:off x="1527175" y="2001838"/>
            <a:ext cx="7416800" cy="1487487"/>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endParaRPr lang="it-IT" sz="2000" b="1">
              <a:solidFill>
                <a:schemeClr val="bg2"/>
              </a:solidFill>
              <a:latin typeface="Comic Sans MS" pitchFamily="66" charset="0"/>
            </a:endParaRPr>
          </a:p>
          <a:p>
            <a:pPr algn="ctr">
              <a:lnSpc>
                <a:spcPct val="85000"/>
              </a:lnSpc>
            </a:pPr>
            <a:endParaRPr lang="it-IT" sz="2000" b="1">
              <a:solidFill>
                <a:schemeClr val="bg2"/>
              </a:solidFill>
              <a:latin typeface="Comic Sans MS" pitchFamily="66" charset="0"/>
            </a:endParaRPr>
          </a:p>
          <a:p>
            <a:pPr algn="ctr">
              <a:lnSpc>
                <a:spcPct val="85000"/>
              </a:lnSpc>
            </a:pPr>
            <a:r>
              <a:rPr lang="it-IT" sz="2800" b="1">
                <a:solidFill>
                  <a:schemeClr val="bg2"/>
                </a:solidFill>
                <a:latin typeface="Comic Sans MS" pitchFamily="66" charset="0"/>
              </a:rPr>
              <a:t>HANDICAP PERMANENTE</a:t>
            </a:r>
          </a:p>
          <a:p>
            <a:pPr algn="ctr">
              <a:lnSpc>
                <a:spcPct val="85000"/>
              </a:lnSpc>
            </a:pPr>
            <a:endParaRPr lang="it-IT" sz="2000" b="1">
              <a:solidFill>
                <a:schemeClr val="bg2"/>
              </a:solidFill>
              <a:latin typeface="Comic Sans MS" pitchFamily="66" charset="0"/>
            </a:endParaRPr>
          </a:p>
          <a:p>
            <a:pPr algn="ctr">
              <a:lnSpc>
                <a:spcPct val="85000"/>
              </a:lnSpc>
            </a:pPr>
            <a:endParaRPr lang="it-IT" sz="2000" b="1">
              <a:solidFill>
                <a:schemeClr val="bg2"/>
              </a:solidFill>
              <a:latin typeface="Comic Sans MS" pitchFamily="66" charset="0"/>
            </a:endParaRPr>
          </a:p>
        </p:txBody>
      </p:sp>
      <p:sp>
        <p:nvSpPr>
          <p:cNvPr id="940251" name="Rectangle 219"/>
          <p:cNvSpPr>
            <a:spLocks noChangeArrowheads="1"/>
          </p:cNvSpPr>
          <p:nvPr/>
        </p:nvSpPr>
        <p:spPr bwMode="auto">
          <a:xfrm>
            <a:off x="995363" y="3933825"/>
            <a:ext cx="8496300" cy="1592263"/>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endParaRPr lang="it-IT" sz="2000" b="1">
              <a:solidFill>
                <a:schemeClr val="bg2"/>
              </a:solidFill>
              <a:latin typeface="Comic Sans MS" pitchFamily="66" charset="0"/>
            </a:endParaRPr>
          </a:p>
          <a:p>
            <a:pPr algn="ctr">
              <a:lnSpc>
                <a:spcPct val="85000"/>
              </a:lnSpc>
            </a:pPr>
            <a:endParaRPr lang="it-IT" sz="2000" b="1">
              <a:solidFill>
                <a:schemeClr val="bg2"/>
              </a:solidFill>
              <a:latin typeface="Comic Sans MS" pitchFamily="66" charset="0"/>
            </a:endParaRPr>
          </a:p>
          <a:p>
            <a:pPr algn="ctr">
              <a:lnSpc>
                <a:spcPct val="85000"/>
              </a:lnSpc>
            </a:pPr>
            <a:r>
              <a:rPr lang="it-IT" sz="2800" b="1">
                <a:solidFill>
                  <a:schemeClr val="bg2"/>
                </a:solidFill>
                <a:latin typeface="Comic Sans MS" pitchFamily="66" charset="0"/>
              </a:rPr>
              <a:t>HANDICAP IN SITUAZIONE DI GRAVITA’</a:t>
            </a:r>
          </a:p>
          <a:p>
            <a:pPr algn="ctr">
              <a:lnSpc>
                <a:spcPct val="85000"/>
              </a:lnSpc>
            </a:pPr>
            <a:endParaRPr lang="it-IT" sz="2800" b="1">
              <a:solidFill>
                <a:schemeClr val="bg2"/>
              </a:solidFill>
              <a:latin typeface="Comic Sans MS" pitchFamily="66" charset="0"/>
            </a:endParaRPr>
          </a:p>
          <a:p>
            <a:pPr algn="ctr">
              <a:lnSpc>
                <a:spcPct val="85000"/>
              </a:lnSpc>
            </a:pPr>
            <a:endParaRPr lang="it-IT" sz="2000" b="1">
              <a:solidFill>
                <a:schemeClr val="bg2"/>
              </a:solidFill>
              <a:latin typeface="Comic Sans MS" pitchFamily="66" charset="0"/>
            </a:endParaRPr>
          </a:p>
        </p:txBody>
      </p:sp>
    </p:spTree>
  </p:cSld>
  <p:clrMapOvr>
    <a:masterClrMapping/>
  </p:clrMapOvr>
  <p:transition spd="med">
    <p:strips dir="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45236" name="Group 84"/>
          <p:cNvGraphicFramePr>
            <a:graphicFrameLocks noGrp="1"/>
          </p:cNvGraphicFramePr>
          <p:nvPr>
            <p:ph/>
          </p:nvPr>
        </p:nvGraphicFramePr>
        <p:xfrm>
          <a:off x="596900" y="1355725"/>
          <a:ext cx="9288463" cy="4694239"/>
        </p:xfrm>
        <a:graphic>
          <a:graphicData uri="http://schemas.openxmlformats.org/drawingml/2006/table">
            <a:tbl>
              <a:tblPr/>
              <a:tblGrid>
                <a:gridCol w="5441950">
                  <a:extLst>
                    <a:ext uri="{9D8B030D-6E8A-4147-A177-3AD203B41FA5}">
                      <a16:colId xmlns:a16="http://schemas.microsoft.com/office/drawing/2014/main" val="20000"/>
                    </a:ext>
                  </a:extLst>
                </a:gridCol>
                <a:gridCol w="1701800">
                  <a:extLst>
                    <a:ext uri="{9D8B030D-6E8A-4147-A177-3AD203B41FA5}">
                      <a16:colId xmlns:a16="http://schemas.microsoft.com/office/drawing/2014/main" val="20001"/>
                    </a:ext>
                  </a:extLst>
                </a:gridCol>
                <a:gridCol w="2144713">
                  <a:extLst>
                    <a:ext uri="{9D8B030D-6E8A-4147-A177-3AD203B41FA5}">
                      <a16:colId xmlns:a16="http://schemas.microsoft.com/office/drawing/2014/main" val="20002"/>
                    </a:ext>
                  </a:extLst>
                </a:gridCol>
              </a:tblGrid>
              <a:tr h="239713">
                <a:tc gridSpan="3">
                  <a:txBody>
                    <a:bodyPr/>
                    <a:lstStyle/>
                    <a:p>
                      <a:pPr marL="342900" marR="0" lvl="0" indent="-342900" algn="ctr"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dirty="0">
                          <a:ln>
                            <a:noFill/>
                          </a:ln>
                          <a:solidFill>
                            <a:schemeClr val="tx1"/>
                          </a:solidFill>
                          <a:effectLst/>
                          <a:latin typeface="Times New Roman" pitchFamily="18" charset="0"/>
                          <a:cs typeface="Times New Roman" pitchFamily="18" charset="0"/>
                        </a:rPr>
                        <a:t>-COMPONENTE BIO-MEDICA-</a:t>
                      </a:r>
                      <a:endParaRPr kumimoji="0" lang="it-IT" sz="1400" b="1" i="0" u="none" strike="noStrike" cap="none" normalizeH="0" baseline="0" dirty="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000"/>
                  </a:ext>
                </a:extLst>
              </a:tr>
              <a:tr h="241300">
                <a:tc>
                  <a:txBody>
                    <a:bodyPr/>
                    <a:lstStyle/>
                    <a:p>
                      <a:pPr marL="342900" marR="0" lvl="0" indent="-342900" algn="l"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CODICE ICF</a:t>
                      </a:r>
                      <a:endParaRPr kumimoji="0" lang="it-IT" sz="1400" b="1"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INDICE</a:t>
                      </a:r>
                      <a:endParaRPr kumimoji="0" lang="it-IT" sz="1400" b="1"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1"/>
                  </a:ext>
                </a:extLst>
              </a:tr>
              <a:tr h="1060450">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1-Autonomia</a:t>
                      </a: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-Camminare e spostarsi</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-Compiti e richieste generali</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-Cura della propria persona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(d450-d469)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(d210-d240)</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(d510-d570)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2"/>
                  </a:ext>
                </a:extLst>
              </a:tr>
              <a:tr h="1223963">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2-Apprendimento e applicazione di conoscenze</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-Acquisizione di abilità</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-Comunicare e ricevere-produrre</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-Risoluzione di problemi</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-Prendere decisioni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(d155)</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(d310 – d349)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(d175)</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(d177)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1223963">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3-Interazioni e relazioni interpersonali:</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-Interazioni interpersonali semplici</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-Interazioni interpersonali complesse</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-Relazioni familiari</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-Relazioni intime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(d710)</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(d720)</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(d760)</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(d770)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576263">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dirty="0">
                          <a:ln>
                            <a:noFill/>
                          </a:ln>
                          <a:solidFill>
                            <a:schemeClr val="tx1"/>
                          </a:solidFill>
                          <a:effectLst/>
                          <a:latin typeface="Times New Roman" pitchFamily="18" charset="0"/>
                          <a:cs typeface="Times New Roman" pitchFamily="18" charset="0"/>
                        </a:rPr>
                        <a:t>CONDIZIONE 4-Integrazione lavorativa</a:t>
                      </a:r>
                    </a:p>
                    <a:p>
                      <a:pPr marL="342900" marR="0" lvl="0" indent="-342900" algn="just" defTabSz="914400" rtl="0" eaLnBrk="0" fontAlgn="base" latinLnBrk="0" hangingPunct="0">
                        <a:lnSpc>
                          <a:spcPct val="100000"/>
                        </a:lnSpc>
                        <a:spcBef>
                          <a:spcPct val="0"/>
                        </a:spcBef>
                        <a:spcAft>
                          <a:spcPct val="0"/>
                        </a:spcAft>
                        <a:buClrTx/>
                        <a:buSzPct val="85000"/>
                        <a:buFontTx/>
                        <a:buNone/>
                        <a:tabLst/>
                      </a:pPr>
                      <a:r>
                        <a:rPr kumimoji="0" lang="it-IT" sz="1400" b="1" i="0" u="none" strike="noStrike" cap="none" normalizeH="0" baseline="0" dirty="0">
                          <a:ln>
                            <a:noFill/>
                          </a:ln>
                          <a:solidFill>
                            <a:schemeClr val="tx1"/>
                          </a:solidFill>
                          <a:effectLst/>
                          <a:latin typeface="Times New Roman" pitchFamily="18" charset="0"/>
                          <a:cs typeface="Times New Roman" pitchFamily="18" charset="0"/>
                        </a:rPr>
                        <a:t>-Lavoro ed impiego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just"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just"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(d840-d859)</a:t>
                      </a:r>
                      <a:endParaRPr kumimoji="0" lang="it-IT" sz="1400" b="1" i="0" u="none" strike="noStrike" cap="none" normalizeH="0" baseline="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l" defTabSz="914400" rtl="0" eaLnBrk="1" fontAlgn="base" latinLnBrk="0" hangingPunct="1">
                        <a:lnSpc>
                          <a:spcPct val="100000"/>
                        </a:lnSpc>
                        <a:spcBef>
                          <a:spcPct val="0"/>
                        </a:spcBef>
                        <a:spcAft>
                          <a:spcPct val="0"/>
                        </a:spcAft>
                        <a:buClrTx/>
                        <a:buSzPct val="85000"/>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Pct val="85000"/>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5"/>
                  </a:ext>
                </a:extLst>
              </a:tr>
            </a:tbl>
          </a:graphicData>
        </a:graphic>
      </p:graphicFrame>
      <p:sp>
        <p:nvSpPr>
          <p:cNvPr id="945222" name="Rectangle 70"/>
          <p:cNvSpPr>
            <a:spLocks noChangeArrowheads="1"/>
          </p:cNvSpPr>
          <p:nvPr/>
        </p:nvSpPr>
        <p:spPr bwMode="auto">
          <a:xfrm>
            <a:off x="2359025" y="481013"/>
            <a:ext cx="5773738" cy="452437"/>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r>
              <a:rPr lang="it-IT" sz="2800" b="1">
                <a:solidFill>
                  <a:schemeClr val="bg2"/>
                </a:solidFill>
                <a:latin typeface="Comic Sans MS" pitchFamily="66" charset="0"/>
              </a:rPr>
              <a:t>HANDICAP PERMANENTE</a:t>
            </a:r>
            <a:endParaRPr lang="it-IT" sz="2000" b="1">
              <a:solidFill>
                <a:schemeClr val="bg2"/>
              </a:solidFill>
              <a:latin typeface="Comic Sans MS" pitchFamily="66" charset="0"/>
            </a:endParaRPr>
          </a:p>
        </p:txBody>
      </p:sp>
    </p:spTree>
  </p:cSld>
  <p:clrMapOvr>
    <a:masterClrMapping/>
  </p:clrMapOvr>
  <p:transition spd="med">
    <p:strips dir="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2702" name="Rectangle 30"/>
          <p:cNvSpPr>
            <a:spLocks noChangeArrowheads="1"/>
          </p:cNvSpPr>
          <p:nvPr/>
        </p:nvSpPr>
        <p:spPr bwMode="auto">
          <a:xfrm>
            <a:off x="1023938" y="203200"/>
            <a:ext cx="8424862" cy="452438"/>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r>
              <a:rPr lang="it-IT" sz="2800" b="1">
                <a:solidFill>
                  <a:schemeClr val="bg2"/>
                </a:solidFill>
                <a:latin typeface="Comic Sans MS" pitchFamily="66" charset="0"/>
              </a:rPr>
              <a:t>HANDICAP IN SITUAZIONE DI GRAVITA’</a:t>
            </a:r>
            <a:endParaRPr lang="it-IT" sz="2000" b="1">
              <a:solidFill>
                <a:schemeClr val="bg2"/>
              </a:solidFill>
              <a:latin typeface="Comic Sans MS" pitchFamily="66" charset="0"/>
            </a:endParaRPr>
          </a:p>
        </p:txBody>
      </p:sp>
      <p:graphicFrame>
        <p:nvGraphicFramePr>
          <p:cNvPr id="1052761" name="Group 89"/>
          <p:cNvGraphicFramePr>
            <a:graphicFrameLocks noGrp="1"/>
          </p:cNvGraphicFramePr>
          <p:nvPr>
            <p:ph/>
          </p:nvPr>
        </p:nvGraphicFramePr>
        <p:xfrm>
          <a:off x="723900" y="836613"/>
          <a:ext cx="9021763" cy="5824728"/>
        </p:xfrm>
        <a:graphic>
          <a:graphicData uri="http://schemas.openxmlformats.org/drawingml/2006/table">
            <a:tbl>
              <a:tblPr/>
              <a:tblGrid>
                <a:gridCol w="5472113">
                  <a:extLst>
                    <a:ext uri="{9D8B030D-6E8A-4147-A177-3AD203B41FA5}">
                      <a16:colId xmlns:a16="http://schemas.microsoft.com/office/drawing/2014/main" val="20000"/>
                    </a:ext>
                  </a:extLst>
                </a:gridCol>
                <a:gridCol w="1816100">
                  <a:extLst>
                    <a:ext uri="{9D8B030D-6E8A-4147-A177-3AD203B41FA5}">
                      <a16:colId xmlns:a16="http://schemas.microsoft.com/office/drawing/2014/main" val="20001"/>
                    </a:ext>
                  </a:extLst>
                </a:gridCol>
                <a:gridCol w="1733550">
                  <a:extLst>
                    <a:ext uri="{9D8B030D-6E8A-4147-A177-3AD203B41FA5}">
                      <a16:colId xmlns:a16="http://schemas.microsoft.com/office/drawing/2014/main" val="20002"/>
                    </a:ext>
                  </a:extLst>
                </a:gridCol>
              </a:tblGrid>
              <a:tr h="246063">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CONDIZIONI</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CODICE ICF</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INDICE</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933450">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1-Mobilità</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-Cambiare e mantenere una posizione corporea</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-Camminare e spostarsi</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-Trasportare, spostare e maneggiare oggetti</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-Guidare</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(d410-d429)</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(d450-d465)</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(d430-d449)</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(d475)</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1"/>
                  </a:ext>
                </a:extLst>
              </a:tr>
              <a:tr h="906463">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2-Cura della propria persona</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-Mangiare/bere</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-Bisogni corporali</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-Lavarsi/prendersi cura del corpo</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-Vestirsi</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(d550-d560)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(d530)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(d510-d520)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(d540)</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2"/>
                  </a:ext>
                </a:extLst>
              </a:tr>
              <a:tr h="933450">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3-Compiti e richieste generali</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-Intraprendere un compito singolo</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-Intraprendere compiti articolati</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-Eseguire la routine quotidiana</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-Gestire la tensione</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(d210)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(d220) </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(d230) </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(d240)</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931863">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4-Apprendimento e applicazione delle conoscenze</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-Guardare</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-Pensiero  </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-Lettura</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-Scrittura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(d110)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(d163)</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(d166) </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r h="1046163">
                <a:tc>
                  <a:txBody>
                    <a:bodyPr/>
                    <a:lstStyle/>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5-Comunicazione</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-Ricevere messaggi verbali</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-Ascoltare</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-Parlare</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-Produrre messaggi non verbali</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(d310)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(d115)</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(d330)</a:t>
                      </a:r>
                    </a:p>
                    <a:p>
                      <a:pPr marL="0" marR="0" lvl="0" indent="0" algn="l" defTabSz="762000" rtl="0" eaLnBrk="0" fontAlgn="base" latinLnBrk="0" hangingPunct="0">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(d335)</a:t>
                      </a:r>
                      <a:endParaRPr kumimoji="0" lang="it-IT" sz="1400" b="1" i="0" u="none" strike="noStrike" cap="none" normalizeH="0" baseline="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 </a:t>
                      </a:r>
                    </a:p>
                    <a:p>
                      <a:pPr marL="0" marR="0" lvl="0" indent="0" algn="l" defTabSz="7620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rPr>
                        <a:t>0    1    2    3    4     9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5"/>
                  </a:ext>
                </a:extLst>
              </a:tr>
              <a:tr h="223838">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cap="flat">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90000"/>
                        </a:lnSpc>
                        <a:spcBef>
                          <a:spcPct val="20000"/>
                        </a:spcBef>
                        <a:spcAft>
                          <a:spcPct val="0"/>
                        </a:spcAft>
                        <a:buClrTx/>
                        <a:buSzPct val="85000"/>
                        <a:buFontTx/>
                        <a:buNone/>
                        <a:tabLst/>
                      </a:pPr>
                      <a:endParaRPr kumimoji="0" lang="it-IT" sz="1400" b="1" i="0" u="none" strike="noStrike" cap="none" normalizeH="0" baseline="0">
                        <a:ln>
                          <a:noFill/>
                        </a:ln>
                        <a:solidFill>
                          <a:schemeClr val="tx1"/>
                        </a:solidFill>
                        <a:effectLst/>
                        <a:latin typeface="Arial"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762000" rtl="0" eaLnBrk="1" fontAlgn="base" latinLnBrk="0" hangingPunct="1">
                        <a:lnSpc>
                          <a:spcPct val="9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endParaRPr>
                    </a:p>
                  </a:txBody>
                  <a:tcPr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spd="med">
    <p:strips dir="r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ChangeArrowheads="1"/>
          </p:cNvSpPr>
          <p:nvPr/>
        </p:nvSpPr>
        <p:spPr bwMode="auto">
          <a:xfrm>
            <a:off x="300038" y="6446838"/>
            <a:ext cx="5375275" cy="333375"/>
          </a:xfrm>
          <a:prstGeom prst="rect">
            <a:avLst/>
          </a:prstGeom>
          <a:noFill/>
          <a:ln w="12700">
            <a:noFill/>
            <a:miter lim="800000"/>
            <a:headEnd/>
            <a:tailEnd/>
          </a:ln>
          <a:effectLst/>
        </p:spPr>
        <p:txBody>
          <a:bodyPr wrap="none" lIns="90488" tIns="44450" rIns="90488" bIns="44450">
            <a:spAutoFit/>
          </a:bodyPr>
          <a:lstStyle/>
          <a:p>
            <a:pPr>
              <a:defRPr/>
            </a:pPr>
            <a:r>
              <a:rPr lang="it-IT" sz="1600">
                <a:solidFill>
                  <a:schemeClr val="tx2"/>
                </a:solidFill>
                <a:effectLst>
                  <a:outerShdw blurRad="38100" dist="38100" dir="2700000" algn="tl">
                    <a:srgbClr val="000000"/>
                  </a:outerShdw>
                </a:effectLst>
                <a:cs typeface="+mn-cs"/>
              </a:rPr>
              <a:t>Cattedra di Medicina Legale -Università degli Studi di Ancona-</a:t>
            </a:r>
          </a:p>
        </p:txBody>
      </p:sp>
      <p:sp>
        <p:nvSpPr>
          <p:cNvPr id="288771" name="Rectangle 3"/>
          <p:cNvSpPr>
            <a:spLocks noChangeArrowheads="1"/>
          </p:cNvSpPr>
          <p:nvPr/>
        </p:nvSpPr>
        <p:spPr bwMode="auto">
          <a:xfrm>
            <a:off x="457200" y="228600"/>
            <a:ext cx="9448800" cy="5989331"/>
          </a:xfrm>
          <a:prstGeom prst="rect">
            <a:avLst/>
          </a:prstGeom>
          <a:noFill/>
          <a:ln w="12700">
            <a:noFill/>
            <a:miter lim="800000"/>
            <a:headEnd/>
            <a:tailEnd/>
          </a:ln>
          <a:effectLst/>
        </p:spPr>
        <p:txBody>
          <a:bodyPr>
            <a:spAutoFit/>
          </a:bodyPr>
          <a:lstStyle/>
          <a:p>
            <a:pPr marL="457200" indent="-457200" defTabSz="762000">
              <a:buFontTx/>
              <a:buAutoNum type="arabicPeriod"/>
              <a:defRPr/>
            </a:pPr>
            <a:r>
              <a:rPr lang="it-IT" sz="2800" b="1" dirty="0">
                <a:solidFill>
                  <a:schemeClr val="tx2"/>
                </a:solidFill>
                <a:effectLst>
                  <a:outerShdw blurRad="38100" dist="38100" dir="2700000" algn="tl">
                    <a:srgbClr val="000000"/>
                  </a:outerShdw>
                </a:effectLst>
                <a:cs typeface="+mn-cs"/>
              </a:rPr>
              <a:t>MOBILITA</a:t>
            </a:r>
            <a:r>
              <a:rPr lang="ja-JP" altLang="it-IT" sz="2800" b="1" dirty="0">
                <a:solidFill>
                  <a:schemeClr val="tx2"/>
                </a:solidFill>
                <a:effectLst>
                  <a:outerShdw blurRad="38100" dist="38100" dir="2700000" algn="tl">
                    <a:srgbClr val="000000"/>
                  </a:outerShdw>
                </a:effectLst>
                <a:cs typeface="+mn-cs"/>
              </a:rPr>
              <a:t>’</a:t>
            </a:r>
            <a:endParaRPr lang="it-IT" sz="2800" b="1" dirty="0">
              <a:solidFill>
                <a:schemeClr val="tx2"/>
              </a:solidFill>
              <a:effectLst>
                <a:outerShdw blurRad="38100" dist="38100" dir="2700000" algn="tl">
                  <a:srgbClr val="000000"/>
                </a:outerShdw>
              </a:effectLst>
              <a:cs typeface="+mn-cs"/>
            </a:endParaRPr>
          </a:p>
          <a:p>
            <a:pPr marL="457200" indent="-457200" defTabSz="762000">
              <a:defRPr/>
            </a:pPr>
            <a:endParaRPr lang="it-IT" sz="2800" b="1" dirty="0">
              <a:solidFill>
                <a:schemeClr val="tx2"/>
              </a:solidFill>
              <a:effectLst>
                <a:outerShdw blurRad="38100" dist="38100" dir="2700000" algn="tl">
                  <a:srgbClr val="000000"/>
                </a:outerShdw>
              </a:effectLst>
              <a:cs typeface="+mn-cs"/>
            </a:endParaRPr>
          </a:p>
          <a:p>
            <a:pPr marL="457200" indent="-457200" defTabSz="762000">
              <a:defRPr/>
            </a:pPr>
            <a:r>
              <a:rPr lang="it-IT" sz="2400" dirty="0">
                <a:latin typeface="Microsoft Sans Serif" charset="0"/>
                <a:cs typeface="+mn-cs"/>
              </a:rPr>
              <a:t>Camminare e spostarsi (d450 – d 465);</a:t>
            </a:r>
          </a:p>
          <a:p>
            <a:pPr marL="457200" indent="-457200" defTabSz="762000">
              <a:defRPr/>
            </a:pPr>
            <a:endParaRPr lang="it-IT" sz="2400" dirty="0">
              <a:latin typeface="Microsoft Sans Serif" charset="0"/>
              <a:cs typeface="+mn-cs"/>
            </a:endParaRPr>
          </a:p>
          <a:p>
            <a:pPr marL="457200" indent="-457200" defTabSz="762000">
              <a:defRPr/>
            </a:pPr>
            <a:r>
              <a:rPr lang="it-IT" sz="2400" u="sng" dirty="0">
                <a:solidFill>
                  <a:schemeClr val="tx2"/>
                </a:solidFill>
                <a:latin typeface="Microsoft Sans Serif" charset="0"/>
                <a:cs typeface="+mn-cs"/>
              </a:rPr>
              <a:t>Camminare e spostarsi </a:t>
            </a:r>
          </a:p>
          <a:p>
            <a:pPr marL="457200" indent="-457200" defTabSz="762000">
              <a:defRPr/>
            </a:pPr>
            <a:br>
              <a:rPr lang="it-IT" sz="2800" dirty="0">
                <a:latin typeface="Microsoft Sans Serif" charset="0"/>
                <a:cs typeface="+mn-cs"/>
              </a:rPr>
            </a:br>
            <a:r>
              <a:rPr lang="ja-JP" altLang="it-IT" sz="2400" b="1" dirty="0">
                <a:cs typeface="+mn-cs"/>
              </a:rPr>
              <a:t>“</a:t>
            </a:r>
            <a:r>
              <a:rPr lang="it-IT" sz="2400" b="1" dirty="0">
                <a:cs typeface="+mn-cs"/>
              </a:rPr>
              <a:t>Muoversi lungo una superficie a piedi, passo dopo passo</a:t>
            </a:r>
            <a:r>
              <a:rPr lang="ja-JP" altLang="it-IT" sz="2400" b="1" dirty="0">
                <a:cs typeface="+mn-cs"/>
              </a:rPr>
              <a:t>”</a:t>
            </a:r>
            <a:r>
              <a:rPr lang="it-IT" sz="2400" b="1" dirty="0">
                <a:cs typeface="+mn-cs"/>
              </a:rPr>
              <a:t>. </a:t>
            </a:r>
          </a:p>
          <a:p>
            <a:pPr marL="457200" indent="-457200" defTabSz="762000">
              <a:defRPr/>
            </a:pPr>
            <a:r>
              <a:rPr lang="it-IT" b="1" u="sng" dirty="0"/>
              <a:t>         </a:t>
            </a:r>
            <a:r>
              <a:rPr lang="it-IT" sz="2400" b="1" u="sng" dirty="0">
                <a:cs typeface="+mn-cs"/>
              </a:rPr>
              <a:t>I domini </a:t>
            </a:r>
            <a:r>
              <a:rPr lang="ja-JP" altLang="it-IT" sz="2400" b="1" u="sng" dirty="0">
                <a:cs typeface="+mn-cs"/>
              </a:rPr>
              <a:t>“</a:t>
            </a:r>
            <a:r>
              <a:rPr lang="it-IT" sz="2400" b="1" u="sng" dirty="0">
                <a:cs typeface="+mn-cs"/>
              </a:rPr>
              <a:t>significativi</a:t>
            </a:r>
            <a:r>
              <a:rPr lang="ja-JP" altLang="it-IT" sz="2400" b="1" u="sng" dirty="0">
                <a:cs typeface="+mn-cs"/>
              </a:rPr>
              <a:t>”</a:t>
            </a:r>
            <a:r>
              <a:rPr lang="it-IT" sz="2400" b="1" dirty="0">
                <a:cs typeface="+mn-cs"/>
              </a:rPr>
              <a:t> per la valutazione sono i seguenti:</a:t>
            </a:r>
            <a:r>
              <a:rPr lang="it-IT" sz="2000" dirty="0">
                <a:latin typeface="Microsoft Sans Serif" charset="0"/>
                <a:cs typeface="+mn-cs"/>
              </a:rPr>
              <a:t> </a:t>
            </a:r>
            <a:endParaRPr lang="it-IT" sz="1800" b="1" dirty="0">
              <a:cs typeface="+mn-cs"/>
            </a:endParaRPr>
          </a:p>
          <a:p>
            <a:pPr marL="457200" indent="-457200" defTabSz="762000">
              <a:defRPr/>
            </a:pPr>
            <a:endParaRPr lang="it-IT" sz="1800" b="1" dirty="0">
              <a:cs typeface="+mn-cs"/>
            </a:endParaRPr>
          </a:p>
          <a:p>
            <a:pPr marL="457200" indent="-457200" defTabSz="762000" eaLnBrk="1" hangingPunct="1">
              <a:lnSpc>
                <a:spcPct val="90000"/>
              </a:lnSpc>
              <a:spcBef>
                <a:spcPct val="20000"/>
              </a:spcBef>
              <a:buFont typeface="Wingdings" charset="0"/>
              <a:buChar char="ü"/>
              <a:defRPr/>
            </a:pPr>
            <a:r>
              <a:rPr lang="it-IT" sz="2400" b="1" u="sng" dirty="0">
                <a:solidFill>
                  <a:schemeClr val="tx2"/>
                </a:solidFill>
                <a:cs typeface="+mn-cs"/>
              </a:rPr>
              <a:t>d4500 CAMMINARE PER BREVI DISTANZE</a:t>
            </a:r>
            <a:r>
              <a:rPr lang="it-IT" sz="2400" dirty="0">
                <a:cs typeface="+mn-cs"/>
              </a:rPr>
              <a:t>: camminare per alcuni metri, come nel camminare per stanze e corridoi </a:t>
            </a:r>
            <a:r>
              <a:rPr lang="it-IT" sz="2400" dirty="0" err="1">
                <a:cs typeface="+mn-cs"/>
              </a:rPr>
              <a:t>all</a:t>
            </a:r>
            <a:r>
              <a:rPr lang="ja-JP" altLang="it-IT" sz="2400" dirty="0">
                <a:cs typeface="+mn-cs"/>
              </a:rPr>
              <a:t>’</a:t>
            </a:r>
            <a:r>
              <a:rPr lang="it-IT" sz="2400" dirty="0">
                <a:cs typeface="+mn-cs"/>
              </a:rPr>
              <a:t>interno di un edificio o per brevi distanze </a:t>
            </a:r>
            <a:r>
              <a:rPr lang="it-IT" sz="2400" dirty="0" err="1">
                <a:cs typeface="+mn-cs"/>
              </a:rPr>
              <a:t>all</a:t>
            </a:r>
            <a:r>
              <a:rPr lang="ja-JP" altLang="it-IT" sz="2400" dirty="0">
                <a:cs typeface="+mn-cs"/>
              </a:rPr>
              <a:t>’</a:t>
            </a:r>
            <a:r>
              <a:rPr lang="it-IT" sz="2400" dirty="0">
                <a:cs typeface="+mn-cs"/>
              </a:rPr>
              <a:t>aperto.</a:t>
            </a:r>
          </a:p>
          <a:p>
            <a:pPr marL="457200" indent="-457200" defTabSz="762000" eaLnBrk="1" hangingPunct="1">
              <a:lnSpc>
                <a:spcPct val="90000"/>
              </a:lnSpc>
              <a:spcBef>
                <a:spcPct val="20000"/>
              </a:spcBef>
              <a:buFont typeface="Wingdings" charset="0"/>
              <a:buChar char="ü"/>
              <a:defRPr/>
            </a:pPr>
            <a:r>
              <a:rPr lang="it-IT" sz="2400" b="1" u="sng" dirty="0">
                <a:solidFill>
                  <a:schemeClr val="tx2"/>
                </a:solidFill>
                <a:cs typeface="+mn-cs"/>
              </a:rPr>
              <a:t>d455 SPOSTARSI</a:t>
            </a:r>
            <a:r>
              <a:rPr lang="it-IT" sz="2400" b="1" u="sng" dirty="0">
                <a:cs typeface="+mn-cs"/>
              </a:rPr>
              <a:t> </a:t>
            </a:r>
            <a:r>
              <a:rPr lang="it-IT" sz="2400" dirty="0">
                <a:cs typeface="+mn-cs"/>
              </a:rPr>
              <a:t>: trasferire tutto il corpo da un posto </a:t>
            </a:r>
            <a:r>
              <a:rPr lang="it-IT" sz="2400" dirty="0" err="1">
                <a:cs typeface="+mn-cs"/>
              </a:rPr>
              <a:t>all</a:t>
            </a:r>
            <a:r>
              <a:rPr lang="ja-JP" altLang="it-IT" sz="2400" dirty="0">
                <a:cs typeface="+mn-cs"/>
              </a:rPr>
              <a:t>’</a:t>
            </a:r>
            <a:r>
              <a:rPr lang="it-IT" sz="2400" dirty="0">
                <a:cs typeface="+mn-cs"/>
              </a:rPr>
              <a:t>altro con modalità diverse dal camminare (ad esempio: il </a:t>
            </a:r>
            <a:r>
              <a:rPr lang="ja-JP" altLang="it-IT" sz="2400" dirty="0">
                <a:cs typeface="+mn-cs"/>
              </a:rPr>
              <a:t>“</a:t>
            </a:r>
            <a:r>
              <a:rPr lang="it-IT" sz="2400" dirty="0">
                <a:cs typeface="+mn-cs"/>
              </a:rPr>
              <a:t>gattonare</a:t>
            </a:r>
            <a:r>
              <a:rPr lang="ja-JP" altLang="it-IT" sz="2400" dirty="0">
                <a:cs typeface="+mn-cs"/>
              </a:rPr>
              <a:t>”</a:t>
            </a:r>
            <a:r>
              <a:rPr lang="it-IT" sz="2400" dirty="0">
                <a:cs typeface="+mn-cs"/>
              </a:rPr>
              <a:t> nel minore che non ha ancora sviluppato, in rapporto </a:t>
            </a:r>
            <a:r>
              <a:rPr lang="it-IT" sz="2400" dirty="0" err="1">
                <a:cs typeface="+mn-cs"/>
              </a:rPr>
              <a:t>all</a:t>
            </a:r>
            <a:r>
              <a:rPr lang="ja-JP" altLang="it-IT" sz="2400" dirty="0">
                <a:cs typeface="+mn-cs"/>
              </a:rPr>
              <a:t>’</a:t>
            </a:r>
            <a:r>
              <a:rPr lang="it-IT" sz="2400" dirty="0">
                <a:cs typeface="+mn-cs"/>
              </a:rPr>
              <a:t>età, la capacità di deambulare). </a:t>
            </a:r>
          </a:p>
        </p:txBody>
      </p:sp>
    </p:spTree>
    <p:extLst>
      <p:ext uri="{BB962C8B-B14F-4D97-AF65-F5344CB8AC3E}">
        <p14:creationId xmlns:p14="http://schemas.microsoft.com/office/powerpoint/2010/main" val="1145944967"/>
      </p:ext>
    </p:extLst>
  </p:cSld>
  <p:clrMapOvr>
    <a:masterClrMapping/>
  </p:clrMapOvr>
  <p:transition spd="slow">
    <p:zoom dir="in"/>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3698" name="Rectangle 2"/>
          <p:cNvSpPr>
            <a:spLocks noChangeArrowheads="1"/>
          </p:cNvSpPr>
          <p:nvPr/>
        </p:nvSpPr>
        <p:spPr bwMode="auto">
          <a:xfrm>
            <a:off x="1023938" y="260350"/>
            <a:ext cx="8424862" cy="452438"/>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r>
              <a:rPr lang="it-IT" sz="2800" b="1">
                <a:solidFill>
                  <a:schemeClr val="bg2"/>
                </a:solidFill>
                <a:latin typeface="Comic Sans MS" pitchFamily="66" charset="0"/>
              </a:rPr>
              <a:t>COMPONENTE SOCIALE</a:t>
            </a:r>
            <a:endParaRPr lang="it-IT" sz="2000" b="1">
              <a:solidFill>
                <a:schemeClr val="bg2"/>
              </a:solidFill>
              <a:latin typeface="Comic Sans MS" pitchFamily="66" charset="0"/>
            </a:endParaRPr>
          </a:p>
        </p:txBody>
      </p:sp>
      <p:graphicFrame>
        <p:nvGraphicFramePr>
          <p:cNvPr id="1053770" name="Group 74"/>
          <p:cNvGraphicFramePr>
            <a:graphicFrameLocks noGrp="1"/>
          </p:cNvGraphicFramePr>
          <p:nvPr/>
        </p:nvGraphicFramePr>
        <p:xfrm>
          <a:off x="596900" y="1263650"/>
          <a:ext cx="9288463" cy="4732338"/>
        </p:xfrm>
        <a:graphic>
          <a:graphicData uri="http://schemas.openxmlformats.org/drawingml/2006/table">
            <a:tbl>
              <a:tblPr/>
              <a:tblGrid>
                <a:gridCol w="5548313">
                  <a:extLst>
                    <a:ext uri="{9D8B030D-6E8A-4147-A177-3AD203B41FA5}">
                      <a16:colId xmlns:a16="http://schemas.microsoft.com/office/drawing/2014/main" val="20000"/>
                    </a:ext>
                  </a:extLst>
                </a:gridCol>
                <a:gridCol w="1787525">
                  <a:extLst>
                    <a:ext uri="{9D8B030D-6E8A-4147-A177-3AD203B41FA5}">
                      <a16:colId xmlns:a16="http://schemas.microsoft.com/office/drawing/2014/main" val="20001"/>
                    </a:ext>
                  </a:extLst>
                </a:gridCol>
                <a:gridCol w="1952625">
                  <a:extLst>
                    <a:ext uri="{9D8B030D-6E8A-4147-A177-3AD203B41FA5}">
                      <a16:colId xmlns:a16="http://schemas.microsoft.com/office/drawing/2014/main" val="20002"/>
                    </a:ext>
                  </a:extLst>
                </a:gridCol>
              </a:tblGrid>
              <a:tr h="1054100">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1-Relazioni e sostegno sociale</a:t>
                      </a: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-Famiglia</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-Persone che forniscono aiuto o assistenza</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-Operatori sanitari/altri operatori</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(e310-e315)</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(e340)</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(e355-e360)</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r h="1052513">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2-Vita domestica</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-Procurarsi beni e servizi</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-Preparare pasti</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-Fare i lavori di casa</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 </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(d620)</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(d630)</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(d640)</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1"/>
                  </a:ext>
                </a:extLst>
              </a:tr>
              <a:tr h="1019175">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3-Aree di vita principali</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-Istruzione</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-Lavoro e impiego</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-Vita economica</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(da d810 a d839)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(d845)</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(d860-d870)</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2"/>
                  </a:ext>
                </a:extLst>
              </a:tr>
              <a:tr h="558800">
                <a:tc>
                  <a:txBody>
                    <a:bodyPr/>
                    <a:lstStyle/>
                    <a:p>
                      <a:pPr marL="0" marR="0" lvl="0" indent="0" algn="l" defTabSz="762000" rtl="0" eaLnBrk="1" fontAlgn="base" latinLnBrk="0" hangingPunct="1">
                        <a:lnSpc>
                          <a:spcPct val="100000"/>
                        </a:lnSpc>
                        <a:spcBef>
                          <a:spcPct val="0"/>
                        </a:spcBef>
                        <a:spcAft>
                          <a:spcPct val="0"/>
                        </a:spcAft>
                        <a:buClrTx/>
                        <a:buSzTx/>
                        <a:buFontTx/>
                        <a:buNone/>
                        <a:tabLst>
                          <a:tab pos="2114550" algn="l"/>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4-Vita sociale, civile e di comunità</a:t>
                      </a:r>
                    </a:p>
                    <a:p>
                      <a:pPr marL="0" marR="0" lvl="0" indent="0" algn="l" defTabSz="762000" rtl="0" eaLnBrk="0" fontAlgn="base" latinLnBrk="0" hangingPunct="0">
                        <a:lnSpc>
                          <a:spcPct val="100000"/>
                        </a:lnSpc>
                        <a:spcBef>
                          <a:spcPct val="0"/>
                        </a:spcBef>
                        <a:spcAft>
                          <a:spcPct val="0"/>
                        </a:spcAft>
                        <a:buClrTx/>
                        <a:buSzTx/>
                        <a:buFontTx/>
                        <a:buNone/>
                        <a:tabLst>
                          <a:tab pos="2114550" algn="l"/>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-Ricreazione e tempo libero </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(d920)</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 </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3"/>
                  </a:ext>
                </a:extLst>
              </a:tr>
              <a:tr h="1047750">
                <a:tc>
                  <a:txBody>
                    <a:bodyPr/>
                    <a:lstStyle/>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CONDIZIONE 5-Prodotti e tecnologia (servizi ed ausili)</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-Prodotti e tecnologia per la mobilità ed il trasporto in </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           ambienti interni ed esterni</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-Prodotti e tecnologia per la comunicazione </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(e120)</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(e125)</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endParaRPr kumimoji="0" lang="it-IT" sz="14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762000" rtl="0" eaLnBrk="1" fontAlgn="base" latinLnBrk="0" hangingPunct="1">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p>
                    <a:p>
                      <a:pPr marL="0" marR="0" lvl="0" indent="0" algn="l" defTabSz="762000" rtl="0" eaLnBrk="0" fontAlgn="base" latinLnBrk="0" hangingPunct="0">
                        <a:lnSpc>
                          <a:spcPct val="10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0     1     2     3     4     9</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4"/>
                  </a:ext>
                </a:extLst>
              </a:tr>
            </a:tbl>
          </a:graphicData>
        </a:graphic>
      </p:graphicFrame>
      <p:graphicFrame>
        <p:nvGraphicFramePr>
          <p:cNvPr id="1053771" name="Group 75"/>
          <p:cNvGraphicFramePr>
            <a:graphicFrameLocks noGrp="1"/>
          </p:cNvGraphicFramePr>
          <p:nvPr/>
        </p:nvGraphicFramePr>
        <p:xfrm>
          <a:off x="596900" y="908050"/>
          <a:ext cx="9288463" cy="387350"/>
        </p:xfrm>
        <a:graphic>
          <a:graphicData uri="http://schemas.openxmlformats.org/drawingml/2006/table">
            <a:tbl>
              <a:tblPr/>
              <a:tblGrid>
                <a:gridCol w="5541963">
                  <a:extLst>
                    <a:ext uri="{9D8B030D-6E8A-4147-A177-3AD203B41FA5}">
                      <a16:colId xmlns:a16="http://schemas.microsoft.com/office/drawing/2014/main" val="20000"/>
                    </a:ext>
                  </a:extLst>
                </a:gridCol>
                <a:gridCol w="1798637">
                  <a:extLst>
                    <a:ext uri="{9D8B030D-6E8A-4147-A177-3AD203B41FA5}">
                      <a16:colId xmlns:a16="http://schemas.microsoft.com/office/drawing/2014/main" val="20001"/>
                    </a:ext>
                  </a:extLst>
                </a:gridCol>
                <a:gridCol w="1947863">
                  <a:extLst>
                    <a:ext uri="{9D8B030D-6E8A-4147-A177-3AD203B41FA5}">
                      <a16:colId xmlns:a16="http://schemas.microsoft.com/office/drawing/2014/main" val="20002"/>
                    </a:ext>
                  </a:extLst>
                </a:gridCol>
              </a:tblGrid>
              <a:tr h="387350">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CONDIZIONI</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CODICE ICF</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90000"/>
                        </a:lnSpc>
                        <a:spcBef>
                          <a:spcPct val="0"/>
                        </a:spcBef>
                        <a:spcAft>
                          <a:spcPct val="0"/>
                        </a:spcAft>
                        <a:buClrTx/>
                        <a:buSzTx/>
                        <a:buFontTx/>
                        <a:buNone/>
                        <a:tabLst/>
                      </a:pPr>
                      <a:r>
                        <a:rPr kumimoji="0" lang="it-IT" sz="1400" b="1" i="0" u="none" strike="noStrike" cap="none" normalizeH="0" baseline="0">
                          <a:ln>
                            <a:noFill/>
                          </a:ln>
                          <a:solidFill>
                            <a:schemeClr val="tx1"/>
                          </a:solidFill>
                          <a:effectLst/>
                          <a:latin typeface="Times New Roman" pitchFamily="18" charset="0"/>
                          <a:cs typeface="Times New Roman" pitchFamily="18" charset="0"/>
                        </a:rPr>
                        <a:t>INDICE     </a:t>
                      </a:r>
                      <a:endParaRPr kumimoji="0" lang="it-IT" sz="1400" b="1" i="0" u="none" strike="noStrike" cap="none" normalizeH="0" baseline="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2"/>
                    </a:solidFill>
                  </a:tcPr>
                </a:tc>
                <a:extLst>
                  <a:ext uri="{0D108BD9-81ED-4DB2-BD59-A6C34878D82A}">
                    <a16:rowId xmlns:a16="http://schemas.microsoft.com/office/drawing/2014/main" val="10000"/>
                  </a:ext>
                </a:extLst>
              </a:tr>
            </a:tbl>
          </a:graphicData>
        </a:graphic>
      </p:graphicFrame>
    </p:spTree>
  </p:cSld>
  <p:clrMapOvr>
    <a:masterClrMapping/>
  </p:clrMapOvr>
  <p:transition spd="med">
    <p:strips dir="rd"/>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147" name="Rectangle 3"/>
          <p:cNvSpPr>
            <a:spLocks noChangeArrowheads="1"/>
          </p:cNvSpPr>
          <p:nvPr/>
        </p:nvSpPr>
        <p:spPr bwMode="auto">
          <a:xfrm>
            <a:off x="1355725" y="1844675"/>
            <a:ext cx="7775575" cy="2863850"/>
          </a:xfrm>
          <a:prstGeom prst="rect">
            <a:avLst/>
          </a:prstGeom>
          <a:solidFill>
            <a:srgbClr val="FFFF00"/>
          </a:solidFill>
          <a:ln w="12700">
            <a:noFill/>
            <a:miter lim="800000"/>
            <a:headEnd/>
            <a:tailEnd/>
          </a:ln>
          <a:effectLst/>
        </p:spPr>
        <p:txBody>
          <a:bodyPr lIns="90488" tIns="44450" rIns="90488" bIns="44450">
            <a:spAutoFit/>
          </a:bodyPr>
          <a:lstStyle/>
          <a:p>
            <a:pPr algn="just">
              <a:lnSpc>
                <a:spcPct val="85000"/>
              </a:lnSpc>
            </a:pPr>
            <a:r>
              <a:rPr lang="it-IT" b="1">
                <a:solidFill>
                  <a:schemeClr val="bg2"/>
                </a:solidFill>
                <a:latin typeface="Comic Sans MS" pitchFamily="66" charset="0"/>
              </a:rPr>
              <a:t>Il soggetto è definito portatore di handicap     con carattere di permanenza se è soddisfatta una sola condizione ICF per la componente bio-medica e due condizioni ICF per la componente sociale.</a:t>
            </a:r>
          </a:p>
          <a:p>
            <a:pPr algn="just">
              <a:lnSpc>
                <a:spcPct val="85000"/>
              </a:lnSpc>
            </a:pPr>
            <a:endParaRPr lang="it-IT" b="1">
              <a:solidFill>
                <a:schemeClr val="bg2"/>
              </a:solidFill>
              <a:latin typeface="Comic Sans MS" pitchFamily="66" charset="0"/>
            </a:endParaRPr>
          </a:p>
          <a:p>
            <a:r>
              <a:rPr lang="it-IT" sz="2000" b="1">
                <a:solidFill>
                  <a:schemeClr val="bg2"/>
                </a:solidFill>
                <a:latin typeface="Comic Sans MS" pitchFamily="66" charset="0"/>
              </a:rPr>
              <a:t>La condizione ICF si ritiene soddisfatta se tutti gli ITEMS di appartenenza hanno indice uguale o superiore a 2. L’indice 9 implica la non applicabilità dell’ITEM e pertanto non è efficace nella valutazione delle condizioni ICF.</a:t>
            </a:r>
          </a:p>
        </p:txBody>
      </p:sp>
      <p:sp>
        <p:nvSpPr>
          <p:cNvPr id="1030149" name="Rectangle 5"/>
          <p:cNvSpPr>
            <a:spLocks noChangeArrowheads="1"/>
          </p:cNvSpPr>
          <p:nvPr/>
        </p:nvSpPr>
        <p:spPr bwMode="auto">
          <a:xfrm>
            <a:off x="2105025" y="838200"/>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Gli strumenti: i metodi</a:t>
            </a:r>
          </a:p>
        </p:txBody>
      </p:sp>
    </p:spTree>
  </p:cSld>
  <p:clrMapOvr>
    <a:masterClrMapping/>
  </p:clrMapOvr>
  <p:transition spd="med">
    <p:strips dir="rd"/>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5" name="Rectangle 3"/>
          <p:cNvSpPr>
            <a:spLocks noChangeArrowheads="1"/>
          </p:cNvSpPr>
          <p:nvPr/>
        </p:nvSpPr>
        <p:spPr bwMode="auto">
          <a:xfrm>
            <a:off x="1355725" y="2060575"/>
            <a:ext cx="7775575" cy="2863850"/>
          </a:xfrm>
          <a:prstGeom prst="rect">
            <a:avLst/>
          </a:prstGeom>
          <a:solidFill>
            <a:srgbClr val="FFFF00"/>
          </a:solidFill>
          <a:ln w="12700">
            <a:noFill/>
            <a:miter lim="800000"/>
            <a:headEnd/>
            <a:tailEnd/>
          </a:ln>
          <a:effectLst/>
        </p:spPr>
        <p:txBody>
          <a:bodyPr lIns="90488" tIns="44450" rIns="90488" bIns="44450">
            <a:spAutoFit/>
          </a:bodyPr>
          <a:lstStyle/>
          <a:p>
            <a:pPr algn="just">
              <a:lnSpc>
                <a:spcPct val="85000"/>
              </a:lnSpc>
            </a:pPr>
            <a:r>
              <a:rPr lang="it-IT" b="1">
                <a:solidFill>
                  <a:schemeClr val="bg2"/>
                </a:solidFill>
                <a:latin typeface="Comic Sans MS" pitchFamily="66" charset="0"/>
              </a:rPr>
              <a:t>Il soggetto è definito portatore di handicap in situazione di gravità se sono soddisfatte due condizioni ICF per la componente bio-medica e due condizioni ICF per la componente sociale.</a:t>
            </a:r>
          </a:p>
          <a:p>
            <a:pPr algn="just">
              <a:lnSpc>
                <a:spcPct val="85000"/>
              </a:lnSpc>
            </a:pPr>
            <a:endParaRPr lang="it-IT" b="1">
              <a:solidFill>
                <a:schemeClr val="bg2"/>
              </a:solidFill>
              <a:latin typeface="Comic Sans MS" pitchFamily="66" charset="0"/>
            </a:endParaRPr>
          </a:p>
          <a:p>
            <a:r>
              <a:rPr lang="it-IT" sz="2000" b="1">
                <a:solidFill>
                  <a:schemeClr val="bg2"/>
                </a:solidFill>
                <a:latin typeface="Comic Sans MS" pitchFamily="66" charset="0"/>
              </a:rPr>
              <a:t>La condizione ICF si ritiene soddisfatta se tutti gli ITEMS di appartenenza hanno indice uguale o superiore a 3. L’indice 9 implica la non applicabilità dell’ITEM e pertanto non è efficace nella valutazione delle condizioni ICF.</a:t>
            </a:r>
          </a:p>
        </p:txBody>
      </p:sp>
      <p:sp>
        <p:nvSpPr>
          <p:cNvPr id="1032197" name="Rectangle 5"/>
          <p:cNvSpPr>
            <a:spLocks noChangeArrowheads="1"/>
          </p:cNvSpPr>
          <p:nvPr/>
        </p:nvSpPr>
        <p:spPr bwMode="auto">
          <a:xfrm>
            <a:off x="2122488" y="838200"/>
            <a:ext cx="6248400" cy="641350"/>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Gli strumenti: i metodi</a:t>
            </a:r>
          </a:p>
        </p:txBody>
      </p:sp>
    </p:spTree>
  </p:cSld>
  <p:clrMapOvr>
    <a:masterClrMapping/>
  </p:clrMapOvr>
  <p:transition spd="med">
    <p:strips dir="rd"/>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22" name="Rectangle 2"/>
          <p:cNvSpPr>
            <a:spLocks noChangeArrowheads="1"/>
          </p:cNvSpPr>
          <p:nvPr/>
        </p:nvSpPr>
        <p:spPr bwMode="auto">
          <a:xfrm>
            <a:off x="1355725" y="2060575"/>
            <a:ext cx="7775575" cy="3184461"/>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Lo strumento è IDONEO</a:t>
            </a:r>
          </a:p>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La sua utilizzazione richiede:</a:t>
            </a:r>
          </a:p>
          <a:p>
            <a:pPr algn="ctr">
              <a:lnSpc>
                <a:spcPct val="85000"/>
              </a:lnSpc>
            </a:pPr>
            <a:r>
              <a:rPr lang="it-IT" b="1" dirty="0">
                <a:solidFill>
                  <a:schemeClr val="bg2"/>
                </a:solidFill>
                <a:latin typeface="Comic Sans MS" pitchFamily="66" charset="0"/>
              </a:rPr>
              <a:t>specifica ESPERIENZA</a:t>
            </a:r>
          </a:p>
          <a:p>
            <a:pPr algn="ctr">
              <a:lnSpc>
                <a:spcPct val="85000"/>
              </a:lnSpc>
            </a:pPr>
            <a:r>
              <a:rPr lang="it-IT" b="1" dirty="0">
                <a:solidFill>
                  <a:schemeClr val="bg2"/>
                </a:solidFill>
                <a:latin typeface="Comic Sans MS" pitchFamily="66" charset="0"/>
              </a:rPr>
              <a:t>adeguata FORMAZIONE</a:t>
            </a:r>
          </a:p>
          <a:p>
            <a:pPr algn="ctr">
              <a:lnSpc>
                <a:spcPct val="85000"/>
              </a:lnSpc>
            </a:pPr>
            <a:r>
              <a:rPr lang="it-IT" b="1" dirty="0">
                <a:solidFill>
                  <a:schemeClr val="bg2"/>
                </a:solidFill>
                <a:latin typeface="Comic Sans MS" pitchFamily="66" charset="0"/>
              </a:rPr>
              <a:t>applicazione SCUPOLOSA</a:t>
            </a:r>
          </a:p>
          <a:p>
            <a:pPr algn="ctr">
              <a:lnSpc>
                <a:spcPct val="85000"/>
              </a:lnSpc>
            </a:pPr>
            <a:r>
              <a:rPr lang="it-IT" b="1" dirty="0">
                <a:solidFill>
                  <a:schemeClr val="bg2"/>
                </a:solidFill>
                <a:latin typeface="Comic Sans MS" pitchFamily="66" charset="0"/>
              </a:rPr>
              <a:t>tempo ADEGUATO</a:t>
            </a:r>
          </a:p>
          <a:p>
            <a:pPr algn="ctr">
              <a:lnSpc>
                <a:spcPct val="85000"/>
              </a:lnSpc>
            </a:pPr>
            <a:endParaRPr lang="it-IT" b="1" dirty="0">
              <a:solidFill>
                <a:schemeClr val="bg2"/>
              </a:solidFill>
              <a:latin typeface="Comic Sans MS" pitchFamily="66" charset="0"/>
            </a:endParaRPr>
          </a:p>
          <a:p>
            <a:pPr algn="ctr">
              <a:lnSpc>
                <a:spcPct val="85000"/>
              </a:lnSpc>
            </a:pPr>
            <a:endParaRPr lang="it-IT" sz="2000" b="1" dirty="0">
              <a:solidFill>
                <a:schemeClr val="bg2"/>
              </a:solidFill>
              <a:latin typeface="Comic Sans MS" pitchFamily="66" charset="0"/>
            </a:endParaRPr>
          </a:p>
        </p:txBody>
      </p:sp>
      <p:sp>
        <p:nvSpPr>
          <p:cNvPr id="1054723" name="Rectangle 3"/>
          <p:cNvSpPr>
            <a:spLocks noChangeArrowheads="1"/>
          </p:cNvSpPr>
          <p:nvPr/>
        </p:nvSpPr>
        <p:spPr bwMode="auto">
          <a:xfrm>
            <a:off x="1789113" y="838200"/>
            <a:ext cx="6910387" cy="1210588"/>
          </a:xfrm>
          <a:prstGeom prst="rect">
            <a:avLst/>
          </a:prstGeom>
          <a:solidFill>
            <a:schemeClr val="bg2"/>
          </a:solid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Considerazioni conclusive sull’handicap</a:t>
            </a:r>
          </a:p>
        </p:txBody>
      </p:sp>
    </p:spTree>
  </p:cSld>
  <p:clrMapOvr>
    <a:masterClrMapping/>
  </p:clrMapOvr>
  <p:transition spd="med">
    <p:strips dir="rd"/>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22" name="Rectangle 2"/>
          <p:cNvSpPr>
            <a:spLocks noChangeArrowheads="1"/>
          </p:cNvSpPr>
          <p:nvPr/>
        </p:nvSpPr>
        <p:spPr bwMode="auto">
          <a:xfrm>
            <a:off x="1355725" y="2060575"/>
            <a:ext cx="7775575" cy="4440189"/>
          </a:xfrm>
          <a:prstGeom prst="rect">
            <a:avLst/>
          </a:prstGeom>
          <a:solidFill>
            <a:srgbClr val="FFFF00"/>
          </a:solidFill>
          <a:ln w="12700">
            <a:noFill/>
            <a:miter lim="800000"/>
            <a:headEnd/>
            <a:tailEnd/>
          </a:ln>
          <a:effectLst/>
        </p:spPr>
        <p:txBody>
          <a:bodyPr lIns="90488" tIns="44450" rIns="90488" bIns="44450">
            <a:spAutoFit/>
          </a:bodyPr>
          <a:lstStyle/>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In caso di valutazione in contenzioso?</a:t>
            </a:r>
          </a:p>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Lo strumento deve essere lo STESSO</a:t>
            </a:r>
          </a:p>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Il metodo ed i punti di riferimento DEVONO essere gli stessi</a:t>
            </a:r>
          </a:p>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E la valutazione SOCIALE?</a:t>
            </a:r>
          </a:p>
          <a:p>
            <a:pPr algn="ctr">
              <a:lnSpc>
                <a:spcPct val="85000"/>
              </a:lnSpc>
            </a:pPr>
            <a:endParaRPr lang="it-IT" b="1" dirty="0">
              <a:solidFill>
                <a:schemeClr val="bg2"/>
              </a:solidFill>
              <a:latin typeface="Comic Sans MS" pitchFamily="66" charset="0"/>
            </a:endParaRPr>
          </a:p>
          <a:p>
            <a:pPr algn="ctr">
              <a:lnSpc>
                <a:spcPct val="85000"/>
              </a:lnSpc>
            </a:pPr>
            <a:r>
              <a:rPr lang="it-IT" b="1" dirty="0">
                <a:solidFill>
                  <a:schemeClr val="bg2"/>
                </a:solidFill>
                <a:latin typeface="Comic Sans MS" pitchFamily="66" charset="0"/>
              </a:rPr>
              <a:t>La sola possibilità che soddisfi il metodo è che la valutazione sia INTERDISCIPLINARE</a:t>
            </a:r>
          </a:p>
          <a:p>
            <a:pPr algn="ctr">
              <a:lnSpc>
                <a:spcPct val="85000"/>
              </a:lnSpc>
            </a:pPr>
            <a:endParaRPr lang="it-IT" b="1" dirty="0">
              <a:solidFill>
                <a:schemeClr val="bg2"/>
              </a:solidFill>
              <a:latin typeface="Comic Sans MS" pitchFamily="66" charset="0"/>
            </a:endParaRPr>
          </a:p>
          <a:p>
            <a:pPr algn="ctr">
              <a:lnSpc>
                <a:spcPct val="85000"/>
              </a:lnSpc>
            </a:pPr>
            <a:endParaRPr lang="it-IT" sz="2000" b="1" dirty="0">
              <a:solidFill>
                <a:schemeClr val="bg2"/>
              </a:solidFill>
              <a:latin typeface="Comic Sans MS" pitchFamily="66" charset="0"/>
            </a:endParaRPr>
          </a:p>
        </p:txBody>
      </p:sp>
      <p:sp>
        <p:nvSpPr>
          <p:cNvPr id="1054723" name="Rectangle 3"/>
          <p:cNvSpPr>
            <a:spLocks noChangeArrowheads="1"/>
          </p:cNvSpPr>
          <p:nvPr/>
        </p:nvSpPr>
        <p:spPr bwMode="auto">
          <a:xfrm>
            <a:off x="1759125" y="332656"/>
            <a:ext cx="6940376" cy="1210588"/>
          </a:xfrm>
          <a:prstGeom prst="rect">
            <a:avLst/>
          </a:prstGeom>
          <a:solidFill>
            <a:schemeClr val="bg2"/>
          </a:solidFill>
          <a:ln w="9525">
            <a:noFill/>
            <a:miter lim="800000"/>
            <a:headEnd/>
            <a:tailEnd/>
          </a:ln>
          <a:effectLst/>
        </p:spPr>
        <p:txBody>
          <a:bodyPr wrap="square">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Considerazioni conclusive sull’handicap</a:t>
            </a:r>
          </a:p>
        </p:txBody>
      </p:sp>
    </p:spTree>
    <p:extLst>
      <p:ext uri="{BB962C8B-B14F-4D97-AF65-F5344CB8AC3E}">
        <p14:creationId xmlns:p14="http://schemas.microsoft.com/office/powerpoint/2010/main" val="1785834380"/>
      </p:ext>
    </p:extLst>
  </p:cSld>
  <p:clrMapOvr>
    <a:masterClrMapping/>
  </p:clrMapOvr>
  <p:transition spd="med">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Cloud"/>
          <p:cNvSpPr>
            <a:spLocks noChangeAspect="1" noEditPoints="1" noChangeArrowheads="1"/>
          </p:cNvSpPr>
          <p:nvPr/>
        </p:nvSpPr>
        <p:spPr bwMode="auto">
          <a:xfrm flipV="1">
            <a:off x="1121717" y="2204864"/>
            <a:ext cx="7992889" cy="2880320"/>
          </a:xfrm>
          <a:prstGeom prst="rect">
            <a:avLst/>
          </a:prstGeom>
          <a:solidFill>
            <a:srgbClr val="FFFF00"/>
          </a:solidFill>
          <a:ln w="9525">
            <a:solidFill>
              <a:srgbClr val="000000"/>
            </a:solidFill>
            <a:miter lim="800000"/>
            <a:headEnd/>
            <a:tailEnd/>
          </a:ln>
          <a:effectLst/>
        </p:spPr>
        <p:txBody>
          <a:bodyPr rot="10800000"/>
          <a:lstStyle/>
          <a:p>
            <a:pPr defTabSz="762000"/>
            <a:endParaRPr lang="it-IT" sz="3200"/>
          </a:p>
        </p:txBody>
      </p:sp>
      <p:sp>
        <p:nvSpPr>
          <p:cNvPr id="952323" name="Cloud"/>
          <p:cNvSpPr>
            <a:spLocks noChangeAspect="1" noEditPoints="1" noChangeArrowheads="1"/>
          </p:cNvSpPr>
          <p:nvPr/>
        </p:nvSpPr>
        <p:spPr bwMode="auto">
          <a:xfrm>
            <a:off x="1714500" y="620688"/>
            <a:ext cx="6669360" cy="936104"/>
          </a:xfrm>
          <a:prstGeom prst="rect">
            <a:avLst/>
          </a:prstGeom>
          <a:solidFill>
            <a:schemeClr val="bg2"/>
          </a:solidFill>
          <a:ln w="9525">
            <a:noFill/>
            <a:miter lim="800000"/>
            <a:headEnd/>
            <a:tailEnd/>
          </a:ln>
          <a:effectLst/>
        </p:spPr>
        <p:txBody>
          <a:bodyPr/>
          <a:lstStyle/>
          <a:p>
            <a:pPr defTabSz="762000"/>
            <a:endParaRPr lang="it-IT" sz="3200"/>
          </a:p>
        </p:txBody>
      </p:sp>
      <p:sp>
        <p:nvSpPr>
          <p:cNvPr id="952324" name="Rectangle 4"/>
          <p:cNvSpPr>
            <a:spLocks noChangeArrowheads="1"/>
          </p:cNvSpPr>
          <p:nvPr/>
        </p:nvSpPr>
        <p:spPr bwMode="auto">
          <a:xfrm>
            <a:off x="2133600" y="838200"/>
            <a:ext cx="6248400" cy="641350"/>
          </a:xfrm>
          <a:prstGeom prst="rect">
            <a:avLst/>
          </a:prstGeom>
          <a:no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a:effectLst>
                  <a:outerShdw blurRad="38100" dist="38100" dir="2700000" algn="tl">
                    <a:srgbClr val="000000"/>
                  </a:outerShdw>
                </a:effectLst>
                <a:latin typeface="Comic Sans MS" pitchFamily="66" charset="0"/>
                <a:cs typeface="Times New Roman" pitchFamily="18" charset="0"/>
              </a:rPr>
              <a:t> La definizione</a:t>
            </a:r>
          </a:p>
        </p:txBody>
      </p:sp>
      <p:sp>
        <p:nvSpPr>
          <p:cNvPr id="952326" name="Text Box 6"/>
          <p:cNvSpPr txBox="1">
            <a:spLocks noChangeArrowheads="1"/>
          </p:cNvSpPr>
          <p:nvPr/>
        </p:nvSpPr>
        <p:spPr bwMode="auto">
          <a:xfrm>
            <a:off x="1243013" y="2293938"/>
            <a:ext cx="7842250" cy="2647950"/>
          </a:xfrm>
          <a:prstGeom prst="rect">
            <a:avLst/>
          </a:prstGeom>
          <a:noFill/>
          <a:ln w="9525">
            <a:noFill/>
            <a:miter lim="800000"/>
            <a:headEnd/>
            <a:tailEnd/>
          </a:ln>
          <a:effectLst/>
        </p:spPr>
        <p:txBody>
          <a:bodyPr>
            <a:spAutoFit/>
          </a:bodyPr>
          <a:lstStyle/>
          <a:p>
            <a:r>
              <a:rPr lang="it-IT" altLang="it-IT" b="1" i="1" dirty="0">
                <a:solidFill>
                  <a:schemeClr val="bg2"/>
                </a:solidFill>
                <a:latin typeface="Comic Sans MS" pitchFamily="66" charset="0"/>
              </a:rPr>
              <a:t>Articolo 3. Soggetti aventi diritto</a:t>
            </a:r>
          </a:p>
          <a:p>
            <a:r>
              <a:rPr lang="it-IT" altLang="it-IT" b="1" dirty="0">
                <a:solidFill>
                  <a:schemeClr val="bg2"/>
                </a:solidFill>
                <a:latin typeface="Comic Sans MS" pitchFamily="66" charset="0"/>
              </a:rPr>
              <a:t>3. Qualora la minorazione, singola o plurima, abbia ridotto l'autonomia personale, correlata all'età, in modo da rendere necessario un intervento assistenziale permanente, continuativo e globale nella sfera individuale o in quella di relazione, la situazione assume connotazione di gravità. </a:t>
            </a:r>
            <a:endParaRPr lang="it-IT" altLang="it-IT" dirty="0">
              <a:solidFill>
                <a:schemeClr val="bg2"/>
              </a:solidFill>
              <a:latin typeface="Comic Sans MS" pitchFamily="66" charset="0"/>
            </a:endParaRPr>
          </a:p>
        </p:txBody>
      </p:sp>
    </p:spTree>
  </p:cSld>
  <p:clrMapOvr>
    <a:masterClrMapping/>
  </p:clrMapOvr>
  <p:transition spd="med">
    <p:strips dir="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Cloud"/>
          <p:cNvSpPr>
            <a:spLocks noChangeAspect="1" noEditPoints="1" noChangeArrowheads="1"/>
          </p:cNvSpPr>
          <p:nvPr/>
        </p:nvSpPr>
        <p:spPr bwMode="auto">
          <a:xfrm flipV="1">
            <a:off x="1386507" y="2132856"/>
            <a:ext cx="7488833" cy="3312368"/>
          </a:xfrm>
          <a:prstGeom prst="rect">
            <a:avLst/>
          </a:prstGeom>
          <a:solidFill>
            <a:srgbClr val="FFFF00"/>
          </a:solidFill>
          <a:ln w="9525">
            <a:noFill/>
            <a:miter lim="800000"/>
            <a:headEnd/>
            <a:tailEnd/>
          </a:ln>
          <a:effectLst/>
        </p:spPr>
        <p:txBody>
          <a:bodyPr rot="10800000"/>
          <a:lstStyle/>
          <a:p>
            <a:pPr defTabSz="762000"/>
            <a:endParaRPr lang="it-IT" sz="3200"/>
          </a:p>
        </p:txBody>
      </p:sp>
      <p:sp>
        <p:nvSpPr>
          <p:cNvPr id="954371" name="Cloud"/>
          <p:cNvSpPr>
            <a:spLocks noChangeAspect="1" noEditPoints="1" noChangeArrowheads="1"/>
          </p:cNvSpPr>
          <p:nvPr/>
        </p:nvSpPr>
        <p:spPr bwMode="auto">
          <a:xfrm>
            <a:off x="1619250" y="548680"/>
            <a:ext cx="7086600" cy="1080120"/>
          </a:xfrm>
          <a:prstGeom prst="rect">
            <a:avLst/>
          </a:prstGeom>
          <a:solidFill>
            <a:schemeClr val="bg2"/>
          </a:solidFill>
          <a:ln w="9525">
            <a:noFill/>
            <a:miter lim="800000"/>
            <a:headEnd/>
            <a:tailEnd/>
          </a:ln>
          <a:effectLst/>
        </p:spPr>
        <p:txBody>
          <a:bodyPr/>
          <a:lstStyle/>
          <a:p>
            <a:pPr defTabSz="762000"/>
            <a:endParaRPr lang="it-IT" sz="3200"/>
          </a:p>
        </p:txBody>
      </p:sp>
      <p:sp>
        <p:nvSpPr>
          <p:cNvPr id="954372" name="Rectangle 4"/>
          <p:cNvSpPr>
            <a:spLocks noChangeArrowheads="1"/>
          </p:cNvSpPr>
          <p:nvPr/>
        </p:nvSpPr>
        <p:spPr bwMode="auto">
          <a:xfrm>
            <a:off x="2019300" y="781050"/>
            <a:ext cx="6248400" cy="641350"/>
          </a:xfrm>
          <a:prstGeom prst="rect">
            <a:avLst/>
          </a:prstGeom>
          <a:no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La definizione</a:t>
            </a:r>
          </a:p>
        </p:txBody>
      </p:sp>
      <p:sp>
        <p:nvSpPr>
          <p:cNvPr id="954374" name="Text Box 6"/>
          <p:cNvSpPr txBox="1">
            <a:spLocks noChangeArrowheads="1"/>
          </p:cNvSpPr>
          <p:nvPr/>
        </p:nvSpPr>
        <p:spPr bwMode="auto">
          <a:xfrm>
            <a:off x="1223963" y="2179638"/>
            <a:ext cx="7842250" cy="3049587"/>
          </a:xfrm>
          <a:prstGeom prst="rect">
            <a:avLst/>
          </a:prstGeom>
          <a:noFill/>
          <a:ln w="9525">
            <a:noFill/>
            <a:miter lim="800000"/>
            <a:headEnd/>
            <a:tailEnd/>
          </a:ln>
          <a:effectLst/>
        </p:spPr>
        <p:txBody>
          <a:bodyPr>
            <a:spAutoFit/>
          </a:bodyPr>
          <a:lstStyle/>
          <a:p>
            <a:pPr algn="ctr">
              <a:lnSpc>
                <a:spcPct val="90000"/>
              </a:lnSpc>
            </a:pPr>
            <a:r>
              <a:rPr lang="it-IT" altLang="it-IT" b="1" dirty="0">
                <a:solidFill>
                  <a:schemeClr val="bg2"/>
                </a:solidFill>
                <a:latin typeface="Comic Sans MS" pitchFamily="66" charset="0"/>
              </a:rPr>
              <a:t>Minorazione</a:t>
            </a:r>
          </a:p>
          <a:p>
            <a:pPr algn="ctr">
              <a:lnSpc>
                <a:spcPct val="90000"/>
              </a:lnSpc>
            </a:pPr>
            <a:endParaRPr lang="it-IT" altLang="it-IT" b="1" dirty="0">
              <a:solidFill>
                <a:schemeClr val="bg2"/>
              </a:solidFill>
              <a:latin typeface="Comic Sans MS" pitchFamily="66" charset="0"/>
            </a:endParaRPr>
          </a:p>
          <a:p>
            <a:pPr algn="ctr">
              <a:lnSpc>
                <a:spcPct val="90000"/>
              </a:lnSpc>
            </a:pPr>
            <a:r>
              <a:rPr lang="it-IT" altLang="it-IT" b="1" dirty="0">
                <a:solidFill>
                  <a:schemeClr val="bg2"/>
                </a:solidFill>
                <a:latin typeface="Comic Sans MS" pitchFamily="66" charset="0"/>
              </a:rPr>
              <a:t>Autonomia personale</a:t>
            </a:r>
          </a:p>
          <a:p>
            <a:pPr algn="ctr">
              <a:lnSpc>
                <a:spcPct val="90000"/>
              </a:lnSpc>
            </a:pPr>
            <a:r>
              <a:rPr lang="it-IT" altLang="it-IT" b="1" dirty="0">
                <a:solidFill>
                  <a:schemeClr val="bg2"/>
                </a:solidFill>
                <a:latin typeface="Comic Sans MS" pitchFamily="66" charset="0"/>
              </a:rPr>
              <a:t>(correlata all’età) </a:t>
            </a:r>
          </a:p>
          <a:p>
            <a:pPr algn="ctr">
              <a:lnSpc>
                <a:spcPct val="90000"/>
              </a:lnSpc>
            </a:pPr>
            <a:endParaRPr lang="it-IT" altLang="it-IT" b="1" dirty="0">
              <a:solidFill>
                <a:schemeClr val="bg2"/>
              </a:solidFill>
              <a:latin typeface="Comic Sans MS" pitchFamily="66" charset="0"/>
            </a:endParaRPr>
          </a:p>
          <a:p>
            <a:pPr algn="ctr">
              <a:lnSpc>
                <a:spcPct val="90000"/>
              </a:lnSpc>
            </a:pPr>
            <a:r>
              <a:rPr lang="it-IT" altLang="it-IT" b="1" dirty="0">
                <a:solidFill>
                  <a:schemeClr val="bg2"/>
                </a:solidFill>
                <a:latin typeface="Comic Sans MS" pitchFamily="66" charset="0"/>
              </a:rPr>
              <a:t>Intervento assistenziale necessario</a:t>
            </a:r>
          </a:p>
          <a:p>
            <a:pPr algn="ctr">
              <a:lnSpc>
                <a:spcPct val="90000"/>
              </a:lnSpc>
            </a:pPr>
            <a:r>
              <a:rPr lang="it-IT" altLang="it-IT" b="1" dirty="0">
                <a:solidFill>
                  <a:schemeClr val="bg2"/>
                </a:solidFill>
                <a:latin typeface="Comic Sans MS" pitchFamily="66" charset="0"/>
              </a:rPr>
              <a:t>(nella sfera individuale e in quella di relazione)</a:t>
            </a:r>
          </a:p>
          <a:p>
            <a:pPr algn="ctr">
              <a:lnSpc>
                <a:spcPct val="90000"/>
              </a:lnSpc>
            </a:pPr>
            <a:endParaRPr lang="it-IT" altLang="it-IT" b="1" dirty="0">
              <a:solidFill>
                <a:schemeClr val="bg2"/>
              </a:solidFill>
              <a:latin typeface="Comic Sans MS" pitchFamily="66" charset="0"/>
            </a:endParaRPr>
          </a:p>
          <a:p>
            <a:pPr algn="ctr">
              <a:lnSpc>
                <a:spcPct val="90000"/>
              </a:lnSpc>
            </a:pPr>
            <a:r>
              <a:rPr lang="it-IT" altLang="it-IT" b="1" dirty="0">
                <a:solidFill>
                  <a:schemeClr val="bg2"/>
                </a:solidFill>
                <a:latin typeface="Comic Sans MS" pitchFamily="66" charset="0"/>
              </a:rPr>
              <a:t>Permanente, continuativo e globale</a:t>
            </a:r>
          </a:p>
        </p:txBody>
      </p:sp>
    </p:spTree>
  </p:cSld>
  <p:clrMapOvr>
    <a:masterClrMapping/>
  </p:clrMapOvr>
  <p:transition spd="med">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Cloud"/>
          <p:cNvSpPr>
            <a:spLocks noChangeAspect="1" noEditPoints="1" noChangeArrowheads="1"/>
          </p:cNvSpPr>
          <p:nvPr/>
        </p:nvSpPr>
        <p:spPr bwMode="auto">
          <a:xfrm flipV="1">
            <a:off x="1399083" y="2132856"/>
            <a:ext cx="7344817" cy="2808312"/>
          </a:xfrm>
          <a:prstGeom prst="rect">
            <a:avLst/>
          </a:prstGeom>
          <a:solidFill>
            <a:srgbClr val="FFFF00"/>
          </a:solidFill>
          <a:ln w="9525">
            <a:noFill/>
            <a:miter lim="800000"/>
            <a:headEnd/>
            <a:tailEnd/>
          </a:ln>
          <a:effectLst/>
        </p:spPr>
        <p:txBody>
          <a:bodyPr rot="10800000"/>
          <a:lstStyle/>
          <a:p>
            <a:pPr defTabSz="762000"/>
            <a:endParaRPr lang="it-IT" sz="3200"/>
          </a:p>
        </p:txBody>
      </p:sp>
      <p:sp>
        <p:nvSpPr>
          <p:cNvPr id="956419" name="Cloud"/>
          <p:cNvSpPr>
            <a:spLocks noChangeAspect="1" noEditPoints="1" noChangeArrowheads="1"/>
          </p:cNvSpPr>
          <p:nvPr/>
        </p:nvSpPr>
        <p:spPr bwMode="auto">
          <a:xfrm>
            <a:off x="1905000" y="620688"/>
            <a:ext cx="6453336" cy="1008112"/>
          </a:xfrm>
          <a:prstGeom prst="rect">
            <a:avLst/>
          </a:prstGeom>
          <a:solidFill>
            <a:schemeClr val="bg2"/>
          </a:solidFill>
          <a:ln w="9525">
            <a:noFill/>
            <a:miter lim="800000"/>
            <a:headEnd/>
            <a:tailEnd/>
          </a:ln>
          <a:effectLst/>
        </p:spPr>
        <p:txBody>
          <a:bodyPr/>
          <a:lstStyle/>
          <a:p>
            <a:pPr defTabSz="762000"/>
            <a:endParaRPr lang="it-IT" sz="3200"/>
          </a:p>
        </p:txBody>
      </p:sp>
      <p:sp>
        <p:nvSpPr>
          <p:cNvPr id="956420" name="Rectangle 4"/>
          <p:cNvSpPr>
            <a:spLocks noChangeArrowheads="1"/>
          </p:cNvSpPr>
          <p:nvPr/>
        </p:nvSpPr>
        <p:spPr bwMode="auto">
          <a:xfrm>
            <a:off x="2000250" y="781050"/>
            <a:ext cx="6248400" cy="641350"/>
          </a:xfrm>
          <a:prstGeom prst="rect">
            <a:avLst/>
          </a:prstGeom>
          <a:noFill/>
          <a:ln w="9525">
            <a:noFill/>
            <a:miter lim="800000"/>
            <a:headEnd/>
            <a:tailEnd/>
          </a:ln>
          <a:effectLst/>
        </p:spPr>
        <p:txBody>
          <a:bodyPr>
            <a:spAutoFit/>
          </a:bodyPr>
          <a:lstStyle/>
          <a:p>
            <a:pPr algn="ctr">
              <a:lnSpc>
                <a:spcPct val="90000"/>
              </a:lnSpc>
              <a:spcBef>
                <a:spcPct val="50000"/>
              </a:spcBef>
              <a:buClr>
                <a:schemeClr val="accent2"/>
              </a:buClr>
              <a:buSzPct val="80000"/>
              <a:buFont typeface="Wingdings" pitchFamily="2" charset="2"/>
              <a:buNone/>
            </a:pPr>
            <a:r>
              <a:rPr lang="it-IT" sz="4000" b="1" dirty="0">
                <a:effectLst>
                  <a:outerShdw blurRad="38100" dist="38100" dir="2700000" algn="tl">
                    <a:srgbClr val="000000"/>
                  </a:outerShdw>
                </a:effectLst>
                <a:latin typeface="Comic Sans MS" pitchFamily="66" charset="0"/>
                <a:cs typeface="Times New Roman" pitchFamily="18" charset="0"/>
              </a:rPr>
              <a:t> La definizione</a:t>
            </a:r>
          </a:p>
        </p:txBody>
      </p:sp>
      <p:sp>
        <p:nvSpPr>
          <p:cNvPr id="956422" name="Text Box 6"/>
          <p:cNvSpPr txBox="1">
            <a:spLocks noChangeArrowheads="1"/>
          </p:cNvSpPr>
          <p:nvPr/>
        </p:nvSpPr>
        <p:spPr bwMode="auto">
          <a:xfrm>
            <a:off x="1528763" y="2179638"/>
            <a:ext cx="7200279" cy="2677656"/>
          </a:xfrm>
          <a:prstGeom prst="rect">
            <a:avLst/>
          </a:prstGeom>
          <a:noFill/>
          <a:ln w="9525">
            <a:noFill/>
            <a:miter lim="800000"/>
            <a:headEnd/>
            <a:tailEnd/>
          </a:ln>
          <a:effectLst/>
        </p:spPr>
        <p:txBody>
          <a:bodyPr wrap="square">
            <a:spAutoFit/>
          </a:bodyPr>
          <a:lstStyle/>
          <a:p>
            <a:pPr algn="ctr"/>
            <a:r>
              <a:rPr lang="it-IT" altLang="it-IT" b="1" dirty="0">
                <a:solidFill>
                  <a:schemeClr val="bg2"/>
                </a:solidFill>
                <a:latin typeface="Comic Sans MS" pitchFamily="66" charset="0"/>
              </a:rPr>
              <a:t>Intervento assistenziale</a:t>
            </a:r>
          </a:p>
          <a:p>
            <a:endParaRPr lang="it-IT" altLang="it-IT" b="1" dirty="0">
              <a:solidFill>
                <a:schemeClr val="bg2"/>
              </a:solidFill>
              <a:latin typeface="Comic Sans MS" pitchFamily="66" charset="0"/>
            </a:endParaRPr>
          </a:p>
          <a:p>
            <a:r>
              <a:rPr lang="it-IT" altLang="it-IT" b="1" dirty="0">
                <a:solidFill>
                  <a:schemeClr val="bg2"/>
                </a:solidFill>
                <a:latin typeface="Comic Sans MS" pitchFamily="66" charset="0"/>
              </a:rPr>
              <a:t>Permanente (stabile per il futuro)</a:t>
            </a:r>
          </a:p>
          <a:p>
            <a:r>
              <a:rPr lang="it-IT" altLang="it-IT" b="1" dirty="0">
                <a:solidFill>
                  <a:schemeClr val="bg2"/>
                </a:solidFill>
                <a:latin typeface="Comic Sans MS" pitchFamily="66" charset="0"/>
              </a:rPr>
              <a:t>Continuativo (per tutto il periodo di durata del                     		deficit di autonomia)</a:t>
            </a:r>
          </a:p>
          <a:p>
            <a:r>
              <a:rPr lang="it-IT" altLang="it-IT" b="1" dirty="0">
                <a:solidFill>
                  <a:schemeClr val="bg2"/>
                </a:solidFill>
                <a:latin typeface="Comic Sans MS" pitchFamily="66" charset="0"/>
              </a:rPr>
              <a:t>Globale (per tutte le attribuzioni della sfera di 			autonomia compromessa)</a:t>
            </a:r>
          </a:p>
        </p:txBody>
      </p:sp>
    </p:spTree>
  </p:cSld>
  <p:clrMapOvr>
    <a:masterClrMapping/>
  </p:clrMapOvr>
  <p:transition spd="med">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 name="Shape 334"/>
          <p:cNvSpPr/>
          <p:nvPr/>
        </p:nvSpPr>
        <p:spPr>
          <a:xfrm>
            <a:off x="3978333" y="611063"/>
            <a:ext cx="1588576" cy="331758"/>
          </a:xfrm>
          <a:prstGeom prst="rect">
            <a:avLst/>
          </a:prstGeom>
          <a:blipFill>
            <a:blip r:embed="rId2"/>
            <a:tile tx="0" ty="0" sx="100000" sy="100000" flip="none" algn="tl"/>
          </a:blipFill>
          <a:ln w="12700">
            <a:miter lim="400000"/>
          </a:ln>
          <a:extLst>
            <a:ext uri="{C572A759-6A51-4108-AA02-DFA0A04FC94B}">
              <ma14:wrappingTextBoxFlag xmlns:ma14="http://schemas.microsoft.com/office/mac/drawingml/2011/main" xmlns="" val="1"/>
            </a:ext>
          </a:extLst>
        </p:spPr>
        <p:txBody>
          <a:bodyPr wrap="none" lIns="35719" tIns="35719" rIns="35719" bIns="35719" anchor="ctr">
            <a:spAutoFit/>
          </a:bodyPr>
          <a:lstStyle>
            <a:lvl1pPr>
              <a:defRPr b="1">
                <a:solidFill>
                  <a:srgbClr val="FFFFFF"/>
                </a:solidFill>
                <a:latin typeface="Comic Sans MS"/>
                <a:ea typeface="Comic Sans MS"/>
                <a:cs typeface="Comic Sans MS"/>
                <a:sym typeface="Comic Sans MS"/>
              </a:defRPr>
            </a:lvl1pPr>
          </a:lstStyle>
          <a:p>
            <a:r>
              <a:rPr sz="1687" dirty="0"/>
              <a:t>la commissione</a:t>
            </a:r>
          </a:p>
        </p:txBody>
      </p:sp>
      <p:sp>
        <p:nvSpPr>
          <p:cNvPr id="335" name="Shape 335"/>
          <p:cNvSpPr/>
          <p:nvPr/>
        </p:nvSpPr>
        <p:spPr>
          <a:xfrm>
            <a:off x="450792" y="2658716"/>
            <a:ext cx="9385417" cy="1889493"/>
          </a:xfrm>
          <a:prstGeom prst="rect">
            <a:avLst/>
          </a:prstGeom>
          <a:solidFill>
            <a:schemeClr val="accent1"/>
          </a:solidFill>
          <a:ln w="12700">
            <a:miter lim="400000"/>
          </a:ln>
          <a:extLst>
            <a:ext uri="{C572A759-6A51-4108-AA02-DFA0A04FC94B}">
              <ma14:wrappingTextBoxFlag xmlns:ma14="http://schemas.microsoft.com/office/mac/drawingml/2011/main" xmlns="" val="1"/>
            </a:ext>
          </a:extLst>
        </p:spPr>
        <p:txBody>
          <a:bodyPr lIns="35719" tIns="35719" rIns="35719" bIns="35719" anchor="ctr">
            <a:spAutoFit/>
          </a:bodyPr>
          <a:lstStyle/>
          <a:p>
            <a:pPr>
              <a:defRPr b="1">
                <a:solidFill>
                  <a:srgbClr val="FFFFFF"/>
                </a:solidFill>
                <a:latin typeface="Comic Sans MS"/>
                <a:ea typeface="Comic Sans MS"/>
                <a:cs typeface="Comic Sans MS"/>
                <a:sym typeface="Comic Sans MS"/>
              </a:defRPr>
            </a:pPr>
            <a:r>
              <a:rPr sz="1687" dirty="0"/>
              <a:t>la valutazione dell’handicap  è effettuata da una commissione operante in ogni ASL</a:t>
            </a:r>
          </a:p>
          <a:p>
            <a:pPr>
              <a:defRPr b="1">
                <a:solidFill>
                  <a:srgbClr val="FFFFFF"/>
                </a:solidFill>
                <a:latin typeface="Comic Sans MS"/>
                <a:ea typeface="Comic Sans MS"/>
                <a:cs typeface="Comic Sans MS"/>
                <a:sym typeface="Comic Sans MS"/>
              </a:defRPr>
            </a:pPr>
            <a:r>
              <a:rPr sz="1687" dirty="0"/>
              <a:t>componenti:</a:t>
            </a:r>
          </a:p>
          <a:p>
            <a:pPr marL="296079" indent="-296079">
              <a:buSzPct val="75000"/>
              <a:buChar char="•"/>
              <a:defRPr b="1">
                <a:solidFill>
                  <a:srgbClr val="FFFB00"/>
                </a:solidFill>
                <a:latin typeface="Comic Sans MS"/>
                <a:ea typeface="Comic Sans MS"/>
                <a:cs typeface="Comic Sans MS"/>
                <a:sym typeface="Comic Sans MS"/>
              </a:defRPr>
            </a:pPr>
            <a:r>
              <a:rPr sz="1687" dirty="0"/>
              <a:t>- un medico specialista in medicina legale (presidente)</a:t>
            </a:r>
          </a:p>
          <a:p>
            <a:pPr>
              <a:defRPr b="1">
                <a:solidFill>
                  <a:srgbClr val="FFFB00"/>
                </a:solidFill>
                <a:latin typeface="Comic Sans MS"/>
                <a:ea typeface="Comic Sans MS"/>
                <a:cs typeface="Comic Sans MS"/>
                <a:sym typeface="Comic Sans MS"/>
              </a:defRPr>
            </a:pPr>
            <a:r>
              <a:rPr sz="1687" dirty="0"/>
              <a:t>- 2 medici di cui uno scelto prioritariamente tra gli specialisti in medicina del lavoro</a:t>
            </a:r>
          </a:p>
          <a:p>
            <a:pPr>
              <a:defRPr b="1">
                <a:solidFill>
                  <a:srgbClr val="FFFB00"/>
                </a:solidFill>
                <a:latin typeface="Comic Sans MS"/>
                <a:ea typeface="Comic Sans MS"/>
                <a:cs typeface="Comic Sans MS"/>
                <a:sym typeface="Comic Sans MS"/>
              </a:defRPr>
            </a:pPr>
            <a:r>
              <a:rPr sz="1687" dirty="0"/>
              <a:t>- un operatore sociale</a:t>
            </a:r>
          </a:p>
          <a:p>
            <a:pPr>
              <a:defRPr b="1">
                <a:solidFill>
                  <a:srgbClr val="FFFB00"/>
                </a:solidFill>
                <a:latin typeface="Comic Sans MS"/>
                <a:ea typeface="Comic Sans MS"/>
                <a:cs typeface="Comic Sans MS"/>
                <a:sym typeface="Comic Sans MS"/>
              </a:defRPr>
            </a:pPr>
            <a:r>
              <a:rPr sz="1687" dirty="0"/>
              <a:t>- un esperto nei casi da esaminare</a:t>
            </a:r>
            <a:endParaRPr lang="it-IT" sz="1687" dirty="0"/>
          </a:p>
          <a:p>
            <a:pPr>
              <a:defRPr b="1">
                <a:solidFill>
                  <a:srgbClr val="FFFB00"/>
                </a:solidFill>
                <a:latin typeface="Comic Sans MS"/>
                <a:ea typeface="Comic Sans MS"/>
                <a:cs typeface="Comic Sans MS"/>
                <a:sym typeface="Comic Sans MS"/>
              </a:defRPr>
            </a:pPr>
            <a:r>
              <a:rPr lang="it-IT" sz="1687" dirty="0"/>
              <a:t>- Medico INPS</a:t>
            </a:r>
            <a:endParaRPr sz="1687" dirty="0"/>
          </a:p>
        </p:txBody>
      </p:sp>
    </p:spTree>
    <p:extLst>
      <p:ext uri="{BB962C8B-B14F-4D97-AF65-F5344CB8AC3E}">
        <p14:creationId xmlns:p14="http://schemas.microsoft.com/office/powerpoint/2010/main" val="738251726"/>
      </p:ext>
    </p:extLst>
  </p:cSld>
  <p:clrMapOvr>
    <a:masterClrMapping/>
  </p:clrMapOvr>
  <p:transition spd="slow"/>
</p:sld>
</file>

<file path=ppt/theme/theme1.xml><?xml version="1.0" encoding="utf-8"?>
<a:theme xmlns:a="http://schemas.openxmlformats.org/drawingml/2006/main" name="Rete">
  <a:themeElements>
    <a:clrScheme name="Rete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fontScheme name="Re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ete 1">
        <a:dk1>
          <a:srgbClr val="000044"/>
        </a:dk1>
        <a:lt1>
          <a:srgbClr val="FFFFFF"/>
        </a:lt1>
        <a:dk2>
          <a:srgbClr val="000066"/>
        </a:dk2>
        <a:lt2>
          <a:srgbClr val="FFCC00"/>
        </a:lt2>
        <a:accent1>
          <a:srgbClr val="9CE157"/>
        </a:accent1>
        <a:accent2>
          <a:srgbClr val="2663A0"/>
        </a:accent2>
        <a:accent3>
          <a:srgbClr val="AAAAB8"/>
        </a:accent3>
        <a:accent4>
          <a:srgbClr val="DADADA"/>
        </a:accent4>
        <a:accent5>
          <a:srgbClr val="CBEEB4"/>
        </a:accent5>
        <a:accent6>
          <a:srgbClr val="215991"/>
        </a:accent6>
        <a:hlink>
          <a:srgbClr val="F98D43"/>
        </a:hlink>
        <a:folHlink>
          <a:srgbClr val="CC3300"/>
        </a:folHlink>
      </a:clrScheme>
      <a:clrMap bg1="dk2" tx1="lt1" bg2="dk1" tx2="lt2" accent1="accent1" accent2="accent2" accent3="accent3" accent4="accent4" accent5="accent5" accent6="accent6" hlink="hlink" folHlink="folHlink"/>
    </a:extraClrScheme>
    <a:extraClrScheme>
      <a:clrScheme name="Rete 2">
        <a:dk1>
          <a:srgbClr val="000066"/>
        </a:dk1>
        <a:lt1>
          <a:srgbClr val="9CC2E8"/>
        </a:lt1>
        <a:dk2>
          <a:srgbClr val="4D4D4D"/>
        </a:dk2>
        <a:lt2>
          <a:srgbClr val="7DAFE1"/>
        </a:lt2>
        <a:accent1>
          <a:srgbClr val="26D2E4"/>
        </a:accent1>
        <a:accent2>
          <a:srgbClr val="D0E2F4"/>
        </a:accent2>
        <a:accent3>
          <a:srgbClr val="CBDDF2"/>
        </a:accent3>
        <a:accent4>
          <a:srgbClr val="000056"/>
        </a:accent4>
        <a:accent5>
          <a:srgbClr val="ACE5EF"/>
        </a:accent5>
        <a:accent6>
          <a:srgbClr val="BCCDDD"/>
        </a:accent6>
        <a:hlink>
          <a:srgbClr val="003366"/>
        </a:hlink>
        <a:folHlink>
          <a:srgbClr val="666699"/>
        </a:folHlink>
      </a:clrScheme>
      <a:clrMap bg1="lt1" tx1="dk1" bg2="lt2" tx2="dk2" accent1="accent1" accent2="accent2" accent3="accent3" accent4="accent4" accent5="accent5" accent6="accent6" hlink="hlink" folHlink="folHlink"/>
    </a:extraClrScheme>
    <a:extraClrScheme>
      <a:clrScheme name="Rete 3">
        <a:dk1>
          <a:srgbClr val="000000"/>
        </a:dk1>
        <a:lt1>
          <a:srgbClr val="EAEAEA"/>
        </a:lt1>
        <a:dk2>
          <a:srgbClr val="333333"/>
        </a:dk2>
        <a:lt2>
          <a:srgbClr val="DDDDDD"/>
        </a:lt2>
        <a:accent1>
          <a:srgbClr val="C0C0C0"/>
        </a:accent1>
        <a:accent2>
          <a:srgbClr val="FFFFFF"/>
        </a:accent2>
        <a:accent3>
          <a:srgbClr val="F3F3F3"/>
        </a:accent3>
        <a:accent4>
          <a:srgbClr val="000000"/>
        </a:accent4>
        <a:accent5>
          <a:srgbClr val="DCDCDC"/>
        </a:accent5>
        <a:accent6>
          <a:srgbClr val="E7E7E7"/>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ete 4">
        <a:dk1>
          <a:srgbClr val="002E2D"/>
        </a:dk1>
        <a:lt1>
          <a:srgbClr val="FFFFFF"/>
        </a:lt1>
        <a:dk2>
          <a:srgbClr val="005250"/>
        </a:dk2>
        <a:lt2>
          <a:srgbClr val="FFCC00"/>
        </a:lt2>
        <a:accent1>
          <a:srgbClr val="9CE157"/>
        </a:accent1>
        <a:accent2>
          <a:srgbClr val="00817E"/>
        </a:accent2>
        <a:accent3>
          <a:srgbClr val="AAB3B3"/>
        </a:accent3>
        <a:accent4>
          <a:srgbClr val="DADADA"/>
        </a:accent4>
        <a:accent5>
          <a:srgbClr val="CBEEB4"/>
        </a:accent5>
        <a:accent6>
          <a:srgbClr val="007472"/>
        </a:accent6>
        <a:hlink>
          <a:srgbClr val="FFFF99"/>
        </a:hlink>
        <a:folHlink>
          <a:srgbClr val="CCCC00"/>
        </a:folHlink>
      </a:clrScheme>
      <a:clrMap bg1="dk2" tx1="lt1" bg2="dk1" tx2="lt2" accent1="accent1" accent2="accent2" accent3="accent3" accent4="accent4" accent5="accent5" accent6="accent6" hlink="hlink" folHlink="folHlink"/>
    </a:extraClrScheme>
    <a:extraClrScheme>
      <a:clrScheme name="Rete 5">
        <a:dk1>
          <a:srgbClr val="291A4C"/>
        </a:dk1>
        <a:lt1>
          <a:srgbClr val="FFFFFF"/>
        </a:lt1>
        <a:dk2>
          <a:srgbClr val="3B256B"/>
        </a:dk2>
        <a:lt2>
          <a:srgbClr val="FFCC00"/>
        </a:lt2>
        <a:accent1>
          <a:srgbClr val="6EBFCA"/>
        </a:accent1>
        <a:accent2>
          <a:srgbClr val="56369C"/>
        </a:accent2>
        <a:accent3>
          <a:srgbClr val="AFACBA"/>
        </a:accent3>
        <a:accent4>
          <a:srgbClr val="DADADA"/>
        </a:accent4>
        <a:accent5>
          <a:srgbClr val="BADCE1"/>
        </a:accent5>
        <a:accent6>
          <a:srgbClr val="4D308D"/>
        </a:accent6>
        <a:hlink>
          <a:srgbClr val="CCCCFF"/>
        </a:hlink>
        <a:folHlink>
          <a:srgbClr val="666699"/>
        </a:folHlink>
      </a:clrScheme>
      <a:clrMap bg1="dk2" tx1="lt1" bg2="dk1" tx2="lt2" accent1="accent1" accent2="accent2" accent3="accent3" accent4="accent4" accent5="accent5" accent6="accent6" hlink="hlink" folHlink="folHlink"/>
    </a:extraClrScheme>
    <a:extraClrScheme>
      <a:clrScheme name="Rete 6">
        <a:dk1>
          <a:srgbClr val="511D30"/>
        </a:dk1>
        <a:lt1>
          <a:srgbClr val="FFFFFF"/>
        </a:lt1>
        <a:dk2>
          <a:srgbClr val="6D2740"/>
        </a:dk2>
        <a:lt2>
          <a:srgbClr val="FDD409"/>
        </a:lt2>
        <a:accent1>
          <a:srgbClr val="FDB83B"/>
        </a:accent1>
        <a:accent2>
          <a:srgbClr val="9D395D"/>
        </a:accent2>
        <a:accent3>
          <a:srgbClr val="BAACAF"/>
        </a:accent3>
        <a:accent4>
          <a:srgbClr val="DADADA"/>
        </a:accent4>
        <a:accent5>
          <a:srgbClr val="FED8AF"/>
        </a:accent5>
        <a:accent6>
          <a:srgbClr val="8E3353"/>
        </a:accent6>
        <a:hlink>
          <a:srgbClr val="FF99CC"/>
        </a:hlink>
        <a:folHlink>
          <a:srgbClr val="D6009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Designs\Rete.pot</Template>
  <TotalTime>5483</TotalTime>
  <Pages>36</Pages>
  <Words>3831</Words>
  <Application>Microsoft Macintosh PowerPoint</Application>
  <PresentationFormat>Diapositive 35 mm</PresentationFormat>
  <Paragraphs>522</Paragraphs>
  <Slides>59</Slides>
  <Notes>52</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59</vt:i4>
      </vt:variant>
    </vt:vector>
  </HeadingPairs>
  <TitlesOfParts>
    <vt:vector size="68" baseType="lpstr">
      <vt:lpstr>Arial</vt:lpstr>
      <vt:lpstr>Arial Black</vt:lpstr>
      <vt:lpstr>Book Antiqua</vt:lpstr>
      <vt:lpstr>Bookman Old Style</vt:lpstr>
      <vt:lpstr>Comic Sans MS</vt:lpstr>
      <vt:lpstr>Microsoft Sans Serif</vt:lpstr>
      <vt:lpstr>Times New Roman</vt:lpstr>
      <vt:lpstr>Wingdings</vt:lpstr>
      <vt:lpstr>Rete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Cingolani</dc:creator>
  <cp:lastModifiedBy>dora.mirtella@unimc.it</cp:lastModifiedBy>
  <cp:revision>534</cp:revision>
  <cp:lastPrinted>2009-04-22T19:24:48Z</cp:lastPrinted>
  <dcterms:created xsi:type="dcterms:W3CDTF">2002-03-14T09:53:36Z</dcterms:created>
  <dcterms:modified xsi:type="dcterms:W3CDTF">2021-11-29T11:02:01Z</dcterms:modified>
</cp:coreProperties>
</file>