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sldIdLst>
    <p:sldId id="276" r:id="rId2"/>
    <p:sldId id="280" r:id="rId3"/>
    <p:sldId id="281" r:id="rId4"/>
    <p:sldId id="258" r:id="rId5"/>
    <p:sldId id="277" r:id="rId6"/>
    <p:sldId id="257" r:id="rId7"/>
    <p:sldId id="278" r:id="rId8"/>
    <p:sldId id="256" r:id="rId9"/>
    <p:sldId id="279" r:id="rId10"/>
    <p:sldId id="259" r:id="rId11"/>
    <p:sldId id="260" r:id="rId12"/>
    <p:sldId id="282" r:id="rId13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0066"/>
    <a:srgbClr val="FF33CC"/>
    <a:srgbClr val="FFFFFF"/>
    <a:srgbClr val="0000FF"/>
    <a:srgbClr val="FFFF00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 varScale="1">
        <p:scale>
          <a:sx n="69" d="100"/>
          <a:sy n="69" d="100"/>
        </p:scale>
        <p:origin x="-196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7419975" y="0"/>
            <a:ext cx="1730375" cy="6858000"/>
            <a:chOff x="4667" y="0"/>
            <a:chExt cx="109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4973" y="0"/>
              <a:ext cx="783" cy="20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  <p:pic>
          <p:nvPicPr>
            <p:cNvPr id="6" name="Picture 4" descr="C:\abitbetter\MS-039\graphics\hokusai2.GIF"/>
            <p:cNvPicPr>
              <a:picLocks noChangeAspect="1" noChangeArrowheads="1"/>
            </p:cNvPicPr>
            <p:nvPr/>
          </p:nvPicPr>
          <p:blipFill>
            <a:blip r:embed="rId2" cstate="print"/>
            <a:srcRect r="13902" b="31862"/>
            <a:stretch>
              <a:fillRect/>
            </a:stretch>
          </p:blipFill>
          <p:spPr bwMode="auto">
            <a:xfrm>
              <a:off x="4667" y="293"/>
              <a:ext cx="1090" cy="40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970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52400" y="99060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1752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2438400" y="6248400"/>
            <a:ext cx="32004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19800" y="6248400"/>
            <a:ext cx="1600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919BB0-2961-46D9-B60C-DEDBCF774E5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74F0A-7727-4AB2-A3F2-31DA2CE00D1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772150" y="609600"/>
            <a:ext cx="184785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28600" y="609600"/>
            <a:ext cx="539115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2A2E6-4F7B-4445-95A0-07DC5D12EE2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EAFEF-98DF-42E6-A120-7181B67369B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92245-058E-43F7-A1C5-49DB1638417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28600" y="198120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000500" y="198120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9E4B1-0763-4EB3-BB96-65FD2C6813A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DB37A-EF30-4C41-87E0-35D95E7FD5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6BF15-F196-47E1-A3F0-FC7106E7C51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4A1F7-5BE1-4D38-8562-FC46A9D086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E4D7F-6B14-4713-BBF8-7DE5A63A75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F0207-75D4-488C-B818-3EE7A0D01F1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7419975" y="0"/>
            <a:ext cx="1730375" cy="6858000"/>
            <a:chOff x="4667" y="0"/>
            <a:chExt cx="1090" cy="4320"/>
          </a:xfrm>
        </p:grpSpPr>
        <p:sp>
          <p:nvSpPr>
            <p:cNvPr id="28675" name="Rectangle 3"/>
            <p:cNvSpPr>
              <a:spLocks noChangeArrowheads="1"/>
            </p:cNvSpPr>
            <p:nvPr/>
          </p:nvSpPr>
          <p:spPr bwMode="auto">
            <a:xfrm>
              <a:off x="4973" y="0"/>
              <a:ext cx="783" cy="20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  <p:pic>
          <p:nvPicPr>
            <p:cNvPr id="1033" name="Picture 4" descr="C:\abitbetter\MS-039\graphics\hokusai2.GIF"/>
            <p:cNvPicPr>
              <a:picLocks noChangeAspect="1" noChangeArrowheads="1"/>
            </p:cNvPicPr>
            <p:nvPr/>
          </p:nvPicPr>
          <p:blipFill>
            <a:blip r:embed="rId13" cstate="print"/>
            <a:srcRect r="13902" b="31862"/>
            <a:stretch>
              <a:fillRect/>
            </a:stretch>
          </p:blipFill>
          <p:spPr bwMode="auto">
            <a:xfrm>
              <a:off x="4667" y="293"/>
              <a:ext cx="1090" cy="40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609600"/>
            <a:ext cx="7391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981200"/>
            <a:ext cx="7391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2484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248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0" y="6248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BA6F502-2683-433E-812B-1A8BEFFA8C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©"/>
        <a:defRPr sz="32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©"/>
        <a:defRPr sz="2800" i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©"/>
        <a:defRPr sz="2400" i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©"/>
        <a:defRPr sz="2000" 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©"/>
        <a:defRPr sz="2000" i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©"/>
        <a:defRPr sz="2000" i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©"/>
        <a:defRPr sz="2000" i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©"/>
        <a:defRPr sz="2000" i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©"/>
        <a:defRPr sz="2000" i="1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41325" y="152400"/>
            <a:ext cx="839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it-IT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0" y="1524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it-IT" sz="1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69925" y="346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it-IT">
              <a:latin typeface="Times" pitchFamily="18" charset="0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0" y="76200"/>
            <a:ext cx="7696200" cy="710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Art. 326 C.P. (Rivelazione e utilizzazione di segreti di ufficio)</a:t>
            </a:r>
            <a:r>
              <a:rPr lang="it-IT" sz="20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</a:p>
          <a:p>
            <a:pPr algn="just" eaLnBrk="0" hangingPunct="0">
              <a:defRPr/>
            </a:pPr>
            <a:endParaRPr lang="it-IT" sz="2000" b="1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 eaLnBrk="0" hangingPunct="0">
              <a:defRPr/>
            </a:pPr>
            <a:r>
              <a:rPr lang="it-IT" sz="2000">
                <a:latin typeface="Comic Sans MS" pitchFamily="66" charset="0"/>
              </a:rPr>
              <a:t>	</a:t>
            </a:r>
            <a:r>
              <a:rPr lang="it-IT" sz="2000" b="1">
                <a:latin typeface="Comic Sans MS" pitchFamily="66" charset="0"/>
              </a:rPr>
              <a:t>Il pubblico ufficiale (357), o la persona incaricata di un pubblico servizio (358), che, violando i doveri inerenti alle funzioni o al servizio, o comunque abusando della sua qualità, (323, 325) rivela notizie di ufficio, le quali debbano rimanere segrete (201 c.p.p.), o ne agevola in qualsiasi modo la conoscenza, è punito con la reclusione da sei mesi a tre anni.	</a:t>
            </a:r>
          </a:p>
          <a:p>
            <a:pPr algn="just" eaLnBrk="0" hangingPunct="0">
              <a:defRPr/>
            </a:pPr>
            <a:r>
              <a:rPr lang="it-IT" sz="2000" b="1">
                <a:latin typeface="Comic Sans MS" pitchFamily="66" charset="0"/>
              </a:rPr>
              <a:t>	Se l’agevolazione è soltanto colposa (43), si applica la reclusione fino a un anno (2).</a:t>
            </a:r>
          </a:p>
          <a:p>
            <a:pPr algn="just" eaLnBrk="0" hangingPunct="0">
              <a:defRPr/>
            </a:pPr>
            <a:r>
              <a:rPr lang="it-IT" sz="2000" b="1">
                <a:latin typeface="Comic Sans MS" pitchFamily="66" charset="0"/>
              </a:rPr>
              <a:t>	</a:t>
            </a:r>
          </a:p>
          <a:p>
            <a:pPr algn="just" eaLnBrk="0" hangingPunct="0">
              <a:defRPr/>
            </a:pPr>
            <a:r>
              <a:rPr lang="it-IT" sz="2000" b="1">
                <a:latin typeface="Comic Sans MS" pitchFamily="66" charset="0"/>
              </a:rPr>
              <a:t>	Il pubblico ufficiale (357) o la persona incaricata di un pubblico servizio, (358) che, per procurare a sé o ad altri un indebito profitto patrimoniale, si avvale illegittimamente di notizie d’ufficio, le quali debbano rimanere segrete, è punito con la reclusione da due a cinque anni. Se il fatto è commesso al fine di procurare a sé o ad altri un ingiusto profitto non patrimoniale o di cagionare ad altri un danno ingiusto, si applica la pena della reclusione fino a due anni.</a:t>
            </a:r>
          </a:p>
          <a:p>
            <a:pPr algn="just" eaLnBrk="0" hangingPunct="0">
              <a:defRPr/>
            </a:pPr>
            <a:endParaRPr lang="it-IT" sz="2000" b="1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41325" y="152400"/>
            <a:ext cx="839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it-IT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524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it-IT" sz="1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69925" y="346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it-IT">
              <a:latin typeface="Times" pitchFamily="18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898775" y="228600"/>
            <a:ext cx="1597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REFERTO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651500" y="228600"/>
            <a:ext cx="1892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DENUNCIA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-76200" y="1341438"/>
            <a:ext cx="3152775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CHI</a:t>
            </a:r>
          </a:p>
          <a:p>
            <a:pPr>
              <a:defRPr/>
            </a:pPr>
            <a:endParaRPr lang="it-IT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it-IT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QUANDO</a:t>
            </a:r>
          </a:p>
          <a:p>
            <a:pPr>
              <a:defRPr/>
            </a:pPr>
            <a:endParaRPr lang="it-IT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it-IT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QUALE REATO</a:t>
            </a:r>
          </a:p>
          <a:p>
            <a:pPr>
              <a:defRPr/>
            </a:pPr>
            <a:endParaRPr lang="it-IT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it-IT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ESIMENTE SP.</a:t>
            </a:r>
          </a:p>
          <a:p>
            <a:pPr>
              <a:defRPr/>
            </a:pPr>
            <a:endParaRPr lang="it-IT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it-IT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ESIMENTE COM.</a:t>
            </a:r>
          </a:p>
          <a:p>
            <a:pPr>
              <a:defRPr/>
            </a:pPr>
            <a:r>
              <a:rPr lang="it-IT" sz="20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 prossimo</a:t>
            </a:r>
            <a:r>
              <a:rPr lang="it-IT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it-IT" sz="20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congiunto</a:t>
            </a:r>
          </a:p>
          <a:p>
            <a:pPr>
              <a:defRPr/>
            </a:pPr>
            <a:r>
              <a:rPr lang="it-IT" sz="20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nella libertà o nell’onore</a:t>
            </a:r>
          </a:p>
          <a:p>
            <a:pPr>
              <a:defRPr/>
            </a:pPr>
            <a:r>
              <a:rPr lang="it-IT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COME</a:t>
            </a:r>
          </a:p>
          <a:p>
            <a:pPr>
              <a:defRPr/>
            </a:pPr>
            <a:endParaRPr lang="it-IT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>
              <a:defRPr/>
            </a:pPr>
            <a:r>
              <a:rPr lang="it-IT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 CHI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676400" y="1343025"/>
            <a:ext cx="2735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esercente prof. san.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029200" y="1343025"/>
            <a:ext cx="23479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pubblico ufficiale</a:t>
            </a:r>
          </a:p>
          <a:p>
            <a:pPr>
              <a:defRPr/>
            </a:pPr>
            <a:r>
              <a:rPr lang="it-IT" sz="2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inc. di p. servizio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676400" y="2057400"/>
            <a:ext cx="3360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presta opera o assistenza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5029200" y="2041525"/>
            <a:ext cx="30400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ha notizia nell’esercizio</a:t>
            </a:r>
          </a:p>
          <a:p>
            <a:pPr>
              <a:defRPr/>
            </a:pPr>
            <a:r>
              <a:rPr lang="it-IT" sz="2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 a causa delle sue f.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362200" y="2803525"/>
            <a:ext cx="23336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ipotesi di delitto </a:t>
            </a:r>
          </a:p>
          <a:p>
            <a:pPr>
              <a:defRPr/>
            </a:pPr>
            <a:r>
              <a:rPr lang="it-IT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pers. d’ufficio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5057775" y="2819400"/>
            <a:ext cx="269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reato pers. d’ufficio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2362200" y="3505200"/>
            <a:ext cx="31543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esposizione dell’assistito</a:t>
            </a:r>
          </a:p>
          <a:p>
            <a:pPr>
              <a:defRPr/>
            </a:pPr>
            <a:r>
              <a:rPr lang="it-IT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 procedimento penale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5438775" y="3489325"/>
            <a:ext cx="2051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------------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636838" y="4343400"/>
            <a:ext cx="49196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it-IT" sz="20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costretto dalla necessità di salvare sé</a:t>
            </a:r>
          </a:p>
          <a:p>
            <a:pPr algn="just">
              <a:defRPr/>
            </a:pPr>
            <a:r>
              <a:rPr lang="it-IT" sz="20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da un grave ed inevitabile nocumento 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1828800" y="5318125"/>
            <a:ext cx="4073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entro 40 ore o immediatamente</a:t>
            </a:r>
          </a:p>
          <a:p>
            <a:pPr>
              <a:defRPr/>
            </a:pPr>
            <a:r>
              <a:rPr lang="it-IT" sz="2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- notizie utili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6019800" y="5257800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senza ritardo</a:t>
            </a:r>
          </a:p>
          <a:p>
            <a:pPr>
              <a:defRPr/>
            </a:pPr>
            <a:r>
              <a:rPr lang="it-IT" sz="2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-el. di prova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1371600" y="6080125"/>
            <a:ext cx="663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it-IT" sz="20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Pubblico Ministero o Ufficiale di Polizia Giudiziaria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-533400" y="76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32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DELITTI PERSEGUIBILI D’UFFICIO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52400" y="898525"/>
            <a:ext cx="381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DELITTI CONTRO LA VITA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52400" y="1355725"/>
            <a:ext cx="7696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Omicidio doloso, colposo, preterintenzionale, omicidio del consenziente, istigazione o aiuto al suicidio, morte conseguente ad altro delitto,</a:t>
            </a:r>
            <a:r>
              <a:rPr lang="it-IT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abbandono di minori o incapaci, infanticidio e feticidio</a:t>
            </a:r>
            <a:endParaRPr lang="it-IT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6200" y="2727325"/>
            <a:ext cx="670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DELITTI CONTRO L’INCOLUMITA’ INDIVIDUALE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52400" y="3048000"/>
            <a:ext cx="7696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Lesioni personali dolose lievi, gravi e gravissime</a:t>
            </a:r>
          </a:p>
          <a:p>
            <a:pPr algn="just" eaLnBrk="0" hangingPunct="0">
              <a:defRPr/>
            </a:pP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Lesioni personali colpose gravi e gravissime se connesse ad inosservanza delle leggi in merito di sicurezza sul lavoro</a:t>
            </a:r>
            <a:endParaRPr lang="it-IT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-228600" y="4098925"/>
            <a:ext cx="670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DELITTI CONTRO L’INCOLUMITA’ PUBBLICA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52400" y="4479925"/>
            <a:ext cx="7696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Tutte le attività pericolose per la salute pubblica, che espongono al pericolo di intossicazione, avvelenamento, epidemie etc. </a:t>
            </a:r>
            <a:endParaRPr lang="it-IT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0" y="5470525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DELITTI SESSUALI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76200" y="6003925"/>
            <a:ext cx="769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Violenza sessuale in particolari circostanze</a:t>
            </a:r>
            <a:endParaRPr lang="it-IT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-533400" y="76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32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DELITTI PERSEGUIBILI D’UFFICIO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76200" y="898525"/>
            <a:ext cx="693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DELITTI DI INTERRUZIONE DELLA GRAVIDANZA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52400" y="1371600"/>
            <a:ext cx="769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Interruzione dolosa, preterintenzionale, colposa della gravidanza</a:t>
            </a:r>
            <a:endParaRPr lang="it-IT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-228600" y="2133600"/>
            <a:ext cx="670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DELITTI DI MANOMISSIONE DI CADAVERE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52400" y="2514600"/>
            <a:ext cx="769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Vilipendio di cadavere, distruzione di cadavere, occultamento di cadavere, uso illegittimo di cadavere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-152400" y="3352800"/>
            <a:ext cx="670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DELITTI CONTRO LA LIBERTA’ INDIVIDUALE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76200" y="3733800"/>
            <a:ext cx="769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Sequestro di persona, violenza privata, minaccia aggravata, incapacità procurata mediante violenza</a:t>
            </a:r>
            <a:endParaRPr lang="it-IT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-76200" y="4419600"/>
            <a:ext cx="480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DELITTI CONTRO LA FAMIGLIA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152400" y="4876800"/>
            <a:ext cx="769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Abuso dei mezzi di correzione o di disciplina; maltrattamenti in famiglia o verso i fanciulli</a:t>
            </a:r>
            <a:endParaRPr lang="it-IT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152400" y="5546725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it-IT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DELITTI DI PERICOLO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152400" y="5851525"/>
            <a:ext cx="769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Omissione di soccorso, abbandono di minore o incapace, rissa.</a:t>
            </a:r>
            <a:endParaRPr lang="it-IT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41325" y="152400"/>
            <a:ext cx="839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it-IT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0" y="1524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it-IT" sz="1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69925" y="346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it-IT">
              <a:latin typeface="Times" pitchFamily="18" charset="0"/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0" y="76200"/>
            <a:ext cx="7696200" cy="679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280988" eaLnBrk="0" hangingPunct="0">
              <a:defRPr/>
            </a:pPr>
            <a:r>
              <a:rPr lang="it-IT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Legge 26 aprile 1990 n. 86 recante modifiche in tema di delitti dei pubblici ufficiali contro la pubblica amministrazione</a:t>
            </a:r>
            <a:endParaRPr lang="it-IT" sz="2000" b="1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 defTabSz="280988" eaLnBrk="0" hangingPunct="0">
              <a:defRPr/>
            </a:pPr>
            <a:endParaRPr lang="it-IT" sz="2000" b="1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 defTabSz="280988" eaLnBrk="0" hangingPunct="0">
              <a:defRPr/>
            </a:pPr>
            <a:r>
              <a:rPr lang="it-IT" sz="2000" b="1">
                <a:solidFill>
                  <a:srgbClr val="FF33CC"/>
                </a:solidFill>
                <a:latin typeface="Comic Sans MS" pitchFamily="66" charset="0"/>
              </a:rPr>
              <a:t>(Nozione di pubblico ufficiale).</a:t>
            </a:r>
            <a:r>
              <a:rPr lang="it-IT" sz="2000" b="1">
                <a:latin typeface="Comic Sans MS" pitchFamily="66" charset="0"/>
              </a:rPr>
              <a:t> Agli effetti della legge penale sono pubblici ufficiali coloro i quali esercitano una pubblica funzione legislativa, giurisdizionale o amministrativa. Agli stessi effetti è pubblica la funzione amministrativa disciplinata da norme di diritto pubblico e da atti autoritativi e caratterizzata dalla formazione e dalla manifestazione della volontà della pubblica amministrazione e dal suo svolgersi per mezzo di poteri autoritativi e certificativi.	</a:t>
            </a:r>
          </a:p>
          <a:p>
            <a:pPr algn="just" defTabSz="280988" eaLnBrk="0" hangingPunct="0">
              <a:defRPr/>
            </a:pPr>
            <a:r>
              <a:rPr lang="it-IT" sz="2000" b="1">
                <a:solidFill>
                  <a:srgbClr val="FF33CC"/>
                </a:solidFill>
                <a:latin typeface="Comic Sans MS" pitchFamily="66" charset="0"/>
              </a:rPr>
              <a:t>(Nozione della persona incaricata di un pubblico servizio)</a:t>
            </a:r>
            <a:r>
              <a:rPr lang="it-IT" sz="2000" b="1">
                <a:latin typeface="Comic Sans MS" pitchFamily="66" charset="0"/>
              </a:rPr>
              <a:t> Agli effetti della legge penale sono incaricati di un pubblico servizio coloro i quali a qualunque titolo prestano un pubblico servizio. Per pubblico servizio deve intendersi un’attività disciplinata nelle stesse forme della pubblica funzione, ma caratterizzata dalla mancanza dei poteri tipici di questa ultima, e con esclusione dello svolgimento di semplici mansioni di ordine e della prestazione di opera meramente materiale.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441325" y="152400"/>
            <a:ext cx="839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it-IT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0" y="1524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it-IT" sz="1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669925" y="346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it-IT">
              <a:latin typeface="Times" pitchFamily="18" charset="0"/>
            </a:endParaRP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52400" y="0"/>
            <a:ext cx="76962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 defTabSz="280988" eaLnBrk="0" hangingPunct="0">
              <a:defRPr/>
            </a:pPr>
            <a:endParaRPr lang="it-IT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marL="457200" indent="-457200" algn="ctr" defTabSz="280988" eaLnBrk="0" hangingPunct="0">
              <a:defRPr/>
            </a:pPr>
            <a:r>
              <a:rPr lang="it-IT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(Art. 359 </a:t>
            </a:r>
            <a:r>
              <a:rPr lang="it-IT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cp</a:t>
            </a:r>
            <a:r>
              <a:rPr lang="it-IT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)</a:t>
            </a:r>
            <a:endParaRPr lang="it-IT" sz="2000" b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marL="457200" indent="-457200" algn="just" defTabSz="280988" eaLnBrk="0" hangingPunct="0">
              <a:defRPr/>
            </a:pPr>
            <a:endParaRPr lang="it-IT" sz="2000" b="1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marL="457200" indent="-457200" algn="just" defTabSz="280988" eaLnBrk="0" hangingPunct="0">
              <a:defRPr/>
            </a:pPr>
            <a:r>
              <a:rPr lang="it-IT" sz="2000" dirty="0">
                <a:latin typeface="Comic Sans MS" pitchFamily="66" charset="0"/>
              </a:rPr>
              <a:t>	</a:t>
            </a:r>
            <a:r>
              <a:rPr lang="it-IT" sz="2000" b="1" dirty="0">
                <a:solidFill>
                  <a:srgbClr val="FF33CC"/>
                </a:solidFill>
                <a:latin typeface="Comic Sans MS" pitchFamily="66" charset="0"/>
              </a:rPr>
              <a:t>(Persone esercenti un servizio di pubblica necessità).</a:t>
            </a:r>
            <a:r>
              <a:rPr lang="it-IT" sz="2000" b="1" dirty="0">
                <a:latin typeface="Comic Sans MS" pitchFamily="66" charset="0"/>
              </a:rPr>
              <a:t> Agli effetti della legge penale sono Persone che esercitano un servizio di pubblica necessità:  </a:t>
            </a:r>
          </a:p>
          <a:p>
            <a:pPr marL="457200" indent="-457200" algn="just" defTabSz="280988" eaLnBrk="0" hangingPunct="0">
              <a:buFontTx/>
              <a:buAutoNum type="arabicPeriod"/>
              <a:defRPr/>
            </a:pPr>
            <a:r>
              <a:rPr lang="it-IT" sz="2000" b="1" dirty="0">
                <a:latin typeface="Comic Sans MS" pitchFamily="66" charset="0"/>
              </a:rPr>
              <a:t>I privati che esercitano professioni forensi o sanitarie, o altre professioni, il cui esercizio sia per legge vietato senza una speciale abilitazione dello Stato, quando dell’opera di essi il pubblico sia per legge obbligato a valersi:</a:t>
            </a:r>
          </a:p>
          <a:p>
            <a:pPr marL="457200" indent="-457200" algn="just" defTabSz="280988" eaLnBrk="0" hangingPunct="0">
              <a:buFontTx/>
              <a:buAutoNum type="arabicPeriod"/>
              <a:defRPr/>
            </a:pPr>
            <a:r>
              <a:rPr lang="it-IT" sz="2000" b="1" dirty="0">
                <a:latin typeface="Comic Sans MS" pitchFamily="66" charset="0"/>
              </a:rPr>
              <a:t>( …….. 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0" y="76200"/>
            <a:ext cx="914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it-IT" sz="2000">
              <a:solidFill>
                <a:schemeClr val="bg1"/>
              </a:solidFill>
              <a:latin typeface="Times" pitchFamily="18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219200" y="1800225"/>
            <a:ext cx="5754688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ATTI INFORMATIVI OBBLIGATORI</a:t>
            </a:r>
          </a:p>
          <a:p>
            <a:pPr algn="ctr">
              <a:defRPr/>
            </a:pPr>
            <a:endParaRPr lang="it-IT" b="1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it-IT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REFERTO</a:t>
            </a:r>
          </a:p>
          <a:p>
            <a:pPr algn="ctr">
              <a:defRPr/>
            </a:pPr>
            <a:endParaRPr lang="it-IT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it-IT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DENUNCIA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81000" y="2120900"/>
            <a:ext cx="7010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it-IT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Atto con il quale il pubblico ufficiale o l’incaricato di un pubblico servizio denuncia all’autorità giudiziaria un reato perseguibile d’ufficio, di cui ha </a:t>
            </a:r>
            <a:r>
              <a:rPr lang="it-IT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avuto notizia </a:t>
            </a:r>
            <a:r>
              <a:rPr lang="it-IT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nell’esercizio o a causa delle sue funzioni o del suo servizio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-533400" y="715963"/>
            <a:ext cx="914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RAPPORTO O DENUNCIA DI REATO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81000" y="381000"/>
            <a:ext cx="70104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it-IT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Art. 361 c. p.</a:t>
            </a:r>
          </a:p>
          <a:p>
            <a:pPr algn="just" eaLnBrk="0" hangingPunct="0">
              <a:defRPr/>
            </a:pPr>
            <a:endParaRPr lang="it-IT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 eaLnBrk="0" hangingPunct="0">
              <a:defRPr/>
            </a:pPr>
            <a:r>
              <a:rPr lang="it-IT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Il pubblico ufficiale, il quale omette o ritarda di  denunciare all’Autorità Giudiziaria o ad un’altra Autorità che a quella abbia obbligo di riferirne, </a:t>
            </a:r>
            <a:r>
              <a:rPr lang="it-IT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un reato </a:t>
            </a:r>
            <a:r>
              <a:rPr lang="it-IT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di cui ha avuto notizia nell’esercizio o a causa delle sue funzioni è </a:t>
            </a:r>
            <a:r>
              <a:rPr lang="it-IT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punito…</a:t>
            </a:r>
            <a:endParaRPr lang="it-IT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 eaLnBrk="0" hangingPunct="0">
              <a:defRPr/>
            </a:pPr>
            <a:r>
              <a:rPr lang="it-IT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Le disposizioni precedenti non si applicano se si tratta di delitto punibile a querela della persona offesa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81000" y="381000"/>
            <a:ext cx="7010400" cy="520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it-IT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Art. 362 c. p.</a:t>
            </a:r>
          </a:p>
          <a:p>
            <a:pPr algn="just" eaLnBrk="0" hangingPunct="0">
              <a:defRPr/>
            </a:pPr>
            <a:endParaRPr lang="it-IT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 eaLnBrk="0" hangingPunct="0">
              <a:defRPr/>
            </a:pPr>
            <a:r>
              <a:rPr lang="it-IT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L’incaricato di un pubblico servizio, che omette o ritarda di  denunciare all’Autorità indicata nell’articolo precedente un reato del quale abbia avuto notizia nell’esercizio o a causa del servizio è punito…</a:t>
            </a:r>
          </a:p>
          <a:p>
            <a:pPr algn="just" eaLnBrk="0" hangingPunct="0">
              <a:defRPr/>
            </a:pPr>
            <a:r>
              <a:rPr lang="it-IT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Tale disposizione non si applica se si tratta di delitto punibile a querela della persona offesa né si applica ai responsabili delle comunità terapeutiche socio-riabilitative per fatti commessi da persone tossicodipendenti affidate per l’esecuzione del programma definito da un servizio pubblico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457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REFERTO</a:t>
            </a:r>
          </a:p>
        </p:txBody>
      </p:sp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76200" y="1371600"/>
            <a:ext cx="7635875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it-IT" b="1" u="sng">
                <a:solidFill>
                  <a:srgbClr val="FFFFFF"/>
                </a:solidFill>
                <a:latin typeface="Comic Sans MS" pitchFamily="66" charset="0"/>
              </a:rPr>
              <a:t>Art.365 C.P</a:t>
            </a:r>
            <a:r>
              <a:rPr lang="it-IT" b="1">
                <a:solidFill>
                  <a:srgbClr val="FFFFFF"/>
                </a:solidFill>
                <a:latin typeface="Comic Sans MS" pitchFamily="66" charset="0"/>
              </a:rPr>
              <a:t> (omissione di referto)</a:t>
            </a:r>
          </a:p>
          <a:p>
            <a:pPr algn="just" eaLnBrk="0" hangingPunct="0"/>
            <a:endParaRPr lang="it-IT" b="1">
              <a:solidFill>
                <a:srgbClr val="FFFFFF"/>
              </a:solidFill>
              <a:latin typeface="Comic Sans MS" pitchFamily="66" charset="0"/>
            </a:endParaRPr>
          </a:p>
          <a:p>
            <a:pPr algn="just" eaLnBrk="0" hangingPunct="0"/>
            <a:r>
              <a:rPr lang="it-IT" b="1">
                <a:solidFill>
                  <a:srgbClr val="FFFFFF"/>
                </a:solidFill>
                <a:latin typeface="Comic Sans MS" pitchFamily="66" charset="0"/>
              </a:rPr>
              <a:t>Chiunque, avendo nell’esercizio di una professione sanitaria prestato la propria assistenza od opera in casi che possono presentare i caratteri di un </a:t>
            </a:r>
            <a:r>
              <a:rPr lang="it-IT" b="1">
                <a:solidFill>
                  <a:srgbClr val="0000FF"/>
                </a:solidFill>
                <a:latin typeface="Comic Sans MS" pitchFamily="66" charset="0"/>
              </a:rPr>
              <a:t>delitto</a:t>
            </a:r>
            <a:r>
              <a:rPr lang="it-IT" b="1">
                <a:solidFill>
                  <a:srgbClr val="FFFFFF"/>
                </a:solidFill>
                <a:latin typeface="Comic Sans MS" pitchFamily="66" charset="0"/>
              </a:rPr>
              <a:t> per il quale si debba procedere di ufficio, omette o ritarda di riferire all’autorità giudiziaria è punito ….</a:t>
            </a:r>
          </a:p>
          <a:p>
            <a:pPr algn="just" eaLnBrk="0" hangingPunct="0"/>
            <a:r>
              <a:rPr lang="it-IT" b="1">
                <a:solidFill>
                  <a:srgbClr val="FF0066"/>
                </a:solidFill>
                <a:latin typeface="Comic Sans MS" pitchFamily="66" charset="0"/>
              </a:rPr>
              <a:t>Questa disposizione non si applica quando il referto esporrebbe la persona assistita a procedimento penale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-228600" y="76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it-IT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REFERTO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76200" y="609600"/>
            <a:ext cx="7635875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it-IT" sz="2000" b="1" u="sng" dirty="0">
                <a:solidFill>
                  <a:srgbClr val="FFFF00"/>
                </a:solidFill>
                <a:latin typeface="Comic Sans MS" pitchFamily="66" charset="0"/>
              </a:rPr>
              <a:t>Art.334 </a:t>
            </a:r>
            <a:r>
              <a:rPr lang="it-IT" sz="2000" b="1" u="sng" dirty="0" err="1">
                <a:solidFill>
                  <a:srgbClr val="FFFF00"/>
                </a:solidFill>
                <a:latin typeface="Comic Sans MS" pitchFamily="66" charset="0"/>
              </a:rPr>
              <a:t>C.P</a:t>
            </a:r>
            <a:r>
              <a:rPr lang="it-IT" sz="2000" b="1" dirty="0">
                <a:solidFill>
                  <a:srgbClr val="FFFF00"/>
                </a:solidFill>
                <a:latin typeface="Comic Sans MS" pitchFamily="66" charset="0"/>
              </a:rPr>
              <a:t> (referto)</a:t>
            </a:r>
          </a:p>
          <a:p>
            <a:pPr algn="just" eaLnBrk="0" hangingPunct="0"/>
            <a:endParaRPr lang="it-IT" sz="2000" b="1" dirty="0">
              <a:solidFill>
                <a:srgbClr val="FFFF00"/>
              </a:solidFill>
              <a:latin typeface="Comic Sans MS" pitchFamily="66" charset="0"/>
            </a:endParaRPr>
          </a:p>
          <a:p>
            <a:pPr algn="just" eaLnBrk="0" hangingPunct="0"/>
            <a:r>
              <a:rPr lang="it-IT" sz="2000" b="1" dirty="0">
                <a:solidFill>
                  <a:srgbClr val="FFFFFF"/>
                </a:solidFill>
                <a:latin typeface="Comic Sans MS" pitchFamily="66" charset="0"/>
              </a:rPr>
              <a:t>1. Chi ha l’obbligo del referto … deve farlo pervenire entro 48 ore o, se vi è pericolo nel ritardo, immediatamente al Pubblico Ministero (51) o a qualsiasi Ufficiale di polizia giudiziaria (57) del luogo in cui ha prestato la propria opera od assistenza, ovvero, in loro mancanza</a:t>
            </a:r>
            <a:r>
              <a:rPr lang="it-IT" sz="2000" b="1" dirty="0" smtClean="0">
                <a:solidFill>
                  <a:srgbClr val="FFFFFF"/>
                </a:solidFill>
                <a:latin typeface="Comic Sans MS" pitchFamily="66" charset="0"/>
              </a:rPr>
              <a:t>, </a:t>
            </a:r>
            <a:r>
              <a:rPr lang="it-IT" sz="2000" b="1" dirty="0">
                <a:solidFill>
                  <a:srgbClr val="FFFFFF"/>
                </a:solidFill>
                <a:latin typeface="Comic Sans MS" pitchFamily="66" charset="0"/>
              </a:rPr>
              <a:t>all’Ufficiale di polizia giudiziaria più vicino.</a:t>
            </a:r>
          </a:p>
          <a:p>
            <a:pPr algn="just" eaLnBrk="0" hangingPunct="0"/>
            <a:r>
              <a:rPr lang="it-IT" sz="2000" b="1" dirty="0">
                <a:solidFill>
                  <a:srgbClr val="FF0066"/>
                </a:solidFill>
                <a:latin typeface="Comic Sans MS" pitchFamily="66" charset="0"/>
              </a:rPr>
              <a:t>Questa disposizione non si applica quando il referto esporrebbe la persona assistita a procedimento penale.</a:t>
            </a:r>
          </a:p>
          <a:p>
            <a:pPr algn="just" eaLnBrk="0" hangingPunct="0"/>
            <a:r>
              <a:rPr lang="it-IT" sz="2000" b="1" dirty="0">
                <a:solidFill>
                  <a:srgbClr val="FFFFFF"/>
                </a:solidFill>
                <a:latin typeface="Comic Sans MS" pitchFamily="66" charset="0"/>
              </a:rPr>
              <a:t>2.Il referto indica la persona alla quale è stata prestata assistenza e, se è possibile, le sue generalità, il luogo dove si trova attualmente e quanto altro valga ad </a:t>
            </a:r>
            <a:r>
              <a:rPr lang="it-IT" sz="2000" b="1" dirty="0" smtClean="0">
                <a:solidFill>
                  <a:srgbClr val="FFFFFF"/>
                </a:solidFill>
                <a:latin typeface="Comic Sans MS" pitchFamily="66" charset="0"/>
              </a:rPr>
              <a:t>identificarla </a:t>
            </a:r>
            <a:r>
              <a:rPr lang="it-IT" sz="2000" b="1" dirty="0">
                <a:solidFill>
                  <a:srgbClr val="FFFFFF"/>
                </a:solidFill>
                <a:latin typeface="Comic Sans MS" pitchFamily="66" charset="0"/>
              </a:rPr>
              <a:t>nonché il luogo, il tempo e le altre circostanze dell’intervento; dà inoltre le notizie che servono a stabilire le circostanze del fatto, i mezzi con i quali è stato commesso e gli effetti cha ha causato o può causare.</a:t>
            </a:r>
          </a:p>
          <a:p>
            <a:pPr algn="just" eaLnBrk="0" hangingPunct="0"/>
            <a:r>
              <a:rPr lang="it-IT" sz="2000" b="1" dirty="0">
                <a:solidFill>
                  <a:srgbClr val="FFFFFF"/>
                </a:solidFill>
                <a:latin typeface="Comic Sans MS" pitchFamily="66" charset="0"/>
              </a:rPr>
              <a:t>3. Se più persone hanno prestato la loro assistenza nella medesima occasione, sono tutte obbligate al referto, con facoltà di redigere e sottoscrivere un unico atto.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nde giapponesi">
  <a:themeElements>
    <a:clrScheme name="Onde giapponesi 2">
      <a:dk1>
        <a:srgbClr val="2D2525"/>
      </a:dk1>
      <a:lt1>
        <a:srgbClr val="A7B4B7"/>
      </a:lt1>
      <a:dk2>
        <a:srgbClr val="061C62"/>
      </a:dk2>
      <a:lt2>
        <a:srgbClr val="484719"/>
      </a:lt2>
      <a:accent1>
        <a:srgbClr val="D8D688"/>
      </a:accent1>
      <a:accent2>
        <a:srgbClr val="5C6D90"/>
      </a:accent2>
      <a:accent3>
        <a:srgbClr val="D0D6D8"/>
      </a:accent3>
      <a:accent4>
        <a:srgbClr val="251E1E"/>
      </a:accent4>
      <a:accent5>
        <a:srgbClr val="E9E8C3"/>
      </a:accent5>
      <a:accent6>
        <a:srgbClr val="536282"/>
      </a:accent6>
      <a:hlink>
        <a:srgbClr val="365D96"/>
      </a:hlink>
      <a:folHlink>
        <a:srgbClr val="586840"/>
      </a:folHlink>
    </a:clrScheme>
    <a:fontScheme name="Onde giapponesi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nde giapponesi 1">
        <a:dk1>
          <a:srgbClr val="000000"/>
        </a:dk1>
        <a:lt1>
          <a:srgbClr val="DDDDDD"/>
        </a:lt1>
        <a:dk2>
          <a:srgbClr val="20326C"/>
        </a:dk2>
        <a:lt2>
          <a:srgbClr val="E3E2AA"/>
        </a:lt2>
        <a:accent1>
          <a:srgbClr val="B3A53D"/>
        </a:accent1>
        <a:accent2>
          <a:srgbClr val="4273B9"/>
        </a:accent2>
        <a:accent3>
          <a:srgbClr val="ABADBA"/>
        </a:accent3>
        <a:accent4>
          <a:srgbClr val="BDBDBD"/>
        </a:accent4>
        <a:accent5>
          <a:srgbClr val="D6CFAF"/>
        </a:accent5>
        <a:accent6>
          <a:srgbClr val="3B68A7"/>
        </a:accent6>
        <a:hlink>
          <a:srgbClr val="5B6C8D"/>
        </a:hlink>
        <a:folHlink>
          <a:srgbClr val="58804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e giapponesi 2">
        <a:dk1>
          <a:srgbClr val="2D2525"/>
        </a:dk1>
        <a:lt1>
          <a:srgbClr val="A7B4B7"/>
        </a:lt1>
        <a:dk2>
          <a:srgbClr val="061C62"/>
        </a:dk2>
        <a:lt2>
          <a:srgbClr val="484719"/>
        </a:lt2>
        <a:accent1>
          <a:srgbClr val="D8D688"/>
        </a:accent1>
        <a:accent2>
          <a:srgbClr val="5C6D90"/>
        </a:accent2>
        <a:accent3>
          <a:srgbClr val="D0D6D8"/>
        </a:accent3>
        <a:accent4>
          <a:srgbClr val="251E1E"/>
        </a:accent4>
        <a:accent5>
          <a:srgbClr val="E9E8C3"/>
        </a:accent5>
        <a:accent6>
          <a:srgbClr val="536282"/>
        </a:accent6>
        <a:hlink>
          <a:srgbClr val="365D96"/>
        </a:hlink>
        <a:folHlink>
          <a:srgbClr val="58684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e giapponesi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808080"/>
        </a:accent1>
        <a:accent2>
          <a:srgbClr val="292929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242424"/>
        </a:accent6>
        <a:hlink>
          <a:srgbClr val="4D4D4D"/>
        </a:hlink>
        <a:folHlink>
          <a:srgbClr val="8D8D8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Designs\Onde giapponesi.pot</Template>
  <TotalTime>1066</TotalTime>
  <Words>855</Words>
  <Application>Microsoft Office PowerPoint</Application>
  <PresentationFormat>Presentazione su schermo (4:3)</PresentationFormat>
  <Paragraphs>99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Onde giapponesi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----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Alessia</dc:creator>
  <cp:lastModifiedBy>Do</cp:lastModifiedBy>
  <cp:revision>39</cp:revision>
  <dcterms:created xsi:type="dcterms:W3CDTF">2004-09-15T08:06:12Z</dcterms:created>
  <dcterms:modified xsi:type="dcterms:W3CDTF">2016-11-12T16:21:10Z</dcterms:modified>
</cp:coreProperties>
</file>