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1"/>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3" r:id="rId18"/>
    <p:sldId id="275" r:id="rId19"/>
    <p:sldId id="276" r:id="rId20"/>
    <p:sldId id="277" r:id="rId21"/>
    <p:sldId id="278" r:id="rId22"/>
    <p:sldId id="279" r:id="rId23"/>
    <p:sldId id="280" r:id="rId24"/>
    <p:sldId id="281" r:id="rId25"/>
    <p:sldId id="282" r:id="rId26"/>
    <p:sldId id="283" r:id="rId27"/>
    <p:sldId id="284" r:id="rId28"/>
    <p:sldId id="285" r:id="rId29"/>
    <p:sldId id="286" r:id="rId30"/>
    <p:sldId id="287" r:id="rId31"/>
    <p:sldId id="288" r:id="rId32"/>
    <p:sldId id="289" r:id="rId33"/>
    <p:sldId id="290" r:id="rId34"/>
    <p:sldId id="291" r:id="rId35"/>
    <p:sldId id="292" r:id="rId36"/>
    <p:sldId id="293" r:id="rId37"/>
    <p:sldId id="294" r:id="rId38"/>
    <p:sldId id="295" r:id="rId39"/>
    <p:sldId id="296" r:id="rId40"/>
    <p:sldId id="297" r:id="rId41"/>
    <p:sldId id="298" r:id="rId42"/>
    <p:sldId id="299" r:id="rId43"/>
    <p:sldId id="300" r:id="rId44"/>
    <p:sldId id="301" r:id="rId45"/>
    <p:sldId id="302" r:id="rId46"/>
    <p:sldId id="303" r:id="rId47"/>
    <p:sldId id="304" r:id="rId48"/>
    <p:sldId id="305" r:id="rId49"/>
    <p:sldId id="306" r:id="rId50"/>
    <p:sldId id="307" r:id="rId51"/>
    <p:sldId id="308" r:id="rId52"/>
    <p:sldId id="309" r:id="rId53"/>
    <p:sldId id="310" r:id="rId54"/>
    <p:sldId id="311" r:id="rId55"/>
    <p:sldId id="319" r:id="rId56"/>
    <p:sldId id="320" r:id="rId57"/>
    <p:sldId id="321" r:id="rId58"/>
    <p:sldId id="312" r:id="rId59"/>
    <p:sldId id="313" r:id="rId60"/>
  </p:sldIdLst>
  <p:sldSz cx="9144000" cy="6858000" type="screen4x3"/>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mn-lt"/>
        <a:ea typeface="+mn-ea"/>
        <a:cs typeface="+mn-cs"/>
        <a:sym typeface="Times New Roman"/>
      </a:defRPr>
    </a:lvl1pPr>
    <a:lvl2pPr marL="0" marR="0" indent="457200" algn="l" defTabSz="9144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mn-lt"/>
        <a:ea typeface="+mn-ea"/>
        <a:cs typeface="+mn-cs"/>
        <a:sym typeface="Times New Roman"/>
      </a:defRPr>
    </a:lvl2pPr>
    <a:lvl3pPr marL="0" marR="0" indent="914400" algn="l" defTabSz="9144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mn-lt"/>
        <a:ea typeface="+mn-ea"/>
        <a:cs typeface="+mn-cs"/>
        <a:sym typeface="Times New Roman"/>
      </a:defRPr>
    </a:lvl3pPr>
    <a:lvl4pPr marL="0" marR="0" indent="1371600" algn="l" defTabSz="9144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mn-lt"/>
        <a:ea typeface="+mn-ea"/>
        <a:cs typeface="+mn-cs"/>
        <a:sym typeface="Times New Roman"/>
      </a:defRPr>
    </a:lvl4pPr>
    <a:lvl5pPr marL="0" marR="0" indent="1828800" algn="l" defTabSz="9144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mn-lt"/>
        <a:ea typeface="+mn-ea"/>
        <a:cs typeface="+mn-cs"/>
        <a:sym typeface="Times New Roman"/>
      </a:defRPr>
    </a:lvl5pPr>
    <a:lvl6pPr marL="0" marR="0" indent="0" algn="l" defTabSz="9144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mn-lt"/>
        <a:ea typeface="+mn-ea"/>
        <a:cs typeface="+mn-cs"/>
        <a:sym typeface="Times New Roman"/>
      </a:defRPr>
    </a:lvl6pPr>
    <a:lvl7pPr marL="0" marR="0" indent="0" algn="l" defTabSz="9144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mn-lt"/>
        <a:ea typeface="+mn-ea"/>
        <a:cs typeface="+mn-cs"/>
        <a:sym typeface="Times New Roman"/>
      </a:defRPr>
    </a:lvl7pPr>
    <a:lvl8pPr marL="0" marR="0" indent="0" algn="l" defTabSz="9144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mn-lt"/>
        <a:ea typeface="+mn-ea"/>
        <a:cs typeface="+mn-cs"/>
        <a:sym typeface="Times New Roman"/>
      </a:defRPr>
    </a:lvl8pPr>
    <a:lvl9pPr marL="0" marR="0" indent="0" algn="l" defTabSz="9144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mn-lt"/>
        <a:ea typeface="+mn-ea"/>
        <a:cs typeface="+mn-cs"/>
        <a:sym typeface="Times New Roman"/>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00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ECDD"/>
          </a:solidFill>
        </a:fill>
      </a:tcStyle>
    </a:wholeTbl>
    <a:band2H>
      <a:tcTxStyle/>
      <a:tcStyle>
        <a:tcBdr/>
        <a:fill>
          <a:solidFill>
            <a:srgbClr val="E6F6EF"/>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EE7D0"/>
          </a:solidFill>
        </a:fill>
      </a:tcStyle>
    </a:wholeTbl>
    <a:band2H>
      <a:tcTxStyle/>
      <a:tcStyle>
        <a:tcBdr/>
        <a:fill>
          <a:solidFill>
            <a:srgbClr val="EFF3E9"/>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CDCCE"/>
          </a:solidFill>
        </a:fill>
      </a:tcStyle>
    </a:wholeTbl>
    <a:band2H>
      <a:tcTxStyle/>
      <a:tcStyle>
        <a:tcBdr/>
        <a:fill>
          <a:solidFill>
            <a:srgbClr val="FDEEE8"/>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in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01"/>
    <p:restoredTop sz="94705"/>
  </p:normalViewPr>
  <p:slideViewPr>
    <p:cSldViewPr snapToGrid="0" snapToObjects="1">
      <p:cViewPr varScale="1">
        <p:scale>
          <a:sx n="104" d="100"/>
          <a:sy n="104" d="100"/>
        </p:scale>
        <p:origin x="1800"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notesMaster" Target="notesMasters/notesMaster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Shape 17"/>
          <p:cNvSpPr>
            <a:spLocks noGrp="1" noRot="1" noChangeAspect="1"/>
          </p:cNvSpPr>
          <p:nvPr>
            <p:ph type="sldImg"/>
          </p:nvPr>
        </p:nvSpPr>
        <p:spPr>
          <a:xfrm>
            <a:off x="1143000" y="685800"/>
            <a:ext cx="4572000" cy="3429000"/>
          </a:xfrm>
          <a:prstGeom prst="rect">
            <a:avLst/>
          </a:prstGeom>
        </p:spPr>
        <p:txBody>
          <a:bodyPr/>
          <a:lstStyle/>
          <a:p>
            <a:endParaRPr/>
          </a:p>
        </p:txBody>
      </p:sp>
      <p:sp>
        <p:nvSpPr>
          <p:cNvPr id="18" name="Shape 18"/>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1380022001"/>
      </p:ext>
    </p:extLst>
  </p:cSld>
  <p:clrMap bg1="lt1" tx1="dk1" bg2="lt2" tx2="dk2" accent1="accent1" accent2="accent2" accent3="accent3" accent4="accent4" accent5="accent5" accent6="accent6" hlink="hlink" folHlink="folHlink"/>
  <p:notesStyle>
    <a:lvl1pPr latinLnBrk="0">
      <a:spcBef>
        <a:spcPts val="400"/>
      </a:spcBef>
      <a:defRPr sz="1200">
        <a:latin typeface="+mn-lt"/>
        <a:ea typeface="+mn-ea"/>
        <a:cs typeface="+mn-cs"/>
        <a:sym typeface="Times New Roman"/>
      </a:defRPr>
    </a:lvl1pPr>
    <a:lvl2pPr indent="228600" latinLnBrk="0">
      <a:spcBef>
        <a:spcPts val="400"/>
      </a:spcBef>
      <a:defRPr sz="1200">
        <a:latin typeface="+mn-lt"/>
        <a:ea typeface="+mn-ea"/>
        <a:cs typeface="+mn-cs"/>
        <a:sym typeface="Times New Roman"/>
      </a:defRPr>
    </a:lvl2pPr>
    <a:lvl3pPr indent="457200" latinLnBrk="0">
      <a:spcBef>
        <a:spcPts val="400"/>
      </a:spcBef>
      <a:defRPr sz="1200">
        <a:latin typeface="+mn-lt"/>
        <a:ea typeface="+mn-ea"/>
        <a:cs typeface="+mn-cs"/>
        <a:sym typeface="Times New Roman"/>
      </a:defRPr>
    </a:lvl3pPr>
    <a:lvl4pPr indent="685800" latinLnBrk="0">
      <a:spcBef>
        <a:spcPts val="400"/>
      </a:spcBef>
      <a:defRPr sz="1200">
        <a:latin typeface="+mn-lt"/>
        <a:ea typeface="+mn-ea"/>
        <a:cs typeface="+mn-cs"/>
        <a:sym typeface="Times New Roman"/>
      </a:defRPr>
    </a:lvl4pPr>
    <a:lvl5pPr indent="914400" latinLnBrk="0">
      <a:spcBef>
        <a:spcPts val="400"/>
      </a:spcBef>
      <a:defRPr sz="1200">
        <a:latin typeface="+mn-lt"/>
        <a:ea typeface="+mn-ea"/>
        <a:cs typeface="+mn-cs"/>
        <a:sym typeface="Times New Roman"/>
      </a:defRPr>
    </a:lvl5pPr>
    <a:lvl6pPr indent="1143000" latinLnBrk="0">
      <a:spcBef>
        <a:spcPts val="400"/>
      </a:spcBef>
      <a:defRPr sz="1200">
        <a:latin typeface="+mn-lt"/>
        <a:ea typeface="+mn-ea"/>
        <a:cs typeface="+mn-cs"/>
        <a:sym typeface="Times New Roman"/>
      </a:defRPr>
    </a:lvl6pPr>
    <a:lvl7pPr indent="1371600" latinLnBrk="0">
      <a:spcBef>
        <a:spcPts val="400"/>
      </a:spcBef>
      <a:defRPr sz="1200">
        <a:latin typeface="+mn-lt"/>
        <a:ea typeface="+mn-ea"/>
        <a:cs typeface="+mn-cs"/>
        <a:sym typeface="Times New Roman"/>
      </a:defRPr>
    </a:lvl7pPr>
    <a:lvl8pPr indent="1600200" latinLnBrk="0">
      <a:spcBef>
        <a:spcPts val="400"/>
      </a:spcBef>
      <a:defRPr sz="1200">
        <a:latin typeface="+mn-lt"/>
        <a:ea typeface="+mn-ea"/>
        <a:cs typeface="+mn-cs"/>
        <a:sym typeface="Times New Roman"/>
      </a:defRPr>
    </a:lvl8pPr>
    <a:lvl9pPr indent="1828800" latinLnBrk="0">
      <a:spcBef>
        <a:spcPts val="400"/>
      </a:spcBef>
      <a:defRPr sz="1200">
        <a:latin typeface="+mn-lt"/>
        <a:ea typeface="+mn-ea"/>
        <a:cs typeface="+mn-cs"/>
        <a:sym typeface="Times New Roman"/>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p:cSld name="Default">
    <p:spTree>
      <p:nvGrpSpPr>
        <p:cNvPr id="1" name=""/>
        <p:cNvGrpSpPr/>
        <p:nvPr/>
      </p:nvGrpSpPr>
      <p:grpSpPr>
        <a:xfrm>
          <a:off x="0" y="0"/>
          <a:ext cx="0" cy="0"/>
          <a:chOff x="0" y="0"/>
          <a:chExt cx="0" cy="0"/>
        </a:xfrm>
      </p:grpSpPr>
      <p:sp>
        <p:nvSpPr>
          <p:cNvPr id="11" name="Shape 11"/>
          <p:cNvSpPr>
            <a:spLocks noGrp="1"/>
          </p:cNvSpPr>
          <p:nvPr>
            <p:ph type="sldNum" sz="quarter" idx="2"/>
          </p:nvPr>
        </p:nvSpPr>
        <p:spPr>
          <a:prstGeom prst="rect">
            <a:avLst/>
          </a:prstGeom>
        </p:spPr>
        <p:txBody>
          <a:bodyPr/>
          <a:lstStyle/>
          <a:p>
            <a:fld id="{86CB4B4D-7CA3-9044-876B-883B54F8677D}" type="slidenum">
              <a:t>‹N›</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3300"/>
        </a:solidFill>
        <a:effectLst/>
      </p:bgPr>
    </p:bg>
    <p:spTree>
      <p:nvGrpSpPr>
        <p:cNvPr id="1" name=""/>
        <p:cNvGrpSpPr/>
        <p:nvPr/>
      </p:nvGrpSpPr>
      <p:grpSpPr>
        <a:xfrm>
          <a:off x="0" y="0"/>
          <a:ext cx="0" cy="0"/>
          <a:chOff x="0" y="0"/>
          <a:chExt cx="0" cy="0"/>
        </a:xfrm>
      </p:grpSpPr>
      <p:sp>
        <p:nvSpPr>
          <p:cNvPr id="2" name="Shape 2"/>
          <p:cNvSpPr>
            <a:spLocks noGrp="1"/>
          </p:cNvSpPr>
          <p:nvPr>
            <p:ph type="title"/>
          </p:nvPr>
        </p:nvSpPr>
        <p:spPr>
          <a:xfrm>
            <a:off x="457200" y="92074"/>
            <a:ext cx="8229600" cy="1508126"/>
          </a:xfrm>
          <a:prstGeom prst="rect">
            <a:avLst/>
          </a:prstGeom>
          <a:ln w="12700">
            <a:miter lim="400000"/>
          </a:ln>
          <a:extLst>
            <a:ext uri="{C572A759-6A51-4108-AA02-DFA0A04FC94B}">
              <ma14:wrappingTextBoxFlag xmlns:ma14="http://schemas.microsoft.com/office/mac/drawingml/2011/main" xmlns="" val="1"/>
            </a:ext>
          </a:extLst>
        </p:spPr>
        <p:txBody>
          <a:bodyPr lIns="45719" rIns="45719" anchor="ctr"/>
          <a:lstStyle/>
          <a:p>
            <a:r>
              <a:t>Titolo Testo</a:t>
            </a:r>
          </a:p>
        </p:txBody>
      </p:sp>
      <p:sp>
        <p:nvSpPr>
          <p:cNvPr id="3" name="Shape 3"/>
          <p:cNvSpPr>
            <a:spLocks noGrp="1"/>
          </p:cNvSpPr>
          <p:nvPr>
            <p:ph type="body" idx="1"/>
          </p:nvPr>
        </p:nvSpPr>
        <p:spPr>
          <a:xfrm>
            <a:off x="457200" y="1600200"/>
            <a:ext cx="8229600" cy="5257800"/>
          </a:xfrm>
          <a:prstGeom prst="rect">
            <a:avLst/>
          </a:prstGeom>
          <a:ln w="12700">
            <a:miter lim="400000"/>
          </a:ln>
          <a:extLst>
            <a:ext uri="{C572A759-6A51-4108-AA02-DFA0A04FC94B}">
              <ma14:wrappingTextBoxFlag xmlns:ma14="http://schemas.microsoft.com/office/mac/drawingml/2011/main" xmlns="" val="1"/>
            </a:ext>
          </a:extLst>
        </p:spPr>
        <p:txBody>
          <a:bodyPr lIns="45719" rIns="45719"/>
          <a:lstStyle/>
          <a:p>
            <a:r>
              <a:t>Corpo livello uno</a:t>
            </a:r>
          </a:p>
          <a:p>
            <a:pPr lvl="1"/>
            <a:r>
              <a:t>Corpo livello due</a:t>
            </a:r>
          </a:p>
          <a:p>
            <a:pPr lvl="2"/>
            <a:r>
              <a:t>Corpo livello tre</a:t>
            </a:r>
          </a:p>
          <a:p>
            <a:pPr lvl="3"/>
            <a:r>
              <a:t>Corpo livello quattro</a:t>
            </a:r>
          </a:p>
          <a:p>
            <a:pPr lvl="4"/>
            <a:r>
              <a:t>Corpo livello cinque</a:t>
            </a:r>
          </a:p>
        </p:txBody>
      </p:sp>
      <p:sp>
        <p:nvSpPr>
          <p:cNvPr id="4" name="Shape 4"/>
          <p:cNvSpPr>
            <a:spLocks noGrp="1"/>
          </p:cNvSpPr>
          <p:nvPr>
            <p:ph type="sldNum" sz="quarter" idx="2"/>
          </p:nvPr>
        </p:nvSpPr>
        <p:spPr>
          <a:xfrm>
            <a:off x="8176259" y="6248400"/>
            <a:ext cx="281941" cy="287087"/>
          </a:xfrm>
          <a:prstGeom prst="rect">
            <a:avLst/>
          </a:prstGeom>
          <a:ln w="12700">
            <a:miter lim="400000"/>
          </a:ln>
        </p:spPr>
        <p:txBody>
          <a:bodyPr wrap="none" lIns="45719" rIns="45719">
            <a:spAutoFit/>
          </a:bodyPr>
          <a:lstStyle>
            <a:lvl1pPr algn="r">
              <a:defRPr sz="1400"/>
            </a:lvl1pPr>
          </a:lstStyle>
          <a:p>
            <a:fld id="{86CB4B4D-7CA3-9044-876B-883B54F8677D}" type="slidenum">
              <a:t>‹N›</a:t>
            </a:fld>
            <a:endParaRPr/>
          </a:p>
        </p:txBody>
      </p:sp>
    </p:spTree>
  </p:cSld>
  <p:clrMap bg1="lt1" tx1="dk1" bg2="lt2" tx2="dk2" accent1="accent1" accent2="accent2" accent3="accent3" accent4="accent4" accent5="accent5" accent6="accent6" hlink="hlink" folHlink="folHlink"/>
  <p:sldLayoutIdLst>
    <p:sldLayoutId id="2147483649" r:id="rId1"/>
  </p:sldLayoutIdLst>
  <p:transition spd="med"/>
  <p:txStyles>
    <p:titleStyle>
      <a:lvl1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mn-lt"/>
          <a:ea typeface="+mn-ea"/>
          <a:cs typeface="+mn-cs"/>
          <a:sym typeface="Times New Roman"/>
        </a:defRPr>
      </a:lvl1pPr>
      <a:lvl2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mn-lt"/>
          <a:ea typeface="+mn-ea"/>
          <a:cs typeface="+mn-cs"/>
          <a:sym typeface="Times New Roman"/>
        </a:defRPr>
      </a:lvl2pPr>
      <a:lvl3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mn-lt"/>
          <a:ea typeface="+mn-ea"/>
          <a:cs typeface="+mn-cs"/>
          <a:sym typeface="Times New Roman"/>
        </a:defRPr>
      </a:lvl3pPr>
      <a:lvl4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mn-lt"/>
          <a:ea typeface="+mn-ea"/>
          <a:cs typeface="+mn-cs"/>
          <a:sym typeface="Times New Roman"/>
        </a:defRPr>
      </a:lvl4pPr>
      <a:lvl5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mn-lt"/>
          <a:ea typeface="+mn-ea"/>
          <a:cs typeface="+mn-cs"/>
          <a:sym typeface="Times New Roman"/>
        </a:defRPr>
      </a:lvl5pPr>
      <a:lvl6pPr marL="0" marR="0" indent="457200" algn="ctr" defTabSz="9144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mn-lt"/>
          <a:ea typeface="+mn-ea"/>
          <a:cs typeface="+mn-cs"/>
          <a:sym typeface="Times New Roman"/>
        </a:defRPr>
      </a:lvl6pPr>
      <a:lvl7pPr marL="0" marR="0" indent="914400" algn="ctr" defTabSz="9144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mn-lt"/>
          <a:ea typeface="+mn-ea"/>
          <a:cs typeface="+mn-cs"/>
          <a:sym typeface="Times New Roman"/>
        </a:defRPr>
      </a:lvl7pPr>
      <a:lvl8pPr marL="0" marR="0" indent="1371600" algn="ctr" defTabSz="9144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mn-lt"/>
          <a:ea typeface="+mn-ea"/>
          <a:cs typeface="+mn-cs"/>
          <a:sym typeface="Times New Roman"/>
        </a:defRPr>
      </a:lvl8pPr>
      <a:lvl9pPr marL="0" marR="0" indent="1828800" algn="ctr" defTabSz="9144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mn-lt"/>
          <a:ea typeface="+mn-ea"/>
          <a:cs typeface="+mn-cs"/>
          <a:sym typeface="Times New Roman"/>
        </a:defRPr>
      </a:lvl9pPr>
    </p:titleStyle>
    <p:bodyStyle>
      <a:lvl1pPr marL="342900" marR="0" indent="-342900" algn="l" defTabSz="914400" rtl="0" latinLnBrk="0">
        <a:lnSpc>
          <a:spcPct val="100000"/>
        </a:lnSpc>
        <a:spcBef>
          <a:spcPts val="700"/>
        </a:spcBef>
        <a:spcAft>
          <a:spcPts val="0"/>
        </a:spcAft>
        <a:buClrTx/>
        <a:buSzPct val="100000"/>
        <a:buFontTx/>
        <a:buChar char="»"/>
        <a:tabLst/>
        <a:defRPr sz="3200" b="0" i="0" u="none" strike="noStrike" cap="none" spc="0" baseline="0">
          <a:ln>
            <a:noFill/>
          </a:ln>
          <a:solidFill>
            <a:srgbClr val="000000"/>
          </a:solidFill>
          <a:uFillTx/>
          <a:latin typeface="+mn-lt"/>
          <a:ea typeface="+mn-ea"/>
          <a:cs typeface="+mn-cs"/>
          <a:sym typeface="Times New Roman"/>
        </a:defRPr>
      </a:lvl1pPr>
      <a:lvl2pPr marL="783771" marR="0" indent="-326571" algn="l" defTabSz="914400" rtl="0" latinLnBrk="0">
        <a:lnSpc>
          <a:spcPct val="100000"/>
        </a:lnSpc>
        <a:spcBef>
          <a:spcPts val="700"/>
        </a:spcBef>
        <a:spcAft>
          <a:spcPts val="0"/>
        </a:spcAft>
        <a:buClrTx/>
        <a:buSzPct val="100000"/>
        <a:buFontTx/>
        <a:buChar char="–"/>
        <a:tabLst/>
        <a:defRPr sz="3200" b="0" i="0" u="none" strike="noStrike" cap="none" spc="0" baseline="0">
          <a:ln>
            <a:noFill/>
          </a:ln>
          <a:solidFill>
            <a:srgbClr val="000000"/>
          </a:solidFill>
          <a:uFillTx/>
          <a:latin typeface="+mn-lt"/>
          <a:ea typeface="+mn-ea"/>
          <a:cs typeface="+mn-cs"/>
          <a:sym typeface="Times New Roman"/>
        </a:defRPr>
      </a:lvl2pPr>
      <a:lvl3pPr marL="1219200" marR="0" indent="-304800" algn="l" defTabSz="914400" rtl="0" latinLnBrk="0">
        <a:lnSpc>
          <a:spcPct val="100000"/>
        </a:lnSpc>
        <a:spcBef>
          <a:spcPts val="700"/>
        </a:spcBef>
        <a:spcAft>
          <a:spcPts val="0"/>
        </a:spcAft>
        <a:buClrTx/>
        <a:buSzPct val="100000"/>
        <a:buFontTx/>
        <a:buChar char="•"/>
        <a:tabLst/>
        <a:defRPr sz="3200" b="0" i="0" u="none" strike="noStrike" cap="none" spc="0" baseline="0">
          <a:ln>
            <a:noFill/>
          </a:ln>
          <a:solidFill>
            <a:srgbClr val="000000"/>
          </a:solidFill>
          <a:uFillTx/>
          <a:latin typeface="+mn-lt"/>
          <a:ea typeface="+mn-ea"/>
          <a:cs typeface="+mn-cs"/>
          <a:sym typeface="Times New Roman"/>
        </a:defRPr>
      </a:lvl3pPr>
      <a:lvl4pPr marL="1737360" marR="0" indent="-365760" algn="l" defTabSz="914400" rtl="0" latinLnBrk="0">
        <a:lnSpc>
          <a:spcPct val="100000"/>
        </a:lnSpc>
        <a:spcBef>
          <a:spcPts val="700"/>
        </a:spcBef>
        <a:spcAft>
          <a:spcPts val="0"/>
        </a:spcAft>
        <a:buClrTx/>
        <a:buSzPct val="100000"/>
        <a:buFontTx/>
        <a:buChar char="–"/>
        <a:tabLst/>
        <a:defRPr sz="3200" b="0" i="0" u="none" strike="noStrike" cap="none" spc="0" baseline="0">
          <a:ln>
            <a:noFill/>
          </a:ln>
          <a:solidFill>
            <a:srgbClr val="000000"/>
          </a:solidFill>
          <a:uFillTx/>
          <a:latin typeface="+mn-lt"/>
          <a:ea typeface="+mn-ea"/>
          <a:cs typeface="+mn-cs"/>
          <a:sym typeface="Times New Roman"/>
        </a:defRPr>
      </a:lvl4pPr>
      <a:lvl5pPr marL="2235200" marR="0" indent="-406400" algn="l" defTabSz="914400" rtl="0" latinLnBrk="0">
        <a:lnSpc>
          <a:spcPct val="100000"/>
        </a:lnSpc>
        <a:spcBef>
          <a:spcPts val="700"/>
        </a:spcBef>
        <a:spcAft>
          <a:spcPts val="0"/>
        </a:spcAft>
        <a:buClrTx/>
        <a:buSzPct val="100000"/>
        <a:buFontTx/>
        <a:buChar char="»"/>
        <a:tabLst/>
        <a:defRPr sz="3200" b="0" i="0" u="none" strike="noStrike" cap="none" spc="0" baseline="0">
          <a:ln>
            <a:noFill/>
          </a:ln>
          <a:solidFill>
            <a:srgbClr val="000000"/>
          </a:solidFill>
          <a:uFillTx/>
          <a:latin typeface="+mn-lt"/>
          <a:ea typeface="+mn-ea"/>
          <a:cs typeface="+mn-cs"/>
          <a:sym typeface="Times New Roman"/>
        </a:defRPr>
      </a:lvl5pPr>
      <a:lvl6pPr marL="2692400" marR="0" indent="-406400" algn="l" defTabSz="914400" rtl="0" latinLnBrk="0">
        <a:lnSpc>
          <a:spcPct val="100000"/>
        </a:lnSpc>
        <a:spcBef>
          <a:spcPts val="700"/>
        </a:spcBef>
        <a:spcAft>
          <a:spcPts val="0"/>
        </a:spcAft>
        <a:buClrTx/>
        <a:buSzPct val="100000"/>
        <a:buFontTx/>
        <a:buChar char="•"/>
        <a:tabLst/>
        <a:defRPr sz="3200" b="0" i="0" u="none" strike="noStrike" cap="none" spc="0" baseline="0">
          <a:ln>
            <a:noFill/>
          </a:ln>
          <a:solidFill>
            <a:srgbClr val="000000"/>
          </a:solidFill>
          <a:uFillTx/>
          <a:latin typeface="+mn-lt"/>
          <a:ea typeface="+mn-ea"/>
          <a:cs typeface="+mn-cs"/>
          <a:sym typeface="Times New Roman"/>
        </a:defRPr>
      </a:lvl6pPr>
      <a:lvl7pPr marL="3149600" marR="0" indent="-406400" algn="l" defTabSz="914400" rtl="0" latinLnBrk="0">
        <a:lnSpc>
          <a:spcPct val="100000"/>
        </a:lnSpc>
        <a:spcBef>
          <a:spcPts val="700"/>
        </a:spcBef>
        <a:spcAft>
          <a:spcPts val="0"/>
        </a:spcAft>
        <a:buClrTx/>
        <a:buSzPct val="100000"/>
        <a:buFontTx/>
        <a:buChar char="•"/>
        <a:tabLst/>
        <a:defRPr sz="3200" b="0" i="0" u="none" strike="noStrike" cap="none" spc="0" baseline="0">
          <a:ln>
            <a:noFill/>
          </a:ln>
          <a:solidFill>
            <a:srgbClr val="000000"/>
          </a:solidFill>
          <a:uFillTx/>
          <a:latin typeface="+mn-lt"/>
          <a:ea typeface="+mn-ea"/>
          <a:cs typeface="+mn-cs"/>
          <a:sym typeface="Times New Roman"/>
        </a:defRPr>
      </a:lvl7pPr>
      <a:lvl8pPr marL="3606800" marR="0" indent="-406400" algn="l" defTabSz="914400" rtl="0" latinLnBrk="0">
        <a:lnSpc>
          <a:spcPct val="100000"/>
        </a:lnSpc>
        <a:spcBef>
          <a:spcPts val="700"/>
        </a:spcBef>
        <a:spcAft>
          <a:spcPts val="0"/>
        </a:spcAft>
        <a:buClrTx/>
        <a:buSzPct val="100000"/>
        <a:buFontTx/>
        <a:buChar char="•"/>
        <a:tabLst/>
        <a:defRPr sz="3200" b="0" i="0" u="none" strike="noStrike" cap="none" spc="0" baseline="0">
          <a:ln>
            <a:noFill/>
          </a:ln>
          <a:solidFill>
            <a:srgbClr val="000000"/>
          </a:solidFill>
          <a:uFillTx/>
          <a:latin typeface="+mn-lt"/>
          <a:ea typeface="+mn-ea"/>
          <a:cs typeface="+mn-cs"/>
          <a:sym typeface="Times New Roman"/>
        </a:defRPr>
      </a:lvl8pPr>
      <a:lvl9pPr marL="4064000" marR="0" indent="-406400" algn="l" defTabSz="914400" rtl="0" latinLnBrk="0">
        <a:lnSpc>
          <a:spcPct val="100000"/>
        </a:lnSpc>
        <a:spcBef>
          <a:spcPts val="700"/>
        </a:spcBef>
        <a:spcAft>
          <a:spcPts val="0"/>
        </a:spcAft>
        <a:buClrTx/>
        <a:buSzPct val="100000"/>
        <a:buFontTx/>
        <a:buChar char="•"/>
        <a:tabLst/>
        <a:defRPr sz="3200" b="0" i="0" u="none" strike="noStrike" cap="none" spc="0" baseline="0">
          <a:ln>
            <a:noFill/>
          </a:ln>
          <a:solidFill>
            <a:srgbClr val="000000"/>
          </a:solidFill>
          <a:uFillTx/>
          <a:latin typeface="+mn-lt"/>
          <a:ea typeface="+mn-ea"/>
          <a:cs typeface="+mn-cs"/>
          <a:sym typeface="Times New Roman"/>
        </a:defRPr>
      </a:lvl9pPr>
    </p:bodyStyle>
    <p:otherStyle>
      <a:lvl1pPr marL="0" marR="0" indent="0" algn="r" defTabSz="914400" rtl="0" latinLnBrk="0">
        <a:lnSpc>
          <a:spcPct val="100000"/>
        </a:lnSpc>
        <a:spcBef>
          <a:spcPts val="0"/>
        </a:spcBef>
        <a:spcAft>
          <a:spcPts val="0"/>
        </a:spcAft>
        <a:buClrTx/>
        <a:buSzTx/>
        <a:buFontTx/>
        <a:buNone/>
        <a:tabLst/>
        <a:defRPr sz="1400" b="0" i="0" u="none" strike="noStrike" cap="none" spc="0" baseline="0">
          <a:ln>
            <a:noFill/>
          </a:ln>
          <a:solidFill>
            <a:schemeClr val="tx1"/>
          </a:solidFill>
          <a:uFillTx/>
          <a:latin typeface="+mn-lt"/>
          <a:ea typeface="+mn-ea"/>
          <a:cs typeface="+mn-cs"/>
          <a:sym typeface="Times New Roman"/>
        </a:defRPr>
      </a:lvl1pPr>
      <a:lvl2pPr marL="0" marR="0" indent="457200" algn="r" defTabSz="914400" rtl="0" latinLnBrk="0">
        <a:lnSpc>
          <a:spcPct val="100000"/>
        </a:lnSpc>
        <a:spcBef>
          <a:spcPts val="0"/>
        </a:spcBef>
        <a:spcAft>
          <a:spcPts val="0"/>
        </a:spcAft>
        <a:buClrTx/>
        <a:buSzTx/>
        <a:buFontTx/>
        <a:buNone/>
        <a:tabLst/>
        <a:defRPr sz="1400" b="0" i="0" u="none" strike="noStrike" cap="none" spc="0" baseline="0">
          <a:ln>
            <a:noFill/>
          </a:ln>
          <a:solidFill>
            <a:schemeClr val="tx1"/>
          </a:solidFill>
          <a:uFillTx/>
          <a:latin typeface="+mn-lt"/>
          <a:ea typeface="+mn-ea"/>
          <a:cs typeface="+mn-cs"/>
          <a:sym typeface="Times New Roman"/>
        </a:defRPr>
      </a:lvl2pPr>
      <a:lvl3pPr marL="0" marR="0" indent="914400" algn="r" defTabSz="914400" rtl="0" latinLnBrk="0">
        <a:lnSpc>
          <a:spcPct val="100000"/>
        </a:lnSpc>
        <a:spcBef>
          <a:spcPts val="0"/>
        </a:spcBef>
        <a:spcAft>
          <a:spcPts val="0"/>
        </a:spcAft>
        <a:buClrTx/>
        <a:buSzTx/>
        <a:buFontTx/>
        <a:buNone/>
        <a:tabLst/>
        <a:defRPr sz="1400" b="0" i="0" u="none" strike="noStrike" cap="none" spc="0" baseline="0">
          <a:ln>
            <a:noFill/>
          </a:ln>
          <a:solidFill>
            <a:schemeClr val="tx1"/>
          </a:solidFill>
          <a:uFillTx/>
          <a:latin typeface="+mn-lt"/>
          <a:ea typeface="+mn-ea"/>
          <a:cs typeface="+mn-cs"/>
          <a:sym typeface="Times New Roman"/>
        </a:defRPr>
      </a:lvl3pPr>
      <a:lvl4pPr marL="0" marR="0" indent="1371600" algn="r" defTabSz="914400" rtl="0" latinLnBrk="0">
        <a:lnSpc>
          <a:spcPct val="100000"/>
        </a:lnSpc>
        <a:spcBef>
          <a:spcPts val="0"/>
        </a:spcBef>
        <a:spcAft>
          <a:spcPts val="0"/>
        </a:spcAft>
        <a:buClrTx/>
        <a:buSzTx/>
        <a:buFontTx/>
        <a:buNone/>
        <a:tabLst/>
        <a:defRPr sz="1400" b="0" i="0" u="none" strike="noStrike" cap="none" spc="0" baseline="0">
          <a:ln>
            <a:noFill/>
          </a:ln>
          <a:solidFill>
            <a:schemeClr val="tx1"/>
          </a:solidFill>
          <a:uFillTx/>
          <a:latin typeface="+mn-lt"/>
          <a:ea typeface="+mn-ea"/>
          <a:cs typeface="+mn-cs"/>
          <a:sym typeface="Times New Roman"/>
        </a:defRPr>
      </a:lvl4pPr>
      <a:lvl5pPr marL="0" marR="0" indent="1828800" algn="r" defTabSz="914400" rtl="0" latinLnBrk="0">
        <a:lnSpc>
          <a:spcPct val="100000"/>
        </a:lnSpc>
        <a:spcBef>
          <a:spcPts val="0"/>
        </a:spcBef>
        <a:spcAft>
          <a:spcPts val="0"/>
        </a:spcAft>
        <a:buClrTx/>
        <a:buSzTx/>
        <a:buFontTx/>
        <a:buNone/>
        <a:tabLst/>
        <a:defRPr sz="1400" b="0" i="0" u="none" strike="noStrike" cap="none" spc="0" baseline="0">
          <a:ln>
            <a:noFill/>
          </a:ln>
          <a:solidFill>
            <a:schemeClr val="tx1"/>
          </a:solidFill>
          <a:uFillTx/>
          <a:latin typeface="+mn-lt"/>
          <a:ea typeface="+mn-ea"/>
          <a:cs typeface="+mn-cs"/>
          <a:sym typeface="Times New Roman"/>
        </a:defRPr>
      </a:lvl5pPr>
      <a:lvl6pPr marL="0" marR="0" indent="0" algn="r" defTabSz="914400" rtl="0" latinLnBrk="0">
        <a:lnSpc>
          <a:spcPct val="100000"/>
        </a:lnSpc>
        <a:spcBef>
          <a:spcPts val="0"/>
        </a:spcBef>
        <a:spcAft>
          <a:spcPts val="0"/>
        </a:spcAft>
        <a:buClrTx/>
        <a:buSzTx/>
        <a:buFontTx/>
        <a:buNone/>
        <a:tabLst/>
        <a:defRPr sz="1400" b="0" i="0" u="none" strike="noStrike" cap="none" spc="0" baseline="0">
          <a:ln>
            <a:noFill/>
          </a:ln>
          <a:solidFill>
            <a:schemeClr val="tx1"/>
          </a:solidFill>
          <a:uFillTx/>
          <a:latin typeface="+mn-lt"/>
          <a:ea typeface="+mn-ea"/>
          <a:cs typeface="+mn-cs"/>
          <a:sym typeface="Times New Roman"/>
        </a:defRPr>
      </a:lvl6pPr>
      <a:lvl7pPr marL="0" marR="0" indent="0" algn="r" defTabSz="914400" rtl="0" latinLnBrk="0">
        <a:lnSpc>
          <a:spcPct val="100000"/>
        </a:lnSpc>
        <a:spcBef>
          <a:spcPts val="0"/>
        </a:spcBef>
        <a:spcAft>
          <a:spcPts val="0"/>
        </a:spcAft>
        <a:buClrTx/>
        <a:buSzTx/>
        <a:buFontTx/>
        <a:buNone/>
        <a:tabLst/>
        <a:defRPr sz="1400" b="0" i="0" u="none" strike="noStrike" cap="none" spc="0" baseline="0">
          <a:ln>
            <a:noFill/>
          </a:ln>
          <a:solidFill>
            <a:schemeClr val="tx1"/>
          </a:solidFill>
          <a:uFillTx/>
          <a:latin typeface="+mn-lt"/>
          <a:ea typeface="+mn-ea"/>
          <a:cs typeface="+mn-cs"/>
          <a:sym typeface="Times New Roman"/>
        </a:defRPr>
      </a:lvl7pPr>
      <a:lvl8pPr marL="0" marR="0" indent="0" algn="r" defTabSz="914400" rtl="0" latinLnBrk="0">
        <a:lnSpc>
          <a:spcPct val="100000"/>
        </a:lnSpc>
        <a:spcBef>
          <a:spcPts val="0"/>
        </a:spcBef>
        <a:spcAft>
          <a:spcPts val="0"/>
        </a:spcAft>
        <a:buClrTx/>
        <a:buSzTx/>
        <a:buFontTx/>
        <a:buNone/>
        <a:tabLst/>
        <a:defRPr sz="1400" b="0" i="0" u="none" strike="noStrike" cap="none" spc="0" baseline="0">
          <a:ln>
            <a:noFill/>
          </a:ln>
          <a:solidFill>
            <a:schemeClr val="tx1"/>
          </a:solidFill>
          <a:uFillTx/>
          <a:latin typeface="+mn-lt"/>
          <a:ea typeface="+mn-ea"/>
          <a:cs typeface="+mn-cs"/>
          <a:sym typeface="Times New Roman"/>
        </a:defRPr>
      </a:lvl8pPr>
      <a:lvl9pPr marL="0" marR="0" indent="0" algn="r" defTabSz="914400" rtl="0" latinLnBrk="0">
        <a:lnSpc>
          <a:spcPct val="100000"/>
        </a:lnSpc>
        <a:spcBef>
          <a:spcPts val="0"/>
        </a:spcBef>
        <a:spcAft>
          <a:spcPts val="0"/>
        </a:spcAft>
        <a:buClrTx/>
        <a:buSzTx/>
        <a:buFontTx/>
        <a:buNone/>
        <a:tabLst/>
        <a:defRPr sz="1400" b="0" i="0" u="none" strike="noStrike" cap="none" spc="0" baseline="0">
          <a:ln>
            <a:noFill/>
          </a:ln>
          <a:solidFill>
            <a:schemeClr val="tx1"/>
          </a:solidFill>
          <a:uFillTx/>
          <a:latin typeface="+mn-lt"/>
          <a:ea typeface="+mn-ea"/>
          <a:cs typeface="+mn-cs"/>
          <a:sym typeface="Times New Roman"/>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3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3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Shape 20"/>
          <p:cNvSpPr/>
          <p:nvPr/>
        </p:nvSpPr>
        <p:spPr>
          <a:xfrm>
            <a:off x="609600" y="1752600"/>
            <a:ext cx="8153400" cy="2590800"/>
          </a:xfrm>
          <a:prstGeom prst="ellipse">
            <a:avLst/>
          </a:prstGeom>
          <a:solidFill>
            <a:schemeClr val="accent1"/>
          </a:solidFill>
          <a:ln>
            <a:solidFill>
              <a:srgbClr val="000000"/>
            </a:solidFill>
          </a:ln>
        </p:spPr>
        <p:txBody>
          <a:bodyPr lIns="45719" rIns="45719" anchor="ctr"/>
          <a:lstStyle/>
          <a:p>
            <a:pPr>
              <a:defRPr sz="1800"/>
            </a:pPr>
            <a:endParaRPr/>
          </a:p>
        </p:txBody>
      </p:sp>
      <p:sp>
        <p:nvSpPr>
          <p:cNvPr id="21" name="Shape 21"/>
          <p:cNvSpPr/>
          <p:nvPr/>
        </p:nvSpPr>
        <p:spPr>
          <a:xfrm>
            <a:off x="900112" y="2727325"/>
            <a:ext cx="7454018" cy="802640"/>
          </a:xfrm>
          <a:prstGeom prst="rect">
            <a:avLst/>
          </a:prstGeom>
          <a:ln w="12700">
            <a:miter lim="400000"/>
          </a:ln>
          <a:extLst>
            <a:ext uri="{C572A759-6A51-4108-AA02-DFA0A04FC94B}">
              <ma14:wrappingTextBoxFlag xmlns:ma14="http://schemas.microsoft.com/office/mac/drawingml/2011/main" xmlns="" val="1"/>
            </a:ext>
          </a:extLst>
        </p:spPr>
        <p:txBody>
          <a:bodyPr wrap="none" lIns="45719" rIns="45719">
            <a:spAutoFit/>
          </a:bodyPr>
          <a:lstStyle>
            <a:lvl1pPr>
              <a:defRPr sz="4000" b="1">
                <a:solidFill>
                  <a:srgbClr val="FFFF00"/>
                </a:solidFill>
                <a:effectLst>
                  <a:outerShdw blurRad="12700" dist="25400" dir="2700000" rotWithShape="0">
                    <a:srgbClr val="000000"/>
                  </a:outerShdw>
                </a:effectLst>
                <a:latin typeface="Comic Sans MS"/>
                <a:ea typeface="Comic Sans MS"/>
                <a:cs typeface="Comic Sans MS"/>
                <a:sym typeface="Comic Sans MS"/>
              </a:defRPr>
            </a:lvl1pPr>
          </a:lstStyle>
          <a:p>
            <a:r>
              <a:t>MALATTIE PROFESSIONALI</a:t>
            </a:r>
          </a:p>
        </p:txBody>
      </p:sp>
      <p:pic>
        <p:nvPicPr>
          <p:cNvPr id="22" name="BD10307_.png" descr="BD10307_"/>
          <p:cNvPicPr>
            <a:picLocks noChangeAspect="1"/>
          </p:cNvPicPr>
          <p:nvPr/>
        </p:nvPicPr>
        <p:blipFill>
          <a:blip r:embed="rId2"/>
          <a:stretch>
            <a:fillRect/>
          </a:stretch>
        </p:blipFill>
        <p:spPr>
          <a:xfrm>
            <a:off x="0" y="6705600"/>
            <a:ext cx="9144000" cy="152400"/>
          </a:xfrm>
          <a:prstGeom prst="rect">
            <a:avLst/>
          </a:prstGeom>
          <a:ln w="12700">
            <a:miter lim="400000"/>
          </a:ln>
        </p:spPr>
      </p:pic>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7" name="BD10307_.png" descr="BD10307_"/>
          <p:cNvPicPr>
            <a:picLocks noChangeAspect="1"/>
          </p:cNvPicPr>
          <p:nvPr/>
        </p:nvPicPr>
        <p:blipFill>
          <a:blip r:embed="rId2"/>
          <a:stretch>
            <a:fillRect/>
          </a:stretch>
        </p:blipFill>
        <p:spPr>
          <a:xfrm>
            <a:off x="0" y="6781800"/>
            <a:ext cx="9144000" cy="152400"/>
          </a:xfrm>
          <a:prstGeom prst="rect">
            <a:avLst/>
          </a:prstGeom>
          <a:ln w="12700">
            <a:miter lim="400000"/>
          </a:ln>
        </p:spPr>
      </p:pic>
      <p:grpSp>
        <p:nvGrpSpPr>
          <p:cNvPr id="70" name="Group 70"/>
          <p:cNvGrpSpPr/>
          <p:nvPr/>
        </p:nvGrpSpPr>
        <p:grpSpPr>
          <a:xfrm>
            <a:off x="-1" y="2698"/>
            <a:ext cx="9144002" cy="586741"/>
            <a:chOff x="0" y="0"/>
            <a:chExt cx="9144000" cy="586740"/>
          </a:xfrm>
        </p:grpSpPr>
        <p:sp>
          <p:nvSpPr>
            <p:cNvPr id="68" name="Shape 68"/>
            <p:cNvSpPr/>
            <p:nvPr/>
          </p:nvSpPr>
          <p:spPr>
            <a:xfrm>
              <a:off x="0" y="41751"/>
              <a:ext cx="9144001" cy="503238"/>
            </a:xfrm>
            <a:prstGeom prst="rect">
              <a:avLst/>
            </a:prstGeom>
            <a:solidFill>
              <a:srgbClr val="751118"/>
            </a:solidFill>
            <a:ln w="9525" cap="flat">
              <a:solidFill>
                <a:srgbClr val="00FFFF"/>
              </a:solidFill>
              <a:prstDash val="solid"/>
              <a:round/>
            </a:ln>
            <a:effectLst/>
          </p:spPr>
          <p:txBody>
            <a:bodyPr wrap="square" lIns="45719" tIns="45719" rIns="45719" bIns="45719" numCol="1" anchor="ctr">
              <a:noAutofit/>
            </a:bodyPr>
            <a:lstStyle/>
            <a:p>
              <a:pPr algn="ctr">
                <a:defRPr sz="2800">
                  <a:solidFill>
                    <a:srgbClr val="FFFF00"/>
                  </a:solidFill>
                  <a:latin typeface="Comic Sans MS"/>
                  <a:ea typeface="Comic Sans MS"/>
                  <a:cs typeface="Comic Sans MS"/>
                  <a:sym typeface="Comic Sans MS"/>
                </a:defRPr>
              </a:pPr>
              <a:endParaRPr/>
            </a:p>
          </p:txBody>
        </p:sp>
        <p:sp>
          <p:nvSpPr>
            <p:cNvPr id="69" name="Shape 69"/>
            <p:cNvSpPr/>
            <p:nvPr/>
          </p:nvSpPr>
          <p:spPr>
            <a:xfrm>
              <a:off x="2721007" y="-1"/>
              <a:ext cx="3701987" cy="586741"/>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none" lIns="45719" tIns="45719" rIns="45719" bIns="45719" numCol="1" anchor="ctr">
              <a:spAutoFit/>
            </a:bodyPr>
            <a:lstStyle>
              <a:lvl1pPr algn="ctr">
                <a:defRPr sz="2800">
                  <a:solidFill>
                    <a:srgbClr val="FFFF00"/>
                  </a:solidFill>
                  <a:latin typeface="Comic Sans MS"/>
                  <a:ea typeface="Comic Sans MS"/>
                  <a:cs typeface="Comic Sans MS"/>
                  <a:sym typeface="Comic Sans MS"/>
                </a:defRPr>
              </a:lvl1pPr>
            </a:lstStyle>
            <a:p>
              <a:r>
                <a:t>D.P.R. 9.6.1975 n. 482</a:t>
              </a:r>
            </a:p>
          </p:txBody>
        </p:sp>
      </p:grpSp>
      <p:sp>
        <p:nvSpPr>
          <p:cNvPr id="71" name="Shape 71"/>
          <p:cNvSpPr/>
          <p:nvPr/>
        </p:nvSpPr>
        <p:spPr>
          <a:xfrm>
            <a:off x="-1" y="908050"/>
            <a:ext cx="9144002" cy="3457575"/>
          </a:xfrm>
          <a:prstGeom prst="ellipse">
            <a:avLst/>
          </a:prstGeom>
          <a:solidFill>
            <a:srgbClr val="751118"/>
          </a:solidFill>
          <a:ln w="25400">
            <a:solidFill>
              <a:srgbClr val="33CCCC"/>
            </a:solidFill>
          </a:ln>
        </p:spPr>
        <p:txBody>
          <a:bodyPr lIns="45719" rIns="45719" anchor="ctr"/>
          <a:lstStyle/>
          <a:p>
            <a:pPr algn="ctr">
              <a:defRPr sz="2800">
                <a:solidFill>
                  <a:srgbClr val="FFFF00"/>
                </a:solidFill>
                <a:latin typeface="Comic Sans MS"/>
                <a:ea typeface="Comic Sans MS"/>
                <a:cs typeface="Comic Sans MS"/>
                <a:sym typeface="Comic Sans MS"/>
              </a:defRPr>
            </a:pPr>
            <a:endParaRPr/>
          </a:p>
        </p:txBody>
      </p:sp>
      <p:sp>
        <p:nvSpPr>
          <p:cNvPr id="72" name="Shape 72"/>
          <p:cNvSpPr/>
          <p:nvPr/>
        </p:nvSpPr>
        <p:spPr>
          <a:xfrm>
            <a:off x="323850" y="1916112"/>
            <a:ext cx="8496300" cy="1577341"/>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lvl1pPr algn="ctr">
              <a:defRPr sz="2800" u="sng">
                <a:solidFill>
                  <a:srgbClr val="FFFFFF"/>
                </a:solidFill>
                <a:latin typeface="Comic Sans MS"/>
                <a:ea typeface="Comic Sans MS"/>
                <a:cs typeface="Comic Sans MS"/>
                <a:sym typeface="Comic Sans MS"/>
              </a:defRPr>
            </a:lvl1pPr>
          </a:lstStyle>
          <a:p>
            <a:r>
              <a:t>Integrazione ed aggiornamento delle  preesistenti tabelle con 49 voci per l’industria e 21 voci per l’agricoltura</a:t>
            </a:r>
          </a:p>
        </p:txBody>
      </p:sp>
      <p:sp>
        <p:nvSpPr>
          <p:cNvPr id="73" name="Shape 73"/>
          <p:cNvSpPr/>
          <p:nvPr/>
        </p:nvSpPr>
        <p:spPr>
          <a:xfrm>
            <a:off x="1116012" y="5646737"/>
            <a:ext cx="6728059" cy="586741"/>
          </a:xfrm>
          <a:prstGeom prst="rect">
            <a:avLst/>
          </a:prstGeom>
          <a:ln w="12700">
            <a:miter lim="400000"/>
          </a:ln>
          <a:extLst>
            <a:ext uri="{C572A759-6A51-4108-AA02-DFA0A04FC94B}">
              <ma14:wrappingTextBoxFlag xmlns:ma14="http://schemas.microsoft.com/office/mac/drawingml/2011/main" xmlns="" val="1"/>
            </a:ext>
          </a:extLst>
        </p:spPr>
        <p:txBody>
          <a:bodyPr wrap="none" lIns="45719" rIns="45719">
            <a:spAutoFit/>
          </a:bodyPr>
          <a:lstStyle>
            <a:lvl1pPr>
              <a:defRPr sz="2800">
                <a:solidFill>
                  <a:srgbClr val="FFFF00"/>
                </a:solidFill>
                <a:latin typeface="Comic Sans MS"/>
                <a:ea typeface="Comic Sans MS"/>
                <a:cs typeface="Comic Sans MS"/>
                <a:sym typeface="Comic Sans MS"/>
              </a:defRPr>
            </a:lvl1pPr>
          </a:lstStyle>
          <a:p>
            <a:r>
              <a:t>Mantenimento del sistema di lista rigido</a:t>
            </a:r>
          </a:p>
        </p:txBody>
      </p:sp>
      <p:sp>
        <p:nvSpPr>
          <p:cNvPr id="74" name="Shape 74"/>
          <p:cNvSpPr/>
          <p:nvPr/>
        </p:nvSpPr>
        <p:spPr>
          <a:xfrm>
            <a:off x="4284662" y="4437062"/>
            <a:ext cx="485776" cy="503238"/>
          </a:xfrm>
          <a:custGeom>
            <a:avLst/>
            <a:gdLst/>
            <a:ahLst/>
            <a:cxnLst>
              <a:cxn ang="0">
                <a:pos x="wd2" y="hd2"/>
              </a:cxn>
              <a:cxn ang="5400000">
                <a:pos x="wd2" y="hd2"/>
              </a:cxn>
              <a:cxn ang="10800000">
                <a:pos x="wd2" y="hd2"/>
              </a:cxn>
              <a:cxn ang="16200000">
                <a:pos x="wd2" y="hd2"/>
              </a:cxn>
            </a:cxnLst>
            <a:rect l="0" t="0" r="r" b="b"/>
            <a:pathLst>
              <a:path w="21600" h="21600" extrusionOk="0">
                <a:moveTo>
                  <a:pt x="0" y="16200"/>
                </a:moveTo>
                <a:lnTo>
                  <a:pt x="5400" y="16200"/>
                </a:lnTo>
                <a:lnTo>
                  <a:pt x="5400" y="0"/>
                </a:lnTo>
                <a:lnTo>
                  <a:pt x="16200" y="0"/>
                </a:lnTo>
                <a:lnTo>
                  <a:pt x="16200" y="16200"/>
                </a:lnTo>
                <a:lnTo>
                  <a:pt x="21600" y="16200"/>
                </a:lnTo>
                <a:lnTo>
                  <a:pt x="10800" y="21600"/>
                </a:lnTo>
                <a:close/>
              </a:path>
            </a:pathLst>
          </a:custGeom>
          <a:solidFill>
            <a:srgbClr val="00FFFF"/>
          </a:solidFill>
          <a:ln>
            <a:solidFill>
              <a:srgbClr val="FFFF00"/>
            </a:solidFill>
          </a:ln>
        </p:spPr>
        <p:txBody>
          <a:bodyPr lIns="45719" rIns="45719" anchor="ctr"/>
          <a:lstStyle/>
          <a:p>
            <a:pPr>
              <a:defRPr sz="1800"/>
            </a:pPr>
            <a:endParaRPr/>
          </a:p>
        </p:txBody>
      </p:sp>
      <p:sp>
        <p:nvSpPr>
          <p:cNvPr id="75" name="Shape 75"/>
          <p:cNvSpPr/>
          <p:nvPr/>
        </p:nvSpPr>
        <p:spPr>
          <a:xfrm>
            <a:off x="438150" y="5141912"/>
            <a:ext cx="8086735" cy="586741"/>
          </a:xfrm>
          <a:prstGeom prst="rect">
            <a:avLst/>
          </a:prstGeom>
          <a:ln w="12700">
            <a:miter lim="400000"/>
          </a:ln>
          <a:extLst>
            <a:ext uri="{C572A759-6A51-4108-AA02-DFA0A04FC94B}">
              <ma14:wrappingTextBoxFlag xmlns:ma14="http://schemas.microsoft.com/office/mac/drawingml/2011/main" xmlns="" val="1"/>
            </a:ext>
          </a:extLst>
        </p:spPr>
        <p:txBody>
          <a:bodyPr wrap="none" lIns="45719" rIns="45719">
            <a:spAutoFit/>
          </a:bodyPr>
          <a:lstStyle>
            <a:lvl1pPr>
              <a:defRPr sz="2800">
                <a:solidFill>
                  <a:srgbClr val="FFFF00"/>
                </a:solidFill>
                <a:latin typeface="Comic Sans MS"/>
                <a:ea typeface="Comic Sans MS"/>
                <a:cs typeface="Comic Sans MS"/>
                <a:sym typeface="Comic Sans MS"/>
              </a:defRPr>
            </a:lvl1pPr>
          </a:lstStyle>
          <a:p>
            <a:r>
              <a:t>Apertura verso un maggior numero di tecnopatie</a:t>
            </a:r>
          </a:p>
        </p:txBody>
      </p:sp>
    </p:spTree>
  </p:cSld>
  <p:clrMapOvr>
    <a:masterClrMapping/>
  </p:clrMapOvr>
  <p:transition spd="slow"/>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7" name="BD10307_.png" descr="BD10307_"/>
          <p:cNvPicPr>
            <a:picLocks noChangeAspect="1"/>
          </p:cNvPicPr>
          <p:nvPr/>
        </p:nvPicPr>
        <p:blipFill>
          <a:blip r:embed="rId2"/>
          <a:stretch>
            <a:fillRect/>
          </a:stretch>
        </p:blipFill>
        <p:spPr>
          <a:xfrm>
            <a:off x="0" y="6781800"/>
            <a:ext cx="9144000" cy="152400"/>
          </a:xfrm>
          <a:prstGeom prst="rect">
            <a:avLst/>
          </a:prstGeom>
          <a:ln w="12700">
            <a:miter lim="400000"/>
          </a:ln>
        </p:spPr>
      </p:pic>
      <p:sp>
        <p:nvSpPr>
          <p:cNvPr id="78" name="Shape 78"/>
          <p:cNvSpPr/>
          <p:nvPr/>
        </p:nvSpPr>
        <p:spPr>
          <a:xfrm>
            <a:off x="-1" y="1484312"/>
            <a:ext cx="9144002" cy="3529013"/>
          </a:xfrm>
          <a:prstGeom prst="ellipse">
            <a:avLst/>
          </a:prstGeom>
          <a:solidFill>
            <a:srgbClr val="751118"/>
          </a:solidFill>
          <a:ln w="25400">
            <a:solidFill>
              <a:srgbClr val="33CCCC"/>
            </a:solidFill>
          </a:ln>
        </p:spPr>
        <p:txBody>
          <a:bodyPr lIns="45719" rIns="45719" anchor="ctr"/>
          <a:lstStyle/>
          <a:p>
            <a:pPr>
              <a:defRPr sz="1800"/>
            </a:pPr>
            <a:endParaRPr/>
          </a:p>
        </p:txBody>
      </p:sp>
      <p:grpSp>
        <p:nvGrpSpPr>
          <p:cNvPr id="81" name="Group 81"/>
          <p:cNvGrpSpPr/>
          <p:nvPr/>
        </p:nvGrpSpPr>
        <p:grpSpPr>
          <a:xfrm>
            <a:off x="-1" y="2698"/>
            <a:ext cx="9144002" cy="586741"/>
            <a:chOff x="0" y="0"/>
            <a:chExt cx="9144000" cy="586740"/>
          </a:xfrm>
        </p:grpSpPr>
        <p:sp>
          <p:nvSpPr>
            <p:cNvPr id="79" name="Shape 79"/>
            <p:cNvSpPr/>
            <p:nvPr/>
          </p:nvSpPr>
          <p:spPr>
            <a:xfrm>
              <a:off x="0" y="41751"/>
              <a:ext cx="9144001" cy="503238"/>
            </a:xfrm>
            <a:prstGeom prst="rect">
              <a:avLst/>
            </a:prstGeom>
            <a:solidFill>
              <a:srgbClr val="751118"/>
            </a:solidFill>
            <a:ln w="9525" cap="flat">
              <a:solidFill>
                <a:srgbClr val="00FFFF"/>
              </a:solidFill>
              <a:prstDash val="solid"/>
              <a:round/>
            </a:ln>
            <a:effectLst/>
          </p:spPr>
          <p:txBody>
            <a:bodyPr wrap="square" lIns="45719" tIns="45719" rIns="45719" bIns="45719" numCol="1" anchor="ctr">
              <a:noAutofit/>
            </a:bodyPr>
            <a:lstStyle/>
            <a:p>
              <a:pPr algn="ctr">
                <a:defRPr sz="2800">
                  <a:solidFill>
                    <a:srgbClr val="FFFF00"/>
                  </a:solidFill>
                  <a:latin typeface="Comic Sans MS"/>
                  <a:ea typeface="Comic Sans MS"/>
                  <a:cs typeface="Comic Sans MS"/>
                  <a:sym typeface="Comic Sans MS"/>
                </a:defRPr>
              </a:pPr>
              <a:endParaRPr/>
            </a:p>
          </p:txBody>
        </p:sp>
        <p:sp>
          <p:nvSpPr>
            <p:cNvPr id="80" name="Shape 80"/>
            <p:cNvSpPr/>
            <p:nvPr/>
          </p:nvSpPr>
          <p:spPr>
            <a:xfrm>
              <a:off x="127020" y="-1"/>
              <a:ext cx="8889961" cy="586741"/>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none" lIns="45719" tIns="45719" rIns="45719" bIns="45719" numCol="1" anchor="ctr">
              <a:spAutoFit/>
            </a:bodyPr>
            <a:lstStyle>
              <a:lvl1pPr algn="ctr">
                <a:defRPr sz="2800">
                  <a:solidFill>
                    <a:srgbClr val="FFFF00"/>
                  </a:solidFill>
                  <a:latin typeface="Comic Sans MS"/>
                  <a:ea typeface="Comic Sans MS"/>
                  <a:cs typeface="Comic Sans MS"/>
                  <a:sym typeface="Comic Sans MS"/>
                </a:defRPr>
              </a:lvl1pPr>
            </a:lstStyle>
            <a:p>
              <a:r>
                <a:t>SENTENZA C. COSTITUZIONALE n.179 del 18.2.88</a:t>
              </a:r>
            </a:p>
          </p:txBody>
        </p:sp>
      </p:grpSp>
      <p:sp>
        <p:nvSpPr>
          <p:cNvPr id="82" name="Shape 82"/>
          <p:cNvSpPr/>
          <p:nvPr/>
        </p:nvSpPr>
        <p:spPr>
          <a:xfrm>
            <a:off x="107950" y="2492375"/>
            <a:ext cx="9036050" cy="2072640"/>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p>
            <a:pPr algn="ctr">
              <a:defRPr sz="2800" u="sng">
                <a:solidFill>
                  <a:srgbClr val="FFFFFF"/>
                </a:solidFill>
                <a:latin typeface="Comic Sans MS"/>
                <a:ea typeface="Comic Sans MS"/>
                <a:cs typeface="Comic Sans MS"/>
                <a:sym typeface="Comic Sans MS"/>
              </a:defRPr>
            </a:pPr>
            <a:r>
              <a:t>Assicurazione obbligatoria contro gli infortuni sul lavoro e malattie professionali - Indennizzabilità delle malattie professionali</a:t>
            </a:r>
            <a:br/>
            <a:endParaRPr/>
          </a:p>
        </p:txBody>
      </p:sp>
    </p:spTree>
  </p:cSld>
  <p:clrMapOvr>
    <a:masterClrMapping/>
  </p:clrMapOvr>
  <p:transition spd="slow"/>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4" name="BD10307_.png" descr="BD10307_"/>
          <p:cNvPicPr>
            <a:picLocks noChangeAspect="1"/>
          </p:cNvPicPr>
          <p:nvPr/>
        </p:nvPicPr>
        <p:blipFill>
          <a:blip r:embed="rId2"/>
          <a:stretch>
            <a:fillRect/>
          </a:stretch>
        </p:blipFill>
        <p:spPr>
          <a:xfrm>
            <a:off x="0" y="6781800"/>
            <a:ext cx="9144000" cy="152400"/>
          </a:xfrm>
          <a:prstGeom prst="rect">
            <a:avLst/>
          </a:prstGeom>
          <a:ln w="12700">
            <a:miter lim="400000"/>
          </a:ln>
        </p:spPr>
      </p:pic>
      <p:sp>
        <p:nvSpPr>
          <p:cNvPr id="85" name="Shape 85"/>
          <p:cNvSpPr/>
          <p:nvPr/>
        </p:nvSpPr>
        <p:spPr>
          <a:xfrm>
            <a:off x="36512" y="0"/>
            <a:ext cx="9144001" cy="476250"/>
          </a:xfrm>
          <a:prstGeom prst="rect">
            <a:avLst/>
          </a:prstGeom>
          <a:solidFill>
            <a:srgbClr val="751118"/>
          </a:solidFill>
          <a:ln>
            <a:solidFill>
              <a:srgbClr val="00FFFF"/>
            </a:solidFill>
          </a:ln>
        </p:spPr>
        <p:txBody>
          <a:bodyPr lIns="45719" rIns="45719" anchor="ctr"/>
          <a:lstStyle/>
          <a:p>
            <a:pPr>
              <a:defRPr sz="1800"/>
            </a:pPr>
            <a:endParaRPr/>
          </a:p>
        </p:txBody>
      </p:sp>
      <p:sp>
        <p:nvSpPr>
          <p:cNvPr id="86" name="Shape 86"/>
          <p:cNvSpPr/>
          <p:nvPr/>
        </p:nvSpPr>
        <p:spPr>
          <a:xfrm>
            <a:off x="36512" y="2113280"/>
            <a:ext cx="9144001" cy="2631441"/>
          </a:xfrm>
          <a:prstGeom prst="rect">
            <a:avLst/>
          </a:prstGeom>
          <a:ln w="12700">
            <a:miter lim="400000"/>
          </a:ln>
          <a:extLst>
            <a:ext uri="{C572A759-6A51-4108-AA02-DFA0A04FC94B}">
              <ma14:wrappingTextBoxFlag xmlns:ma14="http://schemas.microsoft.com/office/mac/drawingml/2011/main" xmlns="" val="1"/>
            </a:ext>
          </a:extLst>
        </p:spPr>
        <p:txBody>
          <a:bodyPr lIns="45719" rIns="45719" anchor="ctr">
            <a:spAutoFit/>
          </a:bodyPr>
          <a:lstStyle>
            <a:lvl1pPr algn="just">
              <a:defRPr sz="1800">
                <a:solidFill>
                  <a:srgbClr val="FFFFFF"/>
                </a:solidFill>
                <a:latin typeface="Comic Sans MS"/>
                <a:ea typeface="Comic Sans MS"/>
                <a:cs typeface="Comic Sans MS"/>
                <a:sym typeface="Comic Sans MS"/>
              </a:defRPr>
            </a:lvl1pPr>
          </a:lstStyle>
          <a:p>
            <a:r>
              <a:t>Dichiara l'illegittimità costituzionale, in riferimento all'art. 38, comma secondo, Cost., dell'art. 3, comma primo, del D.P.R. 30 giugno 1965, n. 1124 (testo unico delle leggi sull'assicurazione obbligatoria contro gli infortuni e le malattie professionali), nella parte in cui non prevede che "l'assicurazione contro le malattie professionali nell'industria é obbligatoria anche per malattie diverse da quelle comprese nelle tabelle allegate concernenti le dette malattie e da quelle causate da una lavorazione specificata o da un agente patogeno indicato nelle tabelle stesse, purché si tratti di malattie delle quali sia comunque provata la causa di lavoro";</a:t>
            </a:r>
          </a:p>
        </p:txBody>
      </p:sp>
      <p:sp>
        <p:nvSpPr>
          <p:cNvPr id="87" name="Shape 87"/>
          <p:cNvSpPr/>
          <p:nvPr/>
        </p:nvSpPr>
        <p:spPr>
          <a:xfrm>
            <a:off x="0" y="44450"/>
            <a:ext cx="8996224" cy="586740"/>
          </a:xfrm>
          <a:prstGeom prst="rect">
            <a:avLst/>
          </a:prstGeom>
          <a:ln w="12700">
            <a:miter lim="400000"/>
          </a:ln>
          <a:extLst>
            <a:ext uri="{C572A759-6A51-4108-AA02-DFA0A04FC94B}">
              <ma14:wrappingTextBoxFlag xmlns:ma14="http://schemas.microsoft.com/office/mac/drawingml/2011/main" xmlns="" val="1"/>
            </a:ext>
          </a:extLst>
        </p:spPr>
        <p:txBody>
          <a:bodyPr wrap="none" lIns="45719" rIns="45719">
            <a:spAutoFit/>
          </a:bodyPr>
          <a:lstStyle>
            <a:lvl1pPr>
              <a:defRPr sz="2800">
                <a:solidFill>
                  <a:srgbClr val="FFFF00"/>
                </a:solidFill>
                <a:latin typeface="Comic Sans MS"/>
                <a:ea typeface="Comic Sans MS"/>
                <a:cs typeface="Comic Sans MS"/>
                <a:sym typeface="Comic Sans MS"/>
              </a:defRPr>
            </a:lvl1pPr>
          </a:lstStyle>
          <a:p>
            <a:r>
              <a:t>SENTENZA C. COSTITUZIONALE n. 179 del 18.2.88</a:t>
            </a:r>
          </a:p>
        </p:txBody>
      </p:sp>
    </p:spTree>
  </p:cSld>
  <p:clrMapOvr>
    <a:masterClrMapping/>
  </p:clrMapOvr>
  <p:transition spd="slow"/>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9" name="BD10307_.png" descr="BD10307_"/>
          <p:cNvPicPr>
            <a:picLocks noChangeAspect="1"/>
          </p:cNvPicPr>
          <p:nvPr/>
        </p:nvPicPr>
        <p:blipFill>
          <a:blip r:embed="rId2"/>
          <a:stretch>
            <a:fillRect/>
          </a:stretch>
        </p:blipFill>
        <p:spPr>
          <a:xfrm>
            <a:off x="0" y="6781800"/>
            <a:ext cx="9144000" cy="152400"/>
          </a:xfrm>
          <a:prstGeom prst="rect">
            <a:avLst/>
          </a:prstGeom>
          <a:ln w="12700">
            <a:miter lim="400000"/>
          </a:ln>
        </p:spPr>
      </p:pic>
      <p:sp>
        <p:nvSpPr>
          <p:cNvPr id="90" name="Shape 90"/>
          <p:cNvSpPr/>
          <p:nvPr/>
        </p:nvSpPr>
        <p:spPr>
          <a:xfrm>
            <a:off x="-1" y="0"/>
            <a:ext cx="9144002" cy="476250"/>
          </a:xfrm>
          <a:prstGeom prst="rect">
            <a:avLst/>
          </a:prstGeom>
          <a:solidFill>
            <a:srgbClr val="751118"/>
          </a:solidFill>
          <a:ln>
            <a:solidFill>
              <a:srgbClr val="00FFFF"/>
            </a:solidFill>
          </a:ln>
        </p:spPr>
        <p:txBody>
          <a:bodyPr lIns="45719" rIns="45719" anchor="ctr"/>
          <a:lstStyle/>
          <a:p>
            <a:pPr>
              <a:defRPr sz="1800"/>
            </a:pPr>
            <a:endParaRPr/>
          </a:p>
        </p:txBody>
      </p:sp>
      <p:sp>
        <p:nvSpPr>
          <p:cNvPr id="91" name="Shape 91"/>
          <p:cNvSpPr/>
          <p:nvPr/>
        </p:nvSpPr>
        <p:spPr>
          <a:xfrm>
            <a:off x="107950" y="1333499"/>
            <a:ext cx="9036050" cy="3583941"/>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lvl1pPr algn="just">
              <a:defRPr sz="1800">
                <a:solidFill>
                  <a:srgbClr val="FFFFFF"/>
                </a:solidFill>
                <a:latin typeface="Comic Sans MS"/>
                <a:ea typeface="Comic Sans MS"/>
                <a:cs typeface="Comic Sans MS"/>
                <a:sym typeface="Comic Sans MS"/>
              </a:defRPr>
            </a:lvl1pPr>
          </a:lstStyle>
          <a:p>
            <a:r>
              <a:t>“E’ costituzionalmente illegittimo, in riferimento all’art. 38, comma secondo, della Costituzione, l’art. 134, comma primo, del D.P.R. 30 giugno 1965 n. 1124, nella parte in cui, per l’ipotesi di abbandono da parte dell’assicurato della lavorazione morbigena, stabilisce che le prestazioni previdenziali previste per le malattie professionali nell’industria sono dovute semprechè le manifestazioni morbose si verifichino entro un termine. In relazione a tale pronuncia va altresì dichiarata l’illegittimità costituzionale dell’art. 254 del detto decreto n. 1124, nella parte in cui, per l’ipotesi di abbandono da parte dell’assicurato della lavorazione morbigena, stabilisce che le prestazioni previdenziali previste per le malattie professionali nell’agricoltura sono dovute semprechè le manifestazioni morbose si verifichino entro un termine”. </a:t>
            </a:r>
          </a:p>
        </p:txBody>
      </p:sp>
      <p:sp>
        <p:nvSpPr>
          <p:cNvPr id="92" name="Shape 92"/>
          <p:cNvSpPr/>
          <p:nvPr/>
        </p:nvSpPr>
        <p:spPr>
          <a:xfrm>
            <a:off x="0" y="30162"/>
            <a:ext cx="8996224" cy="586741"/>
          </a:xfrm>
          <a:prstGeom prst="rect">
            <a:avLst/>
          </a:prstGeom>
          <a:ln w="12700">
            <a:miter lim="400000"/>
          </a:ln>
          <a:extLst>
            <a:ext uri="{C572A759-6A51-4108-AA02-DFA0A04FC94B}">
              <ma14:wrappingTextBoxFlag xmlns:ma14="http://schemas.microsoft.com/office/mac/drawingml/2011/main" xmlns="" val="1"/>
            </a:ext>
          </a:extLst>
        </p:spPr>
        <p:txBody>
          <a:bodyPr wrap="none" lIns="45719" rIns="45719">
            <a:spAutoFit/>
          </a:bodyPr>
          <a:lstStyle>
            <a:lvl1pPr>
              <a:defRPr sz="2800">
                <a:solidFill>
                  <a:srgbClr val="FFFF00"/>
                </a:solidFill>
                <a:latin typeface="Comic Sans MS"/>
                <a:ea typeface="Comic Sans MS"/>
                <a:cs typeface="Comic Sans MS"/>
                <a:sym typeface="Comic Sans MS"/>
              </a:defRPr>
            </a:lvl1pPr>
          </a:lstStyle>
          <a:p>
            <a:r>
              <a:t>SENTENZA C. COSTITUZIONALE n. 179 del 18.2.88</a:t>
            </a:r>
          </a:p>
        </p:txBody>
      </p:sp>
    </p:spTree>
  </p:cSld>
  <p:clrMapOvr>
    <a:masterClrMapping/>
  </p:clrMapOvr>
  <p:transition spd="slow"/>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4" name="BD10307_.png" descr="BD10307_"/>
          <p:cNvPicPr>
            <a:picLocks noChangeAspect="1"/>
          </p:cNvPicPr>
          <p:nvPr/>
        </p:nvPicPr>
        <p:blipFill>
          <a:blip r:embed="rId2"/>
          <a:stretch>
            <a:fillRect/>
          </a:stretch>
        </p:blipFill>
        <p:spPr>
          <a:xfrm>
            <a:off x="0" y="6781800"/>
            <a:ext cx="9144000" cy="152400"/>
          </a:xfrm>
          <a:prstGeom prst="rect">
            <a:avLst/>
          </a:prstGeom>
          <a:ln w="12700">
            <a:miter lim="400000"/>
          </a:ln>
        </p:spPr>
      </p:pic>
      <p:sp>
        <p:nvSpPr>
          <p:cNvPr id="95" name="Shape 95"/>
          <p:cNvSpPr/>
          <p:nvPr/>
        </p:nvSpPr>
        <p:spPr>
          <a:xfrm>
            <a:off x="-1" y="0"/>
            <a:ext cx="9144002" cy="476250"/>
          </a:xfrm>
          <a:prstGeom prst="rect">
            <a:avLst/>
          </a:prstGeom>
          <a:solidFill>
            <a:srgbClr val="751118"/>
          </a:solidFill>
          <a:ln>
            <a:solidFill>
              <a:srgbClr val="00FFFF"/>
            </a:solidFill>
          </a:ln>
        </p:spPr>
        <p:txBody>
          <a:bodyPr lIns="45719" rIns="45719" anchor="ctr"/>
          <a:lstStyle/>
          <a:p>
            <a:pPr>
              <a:defRPr sz="1800"/>
            </a:pPr>
            <a:endParaRPr/>
          </a:p>
        </p:txBody>
      </p:sp>
      <p:sp>
        <p:nvSpPr>
          <p:cNvPr id="96" name="Shape 96"/>
          <p:cNvSpPr/>
          <p:nvPr/>
        </p:nvSpPr>
        <p:spPr>
          <a:xfrm>
            <a:off x="1250950" y="1181100"/>
            <a:ext cx="7040598" cy="586740"/>
          </a:xfrm>
          <a:prstGeom prst="rect">
            <a:avLst/>
          </a:prstGeom>
          <a:ln w="12700">
            <a:miter lim="400000"/>
          </a:ln>
          <a:extLst>
            <a:ext uri="{C572A759-6A51-4108-AA02-DFA0A04FC94B}">
              <ma14:wrappingTextBoxFlag xmlns:ma14="http://schemas.microsoft.com/office/mac/drawingml/2011/main" xmlns="" val="1"/>
            </a:ext>
          </a:extLst>
        </p:spPr>
        <p:txBody>
          <a:bodyPr wrap="none" lIns="45719" rIns="45719">
            <a:spAutoFit/>
          </a:bodyPr>
          <a:lstStyle>
            <a:lvl1pPr>
              <a:defRPr sz="2800" b="1" u="sng">
                <a:solidFill>
                  <a:srgbClr val="FFFF00"/>
                </a:solidFill>
                <a:latin typeface="Comic Sans MS"/>
                <a:ea typeface="Comic Sans MS"/>
                <a:cs typeface="Comic Sans MS"/>
                <a:sym typeface="Comic Sans MS"/>
              </a:defRPr>
            </a:lvl1pPr>
          </a:lstStyle>
          <a:p>
            <a:r>
              <a:t>La sentenza ha giudicato incostituzionali</a:t>
            </a:r>
          </a:p>
        </p:txBody>
      </p:sp>
      <p:sp>
        <p:nvSpPr>
          <p:cNvPr id="97" name="Shape 97"/>
          <p:cNvSpPr/>
          <p:nvPr/>
        </p:nvSpPr>
        <p:spPr>
          <a:xfrm>
            <a:off x="196850" y="1773237"/>
            <a:ext cx="8767763" cy="1082041"/>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lvl1pPr algn="just">
              <a:defRPr sz="2800">
                <a:solidFill>
                  <a:srgbClr val="FFFFFF"/>
                </a:solidFill>
                <a:latin typeface="Comic Sans MS"/>
                <a:ea typeface="Comic Sans MS"/>
                <a:cs typeface="Comic Sans MS"/>
                <a:sym typeface="Comic Sans MS"/>
              </a:defRPr>
            </a:lvl1pPr>
          </a:lstStyle>
          <a:p>
            <a:r>
              <a:t>a) La tutela limitata alle malattie professionali tabellate</a:t>
            </a:r>
          </a:p>
        </p:txBody>
      </p:sp>
      <p:sp>
        <p:nvSpPr>
          <p:cNvPr id="98" name="Shape 98"/>
          <p:cNvSpPr/>
          <p:nvPr/>
        </p:nvSpPr>
        <p:spPr>
          <a:xfrm>
            <a:off x="179387" y="2770187"/>
            <a:ext cx="8856663" cy="1082041"/>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lvl1pPr algn="just">
              <a:defRPr sz="2800">
                <a:solidFill>
                  <a:srgbClr val="FFFFFF"/>
                </a:solidFill>
                <a:latin typeface="Comic Sans MS"/>
                <a:ea typeface="Comic Sans MS"/>
                <a:cs typeface="Comic Sans MS"/>
                <a:sym typeface="Comic Sans MS"/>
              </a:defRPr>
            </a:lvl1pPr>
          </a:lstStyle>
          <a:p>
            <a:r>
              <a:t>b) La tutela limitata, nell’ambito delle malattie tabellate, alle sole lavorazioni protette</a:t>
            </a:r>
          </a:p>
        </p:txBody>
      </p:sp>
      <p:sp>
        <p:nvSpPr>
          <p:cNvPr id="99" name="Shape 99"/>
          <p:cNvSpPr/>
          <p:nvPr/>
        </p:nvSpPr>
        <p:spPr>
          <a:xfrm>
            <a:off x="179387" y="3644900"/>
            <a:ext cx="8964613" cy="1082040"/>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lvl1pPr algn="just">
              <a:defRPr sz="2800">
                <a:solidFill>
                  <a:srgbClr val="FFFFFF"/>
                </a:solidFill>
                <a:latin typeface="Comic Sans MS"/>
                <a:ea typeface="Comic Sans MS"/>
                <a:cs typeface="Comic Sans MS"/>
                <a:sym typeface="Comic Sans MS"/>
              </a:defRPr>
            </a:lvl1pPr>
          </a:lstStyle>
          <a:p>
            <a:r>
              <a:t>c) La tutela limitata, nell’ambito delle malattie tabellate, alle sole manifestazioni contemplate</a:t>
            </a:r>
          </a:p>
        </p:txBody>
      </p:sp>
      <p:sp>
        <p:nvSpPr>
          <p:cNvPr id="100" name="Shape 100"/>
          <p:cNvSpPr/>
          <p:nvPr/>
        </p:nvSpPr>
        <p:spPr>
          <a:xfrm>
            <a:off x="179387" y="4652962"/>
            <a:ext cx="8893176" cy="1082041"/>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lvl1pPr algn="just">
              <a:defRPr sz="2800">
                <a:solidFill>
                  <a:srgbClr val="FFFFFF"/>
                </a:solidFill>
                <a:latin typeface="Comic Sans MS"/>
                <a:ea typeface="Comic Sans MS"/>
                <a:cs typeface="Comic Sans MS"/>
                <a:sym typeface="Comic Sans MS"/>
              </a:defRPr>
            </a:lvl1pPr>
          </a:lstStyle>
          <a:p>
            <a:r>
              <a:t>d) La previsione di un termine di indennizzabilità dalla cessazione del lavoro</a:t>
            </a:r>
          </a:p>
        </p:txBody>
      </p:sp>
      <p:sp>
        <p:nvSpPr>
          <p:cNvPr id="101" name="Shape 101"/>
          <p:cNvSpPr/>
          <p:nvPr/>
        </p:nvSpPr>
        <p:spPr>
          <a:xfrm>
            <a:off x="0" y="0"/>
            <a:ext cx="8996224" cy="586740"/>
          </a:xfrm>
          <a:prstGeom prst="rect">
            <a:avLst/>
          </a:prstGeom>
          <a:ln w="12700">
            <a:miter lim="400000"/>
          </a:ln>
          <a:extLst>
            <a:ext uri="{C572A759-6A51-4108-AA02-DFA0A04FC94B}">
              <ma14:wrappingTextBoxFlag xmlns:ma14="http://schemas.microsoft.com/office/mac/drawingml/2011/main" xmlns="" val="1"/>
            </a:ext>
          </a:extLst>
        </p:spPr>
        <p:txBody>
          <a:bodyPr wrap="none" lIns="45719" rIns="45719">
            <a:spAutoFit/>
          </a:bodyPr>
          <a:lstStyle>
            <a:lvl1pPr>
              <a:defRPr sz="2800">
                <a:solidFill>
                  <a:srgbClr val="FFFF00"/>
                </a:solidFill>
                <a:latin typeface="Comic Sans MS"/>
                <a:ea typeface="Comic Sans MS"/>
                <a:cs typeface="Comic Sans MS"/>
                <a:sym typeface="Comic Sans MS"/>
              </a:defRPr>
            </a:lvl1pPr>
          </a:lstStyle>
          <a:p>
            <a:r>
              <a:t>SENTENZA C. COSTITUZIONALE n. 179 del 18.2.88</a:t>
            </a:r>
          </a:p>
        </p:txBody>
      </p:sp>
    </p:spTree>
  </p:cSld>
  <p:clrMapOvr>
    <a:masterClrMapping/>
  </p:clrMapOvr>
  <p:transition spd="slow"/>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 name="BD10307_.png" descr="BD10307_"/>
          <p:cNvPicPr>
            <a:picLocks noChangeAspect="1"/>
          </p:cNvPicPr>
          <p:nvPr/>
        </p:nvPicPr>
        <p:blipFill>
          <a:blip r:embed="rId2"/>
          <a:stretch>
            <a:fillRect/>
          </a:stretch>
        </p:blipFill>
        <p:spPr>
          <a:xfrm>
            <a:off x="0" y="6781800"/>
            <a:ext cx="9144000" cy="152400"/>
          </a:xfrm>
          <a:prstGeom prst="rect">
            <a:avLst/>
          </a:prstGeom>
          <a:ln w="12700">
            <a:miter lim="400000"/>
          </a:ln>
        </p:spPr>
      </p:pic>
      <p:sp>
        <p:nvSpPr>
          <p:cNvPr id="104" name="Shape 104"/>
          <p:cNvSpPr/>
          <p:nvPr/>
        </p:nvSpPr>
        <p:spPr>
          <a:xfrm>
            <a:off x="-1" y="0"/>
            <a:ext cx="9144002" cy="476250"/>
          </a:xfrm>
          <a:prstGeom prst="rect">
            <a:avLst/>
          </a:prstGeom>
          <a:solidFill>
            <a:srgbClr val="751118"/>
          </a:solidFill>
          <a:ln>
            <a:solidFill>
              <a:srgbClr val="00FFFF"/>
            </a:solidFill>
          </a:ln>
        </p:spPr>
        <p:txBody>
          <a:bodyPr lIns="45719" rIns="45719" anchor="ctr"/>
          <a:lstStyle/>
          <a:p>
            <a:pPr>
              <a:defRPr sz="1800"/>
            </a:pPr>
            <a:endParaRPr/>
          </a:p>
        </p:txBody>
      </p:sp>
      <p:sp>
        <p:nvSpPr>
          <p:cNvPr id="105" name="Shape 105"/>
          <p:cNvSpPr/>
          <p:nvPr/>
        </p:nvSpPr>
        <p:spPr>
          <a:xfrm>
            <a:off x="0" y="0"/>
            <a:ext cx="8996224" cy="586740"/>
          </a:xfrm>
          <a:prstGeom prst="rect">
            <a:avLst/>
          </a:prstGeom>
          <a:ln w="12700">
            <a:miter lim="400000"/>
          </a:ln>
          <a:extLst>
            <a:ext uri="{C572A759-6A51-4108-AA02-DFA0A04FC94B}">
              <ma14:wrappingTextBoxFlag xmlns:ma14="http://schemas.microsoft.com/office/mac/drawingml/2011/main" xmlns="" val="1"/>
            </a:ext>
          </a:extLst>
        </p:spPr>
        <p:txBody>
          <a:bodyPr wrap="none" lIns="45719" rIns="45719">
            <a:spAutoFit/>
          </a:bodyPr>
          <a:lstStyle>
            <a:lvl1pPr>
              <a:defRPr sz="2800">
                <a:solidFill>
                  <a:srgbClr val="FFFF00"/>
                </a:solidFill>
                <a:latin typeface="Comic Sans MS"/>
                <a:ea typeface="Comic Sans MS"/>
                <a:cs typeface="Comic Sans MS"/>
                <a:sym typeface="Comic Sans MS"/>
              </a:defRPr>
            </a:lvl1pPr>
          </a:lstStyle>
          <a:p>
            <a:r>
              <a:t>SENTENZA C. COSTITUZIONALE n. 179 del 18.2.88</a:t>
            </a:r>
          </a:p>
        </p:txBody>
      </p:sp>
      <p:sp>
        <p:nvSpPr>
          <p:cNvPr id="106" name="Shape 106"/>
          <p:cNvSpPr/>
          <p:nvPr/>
        </p:nvSpPr>
        <p:spPr>
          <a:xfrm>
            <a:off x="1882775" y="1757362"/>
            <a:ext cx="5252701" cy="586741"/>
          </a:xfrm>
          <a:prstGeom prst="rect">
            <a:avLst/>
          </a:prstGeom>
          <a:ln w="12700">
            <a:miter lim="400000"/>
          </a:ln>
          <a:extLst>
            <a:ext uri="{C572A759-6A51-4108-AA02-DFA0A04FC94B}">
              <ma14:wrappingTextBoxFlag xmlns:ma14="http://schemas.microsoft.com/office/mac/drawingml/2011/main" xmlns="" val="1"/>
            </a:ext>
          </a:extLst>
        </p:spPr>
        <p:txBody>
          <a:bodyPr wrap="none" lIns="45719" rIns="45719">
            <a:spAutoFit/>
          </a:bodyPr>
          <a:lstStyle>
            <a:lvl1pPr>
              <a:defRPr sz="2800">
                <a:solidFill>
                  <a:srgbClr val="FFFFFF"/>
                </a:solidFill>
                <a:latin typeface="Comic Sans MS"/>
                <a:ea typeface="Comic Sans MS"/>
                <a:cs typeface="Comic Sans MS"/>
                <a:sym typeface="Comic Sans MS"/>
              </a:defRPr>
            </a:lvl1pPr>
          </a:lstStyle>
          <a:p>
            <a:r>
              <a:t>Introduzione del sistema misto</a:t>
            </a:r>
          </a:p>
        </p:txBody>
      </p:sp>
      <p:sp>
        <p:nvSpPr>
          <p:cNvPr id="107" name="Shape 107"/>
          <p:cNvSpPr/>
          <p:nvPr/>
        </p:nvSpPr>
        <p:spPr>
          <a:xfrm>
            <a:off x="179387" y="3773487"/>
            <a:ext cx="6856027" cy="586741"/>
          </a:xfrm>
          <a:prstGeom prst="rect">
            <a:avLst/>
          </a:prstGeom>
          <a:ln w="12700">
            <a:miter lim="400000"/>
          </a:ln>
          <a:extLst>
            <a:ext uri="{C572A759-6A51-4108-AA02-DFA0A04FC94B}">
              <ma14:wrappingTextBoxFlag xmlns:ma14="http://schemas.microsoft.com/office/mac/drawingml/2011/main" xmlns="" val="1"/>
            </a:ext>
          </a:extLst>
        </p:spPr>
        <p:txBody>
          <a:bodyPr wrap="none" lIns="45719" rIns="45719">
            <a:spAutoFit/>
          </a:bodyPr>
          <a:lstStyle>
            <a:lvl1pPr>
              <a:defRPr sz="2800">
                <a:solidFill>
                  <a:srgbClr val="FFFFFF"/>
                </a:solidFill>
                <a:latin typeface="Comic Sans MS"/>
                <a:ea typeface="Comic Sans MS"/>
                <a:cs typeface="Comic Sans MS"/>
                <a:sym typeface="Comic Sans MS"/>
              </a:defRPr>
            </a:lvl1pPr>
          </a:lstStyle>
          <a:p>
            <a:r>
              <a:t>Istituzione della Commissione di Esperti </a:t>
            </a:r>
          </a:p>
        </p:txBody>
      </p:sp>
      <p:grpSp>
        <p:nvGrpSpPr>
          <p:cNvPr id="112" name="Group 112"/>
          <p:cNvGrpSpPr/>
          <p:nvPr/>
        </p:nvGrpSpPr>
        <p:grpSpPr>
          <a:xfrm>
            <a:off x="252097" y="525840"/>
            <a:ext cx="1310004" cy="1537641"/>
            <a:chOff x="0" y="0"/>
            <a:chExt cx="1310002" cy="1537639"/>
          </a:xfrm>
        </p:grpSpPr>
        <p:sp>
          <p:nvSpPr>
            <p:cNvPr id="108" name="Shape 108"/>
            <p:cNvSpPr/>
            <p:nvPr/>
          </p:nvSpPr>
          <p:spPr>
            <a:xfrm>
              <a:off x="639774" y="0"/>
              <a:ext cx="514178" cy="817608"/>
            </a:xfrm>
            <a:custGeom>
              <a:avLst/>
              <a:gdLst/>
              <a:ahLst/>
              <a:cxnLst>
                <a:cxn ang="0">
                  <a:pos x="wd2" y="hd2"/>
                </a:cxn>
                <a:cxn ang="5400000">
                  <a:pos x="wd2" y="hd2"/>
                </a:cxn>
                <a:cxn ang="10800000">
                  <a:pos x="wd2" y="hd2"/>
                </a:cxn>
                <a:cxn ang="16200000">
                  <a:pos x="wd2" y="hd2"/>
                </a:cxn>
              </a:cxnLst>
              <a:rect l="0" t="0" r="r" b="b"/>
              <a:pathLst>
                <a:path w="21600" h="21600" extrusionOk="0">
                  <a:moveTo>
                    <a:pt x="6535" y="20815"/>
                  </a:moveTo>
                  <a:lnTo>
                    <a:pt x="7016" y="20946"/>
                  </a:lnTo>
                  <a:lnTo>
                    <a:pt x="7425" y="21011"/>
                  </a:lnTo>
                  <a:lnTo>
                    <a:pt x="7835" y="21038"/>
                  </a:lnTo>
                  <a:lnTo>
                    <a:pt x="8156" y="21038"/>
                  </a:lnTo>
                  <a:lnTo>
                    <a:pt x="8459" y="20985"/>
                  </a:lnTo>
                  <a:lnTo>
                    <a:pt x="8725" y="20920"/>
                  </a:lnTo>
                  <a:lnTo>
                    <a:pt x="8939" y="20815"/>
                  </a:lnTo>
                  <a:lnTo>
                    <a:pt x="9064" y="20684"/>
                  </a:lnTo>
                  <a:lnTo>
                    <a:pt x="9207" y="20539"/>
                  </a:lnTo>
                  <a:lnTo>
                    <a:pt x="9278" y="20382"/>
                  </a:lnTo>
                  <a:lnTo>
                    <a:pt x="9313" y="20213"/>
                  </a:lnTo>
                  <a:lnTo>
                    <a:pt x="9313" y="20016"/>
                  </a:lnTo>
                  <a:lnTo>
                    <a:pt x="9242" y="19833"/>
                  </a:lnTo>
                  <a:lnTo>
                    <a:pt x="9135" y="19662"/>
                  </a:lnTo>
                  <a:lnTo>
                    <a:pt x="9010" y="19480"/>
                  </a:lnTo>
                  <a:lnTo>
                    <a:pt x="8833" y="19309"/>
                  </a:lnTo>
                  <a:lnTo>
                    <a:pt x="8565" y="19087"/>
                  </a:lnTo>
                  <a:lnTo>
                    <a:pt x="8351" y="18825"/>
                  </a:lnTo>
                  <a:lnTo>
                    <a:pt x="8191" y="18550"/>
                  </a:lnTo>
                  <a:lnTo>
                    <a:pt x="8049" y="18275"/>
                  </a:lnTo>
                  <a:lnTo>
                    <a:pt x="7941" y="17974"/>
                  </a:lnTo>
                  <a:lnTo>
                    <a:pt x="7906" y="17673"/>
                  </a:lnTo>
                  <a:lnTo>
                    <a:pt x="7906" y="17398"/>
                  </a:lnTo>
                  <a:lnTo>
                    <a:pt x="7941" y="17096"/>
                  </a:lnTo>
                  <a:lnTo>
                    <a:pt x="8049" y="16848"/>
                  </a:lnTo>
                  <a:lnTo>
                    <a:pt x="8191" y="16599"/>
                  </a:lnTo>
                  <a:lnTo>
                    <a:pt x="8280" y="16468"/>
                  </a:lnTo>
                  <a:lnTo>
                    <a:pt x="8388" y="16337"/>
                  </a:lnTo>
                  <a:lnTo>
                    <a:pt x="8530" y="16245"/>
                  </a:lnTo>
                  <a:lnTo>
                    <a:pt x="8654" y="16142"/>
                  </a:lnTo>
                  <a:lnTo>
                    <a:pt x="8797" y="16063"/>
                  </a:lnTo>
                  <a:lnTo>
                    <a:pt x="8975" y="15984"/>
                  </a:lnTo>
                  <a:lnTo>
                    <a:pt x="9171" y="15919"/>
                  </a:lnTo>
                  <a:lnTo>
                    <a:pt x="9349" y="15840"/>
                  </a:lnTo>
                  <a:lnTo>
                    <a:pt x="9581" y="15814"/>
                  </a:lnTo>
                  <a:lnTo>
                    <a:pt x="9794" y="15762"/>
                  </a:lnTo>
                  <a:lnTo>
                    <a:pt x="10061" y="15735"/>
                  </a:lnTo>
                  <a:lnTo>
                    <a:pt x="10916" y="15735"/>
                  </a:lnTo>
                  <a:lnTo>
                    <a:pt x="11200" y="15762"/>
                  </a:lnTo>
                  <a:lnTo>
                    <a:pt x="11468" y="15814"/>
                  </a:lnTo>
                  <a:lnTo>
                    <a:pt x="11699" y="15866"/>
                  </a:lnTo>
                  <a:lnTo>
                    <a:pt x="11948" y="15919"/>
                  </a:lnTo>
                  <a:lnTo>
                    <a:pt x="12145" y="15984"/>
                  </a:lnTo>
                  <a:lnTo>
                    <a:pt x="12358" y="16063"/>
                  </a:lnTo>
                  <a:lnTo>
                    <a:pt x="12536" y="16142"/>
                  </a:lnTo>
                  <a:lnTo>
                    <a:pt x="12696" y="16245"/>
                  </a:lnTo>
                  <a:lnTo>
                    <a:pt x="12839" y="16337"/>
                  </a:lnTo>
                  <a:lnTo>
                    <a:pt x="12964" y="16442"/>
                  </a:lnTo>
                  <a:lnTo>
                    <a:pt x="13177" y="16665"/>
                  </a:lnTo>
                  <a:lnTo>
                    <a:pt x="13355" y="16914"/>
                  </a:lnTo>
                  <a:lnTo>
                    <a:pt x="13444" y="17175"/>
                  </a:lnTo>
                  <a:lnTo>
                    <a:pt x="13515" y="17450"/>
                  </a:lnTo>
                  <a:lnTo>
                    <a:pt x="13515" y="17726"/>
                  </a:lnTo>
                  <a:lnTo>
                    <a:pt x="13444" y="18000"/>
                  </a:lnTo>
                  <a:lnTo>
                    <a:pt x="13355" y="18249"/>
                  </a:lnTo>
                  <a:lnTo>
                    <a:pt x="13212" y="18498"/>
                  </a:lnTo>
                  <a:lnTo>
                    <a:pt x="13035" y="18733"/>
                  </a:lnTo>
                  <a:lnTo>
                    <a:pt x="12803" y="18956"/>
                  </a:lnTo>
                  <a:lnTo>
                    <a:pt x="12358" y="19336"/>
                  </a:lnTo>
                  <a:lnTo>
                    <a:pt x="12056" y="19662"/>
                  </a:lnTo>
                  <a:lnTo>
                    <a:pt x="11948" y="19780"/>
                  </a:lnTo>
                  <a:lnTo>
                    <a:pt x="11842" y="19938"/>
                  </a:lnTo>
                  <a:lnTo>
                    <a:pt x="11806" y="20056"/>
                  </a:lnTo>
                  <a:lnTo>
                    <a:pt x="11806" y="20318"/>
                  </a:lnTo>
                  <a:lnTo>
                    <a:pt x="11877" y="20408"/>
                  </a:lnTo>
                  <a:lnTo>
                    <a:pt x="11984" y="20513"/>
                  </a:lnTo>
                  <a:lnTo>
                    <a:pt x="12109" y="20618"/>
                  </a:lnTo>
                  <a:lnTo>
                    <a:pt x="12251" y="20710"/>
                  </a:lnTo>
                  <a:lnTo>
                    <a:pt x="12465" y="20815"/>
                  </a:lnTo>
                  <a:lnTo>
                    <a:pt x="12696" y="20920"/>
                  </a:lnTo>
                  <a:lnTo>
                    <a:pt x="12999" y="21011"/>
                  </a:lnTo>
                  <a:lnTo>
                    <a:pt x="13355" y="21116"/>
                  </a:lnTo>
                  <a:lnTo>
                    <a:pt x="13801" y="21220"/>
                  </a:lnTo>
                  <a:lnTo>
                    <a:pt x="14246" y="21312"/>
                  </a:lnTo>
                  <a:lnTo>
                    <a:pt x="14708" y="21390"/>
                  </a:lnTo>
                  <a:lnTo>
                    <a:pt x="15225" y="21469"/>
                  </a:lnTo>
                  <a:lnTo>
                    <a:pt x="15742" y="21522"/>
                  </a:lnTo>
                  <a:lnTo>
                    <a:pt x="16293" y="21574"/>
                  </a:lnTo>
                  <a:lnTo>
                    <a:pt x="16810" y="21600"/>
                  </a:lnTo>
                  <a:lnTo>
                    <a:pt x="17896" y="21600"/>
                  </a:lnTo>
                  <a:lnTo>
                    <a:pt x="18412" y="21574"/>
                  </a:lnTo>
                  <a:lnTo>
                    <a:pt x="18893" y="21495"/>
                  </a:lnTo>
                  <a:lnTo>
                    <a:pt x="19338" y="21417"/>
                  </a:lnTo>
                  <a:lnTo>
                    <a:pt x="19784" y="21312"/>
                  </a:lnTo>
                  <a:lnTo>
                    <a:pt x="20157" y="21194"/>
                  </a:lnTo>
                  <a:lnTo>
                    <a:pt x="20495" y="21011"/>
                  </a:lnTo>
                  <a:lnTo>
                    <a:pt x="20424" y="20710"/>
                  </a:lnTo>
                  <a:lnTo>
                    <a:pt x="20353" y="20408"/>
                  </a:lnTo>
                  <a:lnTo>
                    <a:pt x="20300" y="20082"/>
                  </a:lnTo>
                  <a:lnTo>
                    <a:pt x="20300" y="19728"/>
                  </a:lnTo>
                  <a:lnTo>
                    <a:pt x="20265" y="19008"/>
                  </a:lnTo>
                  <a:lnTo>
                    <a:pt x="20300" y="18275"/>
                  </a:lnTo>
                  <a:lnTo>
                    <a:pt x="20353" y="17568"/>
                  </a:lnTo>
                  <a:lnTo>
                    <a:pt x="20424" y="16940"/>
                  </a:lnTo>
                  <a:lnTo>
                    <a:pt x="20495" y="16416"/>
                  </a:lnTo>
                  <a:lnTo>
                    <a:pt x="20495" y="15840"/>
                  </a:lnTo>
                  <a:lnTo>
                    <a:pt x="20389" y="15683"/>
                  </a:lnTo>
                  <a:lnTo>
                    <a:pt x="20300" y="15539"/>
                  </a:lnTo>
                  <a:lnTo>
                    <a:pt x="20121" y="15381"/>
                  </a:lnTo>
                  <a:lnTo>
                    <a:pt x="19944" y="15264"/>
                  </a:lnTo>
                  <a:lnTo>
                    <a:pt x="19712" y="15160"/>
                  </a:lnTo>
                  <a:lnTo>
                    <a:pt x="19463" y="15055"/>
                  </a:lnTo>
                  <a:lnTo>
                    <a:pt x="19231" y="14989"/>
                  </a:lnTo>
                  <a:lnTo>
                    <a:pt x="18965" y="14937"/>
                  </a:lnTo>
                  <a:lnTo>
                    <a:pt x="18680" y="14884"/>
                  </a:lnTo>
                  <a:lnTo>
                    <a:pt x="18164" y="14884"/>
                  </a:lnTo>
                  <a:lnTo>
                    <a:pt x="17932" y="14937"/>
                  </a:lnTo>
                  <a:lnTo>
                    <a:pt x="17700" y="15015"/>
                  </a:lnTo>
                  <a:lnTo>
                    <a:pt x="17487" y="15107"/>
                  </a:lnTo>
                  <a:lnTo>
                    <a:pt x="17308" y="15238"/>
                  </a:lnTo>
                  <a:lnTo>
                    <a:pt x="17112" y="15356"/>
                  </a:lnTo>
                  <a:lnTo>
                    <a:pt x="16863" y="15486"/>
                  </a:lnTo>
                  <a:lnTo>
                    <a:pt x="16596" y="15565"/>
                  </a:lnTo>
                  <a:lnTo>
                    <a:pt x="16293" y="15617"/>
                  </a:lnTo>
                  <a:lnTo>
                    <a:pt x="15955" y="15644"/>
                  </a:lnTo>
                  <a:lnTo>
                    <a:pt x="15599" y="15617"/>
                  </a:lnTo>
                  <a:lnTo>
                    <a:pt x="15225" y="15591"/>
                  </a:lnTo>
                  <a:lnTo>
                    <a:pt x="14887" y="15512"/>
                  </a:lnTo>
                  <a:lnTo>
                    <a:pt x="14549" y="15408"/>
                  </a:lnTo>
                  <a:lnTo>
                    <a:pt x="14210" y="15264"/>
                  </a:lnTo>
                  <a:lnTo>
                    <a:pt x="13889" y="15107"/>
                  </a:lnTo>
                  <a:lnTo>
                    <a:pt x="13622" y="14911"/>
                  </a:lnTo>
                  <a:lnTo>
                    <a:pt x="13515" y="14780"/>
                  </a:lnTo>
                  <a:lnTo>
                    <a:pt x="13409" y="14662"/>
                  </a:lnTo>
                  <a:lnTo>
                    <a:pt x="13320" y="14531"/>
                  </a:lnTo>
                  <a:lnTo>
                    <a:pt x="13249" y="14387"/>
                  </a:lnTo>
                  <a:lnTo>
                    <a:pt x="13177" y="14230"/>
                  </a:lnTo>
                  <a:lnTo>
                    <a:pt x="13141" y="14086"/>
                  </a:lnTo>
                  <a:lnTo>
                    <a:pt x="13106" y="13902"/>
                  </a:lnTo>
                  <a:lnTo>
                    <a:pt x="13106" y="13523"/>
                  </a:lnTo>
                  <a:lnTo>
                    <a:pt x="13141" y="13327"/>
                  </a:lnTo>
                  <a:lnTo>
                    <a:pt x="13177" y="13130"/>
                  </a:lnTo>
                  <a:lnTo>
                    <a:pt x="13249" y="12947"/>
                  </a:lnTo>
                  <a:lnTo>
                    <a:pt x="13320" y="12803"/>
                  </a:lnTo>
                  <a:lnTo>
                    <a:pt x="13409" y="12646"/>
                  </a:lnTo>
                  <a:lnTo>
                    <a:pt x="13515" y="12502"/>
                  </a:lnTo>
                  <a:lnTo>
                    <a:pt x="13658" y="12371"/>
                  </a:lnTo>
                  <a:lnTo>
                    <a:pt x="13925" y="12148"/>
                  </a:lnTo>
                  <a:lnTo>
                    <a:pt x="14263" y="11939"/>
                  </a:lnTo>
                  <a:lnTo>
                    <a:pt x="14620" y="11795"/>
                  </a:lnTo>
                  <a:lnTo>
                    <a:pt x="14994" y="11690"/>
                  </a:lnTo>
                  <a:lnTo>
                    <a:pt x="15368" y="11612"/>
                  </a:lnTo>
                  <a:lnTo>
                    <a:pt x="15742" y="11572"/>
                  </a:lnTo>
                  <a:lnTo>
                    <a:pt x="16116" y="11572"/>
                  </a:lnTo>
                  <a:lnTo>
                    <a:pt x="16489" y="11612"/>
                  </a:lnTo>
                  <a:lnTo>
                    <a:pt x="16845" y="11664"/>
                  </a:lnTo>
                  <a:lnTo>
                    <a:pt x="17184" y="11769"/>
                  </a:lnTo>
                  <a:lnTo>
                    <a:pt x="17451" y="11900"/>
                  </a:lnTo>
                  <a:lnTo>
                    <a:pt x="17700" y="12044"/>
                  </a:lnTo>
                  <a:lnTo>
                    <a:pt x="17825" y="12148"/>
                  </a:lnTo>
                  <a:lnTo>
                    <a:pt x="18003" y="12240"/>
                  </a:lnTo>
                  <a:lnTo>
                    <a:pt x="18199" y="12345"/>
                  </a:lnTo>
                  <a:lnTo>
                    <a:pt x="18377" y="12397"/>
                  </a:lnTo>
                  <a:lnTo>
                    <a:pt x="18609" y="12476"/>
                  </a:lnTo>
                  <a:lnTo>
                    <a:pt x="18822" y="12502"/>
                  </a:lnTo>
                  <a:lnTo>
                    <a:pt x="19054" y="12528"/>
                  </a:lnTo>
                  <a:lnTo>
                    <a:pt x="19302" y="12541"/>
                  </a:lnTo>
                  <a:lnTo>
                    <a:pt x="19534" y="12541"/>
                  </a:lnTo>
                  <a:lnTo>
                    <a:pt x="19784" y="12528"/>
                  </a:lnTo>
                  <a:lnTo>
                    <a:pt x="20015" y="12476"/>
                  </a:lnTo>
                  <a:lnTo>
                    <a:pt x="20265" y="12423"/>
                  </a:lnTo>
                  <a:lnTo>
                    <a:pt x="20495" y="12371"/>
                  </a:lnTo>
                  <a:lnTo>
                    <a:pt x="20745" y="12266"/>
                  </a:lnTo>
                  <a:lnTo>
                    <a:pt x="20941" y="12174"/>
                  </a:lnTo>
                  <a:lnTo>
                    <a:pt x="21190" y="12044"/>
                  </a:lnTo>
                  <a:lnTo>
                    <a:pt x="21244" y="11966"/>
                  </a:lnTo>
                  <a:lnTo>
                    <a:pt x="21350" y="11900"/>
                  </a:lnTo>
                  <a:lnTo>
                    <a:pt x="21422" y="11795"/>
                  </a:lnTo>
                  <a:lnTo>
                    <a:pt x="21458" y="11664"/>
                  </a:lnTo>
                  <a:lnTo>
                    <a:pt x="21564" y="11415"/>
                  </a:lnTo>
                  <a:lnTo>
                    <a:pt x="21600" y="11115"/>
                  </a:lnTo>
                  <a:lnTo>
                    <a:pt x="21600" y="10407"/>
                  </a:lnTo>
                  <a:lnTo>
                    <a:pt x="21529" y="10028"/>
                  </a:lnTo>
                  <a:lnTo>
                    <a:pt x="21458" y="9661"/>
                  </a:lnTo>
                  <a:lnTo>
                    <a:pt x="21244" y="8849"/>
                  </a:lnTo>
                  <a:lnTo>
                    <a:pt x="21013" y="8129"/>
                  </a:lnTo>
                  <a:lnTo>
                    <a:pt x="20745" y="7475"/>
                  </a:lnTo>
                  <a:lnTo>
                    <a:pt x="20495" y="6965"/>
                  </a:lnTo>
                  <a:lnTo>
                    <a:pt x="19944" y="7043"/>
                  </a:lnTo>
                  <a:lnTo>
                    <a:pt x="19374" y="7095"/>
                  </a:lnTo>
                  <a:lnTo>
                    <a:pt x="18786" y="7147"/>
                  </a:lnTo>
                  <a:lnTo>
                    <a:pt x="17593" y="7147"/>
                  </a:lnTo>
                  <a:lnTo>
                    <a:pt x="16418" y="7095"/>
                  </a:lnTo>
                  <a:lnTo>
                    <a:pt x="15919" y="7043"/>
                  </a:lnTo>
                  <a:lnTo>
                    <a:pt x="14923" y="6939"/>
                  </a:lnTo>
                  <a:lnTo>
                    <a:pt x="14139" y="6847"/>
                  </a:lnTo>
                  <a:lnTo>
                    <a:pt x="13622" y="6768"/>
                  </a:lnTo>
                  <a:lnTo>
                    <a:pt x="13444" y="6742"/>
                  </a:lnTo>
                  <a:lnTo>
                    <a:pt x="12999" y="6585"/>
                  </a:lnTo>
                  <a:lnTo>
                    <a:pt x="12625" y="6414"/>
                  </a:lnTo>
                  <a:lnTo>
                    <a:pt x="12287" y="6244"/>
                  </a:lnTo>
                  <a:lnTo>
                    <a:pt x="12056" y="6035"/>
                  </a:lnTo>
                  <a:lnTo>
                    <a:pt x="11842" y="5812"/>
                  </a:lnTo>
                  <a:lnTo>
                    <a:pt x="11699" y="5590"/>
                  </a:lnTo>
                  <a:lnTo>
                    <a:pt x="11610" y="5355"/>
                  </a:lnTo>
                  <a:lnTo>
                    <a:pt x="11539" y="5132"/>
                  </a:lnTo>
                  <a:lnTo>
                    <a:pt x="11539" y="4883"/>
                  </a:lnTo>
                  <a:lnTo>
                    <a:pt x="11574" y="4660"/>
                  </a:lnTo>
                  <a:lnTo>
                    <a:pt x="11646" y="4425"/>
                  </a:lnTo>
                  <a:lnTo>
                    <a:pt x="11735" y="4228"/>
                  </a:lnTo>
                  <a:lnTo>
                    <a:pt x="11842" y="4032"/>
                  </a:lnTo>
                  <a:lnTo>
                    <a:pt x="12019" y="3848"/>
                  </a:lnTo>
                  <a:lnTo>
                    <a:pt x="12216" y="3679"/>
                  </a:lnTo>
                  <a:lnTo>
                    <a:pt x="12429" y="3548"/>
                  </a:lnTo>
                  <a:lnTo>
                    <a:pt x="12625" y="3404"/>
                  </a:lnTo>
                  <a:lnTo>
                    <a:pt x="12803" y="3194"/>
                  </a:lnTo>
                  <a:lnTo>
                    <a:pt x="12964" y="2971"/>
                  </a:lnTo>
                  <a:lnTo>
                    <a:pt x="13106" y="2697"/>
                  </a:lnTo>
                  <a:lnTo>
                    <a:pt x="13212" y="2422"/>
                  </a:lnTo>
                  <a:lnTo>
                    <a:pt x="13249" y="2120"/>
                  </a:lnTo>
                  <a:lnTo>
                    <a:pt x="13284" y="1820"/>
                  </a:lnTo>
                  <a:lnTo>
                    <a:pt x="13212" y="1518"/>
                  </a:lnTo>
                  <a:lnTo>
                    <a:pt x="13106" y="1218"/>
                  </a:lnTo>
                  <a:lnTo>
                    <a:pt x="12964" y="930"/>
                  </a:lnTo>
                  <a:lnTo>
                    <a:pt x="12875" y="812"/>
                  </a:lnTo>
                  <a:lnTo>
                    <a:pt x="12732" y="680"/>
                  </a:lnTo>
                  <a:lnTo>
                    <a:pt x="12590" y="563"/>
                  </a:lnTo>
                  <a:lnTo>
                    <a:pt x="12429" y="458"/>
                  </a:lnTo>
                  <a:lnTo>
                    <a:pt x="12251" y="354"/>
                  </a:lnTo>
                  <a:lnTo>
                    <a:pt x="12056" y="262"/>
                  </a:lnTo>
                  <a:lnTo>
                    <a:pt x="11806" y="183"/>
                  </a:lnTo>
                  <a:lnTo>
                    <a:pt x="11574" y="131"/>
                  </a:lnTo>
                  <a:lnTo>
                    <a:pt x="11290" y="52"/>
                  </a:lnTo>
                  <a:lnTo>
                    <a:pt x="11022" y="26"/>
                  </a:lnTo>
                  <a:lnTo>
                    <a:pt x="10720" y="0"/>
                  </a:lnTo>
                  <a:lnTo>
                    <a:pt x="10061" y="0"/>
                  </a:lnTo>
                  <a:lnTo>
                    <a:pt x="9758" y="26"/>
                  </a:lnTo>
                  <a:lnTo>
                    <a:pt x="9491" y="52"/>
                  </a:lnTo>
                  <a:lnTo>
                    <a:pt x="9242" y="105"/>
                  </a:lnTo>
                  <a:lnTo>
                    <a:pt x="9010" y="157"/>
                  </a:lnTo>
                  <a:lnTo>
                    <a:pt x="8761" y="210"/>
                  </a:lnTo>
                  <a:lnTo>
                    <a:pt x="8565" y="288"/>
                  </a:lnTo>
                  <a:lnTo>
                    <a:pt x="8351" y="380"/>
                  </a:lnTo>
                  <a:lnTo>
                    <a:pt x="8191" y="458"/>
                  </a:lnTo>
                  <a:lnTo>
                    <a:pt x="8014" y="563"/>
                  </a:lnTo>
                  <a:lnTo>
                    <a:pt x="7870" y="654"/>
                  </a:lnTo>
                  <a:lnTo>
                    <a:pt x="7746" y="785"/>
                  </a:lnTo>
                  <a:lnTo>
                    <a:pt x="7532" y="1008"/>
                  </a:lnTo>
                  <a:lnTo>
                    <a:pt x="7354" y="1282"/>
                  </a:lnTo>
                  <a:lnTo>
                    <a:pt x="7265" y="1545"/>
                  </a:lnTo>
                  <a:lnTo>
                    <a:pt x="7230" y="1846"/>
                  </a:lnTo>
                  <a:lnTo>
                    <a:pt x="7230" y="2120"/>
                  </a:lnTo>
                  <a:lnTo>
                    <a:pt x="7265" y="2395"/>
                  </a:lnTo>
                  <a:lnTo>
                    <a:pt x="7354" y="2671"/>
                  </a:lnTo>
                  <a:lnTo>
                    <a:pt x="7532" y="2919"/>
                  </a:lnTo>
                  <a:lnTo>
                    <a:pt x="7746" y="3142"/>
                  </a:lnTo>
                  <a:lnTo>
                    <a:pt x="7978" y="3377"/>
                  </a:lnTo>
                  <a:lnTo>
                    <a:pt x="8209" y="3574"/>
                  </a:lnTo>
                  <a:lnTo>
                    <a:pt x="8423" y="3796"/>
                  </a:lnTo>
                  <a:lnTo>
                    <a:pt x="8601" y="4032"/>
                  </a:lnTo>
                  <a:lnTo>
                    <a:pt x="8690" y="4255"/>
                  </a:lnTo>
                  <a:lnTo>
                    <a:pt x="8761" y="4504"/>
                  </a:lnTo>
                  <a:lnTo>
                    <a:pt x="8761" y="4752"/>
                  </a:lnTo>
                  <a:lnTo>
                    <a:pt x="8725" y="5001"/>
                  </a:lnTo>
                  <a:lnTo>
                    <a:pt x="8636" y="5237"/>
                  </a:lnTo>
                  <a:lnTo>
                    <a:pt x="8494" y="5485"/>
                  </a:lnTo>
                  <a:lnTo>
                    <a:pt x="8280" y="5707"/>
                  </a:lnTo>
                  <a:lnTo>
                    <a:pt x="8049" y="5917"/>
                  </a:lnTo>
                  <a:lnTo>
                    <a:pt x="7746" y="6140"/>
                  </a:lnTo>
                  <a:lnTo>
                    <a:pt x="7390" y="6309"/>
                  </a:lnTo>
                  <a:lnTo>
                    <a:pt x="6980" y="6467"/>
                  </a:lnTo>
                  <a:lnTo>
                    <a:pt x="6500" y="6611"/>
                  </a:lnTo>
                  <a:lnTo>
                    <a:pt x="6001" y="6742"/>
                  </a:lnTo>
                  <a:lnTo>
                    <a:pt x="587" y="6742"/>
                  </a:lnTo>
                  <a:lnTo>
                    <a:pt x="481" y="7173"/>
                  </a:lnTo>
                  <a:lnTo>
                    <a:pt x="356" y="7776"/>
                  </a:lnTo>
                  <a:lnTo>
                    <a:pt x="250" y="8431"/>
                  </a:lnTo>
                  <a:lnTo>
                    <a:pt x="142" y="9124"/>
                  </a:lnTo>
                  <a:lnTo>
                    <a:pt x="36" y="9805"/>
                  </a:lnTo>
                  <a:lnTo>
                    <a:pt x="0" y="10433"/>
                  </a:lnTo>
                  <a:lnTo>
                    <a:pt x="0" y="11245"/>
                  </a:lnTo>
                  <a:lnTo>
                    <a:pt x="107" y="11415"/>
                  </a:lnTo>
                  <a:lnTo>
                    <a:pt x="214" y="11585"/>
                  </a:lnTo>
                  <a:lnTo>
                    <a:pt x="392" y="11717"/>
                  </a:lnTo>
                  <a:lnTo>
                    <a:pt x="587" y="11848"/>
                  </a:lnTo>
                  <a:lnTo>
                    <a:pt x="837" y="11966"/>
                  </a:lnTo>
                  <a:lnTo>
                    <a:pt x="1104" y="12044"/>
                  </a:lnTo>
                  <a:lnTo>
                    <a:pt x="1406" y="12122"/>
                  </a:lnTo>
                  <a:lnTo>
                    <a:pt x="1692" y="12174"/>
                  </a:lnTo>
                  <a:lnTo>
                    <a:pt x="2030" y="12200"/>
                  </a:lnTo>
                  <a:lnTo>
                    <a:pt x="2333" y="12214"/>
                  </a:lnTo>
                  <a:lnTo>
                    <a:pt x="2635" y="12200"/>
                  </a:lnTo>
                  <a:lnTo>
                    <a:pt x="2956" y="12174"/>
                  </a:lnTo>
                  <a:lnTo>
                    <a:pt x="3259" y="12122"/>
                  </a:lnTo>
                  <a:lnTo>
                    <a:pt x="3526" y="12018"/>
                  </a:lnTo>
                  <a:lnTo>
                    <a:pt x="3775" y="11913"/>
                  </a:lnTo>
                  <a:lnTo>
                    <a:pt x="4007" y="11795"/>
                  </a:lnTo>
                  <a:lnTo>
                    <a:pt x="4220" y="11638"/>
                  </a:lnTo>
                  <a:lnTo>
                    <a:pt x="4487" y="11546"/>
                  </a:lnTo>
                  <a:lnTo>
                    <a:pt x="4755" y="11467"/>
                  </a:lnTo>
                  <a:lnTo>
                    <a:pt x="5075" y="11441"/>
                  </a:lnTo>
                  <a:lnTo>
                    <a:pt x="5413" y="11415"/>
                  </a:lnTo>
                  <a:lnTo>
                    <a:pt x="5716" y="11441"/>
                  </a:lnTo>
                  <a:lnTo>
                    <a:pt x="6055" y="11494"/>
                  </a:lnTo>
                  <a:lnTo>
                    <a:pt x="6411" y="11585"/>
                  </a:lnTo>
                  <a:lnTo>
                    <a:pt x="6713" y="11717"/>
                  </a:lnTo>
                  <a:lnTo>
                    <a:pt x="7016" y="11874"/>
                  </a:lnTo>
                  <a:lnTo>
                    <a:pt x="7265" y="12044"/>
                  </a:lnTo>
                  <a:lnTo>
                    <a:pt x="7496" y="12266"/>
                  </a:lnTo>
                  <a:lnTo>
                    <a:pt x="7711" y="12528"/>
                  </a:lnTo>
                  <a:lnTo>
                    <a:pt x="7835" y="12803"/>
                  </a:lnTo>
                  <a:lnTo>
                    <a:pt x="7941" y="13130"/>
                  </a:lnTo>
                  <a:lnTo>
                    <a:pt x="7978" y="13458"/>
                  </a:lnTo>
                  <a:lnTo>
                    <a:pt x="7941" y="13707"/>
                  </a:lnTo>
                  <a:lnTo>
                    <a:pt x="7835" y="13929"/>
                  </a:lnTo>
                  <a:lnTo>
                    <a:pt x="7711" y="14151"/>
                  </a:lnTo>
                  <a:lnTo>
                    <a:pt x="7496" y="14335"/>
                  </a:lnTo>
                  <a:lnTo>
                    <a:pt x="7265" y="14505"/>
                  </a:lnTo>
                  <a:lnTo>
                    <a:pt x="7016" y="14662"/>
                  </a:lnTo>
                  <a:lnTo>
                    <a:pt x="6713" y="14780"/>
                  </a:lnTo>
                  <a:lnTo>
                    <a:pt x="6411" y="14884"/>
                  </a:lnTo>
                  <a:lnTo>
                    <a:pt x="6055" y="14963"/>
                  </a:lnTo>
                  <a:lnTo>
                    <a:pt x="5716" y="15015"/>
                  </a:lnTo>
                  <a:lnTo>
                    <a:pt x="5413" y="15015"/>
                  </a:lnTo>
                  <a:lnTo>
                    <a:pt x="5075" y="14989"/>
                  </a:lnTo>
                  <a:lnTo>
                    <a:pt x="4755" y="14937"/>
                  </a:lnTo>
                  <a:lnTo>
                    <a:pt x="4487" y="14832"/>
                  </a:lnTo>
                  <a:lnTo>
                    <a:pt x="4220" y="14714"/>
                  </a:lnTo>
                  <a:lnTo>
                    <a:pt x="4007" y="14531"/>
                  </a:lnTo>
                  <a:lnTo>
                    <a:pt x="3810" y="14361"/>
                  </a:lnTo>
                  <a:lnTo>
                    <a:pt x="3562" y="14230"/>
                  </a:lnTo>
                  <a:lnTo>
                    <a:pt x="3330" y="14125"/>
                  </a:lnTo>
                  <a:lnTo>
                    <a:pt x="3081" y="14060"/>
                  </a:lnTo>
                  <a:lnTo>
                    <a:pt x="2814" y="14033"/>
                  </a:lnTo>
                  <a:lnTo>
                    <a:pt x="2546" y="14033"/>
                  </a:lnTo>
                  <a:lnTo>
                    <a:pt x="2262" y="14060"/>
                  </a:lnTo>
                  <a:lnTo>
                    <a:pt x="1995" y="14099"/>
                  </a:lnTo>
                  <a:lnTo>
                    <a:pt x="1709" y="14204"/>
                  </a:lnTo>
                  <a:lnTo>
                    <a:pt x="1443" y="14309"/>
                  </a:lnTo>
                  <a:lnTo>
                    <a:pt x="1211" y="14427"/>
                  </a:lnTo>
                  <a:lnTo>
                    <a:pt x="961" y="14583"/>
                  </a:lnTo>
                  <a:lnTo>
                    <a:pt x="766" y="14727"/>
                  </a:lnTo>
                  <a:lnTo>
                    <a:pt x="552" y="14911"/>
                  </a:lnTo>
                  <a:lnTo>
                    <a:pt x="392" y="15107"/>
                  </a:lnTo>
                  <a:lnTo>
                    <a:pt x="285" y="15343"/>
                  </a:lnTo>
                  <a:lnTo>
                    <a:pt x="178" y="15565"/>
                  </a:lnTo>
                  <a:lnTo>
                    <a:pt x="142" y="15840"/>
                  </a:lnTo>
                  <a:lnTo>
                    <a:pt x="178" y="16168"/>
                  </a:lnTo>
                  <a:lnTo>
                    <a:pt x="214" y="16494"/>
                  </a:lnTo>
                  <a:lnTo>
                    <a:pt x="392" y="17267"/>
                  </a:lnTo>
                  <a:lnTo>
                    <a:pt x="587" y="18078"/>
                  </a:lnTo>
                  <a:lnTo>
                    <a:pt x="695" y="18485"/>
                  </a:lnTo>
                  <a:lnTo>
                    <a:pt x="801" y="18903"/>
                  </a:lnTo>
                  <a:lnTo>
                    <a:pt x="855" y="19309"/>
                  </a:lnTo>
                  <a:lnTo>
                    <a:pt x="890" y="19715"/>
                  </a:lnTo>
                  <a:lnTo>
                    <a:pt x="890" y="20056"/>
                  </a:lnTo>
                  <a:lnTo>
                    <a:pt x="855" y="20408"/>
                  </a:lnTo>
                  <a:lnTo>
                    <a:pt x="837" y="20592"/>
                  </a:lnTo>
                  <a:lnTo>
                    <a:pt x="766" y="20736"/>
                  </a:lnTo>
                  <a:lnTo>
                    <a:pt x="695" y="20893"/>
                  </a:lnTo>
                  <a:lnTo>
                    <a:pt x="587" y="21011"/>
                  </a:lnTo>
                  <a:lnTo>
                    <a:pt x="1371" y="20920"/>
                  </a:lnTo>
                  <a:lnTo>
                    <a:pt x="2190" y="20789"/>
                  </a:lnTo>
                  <a:lnTo>
                    <a:pt x="3009" y="20710"/>
                  </a:lnTo>
                  <a:lnTo>
                    <a:pt x="3810" y="20644"/>
                  </a:lnTo>
                  <a:lnTo>
                    <a:pt x="4558" y="20618"/>
                  </a:lnTo>
                  <a:lnTo>
                    <a:pt x="5271" y="20618"/>
                  </a:lnTo>
                  <a:lnTo>
                    <a:pt x="5609" y="20644"/>
                  </a:lnTo>
                  <a:lnTo>
                    <a:pt x="5966" y="20684"/>
                  </a:lnTo>
                  <a:lnTo>
                    <a:pt x="6232" y="20736"/>
                  </a:lnTo>
                  <a:lnTo>
                    <a:pt x="6535" y="20815"/>
                  </a:lnTo>
                  <a:close/>
                </a:path>
              </a:pathLst>
            </a:custGeom>
            <a:solidFill>
              <a:srgbClr val="FFBE7D"/>
            </a:solidFill>
            <a:ln w="28575" cap="flat">
              <a:solidFill>
                <a:srgbClr val="000000"/>
              </a:solidFill>
              <a:prstDash val="solid"/>
              <a:miter lim="800000"/>
            </a:ln>
            <a:effectLst/>
          </p:spPr>
          <p:txBody>
            <a:bodyPr wrap="square" lIns="45719" tIns="45719" rIns="45719" bIns="45719" numCol="1" anchor="t">
              <a:noAutofit/>
            </a:bodyPr>
            <a:lstStyle/>
            <a:p>
              <a:endParaRPr/>
            </a:p>
          </p:txBody>
        </p:sp>
        <p:sp>
          <p:nvSpPr>
            <p:cNvPr id="109" name="Shape 109"/>
            <p:cNvSpPr/>
            <p:nvPr/>
          </p:nvSpPr>
          <p:spPr>
            <a:xfrm>
              <a:off x="487751" y="593936"/>
              <a:ext cx="822252" cy="742845"/>
            </a:xfrm>
            <a:custGeom>
              <a:avLst/>
              <a:gdLst/>
              <a:ahLst/>
              <a:cxnLst>
                <a:cxn ang="0">
                  <a:pos x="wd2" y="hd2"/>
                </a:cxn>
                <a:cxn ang="5400000">
                  <a:pos x="wd2" y="hd2"/>
                </a:cxn>
                <a:cxn ang="10800000">
                  <a:pos x="wd2" y="hd2"/>
                </a:cxn>
                <a:cxn ang="16200000">
                  <a:pos x="wd2" y="hd2"/>
                </a:cxn>
              </a:cxnLst>
              <a:rect l="0" t="0" r="r" b="b"/>
              <a:pathLst>
                <a:path w="21600" h="21600" extrusionOk="0">
                  <a:moveTo>
                    <a:pt x="4238" y="12342"/>
                  </a:moveTo>
                  <a:lnTo>
                    <a:pt x="4125" y="12456"/>
                  </a:lnTo>
                  <a:lnTo>
                    <a:pt x="4001" y="12569"/>
                  </a:lnTo>
                  <a:lnTo>
                    <a:pt x="3888" y="12625"/>
                  </a:lnTo>
                  <a:lnTo>
                    <a:pt x="3764" y="12682"/>
                  </a:lnTo>
                  <a:lnTo>
                    <a:pt x="3515" y="12682"/>
                  </a:lnTo>
                  <a:lnTo>
                    <a:pt x="3391" y="12653"/>
                  </a:lnTo>
                  <a:lnTo>
                    <a:pt x="3278" y="12597"/>
                  </a:lnTo>
                  <a:lnTo>
                    <a:pt x="3018" y="12484"/>
                  </a:lnTo>
                  <a:lnTo>
                    <a:pt x="2780" y="12328"/>
                  </a:lnTo>
                  <a:lnTo>
                    <a:pt x="2520" y="12130"/>
                  </a:lnTo>
                  <a:lnTo>
                    <a:pt x="2283" y="11975"/>
                  </a:lnTo>
                  <a:lnTo>
                    <a:pt x="2023" y="11804"/>
                  </a:lnTo>
                  <a:lnTo>
                    <a:pt x="1763" y="11663"/>
                  </a:lnTo>
                  <a:lnTo>
                    <a:pt x="1628" y="11649"/>
                  </a:lnTo>
                  <a:lnTo>
                    <a:pt x="1503" y="11621"/>
                  </a:lnTo>
                  <a:lnTo>
                    <a:pt x="1243" y="11621"/>
                  </a:lnTo>
                  <a:lnTo>
                    <a:pt x="1108" y="11649"/>
                  </a:lnTo>
                  <a:lnTo>
                    <a:pt x="960" y="11719"/>
                  </a:lnTo>
                  <a:lnTo>
                    <a:pt x="824" y="11804"/>
                  </a:lnTo>
                  <a:lnTo>
                    <a:pt x="700" y="11946"/>
                  </a:lnTo>
                  <a:lnTo>
                    <a:pt x="542" y="12074"/>
                  </a:lnTo>
                  <a:lnTo>
                    <a:pt x="418" y="12272"/>
                  </a:lnTo>
                  <a:lnTo>
                    <a:pt x="260" y="12512"/>
                  </a:lnTo>
                  <a:lnTo>
                    <a:pt x="135" y="12782"/>
                  </a:lnTo>
                  <a:lnTo>
                    <a:pt x="68" y="12951"/>
                  </a:lnTo>
                  <a:lnTo>
                    <a:pt x="22" y="13135"/>
                  </a:lnTo>
                  <a:lnTo>
                    <a:pt x="0" y="13375"/>
                  </a:lnTo>
                  <a:lnTo>
                    <a:pt x="0" y="13631"/>
                  </a:lnTo>
                  <a:lnTo>
                    <a:pt x="22" y="13871"/>
                  </a:lnTo>
                  <a:lnTo>
                    <a:pt x="90" y="14140"/>
                  </a:lnTo>
                  <a:lnTo>
                    <a:pt x="181" y="14395"/>
                  </a:lnTo>
                  <a:lnTo>
                    <a:pt x="282" y="14636"/>
                  </a:lnTo>
                  <a:lnTo>
                    <a:pt x="440" y="14848"/>
                  </a:lnTo>
                  <a:lnTo>
                    <a:pt x="610" y="15046"/>
                  </a:lnTo>
                  <a:lnTo>
                    <a:pt x="723" y="15117"/>
                  </a:lnTo>
                  <a:lnTo>
                    <a:pt x="824" y="15202"/>
                  </a:lnTo>
                  <a:lnTo>
                    <a:pt x="937" y="15259"/>
                  </a:lnTo>
                  <a:lnTo>
                    <a:pt x="1074" y="15315"/>
                  </a:lnTo>
                  <a:lnTo>
                    <a:pt x="1198" y="15343"/>
                  </a:lnTo>
                  <a:lnTo>
                    <a:pt x="1345" y="15372"/>
                  </a:lnTo>
                  <a:lnTo>
                    <a:pt x="1673" y="15372"/>
                  </a:lnTo>
                  <a:lnTo>
                    <a:pt x="1854" y="15343"/>
                  </a:lnTo>
                  <a:lnTo>
                    <a:pt x="2023" y="15315"/>
                  </a:lnTo>
                  <a:lnTo>
                    <a:pt x="2215" y="15230"/>
                  </a:lnTo>
                  <a:lnTo>
                    <a:pt x="2418" y="15145"/>
                  </a:lnTo>
                  <a:lnTo>
                    <a:pt x="2735" y="15017"/>
                  </a:lnTo>
                  <a:lnTo>
                    <a:pt x="2996" y="14904"/>
                  </a:lnTo>
                  <a:lnTo>
                    <a:pt x="3255" y="14819"/>
                  </a:lnTo>
                  <a:lnTo>
                    <a:pt x="3504" y="14791"/>
                  </a:lnTo>
                  <a:lnTo>
                    <a:pt x="3606" y="14819"/>
                  </a:lnTo>
                  <a:lnTo>
                    <a:pt x="3719" y="14848"/>
                  </a:lnTo>
                  <a:lnTo>
                    <a:pt x="3798" y="14904"/>
                  </a:lnTo>
                  <a:lnTo>
                    <a:pt x="3911" y="14989"/>
                  </a:lnTo>
                  <a:lnTo>
                    <a:pt x="4001" y="15089"/>
                  </a:lnTo>
                  <a:lnTo>
                    <a:pt x="4080" y="15230"/>
                  </a:lnTo>
                  <a:lnTo>
                    <a:pt x="4170" y="15400"/>
                  </a:lnTo>
                  <a:lnTo>
                    <a:pt x="4238" y="15612"/>
                  </a:lnTo>
                  <a:lnTo>
                    <a:pt x="4317" y="15853"/>
                  </a:lnTo>
                  <a:lnTo>
                    <a:pt x="4385" y="16122"/>
                  </a:lnTo>
                  <a:lnTo>
                    <a:pt x="4430" y="16433"/>
                  </a:lnTo>
                  <a:lnTo>
                    <a:pt x="4498" y="16731"/>
                  </a:lnTo>
                  <a:lnTo>
                    <a:pt x="4543" y="17084"/>
                  </a:lnTo>
                  <a:lnTo>
                    <a:pt x="4566" y="17438"/>
                  </a:lnTo>
                  <a:lnTo>
                    <a:pt x="4577" y="17820"/>
                  </a:lnTo>
                  <a:lnTo>
                    <a:pt x="4577" y="18981"/>
                  </a:lnTo>
                  <a:lnTo>
                    <a:pt x="4543" y="19363"/>
                  </a:lnTo>
                  <a:lnTo>
                    <a:pt x="4498" y="19746"/>
                  </a:lnTo>
                  <a:lnTo>
                    <a:pt x="4453" y="20127"/>
                  </a:lnTo>
                  <a:lnTo>
                    <a:pt x="4362" y="20482"/>
                  </a:lnTo>
                  <a:lnTo>
                    <a:pt x="4283" y="20835"/>
                  </a:lnTo>
                  <a:lnTo>
                    <a:pt x="4193" y="21160"/>
                  </a:lnTo>
                  <a:lnTo>
                    <a:pt x="7663" y="21160"/>
                  </a:lnTo>
                  <a:lnTo>
                    <a:pt x="8013" y="21019"/>
                  </a:lnTo>
                  <a:lnTo>
                    <a:pt x="8296" y="20892"/>
                  </a:lnTo>
                  <a:lnTo>
                    <a:pt x="8556" y="20694"/>
                  </a:lnTo>
                  <a:lnTo>
                    <a:pt x="8793" y="20510"/>
                  </a:lnTo>
                  <a:lnTo>
                    <a:pt x="8963" y="20283"/>
                  </a:lnTo>
                  <a:lnTo>
                    <a:pt x="9144" y="20043"/>
                  </a:lnTo>
                  <a:lnTo>
                    <a:pt x="9246" y="19802"/>
                  </a:lnTo>
                  <a:lnTo>
                    <a:pt x="9336" y="19547"/>
                  </a:lnTo>
                  <a:lnTo>
                    <a:pt x="9404" y="19278"/>
                  </a:lnTo>
                  <a:lnTo>
                    <a:pt x="9427" y="19010"/>
                  </a:lnTo>
                  <a:lnTo>
                    <a:pt x="9427" y="18740"/>
                  </a:lnTo>
                  <a:lnTo>
                    <a:pt x="9381" y="18500"/>
                  </a:lnTo>
                  <a:lnTo>
                    <a:pt x="9314" y="18217"/>
                  </a:lnTo>
                  <a:lnTo>
                    <a:pt x="9201" y="17976"/>
                  </a:lnTo>
                  <a:lnTo>
                    <a:pt x="9099" y="17735"/>
                  </a:lnTo>
                  <a:lnTo>
                    <a:pt x="8918" y="17509"/>
                  </a:lnTo>
                  <a:lnTo>
                    <a:pt x="8770" y="17268"/>
                  </a:lnTo>
                  <a:lnTo>
                    <a:pt x="8635" y="17028"/>
                  </a:lnTo>
                  <a:lnTo>
                    <a:pt x="8556" y="16759"/>
                  </a:lnTo>
                  <a:lnTo>
                    <a:pt x="8465" y="16461"/>
                  </a:lnTo>
                  <a:lnTo>
                    <a:pt x="8443" y="16150"/>
                  </a:lnTo>
                  <a:lnTo>
                    <a:pt x="8443" y="15853"/>
                  </a:lnTo>
                  <a:lnTo>
                    <a:pt x="8465" y="15555"/>
                  </a:lnTo>
                  <a:lnTo>
                    <a:pt x="8533" y="15259"/>
                  </a:lnTo>
                  <a:lnTo>
                    <a:pt x="8635" y="14989"/>
                  </a:lnTo>
                  <a:lnTo>
                    <a:pt x="8770" y="14720"/>
                  </a:lnTo>
                  <a:lnTo>
                    <a:pt x="8862" y="14607"/>
                  </a:lnTo>
                  <a:lnTo>
                    <a:pt x="8963" y="14466"/>
                  </a:lnTo>
                  <a:lnTo>
                    <a:pt x="9054" y="14367"/>
                  </a:lnTo>
                  <a:lnTo>
                    <a:pt x="9178" y="14282"/>
                  </a:lnTo>
                  <a:lnTo>
                    <a:pt x="9291" y="14196"/>
                  </a:lnTo>
                  <a:lnTo>
                    <a:pt x="9427" y="14111"/>
                  </a:lnTo>
                  <a:lnTo>
                    <a:pt x="9573" y="14041"/>
                  </a:lnTo>
                  <a:lnTo>
                    <a:pt x="9720" y="13984"/>
                  </a:lnTo>
                  <a:lnTo>
                    <a:pt x="9878" y="13928"/>
                  </a:lnTo>
                  <a:lnTo>
                    <a:pt x="10048" y="13899"/>
                  </a:lnTo>
                  <a:lnTo>
                    <a:pt x="10251" y="13871"/>
                  </a:lnTo>
                  <a:lnTo>
                    <a:pt x="10658" y="13871"/>
                  </a:lnTo>
                  <a:lnTo>
                    <a:pt x="10851" y="13899"/>
                  </a:lnTo>
                  <a:lnTo>
                    <a:pt x="11032" y="13956"/>
                  </a:lnTo>
                  <a:lnTo>
                    <a:pt x="11201" y="14013"/>
                  </a:lnTo>
                  <a:lnTo>
                    <a:pt x="11348" y="14083"/>
                  </a:lnTo>
                  <a:lnTo>
                    <a:pt x="11506" y="14168"/>
                  </a:lnTo>
                  <a:lnTo>
                    <a:pt x="11630" y="14253"/>
                  </a:lnTo>
                  <a:lnTo>
                    <a:pt x="11743" y="14367"/>
                  </a:lnTo>
                  <a:lnTo>
                    <a:pt x="11856" y="14466"/>
                  </a:lnTo>
                  <a:lnTo>
                    <a:pt x="11936" y="14607"/>
                  </a:lnTo>
                  <a:lnTo>
                    <a:pt x="12026" y="14749"/>
                  </a:lnTo>
                  <a:lnTo>
                    <a:pt x="12094" y="14876"/>
                  </a:lnTo>
                  <a:lnTo>
                    <a:pt x="12195" y="15202"/>
                  </a:lnTo>
                  <a:lnTo>
                    <a:pt x="12263" y="15499"/>
                  </a:lnTo>
                  <a:lnTo>
                    <a:pt x="12286" y="15825"/>
                  </a:lnTo>
                  <a:lnTo>
                    <a:pt x="12286" y="16150"/>
                  </a:lnTo>
                  <a:lnTo>
                    <a:pt x="12241" y="16475"/>
                  </a:lnTo>
                  <a:lnTo>
                    <a:pt x="12173" y="16801"/>
                  </a:lnTo>
                  <a:lnTo>
                    <a:pt x="12094" y="17084"/>
                  </a:lnTo>
                  <a:lnTo>
                    <a:pt x="12003" y="17324"/>
                  </a:lnTo>
                  <a:lnTo>
                    <a:pt x="11879" y="17537"/>
                  </a:lnTo>
                  <a:lnTo>
                    <a:pt x="11743" y="17707"/>
                  </a:lnTo>
                  <a:lnTo>
                    <a:pt x="11608" y="17834"/>
                  </a:lnTo>
                  <a:lnTo>
                    <a:pt x="11484" y="18032"/>
                  </a:lnTo>
                  <a:lnTo>
                    <a:pt x="11393" y="18217"/>
                  </a:lnTo>
                  <a:lnTo>
                    <a:pt x="11314" y="18443"/>
                  </a:lnTo>
                  <a:lnTo>
                    <a:pt x="11246" y="18655"/>
                  </a:lnTo>
                  <a:lnTo>
                    <a:pt x="11201" y="18896"/>
                  </a:lnTo>
                  <a:lnTo>
                    <a:pt x="11179" y="19151"/>
                  </a:lnTo>
                  <a:lnTo>
                    <a:pt x="11179" y="19420"/>
                  </a:lnTo>
                  <a:lnTo>
                    <a:pt x="11224" y="19660"/>
                  </a:lnTo>
                  <a:lnTo>
                    <a:pt x="11292" y="19901"/>
                  </a:lnTo>
                  <a:lnTo>
                    <a:pt x="11371" y="20156"/>
                  </a:lnTo>
                  <a:lnTo>
                    <a:pt x="11506" y="20396"/>
                  </a:lnTo>
                  <a:lnTo>
                    <a:pt x="11676" y="20609"/>
                  </a:lnTo>
                  <a:lnTo>
                    <a:pt x="11879" y="20807"/>
                  </a:lnTo>
                  <a:lnTo>
                    <a:pt x="12116" y="20991"/>
                  </a:lnTo>
                  <a:lnTo>
                    <a:pt x="12399" y="21160"/>
                  </a:lnTo>
                  <a:lnTo>
                    <a:pt x="12523" y="21189"/>
                  </a:lnTo>
                  <a:lnTo>
                    <a:pt x="12852" y="21274"/>
                  </a:lnTo>
                  <a:lnTo>
                    <a:pt x="13326" y="21373"/>
                  </a:lnTo>
                  <a:lnTo>
                    <a:pt x="13959" y="21486"/>
                  </a:lnTo>
                  <a:lnTo>
                    <a:pt x="14309" y="21543"/>
                  </a:lnTo>
                  <a:lnTo>
                    <a:pt x="14648" y="21571"/>
                  </a:lnTo>
                  <a:lnTo>
                    <a:pt x="15022" y="21600"/>
                  </a:lnTo>
                  <a:lnTo>
                    <a:pt x="15779" y="21600"/>
                  </a:lnTo>
                  <a:lnTo>
                    <a:pt x="16174" y="21571"/>
                  </a:lnTo>
                  <a:lnTo>
                    <a:pt x="16513" y="21486"/>
                  </a:lnTo>
                  <a:lnTo>
                    <a:pt x="16887" y="21402"/>
                  </a:lnTo>
                  <a:lnTo>
                    <a:pt x="16819" y="21189"/>
                  </a:lnTo>
                  <a:lnTo>
                    <a:pt x="16774" y="20934"/>
                  </a:lnTo>
                  <a:lnTo>
                    <a:pt x="16740" y="20666"/>
                  </a:lnTo>
                  <a:lnTo>
                    <a:pt x="16717" y="20368"/>
                  </a:lnTo>
                  <a:lnTo>
                    <a:pt x="16695" y="19717"/>
                  </a:lnTo>
                  <a:lnTo>
                    <a:pt x="16695" y="19010"/>
                  </a:lnTo>
                  <a:lnTo>
                    <a:pt x="16717" y="18302"/>
                  </a:lnTo>
                  <a:lnTo>
                    <a:pt x="16751" y="17594"/>
                  </a:lnTo>
                  <a:lnTo>
                    <a:pt x="16819" y="16943"/>
                  </a:lnTo>
                  <a:lnTo>
                    <a:pt x="16887" y="16376"/>
                  </a:lnTo>
                  <a:lnTo>
                    <a:pt x="16932" y="16122"/>
                  </a:lnTo>
                  <a:lnTo>
                    <a:pt x="17000" y="15938"/>
                  </a:lnTo>
                  <a:lnTo>
                    <a:pt x="17079" y="15782"/>
                  </a:lnTo>
                  <a:lnTo>
                    <a:pt x="17192" y="15640"/>
                  </a:lnTo>
                  <a:lnTo>
                    <a:pt x="17316" y="15555"/>
                  </a:lnTo>
                  <a:lnTo>
                    <a:pt x="17451" y="15499"/>
                  </a:lnTo>
                  <a:lnTo>
                    <a:pt x="17598" y="15442"/>
                  </a:lnTo>
                  <a:lnTo>
                    <a:pt x="17756" y="15442"/>
                  </a:lnTo>
                  <a:lnTo>
                    <a:pt x="17903" y="15471"/>
                  </a:lnTo>
                  <a:lnTo>
                    <a:pt x="18062" y="15527"/>
                  </a:lnTo>
                  <a:lnTo>
                    <a:pt x="18231" y="15612"/>
                  </a:lnTo>
                  <a:lnTo>
                    <a:pt x="18378" y="15725"/>
                  </a:lnTo>
                  <a:lnTo>
                    <a:pt x="18559" y="15825"/>
                  </a:lnTo>
                  <a:lnTo>
                    <a:pt x="18706" y="15966"/>
                  </a:lnTo>
                  <a:lnTo>
                    <a:pt x="18865" y="16122"/>
                  </a:lnTo>
                  <a:lnTo>
                    <a:pt x="18989" y="16320"/>
                  </a:lnTo>
                  <a:lnTo>
                    <a:pt x="19124" y="16475"/>
                  </a:lnTo>
                  <a:lnTo>
                    <a:pt x="19294" y="16618"/>
                  </a:lnTo>
                  <a:lnTo>
                    <a:pt x="19463" y="16731"/>
                  </a:lnTo>
                  <a:lnTo>
                    <a:pt x="19667" y="16801"/>
                  </a:lnTo>
                  <a:lnTo>
                    <a:pt x="19859" y="16830"/>
                  </a:lnTo>
                  <a:lnTo>
                    <a:pt x="20051" y="16858"/>
                  </a:lnTo>
                  <a:lnTo>
                    <a:pt x="20265" y="16830"/>
                  </a:lnTo>
                  <a:lnTo>
                    <a:pt x="20469" y="16787"/>
                  </a:lnTo>
                  <a:lnTo>
                    <a:pt x="20662" y="16702"/>
                  </a:lnTo>
                  <a:lnTo>
                    <a:pt x="20854" y="16560"/>
                  </a:lnTo>
                  <a:lnTo>
                    <a:pt x="21035" y="16405"/>
                  </a:lnTo>
                  <a:lnTo>
                    <a:pt x="21182" y="16207"/>
                  </a:lnTo>
                  <a:lnTo>
                    <a:pt x="21340" y="15995"/>
                  </a:lnTo>
                  <a:lnTo>
                    <a:pt x="21441" y="15725"/>
                  </a:lnTo>
                  <a:lnTo>
                    <a:pt x="21532" y="15428"/>
                  </a:lnTo>
                  <a:lnTo>
                    <a:pt x="21600" y="15075"/>
                  </a:lnTo>
                  <a:lnTo>
                    <a:pt x="21600" y="14522"/>
                  </a:lnTo>
                  <a:lnTo>
                    <a:pt x="21577" y="14367"/>
                  </a:lnTo>
                  <a:lnTo>
                    <a:pt x="21532" y="14196"/>
                  </a:lnTo>
                  <a:lnTo>
                    <a:pt x="21487" y="14041"/>
                  </a:lnTo>
                  <a:lnTo>
                    <a:pt x="21419" y="13899"/>
                  </a:lnTo>
                  <a:lnTo>
                    <a:pt x="21351" y="13758"/>
                  </a:lnTo>
                  <a:lnTo>
                    <a:pt x="21204" y="13489"/>
                  </a:lnTo>
                  <a:lnTo>
                    <a:pt x="21035" y="13276"/>
                  </a:lnTo>
                  <a:lnTo>
                    <a:pt x="20809" y="13079"/>
                  </a:lnTo>
                  <a:lnTo>
                    <a:pt x="20593" y="12951"/>
                  </a:lnTo>
                  <a:lnTo>
                    <a:pt x="20356" y="12810"/>
                  </a:lnTo>
                  <a:lnTo>
                    <a:pt x="20119" y="12753"/>
                  </a:lnTo>
                  <a:lnTo>
                    <a:pt x="19881" y="12696"/>
                  </a:lnTo>
                  <a:lnTo>
                    <a:pt x="19644" y="12724"/>
                  </a:lnTo>
                  <a:lnTo>
                    <a:pt x="19429" y="12782"/>
                  </a:lnTo>
                  <a:lnTo>
                    <a:pt x="19226" y="12895"/>
                  </a:lnTo>
                  <a:lnTo>
                    <a:pt x="19147" y="12951"/>
                  </a:lnTo>
                  <a:lnTo>
                    <a:pt x="19057" y="13036"/>
                  </a:lnTo>
                  <a:lnTo>
                    <a:pt x="18989" y="13135"/>
                  </a:lnTo>
                  <a:lnTo>
                    <a:pt x="18910" y="13248"/>
                  </a:lnTo>
                  <a:lnTo>
                    <a:pt x="18774" y="13460"/>
                  </a:lnTo>
                  <a:lnTo>
                    <a:pt x="18626" y="13631"/>
                  </a:lnTo>
                  <a:lnTo>
                    <a:pt x="18468" y="13730"/>
                  </a:lnTo>
                  <a:lnTo>
                    <a:pt x="18299" y="13815"/>
                  </a:lnTo>
                  <a:lnTo>
                    <a:pt x="18141" y="13843"/>
                  </a:lnTo>
                  <a:lnTo>
                    <a:pt x="17971" y="13871"/>
                  </a:lnTo>
                  <a:lnTo>
                    <a:pt x="17802" y="13843"/>
                  </a:lnTo>
                  <a:lnTo>
                    <a:pt x="17644" y="13786"/>
                  </a:lnTo>
                  <a:lnTo>
                    <a:pt x="17497" y="13716"/>
                  </a:lnTo>
                  <a:lnTo>
                    <a:pt x="17339" y="13631"/>
                  </a:lnTo>
                  <a:lnTo>
                    <a:pt x="17214" y="13518"/>
                  </a:lnTo>
                  <a:lnTo>
                    <a:pt x="17101" y="13375"/>
                  </a:lnTo>
                  <a:lnTo>
                    <a:pt x="17022" y="13248"/>
                  </a:lnTo>
                  <a:lnTo>
                    <a:pt x="16932" y="13107"/>
                  </a:lnTo>
                  <a:lnTo>
                    <a:pt x="16887" y="12980"/>
                  </a:lnTo>
                  <a:lnTo>
                    <a:pt x="16887" y="5718"/>
                  </a:lnTo>
                  <a:lnTo>
                    <a:pt x="16671" y="5874"/>
                  </a:lnTo>
                  <a:lnTo>
                    <a:pt x="16411" y="6016"/>
                  </a:lnTo>
                  <a:lnTo>
                    <a:pt x="16151" y="6157"/>
                  </a:lnTo>
                  <a:lnTo>
                    <a:pt x="15846" y="6228"/>
                  </a:lnTo>
                  <a:lnTo>
                    <a:pt x="15541" y="6284"/>
                  </a:lnTo>
                  <a:lnTo>
                    <a:pt x="15214" y="6312"/>
                  </a:lnTo>
                  <a:lnTo>
                    <a:pt x="14863" y="6341"/>
                  </a:lnTo>
                  <a:lnTo>
                    <a:pt x="14546" y="6341"/>
                  </a:lnTo>
                  <a:lnTo>
                    <a:pt x="14196" y="6312"/>
                  </a:lnTo>
                  <a:lnTo>
                    <a:pt x="13846" y="6256"/>
                  </a:lnTo>
                  <a:lnTo>
                    <a:pt x="13518" y="6199"/>
                  </a:lnTo>
                  <a:lnTo>
                    <a:pt x="13202" y="6129"/>
                  </a:lnTo>
                  <a:lnTo>
                    <a:pt x="12897" y="6044"/>
                  </a:lnTo>
                  <a:lnTo>
                    <a:pt x="12613" y="5931"/>
                  </a:lnTo>
                  <a:lnTo>
                    <a:pt x="12353" y="5818"/>
                  </a:lnTo>
                  <a:lnTo>
                    <a:pt x="12116" y="5718"/>
                  </a:lnTo>
                  <a:lnTo>
                    <a:pt x="11936" y="5605"/>
                  </a:lnTo>
                  <a:lnTo>
                    <a:pt x="11789" y="5492"/>
                  </a:lnTo>
                  <a:lnTo>
                    <a:pt x="11653" y="5393"/>
                  </a:lnTo>
                  <a:lnTo>
                    <a:pt x="11551" y="5280"/>
                  </a:lnTo>
                  <a:lnTo>
                    <a:pt x="11461" y="5166"/>
                  </a:lnTo>
                  <a:lnTo>
                    <a:pt x="11393" y="5068"/>
                  </a:lnTo>
                  <a:lnTo>
                    <a:pt x="11371" y="4925"/>
                  </a:lnTo>
                  <a:lnTo>
                    <a:pt x="11348" y="4812"/>
                  </a:lnTo>
                  <a:lnTo>
                    <a:pt x="11348" y="4685"/>
                  </a:lnTo>
                  <a:lnTo>
                    <a:pt x="11371" y="4543"/>
                  </a:lnTo>
                  <a:lnTo>
                    <a:pt x="11438" y="4388"/>
                  </a:lnTo>
                  <a:lnTo>
                    <a:pt x="11506" y="4217"/>
                  </a:lnTo>
                  <a:lnTo>
                    <a:pt x="11698" y="3864"/>
                  </a:lnTo>
                  <a:lnTo>
                    <a:pt x="11981" y="3482"/>
                  </a:lnTo>
                  <a:lnTo>
                    <a:pt x="12139" y="3241"/>
                  </a:lnTo>
                  <a:lnTo>
                    <a:pt x="12241" y="3001"/>
                  </a:lnTo>
                  <a:lnTo>
                    <a:pt x="12331" y="2732"/>
                  </a:lnTo>
                  <a:lnTo>
                    <a:pt x="12399" y="2420"/>
                  </a:lnTo>
                  <a:lnTo>
                    <a:pt x="12433" y="2151"/>
                  </a:lnTo>
                  <a:lnTo>
                    <a:pt x="12433" y="1854"/>
                  </a:lnTo>
                  <a:lnTo>
                    <a:pt x="12399" y="1557"/>
                  </a:lnTo>
                  <a:lnTo>
                    <a:pt x="12331" y="1288"/>
                  </a:lnTo>
                  <a:lnTo>
                    <a:pt x="12241" y="1019"/>
                  </a:lnTo>
                  <a:lnTo>
                    <a:pt x="12094" y="764"/>
                  </a:lnTo>
                  <a:lnTo>
                    <a:pt x="12003" y="665"/>
                  </a:lnTo>
                  <a:lnTo>
                    <a:pt x="11913" y="552"/>
                  </a:lnTo>
                  <a:lnTo>
                    <a:pt x="11811" y="439"/>
                  </a:lnTo>
                  <a:lnTo>
                    <a:pt x="11698" y="353"/>
                  </a:lnTo>
                  <a:lnTo>
                    <a:pt x="11574" y="282"/>
                  </a:lnTo>
                  <a:lnTo>
                    <a:pt x="11438" y="198"/>
                  </a:lnTo>
                  <a:lnTo>
                    <a:pt x="11292" y="141"/>
                  </a:lnTo>
                  <a:lnTo>
                    <a:pt x="11133" y="85"/>
                  </a:lnTo>
                  <a:lnTo>
                    <a:pt x="10964" y="28"/>
                  </a:lnTo>
                  <a:lnTo>
                    <a:pt x="10794" y="0"/>
                  </a:lnTo>
                  <a:lnTo>
                    <a:pt x="10251" y="0"/>
                  </a:lnTo>
                  <a:lnTo>
                    <a:pt x="10070" y="28"/>
                  </a:lnTo>
                  <a:lnTo>
                    <a:pt x="9946" y="56"/>
                  </a:lnTo>
                  <a:lnTo>
                    <a:pt x="9788" y="113"/>
                  </a:lnTo>
                  <a:lnTo>
                    <a:pt x="9686" y="198"/>
                  </a:lnTo>
                  <a:lnTo>
                    <a:pt x="9551" y="254"/>
                  </a:lnTo>
                  <a:lnTo>
                    <a:pt x="9449" y="353"/>
                  </a:lnTo>
                  <a:lnTo>
                    <a:pt x="9359" y="439"/>
                  </a:lnTo>
                  <a:lnTo>
                    <a:pt x="9268" y="552"/>
                  </a:lnTo>
                  <a:lnTo>
                    <a:pt x="9178" y="665"/>
                  </a:lnTo>
                  <a:lnTo>
                    <a:pt x="9122" y="764"/>
                  </a:lnTo>
                  <a:lnTo>
                    <a:pt x="9054" y="905"/>
                  </a:lnTo>
                  <a:lnTo>
                    <a:pt x="8963" y="1175"/>
                  </a:lnTo>
                  <a:lnTo>
                    <a:pt x="8907" y="1472"/>
                  </a:lnTo>
                  <a:lnTo>
                    <a:pt x="8884" y="1769"/>
                  </a:lnTo>
                  <a:lnTo>
                    <a:pt x="8884" y="2095"/>
                  </a:lnTo>
                  <a:lnTo>
                    <a:pt x="8907" y="2420"/>
                  </a:lnTo>
                  <a:lnTo>
                    <a:pt x="8963" y="2732"/>
                  </a:lnTo>
                  <a:lnTo>
                    <a:pt x="9054" y="3057"/>
                  </a:lnTo>
                  <a:lnTo>
                    <a:pt x="9167" y="3354"/>
                  </a:lnTo>
                  <a:lnTo>
                    <a:pt x="9291" y="3624"/>
                  </a:lnTo>
                  <a:lnTo>
                    <a:pt x="9460" y="3864"/>
                  </a:lnTo>
                  <a:lnTo>
                    <a:pt x="9573" y="4062"/>
                  </a:lnTo>
                  <a:lnTo>
                    <a:pt x="9664" y="4247"/>
                  </a:lnTo>
                  <a:lnTo>
                    <a:pt x="9720" y="4445"/>
                  </a:lnTo>
                  <a:lnTo>
                    <a:pt x="9765" y="4628"/>
                  </a:lnTo>
                  <a:lnTo>
                    <a:pt x="9765" y="4812"/>
                  </a:lnTo>
                  <a:lnTo>
                    <a:pt x="9743" y="5010"/>
                  </a:lnTo>
                  <a:lnTo>
                    <a:pt x="9709" y="5195"/>
                  </a:lnTo>
                  <a:lnTo>
                    <a:pt x="9619" y="5364"/>
                  </a:lnTo>
                  <a:lnTo>
                    <a:pt x="9528" y="5492"/>
                  </a:lnTo>
                  <a:lnTo>
                    <a:pt x="9404" y="5605"/>
                  </a:lnTo>
                  <a:lnTo>
                    <a:pt x="9223" y="5689"/>
                  </a:lnTo>
                  <a:lnTo>
                    <a:pt x="9054" y="5746"/>
                  </a:lnTo>
                  <a:lnTo>
                    <a:pt x="8839" y="5746"/>
                  </a:lnTo>
                  <a:lnTo>
                    <a:pt x="8578" y="5718"/>
                  </a:lnTo>
                  <a:lnTo>
                    <a:pt x="8318" y="5633"/>
                  </a:lnTo>
                  <a:lnTo>
                    <a:pt x="8013" y="5492"/>
                  </a:lnTo>
                  <a:lnTo>
                    <a:pt x="7833" y="5421"/>
                  </a:lnTo>
                  <a:lnTo>
                    <a:pt x="7641" y="5364"/>
                  </a:lnTo>
                  <a:lnTo>
                    <a:pt x="7426" y="5308"/>
                  </a:lnTo>
                  <a:lnTo>
                    <a:pt x="7234" y="5280"/>
                  </a:lnTo>
                  <a:lnTo>
                    <a:pt x="6747" y="5280"/>
                  </a:lnTo>
                  <a:lnTo>
                    <a:pt x="6273" y="5308"/>
                  </a:lnTo>
                  <a:lnTo>
                    <a:pt x="5776" y="5364"/>
                  </a:lnTo>
                  <a:lnTo>
                    <a:pt x="5256" y="5477"/>
                  </a:lnTo>
                  <a:lnTo>
                    <a:pt x="4735" y="5576"/>
                  </a:lnTo>
                  <a:lnTo>
                    <a:pt x="4238" y="5718"/>
                  </a:lnTo>
                  <a:lnTo>
                    <a:pt x="4193" y="5874"/>
                  </a:lnTo>
                  <a:lnTo>
                    <a:pt x="4193" y="6525"/>
                  </a:lnTo>
                  <a:lnTo>
                    <a:pt x="4216" y="6935"/>
                  </a:lnTo>
                  <a:lnTo>
                    <a:pt x="4306" y="7912"/>
                  </a:lnTo>
                  <a:lnTo>
                    <a:pt x="4385" y="9002"/>
                  </a:lnTo>
                  <a:lnTo>
                    <a:pt x="4430" y="9554"/>
                  </a:lnTo>
                  <a:lnTo>
                    <a:pt x="4453" y="10092"/>
                  </a:lnTo>
                  <a:lnTo>
                    <a:pt x="4475" y="10616"/>
                  </a:lnTo>
                  <a:lnTo>
                    <a:pt x="4498" y="11068"/>
                  </a:lnTo>
                  <a:lnTo>
                    <a:pt x="4475" y="11507"/>
                  </a:lnTo>
                  <a:lnTo>
                    <a:pt x="4430" y="11861"/>
                  </a:lnTo>
                  <a:lnTo>
                    <a:pt x="4385" y="12017"/>
                  </a:lnTo>
                  <a:lnTo>
                    <a:pt x="4340" y="12159"/>
                  </a:lnTo>
                  <a:lnTo>
                    <a:pt x="4306" y="12272"/>
                  </a:lnTo>
                  <a:lnTo>
                    <a:pt x="4238" y="12342"/>
                  </a:lnTo>
                  <a:close/>
                </a:path>
              </a:pathLst>
            </a:custGeom>
            <a:solidFill>
              <a:srgbClr val="FFFFCC"/>
            </a:solidFill>
            <a:ln w="28575" cap="flat">
              <a:solidFill>
                <a:srgbClr val="000000"/>
              </a:solidFill>
              <a:prstDash val="solid"/>
              <a:miter lim="800000"/>
            </a:ln>
            <a:effectLst/>
          </p:spPr>
          <p:txBody>
            <a:bodyPr wrap="square" lIns="45719" tIns="45719" rIns="45719" bIns="45719" numCol="1" anchor="t">
              <a:noAutofit/>
            </a:bodyPr>
            <a:lstStyle/>
            <a:p>
              <a:endParaRPr/>
            </a:p>
          </p:txBody>
        </p:sp>
        <p:sp>
          <p:nvSpPr>
            <p:cNvPr id="110" name="Shape 110"/>
            <p:cNvSpPr/>
            <p:nvPr/>
          </p:nvSpPr>
          <p:spPr>
            <a:xfrm>
              <a:off x="171593" y="584287"/>
              <a:ext cx="493828" cy="953353"/>
            </a:xfrm>
            <a:custGeom>
              <a:avLst/>
              <a:gdLst/>
              <a:ahLst/>
              <a:cxnLst>
                <a:cxn ang="0">
                  <a:pos x="wd2" y="hd2"/>
                </a:cxn>
                <a:cxn ang="5400000">
                  <a:pos x="wd2" y="hd2"/>
                </a:cxn>
                <a:cxn ang="10800000">
                  <a:pos x="wd2" y="hd2"/>
                </a:cxn>
                <a:cxn ang="16200000">
                  <a:pos x="wd2" y="hd2"/>
                </a:cxn>
              </a:cxnLst>
              <a:rect l="0" t="0" r="r" b="b"/>
              <a:pathLst>
                <a:path w="21600" h="21600" extrusionOk="0">
                  <a:moveTo>
                    <a:pt x="3716" y="10552"/>
                  </a:moveTo>
                  <a:lnTo>
                    <a:pt x="3831" y="10475"/>
                  </a:lnTo>
                  <a:lnTo>
                    <a:pt x="3983" y="10388"/>
                  </a:lnTo>
                  <a:lnTo>
                    <a:pt x="4115" y="10322"/>
                  </a:lnTo>
                  <a:lnTo>
                    <a:pt x="4267" y="10278"/>
                  </a:lnTo>
                  <a:lnTo>
                    <a:pt x="4589" y="10200"/>
                  </a:lnTo>
                  <a:lnTo>
                    <a:pt x="4950" y="10156"/>
                  </a:lnTo>
                  <a:lnTo>
                    <a:pt x="5367" y="10134"/>
                  </a:lnTo>
                  <a:lnTo>
                    <a:pt x="5765" y="10156"/>
                  </a:lnTo>
                  <a:lnTo>
                    <a:pt x="6163" y="10223"/>
                  </a:lnTo>
                  <a:lnTo>
                    <a:pt x="6562" y="10300"/>
                  </a:lnTo>
                  <a:lnTo>
                    <a:pt x="6921" y="10431"/>
                  </a:lnTo>
                  <a:lnTo>
                    <a:pt x="7282" y="10574"/>
                  </a:lnTo>
                  <a:lnTo>
                    <a:pt x="7585" y="10750"/>
                  </a:lnTo>
                  <a:lnTo>
                    <a:pt x="7832" y="10959"/>
                  </a:lnTo>
                  <a:lnTo>
                    <a:pt x="7946" y="11058"/>
                  </a:lnTo>
                  <a:lnTo>
                    <a:pt x="8059" y="11168"/>
                  </a:lnTo>
                  <a:lnTo>
                    <a:pt x="8117" y="11300"/>
                  </a:lnTo>
                  <a:lnTo>
                    <a:pt x="8192" y="11421"/>
                  </a:lnTo>
                  <a:lnTo>
                    <a:pt x="8230" y="11553"/>
                  </a:lnTo>
                  <a:lnTo>
                    <a:pt x="8230" y="11971"/>
                  </a:lnTo>
                  <a:lnTo>
                    <a:pt x="8117" y="12223"/>
                  </a:lnTo>
                  <a:lnTo>
                    <a:pt x="7984" y="12476"/>
                  </a:lnTo>
                  <a:lnTo>
                    <a:pt x="7794" y="12663"/>
                  </a:lnTo>
                  <a:lnTo>
                    <a:pt x="7547" y="12860"/>
                  </a:lnTo>
                  <a:lnTo>
                    <a:pt x="7282" y="13004"/>
                  </a:lnTo>
                  <a:lnTo>
                    <a:pt x="6998" y="13136"/>
                  </a:lnTo>
                  <a:lnTo>
                    <a:pt x="6675" y="13212"/>
                  </a:lnTo>
                  <a:lnTo>
                    <a:pt x="6334" y="13300"/>
                  </a:lnTo>
                  <a:lnTo>
                    <a:pt x="6011" y="13344"/>
                  </a:lnTo>
                  <a:lnTo>
                    <a:pt x="5328" y="13344"/>
                  </a:lnTo>
                  <a:lnTo>
                    <a:pt x="4988" y="13300"/>
                  </a:lnTo>
                  <a:lnTo>
                    <a:pt x="4666" y="13256"/>
                  </a:lnTo>
                  <a:lnTo>
                    <a:pt x="4380" y="13168"/>
                  </a:lnTo>
                  <a:lnTo>
                    <a:pt x="4077" y="13070"/>
                  </a:lnTo>
                  <a:lnTo>
                    <a:pt x="3869" y="12938"/>
                  </a:lnTo>
                  <a:lnTo>
                    <a:pt x="3641" y="12794"/>
                  </a:lnTo>
                  <a:lnTo>
                    <a:pt x="3395" y="12663"/>
                  </a:lnTo>
                  <a:lnTo>
                    <a:pt x="3129" y="12564"/>
                  </a:lnTo>
                  <a:lnTo>
                    <a:pt x="2845" y="12476"/>
                  </a:lnTo>
                  <a:lnTo>
                    <a:pt x="2598" y="12388"/>
                  </a:lnTo>
                  <a:lnTo>
                    <a:pt x="2294" y="12333"/>
                  </a:lnTo>
                  <a:lnTo>
                    <a:pt x="2048" y="12289"/>
                  </a:lnTo>
                  <a:lnTo>
                    <a:pt x="1783" y="12267"/>
                  </a:lnTo>
                  <a:lnTo>
                    <a:pt x="1536" y="12267"/>
                  </a:lnTo>
                  <a:lnTo>
                    <a:pt x="1290" y="12289"/>
                  </a:lnTo>
                  <a:lnTo>
                    <a:pt x="1062" y="12355"/>
                  </a:lnTo>
                  <a:lnTo>
                    <a:pt x="853" y="12410"/>
                  </a:lnTo>
                  <a:lnTo>
                    <a:pt x="664" y="12520"/>
                  </a:lnTo>
                  <a:lnTo>
                    <a:pt x="512" y="12641"/>
                  </a:lnTo>
                  <a:lnTo>
                    <a:pt x="417" y="12794"/>
                  </a:lnTo>
                  <a:lnTo>
                    <a:pt x="342" y="12982"/>
                  </a:lnTo>
                  <a:lnTo>
                    <a:pt x="227" y="13432"/>
                  </a:lnTo>
                  <a:lnTo>
                    <a:pt x="113" y="13938"/>
                  </a:lnTo>
                  <a:lnTo>
                    <a:pt x="38" y="14487"/>
                  </a:lnTo>
                  <a:lnTo>
                    <a:pt x="0" y="15026"/>
                  </a:lnTo>
                  <a:lnTo>
                    <a:pt x="0" y="15575"/>
                  </a:lnTo>
                  <a:lnTo>
                    <a:pt x="38" y="16081"/>
                  </a:lnTo>
                  <a:lnTo>
                    <a:pt x="75" y="16323"/>
                  </a:lnTo>
                  <a:lnTo>
                    <a:pt x="152" y="16532"/>
                  </a:lnTo>
                  <a:lnTo>
                    <a:pt x="227" y="16719"/>
                  </a:lnTo>
                  <a:lnTo>
                    <a:pt x="342" y="16884"/>
                  </a:lnTo>
                  <a:lnTo>
                    <a:pt x="986" y="16829"/>
                  </a:lnTo>
                  <a:lnTo>
                    <a:pt x="1858" y="16741"/>
                  </a:lnTo>
                  <a:lnTo>
                    <a:pt x="2845" y="16697"/>
                  </a:lnTo>
                  <a:lnTo>
                    <a:pt x="3869" y="16653"/>
                  </a:lnTo>
                  <a:lnTo>
                    <a:pt x="4931" y="16631"/>
                  </a:lnTo>
                  <a:lnTo>
                    <a:pt x="5860" y="16631"/>
                  </a:lnTo>
                  <a:lnTo>
                    <a:pt x="6675" y="16653"/>
                  </a:lnTo>
                  <a:lnTo>
                    <a:pt x="7282" y="16697"/>
                  </a:lnTo>
                  <a:lnTo>
                    <a:pt x="7870" y="16785"/>
                  </a:lnTo>
                  <a:lnTo>
                    <a:pt x="8382" y="16862"/>
                  </a:lnTo>
                  <a:lnTo>
                    <a:pt x="8819" y="16972"/>
                  </a:lnTo>
                  <a:lnTo>
                    <a:pt x="9217" y="17103"/>
                  </a:lnTo>
                  <a:lnTo>
                    <a:pt x="9501" y="17225"/>
                  </a:lnTo>
                  <a:lnTo>
                    <a:pt x="9729" y="17357"/>
                  </a:lnTo>
                  <a:lnTo>
                    <a:pt x="9900" y="17499"/>
                  </a:lnTo>
                  <a:lnTo>
                    <a:pt x="10051" y="17631"/>
                  </a:lnTo>
                  <a:lnTo>
                    <a:pt x="10089" y="17775"/>
                  </a:lnTo>
                  <a:lnTo>
                    <a:pt x="10127" y="17917"/>
                  </a:lnTo>
                  <a:lnTo>
                    <a:pt x="10089" y="18071"/>
                  </a:lnTo>
                  <a:lnTo>
                    <a:pt x="10013" y="18214"/>
                  </a:lnTo>
                  <a:lnTo>
                    <a:pt x="9900" y="18368"/>
                  </a:lnTo>
                  <a:lnTo>
                    <a:pt x="9767" y="18511"/>
                  </a:lnTo>
                  <a:lnTo>
                    <a:pt x="9577" y="18643"/>
                  </a:lnTo>
                  <a:lnTo>
                    <a:pt x="9368" y="18763"/>
                  </a:lnTo>
                  <a:lnTo>
                    <a:pt x="9140" y="18940"/>
                  </a:lnTo>
                  <a:lnTo>
                    <a:pt x="8970" y="19126"/>
                  </a:lnTo>
                  <a:lnTo>
                    <a:pt x="8819" y="19335"/>
                  </a:lnTo>
                  <a:lnTo>
                    <a:pt x="8742" y="19566"/>
                  </a:lnTo>
                  <a:lnTo>
                    <a:pt x="8704" y="19797"/>
                  </a:lnTo>
                  <a:lnTo>
                    <a:pt x="8704" y="20050"/>
                  </a:lnTo>
                  <a:lnTo>
                    <a:pt x="8781" y="20291"/>
                  </a:lnTo>
                  <a:lnTo>
                    <a:pt x="8894" y="20523"/>
                  </a:lnTo>
                  <a:lnTo>
                    <a:pt x="9065" y="20753"/>
                  </a:lnTo>
                  <a:lnTo>
                    <a:pt x="9293" y="20962"/>
                  </a:lnTo>
                  <a:lnTo>
                    <a:pt x="9539" y="21127"/>
                  </a:lnTo>
                  <a:lnTo>
                    <a:pt x="9880" y="21303"/>
                  </a:lnTo>
                  <a:lnTo>
                    <a:pt x="10051" y="21380"/>
                  </a:lnTo>
                  <a:lnTo>
                    <a:pt x="10278" y="21445"/>
                  </a:lnTo>
                  <a:lnTo>
                    <a:pt x="10449" y="21489"/>
                  </a:lnTo>
                  <a:lnTo>
                    <a:pt x="10677" y="21534"/>
                  </a:lnTo>
                  <a:lnTo>
                    <a:pt x="10923" y="21578"/>
                  </a:lnTo>
                  <a:lnTo>
                    <a:pt x="11151" y="21600"/>
                  </a:lnTo>
                  <a:lnTo>
                    <a:pt x="11700" y="21600"/>
                  </a:lnTo>
                  <a:lnTo>
                    <a:pt x="12194" y="21578"/>
                  </a:lnTo>
                  <a:lnTo>
                    <a:pt x="12706" y="21511"/>
                  </a:lnTo>
                  <a:lnTo>
                    <a:pt x="13142" y="21402"/>
                  </a:lnTo>
                  <a:lnTo>
                    <a:pt x="13502" y="21281"/>
                  </a:lnTo>
                  <a:lnTo>
                    <a:pt x="13844" y="21127"/>
                  </a:lnTo>
                  <a:lnTo>
                    <a:pt x="14128" y="20962"/>
                  </a:lnTo>
                  <a:lnTo>
                    <a:pt x="14394" y="20775"/>
                  </a:lnTo>
                  <a:lnTo>
                    <a:pt x="14527" y="20578"/>
                  </a:lnTo>
                  <a:lnTo>
                    <a:pt x="14679" y="20368"/>
                  </a:lnTo>
                  <a:lnTo>
                    <a:pt x="14717" y="20138"/>
                  </a:lnTo>
                  <a:lnTo>
                    <a:pt x="14754" y="19929"/>
                  </a:lnTo>
                  <a:lnTo>
                    <a:pt x="14679" y="19698"/>
                  </a:lnTo>
                  <a:lnTo>
                    <a:pt x="14564" y="19489"/>
                  </a:lnTo>
                  <a:lnTo>
                    <a:pt x="14394" y="19247"/>
                  </a:lnTo>
                  <a:lnTo>
                    <a:pt x="14166" y="19039"/>
                  </a:lnTo>
                  <a:lnTo>
                    <a:pt x="13882" y="18852"/>
                  </a:lnTo>
                  <a:lnTo>
                    <a:pt x="13616" y="18686"/>
                  </a:lnTo>
                  <a:lnTo>
                    <a:pt x="13408" y="18489"/>
                  </a:lnTo>
                  <a:lnTo>
                    <a:pt x="13256" y="18279"/>
                  </a:lnTo>
                  <a:lnTo>
                    <a:pt x="13142" y="18093"/>
                  </a:lnTo>
                  <a:lnTo>
                    <a:pt x="13066" y="17884"/>
                  </a:lnTo>
                  <a:lnTo>
                    <a:pt x="13066" y="17477"/>
                  </a:lnTo>
                  <a:lnTo>
                    <a:pt x="13142" y="17291"/>
                  </a:lnTo>
                  <a:lnTo>
                    <a:pt x="13218" y="17103"/>
                  </a:lnTo>
                  <a:lnTo>
                    <a:pt x="13332" y="16928"/>
                  </a:lnTo>
                  <a:lnTo>
                    <a:pt x="13483" y="16785"/>
                  </a:lnTo>
                  <a:lnTo>
                    <a:pt x="13654" y="16653"/>
                  </a:lnTo>
                  <a:lnTo>
                    <a:pt x="13844" y="16554"/>
                  </a:lnTo>
                  <a:lnTo>
                    <a:pt x="14053" y="16466"/>
                  </a:lnTo>
                  <a:lnTo>
                    <a:pt x="14280" y="16400"/>
                  </a:lnTo>
                  <a:lnTo>
                    <a:pt x="14489" y="16378"/>
                  </a:lnTo>
                  <a:lnTo>
                    <a:pt x="14849" y="16400"/>
                  </a:lnTo>
                  <a:lnTo>
                    <a:pt x="15361" y="16444"/>
                  </a:lnTo>
                  <a:lnTo>
                    <a:pt x="16063" y="16488"/>
                  </a:lnTo>
                  <a:lnTo>
                    <a:pt x="16859" y="16554"/>
                  </a:lnTo>
                  <a:lnTo>
                    <a:pt x="17769" y="16598"/>
                  </a:lnTo>
                  <a:lnTo>
                    <a:pt x="18755" y="16631"/>
                  </a:lnTo>
                  <a:lnTo>
                    <a:pt x="19818" y="16675"/>
                  </a:lnTo>
                  <a:lnTo>
                    <a:pt x="20899" y="16697"/>
                  </a:lnTo>
                  <a:lnTo>
                    <a:pt x="21089" y="16444"/>
                  </a:lnTo>
                  <a:lnTo>
                    <a:pt x="21221" y="16170"/>
                  </a:lnTo>
                  <a:lnTo>
                    <a:pt x="21373" y="15895"/>
                  </a:lnTo>
                  <a:lnTo>
                    <a:pt x="21448" y="15597"/>
                  </a:lnTo>
                  <a:lnTo>
                    <a:pt x="21525" y="15301"/>
                  </a:lnTo>
                  <a:lnTo>
                    <a:pt x="21600" y="14993"/>
                  </a:lnTo>
                  <a:lnTo>
                    <a:pt x="21600" y="14103"/>
                  </a:lnTo>
                  <a:lnTo>
                    <a:pt x="21563" y="13806"/>
                  </a:lnTo>
                  <a:lnTo>
                    <a:pt x="21487" y="13532"/>
                  </a:lnTo>
                  <a:lnTo>
                    <a:pt x="21411" y="13256"/>
                  </a:lnTo>
                  <a:lnTo>
                    <a:pt x="21335" y="13004"/>
                  </a:lnTo>
                  <a:lnTo>
                    <a:pt x="21221" y="12772"/>
                  </a:lnTo>
                  <a:lnTo>
                    <a:pt x="21126" y="12564"/>
                  </a:lnTo>
                  <a:lnTo>
                    <a:pt x="21012" y="12388"/>
                  </a:lnTo>
                  <a:lnTo>
                    <a:pt x="20899" y="12223"/>
                  </a:lnTo>
                  <a:lnTo>
                    <a:pt x="20747" y="12102"/>
                  </a:lnTo>
                  <a:lnTo>
                    <a:pt x="20615" y="11992"/>
                  </a:lnTo>
                  <a:lnTo>
                    <a:pt x="20463" y="11905"/>
                  </a:lnTo>
                  <a:lnTo>
                    <a:pt x="20273" y="11850"/>
                  </a:lnTo>
                  <a:lnTo>
                    <a:pt x="20141" y="11805"/>
                  </a:lnTo>
                  <a:lnTo>
                    <a:pt x="19951" y="11783"/>
                  </a:lnTo>
                  <a:lnTo>
                    <a:pt x="19780" y="11761"/>
                  </a:lnTo>
                  <a:lnTo>
                    <a:pt x="19362" y="11783"/>
                  </a:lnTo>
                  <a:lnTo>
                    <a:pt x="18926" y="11850"/>
                  </a:lnTo>
                  <a:lnTo>
                    <a:pt x="18471" y="11927"/>
                  </a:lnTo>
                  <a:lnTo>
                    <a:pt x="17959" y="12036"/>
                  </a:lnTo>
                  <a:lnTo>
                    <a:pt x="17617" y="12102"/>
                  </a:lnTo>
                  <a:lnTo>
                    <a:pt x="17295" y="12157"/>
                  </a:lnTo>
                  <a:lnTo>
                    <a:pt x="17011" y="12179"/>
                  </a:lnTo>
                  <a:lnTo>
                    <a:pt x="16707" y="12201"/>
                  </a:lnTo>
                  <a:lnTo>
                    <a:pt x="16176" y="12201"/>
                  </a:lnTo>
                  <a:lnTo>
                    <a:pt x="15949" y="12179"/>
                  </a:lnTo>
                  <a:lnTo>
                    <a:pt x="15702" y="12157"/>
                  </a:lnTo>
                  <a:lnTo>
                    <a:pt x="15475" y="12113"/>
                  </a:lnTo>
                  <a:lnTo>
                    <a:pt x="15304" y="12080"/>
                  </a:lnTo>
                  <a:lnTo>
                    <a:pt x="14925" y="11949"/>
                  </a:lnTo>
                  <a:lnTo>
                    <a:pt x="14640" y="11805"/>
                  </a:lnTo>
                  <a:lnTo>
                    <a:pt x="14394" y="11629"/>
                  </a:lnTo>
                  <a:lnTo>
                    <a:pt x="14204" y="11443"/>
                  </a:lnTo>
                  <a:lnTo>
                    <a:pt x="14053" y="11255"/>
                  </a:lnTo>
                  <a:lnTo>
                    <a:pt x="13976" y="11047"/>
                  </a:lnTo>
                  <a:lnTo>
                    <a:pt x="13920" y="10849"/>
                  </a:lnTo>
                  <a:lnTo>
                    <a:pt x="13920" y="10662"/>
                  </a:lnTo>
                  <a:lnTo>
                    <a:pt x="13957" y="10475"/>
                  </a:lnTo>
                  <a:lnTo>
                    <a:pt x="14015" y="10322"/>
                  </a:lnTo>
                  <a:lnTo>
                    <a:pt x="14128" y="10178"/>
                  </a:lnTo>
                  <a:lnTo>
                    <a:pt x="14356" y="9970"/>
                  </a:lnTo>
                  <a:lnTo>
                    <a:pt x="14602" y="9794"/>
                  </a:lnTo>
                  <a:lnTo>
                    <a:pt x="14830" y="9650"/>
                  </a:lnTo>
                  <a:lnTo>
                    <a:pt x="15076" y="9519"/>
                  </a:lnTo>
                  <a:lnTo>
                    <a:pt x="15304" y="9442"/>
                  </a:lnTo>
                  <a:lnTo>
                    <a:pt x="15513" y="9376"/>
                  </a:lnTo>
                  <a:lnTo>
                    <a:pt x="15759" y="9310"/>
                  </a:lnTo>
                  <a:lnTo>
                    <a:pt x="15987" y="9288"/>
                  </a:lnTo>
                  <a:lnTo>
                    <a:pt x="16214" y="9266"/>
                  </a:lnTo>
                  <a:lnTo>
                    <a:pt x="16423" y="9288"/>
                  </a:lnTo>
                  <a:lnTo>
                    <a:pt x="16650" y="9310"/>
                  </a:lnTo>
                  <a:lnTo>
                    <a:pt x="16859" y="9332"/>
                  </a:lnTo>
                  <a:lnTo>
                    <a:pt x="17295" y="9442"/>
                  </a:lnTo>
                  <a:lnTo>
                    <a:pt x="17732" y="9563"/>
                  </a:lnTo>
                  <a:lnTo>
                    <a:pt x="18130" y="9695"/>
                  </a:lnTo>
                  <a:lnTo>
                    <a:pt x="18566" y="9838"/>
                  </a:lnTo>
                  <a:lnTo>
                    <a:pt x="18964" y="9970"/>
                  </a:lnTo>
                  <a:lnTo>
                    <a:pt x="19400" y="10046"/>
                  </a:lnTo>
                  <a:lnTo>
                    <a:pt x="19590" y="10090"/>
                  </a:lnTo>
                  <a:lnTo>
                    <a:pt x="19818" y="10112"/>
                  </a:lnTo>
                  <a:lnTo>
                    <a:pt x="19988" y="10112"/>
                  </a:lnTo>
                  <a:lnTo>
                    <a:pt x="20216" y="10090"/>
                  </a:lnTo>
                  <a:lnTo>
                    <a:pt x="20387" y="10068"/>
                  </a:lnTo>
                  <a:lnTo>
                    <a:pt x="20615" y="10024"/>
                  </a:lnTo>
                  <a:lnTo>
                    <a:pt x="20823" y="9948"/>
                  </a:lnTo>
                  <a:lnTo>
                    <a:pt x="21012" y="9860"/>
                  </a:lnTo>
                  <a:lnTo>
                    <a:pt x="21126" y="9794"/>
                  </a:lnTo>
                  <a:lnTo>
                    <a:pt x="21183" y="9717"/>
                  </a:lnTo>
                  <a:lnTo>
                    <a:pt x="21260" y="9607"/>
                  </a:lnTo>
                  <a:lnTo>
                    <a:pt x="21335" y="9486"/>
                  </a:lnTo>
                  <a:lnTo>
                    <a:pt x="21411" y="9212"/>
                  </a:lnTo>
                  <a:lnTo>
                    <a:pt x="21411" y="8507"/>
                  </a:lnTo>
                  <a:lnTo>
                    <a:pt x="21373" y="8112"/>
                  </a:lnTo>
                  <a:lnTo>
                    <a:pt x="21335" y="7683"/>
                  </a:lnTo>
                  <a:lnTo>
                    <a:pt x="21260" y="7265"/>
                  </a:lnTo>
                  <a:lnTo>
                    <a:pt x="21126" y="6419"/>
                  </a:lnTo>
                  <a:lnTo>
                    <a:pt x="20974" y="5661"/>
                  </a:lnTo>
                  <a:lnTo>
                    <a:pt x="20937" y="5341"/>
                  </a:lnTo>
                  <a:lnTo>
                    <a:pt x="20937" y="4837"/>
                  </a:lnTo>
                  <a:lnTo>
                    <a:pt x="21012" y="4693"/>
                  </a:lnTo>
                  <a:lnTo>
                    <a:pt x="20615" y="4837"/>
                  </a:lnTo>
                  <a:lnTo>
                    <a:pt x="20102" y="4968"/>
                  </a:lnTo>
                  <a:lnTo>
                    <a:pt x="19590" y="5045"/>
                  </a:lnTo>
                  <a:lnTo>
                    <a:pt x="19003" y="5133"/>
                  </a:lnTo>
                  <a:lnTo>
                    <a:pt x="18433" y="5177"/>
                  </a:lnTo>
                  <a:lnTo>
                    <a:pt x="17807" y="5221"/>
                  </a:lnTo>
                  <a:lnTo>
                    <a:pt x="17182" y="5243"/>
                  </a:lnTo>
                  <a:lnTo>
                    <a:pt x="16575" y="5243"/>
                  </a:lnTo>
                  <a:lnTo>
                    <a:pt x="15949" y="5221"/>
                  </a:lnTo>
                  <a:lnTo>
                    <a:pt x="15323" y="5177"/>
                  </a:lnTo>
                  <a:lnTo>
                    <a:pt x="14792" y="5133"/>
                  </a:lnTo>
                  <a:lnTo>
                    <a:pt x="14243" y="5067"/>
                  </a:lnTo>
                  <a:lnTo>
                    <a:pt x="13730" y="4990"/>
                  </a:lnTo>
                  <a:lnTo>
                    <a:pt x="13332" y="4903"/>
                  </a:lnTo>
                  <a:lnTo>
                    <a:pt x="12971" y="4792"/>
                  </a:lnTo>
                  <a:lnTo>
                    <a:pt x="12668" y="4693"/>
                  </a:lnTo>
                  <a:lnTo>
                    <a:pt x="12422" y="4583"/>
                  </a:lnTo>
                  <a:lnTo>
                    <a:pt x="12232" y="4474"/>
                  </a:lnTo>
                  <a:lnTo>
                    <a:pt x="12137" y="4375"/>
                  </a:lnTo>
                  <a:lnTo>
                    <a:pt x="12023" y="4264"/>
                  </a:lnTo>
                  <a:lnTo>
                    <a:pt x="11986" y="4165"/>
                  </a:lnTo>
                  <a:lnTo>
                    <a:pt x="11948" y="4056"/>
                  </a:lnTo>
                  <a:lnTo>
                    <a:pt x="11986" y="3946"/>
                  </a:lnTo>
                  <a:lnTo>
                    <a:pt x="12061" y="3847"/>
                  </a:lnTo>
                  <a:lnTo>
                    <a:pt x="12137" y="3715"/>
                  </a:lnTo>
                  <a:lnTo>
                    <a:pt x="12232" y="3594"/>
                  </a:lnTo>
                  <a:lnTo>
                    <a:pt x="12383" y="3462"/>
                  </a:lnTo>
                  <a:lnTo>
                    <a:pt x="12573" y="3341"/>
                  </a:lnTo>
                  <a:lnTo>
                    <a:pt x="13009" y="3066"/>
                  </a:lnTo>
                  <a:lnTo>
                    <a:pt x="13483" y="2748"/>
                  </a:lnTo>
                  <a:lnTo>
                    <a:pt x="13730" y="2560"/>
                  </a:lnTo>
                  <a:lnTo>
                    <a:pt x="13882" y="2363"/>
                  </a:lnTo>
                  <a:lnTo>
                    <a:pt x="13976" y="2155"/>
                  </a:lnTo>
                  <a:lnTo>
                    <a:pt x="14053" y="1945"/>
                  </a:lnTo>
                  <a:lnTo>
                    <a:pt x="14053" y="1715"/>
                  </a:lnTo>
                  <a:lnTo>
                    <a:pt x="14015" y="1483"/>
                  </a:lnTo>
                  <a:lnTo>
                    <a:pt x="13920" y="1253"/>
                  </a:lnTo>
                  <a:lnTo>
                    <a:pt x="13768" y="1043"/>
                  </a:lnTo>
                  <a:lnTo>
                    <a:pt x="13541" y="824"/>
                  </a:lnTo>
                  <a:lnTo>
                    <a:pt x="13332" y="615"/>
                  </a:lnTo>
                  <a:lnTo>
                    <a:pt x="13047" y="450"/>
                  </a:lnTo>
                  <a:lnTo>
                    <a:pt x="12706" y="296"/>
                  </a:lnTo>
                  <a:lnTo>
                    <a:pt x="12345" y="176"/>
                  </a:lnTo>
                  <a:lnTo>
                    <a:pt x="11948" y="66"/>
                  </a:lnTo>
                  <a:lnTo>
                    <a:pt x="11512" y="22"/>
                  </a:lnTo>
                  <a:lnTo>
                    <a:pt x="11038" y="0"/>
                  </a:lnTo>
                  <a:lnTo>
                    <a:pt x="10601" y="0"/>
                  </a:lnTo>
                  <a:lnTo>
                    <a:pt x="10165" y="66"/>
                  </a:lnTo>
                  <a:lnTo>
                    <a:pt x="9767" y="176"/>
                  </a:lnTo>
                  <a:lnTo>
                    <a:pt x="9368" y="274"/>
                  </a:lnTo>
                  <a:lnTo>
                    <a:pt x="8989" y="450"/>
                  </a:lnTo>
                  <a:lnTo>
                    <a:pt x="8666" y="615"/>
                  </a:lnTo>
                  <a:lnTo>
                    <a:pt x="8382" y="802"/>
                  </a:lnTo>
                  <a:lnTo>
                    <a:pt x="8155" y="1021"/>
                  </a:lnTo>
                  <a:lnTo>
                    <a:pt x="7984" y="1231"/>
                  </a:lnTo>
                  <a:lnTo>
                    <a:pt x="7832" y="1461"/>
                  </a:lnTo>
                  <a:lnTo>
                    <a:pt x="7756" y="1693"/>
                  </a:lnTo>
                  <a:lnTo>
                    <a:pt x="7718" y="1945"/>
                  </a:lnTo>
                  <a:lnTo>
                    <a:pt x="7756" y="2176"/>
                  </a:lnTo>
                  <a:lnTo>
                    <a:pt x="7870" y="2385"/>
                  </a:lnTo>
                  <a:lnTo>
                    <a:pt x="7984" y="2517"/>
                  </a:lnTo>
                  <a:lnTo>
                    <a:pt x="8098" y="2626"/>
                  </a:lnTo>
                  <a:lnTo>
                    <a:pt x="8192" y="2726"/>
                  </a:lnTo>
                  <a:lnTo>
                    <a:pt x="8344" y="2814"/>
                  </a:lnTo>
                  <a:lnTo>
                    <a:pt x="8629" y="3000"/>
                  </a:lnTo>
                  <a:lnTo>
                    <a:pt x="8894" y="3187"/>
                  </a:lnTo>
                  <a:lnTo>
                    <a:pt x="9065" y="3385"/>
                  </a:lnTo>
                  <a:lnTo>
                    <a:pt x="9255" y="3550"/>
                  </a:lnTo>
                  <a:lnTo>
                    <a:pt x="9368" y="3715"/>
                  </a:lnTo>
                  <a:lnTo>
                    <a:pt x="9445" y="3869"/>
                  </a:lnTo>
                  <a:lnTo>
                    <a:pt x="9463" y="4012"/>
                  </a:lnTo>
                  <a:lnTo>
                    <a:pt x="9463" y="4143"/>
                  </a:lnTo>
                  <a:lnTo>
                    <a:pt x="9445" y="4264"/>
                  </a:lnTo>
                  <a:lnTo>
                    <a:pt x="9368" y="4375"/>
                  </a:lnTo>
                  <a:lnTo>
                    <a:pt x="9255" y="4474"/>
                  </a:lnTo>
                  <a:lnTo>
                    <a:pt x="9103" y="4539"/>
                  </a:lnTo>
                  <a:lnTo>
                    <a:pt x="8932" y="4605"/>
                  </a:lnTo>
                  <a:lnTo>
                    <a:pt x="8704" y="4671"/>
                  </a:lnTo>
                  <a:lnTo>
                    <a:pt x="8458" y="4693"/>
                  </a:lnTo>
                  <a:lnTo>
                    <a:pt x="8155" y="4693"/>
                  </a:lnTo>
                  <a:lnTo>
                    <a:pt x="7036" y="4715"/>
                  </a:lnTo>
                  <a:lnTo>
                    <a:pt x="5860" y="4748"/>
                  </a:lnTo>
                  <a:lnTo>
                    <a:pt x="4703" y="4792"/>
                  </a:lnTo>
                  <a:lnTo>
                    <a:pt x="3584" y="4837"/>
                  </a:lnTo>
                  <a:lnTo>
                    <a:pt x="2560" y="4859"/>
                  </a:lnTo>
                  <a:lnTo>
                    <a:pt x="1649" y="4859"/>
                  </a:lnTo>
                  <a:lnTo>
                    <a:pt x="1252" y="4837"/>
                  </a:lnTo>
                  <a:lnTo>
                    <a:pt x="872" y="4814"/>
                  </a:lnTo>
                  <a:lnTo>
                    <a:pt x="588" y="4748"/>
                  </a:lnTo>
                  <a:lnTo>
                    <a:pt x="342" y="4693"/>
                  </a:lnTo>
                  <a:lnTo>
                    <a:pt x="342" y="10245"/>
                  </a:lnTo>
                  <a:lnTo>
                    <a:pt x="379" y="10344"/>
                  </a:lnTo>
                  <a:lnTo>
                    <a:pt x="436" y="10453"/>
                  </a:lnTo>
                  <a:lnTo>
                    <a:pt x="549" y="10552"/>
                  </a:lnTo>
                  <a:lnTo>
                    <a:pt x="701" y="10662"/>
                  </a:lnTo>
                  <a:lnTo>
                    <a:pt x="872" y="10773"/>
                  </a:lnTo>
                  <a:lnTo>
                    <a:pt x="1100" y="10849"/>
                  </a:lnTo>
                  <a:lnTo>
                    <a:pt x="1346" y="10915"/>
                  </a:lnTo>
                  <a:lnTo>
                    <a:pt x="1612" y="10981"/>
                  </a:lnTo>
                  <a:lnTo>
                    <a:pt x="1858" y="11025"/>
                  </a:lnTo>
                  <a:lnTo>
                    <a:pt x="2162" y="11047"/>
                  </a:lnTo>
                  <a:lnTo>
                    <a:pt x="2446" y="11025"/>
                  </a:lnTo>
                  <a:lnTo>
                    <a:pt x="2693" y="11003"/>
                  </a:lnTo>
                  <a:lnTo>
                    <a:pt x="2996" y="10937"/>
                  </a:lnTo>
                  <a:lnTo>
                    <a:pt x="3242" y="10849"/>
                  </a:lnTo>
                  <a:lnTo>
                    <a:pt x="3508" y="10728"/>
                  </a:lnTo>
                  <a:lnTo>
                    <a:pt x="3716" y="10552"/>
                  </a:lnTo>
                  <a:close/>
                </a:path>
              </a:pathLst>
            </a:custGeom>
            <a:solidFill>
              <a:srgbClr val="D8EBB3"/>
            </a:solidFill>
            <a:ln w="28575" cap="flat">
              <a:solidFill>
                <a:srgbClr val="000000"/>
              </a:solidFill>
              <a:prstDash val="solid"/>
              <a:miter lim="800000"/>
            </a:ln>
            <a:effectLst/>
          </p:spPr>
          <p:txBody>
            <a:bodyPr wrap="square" lIns="45719" tIns="45719" rIns="45719" bIns="45719" numCol="1" anchor="t">
              <a:noAutofit/>
            </a:bodyPr>
            <a:lstStyle/>
            <a:p>
              <a:endParaRPr/>
            </a:p>
          </p:txBody>
        </p:sp>
        <p:sp>
          <p:nvSpPr>
            <p:cNvPr id="111" name="Shape 111"/>
            <p:cNvSpPr/>
            <p:nvPr/>
          </p:nvSpPr>
          <p:spPr>
            <a:xfrm>
              <a:off x="0" y="245543"/>
              <a:ext cx="833313" cy="569831"/>
            </a:xfrm>
            <a:custGeom>
              <a:avLst/>
              <a:gdLst/>
              <a:ahLst/>
              <a:cxnLst>
                <a:cxn ang="0">
                  <a:pos x="wd2" y="hd2"/>
                </a:cxn>
                <a:cxn ang="5400000">
                  <a:pos x="wd2" y="hd2"/>
                </a:cxn>
                <a:cxn ang="10800000">
                  <a:pos x="wd2" y="hd2"/>
                </a:cxn>
                <a:cxn ang="16200000">
                  <a:pos x="wd2" y="hd2"/>
                </a:cxn>
              </a:cxnLst>
              <a:rect l="0" t="0" r="r" b="b"/>
              <a:pathLst>
                <a:path w="21600" h="21600" extrusionOk="0">
                  <a:moveTo>
                    <a:pt x="9322" y="20711"/>
                  </a:moveTo>
                  <a:lnTo>
                    <a:pt x="9490" y="20711"/>
                  </a:lnTo>
                  <a:lnTo>
                    <a:pt x="9648" y="20637"/>
                  </a:lnTo>
                  <a:lnTo>
                    <a:pt x="9772" y="20562"/>
                  </a:lnTo>
                  <a:lnTo>
                    <a:pt x="9884" y="20451"/>
                  </a:lnTo>
                  <a:lnTo>
                    <a:pt x="9973" y="20303"/>
                  </a:lnTo>
                  <a:lnTo>
                    <a:pt x="10029" y="20173"/>
                  </a:lnTo>
                  <a:lnTo>
                    <a:pt x="10074" y="19988"/>
                  </a:lnTo>
                  <a:lnTo>
                    <a:pt x="10097" y="19784"/>
                  </a:lnTo>
                  <a:lnTo>
                    <a:pt x="10097" y="19563"/>
                  </a:lnTo>
                  <a:lnTo>
                    <a:pt x="10074" y="19322"/>
                  </a:lnTo>
                  <a:lnTo>
                    <a:pt x="10029" y="19025"/>
                  </a:lnTo>
                  <a:lnTo>
                    <a:pt x="9973" y="18785"/>
                  </a:lnTo>
                  <a:lnTo>
                    <a:pt x="9862" y="18506"/>
                  </a:lnTo>
                  <a:lnTo>
                    <a:pt x="9749" y="18173"/>
                  </a:lnTo>
                  <a:lnTo>
                    <a:pt x="9603" y="17857"/>
                  </a:lnTo>
                  <a:lnTo>
                    <a:pt x="9434" y="17543"/>
                  </a:lnTo>
                  <a:lnTo>
                    <a:pt x="9344" y="17358"/>
                  </a:lnTo>
                  <a:lnTo>
                    <a:pt x="9277" y="17191"/>
                  </a:lnTo>
                  <a:lnTo>
                    <a:pt x="9220" y="17006"/>
                  </a:lnTo>
                  <a:lnTo>
                    <a:pt x="9153" y="16821"/>
                  </a:lnTo>
                  <a:lnTo>
                    <a:pt x="9085" y="16432"/>
                  </a:lnTo>
                  <a:lnTo>
                    <a:pt x="9063" y="16043"/>
                  </a:lnTo>
                  <a:lnTo>
                    <a:pt x="9063" y="15654"/>
                  </a:lnTo>
                  <a:lnTo>
                    <a:pt x="9130" y="15265"/>
                  </a:lnTo>
                  <a:lnTo>
                    <a:pt x="9198" y="14876"/>
                  </a:lnTo>
                  <a:lnTo>
                    <a:pt x="9322" y="14487"/>
                  </a:lnTo>
                  <a:lnTo>
                    <a:pt x="9457" y="14153"/>
                  </a:lnTo>
                  <a:lnTo>
                    <a:pt x="9625" y="13801"/>
                  </a:lnTo>
                  <a:lnTo>
                    <a:pt x="9817" y="13523"/>
                  </a:lnTo>
                  <a:lnTo>
                    <a:pt x="10029" y="13264"/>
                  </a:lnTo>
                  <a:lnTo>
                    <a:pt x="10254" y="13060"/>
                  </a:lnTo>
                  <a:lnTo>
                    <a:pt x="10513" y="12912"/>
                  </a:lnTo>
                  <a:lnTo>
                    <a:pt x="10772" y="12801"/>
                  </a:lnTo>
                  <a:lnTo>
                    <a:pt x="11030" y="12782"/>
                  </a:lnTo>
                  <a:lnTo>
                    <a:pt x="11312" y="12801"/>
                  </a:lnTo>
                  <a:lnTo>
                    <a:pt x="11571" y="12912"/>
                  </a:lnTo>
                  <a:lnTo>
                    <a:pt x="11806" y="13097"/>
                  </a:lnTo>
                  <a:lnTo>
                    <a:pt x="12020" y="13301"/>
                  </a:lnTo>
                  <a:lnTo>
                    <a:pt x="12211" y="13560"/>
                  </a:lnTo>
                  <a:lnTo>
                    <a:pt x="12379" y="13838"/>
                  </a:lnTo>
                  <a:lnTo>
                    <a:pt x="12515" y="14153"/>
                  </a:lnTo>
                  <a:lnTo>
                    <a:pt x="12650" y="14524"/>
                  </a:lnTo>
                  <a:lnTo>
                    <a:pt x="12728" y="14913"/>
                  </a:lnTo>
                  <a:lnTo>
                    <a:pt x="12796" y="15302"/>
                  </a:lnTo>
                  <a:lnTo>
                    <a:pt x="12818" y="15654"/>
                  </a:lnTo>
                  <a:lnTo>
                    <a:pt x="12818" y="16043"/>
                  </a:lnTo>
                  <a:lnTo>
                    <a:pt x="12773" y="16432"/>
                  </a:lnTo>
                  <a:lnTo>
                    <a:pt x="12706" y="16783"/>
                  </a:lnTo>
                  <a:lnTo>
                    <a:pt x="12627" y="17117"/>
                  </a:lnTo>
                  <a:lnTo>
                    <a:pt x="12470" y="17395"/>
                  </a:lnTo>
                  <a:lnTo>
                    <a:pt x="12188" y="17932"/>
                  </a:lnTo>
                  <a:lnTo>
                    <a:pt x="11930" y="18432"/>
                  </a:lnTo>
                  <a:lnTo>
                    <a:pt x="11828" y="18636"/>
                  </a:lnTo>
                  <a:lnTo>
                    <a:pt x="11738" y="18858"/>
                  </a:lnTo>
                  <a:lnTo>
                    <a:pt x="11672" y="19062"/>
                  </a:lnTo>
                  <a:lnTo>
                    <a:pt x="11627" y="19247"/>
                  </a:lnTo>
                  <a:lnTo>
                    <a:pt x="11593" y="19451"/>
                  </a:lnTo>
                  <a:lnTo>
                    <a:pt x="11593" y="19821"/>
                  </a:lnTo>
                  <a:lnTo>
                    <a:pt x="11604" y="19988"/>
                  </a:lnTo>
                  <a:lnTo>
                    <a:pt x="11672" y="20173"/>
                  </a:lnTo>
                  <a:lnTo>
                    <a:pt x="11761" y="20341"/>
                  </a:lnTo>
                  <a:lnTo>
                    <a:pt x="11851" y="20526"/>
                  </a:lnTo>
                  <a:lnTo>
                    <a:pt x="11997" y="20711"/>
                  </a:lnTo>
                  <a:lnTo>
                    <a:pt x="12166" y="20878"/>
                  </a:lnTo>
                  <a:lnTo>
                    <a:pt x="12379" y="21063"/>
                  </a:lnTo>
                  <a:lnTo>
                    <a:pt x="12627" y="21192"/>
                  </a:lnTo>
                  <a:lnTo>
                    <a:pt x="12920" y="21304"/>
                  </a:lnTo>
                  <a:lnTo>
                    <a:pt x="13246" y="21415"/>
                  </a:lnTo>
                  <a:lnTo>
                    <a:pt x="13571" y="21525"/>
                  </a:lnTo>
                  <a:lnTo>
                    <a:pt x="13942" y="21563"/>
                  </a:lnTo>
                  <a:lnTo>
                    <a:pt x="14302" y="21600"/>
                  </a:lnTo>
                  <a:lnTo>
                    <a:pt x="15034" y="21600"/>
                  </a:lnTo>
                  <a:lnTo>
                    <a:pt x="15404" y="21525"/>
                  </a:lnTo>
                  <a:lnTo>
                    <a:pt x="15752" y="21452"/>
                  </a:lnTo>
                  <a:lnTo>
                    <a:pt x="16090" y="21304"/>
                  </a:lnTo>
                  <a:lnTo>
                    <a:pt x="16416" y="21174"/>
                  </a:lnTo>
                  <a:lnTo>
                    <a:pt x="16698" y="20951"/>
                  </a:lnTo>
                  <a:lnTo>
                    <a:pt x="16934" y="20711"/>
                  </a:lnTo>
                  <a:lnTo>
                    <a:pt x="17001" y="20526"/>
                  </a:lnTo>
                  <a:lnTo>
                    <a:pt x="17046" y="20303"/>
                  </a:lnTo>
                  <a:lnTo>
                    <a:pt x="17091" y="20100"/>
                  </a:lnTo>
                  <a:lnTo>
                    <a:pt x="17113" y="19859"/>
                  </a:lnTo>
                  <a:lnTo>
                    <a:pt x="17124" y="19359"/>
                  </a:lnTo>
                  <a:lnTo>
                    <a:pt x="17124" y="18858"/>
                  </a:lnTo>
                  <a:lnTo>
                    <a:pt x="17113" y="18284"/>
                  </a:lnTo>
                  <a:lnTo>
                    <a:pt x="17069" y="17710"/>
                  </a:lnTo>
                  <a:lnTo>
                    <a:pt x="17024" y="17154"/>
                  </a:lnTo>
                  <a:lnTo>
                    <a:pt x="16956" y="16542"/>
                  </a:lnTo>
                  <a:lnTo>
                    <a:pt x="16810" y="15413"/>
                  </a:lnTo>
                  <a:lnTo>
                    <a:pt x="16698" y="14301"/>
                  </a:lnTo>
                  <a:lnTo>
                    <a:pt x="16675" y="13838"/>
                  </a:lnTo>
                  <a:lnTo>
                    <a:pt x="16653" y="13375"/>
                  </a:lnTo>
                  <a:lnTo>
                    <a:pt x="16675" y="12986"/>
                  </a:lnTo>
                  <a:lnTo>
                    <a:pt x="16743" y="12671"/>
                  </a:lnTo>
                  <a:lnTo>
                    <a:pt x="16810" y="12337"/>
                  </a:lnTo>
                  <a:lnTo>
                    <a:pt x="16911" y="12059"/>
                  </a:lnTo>
                  <a:lnTo>
                    <a:pt x="17046" y="11819"/>
                  </a:lnTo>
                  <a:lnTo>
                    <a:pt x="17169" y="11597"/>
                  </a:lnTo>
                  <a:lnTo>
                    <a:pt x="17327" y="11393"/>
                  </a:lnTo>
                  <a:lnTo>
                    <a:pt x="17473" y="11208"/>
                  </a:lnTo>
                  <a:lnTo>
                    <a:pt x="17653" y="11060"/>
                  </a:lnTo>
                  <a:lnTo>
                    <a:pt x="17822" y="10967"/>
                  </a:lnTo>
                  <a:lnTo>
                    <a:pt x="17990" y="10856"/>
                  </a:lnTo>
                  <a:lnTo>
                    <a:pt x="18170" y="10819"/>
                  </a:lnTo>
                  <a:lnTo>
                    <a:pt x="18339" y="10819"/>
                  </a:lnTo>
                  <a:lnTo>
                    <a:pt x="18508" y="10893"/>
                  </a:lnTo>
                  <a:lnTo>
                    <a:pt x="18665" y="10967"/>
                  </a:lnTo>
                  <a:lnTo>
                    <a:pt x="18812" y="11096"/>
                  </a:lnTo>
                  <a:lnTo>
                    <a:pt x="18968" y="11282"/>
                  </a:lnTo>
                  <a:lnTo>
                    <a:pt x="19092" y="11522"/>
                  </a:lnTo>
                  <a:lnTo>
                    <a:pt x="19227" y="11782"/>
                  </a:lnTo>
                  <a:lnTo>
                    <a:pt x="19396" y="11948"/>
                  </a:lnTo>
                  <a:lnTo>
                    <a:pt x="19564" y="12096"/>
                  </a:lnTo>
                  <a:lnTo>
                    <a:pt x="19778" y="12208"/>
                  </a:lnTo>
                  <a:lnTo>
                    <a:pt x="20194" y="12208"/>
                  </a:lnTo>
                  <a:lnTo>
                    <a:pt x="20408" y="12134"/>
                  </a:lnTo>
                  <a:lnTo>
                    <a:pt x="20599" y="12023"/>
                  </a:lnTo>
                  <a:lnTo>
                    <a:pt x="20801" y="11893"/>
                  </a:lnTo>
                  <a:lnTo>
                    <a:pt x="20992" y="11707"/>
                  </a:lnTo>
                  <a:lnTo>
                    <a:pt x="21161" y="11485"/>
                  </a:lnTo>
                  <a:lnTo>
                    <a:pt x="21318" y="11245"/>
                  </a:lnTo>
                  <a:lnTo>
                    <a:pt x="21420" y="11004"/>
                  </a:lnTo>
                  <a:lnTo>
                    <a:pt x="21532" y="10671"/>
                  </a:lnTo>
                  <a:lnTo>
                    <a:pt x="21577" y="10355"/>
                  </a:lnTo>
                  <a:lnTo>
                    <a:pt x="21600" y="10041"/>
                  </a:lnTo>
                  <a:lnTo>
                    <a:pt x="21577" y="9541"/>
                  </a:lnTo>
                  <a:lnTo>
                    <a:pt x="21532" y="9077"/>
                  </a:lnTo>
                  <a:lnTo>
                    <a:pt x="21420" y="8688"/>
                  </a:lnTo>
                  <a:lnTo>
                    <a:pt x="21318" y="8336"/>
                  </a:lnTo>
                  <a:lnTo>
                    <a:pt x="21161" y="8003"/>
                  </a:lnTo>
                  <a:lnTo>
                    <a:pt x="20992" y="7762"/>
                  </a:lnTo>
                  <a:lnTo>
                    <a:pt x="20801" y="7540"/>
                  </a:lnTo>
                  <a:lnTo>
                    <a:pt x="20599" y="7373"/>
                  </a:lnTo>
                  <a:lnTo>
                    <a:pt x="20408" y="7261"/>
                  </a:lnTo>
                  <a:lnTo>
                    <a:pt x="20194" y="7151"/>
                  </a:lnTo>
                  <a:lnTo>
                    <a:pt x="19981" y="7113"/>
                  </a:lnTo>
                  <a:lnTo>
                    <a:pt x="19778" y="7151"/>
                  </a:lnTo>
                  <a:lnTo>
                    <a:pt x="19564" y="7188"/>
                  </a:lnTo>
                  <a:lnTo>
                    <a:pt x="19396" y="7299"/>
                  </a:lnTo>
                  <a:lnTo>
                    <a:pt x="19227" y="7447"/>
                  </a:lnTo>
                  <a:lnTo>
                    <a:pt x="19092" y="7650"/>
                  </a:lnTo>
                  <a:lnTo>
                    <a:pt x="18968" y="7836"/>
                  </a:lnTo>
                  <a:lnTo>
                    <a:pt x="18789" y="7966"/>
                  </a:lnTo>
                  <a:lnTo>
                    <a:pt x="18620" y="8114"/>
                  </a:lnTo>
                  <a:lnTo>
                    <a:pt x="18429" y="8188"/>
                  </a:lnTo>
                  <a:lnTo>
                    <a:pt x="18227" y="8225"/>
                  </a:lnTo>
                  <a:lnTo>
                    <a:pt x="18035" y="8262"/>
                  </a:lnTo>
                  <a:lnTo>
                    <a:pt x="17844" y="8262"/>
                  </a:lnTo>
                  <a:lnTo>
                    <a:pt x="17653" y="8188"/>
                  </a:lnTo>
                  <a:lnTo>
                    <a:pt x="17450" y="8114"/>
                  </a:lnTo>
                  <a:lnTo>
                    <a:pt x="17259" y="8003"/>
                  </a:lnTo>
                  <a:lnTo>
                    <a:pt x="17091" y="7910"/>
                  </a:lnTo>
                  <a:lnTo>
                    <a:pt x="16934" y="7725"/>
                  </a:lnTo>
                  <a:lnTo>
                    <a:pt x="16698" y="7373"/>
                  </a:lnTo>
                  <a:lnTo>
                    <a:pt x="16630" y="7113"/>
                  </a:lnTo>
                  <a:lnTo>
                    <a:pt x="16596" y="6872"/>
                  </a:lnTo>
                  <a:lnTo>
                    <a:pt x="16574" y="6447"/>
                  </a:lnTo>
                  <a:lnTo>
                    <a:pt x="16574" y="5724"/>
                  </a:lnTo>
                  <a:lnTo>
                    <a:pt x="16608" y="4872"/>
                  </a:lnTo>
                  <a:lnTo>
                    <a:pt x="16653" y="3890"/>
                  </a:lnTo>
                  <a:lnTo>
                    <a:pt x="16720" y="2927"/>
                  </a:lnTo>
                  <a:lnTo>
                    <a:pt x="16788" y="1964"/>
                  </a:lnTo>
                  <a:lnTo>
                    <a:pt x="16866" y="1149"/>
                  </a:lnTo>
                  <a:lnTo>
                    <a:pt x="16934" y="500"/>
                  </a:lnTo>
                  <a:lnTo>
                    <a:pt x="16889" y="500"/>
                  </a:lnTo>
                  <a:lnTo>
                    <a:pt x="16225" y="464"/>
                  </a:lnTo>
                  <a:lnTo>
                    <a:pt x="15595" y="408"/>
                  </a:lnTo>
                  <a:lnTo>
                    <a:pt x="15022" y="333"/>
                  </a:lnTo>
                  <a:lnTo>
                    <a:pt x="14482" y="260"/>
                  </a:lnTo>
                  <a:lnTo>
                    <a:pt x="13999" y="148"/>
                  </a:lnTo>
                  <a:lnTo>
                    <a:pt x="13594" y="75"/>
                  </a:lnTo>
                  <a:lnTo>
                    <a:pt x="13291" y="0"/>
                  </a:lnTo>
                  <a:lnTo>
                    <a:pt x="12942" y="0"/>
                  </a:lnTo>
                  <a:lnTo>
                    <a:pt x="12818" y="111"/>
                  </a:lnTo>
                  <a:lnTo>
                    <a:pt x="12683" y="260"/>
                  </a:lnTo>
                  <a:lnTo>
                    <a:pt x="12582" y="426"/>
                  </a:lnTo>
                  <a:lnTo>
                    <a:pt x="12470" y="649"/>
                  </a:lnTo>
                  <a:lnTo>
                    <a:pt x="12379" y="889"/>
                  </a:lnTo>
                  <a:lnTo>
                    <a:pt x="12323" y="1186"/>
                  </a:lnTo>
                  <a:lnTo>
                    <a:pt x="12278" y="1500"/>
                  </a:lnTo>
                  <a:lnTo>
                    <a:pt x="12233" y="1816"/>
                  </a:lnTo>
                  <a:lnTo>
                    <a:pt x="12211" y="2186"/>
                  </a:lnTo>
                  <a:lnTo>
                    <a:pt x="12233" y="2501"/>
                  </a:lnTo>
                  <a:lnTo>
                    <a:pt x="12278" y="2853"/>
                  </a:lnTo>
                  <a:lnTo>
                    <a:pt x="12346" y="3205"/>
                  </a:lnTo>
                  <a:lnTo>
                    <a:pt x="12424" y="3520"/>
                  </a:lnTo>
                  <a:lnTo>
                    <a:pt x="12537" y="3853"/>
                  </a:lnTo>
                  <a:lnTo>
                    <a:pt x="12706" y="4132"/>
                  </a:lnTo>
                  <a:lnTo>
                    <a:pt x="12886" y="4446"/>
                  </a:lnTo>
                  <a:lnTo>
                    <a:pt x="13010" y="4817"/>
                  </a:lnTo>
                  <a:lnTo>
                    <a:pt x="13122" y="5206"/>
                  </a:lnTo>
                  <a:lnTo>
                    <a:pt x="13178" y="5557"/>
                  </a:lnTo>
                  <a:lnTo>
                    <a:pt x="13223" y="5946"/>
                  </a:lnTo>
                  <a:lnTo>
                    <a:pt x="13201" y="6335"/>
                  </a:lnTo>
                  <a:lnTo>
                    <a:pt x="13178" y="6687"/>
                  </a:lnTo>
                  <a:lnTo>
                    <a:pt x="13099" y="7039"/>
                  </a:lnTo>
                  <a:lnTo>
                    <a:pt x="13010" y="7373"/>
                  </a:lnTo>
                  <a:lnTo>
                    <a:pt x="12863" y="7688"/>
                  </a:lnTo>
                  <a:lnTo>
                    <a:pt x="12683" y="7966"/>
                  </a:lnTo>
                  <a:lnTo>
                    <a:pt x="12492" y="8225"/>
                  </a:lnTo>
                  <a:lnTo>
                    <a:pt x="12278" y="8429"/>
                  </a:lnTo>
                  <a:lnTo>
                    <a:pt x="12020" y="8614"/>
                  </a:lnTo>
                  <a:lnTo>
                    <a:pt x="11716" y="8725"/>
                  </a:lnTo>
                  <a:lnTo>
                    <a:pt x="11413" y="8763"/>
                  </a:lnTo>
                  <a:lnTo>
                    <a:pt x="11087" y="8763"/>
                  </a:lnTo>
                  <a:lnTo>
                    <a:pt x="10963" y="8725"/>
                  </a:lnTo>
                  <a:lnTo>
                    <a:pt x="10806" y="8651"/>
                  </a:lnTo>
                  <a:lnTo>
                    <a:pt x="10682" y="8578"/>
                  </a:lnTo>
                  <a:lnTo>
                    <a:pt x="10569" y="8503"/>
                  </a:lnTo>
                  <a:lnTo>
                    <a:pt x="10446" y="8391"/>
                  </a:lnTo>
                  <a:lnTo>
                    <a:pt x="10333" y="8262"/>
                  </a:lnTo>
                  <a:lnTo>
                    <a:pt x="10142" y="8003"/>
                  </a:lnTo>
                  <a:lnTo>
                    <a:pt x="9996" y="7688"/>
                  </a:lnTo>
                  <a:lnTo>
                    <a:pt x="9862" y="7336"/>
                  </a:lnTo>
                  <a:lnTo>
                    <a:pt x="9749" y="6947"/>
                  </a:lnTo>
                  <a:lnTo>
                    <a:pt x="9693" y="6558"/>
                  </a:lnTo>
                  <a:lnTo>
                    <a:pt x="9648" y="6169"/>
                  </a:lnTo>
                  <a:lnTo>
                    <a:pt x="9625" y="5724"/>
                  </a:lnTo>
                  <a:lnTo>
                    <a:pt x="9648" y="5335"/>
                  </a:lnTo>
                  <a:lnTo>
                    <a:pt x="9715" y="4946"/>
                  </a:lnTo>
                  <a:lnTo>
                    <a:pt x="9794" y="4594"/>
                  </a:lnTo>
                  <a:lnTo>
                    <a:pt x="9906" y="4280"/>
                  </a:lnTo>
                  <a:lnTo>
                    <a:pt x="10029" y="3983"/>
                  </a:lnTo>
                  <a:lnTo>
                    <a:pt x="10164" y="3779"/>
                  </a:lnTo>
                  <a:lnTo>
                    <a:pt x="10277" y="3557"/>
                  </a:lnTo>
                  <a:lnTo>
                    <a:pt x="10356" y="3316"/>
                  </a:lnTo>
                  <a:lnTo>
                    <a:pt x="10423" y="3075"/>
                  </a:lnTo>
                  <a:lnTo>
                    <a:pt x="10468" y="2815"/>
                  </a:lnTo>
                  <a:lnTo>
                    <a:pt x="10491" y="2575"/>
                  </a:lnTo>
                  <a:lnTo>
                    <a:pt x="10468" y="2316"/>
                  </a:lnTo>
                  <a:lnTo>
                    <a:pt x="10423" y="2112"/>
                  </a:lnTo>
                  <a:lnTo>
                    <a:pt x="10356" y="1852"/>
                  </a:lnTo>
                  <a:lnTo>
                    <a:pt x="10254" y="1612"/>
                  </a:lnTo>
                  <a:lnTo>
                    <a:pt x="10119" y="1390"/>
                  </a:lnTo>
                  <a:lnTo>
                    <a:pt x="9928" y="1186"/>
                  </a:lnTo>
                  <a:lnTo>
                    <a:pt x="9715" y="963"/>
                  </a:lnTo>
                  <a:lnTo>
                    <a:pt x="9457" y="797"/>
                  </a:lnTo>
                  <a:lnTo>
                    <a:pt x="9153" y="649"/>
                  </a:lnTo>
                  <a:lnTo>
                    <a:pt x="8804" y="500"/>
                  </a:lnTo>
                  <a:lnTo>
                    <a:pt x="8433" y="426"/>
                  </a:lnTo>
                  <a:lnTo>
                    <a:pt x="7961" y="408"/>
                  </a:lnTo>
                  <a:lnTo>
                    <a:pt x="7376" y="408"/>
                  </a:lnTo>
                  <a:lnTo>
                    <a:pt x="6780" y="426"/>
                  </a:lnTo>
                  <a:lnTo>
                    <a:pt x="6151" y="500"/>
                  </a:lnTo>
                  <a:lnTo>
                    <a:pt x="5566" y="612"/>
                  </a:lnTo>
                  <a:lnTo>
                    <a:pt x="5071" y="722"/>
                  </a:lnTo>
                  <a:lnTo>
                    <a:pt x="4689" y="834"/>
                  </a:lnTo>
                  <a:lnTo>
                    <a:pt x="4812" y="1538"/>
                  </a:lnTo>
                  <a:lnTo>
                    <a:pt x="4992" y="2464"/>
                  </a:lnTo>
                  <a:lnTo>
                    <a:pt x="5139" y="3520"/>
                  </a:lnTo>
                  <a:lnTo>
                    <a:pt x="5262" y="4631"/>
                  </a:lnTo>
                  <a:lnTo>
                    <a:pt x="5352" y="5705"/>
                  </a:lnTo>
                  <a:lnTo>
                    <a:pt x="5375" y="6225"/>
                  </a:lnTo>
                  <a:lnTo>
                    <a:pt x="5375" y="6687"/>
                  </a:lnTo>
                  <a:lnTo>
                    <a:pt x="5330" y="7113"/>
                  </a:lnTo>
                  <a:lnTo>
                    <a:pt x="5285" y="7484"/>
                  </a:lnTo>
                  <a:lnTo>
                    <a:pt x="5251" y="7650"/>
                  </a:lnTo>
                  <a:lnTo>
                    <a:pt x="5206" y="7799"/>
                  </a:lnTo>
                  <a:lnTo>
                    <a:pt x="5161" y="7910"/>
                  </a:lnTo>
                  <a:lnTo>
                    <a:pt x="5094" y="8003"/>
                  </a:lnTo>
                  <a:lnTo>
                    <a:pt x="4970" y="8188"/>
                  </a:lnTo>
                  <a:lnTo>
                    <a:pt x="4812" y="8336"/>
                  </a:lnTo>
                  <a:lnTo>
                    <a:pt x="4689" y="8466"/>
                  </a:lnTo>
                  <a:lnTo>
                    <a:pt x="4531" y="8578"/>
                  </a:lnTo>
                  <a:lnTo>
                    <a:pt x="4386" y="8651"/>
                  </a:lnTo>
                  <a:lnTo>
                    <a:pt x="4228" y="8688"/>
                  </a:lnTo>
                  <a:lnTo>
                    <a:pt x="4060" y="8725"/>
                  </a:lnTo>
                  <a:lnTo>
                    <a:pt x="3913" y="8725"/>
                  </a:lnTo>
                  <a:lnTo>
                    <a:pt x="3756" y="8688"/>
                  </a:lnTo>
                  <a:lnTo>
                    <a:pt x="3632" y="8651"/>
                  </a:lnTo>
                  <a:lnTo>
                    <a:pt x="3475" y="8614"/>
                  </a:lnTo>
                  <a:lnTo>
                    <a:pt x="3351" y="8540"/>
                  </a:lnTo>
                  <a:lnTo>
                    <a:pt x="3216" y="8429"/>
                  </a:lnTo>
                  <a:lnTo>
                    <a:pt x="3092" y="8299"/>
                  </a:lnTo>
                  <a:lnTo>
                    <a:pt x="2980" y="8188"/>
                  </a:lnTo>
                  <a:lnTo>
                    <a:pt x="2890" y="8003"/>
                  </a:lnTo>
                  <a:lnTo>
                    <a:pt x="2743" y="7799"/>
                  </a:lnTo>
                  <a:lnTo>
                    <a:pt x="2576" y="7614"/>
                  </a:lnTo>
                  <a:lnTo>
                    <a:pt x="2373" y="7484"/>
                  </a:lnTo>
                  <a:lnTo>
                    <a:pt x="2137" y="7410"/>
                  </a:lnTo>
                  <a:lnTo>
                    <a:pt x="1923" y="7373"/>
                  </a:lnTo>
                  <a:lnTo>
                    <a:pt x="1664" y="7373"/>
                  </a:lnTo>
                  <a:lnTo>
                    <a:pt x="1428" y="7410"/>
                  </a:lnTo>
                  <a:lnTo>
                    <a:pt x="1192" y="7502"/>
                  </a:lnTo>
                  <a:lnTo>
                    <a:pt x="955" y="7650"/>
                  </a:lnTo>
                  <a:lnTo>
                    <a:pt x="743" y="7873"/>
                  </a:lnTo>
                  <a:lnTo>
                    <a:pt x="518" y="8151"/>
                  </a:lnTo>
                  <a:lnTo>
                    <a:pt x="349" y="8466"/>
                  </a:lnTo>
                  <a:lnTo>
                    <a:pt x="282" y="8651"/>
                  </a:lnTo>
                  <a:lnTo>
                    <a:pt x="203" y="8855"/>
                  </a:lnTo>
                  <a:lnTo>
                    <a:pt x="158" y="9077"/>
                  </a:lnTo>
                  <a:lnTo>
                    <a:pt x="90" y="9281"/>
                  </a:lnTo>
                  <a:lnTo>
                    <a:pt x="45" y="9541"/>
                  </a:lnTo>
                  <a:lnTo>
                    <a:pt x="23" y="9818"/>
                  </a:lnTo>
                  <a:lnTo>
                    <a:pt x="0" y="10115"/>
                  </a:lnTo>
                  <a:lnTo>
                    <a:pt x="0" y="10633"/>
                  </a:lnTo>
                  <a:lnTo>
                    <a:pt x="23" y="10893"/>
                  </a:lnTo>
                  <a:lnTo>
                    <a:pt x="45" y="11096"/>
                  </a:lnTo>
                  <a:lnTo>
                    <a:pt x="90" y="11318"/>
                  </a:lnTo>
                  <a:lnTo>
                    <a:pt x="135" y="11522"/>
                  </a:lnTo>
                  <a:lnTo>
                    <a:pt x="203" y="11707"/>
                  </a:lnTo>
                  <a:lnTo>
                    <a:pt x="259" y="11893"/>
                  </a:lnTo>
                  <a:lnTo>
                    <a:pt x="349" y="12059"/>
                  </a:lnTo>
                  <a:lnTo>
                    <a:pt x="507" y="12337"/>
                  </a:lnTo>
                  <a:lnTo>
                    <a:pt x="698" y="12597"/>
                  </a:lnTo>
                  <a:lnTo>
                    <a:pt x="910" y="12782"/>
                  </a:lnTo>
                  <a:lnTo>
                    <a:pt x="1124" y="12912"/>
                  </a:lnTo>
                  <a:lnTo>
                    <a:pt x="1361" y="13022"/>
                  </a:lnTo>
                  <a:lnTo>
                    <a:pt x="1574" y="13097"/>
                  </a:lnTo>
                  <a:lnTo>
                    <a:pt x="1822" y="13097"/>
                  </a:lnTo>
                  <a:lnTo>
                    <a:pt x="2036" y="13060"/>
                  </a:lnTo>
                  <a:lnTo>
                    <a:pt x="2227" y="12986"/>
                  </a:lnTo>
                  <a:lnTo>
                    <a:pt x="2396" y="12875"/>
                  </a:lnTo>
                  <a:lnTo>
                    <a:pt x="2553" y="12708"/>
                  </a:lnTo>
                  <a:lnTo>
                    <a:pt x="2654" y="12523"/>
                  </a:lnTo>
                  <a:lnTo>
                    <a:pt x="2766" y="12337"/>
                  </a:lnTo>
                  <a:lnTo>
                    <a:pt x="2890" y="12208"/>
                  </a:lnTo>
                  <a:lnTo>
                    <a:pt x="3047" y="12096"/>
                  </a:lnTo>
                  <a:lnTo>
                    <a:pt x="3193" y="12023"/>
                  </a:lnTo>
                  <a:lnTo>
                    <a:pt x="3542" y="12023"/>
                  </a:lnTo>
                  <a:lnTo>
                    <a:pt x="3688" y="12096"/>
                  </a:lnTo>
                  <a:lnTo>
                    <a:pt x="3868" y="12171"/>
                  </a:lnTo>
                  <a:lnTo>
                    <a:pt x="4037" y="12282"/>
                  </a:lnTo>
                  <a:lnTo>
                    <a:pt x="4195" y="12412"/>
                  </a:lnTo>
                  <a:lnTo>
                    <a:pt x="4318" y="12560"/>
                  </a:lnTo>
                  <a:lnTo>
                    <a:pt x="4453" y="12745"/>
                  </a:lnTo>
                  <a:lnTo>
                    <a:pt x="4531" y="12949"/>
                  </a:lnTo>
                  <a:lnTo>
                    <a:pt x="4621" y="13171"/>
                  </a:lnTo>
                  <a:lnTo>
                    <a:pt x="4666" y="13375"/>
                  </a:lnTo>
                  <a:lnTo>
                    <a:pt x="4689" y="13597"/>
                  </a:lnTo>
                  <a:lnTo>
                    <a:pt x="4666" y="14190"/>
                  </a:lnTo>
                  <a:lnTo>
                    <a:pt x="4621" y="14949"/>
                  </a:lnTo>
                  <a:lnTo>
                    <a:pt x="4576" y="15876"/>
                  </a:lnTo>
                  <a:lnTo>
                    <a:pt x="4554" y="16821"/>
                  </a:lnTo>
                  <a:lnTo>
                    <a:pt x="4531" y="17857"/>
                  </a:lnTo>
                  <a:lnTo>
                    <a:pt x="4531" y="18895"/>
                  </a:lnTo>
                  <a:lnTo>
                    <a:pt x="4554" y="19395"/>
                  </a:lnTo>
                  <a:lnTo>
                    <a:pt x="4576" y="19859"/>
                  </a:lnTo>
                  <a:lnTo>
                    <a:pt x="4621" y="20303"/>
                  </a:lnTo>
                  <a:lnTo>
                    <a:pt x="4689" y="20711"/>
                  </a:lnTo>
                  <a:lnTo>
                    <a:pt x="4812" y="20803"/>
                  </a:lnTo>
                  <a:lnTo>
                    <a:pt x="5004" y="20878"/>
                  </a:lnTo>
                  <a:lnTo>
                    <a:pt x="5229" y="20951"/>
                  </a:lnTo>
                  <a:lnTo>
                    <a:pt x="5442" y="20988"/>
                  </a:lnTo>
                  <a:lnTo>
                    <a:pt x="6005" y="20988"/>
                  </a:lnTo>
                  <a:lnTo>
                    <a:pt x="6600" y="20951"/>
                  </a:lnTo>
                  <a:lnTo>
                    <a:pt x="7275" y="20878"/>
                  </a:lnTo>
                  <a:lnTo>
                    <a:pt x="7961" y="20803"/>
                  </a:lnTo>
                  <a:lnTo>
                    <a:pt x="8658" y="20730"/>
                  </a:lnTo>
                  <a:lnTo>
                    <a:pt x="9322" y="20711"/>
                  </a:lnTo>
                  <a:close/>
                </a:path>
              </a:pathLst>
            </a:custGeom>
            <a:solidFill>
              <a:srgbClr val="CCCCFF"/>
            </a:solidFill>
            <a:ln w="28575" cap="flat">
              <a:solidFill>
                <a:srgbClr val="000000"/>
              </a:solidFill>
              <a:prstDash val="solid"/>
              <a:miter lim="800000"/>
            </a:ln>
            <a:effectLst/>
          </p:spPr>
          <p:txBody>
            <a:bodyPr wrap="square" lIns="45719" tIns="45719" rIns="45719" bIns="45719" numCol="1" anchor="t">
              <a:noAutofit/>
            </a:bodyPr>
            <a:lstStyle/>
            <a:p>
              <a:endParaRPr/>
            </a:p>
          </p:txBody>
        </p:sp>
      </p:grpSp>
      <p:pic>
        <p:nvPicPr>
          <p:cNvPr id="113" name="j0233018.pdf" descr="j0233018"/>
          <p:cNvPicPr>
            <a:picLocks noChangeAspect="1"/>
          </p:cNvPicPr>
          <p:nvPr/>
        </p:nvPicPr>
        <p:blipFill>
          <a:blip r:embed="rId3"/>
          <a:stretch>
            <a:fillRect/>
          </a:stretch>
        </p:blipFill>
        <p:spPr>
          <a:xfrm>
            <a:off x="7532687" y="4652962"/>
            <a:ext cx="1287463" cy="1308101"/>
          </a:xfrm>
          <a:prstGeom prst="rect">
            <a:avLst/>
          </a:prstGeom>
          <a:ln w="12700">
            <a:miter lim="400000"/>
          </a:ln>
        </p:spPr>
      </p:pic>
    </p:spTree>
  </p:cSld>
  <p:clrMapOvr>
    <a:masterClrMapping/>
  </p:clrMapOvr>
  <p:transition spd="slow"/>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5" name="BD10307_.png" descr="BD10307_"/>
          <p:cNvPicPr>
            <a:picLocks noChangeAspect="1"/>
          </p:cNvPicPr>
          <p:nvPr/>
        </p:nvPicPr>
        <p:blipFill>
          <a:blip r:embed="rId2"/>
          <a:stretch>
            <a:fillRect/>
          </a:stretch>
        </p:blipFill>
        <p:spPr>
          <a:xfrm>
            <a:off x="0" y="6781800"/>
            <a:ext cx="9144000" cy="152400"/>
          </a:xfrm>
          <a:prstGeom prst="rect">
            <a:avLst/>
          </a:prstGeom>
          <a:ln w="12700">
            <a:miter lim="400000"/>
          </a:ln>
        </p:spPr>
      </p:pic>
      <p:sp>
        <p:nvSpPr>
          <p:cNvPr id="116" name="Shape 116"/>
          <p:cNvSpPr/>
          <p:nvPr/>
        </p:nvSpPr>
        <p:spPr>
          <a:xfrm>
            <a:off x="2414212" y="708862"/>
            <a:ext cx="4302375" cy="405756"/>
          </a:xfrm>
          <a:prstGeom prst="rect">
            <a:avLst/>
          </a:prstGeom>
          <a:solidFill>
            <a:srgbClr val="751118"/>
          </a:solidFill>
          <a:ln>
            <a:solidFill>
              <a:srgbClr val="00FFFF"/>
            </a:solidFill>
          </a:ln>
        </p:spPr>
        <p:txBody>
          <a:bodyPr lIns="45719" rIns="45719" anchor="ctr"/>
          <a:lstStyle/>
          <a:p>
            <a:pPr algn="ctr">
              <a:defRPr sz="1800"/>
            </a:pPr>
            <a:endParaRPr/>
          </a:p>
        </p:txBody>
      </p:sp>
      <p:sp>
        <p:nvSpPr>
          <p:cNvPr id="117" name="Shape 117"/>
          <p:cNvSpPr/>
          <p:nvPr/>
        </p:nvSpPr>
        <p:spPr>
          <a:xfrm>
            <a:off x="2414212" y="668655"/>
            <a:ext cx="4132075" cy="586741"/>
          </a:xfrm>
          <a:prstGeom prst="rect">
            <a:avLst/>
          </a:prstGeom>
          <a:ln w="12700">
            <a:miter lim="400000"/>
          </a:ln>
          <a:extLst>
            <a:ext uri="{C572A759-6A51-4108-AA02-DFA0A04FC94B}">
              <ma14:wrappingTextBoxFlag xmlns:ma14="http://schemas.microsoft.com/office/mac/drawingml/2011/main" xmlns="" val="1"/>
            </a:ext>
          </a:extLst>
        </p:spPr>
        <p:txBody>
          <a:bodyPr wrap="none" lIns="45719" rIns="45719">
            <a:spAutoFit/>
          </a:bodyPr>
          <a:lstStyle>
            <a:lvl1pPr>
              <a:defRPr sz="2800">
                <a:solidFill>
                  <a:srgbClr val="FFFF00"/>
                </a:solidFill>
                <a:latin typeface="Comic Sans MS"/>
                <a:ea typeface="Comic Sans MS"/>
                <a:cs typeface="Comic Sans MS"/>
                <a:sym typeface="Comic Sans MS"/>
              </a:defRPr>
            </a:lvl1pPr>
          </a:lstStyle>
          <a:p>
            <a:r>
              <a:rPr dirty="0"/>
              <a:t>D.P.R. 1124/65 ART. 139</a:t>
            </a:r>
          </a:p>
        </p:txBody>
      </p:sp>
      <p:sp>
        <p:nvSpPr>
          <p:cNvPr id="118" name="Shape 118"/>
          <p:cNvSpPr/>
          <p:nvPr/>
        </p:nvSpPr>
        <p:spPr>
          <a:xfrm>
            <a:off x="183110" y="1627688"/>
            <a:ext cx="8764577" cy="2677656"/>
          </a:xfrm>
          <a:prstGeom prst="rect">
            <a:avLst/>
          </a:prstGeom>
          <a:ln w="12700">
            <a:miter lim="400000"/>
          </a:ln>
          <a:extLst>
            <a:ext uri="{C572A759-6A51-4108-AA02-DFA0A04FC94B}">
              <ma14:wrappingTextBoxFlag xmlns:ma14="http://schemas.microsoft.com/office/mac/drawingml/2011/main" xmlns="" val="1"/>
            </a:ext>
          </a:extLst>
        </p:spPr>
        <p:txBody>
          <a:bodyPr wrap="none" lIns="45719" rIns="45719">
            <a:spAutoFit/>
          </a:bodyPr>
          <a:lstStyle>
            <a:lvl1pPr>
              <a:defRPr sz="2800">
                <a:solidFill>
                  <a:srgbClr val="FFFFFF"/>
                </a:solidFill>
                <a:latin typeface="Comic Sans MS"/>
                <a:ea typeface="Comic Sans MS"/>
                <a:cs typeface="Comic Sans MS"/>
                <a:sym typeface="Comic Sans MS"/>
              </a:defRPr>
            </a:lvl1pPr>
          </a:lstStyle>
          <a:p>
            <a:r>
              <a:rPr dirty="0"/>
              <a:t>E' obbligatoria per ogni medico, che ne riconosca la </a:t>
            </a:r>
            <a:endParaRPr lang="it-IT" dirty="0"/>
          </a:p>
          <a:p>
            <a:r>
              <a:rPr dirty="0"/>
              <a:t>esistenza, la denuncia delle malattie professionali, </a:t>
            </a:r>
            <a:endParaRPr lang="it-IT" dirty="0"/>
          </a:p>
          <a:p>
            <a:r>
              <a:rPr dirty="0"/>
              <a:t>che saranno indicate in un elenco da approvarsi con</a:t>
            </a:r>
            <a:endParaRPr lang="it-IT" dirty="0"/>
          </a:p>
          <a:p>
            <a:r>
              <a:rPr dirty="0"/>
              <a:t> decreto del Ministro per il lavoro e la, previdenza </a:t>
            </a:r>
            <a:endParaRPr lang="it-IT" dirty="0"/>
          </a:p>
          <a:p>
            <a:r>
              <a:rPr dirty="0"/>
              <a:t>sociale di concerto con quello per la sanita', sentito </a:t>
            </a:r>
            <a:endParaRPr lang="it-IT" dirty="0"/>
          </a:p>
          <a:p>
            <a:r>
              <a:rPr dirty="0"/>
              <a:t>il Consiglio superiore di sanita'.</a:t>
            </a:r>
          </a:p>
        </p:txBody>
      </p:sp>
    </p:spTree>
  </p:cSld>
  <p:clrMapOvr>
    <a:masterClrMapping/>
  </p:clrMapOvr>
  <p:transition spd="slow"/>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 name="Shape 125"/>
          <p:cNvSpPr/>
          <p:nvPr/>
        </p:nvSpPr>
        <p:spPr>
          <a:xfrm>
            <a:off x="-1" y="1484312"/>
            <a:ext cx="9144002" cy="3529013"/>
          </a:xfrm>
          <a:prstGeom prst="ellipse">
            <a:avLst/>
          </a:prstGeom>
          <a:solidFill>
            <a:srgbClr val="751118"/>
          </a:solidFill>
          <a:ln w="25400">
            <a:solidFill>
              <a:srgbClr val="33CCCC"/>
            </a:solidFill>
          </a:ln>
        </p:spPr>
        <p:txBody>
          <a:bodyPr lIns="45719" rIns="45719" anchor="ctr"/>
          <a:lstStyle/>
          <a:p>
            <a:pPr>
              <a:defRPr sz="1800"/>
            </a:pPr>
            <a:endParaRPr/>
          </a:p>
        </p:txBody>
      </p:sp>
      <p:sp>
        <p:nvSpPr>
          <p:cNvPr id="126" name="Shape 126"/>
          <p:cNvSpPr/>
          <p:nvPr/>
        </p:nvSpPr>
        <p:spPr>
          <a:xfrm>
            <a:off x="1547812" y="333375"/>
            <a:ext cx="6119813" cy="503238"/>
          </a:xfrm>
          <a:prstGeom prst="rect">
            <a:avLst/>
          </a:prstGeom>
          <a:solidFill>
            <a:srgbClr val="751118"/>
          </a:solidFill>
          <a:ln>
            <a:solidFill>
              <a:srgbClr val="00FFFF"/>
            </a:solidFill>
          </a:ln>
        </p:spPr>
        <p:txBody>
          <a:bodyPr lIns="45719" rIns="45719" anchor="ctr"/>
          <a:lstStyle/>
          <a:p>
            <a:pPr>
              <a:defRPr sz="1800"/>
            </a:pPr>
            <a:endParaRPr/>
          </a:p>
        </p:txBody>
      </p:sp>
      <p:pic>
        <p:nvPicPr>
          <p:cNvPr id="127" name="BD10307_.png" descr="BD10307_"/>
          <p:cNvPicPr>
            <a:picLocks noChangeAspect="1"/>
          </p:cNvPicPr>
          <p:nvPr/>
        </p:nvPicPr>
        <p:blipFill>
          <a:blip r:embed="rId2"/>
          <a:stretch>
            <a:fillRect/>
          </a:stretch>
        </p:blipFill>
        <p:spPr>
          <a:xfrm>
            <a:off x="0" y="6781800"/>
            <a:ext cx="9144000" cy="152400"/>
          </a:xfrm>
          <a:prstGeom prst="rect">
            <a:avLst/>
          </a:prstGeom>
          <a:ln w="12700">
            <a:miter lim="400000"/>
          </a:ln>
        </p:spPr>
      </p:pic>
      <p:sp>
        <p:nvSpPr>
          <p:cNvPr id="128" name="Shape 128"/>
          <p:cNvSpPr/>
          <p:nvPr/>
        </p:nvSpPr>
        <p:spPr>
          <a:xfrm>
            <a:off x="1706562" y="317500"/>
            <a:ext cx="5594411" cy="586740"/>
          </a:xfrm>
          <a:prstGeom prst="rect">
            <a:avLst/>
          </a:prstGeom>
          <a:ln w="12700">
            <a:miter lim="400000"/>
          </a:ln>
          <a:extLst>
            <a:ext uri="{C572A759-6A51-4108-AA02-DFA0A04FC94B}">
              <ma14:wrappingTextBoxFlag xmlns:ma14="http://schemas.microsoft.com/office/mac/drawingml/2011/main" xmlns="" val="1"/>
            </a:ext>
          </a:extLst>
        </p:spPr>
        <p:txBody>
          <a:bodyPr wrap="none" lIns="45719" rIns="45719">
            <a:spAutoFit/>
          </a:bodyPr>
          <a:lstStyle>
            <a:lvl1pPr>
              <a:defRPr sz="2800" b="1">
                <a:solidFill>
                  <a:srgbClr val="FFFF00"/>
                </a:solidFill>
                <a:latin typeface="Comic Sans MS"/>
                <a:ea typeface="Comic Sans MS"/>
                <a:cs typeface="Comic Sans MS"/>
                <a:sym typeface="Comic Sans MS"/>
              </a:defRPr>
            </a:lvl1pPr>
          </a:lstStyle>
          <a:p>
            <a:r>
              <a:t>D.P.R. 13 APRILE 1994 n. 336</a:t>
            </a:r>
          </a:p>
        </p:txBody>
      </p:sp>
      <p:sp>
        <p:nvSpPr>
          <p:cNvPr id="129" name="Shape 129"/>
          <p:cNvSpPr/>
          <p:nvPr/>
        </p:nvSpPr>
        <p:spPr>
          <a:xfrm>
            <a:off x="107950" y="2698750"/>
            <a:ext cx="9036050" cy="1577340"/>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p>
            <a:pPr algn="ctr">
              <a:defRPr sz="2800" u="sng">
                <a:solidFill>
                  <a:srgbClr val="FFFFFF"/>
                </a:solidFill>
                <a:latin typeface="Comic Sans MS"/>
                <a:ea typeface="Comic Sans MS"/>
                <a:cs typeface="Comic Sans MS"/>
                <a:sym typeface="Comic Sans MS"/>
              </a:defRPr>
            </a:pPr>
            <a:r>
              <a:t>Regolamento recante le nuove tabelle delle malattie professionali nell’industrie e nell’agricoltura</a:t>
            </a:r>
          </a:p>
          <a:p>
            <a:pPr algn="ctr">
              <a:defRPr sz="2800">
                <a:solidFill>
                  <a:srgbClr val="FFFFFF"/>
                </a:solidFill>
                <a:latin typeface="Comic Sans MS"/>
                <a:ea typeface="Comic Sans MS"/>
                <a:cs typeface="Comic Sans MS"/>
                <a:sym typeface="Comic Sans MS"/>
              </a:defRPr>
            </a:pPr>
            <a:r>
              <a:t>(58 industria, 27 agricoltura)</a:t>
            </a:r>
          </a:p>
        </p:txBody>
      </p:sp>
    </p:spTree>
  </p:cSld>
  <p:clrMapOvr>
    <a:masterClrMapping/>
  </p:clrMapOvr>
  <p:transition spd="slow"/>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 name="Shape 137"/>
          <p:cNvSpPr/>
          <p:nvPr/>
        </p:nvSpPr>
        <p:spPr>
          <a:xfrm>
            <a:off x="-1" y="1484312"/>
            <a:ext cx="9144002" cy="3529013"/>
          </a:xfrm>
          <a:prstGeom prst="ellipse">
            <a:avLst/>
          </a:prstGeom>
          <a:solidFill>
            <a:srgbClr val="751118"/>
          </a:solidFill>
          <a:ln w="25400">
            <a:solidFill>
              <a:srgbClr val="33CCCC"/>
            </a:solidFill>
          </a:ln>
        </p:spPr>
        <p:txBody>
          <a:bodyPr lIns="45719" rIns="45719" anchor="ctr"/>
          <a:lstStyle/>
          <a:p>
            <a:pPr>
              <a:defRPr sz="1800"/>
            </a:pPr>
            <a:endParaRPr/>
          </a:p>
        </p:txBody>
      </p:sp>
      <p:sp>
        <p:nvSpPr>
          <p:cNvPr id="138" name="Shape 138"/>
          <p:cNvSpPr/>
          <p:nvPr/>
        </p:nvSpPr>
        <p:spPr>
          <a:xfrm>
            <a:off x="795783" y="333375"/>
            <a:ext cx="8136038" cy="503238"/>
          </a:xfrm>
          <a:prstGeom prst="rect">
            <a:avLst/>
          </a:prstGeom>
          <a:solidFill>
            <a:srgbClr val="751118"/>
          </a:solidFill>
          <a:ln>
            <a:solidFill>
              <a:srgbClr val="00FFFF"/>
            </a:solidFill>
          </a:ln>
        </p:spPr>
        <p:txBody>
          <a:bodyPr lIns="45719" rIns="45719" anchor="ctr"/>
          <a:lstStyle/>
          <a:p>
            <a:pPr>
              <a:defRPr sz="1800"/>
            </a:pPr>
            <a:endParaRPr/>
          </a:p>
        </p:txBody>
      </p:sp>
      <p:pic>
        <p:nvPicPr>
          <p:cNvPr id="139" name="BD10307_.png" descr="BD10307_"/>
          <p:cNvPicPr>
            <a:picLocks noChangeAspect="1"/>
          </p:cNvPicPr>
          <p:nvPr/>
        </p:nvPicPr>
        <p:blipFill>
          <a:blip r:embed="rId2"/>
          <a:stretch>
            <a:fillRect/>
          </a:stretch>
        </p:blipFill>
        <p:spPr>
          <a:xfrm>
            <a:off x="0" y="6781800"/>
            <a:ext cx="9144000" cy="152400"/>
          </a:xfrm>
          <a:prstGeom prst="rect">
            <a:avLst/>
          </a:prstGeom>
          <a:ln w="12700">
            <a:miter lim="400000"/>
          </a:ln>
        </p:spPr>
      </p:pic>
      <p:sp>
        <p:nvSpPr>
          <p:cNvPr id="140" name="Shape 140"/>
          <p:cNvSpPr/>
          <p:nvPr/>
        </p:nvSpPr>
        <p:spPr>
          <a:xfrm>
            <a:off x="1042164" y="291623"/>
            <a:ext cx="7643277" cy="586741"/>
          </a:xfrm>
          <a:prstGeom prst="rect">
            <a:avLst/>
          </a:prstGeom>
          <a:ln w="12700">
            <a:miter lim="400000"/>
          </a:ln>
          <a:extLst>
            <a:ext uri="{C572A759-6A51-4108-AA02-DFA0A04FC94B}">
              <ma14:wrappingTextBoxFlag xmlns:ma14="http://schemas.microsoft.com/office/mac/drawingml/2011/main" xmlns="" val="1"/>
            </a:ext>
          </a:extLst>
        </p:spPr>
        <p:txBody>
          <a:bodyPr wrap="none" lIns="45719" rIns="45719">
            <a:spAutoFit/>
          </a:bodyPr>
          <a:lstStyle>
            <a:lvl1pPr>
              <a:defRPr sz="2800" b="1">
                <a:solidFill>
                  <a:srgbClr val="FFFF00"/>
                </a:solidFill>
                <a:latin typeface="Comic Sans MS"/>
                <a:ea typeface="Comic Sans MS"/>
                <a:cs typeface="Comic Sans MS"/>
                <a:sym typeface="Comic Sans MS"/>
              </a:defRPr>
            </a:lvl1pPr>
          </a:lstStyle>
          <a:p>
            <a:r>
              <a:t>Decreto Legislativo n. 81 del 9 aprile 2008</a:t>
            </a:r>
          </a:p>
        </p:txBody>
      </p:sp>
      <p:sp>
        <p:nvSpPr>
          <p:cNvPr id="141" name="Shape 141"/>
          <p:cNvSpPr/>
          <p:nvPr/>
        </p:nvSpPr>
        <p:spPr>
          <a:xfrm>
            <a:off x="107950" y="2420937"/>
            <a:ext cx="9036050" cy="1374141"/>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p>
            <a:pPr algn="ctr">
              <a:defRPr sz="2800" u="sng">
                <a:solidFill>
                  <a:srgbClr val="FFFFFF"/>
                </a:solidFill>
                <a:latin typeface="Comic Sans MS"/>
                <a:ea typeface="Comic Sans MS"/>
                <a:cs typeface="Comic Sans MS"/>
                <a:sym typeface="Comic Sans MS"/>
              </a:defRPr>
            </a:pPr>
            <a:r>
              <a:t>TESTO UNICO SULLA SALUTE E SICUREZZA</a:t>
            </a:r>
          </a:p>
          <a:p>
            <a:pPr algn="ctr">
              <a:defRPr sz="2800" u="sng">
                <a:solidFill>
                  <a:srgbClr val="FFFFFF"/>
                </a:solidFill>
                <a:latin typeface="Comic Sans MS"/>
                <a:ea typeface="Comic Sans MS"/>
                <a:cs typeface="Comic Sans MS"/>
                <a:sym typeface="Comic Sans MS"/>
              </a:defRPr>
            </a:pPr>
            <a:r>
              <a:t>SUL LAVORO</a:t>
            </a:r>
          </a:p>
          <a:p>
            <a:pPr algn="ctr">
              <a:defRPr sz="1600" u="sng">
                <a:solidFill>
                  <a:srgbClr val="FFFFFF"/>
                </a:solidFill>
                <a:latin typeface="Comic Sans MS"/>
                <a:ea typeface="Comic Sans MS"/>
                <a:cs typeface="Comic Sans MS"/>
                <a:sym typeface="Comic Sans MS"/>
              </a:defRPr>
            </a:pPr>
            <a:r>
              <a:t>Testo coordinato con il D. lgs 3 agosto 2009, n. 106</a:t>
            </a:r>
          </a:p>
        </p:txBody>
      </p:sp>
    </p:spTree>
  </p:cSld>
  <p:clrMapOvr>
    <a:masterClrMapping/>
  </p:clrMapOvr>
  <p:transition spd="slow"/>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 name="Shape 143"/>
          <p:cNvSpPr/>
          <p:nvPr/>
        </p:nvSpPr>
        <p:spPr>
          <a:xfrm>
            <a:off x="-1" y="1371600"/>
            <a:ext cx="9144002" cy="3529013"/>
          </a:xfrm>
          <a:prstGeom prst="ellipse">
            <a:avLst/>
          </a:prstGeom>
          <a:solidFill>
            <a:srgbClr val="751118"/>
          </a:solidFill>
          <a:ln w="25400">
            <a:solidFill>
              <a:srgbClr val="33CCCC"/>
            </a:solidFill>
          </a:ln>
        </p:spPr>
        <p:txBody>
          <a:bodyPr lIns="45719" rIns="45719" anchor="ctr"/>
          <a:lstStyle/>
          <a:p>
            <a:pPr>
              <a:defRPr sz="1800"/>
            </a:pPr>
            <a:endParaRPr/>
          </a:p>
        </p:txBody>
      </p:sp>
      <p:pic>
        <p:nvPicPr>
          <p:cNvPr id="144" name="BD10307_.png" descr="BD10307_"/>
          <p:cNvPicPr>
            <a:picLocks noChangeAspect="1"/>
          </p:cNvPicPr>
          <p:nvPr/>
        </p:nvPicPr>
        <p:blipFill>
          <a:blip r:embed="rId2"/>
          <a:stretch>
            <a:fillRect/>
          </a:stretch>
        </p:blipFill>
        <p:spPr>
          <a:xfrm>
            <a:off x="0" y="6781800"/>
            <a:ext cx="9144000" cy="152400"/>
          </a:xfrm>
          <a:prstGeom prst="rect">
            <a:avLst/>
          </a:prstGeom>
          <a:ln w="12700">
            <a:miter lim="400000"/>
          </a:ln>
        </p:spPr>
      </p:pic>
      <p:sp>
        <p:nvSpPr>
          <p:cNvPr id="145" name="Shape 145"/>
          <p:cNvSpPr/>
          <p:nvPr/>
        </p:nvSpPr>
        <p:spPr>
          <a:xfrm>
            <a:off x="511175" y="115887"/>
            <a:ext cx="8078788" cy="1094741"/>
          </a:xfrm>
          <a:prstGeom prst="rect">
            <a:avLst/>
          </a:prstGeom>
          <a:ln w="12700">
            <a:solidFill>
              <a:srgbClr val="00FFFF"/>
            </a:solidFill>
          </a:ln>
          <a:extLst>
            <a:ext uri="{C572A759-6A51-4108-AA02-DFA0A04FC94B}">
              <ma14:wrappingTextBoxFlag xmlns:ma14="http://schemas.microsoft.com/office/mac/drawingml/2011/main" xmlns="" val="1"/>
            </a:ext>
          </a:extLst>
        </p:spPr>
        <p:txBody>
          <a:bodyPr lIns="45719" rIns="45719">
            <a:spAutoFit/>
          </a:bodyPr>
          <a:lstStyle/>
          <a:p>
            <a:pPr algn="ctr">
              <a:defRPr sz="2800" b="1">
                <a:solidFill>
                  <a:srgbClr val="FFFF00"/>
                </a:solidFill>
                <a:latin typeface="Comic Sans MS"/>
                <a:ea typeface="Comic Sans MS"/>
                <a:cs typeface="Comic Sans MS"/>
                <a:sym typeface="Comic Sans MS"/>
              </a:defRPr>
            </a:pPr>
            <a:r>
              <a:t>DECRETO LEGISLATIVO </a:t>
            </a:r>
          </a:p>
          <a:p>
            <a:pPr algn="ctr">
              <a:defRPr sz="2800" b="1">
                <a:solidFill>
                  <a:srgbClr val="FFFF00"/>
                </a:solidFill>
                <a:latin typeface="Comic Sans MS"/>
                <a:ea typeface="Comic Sans MS"/>
                <a:cs typeface="Comic Sans MS"/>
                <a:sym typeface="Comic Sans MS"/>
              </a:defRPr>
            </a:pPr>
            <a:r>
              <a:t>23 FEBBRAIO 2000 n. 38</a:t>
            </a:r>
          </a:p>
        </p:txBody>
      </p:sp>
      <p:sp>
        <p:nvSpPr>
          <p:cNvPr id="146" name="Shape 146"/>
          <p:cNvSpPr/>
          <p:nvPr/>
        </p:nvSpPr>
        <p:spPr>
          <a:xfrm>
            <a:off x="103187" y="2349500"/>
            <a:ext cx="8861426" cy="2072640"/>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p>
            <a:pPr algn="ctr">
              <a:defRPr sz="2800" u="sng">
                <a:solidFill>
                  <a:srgbClr val="FFFFFF"/>
                </a:solidFill>
                <a:latin typeface="Comic Sans MS"/>
                <a:ea typeface="Comic Sans MS"/>
                <a:cs typeface="Comic Sans MS"/>
                <a:sym typeface="Comic Sans MS"/>
              </a:defRPr>
            </a:pPr>
            <a:r>
              <a:t>Disposizioni in materia di assicurazione contro gli</a:t>
            </a:r>
          </a:p>
          <a:p>
            <a:pPr algn="ctr">
              <a:defRPr sz="2800" u="sng">
                <a:solidFill>
                  <a:srgbClr val="FFFFFF"/>
                </a:solidFill>
                <a:latin typeface="Comic Sans MS"/>
                <a:ea typeface="Comic Sans MS"/>
                <a:cs typeface="Comic Sans MS"/>
                <a:sym typeface="Comic Sans MS"/>
              </a:defRPr>
            </a:pPr>
            <a:r>
              <a:t>infortuni sul lavoro e le malattie professionali, a norma dell’articolo 55, comma 1 della legge 17 maggio 1999, n. 144</a:t>
            </a:r>
          </a:p>
        </p:txBody>
      </p:sp>
    </p:spTree>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Shape 24"/>
          <p:cNvSpPr/>
          <p:nvPr/>
        </p:nvSpPr>
        <p:spPr>
          <a:xfrm>
            <a:off x="2136106" y="609600"/>
            <a:ext cx="4459038" cy="881830"/>
          </a:xfrm>
          <a:prstGeom prst="rect">
            <a:avLst/>
          </a:prstGeom>
          <a:ln w="12700">
            <a:miter lim="400000"/>
          </a:ln>
          <a:extLst>
            <a:ext uri="{C572A759-6A51-4108-AA02-DFA0A04FC94B}">
              <ma14:wrappingTextBoxFlag xmlns:ma14="http://schemas.microsoft.com/office/mac/drawingml/2011/main" xmlns="" val="1"/>
            </a:ext>
          </a:extLst>
        </p:spPr>
        <p:txBody>
          <a:bodyPr wrap="none" lIns="45719" rIns="45719">
            <a:spAutoFit/>
          </a:bodyPr>
          <a:lstStyle/>
          <a:p>
            <a:pPr algn="ctr">
              <a:defRPr sz="1800" b="1" i="1">
                <a:solidFill>
                  <a:srgbClr val="FFFFFF"/>
                </a:solidFill>
              </a:defRPr>
            </a:pPr>
            <a:r>
              <a:t>PROTEZIONE SOCIALE</a:t>
            </a:r>
          </a:p>
          <a:p>
            <a:pPr algn="ctr">
              <a:defRPr sz="1800" b="1" i="1">
                <a:solidFill>
                  <a:srgbClr val="FFFFFF"/>
                </a:solidFill>
              </a:defRPr>
            </a:pPr>
            <a:endParaRPr/>
          </a:p>
          <a:p>
            <a:pPr algn="ctr">
              <a:defRPr sz="1800" b="1" i="1">
                <a:solidFill>
                  <a:srgbClr val="FFFFFF"/>
                </a:solidFill>
              </a:defRPr>
            </a:pPr>
            <a:r>
              <a:t>PREVIDENZA                           ASSISTENZA</a:t>
            </a:r>
          </a:p>
        </p:txBody>
      </p:sp>
      <p:sp>
        <p:nvSpPr>
          <p:cNvPr id="25" name="Shape 25"/>
          <p:cNvSpPr/>
          <p:nvPr/>
        </p:nvSpPr>
        <p:spPr>
          <a:xfrm>
            <a:off x="457200" y="2286000"/>
            <a:ext cx="4038600" cy="3810000"/>
          </a:xfrm>
          <a:prstGeom prst="rect">
            <a:avLst/>
          </a:prstGeom>
          <a:ln w="38100">
            <a:solidFill>
              <a:srgbClr val="FF0000"/>
            </a:solidFill>
          </a:ln>
        </p:spPr>
        <p:txBody>
          <a:bodyPr lIns="45719" rIns="45719" anchor="ctr"/>
          <a:lstStyle/>
          <a:p>
            <a:pPr>
              <a:defRPr sz="1800"/>
            </a:pPr>
            <a:endParaRPr/>
          </a:p>
        </p:txBody>
      </p:sp>
      <p:sp>
        <p:nvSpPr>
          <p:cNvPr id="26" name="Shape 26"/>
          <p:cNvSpPr/>
          <p:nvPr/>
        </p:nvSpPr>
        <p:spPr>
          <a:xfrm>
            <a:off x="4648200" y="2286000"/>
            <a:ext cx="3810000" cy="3810000"/>
          </a:xfrm>
          <a:prstGeom prst="rect">
            <a:avLst/>
          </a:prstGeom>
          <a:ln w="38100">
            <a:solidFill>
              <a:srgbClr val="FF0000"/>
            </a:solidFill>
          </a:ln>
        </p:spPr>
        <p:txBody>
          <a:bodyPr lIns="45719" rIns="45719" anchor="ctr"/>
          <a:lstStyle/>
          <a:p>
            <a:pPr>
              <a:defRPr sz="1800"/>
            </a:pPr>
            <a:endParaRPr/>
          </a:p>
        </p:txBody>
      </p:sp>
      <p:sp>
        <p:nvSpPr>
          <p:cNvPr id="27" name="Shape 27"/>
          <p:cNvSpPr/>
          <p:nvPr/>
        </p:nvSpPr>
        <p:spPr>
          <a:xfrm>
            <a:off x="533400" y="2514600"/>
            <a:ext cx="3083977" cy="2482029"/>
          </a:xfrm>
          <a:prstGeom prst="rect">
            <a:avLst/>
          </a:prstGeom>
          <a:ln w="12700">
            <a:miter lim="400000"/>
          </a:ln>
          <a:extLst>
            <a:ext uri="{C572A759-6A51-4108-AA02-DFA0A04FC94B}">
              <ma14:wrappingTextBoxFlag xmlns:ma14="http://schemas.microsoft.com/office/mac/drawingml/2011/main" xmlns="" val="1"/>
            </a:ext>
          </a:extLst>
        </p:spPr>
        <p:txBody>
          <a:bodyPr wrap="none" lIns="45719" rIns="45719">
            <a:spAutoFit/>
          </a:bodyPr>
          <a:lstStyle/>
          <a:p>
            <a:pPr>
              <a:defRPr sz="1800" b="1">
                <a:solidFill>
                  <a:srgbClr val="FFFFFF"/>
                </a:solidFill>
              </a:defRPr>
            </a:pPr>
            <a:r>
              <a:t>II° Comma art. 38</a:t>
            </a:r>
          </a:p>
          <a:p>
            <a:pPr>
              <a:defRPr sz="1800" b="1">
                <a:solidFill>
                  <a:srgbClr val="FFFFFF"/>
                </a:solidFill>
              </a:defRPr>
            </a:pPr>
            <a:endParaRPr/>
          </a:p>
          <a:p>
            <a:pPr>
              <a:defRPr sz="1800" b="1">
                <a:solidFill>
                  <a:srgbClr val="FFFFFF"/>
                </a:solidFill>
              </a:defRPr>
            </a:pPr>
            <a:r>
              <a:t>Lavoratori</a:t>
            </a:r>
          </a:p>
          <a:p>
            <a:pPr>
              <a:defRPr sz="1800" b="1">
                <a:solidFill>
                  <a:srgbClr val="FFFFFF"/>
                </a:solidFill>
              </a:defRPr>
            </a:pPr>
            <a:endParaRPr/>
          </a:p>
          <a:p>
            <a:pPr>
              <a:defRPr sz="1800" b="1">
                <a:solidFill>
                  <a:srgbClr val="FFFFFF"/>
                </a:solidFill>
              </a:defRPr>
            </a:pPr>
            <a:r>
              <a:t>Finanziata dalla </a:t>
            </a:r>
          </a:p>
          <a:p>
            <a:pPr>
              <a:defRPr sz="1800" b="1">
                <a:solidFill>
                  <a:srgbClr val="FFFFFF"/>
                </a:solidFill>
              </a:defRPr>
            </a:pPr>
            <a:r>
              <a:t>contribuzione obbligatoria</a:t>
            </a:r>
          </a:p>
          <a:p>
            <a:pPr>
              <a:defRPr sz="1800" b="1">
                <a:solidFill>
                  <a:srgbClr val="FFFFFF"/>
                </a:solidFill>
              </a:defRPr>
            </a:pPr>
            <a:endParaRPr/>
          </a:p>
          <a:p>
            <a:pPr>
              <a:defRPr sz="1800" b="1">
                <a:solidFill>
                  <a:srgbClr val="FFFFFF"/>
                </a:solidFill>
              </a:defRPr>
            </a:pPr>
            <a:r>
              <a:t>Diritto soggettivo prestabilito </a:t>
            </a:r>
          </a:p>
          <a:p>
            <a:pPr>
              <a:defRPr sz="1800" b="1">
                <a:solidFill>
                  <a:srgbClr val="FFFFFF"/>
                </a:solidFill>
              </a:defRPr>
            </a:pPr>
            <a:r>
              <a:t>nella forma e nella misura</a:t>
            </a:r>
          </a:p>
        </p:txBody>
      </p:sp>
      <p:sp>
        <p:nvSpPr>
          <p:cNvPr id="28" name="Shape 28"/>
          <p:cNvSpPr/>
          <p:nvPr/>
        </p:nvSpPr>
        <p:spPr>
          <a:xfrm>
            <a:off x="4724400" y="2590800"/>
            <a:ext cx="3822700" cy="2482029"/>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p>
            <a:pPr>
              <a:defRPr sz="1800" b="1">
                <a:solidFill>
                  <a:srgbClr val="FFFFFF"/>
                </a:solidFill>
              </a:defRPr>
            </a:pPr>
            <a:r>
              <a:t>I° Comma art. 38</a:t>
            </a:r>
          </a:p>
          <a:p>
            <a:pPr>
              <a:defRPr sz="1800" b="1">
                <a:solidFill>
                  <a:srgbClr val="FFFFFF"/>
                </a:solidFill>
              </a:defRPr>
            </a:pPr>
            <a:endParaRPr/>
          </a:p>
          <a:p>
            <a:pPr>
              <a:defRPr sz="1800" b="1">
                <a:solidFill>
                  <a:srgbClr val="FFFFFF"/>
                </a:solidFill>
              </a:defRPr>
            </a:pPr>
            <a:r>
              <a:t>Tutti i cittadini</a:t>
            </a:r>
          </a:p>
          <a:p>
            <a:pPr>
              <a:defRPr sz="1800" b="1">
                <a:solidFill>
                  <a:srgbClr val="FFFFFF"/>
                </a:solidFill>
              </a:defRPr>
            </a:pPr>
            <a:endParaRPr/>
          </a:p>
          <a:p>
            <a:pPr>
              <a:defRPr sz="1800" b="1">
                <a:solidFill>
                  <a:srgbClr val="FFFFFF"/>
                </a:solidFill>
              </a:defRPr>
            </a:pPr>
            <a:r>
              <a:t>Finanziata dalla fiscalità</a:t>
            </a:r>
          </a:p>
          <a:p>
            <a:pPr>
              <a:defRPr sz="1800" b="1">
                <a:solidFill>
                  <a:srgbClr val="FFFFFF"/>
                </a:solidFill>
              </a:defRPr>
            </a:pPr>
            <a:r>
              <a:t>Generale</a:t>
            </a:r>
          </a:p>
          <a:p>
            <a:pPr>
              <a:defRPr sz="1800" b="1">
                <a:solidFill>
                  <a:srgbClr val="FFFFFF"/>
                </a:solidFill>
              </a:defRPr>
            </a:pPr>
            <a:endParaRPr/>
          </a:p>
          <a:p>
            <a:pPr>
              <a:defRPr sz="1800" b="1">
                <a:solidFill>
                  <a:srgbClr val="FFFFFF"/>
                </a:solidFill>
              </a:defRPr>
            </a:pPr>
            <a:r>
              <a:t>Atto discrezionale, soggetto </a:t>
            </a:r>
          </a:p>
          <a:p>
            <a:pPr>
              <a:defRPr sz="1800" b="1">
                <a:solidFill>
                  <a:srgbClr val="FFFFFF"/>
                </a:solidFill>
              </a:defRPr>
            </a:pPr>
            <a:r>
              <a:t>a variazioni</a:t>
            </a:r>
          </a:p>
        </p:txBody>
      </p:sp>
    </p:spTree>
  </p:cSld>
  <p:clrMapOvr>
    <a:masterClrMapping/>
  </p:clrMapOvr>
  <p:transition spd="slow"/>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8" name="BD10307_.png" descr="BD10307_"/>
          <p:cNvPicPr>
            <a:picLocks noChangeAspect="1"/>
          </p:cNvPicPr>
          <p:nvPr/>
        </p:nvPicPr>
        <p:blipFill>
          <a:blip r:embed="rId2"/>
          <a:stretch>
            <a:fillRect/>
          </a:stretch>
        </p:blipFill>
        <p:spPr>
          <a:xfrm>
            <a:off x="0" y="6705600"/>
            <a:ext cx="9144000" cy="152400"/>
          </a:xfrm>
          <a:prstGeom prst="rect">
            <a:avLst/>
          </a:prstGeom>
          <a:ln w="12700">
            <a:miter lim="400000"/>
          </a:ln>
        </p:spPr>
      </p:pic>
      <p:sp>
        <p:nvSpPr>
          <p:cNvPr id="149" name="Shape 149"/>
          <p:cNvSpPr/>
          <p:nvPr/>
        </p:nvSpPr>
        <p:spPr>
          <a:xfrm>
            <a:off x="511175" y="166687"/>
            <a:ext cx="8078788" cy="1094741"/>
          </a:xfrm>
          <a:prstGeom prst="rect">
            <a:avLst/>
          </a:prstGeom>
          <a:ln w="12700">
            <a:solidFill>
              <a:srgbClr val="00FFFF"/>
            </a:solidFill>
          </a:ln>
          <a:extLst>
            <a:ext uri="{C572A759-6A51-4108-AA02-DFA0A04FC94B}">
              <ma14:wrappingTextBoxFlag xmlns:ma14="http://schemas.microsoft.com/office/mac/drawingml/2011/main" xmlns="" val="1"/>
            </a:ext>
          </a:extLst>
        </p:spPr>
        <p:txBody>
          <a:bodyPr lIns="45719" rIns="45719">
            <a:spAutoFit/>
          </a:bodyPr>
          <a:lstStyle/>
          <a:p>
            <a:pPr algn="ctr">
              <a:defRPr sz="2800" b="1">
                <a:solidFill>
                  <a:srgbClr val="FFFF00"/>
                </a:solidFill>
                <a:latin typeface="Comic Sans MS"/>
                <a:ea typeface="Comic Sans MS"/>
                <a:cs typeface="Comic Sans MS"/>
                <a:sym typeface="Comic Sans MS"/>
              </a:defRPr>
            </a:pPr>
            <a:r>
              <a:t>DECRETO LEGISLATIVO </a:t>
            </a:r>
          </a:p>
          <a:p>
            <a:pPr algn="ctr">
              <a:defRPr sz="2800" b="1">
                <a:solidFill>
                  <a:srgbClr val="FFFF00"/>
                </a:solidFill>
                <a:latin typeface="Comic Sans MS"/>
                <a:ea typeface="Comic Sans MS"/>
                <a:cs typeface="Comic Sans MS"/>
                <a:sym typeface="Comic Sans MS"/>
              </a:defRPr>
            </a:pPr>
            <a:r>
              <a:t>23 FEBBRAIO 2000 n. 38</a:t>
            </a:r>
          </a:p>
        </p:txBody>
      </p:sp>
      <p:grpSp>
        <p:nvGrpSpPr>
          <p:cNvPr id="155" name="Group 155"/>
          <p:cNvGrpSpPr/>
          <p:nvPr/>
        </p:nvGrpSpPr>
        <p:grpSpPr>
          <a:xfrm>
            <a:off x="179374" y="1196954"/>
            <a:ext cx="1655580" cy="842648"/>
            <a:chOff x="0" y="0"/>
            <a:chExt cx="1655578" cy="842646"/>
          </a:xfrm>
        </p:grpSpPr>
        <p:sp>
          <p:nvSpPr>
            <p:cNvPr id="150" name="Shape 150"/>
            <p:cNvSpPr/>
            <p:nvPr/>
          </p:nvSpPr>
          <p:spPr>
            <a:xfrm>
              <a:off x="-1" y="-1"/>
              <a:ext cx="1655580" cy="792092"/>
            </a:xfrm>
            <a:custGeom>
              <a:avLst/>
              <a:gdLst/>
              <a:ahLst/>
              <a:cxnLst>
                <a:cxn ang="0">
                  <a:pos x="wd2" y="hd2"/>
                </a:cxn>
                <a:cxn ang="5400000">
                  <a:pos x="wd2" y="hd2"/>
                </a:cxn>
                <a:cxn ang="10800000">
                  <a:pos x="wd2" y="hd2"/>
                </a:cxn>
                <a:cxn ang="16200000">
                  <a:pos x="wd2" y="hd2"/>
                </a:cxn>
              </a:cxnLst>
              <a:rect l="0" t="0" r="r" b="b"/>
              <a:pathLst>
                <a:path w="21264" h="20623" extrusionOk="0">
                  <a:moveTo>
                    <a:pt x="1919" y="6857"/>
                  </a:moveTo>
                  <a:cubicBezTo>
                    <a:pt x="744" y="7018"/>
                    <a:pt x="-110" y="8412"/>
                    <a:pt x="11" y="9971"/>
                  </a:cubicBezTo>
                  <a:cubicBezTo>
                    <a:pt x="81" y="10871"/>
                    <a:pt x="470" y="11672"/>
                    <a:pt x="1058" y="12130"/>
                  </a:cubicBezTo>
                  <a:lnTo>
                    <a:pt x="1047" y="12097"/>
                  </a:lnTo>
                  <a:cubicBezTo>
                    <a:pt x="237" y="13237"/>
                    <a:pt x="282" y="15025"/>
                    <a:pt x="1147" y="16091"/>
                  </a:cubicBezTo>
                  <a:cubicBezTo>
                    <a:pt x="1608" y="16659"/>
                    <a:pt x="2236" y="16931"/>
                    <a:pt x="2864" y="16834"/>
                  </a:cubicBezTo>
                  <a:lnTo>
                    <a:pt x="2853" y="16853"/>
                  </a:lnTo>
                  <a:cubicBezTo>
                    <a:pt x="3897" y="19265"/>
                    <a:pt x="6219" y="20100"/>
                    <a:pt x="8040" y="18718"/>
                  </a:cubicBezTo>
                  <a:cubicBezTo>
                    <a:pt x="8063" y="18700"/>
                    <a:pt x="8086" y="18683"/>
                    <a:pt x="8108" y="18665"/>
                  </a:cubicBezTo>
                  <a:lnTo>
                    <a:pt x="8102" y="18668"/>
                  </a:lnTo>
                  <a:cubicBezTo>
                    <a:pt x="9122" y="20688"/>
                    <a:pt x="11186" y="21231"/>
                    <a:pt x="12712" y="19881"/>
                  </a:cubicBezTo>
                  <a:cubicBezTo>
                    <a:pt x="13352" y="19315"/>
                    <a:pt x="13823" y="18473"/>
                    <a:pt x="14046" y="17498"/>
                  </a:cubicBezTo>
                  <a:lnTo>
                    <a:pt x="14050" y="17522"/>
                  </a:lnTo>
                  <a:cubicBezTo>
                    <a:pt x="15384" y="18621"/>
                    <a:pt x="17141" y="18085"/>
                    <a:pt x="17974" y="16325"/>
                  </a:cubicBezTo>
                  <a:cubicBezTo>
                    <a:pt x="18256" y="15729"/>
                    <a:pt x="18406" y="15039"/>
                    <a:pt x="18406" y="14336"/>
                  </a:cubicBezTo>
                  <a:lnTo>
                    <a:pt x="18400" y="14357"/>
                  </a:lnTo>
                  <a:cubicBezTo>
                    <a:pt x="20223" y="14013"/>
                    <a:pt x="21490" y="11783"/>
                    <a:pt x="21229" y="9377"/>
                  </a:cubicBezTo>
                  <a:cubicBezTo>
                    <a:pt x="21148" y="8627"/>
                    <a:pt x="20922" y="7918"/>
                    <a:pt x="20573" y="7318"/>
                  </a:cubicBezTo>
                  <a:lnTo>
                    <a:pt x="20566" y="7316"/>
                  </a:lnTo>
                  <a:cubicBezTo>
                    <a:pt x="21137" y="5554"/>
                    <a:pt x="20520" y="3512"/>
                    <a:pt x="19188" y="2756"/>
                  </a:cubicBezTo>
                  <a:cubicBezTo>
                    <a:pt x="19076" y="2693"/>
                    <a:pt x="18961" y="2640"/>
                    <a:pt x="18843" y="2597"/>
                  </a:cubicBezTo>
                  <a:lnTo>
                    <a:pt x="18852" y="2591"/>
                  </a:lnTo>
                  <a:cubicBezTo>
                    <a:pt x="18618" y="879"/>
                    <a:pt x="17375" y="-258"/>
                    <a:pt x="16075" y="50"/>
                  </a:cubicBezTo>
                  <a:cubicBezTo>
                    <a:pt x="15529" y="180"/>
                    <a:pt x="15034" y="555"/>
                    <a:pt x="14675" y="1113"/>
                  </a:cubicBezTo>
                  <a:lnTo>
                    <a:pt x="14679" y="1117"/>
                  </a:lnTo>
                  <a:cubicBezTo>
                    <a:pt x="13960" y="-129"/>
                    <a:pt x="12611" y="-369"/>
                    <a:pt x="11668" y="582"/>
                  </a:cubicBezTo>
                  <a:cubicBezTo>
                    <a:pt x="11406" y="845"/>
                    <a:pt x="11194" y="1183"/>
                    <a:pt x="11048" y="1572"/>
                  </a:cubicBezTo>
                  <a:lnTo>
                    <a:pt x="11055" y="1618"/>
                  </a:lnTo>
                  <a:cubicBezTo>
                    <a:pt x="10022" y="274"/>
                    <a:pt x="8360" y="291"/>
                    <a:pt x="7343" y="1657"/>
                  </a:cubicBezTo>
                  <a:cubicBezTo>
                    <a:pt x="7165" y="1895"/>
                    <a:pt x="7014" y="2167"/>
                    <a:pt x="6895" y="2463"/>
                  </a:cubicBezTo>
                  <a:lnTo>
                    <a:pt x="6887" y="2485"/>
                  </a:lnTo>
                  <a:cubicBezTo>
                    <a:pt x="5303" y="1260"/>
                    <a:pt x="3266" y="1962"/>
                    <a:pt x="2338" y="4053"/>
                  </a:cubicBezTo>
                  <a:cubicBezTo>
                    <a:pt x="1962" y="4900"/>
                    <a:pt x="1812" y="5889"/>
                    <a:pt x="1913" y="6862"/>
                  </a:cubicBezTo>
                  <a:close/>
                </a:path>
              </a:pathLst>
            </a:custGeom>
            <a:solidFill>
              <a:schemeClr val="accent1"/>
            </a:solidFill>
            <a:ln w="9525" cap="flat">
              <a:solidFill>
                <a:srgbClr val="FFFF00"/>
              </a:solidFill>
              <a:prstDash val="solid"/>
              <a:round/>
            </a:ln>
            <a:effectLst/>
          </p:spPr>
          <p:txBody>
            <a:bodyPr wrap="square" lIns="45719" tIns="45719" rIns="45719" bIns="45719" numCol="1" anchor="ctr">
              <a:noAutofit/>
            </a:bodyPr>
            <a:lstStyle/>
            <a:p>
              <a:pPr algn="ctr">
                <a:defRPr sz="2800">
                  <a:solidFill>
                    <a:srgbClr val="FFFF00"/>
                  </a:solidFill>
                  <a:latin typeface="Comic Sans MS"/>
                  <a:ea typeface="Comic Sans MS"/>
                  <a:cs typeface="Comic Sans MS"/>
                  <a:sym typeface="Comic Sans MS"/>
                </a:defRPr>
              </a:pPr>
              <a:endParaRPr/>
            </a:p>
          </p:txBody>
        </p:sp>
        <p:sp>
          <p:nvSpPr>
            <p:cNvPr id="151" name="Shape 151"/>
            <p:cNvSpPr/>
            <p:nvPr/>
          </p:nvSpPr>
          <p:spPr>
            <a:xfrm>
              <a:off x="469529" y="710619"/>
              <a:ext cx="275961" cy="132028"/>
            </a:xfrm>
            <a:prstGeom prst="ellipse">
              <a:avLst/>
            </a:prstGeom>
            <a:solidFill>
              <a:schemeClr val="accent1"/>
            </a:solidFill>
            <a:ln w="9525" cap="flat">
              <a:solidFill>
                <a:srgbClr val="FFFF00"/>
              </a:solidFill>
              <a:prstDash val="solid"/>
              <a:round/>
            </a:ln>
            <a:effectLst/>
          </p:spPr>
          <p:txBody>
            <a:bodyPr wrap="square" lIns="45719" tIns="45719" rIns="45719" bIns="45719" numCol="1" anchor="ctr">
              <a:noAutofit/>
            </a:bodyPr>
            <a:lstStyle/>
            <a:p>
              <a:pPr algn="ctr">
                <a:defRPr sz="2800">
                  <a:solidFill>
                    <a:srgbClr val="FFFF00"/>
                  </a:solidFill>
                  <a:latin typeface="Comic Sans MS"/>
                  <a:ea typeface="Comic Sans MS"/>
                  <a:cs typeface="Comic Sans MS"/>
                  <a:sym typeface="Comic Sans MS"/>
                </a:defRPr>
              </a:pPr>
              <a:endParaRPr/>
            </a:p>
          </p:txBody>
        </p:sp>
        <p:sp>
          <p:nvSpPr>
            <p:cNvPr id="152" name="Shape 152"/>
            <p:cNvSpPr/>
            <p:nvPr/>
          </p:nvSpPr>
          <p:spPr>
            <a:xfrm>
              <a:off x="540742" y="689018"/>
              <a:ext cx="183974" cy="88019"/>
            </a:xfrm>
            <a:prstGeom prst="ellipse">
              <a:avLst/>
            </a:prstGeom>
            <a:solidFill>
              <a:schemeClr val="accent1"/>
            </a:solidFill>
            <a:ln w="9525" cap="flat">
              <a:solidFill>
                <a:srgbClr val="FFFF00"/>
              </a:solidFill>
              <a:prstDash val="solid"/>
              <a:round/>
            </a:ln>
            <a:effectLst/>
          </p:spPr>
          <p:txBody>
            <a:bodyPr wrap="square" lIns="45719" tIns="45719" rIns="45719" bIns="45719" numCol="1" anchor="ctr">
              <a:noAutofit/>
            </a:bodyPr>
            <a:lstStyle/>
            <a:p>
              <a:pPr algn="ctr">
                <a:defRPr sz="2800">
                  <a:solidFill>
                    <a:srgbClr val="FFFF00"/>
                  </a:solidFill>
                  <a:latin typeface="Comic Sans MS"/>
                  <a:ea typeface="Comic Sans MS"/>
                  <a:cs typeface="Comic Sans MS"/>
                  <a:sym typeface="Comic Sans MS"/>
                </a:defRPr>
              </a:pPr>
              <a:endParaRPr/>
            </a:p>
          </p:txBody>
        </p:sp>
        <p:sp>
          <p:nvSpPr>
            <p:cNvPr id="153" name="Shape 153"/>
            <p:cNvSpPr/>
            <p:nvPr/>
          </p:nvSpPr>
          <p:spPr>
            <a:xfrm>
              <a:off x="587425" y="709849"/>
              <a:ext cx="91988" cy="44010"/>
            </a:xfrm>
            <a:prstGeom prst="ellipse">
              <a:avLst/>
            </a:prstGeom>
            <a:solidFill>
              <a:schemeClr val="accent1"/>
            </a:solidFill>
            <a:ln w="9525" cap="flat">
              <a:solidFill>
                <a:srgbClr val="FFFF00"/>
              </a:solidFill>
              <a:prstDash val="solid"/>
              <a:round/>
            </a:ln>
            <a:effectLst/>
          </p:spPr>
          <p:txBody>
            <a:bodyPr wrap="square" lIns="45719" tIns="45719" rIns="45719" bIns="45719" numCol="1" anchor="ctr">
              <a:noAutofit/>
            </a:bodyPr>
            <a:lstStyle/>
            <a:p>
              <a:pPr algn="ctr">
                <a:defRPr sz="2800">
                  <a:solidFill>
                    <a:srgbClr val="FFFF00"/>
                  </a:solidFill>
                  <a:latin typeface="Comic Sans MS"/>
                  <a:ea typeface="Comic Sans MS"/>
                  <a:cs typeface="Comic Sans MS"/>
                  <a:sym typeface="Comic Sans MS"/>
                </a:defRPr>
              </a:pPr>
              <a:endParaRPr/>
            </a:p>
          </p:txBody>
        </p:sp>
        <p:sp>
          <p:nvSpPr>
            <p:cNvPr id="154" name="Shape 154"/>
            <p:cNvSpPr/>
            <p:nvPr/>
          </p:nvSpPr>
          <p:spPr>
            <a:xfrm>
              <a:off x="82390" y="42759"/>
              <a:ext cx="1518900" cy="674248"/>
            </a:xfrm>
            <a:custGeom>
              <a:avLst/>
              <a:gdLst/>
              <a:ahLst/>
              <a:cxnLst>
                <a:cxn ang="0">
                  <a:pos x="wd2" y="hd2"/>
                </a:cxn>
                <a:cxn ang="5400000">
                  <a:pos x="wd2" y="hd2"/>
                </a:cxn>
                <a:cxn ang="10800000">
                  <a:pos x="wd2" y="hd2"/>
                </a:cxn>
                <a:cxn ang="16200000">
                  <a:pos x="wd2" y="hd2"/>
                </a:cxn>
              </a:cxnLst>
              <a:rect l="0" t="0" r="r" b="b"/>
              <a:pathLst>
                <a:path w="21600" h="21600" extrusionOk="0">
                  <a:moveTo>
                    <a:pt x="0" y="13555"/>
                  </a:moveTo>
                  <a:cubicBezTo>
                    <a:pt x="417" y="13915"/>
                    <a:pt x="899" y="14078"/>
                    <a:pt x="1381" y="14023"/>
                  </a:cubicBezTo>
                  <a:moveTo>
                    <a:pt x="2000" y="19344"/>
                  </a:moveTo>
                  <a:cubicBezTo>
                    <a:pt x="2207" y="19308"/>
                    <a:pt x="2410" y="19233"/>
                    <a:pt x="2604" y="19120"/>
                  </a:cubicBezTo>
                  <a:moveTo>
                    <a:pt x="7435" y="20578"/>
                  </a:moveTo>
                  <a:cubicBezTo>
                    <a:pt x="7532" y="20937"/>
                    <a:pt x="7654" y="21279"/>
                    <a:pt x="7799" y="21600"/>
                  </a:cubicBezTo>
                  <a:moveTo>
                    <a:pt x="14381" y="20160"/>
                  </a:moveTo>
                  <a:cubicBezTo>
                    <a:pt x="14456" y="19795"/>
                    <a:pt x="14505" y="19419"/>
                    <a:pt x="14527" y="19039"/>
                  </a:cubicBezTo>
                  <a:moveTo>
                    <a:pt x="19208" y="16270"/>
                  </a:moveTo>
                  <a:cubicBezTo>
                    <a:pt x="19208" y="14502"/>
                    <a:pt x="18520" y="12889"/>
                    <a:pt x="17436" y="12115"/>
                  </a:cubicBezTo>
                  <a:moveTo>
                    <a:pt x="20811" y="9204"/>
                  </a:moveTo>
                  <a:cubicBezTo>
                    <a:pt x="21153" y="8777"/>
                    <a:pt x="21423" y="8239"/>
                    <a:pt x="21600" y="7632"/>
                  </a:cubicBezTo>
                  <a:moveTo>
                    <a:pt x="19744" y="2561"/>
                  </a:moveTo>
                  <a:cubicBezTo>
                    <a:pt x="19747" y="2312"/>
                    <a:pt x="19733" y="2063"/>
                    <a:pt x="19702" y="1818"/>
                  </a:cubicBezTo>
                  <a:moveTo>
                    <a:pt x="15078" y="0"/>
                  </a:moveTo>
                  <a:cubicBezTo>
                    <a:pt x="14912" y="285"/>
                    <a:pt x="14776" y="604"/>
                    <a:pt x="14673" y="947"/>
                  </a:cubicBezTo>
                  <a:moveTo>
                    <a:pt x="11061" y="564"/>
                  </a:moveTo>
                  <a:cubicBezTo>
                    <a:pt x="10973" y="823"/>
                    <a:pt x="10907" y="1098"/>
                    <a:pt x="10865" y="1381"/>
                  </a:cubicBezTo>
                  <a:moveTo>
                    <a:pt x="7163" y="2480"/>
                  </a:moveTo>
                  <a:cubicBezTo>
                    <a:pt x="6949" y="2175"/>
                    <a:pt x="6711" y="1909"/>
                    <a:pt x="6454" y="1688"/>
                  </a:cubicBezTo>
                  <a:moveTo>
                    <a:pt x="946" y="7074"/>
                  </a:moveTo>
                  <a:cubicBezTo>
                    <a:pt x="973" y="7356"/>
                    <a:pt x="1014" y="7635"/>
                    <a:pt x="1070" y="7907"/>
                  </a:cubicBezTo>
                </a:path>
              </a:pathLst>
            </a:custGeom>
            <a:noFill/>
            <a:ln w="9525" cap="flat">
              <a:solidFill>
                <a:srgbClr val="FFFF00"/>
              </a:solidFill>
              <a:prstDash val="solid"/>
              <a:round/>
            </a:ln>
            <a:effectLst/>
          </p:spPr>
          <p:txBody>
            <a:bodyPr wrap="square" lIns="45719" tIns="45719" rIns="45719" bIns="45719" numCol="1" anchor="ctr">
              <a:noAutofit/>
            </a:bodyPr>
            <a:lstStyle/>
            <a:p>
              <a:pPr algn="ctr">
                <a:defRPr sz="2800">
                  <a:solidFill>
                    <a:srgbClr val="FFFF00"/>
                  </a:solidFill>
                  <a:latin typeface="Comic Sans MS"/>
                  <a:ea typeface="Comic Sans MS"/>
                  <a:cs typeface="Comic Sans MS"/>
                  <a:sym typeface="Comic Sans MS"/>
                </a:defRPr>
              </a:pPr>
              <a:endParaRPr/>
            </a:p>
          </p:txBody>
        </p:sp>
      </p:grpSp>
      <p:sp>
        <p:nvSpPr>
          <p:cNvPr id="156" name="Shape 156"/>
          <p:cNvSpPr/>
          <p:nvPr/>
        </p:nvSpPr>
        <p:spPr>
          <a:xfrm>
            <a:off x="363537" y="1316037"/>
            <a:ext cx="856579" cy="408941"/>
          </a:xfrm>
          <a:prstGeom prst="rect">
            <a:avLst/>
          </a:prstGeom>
          <a:ln w="12700">
            <a:miter lim="400000"/>
          </a:ln>
          <a:extLst>
            <a:ext uri="{C572A759-6A51-4108-AA02-DFA0A04FC94B}">
              <ma14:wrappingTextBoxFlag xmlns:ma14="http://schemas.microsoft.com/office/mac/drawingml/2011/main" xmlns="" val="1"/>
            </a:ext>
          </a:extLst>
        </p:spPr>
        <p:txBody>
          <a:bodyPr wrap="none" lIns="45719" rIns="45719">
            <a:spAutoFit/>
          </a:bodyPr>
          <a:lstStyle>
            <a:lvl1pPr>
              <a:defRPr sz="1800">
                <a:latin typeface="Comic Sans MS"/>
                <a:ea typeface="Comic Sans MS"/>
                <a:cs typeface="Comic Sans MS"/>
                <a:sym typeface="Comic Sans MS"/>
              </a:defRPr>
            </a:lvl1pPr>
          </a:lstStyle>
          <a:p>
            <a:r>
              <a:t>Art. 10</a:t>
            </a:r>
          </a:p>
        </p:txBody>
      </p:sp>
      <p:sp>
        <p:nvSpPr>
          <p:cNvPr id="157" name="Shape 157"/>
          <p:cNvSpPr/>
          <p:nvPr/>
        </p:nvSpPr>
        <p:spPr>
          <a:xfrm>
            <a:off x="50800" y="2133600"/>
            <a:ext cx="9093200" cy="2313940"/>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lvl1pPr algn="just">
              <a:defRPr sz="1800">
                <a:solidFill>
                  <a:srgbClr val="FFFFFF"/>
                </a:solidFill>
                <a:latin typeface="Comic Sans MS"/>
                <a:ea typeface="Comic Sans MS"/>
                <a:cs typeface="Comic Sans MS"/>
                <a:sym typeface="Comic Sans MS"/>
              </a:defRPr>
            </a:lvl1pPr>
          </a:lstStyle>
          <a:p>
            <a:r>
              <a:t>“Fermo restando che sono considerate malattie professionali anche quelle non comprese nelle tabelle di cui al comma 3 delle quali il lavoratore dimostri l’origine professionale, l’elenco delle malattie di cui all’articolo 139 del testo unico, conterrà anche liste di malattie di probabile e possibile origine lavorativa, da tenere sotto osservazione ai fini della revisione delle tabelle delle malattie professionali di cui agli articoli 3 e 211 del t. u. Gli aggiornamenti dell’elenco sono effettuati con cadenza annuale …”.</a:t>
            </a:r>
          </a:p>
        </p:txBody>
      </p:sp>
    </p:spTree>
  </p:cSld>
  <p:clrMapOvr>
    <a:masterClrMapping/>
  </p:clrMapOvr>
  <p:transition spd="slow"/>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4" name="Group 164"/>
          <p:cNvGrpSpPr/>
          <p:nvPr/>
        </p:nvGrpSpPr>
        <p:grpSpPr>
          <a:xfrm>
            <a:off x="971536" y="1196954"/>
            <a:ext cx="1655580" cy="842648"/>
            <a:chOff x="0" y="0"/>
            <a:chExt cx="1655578" cy="842646"/>
          </a:xfrm>
        </p:grpSpPr>
        <p:sp>
          <p:nvSpPr>
            <p:cNvPr id="159" name="Shape 159"/>
            <p:cNvSpPr/>
            <p:nvPr/>
          </p:nvSpPr>
          <p:spPr>
            <a:xfrm>
              <a:off x="-1" y="-1"/>
              <a:ext cx="1655580" cy="792092"/>
            </a:xfrm>
            <a:custGeom>
              <a:avLst/>
              <a:gdLst/>
              <a:ahLst/>
              <a:cxnLst>
                <a:cxn ang="0">
                  <a:pos x="wd2" y="hd2"/>
                </a:cxn>
                <a:cxn ang="5400000">
                  <a:pos x="wd2" y="hd2"/>
                </a:cxn>
                <a:cxn ang="10800000">
                  <a:pos x="wd2" y="hd2"/>
                </a:cxn>
                <a:cxn ang="16200000">
                  <a:pos x="wd2" y="hd2"/>
                </a:cxn>
              </a:cxnLst>
              <a:rect l="0" t="0" r="r" b="b"/>
              <a:pathLst>
                <a:path w="21264" h="20623" extrusionOk="0">
                  <a:moveTo>
                    <a:pt x="1919" y="6857"/>
                  </a:moveTo>
                  <a:cubicBezTo>
                    <a:pt x="744" y="7018"/>
                    <a:pt x="-110" y="8412"/>
                    <a:pt x="11" y="9971"/>
                  </a:cubicBezTo>
                  <a:cubicBezTo>
                    <a:pt x="81" y="10871"/>
                    <a:pt x="470" y="11672"/>
                    <a:pt x="1058" y="12130"/>
                  </a:cubicBezTo>
                  <a:lnTo>
                    <a:pt x="1047" y="12097"/>
                  </a:lnTo>
                  <a:cubicBezTo>
                    <a:pt x="237" y="13237"/>
                    <a:pt x="282" y="15025"/>
                    <a:pt x="1147" y="16091"/>
                  </a:cubicBezTo>
                  <a:cubicBezTo>
                    <a:pt x="1608" y="16659"/>
                    <a:pt x="2236" y="16931"/>
                    <a:pt x="2864" y="16834"/>
                  </a:cubicBezTo>
                  <a:lnTo>
                    <a:pt x="2853" y="16853"/>
                  </a:lnTo>
                  <a:cubicBezTo>
                    <a:pt x="3897" y="19265"/>
                    <a:pt x="6219" y="20100"/>
                    <a:pt x="8040" y="18718"/>
                  </a:cubicBezTo>
                  <a:cubicBezTo>
                    <a:pt x="8063" y="18700"/>
                    <a:pt x="8086" y="18683"/>
                    <a:pt x="8108" y="18665"/>
                  </a:cubicBezTo>
                  <a:lnTo>
                    <a:pt x="8102" y="18668"/>
                  </a:lnTo>
                  <a:cubicBezTo>
                    <a:pt x="9122" y="20688"/>
                    <a:pt x="11186" y="21231"/>
                    <a:pt x="12712" y="19881"/>
                  </a:cubicBezTo>
                  <a:cubicBezTo>
                    <a:pt x="13352" y="19315"/>
                    <a:pt x="13823" y="18473"/>
                    <a:pt x="14046" y="17498"/>
                  </a:cubicBezTo>
                  <a:lnTo>
                    <a:pt x="14050" y="17522"/>
                  </a:lnTo>
                  <a:cubicBezTo>
                    <a:pt x="15384" y="18621"/>
                    <a:pt x="17141" y="18085"/>
                    <a:pt x="17974" y="16325"/>
                  </a:cubicBezTo>
                  <a:cubicBezTo>
                    <a:pt x="18256" y="15729"/>
                    <a:pt x="18406" y="15039"/>
                    <a:pt x="18406" y="14336"/>
                  </a:cubicBezTo>
                  <a:lnTo>
                    <a:pt x="18400" y="14357"/>
                  </a:lnTo>
                  <a:cubicBezTo>
                    <a:pt x="20223" y="14013"/>
                    <a:pt x="21490" y="11783"/>
                    <a:pt x="21229" y="9377"/>
                  </a:cubicBezTo>
                  <a:cubicBezTo>
                    <a:pt x="21148" y="8627"/>
                    <a:pt x="20922" y="7918"/>
                    <a:pt x="20573" y="7318"/>
                  </a:cubicBezTo>
                  <a:lnTo>
                    <a:pt x="20566" y="7316"/>
                  </a:lnTo>
                  <a:cubicBezTo>
                    <a:pt x="21137" y="5554"/>
                    <a:pt x="20520" y="3512"/>
                    <a:pt x="19188" y="2756"/>
                  </a:cubicBezTo>
                  <a:cubicBezTo>
                    <a:pt x="19076" y="2693"/>
                    <a:pt x="18961" y="2640"/>
                    <a:pt x="18843" y="2597"/>
                  </a:cubicBezTo>
                  <a:lnTo>
                    <a:pt x="18852" y="2591"/>
                  </a:lnTo>
                  <a:cubicBezTo>
                    <a:pt x="18618" y="879"/>
                    <a:pt x="17375" y="-258"/>
                    <a:pt x="16075" y="50"/>
                  </a:cubicBezTo>
                  <a:cubicBezTo>
                    <a:pt x="15529" y="180"/>
                    <a:pt x="15034" y="555"/>
                    <a:pt x="14675" y="1113"/>
                  </a:cubicBezTo>
                  <a:lnTo>
                    <a:pt x="14679" y="1117"/>
                  </a:lnTo>
                  <a:cubicBezTo>
                    <a:pt x="13960" y="-129"/>
                    <a:pt x="12611" y="-369"/>
                    <a:pt x="11668" y="582"/>
                  </a:cubicBezTo>
                  <a:cubicBezTo>
                    <a:pt x="11406" y="845"/>
                    <a:pt x="11194" y="1183"/>
                    <a:pt x="11048" y="1572"/>
                  </a:cubicBezTo>
                  <a:lnTo>
                    <a:pt x="11055" y="1618"/>
                  </a:lnTo>
                  <a:cubicBezTo>
                    <a:pt x="10022" y="274"/>
                    <a:pt x="8360" y="291"/>
                    <a:pt x="7343" y="1657"/>
                  </a:cubicBezTo>
                  <a:cubicBezTo>
                    <a:pt x="7165" y="1895"/>
                    <a:pt x="7014" y="2167"/>
                    <a:pt x="6895" y="2463"/>
                  </a:cubicBezTo>
                  <a:lnTo>
                    <a:pt x="6887" y="2485"/>
                  </a:lnTo>
                  <a:cubicBezTo>
                    <a:pt x="5303" y="1260"/>
                    <a:pt x="3266" y="1962"/>
                    <a:pt x="2338" y="4053"/>
                  </a:cubicBezTo>
                  <a:cubicBezTo>
                    <a:pt x="1962" y="4900"/>
                    <a:pt x="1812" y="5889"/>
                    <a:pt x="1913" y="6862"/>
                  </a:cubicBezTo>
                  <a:close/>
                </a:path>
              </a:pathLst>
            </a:custGeom>
            <a:solidFill>
              <a:schemeClr val="accent1"/>
            </a:solidFill>
            <a:ln w="9525" cap="flat">
              <a:solidFill>
                <a:srgbClr val="FFFF00"/>
              </a:solidFill>
              <a:prstDash val="solid"/>
              <a:round/>
            </a:ln>
            <a:effectLst/>
          </p:spPr>
          <p:txBody>
            <a:bodyPr wrap="square" lIns="45719" tIns="45719" rIns="45719" bIns="45719" numCol="1" anchor="ctr">
              <a:noAutofit/>
            </a:bodyPr>
            <a:lstStyle/>
            <a:p>
              <a:pPr algn="ctr">
                <a:defRPr sz="2800">
                  <a:solidFill>
                    <a:srgbClr val="FFFF00"/>
                  </a:solidFill>
                  <a:latin typeface="Comic Sans MS"/>
                  <a:ea typeface="Comic Sans MS"/>
                  <a:cs typeface="Comic Sans MS"/>
                  <a:sym typeface="Comic Sans MS"/>
                </a:defRPr>
              </a:pPr>
              <a:endParaRPr/>
            </a:p>
          </p:txBody>
        </p:sp>
        <p:sp>
          <p:nvSpPr>
            <p:cNvPr id="160" name="Shape 160"/>
            <p:cNvSpPr/>
            <p:nvPr/>
          </p:nvSpPr>
          <p:spPr>
            <a:xfrm>
              <a:off x="469529" y="710619"/>
              <a:ext cx="275961" cy="132028"/>
            </a:xfrm>
            <a:prstGeom prst="ellipse">
              <a:avLst/>
            </a:prstGeom>
            <a:solidFill>
              <a:schemeClr val="accent1"/>
            </a:solidFill>
            <a:ln w="9525" cap="flat">
              <a:solidFill>
                <a:srgbClr val="FFFF00"/>
              </a:solidFill>
              <a:prstDash val="solid"/>
              <a:round/>
            </a:ln>
            <a:effectLst/>
          </p:spPr>
          <p:txBody>
            <a:bodyPr wrap="square" lIns="45719" tIns="45719" rIns="45719" bIns="45719" numCol="1" anchor="ctr">
              <a:noAutofit/>
            </a:bodyPr>
            <a:lstStyle/>
            <a:p>
              <a:pPr algn="ctr">
                <a:defRPr sz="2800">
                  <a:solidFill>
                    <a:srgbClr val="FFFF00"/>
                  </a:solidFill>
                  <a:latin typeface="Comic Sans MS"/>
                  <a:ea typeface="Comic Sans MS"/>
                  <a:cs typeface="Comic Sans MS"/>
                  <a:sym typeface="Comic Sans MS"/>
                </a:defRPr>
              </a:pPr>
              <a:endParaRPr/>
            </a:p>
          </p:txBody>
        </p:sp>
        <p:sp>
          <p:nvSpPr>
            <p:cNvPr id="161" name="Shape 161"/>
            <p:cNvSpPr/>
            <p:nvPr/>
          </p:nvSpPr>
          <p:spPr>
            <a:xfrm>
              <a:off x="540742" y="689018"/>
              <a:ext cx="183974" cy="88019"/>
            </a:xfrm>
            <a:prstGeom prst="ellipse">
              <a:avLst/>
            </a:prstGeom>
            <a:solidFill>
              <a:schemeClr val="accent1"/>
            </a:solidFill>
            <a:ln w="9525" cap="flat">
              <a:solidFill>
                <a:srgbClr val="FFFF00"/>
              </a:solidFill>
              <a:prstDash val="solid"/>
              <a:round/>
            </a:ln>
            <a:effectLst/>
          </p:spPr>
          <p:txBody>
            <a:bodyPr wrap="square" lIns="45719" tIns="45719" rIns="45719" bIns="45719" numCol="1" anchor="ctr">
              <a:noAutofit/>
            </a:bodyPr>
            <a:lstStyle/>
            <a:p>
              <a:pPr algn="ctr">
                <a:defRPr sz="2800">
                  <a:solidFill>
                    <a:srgbClr val="FFFF00"/>
                  </a:solidFill>
                  <a:latin typeface="Comic Sans MS"/>
                  <a:ea typeface="Comic Sans MS"/>
                  <a:cs typeface="Comic Sans MS"/>
                  <a:sym typeface="Comic Sans MS"/>
                </a:defRPr>
              </a:pPr>
              <a:endParaRPr/>
            </a:p>
          </p:txBody>
        </p:sp>
        <p:sp>
          <p:nvSpPr>
            <p:cNvPr id="162" name="Shape 162"/>
            <p:cNvSpPr/>
            <p:nvPr/>
          </p:nvSpPr>
          <p:spPr>
            <a:xfrm>
              <a:off x="587425" y="709849"/>
              <a:ext cx="91988" cy="44010"/>
            </a:xfrm>
            <a:prstGeom prst="ellipse">
              <a:avLst/>
            </a:prstGeom>
            <a:solidFill>
              <a:schemeClr val="accent1"/>
            </a:solidFill>
            <a:ln w="9525" cap="flat">
              <a:solidFill>
                <a:srgbClr val="FFFF00"/>
              </a:solidFill>
              <a:prstDash val="solid"/>
              <a:round/>
            </a:ln>
            <a:effectLst/>
          </p:spPr>
          <p:txBody>
            <a:bodyPr wrap="square" lIns="45719" tIns="45719" rIns="45719" bIns="45719" numCol="1" anchor="ctr">
              <a:noAutofit/>
            </a:bodyPr>
            <a:lstStyle/>
            <a:p>
              <a:pPr algn="ctr">
                <a:defRPr sz="2800">
                  <a:solidFill>
                    <a:srgbClr val="FFFF00"/>
                  </a:solidFill>
                  <a:latin typeface="Comic Sans MS"/>
                  <a:ea typeface="Comic Sans MS"/>
                  <a:cs typeface="Comic Sans MS"/>
                  <a:sym typeface="Comic Sans MS"/>
                </a:defRPr>
              </a:pPr>
              <a:endParaRPr/>
            </a:p>
          </p:txBody>
        </p:sp>
        <p:sp>
          <p:nvSpPr>
            <p:cNvPr id="163" name="Shape 163"/>
            <p:cNvSpPr/>
            <p:nvPr/>
          </p:nvSpPr>
          <p:spPr>
            <a:xfrm>
              <a:off x="82390" y="42759"/>
              <a:ext cx="1518900" cy="674248"/>
            </a:xfrm>
            <a:custGeom>
              <a:avLst/>
              <a:gdLst/>
              <a:ahLst/>
              <a:cxnLst>
                <a:cxn ang="0">
                  <a:pos x="wd2" y="hd2"/>
                </a:cxn>
                <a:cxn ang="5400000">
                  <a:pos x="wd2" y="hd2"/>
                </a:cxn>
                <a:cxn ang="10800000">
                  <a:pos x="wd2" y="hd2"/>
                </a:cxn>
                <a:cxn ang="16200000">
                  <a:pos x="wd2" y="hd2"/>
                </a:cxn>
              </a:cxnLst>
              <a:rect l="0" t="0" r="r" b="b"/>
              <a:pathLst>
                <a:path w="21600" h="21600" extrusionOk="0">
                  <a:moveTo>
                    <a:pt x="0" y="13555"/>
                  </a:moveTo>
                  <a:cubicBezTo>
                    <a:pt x="417" y="13915"/>
                    <a:pt x="899" y="14078"/>
                    <a:pt x="1381" y="14023"/>
                  </a:cubicBezTo>
                  <a:moveTo>
                    <a:pt x="2000" y="19344"/>
                  </a:moveTo>
                  <a:cubicBezTo>
                    <a:pt x="2207" y="19308"/>
                    <a:pt x="2410" y="19233"/>
                    <a:pt x="2604" y="19120"/>
                  </a:cubicBezTo>
                  <a:moveTo>
                    <a:pt x="7435" y="20578"/>
                  </a:moveTo>
                  <a:cubicBezTo>
                    <a:pt x="7532" y="20937"/>
                    <a:pt x="7654" y="21279"/>
                    <a:pt x="7799" y="21600"/>
                  </a:cubicBezTo>
                  <a:moveTo>
                    <a:pt x="14381" y="20160"/>
                  </a:moveTo>
                  <a:cubicBezTo>
                    <a:pt x="14456" y="19795"/>
                    <a:pt x="14505" y="19419"/>
                    <a:pt x="14527" y="19039"/>
                  </a:cubicBezTo>
                  <a:moveTo>
                    <a:pt x="19208" y="16270"/>
                  </a:moveTo>
                  <a:cubicBezTo>
                    <a:pt x="19208" y="14502"/>
                    <a:pt x="18520" y="12889"/>
                    <a:pt x="17436" y="12115"/>
                  </a:cubicBezTo>
                  <a:moveTo>
                    <a:pt x="20811" y="9204"/>
                  </a:moveTo>
                  <a:cubicBezTo>
                    <a:pt x="21153" y="8777"/>
                    <a:pt x="21423" y="8239"/>
                    <a:pt x="21600" y="7632"/>
                  </a:cubicBezTo>
                  <a:moveTo>
                    <a:pt x="19744" y="2561"/>
                  </a:moveTo>
                  <a:cubicBezTo>
                    <a:pt x="19747" y="2312"/>
                    <a:pt x="19733" y="2063"/>
                    <a:pt x="19702" y="1818"/>
                  </a:cubicBezTo>
                  <a:moveTo>
                    <a:pt x="15078" y="0"/>
                  </a:moveTo>
                  <a:cubicBezTo>
                    <a:pt x="14912" y="285"/>
                    <a:pt x="14776" y="604"/>
                    <a:pt x="14673" y="947"/>
                  </a:cubicBezTo>
                  <a:moveTo>
                    <a:pt x="11061" y="564"/>
                  </a:moveTo>
                  <a:cubicBezTo>
                    <a:pt x="10973" y="823"/>
                    <a:pt x="10907" y="1098"/>
                    <a:pt x="10865" y="1381"/>
                  </a:cubicBezTo>
                  <a:moveTo>
                    <a:pt x="7163" y="2480"/>
                  </a:moveTo>
                  <a:cubicBezTo>
                    <a:pt x="6949" y="2175"/>
                    <a:pt x="6711" y="1909"/>
                    <a:pt x="6454" y="1688"/>
                  </a:cubicBezTo>
                  <a:moveTo>
                    <a:pt x="946" y="7074"/>
                  </a:moveTo>
                  <a:cubicBezTo>
                    <a:pt x="973" y="7356"/>
                    <a:pt x="1014" y="7635"/>
                    <a:pt x="1070" y="7907"/>
                  </a:cubicBezTo>
                </a:path>
              </a:pathLst>
            </a:custGeom>
            <a:noFill/>
            <a:ln w="9525" cap="flat">
              <a:solidFill>
                <a:srgbClr val="FFFF00"/>
              </a:solidFill>
              <a:prstDash val="solid"/>
              <a:round/>
            </a:ln>
            <a:effectLst/>
          </p:spPr>
          <p:txBody>
            <a:bodyPr wrap="square" lIns="45719" tIns="45719" rIns="45719" bIns="45719" numCol="1" anchor="ctr">
              <a:noAutofit/>
            </a:bodyPr>
            <a:lstStyle/>
            <a:p>
              <a:pPr algn="ctr">
                <a:defRPr sz="2800">
                  <a:solidFill>
                    <a:srgbClr val="FFFF00"/>
                  </a:solidFill>
                  <a:latin typeface="Comic Sans MS"/>
                  <a:ea typeface="Comic Sans MS"/>
                  <a:cs typeface="Comic Sans MS"/>
                  <a:sym typeface="Comic Sans MS"/>
                </a:defRPr>
              </a:pPr>
              <a:endParaRPr/>
            </a:p>
          </p:txBody>
        </p:sp>
      </p:grpSp>
      <p:sp>
        <p:nvSpPr>
          <p:cNvPr id="165" name="Shape 165"/>
          <p:cNvSpPr/>
          <p:nvPr/>
        </p:nvSpPr>
        <p:spPr>
          <a:xfrm>
            <a:off x="511175" y="115887"/>
            <a:ext cx="8078788" cy="1094741"/>
          </a:xfrm>
          <a:prstGeom prst="rect">
            <a:avLst/>
          </a:prstGeom>
          <a:ln w="12700">
            <a:solidFill>
              <a:srgbClr val="00FFFF"/>
            </a:solidFill>
          </a:ln>
          <a:extLst>
            <a:ext uri="{C572A759-6A51-4108-AA02-DFA0A04FC94B}">
              <ma14:wrappingTextBoxFlag xmlns:ma14="http://schemas.microsoft.com/office/mac/drawingml/2011/main" xmlns="" val="1"/>
            </a:ext>
          </a:extLst>
        </p:spPr>
        <p:txBody>
          <a:bodyPr lIns="45719" rIns="45719">
            <a:spAutoFit/>
          </a:bodyPr>
          <a:lstStyle/>
          <a:p>
            <a:pPr algn="ctr">
              <a:defRPr sz="2800" b="1">
                <a:solidFill>
                  <a:srgbClr val="FFFF00"/>
                </a:solidFill>
                <a:latin typeface="Comic Sans MS"/>
                <a:ea typeface="Comic Sans MS"/>
                <a:cs typeface="Comic Sans MS"/>
                <a:sym typeface="Comic Sans MS"/>
              </a:defRPr>
            </a:pPr>
            <a:r>
              <a:t>DECRETO LEGISLATIVO </a:t>
            </a:r>
          </a:p>
          <a:p>
            <a:pPr algn="ctr">
              <a:defRPr sz="2800" b="1">
                <a:solidFill>
                  <a:srgbClr val="FFFF00"/>
                </a:solidFill>
                <a:latin typeface="Comic Sans MS"/>
                <a:ea typeface="Comic Sans MS"/>
                <a:cs typeface="Comic Sans MS"/>
                <a:sym typeface="Comic Sans MS"/>
              </a:defRPr>
            </a:pPr>
            <a:r>
              <a:t>23 FEBBRAIO 2000 n. 38</a:t>
            </a:r>
          </a:p>
        </p:txBody>
      </p:sp>
      <p:sp>
        <p:nvSpPr>
          <p:cNvPr id="166" name="Shape 166"/>
          <p:cNvSpPr/>
          <p:nvPr/>
        </p:nvSpPr>
        <p:spPr>
          <a:xfrm>
            <a:off x="1087437" y="1268412"/>
            <a:ext cx="1584326" cy="586741"/>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lvl1pPr>
              <a:defRPr sz="2800">
                <a:solidFill>
                  <a:srgbClr val="FF99CC"/>
                </a:solidFill>
                <a:latin typeface="Comic Sans MS"/>
                <a:ea typeface="Comic Sans MS"/>
                <a:cs typeface="Comic Sans MS"/>
                <a:sym typeface="Comic Sans MS"/>
              </a:defRPr>
            </a:lvl1pPr>
          </a:lstStyle>
          <a:p>
            <a:r>
              <a:t>Art. 13</a:t>
            </a:r>
          </a:p>
        </p:txBody>
      </p:sp>
      <p:sp>
        <p:nvSpPr>
          <p:cNvPr id="167" name="Shape 167"/>
          <p:cNvSpPr/>
          <p:nvPr/>
        </p:nvSpPr>
        <p:spPr>
          <a:xfrm>
            <a:off x="3224212" y="1412875"/>
            <a:ext cx="2648383" cy="586740"/>
          </a:xfrm>
          <a:prstGeom prst="rect">
            <a:avLst/>
          </a:prstGeom>
          <a:ln w="12700">
            <a:miter lim="400000"/>
          </a:ln>
          <a:extLst>
            <a:ext uri="{C572A759-6A51-4108-AA02-DFA0A04FC94B}">
              <ma14:wrappingTextBoxFlag xmlns:ma14="http://schemas.microsoft.com/office/mac/drawingml/2011/main" xmlns="" val="1"/>
            </a:ext>
          </a:extLst>
        </p:spPr>
        <p:txBody>
          <a:bodyPr wrap="none" lIns="45719" rIns="45719">
            <a:spAutoFit/>
          </a:bodyPr>
          <a:lstStyle>
            <a:lvl1pPr>
              <a:defRPr sz="2800" u="sng">
                <a:solidFill>
                  <a:srgbClr val="FFFF00"/>
                </a:solidFill>
                <a:latin typeface="Comic Sans MS"/>
                <a:ea typeface="Comic Sans MS"/>
                <a:cs typeface="Comic Sans MS"/>
                <a:sym typeface="Comic Sans MS"/>
              </a:defRPr>
            </a:lvl1pPr>
          </a:lstStyle>
          <a:p>
            <a:r>
              <a:t>Danno biologico</a:t>
            </a:r>
          </a:p>
        </p:txBody>
      </p:sp>
      <p:sp>
        <p:nvSpPr>
          <p:cNvPr id="168" name="Shape 168"/>
          <p:cNvSpPr/>
          <p:nvPr/>
        </p:nvSpPr>
        <p:spPr>
          <a:xfrm>
            <a:off x="158750" y="2133600"/>
            <a:ext cx="8985250" cy="4549140"/>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p>
            <a:pPr algn="just">
              <a:defRPr sz="2800">
                <a:solidFill>
                  <a:srgbClr val="FFFFFF"/>
                </a:solidFill>
                <a:latin typeface="Comic Sans MS"/>
                <a:ea typeface="Comic Sans MS"/>
                <a:cs typeface="Comic Sans MS"/>
                <a:sym typeface="Comic Sans MS"/>
              </a:defRPr>
            </a:pPr>
            <a:r>
              <a:t>1.… il presente articolo definisce, in via sperimentale, ai fini della tutela dell’assicurazione obbligatoria contro gli infortuni sul lavoro e la malattie professionali il </a:t>
            </a:r>
            <a:r>
              <a:rPr u="sng">
                <a:solidFill>
                  <a:srgbClr val="FFFF00"/>
                </a:solidFill>
              </a:rPr>
              <a:t>danno biologico come la lesione all’integrità psicofisica, suscettibile di valutazione medico-legale, della persona.</a:t>
            </a:r>
          </a:p>
          <a:p>
            <a:pPr algn="just">
              <a:defRPr sz="2800">
                <a:solidFill>
                  <a:srgbClr val="FFFFFF"/>
                </a:solidFill>
                <a:latin typeface="Comic Sans MS"/>
                <a:ea typeface="Comic Sans MS"/>
                <a:cs typeface="Comic Sans MS"/>
                <a:sym typeface="Comic Sans MS"/>
              </a:defRPr>
            </a:pPr>
            <a:r>
              <a:t>Le prestazioni per il ristoro del danno biologico sono determinate in misura indipendente dalla capacità di produzione di reddito del danneggiato.</a:t>
            </a:r>
          </a:p>
        </p:txBody>
      </p:sp>
    </p:spTree>
  </p:cSld>
  <p:clrMapOvr>
    <a:masterClrMapping/>
  </p:clrMapOvr>
  <p:transition spd="slow"/>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0" name="Shape 170"/>
          <p:cNvSpPr/>
          <p:nvPr/>
        </p:nvSpPr>
        <p:spPr>
          <a:xfrm>
            <a:off x="685800" y="76200"/>
            <a:ext cx="8001000" cy="7924801"/>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p>
            <a:pPr algn="ctr">
              <a:spcBef>
                <a:spcPts val="1200"/>
              </a:spcBef>
              <a:defRPr sz="2000" b="1">
                <a:solidFill>
                  <a:srgbClr val="FF0066"/>
                </a:solidFill>
                <a:latin typeface="Comic Sans MS"/>
                <a:ea typeface="Comic Sans MS"/>
                <a:cs typeface="Comic Sans MS"/>
                <a:sym typeface="Comic Sans MS"/>
              </a:defRPr>
            </a:pPr>
            <a:r>
              <a:t>DANNO BIOLOGICO INDENNIZZABILE</a:t>
            </a:r>
          </a:p>
          <a:p>
            <a:pPr algn="ctr">
              <a:spcBef>
                <a:spcPts val="1200"/>
              </a:spcBef>
              <a:defRPr sz="2000" b="1">
                <a:solidFill>
                  <a:srgbClr val="FFFFFF"/>
                </a:solidFill>
                <a:latin typeface="Comic Sans MS"/>
                <a:ea typeface="Comic Sans MS"/>
                <a:cs typeface="Comic Sans MS"/>
                <a:sym typeface="Comic Sans MS"/>
              </a:defRPr>
            </a:pPr>
            <a:r>
              <a:t>Decreto Legislativo 23 febbraio 2000 n.38</a:t>
            </a:r>
          </a:p>
          <a:p>
            <a:pPr algn="ctr">
              <a:spcBef>
                <a:spcPts val="1000"/>
              </a:spcBef>
              <a:defRPr sz="2000" b="1">
                <a:solidFill>
                  <a:srgbClr val="FFFFFF"/>
                </a:solidFill>
                <a:latin typeface="Comic Sans MS"/>
                <a:ea typeface="Comic Sans MS"/>
                <a:cs typeface="Comic Sans MS"/>
                <a:sym typeface="Comic Sans MS"/>
              </a:defRPr>
            </a:pPr>
            <a:endParaRPr/>
          </a:p>
          <a:p>
            <a:pPr algn="just">
              <a:spcBef>
                <a:spcPts val="1000"/>
              </a:spcBef>
              <a:defRPr sz="1800">
                <a:solidFill>
                  <a:srgbClr val="FFFFFF"/>
                </a:solidFill>
                <a:latin typeface="Comic Sans MS"/>
                <a:ea typeface="Comic Sans MS"/>
                <a:cs typeface="Comic Sans MS"/>
                <a:sym typeface="Comic Sans MS"/>
              </a:defRPr>
            </a:pPr>
            <a:r>
              <a:t>Disposizioni in materia di assicurazioni contro gli infortuni sul lavoro e le malattie professionali, a norma dell’articolo 55, comma1, della legge 17maggio 1999, n.144</a:t>
            </a:r>
          </a:p>
          <a:p>
            <a:pPr algn="just">
              <a:spcBef>
                <a:spcPts val="1000"/>
              </a:spcBef>
              <a:defRPr sz="1800" b="1">
                <a:solidFill>
                  <a:srgbClr val="FF0066"/>
                </a:solidFill>
                <a:latin typeface="Comic Sans MS"/>
                <a:ea typeface="Comic Sans MS"/>
                <a:cs typeface="Comic Sans MS"/>
                <a:sym typeface="Comic Sans MS"/>
              </a:defRPr>
            </a:pPr>
            <a:r>
              <a:t>DANNO BIOLOGICO</a:t>
            </a:r>
          </a:p>
          <a:p>
            <a:pPr algn="just">
              <a:spcBef>
                <a:spcPts val="900"/>
              </a:spcBef>
              <a:defRPr sz="1600" b="1">
                <a:solidFill>
                  <a:srgbClr val="FFFFFF"/>
                </a:solidFill>
                <a:latin typeface="Comic Sans MS"/>
                <a:ea typeface="Comic Sans MS"/>
                <a:cs typeface="Comic Sans MS"/>
                <a:sym typeface="Comic Sans MS"/>
              </a:defRPr>
            </a:pPr>
            <a:r>
              <a:t>2. In caso di danno biologico, i danni conseguenti ad infortuni sul lavoro e a malattie professionali verificatisi o denunciati a decorrere dalla data di entrata in vigore del decreto ministeriale di cui al comma 3, l'INAIL nell'ambito del sistema d'indennizzo e sostegno sociale, in luogo della prestazione di cui all'articolo 66, primo comma, numero 2, del testo unico, eroga l'indennizzo previsto e regolato dalle seguenti disposizioni:</a:t>
            </a:r>
            <a:br/>
            <a:r>
              <a:rPr>
                <a:solidFill>
                  <a:srgbClr val="FFFF00"/>
                </a:solidFill>
              </a:rPr>
              <a:t>a) le menomazioni conseguenti alle lesioni dell'integrita' psicofisica di cui al comma 1 sono valutate </a:t>
            </a:r>
            <a:r>
              <a:rPr u="sng">
                <a:solidFill>
                  <a:srgbClr val="FFFF00"/>
                </a:solidFill>
              </a:rPr>
              <a:t>in base a specifica "tabella delle menomazioni", comprensiva degli aspetti dinamico-relazionali. L'indennizzo delle menomazioni di grado pari o superiore al 6 per cento ed inferiore al 16 per cento e' erogato in capitale, dal 16 per cento e' erogato in rendita, nella misura indicata nell'apposita "tabella indennizzo danno biologico". Per l'applicazione di tale tabella si fa riferimento all'eta' dell'assicurato al momento della guarigione clinica.</a:t>
            </a:r>
            <a:r>
              <a:rPr>
                <a:solidFill>
                  <a:srgbClr val="FFFF00"/>
                </a:solidFill>
              </a:rPr>
              <a:t> Non si applica il disposto dell'articolo 91 del testo unico;</a:t>
            </a:r>
            <a:br>
              <a:rPr>
                <a:solidFill>
                  <a:srgbClr val="FFFF00"/>
                </a:solidFill>
              </a:rPr>
            </a:br>
            <a:endParaRPr>
              <a:solidFill>
                <a:srgbClr val="FFFF00"/>
              </a:solidFill>
            </a:endParaRPr>
          </a:p>
        </p:txBody>
      </p:sp>
      <p:grpSp>
        <p:nvGrpSpPr>
          <p:cNvPr id="176" name="Group 176"/>
          <p:cNvGrpSpPr/>
          <p:nvPr/>
        </p:nvGrpSpPr>
        <p:grpSpPr>
          <a:xfrm>
            <a:off x="3221024" y="2027216"/>
            <a:ext cx="1655580" cy="842648"/>
            <a:chOff x="0" y="0"/>
            <a:chExt cx="1655578" cy="842646"/>
          </a:xfrm>
        </p:grpSpPr>
        <p:sp>
          <p:nvSpPr>
            <p:cNvPr id="171" name="Shape 171"/>
            <p:cNvSpPr/>
            <p:nvPr/>
          </p:nvSpPr>
          <p:spPr>
            <a:xfrm>
              <a:off x="-1" y="-1"/>
              <a:ext cx="1655580" cy="792092"/>
            </a:xfrm>
            <a:custGeom>
              <a:avLst/>
              <a:gdLst/>
              <a:ahLst/>
              <a:cxnLst>
                <a:cxn ang="0">
                  <a:pos x="wd2" y="hd2"/>
                </a:cxn>
                <a:cxn ang="5400000">
                  <a:pos x="wd2" y="hd2"/>
                </a:cxn>
                <a:cxn ang="10800000">
                  <a:pos x="wd2" y="hd2"/>
                </a:cxn>
                <a:cxn ang="16200000">
                  <a:pos x="wd2" y="hd2"/>
                </a:cxn>
              </a:cxnLst>
              <a:rect l="0" t="0" r="r" b="b"/>
              <a:pathLst>
                <a:path w="21264" h="20623" extrusionOk="0">
                  <a:moveTo>
                    <a:pt x="1919" y="6857"/>
                  </a:moveTo>
                  <a:cubicBezTo>
                    <a:pt x="744" y="7018"/>
                    <a:pt x="-110" y="8412"/>
                    <a:pt x="11" y="9971"/>
                  </a:cubicBezTo>
                  <a:cubicBezTo>
                    <a:pt x="81" y="10871"/>
                    <a:pt x="470" y="11672"/>
                    <a:pt x="1058" y="12130"/>
                  </a:cubicBezTo>
                  <a:lnTo>
                    <a:pt x="1047" y="12097"/>
                  </a:lnTo>
                  <a:cubicBezTo>
                    <a:pt x="237" y="13237"/>
                    <a:pt x="282" y="15025"/>
                    <a:pt x="1147" y="16091"/>
                  </a:cubicBezTo>
                  <a:cubicBezTo>
                    <a:pt x="1608" y="16659"/>
                    <a:pt x="2236" y="16931"/>
                    <a:pt x="2864" y="16834"/>
                  </a:cubicBezTo>
                  <a:lnTo>
                    <a:pt x="2853" y="16853"/>
                  </a:lnTo>
                  <a:cubicBezTo>
                    <a:pt x="3897" y="19265"/>
                    <a:pt x="6219" y="20100"/>
                    <a:pt x="8040" y="18718"/>
                  </a:cubicBezTo>
                  <a:cubicBezTo>
                    <a:pt x="8063" y="18700"/>
                    <a:pt x="8086" y="18683"/>
                    <a:pt x="8108" y="18665"/>
                  </a:cubicBezTo>
                  <a:lnTo>
                    <a:pt x="8102" y="18668"/>
                  </a:lnTo>
                  <a:cubicBezTo>
                    <a:pt x="9122" y="20688"/>
                    <a:pt x="11186" y="21231"/>
                    <a:pt x="12712" y="19881"/>
                  </a:cubicBezTo>
                  <a:cubicBezTo>
                    <a:pt x="13352" y="19315"/>
                    <a:pt x="13823" y="18473"/>
                    <a:pt x="14046" y="17498"/>
                  </a:cubicBezTo>
                  <a:lnTo>
                    <a:pt x="14050" y="17522"/>
                  </a:lnTo>
                  <a:cubicBezTo>
                    <a:pt x="15384" y="18621"/>
                    <a:pt x="17141" y="18085"/>
                    <a:pt x="17974" y="16325"/>
                  </a:cubicBezTo>
                  <a:cubicBezTo>
                    <a:pt x="18256" y="15729"/>
                    <a:pt x="18406" y="15039"/>
                    <a:pt x="18406" y="14336"/>
                  </a:cubicBezTo>
                  <a:lnTo>
                    <a:pt x="18400" y="14357"/>
                  </a:lnTo>
                  <a:cubicBezTo>
                    <a:pt x="20223" y="14013"/>
                    <a:pt x="21490" y="11783"/>
                    <a:pt x="21229" y="9377"/>
                  </a:cubicBezTo>
                  <a:cubicBezTo>
                    <a:pt x="21148" y="8627"/>
                    <a:pt x="20922" y="7918"/>
                    <a:pt x="20573" y="7318"/>
                  </a:cubicBezTo>
                  <a:lnTo>
                    <a:pt x="20566" y="7316"/>
                  </a:lnTo>
                  <a:cubicBezTo>
                    <a:pt x="21137" y="5554"/>
                    <a:pt x="20520" y="3512"/>
                    <a:pt x="19188" y="2756"/>
                  </a:cubicBezTo>
                  <a:cubicBezTo>
                    <a:pt x="19076" y="2693"/>
                    <a:pt x="18961" y="2640"/>
                    <a:pt x="18843" y="2597"/>
                  </a:cubicBezTo>
                  <a:lnTo>
                    <a:pt x="18852" y="2591"/>
                  </a:lnTo>
                  <a:cubicBezTo>
                    <a:pt x="18618" y="879"/>
                    <a:pt x="17375" y="-258"/>
                    <a:pt x="16075" y="50"/>
                  </a:cubicBezTo>
                  <a:cubicBezTo>
                    <a:pt x="15529" y="180"/>
                    <a:pt x="15034" y="555"/>
                    <a:pt x="14675" y="1113"/>
                  </a:cubicBezTo>
                  <a:lnTo>
                    <a:pt x="14679" y="1117"/>
                  </a:lnTo>
                  <a:cubicBezTo>
                    <a:pt x="13960" y="-129"/>
                    <a:pt x="12611" y="-369"/>
                    <a:pt x="11668" y="582"/>
                  </a:cubicBezTo>
                  <a:cubicBezTo>
                    <a:pt x="11406" y="845"/>
                    <a:pt x="11194" y="1183"/>
                    <a:pt x="11048" y="1572"/>
                  </a:cubicBezTo>
                  <a:lnTo>
                    <a:pt x="11055" y="1618"/>
                  </a:lnTo>
                  <a:cubicBezTo>
                    <a:pt x="10022" y="274"/>
                    <a:pt x="8360" y="291"/>
                    <a:pt x="7343" y="1657"/>
                  </a:cubicBezTo>
                  <a:cubicBezTo>
                    <a:pt x="7165" y="1895"/>
                    <a:pt x="7014" y="2167"/>
                    <a:pt x="6895" y="2463"/>
                  </a:cubicBezTo>
                  <a:lnTo>
                    <a:pt x="6887" y="2485"/>
                  </a:lnTo>
                  <a:cubicBezTo>
                    <a:pt x="5303" y="1260"/>
                    <a:pt x="3266" y="1962"/>
                    <a:pt x="2338" y="4053"/>
                  </a:cubicBezTo>
                  <a:cubicBezTo>
                    <a:pt x="1962" y="4900"/>
                    <a:pt x="1812" y="5889"/>
                    <a:pt x="1913" y="6862"/>
                  </a:cubicBezTo>
                  <a:close/>
                </a:path>
              </a:pathLst>
            </a:custGeom>
            <a:solidFill>
              <a:schemeClr val="accent1"/>
            </a:solidFill>
            <a:ln w="9525" cap="flat">
              <a:solidFill>
                <a:srgbClr val="FFFF00"/>
              </a:solidFill>
              <a:prstDash val="solid"/>
              <a:round/>
            </a:ln>
            <a:effectLst/>
          </p:spPr>
          <p:txBody>
            <a:bodyPr wrap="square" lIns="45719" tIns="45719" rIns="45719" bIns="45719" numCol="1" anchor="ctr">
              <a:noAutofit/>
            </a:bodyPr>
            <a:lstStyle/>
            <a:p>
              <a:pPr algn="ctr">
                <a:defRPr sz="2800">
                  <a:solidFill>
                    <a:srgbClr val="FFFF00"/>
                  </a:solidFill>
                  <a:latin typeface="Comic Sans MS"/>
                  <a:ea typeface="Comic Sans MS"/>
                  <a:cs typeface="Comic Sans MS"/>
                  <a:sym typeface="Comic Sans MS"/>
                </a:defRPr>
              </a:pPr>
              <a:endParaRPr/>
            </a:p>
          </p:txBody>
        </p:sp>
        <p:sp>
          <p:nvSpPr>
            <p:cNvPr id="172" name="Shape 172"/>
            <p:cNvSpPr/>
            <p:nvPr/>
          </p:nvSpPr>
          <p:spPr>
            <a:xfrm>
              <a:off x="469529" y="710619"/>
              <a:ext cx="275961" cy="132028"/>
            </a:xfrm>
            <a:prstGeom prst="ellipse">
              <a:avLst/>
            </a:prstGeom>
            <a:solidFill>
              <a:schemeClr val="accent1"/>
            </a:solidFill>
            <a:ln w="9525" cap="flat">
              <a:solidFill>
                <a:srgbClr val="FFFF00"/>
              </a:solidFill>
              <a:prstDash val="solid"/>
              <a:round/>
            </a:ln>
            <a:effectLst/>
          </p:spPr>
          <p:txBody>
            <a:bodyPr wrap="square" lIns="45719" tIns="45719" rIns="45719" bIns="45719" numCol="1" anchor="ctr">
              <a:noAutofit/>
            </a:bodyPr>
            <a:lstStyle/>
            <a:p>
              <a:pPr algn="ctr">
                <a:defRPr sz="2800">
                  <a:solidFill>
                    <a:srgbClr val="FFFF00"/>
                  </a:solidFill>
                  <a:latin typeface="Comic Sans MS"/>
                  <a:ea typeface="Comic Sans MS"/>
                  <a:cs typeface="Comic Sans MS"/>
                  <a:sym typeface="Comic Sans MS"/>
                </a:defRPr>
              </a:pPr>
              <a:endParaRPr/>
            </a:p>
          </p:txBody>
        </p:sp>
        <p:sp>
          <p:nvSpPr>
            <p:cNvPr id="173" name="Shape 173"/>
            <p:cNvSpPr/>
            <p:nvPr/>
          </p:nvSpPr>
          <p:spPr>
            <a:xfrm>
              <a:off x="540742" y="689018"/>
              <a:ext cx="183974" cy="88019"/>
            </a:xfrm>
            <a:prstGeom prst="ellipse">
              <a:avLst/>
            </a:prstGeom>
            <a:solidFill>
              <a:schemeClr val="accent1"/>
            </a:solidFill>
            <a:ln w="9525" cap="flat">
              <a:solidFill>
                <a:srgbClr val="FFFF00"/>
              </a:solidFill>
              <a:prstDash val="solid"/>
              <a:round/>
            </a:ln>
            <a:effectLst/>
          </p:spPr>
          <p:txBody>
            <a:bodyPr wrap="square" lIns="45719" tIns="45719" rIns="45719" bIns="45719" numCol="1" anchor="ctr">
              <a:noAutofit/>
            </a:bodyPr>
            <a:lstStyle/>
            <a:p>
              <a:pPr algn="ctr">
                <a:defRPr sz="2800">
                  <a:solidFill>
                    <a:srgbClr val="FFFF00"/>
                  </a:solidFill>
                  <a:latin typeface="Comic Sans MS"/>
                  <a:ea typeface="Comic Sans MS"/>
                  <a:cs typeface="Comic Sans MS"/>
                  <a:sym typeface="Comic Sans MS"/>
                </a:defRPr>
              </a:pPr>
              <a:endParaRPr/>
            </a:p>
          </p:txBody>
        </p:sp>
        <p:sp>
          <p:nvSpPr>
            <p:cNvPr id="174" name="Shape 174"/>
            <p:cNvSpPr/>
            <p:nvPr/>
          </p:nvSpPr>
          <p:spPr>
            <a:xfrm>
              <a:off x="587425" y="709849"/>
              <a:ext cx="91988" cy="44010"/>
            </a:xfrm>
            <a:prstGeom prst="ellipse">
              <a:avLst/>
            </a:prstGeom>
            <a:solidFill>
              <a:schemeClr val="accent1"/>
            </a:solidFill>
            <a:ln w="9525" cap="flat">
              <a:solidFill>
                <a:srgbClr val="FFFF00"/>
              </a:solidFill>
              <a:prstDash val="solid"/>
              <a:round/>
            </a:ln>
            <a:effectLst/>
          </p:spPr>
          <p:txBody>
            <a:bodyPr wrap="square" lIns="45719" tIns="45719" rIns="45719" bIns="45719" numCol="1" anchor="ctr">
              <a:noAutofit/>
            </a:bodyPr>
            <a:lstStyle/>
            <a:p>
              <a:pPr algn="ctr">
                <a:defRPr sz="2800">
                  <a:solidFill>
                    <a:srgbClr val="FFFF00"/>
                  </a:solidFill>
                  <a:latin typeface="Comic Sans MS"/>
                  <a:ea typeface="Comic Sans MS"/>
                  <a:cs typeface="Comic Sans MS"/>
                  <a:sym typeface="Comic Sans MS"/>
                </a:defRPr>
              </a:pPr>
              <a:endParaRPr/>
            </a:p>
          </p:txBody>
        </p:sp>
        <p:sp>
          <p:nvSpPr>
            <p:cNvPr id="175" name="Shape 175"/>
            <p:cNvSpPr/>
            <p:nvPr/>
          </p:nvSpPr>
          <p:spPr>
            <a:xfrm>
              <a:off x="82390" y="42759"/>
              <a:ext cx="1518900" cy="674248"/>
            </a:xfrm>
            <a:custGeom>
              <a:avLst/>
              <a:gdLst/>
              <a:ahLst/>
              <a:cxnLst>
                <a:cxn ang="0">
                  <a:pos x="wd2" y="hd2"/>
                </a:cxn>
                <a:cxn ang="5400000">
                  <a:pos x="wd2" y="hd2"/>
                </a:cxn>
                <a:cxn ang="10800000">
                  <a:pos x="wd2" y="hd2"/>
                </a:cxn>
                <a:cxn ang="16200000">
                  <a:pos x="wd2" y="hd2"/>
                </a:cxn>
              </a:cxnLst>
              <a:rect l="0" t="0" r="r" b="b"/>
              <a:pathLst>
                <a:path w="21600" h="21600" extrusionOk="0">
                  <a:moveTo>
                    <a:pt x="0" y="13555"/>
                  </a:moveTo>
                  <a:cubicBezTo>
                    <a:pt x="417" y="13915"/>
                    <a:pt x="899" y="14078"/>
                    <a:pt x="1381" y="14023"/>
                  </a:cubicBezTo>
                  <a:moveTo>
                    <a:pt x="2000" y="19344"/>
                  </a:moveTo>
                  <a:cubicBezTo>
                    <a:pt x="2207" y="19308"/>
                    <a:pt x="2410" y="19233"/>
                    <a:pt x="2604" y="19120"/>
                  </a:cubicBezTo>
                  <a:moveTo>
                    <a:pt x="7435" y="20578"/>
                  </a:moveTo>
                  <a:cubicBezTo>
                    <a:pt x="7532" y="20937"/>
                    <a:pt x="7654" y="21279"/>
                    <a:pt x="7799" y="21600"/>
                  </a:cubicBezTo>
                  <a:moveTo>
                    <a:pt x="14381" y="20160"/>
                  </a:moveTo>
                  <a:cubicBezTo>
                    <a:pt x="14456" y="19795"/>
                    <a:pt x="14505" y="19419"/>
                    <a:pt x="14527" y="19039"/>
                  </a:cubicBezTo>
                  <a:moveTo>
                    <a:pt x="19208" y="16270"/>
                  </a:moveTo>
                  <a:cubicBezTo>
                    <a:pt x="19208" y="14502"/>
                    <a:pt x="18520" y="12889"/>
                    <a:pt x="17436" y="12115"/>
                  </a:cubicBezTo>
                  <a:moveTo>
                    <a:pt x="20811" y="9204"/>
                  </a:moveTo>
                  <a:cubicBezTo>
                    <a:pt x="21153" y="8777"/>
                    <a:pt x="21423" y="8239"/>
                    <a:pt x="21600" y="7632"/>
                  </a:cubicBezTo>
                  <a:moveTo>
                    <a:pt x="19744" y="2561"/>
                  </a:moveTo>
                  <a:cubicBezTo>
                    <a:pt x="19747" y="2312"/>
                    <a:pt x="19733" y="2063"/>
                    <a:pt x="19702" y="1818"/>
                  </a:cubicBezTo>
                  <a:moveTo>
                    <a:pt x="15078" y="0"/>
                  </a:moveTo>
                  <a:cubicBezTo>
                    <a:pt x="14912" y="285"/>
                    <a:pt x="14776" y="604"/>
                    <a:pt x="14673" y="947"/>
                  </a:cubicBezTo>
                  <a:moveTo>
                    <a:pt x="11061" y="564"/>
                  </a:moveTo>
                  <a:cubicBezTo>
                    <a:pt x="10973" y="823"/>
                    <a:pt x="10907" y="1098"/>
                    <a:pt x="10865" y="1381"/>
                  </a:cubicBezTo>
                  <a:moveTo>
                    <a:pt x="7163" y="2480"/>
                  </a:moveTo>
                  <a:cubicBezTo>
                    <a:pt x="6949" y="2175"/>
                    <a:pt x="6711" y="1909"/>
                    <a:pt x="6454" y="1688"/>
                  </a:cubicBezTo>
                  <a:moveTo>
                    <a:pt x="946" y="7074"/>
                  </a:moveTo>
                  <a:cubicBezTo>
                    <a:pt x="973" y="7356"/>
                    <a:pt x="1014" y="7635"/>
                    <a:pt x="1070" y="7907"/>
                  </a:cubicBezTo>
                </a:path>
              </a:pathLst>
            </a:custGeom>
            <a:noFill/>
            <a:ln w="9525" cap="flat">
              <a:solidFill>
                <a:srgbClr val="FFFF00"/>
              </a:solidFill>
              <a:prstDash val="solid"/>
              <a:round/>
            </a:ln>
            <a:effectLst/>
          </p:spPr>
          <p:txBody>
            <a:bodyPr wrap="square" lIns="45719" tIns="45719" rIns="45719" bIns="45719" numCol="1" anchor="ctr">
              <a:noAutofit/>
            </a:bodyPr>
            <a:lstStyle/>
            <a:p>
              <a:pPr algn="ctr">
                <a:defRPr sz="2800">
                  <a:solidFill>
                    <a:srgbClr val="FFFF00"/>
                  </a:solidFill>
                  <a:latin typeface="Comic Sans MS"/>
                  <a:ea typeface="Comic Sans MS"/>
                  <a:cs typeface="Comic Sans MS"/>
                  <a:sym typeface="Comic Sans MS"/>
                </a:defRPr>
              </a:pPr>
              <a:endParaRPr/>
            </a:p>
          </p:txBody>
        </p:sp>
      </p:grpSp>
      <p:sp>
        <p:nvSpPr>
          <p:cNvPr id="177" name="Shape 177"/>
          <p:cNvSpPr/>
          <p:nvPr/>
        </p:nvSpPr>
        <p:spPr>
          <a:xfrm>
            <a:off x="3444875" y="2147887"/>
            <a:ext cx="1584325" cy="586741"/>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lvl1pPr>
              <a:defRPr sz="2800">
                <a:solidFill>
                  <a:srgbClr val="FF99CC"/>
                </a:solidFill>
                <a:latin typeface="Comic Sans MS"/>
                <a:ea typeface="Comic Sans MS"/>
                <a:cs typeface="Comic Sans MS"/>
                <a:sym typeface="Comic Sans MS"/>
              </a:defRPr>
            </a:lvl1pPr>
          </a:lstStyle>
          <a:p>
            <a:r>
              <a:t>Art. 13</a:t>
            </a:r>
          </a:p>
        </p:txBody>
      </p:sp>
    </p:spTree>
  </p:cSld>
  <p:clrMapOvr>
    <a:masterClrMapping/>
  </p:clrMapOvr>
  <p:transition spd="slow"/>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 name="Shape 179" descr="Griglia piccola"/>
          <p:cNvSpPr/>
          <p:nvPr/>
        </p:nvSpPr>
        <p:spPr>
          <a:xfrm>
            <a:off x="457200" y="76200"/>
            <a:ext cx="8077200" cy="7355841"/>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p>
            <a:pPr algn="ctr">
              <a:spcBef>
                <a:spcPts val="1200"/>
              </a:spcBef>
              <a:defRPr sz="2000" b="1">
                <a:solidFill>
                  <a:srgbClr val="FFFF00"/>
                </a:solidFill>
                <a:latin typeface="Comic Sans MS"/>
                <a:ea typeface="Comic Sans MS"/>
                <a:cs typeface="Comic Sans MS"/>
                <a:sym typeface="Comic Sans MS"/>
              </a:defRPr>
            </a:pPr>
            <a:r>
              <a:t>DANNO BIOLOGICO INDENNIZZABILE</a:t>
            </a:r>
          </a:p>
          <a:p>
            <a:pPr algn="ctr">
              <a:spcBef>
                <a:spcPts val="1200"/>
              </a:spcBef>
              <a:defRPr sz="2000" b="1">
                <a:solidFill>
                  <a:srgbClr val="FFFF00"/>
                </a:solidFill>
                <a:latin typeface="Comic Sans MS"/>
                <a:ea typeface="Comic Sans MS"/>
                <a:cs typeface="Comic Sans MS"/>
                <a:sym typeface="Comic Sans MS"/>
              </a:defRPr>
            </a:pPr>
            <a:r>
              <a:t>Decreto Legislativo 23 febbraio 2000 n.38</a:t>
            </a:r>
          </a:p>
          <a:p>
            <a:pPr>
              <a:spcBef>
                <a:spcPts val="1000"/>
              </a:spcBef>
              <a:defRPr sz="1800" b="1">
                <a:solidFill>
                  <a:srgbClr val="FFFF00"/>
                </a:solidFill>
                <a:latin typeface="Comic Sans MS"/>
                <a:ea typeface="Comic Sans MS"/>
                <a:cs typeface="Comic Sans MS"/>
                <a:sym typeface="Comic Sans MS"/>
              </a:defRPr>
            </a:pPr>
            <a:endParaRPr/>
          </a:p>
          <a:p>
            <a:pPr>
              <a:spcBef>
                <a:spcPts val="1000"/>
              </a:spcBef>
              <a:defRPr sz="1800" b="1">
                <a:solidFill>
                  <a:srgbClr val="FFFF00"/>
                </a:solidFill>
                <a:latin typeface="Comic Sans MS"/>
                <a:ea typeface="Comic Sans MS"/>
                <a:cs typeface="Comic Sans MS"/>
                <a:sym typeface="Comic Sans MS"/>
              </a:defRPr>
            </a:pPr>
            <a:endParaRPr/>
          </a:p>
          <a:p>
            <a:pPr>
              <a:spcBef>
                <a:spcPts val="1000"/>
              </a:spcBef>
              <a:defRPr sz="1800" b="1">
                <a:solidFill>
                  <a:srgbClr val="FF0066"/>
                </a:solidFill>
                <a:latin typeface="Comic Sans MS"/>
                <a:ea typeface="Comic Sans MS"/>
                <a:cs typeface="Comic Sans MS"/>
                <a:sym typeface="Comic Sans MS"/>
              </a:defRPr>
            </a:pPr>
            <a:r>
              <a:t>DANNO BIOLOGICO</a:t>
            </a:r>
          </a:p>
          <a:p>
            <a:pPr algn="just">
              <a:defRPr sz="1800">
                <a:solidFill>
                  <a:srgbClr val="FFFF00"/>
                </a:solidFill>
                <a:latin typeface="Comic Sans MS"/>
                <a:ea typeface="Comic Sans MS"/>
                <a:cs typeface="Comic Sans MS"/>
                <a:sym typeface="Comic Sans MS"/>
              </a:defRPr>
            </a:pPr>
            <a:r>
              <a:t>b) le menomazioni di grado </a:t>
            </a:r>
            <a:r>
              <a:rPr u="sng"/>
              <a:t>pari o superiore al 16 per cento danno diritto all'erogazione di un'ulteriore quota di rendita</a:t>
            </a:r>
            <a:r>
              <a:t> per l'indennizzo delle conseguenze delle stesse, </a:t>
            </a:r>
            <a:r>
              <a:rPr u="sng"/>
              <a:t>commisurata al grado della menomazione, alla retribuzione dell'assicurato e al coefficiente di cui all'apposita "tabella dei coefficienti",</a:t>
            </a:r>
            <a:r>
              <a:t> che costituiscono indici di determinazione della percentuale di retribuzione da prendere in riferimento per l'indennizzo delle conseguenze patrimoniali, in relazione alla categoria di attivita' lavorativa di appartenenza dell'assicurato e alla ricollocabilita' dello stesso. La retribuzione, determinata con le modalita' e i criteri previsti dal testo unico, viene moltiplicata per il coefficiente di cui alla "tabella dei coefficienti". La corrispondente quota di rendita, rapportata al grado di menomazione, e' liquidata con le modalita' e i criteri di cui all'articolo 74 del testo unico.</a:t>
            </a:r>
          </a:p>
          <a:p>
            <a:pPr>
              <a:spcBef>
                <a:spcPts val="1000"/>
              </a:spcBef>
              <a:defRPr sz="1800" b="1">
                <a:solidFill>
                  <a:srgbClr val="FFFF00"/>
                </a:solidFill>
                <a:latin typeface="Comic Sans MS"/>
                <a:ea typeface="Comic Sans MS"/>
                <a:cs typeface="Comic Sans MS"/>
                <a:sym typeface="Comic Sans MS"/>
              </a:defRPr>
            </a:pPr>
            <a:endParaRPr/>
          </a:p>
        </p:txBody>
      </p:sp>
      <p:grpSp>
        <p:nvGrpSpPr>
          <p:cNvPr id="185" name="Group 185"/>
          <p:cNvGrpSpPr/>
          <p:nvPr/>
        </p:nvGrpSpPr>
        <p:grpSpPr>
          <a:xfrm>
            <a:off x="971536" y="990579"/>
            <a:ext cx="1655580" cy="842648"/>
            <a:chOff x="0" y="0"/>
            <a:chExt cx="1655578" cy="842646"/>
          </a:xfrm>
        </p:grpSpPr>
        <p:sp>
          <p:nvSpPr>
            <p:cNvPr id="180" name="Shape 180"/>
            <p:cNvSpPr/>
            <p:nvPr/>
          </p:nvSpPr>
          <p:spPr>
            <a:xfrm>
              <a:off x="-1" y="-1"/>
              <a:ext cx="1655580" cy="792092"/>
            </a:xfrm>
            <a:custGeom>
              <a:avLst/>
              <a:gdLst/>
              <a:ahLst/>
              <a:cxnLst>
                <a:cxn ang="0">
                  <a:pos x="wd2" y="hd2"/>
                </a:cxn>
                <a:cxn ang="5400000">
                  <a:pos x="wd2" y="hd2"/>
                </a:cxn>
                <a:cxn ang="10800000">
                  <a:pos x="wd2" y="hd2"/>
                </a:cxn>
                <a:cxn ang="16200000">
                  <a:pos x="wd2" y="hd2"/>
                </a:cxn>
              </a:cxnLst>
              <a:rect l="0" t="0" r="r" b="b"/>
              <a:pathLst>
                <a:path w="21264" h="20623" extrusionOk="0">
                  <a:moveTo>
                    <a:pt x="1919" y="6857"/>
                  </a:moveTo>
                  <a:cubicBezTo>
                    <a:pt x="744" y="7018"/>
                    <a:pt x="-110" y="8412"/>
                    <a:pt x="11" y="9971"/>
                  </a:cubicBezTo>
                  <a:cubicBezTo>
                    <a:pt x="81" y="10871"/>
                    <a:pt x="470" y="11672"/>
                    <a:pt x="1058" y="12130"/>
                  </a:cubicBezTo>
                  <a:lnTo>
                    <a:pt x="1047" y="12097"/>
                  </a:lnTo>
                  <a:cubicBezTo>
                    <a:pt x="237" y="13237"/>
                    <a:pt x="282" y="15025"/>
                    <a:pt x="1147" y="16091"/>
                  </a:cubicBezTo>
                  <a:cubicBezTo>
                    <a:pt x="1608" y="16659"/>
                    <a:pt x="2236" y="16931"/>
                    <a:pt x="2864" y="16834"/>
                  </a:cubicBezTo>
                  <a:lnTo>
                    <a:pt x="2853" y="16853"/>
                  </a:lnTo>
                  <a:cubicBezTo>
                    <a:pt x="3897" y="19265"/>
                    <a:pt x="6219" y="20100"/>
                    <a:pt x="8040" y="18718"/>
                  </a:cubicBezTo>
                  <a:cubicBezTo>
                    <a:pt x="8063" y="18700"/>
                    <a:pt x="8086" y="18683"/>
                    <a:pt x="8108" y="18665"/>
                  </a:cubicBezTo>
                  <a:lnTo>
                    <a:pt x="8102" y="18668"/>
                  </a:lnTo>
                  <a:cubicBezTo>
                    <a:pt x="9122" y="20688"/>
                    <a:pt x="11186" y="21231"/>
                    <a:pt x="12712" y="19881"/>
                  </a:cubicBezTo>
                  <a:cubicBezTo>
                    <a:pt x="13352" y="19315"/>
                    <a:pt x="13823" y="18473"/>
                    <a:pt x="14046" y="17498"/>
                  </a:cubicBezTo>
                  <a:lnTo>
                    <a:pt x="14050" y="17522"/>
                  </a:lnTo>
                  <a:cubicBezTo>
                    <a:pt x="15384" y="18621"/>
                    <a:pt x="17141" y="18085"/>
                    <a:pt x="17974" y="16325"/>
                  </a:cubicBezTo>
                  <a:cubicBezTo>
                    <a:pt x="18256" y="15729"/>
                    <a:pt x="18406" y="15039"/>
                    <a:pt x="18406" y="14336"/>
                  </a:cubicBezTo>
                  <a:lnTo>
                    <a:pt x="18400" y="14357"/>
                  </a:lnTo>
                  <a:cubicBezTo>
                    <a:pt x="20223" y="14013"/>
                    <a:pt x="21490" y="11783"/>
                    <a:pt x="21229" y="9377"/>
                  </a:cubicBezTo>
                  <a:cubicBezTo>
                    <a:pt x="21148" y="8627"/>
                    <a:pt x="20922" y="7918"/>
                    <a:pt x="20573" y="7318"/>
                  </a:cubicBezTo>
                  <a:lnTo>
                    <a:pt x="20566" y="7316"/>
                  </a:lnTo>
                  <a:cubicBezTo>
                    <a:pt x="21137" y="5554"/>
                    <a:pt x="20520" y="3512"/>
                    <a:pt x="19188" y="2756"/>
                  </a:cubicBezTo>
                  <a:cubicBezTo>
                    <a:pt x="19076" y="2693"/>
                    <a:pt x="18961" y="2640"/>
                    <a:pt x="18843" y="2597"/>
                  </a:cubicBezTo>
                  <a:lnTo>
                    <a:pt x="18852" y="2591"/>
                  </a:lnTo>
                  <a:cubicBezTo>
                    <a:pt x="18618" y="879"/>
                    <a:pt x="17375" y="-258"/>
                    <a:pt x="16075" y="50"/>
                  </a:cubicBezTo>
                  <a:cubicBezTo>
                    <a:pt x="15529" y="180"/>
                    <a:pt x="15034" y="555"/>
                    <a:pt x="14675" y="1113"/>
                  </a:cubicBezTo>
                  <a:lnTo>
                    <a:pt x="14679" y="1117"/>
                  </a:lnTo>
                  <a:cubicBezTo>
                    <a:pt x="13960" y="-129"/>
                    <a:pt x="12611" y="-369"/>
                    <a:pt x="11668" y="582"/>
                  </a:cubicBezTo>
                  <a:cubicBezTo>
                    <a:pt x="11406" y="845"/>
                    <a:pt x="11194" y="1183"/>
                    <a:pt x="11048" y="1572"/>
                  </a:cubicBezTo>
                  <a:lnTo>
                    <a:pt x="11055" y="1618"/>
                  </a:lnTo>
                  <a:cubicBezTo>
                    <a:pt x="10022" y="274"/>
                    <a:pt x="8360" y="291"/>
                    <a:pt x="7343" y="1657"/>
                  </a:cubicBezTo>
                  <a:cubicBezTo>
                    <a:pt x="7165" y="1895"/>
                    <a:pt x="7014" y="2167"/>
                    <a:pt x="6895" y="2463"/>
                  </a:cubicBezTo>
                  <a:lnTo>
                    <a:pt x="6887" y="2485"/>
                  </a:lnTo>
                  <a:cubicBezTo>
                    <a:pt x="5303" y="1260"/>
                    <a:pt x="3266" y="1962"/>
                    <a:pt x="2338" y="4053"/>
                  </a:cubicBezTo>
                  <a:cubicBezTo>
                    <a:pt x="1962" y="4900"/>
                    <a:pt x="1812" y="5889"/>
                    <a:pt x="1913" y="6862"/>
                  </a:cubicBezTo>
                  <a:close/>
                </a:path>
              </a:pathLst>
            </a:custGeom>
            <a:solidFill>
              <a:schemeClr val="accent1"/>
            </a:solidFill>
            <a:ln w="9525" cap="flat">
              <a:solidFill>
                <a:srgbClr val="FFFF00"/>
              </a:solidFill>
              <a:prstDash val="solid"/>
              <a:round/>
            </a:ln>
            <a:effectLst/>
          </p:spPr>
          <p:txBody>
            <a:bodyPr wrap="square" lIns="45719" tIns="45719" rIns="45719" bIns="45719" numCol="1" anchor="ctr">
              <a:noAutofit/>
            </a:bodyPr>
            <a:lstStyle/>
            <a:p>
              <a:pPr algn="ctr">
                <a:defRPr sz="2800">
                  <a:solidFill>
                    <a:srgbClr val="FFFF00"/>
                  </a:solidFill>
                  <a:latin typeface="Comic Sans MS"/>
                  <a:ea typeface="Comic Sans MS"/>
                  <a:cs typeface="Comic Sans MS"/>
                  <a:sym typeface="Comic Sans MS"/>
                </a:defRPr>
              </a:pPr>
              <a:endParaRPr/>
            </a:p>
          </p:txBody>
        </p:sp>
        <p:sp>
          <p:nvSpPr>
            <p:cNvPr id="181" name="Shape 181"/>
            <p:cNvSpPr/>
            <p:nvPr/>
          </p:nvSpPr>
          <p:spPr>
            <a:xfrm>
              <a:off x="469529" y="710619"/>
              <a:ext cx="275961" cy="132028"/>
            </a:xfrm>
            <a:prstGeom prst="ellipse">
              <a:avLst/>
            </a:prstGeom>
            <a:solidFill>
              <a:schemeClr val="accent1"/>
            </a:solidFill>
            <a:ln w="9525" cap="flat">
              <a:solidFill>
                <a:srgbClr val="FFFF00"/>
              </a:solidFill>
              <a:prstDash val="solid"/>
              <a:round/>
            </a:ln>
            <a:effectLst/>
          </p:spPr>
          <p:txBody>
            <a:bodyPr wrap="square" lIns="45719" tIns="45719" rIns="45719" bIns="45719" numCol="1" anchor="ctr">
              <a:noAutofit/>
            </a:bodyPr>
            <a:lstStyle/>
            <a:p>
              <a:pPr algn="ctr">
                <a:defRPr sz="2800">
                  <a:solidFill>
                    <a:srgbClr val="FFFF00"/>
                  </a:solidFill>
                  <a:latin typeface="Comic Sans MS"/>
                  <a:ea typeface="Comic Sans MS"/>
                  <a:cs typeface="Comic Sans MS"/>
                  <a:sym typeface="Comic Sans MS"/>
                </a:defRPr>
              </a:pPr>
              <a:endParaRPr/>
            </a:p>
          </p:txBody>
        </p:sp>
        <p:sp>
          <p:nvSpPr>
            <p:cNvPr id="182" name="Shape 182"/>
            <p:cNvSpPr/>
            <p:nvPr/>
          </p:nvSpPr>
          <p:spPr>
            <a:xfrm>
              <a:off x="540742" y="689018"/>
              <a:ext cx="183974" cy="88019"/>
            </a:xfrm>
            <a:prstGeom prst="ellipse">
              <a:avLst/>
            </a:prstGeom>
            <a:solidFill>
              <a:schemeClr val="accent1"/>
            </a:solidFill>
            <a:ln w="9525" cap="flat">
              <a:solidFill>
                <a:srgbClr val="FFFF00"/>
              </a:solidFill>
              <a:prstDash val="solid"/>
              <a:round/>
            </a:ln>
            <a:effectLst/>
          </p:spPr>
          <p:txBody>
            <a:bodyPr wrap="square" lIns="45719" tIns="45719" rIns="45719" bIns="45719" numCol="1" anchor="ctr">
              <a:noAutofit/>
            </a:bodyPr>
            <a:lstStyle/>
            <a:p>
              <a:pPr algn="ctr">
                <a:defRPr sz="2800">
                  <a:solidFill>
                    <a:srgbClr val="FFFF00"/>
                  </a:solidFill>
                  <a:latin typeface="Comic Sans MS"/>
                  <a:ea typeface="Comic Sans MS"/>
                  <a:cs typeface="Comic Sans MS"/>
                  <a:sym typeface="Comic Sans MS"/>
                </a:defRPr>
              </a:pPr>
              <a:endParaRPr/>
            </a:p>
          </p:txBody>
        </p:sp>
        <p:sp>
          <p:nvSpPr>
            <p:cNvPr id="183" name="Shape 183"/>
            <p:cNvSpPr/>
            <p:nvPr/>
          </p:nvSpPr>
          <p:spPr>
            <a:xfrm>
              <a:off x="587425" y="709849"/>
              <a:ext cx="91988" cy="44010"/>
            </a:xfrm>
            <a:prstGeom prst="ellipse">
              <a:avLst/>
            </a:prstGeom>
            <a:solidFill>
              <a:schemeClr val="accent1"/>
            </a:solidFill>
            <a:ln w="9525" cap="flat">
              <a:solidFill>
                <a:srgbClr val="FFFF00"/>
              </a:solidFill>
              <a:prstDash val="solid"/>
              <a:round/>
            </a:ln>
            <a:effectLst/>
          </p:spPr>
          <p:txBody>
            <a:bodyPr wrap="square" lIns="45719" tIns="45719" rIns="45719" bIns="45719" numCol="1" anchor="ctr">
              <a:noAutofit/>
            </a:bodyPr>
            <a:lstStyle/>
            <a:p>
              <a:pPr algn="ctr">
                <a:defRPr sz="2800">
                  <a:solidFill>
                    <a:srgbClr val="FFFF00"/>
                  </a:solidFill>
                  <a:latin typeface="Comic Sans MS"/>
                  <a:ea typeface="Comic Sans MS"/>
                  <a:cs typeface="Comic Sans MS"/>
                  <a:sym typeface="Comic Sans MS"/>
                </a:defRPr>
              </a:pPr>
              <a:endParaRPr/>
            </a:p>
          </p:txBody>
        </p:sp>
        <p:sp>
          <p:nvSpPr>
            <p:cNvPr id="184" name="Shape 184"/>
            <p:cNvSpPr/>
            <p:nvPr/>
          </p:nvSpPr>
          <p:spPr>
            <a:xfrm>
              <a:off x="82390" y="42759"/>
              <a:ext cx="1518900" cy="674248"/>
            </a:xfrm>
            <a:custGeom>
              <a:avLst/>
              <a:gdLst/>
              <a:ahLst/>
              <a:cxnLst>
                <a:cxn ang="0">
                  <a:pos x="wd2" y="hd2"/>
                </a:cxn>
                <a:cxn ang="5400000">
                  <a:pos x="wd2" y="hd2"/>
                </a:cxn>
                <a:cxn ang="10800000">
                  <a:pos x="wd2" y="hd2"/>
                </a:cxn>
                <a:cxn ang="16200000">
                  <a:pos x="wd2" y="hd2"/>
                </a:cxn>
              </a:cxnLst>
              <a:rect l="0" t="0" r="r" b="b"/>
              <a:pathLst>
                <a:path w="21600" h="21600" extrusionOk="0">
                  <a:moveTo>
                    <a:pt x="0" y="13555"/>
                  </a:moveTo>
                  <a:cubicBezTo>
                    <a:pt x="417" y="13915"/>
                    <a:pt x="899" y="14078"/>
                    <a:pt x="1381" y="14023"/>
                  </a:cubicBezTo>
                  <a:moveTo>
                    <a:pt x="2000" y="19344"/>
                  </a:moveTo>
                  <a:cubicBezTo>
                    <a:pt x="2207" y="19308"/>
                    <a:pt x="2410" y="19233"/>
                    <a:pt x="2604" y="19120"/>
                  </a:cubicBezTo>
                  <a:moveTo>
                    <a:pt x="7435" y="20578"/>
                  </a:moveTo>
                  <a:cubicBezTo>
                    <a:pt x="7532" y="20937"/>
                    <a:pt x="7654" y="21279"/>
                    <a:pt x="7799" y="21600"/>
                  </a:cubicBezTo>
                  <a:moveTo>
                    <a:pt x="14381" y="20160"/>
                  </a:moveTo>
                  <a:cubicBezTo>
                    <a:pt x="14456" y="19795"/>
                    <a:pt x="14505" y="19419"/>
                    <a:pt x="14527" y="19039"/>
                  </a:cubicBezTo>
                  <a:moveTo>
                    <a:pt x="19208" y="16270"/>
                  </a:moveTo>
                  <a:cubicBezTo>
                    <a:pt x="19208" y="14502"/>
                    <a:pt x="18520" y="12889"/>
                    <a:pt x="17436" y="12115"/>
                  </a:cubicBezTo>
                  <a:moveTo>
                    <a:pt x="20811" y="9204"/>
                  </a:moveTo>
                  <a:cubicBezTo>
                    <a:pt x="21153" y="8777"/>
                    <a:pt x="21423" y="8239"/>
                    <a:pt x="21600" y="7632"/>
                  </a:cubicBezTo>
                  <a:moveTo>
                    <a:pt x="19744" y="2561"/>
                  </a:moveTo>
                  <a:cubicBezTo>
                    <a:pt x="19747" y="2312"/>
                    <a:pt x="19733" y="2063"/>
                    <a:pt x="19702" y="1818"/>
                  </a:cubicBezTo>
                  <a:moveTo>
                    <a:pt x="15078" y="0"/>
                  </a:moveTo>
                  <a:cubicBezTo>
                    <a:pt x="14912" y="285"/>
                    <a:pt x="14776" y="604"/>
                    <a:pt x="14673" y="947"/>
                  </a:cubicBezTo>
                  <a:moveTo>
                    <a:pt x="11061" y="564"/>
                  </a:moveTo>
                  <a:cubicBezTo>
                    <a:pt x="10973" y="823"/>
                    <a:pt x="10907" y="1098"/>
                    <a:pt x="10865" y="1381"/>
                  </a:cubicBezTo>
                  <a:moveTo>
                    <a:pt x="7163" y="2480"/>
                  </a:moveTo>
                  <a:cubicBezTo>
                    <a:pt x="6949" y="2175"/>
                    <a:pt x="6711" y="1909"/>
                    <a:pt x="6454" y="1688"/>
                  </a:cubicBezTo>
                  <a:moveTo>
                    <a:pt x="946" y="7074"/>
                  </a:moveTo>
                  <a:cubicBezTo>
                    <a:pt x="973" y="7356"/>
                    <a:pt x="1014" y="7635"/>
                    <a:pt x="1070" y="7907"/>
                  </a:cubicBezTo>
                </a:path>
              </a:pathLst>
            </a:custGeom>
            <a:noFill/>
            <a:ln w="9525" cap="flat">
              <a:solidFill>
                <a:srgbClr val="FFFF00"/>
              </a:solidFill>
              <a:prstDash val="solid"/>
              <a:round/>
            </a:ln>
            <a:effectLst/>
          </p:spPr>
          <p:txBody>
            <a:bodyPr wrap="square" lIns="45719" tIns="45719" rIns="45719" bIns="45719" numCol="1" anchor="ctr">
              <a:noAutofit/>
            </a:bodyPr>
            <a:lstStyle/>
            <a:p>
              <a:pPr algn="ctr">
                <a:defRPr sz="2800">
                  <a:solidFill>
                    <a:srgbClr val="FFFF00"/>
                  </a:solidFill>
                  <a:latin typeface="Comic Sans MS"/>
                  <a:ea typeface="Comic Sans MS"/>
                  <a:cs typeface="Comic Sans MS"/>
                  <a:sym typeface="Comic Sans MS"/>
                </a:defRPr>
              </a:pPr>
              <a:endParaRPr/>
            </a:p>
          </p:txBody>
        </p:sp>
      </p:grpSp>
      <p:sp>
        <p:nvSpPr>
          <p:cNvPr id="186" name="Shape 186"/>
          <p:cNvSpPr/>
          <p:nvPr/>
        </p:nvSpPr>
        <p:spPr>
          <a:xfrm>
            <a:off x="1087437" y="1066800"/>
            <a:ext cx="1584326" cy="586740"/>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lvl1pPr>
              <a:defRPr sz="2800">
                <a:solidFill>
                  <a:srgbClr val="FF99CC"/>
                </a:solidFill>
                <a:latin typeface="Comic Sans MS"/>
                <a:ea typeface="Comic Sans MS"/>
                <a:cs typeface="Comic Sans MS"/>
                <a:sym typeface="Comic Sans MS"/>
              </a:defRPr>
            </a:lvl1pPr>
          </a:lstStyle>
          <a:p>
            <a:r>
              <a:t>Art. 13</a:t>
            </a:r>
          </a:p>
        </p:txBody>
      </p:sp>
    </p:spTree>
  </p:cSld>
  <p:clrMapOvr>
    <a:masterClrMapping/>
  </p:clrMapOvr>
  <p:transition spd="slow"/>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 name="Shape 188"/>
          <p:cNvSpPr/>
          <p:nvPr/>
        </p:nvSpPr>
        <p:spPr>
          <a:xfrm>
            <a:off x="511175" y="115887"/>
            <a:ext cx="8078788" cy="1094741"/>
          </a:xfrm>
          <a:prstGeom prst="rect">
            <a:avLst/>
          </a:prstGeom>
          <a:ln w="12700">
            <a:solidFill>
              <a:srgbClr val="00FFFF"/>
            </a:solidFill>
          </a:ln>
          <a:extLst>
            <a:ext uri="{C572A759-6A51-4108-AA02-DFA0A04FC94B}">
              <ma14:wrappingTextBoxFlag xmlns:ma14="http://schemas.microsoft.com/office/mac/drawingml/2011/main" xmlns="" val="1"/>
            </a:ext>
          </a:extLst>
        </p:spPr>
        <p:txBody>
          <a:bodyPr lIns="45719" rIns="45719">
            <a:spAutoFit/>
          </a:bodyPr>
          <a:lstStyle/>
          <a:p>
            <a:pPr algn="ctr">
              <a:defRPr sz="2800" b="1">
                <a:solidFill>
                  <a:srgbClr val="FFFF00"/>
                </a:solidFill>
                <a:latin typeface="Comic Sans MS"/>
                <a:ea typeface="Comic Sans MS"/>
                <a:cs typeface="Comic Sans MS"/>
                <a:sym typeface="Comic Sans MS"/>
              </a:defRPr>
            </a:pPr>
            <a:r>
              <a:t>DECRETO LEGISLATIVO </a:t>
            </a:r>
          </a:p>
          <a:p>
            <a:pPr algn="ctr">
              <a:defRPr sz="2800" b="1">
                <a:solidFill>
                  <a:srgbClr val="FFFF00"/>
                </a:solidFill>
                <a:latin typeface="Comic Sans MS"/>
                <a:ea typeface="Comic Sans MS"/>
                <a:cs typeface="Comic Sans MS"/>
                <a:sym typeface="Comic Sans MS"/>
              </a:defRPr>
            </a:pPr>
            <a:r>
              <a:t>23 FEBBRAIO 2000 n. 38</a:t>
            </a:r>
          </a:p>
        </p:txBody>
      </p:sp>
      <p:sp>
        <p:nvSpPr>
          <p:cNvPr id="189" name="Shape 189"/>
          <p:cNvSpPr/>
          <p:nvPr/>
        </p:nvSpPr>
        <p:spPr>
          <a:xfrm>
            <a:off x="63500" y="1125537"/>
            <a:ext cx="8985250" cy="6035041"/>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lvl1pPr algn="just">
              <a:defRPr sz="2800">
                <a:solidFill>
                  <a:srgbClr val="FFFFFF"/>
                </a:solidFill>
                <a:latin typeface="Comic Sans MS"/>
                <a:ea typeface="Comic Sans MS"/>
                <a:cs typeface="Comic Sans MS"/>
                <a:sym typeface="Comic Sans MS"/>
              </a:defRPr>
            </a:lvl1pPr>
          </a:lstStyle>
          <a:p>
            <a:r>
              <a:t>Le menomazioni di grado pari o superiore al 16% danno diritto all’erogazione di un’ulteriore quota di rendita per l’indennizzo delle conseguenze delle stesse, commisurata al grado della menomazione, alla retribuzione dell’assicurato e al coefficiente di cui all’apposita “tabella dei coefficienti”, che costituiscono indici di determinazione della percentuale di retribuzione da prendere in riferimento per l’indennizzo delle conseguenze patrimoniali, in relazione alla categoria di attività lavorativa di appartenenza dell’assicurato e alla ricollocabilità dello stesso</a:t>
            </a:r>
          </a:p>
        </p:txBody>
      </p:sp>
    </p:spTree>
  </p:cSld>
  <p:clrMapOvr>
    <a:masterClrMapping/>
  </p:clrMapOvr>
  <p:transition spd="slow"/>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 name="Shape 191"/>
          <p:cNvSpPr/>
          <p:nvPr/>
        </p:nvSpPr>
        <p:spPr>
          <a:xfrm>
            <a:off x="-1" y="381000"/>
            <a:ext cx="9144002" cy="7119621"/>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p>
            <a:pPr algn="ctr">
              <a:defRPr sz="2000" b="1">
                <a:solidFill>
                  <a:srgbClr val="FFFFFF"/>
                </a:solidFill>
                <a:latin typeface="Comic Sans MS"/>
                <a:ea typeface="Comic Sans MS"/>
                <a:cs typeface="Comic Sans MS"/>
                <a:sym typeface="Comic Sans MS"/>
              </a:defRPr>
            </a:pPr>
            <a:r>
              <a:t>DANNO BIOLOGICO INDENNIZZABILE</a:t>
            </a:r>
          </a:p>
          <a:p>
            <a:pPr algn="ctr">
              <a:spcBef>
                <a:spcPts val="1200"/>
              </a:spcBef>
              <a:defRPr sz="2000" b="1">
                <a:solidFill>
                  <a:srgbClr val="FFFFFF"/>
                </a:solidFill>
                <a:latin typeface="Comic Sans MS"/>
                <a:ea typeface="Comic Sans MS"/>
                <a:cs typeface="Comic Sans MS"/>
                <a:sym typeface="Comic Sans MS"/>
              </a:defRPr>
            </a:pPr>
            <a:r>
              <a:t>Decreto Legislativo 23 febbraio 2000 n.38</a:t>
            </a:r>
            <a:endParaRPr sz="1800"/>
          </a:p>
          <a:p>
            <a:pPr>
              <a:spcBef>
                <a:spcPts val="1000"/>
              </a:spcBef>
              <a:defRPr sz="1800" b="1">
                <a:solidFill>
                  <a:srgbClr val="FF0066"/>
                </a:solidFill>
                <a:latin typeface="Comic Sans MS"/>
                <a:ea typeface="Comic Sans MS"/>
                <a:cs typeface="Comic Sans MS"/>
                <a:sym typeface="Comic Sans MS"/>
              </a:defRPr>
            </a:pPr>
            <a:endParaRPr sz="1800"/>
          </a:p>
          <a:p>
            <a:pPr>
              <a:spcBef>
                <a:spcPts val="1000"/>
              </a:spcBef>
              <a:defRPr sz="1800" b="1">
                <a:solidFill>
                  <a:srgbClr val="FF0066"/>
                </a:solidFill>
                <a:latin typeface="Comic Sans MS"/>
                <a:ea typeface="Comic Sans MS"/>
                <a:cs typeface="Comic Sans MS"/>
                <a:sym typeface="Comic Sans MS"/>
              </a:defRPr>
            </a:pPr>
            <a:endParaRPr sz="1800"/>
          </a:p>
          <a:p>
            <a:pPr>
              <a:spcBef>
                <a:spcPts val="1000"/>
              </a:spcBef>
              <a:defRPr sz="1800" b="1">
                <a:solidFill>
                  <a:srgbClr val="FF0066"/>
                </a:solidFill>
                <a:latin typeface="Comic Sans MS"/>
                <a:ea typeface="Comic Sans MS"/>
                <a:cs typeface="Comic Sans MS"/>
                <a:sym typeface="Comic Sans MS"/>
              </a:defRPr>
            </a:pPr>
            <a:r>
              <a:t>DANNO BIOLOGICO</a:t>
            </a:r>
          </a:p>
          <a:p>
            <a:pPr algn="just">
              <a:defRPr sz="1800">
                <a:solidFill>
                  <a:srgbClr val="FFFFFF"/>
                </a:solidFill>
                <a:latin typeface="Comic Sans MS"/>
                <a:ea typeface="Comic Sans MS"/>
                <a:cs typeface="Comic Sans MS"/>
                <a:sym typeface="Comic Sans MS"/>
              </a:defRPr>
            </a:pPr>
            <a:r>
              <a:t>4. </a:t>
            </a:r>
            <a:r>
              <a:rPr>
                <a:solidFill>
                  <a:srgbClr val="FFFF00"/>
                </a:solidFill>
              </a:rPr>
              <a:t>Entro dieci anni dalla data dell'infortunio, o quindici anni se trattasi di malattia professionale, qualora le condizioni dell'assicurato, dichiarato guarito senza postumi d'invalidita' permanente o con postumi che non raggiungono il minimo per l'indennizzabilita' in capitale o per l'indennizzabilita' in rendita, dovessero </a:t>
            </a:r>
            <a:r>
              <a:rPr b="1">
                <a:solidFill>
                  <a:srgbClr val="FF40FF"/>
                </a:solidFill>
              </a:rPr>
              <a:t>aggravarsi</a:t>
            </a:r>
            <a:r>
              <a:rPr>
                <a:solidFill>
                  <a:srgbClr val="FFFF00"/>
                </a:solidFill>
              </a:rPr>
              <a:t> in conseguenza dell'infortunio o della malattia professionale in misura da raggiungere l'indennizzabilita' in capitale o in rendita, l'assicurato stesso puo' chiedere all'istituto assicuratore la liquidazione del capitale o della rendita, formulando la domanda nei modi e nei termini stabiliti per la </a:t>
            </a:r>
            <a:r>
              <a:rPr b="1">
                <a:solidFill>
                  <a:srgbClr val="FF40FF"/>
                </a:solidFill>
              </a:rPr>
              <a:t>revisione</a:t>
            </a:r>
            <a:r>
              <a:rPr>
                <a:solidFill>
                  <a:srgbClr val="FFFF00"/>
                </a:solidFill>
              </a:rPr>
              <a:t> della rendita in caso di aggravamento. L'importo della rendita e' decurtato dell'importo dell'eventuale indennizzo in capitale gia' corrisposto. La revisione dell'indennizzo in capitale, per aggravamento della menomazione sopravvenuto nei termini di cui sopra, puo' avvenire una sola volta. Per le malattie neoplastiche, per la silicosi e l'asbestosi e per le malattie infettive e parassitarie la domanda di aggravamento, ai fini della liquidazione della rendita, puo' essere presentata anche oltre i limiti temporali di cui sopra, con scadenze quinquennali dalla</a:t>
            </a:r>
            <a:r>
              <a:rPr sz="2000">
                <a:solidFill>
                  <a:srgbClr val="FFFF00"/>
                </a:solidFill>
              </a:rPr>
              <a:t> </a:t>
            </a:r>
            <a:r>
              <a:rPr>
                <a:solidFill>
                  <a:srgbClr val="FFFF00"/>
                </a:solidFill>
              </a:rPr>
              <a:t>precedente revisione.</a:t>
            </a:r>
          </a:p>
        </p:txBody>
      </p:sp>
      <p:grpSp>
        <p:nvGrpSpPr>
          <p:cNvPr id="197" name="Group 197"/>
          <p:cNvGrpSpPr/>
          <p:nvPr/>
        </p:nvGrpSpPr>
        <p:grpSpPr>
          <a:xfrm>
            <a:off x="971536" y="1196954"/>
            <a:ext cx="1655580" cy="842648"/>
            <a:chOff x="0" y="0"/>
            <a:chExt cx="1655578" cy="842646"/>
          </a:xfrm>
        </p:grpSpPr>
        <p:sp>
          <p:nvSpPr>
            <p:cNvPr id="192" name="Shape 192"/>
            <p:cNvSpPr/>
            <p:nvPr/>
          </p:nvSpPr>
          <p:spPr>
            <a:xfrm>
              <a:off x="-1" y="-1"/>
              <a:ext cx="1655580" cy="792092"/>
            </a:xfrm>
            <a:custGeom>
              <a:avLst/>
              <a:gdLst/>
              <a:ahLst/>
              <a:cxnLst>
                <a:cxn ang="0">
                  <a:pos x="wd2" y="hd2"/>
                </a:cxn>
                <a:cxn ang="5400000">
                  <a:pos x="wd2" y="hd2"/>
                </a:cxn>
                <a:cxn ang="10800000">
                  <a:pos x="wd2" y="hd2"/>
                </a:cxn>
                <a:cxn ang="16200000">
                  <a:pos x="wd2" y="hd2"/>
                </a:cxn>
              </a:cxnLst>
              <a:rect l="0" t="0" r="r" b="b"/>
              <a:pathLst>
                <a:path w="21264" h="20623" extrusionOk="0">
                  <a:moveTo>
                    <a:pt x="1919" y="6857"/>
                  </a:moveTo>
                  <a:cubicBezTo>
                    <a:pt x="744" y="7018"/>
                    <a:pt x="-110" y="8412"/>
                    <a:pt x="11" y="9971"/>
                  </a:cubicBezTo>
                  <a:cubicBezTo>
                    <a:pt x="81" y="10871"/>
                    <a:pt x="470" y="11672"/>
                    <a:pt x="1058" y="12130"/>
                  </a:cubicBezTo>
                  <a:lnTo>
                    <a:pt x="1047" y="12097"/>
                  </a:lnTo>
                  <a:cubicBezTo>
                    <a:pt x="237" y="13237"/>
                    <a:pt x="282" y="15025"/>
                    <a:pt x="1147" y="16091"/>
                  </a:cubicBezTo>
                  <a:cubicBezTo>
                    <a:pt x="1608" y="16659"/>
                    <a:pt x="2236" y="16931"/>
                    <a:pt x="2864" y="16834"/>
                  </a:cubicBezTo>
                  <a:lnTo>
                    <a:pt x="2853" y="16853"/>
                  </a:lnTo>
                  <a:cubicBezTo>
                    <a:pt x="3897" y="19265"/>
                    <a:pt x="6219" y="20100"/>
                    <a:pt x="8040" y="18718"/>
                  </a:cubicBezTo>
                  <a:cubicBezTo>
                    <a:pt x="8063" y="18700"/>
                    <a:pt x="8086" y="18683"/>
                    <a:pt x="8108" y="18665"/>
                  </a:cubicBezTo>
                  <a:lnTo>
                    <a:pt x="8102" y="18668"/>
                  </a:lnTo>
                  <a:cubicBezTo>
                    <a:pt x="9122" y="20688"/>
                    <a:pt x="11186" y="21231"/>
                    <a:pt x="12712" y="19881"/>
                  </a:cubicBezTo>
                  <a:cubicBezTo>
                    <a:pt x="13352" y="19315"/>
                    <a:pt x="13823" y="18473"/>
                    <a:pt x="14046" y="17498"/>
                  </a:cubicBezTo>
                  <a:lnTo>
                    <a:pt x="14050" y="17522"/>
                  </a:lnTo>
                  <a:cubicBezTo>
                    <a:pt x="15384" y="18621"/>
                    <a:pt x="17141" y="18085"/>
                    <a:pt x="17974" y="16325"/>
                  </a:cubicBezTo>
                  <a:cubicBezTo>
                    <a:pt x="18256" y="15729"/>
                    <a:pt x="18406" y="15039"/>
                    <a:pt x="18406" y="14336"/>
                  </a:cubicBezTo>
                  <a:lnTo>
                    <a:pt x="18400" y="14357"/>
                  </a:lnTo>
                  <a:cubicBezTo>
                    <a:pt x="20223" y="14013"/>
                    <a:pt x="21490" y="11783"/>
                    <a:pt x="21229" y="9377"/>
                  </a:cubicBezTo>
                  <a:cubicBezTo>
                    <a:pt x="21148" y="8627"/>
                    <a:pt x="20922" y="7918"/>
                    <a:pt x="20573" y="7318"/>
                  </a:cubicBezTo>
                  <a:lnTo>
                    <a:pt x="20566" y="7316"/>
                  </a:lnTo>
                  <a:cubicBezTo>
                    <a:pt x="21137" y="5554"/>
                    <a:pt x="20520" y="3512"/>
                    <a:pt x="19188" y="2756"/>
                  </a:cubicBezTo>
                  <a:cubicBezTo>
                    <a:pt x="19076" y="2693"/>
                    <a:pt x="18961" y="2640"/>
                    <a:pt x="18843" y="2597"/>
                  </a:cubicBezTo>
                  <a:lnTo>
                    <a:pt x="18852" y="2591"/>
                  </a:lnTo>
                  <a:cubicBezTo>
                    <a:pt x="18618" y="879"/>
                    <a:pt x="17375" y="-258"/>
                    <a:pt x="16075" y="50"/>
                  </a:cubicBezTo>
                  <a:cubicBezTo>
                    <a:pt x="15529" y="180"/>
                    <a:pt x="15034" y="555"/>
                    <a:pt x="14675" y="1113"/>
                  </a:cubicBezTo>
                  <a:lnTo>
                    <a:pt x="14679" y="1117"/>
                  </a:lnTo>
                  <a:cubicBezTo>
                    <a:pt x="13960" y="-129"/>
                    <a:pt x="12611" y="-369"/>
                    <a:pt x="11668" y="582"/>
                  </a:cubicBezTo>
                  <a:cubicBezTo>
                    <a:pt x="11406" y="845"/>
                    <a:pt x="11194" y="1183"/>
                    <a:pt x="11048" y="1572"/>
                  </a:cubicBezTo>
                  <a:lnTo>
                    <a:pt x="11055" y="1618"/>
                  </a:lnTo>
                  <a:cubicBezTo>
                    <a:pt x="10022" y="274"/>
                    <a:pt x="8360" y="291"/>
                    <a:pt x="7343" y="1657"/>
                  </a:cubicBezTo>
                  <a:cubicBezTo>
                    <a:pt x="7165" y="1895"/>
                    <a:pt x="7014" y="2167"/>
                    <a:pt x="6895" y="2463"/>
                  </a:cubicBezTo>
                  <a:lnTo>
                    <a:pt x="6887" y="2485"/>
                  </a:lnTo>
                  <a:cubicBezTo>
                    <a:pt x="5303" y="1260"/>
                    <a:pt x="3266" y="1962"/>
                    <a:pt x="2338" y="4053"/>
                  </a:cubicBezTo>
                  <a:cubicBezTo>
                    <a:pt x="1962" y="4900"/>
                    <a:pt x="1812" y="5889"/>
                    <a:pt x="1913" y="6862"/>
                  </a:cubicBezTo>
                  <a:close/>
                </a:path>
              </a:pathLst>
            </a:custGeom>
            <a:solidFill>
              <a:schemeClr val="accent1"/>
            </a:solidFill>
            <a:ln w="9525" cap="flat">
              <a:solidFill>
                <a:srgbClr val="FFFF00"/>
              </a:solidFill>
              <a:prstDash val="solid"/>
              <a:round/>
            </a:ln>
            <a:effectLst/>
          </p:spPr>
          <p:txBody>
            <a:bodyPr wrap="square" lIns="45719" tIns="45719" rIns="45719" bIns="45719" numCol="1" anchor="ctr">
              <a:noAutofit/>
            </a:bodyPr>
            <a:lstStyle/>
            <a:p>
              <a:pPr algn="ctr">
                <a:defRPr sz="2800">
                  <a:solidFill>
                    <a:srgbClr val="FFFF00"/>
                  </a:solidFill>
                  <a:latin typeface="Comic Sans MS"/>
                  <a:ea typeface="Comic Sans MS"/>
                  <a:cs typeface="Comic Sans MS"/>
                  <a:sym typeface="Comic Sans MS"/>
                </a:defRPr>
              </a:pPr>
              <a:endParaRPr/>
            </a:p>
          </p:txBody>
        </p:sp>
        <p:sp>
          <p:nvSpPr>
            <p:cNvPr id="193" name="Shape 193"/>
            <p:cNvSpPr/>
            <p:nvPr/>
          </p:nvSpPr>
          <p:spPr>
            <a:xfrm>
              <a:off x="469529" y="710619"/>
              <a:ext cx="275961" cy="132028"/>
            </a:xfrm>
            <a:prstGeom prst="ellipse">
              <a:avLst/>
            </a:prstGeom>
            <a:solidFill>
              <a:schemeClr val="accent1"/>
            </a:solidFill>
            <a:ln w="9525" cap="flat">
              <a:solidFill>
                <a:srgbClr val="FFFF00"/>
              </a:solidFill>
              <a:prstDash val="solid"/>
              <a:round/>
            </a:ln>
            <a:effectLst/>
          </p:spPr>
          <p:txBody>
            <a:bodyPr wrap="square" lIns="45719" tIns="45719" rIns="45719" bIns="45719" numCol="1" anchor="ctr">
              <a:noAutofit/>
            </a:bodyPr>
            <a:lstStyle/>
            <a:p>
              <a:pPr algn="ctr">
                <a:defRPr sz="2800">
                  <a:solidFill>
                    <a:srgbClr val="FFFF00"/>
                  </a:solidFill>
                  <a:latin typeface="Comic Sans MS"/>
                  <a:ea typeface="Comic Sans MS"/>
                  <a:cs typeface="Comic Sans MS"/>
                  <a:sym typeface="Comic Sans MS"/>
                </a:defRPr>
              </a:pPr>
              <a:endParaRPr/>
            </a:p>
          </p:txBody>
        </p:sp>
        <p:sp>
          <p:nvSpPr>
            <p:cNvPr id="194" name="Shape 194"/>
            <p:cNvSpPr/>
            <p:nvPr/>
          </p:nvSpPr>
          <p:spPr>
            <a:xfrm>
              <a:off x="540742" y="689018"/>
              <a:ext cx="183974" cy="88019"/>
            </a:xfrm>
            <a:prstGeom prst="ellipse">
              <a:avLst/>
            </a:prstGeom>
            <a:solidFill>
              <a:schemeClr val="accent1"/>
            </a:solidFill>
            <a:ln w="9525" cap="flat">
              <a:solidFill>
                <a:srgbClr val="FFFF00"/>
              </a:solidFill>
              <a:prstDash val="solid"/>
              <a:round/>
            </a:ln>
            <a:effectLst/>
          </p:spPr>
          <p:txBody>
            <a:bodyPr wrap="square" lIns="45719" tIns="45719" rIns="45719" bIns="45719" numCol="1" anchor="ctr">
              <a:noAutofit/>
            </a:bodyPr>
            <a:lstStyle/>
            <a:p>
              <a:pPr algn="ctr">
                <a:defRPr sz="2800">
                  <a:solidFill>
                    <a:srgbClr val="FFFF00"/>
                  </a:solidFill>
                  <a:latin typeface="Comic Sans MS"/>
                  <a:ea typeface="Comic Sans MS"/>
                  <a:cs typeface="Comic Sans MS"/>
                  <a:sym typeface="Comic Sans MS"/>
                </a:defRPr>
              </a:pPr>
              <a:endParaRPr/>
            </a:p>
          </p:txBody>
        </p:sp>
        <p:sp>
          <p:nvSpPr>
            <p:cNvPr id="195" name="Shape 195"/>
            <p:cNvSpPr/>
            <p:nvPr/>
          </p:nvSpPr>
          <p:spPr>
            <a:xfrm>
              <a:off x="587425" y="709849"/>
              <a:ext cx="91988" cy="44010"/>
            </a:xfrm>
            <a:prstGeom prst="ellipse">
              <a:avLst/>
            </a:prstGeom>
            <a:solidFill>
              <a:schemeClr val="accent1"/>
            </a:solidFill>
            <a:ln w="9525" cap="flat">
              <a:solidFill>
                <a:srgbClr val="FFFF00"/>
              </a:solidFill>
              <a:prstDash val="solid"/>
              <a:round/>
            </a:ln>
            <a:effectLst/>
          </p:spPr>
          <p:txBody>
            <a:bodyPr wrap="square" lIns="45719" tIns="45719" rIns="45719" bIns="45719" numCol="1" anchor="ctr">
              <a:noAutofit/>
            </a:bodyPr>
            <a:lstStyle/>
            <a:p>
              <a:pPr algn="ctr">
                <a:defRPr sz="2800">
                  <a:solidFill>
                    <a:srgbClr val="FFFF00"/>
                  </a:solidFill>
                  <a:latin typeface="Comic Sans MS"/>
                  <a:ea typeface="Comic Sans MS"/>
                  <a:cs typeface="Comic Sans MS"/>
                  <a:sym typeface="Comic Sans MS"/>
                </a:defRPr>
              </a:pPr>
              <a:endParaRPr/>
            </a:p>
          </p:txBody>
        </p:sp>
        <p:sp>
          <p:nvSpPr>
            <p:cNvPr id="196" name="Shape 196"/>
            <p:cNvSpPr/>
            <p:nvPr/>
          </p:nvSpPr>
          <p:spPr>
            <a:xfrm>
              <a:off x="82390" y="42759"/>
              <a:ext cx="1518900" cy="674248"/>
            </a:xfrm>
            <a:custGeom>
              <a:avLst/>
              <a:gdLst/>
              <a:ahLst/>
              <a:cxnLst>
                <a:cxn ang="0">
                  <a:pos x="wd2" y="hd2"/>
                </a:cxn>
                <a:cxn ang="5400000">
                  <a:pos x="wd2" y="hd2"/>
                </a:cxn>
                <a:cxn ang="10800000">
                  <a:pos x="wd2" y="hd2"/>
                </a:cxn>
                <a:cxn ang="16200000">
                  <a:pos x="wd2" y="hd2"/>
                </a:cxn>
              </a:cxnLst>
              <a:rect l="0" t="0" r="r" b="b"/>
              <a:pathLst>
                <a:path w="21600" h="21600" extrusionOk="0">
                  <a:moveTo>
                    <a:pt x="0" y="13555"/>
                  </a:moveTo>
                  <a:cubicBezTo>
                    <a:pt x="417" y="13915"/>
                    <a:pt x="899" y="14078"/>
                    <a:pt x="1381" y="14023"/>
                  </a:cubicBezTo>
                  <a:moveTo>
                    <a:pt x="2000" y="19344"/>
                  </a:moveTo>
                  <a:cubicBezTo>
                    <a:pt x="2207" y="19308"/>
                    <a:pt x="2410" y="19233"/>
                    <a:pt x="2604" y="19120"/>
                  </a:cubicBezTo>
                  <a:moveTo>
                    <a:pt x="7435" y="20578"/>
                  </a:moveTo>
                  <a:cubicBezTo>
                    <a:pt x="7532" y="20937"/>
                    <a:pt x="7654" y="21279"/>
                    <a:pt x="7799" y="21600"/>
                  </a:cubicBezTo>
                  <a:moveTo>
                    <a:pt x="14381" y="20160"/>
                  </a:moveTo>
                  <a:cubicBezTo>
                    <a:pt x="14456" y="19795"/>
                    <a:pt x="14505" y="19419"/>
                    <a:pt x="14527" y="19039"/>
                  </a:cubicBezTo>
                  <a:moveTo>
                    <a:pt x="19208" y="16270"/>
                  </a:moveTo>
                  <a:cubicBezTo>
                    <a:pt x="19208" y="14502"/>
                    <a:pt x="18520" y="12889"/>
                    <a:pt x="17436" y="12115"/>
                  </a:cubicBezTo>
                  <a:moveTo>
                    <a:pt x="20811" y="9204"/>
                  </a:moveTo>
                  <a:cubicBezTo>
                    <a:pt x="21153" y="8777"/>
                    <a:pt x="21423" y="8239"/>
                    <a:pt x="21600" y="7632"/>
                  </a:cubicBezTo>
                  <a:moveTo>
                    <a:pt x="19744" y="2561"/>
                  </a:moveTo>
                  <a:cubicBezTo>
                    <a:pt x="19747" y="2312"/>
                    <a:pt x="19733" y="2063"/>
                    <a:pt x="19702" y="1818"/>
                  </a:cubicBezTo>
                  <a:moveTo>
                    <a:pt x="15078" y="0"/>
                  </a:moveTo>
                  <a:cubicBezTo>
                    <a:pt x="14912" y="285"/>
                    <a:pt x="14776" y="604"/>
                    <a:pt x="14673" y="947"/>
                  </a:cubicBezTo>
                  <a:moveTo>
                    <a:pt x="11061" y="564"/>
                  </a:moveTo>
                  <a:cubicBezTo>
                    <a:pt x="10973" y="823"/>
                    <a:pt x="10907" y="1098"/>
                    <a:pt x="10865" y="1381"/>
                  </a:cubicBezTo>
                  <a:moveTo>
                    <a:pt x="7163" y="2480"/>
                  </a:moveTo>
                  <a:cubicBezTo>
                    <a:pt x="6949" y="2175"/>
                    <a:pt x="6711" y="1909"/>
                    <a:pt x="6454" y="1688"/>
                  </a:cubicBezTo>
                  <a:moveTo>
                    <a:pt x="946" y="7074"/>
                  </a:moveTo>
                  <a:cubicBezTo>
                    <a:pt x="973" y="7356"/>
                    <a:pt x="1014" y="7635"/>
                    <a:pt x="1070" y="7907"/>
                  </a:cubicBezTo>
                </a:path>
              </a:pathLst>
            </a:custGeom>
            <a:noFill/>
            <a:ln w="9525" cap="flat">
              <a:solidFill>
                <a:srgbClr val="FFFF00"/>
              </a:solidFill>
              <a:prstDash val="solid"/>
              <a:round/>
            </a:ln>
            <a:effectLst/>
          </p:spPr>
          <p:txBody>
            <a:bodyPr wrap="square" lIns="45719" tIns="45719" rIns="45719" bIns="45719" numCol="1" anchor="ctr">
              <a:noAutofit/>
            </a:bodyPr>
            <a:lstStyle/>
            <a:p>
              <a:pPr algn="ctr">
                <a:defRPr sz="2800">
                  <a:solidFill>
                    <a:srgbClr val="FFFF00"/>
                  </a:solidFill>
                  <a:latin typeface="Comic Sans MS"/>
                  <a:ea typeface="Comic Sans MS"/>
                  <a:cs typeface="Comic Sans MS"/>
                  <a:sym typeface="Comic Sans MS"/>
                </a:defRPr>
              </a:pPr>
              <a:endParaRPr/>
            </a:p>
          </p:txBody>
        </p:sp>
      </p:grpSp>
      <p:sp>
        <p:nvSpPr>
          <p:cNvPr id="198" name="Shape 198"/>
          <p:cNvSpPr/>
          <p:nvPr/>
        </p:nvSpPr>
        <p:spPr>
          <a:xfrm>
            <a:off x="1087437" y="1268412"/>
            <a:ext cx="1584326" cy="586741"/>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lvl1pPr>
              <a:defRPr sz="2800">
                <a:solidFill>
                  <a:srgbClr val="FF99CC"/>
                </a:solidFill>
                <a:latin typeface="Comic Sans MS"/>
                <a:ea typeface="Comic Sans MS"/>
                <a:cs typeface="Comic Sans MS"/>
                <a:sym typeface="Comic Sans MS"/>
              </a:defRPr>
            </a:lvl1pPr>
          </a:lstStyle>
          <a:p>
            <a:r>
              <a:t>Art. 13</a:t>
            </a:r>
          </a:p>
        </p:txBody>
      </p:sp>
    </p:spTree>
  </p:cSld>
  <p:clrMapOvr>
    <a:masterClrMapping/>
  </p:clrMapOvr>
  <p:transition spd="slow"/>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 name="Shape 200" descr="Griglia piccola"/>
          <p:cNvSpPr/>
          <p:nvPr/>
        </p:nvSpPr>
        <p:spPr>
          <a:xfrm>
            <a:off x="685800" y="304800"/>
            <a:ext cx="7848600" cy="6504941"/>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p>
            <a:pPr algn="ctr">
              <a:spcBef>
                <a:spcPts val="1200"/>
              </a:spcBef>
              <a:defRPr sz="2000" b="1">
                <a:solidFill>
                  <a:srgbClr val="FFFF00"/>
                </a:solidFill>
                <a:latin typeface="Comic Sans MS"/>
                <a:ea typeface="Comic Sans MS"/>
                <a:cs typeface="Comic Sans MS"/>
                <a:sym typeface="Comic Sans MS"/>
              </a:defRPr>
            </a:pPr>
            <a:r>
              <a:t>DANNO BIOLOGICO INDENNIZZABILE</a:t>
            </a:r>
          </a:p>
          <a:p>
            <a:pPr algn="ctr">
              <a:spcBef>
                <a:spcPts val="1200"/>
              </a:spcBef>
              <a:defRPr sz="2000" b="1">
                <a:solidFill>
                  <a:srgbClr val="FFFF00"/>
                </a:solidFill>
                <a:latin typeface="Comic Sans MS"/>
                <a:ea typeface="Comic Sans MS"/>
                <a:cs typeface="Comic Sans MS"/>
                <a:sym typeface="Comic Sans MS"/>
              </a:defRPr>
            </a:pPr>
            <a:r>
              <a:t>Decreto Legislativo 23 febbraio 2000 n.38</a:t>
            </a:r>
          </a:p>
          <a:p>
            <a:pPr algn="ctr">
              <a:spcBef>
                <a:spcPts val="1000"/>
              </a:spcBef>
              <a:defRPr sz="2000" b="1">
                <a:solidFill>
                  <a:srgbClr val="FFFF00"/>
                </a:solidFill>
                <a:latin typeface="Comic Sans MS"/>
                <a:ea typeface="Comic Sans MS"/>
                <a:cs typeface="Comic Sans MS"/>
                <a:sym typeface="Comic Sans MS"/>
              </a:defRPr>
            </a:pPr>
            <a:endParaRPr/>
          </a:p>
          <a:p>
            <a:pPr>
              <a:spcBef>
                <a:spcPts val="1000"/>
              </a:spcBef>
              <a:defRPr sz="1800" b="1">
                <a:solidFill>
                  <a:srgbClr val="FF0066"/>
                </a:solidFill>
                <a:latin typeface="Comic Sans MS"/>
                <a:ea typeface="Comic Sans MS"/>
                <a:cs typeface="Comic Sans MS"/>
                <a:sym typeface="Comic Sans MS"/>
              </a:defRPr>
            </a:pPr>
            <a:endParaRPr/>
          </a:p>
          <a:p>
            <a:pPr>
              <a:spcBef>
                <a:spcPts val="1000"/>
              </a:spcBef>
              <a:defRPr sz="1800" b="1">
                <a:solidFill>
                  <a:srgbClr val="FF0066"/>
                </a:solidFill>
                <a:latin typeface="Comic Sans MS"/>
                <a:ea typeface="Comic Sans MS"/>
                <a:cs typeface="Comic Sans MS"/>
                <a:sym typeface="Comic Sans MS"/>
              </a:defRPr>
            </a:pPr>
            <a:endParaRPr/>
          </a:p>
          <a:p>
            <a:pPr>
              <a:spcBef>
                <a:spcPts val="1000"/>
              </a:spcBef>
              <a:defRPr sz="1800" b="1">
                <a:solidFill>
                  <a:srgbClr val="FF0066"/>
                </a:solidFill>
                <a:latin typeface="Comic Sans MS"/>
                <a:ea typeface="Comic Sans MS"/>
                <a:cs typeface="Comic Sans MS"/>
                <a:sym typeface="Comic Sans MS"/>
              </a:defRPr>
            </a:pPr>
            <a:r>
              <a:t>DANNO BIOLOGICO</a:t>
            </a:r>
            <a:endParaRPr>
              <a:solidFill>
                <a:srgbClr val="FFFF00"/>
              </a:solidFill>
            </a:endParaRPr>
          </a:p>
          <a:p>
            <a:pPr algn="just">
              <a:defRPr sz="2000">
                <a:solidFill>
                  <a:srgbClr val="FFFF00"/>
                </a:solidFill>
                <a:latin typeface="Comic Sans MS"/>
                <a:ea typeface="Comic Sans MS"/>
                <a:cs typeface="Comic Sans MS"/>
                <a:sym typeface="Comic Sans MS"/>
              </a:defRPr>
            </a:pPr>
            <a:r>
              <a:t>5. Nel caso in cui l'assicurato, già colpito da uno o più eventi lesivi rientranti nella disciplina delle presenti disposizioni, subisca un nuovo evento lesivo si procede alla valutazione complessiva dei postumi ed alla liquidazione di un'unica rendita o dell'indennizzo in capitale corrispondente al grado complessivo della menomazione dell'integrita' psicofisica. L'importo della nuova rendita o del nuovo indennizzo in capitale e' decurtato dell'importo dell'eventuale indennizzo in capitale gia' corrisposto e non recuperato.</a:t>
            </a:r>
          </a:p>
        </p:txBody>
      </p:sp>
      <p:grpSp>
        <p:nvGrpSpPr>
          <p:cNvPr id="206" name="Group 206"/>
          <p:cNvGrpSpPr/>
          <p:nvPr/>
        </p:nvGrpSpPr>
        <p:grpSpPr>
          <a:xfrm>
            <a:off x="971536" y="1447779"/>
            <a:ext cx="1655580" cy="842648"/>
            <a:chOff x="0" y="0"/>
            <a:chExt cx="1655578" cy="842646"/>
          </a:xfrm>
        </p:grpSpPr>
        <p:sp>
          <p:nvSpPr>
            <p:cNvPr id="201" name="Shape 201"/>
            <p:cNvSpPr/>
            <p:nvPr/>
          </p:nvSpPr>
          <p:spPr>
            <a:xfrm>
              <a:off x="-1" y="-1"/>
              <a:ext cx="1655580" cy="792092"/>
            </a:xfrm>
            <a:custGeom>
              <a:avLst/>
              <a:gdLst/>
              <a:ahLst/>
              <a:cxnLst>
                <a:cxn ang="0">
                  <a:pos x="wd2" y="hd2"/>
                </a:cxn>
                <a:cxn ang="5400000">
                  <a:pos x="wd2" y="hd2"/>
                </a:cxn>
                <a:cxn ang="10800000">
                  <a:pos x="wd2" y="hd2"/>
                </a:cxn>
                <a:cxn ang="16200000">
                  <a:pos x="wd2" y="hd2"/>
                </a:cxn>
              </a:cxnLst>
              <a:rect l="0" t="0" r="r" b="b"/>
              <a:pathLst>
                <a:path w="21264" h="20623" extrusionOk="0">
                  <a:moveTo>
                    <a:pt x="1919" y="6857"/>
                  </a:moveTo>
                  <a:cubicBezTo>
                    <a:pt x="744" y="7018"/>
                    <a:pt x="-110" y="8412"/>
                    <a:pt x="11" y="9971"/>
                  </a:cubicBezTo>
                  <a:cubicBezTo>
                    <a:pt x="81" y="10871"/>
                    <a:pt x="470" y="11672"/>
                    <a:pt x="1058" y="12130"/>
                  </a:cubicBezTo>
                  <a:lnTo>
                    <a:pt x="1047" y="12097"/>
                  </a:lnTo>
                  <a:cubicBezTo>
                    <a:pt x="237" y="13237"/>
                    <a:pt x="282" y="15025"/>
                    <a:pt x="1147" y="16091"/>
                  </a:cubicBezTo>
                  <a:cubicBezTo>
                    <a:pt x="1608" y="16659"/>
                    <a:pt x="2236" y="16931"/>
                    <a:pt x="2864" y="16834"/>
                  </a:cubicBezTo>
                  <a:lnTo>
                    <a:pt x="2853" y="16853"/>
                  </a:lnTo>
                  <a:cubicBezTo>
                    <a:pt x="3897" y="19265"/>
                    <a:pt x="6219" y="20100"/>
                    <a:pt x="8040" y="18718"/>
                  </a:cubicBezTo>
                  <a:cubicBezTo>
                    <a:pt x="8063" y="18700"/>
                    <a:pt x="8086" y="18683"/>
                    <a:pt x="8108" y="18665"/>
                  </a:cubicBezTo>
                  <a:lnTo>
                    <a:pt x="8102" y="18668"/>
                  </a:lnTo>
                  <a:cubicBezTo>
                    <a:pt x="9122" y="20688"/>
                    <a:pt x="11186" y="21231"/>
                    <a:pt x="12712" y="19881"/>
                  </a:cubicBezTo>
                  <a:cubicBezTo>
                    <a:pt x="13352" y="19315"/>
                    <a:pt x="13823" y="18473"/>
                    <a:pt x="14046" y="17498"/>
                  </a:cubicBezTo>
                  <a:lnTo>
                    <a:pt x="14050" y="17522"/>
                  </a:lnTo>
                  <a:cubicBezTo>
                    <a:pt x="15384" y="18621"/>
                    <a:pt x="17141" y="18085"/>
                    <a:pt x="17974" y="16325"/>
                  </a:cubicBezTo>
                  <a:cubicBezTo>
                    <a:pt x="18256" y="15729"/>
                    <a:pt x="18406" y="15039"/>
                    <a:pt x="18406" y="14336"/>
                  </a:cubicBezTo>
                  <a:lnTo>
                    <a:pt x="18400" y="14357"/>
                  </a:lnTo>
                  <a:cubicBezTo>
                    <a:pt x="20223" y="14013"/>
                    <a:pt x="21490" y="11783"/>
                    <a:pt x="21229" y="9377"/>
                  </a:cubicBezTo>
                  <a:cubicBezTo>
                    <a:pt x="21148" y="8627"/>
                    <a:pt x="20922" y="7918"/>
                    <a:pt x="20573" y="7318"/>
                  </a:cubicBezTo>
                  <a:lnTo>
                    <a:pt x="20566" y="7316"/>
                  </a:lnTo>
                  <a:cubicBezTo>
                    <a:pt x="21137" y="5554"/>
                    <a:pt x="20520" y="3512"/>
                    <a:pt x="19188" y="2756"/>
                  </a:cubicBezTo>
                  <a:cubicBezTo>
                    <a:pt x="19076" y="2693"/>
                    <a:pt x="18961" y="2640"/>
                    <a:pt x="18843" y="2597"/>
                  </a:cubicBezTo>
                  <a:lnTo>
                    <a:pt x="18852" y="2591"/>
                  </a:lnTo>
                  <a:cubicBezTo>
                    <a:pt x="18618" y="879"/>
                    <a:pt x="17375" y="-258"/>
                    <a:pt x="16075" y="50"/>
                  </a:cubicBezTo>
                  <a:cubicBezTo>
                    <a:pt x="15529" y="180"/>
                    <a:pt x="15034" y="555"/>
                    <a:pt x="14675" y="1113"/>
                  </a:cubicBezTo>
                  <a:lnTo>
                    <a:pt x="14679" y="1117"/>
                  </a:lnTo>
                  <a:cubicBezTo>
                    <a:pt x="13960" y="-129"/>
                    <a:pt x="12611" y="-369"/>
                    <a:pt x="11668" y="582"/>
                  </a:cubicBezTo>
                  <a:cubicBezTo>
                    <a:pt x="11406" y="845"/>
                    <a:pt x="11194" y="1183"/>
                    <a:pt x="11048" y="1572"/>
                  </a:cubicBezTo>
                  <a:lnTo>
                    <a:pt x="11055" y="1618"/>
                  </a:lnTo>
                  <a:cubicBezTo>
                    <a:pt x="10022" y="274"/>
                    <a:pt x="8360" y="291"/>
                    <a:pt x="7343" y="1657"/>
                  </a:cubicBezTo>
                  <a:cubicBezTo>
                    <a:pt x="7165" y="1895"/>
                    <a:pt x="7014" y="2167"/>
                    <a:pt x="6895" y="2463"/>
                  </a:cubicBezTo>
                  <a:lnTo>
                    <a:pt x="6887" y="2485"/>
                  </a:lnTo>
                  <a:cubicBezTo>
                    <a:pt x="5303" y="1260"/>
                    <a:pt x="3266" y="1962"/>
                    <a:pt x="2338" y="4053"/>
                  </a:cubicBezTo>
                  <a:cubicBezTo>
                    <a:pt x="1962" y="4900"/>
                    <a:pt x="1812" y="5889"/>
                    <a:pt x="1913" y="6862"/>
                  </a:cubicBezTo>
                  <a:close/>
                </a:path>
              </a:pathLst>
            </a:custGeom>
            <a:solidFill>
              <a:schemeClr val="accent1"/>
            </a:solidFill>
            <a:ln w="9525" cap="flat">
              <a:solidFill>
                <a:srgbClr val="FFFF00"/>
              </a:solidFill>
              <a:prstDash val="solid"/>
              <a:round/>
            </a:ln>
            <a:effectLst/>
          </p:spPr>
          <p:txBody>
            <a:bodyPr wrap="square" lIns="45719" tIns="45719" rIns="45719" bIns="45719" numCol="1" anchor="ctr">
              <a:noAutofit/>
            </a:bodyPr>
            <a:lstStyle/>
            <a:p>
              <a:pPr algn="ctr">
                <a:defRPr sz="2800">
                  <a:solidFill>
                    <a:srgbClr val="FFFF00"/>
                  </a:solidFill>
                  <a:latin typeface="Comic Sans MS"/>
                  <a:ea typeface="Comic Sans MS"/>
                  <a:cs typeface="Comic Sans MS"/>
                  <a:sym typeface="Comic Sans MS"/>
                </a:defRPr>
              </a:pPr>
              <a:endParaRPr/>
            </a:p>
          </p:txBody>
        </p:sp>
        <p:sp>
          <p:nvSpPr>
            <p:cNvPr id="202" name="Shape 202"/>
            <p:cNvSpPr/>
            <p:nvPr/>
          </p:nvSpPr>
          <p:spPr>
            <a:xfrm>
              <a:off x="469529" y="710619"/>
              <a:ext cx="275961" cy="132028"/>
            </a:xfrm>
            <a:prstGeom prst="ellipse">
              <a:avLst/>
            </a:prstGeom>
            <a:solidFill>
              <a:schemeClr val="accent1"/>
            </a:solidFill>
            <a:ln w="9525" cap="flat">
              <a:solidFill>
                <a:srgbClr val="FFFF00"/>
              </a:solidFill>
              <a:prstDash val="solid"/>
              <a:round/>
            </a:ln>
            <a:effectLst/>
          </p:spPr>
          <p:txBody>
            <a:bodyPr wrap="square" lIns="45719" tIns="45719" rIns="45719" bIns="45719" numCol="1" anchor="ctr">
              <a:noAutofit/>
            </a:bodyPr>
            <a:lstStyle/>
            <a:p>
              <a:pPr algn="ctr">
                <a:defRPr sz="2800">
                  <a:solidFill>
                    <a:srgbClr val="FFFF00"/>
                  </a:solidFill>
                  <a:latin typeface="Comic Sans MS"/>
                  <a:ea typeface="Comic Sans MS"/>
                  <a:cs typeface="Comic Sans MS"/>
                  <a:sym typeface="Comic Sans MS"/>
                </a:defRPr>
              </a:pPr>
              <a:endParaRPr/>
            </a:p>
          </p:txBody>
        </p:sp>
        <p:sp>
          <p:nvSpPr>
            <p:cNvPr id="203" name="Shape 203"/>
            <p:cNvSpPr/>
            <p:nvPr/>
          </p:nvSpPr>
          <p:spPr>
            <a:xfrm>
              <a:off x="540742" y="689018"/>
              <a:ext cx="183974" cy="88019"/>
            </a:xfrm>
            <a:prstGeom prst="ellipse">
              <a:avLst/>
            </a:prstGeom>
            <a:solidFill>
              <a:schemeClr val="accent1"/>
            </a:solidFill>
            <a:ln w="9525" cap="flat">
              <a:solidFill>
                <a:srgbClr val="FFFF00"/>
              </a:solidFill>
              <a:prstDash val="solid"/>
              <a:round/>
            </a:ln>
            <a:effectLst/>
          </p:spPr>
          <p:txBody>
            <a:bodyPr wrap="square" lIns="45719" tIns="45719" rIns="45719" bIns="45719" numCol="1" anchor="ctr">
              <a:noAutofit/>
            </a:bodyPr>
            <a:lstStyle/>
            <a:p>
              <a:pPr algn="ctr">
                <a:defRPr sz="2800">
                  <a:solidFill>
                    <a:srgbClr val="FFFF00"/>
                  </a:solidFill>
                  <a:latin typeface="Comic Sans MS"/>
                  <a:ea typeface="Comic Sans MS"/>
                  <a:cs typeface="Comic Sans MS"/>
                  <a:sym typeface="Comic Sans MS"/>
                </a:defRPr>
              </a:pPr>
              <a:endParaRPr/>
            </a:p>
          </p:txBody>
        </p:sp>
        <p:sp>
          <p:nvSpPr>
            <p:cNvPr id="204" name="Shape 204"/>
            <p:cNvSpPr/>
            <p:nvPr/>
          </p:nvSpPr>
          <p:spPr>
            <a:xfrm>
              <a:off x="587425" y="709849"/>
              <a:ext cx="91988" cy="44010"/>
            </a:xfrm>
            <a:prstGeom prst="ellipse">
              <a:avLst/>
            </a:prstGeom>
            <a:solidFill>
              <a:schemeClr val="accent1"/>
            </a:solidFill>
            <a:ln w="9525" cap="flat">
              <a:solidFill>
                <a:srgbClr val="FFFF00"/>
              </a:solidFill>
              <a:prstDash val="solid"/>
              <a:round/>
            </a:ln>
            <a:effectLst/>
          </p:spPr>
          <p:txBody>
            <a:bodyPr wrap="square" lIns="45719" tIns="45719" rIns="45719" bIns="45719" numCol="1" anchor="ctr">
              <a:noAutofit/>
            </a:bodyPr>
            <a:lstStyle/>
            <a:p>
              <a:pPr algn="ctr">
                <a:defRPr sz="2800">
                  <a:solidFill>
                    <a:srgbClr val="FFFF00"/>
                  </a:solidFill>
                  <a:latin typeface="Comic Sans MS"/>
                  <a:ea typeface="Comic Sans MS"/>
                  <a:cs typeface="Comic Sans MS"/>
                  <a:sym typeface="Comic Sans MS"/>
                </a:defRPr>
              </a:pPr>
              <a:endParaRPr/>
            </a:p>
          </p:txBody>
        </p:sp>
        <p:sp>
          <p:nvSpPr>
            <p:cNvPr id="205" name="Shape 205"/>
            <p:cNvSpPr/>
            <p:nvPr/>
          </p:nvSpPr>
          <p:spPr>
            <a:xfrm>
              <a:off x="82390" y="42759"/>
              <a:ext cx="1518900" cy="674248"/>
            </a:xfrm>
            <a:custGeom>
              <a:avLst/>
              <a:gdLst/>
              <a:ahLst/>
              <a:cxnLst>
                <a:cxn ang="0">
                  <a:pos x="wd2" y="hd2"/>
                </a:cxn>
                <a:cxn ang="5400000">
                  <a:pos x="wd2" y="hd2"/>
                </a:cxn>
                <a:cxn ang="10800000">
                  <a:pos x="wd2" y="hd2"/>
                </a:cxn>
                <a:cxn ang="16200000">
                  <a:pos x="wd2" y="hd2"/>
                </a:cxn>
              </a:cxnLst>
              <a:rect l="0" t="0" r="r" b="b"/>
              <a:pathLst>
                <a:path w="21600" h="21600" extrusionOk="0">
                  <a:moveTo>
                    <a:pt x="0" y="13555"/>
                  </a:moveTo>
                  <a:cubicBezTo>
                    <a:pt x="417" y="13915"/>
                    <a:pt x="899" y="14078"/>
                    <a:pt x="1381" y="14023"/>
                  </a:cubicBezTo>
                  <a:moveTo>
                    <a:pt x="2000" y="19344"/>
                  </a:moveTo>
                  <a:cubicBezTo>
                    <a:pt x="2207" y="19308"/>
                    <a:pt x="2410" y="19233"/>
                    <a:pt x="2604" y="19120"/>
                  </a:cubicBezTo>
                  <a:moveTo>
                    <a:pt x="7435" y="20578"/>
                  </a:moveTo>
                  <a:cubicBezTo>
                    <a:pt x="7532" y="20937"/>
                    <a:pt x="7654" y="21279"/>
                    <a:pt x="7799" y="21600"/>
                  </a:cubicBezTo>
                  <a:moveTo>
                    <a:pt x="14381" y="20160"/>
                  </a:moveTo>
                  <a:cubicBezTo>
                    <a:pt x="14456" y="19795"/>
                    <a:pt x="14505" y="19419"/>
                    <a:pt x="14527" y="19039"/>
                  </a:cubicBezTo>
                  <a:moveTo>
                    <a:pt x="19208" y="16270"/>
                  </a:moveTo>
                  <a:cubicBezTo>
                    <a:pt x="19208" y="14502"/>
                    <a:pt x="18520" y="12889"/>
                    <a:pt x="17436" y="12115"/>
                  </a:cubicBezTo>
                  <a:moveTo>
                    <a:pt x="20811" y="9204"/>
                  </a:moveTo>
                  <a:cubicBezTo>
                    <a:pt x="21153" y="8777"/>
                    <a:pt x="21423" y="8239"/>
                    <a:pt x="21600" y="7632"/>
                  </a:cubicBezTo>
                  <a:moveTo>
                    <a:pt x="19744" y="2561"/>
                  </a:moveTo>
                  <a:cubicBezTo>
                    <a:pt x="19747" y="2312"/>
                    <a:pt x="19733" y="2063"/>
                    <a:pt x="19702" y="1818"/>
                  </a:cubicBezTo>
                  <a:moveTo>
                    <a:pt x="15078" y="0"/>
                  </a:moveTo>
                  <a:cubicBezTo>
                    <a:pt x="14912" y="285"/>
                    <a:pt x="14776" y="604"/>
                    <a:pt x="14673" y="947"/>
                  </a:cubicBezTo>
                  <a:moveTo>
                    <a:pt x="11061" y="564"/>
                  </a:moveTo>
                  <a:cubicBezTo>
                    <a:pt x="10973" y="823"/>
                    <a:pt x="10907" y="1098"/>
                    <a:pt x="10865" y="1381"/>
                  </a:cubicBezTo>
                  <a:moveTo>
                    <a:pt x="7163" y="2480"/>
                  </a:moveTo>
                  <a:cubicBezTo>
                    <a:pt x="6949" y="2175"/>
                    <a:pt x="6711" y="1909"/>
                    <a:pt x="6454" y="1688"/>
                  </a:cubicBezTo>
                  <a:moveTo>
                    <a:pt x="946" y="7074"/>
                  </a:moveTo>
                  <a:cubicBezTo>
                    <a:pt x="973" y="7356"/>
                    <a:pt x="1014" y="7635"/>
                    <a:pt x="1070" y="7907"/>
                  </a:cubicBezTo>
                </a:path>
              </a:pathLst>
            </a:custGeom>
            <a:noFill/>
            <a:ln w="9525" cap="flat">
              <a:solidFill>
                <a:srgbClr val="FFFF00"/>
              </a:solidFill>
              <a:prstDash val="solid"/>
              <a:round/>
            </a:ln>
            <a:effectLst/>
          </p:spPr>
          <p:txBody>
            <a:bodyPr wrap="square" lIns="45719" tIns="45719" rIns="45719" bIns="45719" numCol="1" anchor="ctr">
              <a:noAutofit/>
            </a:bodyPr>
            <a:lstStyle/>
            <a:p>
              <a:pPr algn="ctr">
                <a:defRPr sz="2800">
                  <a:solidFill>
                    <a:srgbClr val="FFFF00"/>
                  </a:solidFill>
                  <a:latin typeface="Comic Sans MS"/>
                  <a:ea typeface="Comic Sans MS"/>
                  <a:cs typeface="Comic Sans MS"/>
                  <a:sym typeface="Comic Sans MS"/>
                </a:defRPr>
              </a:pPr>
              <a:endParaRPr/>
            </a:p>
          </p:txBody>
        </p:sp>
      </p:grpSp>
      <p:sp>
        <p:nvSpPr>
          <p:cNvPr id="207" name="Shape 207"/>
          <p:cNvSpPr/>
          <p:nvPr/>
        </p:nvSpPr>
        <p:spPr>
          <a:xfrm>
            <a:off x="1087437" y="1519237"/>
            <a:ext cx="1584326" cy="586741"/>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lvl1pPr>
              <a:defRPr sz="2800">
                <a:solidFill>
                  <a:srgbClr val="FF99CC"/>
                </a:solidFill>
                <a:latin typeface="Comic Sans MS"/>
                <a:ea typeface="Comic Sans MS"/>
                <a:cs typeface="Comic Sans MS"/>
                <a:sym typeface="Comic Sans MS"/>
              </a:defRPr>
            </a:lvl1pPr>
          </a:lstStyle>
          <a:p>
            <a:r>
              <a:t>Art. 13</a:t>
            </a:r>
          </a:p>
        </p:txBody>
      </p:sp>
    </p:spTree>
  </p:cSld>
  <p:clrMapOvr>
    <a:masterClrMapping/>
  </p:clrMapOvr>
  <p:transition spd="slow"/>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 name="Shape 209" descr="Griglia piccola"/>
          <p:cNvSpPr/>
          <p:nvPr/>
        </p:nvSpPr>
        <p:spPr>
          <a:xfrm>
            <a:off x="228600" y="152400"/>
            <a:ext cx="8382000" cy="7764781"/>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p>
            <a:pPr algn="ctr">
              <a:spcBef>
                <a:spcPts val="1200"/>
              </a:spcBef>
              <a:defRPr sz="2000" b="1">
                <a:solidFill>
                  <a:srgbClr val="FFFFFF"/>
                </a:solidFill>
                <a:latin typeface="Comic Sans MS"/>
                <a:ea typeface="Comic Sans MS"/>
                <a:cs typeface="Comic Sans MS"/>
                <a:sym typeface="Comic Sans MS"/>
              </a:defRPr>
            </a:pPr>
            <a:r>
              <a:t>DANNO BIOLOGICO INDENNIZZABILE</a:t>
            </a:r>
          </a:p>
          <a:p>
            <a:pPr algn="ctr">
              <a:spcBef>
                <a:spcPts val="1200"/>
              </a:spcBef>
              <a:defRPr sz="2000" b="1">
                <a:solidFill>
                  <a:srgbClr val="FFFFFF"/>
                </a:solidFill>
                <a:latin typeface="Comic Sans MS"/>
                <a:ea typeface="Comic Sans MS"/>
                <a:cs typeface="Comic Sans MS"/>
                <a:sym typeface="Comic Sans MS"/>
              </a:defRPr>
            </a:pPr>
            <a:r>
              <a:t>Decreto Legislativo 23 febbraio 2000 n.38</a:t>
            </a:r>
          </a:p>
          <a:p>
            <a:pPr algn="ctr">
              <a:spcBef>
                <a:spcPts val="1000"/>
              </a:spcBef>
              <a:defRPr sz="2000" b="1">
                <a:solidFill>
                  <a:srgbClr val="FFFFFF"/>
                </a:solidFill>
                <a:latin typeface="Comic Sans MS"/>
                <a:ea typeface="Comic Sans MS"/>
                <a:cs typeface="Comic Sans MS"/>
                <a:sym typeface="Comic Sans MS"/>
              </a:defRPr>
            </a:pPr>
            <a:endParaRPr/>
          </a:p>
          <a:p>
            <a:pPr>
              <a:spcBef>
                <a:spcPts val="1000"/>
              </a:spcBef>
              <a:defRPr sz="1800" b="1">
                <a:solidFill>
                  <a:srgbClr val="FFFFFF"/>
                </a:solidFill>
              </a:defRPr>
            </a:pPr>
            <a:endParaRPr/>
          </a:p>
          <a:p>
            <a:pPr>
              <a:spcBef>
                <a:spcPts val="1000"/>
              </a:spcBef>
              <a:defRPr sz="1800" b="1">
                <a:solidFill>
                  <a:srgbClr val="FF0000"/>
                </a:solidFill>
                <a:latin typeface="Comic Sans MS"/>
                <a:ea typeface="Comic Sans MS"/>
                <a:cs typeface="Comic Sans MS"/>
                <a:sym typeface="Comic Sans MS"/>
              </a:defRPr>
            </a:pPr>
            <a:r>
              <a:t>DANNO BIOLOGICO</a:t>
            </a:r>
          </a:p>
          <a:p>
            <a:pPr algn="just">
              <a:defRPr sz="2000">
                <a:solidFill>
                  <a:srgbClr val="FFFF00"/>
                </a:solidFill>
                <a:latin typeface="Comic Sans MS"/>
                <a:ea typeface="Comic Sans MS"/>
                <a:cs typeface="Comic Sans MS"/>
                <a:sym typeface="Comic Sans MS"/>
              </a:defRPr>
            </a:pPr>
            <a:r>
              <a:t>6. </a:t>
            </a:r>
            <a:r>
              <a:rPr sz="1600" b="1"/>
              <a:t>Il grado di menomazione dell'integrita' psicofisica causato da infortunio sul lavoro o malattia professionale, quando risulti aggravato da menomazioni </a:t>
            </a:r>
            <a:r>
              <a:rPr sz="1600" b="1" u="sng"/>
              <a:t>preesistenti concorrenti</a:t>
            </a:r>
            <a:r>
              <a:rPr sz="1600" b="1"/>
              <a:t> derivanti da fatti </a:t>
            </a:r>
            <a:r>
              <a:rPr sz="1600" b="1" u="sng"/>
              <a:t>estranei al lavoro</a:t>
            </a:r>
            <a:r>
              <a:rPr sz="1600" b="1"/>
              <a:t> o da infortuni o malattie professionali verificatisi o denunciate </a:t>
            </a:r>
            <a:r>
              <a:rPr sz="1600" b="1" u="sng"/>
              <a:t>prima della data di entrata in vigore del decreto ministeriale</a:t>
            </a:r>
            <a:r>
              <a:rPr sz="1600" b="1"/>
              <a:t> di cui al comma 3 e </a:t>
            </a:r>
            <a:r>
              <a:rPr sz="1600" b="1" u="sng"/>
              <a:t>non indennizzati in rendita</a:t>
            </a:r>
            <a:r>
              <a:rPr sz="1600" b="1">
                <a:solidFill>
                  <a:srgbClr val="000000"/>
                </a:solidFill>
              </a:rPr>
              <a:t>, </a:t>
            </a:r>
            <a:r>
              <a:rPr sz="1600" b="1">
                <a:solidFill>
                  <a:srgbClr val="FF0000"/>
                </a:solidFill>
              </a:rPr>
              <a:t>deve essere rapportato non all'integrita' psicofisica completa, ma a quella ridotta per effetto delle preesistenti menomazioni, il rapporto e' espresso da una frazione in cui il denominatore indica il grado d'integrita' psicofisica preesistente e il numeratore la differenza tra questa ed il grado d'integrita' psicofisica residuato dopo l'infortunio o la malattia professionale.</a:t>
            </a:r>
            <a:r>
              <a:rPr sz="1600" b="1">
                <a:solidFill>
                  <a:srgbClr val="000000"/>
                </a:solidFill>
              </a:rPr>
              <a:t> </a:t>
            </a:r>
            <a:r>
              <a:rPr sz="1600" b="1"/>
              <a:t>Quando per le conseguenze degli infortuni o delle malattie professionali verificatisi o denunciate prima della data di entrata in vigore del decreto ministeriale di cui al comma 3 l'assicurato percepisca una rendita o sia stato liquidato in capitale ai sensi del testo unico, il grado di menomazione conseguente al nuovo infortunio o alla nuova malattia professionale viene valutato senza tenere conto delle preesistenze. In tale caso, l'assicurato continuera' a percepire l'eventuale rendita corrisposta in conseguenza di infortuni o malattie professionali verificatisi o denunciate prima della data sopra indicata.</a:t>
            </a:r>
          </a:p>
        </p:txBody>
      </p:sp>
      <p:grpSp>
        <p:nvGrpSpPr>
          <p:cNvPr id="215" name="Group 215"/>
          <p:cNvGrpSpPr/>
          <p:nvPr/>
        </p:nvGrpSpPr>
        <p:grpSpPr>
          <a:xfrm>
            <a:off x="609586" y="1066779"/>
            <a:ext cx="1655580" cy="842648"/>
            <a:chOff x="0" y="0"/>
            <a:chExt cx="1655578" cy="842646"/>
          </a:xfrm>
        </p:grpSpPr>
        <p:sp>
          <p:nvSpPr>
            <p:cNvPr id="210" name="Shape 210"/>
            <p:cNvSpPr/>
            <p:nvPr/>
          </p:nvSpPr>
          <p:spPr>
            <a:xfrm>
              <a:off x="-1" y="-1"/>
              <a:ext cx="1655580" cy="792092"/>
            </a:xfrm>
            <a:custGeom>
              <a:avLst/>
              <a:gdLst/>
              <a:ahLst/>
              <a:cxnLst>
                <a:cxn ang="0">
                  <a:pos x="wd2" y="hd2"/>
                </a:cxn>
                <a:cxn ang="5400000">
                  <a:pos x="wd2" y="hd2"/>
                </a:cxn>
                <a:cxn ang="10800000">
                  <a:pos x="wd2" y="hd2"/>
                </a:cxn>
                <a:cxn ang="16200000">
                  <a:pos x="wd2" y="hd2"/>
                </a:cxn>
              </a:cxnLst>
              <a:rect l="0" t="0" r="r" b="b"/>
              <a:pathLst>
                <a:path w="21264" h="20623" extrusionOk="0">
                  <a:moveTo>
                    <a:pt x="1919" y="6857"/>
                  </a:moveTo>
                  <a:cubicBezTo>
                    <a:pt x="744" y="7018"/>
                    <a:pt x="-110" y="8412"/>
                    <a:pt x="11" y="9971"/>
                  </a:cubicBezTo>
                  <a:cubicBezTo>
                    <a:pt x="81" y="10871"/>
                    <a:pt x="470" y="11672"/>
                    <a:pt x="1058" y="12130"/>
                  </a:cubicBezTo>
                  <a:lnTo>
                    <a:pt x="1047" y="12097"/>
                  </a:lnTo>
                  <a:cubicBezTo>
                    <a:pt x="237" y="13237"/>
                    <a:pt x="282" y="15025"/>
                    <a:pt x="1147" y="16091"/>
                  </a:cubicBezTo>
                  <a:cubicBezTo>
                    <a:pt x="1608" y="16659"/>
                    <a:pt x="2236" y="16931"/>
                    <a:pt x="2864" y="16834"/>
                  </a:cubicBezTo>
                  <a:lnTo>
                    <a:pt x="2853" y="16853"/>
                  </a:lnTo>
                  <a:cubicBezTo>
                    <a:pt x="3897" y="19265"/>
                    <a:pt x="6219" y="20100"/>
                    <a:pt x="8040" y="18718"/>
                  </a:cubicBezTo>
                  <a:cubicBezTo>
                    <a:pt x="8063" y="18700"/>
                    <a:pt x="8086" y="18683"/>
                    <a:pt x="8108" y="18665"/>
                  </a:cubicBezTo>
                  <a:lnTo>
                    <a:pt x="8102" y="18668"/>
                  </a:lnTo>
                  <a:cubicBezTo>
                    <a:pt x="9122" y="20688"/>
                    <a:pt x="11186" y="21231"/>
                    <a:pt x="12712" y="19881"/>
                  </a:cubicBezTo>
                  <a:cubicBezTo>
                    <a:pt x="13352" y="19315"/>
                    <a:pt x="13823" y="18473"/>
                    <a:pt x="14046" y="17498"/>
                  </a:cubicBezTo>
                  <a:lnTo>
                    <a:pt x="14050" y="17522"/>
                  </a:lnTo>
                  <a:cubicBezTo>
                    <a:pt x="15384" y="18621"/>
                    <a:pt x="17141" y="18085"/>
                    <a:pt x="17974" y="16325"/>
                  </a:cubicBezTo>
                  <a:cubicBezTo>
                    <a:pt x="18256" y="15729"/>
                    <a:pt x="18406" y="15039"/>
                    <a:pt x="18406" y="14336"/>
                  </a:cubicBezTo>
                  <a:lnTo>
                    <a:pt x="18400" y="14357"/>
                  </a:lnTo>
                  <a:cubicBezTo>
                    <a:pt x="20223" y="14013"/>
                    <a:pt x="21490" y="11783"/>
                    <a:pt x="21229" y="9377"/>
                  </a:cubicBezTo>
                  <a:cubicBezTo>
                    <a:pt x="21148" y="8627"/>
                    <a:pt x="20922" y="7918"/>
                    <a:pt x="20573" y="7318"/>
                  </a:cubicBezTo>
                  <a:lnTo>
                    <a:pt x="20566" y="7316"/>
                  </a:lnTo>
                  <a:cubicBezTo>
                    <a:pt x="21137" y="5554"/>
                    <a:pt x="20520" y="3512"/>
                    <a:pt x="19188" y="2756"/>
                  </a:cubicBezTo>
                  <a:cubicBezTo>
                    <a:pt x="19076" y="2693"/>
                    <a:pt x="18961" y="2640"/>
                    <a:pt x="18843" y="2597"/>
                  </a:cubicBezTo>
                  <a:lnTo>
                    <a:pt x="18852" y="2591"/>
                  </a:lnTo>
                  <a:cubicBezTo>
                    <a:pt x="18618" y="879"/>
                    <a:pt x="17375" y="-258"/>
                    <a:pt x="16075" y="50"/>
                  </a:cubicBezTo>
                  <a:cubicBezTo>
                    <a:pt x="15529" y="180"/>
                    <a:pt x="15034" y="555"/>
                    <a:pt x="14675" y="1113"/>
                  </a:cubicBezTo>
                  <a:lnTo>
                    <a:pt x="14679" y="1117"/>
                  </a:lnTo>
                  <a:cubicBezTo>
                    <a:pt x="13960" y="-129"/>
                    <a:pt x="12611" y="-369"/>
                    <a:pt x="11668" y="582"/>
                  </a:cubicBezTo>
                  <a:cubicBezTo>
                    <a:pt x="11406" y="845"/>
                    <a:pt x="11194" y="1183"/>
                    <a:pt x="11048" y="1572"/>
                  </a:cubicBezTo>
                  <a:lnTo>
                    <a:pt x="11055" y="1618"/>
                  </a:lnTo>
                  <a:cubicBezTo>
                    <a:pt x="10022" y="274"/>
                    <a:pt x="8360" y="291"/>
                    <a:pt x="7343" y="1657"/>
                  </a:cubicBezTo>
                  <a:cubicBezTo>
                    <a:pt x="7165" y="1895"/>
                    <a:pt x="7014" y="2167"/>
                    <a:pt x="6895" y="2463"/>
                  </a:cubicBezTo>
                  <a:lnTo>
                    <a:pt x="6887" y="2485"/>
                  </a:lnTo>
                  <a:cubicBezTo>
                    <a:pt x="5303" y="1260"/>
                    <a:pt x="3266" y="1962"/>
                    <a:pt x="2338" y="4053"/>
                  </a:cubicBezTo>
                  <a:cubicBezTo>
                    <a:pt x="1962" y="4900"/>
                    <a:pt x="1812" y="5889"/>
                    <a:pt x="1913" y="6862"/>
                  </a:cubicBezTo>
                  <a:close/>
                </a:path>
              </a:pathLst>
            </a:custGeom>
            <a:solidFill>
              <a:schemeClr val="accent1"/>
            </a:solidFill>
            <a:ln w="9525" cap="flat">
              <a:solidFill>
                <a:srgbClr val="FFFF00"/>
              </a:solidFill>
              <a:prstDash val="solid"/>
              <a:round/>
            </a:ln>
            <a:effectLst/>
          </p:spPr>
          <p:txBody>
            <a:bodyPr wrap="square" lIns="45719" tIns="45719" rIns="45719" bIns="45719" numCol="1" anchor="ctr">
              <a:noAutofit/>
            </a:bodyPr>
            <a:lstStyle/>
            <a:p>
              <a:pPr algn="ctr">
                <a:defRPr sz="2800">
                  <a:solidFill>
                    <a:srgbClr val="FFFF00"/>
                  </a:solidFill>
                  <a:latin typeface="Comic Sans MS"/>
                  <a:ea typeface="Comic Sans MS"/>
                  <a:cs typeface="Comic Sans MS"/>
                  <a:sym typeface="Comic Sans MS"/>
                </a:defRPr>
              </a:pPr>
              <a:endParaRPr/>
            </a:p>
          </p:txBody>
        </p:sp>
        <p:sp>
          <p:nvSpPr>
            <p:cNvPr id="211" name="Shape 211"/>
            <p:cNvSpPr/>
            <p:nvPr/>
          </p:nvSpPr>
          <p:spPr>
            <a:xfrm>
              <a:off x="469529" y="710619"/>
              <a:ext cx="275961" cy="132028"/>
            </a:xfrm>
            <a:prstGeom prst="ellipse">
              <a:avLst/>
            </a:prstGeom>
            <a:solidFill>
              <a:schemeClr val="accent1"/>
            </a:solidFill>
            <a:ln w="9525" cap="flat">
              <a:solidFill>
                <a:srgbClr val="FFFF00"/>
              </a:solidFill>
              <a:prstDash val="solid"/>
              <a:round/>
            </a:ln>
            <a:effectLst/>
          </p:spPr>
          <p:txBody>
            <a:bodyPr wrap="square" lIns="45719" tIns="45719" rIns="45719" bIns="45719" numCol="1" anchor="ctr">
              <a:noAutofit/>
            </a:bodyPr>
            <a:lstStyle/>
            <a:p>
              <a:pPr algn="ctr">
                <a:defRPr sz="2800">
                  <a:solidFill>
                    <a:srgbClr val="FFFF00"/>
                  </a:solidFill>
                  <a:latin typeface="Comic Sans MS"/>
                  <a:ea typeface="Comic Sans MS"/>
                  <a:cs typeface="Comic Sans MS"/>
                  <a:sym typeface="Comic Sans MS"/>
                </a:defRPr>
              </a:pPr>
              <a:endParaRPr/>
            </a:p>
          </p:txBody>
        </p:sp>
        <p:sp>
          <p:nvSpPr>
            <p:cNvPr id="212" name="Shape 212"/>
            <p:cNvSpPr/>
            <p:nvPr/>
          </p:nvSpPr>
          <p:spPr>
            <a:xfrm>
              <a:off x="540742" y="689018"/>
              <a:ext cx="183974" cy="88019"/>
            </a:xfrm>
            <a:prstGeom prst="ellipse">
              <a:avLst/>
            </a:prstGeom>
            <a:solidFill>
              <a:schemeClr val="accent1"/>
            </a:solidFill>
            <a:ln w="9525" cap="flat">
              <a:solidFill>
                <a:srgbClr val="FFFF00"/>
              </a:solidFill>
              <a:prstDash val="solid"/>
              <a:round/>
            </a:ln>
            <a:effectLst/>
          </p:spPr>
          <p:txBody>
            <a:bodyPr wrap="square" lIns="45719" tIns="45719" rIns="45719" bIns="45719" numCol="1" anchor="ctr">
              <a:noAutofit/>
            </a:bodyPr>
            <a:lstStyle/>
            <a:p>
              <a:pPr algn="ctr">
                <a:defRPr sz="2800">
                  <a:solidFill>
                    <a:srgbClr val="FFFF00"/>
                  </a:solidFill>
                  <a:latin typeface="Comic Sans MS"/>
                  <a:ea typeface="Comic Sans MS"/>
                  <a:cs typeface="Comic Sans MS"/>
                  <a:sym typeface="Comic Sans MS"/>
                </a:defRPr>
              </a:pPr>
              <a:endParaRPr/>
            </a:p>
          </p:txBody>
        </p:sp>
        <p:sp>
          <p:nvSpPr>
            <p:cNvPr id="213" name="Shape 213"/>
            <p:cNvSpPr/>
            <p:nvPr/>
          </p:nvSpPr>
          <p:spPr>
            <a:xfrm>
              <a:off x="587425" y="709849"/>
              <a:ext cx="91988" cy="44010"/>
            </a:xfrm>
            <a:prstGeom prst="ellipse">
              <a:avLst/>
            </a:prstGeom>
            <a:solidFill>
              <a:schemeClr val="accent1"/>
            </a:solidFill>
            <a:ln w="9525" cap="flat">
              <a:solidFill>
                <a:srgbClr val="FFFF00"/>
              </a:solidFill>
              <a:prstDash val="solid"/>
              <a:round/>
            </a:ln>
            <a:effectLst/>
          </p:spPr>
          <p:txBody>
            <a:bodyPr wrap="square" lIns="45719" tIns="45719" rIns="45719" bIns="45719" numCol="1" anchor="ctr">
              <a:noAutofit/>
            </a:bodyPr>
            <a:lstStyle/>
            <a:p>
              <a:pPr algn="ctr">
                <a:defRPr sz="2800">
                  <a:solidFill>
                    <a:srgbClr val="FFFF00"/>
                  </a:solidFill>
                  <a:latin typeface="Comic Sans MS"/>
                  <a:ea typeface="Comic Sans MS"/>
                  <a:cs typeface="Comic Sans MS"/>
                  <a:sym typeface="Comic Sans MS"/>
                </a:defRPr>
              </a:pPr>
              <a:endParaRPr/>
            </a:p>
          </p:txBody>
        </p:sp>
        <p:sp>
          <p:nvSpPr>
            <p:cNvPr id="214" name="Shape 214"/>
            <p:cNvSpPr/>
            <p:nvPr/>
          </p:nvSpPr>
          <p:spPr>
            <a:xfrm>
              <a:off x="82390" y="42759"/>
              <a:ext cx="1518900" cy="674248"/>
            </a:xfrm>
            <a:custGeom>
              <a:avLst/>
              <a:gdLst/>
              <a:ahLst/>
              <a:cxnLst>
                <a:cxn ang="0">
                  <a:pos x="wd2" y="hd2"/>
                </a:cxn>
                <a:cxn ang="5400000">
                  <a:pos x="wd2" y="hd2"/>
                </a:cxn>
                <a:cxn ang="10800000">
                  <a:pos x="wd2" y="hd2"/>
                </a:cxn>
                <a:cxn ang="16200000">
                  <a:pos x="wd2" y="hd2"/>
                </a:cxn>
              </a:cxnLst>
              <a:rect l="0" t="0" r="r" b="b"/>
              <a:pathLst>
                <a:path w="21600" h="21600" extrusionOk="0">
                  <a:moveTo>
                    <a:pt x="0" y="13555"/>
                  </a:moveTo>
                  <a:cubicBezTo>
                    <a:pt x="417" y="13915"/>
                    <a:pt x="899" y="14078"/>
                    <a:pt x="1381" y="14023"/>
                  </a:cubicBezTo>
                  <a:moveTo>
                    <a:pt x="2000" y="19344"/>
                  </a:moveTo>
                  <a:cubicBezTo>
                    <a:pt x="2207" y="19308"/>
                    <a:pt x="2410" y="19233"/>
                    <a:pt x="2604" y="19120"/>
                  </a:cubicBezTo>
                  <a:moveTo>
                    <a:pt x="7435" y="20578"/>
                  </a:moveTo>
                  <a:cubicBezTo>
                    <a:pt x="7532" y="20937"/>
                    <a:pt x="7654" y="21279"/>
                    <a:pt x="7799" y="21600"/>
                  </a:cubicBezTo>
                  <a:moveTo>
                    <a:pt x="14381" y="20160"/>
                  </a:moveTo>
                  <a:cubicBezTo>
                    <a:pt x="14456" y="19795"/>
                    <a:pt x="14505" y="19419"/>
                    <a:pt x="14527" y="19039"/>
                  </a:cubicBezTo>
                  <a:moveTo>
                    <a:pt x="19208" y="16270"/>
                  </a:moveTo>
                  <a:cubicBezTo>
                    <a:pt x="19208" y="14502"/>
                    <a:pt x="18520" y="12889"/>
                    <a:pt x="17436" y="12115"/>
                  </a:cubicBezTo>
                  <a:moveTo>
                    <a:pt x="20811" y="9204"/>
                  </a:moveTo>
                  <a:cubicBezTo>
                    <a:pt x="21153" y="8777"/>
                    <a:pt x="21423" y="8239"/>
                    <a:pt x="21600" y="7632"/>
                  </a:cubicBezTo>
                  <a:moveTo>
                    <a:pt x="19744" y="2561"/>
                  </a:moveTo>
                  <a:cubicBezTo>
                    <a:pt x="19747" y="2312"/>
                    <a:pt x="19733" y="2063"/>
                    <a:pt x="19702" y="1818"/>
                  </a:cubicBezTo>
                  <a:moveTo>
                    <a:pt x="15078" y="0"/>
                  </a:moveTo>
                  <a:cubicBezTo>
                    <a:pt x="14912" y="285"/>
                    <a:pt x="14776" y="604"/>
                    <a:pt x="14673" y="947"/>
                  </a:cubicBezTo>
                  <a:moveTo>
                    <a:pt x="11061" y="564"/>
                  </a:moveTo>
                  <a:cubicBezTo>
                    <a:pt x="10973" y="823"/>
                    <a:pt x="10907" y="1098"/>
                    <a:pt x="10865" y="1381"/>
                  </a:cubicBezTo>
                  <a:moveTo>
                    <a:pt x="7163" y="2480"/>
                  </a:moveTo>
                  <a:cubicBezTo>
                    <a:pt x="6949" y="2175"/>
                    <a:pt x="6711" y="1909"/>
                    <a:pt x="6454" y="1688"/>
                  </a:cubicBezTo>
                  <a:moveTo>
                    <a:pt x="946" y="7074"/>
                  </a:moveTo>
                  <a:cubicBezTo>
                    <a:pt x="973" y="7356"/>
                    <a:pt x="1014" y="7635"/>
                    <a:pt x="1070" y="7907"/>
                  </a:cubicBezTo>
                </a:path>
              </a:pathLst>
            </a:custGeom>
            <a:noFill/>
            <a:ln w="9525" cap="flat">
              <a:solidFill>
                <a:srgbClr val="FFFF00"/>
              </a:solidFill>
              <a:prstDash val="solid"/>
              <a:round/>
            </a:ln>
            <a:effectLst/>
          </p:spPr>
          <p:txBody>
            <a:bodyPr wrap="square" lIns="45719" tIns="45719" rIns="45719" bIns="45719" numCol="1" anchor="ctr">
              <a:noAutofit/>
            </a:bodyPr>
            <a:lstStyle/>
            <a:p>
              <a:pPr algn="ctr">
                <a:defRPr sz="2800">
                  <a:solidFill>
                    <a:srgbClr val="FFFF00"/>
                  </a:solidFill>
                  <a:latin typeface="Comic Sans MS"/>
                  <a:ea typeface="Comic Sans MS"/>
                  <a:cs typeface="Comic Sans MS"/>
                  <a:sym typeface="Comic Sans MS"/>
                </a:defRPr>
              </a:pPr>
              <a:endParaRPr/>
            </a:p>
          </p:txBody>
        </p:sp>
      </p:grpSp>
      <p:sp>
        <p:nvSpPr>
          <p:cNvPr id="216" name="Shape 216"/>
          <p:cNvSpPr/>
          <p:nvPr/>
        </p:nvSpPr>
        <p:spPr>
          <a:xfrm>
            <a:off x="725487" y="1138237"/>
            <a:ext cx="1584326" cy="586741"/>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lvl1pPr>
              <a:defRPr sz="2800">
                <a:solidFill>
                  <a:srgbClr val="FF99CC"/>
                </a:solidFill>
                <a:latin typeface="Comic Sans MS"/>
                <a:ea typeface="Comic Sans MS"/>
                <a:cs typeface="Comic Sans MS"/>
                <a:sym typeface="Comic Sans MS"/>
              </a:defRPr>
            </a:lvl1pPr>
          </a:lstStyle>
          <a:p>
            <a:r>
              <a:t>Art. 13</a:t>
            </a:r>
          </a:p>
        </p:txBody>
      </p:sp>
    </p:spTree>
  </p:cSld>
  <p:clrMapOvr>
    <a:masterClrMapping/>
  </p:clrMapOvr>
  <p:transition spd="slow"/>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8" name="BD10307_.png" descr="BD10307_"/>
          <p:cNvPicPr>
            <a:picLocks noChangeAspect="1"/>
          </p:cNvPicPr>
          <p:nvPr/>
        </p:nvPicPr>
        <p:blipFill>
          <a:blip r:embed="rId2"/>
          <a:stretch>
            <a:fillRect/>
          </a:stretch>
        </p:blipFill>
        <p:spPr>
          <a:xfrm>
            <a:off x="0" y="6781800"/>
            <a:ext cx="9144000" cy="152400"/>
          </a:xfrm>
          <a:prstGeom prst="rect">
            <a:avLst/>
          </a:prstGeom>
          <a:ln w="12700">
            <a:miter lim="400000"/>
          </a:ln>
        </p:spPr>
      </p:pic>
      <p:sp>
        <p:nvSpPr>
          <p:cNvPr id="219" name="Shape 219"/>
          <p:cNvSpPr/>
          <p:nvPr/>
        </p:nvSpPr>
        <p:spPr>
          <a:xfrm>
            <a:off x="511175" y="166687"/>
            <a:ext cx="8078788" cy="1094741"/>
          </a:xfrm>
          <a:prstGeom prst="rect">
            <a:avLst/>
          </a:prstGeom>
          <a:ln w="12700">
            <a:solidFill>
              <a:srgbClr val="00FFFF"/>
            </a:solidFill>
          </a:ln>
          <a:extLst>
            <a:ext uri="{C572A759-6A51-4108-AA02-DFA0A04FC94B}">
              <ma14:wrappingTextBoxFlag xmlns:ma14="http://schemas.microsoft.com/office/mac/drawingml/2011/main" xmlns="" val="1"/>
            </a:ext>
          </a:extLst>
        </p:spPr>
        <p:txBody>
          <a:bodyPr lIns="45719" rIns="45719">
            <a:spAutoFit/>
          </a:bodyPr>
          <a:lstStyle/>
          <a:p>
            <a:pPr algn="ctr">
              <a:defRPr sz="2800" b="1">
                <a:solidFill>
                  <a:srgbClr val="FFFF00"/>
                </a:solidFill>
                <a:latin typeface="Comic Sans MS"/>
                <a:ea typeface="Comic Sans MS"/>
                <a:cs typeface="Comic Sans MS"/>
                <a:sym typeface="Comic Sans MS"/>
              </a:defRPr>
            </a:pPr>
            <a:r>
              <a:t>DECRETO LEGISLATIVO </a:t>
            </a:r>
          </a:p>
          <a:p>
            <a:pPr algn="ctr">
              <a:defRPr sz="2800" b="1">
                <a:solidFill>
                  <a:srgbClr val="FFFF00"/>
                </a:solidFill>
                <a:latin typeface="Comic Sans MS"/>
                <a:ea typeface="Comic Sans MS"/>
                <a:cs typeface="Comic Sans MS"/>
                <a:sym typeface="Comic Sans MS"/>
              </a:defRPr>
            </a:pPr>
            <a:r>
              <a:t>23 FEBBRAIO 2000 n. 38</a:t>
            </a:r>
          </a:p>
        </p:txBody>
      </p:sp>
      <p:sp>
        <p:nvSpPr>
          <p:cNvPr id="220" name="Shape 220"/>
          <p:cNvSpPr/>
          <p:nvPr/>
        </p:nvSpPr>
        <p:spPr>
          <a:xfrm>
            <a:off x="542925" y="1341437"/>
            <a:ext cx="4374540" cy="408941"/>
          </a:xfrm>
          <a:prstGeom prst="rect">
            <a:avLst/>
          </a:prstGeom>
          <a:ln w="12700">
            <a:miter lim="400000"/>
          </a:ln>
          <a:extLst>
            <a:ext uri="{C572A759-6A51-4108-AA02-DFA0A04FC94B}">
              <ma14:wrappingTextBoxFlag xmlns:ma14="http://schemas.microsoft.com/office/mac/drawingml/2011/main" xmlns="" val="1"/>
            </a:ext>
          </a:extLst>
        </p:spPr>
        <p:txBody>
          <a:bodyPr wrap="none" lIns="45719" rIns="45719">
            <a:spAutoFit/>
          </a:bodyPr>
          <a:lstStyle>
            <a:lvl1pPr>
              <a:defRPr sz="1800">
                <a:solidFill>
                  <a:srgbClr val="FFFFFF"/>
                </a:solidFill>
                <a:latin typeface="Comic Sans MS"/>
                <a:ea typeface="Comic Sans MS"/>
                <a:cs typeface="Comic Sans MS"/>
                <a:sym typeface="Comic Sans MS"/>
              </a:defRPr>
            </a:lvl1pPr>
          </a:lstStyle>
          <a:p>
            <a:r>
              <a:t>Ampliamento della categoria dei tutelati</a:t>
            </a:r>
          </a:p>
        </p:txBody>
      </p:sp>
      <p:sp>
        <p:nvSpPr>
          <p:cNvPr id="221" name="Shape 221"/>
          <p:cNvSpPr/>
          <p:nvPr/>
        </p:nvSpPr>
        <p:spPr>
          <a:xfrm>
            <a:off x="530224" y="1927225"/>
            <a:ext cx="4335027" cy="408940"/>
          </a:xfrm>
          <a:prstGeom prst="rect">
            <a:avLst/>
          </a:prstGeom>
          <a:ln w="12700">
            <a:miter lim="400000"/>
          </a:ln>
          <a:extLst>
            <a:ext uri="{C572A759-6A51-4108-AA02-DFA0A04FC94B}">
              <ma14:wrappingTextBoxFlag xmlns:ma14="http://schemas.microsoft.com/office/mac/drawingml/2011/main" xmlns="" val="1"/>
            </a:ext>
          </a:extLst>
        </p:spPr>
        <p:txBody>
          <a:bodyPr wrap="none" lIns="45719" rIns="45719">
            <a:spAutoFit/>
          </a:bodyPr>
          <a:lstStyle>
            <a:lvl1pPr>
              <a:defRPr sz="1800">
                <a:solidFill>
                  <a:srgbClr val="FFFFFF"/>
                </a:solidFill>
                <a:latin typeface="Comic Sans MS"/>
                <a:ea typeface="Comic Sans MS"/>
                <a:cs typeface="Comic Sans MS"/>
                <a:sym typeface="Comic Sans MS"/>
              </a:defRPr>
            </a:lvl1pPr>
          </a:lstStyle>
          <a:p>
            <a:r>
              <a:t>Possibilità di rettifica in caso di errore </a:t>
            </a:r>
          </a:p>
        </p:txBody>
      </p:sp>
      <p:sp>
        <p:nvSpPr>
          <p:cNvPr id="222" name="Shape 222"/>
          <p:cNvSpPr/>
          <p:nvPr/>
        </p:nvSpPr>
        <p:spPr>
          <a:xfrm>
            <a:off x="515937" y="2493962"/>
            <a:ext cx="3514054" cy="408941"/>
          </a:xfrm>
          <a:prstGeom prst="rect">
            <a:avLst/>
          </a:prstGeom>
          <a:ln w="12700">
            <a:miter lim="400000"/>
          </a:ln>
          <a:extLst>
            <a:ext uri="{C572A759-6A51-4108-AA02-DFA0A04FC94B}">
              <ma14:wrappingTextBoxFlag xmlns:ma14="http://schemas.microsoft.com/office/mac/drawingml/2011/main" xmlns="" val="1"/>
            </a:ext>
          </a:extLst>
        </p:spPr>
        <p:txBody>
          <a:bodyPr wrap="none" lIns="45719" rIns="45719">
            <a:spAutoFit/>
          </a:bodyPr>
          <a:lstStyle>
            <a:lvl1pPr>
              <a:defRPr sz="1800">
                <a:solidFill>
                  <a:srgbClr val="FFFFFF"/>
                </a:solidFill>
                <a:latin typeface="Comic Sans MS"/>
                <a:ea typeface="Comic Sans MS"/>
                <a:cs typeface="Comic Sans MS"/>
                <a:sym typeface="Comic Sans MS"/>
              </a:defRPr>
            </a:lvl1pPr>
          </a:lstStyle>
          <a:p>
            <a:r>
              <a:t>Revisione periodica delle tabelle</a:t>
            </a:r>
          </a:p>
        </p:txBody>
      </p:sp>
      <p:sp>
        <p:nvSpPr>
          <p:cNvPr id="223" name="Shape 223"/>
          <p:cNvSpPr/>
          <p:nvPr/>
        </p:nvSpPr>
        <p:spPr>
          <a:xfrm>
            <a:off x="538162" y="3094037"/>
            <a:ext cx="2854485" cy="408941"/>
          </a:xfrm>
          <a:prstGeom prst="rect">
            <a:avLst/>
          </a:prstGeom>
          <a:ln w="12700">
            <a:miter lim="400000"/>
          </a:ln>
          <a:extLst>
            <a:ext uri="{C572A759-6A51-4108-AA02-DFA0A04FC94B}">
              <ma14:wrappingTextBoxFlag xmlns:ma14="http://schemas.microsoft.com/office/mac/drawingml/2011/main" xmlns="" val="1"/>
            </a:ext>
          </a:extLst>
        </p:spPr>
        <p:txBody>
          <a:bodyPr wrap="none" lIns="45719" rIns="45719">
            <a:spAutoFit/>
          </a:bodyPr>
          <a:lstStyle>
            <a:lvl1pPr>
              <a:defRPr sz="1800">
                <a:solidFill>
                  <a:srgbClr val="FFFFFF"/>
                </a:solidFill>
                <a:latin typeface="Comic Sans MS"/>
                <a:ea typeface="Comic Sans MS"/>
                <a:cs typeface="Comic Sans MS"/>
                <a:sym typeface="Comic Sans MS"/>
              </a:defRPr>
            </a:lvl1pPr>
          </a:lstStyle>
          <a:p>
            <a:r>
              <a:t>Tabella delle menomazioni</a:t>
            </a:r>
          </a:p>
        </p:txBody>
      </p:sp>
      <p:sp>
        <p:nvSpPr>
          <p:cNvPr id="224" name="Shape 224"/>
          <p:cNvSpPr/>
          <p:nvPr/>
        </p:nvSpPr>
        <p:spPr>
          <a:xfrm>
            <a:off x="582612" y="3621087"/>
            <a:ext cx="8532813" cy="408941"/>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lvl1pPr>
              <a:defRPr sz="1800">
                <a:solidFill>
                  <a:srgbClr val="FFFFFF"/>
                </a:solidFill>
                <a:latin typeface="Comic Sans MS"/>
                <a:ea typeface="Comic Sans MS"/>
                <a:cs typeface="Comic Sans MS"/>
                <a:sym typeface="Comic Sans MS"/>
              </a:defRPr>
            </a:lvl1pPr>
          </a:lstStyle>
          <a:p>
            <a:r>
              <a:t>Nessun indennizzo per gradi di menomazione &lt; 6% </a:t>
            </a:r>
          </a:p>
        </p:txBody>
      </p:sp>
      <p:sp>
        <p:nvSpPr>
          <p:cNvPr id="225" name="Shape 225"/>
          <p:cNvSpPr/>
          <p:nvPr/>
        </p:nvSpPr>
        <p:spPr>
          <a:xfrm>
            <a:off x="34925" y="4100512"/>
            <a:ext cx="9056688" cy="726441"/>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p>
            <a:pPr>
              <a:defRPr sz="1800">
                <a:solidFill>
                  <a:srgbClr val="FFFFFF"/>
                </a:solidFill>
                <a:latin typeface="Comic Sans MS"/>
                <a:ea typeface="Comic Sans MS"/>
                <a:cs typeface="Comic Sans MS"/>
                <a:sym typeface="Comic Sans MS"/>
              </a:defRPr>
            </a:pPr>
            <a:r>
              <a:t>     Indennizzo in capitale del solo danno biologico per gradi di menomazione pari o </a:t>
            </a:r>
            <a:r>
              <a:rPr b="1"/>
              <a:t>&gt; 6% e &lt; 16%</a:t>
            </a:r>
          </a:p>
        </p:txBody>
      </p:sp>
      <p:sp>
        <p:nvSpPr>
          <p:cNvPr id="226" name="Shape 226"/>
          <p:cNvSpPr/>
          <p:nvPr/>
        </p:nvSpPr>
        <p:spPr>
          <a:xfrm>
            <a:off x="34925" y="5013325"/>
            <a:ext cx="8912225" cy="726440"/>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p>
            <a:pPr>
              <a:defRPr sz="1800">
                <a:solidFill>
                  <a:srgbClr val="FFFFFF"/>
                </a:solidFill>
                <a:latin typeface="Comic Sans MS"/>
                <a:ea typeface="Comic Sans MS"/>
                <a:cs typeface="Comic Sans MS"/>
                <a:sym typeface="Comic Sans MS"/>
              </a:defRPr>
            </a:pPr>
            <a:r>
              <a:t>     Indennizzo in rendita per gradi di menomazione pari o &gt; 16%</a:t>
            </a:r>
          </a:p>
          <a:p>
            <a:pPr>
              <a:defRPr sz="1800">
                <a:solidFill>
                  <a:srgbClr val="FFFFFF"/>
                </a:solidFill>
                <a:latin typeface="Comic Sans MS"/>
                <a:ea typeface="Comic Sans MS"/>
                <a:cs typeface="Comic Sans MS"/>
                <a:sym typeface="Comic Sans MS"/>
              </a:defRPr>
            </a:pPr>
            <a:r>
              <a:t> </a:t>
            </a:r>
          </a:p>
        </p:txBody>
      </p:sp>
      <p:pic>
        <p:nvPicPr>
          <p:cNvPr id="227" name="BD21297_.png" descr="BD21297_"/>
          <p:cNvPicPr>
            <a:picLocks noChangeAspect="1"/>
          </p:cNvPicPr>
          <p:nvPr/>
        </p:nvPicPr>
        <p:blipFill>
          <a:blip r:embed="rId3"/>
          <a:stretch>
            <a:fillRect/>
          </a:stretch>
        </p:blipFill>
        <p:spPr>
          <a:xfrm>
            <a:off x="107950" y="1341437"/>
            <a:ext cx="360363" cy="333376"/>
          </a:xfrm>
          <a:prstGeom prst="rect">
            <a:avLst/>
          </a:prstGeom>
          <a:ln w="12700">
            <a:miter lim="400000"/>
          </a:ln>
        </p:spPr>
      </p:pic>
      <p:pic>
        <p:nvPicPr>
          <p:cNvPr id="228" name="BD21297_.png" descr="BD21297_"/>
          <p:cNvPicPr>
            <a:picLocks noChangeAspect="1"/>
          </p:cNvPicPr>
          <p:nvPr/>
        </p:nvPicPr>
        <p:blipFill>
          <a:blip r:embed="rId3"/>
          <a:stretch>
            <a:fillRect/>
          </a:stretch>
        </p:blipFill>
        <p:spPr>
          <a:xfrm>
            <a:off x="107950" y="1917700"/>
            <a:ext cx="360363" cy="333375"/>
          </a:xfrm>
          <a:prstGeom prst="rect">
            <a:avLst/>
          </a:prstGeom>
          <a:ln w="12700">
            <a:miter lim="400000"/>
          </a:ln>
        </p:spPr>
      </p:pic>
      <p:pic>
        <p:nvPicPr>
          <p:cNvPr id="229" name="BD21297_.png" descr="BD21297_"/>
          <p:cNvPicPr>
            <a:picLocks noChangeAspect="1"/>
          </p:cNvPicPr>
          <p:nvPr/>
        </p:nvPicPr>
        <p:blipFill>
          <a:blip r:embed="rId3"/>
          <a:stretch>
            <a:fillRect/>
          </a:stretch>
        </p:blipFill>
        <p:spPr>
          <a:xfrm>
            <a:off x="107950" y="2520950"/>
            <a:ext cx="360363" cy="333375"/>
          </a:xfrm>
          <a:prstGeom prst="rect">
            <a:avLst/>
          </a:prstGeom>
          <a:ln w="12700">
            <a:miter lim="400000"/>
          </a:ln>
        </p:spPr>
      </p:pic>
      <p:pic>
        <p:nvPicPr>
          <p:cNvPr id="230" name="BD21297_.png" descr="BD21297_"/>
          <p:cNvPicPr>
            <a:picLocks noChangeAspect="1"/>
          </p:cNvPicPr>
          <p:nvPr/>
        </p:nvPicPr>
        <p:blipFill>
          <a:blip r:embed="rId3"/>
          <a:stretch>
            <a:fillRect/>
          </a:stretch>
        </p:blipFill>
        <p:spPr>
          <a:xfrm>
            <a:off x="107950" y="3095625"/>
            <a:ext cx="360363" cy="333375"/>
          </a:xfrm>
          <a:prstGeom prst="rect">
            <a:avLst/>
          </a:prstGeom>
          <a:ln w="12700">
            <a:miter lim="400000"/>
          </a:ln>
        </p:spPr>
      </p:pic>
      <p:pic>
        <p:nvPicPr>
          <p:cNvPr id="231" name="BD21297_.png" descr="BD21297_"/>
          <p:cNvPicPr>
            <a:picLocks noChangeAspect="1"/>
          </p:cNvPicPr>
          <p:nvPr/>
        </p:nvPicPr>
        <p:blipFill>
          <a:blip r:embed="rId3"/>
          <a:stretch>
            <a:fillRect/>
          </a:stretch>
        </p:blipFill>
        <p:spPr>
          <a:xfrm>
            <a:off x="107950" y="3659187"/>
            <a:ext cx="360363" cy="333376"/>
          </a:xfrm>
          <a:prstGeom prst="rect">
            <a:avLst/>
          </a:prstGeom>
          <a:ln w="12700">
            <a:miter lim="400000"/>
          </a:ln>
        </p:spPr>
      </p:pic>
      <p:pic>
        <p:nvPicPr>
          <p:cNvPr id="232" name="BD21297_.png" descr="BD21297_"/>
          <p:cNvPicPr>
            <a:picLocks noChangeAspect="1"/>
          </p:cNvPicPr>
          <p:nvPr/>
        </p:nvPicPr>
        <p:blipFill>
          <a:blip r:embed="rId3"/>
          <a:stretch>
            <a:fillRect/>
          </a:stretch>
        </p:blipFill>
        <p:spPr>
          <a:xfrm>
            <a:off x="107950" y="4148137"/>
            <a:ext cx="360363" cy="333376"/>
          </a:xfrm>
          <a:prstGeom prst="rect">
            <a:avLst/>
          </a:prstGeom>
          <a:ln w="12700">
            <a:miter lim="400000"/>
          </a:ln>
        </p:spPr>
      </p:pic>
      <p:pic>
        <p:nvPicPr>
          <p:cNvPr id="233" name="BD21297_.png" descr="BD21297_"/>
          <p:cNvPicPr>
            <a:picLocks noChangeAspect="1"/>
          </p:cNvPicPr>
          <p:nvPr/>
        </p:nvPicPr>
        <p:blipFill>
          <a:blip r:embed="rId3"/>
          <a:stretch>
            <a:fillRect/>
          </a:stretch>
        </p:blipFill>
        <p:spPr>
          <a:xfrm>
            <a:off x="107950" y="5040312"/>
            <a:ext cx="360363" cy="333376"/>
          </a:xfrm>
          <a:prstGeom prst="rect">
            <a:avLst/>
          </a:prstGeom>
          <a:ln w="12700">
            <a:miter lim="400000"/>
          </a:ln>
        </p:spPr>
      </p:pic>
      <p:pic>
        <p:nvPicPr>
          <p:cNvPr id="234" name="BD21297_.png" descr="BD21297_"/>
          <p:cNvPicPr>
            <a:picLocks noChangeAspect="1"/>
          </p:cNvPicPr>
          <p:nvPr/>
        </p:nvPicPr>
        <p:blipFill>
          <a:blip r:embed="rId3"/>
          <a:stretch>
            <a:fillRect/>
          </a:stretch>
        </p:blipFill>
        <p:spPr>
          <a:xfrm>
            <a:off x="107950" y="5832475"/>
            <a:ext cx="360363" cy="333375"/>
          </a:xfrm>
          <a:prstGeom prst="rect">
            <a:avLst/>
          </a:prstGeom>
          <a:ln w="12700">
            <a:miter lim="400000"/>
          </a:ln>
        </p:spPr>
      </p:pic>
      <p:sp>
        <p:nvSpPr>
          <p:cNvPr id="235" name="Shape 235"/>
          <p:cNvSpPr/>
          <p:nvPr/>
        </p:nvSpPr>
        <p:spPr>
          <a:xfrm>
            <a:off x="582612" y="5780087"/>
            <a:ext cx="8532813" cy="408941"/>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lvl1pPr>
              <a:defRPr sz="1800">
                <a:solidFill>
                  <a:srgbClr val="FFFFFF"/>
                </a:solidFill>
                <a:latin typeface="Comic Sans MS"/>
                <a:ea typeface="Comic Sans MS"/>
                <a:cs typeface="Comic Sans MS"/>
                <a:sym typeface="Comic Sans MS"/>
              </a:defRPr>
            </a:lvl1pPr>
          </a:lstStyle>
          <a:p>
            <a:r>
              <a:t>Coefficienti di maggiorazione</a:t>
            </a:r>
          </a:p>
        </p:txBody>
      </p:sp>
    </p:spTree>
  </p:cSld>
  <p:clrMapOvr>
    <a:masterClrMapping/>
  </p:clrMapOvr>
  <p:transition spd="slow"/>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7" name="BD10307_.png" descr="BD10307_"/>
          <p:cNvPicPr>
            <a:picLocks noChangeAspect="1"/>
          </p:cNvPicPr>
          <p:nvPr/>
        </p:nvPicPr>
        <p:blipFill>
          <a:blip r:embed="rId2"/>
          <a:stretch>
            <a:fillRect/>
          </a:stretch>
        </p:blipFill>
        <p:spPr>
          <a:xfrm>
            <a:off x="0" y="6781800"/>
            <a:ext cx="9144000" cy="152400"/>
          </a:xfrm>
          <a:prstGeom prst="rect">
            <a:avLst/>
          </a:prstGeom>
          <a:ln w="12700">
            <a:miter lim="400000"/>
          </a:ln>
        </p:spPr>
      </p:pic>
      <p:sp>
        <p:nvSpPr>
          <p:cNvPr id="238" name="Shape 238"/>
          <p:cNvSpPr/>
          <p:nvPr/>
        </p:nvSpPr>
        <p:spPr>
          <a:xfrm>
            <a:off x="511175" y="166687"/>
            <a:ext cx="8078788" cy="1094741"/>
          </a:xfrm>
          <a:prstGeom prst="rect">
            <a:avLst/>
          </a:prstGeom>
          <a:ln w="12700">
            <a:solidFill>
              <a:srgbClr val="00FFFF"/>
            </a:solidFill>
          </a:ln>
          <a:extLst>
            <a:ext uri="{C572A759-6A51-4108-AA02-DFA0A04FC94B}">
              <ma14:wrappingTextBoxFlag xmlns:ma14="http://schemas.microsoft.com/office/mac/drawingml/2011/main" xmlns="" val="1"/>
            </a:ext>
          </a:extLst>
        </p:spPr>
        <p:txBody>
          <a:bodyPr lIns="45719" rIns="45719">
            <a:spAutoFit/>
          </a:bodyPr>
          <a:lstStyle/>
          <a:p>
            <a:pPr algn="ctr">
              <a:defRPr sz="2800" b="1">
                <a:solidFill>
                  <a:srgbClr val="FFFF00"/>
                </a:solidFill>
                <a:latin typeface="Comic Sans MS"/>
                <a:ea typeface="Comic Sans MS"/>
                <a:cs typeface="Comic Sans MS"/>
                <a:sym typeface="Comic Sans MS"/>
              </a:defRPr>
            </a:pPr>
            <a:r>
              <a:t>DECRETO LEGISLATIVO </a:t>
            </a:r>
          </a:p>
          <a:p>
            <a:pPr algn="ctr">
              <a:defRPr sz="2800" b="1">
                <a:solidFill>
                  <a:srgbClr val="FFFF00"/>
                </a:solidFill>
                <a:latin typeface="Comic Sans MS"/>
                <a:ea typeface="Comic Sans MS"/>
                <a:cs typeface="Comic Sans MS"/>
                <a:sym typeface="Comic Sans MS"/>
              </a:defRPr>
            </a:pPr>
            <a:r>
              <a:t>23 FEBBRAIO 2000 n. 38</a:t>
            </a:r>
          </a:p>
        </p:txBody>
      </p:sp>
      <p:sp>
        <p:nvSpPr>
          <p:cNvPr id="239" name="Shape 239"/>
          <p:cNvSpPr/>
          <p:nvPr/>
        </p:nvSpPr>
        <p:spPr>
          <a:xfrm>
            <a:off x="542925" y="1651000"/>
            <a:ext cx="6746985" cy="586740"/>
          </a:xfrm>
          <a:prstGeom prst="rect">
            <a:avLst/>
          </a:prstGeom>
          <a:ln w="12700">
            <a:miter lim="400000"/>
          </a:ln>
          <a:extLst>
            <a:ext uri="{C572A759-6A51-4108-AA02-DFA0A04FC94B}">
              <ma14:wrappingTextBoxFlag xmlns:ma14="http://schemas.microsoft.com/office/mac/drawingml/2011/main" xmlns="" val="1"/>
            </a:ext>
          </a:extLst>
        </p:spPr>
        <p:txBody>
          <a:bodyPr wrap="none" lIns="45719" rIns="45719">
            <a:spAutoFit/>
          </a:bodyPr>
          <a:lstStyle>
            <a:lvl1pPr>
              <a:defRPr sz="2800">
                <a:solidFill>
                  <a:srgbClr val="FFFFFF"/>
                </a:solidFill>
                <a:latin typeface="Comic Sans MS"/>
                <a:ea typeface="Comic Sans MS"/>
                <a:cs typeface="Comic Sans MS"/>
                <a:sym typeface="Comic Sans MS"/>
              </a:defRPr>
            </a:lvl1pPr>
          </a:lstStyle>
          <a:p>
            <a:r>
              <a:t>Ampliamento della categoria dei tutelati</a:t>
            </a:r>
          </a:p>
        </p:txBody>
      </p:sp>
      <p:pic>
        <p:nvPicPr>
          <p:cNvPr id="240" name="BD21297_.png" descr="BD21297_"/>
          <p:cNvPicPr>
            <a:picLocks noChangeAspect="1"/>
          </p:cNvPicPr>
          <p:nvPr/>
        </p:nvPicPr>
        <p:blipFill>
          <a:blip r:embed="rId3"/>
          <a:stretch>
            <a:fillRect/>
          </a:stretch>
        </p:blipFill>
        <p:spPr>
          <a:xfrm>
            <a:off x="107950" y="1800225"/>
            <a:ext cx="360363" cy="333375"/>
          </a:xfrm>
          <a:prstGeom prst="rect">
            <a:avLst/>
          </a:prstGeom>
          <a:ln w="12700">
            <a:miter lim="400000"/>
          </a:ln>
        </p:spPr>
      </p:pic>
      <p:sp>
        <p:nvSpPr>
          <p:cNvPr id="241" name="Shape 241"/>
          <p:cNvSpPr/>
          <p:nvPr/>
        </p:nvSpPr>
        <p:spPr>
          <a:xfrm>
            <a:off x="1449387" y="2397125"/>
            <a:ext cx="5338476" cy="586740"/>
          </a:xfrm>
          <a:prstGeom prst="rect">
            <a:avLst/>
          </a:prstGeom>
          <a:ln w="12700">
            <a:miter lim="400000"/>
          </a:ln>
          <a:extLst>
            <a:ext uri="{C572A759-6A51-4108-AA02-DFA0A04FC94B}">
              <ma14:wrappingTextBoxFlag xmlns:ma14="http://schemas.microsoft.com/office/mac/drawingml/2011/main" xmlns="" val="1"/>
            </a:ext>
          </a:extLst>
        </p:spPr>
        <p:txBody>
          <a:bodyPr wrap="none" lIns="45719" rIns="45719">
            <a:spAutoFit/>
          </a:bodyPr>
          <a:lstStyle>
            <a:lvl1pPr>
              <a:defRPr sz="2800">
                <a:solidFill>
                  <a:srgbClr val="FFFFFF"/>
                </a:solidFill>
                <a:latin typeface="Comic Sans MS"/>
                <a:ea typeface="Comic Sans MS"/>
                <a:cs typeface="Comic Sans MS"/>
                <a:sym typeface="Comic Sans MS"/>
              </a:defRPr>
            </a:lvl1pPr>
          </a:lstStyle>
          <a:p>
            <a:r>
              <a:t>Lavoratori dell’area dirigenziale</a:t>
            </a:r>
          </a:p>
        </p:txBody>
      </p:sp>
      <p:pic>
        <p:nvPicPr>
          <p:cNvPr id="242" name="j0298653.pdf" descr="j0298653"/>
          <p:cNvPicPr>
            <a:picLocks noChangeAspect="1"/>
          </p:cNvPicPr>
          <p:nvPr/>
        </p:nvPicPr>
        <p:blipFill>
          <a:blip r:embed="rId4"/>
          <a:stretch>
            <a:fillRect/>
          </a:stretch>
        </p:blipFill>
        <p:spPr>
          <a:xfrm>
            <a:off x="6967537" y="3160712"/>
            <a:ext cx="1781176" cy="1060451"/>
          </a:xfrm>
          <a:prstGeom prst="rect">
            <a:avLst/>
          </a:prstGeom>
          <a:ln w="12700">
            <a:miter lim="400000"/>
          </a:ln>
        </p:spPr>
      </p:pic>
      <p:pic>
        <p:nvPicPr>
          <p:cNvPr id="243" name="BD14790_.png" descr="BD14790_"/>
          <p:cNvPicPr>
            <a:picLocks noChangeAspect="1"/>
          </p:cNvPicPr>
          <p:nvPr/>
        </p:nvPicPr>
        <p:blipFill>
          <a:blip r:embed="rId5"/>
          <a:stretch>
            <a:fillRect/>
          </a:stretch>
        </p:blipFill>
        <p:spPr>
          <a:xfrm>
            <a:off x="1116012" y="3211512"/>
            <a:ext cx="217488" cy="217488"/>
          </a:xfrm>
          <a:prstGeom prst="rect">
            <a:avLst/>
          </a:prstGeom>
          <a:ln w="12700">
            <a:miter lim="400000"/>
          </a:ln>
        </p:spPr>
      </p:pic>
      <p:sp>
        <p:nvSpPr>
          <p:cNvPr id="244" name="Shape 244"/>
          <p:cNvSpPr/>
          <p:nvPr/>
        </p:nvSpPr>
        <p:spPr>
          <a:xfrm>
            <a:off x="1470025" y="3044825"/>
            <a:ext cx="4521707" cy="586740"/>
          </a:xfrm>
          <a:prstGeom prst="rect">
            <a:avLst/>
          </a:prstGeom>
          <a:ln w="12700">
            <a:miter lim="400000"/>
          </a:ln>
          <a:extLst>
            <a:ext uri="{C572A759-6A51-4108-AA02-DFA0A04FC94B}">
              <ma14:wrappingTextBoxFlag xmlns:ma14="http://schemas.microsoft.com/office/mac/drawingml/2011/main" xmlns="" val="1"/>
            </a:ext>
          </a:extLst>
        </p:spPr>
        <p:txBody>
          <a:bodyPr wrap="none" lIns="45719" rIns="45719">
            <a:spAutoFit/>
          </a:bodyPr>
          <a:lstStyle>
            <a:lvl1pPr>
              <a:defRPr sz="2800">
                <a:solidFill>
                  <a:srgbClr val="FFFFFF"/>
                </a:solidFill>
                <a:latin typeface="Comic Sans MS"/>
                <a:ea typeface="Comic Sans MS"/>
                <a:cs typeface="Comic Sans MS"/>
                <a:sym typeface="Comic Sans MS"/>
              </a:defRPr>
            </a:lvl1pPr>
          </a:lstStyle>
          <a:p>
            <a:r>
              <a:t>Lavoratori parasubordinati</a:t>
            </a:r>
          </a:p>
        </p:txBody>
      </p:sp>
      <p:pic>
        <p:nvPicPr>
          <p:cNvPr id="245" name="BD14790_.png" descr="BD14790_"/>
          <p:cNvPicPr>
            <a:picLocks noChangeAspect="1"/>
          </p:cNvPicPr>
          <p:nvPr/>
        </p:nvPicPr>
        <p:blipFill>
          <a:blip r:embed="rId5"/>
          <a:stretch>
            <a:fillRect/>
          </a:stretch>
        </p:blipFill>
        <p:spPr>
          <a:xfrm>
            <a:off x="1116012" y="2563812"/>
            <a:ext cx="217488" cy="217488"/>
          </a:xfrm>
          <a:prstGeom prst="rect">
            <a:avLst/>
          </a:prstGeom>
          <a:ln w="12700">
            <a:miter lim="400000"/>
          </a:ln>
        </p:spPr>
      </p:pic>
      <p:pic>
        <p:nvPicPr>
          <p:cNvPr id="246" name="BD14790_.png" descr="BD14790_"/>
          <p:cNvPicPr>
            <a:picLocks noChangeAspect="1"/>
          </p:cNvPicPr>
          <p:nvPr/>
        </p:nvPicPr>
        <p:blipFill>
          <a:blip r:embed="rId5"/>
          <a:stretch>
            <a:fillRect/>
          </a:stretch>
        </p:blipFill>
        <p:spPr>
          <a:xfrm>
            <a:off x="1116012" y="3789362"/>
            <a:ext cx="217488" cy="217488"/>
          </a:xfrm>
          <a:prstGeom prst="rect">
            <a:avLst/>
          </a:prstGeom>
          <a:ln w="12700">
            <a:miter lim="400000"/>
          </a:ln>
        </p:spPr>
      </p:pic>
      <p:sp>
        <p:nvSpPr>
          <p:cNvPr id="247" name="Shape 247"/>
          <p:cNvSpPr/>
          <p:nvPr/>
        </p:nvSpPr>
        <p:spPr>
          <a:xfrm>
            <a:off x="1455737" y="3630612"/>
            <a:ext cx="3827349" cy="586741"/>
          </a:xfrm>
          <a:prstGeom prst="rect">
            <a:avLst/>
          </a:prstGeom>
          <a:ln w="12700">
            <a:miter lim="400000"/>
          </a:ln>
          <a:extLst>
            <a:ext uri="{C572A759-6A51-4108-AA02-DFA0A04FC94B}">
              <ma14:wrappingTextBoxFlag xmlns:ma14="http://schemas.microsoft.com/office/mac/drawingml/2011/main" xmlns="" val="1"/>
            </a:ext>
          </a:extLst>
        </p:spPr>
        <p:txBody>
          <a:bodyPr wrap="none" lIns="45719" rIns="45719">
            <a:spAutoFit/>
          </a:bodyPr>
          <a:lstStyle>
            <a:lvl1pPr>
              <a:defRPr sz="2800">
                <a:solidFill>
                  <a:srgbClr val="FFFFFF"/>
                </a:solidFill>
                <a:latin typeface="Comic Sans MS"/>
                <a:ea typeface="Comic Sans MS"/>
                <a:cs typeface="Comic Sans MS"/>
                <a:sym typeface="Comic Sans MS"/>
              </a:defRPr>
            </a:lvl1pPr>
          </a:lstStyle>
          <a:p>
            <a:r>
              <a:t>Sportivi professionisti</a:t>
            </a:r>
          </a:p>
        </p:txBody>
      </p:sp>
      <p:pic>
        <p:nvPicPr>
          <p:cNvPr id="248" name="BD14790_.png" descr="BD14790_"/>
          <p:cNvPicPr>
            <a:picLocks noChangeAspect="1"/>
          </p:cNvPicPr>
          <p:nvPr/>
        </p:nvPicPr>
        <p:blipFill>
          <a:blip r:embed="rId5"/>
          <a:stretch>
            <a:fillRect/>
          </a:stretch>
        </p:blipFill>
        <p:spPr>
          <a:xfrm>
            <a:off x="1116012" y="4364037"/>
            <a:ext cx="217488" cy="217488"/>
          </a:xfrm>
          <a:prstGeom prst="rect">
            <a:avLst/>
          </a:prstGeom>
          <a:ln w="12700">
            <a:miter lim="400000"/>
          </a:ln>
        </p:spPr>
      </p:pic>
      <p:sp>
        <p:nvSpPr>
          <p:cNvPr id="249" name="Shape 249"/>
          <p:cNvSpPr/>
          <p:nvPr/>
        </p:nvSpPr>
        <p:spPr>
          <a:xfrm>
            <a:off x="1490662" y="4197350"/>
            <a:ext cx="6163579" cy="1082040"/>
          </a:xfrm>
          <a:prstGeom prst="rect">
            <a:avLst/>
          </a:prstGeom>
          <a:ln w="12700">
            <a:miter lim="400000"/>
          </a:ln>
          <a:extLst>
            <a:ext uri="{C572A759-6A51-4108-AA02-DFA0A04FC94B}">
              <ma14:wrappingTextBoxFlag xmlns:ma14="http://schemas.microsoft.com/office/mac/drawingml/2011/main" xmlns="" val="1"/>
            </a:ext>
          </a:extLst>
        </p:spPr>
        <p:txBody>
          <a:bodyPr wrap="none" lIns="45719" rIns="45719">
            <a:spAutoFit/>
          </a:bodyPr>
          <a:lstStyle/>
          <a:p>
            <a:pPr>
              <a:defRPr sz="2800">
                <a:solidFill>
                  <a:srgbClr val="FFFFFF"/>
                </a:solidFill>
                <a:latin typeface="Comic Sans MS"/>
                <a:ea typeface="Comic Sans MS"/>
                <a:cs typeface="Comic Sans MS"/>
                <a:sym typeface="Comic Sans MS"/>
              </a:defRPr>
            </a:pPr>
            <a:r>
              <a:t>Lavoratori italiani operanti nei paesi</a:t>
            </a:r>
          </a:p>
          <a:p>
            <a:pPr>
              <a:defRPr sz="2800">
                <a:solidFill>
                  <a:srgbClr val="FFFFFF"/>
                </a:solidFill>
                <a:latin typeface="Comic Sans MS"/>
                <a:ea typeface="Comic Sans MS"/>
                <a:cs typeface="Comic Sans MS"/>
                <a:sym typeface="Comic Sans MS"/>
              </a:defRPr>
            </a:pPr>
            <a:r>
              <a:t> extracomunitari</a:t>
            </a:r>
          </a:p>
        </p:txBody>
      </p:sp>
      <p:pic>
        <p:nvPicPr>
          <p:cNvPr id="250" name="j0195534.pdf" descr="j0195534"/>
          <p:cNvPicPr>
            <a:picLocks noChangeAspect="1"/>
          </p:cNvPicPr>
          <p:nvPr/>
        </p:nvPicPr>
        <p:blipFill>
          <a:blip r:embed="rId6"/>
          <a:stretch>
            <a:fillRect/>
          </a:stretch>
        </p:blipFill>
        <p:spPr>
          <a:xfrm>
            <a:off x="107950" y="4797425"/>
            <a:ext cx="1125538" cy="1385888"/>
          </a:xfrm>
          <a:prstGeom prst="rect">
            <a:avLst/>
          </a:prstGeom>
          <a:ln w="12700">
            <a:miter lim="400000"/>
          </a:ln>
        </p:spPr>
      </p:pic>
      <p:pic>
        <p:nvPicPr>
          <p:cNvPr id="251" name="j0292020.pdf" descr="j0292020"/>
          <p:cNvPicPr>
            <a:picLocks noChangeAspect="1"/>
          </p:cNvPicPr>
          <p:nvPr/>
        </p:nvPicPr>
        <p:blipFill>
          <a:blip r:embed="rId7"/>
          <a:stretch>
            <a:fillRect/>
          </a:stretch>
        </p:blipFill>
        <p:spPr>
          <a:xfrm>
            <a:off x="7740650" y="1468437"/>
            <a:ext cx="1079500" cy="1023938"/>
          </a:xfrm>
          <a:prstGeom prst="rect">
            <a:avLst/>
          </a:prstGeom>
          <a:ln w="12700">
            <a:miter lim="400000"/>
          </a:ln>
        </p:spPr>
      </p:pic>
    </p:spTree>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 name="BD10307_.png" descr="BD10307_"/>
          <p:cNvPicPr>
            <a:picLocks noChangeAspect="1"/>
          </p:cNvPicPr>
          <p:nvPr/>
        </p:nvPicPr>
        <p:blipFill>
          <a:blip r:embed="rId2"/>
          <a:stretch>
            <a:fillRect/>
          </a:stretch>
        </p:blipFill>
        <p:spPr>
          <a:xfrm>
            <a:off x="0" y="6705600"/>
            <a:ext cx="9144000" cy="152400"/>
          </a:xfrm>
          <a:prstGeom prst="rect">
            <a:avLst/>
          </a:prstGeom>
          <a:ln w="12700">
            <a:miter lim="400000"/>
          </a:ln>
        </p:spPr>
      </p:pic>
      <p:sp>
        <p:nvSpPr>
          <p:cNvPr id="31" name="Shape 31"/>
          <p:cNvSpPr/>
          <p:nvPr/>
        </p:nvSpPr>
        <p:spPr>
          <a:xfrm>
            <a:off x="1541462" y="457200"/>
            <a:ext cx="4525564" cy="408940"/>
          </a:xfrm>
          <a:prstGeom prst="rect">
            <a:avLst/>
          </a:prstGeom>
          <a:ln w="12700">
            <a:miter lim="400000"/>
          </a:ln>
          <a:extLst>
            <a:ext uri="{C572A759-6A51-4108-AA02-DFA0A04FC94B}">
              <ma14:wrappingTextBoxFlag xmlns:ma14="http://schemas.microsoft.com/office/mac/drawingml/2011/main" xmlns="" val="1"/>
            </a:ext>
          </a:extLst>
        </p:spPr>
        <p:txBody>
          <a:bodyPr wrap="none" lIns="45719" rIns="45719">
            <a:spAutoFit/>
          </a:bodyPr>
          <a:lstStyle>
            <a:lvl1pPr>
              <a:defRPr sz="1800" b="1">
                <a:solidFill>
                  <a:srgbClr val="FF0066"/>
                </a:solidFill>
                <a:latin typeface="Comic Sans MS"/>
                <a:ea typeface="Comic Sans MS"/>
                <a:cs typeface="Comic Sans MS"/>
                <a:sym typeface="Comic Sans MS"/>
              </a:defRPr>
            </a:lvl1pPr>
          </a:lstStyle>
          <a:p>
            <a:r>
              <a:t>ARTICOLO 38 DELLA COSTITUZIONE</a:t>
            </a:r>
          </a:p>
        </p:txBody>
      </p:sp>
      <p:sp>
        <p:nvSpPr>
          <p:cNvPr id="32" name="Shape 32"/>
          <p:cNvSpPr/>
          <p:nvPr/>
        </p:nvSpPr>
        <p:spPr>
          <a:xfrm>
            <a:off x="152400" y="1417637"/>
            <a:ext cx="8915400" cy="3266441"/>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p>
            <a:pPr marL="457200" indent="-457200" algn="just">
              <a:buSzPct val="100000"/>
              <a:buAutoNum type="arabicPeriod"/>
              <a:defRPr sz="1800">
                <a:solidFill>
                  <a:srgbClr val="FFFF00"/>
                </a:solidFill>
                <a:latin typeface="Comic Sans MS"/>
                <a:ea typeface="Comic Sans MS"/>
                <a:cs typeface="Comic Sans MS"/>
                <a:sym typeface="Comic Sans MS"/>
              </a:defRPr>
            </a:pPr>
            <a:r>
              <a:t>Ogni cittadino inabile al lavoro e sprovvisto dei mezzi necessari per vivere ha diritto al mantenimento e all’assistenza sociale.</a:t>
            </a:r>
          </a:p>
          <a:p>
            <a:pPr marL="457200" indent="-457200" algn="just">
              <a:buSzPct val="100000"/>
              <a:buAutoNum type="arabicPeriod"/>
              <a:defRPr sz="1800">
                <a:solidFill>
                  <a:srgbClr val="FFFF00"/>
                </a:solidFill>
                <a:latin typeface="Comic Sans MS"/>
                <a:ea typeface="Comic Sans MS"/>
                <a:cs typeface="Comic Sans MS"/>
                <a:sym typeface="Comic Sans MS"/>
              </a:defRPr>
            </a:pPr>
            <a:r>
              <a:t>I lavoratori hanno diritto che siano provveduti ed assicurati i mezzi adeguati alle loro esigenze di vita nel caso di infortunio, malattia, invalidità e vecchiaia, disoccupazione involontaria.</a:t>
            </a:r>
          </a:p>
          <a:p>
            <a:pPr marL="457200" indent="-457200" algn="just">
              <a:buSzPct val="100000"/>
              <a:buAutoNum type="arabicPeriod"/>
              <a:defRPr sz="1800">
                <a:solidFill>
                  <a:srgbClr val="FFFF00"/>
                </a:solidFill>
                <a:latin typeface="Comic Sans MS"/>
                <a:ea typeface="Comic Sans MS"/>
                <a:cs typeface="Comic Sans MS"/>
                <a:sym typeface="Comic Sans MS"/>
              </a:defRPr>
            </a:pPr>
            <a:r>
              <a:t>Gli inabili ed i minorati hanno diritto all’educazione ed all’avviamento professionale.</a:t>
            </a:r>
          </a:p>
          <a:p>
            <a:pPr marL="457200" indent="-457200" algn="just">
              <a:buSzPct val="100000"/>
              <a:buAutoNum type="arabicPeriod"/>
              <a:defRPr sz="1800">
                <a:solidFill>
                  <a:srgbClr val="FFFF00"/>
                </a:solidFill>
                <a:latin typeface="Comic Sans MS"/>
                <a:ea typeface="Comic Sans MS"/>
                <a:cs typeface="Comic Sans MS"/>
                <a:sym typeface="Comic Sans MS"/>
              </a:defRPr>
            </a:pPr>
            <a:r>
              <a:t>Ai compiti previsti in questo articolo provvedono organi ed istituti predisposti od integrati dallo Stato.</a:t>
            </a:r>
          </a:p>
          <a:p>
            <a:pPr marL="457200" indent="-457200" algn="just">
              <a:buSzPct val="100000"/>
              <a:buAutoNum type="arabicPeriod"/>
              <a:defRPr sz="1800">
                <a:solidFill>
                  <a:srgbClr val="FFFF00"/>
                </a:solidFill>
                <a:latin typeface="Comic Sans MS"/>
                <a:ea typeface="Comic Sans MS"/>
                <a:cs typeface="Comic Sans MS"/>
                <a:sym typeface="Comic Sans MS"/>
              </a:defRPr>
            </a:pPr>
            <a:r>
              <a:t>L’assistenza privata è libera.</a:t>
            </a:r>
          </a:p>
        </p:txBody>
      </p:sp>
    </p:spTree>
  </p:cSld>
  <p:clrMapOvr>
    <a:masterClrMapping/>
  </p:clrMapOvr>
  <p:transition spd="slow"/>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3" name="BD10307_.png" descr="BD10307_"/>
          <p:cNvPicPr>
            <a:picLocks noChangeAspect="1"/>
          </p:cNvPicPr>
          <p:nvPr/>
        </p:nvPicPr>
        <p:blipFill>
          <a:blip r:embed="rId2"/>
          <a:stretch>
            <a:fillRect/>
          </a:stretch>
        </p:blipFill>
        <p:spPr>
          <a:xfrm>
            <a:off x="0" y="6781800"/>
            <a:ext cx="9144000" cy="152400"/>
          </a:xfrm>
          <a:prstGeom prst="rect">
            <a:avLst/>
          </a:prstGeom>
          <a:ln w="12700">
            <a:miter lim="400000"/>
          </a:ln>
        </p:spPr>
      </p:pic>
      <p:sp>
        <p:nvSpPr>
          <p:cNvPr id="254" name="Shape 254"/>
          <p:cNvSpPr/>
          <p:nvPr/>
        </p:nvSpPr>
        <p:spPr>
          <a:xfrm>
            <a:off x="511175" y="166687"/>
            <a:ext cx="8078788" cy="1094741"/>
          </a:xfrm>
          <a:prstGeom prst="rect">
            <a:avLst/>
          </a:prstGeom>
          <a:ln w="12700">
            <a:solidFill>
              <a:srgbClr val="00FFFF"/>
            </a:solidFill>
          </a:ln>
          <a:extLst>
            <a:ext uri="{C572A759-6A51-4108-AA02-DFA0A04FC94B}">
              <ma14:wrappingTextBoxFlag xmlns:ma14="http://schemas.microsoft.com/office/mac/drawingml/2011/main" xmlns="" val="1"/>
            </a:ext>
          </a:extLst>
        </p:spPr>
        <p:txBody>
          <a:bodyPr lIns="45719" rIns="45719">
            <a:spAutoFit/>
          </a:bodyPr>
          <a:lstStyle/>
          <a:p>
            <a:pPr algn="ctr">
              <a:defRPr sz="2800" b="1">
                <a:solidFill>
                  <a:srgbClr val="FFFF00"/>
                </a:solidFill>
                <a:latin typeface="Comic Sans MS"/>
                <a:ea typeface="Comic Sans MS"/>
                <a:cs typeface="Comic Sans MS"/>
                <a:sym typeface="Comic Sans MS"/>
              </a:defRPr>
            </a:pPr>
            <a:r>
              <a:t>DECRETO LEGISLATIVO </a:t>
            </a:r>
          </a:p>
          <a:p>
            <a:pPr algn="ctr">
              <a:defRPr sz="2800" b="1">
                <a:solidFill>
                  <a:srgbClr val="FFFF00"/>
                </a:solidFill>
                <a:latin typeface="Comic Sans MS"/>
                <a:ea typeface="Comic Sans MS"/>
                <a:cs typeface="Comic Sans MS"/>
                <a:sym typeface="Comic Sans MS"/>
              </a:defRPr>
            </a:pPr>
            <a:r>
              <a:t>23 FEBBRAIO 2000 n. 38</a:t>
            </a:r>
          </a:p>
        </p:txBody>
      </p:sp>
      <p:sp>
        <p:nvSpPr>
          <p:cNvPr id="255" name="Shape 255"/>
          <p:cNvSpPr/>
          <p:nvPr/>
        </p:nvSpPr>
        <p:spPr>
          <a:xfrm>
            <a:off x="542925" y="1651000"/>
            <a:ext cx="3459768" cy="586740"/>
          </a:xfrm>
          <a:prstGeom prst="rect">
            <a:avLst/>
          </a:prstGeom>
          <a:ln w="12700">
            <a:miter lim="400000"/>
          </a:ln>
          <a:extLst>
            <a:ext uri="{C572A759-6A51-4108-AA02-DFA0A04FC94B}">
              <ma14:wrappingTextBoxFlag xmlns:ma14="http://schemas.microsoft.com/office/mac/drawingml/2011/main" xmlns="" val="1"/>
            </a:ext>
          </a:extLst>
        </p:spPr>
        <p:txBody>
          <a:bodyPr wrap="none" lIns="45719" rIns="45719">
            <a:spAutoFit/>
          </a:bodyPr>
          <a:lstStyle>
            <a:lvl1pPr>
              <a:defRPr sz="2800">
                <a:solidFill>
                  <a:srgbClr val="FFFFFF"/>
                </a:solidFill>
                <a:latin typeface="Comic Sans MS"/>
                <a:ea typeface="Comic Sans MS"/>
                <a:cs typeface="Comic Sans MS"/>
                <a:sym typeface="Comic Sans MS"/>
              </a:defRPr>
            </a:lvl1pPr>
          </a:lstStyle>
          <a:p>
            <a:r>
              <a:t>Rettifica per errore</a:t>
            </a:r>
          </a:p>
        </p:txBody>
      </p:sp>
      <p:pic>
        <p:nvPicPr>
          <p:cNvPr id="256" name="BD21297_.png" descr="BD21297_"/>
          <p:cNvPicPr>
            <a:picLocks noChangeAspect="1"/>
          </p:cNvPicPr>
          <p:nvPr/>
        </p:nvPicPr>
        <p:blipFill>
          <a:blip r:embed="rId3"/>
          <a:stretch>
            <a:fillRect/>
          </a:stretch>
        </p:blipFill>
        <p:spPr>
          <a:xfrm>
            <a:off x="107950" y="1800225"/>
            <a:ext cx="360363" cy="333375"/>
          </a:xfrm>
          <a:prstGeom prst="rect">
            <a:avLst/>
          </a:prstGeom>
          <a:ln w="12700">
            <a:miter lim="400000"/>
          </a:ln>
        </p:spPr>
      </p:pic>
      <p:sp>
        <p:nvSpPr>
          <p:cNvPr id="257" name="Shape 257"/>
          <p:cNvSpPr/>
          <p:nvPr/>
        </p:nvSpPr>
        <p:spPr>
          <a:xfrm>
            <a:off x="468312" y="2446337"/>
            <a:ext cx="6403812" cy="408941"/>
          </a:xfrm>
          <a:prstGeom prst="rect">
            <a:avLst/>
          </a:prstGeom>
          <a:ln w="12700">
            <a:miter lim="400000"/>
          </a:ln>
          <a:extLst>
            <a:ext uri="{C572A759-6A51-4108-AA02-DFA0A04FC94B}">
              <ma14:wrappingTextBoxFlag xmlns:ma14="http://schemas.microsoft.com/office/mac/drawingml/2011/main" xmlns="" val="1"/>
            </a:ext>
          </a:extLst>
        </p:spPr>
        <p:txBody>
          <a:bodyPr wrap="none" lIns="45719" rIns="45719">
            <a:spAutoFit/>
          </a:bodyPr>
          <a:lstStyle>
            <a:lvl1pPr>
              <a:defRPr sz="1800">
                <a:solidFill>
                  <a:srgbClr val="FFFFFF"/>
                </a:solidFill>
                <a:latin typeface="Comic Sans MS"/>
                <a:ea typeface="Comic Sans MS"/>
                <a:cs typeface="Comic Sans MS"/>
                <a:sym typeface="Comic Sans MS"/>
              </a:defRPr>
            </a:lvl1pPr>
          </a:lstStyle>
          <a:p>
            <a:r>
              <a:t>Entro 10 anni dalla comunicazione del provvedimento errato</a:t>
            </a:r>
          </a:p>
        </p:txBody>
      </p:sp>
      <p:pic>
        <p:nvPicPr>
          <p:cNvPr id="258" name="BD14790_.png" descr="BD14790_"/>
          <p:cNvPicPr>
            <a:picLocks noChangeAspect="1"/>
          </p:cNvPicPr>
          <p:nvPr/>
        </p:nvPicPr>
        <p:blipFill>
          <a:blip r:embed="rId4"/>
          <a:stretch>
            <a:fillRect/>
          </a:stretch>
        </p:blipFill>
        <p:spPr>
          <a:xfrm>
            <a:off x="179387" y="3211512"/>
            <a:ext cx="217488" cy="217488"/>
          </a:xfrm>
          <a:prstGeom prst="rect">
            <a:avLst/>
          </a:prstGeom>
          <a:ln w="12700">
            <a:miter lim="400000"/>
          </a:ln>
        </p:spPr>
      </p:pic>
      <p:sp>
        <p:nvSpPr>
          <p:cNvPr id="259" name="Shape 259"/>
          <p:cNvSpPr/>
          <p:nvPr/>
        </p:nvSpPr>
        <p:spPr>
          <a:xfrm>
            <a:off x="468312" y="3094037"/>
            <a:ext cx="6106230" cy="726441"/>
          </a:xfrm>
          <a:prstGeom prst="rect">
            <a:avLst/>
          </a:prstGeom>
          <a:ln w="12700">
            <a:miter lim="400000"/>
          </a:ln>
          <a:extLst>
            <a:ext uri="{C572A759-6A51-4108-AA02-DFA0A04FC94B}">
              <ma14:wrappingTextBoxFlag xmlns:ma14="http://schemas.microsoft.com/office/mac/drawingml/2011/main" xmlns="" val="1"/>
            </a:ext>
          </a:extLst>
        </p:spPr>
        <p:txBody>
          <a:bodyPr wrap="none" lIns="45719" rIns="45719">
            <a:spAutoFit/>
          </a:bodyPr>
          <a:lstStyle/>
          <a:p>
            <a:pPr>
              <a:defRPr sz="1800">
                <a:solidFill>
                  <a:srgbClr val="FFFFFF"/>
                </a:solidFill>
                <a:latin typeface="Comic Sans MS"/>
                <a:ea typeface="Comic Sans MS"/>
                <a:cs typeface="Comic Sans MS"/>
                <a:sym typeface="Comic Sans MS"/>
              </a:defRPr>
            </a:pPr>
            <a:r>
              <a:t>Accertamento rilevante solo se effettuato con i criteri </a:t>
            </a:r>
          </a:p>
          <a:p>
            <a:pPr>
              <a:defRPr sz="1800">
                <a:solidFill>
                  <a:srgbClr val="FFFFFF"/>
                </a:solidFill>
                <a:latin typeface="Comic Sans MS"/>
                <a:ea typeface="Comic Sans MS"/>
                <a:cs typeface="Comic Sans MS"/>
                <a:sym typeface="Comic Sans MS"/>
              </a:defRPr>
            </a:pPr>
            <a:r>
              <a:t>disponibili all’atto del provvedimento originario </a:t>
            </a:r>
          </a:p>
        </p:txBody>
      </p:sp>
      <p:pic>
        <p:nvPicPr>
          <p:cNvPr id="260" name="BD14790_.png" descr="BD14790_"/>
          <p:cNvPicPr>
            <a:picLocks noChangeAspect="1"/>
          </p:cNvPicPr>
          <p:nvPr/>
        </p:nvPicPr>
        <p:blipFill>
          <a:blip r:embed="rId4"/>
          <a:stretch>
            <a:fillRect/>
          </a:stretch>
        </p:blipFill>
        <p:spPr>
          <a:xfrm>
            <a:off x="179387" y="2563812"/>
            <a:ext cx="217488" cy="217488"/>
          </a:xfrm>
          <a:prstGeom prst="rect">
            <a:avLst/>
          </a:prstGeom>
          <a:ln w="12700">
            <a:miter lim="400000"/>
          </a:ln>
        </p:spPr>
      </p:pic>
      <p:pic>
        <p:nvPicPr>
          <p:cNvPr id="261" name="BD14790_.png" descr="BD14790_"/>
          <p:cNvPicPr>
            <a:picLocks noChangeAspect="1"/>
          </p:cNvPicPr>
          <p:nvPr/>
        </p:nvPicPr>
        <p:blipFill>
          <a:blip r:embed="rId4"/>
          <a:stretch>
            <a:fillRect/>
          </a:stretch>
        </p:blipFill>
        <p:spPr>
          <a:xfrm>
            <a:off x="179387" y="4148137"/>
            <a:ext cx="217488" cy="217488"/>
          </a:xfrm>
          <a:prstGeom prst="rect">
            <a:avLst/>
          </a:prstGeom>
          <a:ln w="12700">
            <a:miter lim="400000"/>
          </a:ln>
        </p:spPr>
      </p:pic>
      <p:pic>
        <p:nvPicPr>
          <p:cNvPr id="262" name="BD14790_.png" descr="BD14790_"/>
          <p:cNvPicPr>
            <a:picLocks noChangeAspect="1"/>
          </p:cNvPicPr>
          <p:nvPr/>
        </p:nvPicPr>
        <p:blipFill>
          <a:blip r:embed="rId4"/>
          <a:stretch>
            <a:fillRect/>
          </a:stretch>
        </p:blipFill>
        <p:spPr>
          <a:xfrm>
            <a:off x="179387" y="5156200"/>
            <a:ext cx="217488" cy="217488"/>
          </a:xfrm>
          <a:prstGeom prst="rect">
            <a:avLst/>
          </a:prstGeom>
          <a:ln w="12700">
            <a:miter lim="400000"/>
          </a:ln>
        </p:spPr>
      </p:pic>
      <p:sp>
        <p:nvSpPr>
          <p:cNvPr id="263" name="Shape 263"/>
          <p:cNvSpPr/>
          <p:nvPr/>
        </p:nvSpPr>
        <p:spPr>
          <a:xfrm>
            <a:off x="468312" y="4030662"/>
            <a:ext cx="6182691" cy="726441"/>
          </a:xfrm>
          <a:prstGeom prst="rect">
            <a:avLst/>
          </a:prstGeom>
          <a:ln w="12700">
            <a:miter lim="400000"/>
          </a:ln>
          <a:extLst>
            <a:ext uri="{C572A759-6A51-4108-AA02-DFA0A04FC94B}">
              <ma14:wrappingTextBoxFlag xmlns:ma14="http://schemas.microsoft.com/office/mac/drawingml/2011/main" xmlns="" val="1"/>
            </a:ext>
          </a:extLst>
        </p:spPr>
        <p:txBody>
          <a:bodyPr wrap="none" lIns="45719" rIns="45719">
            <a:spAutoFit/>
          </a:bodyPr>
          <a:lstStyle/>
          <a:p>
            <a:pPr>
              <a:defRPr sz="1800">
                <a:solidFill>
                  <a:srgbClr val="FFFFFF"/>
                </a:solidFill>
                <a:latin typeface="Comic Sans MS"/>
                <a:ea typeface="Comic Sans MS"/>
                <a:cs typeface="Comic Sans MS"/>
                <a:sym typeface="Comic Sans MS"/>
              </a:defRPr>
            </a:pPr>
            <a:r>
              <a:t>Mantenimento delle prestazioni in godimento all’atto del </a:t>
            </a:r>
          </a:p>
          <a:p>
            <a:pPr>
              <a:defRPr sz="1800">
                <a:solidFill>
                  <a:srgbClr val="FFFFFF"/>
                </a:solidFill>
                <a:latin typeface="Comic Sans MS"/>
                <a:ea typeface="Comic Sans MS"/>
                <a:cs typeface="Comic Sans MS"/>
                <a:sym typeface="Comic Sans MS"/>
              </a:defRPr>
            </a:pPr>
            <a:r>
              <a:t>rilevamento dell’errore in caso di non rettificabilità</a:t>
            </a:r>
          </a:p>
        </p:txBody>
      </p:sp>
      <p:sp>
        <p:nvSpPr>
          <p:cNvPr id="264" name="Shape 264"/>
          <p:cNvSpPr/>
          <p:nvPr/>
        </p:nvSpPr>
        <p:spPr>
          <a:xfrm>
            <a:off x="468312" y="5059362"/>
            <a:ext cx="6544901" cy="726441"/>
          </a:xfrm>
          <a:prstGeom prst="rect">
            <a:avLst/>
          </a:prstGeom>
          <a:ln w="12700">
            <a:miter lim="400000"/>
          </a:ln>
          <a:extLst>
            <a:ext uri="{C572A759-6A51-4108-AA02-DFA0A04FC94B}">
              <ma14:wrappingTextBoxFlag xmlns:ma14="http://schemas.microsoft.com/office/mac/drawingml/2011/main" xmlns="" val="1"/>
            </a:ext>
          </a:extLst>
        </p:spPr>
        <p:txBody>
          <a:bodyPr wrap="none" lIns="45719" rIns="45719">
            <a:spAutoFit/>
          </a:bodyPr>
          <a:lstStyle/>
          <a:p>
            <a:pPr>
              <a:defRPr sz="1800">
                <a:solidFill>
                  <a:srgbClr val="FFFFFF"/>
                </a:solidFill>
                <a:latin typeface="Comic Sans MS"/>
                <a:ea typeface="Comic Sans MS"/>
                <a:cs typeface="Comic Sans MS"/>
                <a:sym typeface="Comic Sans MS"/>
              </a:defRPr>
            </a:pPr>
            <a:r>
              <a:t>I soggetti nei cui confronti si è proceduto a rettifica sulla</a:t>
            </a:r>
          </a:p>
          <a:p>
            <a:pPr>
              <a:defRPr sz="1800">
                <a:solidFill>
                  <a:srgbClr val="FFFFFF"/>
                </a:solidFill>
                <a:latin typeface="Comic Sans MS"/>
                <a:ea typeface="Comic Sans MS"/>
                <a:cs typeface="Comic Sans MS"/>
                <a:sym typeface="Comic Sans MS"/>
              </a:defRPr>
            </a:pPr>
            <a:r>
              <a:t>base della normativa precedente possono chiedere il riesame</a:t>
            </a:r>
          </a:p>
        </p:txBody>
      </p:sp>
    </p:spTree>
  </p:cSld>
  <p:clrMapOvr>
    <a:masterClrMapping/>
  </p:clrMapOvr>
  <p:transition spd="slow"/>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 name="BD10307_.png" descr="BD10307_"/>
          <p:cNvPicPr>
            <a:picLocks noChangeAspect="1"/>
          </p:cNvPicPr>
          <p:nvPr/>
        </p:nvPicPr>
        <p:blipFill>
          <a:blip r:embed="rId2"/>
          <a:stretch>
            <a:fillRect/>
          </a:stretch>
        </p:blipFill>
        <p:spPr>
          <a:xfrm>
            <a:off x="0" y="6781800"/>
            <a:ext cx="9144000" cy="152400"/>
          </a:xfrm>
          <a:prstGeom prst="rect">
            <a:avLst/>
          </a:prstGeom>
          <a:ln w="12700">
            <a:miter lim="400000"/>
          </a:ln>
        </p:spPr>
      </p:pic>
      <p:sp>
        <p:nvSpPr>
          <p:cNvPr id="267" name="Shape 267"/>
          <p:cNvSpPr/>
          <p:nvPr/>
        </p:nvSpPr>
        <p:spPr>
          <a:xfrm>
            <a:off x="511175" y="166687"/>
            <a:ext cx="8078788" cy="1094741"/>
          </a:xfrm>
          <a:prstGeom prst="rect">
            <a:avLst/>
          </a:prstGeom>
          <a:ln w="12700">
            <a:solidFill>
              <a:srgbClr val="00FFFF"/>
            </a:solidFill>
          </a:ln>
          <a:extLst>
            <a:ext uri="{C572A759-6A51-4108-AA02-DFA0A04FC94B}">
              <ma14:wrappingTextBoxFlag xmlns:ma14="http://schemas.microsoft.com/office/mac/drawingml/2011/main" xmlns="" val="1"/>
            </a:ext>
          </a:extLst>
        </p:spPr>
        <p:txBody>
          <a:bodyPr lIns="45719" rIns="45719">
            <a:spAutoFit/>
          </a:bodyPr>
          <a:lstStyle/>
          <a:p>
            <a:pPr algn="ctr">
              <a:defRPr sz="2800" b="1">
                <a:solidFill>
                  <a:srgbClr val="FFFF00"/>
                </a:solidFill>
                <a:latin typeface="Comic Sans MS"/>
                <a:ea typeface="Comic Sans MS"/>
                <a:cs typeface="Comic Sans MS"/>
                <a:sym typeface="Comic Sans MS"/>
              </a:defRPr>
            </a:pPr>
            <a:r>
              <a:t>DECRETO LEGISLATIVO </a:t>
            </a:r>
          </a:p>
          <a:p>
            <a:pPr algn="ctr">
              <a:defRPr sz="2800" b="1">
                <a:solidFill>
                  <a:srgbClr val="FFFF00"/>
                </a:solidFill>
                <a:latin typeface="Comic Sans MS"/>
                <a:ea typeface="Comic Sans MS"/>
                <a:cs typeface="Comic Sans MS"/>
                <a:sym typeface="Comic Sans MS"/>
              </a:defRPr>
            </a:pPr>
            <a:r>
              <a:t>23 FEBBRAIO 2000 n. 38</a:t>
            </a:r>
          </a:p>
        </p:txBody>
      </p:sp>
      <p:sp>
        <p:nvSpPr>
          <p:cNvPr id="268" name="Shape 268"/>
          <p:cNvSpPr/>
          <p:nvPr/>
        </p:nvSpPr>
        <p:spPr>
          <a:xfrm>
            <a:off x="542924" y="1685925"/>
            <a:ext cx="5408450" cy="586740"/>
          </a:xfrm>
          <a:prstGeom prst="rect">
            <a:avLst/>
          </a:prstGeom>
          <a:ln w="12700">
            <a:miter lim="400000"/>
          </a:ln>
          <a:extLst>
            <a:ext uri="{C572A759-6A51-4108-AA02-DFA0A04FC94B}">
              <ma14:wrappingTextBoxFlag xmlns:ma14="http://schemas.microsoft.com/office/mac/drawingml/2011/main" xmlns="" val="1"/>
            </a:ext>
          </a:extLst>
        </p:spPr>
        <p:txBody>
          <a:bodyPr wrap="none" lIns="45719" rIns="45719">
            <a:spAutoFit/>
          </a:bodyPr>
          <a:lstStyle>
            <a:lvl1pPr>
              <a:defRPr sz="2800">
                <a:solidFill>
                  <a:srgbClr val="FFFFFF"/>
                </a:solidFill>
                <a:latin typeface="Comic Sans MS"/>
                <a:ea typeface="Comic Sans MS"/>
                <a:cs typeface="Comic Sans MS"/>
                <a:sym typeface="Comic Sans MS"/>
              </a:defRPr>
            </a:lvl1pPr>
          </a:lstStyle>
          <a:p>
            <a:r>
              <a:t>Revisione periodica delle tabelle</a:t>
            </a:r>
          </a:p>
        </p:txBody>
      </p:sp>
      <p:pic>
        <p:nvPicPr>
          <p:cNvPr id="269" name="BD21297_.png" descr="BD21297_"/>
          <p:cNvPicPr>
            <a:picLocks noChangeAspect="1"/>
          </p:cNvPicPr>
          <p:nvPr/>
        </p:nvPicPr>
        <p:blipFill>
          <a:blip r:embed="rId3"/>
          <a:stretch>
            <a:fillRect/>
          </a:stretch>
        </p:blipFill>
        <p:spPr>
          <a:xfrm>
            <a:off x="107950" y="1800225"/>
            <a:ext cx="360363" cy="333375"/>
          </a:xfrm>
          <a:prstGeom prst="rect">
            <a:avLst/>
          </a:prstGeom>
          <a:ln w="12700">
            <a:miter lim="400000"/>
          </a:ln>
        </p:spPr>
      </p:pic>
      <p:sp>
        <p:nvSpPr>
          <p:cNvPr id="270" name="Shape 270"/>
          <p:cNvSpPr/>
          <p:nvPr/>
        </p:nvSpPr>
        <p:spPr>
          <a:xfrm>
            <a:off x="323849" y="2446337"/>
            <a:ext cx="6648151" cy="408941"/>
          </a:xfrm>
          <a:prstGeom prst="rect">
            <a:avLst/>
          </a:prstGeom>
          <a:ln w="12700">
            <a:miter lim="400000"/>
          </a:ln>
          <a:extLst>
            <a:ext uri="{C572A759-6A51-4108-AA02-DFA0A04FC94B}">
              <ma14:wrappingTextBoxFlag xmlns:ma14="http://schemas.microsoft.com/office/mac/drawingml/2011/main" xmlns="" val="1"/>
            </a:ext>
          </a:extLst>
        </p:spPr>
        <p:txBody>
          <a:bodyPr wrap="none" lIns="45719" rIns="45719">
            <a:spAutoFit/>
          </a:bodyPr>
          <a:lstStyle>
            <a:lvl1pPr>
              <a:defRPr sz="1800">
                <a:solidFill>
                  <a:srgbClr val="FFFFFF"/>
                </a:solidFill>
                <a:latin typeface="Comic Sans MS"/>
                <a:ea typeface="Comic Sans MS"/>
                <a:cs typeface="Comic Sans MS"/>
                <a:sym typeface="Comic Sans MS"/>
              </a:defRPr>
            </a:lvl1pPr>
          </a:lstStyle>
          <a:p>
            <a:r>
              <a:t>Commissione scientifica composta da non più di 15 componenti</a:t>
            </a:r>
          </a:p>
        </p:txBody>
      </p:sp>
      <p:pic>
        <p:nvPicPr>
          <p:cNvPr id="271" name="BD14790_.png" descr="BD14790_"/>
          <p:cNvPicPr>
            <a:picLocks noChangeAspect="1"/>
          </p:cNvPicPr>
          <p:nvPr/>
        </p:nvPicPr>
        <p:blipFill>
          <a:blip r:embed="rId4"/>
          <a:stretch>
            <a:fillRect/>
          </a:stretch>
        </p:blipFill>
        <p:spPr>
          <a:xfrm>
            <a:off x="107950" y="3211512"/>
            <a:ext cx="217488" cy="217488"/>
          </a:xfrm>
          <a:prstGeom prst="rect">
            <a:avLst/>
          </a:prstGeom>
          <a:ln w="12700">
            <a:miter lim="400000"/>
          </a:ln>
        </p:spPr>
      </p:pic>
      <p:sp>
        <p:nvSpPr>
          <p:cNvPr id="272" name="Shape 272"/>
          <p:cNvSpPr/>
          <p:nvPr/>
        </p:nvSpPr>
        <p:spPr>
          <a:xfrm>
            <a:off x="323849" y="3094037"/>
            <a:ext cx="4706614" cy="408941"/>
          </a:xfrm>
          <a:prstGeom prst="rect">
            <a:avLst/>
          </a:prstGeom>
          <a:ln w="12700">
            <a:miter lim="400000"/>
          </a:ln>
          <a:extLst>
            <a:ext uri="{C572A759-6A51-4108-AA02-DFA0A04FC94B}">
              <ma14:wrappingTextBoxFlag xmlns:ma14="http://schemas.microsoft.com/office/mac/drawingml/2011/main" xmlns="" val="1"/>
            </a:ext>
          </a:extLst>
        </p:spPr>
        <p:txBody>
          <a:bodyPr wrap="none" lIns="45719" rIns="45719">
            <a:spAutoFit/>
          </a:bodyPr>
          <a:lstStyle>
            <a:lvl1pPr>
              <a:defRPr sz="1800">
                <a:solidFill>
                  <a:srgbClr val="FFFFFF"/>
                </a:solidFill>
                <a:latin typeface="Comic Sans MS"/>
                <a:ea typeface="Comic Sans MS"/>
                <a:cs typeface="Comic Sans MS"/>
                <a:sym typeface="Comic Sans MS"/>
              </a:defRPr>
            </a:lvl1pPr>
          </a:lstStyle>
          <a:p>
            <a:r>
              <a:t>Collaborazione di Istituti ed Enti di ricerca</a:t>
            </a:r>
          </a:p>
        </p:txBody>
      </p:sp>
      <p:pic>
        <p:nvPicPr>
          <p:cNvPr id="273" name="BD14790_.png" descr="BD14790_"/>
          <p:cNvPicPr>
            <a:picLocks noChangeAspect="1"/>
          </p:cNvPicPr>
          <p:nvPr/>
        </p:nvPicPr>
        <p:blipFill>
          <a:blip r:embed="rId4"/>
          <a:stretch>
            <a:fillRect/>
          </a:stretch>
        </p:blipFill>
        <p:spPr>
          <a:xfrm>
            <a:off x="107950" y="2563812"/>
            <a:ext cx="217488" cy="217488"/>
          </a:xfrm>
          <a:prstGeom prst="rect">
            <a:avLst/>
          </a:prstGeom>
          <a:ln w="12700">
            <a:miter lim="400000"/>
          </a:ln>
        </p:spPr>
      </p:pic>
      <p:pic>
        <p:nvPicPr>
          <p:cNvPr id="274" name="BD14790_.png" descr="BD14790_"/>
          <p:cNvPicPr>
            <a:picLocks noChangeAspect="1"/>
          </p:cNvPicPr>
          <p:nvPr/>
        </p:nvPicPr>
        <p:blipFill>
          <a:blip r:embed="rId4"/>
          <a:stretch>
            <a:fillRect/>
          </a:stretch>
        </p:blipFill>
        <p:spPr>
          <a:xfrm>
            <a:off x="107950" y="3933825"/>
            <a:ext cx="217488" cy="217488"/>
          </a:xfrm>
          <a:prstGeom prst="rect">
            <a:avLst/>
          </a:prstGeom>
          <a:ln w="12700">
            <a:miter lim="400000"/>
          </a:ln>
        </p:spPr>
      </p:pic>
      <p:pic>
        <p:nvPicPr>
          <p:cNvPr id="275" name="BD14790_.png" descr="BD14790_"/>
          <p:cNvPicPr>
            <a:picLocks noChangeAspect="1"/>
          </p:cNvPicPr>
          <p:nvPr/>
        </p:nvPicPr>
        <p:blipFill>
          <a:blip r:embed="rId4"/>
          <a:stretch>
            <a:fillRect/>
          </a:stretch>
        </p:blipFill>
        <p:spPr>
          <a:xfrm>
            <a:off x="106362" y="4868862"/>
            <a:ext cx="217488" cy="217488"/>
          </a:xfrm>
          <a:prstGeom prst="rect">
            <a:avLst/>
          </a:prstGeom>
          <a:ln w="12700">
            <a:miter lim="400000"/>
          </a:ln>
        </p:spPr>
      </p:pic>
      <p:sp>
        <p:nvSpPr>
          <p:cNvPr id="276" name="Shape 276"/>
          <p:cNvSpPr/>
          <p:nvPr/>
        </p:nvSpPr>
        <p:spPr>
          <a:xfrm>
            <a:off x="323850" y="3789362"/>
            <a:ext cx="6003539" cy="726441"/>
          </a:xfrm>
          <a:prstGeom prst="rect">
            <a:avLst/>
          </a:prstGeom>
          <a:ln w="12700">
            <a:miter lim="400000"/>
          </a:ln>
          <a:extLst>
            <a:ext uri="{C572A759-6A51-4108-AA02-DFA0A04FC94B}">
              <ma14:wrappingTextBoxFlag xmlns:ma14="http://schemas.microsoft.com/office/mac/drawingml/2011/main" xmlns="" val="1"/>
            </a:ext>
          </a:extLst>
        </p:spPr>
        <p:txBody>
          <a:bodyPr wrap="none" lIns="45719" rIns="45719">
            <a:spAutoFit/>
          </a:bodyPr>
          <a:lstStyle/>
          <a:p>
            <a:pPr>
              <a:defRPr sz="1800">
                <a:solidFill>
                  <a:srgbClr val="FFFFFF"/>
                </a:solidFill>
                <a:latin typeface="Comic Sans MS"/>
                <a:ea typeface="Comic Sans MS"/>
                <a:cs typeface="Comic Sans MS"/>
                <a:sym typeface="Comic Sans MS"/>
              </a:defRPr>
            </a:pPr>
            <a:r>
              <a:t>Inserimento di liste di malattie di probabile e possibile</a:t>
            </a:r>
          </a:p>
          <a:p>
            <a:pPr>
              <a:defRPr sz="1800">
                <a:solidFill>
                  <a:srgbClr val="FFFFFF"/>
                </a:solidFill>
                <a:latin typeface="Comic Sans MS"/>
                <a:ea typeface="Comic Sans MS"/>
                <a:cs typeface="Comic Sans MS"/>
                <a:sym typeface="Comic Sans MS"/>
              </a:defRPr>
            </a:pPr>
            <a:r>
              <a:t>origine lavorativa </a:t>
            </a:r>
          </a:p>
        </p:txBody>
      </p:sp>
      <p:sp>
        <p:nvSpPr>
          <p:cNvPr id="277" name="Shape 277"/>
          <p:cNvSpPr/>
          <p:nvPr/>
        </p:nvSpPr>
        <p:spPr>
          <a:xfrm>
            <a:off x="323850" y="4724400"/>
            <a:ext cx="2543508" cy="408940"/>
          </a:xfrm>
          <a:prstGeom prst="rect">
            <a:avLst/>
          </a:prstGeom>
          <a:ln w="12700">
            <a:miter lim="400000"/>
          </a:ln>
          <a:extLst>
            <a:ext uri="{C572A759-6A51-4108-AA02-DFA0A04FC94B}">
              <ma14:wrappingTextBoxFlag xmlns:ma14="http://schemas.microsoft.com/office/mac/drawingml/2011/main" xmlns="" val="1"/>
            </a:ext>
          </a:extLst>
        </p:spPr>
        <p:txBody>
          <a:bodyPr wrap="none" lIns="45719" rIns="45719">
            <a:spAutoFit/>
          </a:bodyPr>
          <a:lstStyle>
            <a:lvl1pPr>
              <a:defRPr sz="1800">
                <a:solidFill>
                  <a:srgbClr val="FFFFFF"/>
                </a:solidFill>
                <a:latin typeface="Comic Sans MS"/>
                <a:ea typeface="Comic Sans MS"/>
                <a:cs typeface="Comic Sans MS"/>
                <a:sym typeface="Comic Sans MS"/>
              </a:defRPr>
            </a:lvl1pPr>
          </a:lstStyle>
          <a:p>
            <a:r>
              <a:t>Aggiornamento annuale</a:t>
            </a:r>
          </a:p>
        </p:txBody>
      </p:sp>
      <p:pic>
        <p:nvPicPr>
          <p:cNvPr id="278" name="BD14790_.png" descr="BD14790_"/>
          <p:cNvPicPr>
            <a:picLocks noChangeAspect="1"/>
          </p:cNvPicPr>
          <p:nvPr/>
        </p:nvPicPr>
        <p:blipFill>
          <a:blip r:embed="rId4"/>
          <a:stretch>
            <a:fillRect/>
          </a:stretch>
        </p:blipFill>
        <p:spPr>
          <a:xfrm>
            <a:off x="107950" y="5443537"/>
            <a:ext cx="217488" cy="217488"/>
          </a:xfrm>
          <a:prstGeom prst="rect">
            <a:avLst/>
          </a:prstGeom>
          <a:ln w="12700">
            <a:miter lim="400000"/>
          </a:ln>
        </p:spPr>
      </p:pic>
      <p:sp>
        <p:nvSpPr>
          <p:cNvPr id="279" name="Shape 279"/>
          <p:cNvSpPr/>
          <p:nvPr/>
        </p:nvSpPr>
        <p:spPr>
          <a:xfrm>
            <a:off x="323850" y="5254625"/>
            <a:ext cx="6315631" cy="726440"/>
          </a:xfrm>
          <a:prstGeom prst="rect">
            <a:avLst/>
          </a:prstGeom>
          <a:ln w="12700">
            <a:miter lim="400000"/>
          </a:ln>
          <a:extLst>
            <a:ext uri="{C572A759-6A51-4108-AA02-DFA0A04FC94B}">
              <ma14:wrappingTextBoxFlag xmlns:ma14="http://schemas.microsoft.com/office/mac/drawingml/2011/main" xmlns="" val="1"/>
            </a:ext>
          </a:extLst>
        </p:spPr>
        <p:txBody>
          <a:bodyPr wrap="none" lIns="45719" rIns="45719">
            <a:spAutoFit/>
          </a:bodyPr>
          <a:lstStyle/>
          <a:p>
            <a:pPr>
              <a:defRPr sz="1800">
                <a:solidFill>
                  <a:srgbClr val="FFFFFF"/>
                </a:solidFill>
                <a:latin typeface="Comic Sans MS"/>
                <a:ea typeface="Comic Sans MS"/>
                <a:cs typeface="Comic Sans MS"/>
                <a:sym typeface="Comic Sans MS"/>
              </a:defRPr>
            </a:pPr>
            <a:r>
              <a:t>Istituzione di un registro nazionale delle malattie causate</a:t>
            </a:r>
          </a:p>
          <a:p>
            <a:pPr>
              <a:defRPr sz="1800">
                <a:solidFill>
                  <a:srgbClr val="FFFFFF"/>
                </a:solidFill>
                <a:latin typeface="Comic Sans MS"/>
                <a:ea typeface="Comic Sans MS"/>
                <a:cs typeface="Comic Sans MS"/>
                <a:sym typeface="Comic Sans MS"/>
              </a:defRPr>
            </a:pPr>
            <a:r>
              <a:t>dal lavoro ovvero ad esso correlate</a:t>
            </a:r>
          </a:p>
        </p:txBody>
      </p:sp>
    </p:spTree>
  </p:cSld>
  <p:clrMapOvr>
    <a:masterClrMapping/>
  </p:clrMapOvr>
  <p:transition spd="slow"/>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1" name="BD10307_.png" descr="BD10307_"/>
          <p:cNvPicPr>
            <a:picLocks noChangeAspect="1"/>
          </p:cNvPicPr>
          <p:nvPr/>
        </p:nvPicPr>
        <p:blipFill>
          <a:blip r:embed="rId2"/>
          <a:stretch>
            <a:fillRect/>
          </a:stretch>
        </p:blipFill>
        <p:spPr>
          <a:xfrm>
            <a:off x="0" y="6705600"/>
            <a:ext cx="9144000" cy="152400"/>
          </a:xfrm>
          <a:prstGeom prst="rect">
            <a:avLst/>
          </a:prstGeom>
          <a:ln w="12700">
            <a:miter lim="400000"/>
          </a:ln>
        </p:spPr>
      </p:pic>
      <p:sp>
        <p:nvSpPr>
          <p:cNvPr id="282" name="Shape 282"/>
          <p:cNvSpPr/>
          <p:nvPr/>
        </p:nvSpPr>
        <p:spPr>
          <a:xfrm>
            <a:off x="511175" y="166687"/>
            <a:ext cx="8078788" cy="1094741"/>
          </a:xfrm>
          <a:prstGeom prst="rect">
            <a:avLst/>
          </a:prstGeom>
          <a:ln w="12700">
            <a:solidFill>
              <a:srgbClr val="00FFFF"/>
            </a:solidFill>
          </a:ln>
          <a:extLst>
            <a:ext uri="{C572A759-6A51-4108-AA02-DFA0A04FC94B}">
              <ma14:wrappingTextBoxFlag xmlns:ma14="http://schemas.microsoft.com/office/mac/drawingml/2011/main" xmlns="" val="1"/>
            </a:ext>
          </a:extLst>
        </p:spPr>
        <p:txBody>
          <a:bodyPr lIns="45719" rIns="45719">
            <a:spAutoFit/>
          </a:bodyPr>
          <a:lstStyle/>
          <a:p>
            <a:pPr algn="ctr">
              <a:defRPr sz="2800" b="1">
                <a:solidFill>
                  <a:srgbClr val="FFFF00"/>
                </a:solidFill>
                <a:latin typeface="Comic Sans MS"/>
                <a:ea typeface="Comic Sans MS"/>
                <a:cs typeface="Comic Sans MS"/>
                <a:sym typeface="Comic Sans MS"/>
              </a:defRPr>
            </a:pPr>
            <a:r>
              <a:t>DECRETO LEGISLATIVO </a:t>
            </a:r>
          </a:p>
          <a:p>
            <a:pPr algn="ctr">
              <a:defRPr sz="2800" b="1">
                <a:solidFill>
                  <a:srgbClr val="FFFF00"/>
                </a:solidFill>
                <a:latin typeface="Comic Sans MS"/>
                <a:ea typeface="Comic Sans MS"/>
                <a:cs typeface="Comic Sans MS"/>
                <a:sym typeface="Comic Sans MS"/>
              </a:defRPr>
            </a:pPr>
            <a:r>
              <a:t>23 FEBBRAIO 2000 n. 38</a:t>
            </a:r>
          </a:p>
        </p:txBody>
      </p:sp>
      <p:sp>
        <p:nvSpPr>
          <p:cNvPr id="283" name="Shape 283"/>
          <p:cNvSpPr/>
          <p:nvPr/>
        </p:nvSpPr>
        <p:spPr>
          <a:xfrm>
            <a:off x="542925" y="1685925"/>
            <a:ext cx="4382453" cy="586740"/>
          </a:xfrm>
          <a:prstGeom prst="rect">
            <a:avLst/>
          </a:prstGeom>
          <a:ln w="12700">
            <a:miter lim="400000"/>
          </a:ln>
          <a:extLst>
            <a:ext uri="{C572A759-6A51-4108-AA02-DFA0A04FC94B}">
              <ma14:wrappingTextBoxFlag xmlns:ma14="http://schemas.microsoft.com/office/mac/drawingml/2011/main" xmlns="" val="1"/>
            </a:ext>
          </a:extLst>
        </p:spPr>
        <p:txBody>
          <a:bodyPr wrap="none" lIns="45719" rIns="45719">
            <a:spAutoFit/>
          </a:bodyPr>
          <a:lstStyle>
            <a:lvl1pPr>
              <a:defRPr sz="2800">
                <a:solidFill>
                  <a:srgbClr val="FFFFFF"/>
                </a:solidFill>
                <a:latin typeface="Comic Sans MS"/>
                <a:ea typeface="Comic Sans MS"/>
                <a:cs typeface="Comic Sans MS"/>
                <a:sym typeface="Comic Sans MS"/>
              </a:defRPr>
            </a:lvl1pPr>
          </a:lstStyle>
          <a:p>
            <a:r>
              <a:t>Tabella delle menomazioni</a:t>
            </a:r>
          </a:p>
        </p:txBody>
      </p:sp>
      <p:pic>
        <p:nvPicPr>
          <p:cNvPr id="284" name="BD21297_.png" descr="BD21297_"/>
          <p:cNvPicPr>
            <a:picLocks noChangeAspect="1"/>
          </p:cNvPicPr>
          <p:nvPr/>
        </p:nvPicPr>
        <p:blipFill>
          <a:blip r:embed="rId3"/>
          <a:stretch>
            <a:fillRect/>
          </a:stretch>
        </p:blipFill>
        <p:spPr>
          <a:xfrm>
            <a:off x="107950" y="1800225"/>
            <a:ext cx="360363" cy="333375"/>
          </a:xfrm>
          <a:prstGeom prst="rect">
            <a:avLst/>
          </a:prstGeom>
          <a:ln w="12700">
            <a:miter lim="400000"/>
          </a:ln>
        </p:spPr>
      </p:pic>
      <p:graphicFrame>
        <p:nvGraphicFramePr>
          <p:cNvPr id="285" name="Table 285"/>
          <p:cNvGraphicFramePr/>
          <p:nvPr/>
        </p:nvGraphicFramePr>
        <p:xfrm>
          <a:off x="454025" y="2433637"/>
          <a:ext cx="8229599" cy="3443922"/>
        </p:xfrm>
        <a:graphic>
          <a:graphicData uri="http://schemas.openxmlformats.org/drawingml/2006/table">
            <a:tbl>
              <a:tblPr>
                <a:tableStyleId>{4C3C2611-4C71-4FC5-86AE-919BDF0F9419}</a:tableStyleId>
              </a:tblPr>
              <a:tblGrid>
                <a:gridCol w="804862">
                  <a:extLst>
                    <a:ext uri="{9D8B030D-6E8A-4147-A177-3AD203B41FA5}">
                      <a16:colId xmlns:a16="http://schemas.microsoft.com/office/drawing/2014/main" val="20000"/>
                    </a:ext>
                  </a:extLst>
                </a:gridCol>
                <a:gridCol w="4681537">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517525">
                <a:tc>
                  <a:txBody>
                    <a:bodyPr/>
                    <a:lstStyle/>
                    <a:p>
                      <a:pPr algn="ctr">
                        <a:spcBef>
                          <a:spcPts val="400"/>
                        </a:spcBef>
                        <a:defRPr sz="1800"/>
                      </a:pPr>
                      <a:r>
                        <a:rPr sz="2000">
                          <a:solidFill>
                            <a:srgbClr val="FFFFFF"/>
                          </a:solidFill>
                          <a:latin typeface="Comic Sans MS"/>
                          <a:ea typeface="Comic Sans MS"/>
                          <a:cs typeface="Comic Sans MS"/>
                          <a:sym typeface="Comic Sans MS"/>
                        </a:rPr>
                        <a:t>N.</a:t>
                      </a:r>
                    </a:p>
                  </a:txBody>
                  <a:tcPr marL="45720" marR="45720" horzOverflow="overflow">
                    <a:lnL w="12700">
                      <a:solidFill>
                        <a:srgbClr val="FFFF00"/>
                      </a:solidFill>
                    </a:lnL>
                    <a:lnR w="12700">
                      <a:solidFill>
                        <a:srgbClr val="FFFF00"/>
                      </a:solidFill>
                    </a:lnR>
                    <a:lnT w="12700">
                      <a:solidFill>
                        <a:srgbClr val="FFFF00"/>
                      </a:solidFill>
                    </a:lnT>
                    <a:lnB w="12700">
                      <a:solidFill>
                        <a:srgbClr val="FFFF00"/>
                      </a:solidFill>
                    </a:lnB>
                    <a:noFill/>
                  </a:tcPr>
                </a:tc>
                <a:tc>
                  <a:txBody>
                    <a:bodyPr/>
                    <a:lstStyle/>
                    <a:p>
                      <a:pPr algn="ctr">
                        <a:spcBef>
                          <a:spcPts val="400"/>
                        </a:spcBef>
                        <a:defRPr sz="1800"/>
                      </a:pPr>
                      <a:r>
                        <a:rPr>
                          <a:solidFill>
                            <a:srgbClr val="FFFFFF"/>
                          </a:solidFill>
                          <a:latin typeface="Comic Sans MS"/>
                          <a:ea typeface="Comic Sans MS"/>
                          <a:cs typeface="Comic Sans MS"/>
                          <a:sym typeface="Comic Sans MS"/>
                        </a:rPr>
                        <a:t>Menomazioni</a:t>
                      </a:r>
                    </a:p>
                  </a:txBody>
                  <a:tcPr marL="45720" marR="45720" horzOverflow="overflow">
                    <a:lnL w="12700">
                      <a:solidFill>
                        <a:srgbClr val="FFFF00"/>
                      </a:solidFill>
                    </a:lnL>
                    <a:lnR w="12700">
                      <a:solidFill>
                        <a:srgbClr val="FFFF00"/>
                      </a:solidFill>
                    </a:lnR>
                    <a:lnT w="12700">
                      <a:solidFill>
                        <a:srgbClr val="FFFF00"/>
                      </a:solidFill>
                    </a:lnT>
                    <a:lnB w="12700">
                      <a:solidFill>
                        <a:srgbClr val="FFFF00"/>
                      </a:solidFill>
                    </a:lnB>
                    <a:noFill/>
                  </a:tcPr>
                </a:tc>
                <a:tc>
                  <a:txBody>
                    <a:bodyPr/>
                    <a:lstStyle/>
                    <a:p>
                      <a:pPr algn="ctr">
                        <a:spcBef>
                          <a:spcPts val="600"/>
                        </a:spcBef>
                        <a:defRPr sz="1800"/>
                      </a:pPr>
                      <a:r>
                        <a:rPr sz="2800">
                          <a:solidFill>
                            <a:srgbClr val="FFFFFF"/>
                          </a:solidFill>
                          <a:latin typeface="Comic Sans MS"/>
                          <a:ea typeface="Comic Sans MS"/>
                          <a:cs typeface="Comic Sans MS"/>
                          <a:sym typeface="Comic Sans MS"/>
                        </a:rPr>
                        <a:t>%</a:t>
                      </a:r>
                    </a:p>
                  </a:txBody>
                  <a:tcPr marL="45720" marR="45720" horzOverflow="overflow">
                    <a:lnL w="12700">
                      <a:solidFill>
                        <a:srgbClr val="FFFF00"/>
                      </a:solidFill>
                    </a:lnL>
                    <a:lnR w="12700">
                      <a:solidFill>
                        <a:srgbClr val="FFFF00"/>
                      </a:solidFill>
                    </a:lnR>
                    <a:lnT w="12700">
                      <a:solidFill>
                        <a:srgbClr val="FFFF00"/>
                      </a:solidFill>
                    </a:lnT>
                    <a:lnB w="12700">
                      <a:solidFill>
                        <a:srgbClr val="FFFF00"/>
                      </a:solidFill>
                    </a:lnB>
                    <a:noFill/>
                  </a:tcPr>
                </a:tc>
                <a:extLst>
                  <a:ext uri="{0D108BD9-81ED-4DB2-BD59-A6C34878D82A}">
                    <a16:rowId xmlns:a16="http://schemas.microsoft.com/office/drawing/2014/main" val="10000"/>
                  </a:ext>
                </a:extLst>
              </a:tr>
              <a:tr h="2925762">
                <a:tc>
                  <a:txBody>
                    <a:bodyPr/>
                    <a:lstStyle/>
                    <a:p>
                      <a:pPr algn="l">
                        <a:spcBef>
                          <a:spcPts val="400"/>
                        </a:spcBef>
                        <a:defRPr sz="1800"/>
                      </a:pPr>
                      <a:r>
                        <a:rPr sz="2000">
                          <a:solidFill>
                            <a:srgbClr val="FFFFFF"/>
                          </a:solidFill>
                          <a:latin typeface="Comic Sans MS"/>
                          <a:ea typeface="Comic Sans MS"/>
                          <a:cs typeface="Comic Sans MS"/>
                          <a:sym typeface="Comic Sans MS"/>
                        </a:rPr>
                        <a:t>133</a:t>
                      </a:r>
                    </a:p>
                  </a:txBody>
                  <a:tcPr marL="45720" marR="45720" horzOverflow="overflow">
                    <a:lnL w="12700">
                      <a:solidFill>
                        <a:srgbClr val="FFFF00"/>
                      </a:solidFill>
                    </a:lnL>
                    <a:lnR w="12700">
                      <a:solidFill>
                        <a:srgbClr val="FFFF00"/>
                      </a:solidFill>
                    </a:lnR>
                    <a:lnT w="12700">
                      <a:solidFill>
                        <a:srgbClr val="FFFF00"/>
                      </a:solidFill>
                    </a:lnT>
                    <a:lnB w="12700">
                      <a:solidFill>
                        <a:srgbClr val="FFFF00"/>
                      </a:solidFill>
                    </a:lnB>
                    <a:noFill/>
                  </a:tcPr>
                </a:tc>
                <a:tc>
                  <a:txBody>
                    <a:bodyPr/>
                    <a:lstStyle/>
                    <a:p>
                      <a:pPr algn="l">
                        <a:spcBef>
                          <a:spcPts val="400"/>
                        </a:spcBef>
                        <a:defRPr sz="1800"/>
                      </a:pPr>
                      <a:r>
                        <a:rPr sz="2000">
                          <a:solidFill>
                            <a:srgbClr val="FFFFFF"/>
                          </a:solidFill>
                          <a:latin typeface="Comic Sans MS"/>
                          <a:ea typeface="Comic Sans MS"/>
                          <a:cs typeface="Comic Sans MS"/>
                          <a:sym typeface="Comic Sans MS"/>
                        </a:rPr>
                        <a:t>Neoplasie maligne che si giovano di trattamento medico e/o chirurgico ai fini di una prognosi quoad vitam superiore a 5 anni, a seconda della persistenza e dell’entità di segni e sintomi minori di malattia, comprensivi degli effetti collaterali della terapia.</a:t>
                      </a:r>
                    </a:p>
                  </a:txBody>
                  <a:tcPr marL="45720" marR="45720" horzOverflow="overflow">
                    <a:lnL w="12700">
                      <a:solidFill>
                        <a:srgbClr val="FFFF00"/>
                      </a:solidFill>
                    </a:lnL>
                    <a:lnR w="12700">
                      <a:solidFill>
                        <a:srgbClr val="FFFF00"/>
                      </a:solidFill>
                    </a:lnR>
                    <a:lnT w="12700">
                      <a:solidFill>
                        <a:srgbClr val="FFFF00"/>
                      </a:solidFill>
                    </a:lnT>
                    <a:lnB w="12700">
                      <a:solidFill>
                        <a:srgbClr val="FFFF00"/>
                      </a:solidFill>
                    </a:lnB>
                    <a:noFill/>
                  </a:tcPr>
                </a:tc>
                <a:tc>
                  <a:txBody>
                    <a:bodyPr/>
                    <a:lstStyle/>
                    <a:p>
                      <a:pPr algn="ctr">
                        <a:spcBef>
                          <a:spcPts val="400"/>
                        </a:spcBef>
                        <a:defRPr sz="1800"/>
                      </a:pPr>
                      <a:r>
                        <a:rPr sz="2000">
                          <a:solidFill>
                            <a:srgbClr val="FFFFFF"/>
                          </a:solidFill>
                          <a:latin typeface="Comic Sans MS"/>
                          <a:ea typeface="Comic Sans MS"/>
                          <a:cs typeface="Comic Sans MS"/>
                          <a:sym typeface="Comic Sans MS"/>
                        </a:rPr>
                        <a:t>Fino a 30</a:t>
                      </a:r>
                    </a:p>
                  </a:txBody>
                  <a:tcPr marL="45720" marR="45720" horzOverflow="overflow">
                    <a:lnL w="12700">
                      <a:solidFill>
                        <a:srgbClr val="FFFF00"/>
                      </a:solidFill>
                    </a:lnL>
                    <a:lnR w="12700">
                      <a:solidFill>
                        <a:srgbClr val="FFFF00"/>
                      </a:solidFill>
                    </a:lnR>
                    <a:lnT w="12700">
                      <a:solidFill>
                        <a:srgbClr val="FFFF00"/>
                      </a:solidFill>
                    </a:lnT>
                    <a:lnB w="12700">
                      <a:solidFill>
                        <a:srgbClr val="FFFF00"/>
                      </a:solidFill>
                    </a:lnB>
                    <a:noFill/>
                  </a:tcPr>
                </a:tc>
                <a:extLst>
                  <a:ext uri="{0D108BD9-81ED-4DB2-BD59-A6C34878D82A}">
                    <a16:rowId xmlns:a16="http://schemas.microsoft.com/office/drawing/2014/main" val="10001"/>
                  </a:ext>
                </a:extLst>
              </a:tr>
            </a:tbl>
          </a:graphicData>
        </a:graphic>
      </p:graphicFrame>
    </p:spTree>
  </p:cSld>
  <p:clrMapOvr>
    <a:masterClrMapping/>
  </p:clrMapOvr>
  <p:transition spd="slow"/>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7" name="Shape 287"/>
          <p:cNvSpPr/>
          <p:nvPr/>
        </p:nvSpPr>
        <p:spPr>
          <a:xfrm>
            <a:off x="511175" y="115887"/>
            <a:ext cx="8078788" cy="1094741"/>
          </a:xfrm>
          <a:prstGeom prst="rect">
            <a:avLst/>
          </a:prstGeom>
          <a:ln w="12700">
            <a:solidFill>
              <a:srgbClr val="00FFFF"/>
            </a:solidFill>
          </a:ln>
          <a:extLst>
            <a:ext uri="{C572A759-6A51-4108-AA02-DFA0A04FC94B}">
              <ma14:wrappingTextBoxFlag xmlns:ma14="http://schemas.microsoft.com/office/mac/drawingml/2011/main" xmlns="" val="1"/>
            </a:ext>
          </a:extLst>
        </p:spPr>
        <p:txBody>
          <a:bodyPr lIns="45719" rIns="45719">
            <a:spAutoFit/>
          </a:bodyPr>
          <a:lstStyle/>
          <a:p>
            <a:pPr algn="ctr">
              <a:defRPr sz="2800" b="1">
                <a:solidFill>
                  <a:srgbClr val="FFFF00"/>
                </a:solidFill>
                <a:latin typeface="Comic Sans MS"/>
                <a:ea typeface="Comic Sans MS"/>
                <a:cs typeface="Comic Sans MS"/>
                <a:sym typeface="Comic Sans MS"/>
              </a:defRPr>
            </a:pPr>
            <a:r>
              <a:t>DECRETO LEGISLATIVO </a:t>
            </a:r>
          </a:p>
          <a:p>
            <a:pPr algn="ctr">
              <a:defRPr sz="2800" b="1">
                <a:solidFill>
                  <a:srgbClr val="FFFF00"/>
                </a:solidFill>
                <a:latin typeface="Comic Sans MS"/>
                <a:ea typeface="Comic Sans MS"/>
                <a:cs typeface="Comic Sans MS"/>
                <a:sym typeface="Comic Sans MS"/>
              </a:defRPr>
            </a:pPr>
            <a:r>
              <a:t>23 FEBBRAIO 2000 n. 38</a:t>
            </a:r>
          </a:p>
        </p:txBody>
      </p:sp>
      <p:sp>
        <p:nvSpPr>
          <p:cNvPr id="288" name="Shape 288"/>
          <p:cNvSpPr/>
          <p:nvPr/>
        </p:nvSpPr>
        <p:spPr>
          <a:xfrm>
            <a:off x="2195512" y="1270000"/>
            <a:ext cx="4752976" cy="863600"/>
          </a:xfrm>
          <a:prstGeom prst="ellipse">
            <a:avLst/>
          </a:prstGeom>
          <a:solidFill>
            <a:srgbClr val="00FFFF"/>
          </a:solidFill>
          <a:ln>
            <a:solidFill>
              <a:srgbClr val="FFFF00"/>
            </a:solidFill>
          </a:ln>
        </p:spPr>
        <p:txBody>
          <a:bodyPr lIns="45719" rIns="45719" anchor="ctr"/>
          <a:lstStyle/>
          <a:p>
            <a:pPr>
              <a:defRPr sz="1800"/>
            </a:pPr>
            <a:endParaRPr/>
          </a:p>
        </p:txBody>
      </p:sp>
      <p:sp>
        <p:nvSpPr>
          <p:cNvPr id="289" name="Shape 289"/>
          <p:cNvSpPr/>
          <p:nvPr/>
        </p:nvSpPr>
        <p:spPr>
          <a:xfrm>
            <a:off x="2525712" y="1397000"/>
            <a:ext cx="4076701" cy="586740"/>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lvl1pPr algn="just">
              <a:defRPr sz="2800">
                <a:solidFill>
                  <a:srgbClr val="8A141C"/>
                </a:solidFill>
                <a:latin typeface="Comic Sans MS"/>
                <a:ea typeface="Comic Sans MS"/>
                <a:cs typeface="Comic Sans MS"/>
                <a:sym typeface="Comic Sans MS"/>
              </a:defRPr>
            </a:lvl1pPr>
          </a:lstStyle>
          <a:p>
            <a:r>
              <a:t>Tabella dei coefficienti</a:t>
            </a:r>
          </a:p>
        </p:txBody>
      </p:sp>
      <p:sp>
        <p:nvSpPr>
          <p:cNvPr id="290" name="Shape 290"/>
          <p:cNvSpPr/>
          <p:nvPr/>
        </p:nvSpPr>
        <p:spPr>
          <a:xfrm>
            <a:off x="-1" y="2252662"/>
            <a:ext cx="9144002" cy="4549141"/>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lvl1pPr algn="just">
              <a:defRPr sz="2800">
                <a:solidFill>
                  <a:srgbClr val="FFFFFF"/>
                </a:solidFill>
                <a:latin typeface="Comic Sans MS"/>
                <a:ea typeface="Comic Sans MS"/>
                <a:cs typeface="Comic Sans MS"/>
                <a:sym typeface="Comic Sans MS"/>
              </a:defRPr>
            </a:lvl1pPr>
          </a:lstStyle>
          <a:p>
            <a:r>
              <a:t>Ai fini della presente tabella si intende per categoria di attività lavorativa di appartenenza dell’assicurato il complesso delle attività adeguate al suo patrimonio bio-attitudinale-professionale (cultura, età, sesso, condizione psicofisica, esperienze lavorative ecc.); si intende per ricollocabilità dell’assicurato la possibilità che le residue capacità psicofisiche siano utilizzabili per attività lavorative anche mediante interventi di supporto e ricorso a servizi di sostegno</a:t>
            </a:r>
          </a:p>
        </p:txBody>
      </p:sp>
    </p:spTree>
  </p:cSld>
  <p:clrMapOvr>
    <a:masterClrMapping/>
  </p:clrMapOvr>
  <p:transition spd="slow"/>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2" name="Shape 292"/>
          <p:cNvSpPr/>
          <p:nvPr/>
        </p:nvSpPr>
        <p:spPr>
          <a:xfrm>
            <a:off x="511175" y="115887"/>
            <a:ext cx="8078788" cy="1094741"/>
          </a:xfrm>
          <a:prstGeom prst="rect">
            <a:avLst/>
          </a:prstGeom>
          <a:ln w="12700">
            <a:solidFill>
              <a:srgbClr val="00FFFF"/>
            </a:solidFill>
          </a:ln>
          <a:extLst>
            <a:ext uri="{C572A759-6A51-4108-AA02-DFA0A04FC94B}">
              <ma14:wrappingTextBoxFlag xmlns:ma14="http://schemas.microsoft.com/office/mac/drawingml/2011/main" xmlns="" val="1"/>
            </a:ext>
          </a:extLst>
        </p:spPr>
        <p:txBody>
          <a:bodyPr lIns="45719" rIns="45719">
            <a:spAutoFit/>
          </a:bodyPr>
          <a:lstStyle/>
          <a:p>
            <a:pPr algn="ctr">
              <a:defRPr sz="2800" b="1">
                <a:solidFill>
                  <a:srgbClr val="FFFF00"/>
                </a:solidFill>
                <a:latin typeface="Comic Sans MS"/>
                <a:ea typeface="Comic Sans MS"/>
                <a:cs typeface="Comic Sans MS"/>
                <a:sym typeface="Comic Sans MS"/>
              </a:defRPr>
            </a:pPr>
            <a:r>
              <a:t>DECRETO LEGISLATIVO </a:t>
            </a:r>
          </a:p>
          <a:p>
            <a:pPr algn="ctr">
              <a:defRPr sz="2800" b="1">
                <a:solidFill>
                  <a:srgbClr val="FFFF00"/>
                </a:solidFill>
                <a:latin typeface="Comic Sans MS"/>
                <a:ea typeface="Comic Sans MS"/>
                <a:cs typeface="Comic Sans MS"/>
                <a:sym typeface="Comic Sans MS"/>
              </a:defRPr>
            </a:pPr>
            <a:r>
              <a:t>23 FEBBRAIO 2000 n. 38</a:t>
            </a:r>
          </a:p>
        </p:txBody>
      </p:sp>
      <p:sp>
        <p:nvSpPr>
          <p:cNvPr id="293" name="Shape 293"/>
          <p:cNvSpPr/>
          <p:nvPr/>
        </p:nvSpPr>
        <p:spPr>
          <a:xfrm>
            <a:off x="2051050" y="1196975"/>
            <a:ext cx="4752975" cy="501650"/>
          </a:xfrm>
          <a:prstGeom prst="ellipse">
            <a:avLst/>
          </a:prstGeom>
          <a:solidFill>
            <a:srgbClr val="00FFFF"/>
          </a:solidFill>
          <a:ln>
            <a:solidFill>
              <a:srgbClr val="FFFF00"/>
            </a:solidFill>
          </a:ln>
        </p:spPr>
        <p:txBody>
          <a:bodyPr lIns="45719" rIns="45719" anchor="ctr"/>
          <a:lstStyle/>
          <a:p>
            <a:pPr>
              <a:defRPr sz="1800"/>
            </a:pPr>
            <a:endParaRPr/>
          </a:p>
        </p:txBody>
      </p:sp>
      <p:sp>
        <p:nvSpPr>
          <p:cNvPr id="294" name="Shape 294"/>
          <p:cNvSpPr/>
          <p:nvPr/>
        </p:nvSpPr>
        <p:spPr>
          <a:xfrm>
            <a:off x="2525712" y="1196975"/>
            <a:ext cx="4076701" cy="408940"/>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lvl1pPr algn="just">
              <a:defRPr sz="1800" b="1">
                <a:solidFill>
                  <a:srgbClr val="8A141C"/>
                </a:solidFill>
                <a:latin typeface="Comic Sans MS"/>
                <a:ea typeface="Comic Sans MS"/>
                <a:cs typeface="Comic Sans MS"/>
                <a:sym typeface="Comic Sans MS"/>
              </a:defRPr>
            </a:lvl1pPr>
          </a:lstStyle>
          <a:p>
            <a:r>
              <a:t>Tabella dei coefficienti</a:t>
            </a:r>
          </a:p>
        </p:txBody>
      </p:sp>
      <p:sp>
        <p:nvSpPr>
          <p:cNvPr id="295" name="Shape 295"/>
          <p:cNvSpPr/>
          <p:nvPr/>
        </p:nvSpPr>
        <p:spPr>
          <a:xfrm>
            <a:off x="0" y="1719262"/>
            <a:ext cx="9175750" cy="802641"/>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p>
            <a:pPr algn="just">
              <a:defRPr sz="2000">
                <a:solidFill>
                  <a:srgbClr val="FFFFFF"/>
                </a:solidFill>
                <a:latin typeface="Comic Sans MS"/>
                <a:ea typeface="Comic Sans MS"/>
                <a:cs typeface="Comic Sans MS"/>
                <a:sym typeface="Comic Sans MS"/>
              </a:defRPr>
            </a:pPr>
            <a:r>
              <a:t>A. La menomazione non pregiudica gravemente né ’attività svolta né quelle delle categorie di appartenenza </a:t>
            </a:r>
            <a:r>
              <a:rPr>
                <a:solidFill>
                  <a:srgbClr val="00FFFF"/>
                </a:solidFill>
              </a:rPr>
              <a:t>(da 16% a 25% =  coeff. O.4)</a:t>
            </a:r>
          </a:p>
        </p:txBody>
      </p:sp>
      <p:sp>
        <p:nvSpPr>
          <p:cNvPr id="296" name="Shape 296"/>
          <p:cNvSpPr/>
          <p:nvPr/>
        </p:nvSpPr>
        <p:spPr>
          <a:xfrm>
            <a:off x="15875" y="2565400"/>
            <a:ext cx="9056688" cy="1513840"/>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p>
            <a:pPr algn="just">
              <a:defRPr sz="2000">
                <a:solidFill>
                  <a:srgbClr val="FFFFFF"/>
                </a:solidFill>
                <a:latin typeface="Comic Sans MS"/>
                <a:ea typeface="Comic Sans MS"/>
                <a:cs typeface="Comic Sans MS"/>
                <a:sym typeface="Comic Sans MS"/>
              </a:defRPr>
            </a:pPr>
            <a:r>
              <a:t>B. La menomazione pregiudica gravemente o impedisce l’attività svolta ma consente comunque altre attività della categoria di appartenenza anche mediante interventi di supporto e ricorso a servizi di sostegno </a:t>
            </a:r>
            <a:r>
              <a:rPr>
                <a:solidFill>
                  <a:srgbClr val="00FFFF"/>
                </a:solidFill>
              </a:rPr>
              <a:t>(da 26% a 50% = coeff. 0.6)</a:t>
            </a:r>
          </a:p>
        </p:txBody>
      </p:sp>
      <p:sp>
        <p:nvSpPr>
          <p:cNvPr id="297" name="Shape 297"/>
          <p:cNvSpPr/>
          <p:nvPr/>
        </p:nvSpPr>
        <p:spPr>
          <a:xfrm>
            <a:off x="15875" y="3860800"/>
            <a:ext cx="9056688" cy="1513840"/>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p>
            <a:pPr algn="just">
              <a:defRPr sz="2000">
                <a:solidFill>
                  <a:srgbClr val="FFFFFF"/>
                </a:solidFill>
                <a:latin typeface="Comic Sans MS"/>
                <a:ea typeface="Comic Sans MS"/>
                <a:cs typeface="Comic Sans MS"/>
                <a:sym typeface="Comic Sans MS"/>
              </a:defRPr>
            </a:pPr>
            <a:r>
              <a:t>C. La menomazione consente soltanto lo svolgimento di attività lavorative  diverse da quella svolta e da quelle della categoria di appartenenza, compatibili con le residue capacità psicofisiche anche mediante interventi di supporto e ricorso a servizi di sostegno </a:t>
            </a:r>
            <a:r>
              <a:rPr>
                <a:solidFill>
                  <a:srgbClr val="00FFFF"/>
                </a:solidFill>
              </a:rPr>
              <a:t>(da 51% a 85% = coeff. 0.8)</a:t>
            </a:r>
          </a:p>
        </p:txBody>
      </p:sp>
      <p:sp>
        <p:nvSpPr>
          <p:cNvPr id="298" name="Shape 298"/>
          <p:cNvSpPr/>
          <p:nvPr/>
        </p:nvSpPr>
        <p:spPr>
          <a:xfrm>
            <a:off x="34925" y="5300662"/>
            <a:ext cx="9109075" cy="1127761"/>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p>
            <a:pPr algn="just">
              <a:lnSpc>
                <a:spcPct val="80000"/>
              </a:lnSpc>
              <a:defRPr sz="2000">
                <a:solidFill>
                  <a:srgbClr val="FFFFFF"/>
                </a:solidFill>
                <a:latin typeface="Comic Sans MS"/>
                <a:ea typeface="Comic Sans MS"/>
                <a:cs typeface="Comic Sans MS"/>
                <a:sym typeface="Comic Sans MS"/>
              </a:defRPr>
            </a:pPr>
            <a:r>
              <a:t>D. La menomazione impedisce qualunque attività lavorativa o consente il reimpiego </a:t>
            </a:r>
            <a:r>
              <a:rPr sz="2800"/>
              <a:t> </a:t>
            </a:r>
            <a:r>
              <a:t>solo in attività che necessitano di intervento assistenziale permanente, continuativo e globale </a:t>
            </a:r>
            <a:r>
              <a:rPr>
                <a:solidFill>
                  <a:srgbClr val="00FFFF"/>
                </a:solidFill>
              </a:rPr>
              <a:t>(da 86% a 100% = coeff. 1,0)</a:t>
            </a:r>
          </a:p>
        </p:txBody>
      </p:sp>
    </p:spTree>
  </p:cSld>
  <p:clrMapOvr>
    <a:masterClrMapping/>
  </p:clrMapOvr>
  <p:transition spd="slow"/>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0" name="BD10307_.png" descr="BD10307_"/>
          <p:cNvPicPr>
            <a:picLocks noChangeAspect="1"/>
          </p:cNvPicPr>
          <p:nvPr/>
        </p:nvPicPr>
        <p:blipFill>
          <a:blip r:embed="rId2"/>
          <a:stretch>
            <a:fillRect/>
          </a:stretch>
        </p:blipFill>
        <p:spPr>
          <a:xfrm>
            <a:off x="0" y="6781800"/>
            <a:ext cx="9144000" cy="152400"/>
          </a:xfrm>
          <a:prstGeom prst="rect">
            <a:avLst/>
          </a:prstGeom>
          <a:ln w="12700">
            <a:miter lim="400000"/>
          </a:ln>
        </p:spPr>
      </p:pic>
      <p:sp>
        <p:nvSpPr>
          <p:cNvPr id="301" name="Shape 301"/>
          <p:cNvSpPr/>
          <p:nvPr/>
        </p:nvSpPr>
        <p:spPr>
          <a:xfrm>
            <a:off x="542925" y="188912"/>
            <a:ext cx="3982403" cy="586741"/>
          </a:xfrm>
          <a:prstGeom prst="rect">
            <a:avLst/>
          </a:prstGeom>
          <a:ln w="12700">
            <a:miter lim="400000"/>
          </a:ln>
          <a:extLst>
            <a:ext uri="{C572A759-6A51-4108-AA02-DFA0A04FC94B}">
              <ma14:wrappingTextBoxFlag xmlns:ma14="http://schemas.microsoft.com/office/mac/drawingml/2011/main" xmlns="" val="1"/>
            </a:ext>
          </a:extLst>
        </p:spPr>
        <p:txBody>
          <a:bodyPr wrap="none" lIns="45719" rIns="45719">
            <a:spAutoFit/>
          </a:bodyPr>
          <a:lstStyle>
            <a:lvl1pPr>
              <a:defRPr sz="2800">
                <a:solidFill>
                  <a:srgbClr val="FFFFFF"/>
                </a:solidFill>
                <a:latin typeface="Comic Sans MS"/>
                <a:ea typeface="Comic Sans MS"/>
                <a:cs typeface="Comic Sans MS"/>
                <a:sym typeface="Comic Sans MS"/>
              </a:defRPr>
            </a:lvl1pPr>
          </a:lstStyle>
          <a:p>
            <a:r>
              <a:t>Tabella dei coefficienti</a:t>
            </a:r>
          </a:p>
        </p:txBody>
      </p:sp>
      <p:pic>
        <p:nvPicPr>
          <p:cNvPr id="302" name="BD21297_.png" descr="BD21297_"/>
          <p:cNvPicPr>
            <a:picLocks noChangeAspect="1"/>
          </p:cNvPicPr>
          <p:nvPr/>
        </p:nvPicPr>
        <p:blipFill>
          <a:blip r:embed="rId3"/>
          <a:stretch>
            <a:fillRect/>
          </a:stretch>
        </p:blipFill>
        <p:spPr>
          <a:xfrm>
            <a:off x="107950" y="260350"/>
            <a:ext cx="360363" cy="333375"/>
          </a:xfrm>
          <a:prstGeom prst="rect">
            <a:avLst/>
          </a:prstGeom>
          <a:ln w="12700">
            <a:miter lim="400000"/>
          </a:ln>
        </p:spPr>
      </p:pic>
      <p:graphicFrame>
        <p:nvGraphicFramePr>
          <p:cNvPr id="303" name="Table 303"/>
          <p:cNvGraphicFramePr/>
          <p:nvPr/>
        </p:nvGraphicFramePr>
        <p:xfrm>
          <a:off x="250825" y="692150"/>
          <a:ext cx="8435975" cy="5486400"/>
        </p:xfrm>
        <a:graphic>
          <a:graphicData uri="http://schemas.openxmlformats.org/drawingml/2006/table">
            <a:tbl>
              <a:tblPr>
                <a:tableStyleId>{4C3C2611-4C71-4FC5-86AE-919BDF0F9419}</a:tableStyleId>
              </a:tblPr>
              <a:tblGrid>
                <a:gridCol w="450850">
                  <a:extLst>
                    <a:ext uri="{9D8B030D-6E8A-4147-A177-3AD203B41FA5}">
                      <a16:colId xmlns:a16="http://schemas.microsoft.com/office/drawing/2014/main" val="20000"/>
                    </a:ext>
                  </a:extLst>
                </a:gridCol>
                <a:gridCol w="4518025">
                  <a:extLst>
                    <a:ext uri="{9D8B030D-6E8A-4147-A177-3AD203B41FA5}">
                      <a16:colId xmlns:a16="http://schemas.microsoft.com/office/drawing/2014/main" val="20001"/>
                    </a:ext>
                  </a:extLst>
                </a:gridCol>
                <a:gridCol w="1800225">
                  <a:extLst>
                    <a:ext uri="{9D8B030D-6E8A-4147-A177-3AD203B41FA5}">
                      <a16:colId xmlns:a16="http://schemas.microsoft.com/office/drawing/2014/main" val="20002"/>
                    </a:ext>
                  </a:extLst>
                </a:gridCol>
                <a:gridCol w="1666875">
                  <a:extLst>
                    <a:ext uri="{9D8B030D-6E8A-4147-A177-3AD203B41FA5}">
                      <a16:colId xmlns:a16="http://schemas.microsoft.com/office/drawing/2014/main" val="20003"/>
                    </a:ext>
                  </a:extLst>
                </a:gridCol>
              </a:tblGrid>
              <a:tr h="1066800">
                <a:tc>
                  <a:txBody>
                    <a:bodyPr/>
                    <a:lstStyle/>
                    <a:p>
                      <a:pPr algn="l">
                        <a:spcBef>
                          <a:spcPts val="400"/>
                        </a:spcBef>
                        <a:defRPr sz="2000">
                          <a:latin typeface="Comic Sans MS"/>
                          <a:ea typeface="Comic Sans MS"/>
                          <a:cs typeface="Comic Sans MS"/>
                          <a:sym typeface="Comic Sans MS"/>
                        </a:defRPr>
                      </a:pPr>
                      <a:endParaRPr/>
                    </a:p>
                  </a:txBody>
                  <a:tcPr marL="45720" marR="45720" horzOverflow="overflow">
                    <a:lnL w="12700">
                      <a:solidFill>
                        <a:srgbClr val="FFFF00"/>
                      </a:solidFill>
                    </a:lnL>
                    <a:lnR w="12700">
                      <a:solidFill>
                        <a:srgbClr val="FFFF00"/>
                      </a:solidFill>
                    </a:lnR>
                    <a:lnT w="12700">
                      <a:solidFill>
                        <a:srgbClr val="FFFF00"/>
                      </a:solidFill>
                    </a:lnT>
                    <a:lnB w="12700">
                      <a:solidFill>
                        <a:srgbClr val="FFFF00"/>
                      </a:solidFill>
                    </a:lnB>
                    <a:noFill/>
                  </a:tcPr>
                </a:tc>
                <a:tc>
                  <a:txBody>
                    <a:bodyPr/>
                    <a:lstStyle/>
                    <a:p>
                      <a:pPr algn="ctr">
                        <a:spcBef>
                          <a:spcPts val="400"/>
                        </a:spcBef>
                        <a:defRPr sz="1800"/>
                      </a:pPr>
                      <a:r>
                        <a:rPr sz="2000">
                          <a:solidFill>
                            <a:srgbClr val="FFFFFF"/>
                          </a:solidFill>
                          <a:latin typeface="Comic Sans MS"/>
                          <a:ea typeface="Comic Sans MS"/>
                          <a:cs typeface="Comic Sans MS"/>
                          <a:sym typeface="Comic Sans MS"/>
                        </a:rPr>
                        <a:t>Definizione</a:t>
                      </a:r>
                    </a:p>
                  </a:txBody>
                  <a:tcPr marL="45720" marR="45720" horzOverflow="overflow">
                    <a:lnL w="12700">
                      <a:solidFill>
                        <a:srgbClr val="FFFF00"/>
                      </a:solidFill>
                    </a:lnL>
                    <a:lnR w="12700">
                      <a:solidFill>
                        <a:srgbClr val="FFFF00"/>
                      </a:solidFill>
                    </a:lnR>
                    <a:lnT w="12700">
                      <a:solidFill>
                        <a:srgbClr val="FFFF00"/>
                      </a:solidFill>
                    </a:lnT>
                    <a:lnB w="12700">
                      <a:solidFill>
                        <a:srgbClr val="FFFF00"/>
                      </a:solidFill>
                    </a:lnB>
                    <a:noFill/>
                  </a:tcPr>
                </a:tc>
                <a:tc>
                  <a:txBody>
                    <a:bodyPr/>
                    <a:lstStyle/>
                    <a:p>
                      <a:pPr algn="ctr">
                        <a:spcBef>
                          <a:spcPts val="400"/>
                        </a:spcBef>
                        <a:defRPr sz="2000">
                          <a:solidFill>
                            <a:srgbClr val="FFFFFF"/>
                          </a:solidFill>
                          <a:latin typeface="Comic Sans MS"/>
                          <a:ea typeface="Comic Sans MS"/>
                          <a:cs typeface="Comic Sans MS"/>
                          <a:sym typeface="Comic Sans MS"/>
                        </a:defRPr>
                      </a:pPr>
                      <a:r>
                        <a:t>Grado I</a:t>
                      </a:r>
                    </a:p>
                    <a:p>
                      <a:pPr algn="ctr">
                        <a:spcBef>
                          <a:spcPts val="400"/>
                        </a:spcBef>
                        <a:defRPr sz="2000">
                          <a:solidFill>
                            <a:srgbClr val="FFFFFF"/>
                          </a:solidFill>
                          <a:latin typeface="Comic Sans MS"/>
                          <a:ea typeface="Comic Sans MS"/>
                          <a:cs typeface="Comic Sans MS"/>
                          <a:sym typeface="Comic Sans MS"/>
                        </a:defRPr>
                      </a:pPr>
                      <a:r>
                        <a:t>Menomazione %</a:t>
                      </a:r>
                    </a:p>
                  </a:txBody>
                  <a:tcPr marL="45720" marR="45720" horzOverflow="overflow">
                    <a:lnL w="12700">
                      <a:solidFill>
                        <a:srgbClr val="FFFF00"/>
                      </a:solidFill>
                    </a:lnL>
                    <a:lnR w="12700">
                      <a:solidFill>
                        <a:srgbClr val="FFFF00"/>
                      </a:solidFill>
                    </a:lnR>
                    <a:lnT w="12700">
                      <a:solidFill>
                        <a:srgbClr val="FFFF00"/>
                      </a:solidFill>
                    </a:lnT>
                    <a:lnB w="12700">
                      <a:solidFill>
                        <a:srgbClr val="FFFF00"/>
                      </a:solidFill>
                    </a:lnB>
                    <a:noFill/>
                  </a:tcPr>
                </a:tc>
                <a:tc>
                  <a:txBody>
                    <a:bodyPr/>
                    <a:lstStyle/>
                    <a:p>
                      <a:pPr algn="ctr">
                        <a:spcBef>
                          <a:spcPts val="400"/>
                        </a:spcBef>
                        <a:defRPr sz="1800"/>
                      </a:pPr>
                      <a:r>
                        <a:rPr sz="2000">
                          <a:solidFill>
                            <a:srgbClr val="FFFFFF"/>
                          </a:solidFill>
                          <a:latin typeface="Comic Sans MS"/>
                          <a:ea typeface="Comic Sans MS"/>
                          <a:cs typeface="Comic Sans MS"/>
                          <a:sym typeface="Comic Sans MS"/>
                        </a:rPr>
                        <a:t>Coefficienti</a:t>
                      </a:r>
                    </a:p>
                  </a:txBody>
                  <a:tcPr marL="45720" marR="45720" horzOverflow="overflow">
                    <a:lnL w="12700">
                      <a:solidFill>
                        <a:srgbClr val="FFFF00"/>
                      </a:solidFill>
                    </a:lnL>
                    <a:lnR w="12700">
                      <a:solidFill>
                        <a:srgbClr val="FFFF00"/>
                      </a:solidFill>
                    </a:lnR>
                    <a:lnT w="12700">
                      <a:solidFill>
                        <a:srgbClr val="FFFF00"/>
                      </a:solidFill>
                    </a:lnT>
                    <a:lnB w="12700">
                      <a:solidFill>
                        <a:srgbClr val="FFFF00"/>
                      </a:solidFill>
                    </a:lnB>
                    <a:noFill/>
                  </a:tcPr>
                </a:tc>
                <a:extLst>
                  <a:ext uri="{0D108BD9-81ED-4DB2-BD59-A6C34878D82A}">
                    <a16:rowId xmlns:a16="http://schemas.microsoft.com/office/drawing/2014/main" val="10000"/>
                  </a:ext>
                </a:extLst>
              </a:tr>
              <a:tr h="4419600">
                <a:tc>
                  <a:txBody>
                    <a:bodyPr/>
                    <a:lstStyle/>
                    <a:p>
                      <a:pPr algn="l">
                        <a:spcBef>
                          <a:spcPts val="400"/>
                        </a:spcBef>
                        <a:defRPr sz="2000">
                          <a:solidFill>
                            <a:srgbClr val="FFFFFF"/>
                          </a:solidFill>
                          <a:latin typeface="Comic Sans MS"/>
                          <a:ea typeface="Comic Sans MS"/>
                          <a:cs typeface="Comic Sans MS"/>
                          <a:sym typeface="Comic Sans MS"/>
                        </a:defRPr>
                      </a:pPr>
                      <a:r>
                        <a:t>A</a:t>
                      </a:r>
                    </a:p>
                    <a:p>
                      <a:pPr algn="l">
                        <a:spcBef>
                          <a:spcPts val="400"/>
                        </a:spcBef>
                        <a:defRPr sz="2000">
                          <a:solidFill>
                            <a:srgbClr val="FFFFFF"/>
                          </a:solidFill>
                          <a:latin typeface="Comic Sans MS"/>
                          <a:ea typeface="Comic Sans MS"/>
                          <a:cs typeface="Comic Sans MS"/>
                          <a:sym typeface="Comic Sans MS"/>
                        </a:defRPr>
                      </a:pPr>
                      <a:endParaRPr/>
                    </a:p>
                    <a:p>
                      <a:pPr algn="l">
                        <a:spcBef>
                          <a:spcPts val="400"/>
                        </a:spcBef>
                        <a:defRPr sz="2000">
                          <a:solidFill>
                            <a:srgbClr val="FFFFFF"/>
                          </a:solidFill>
                          <a:latin typeface="Comic Sans MS"/>
                          <a:ea typeface="Comic Sans MS"/>
                          <a:cs typeface="Comic Sans MS"/>
                          <a:sym typeface="Comic Sans MS"/>
                        </a:defRPr>
                      </a:pPr>
                      <a:endParaRPr/>
                    </a:p>
                    <a:p>
                      <a:pPr algn="l">
                        <a:spcBef>
                          <a:spcPts val="400"/>
                        </a:spcBef>
                        <a:defRPr sz="2000">
                          <a:solidFill>
                            <a:srgbClr val="FFFFFF"/>
                          </a:solidFill>
                          <a:latin typeface="Comic Sans MS"/>
                          <a:ea typeface="Comic Sans MS"/>
                          <a:cs typeface="Comic Sans MS"/>
                          <a:sym typeface="Comic Sans MS"/>
                        </a:defRPr>
                      </a:pPr>
                      <a:endParaRPr/>
                    </a:p>
                    <a:p>
                      <a:pPr algn="l">
                        <a:spcBef>
                          <a:spcPts val="400"/>
                        </a:spcBef>
                        <a:defRPr sz="2000">
                          <a:solidFill>
                            <a:srgbClr val="FFFFFF"/>
                          </a:solidFill>
                          <a:latin typeface="Comic Sans MS"/>
                          <a:ea typeface="Comic Sans MS"/>
                          <a:cs typeface="Comic Sans MS"/>
                          <a:sym typeface="Comic Sans MS"/>
                        </a:defRPr>
                      </a:pPr>
                      <a:endParaRPr/>
                    </a:p>
                    <a:p>
                      <a:pPr algn="l">
                        <a:spcBef>
                          <a:spcPts val="400"/>
                        </a:spcBef>
                        <a:defRPr sz="2000">
                          <a:solidFill>
                            <a:srgbClr val="FFFFFF"/>
                          </a:solidFill>
                          <a:latin typeface="Comic Sans MS"/>
                          <a:ea typeface="Comic Sans MS"/>
                          <a:cs typeface="Comic Sans MS"/>
                          <a:sym typeface="Comic Sans MS"/>
                        </a:defRPr>
                      </a:pPr>
                      <a:r>
                        <a:t>B</a:t>
                      </a:r>
                    </a:p>
                    <a:p>
                      <a:pPr algn="l">
                        <a:spcBef>
                          <a:spcPts val="400"/>
                        </a:spcBef>
                        <a:defRPr sz="2000">
                          <a:solidFill>
                            <a:srgbClr val="FFFFFF"/>
                          </a:solidFill>
                          <a:latin typeface="Comic Sans MS"/>
                          <a:ea typeface="Comic Sans MS"/>
                          <a:cs typeface="Comic Sans MS"/>
                          <a:sym typeface="Comic Sans MS"/>
                        </a:defRPr>
                      </a:pPr>
                      <a:endParaRPr/>
                    </a:p>
                    <a:p>
                      <a:pPr algn="l">
                        <a:spcBef>
                          <a:spcPts val="400"/>
                        </a:spcBef>
                        <a:defRPr sz="2000">
                          <a:solidFill>
                            <a:srgbClr val="FFFFFF"/>
                          </a:solidFill>
                          <a:latin typeface="Comic Sans MS"/>
                          <a:ea typeface="Comic Sans MS"/>
                          <a:cs typeface="Comic Sans MS"/>
                          <a:sym typeface="Comic Sans MS"/>
                        </a:defRPr>
                      </a:pPr>
                      <a:endParaRPr/>
                    </a:p>
                    <a:p>
                      <a:pPr algn="l">
                        <a:spcBef>
                          <a:spcPts val="400"/>
                        </a:spcBef>
                        <a:defRPr sz="2000">
                          <a:solidFill>
                            <a:srgbClr val="FFFFFF"/>
                          </a:solidFill>
                          <a:latin typeface="Comic Sans MS"/>
                          <a:ea typeface="Comic Sans MS"/>
                          <a:cs typeface="Comic Sans MS"/>
                          <a:sym typeface="Comic Sans MS"/>
                        </a:defRPr>
                      </a:pPr>
                      <a:endParaRPr/>
                    </a:p>
                  </a:txBody>
                  <a:tcPr marL="45720" marR="45720" horzOverflow="overflow">
                    <a:lnL w="12700">
                      <a:solidFill>
                        <a:srgbClr val="FFFF00"/>
                      </a:solidFill>
                    </a:lnL>
                    <a:lnR w="12700">
                      <a:solidFill>
                        <a:srgbClr val="FFFF00"/>
                      </a:solidFill>
                    </a:lnR>
                    <a:lnT w="12700">
                      <a:solidFill>
                        <a:srgbClr val="FFFF00"/>
                      </a:solidFill>
                    </a:lnT>
                    <a:lnB w="12700">
                      <a:solidFill>
                        <a:srgbClr val="FFFF00"/>
                      </a:solidFill>
                    </a:lnB>
                    <a:noFill/>
                  </a:tcPr>
                </a:tc>
                <a:tc>
                  <a:txBody>
                    <a:bodyPr/>
                    <a:lstStyle/>
                    <a:p>
                      <a:pPr algn="l">
                        <a:spcBef>
                          <a:spcPts val="400"/>
                        </a:spcBef>
                        <a:defRPr sz="2000">
                          <a:solidFill>
                            <a:srgbClr val="FFFFFF"/>
                          </a:solidFill>
                          <a:latin typeface="Comic Sans MS"/>
                          <a:ea typeface="Comic Sans MS"/>
                          <a:cs typeface="Comic Sans MS"/>
                          <a:sym typeface="Comic Sans MS"/>
                        </a:defRPr>
                      </a:pPr>
                      <a:r>
                        <a:t>La menomazione non pregiudica gravemente né l’attività svolta né quelle della categoria di appartenenza</a:t>
                      </a:r>
                    </a:p>
                    <a:p>
                      <a:pPr algn="l">
                        <a:spcBef>
                          <a:spcPts val="400"/>
                        </a:spcBef>
                        <a:defRPr sz="2000">
                          <a:solidFill>
                            <a:srgbClr val="FFFFFF"/>
                          </a:solidFill>
                          <a:latin typeface="Comic Sans MS"/>
                          <a:ea typeface="Comic Sans MS"/>
                          <a:cs typeface="Comic Sans MS"/>
                          <a:sym typeface="Comic Sans MS"/>
                        </a:defRPr>
                      </a:pPr>
                      <a:endParaRPr/>
                    </a:p>
                    <a:p>
                      <a:pPr algn="l">
                        <a:spcBef>
                          <a:spcPts val="400"/>
                        </a:spcBef>
                        <a:defRPr sz="2000">
                          <a:solidFill>
                            <a:srgbClr val="FFFFFF"/>
                          </a:solidFill>
                          <a:latin typeface="Comic Sans MS"/>
                          <a:ea typeface="Comic Sans MS"/>
                          <a:cs typeface="Comic Sans MS"/>
                          <a:sym typeface="Comic Sans MS"/>
                        </a:defRPr>
                      </a:pPr>
                      <a:r>
                        <a:t>La menomazione pregiudica gravemente o impedisce l’attività svolta, ma consente comunque altre attività della categoria di appartenenza anche mediante interventi di supporto e ricorso a servizi di sostegno</a:t>
                      </a:r>
                    </a:p>
                  </a:txBody>
                  <a:tcPr marL="45720" marR="45720" horzOverflow="overflow">
                    <a:lnL w="12700">
                      <a:solidFill>
                        <a:srgbClr val="FFFF00"/>
                      </a:solidFill>
                    </a:lnL>
                    <a:lnR w="12700">
                      <a:solidFill>
                        <a:srgbClr val="FFFF00"/>
                      </a:solidFill>
                    </a:lnR>
                    <a:lnT w="12700">
                      <a:solidFill>
                        <a:srgbClr val="FFFF00"/>
                      </a:solidFill>
                    </a:lnT>
                    <a:lnB w="12700">
                      <a:solidFill>
                        <a:srgbClr val="FFFF00"/>
                      </a:solidFill>
                    </a:lnB>
                    <a:noFill/>
                  </a:tcPr>
                </a:tc>
                <a:tc>
                  <a:txBody>
                    <a:bodyPr/>
                    <a:lstStyle/>
                    <a:p>
                      <a:pPr algn="ctr">
                        <a:spcBef>
                          <a:spcPts val="400"/>
                        </a:spcBef>
                        <a:defRPr sz="2000">
                          <a:solidFill>
                            <a:srgbClr val="FFFFFF"/>
                          </a:solidFill>
                          <a:latin typeface="Comic Sans MS"/>
                          <a:ea typeface="Comic Sans MS"/>
                          <a:cs typeface="Comic Sans MS"/>
                          <a:sym typeface="Comic Sans MS"/>
                        </a:defRPr>
                      </a:pPr>
                      <a:r>
                        <a:t>da 16 a 20</a:t>
                      </a:r>
                    </a:p>
                    <a:p>
                      <a:pPr algn="ctr">
                        <a:spcBef>
                          <a:spcPts val="400"/>
                        </a:spcBef>
                        <a:defRPr sz="2000">
                          <a:solidFill>
                            <a:srgbClr val="FFFFFF"/>
                          </a:solidFill>
                          <a:latin typeface="Comic Sans MS"/>
                          <a:ea typeface="Comic Sans MS"/>
                          <a:cs typeface="Comic Sans MS"/>
                          <a:sym typeface="Comic Sans MS"/>
                        </a:defRPr>
                      </a:pPr>
                      <a:r>
                        <a:t>da 21 a 25</a:t>
                      </a:r>
                    </a:p>
                    <a:p>
                      <a:pPr algn="ctr">
                        <a:spcBef>
                          <a:spcPts val="400"/>
                        </a:spcBef>
                        <a:defRPr sz="2000">
                          <a:solidFill>
                            <a:srgbClr val="FFFFFF"/>
                          </a:solidFill>
                          <a:latin typeface="Comic Sans MS"/>
                          <a:ea typeface="Comic Sans MS"/>
                          <a:cs typeface="Comic Sans MS"/>
                          <a:sym typeface="Comic Sans MS"/>
                        </a:defRPr>
                      </a:pPr>
                      <a:endParaRPr/>
                    </a:p>
                    <a:p>
                      <a:pPr algn="ctr">
                        <a:spcBef>
                          <a:spcPts val="400"/>
                        </a:spcBef>
                        <a:defRPr sz="2000">
                          <a:solidFill>
                            <a:srgbClr val="FFFFFF"/>
                          </a:solidFill>
                          <a:latin typeface="Comic Sans MS"/>
                          <a:ea typeface="Comic Sans MS"/>
                          <a:cs typeface="Comic Sans MS"/>
                          <a:sym typeface="Comic Sans MS"/>
                        </a:defRPr>
                      </a:pPr>
                      <a:endParaRPr/>
                    </a:p>
                    <a:p>
                      <a:pPr algn="ctr">
                        <a:spcBef>
                          <a:spcPts val="400"/>
                        </a:spcBef>
                        <a:defRPr sz="2000">
                          <a:solidFill>
                            <a:srgbClr val="FFFFFF"/>
                          </a:solidFill>
                          <a:latin typeface="Comic Sans MS"/>
                          <a:ea typeface="Comic Sans MS"/>
                          <a:cs typeface="Comic Sans MS"/>
                          <a:sym typeface="Comic Sans MS"/>
                        </a:defRPr>
                      </a:pPr>
                      <a:endParaRPr/>
                    </a:p>
                    <a:p>
                      <a:pPr algn="ctr">
                        <a:spcBef>
                          <a:spcPts val="400"/>
                        </a:spcBef>
                        <a:defRPr sz="2000">
                          <a:solidFill>
                            <a:srgbClr val="FFFFFF"/>
                          </a:solidFill>
                          <a:latin typeface="Comic Sans MS"/>
                          <a:ea typeface="Comic Sans MS"/>
                          <a:cs typeface="Comic Sans MS"/>
                          <a:sym typeface="Comic Sans MS"/>
                        </a:defRPr>
                      </a:pPr>
                      <a:r>
                        <a:t>da 26 a 35</a:t>
                      </a:r>
                    </a:p>
                    <a:p>
                      <a:pPr algn="ctr">
                        <a:spcBef>
                          <a:spcPts val="400"/>
                        </a:spcBef>
                        <a:defRPr sz="2000">
                          <a:solidFill>
                            <a:srgbClr val="FFFFFF"/>
                          </a:solidFill>
                          <a:latin typeface="Comic Sans MS"/>
                          <a:ea typeface="Comic Sans MS"/>
                          <a:cs typeface="Comic Sans MS"/>
                          <a:sym typeface="Comic Sans MS"/>
                        </a:defRPr>
                      </a:pPr>
                      <a:r>
                        <a:t>da 36 a 50</a:t>
                      </a:r>
                    </a:p>
                  </a:txBody>
                  <a:tcPr marL="45720" marR="45720" horzOverflow="overflow">
                    <a:lnL w="12700">
                      <a:solidFill>
                        <a:srgbClr val="FFFF00"/>
                      </a:solidFill>
                    </a:lnL>
                    <a:lnR w="12700">
                      <a:solidFill>
                        <a:srgbClr val="FFFF00"/>
                      </a:solidFill>
                    </a:lnR>
                    <a:lnT w="12700">
                      <a:solidFill>
                        <a:srgbClr val="FFFF00"/>
                      </a:solidFill>
                    </a:lnT>
                    <a:lnB w="12700">
                      <a:solidFill>
                        <a:srgbClr val="FFFF00"/>
                      </a:solidFill>
                    </a:lnB>
                    <a:noFill/>
                  </a:tcPr>
                </a:tc>
                <a:tc>
                  <a:txBody>
                    <a:bodyPr/>
                    <a:lstStyle/>
                    <a:p>
                      <a:pPr algn="ctr">
                        <a:spcBef>
                          <a:spcPts val="400"/>
                        </a:spcBef>
                        <a:defRPr sz="2000">
                          <a:solidFill>
                            <a:srgbClr val="FFFFFF"/>
                          </a:solidFill>
                          <a:latin typeface="Comic Sans MS"/>
                          <a:ea typeface="Comic Sans MS"/>
                          <a:cs typeface="Comic Sans MS"/>
                          <a:sym typeface="Comic Sans MS"/>
                        </a:defRPr>
                      </a:pPr>
                      <a:r>
                        <a:t>0.4</a:t>
                      </a:r>
                    </a:p>
                    <a:p>
                      <a:pPr algn="ctr">
                        <a:spcBef>
                          <a:spcPts val="400"/>
                        </a:spcBef>
                        <a:defRPr sz="2000">
                          <a:solidFill>
                            <a:srgbClr val="FFFFFF"/>
                          </a:solidFill>
                          <a:latin typeface="Comic Sans MS"/>
                          <a:ea typeface="Comic Sans MS"/>
                          <a:cs typeface="Comic Sans MS"/>
                          <a:sym typeface="Comic Sans MS"/>
                        </a:defRPr>
                      </a:pPr>
                      <a:r>
                        <a:t>0.5</a:t>
                      </a:r>
                    </a:p>
                    <a:p>
                      <a:pPr algn="ctr">
                        <a:spcBef>
                          <a:spcPts val="400"/>
                        </a:spcBef>
                        <a:defRPr sz="2000">
                          <a:solidFill>
                            <a:srgbClr val="FFFFFF"/>
                          </a:solidFill>
                          <a:latin typeface="Comic Sans MS"/>
                          <a:ea typeface="Comic Sans MS"/>
                          <a:cs typeface="Comic Sans MS"/>
                          <a:sym typeface="Comic Sans MS"/>
                        </a:defRPr>
                      </a:pPr>
                      <a:endParaRPr/>
                    </a:p>
                    <a:p>
                      <a:pPr algn="ctr">
                        <a:spcBef>
                          <a:spcPts val="400"/>
                        </a:spcBef>
                        <a:defRPr sz="2000">
                          <a:solidFill>
                            <a:srgbClr val="FFFFFF"/>
                          </a:solidFill>
                          <a:latin typeface="Comic Sans MS"/>
                          <a:ea typeface="Comic Sans MS"/>
                          <a:cs typeface="Comic Sans MS"/>
                          <a:sym typeface="Comic Sans MS"/>
                        </a:defRPr>
                      </a:pPr>
                      <a:endParaRPr/>
                    </a:p>
                    <a:p>
                      <a:pPr algn="ctr">
                        <a:spcBef>
                          <a:spcPts val="400"/>
                        </a:spcBef>
                        <a:defRPr sz="2000">
                          <a:solidFill>
                            <a:srgbClr val="FFFFFF"/>
                          </a:solidFill>
                          <a:latin typeface="Comic Sans MS"/>
                          <a:ea typeface="Comic Sans MS"/>
                          <a:cs typeface="Comic Sans MS"/>
                          <a:sym typeface="Comic Sans MS"/>
                        </a:defRPr>
                      </a:pPr>
                      <a:endParaRPr/>
                    </a:p>
                    <a:p>
                      <a:pPr algn="ctr">
                        <a:spcBef>
                          <a:spcPts val="400"/>
                        </a:spcBef>
                        <a:defRPr sz="2000">
                          <a:solidFill>
                            <a:srgbClr val="FFFFFF"/>
                          </a:solidFill>
                          <a:latin typeface="Comic Sans MS"/>
                          <a:ea typeface="Comic Sans MS"/>
                          <a:cs typeface="Comic Sans MS"/>
                          <a:sym typeface="Comic Sans MS"/>
                        </a:defRPr>
                      </a:pPr>
                      <a:r>
                        <a:t>0.6</a:t>
                      </a:r>
                    </a:p>
                    <a:p>
                      <a:pPr algn="ctr">
                        <a:spcBef>
                          <a:spcPts val="400"/>
                        </a:spcBef>
                        <a:defRPr sz="2000">
                          <a:solidFill>
                            <a:srgbClr val="FFFFFF"/>
                          </a:solidFill>
                          <a:latin typeface="Comic Sans MS"/>
                          <a:ea typeface="Comic Sans MS"/>
                          <a:cs typeface="Comic Sans MS"/>
                          <a:sym typeface="Comic Sans MS"/>
                        </a:defRPr>
                      </a:pPr>
                      <a:r>
                        <a:t>0.7</a:t>
                      </a:r>
                    </a:p>
                  </a:txBody>
                  <a:tcPr marL="45720" marR="45720" horzOverflow="overflow">
                    <a:lnL w="12700">
                      <a:solidFill>
                        <a:srgbClr val="FFFF00"/>
                      </a:solidFill>
                    </a:lnL>
                    <a:lnR w="12700">
                      <a:solidFill>
                        <a:srgbClr val="FFFF00"/>
                      </a:solidFill>
                    </a:lnR>
                    <a:lnT w="12700">
                      <a:solidFill>
                        <a:srgbClr val="FFFF00"/>
                      </a:solidFill>
                    </a:lnT>
                    <a:lnB w="12700">
                      <a:solidFill>
                        <a:srgbClr val="FFFF00"/>
                      </a:solidFill>
                    </a:lnB>
                    <a:noFill/>
                  </a:tcPr>
                </a:tc>
                <a:extLst>
                  <a:ext uri="{0D108BD9-81ED-4DB2-BD59-A6C34878D82A}">
                    <a16:rowId xmlns:a16="http://schemas.microsoft.com/office/drawing/2014/main" val="10001"/>
                  </a:ext>
                </a:extLst>
              </a:tr>
            </a:tbl>
          </a:graphicData>
        </a:graphic>
      </p:graphicFrame>
    </p:spTree>
  </p:cSld>
  <p:clrMapOvr>
    <a:masterClrMapping/>
  </p:clrMapOvr>
  <p:transition spd="slow"/>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5" name="BD10307_.png" descr="BD10307_"/>
          <p:cNvPicPr>
            <a:picLocks noChangeAspect="1"/>
          </p:cNvPicPr>
          <p:nvPr/>
        </p:nvPicPr>
        <p:blipFill>
          <a:blip r:embed="rId2"/>
          <a:stretch>
            <a:fillRect/>
          </a:stretch>
        </p:blipFill>
        <p:spPr>
          <a:xfrm>
            <a:off x="0" y="6781800"/>
            <a:ext cx="9144000" cy="152400"/>
          </a:xfrm>
          <a:prstGeom prst="rect">
            <a:avLst/>
          </a:prstGeom>
          <a:ln w="12700">
            <a:miter lim="400000"/>
          </a:ln>
        </p:spPr>
      </p:pic>
      <p:sp>
        <p:nvSpPr>
          <p:cNvPr id="306" name="Shape 306"/>
          <p:cNvSpPr/>
          <p:nvPr/>
        </p:nvSpPr>
        <p:spPr>
          <a:xfrm>
            <a:off x="542925" y="188912"/>
            <a:ext cx="3982403" cy="586741"/>
          </a:xfrm>
          <a:prstGeom prst="rect">
            <a:avLst/>
          </a:prstGeom>
          <a:ln w="12700">
            <a:miter lim="400000"/>
          </a:ln>
          <a:extLst>
            <a:ext uri="{C572A759-6A51-4108-AA02-DFA0A04FC94B}">
              <ma14:wrappingTextBoxFlag xmlns:ma14="http://schemas.microsoft.com/office/mac/drawingml/2011/main" xmlns="" val="1"/>
            </a:ext>
          </a:extLst>
        </p:spPr>
        <p:txBody>
          <a:bodyPr wrap="none" lIns="45719" rIns="45719">
            <a:spAutoFit/>
          </a:bodyPr>
          <a:lstStyle>
            <a:lvl1pPr>
              <a:defRPr sz="2800">
                <a:solidFill>
                  <a:srgbClr val="FFFFFF"/>
                </a:solidFill>
                <a:latin typeface="Comic Sans MS"/>
                <a:ea typeface="Comic Sans MS"/>
                <a:cs typeface="Comic Sans MS"/>
                <a:sym typeface="Comic Sans MS"/>
              </a:defRPr>
            </a:lvl1pPr>
          </a:lstStyle>
          <a:p>
            <a:r>
              <a:t>Tabella dei coefficienti</a:t>
            </a:r>
          </a:p>
        </p:txBody>
      </p:sp>
      <p:pic>
        <p:nvPicPr>
          <p:cNvPr id="307" name="BD21297_.png" descr="BD21297_"/>
          <p:cNvPicPr>
            <a:picLocks noChangeAspect="1"/>
          </p:cNvPicPr>
          <p:nvPr/>
        </p:nvPicPr>
        <p:blipFill>
          <a:blip r:embed="rId3"/>
          <a:stretch>
            <a:fillRect/>
          </a:stretch>
        </p:blipFill>
        <p:spPr>
          <a:xfrm>
            <a:off x="107950" y="260350"/>
            <a:ext cx="360363" cy="333375"/>
          </a:xfrm>
          <a:prstGeom prst="rect">
            <a:avLst/>
          </a:prstGeom>
          <a:ln w="12700">
            <a:miter lim="400000"/>
          </a:ln>
        </p:spPr>
      </p:pic>
      <p:graphicFrame>
        <p:nvGraphicFramePr>
          <p:cNvPr id="308" name="Table 308"/>
          <p:cNvGraphicFramePr/>
          <p:nvPr/>
        </p:nvGraphicFramePr>
        <p:xfrm>
          <a:off x="250825" y="647700"/>
          <a:ext cx="8569324" cy="5591175"/>
        </p:xfrm>
        <a:graphic>
          <a:graphicData uri="http://schemas.openxmlformats.org/drawingml/2006/table">
            <a:tbl>
              <a:tblPr>
                <a:tableStyleId>{4C3C2611-4C71-4FC5-86AE-919BDF0F9419}</a:tableStyleId>
              </a:tblPr>
              <a:tblGrid>
                <a:gridCol w="458787">
                  <a:extLst>
                    <a:ext uri="{9D8B030D-6E8A-4147-A177-3AD203B41FA5}">
                      <a16:colId xmlns:a16="http://schemas.microsoft.com/office/drawing/2014/main" val="20000"/>
                    </a:ext>
                  </a:extLst>
                </a:gridCol>
                <a:gridCol w="4587875">
                  <a:extLst>
                    <a:ext uri="{9D8B030D-6E8A-4147-A177-3AD203B41FA5}">
                      <a16:colId xmlns:a16="http://schemas.microsoft.com/office/drawing/2014/main" val="20001"/>
                    </a:ext>
                  </a:extLst>
                </a:gridCol>
                <a:gridCol w="1828800">
                  <a:extLst>
                    <a:ext uri="{9D8B030D-6E8A-4147-A177-3AD203B41FA5}">
                      <a16:colId xmlns:a16="http://schemas.microsoft.com/office/drawing/2014/main" val="20002"/>
                    </a:ext>
                  </a:extLst>
                </a:gridCol>
                <a:gridCol w="1693862">
                  <a:extLst>
                    <a:ext uri="{9D8B030D-6E8A-4147-A177-3AD203B41FA5}">
                      <a16:colId xmlns:a16="http://schemas.microsoft.com/office/drawing/2014/main" val="20003"/>
                    </a:ext>
                  </a:extLst>
                </a:gridCol>
              </a:tblGrid>
              <a:tr h="1066800">
                <a:tc>
                  <a:txBody>
                    <a:bodyPr/>
                    <a:lstStyle/>
                    <a:p>
                      <a:pPr algn="l">
                        <a:spcBef>
                          <a:spcPts val="400"/>
                        </a:spcBef>
                        <a:defRPr sz="2000">
                          <a:latin typeface="Comic Sans MS"/>
                          <a:ea typeface="Comic Sans MS"/>
                          <a:cs typeface="Comic Sans MS"/>
                          <a:sym typeface="Comic Sans MS"/>
                        </a:defRPr>
                      </a:pPr>
                      <a:endParaRPr/>
                    </a:p>
                  </a:txBody>
                  <a:tcPr marL="45720" marR="45720" horzOverflow="overflow">
                    <a:lnL w="12700">
                      <a:solidFill>
                        <a:srgbClr val="FFFF00"/>
                      </a:solidFill>
                    </a:lnL>
                    <a:lnR w="12700">
                      <a:solidFill>
                        <a:srgbClr val="FFFF00"/>
                      </a:solidFill>
                    </a:lnR>
                    <a:lnT w="12700">
                      <a:solidFill>
                        <a:srgbClr val="FFFF00"/>
                      </a:solidFill>
                    </a:lnT>
                    <a:lnB w="12700">
                      <a:solidFill>
                        <a:srgbClr val="FFFF00"/>
                      </a:solidFill>
                    </a:lnB>
                    <a:noFill/>
                  </a:tcPr>
                </a:tc>
                <a:tc>
                  <a:txBody>
                    <a:bodyPr/>
                    <a:lstStyle/>
                    <a:p>
                      <a:pPr algn="ctr">
                        <a:spcBef>
                          <a:spcPts val="400"/>
                        </a:spcBef>
                        <a:defRPr sz="1800"/>
                      </a:pPr>
                      <a:r>
                        <a:rPr sz="2000">
                          <a:solidFill>
                            <a:srgbClr val="FFFFFF"/>
                          </a:solidFill>
                          <a:latin typeface="Comic Sans MS"/>
                          <a:ea typeface="Comic Sans MS"/>
                          <a:cs typeface="Comic Sans MS"/>
                          <a:sym typeface="Comic Sans MS"/>
                        </a:rPr>
                        <a:t>Definizione</a:t>
                      </a:r>
                    </a:p>
                  </a:txBody>
                  <a:tcPr marL="45720" marR="45720" anchor="ctr" horzOverflow="overflow">
                    <a:lnL w="12700">
                      <a:solidFill>
                        <a:srgbClr val="FFFF00"/>
                      </a:solidFill>
                    </a:lnL>
                    <a:lnR w="12700">
                      <a:solidFill>
                        <a:srgbClr val="FFFF00"/>
                      </a:solidFill>
                    </a:lnR>
                    <a:lnT w="12700">
                      <a:solidFill>
                        <a:srgbClr val="FFFF00"/>
                      </a:solidFill>
                    </a:lnT>
                    <a:lnB w="12700">
                      <a:solidFill>
                        <a:srgbClr val="FFFF00"/>
                      </a:solidFill>
                    </a:lnB>
                    <a:noFill/>
                  </a:tcPr>
                </a:tc>
                <a:tc>
                  <a:txBody>
                    <a:bodyPr/>
                    <a:lstStyle/>
                    <a:p>
                      <a:pPr algn="ctr">
                        <a:spcBef>
                          <a:spcPts val="400"/>
                        </a:spcBef>
                        <a:defRPr sz="2000">
                          <a:solidFill>
                            <a:srgbClr val="FFFFFF"/>
                          </a:solidFill>
                          <a:latin typeface="Comic Sans MS"/>
                          <a:ea typeface="Comic Sans MS"/>
                          <a:cs typeface="Comic Sans MS"/>
                          <a:sym typeface="Comic Sans MS"/>
                        </a:defRPr>
                      </a:pPr>
                      <a:r>
                        <a:t>Grado I</a:t>
                      </a:r>
                    </a:p>
                    <a:p>
                      <a:pPr algn="ctr">
                        <a:spcBef>
                          <a:spcPts val="400"/>
                        </a:spcBef>
                        <a:defRPr sz="2000">
                          <a:solidFill>
                            <a:srgbClr val="FFFFFF"/>
                          </a:solidFill>
                          <a:latin typeface="Comic Sans MS"/>
                          <a:ea typeface="Comic Sans MS"/>
                          <a:cs typeface="Comic Sans MS"/>
                          <a:sym typeface="Comic Sans MS"/>
                        </a:defRPr>
                      </a:pPr>
                      <a:r>
                        <a:t>Menomazione %</a:t>
                      </a:r>
                    </a:p>
                  </a:txBody>
                  <a:tcPr marL="45720" marR="45720" anchor="ctr" horzOverflow="overflow">
                    <a:lnL w="12700">
                      <a:solidFill>
                        <a:srgbClr val="FFFF00"/>
                      </a:solidFill>
                    </a:lnL>
                    <a:lnR w="12700">
                      <a:solidFill>
                        <a:srgbClr val="FFFF00"/>
                      </a:solidFill>
                    </a:lnR>
                    <a:lnT w="12700">
                      <a:solidFill>
                        <a:srgbClr val="FFFF00"/>
                      </a:solidFill>
                    </a:lnT>
                    <a:lnB w="12700">
                      <a:solidFill>
                        <a:srgbClr val="FFFF00"/>
                      </a:solidFill>
                    </a:lnB>
                    <a:noFill/>
                  </a:tcPr>
                </a:tc>
                <a:tc>
                  <a:txBody>
                    <a:bodyPr/>
                    <a:lstStyle/>
                    <a:p>
                      <a:pPr algn="ctr">
                        <a:spcBef>
                          <a:spcPts val="400"/>
                        </a:spcBef>
                        <a:defRPr sz="1800"/>
                      </a:pPr>
                      <a:r>
                        <a:rPr sz="2000">
                          <a:solidFill>
                            <a:srgbClr val="FFFFFF"/>
                          </a:solidFill>
                          <a:latin typeface="Comic Sans MS"/>
                          <a:ea typeface="Comic Sans MS"/>
                          <a:cs typeface="Comic Sans MS"/>
                          <a:sym typeface="Comic Sans MS"/>
                        </a:rPr>
                        <a:t>Coefficienti</a:t>
                      </a:r>
                    </a:p>
                  </a:txBody>
                  <a:tcPr marL="45720" marR="45720" anchor="ctr" horzOverflow="overflow">
                    <a:lnL w="12700">
                      <a:solidFill>
                        <a:srgbClr val="FFFF00"/>
                      </a:solidFill>
                    </a:lnL>
                    <a:lnR w="12700">
                      <a:solidFill>
                        <a:srgbClr val="FFFF00"/>
                      </a:solidFill>
                    </a:lnR>
                    <a:lnT w="12700">
                      <a:solidFill>
                        <a:srgbClr val="FFFF00"/>
                      </a:solidFill>
                    </a:lnT>
                    <a:lnB w="12700">
                      <a:solidFill>
                        <a:srgbClr val="FFFF00"/>
                      </a:solidFill>
                    </a:lnB>
                    <a:noFill/>
                  </a:tcPr>
                </a:tc>
                <a:extLst>
                  <a:ext uri="{0D108BD9-81ED-4DB2-BD59-A6C34878D82A}">
                    <a16:rowId xmlns:a16="http://schemas.microsoft.com/office/drawing/2014/main" val="10000"/>
                  </a:ext>
                </a:extLst>
              </a:tr>
              <a:tr h="4524375">
                <a:tc>
                  <a:txBody>
                    <a:bodyPr/>
                    <a:lstStyle/>
                    <a:p>
                      <a:pPr algn="l">
                        <a:spcBef>
                          <a:spcPts val="400"/>
                        </a:spcBef>
                        <a:defRPr sz="2000">
                          <a:solidFill>
                            <a:srgbClr val="FFFFFF"/>
                          </a:solidFill>
                          <a:latin typeface="Comic Sans MS"/>
                          <a:ea typeface="Comic Sans MS"/>
                          <a:cs typeface="Comic Sans MS"/>
                          <a:sym typeface="Comic Sans MS"/>
                        </a:defRPr>
                      </a:pPr>
                      <a:r>
                        <a:t>C</a:t>
                      </a:r>
                    </a:p>
                    <a:p>
                      <a:pPr algn="l">
                        <a:spcBef>
                          <a:spcPts val="400"/>
                        </a:spcBef>
                        <a:defRPr sz="2000">
                          <a:solidFill>
                            <a:srgbClr val="FFFFFF"/>
                          </a:solidFill>
                          <a:latin typeface="Comic Sans MS"/>
                          <a:ea typeface="Comic Sans MS"/>
                          <a:cs typeface="Comic Sans MS"/>
                          <a:sym typeface="Comic Sans MS"/>
                        </a:defRPr>
                      </a:pPr>
                      <a:endParaRPr/>
                    </a:p>
                    <a:p>
                      <a:pPr algn="l">
                        <a:spcBef>
                          <a:spcPts val="400"/>
                        </a:spcBef>
                        <a:defRPr sz="2000">
                          <a:solidFill>
                            <a:srgbClr val="FFFFFF"/>
                          </a:solidFill>
                          <a:latin typeface="Comic Sans MS"/>
                          <a:ea typeface="Comic Sans MS"/>
                          <a:cs typeface="Comic Sans MS"/>
                          <a:sym typeface="Comic Sans MS"/>
                        </a:defRPr>
                      </a:pPr>
                      <a:endParaRPr/>
                    </a:p>
                    <a:p>
                      <a:pPr algn="l">
                        <a:spcBef>
                          <a:spcPts val="400"/>
                        </a:spcBef>
                        <a:defRPr sz="2000">
                          <a:solidFill>
                            <a:srgbClr val="FFFFFF"/>
                          </a:solidFill>
                          <a:latin typeface="Comic Sans MS"/>
                          <a:ea typeface="Comic Sans MS"/>
                          <a:cs typeface="Comic Sans MS"/>
                          <a:sym typeface="Comic Sans MS"/>
                        </a:defRPr>
                      </a:pPr>
                      <a:endParaRPr/>
                    </a:p>
                    <a:p>
                      <a:pPr algn="l">
                        <a:spcBef>
                          <a:spcPts val="400"/>
                        </a:spcBef>
                        <a:defRPr sz="2000">
                          <a:solidFill>
                            <a:srgbClr val="FFFFFF"/>
                          </a:solidFill>
                          <a:latin typeface="Comic Sans MS"/>
                          <a:ea typeface="Comic Sans MS"/>
                          <a:cs typeface="Comic Sans MS"/>
                          <a:sym typeface="Comic Sans MS"/>
                        </a:defRPr>
                      </a:pPr>
                      <a:endParaRPr/>
                    </a:p>
                    <a:p>
                      <a:pPr algn="l">
                        <a:spcBef>
                          <a:spcPts val="400"/>
                        </a:spcBef>
                        <a:defRPr sz="2000">
                          <a:solidFill>
                            <a:srgbClr val="FFFFFF"/>
                          </a:solidFill>
                          <a:latin typeface="Comic Sans MS"/>
                          <a:ea typeface="Comic Sans MS"/>
                          <a:cs typeface="Comic Sans MS"/>
                          <a:sym typeface="Comic Sans MS"/>
                        </a:defRPr>
                      </a:pPr>
                      <a:endParaRPr/>
                    </a:p>
                    <a:p>
                      <a:pPr algn="l">
                        <a:spcBef>
                          <a:spcPts val="400"/>
                        </a:spcBef>
                        <a:defRPr sz="2000">
                          <a:solidFill>
                            <a:srgbClr val="FFFFFF"/>
                          </a:solidFill>
                          <a:latin typeface="Comic Sans MS"/>
                          <a:ea typeface="Comic Sans MS"/>
                          <a:cs typeface="Comic Sans MS"/>
                          <a:sym typeface="Comic Sans MS"/>
                        </a:defRPr>
                      </a:pPr>
                      <a:endParaRPr/>
                    </a:p>
                    <a:p>
                      <a:pPr algn="l">
                        <a:spcBef>
                          <a:spcPts val="400"/>
                        </a:spcBef>
                        <a:defRPr sz="2000">
                          <a:solidFill>
                            <a:srgbClr val="FFFFFF"/>
                          </a:solidFill>
                          <a:latin typeface="Comic Sans MS"/>
                          <a:ea typeface="Comic Sans MS"/>
                          <a:cs typeface="Comic Sans MS"/>
                          <a:sym typeface="Comic Sans MS"/>
                        </a:defRPr>
                      </a:pPr>
                      <a:r>
                        <a:t>D</a:t>
                      </a:r>
                    </a:p>
                    <a:p>
                      <a:pPr algn="l">
                        <a:spcBef>
                          <a:spcPts val="400"/>
                        </a:spcBef>
                        <a:defRPr sz="2000">
                          <a:solidFill>
                            <a:srgbClr val="FFFFFF"/>
                          </a:solidFill>
                          <a:latin typeface="Comic Sans MS"/>
                          <a:ea typeface="Comic Sans MS"/>
                          <a:cs typeface="Comic Sans MS"/>
                          <a:sym typeface="Comic Sans MS"/>
                        </a:defRPr>
                      </a:pPr>
                      <a:endParaRPr/>
                    </a:p>
                    <a:p>
                      <a:pPr algn="l">
                        <a:spcBef>
                          <a:spcPts val="400"/>
                        </a:spcBef>
                        <a:defRPr sz="2000">
                          <a:solidFill>
                            <a:srgbClr val="FFFFFF"/>
                          </a:solidFill>
                          <a:latin typeface="Comic Sans MS"/>
                          <a:ea typeface="Comic Sans MS"/>
                          <a:cs typeface="Comic Sans MS"/>
                          <a:sym typeface="Comic Sans MS"/>
                        </a:defRPr>
                      </a:pPr>
                      <a:endParaRPr/>
                    </a:p>
                    <a:p>
                      <a:pPr algn="l">
                        <a:spcBef>
                          <a:spcPts val="400"/>
                        </a:spcBef>
                        <a:defRPr sz="2000">
                          <a:solidFill>
                            <a:srgbClr val="FFFFFF"/>
                          </a:solidFill>
                          <a:latin typeface="Comic Sans MS"/>
                          <a:ea typeface="Comic Sans MS"/>
                          <a:cs typeface="Comic Sans MS"/>
                          <a:sym typeface="Comic Sans MS"/>
                        </a:defRPr>
                      </a:pPr>
                      <a:endParaRPr/>
                    </a:p>
                  </a:txBody>
                  <a:tcPr marL="45720" marR="45720" horzOverflow="overflow">
                    <a:lnL w="12700">
                      <a:solidFill>
                        <a:srgbClr val="FFFF00"/>
                      </a:solidFill>
                    </a:lnL>
                    <a:lnR w="12700">
                      <a:solidFill>
                        <a:srgbClr val="FFFF00"/>
                      </a:solidFill>
                    </a:lnR>
                    <a:lnT w="12700">
                      <a:solidFill>
                        <a:srgbClr val="FFFF00"/>
                      </a:solidFill>
                    </a:lnT>
                    <a:lnB w="12700">
                      <a:solidFill>
                        <a:srgbClr val="FFFF00"/>
                      </a:solidFill>
                    </a:lnB>
                    <a:noFill/>
                  </a:tcPr>
                </a:tc>
                <a:tc>
                  <a:txBody>
                    <a:bodyPr/>
                    <a:lstStyle/>
                    <a:p>
                      <a:pPr algn="l">
                        <a:spcBef>
                          <a:spcPts val="400"/>
                        </a:spcBef>
                        <a:defRPr sz="2000">
                          <a:solidFill>
                            <a:srgbClr val="FFFFFF"/>
                          </a:solidFill>
                          <a:latin typeface="Comic Sans MS"/>
                          <a:ea typeface="Comic Sans MS"/>
                          <a:cs typeface="Comic Sans MS"/>
                          <a:sym typeface="Comic Sans MS"/>
                        </a:defRPr>
                      </a:pPr>
                      <a:r>
                        <a:t>La menomazione consente soltanto lo svolgimento di attività lavorative diverse da quella svolta e da quelle della categoria di appartenenza, compatibili con le residue capacità psicofisiche anche mediante interventi di supporto e ricorso a servizi di sostegno</a:t>
                      </a:r>
                    </a:p>
                    <a:p>
                      <a:pPr algn="l">
                        <a:spcBef>
                          <a:spcPts val="400"/>
                        </a:spcBef>
                        <a:defRPr sz="2000">
                          <a:solidFill>
                            <a:srgbClr val="FFFFFF"/>
                          </a:solidFill>
                          <a:latin typeface="Comic Sans MS"/>
                          <a:ea typeface="Comic Sans MS"/>
                          <a:cs typeface="Comic Sans MS"/>
                          <a:sym typeface="Comic Sans MS"/>
                        </a:defRPr>
                      </a:pPr>
                      <a:r>
                        <a:t>La menomazione impedisce qualunque attività lavorativa, o consente il reimpiego solo in attività che necessitano di intervento assistenziale permanente, continuativo e globale</a:t>
                      </a:r>
                    </a:p>
                  </a:txBody>
                  <a:tcPr marL="45720" marR="45720" horzOverflow="overflow">
                    <a:lnL w="12700">
                      <a:solidFill>
                        <a:srgbClr val="FFFF00"/>
                      </a:solidFill>
                    </a:lnL>
                    <a:lnR w="12700">
                      <a:solidFill>
                        <a:srgbClr val="FFFF00"/>
                      </a:solidFill>
                    </a:lnR>
                    <a:lnT w="12700">
                      <a:solidFill>
                        <a:srgbClr val="FFFF00"/>
                      </a:solidFill>
                    </a:lnT>
                    <a:lnB w="12700">
                      <a:solidFill>
                        <a:srgbClr val="FFFF00"/>
                      </a:solidFill>
                    </a:lnB>
                    <a:noFill/>
                  </a:tcPr>
                </a:tc>
                <a:tc>
                  <a:txBody>
                    <a:bodyPr/>
                    <a:lstStyle/>
                    <a:p>
                      <a:pPr algn="ctr">
                        <a:spcBef>
                          <a:spcPts val="400"/>
                        </a:spcBef>
                        <a:defRPr sz="2000">
                          <a:solidFill>
                            <a:srgbClr val="FFFFFF"/>
                          </a:solidFill>
                          <a:latin typeface="Comic Sans MS"/>
                          <a:ea typeface="Comic Sans MS"/>
                          <a:cs typeface="Comic Sans MS"/>
                          <a:sym typeface="Comic Sans MS"/>
                        </a:defRPr>
                      </a:pPr>
                      <a:r>
                        <a:t>da 51 a 70</a:t>
                      </a:r>
                    </a:p>
                    <a:p>
                      <a:pPr algn="ctr">
                        <a:spcBef>
                          <a:spcPts val="400"/>
                        </a:spcBef>
                        <a:defRPr sz="2000">
                          <a:solidFill>
                            <a:srgbClr val="FFFFFF"/>
                          </a:solidFill>
                          <a:latin typeface="Comic Sans MS"/>
                          <a:ea typeface="Comic Sans MS"/>
                          <a:cs typeface="Comic Sans MS"/>
                          <a:sym typeface="Comic Sans MS"/>
                        </a:defRPr>
                      </a:pPr>
                      <a:r>
                        <a:t>da 71 a 85</a:t>
                      </a:r>
                    </a:p>
                    <a:p>
                      <a:pPr algn="ctr">
                        <a:spcBef>
                          <a:spcPts val="400"/>
                        </a:spcBef>
                        <a:defRPr sz="2000">
                          <a:solidFill>
                            <a:srgbClr val="FFFFFF"/>
                          </a:solidFill>
                          <a:latin typeface="Comic Sans MS"/>
                          <a:ea typeface="Comic Sans MS"/>
                          <a:cs typeface="Comic Sans MS"/>
                          <a:sym typeface="Comic Sans MS"/>
                        </a:defRPr>
                      </a:pPr>
                      <a:endParaRPr/>
                    </a:p>
                    <a:p>
                      <a:pPr algn="ctr">
                        <a:spcBef>
                          <a:spcPts val="400"/>
                        </a:spcBef>
                        <a:defRPr sz="2000">
                          <a:solidFill>
                            <a:srgbClr val="FFFFFF"/>
                          </a:solidFill>
                          <a:latin typeface="Comic Sans MS"/>
                          <a:ea typeface="Comic Sans MS"/>
                          <a:cs typeface="Comic Sans MS"/>
                          <a:sym typeface="Comic Sans MS"/>
                        </a:defRPr>
                      </a:pPr>
                      <a:endParaRPr/>
                    </a:p>
                    <a:p>
                      <a:pPr algn="ctr">
                        <a:spcBef>
                          <a:spcPts val="400"/>
                        </a:spcBef>
                        <a:defRPr sz="2000">
                          <a:solidFill>
                            <a:srgbClr val="FFFFFF"/>
                          </a:solidFill>
                          <a:latin typeface="Comic Sans MS"/>
                          <a:ea typeface="Comic Sans MS"/>
                          <a:cs typeface="Comic Sans MS"/>
                          <a:sym typeface="Comic Sans MS"/>
                        </a:defRPr>
                      </a:pPr>
                      <a:endParaRPr/>
                    </a:p>
                    <a:p>
                      <a:pPr algn="ctr">
                        <a:spcBef>
                          <a:spcPts val="400"/>
                        </a:spcBef>
                        <a:defRPr sz="2000">
                          <a:solidFill>
                            <a:srgbClr val="FFFFFF"/>
                          </a:solidFill>
                          <a:latin typeface="Comic Sans MS"/>
                          <a:ea typeface="Comic Sans MS"/>
                          <a:cs typeface="Comic Sans MS"/>
                          <a:sym typeface="Comic Sans MS"/>
                        </a:defRPr>
                      </a:pPr>
                      <a:r>
                        <a:t>da 86</a:t>
                      </a:r>
                    </a:p>
                    <a:p>
                      <a:pPr algn="ctr">
                        <a:spcBef>
                          <a:spcPts val="400"/>
                        </a:spcBef>
                        <a:defRPr sz="2000">
                          <a:solidFill>
                            <a:srgbClr val="FFFFFF"/>
                          </a:solidFill>
                          <a:latin typeface="Comic Sans MS"/>
                          <a:ea typeface="Comic Sans MS"/>
                          <a:cs typeface="Comic Sans MS"/>
                          <a:sym typeface="Comic Sans MS"/>
                        </a:defRPr>
                      </a:pPr>
                      <a:r>
                        <a:t>a 100</a:t>
                      </a:r>
                    </a:p>
                  </a:txBody>
                  <a:tcPr marL="45720" marR="45720" horzOverflow="overflow">
                    <a:lnL w="12700">
                      <a:solidFill>
                        <a:srgbClr val="FFFF00"/>
                      </a:solidFill>
                    </a:lnL>
                    <a:lnR w="12700">
                      <a:solidFill>
                        <a:srgbClr val="FFFF00"/>
                      </a:solidFill>
                    </a:lnR>
                    <a:lnT w="12700">
                      <a:solidFill>
                        <a:srgbClr val="FFFF00"/>
                      </a:solidFill>
                    </a:lnT>
                    <a:lnB w="12700">
                      <a:solidFill>
                        <a:srgbClr val="FFFF00"/>
                      </a:solidFill>
                    </a:lnB>
                    <a:noFill/>
                  </a:tcPr>
                </a:tc>
                <a:tc>
                  <a:txBody>
                    <a:bodyPr/>
                    <a:lstStyle/>
                    <a:p>
                      <a:pPr algn="ctr">
                        <a:spcBef>
                          <a:spcPts val="400"/>
                        </a:spcBef>
                        <a:defRPr sz="2000">
                          <a:solidFill>
                            <a:srgbClr val="FFFFFF"/>
                          </a:solidFill>
                          <a:latin typeface="Comic Sans MS"/>
                          <a:ea typeface="Comic Sans MS"/>
                          <a:cs typeface="Comic Sans MS"/>
                          <a:sym typeface="Comic Sans MS"/>
                        </a:defRPr>
                      </a:pPr>
                      <a:r>
                        <a:t>0.8</a:t>
                      </a:r>
                    </a:p>
                    <a:p>
                      <a:pPr algn="ctr">
                        <a:spcBef>
                          <a:spcPts val="400"/>
                        </a:spcBef>
                        <a:defRPr sz="2000">
                          <a:solidFill>
                            <a:srgbClr val="FFFFFF"/>
                          </a:solidFill>
                          <a:latin typeface="Comic Sans MS"/>
                          <a:ea typeface="Comic Sans MS"/>
                          <a:cs typeface="Comic Sans MS"/>
                          <a:sym typeface="Comic Sans MS"/>
                        </a:defRPr>
                      </a:pPr>
                      <a:r>
                        <a:t>0.9</a:t>
                      </a:r>
                    </a:p>
                    <a:p>
                      <a:pPr algn="ctr">
                        <a:spcBef>
                          <a:spcPts val="400"/>
                        </a:spcBef>
                        <a:defRPr sz="2000">
                          <a:solidFill>
                            <a:srgbClr val="FFFFFF"/>
                          </a:solidFill>
                          <a:latin typeface="Comic Sans MS"/>
                          <a:ea typeface="Comic Sans MS"/>
                          <a:cs typeface="Comic Sans MS"/>
                          <a:sym typeface="Comic Sans MS"/>
                        </a:defRPr>
                      </a:pPr>
                      <a:endParaRPr/>
                    </a:p>
                    <a:p>
                      <a:pPr algn="ctr">
                        <a:spcBef>
                          <a:spcPts val="400"/>
                        </a:spcBef>
                        <a:defRPr sz="2000">
                          <a:solidFill>
                            <a:srgbClr val="FFFFFF"/>
                          </a:solidFill>
                          <a:latin typeface="Comic Sans MS"/>
                          <a:ea typeface="Comic Sans MS"/>
                          <a:cs typeface="Comic Sans MS"/>
                          <a:sym typeface="Comic Sans MS"/>
                        </a:defRPr>
                      </a:pPr>
                      <a:endParaRPr/>
                    </a:p>
                    <a:p>
                      <a:pPr algn="ctr">
                        <a:spcBef>
                          <a:spcPts val="400"/>
                        </a:spcBef>
                        <a:defRPr sz="2000">
                          <a:solidFill>
                            <a:srgbClr val="FFFFFF"/>
                          </a:solidFill>
                          <a:latin typeface="Comic Sans MS"/>
                          <a:ea typeface="Comic Sans MS"/>
                          <a:cs typeface="Comic Sans MS"/>
                          <a:sym typeface="Comic Sans MS"/>
                        </a:defRPr>
                      </a:pPr>
                      <a:endParaRPr/>
                    </a:p>
                    <a:p>
                      <a:pPr algn="ctr">
                        <a:spcBef>
                          <a:spcPts val="400"/>
                        </a:spcBef>
                        <a:defRPr sz="2000">
                          <a:solidFill>
                            <a:srgbClr val="FFFFFF"/>
                          </a:solidFill>
                          <a:latin typeface="Comic Sans MS"/>
                          <a:ea typeface="Comic Sans MS"/>
                          <a:cs typeface="Comic Sans MS"/>
                          <a:sym typeface="Comic Sans MS"/>
                        </a:defRPr>
                      </a:pPr>
                      <a:endParaRPr/>
                    </a:p>
                    <a:p>
                      <a:pPr algn="ctr">
                        <a:spcBef>
                          <a:spcPts val="400"/>
                        </a:spcBef>
                        <a:defRPr sz="2000">
                          <a:solidFill>
                            <a:srgbClr val="FFFFFF"/>
                          </a:solidFill>
                          <a:latin typeface="Comic Sans MS"/>
                          <a:ea typeface="Comic Sans MS"/>
                          <a:cs typeface="Comic Sans MS"/>
                          <a:sym typeface="Comic Sans MS"/>
                        </a:defRPr>
                      </a:pPr>
                      <a:r>
                        <a:t>1</a:t>
                      </a:r>
                    </a:p>
                  </a:txBody>
                  <a:tcPr marL="45720" marR="45720" horzOverflow="overflow">
                    <a:lnL w="12700">
                      <a:solidFill>
                        <a:srgbClr val="FFFF00"/>
                      </a:solidFill>
                    </a:lnL>
                    <a:lnR w="12700">
                      <a:solidFill>
                        <a:srgbClr val="FFFF00"/>
                      </a:solidFill>
                    </a:lnR>
                    <a:lnT w="12700">
                      <a:solidFill>
                        <a:srgbClr val="FFFF00"/>
                      </a:solidFill>
                    </a:lnT>
                    <a:lnB w="12700">
                      <a:solidFill>
                        <a:srgbClr val="FFFF00"/>
                      </a:solidFill>
                    </a:lnB>
                    <a:noFill/>
                  </a:tcPr>
                </a:tc>
                <a:extLst>
                  <a:ext uri="{0D108BD9-81ED-4DB2-BD59-A6C34878D82A}">
                    <a16:rowId xmlns:a16="http://schemas.microsoft.com/office/drawing/2014/main" val="10001"/>
                  </a:ext>
                </a:extLst>
              </a:tr>
            </a:tbl>
          </a:graphicData>
        </a:graphic>
      </p:graphicFrame>
    </p:spTree>
  </p:cSld>
  <p:clrMapOvr>
    <a:masterClrMapping/>
  </p:clrMapOvr>
  <p:transition spd="slow"/>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0" name="Shape 310"/>
          <p:cNvSpPr/>
          <p:nvPr/>
        </p:nvSpPr>
        <p:spPr>
          <a:xfrm>
            <a:off x="-1" y="1828800"/>
            <a:ext cx="9144002" cy="3529013"/>
          </a:xfrm>
          <a:prstGeom prst="ellipse">
            <a:avLst/>
          </a:prstGeom>
          <a:solidFill>
            <a:srgbClr val="751118"/>
          </a:solidFill>
          <a:ln w="25400">
            <a:solidFill>
              <a:srgbClr val="33CCCC"/>
            </a:solidFill>
          </a:ln>
        </p:spPr>
        <p:txBody>
          <a:bodyPr lIns="45719" rIns="45719" anchor="ctr"/>
          <a:lstStyle/>
          <a:p>
            <a:pPr>
              <a:defRPr sz="1800"/>
            </a:pPr>
            <a:endParaRPr/>
          </a:p>
        </p:txBody>
      </p:sp>
      <p:pic>
        <p:nvPicPr>
          <p:cNvPr id="311" name="BD10307_.png" descr="BD10307_"/>
          <p:cNvPicPr>
            <a:picLocks noChangeAspect="1"/>
          </p:cNvPicPr>
          <p:nvPr/>
        </p:nvPicPr>
        <p:blipFill>
          <a:blip r:embed="rId2"/>
          <a:stretch>
            <a:fillRect/>
          </a:stretch>
        </p:blipFill>
        <p:spPr>
          <a:xfrm>
            <a:off x="0" y="6781800"/>
            <a:ext cx="9144000" cy="152400"/>
          </a:xfrm>
          <a:prstGeom prst="rect">
            <a:avLst/>
          </a:prstGeom>
          <a:ln w="12700">
            <a:miter lim="400000"/>
          </a:ln>
        </p:spPr>
      </p:pic>
      <p:pic>
        <p:nvPicPr>
          <p:cNvPr id="312" name="BD21297_.png" descr="BD21297_"/>
          <p:cNvPicPr>
            <a:picLocks noChangeAspect="1"/>
          </p:cNvPicPr>
          <p:nvPr/>
        </p:nvPicPr>
        <p:blipFill>
          <a:blip r:embed="rId3"/>
          <a:stretch>
            <a:fillRect/>
          </a:stretch>
        </p:blipFill>
        <p:spPr>
          <a:xfrm>
            <a:off x="107950" y="260350"/>
            <a:ext cx="360363" cy="333375"/>
          </a:xfrm>
          <a:prstGeom prst="rect">
            <a:avLst/>
          </a:prstGeom>
          <a:ln w="12700">
            <a:miter lim="400000"/>
          </a:ln>
        </p:spPr>
      </p:pic>
      <p:sp>
        <p:nvSpPr>
          <p:cNvPr id="313" name="Shape 313"/>
          <p:cNvSpPr/>
          <p:nvPr/>
        </p:nvSpPr>
        <p:spPr>
          <a:xfrm>
            <a:off x="511175" y="115887"/>
            <a:ext cx="8078788" cy="1094741"/>
          </a:xfrm>
          <a:prstGeom prst="rect">
            <a:avLst/>
          </a:prstGeom>
          <a:ln w="12700">
            <a:solidFill>
              <a:srgbClr val="00FFFF"/>
            </a:solidFill>
          </a:ln>
          <a:extLst>
            <a:ext uri="{C572A759-6A51-4108-AA02-DFA0A04FC94B}">
              <ma14:wrappingTextBoxFlag xmlns:ma14="http://schemas.microsoft.com/office/mac/drawingml/2011/main" xmlns="" val="1"/>
            </a:ext>
          </a:extLst>
        </p:spPr>
        <p:txBody>
          <a:bodyPr lIns="45719" rIns="45719">
            <a:spAutoFit/>
          </a:bodyPr>
          <a:lstStyle>
            <a:lvl1pPr algn="ctr">
              <a:defRPr sz="2800" b="1">
                <a:solidFill>
                  <a:srgbClr val="FFFF00"/>
                </a:solidFill>
                <a:latin typeface="Comic Sans MS"/>
                <a:ea typeface="Comic Sans MS"/>
                <a:cs typeface="Comic Sans MS"/>
                <a:sym typeface="Comic Sans MS"/>
              </a:defRPr>
            </a:lvl1pPr>
          </a:lstStyle>
          <a:p>
            <a:r>
              <a:t>DECRETO MINISTERIALE 9 APRILE 2008 (G.U. N. 169 DEL 21 LUGLIO 2008) </a:t>
            </a:r>
          </a:p>
        </p:txBody>
      </p:sp>
      <p:sp>
        <p:nvSpPr>
          <p:cNvPr id="314" name="Shape 314"/>
          <p:cNvSpPr/>
          <p:nvPr/>
        </p:nvSpPr>
        <p:spPr>
          <a:xfrm>
            <a:off x="-1" y="2895600"/>
            <a:ext cx="9144002" cy="1361440"/>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p>
            <a:pPr algn="ctr">
              <a:defRPr sz="1800" b="1">
                <a:solidFill>
                  <a:srgbClr val="FFFF00"/>
                </a:solidFill>
                <a:latin typeface="Comic Sans MS"/>
                <a:ea typeface="Comic Sans MS"/>
                <a:cs typeface="Comic Sans MS"/>
                <a:sym typeface="Comic Sans MS"/>
              </a:defRPr>
            </a:pPr>
            <a:r>
              <a:t>NUOVE TABELLE DELLE MALATTIE PROFESSIONALI NELL'INDUSTRIA E NELL'AGRICOLTURA".</a:t>
            </a:r>
            <a:br/>
            <a:r>
              <a:t>LE NUOVE TABELLE ENTRANO IN VIGORE IL 22 LUGLIO 2008. </a:t>
            </a:r>
          </a:p>
        </p:txBody>
      </p:sp>
    </p:spTree>
  </p:cSld>
  <p:clrMapOvr>
    <a:masterClrMapping/>
  </p:clrMapOvr>
  <p:transition spd="slow"/>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6" name="BD10307_.png" descr="BD10307_"/>
          <p:cNvPicPr>
            <a:picLocks noChangeAspect="1"/>
          </p:cNvPicPr>
          <p:nvPr/>
        </p:nvPicPr>
        <p:blipFill>
          <a:blip r:embed="rId2"/>
          <a:stretch>
            <a:fillRect/>
          </a:stretch>
        </p:blipFill>
        <p:spPr>
          <a:xfrm>
            <a:off x="0" y="6781800"/>
            <a:ext cx="9144000" cy="152400"/>
          </a:xfrm>
          <a:prstGeom prst="rect">
            <a:avLst/>
          </a:prstGeom>
          <a:ln w="12700">
            <a:miter lim="400000"/>
          </a:ln>
        </p:spPr>
      </p:pic>
      <p:pic>
        <p:nvPicPr>
          <p:cNvPr id="317" name="BD21297_.png" descr="BD21297_"/>
          <p:cNvPicPr>
            <a:picLocks noChangeAspect="1"/>
          </p:cNvPicPr>
          <p:nvPr/>
        </p:nvPicPr>
        <p:blipFill>
          <a:blip r:embed="rId3"/>
          <a:stretch>
            <a:fillRect/>
          </a:stretch>
        </p:blipFill>
        <p:spPr>
          <a:xfrm>
            <a:off x="107950" y="260350"/>
            <a:ext cx="360363" cy="333375"/>
          </a:xfrm>
          <a:prstGeom prst="rect">
            <a:avLst/>
          </a:prstGeom>
          <a:ln w="12700">
            <a:miter lim="400000"/>
          </a:ln>
        </p:spPr>
      </p:pic>
      <p:sp>
        <p:nvSpPr>
          <p:cNvPr id="318" name="Shape 318"/>
          <p:cNvSpPr/>
          <p:nvPr/>
        </p:nvSpPr>
        <p:spPr>
          <a:xfrm>
            <a:off x="511175" y="115887"/>
            <a:ext cx="8078788" cy="1094741"/>
          </a:xfrm>
          <a:prstGeom prst="rect">
            <a:avLst/>
          </a:prstGeom>
          <a:ln w="12700">
            <a:solidFill>
              <a:srgbClr val="00FFFF"/>
            </a:solidFill>
          </a:ln>
          <a:extLst>
            <a:ext uri="{C572A759-6A51-4108-AA02-DFA0A04FC94B}">
              <ma14:wrappingTextBoxFlag xmlns:ma14="http://schemas.microsoft.com/office/mac/drawingml/2011/main" xmlns="" val="1"/>
            </a:ext>
          </a:extLst>
        </p:spPr>
        <p:txBody>
          <a:bodyPr lIns="45719" rIns="45719">
            <a:spAutoFit/>
          </a:bodyPr>
          <a:lstStyle>
            <a:lvl1pPr algn="ctr">
              <a:defRPr sz="2800" b="1">
                <a:solidFill>
                  <a:srgbClr val="FFFF00"/>
                </a:solidFill>
                <a:latin typeface="Comic Sans MS"/>
                <a:ea typeface="Comic Sans MS"/>
                <a:cs typeface="Comic Sans MS"/>
                <a:sym typeface="Comic Sans MS"/>
              </a:defRPr>
            </a:lvl1pPr>
          </a:lstStyle>
          <a:p>
            <a:r>
              <a:t>DECRETO MINISTERIALE 9 APRILE 2008 (G.U. N. 169 DEL 21 LUGLIO 2008) </a:t>
            </a:r>
          </a:p>
        </p:txBody>
      </p:sp>
      <p:sp>
        <p:nvSpPr>
          <p:cNvPr id="319" name="Shape 319"/>
          <p:cNvSpPr/>
          <p:nvPr/>
        </p:nvSpPr>
        <p:spPr>
          <a:xfrm>
            <a:off x="-1" y="1905000"/>
            <a:ext cx="9144002" cy="3317240"/>
          </a:xfrm>
          <a:prstGeom prst="rect">
            <a:avLst/>
          </a:prstGeom>
          <a:ln w="25400">
            <a:solidFill>
              <a:srgbClr val="FF0066"/>
            </a:solidFill>
          </a:ln>
          <a:extLst>
            <a:ext uri="{C572A759-6A51-4108-AA02-DFA0A04FC94B}">
              <ma14:wrappingTextBoxFlag xmlns:ma14="http://schemas.microsoft.com/office/mac/drawingml/2011/main" xmlns="" val="1"/>
            </a:ext>
          </a:extLst>
        </p:spPr>
        <p:txBody>
          <a:bodyPr lIns="45719" rIns="45719">
            <a:spAutoFit/>
          </a:bodyPr>
          <a:lstStyle/>
          <a:p>
            <a:pPr>
              <a:defRPr sz="2000" b="1">
                <a:solidFill>
                  <a:srgbClr val="FFFF00"/>
                </a:solidFill>
                <a:latin typeface="Comic Sans MS"/>
                <a:ea typeface="Comic Sans MS"/>
                <a:cs typeface="Comic Sans MS"/>
                <a:sym typeface="Comic Sans MS"/>
              </a:defRPr>
            </a:pPr>
            <a:r>
              <a:t>Art. 1. </a:t>
            </a:r>
          </a:p>
          <a:p>
            <a:pPr>
              <a:defRPr sz="2000" b="1">
                <a:solidFill>
                  <a:srgbClr val="FFFF00"/>
                </a:solidFill>
                <a:latin typeface="Comic Sans MS"/>
                <a:ea typeface="Comic Sans MS"/>
                <a:cs typeface="Comic Sans MS"/>
                <a:sym typeface="Comic Sans MS"/>
              </a:defRPr>
            </a:pPr>
            <a:r>
              <a:t>Tabelle delle malattie professionali </a:t>
            </a:r>
          </a:p>
          <a:p>
            <a:pPr>
              <a:defRPr sz="2000" b="1">
                <a:solidFill>
                  <a:srgbClr val="FFFF00"/>
                </a:solidFill>
                <a:latin typeface="Comic Sans MS"/>
                <a:ea typeface="Comic Sans MS"/>
                <a:cs typeface="Comic Sans MS"/>
                <a:sym typeface="Comic Sans MS"/>
              </a:defRPr>
            </a:pPr>
            <a:r>
              <a:t>Ai sensi dell'art. 10, comma 3, del decreto legislativo 23 febbraio 2000, n. 38, la tabella delle malattie professionali nell'industria e la tabella delle malattie professionali nell'agricoltura, di cui agli articoli 3 e 211 del decreto del Presidente della Repubblica 30 giugno 1965, n. 1124, sono modificate ed integrate secondo le tabelle allegate al presente decreto, di cui formano parte integrante. </a:t>
            </a:r>
          </a:p>
        </p:txBody>
      </p:sp>
    </p:spTree>
  </p:cSld>
  <p:clrMapOvr>
    <a:masterClrMapping/>
  </p:clrMapOvr>
  <p:transition spd="slow"/>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1" name="BD10307_.png" descr="BD10307_"/>
          <p:cNvPicPr>
            <a:picLocks noChangeAspect="1"/>
          </p:cNvPicPr>
          <p:nvPr/>
        </p:nvPicPr>
        <p:blipFill>
          <a:blip r:embed="rId2"/>
          <a:stretch>
            <a:fillRect/>
          </a:stretch>
        </p:blipFill>
        <p:spPr>
          <a:xfrm>
            <a:off x="0" y="6781800"/>
            <a:ext cx="9144000" cy="152400"/>
          </a:xfrm>
          <a:prstGeom prst="rect">
            <a:avLst/>
          </a:prstGeom>
          <a:ln w="12700">
            <a:miter lim="400000"/>
          </a:ln>
        </p:spPr>
      </p:pic>
      <p:pic>
        <p:nvPicPr>
          <p:cNvPr id="322" name="BD21297_.png" descr="BD21297_"/>
          <p:cNvPicPr>
            <a:picLocks noChangeAspect="1"/>
          </p:cNvPicPr>
          <p:nvPr/>
        </p:nvPicPr>
        <p:blipFill>
          <a:blip r:embed="rId3"/>
          <a:stretch>
            <a:fillRect/>
          </a:stretch>
        </p:blipFill>
        <p:spPr>
          <a:xfrm>
            <a:off x="107950" y="260350"/>
            <a:ext cx="360363" cy="333375"/>
          </a:xfrm>
          <a:prstGeom prst="rect">
            <a:avLst/>
          </a:prstGeom>
          <a:ln w="12700">
            <a:miter lim="400000"/>
          </a:ln>
        </p:spPr>
      </p:pic>
      <p:sp>
        <p:nvSpPr>
          <p:cNvPr id="323" name="Shape 323"/>
          <p:cNvSpPr/>
          <p:nvPr/>
        </p:nvSpPr>
        <p:spPr>
          <a:xfrm>
            <a:off x="511175" y="115887"/>
            <a:ext cx="8078788" cy="1094741"/>
          </a:xfrm>
          <a:prstGeom prst="rect">
            <a:avLst/>
          </a:prstGeom>
          <a:ln w="12700">
            <a:solidFill>
              <a:srgbClr val="00FFFF"/>
            </a:solidFill>
          </a:ln>
          <a:extLst>
            <a:ext uri="{C572A759-6A51-4108-AA02-DFA0A04FC94B}">
              <ma14:wrappingTextBoxFlag xmlns:ma14="http://schemas.microsoft.com/office/mac/drawingml/2011/main" xmlns="" val="1"/>
            </a:ext>
          </a:extLst>
        </p:spPr>
        <p:txBody>
          <a:bodyPr lIns="45719" rIns="45719">
            <a:spAutoFit/>
          </a:bodyPr>
          <a:lstStyle>
            <a:lvl1pPr algn="ctr">
              <a:defRPr sz="2800" b="1">
                <a:solidFill>
                  <a:srgbClr val="FFFF00"/>
                </a:solidFill>
                <a:latin typeface="Comic Sans MS"/>
                <a:ea typeface="Comic Sans MS"/>
                <a:cs typeface="Comic Sans MS"/>
                <a:sym typeface="Comic Sans MS"/>
              </a:defRPr>
            </a:lvl1pPr>
          </a:lstStyle>
          <a:p>
            <a:r>
              <a:t>DECRETO MINISTERIALE 9 APRILE 2008 (G.U. N. 169 DEL 21 LUGLIO 2008) </a:t>
            </a:r>
          </a:p>
        </p:txBody>
      </p:sp>
      <p:graphicFrame>
        <p:nvGraphicFramePr>
          <p:cNvPr id="324" name="Table 324"/>
          <p:cNvGraphicFramePr/>
          <p:nvPr/>
        </p:nvGraphicFramePr>
        <p:xfrm>
          <a:off x="457200" y="1800225"/>
          <a:ext cx="8362950" cy="3694112"/>
        </p:xfrm>
        <a:graphic>
          <a:graphicData uri="http://schemas.openxmlformats.org/drawingml/2006/table">
            <a:tbl>
              <a:tblPr>
                <a:tableStyleId>{4C3C2611-4C71-4FC5-86AE-919BDF0F9419}</a:tableStyleId>
              </a:tblPr>
              <a:tblGrid>
                <a:gridCol w="2787650">
                  <a:extLst>
                    <a:ext uri="{9D8B030D-6E8A-4147-A177-3AD203B41FA5}">
                      <a16:colId xmlns:a16="http://schemas.microsoft.com/office/drawing/2014/main" val="20000"/>
                    </a:ext>
                  </a:extLst>
                </a:gridCol>
                <a:gridCol w="2787650">
                  <a:extLst>
                    <a:ext uri="{9D8B030D-6E8A-4147-A177-3AD203B41FA5}">
                      <a16:colId xmlns:a16="http://schemas.microsoft.com/office/drawing/2014/main" val="20001"/>
                    </a:ext>
                  </a:extLst>
                </a:gridCol>
                <a:gridCol w="2787650">
                  <a:extLst>
                    <a:ext uri="{9D8B030D-6E8A-4147-A177-3AD203B41FA5}">
                      <a16:colId xmlns:a16="http://schemas.microsoft.com/office/drawing/2014/main" val="20002"/>
                    </a:ext>
                  </a:extLst>
                </a:gridCol>
              </a:tblGrid>
              <a:tr h="914400">
                <a:tc>
                  <a:txBody>
                    <a:bodyPr/>
                    <a:lstStyle/>
                    <a:p>
                      <a:pPr algn="ctr">
                        <a:spcBef>
                          <a:spcPts val="400"/>
                        </a:spcBef>
                        <a:defRPr sz="1800"/>
                      </a:pPr>
                      <a:r>
                        <a:rPr>
                          <a:solidFill>
                            <a:srgbClr val="FFFFFF"/>
                          </a:solidFill>
                          <a:latin typeface="Comic Sans MS"/>
                          <a:ea typeface="Comic Sans MS"/>
                          <a:cs typeface="Comic Sans MS"/>
                          <a:sym typeface="Comic Sans MS"/>
                        </a:rPr>
                        <a:t>Malattie (ICD-10)</a:t>
                      </a:r>
                    </a:p>
                  </a:txBody>
                  <a:tcPr marL="45720" marR="45720" anchor="ctr" horzOverflow="overflow">
                    <a:lnL w="19050">
                      <a:solidFill>
                        <a:srgbClr val="FFFF00"/>
                      </a:solidFill>
                    </a:lnL>
                    <a:lnR w="19050">
                      <a:solidFill>
                        <a:srgbClr val="FFFF00"/>
                      </a:solidFill>
                    </a:lnR>
                    <a:lnT w="19050">
                      <a:solidFill>
                        <a:srgbClr val="FFFF00"/>
                      </a:solidFill>
                    </a:lnT>
                    <a:lnB w="19050">
                      <a:solidFill>
                        <a:srgbClr val="FFFF00"/>
                      </a:solidFill>
                    </a:lnB>
                    <a:noFill/>
                  </a:tcPr>
                </a:tc>
                <a:tc>
                  <a:txBody>
                    <a:bodyPr/>
                    <a:lstStyle/>
                    <a:p>
                      <a:pPr algn="ctr">
                        <a:spcBef>
                          <a:spcPts val="400"/>
                        </a:spcBef>
                        <a:defRPr sz="1800"/>
                      </a:pPr>
                      <a:r>
                        <a:rPr>
                          <a:solidFill>
                            <a:srgbClr val="FFFFFF"/>
                          </a:solidFill>
                          <a:latin typeface="Comic Sans MS"/>
                          <a:ea typeface="Comic Sans MS"/>
                          <a:cs typeface="Comic Sans MS"/>
                          <a:sym typeface="Comic Sans MS"/>
                        </a:rPr>
                        <a:t>Lavorazioni</a:t>
                      </a:r>
                    </a:p>
                  </a:txBody>
                  <a:tcPr marL="45720" marR="45720" anchor="ctr" horzOverflow="overflow">
                    <a:lnL w="19050">
                      <a:solidFill>
                        <a:srgbClr val="FFFF00"/>
                      </a:solidFill>
                    </a:lnL>
                    <a:lnR w="19050">
                      <a:solidFill>
                        <a:srgbClr val="FFFF00"/>
                      </a:solidFill>
                    </a:lnR>
                    <a:lnT w="19050">
                      <a:solidFill>
                        <a:srgbClr val="FFFF00"/>
                      </a:solidFill>
                    </a:lnT>
                    <a:lnB w="19050">
                      <a:solidFill>
                        <a:srgbClr val="FFFF00"/>
                      </a:solidFill>
                    </a:lnB>
                    <a:noFill/>
                  </a:tcPr>
                </a:tc>
                <a:tc>
                  <a:txBody>
                    <a:bodyPr/>
                    <a:lstStyle/>
                    <a:p>
                      <a:pPr algn="l">
                        <a:spcBef>
                          <a:spcPts val="400"/>
                        </a:spcBef>
                        <a:defRPr sz="1800"/>
                      </a:pPr>
                      <a:r>
                        <a:rPr>
                          <a:solidFill>
                            <a:srgbClr val="FFFFFF"/>
                          </a:solidFill>
                          <a:latin typeface="Comic Sans MS"/>
                          <a:ea typeface="Comic Sans MS"/>
                          <a:cs typeface="Comic Sans MS"/>
                          <a:sym typeface="Comic Sans MS"/>
                        </a:rPr>
                        <a:t>Periodo massimo di indennizzabilità dalla cessazione del lavoro</a:t>
                      </a:r>
                    </a:p>
                  </a:txBody>
                  <a:tcPr marL="45720" marR="45720" anchor="ctr" horzOverflow="overflow">
                    <a:lnL w="19050">
                      <a:solidFill>
                        <a:srgbClr val="FFFF00"/>
                      </a:solidFill>
                    </a:lnL>
                    <a:lnR w="19050">
                      <a:solidFill>
                        <a:srgbClr val="FFFF00"/>
                      </a:solidFill>
                    </a:lnR>
                    <a:lnT w="19050">
                      <a:solidFill>
                        <a:srgbClr val="FFFF00"/>
                      </a:solidFill>
                    </a:lnT>
                    <a:lnB w="19050">
                      <a:solidFill>
                        <a:srgbClr val="FFFF00"/>
                      </a:solidFill>
                    </a:lnB>
                    <a:noFill/>
                  </a:tcPr>
                </a:tc>
                <a:extLst>
                  <a:ext uri="{0D108BD9-81ED-4DB2-BD59-A6C34878D82A}">
                    <a16:rowId xmlns:a16="http://schemas.microsoft.com/office/drawing/2014/main" val="10000"/>
                  </a:ext>
                </a:extLst>
              </a:tr>
              <a:tr h="2779712">
                <a:tc>
                  <a:txBody>
                    <a:bodyPr/>
                    <a:lstStyle/>
                    <a:p>
                      <a:pPr algn="l">
                        <a:spcBef>
                          <a:spcPts val="400"/>
                        </a:spcBef>
                        <a:defRPr sz="1800">
                          <a:solidFill>
                            <a:srgbClr val="FFFFFF"/>
                          </a:solidFill>
                          <a:latin typeface="Comic Sans MS"/>
                          <a:ea typeface="Comic Sans MS"/>
                          <a:cs typeface="Comic Sans MS"/>
                          <a:sym typeface="Comic Sans MS"/>
                        </a:defRPr>
                      </a:pPr>
                      <a:r>
                        <a:t>20) </a:t>
                      </a:r>
                      <a:r>
                        <a:rPr b="1"/>
                        <a:t>IPOACUSIA DA RUMORE (H83.3)</a:t>
                      </a:r>
                    </a:p>
                  </a:txBody>
                  <a:tcPr marL="45720" marR="45720" anchor="ctr" horzOverflow="overflow">
                    <a:lnL w="19050">
                      <a:solidFill>
                        <a:srgbClr val="FFFF00"/>
                      </a:solidFill>
                    </a:lnL>
                    <a:lnR w="19050">
                      <a:solidFill>
                        <a:srgbClr val="FFFF00"/>
                      </a:solidFill>
                    </a:lnR>
                    <a:lnT w="19050">
                      <a:solidFill>
                        <a:srgbClr val="FFFF00"/>
                      </a:solidFill>
                    </a:lnT>
                    <a:lnB w="19050">
                      <a:solidFill>
                        <a:srgbClr val="FFFF00"/>
                      </a:solidFill>
                    </a:lnB>
                    <a:noFill/>
                  </a:tcPr>
                </a:tc>
                <a:tc>
                  <a:txBody>
                    <a:bodyPr/>
                    <a:lstStyle/>
                    <a:p>
                      <a:pPr algn="just">
                        <a:spcBef>
                          <a:spcPts val="300"/>
                        </a:spcBef>
                        <a:defRPr b="1">
                          <a:solidFill>
                            <a:srgbClr val="FFFFFF"/>
                          </a:solidFill>
                          <a:latin typeface="Comic Sans MS"/>
                          <a:ea typeface="Comic Sans MS"/>
                          <a:cs typeface="Comic Sans MS"/>
                          <a:sym typeface="Comic Sans MS"/>
                        </a:defRPr>
                      </a:pPr>
                      <a:r>
                        <a:t>Lavorazioni forestali nelle quali si impiegano, in modo non occasionale, motoseghe portatili prive di efficaci</a:t>
                      </a:r>
                    </a:p>
                    <a:p>
                      <a:pPr algn="just">
                        <a:spcBef>
                          <a:spcPts val="300"/>
                        </a:spcBef>
                        <a:defRPr b="1">
                          <a:solidFill>
                            <a:srgbClr val="FFFFFF"/>
                          </a:solidFill>
                          <a:latin typeface="Comic Sans MS"/>
                          <a:ea typeface="Comic Sans MS"/>
                          <a:cs typeface="Comic Sans MS"/>
                          <a:sym typeface="Comic Sans MS"/>
                        </a:defRPr>
                      </a:pPr>
                      <a:r>
                        <a:t>sistemi di insonorizzazione.</a:t>
                      </a:r>
                    </a:p>
                    <a:p>
                      <a:pPr algn="just">
                        <a:spcBef>
                          <a:spcPts val="300"/>
                        </a:spcBef>
                        <a:defRPr b="1">
                          <a:solidFill>
                            <a:srgbClr val="FFFFFF"/>
                          </a:solidFill>
                          <a:latin typeface="Comic Sans MS"/>
                          <a:ea typeface="Comic Sans MS"/>
                          <a:cs typeface="Comic Sans MS"/>
                          <a:sym typeface="Comic Sans MS"/>
                        </a:defRPr>
                      </a:pPr>
                      <a:r>
                        <a:t>Altre lavorazioni, svolte in modo non occasionale che comportano l’esposizione personale professionale,</a:t>
                      </a:r>
                    </a:p>
                    <a:p>
                      <a:pPr algn="just">
                        <a:spcBef>
                          <a:spcPts val="300"/>
                        </a:spcBef>
                        <a:defRPr b="1">
                          <a:solidFill>
                            <a:srgbClr val="FFFFFF"/>
                          </a:solidFill>
                          <a:latin typeface="Comic Sans MS"/>
                          <a:ea typeface="Comic Sans MS"/>
                          <a:cs typeface="Comic Sans MS"/>
                          <a:sym typeface="Comic Sans MS"/>
                        </a:defRPr>
                      </a:pPr>
                      <a:r>
                        <a:t>quotidiana o settimanale, a livelli di rumore superiori a 80 dB(A).</a:t>
                      </a:r>
                    </a:p>
                  </a:txBody>
                  <a:tcPr marL="45720" marR="45720" anchor="ctr" horzOverflow="overflow">
                    <a:lnL w="19050">
                      <a:solidFill>
                        <a:srgbClr val="FFFF00"/>
                      </a:solidFill>
                    </a:lnL>
                    <a:lnR w="19050">
                      <a:solidFill>
                        <a:srgbClr val="FFFF00"/>
                      </a:solidFill>
                    </a:lnR>
                    <a:lnT w="19050">
                      <a:solidFill>
                        <a:srgbClr val="FFFF00"/>
                      </a:solidFill>
                    </a:lnT>
                    <a:lnB w="19050">
                      <a:solidFill>
                        <a:srgbClr val="FFFF00"/>
                      </a:solidFill>
                    </a:lnB>
                    <a:noFill/>
                  </a:tcPr>
                </a:tc>
                <a:tc>
                  <a:txBody>
                    <a:bodyPr/>
                    <a:lstStyle/>
                    <a:p>
                      <a:pPr algn="ctr">
                        <a:spcBef>
                          <a:spcPts val="400"/>
                        </a:spcBef>
                        <a:defRPr sz="1800" b="1">
                          <a:solidFill>
                            <a:srgbClr val="FFFFFF"/>
                          </a:solidFill>
                          <a:latin typeface="Comic Sans MS"/>
                          <a:ea typeface="Comic Sans MS"/>
                          <a:cs typeface="Comic Sans MS"/>
                          <a:sym typeface="Comic Sans MS"/>
                        </a:defRPr>
                      </a:pPr>
                      <a:r>
                        <a:t>4 anni,</a:t>
                      </a:r>
                      <a:r>
                        <a:rPr b="0"/>
                        <a:t> </a:t>
                      </a:r>
                    </a:p>
                  </a:txBody>
                  <a:tcPr marL="45720" marR="45720" anchor="ctr" horzOverflow="overflow">
                    <a:lnL w="19050">
                      <a:solidFill>
                        <a:srgbClr val="FFFF00"/>
                      </a:solidFill>
                    </a:lnL>
                    <a:lnR w="19050">
                      <a:solidFill>
                        <a:srgbClr val="FFFF00"/>
                      </a:solidFill>
                    </a:lnR>
                    <a:lnT w="19050">
                      <a:solidFill>
                        <a:srgbClr val="FFFF00"/>
                      </a:solidFill>
                    </a:lnT>
                    <a:lnB w="19050">
                      <a:solidFill>
                        <a:srgbClr val="FFFF00"/>
                      </a:solidFill>
                    </a:lnB>
                    <a:noFill/>
                  </a:tcPr>
                </a:tc>
                <a:extLst>
                  <a:ext uri="{0D108BD9-81ED-4DB2-BD59-A6C34878D82A}">
                    <a16:rowId xmlns:a16="http://schemas.microsoft.com/office/drawing/2014/main" val="10001"/>
                  </a:ext>
                </a:extLst>
              </a:tr>
            </a:tbl>
          </a:graphicData>
        </a:graphic>
      </p:graphicFrame>
    </p:spTree>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Shape 34"/>
          <p:cNvSpPr/>
          <p:nvPr/>
        </p:nvSpPr>
        <p:spPr>
          <a:xfrm>
            <a:off x="971550" y="260349"/>
            <a:ext cx="7129463" cy="802641"/>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lvl1pPr algn="ctr">
              <a:defRPr sz="4000" b="1">
                <a:solidFill>
                  <a:srgbClr val="FFFF00"/>
                </a:solidFill>
                <a:effectLst>
                  <a:outerShdw blurRad="12700" dist="25400" dir="2700000" rotWithShape="0">
                    <a:srgbClr val="000000"/>
                  </a:outerShdw>
                </a:effectLst>
                <a:latin typeface="Comic Sans MS"/>
                <a:ea typeface="Comic Sans MS"/>
                <a:cs typeface="Comic Sans MS"/>
                <a:sym typeface="Comic Sans MS"/>
              </a:defRPr>
            </a:lvl1pPr>
          </a:lstStyle>
          <a:p>
            <a:r>
              <a:t>PROTEZIONE SOCIALE</a:t>
            </a:r>
          </a:p>
        </p:txBody>
      </p:sp>
      <p:sp>
        <p:nvSpPr>
          <p:cNvPr id="35" name="Shape 35"/>
          <p:cNvSpPr/>
          <p:nvPr/>
        </p:nvSpPr>
        <p:spPr>
          <a:xfrm>
            <a:off x="1620837" y="1268412"/>
            <a:ext cx="5903913" cy="2379346"/>
          </a:xfrm>
          <a:prstGeom prst="rect">
            <a:avLst/>
          </a:prstGeom>
          <a:solidFill>
            <a:srgbClr val="650F15"/>
          </a:solidFill>
          <a:ln>
            <a:solidFill>
              <a:srgbClr val="00FFFF"/>
            </a:solidFill>
          </a:ln>
          <a:extLst>
            <a:ext uri="{C572A759-6A51-4108-AA02-DFA0A04FC94B}">
              <ma14:wrappingTextBoxFlag xmlns:ma14="http://schemas.microsoft.com/office/mac/drawingml/2011/main" xmlns="" val="1"/>
            </a:ext>
          </a:extLst>
        </p:spPr>
        <p:txBody>
          <a:bodyPr lIns="45719" rIns="45719">
            <a:spAutoFit/>
          </a:bodyPr>
          <a:lstStyle/>
          <a:p>
            <a:pPr>
              <a:lnSpc>
                <a:spcPct val="120000"/>
              </a:lnSpc>
              <a:defRPr sz="2800" b="1">
                <a:solidFill>
                  <a:srgbClr val="FFFFFF"/>
                </a:solidFill>
                <a:latin typeface="Comic Sans MS"/>
                <a:ea typeface="Comic Sans MS"/>
                <a:cs typeface="Comic Sans MS"/>
                <a:sym typeface="Comic Sans MS"/>
              </a:defRPr>
            </a:pPr>
            <a:r>
              <a:t>ASSICURAZIONI SOCIALI</a:t>
            </a:r>
          </a:p>
          <a:p>
            <a:pPr>
              <a:lnSpc>
                <a:spcPct val="120000"/>
              </a:lnSpc>
              <a:defRPr sz="2800" b="1">
                <a:solidFill>
                  <a:srgbClr val="FFFFFF"/>
                </a:solidFill>
                <a:latin typeface="Comic Sans MS"/>
                <a:ea typeface="Comic Sans MS"/>
                <a:cs typeface="Comic Sans MS"/>
                <a:sym typeface="Comic Sans MS"/>
              </a:defRPr>
            </a:pPr>
            <a:r>
              <a:t> - INPS</a:t>
            </a:r>
          </a:p>
          <a:p>
            <a:pPr>
              <a:lnSpc>
                <a:spcPct val="120000"/>
              </a:lnSpc>
              <a:defRPr sz="2800" b="1">
                <a:solidFill>
                  <a:srgbClr val="FFFFFF"/>
                </a:solidFill>
                <a:latin typeface="Comic Sans MS"/>
                <a:ea typeface="Comic Sans MS"/>
                <a:cs typeface="Comic Sans MS"/>
                <a:sym typeface="Comic Sans MS"/>
              </a:defRPr>
            </a:pPr>
            <a:r>
              <a:t> - INAIL</a:t>
            </a:r>
          </a:p>
        </p:txBody>
      </p:sp>
      <p:sp>
        <p:nvSpPr>
          <p:cNvPr id="36" name="Shape 36"/>
          <p:cNvSpPr/>
          <p:nvPr/>
        </p:nvSpPr>
        <p:spPr>
          <a:xfrm>
            <a:off x="1619250" y="3716337"/>
            <a:ext cx="5976938" cy="2379346"/>
          </a:xfrm>
          <a:prstGeom prst="rect">
            <a:avLst/>
          </a:prstGeom>
          <a:solidFill>
            <a:srgbClr val="650F15"/>
          </a:solidFill>
          <a:ln>
            <a:solidFill>
              <a:srgbClr val="00FFFF"/>
            </a:solidFill>
          </a:ln>
          <a:extLst>
            <a:ext uri="{C572A759-6A51-4108-AA02-DFA0A04FC94B}">
              <ma14:wrappingTextBoxFlag xmlns:ma14="http://schemas.microsoft.com/office/mac/drawingml/2011/main" xmlns="" val="1"/>
            </a:ext>
          </a:extLst>
        </p:spPr>
        <p:txBody>
          <a:bodyPr lIns="45719" rIns="45719">
            <a:spAutoFit/>
          </a:bodyPr>
          <a:lstStyle/>
          <a:p>
            <a:pPr>
              <a:lnSpc>
                <a:spcPct val="120000"/>
              </a:lnSpc>
              <a:defRPr sz="2800" b="1">
                <a:solidFill>
                  <a:srgbClr val="FFFFFF"/>
                </a:solidFill>
                <a:latin typeface="Comic Sans MS"/>
                <a:ea typeface="Comic Sans MS"/>
                <a:cs typeface="Comic Sans MS"/>
                <a:sym typeface="Comic Sans MS"/>
              </a:defRPr>
            </a:pPr>
            <a:r>
              <a:t>ASSISTENZA SOCIALE</a:t>
            </a:r>
          </a:p>
          <a:p>
            <a:pPr>
              <a:lnSpc>
                <a:spcPct val="120000"/>
              </a:lnSpc>
              <a:buSzPct val="100000"/>
              <a:buAutoNum type="arabicPeriod"/>
              <a:defRPr sz="2800" b="1">
                <a:solidFill>
                  <a:srgbClr val="FFFFFF"/>
                </a:solidFill>
                <a:latin typeface="Comic Sans MS"/>
                <a:ea typeface="Comic Sans MS"/>
                <a:cs typeface="Comic Sans MS"/>
                <a:sym typeface="Comic Sans MS"/>
              </a:defRPr>
            </a:pPr>
            <a:r>
              <a:t> INVALIDITA’ CIVILE</a:t>
            </a:r>
          </a:p>
          <a:p>
            <a:pPr>
              <a:lnSpc>
                <a:spcPct val="120000"/>
              </a:lnSpc>
              <a:defRPr sz="2800" b="1">
                <a:solidFill>
                  <a:srgbClr val="FFFFFF"/>
                </a:solidFill>
                <a:latin typeface="Comic Sans MS"/>
                <a:ea typeface="Comic Sans MS"/>
                <a:cs typeface="Comic Sans MS"/>
                <a:sym typeface="Comic Sans MS"/>
              </a:defRPr>
            </a:pPr>
            <a:r>
              <a:t>-TUTELA DELL’HANDICAP</a:t>
            </a:r>
          </a:p>
        </p:txBody>
      </p:sp>
      <p:pic>
        <p:nvPicPr>
          <p:cNvPr id="37" name="BD10307_.png" descr="BD10307_"/>
          <p:cNvPicPr>
            <a:picLocks noChangeAspect="1"/>
          </p:cNvPicPr>
          <p:nvPr/>
        </p:nvPicPr>
        <p:blipFill>
          <a:blip r:embed="rId2"/>
          <a:stretch>
            <a:fillRect/>
          </a:stretch>
        </p:blipFill>
        <p:spPr>
          <a:xfrm>
            <a:off x="0" y="6705600"/>
            <a:ext cx="9144000" cy="152400"/>
          </a:xfrm>
          <a:prstGeom prst="rect">
            <a:avLst/>
          </a:prstGeom>
          <a:ln w="12700">
            <a:miter lim="400000"/>
          </a:ln>
        </p:spPr>
      </p:pic>
    </p:spTree>
  </p:cSld>
  <p:clrMapOvr>
    <a:masterClrMapping/>
  </p:clrMapOvr>
  <p:transition spd="slow"/>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6" name="BD10307_.png" descr="BD10307_"/>
          <p:cNvPicPr>
            <a:picLocks noChangeAspect="1"/>
          </p:cNvPicPr>
          <p:nvPr/>
        </p:nvPicPr>
        <p:blipFill>
          <a:blip r:embed="rId2"/>
          <a:stretch>
            <a:fillRect/>
          </a:stretch>
        </p:blipFill>
        <p:spPr>
          <a:xfrm>
            <a:off x="0" y="6781800"/>
            <a:ext cx="9144000" cy="152400"/>
          </a:xfrm>
          <a:prstGeom prst="rect">
            <a:avLst/>
          </a:prstGeom>
          <a:ln w="12700">
            <a:miter lim="400000"/>
          </a:ln>
        </p:spPr>
      </p:pic>
      <p:pic>
        <p:nvPicPr>
          <p:cNvPr id="327" name="BD21297_.png" descr="BD21297_"/>
          <p:cNvPicPr>
            <a:picLocks noChangeAspect="1"/>
          </p:cNvPicPr>
          <p:nvPr/>
        </p:nvPicPr>
        <p:blipFill>
          <a:blip r:embed="rId3"/>
          <a:stretch>
            <a:fillRect/>
          </a:stretch>
        </p:blipFill>
        <p:spPr>
          <a:xfrm>
            <a:off x="107950" y="260350"/>
            <a:ext cx="360363" cy="333375"/>
          </a:xfrm>
          <a:prstGeom prst="rect">
            <a:avLst/>
          </a:prstGeom>
          <a:ln w="12700">
            <a:miter lim="400000"/>
          </a:ln>
        </p:spPr>
      </p:pic>
      <p:sp>
        <p:nvSpPr>
          <p:cNvPr id="328" name="Shape 328"/>
          <p:cNvSpPr/>
          <p:nvPr/>
        </p:nvSpPr>
        <p:spPr>
          <a:xfrm>
            <a:off x="511175" y="115887"/>
            <a:ext cx="8078788" cy="1094741"/>
          </a:xfrm>
          <a:prstGeom prst="rect">
            <a:avLst/>
          </a:prstGeom>
          <a:ln w="12700">
            <a:solidFill>
              <a:srgbClr val="00FFFF"/>
            </a:solidFill>
          </a:ln>
          <a:extLst>
            <a:ext uri="{C572A759-6A51-4108-AA02-DFA0A04FC94B}">
              <ma14:wrappingTextBoxFlag xmlns:ma14="http://schemas.microsoft.com/office/mac/drawingml/2011/main" xmlns="" val="1"/>
            </a:ext>
          </a:extLst>
        </p:spPr>
        <p:txBody>
          <a:bodyPr lIns="45719" rIns="45719">
            <a:spAutoFit/>
          </a:bodyPr>
          <a:lstStyle>
            <a:lvl1pPr algn="ctr">
              <a:defRPr sz="2800" b="1">
                <a:solidFill>
                  <a:srgbClr val="FFFF00"/>
                </a:solidFill>
                <a:latin typeface="Comic Sans MS"/>
                <a:ea typeface="Comic Sans MS"/>
                <a:cs typeface="Comic Sans MS"/>
                <a:sym typeface="Comic Sans MS"/>
              </a:defRPr>
            </a:lvl1pPr>
          </a:lstStyle>
          <a:p>
            <a:r>
              <a:t>DECRETO MINISTERIALE 9 APRILE 2008 (G.U. N. 169 DEL 21 LUGLIO 2008) </a:t>
            </a:r>
          </a:p>
        </p:txBody>
      </p:sp>
      <p:graphicFrame>
        <p:nvGraphicFramePr>
          <p:cNvPr id="329" name="Table 329"/>
          <p:cNvGraphicFramePr/>
          <p:nvPr/>
        </p:nvGraphicFramePr>
        <p:xfrm>
          <a:off x="457200" y="1800225"/>
          <a:ext cx="8362950" cy="3924300"/>
        </p:xfrm>
        <a:graphic>
          <a:graphicData uri="http://schemas.openxmlformats.org/drawingml/2006/table">
            <a:tbl>
              <a:tblPr>
                <a:tableStyleId>{4C3C2611-4C71-4FC5-86AE-919BDF0F9419}</a:tableStyleId>
              </a:tblPr>
              <a:tblGrid>
                <a:gridCol w="2787650">
                  <a:extLst>
                    <a:ext uri="{9D8B030D-6E8A-4147-A177-3AD203B41FA5}">
                      <a16:colId xmlns:a16="http://schemas.microsoft.com/office/drawing/2014/main" val="20000"/>
                    </a:ext>
                  </a:extLst>
                </a:gridCol>
                <a:gridCol w="2787650">
                  <a:extLst>
                    <a:ext uri="{9D8B030D-6E8A-4147-A177-3AD203B41FA5}">
                      <a16:colId xmlns:a16="http://schemas.microsoft.com/office/drawing/2014/main" val="20001"/>
                    </a:ext>
                  </a:extLst>
                </a:gridCol>
                <a:gridCol w="2787650">
                  <a:extLst>
                    <a:ext uri="{9D8B030D-6E8A-4147-A177-3AD203B41FA5}">
                      <a16:colId xmlns:a16="http://schemas.microsoft.com/office/drawing/2014/main" val="20002"/>
                    </a:ext>
                  </a:extLst>
                </a:gridCol>
              </a:tblGrid>
              <a:tr h="942975">
                <a:tc>
                  <a:txBody>
                    <a:bodyPr/>
                    <a:lstStyle/>
                    <a:p>
                      <a:pPr algn="ctr">
                        <a:spcBef>
                          <a:spcPts val="400"/>
                        </a:spcBef>
                        <a:defRPr sz="1800"/>
                      </a:pPr>
                      <a:r>
                        <a:rPr>
                          <a:solidFill>
                            <a:srgbClr val="FFFFFF"/>
                          </a:solidFill>
                          <a:latin typeface="Comic Sans MS"/>
                          <a:ea typeface="Comic Sans MS"/>
                          <a:cs typeface="Comic Sans MS"/>
                          <a:sym typeface="Comic Sans MS"/>
                        </a:rPr>
                        <a:t>Malattie (ICD-10)</a:t>
                      </a:r>
                    </a:p>
                  </a:txBody>
                  <a:tcPr marL="45720" marR="45720" horzOverflow="overflow">
                    <a:lnL w="19050">
                      <a:solidFill>
                        <a:srgbClr val="FFFF00"/>
                      </a:solidFill>
                    </a:lnL>
                    <a:lnR w="19050">
                      <a:solidFill>
                        <a:srgbClr val="FFFF00"/>
                      </a:solidFill>
                    </a:lnR>
                    <a:lnT w="19050">
                      <a:solidFill>
                        <a:srgbClr val="FFFF00"/>
                      </a:solidFill>
                    </a:lnT>
                    <a:lnB w="19050">
                      <a:solidFill>
                        <a:srgbClr val="FFFF00"/>
                      </a:solidFill>
                    </a:lnB>
                    <a:noFill/>
                  </a:tcPr>
                </a:tc>
                <a:tc>
                  <a:txBody>
                    <a:bodyPr/>
                    <a:lstStyle/>
                    <a:p>
                      <a:pPr algn="ctr">
                        <a:spcBef>
                          <a:spcPts val="400"/>
                        </a:spcBef>
                        <a:defRPr sz="1800"/>
                      </a:pPr>
                      <a:r>
                        <a:rPr>
                          <a:solidFill>
                            <a:srgbClr val="FFFFFF"/>
                          </a:solidFill>
                          <a:latin typeface="Comic Sans MS"/>
                          <a:ea typeface="Comic Sans MS"/>
                          <a:cs typeface="Comic Sans MS"/>
                          <a:sym typeface="Comic Sans MS"/>
                        </a:rPr>
                        <a:t>Lavorazioni</a:t>
                      </a:r>
                    </a:p>
                  </a:txBody>
                  <a:tcPr marL="45720" marR="45720" horzOverflow="overflow">
                    <a:lnL w="19050">
                      <a:solidFill>
                        <a:srgbClr val="FFFF00"/>
                      </a:solidFill>
                    </a:lnL>
                    <a:lnR w="19050">
                      <a:solidFill>
                        <a:srgbClr val="FFFF00"/>
                      </a:solidFill>
                    </a:lnR>
                    <a:lnT w="19050">
                      <a:solidFill>
                        <a:srgbClr val="FFFF00"/>
                      </a:solidFill>
                    </a:lnT>
                    <a:lnB w="19050">
                      <a:solidFill>
                        <a:srgbClr val="FFFF00"/>
                      </a:solidFill>
                    </a:lnB>
                    <a:noFill/>
                  </a:tcPr>
                </a:tc>
                <a:tc>
                  <a:txBody>
                    <a:bodyPr/>
                    <a:lstStyle/>
                    <a:p>
                      <a:pPr algn="l">
                        <a:spcBef>
                          <a:spcPts val="400"/>
                        </a:spcBef>
                        <a:defRPr sz="1800"/>
                      </a:pPr>
                      <a:r>
                        <a:rPr>
                          <a:solidFill>
                            <a:srgbClr val="FFFFFF"/>
                          </a:solidFill>
                          <a:latin typeface="Comic Sans MS"/>
                          <a:ea typeface="Comic Sans MS"/>
                          <a:cs typeface="Comic Sans MS"/>
                          <a:sym typeface="Comic Sans MS"/>
                        </a:rPr>
                        <a:t>Periodo massimo di indennizzabilità dalla cessazione del lavoro</a:t>
                      </a:r>
                    </a:p>
                  </a:txBody>
                  <a:tcPr marL="45720" marR="45720" horzOverflow="overflow">
                    <a:lnL w="19050">
                      <a:solidFill>
                        <a:srgbClr val="FFFF00"/>
                      </a:solidFill>
                    </a:lnL>
                    <a:lnR w="19050">
                      <a:solidFill>
                        <a:srgbClr val="FFFF00"/>
                      </a:solidFill>
                    </a:lnR>
                    <a:lnT w="19050">
                      <a:solidFill>
                        <a:srgbClr val="FFFF00"/>
                      </a:solidFill>
                    </a:lnT>
                    <a:lnB w="19050">
                      <a:solidFill>
                        <a:srgbClr val="FFFF00"/>
                      </a:solidFill>
                    </a:lnB>
                    <a:noFill/>
                  </a:tcPr>
                </a:tc>
                <a:extLst>
                  <a:ext uri="{0D108BD9-81ED-4DB2-BD59-A6C34878D82A}">
                    <a16:rowId xmlns:a16="http://schemas.microsoft.com/office/drawing/2014/main" val="10000"/>
                  </a:ext>
                </a:extLst>
              </a:tr>
              <a:tr h="2981325">
                <a:tc>
                  <a:txBody>
                    <a:bodyPr/>
                    <a:lstStyle/>
                    <a:p>
                      <a:pPr algn="just">
                        <a:spcBef>
                          <a:spcPts val="200"/>
                        </a:spcBef>
                        <a:defRPr sz="1200" b="1">
                          <a:solidFill>
                            <a:srgbClr val="FFFFFF"/>
                          </a:solidFill>
                          <a:latin typeface="Comic Sans MS"/>
                          <a:ea typeface="Comic Sans MS"/>
                          <a:cs typeface="Comic Sans MS"/>
                          <a:sym typeface="Comic Sans MS"/>
                        </a:defRPr>
                      </a:pPr>
                      <a:r>
                        <a:t>MALATTIE CAUSATE DA</a:t>
                      </a:r>
                    </a:p>
                    <a:p>
                      <a:pPr algn="just">
                        <a:spcBef>
                          <a:spcPts val="200"/>
                        </a:spcBef>
                        <a:defRPr sz="1200" b="1">
                          <a:solidFill>
                            <a:srgbClr val="FFFFFF"/>
                          </a:solidFill>
                          <a:latin typeface="Comic Sans MS"/>
                          <a:ea typeface="Comic Sans MS"/>
                          <a:cs typeface="Comic Sans MS"/>
                          <a:sym typeface="Comic Sans MS"/>
                        </a:defRPr>
                      </a:pPr>
                      <a:r>
                        <a:t>VIBRAZIONI MECCANICHE</a:t>
                      </a:r>
                    </a:p>
                    <a:p>
                      <a:pPr algn="just">
                        <a:spcBef>
                          <a:spcPts val="200"/>
                        </a:spcBef>
                        <a:defRPr sz="1200" b="1">
                          <a:solidFill>
                            <a:srgbClr val="FFFFFF"/>
                          </a:solidFill>
                          <a:latin typeface="Comic Sans MS"/>
                          <a:ea typeface="Comic Sans MS"/>
                          <a:cs typeface="Comic Sans MS"/>
                          <a:sym typeface="Comic Sans MS"/>
                        </a:defRPr>
                      </a:pPr>
                      <a:r>
                        <a:t>TRASMESSE AL SISTEMA MANO</a:t>
                      </a:r>
                    </a:p>
                    <a:p>
                      <a:pPr algn="just">
                        <a:spcBef>
                          <a:spcPts val="200"/>
                        </a:spcBef>
                        <a:defRPr sz="1200" b="1">
                          <a:solidFill>
                            <a:srgbClr val="FFFFFF"/>
                          </a:solidFill>
                          <a:latin typeface="Comic Sans MS"/>
                          <a:ea typeface="Comic Sans MS"/>
                          <a:cs typeface="Comic Sans MS"/>
                          <a:sym typeface="Comic Sans MS"/>
                        </a:defRPr>
                      </a:pPr>
                      <a:r>
                        <a:t>BRACCIO:</a:t>
                      </a:r>
                    </a:p>
                    <a:p>
                      <a:pPr algn="l">
                        <a:spcBef>
                          <a:spcPts val="200"/>
                        </a:spcBef>
                        <a:defRPr sz="1200" b="1">
                          <a:solidFill>
                            <a:srgbClr val="FFFFFF"/>
                          </a:solidFill>
                          <a:latin typeface="Comic Sans MS"/>
                          <a:ea typeface="Comic Sans MS"/>
                          <a:cs typeface="Comic Sans MS"/>
                          <a:sym typeface="Comic Sans MS"/>
                        </a:defRPr>
                      </a:pPr>
                      <a:r>
                        <a:t>a) SINDROME DI RAYNAUD SECONDARIA</a:t>
                      </a:r>
                    </a:p>
                    <a:p>
                      <a:pPr algn="l">
                        <a:spcBef>
                          <a:spcPts val="200"/>
                        </a:spcBef>
                        <a:defRPr sz="1200" b="1">
                          <a:solidFill>
                            <a:srgbClr val="FFFFFF"/>
                          </a:solidFill>
                          <a:latin typeface="Comic Sans MS"/>
                          <a:ea typeface="Comic Sans MS"/>
                          <a:cs typeface="Comic Sans MS"/>
                          <a:sym typeface="Comic Sans MS"/>
                        </a:defRPr>
                      </a:pPr>
                      <a:r>
                        <a:t>(I73.01)</a:t>
                      </a:r>
                    </a:p>
                    <a:p>
                      <a:pPr algn="l">
                        <a:spcBef>
                          <a:spcPts val="200"/>
                        </a:spcBef>
                        <a:defRPr sz="1200" b="1">
                          <a:solidFill>
                            <a:srgbClr val="FFFFFF"/>
                          </a:solidFill>
                          <a:latin typeface="Comic Sans MS"/>
                          <a:ea typeface="Comic Sans MS"/>
                          <a:cs typeface="Comic Sans MS"/>
                          <a:sym typeface="Comic Sans MS"/>
                        </a:defRPr>
                      </a:pPr>
                      <a:r>
                        <a:t>b) OSTEOARTROPATIE DEL POLSO, DEL GOMITO, DELLA SPALLA (M19.2)</a:t>
                      </a:r>
                    </a:p>
                    <a:p>
                      <a:pPr algn="l">
                        <a:spcBef>
                          <a:spcPts val="200"/>
                        </a:spcBef>
                        <a:defRPr sz="1200" b="1">
                          <a:solidFill>
                            <a:srgbClr val="FFFFFF"/>
                          </a:solidFill>
                          <a:latin typeface="Comic Sans MS"/>
                          <a:ea typeface="Comic Sans MS"/>
                          <a:cs typeface="Comic Sans MS"/>
                          <a:sym typeface="Comic Sans MS"/>
                        </a:defRPr>
                      </a:pPr>
                      <a:r>
                        <a:t>c) NEUROPATIE PERIFERICHE DEL NERVO</a:t>
                      </a:r>
                    </a:p>
                    <a:p>
                      <a:pPr algn="l">
                        <a:spcBef>
                          <a:spcPts val="200"/>
                        </a:spcBef>
                        <a:defRPr sz="1200" b="1">
                          <a:solidFill>
                            <a:srgbClr val="FFFFFF"/>
                          </a:solidFill>
                          <a:latin typeface="Comic Sans MS"/>
                          <a:ea typeface="Comic Sans MS"/>
                          <a:cs typeface="Comic Sans MS"/>
                          <a:sym typeface="Comic Sans MS"/>
                        </a:defRPr>
                      </a:pPr>
                      <a:r>
                        <a:t>MEDIANO E ULNARE (G56.0)</a:t>
                      </a:r>
                    </a:p>
                  </a:txBody>
                  <a:tcPr marL="45720" marR="45720" horzOverflow="overflow">
                    <a:lnL w="19050">
                      <a:solidFill>
                        <a:srgbClr val="FFFF00"/>
                      </a:solidFill>
                    </a:lnL>
                    <a:lnR w="19050">
                      <a:solidFill>
                        <a:srgbClr val="FFFF00"/>
                      </a:solidFill>
                    </a:lnR>
                    <a:lnT w="19050">
                      <a:solidFill>
                        <a:srgbClr val="FFFF00"/>
                      </a:solidFill>
                    </a:lnT>
                    <a:lnB w="19050">
                      <a:solidFill>
                        <a:srgbClr val="FFFF00"/>
                      </a:solidFill>
                    </a:lnB>
                    <a:noFill/>
                  </a:tcPr>
                </a:tc>
                <a:tc>
                  <a:txBody>
                    <a:bodyPr/>
                    <a:lstStyle/>
                    <a:p>
                      <a:pPr algn="l">
                        <a:spcBef>
                          <a:spcPts val="300"/>
                        </a:spcBef>
                        <a:defRPr b="1">
                          <a:solidFill>
                            <a:srgbClr val="FFFFFF"/>
                          </a:solidFill>
                          <a:latin typeface="Comic Sans MS"/>
                          <a:ea typeface="Comic Sans MS"/>
                          <a:cs typeface="Comic Sans MS"/>
                          <a:sym typeface="Comic Sans MS"/>
                        </a:defRPr>
                      </a:pPr>
                      <a:r>
                        <a:t>Lavorazioni svolte, in modo non</a:t>
                      </a:r>
                    </a:p>
                    <a:p>
                      <a:pPr algn="l">
                        <a:spcBef>
                          <a:spcPts val="300"/>
                        </a:spcBef>
                        <a:defRPr b="1">
                          <a:solidFill>
                            <a:srgbClr val="FFFFFF"/>
                          </a:solidFill>
                          <a:latin typeface="Comic Sans MS"/>
                          <a:ea typeface="Comic Sans MS"/>
                          <a:cs typeface="Comic Sans MS"/>
                          <a:sym typeface="Comic Sans MS"/>
                        </a:defRPr>
                      </a:pPr>
                      <a:r>
                        <a:t>occasionale, che comportano l'impiego di utensili, attrezzature, macchine ed apparecchi che trasmettono vibrazioni al sistema mano-braccio</a:t>
                      </a:r>
                    </a:p>
                  </a:txBody>
                  <a:tcPr marL="45720" marR="45720" horzOverflow="overflow">
                    <a:lnL w="19050">
                      <a:solidFill>
                        <a:srgbClr val="FFFF00"/>
                      </a:solidFill>
                    </a:lnL>
                    <a:lnR w="19050">
                      <a:solidFill>
                        <a:srgbClr val="FFFF00"/>
                      </a:solidFill>
                    </a:lnR>
                    <a:lnT w="19050">
                      <a:solidFill>
                        <a:srgbClr val="FFFF00"/>
                      </a:solidFill>
                    </a:lnT>
                    <a:lnB w="19050">
                      <a:solidFill>
                        <a:srgbClr val="FFFF00"/>
                      </a:solidFill>
                    </a:lnB>
                    <a:noFill/>
                  </a:tcPr>
                </a:tc>
                <a:tc>
                  <a:txBody>
                    <a:bodyPr/>
                    <a:lstStyle/>
                    <a:p>
                      <a:pPr algn="ctr">
                        <a:spcBef>
                          <a:spcPts val="400"/>
                        </a:spcBef>
                        <a:defRPr sz="1200" b="1">
                          <a:solidFill>
                            <a:srgbClr val="FFFFFF"/>
                          </a:solidFill>
                          <a:latin typeface="Comic Sans MS"/>
                          <a:ea typeface="Comic Sans MS"/>
                          <a:cs typeface="Comic Sans MS"/>
                          <a:sym typeface="Comic Sans MS"/>
                        </a:defRPr>
                      </a:pPr>
                      <a:endParaRPr/>
                    </a:p>
                    <a:p>
                      <a:pPr algn="ctr">
                        <a:spcBef>
                          <a:spcPts val="400"/>
                        </a:spcBef>
                        <a:defRPr sz="1200" b="1">
                          <a:solidFill>
                            <a:srgbClr val="FFFFFF"/>
                          </a:solidFill>
                          <a:latin typeface="Comic Sans MS"/>
                          <a:ea typeface="Comic Sans MS"/>
                          <a:cs typeface="Comic Sans MS"/>
                          <a:sym typeface="Comic Sans MS"/>
                        </a:defRPr>
                      </a:pPr>
                      <a:endParaRPr/>
                    </a:p>
                    <a:p>
                      <a:pPr algn="ctr">
                        <a:spcBef>
                          <a:spcPts val="400"/>
                        </a:spcBef>
                        <a:defRPr sz="1200" b="1">
                          <a:solidFill>
                            <a:srgbClr val="FFFFFF"/>
                          </a:solidFill>
                          <a:latin typeface="Comic Sans MS"/>
                          <a:ea typeface="Comic Sans MS"/>
                          <a:cs typeface="Comic Sans MS"/>
                          <a:sym typeface="Comic Sans MS"/>
                        </a:defRPr>
                      </a:pPr>
                      <a:endParaRPr/>
                    </a:p>
                    <a:p>
                      <a:pPr algn="ctr">
                        <a:spcBef>
                          <a:spcPts val="400"/>
                        </a:spcBef>
                        <a:defRPr sz="1200" b="1">
                          <a:solidFill>
                            <a:srgbClr val="FFFFFF"/>
                          </a:solidFill>
                          <a:latin typeface="Comic Sans MS"/>
                          <a:ea typeface="Comic Sans MS"/>
                          <a:cs typeface="Comic Sans MS"/>
                          <a:sym typeface="Comic Sans MS"/>
                        </a:defRPr>
                      </a:pPr>
                      <a:endParaRPr/>
                    </a:p>
                    <a:p>
                      <a:pPr algn="ctr">
                        <a:spcBef>
                          <a:spcPts val="300"/>
                        </a:spcBef>
                        <a:defRPr b="1">
                          <a:solidFill>
                            <a:srgbClr val="FFFFFF"/>
                          </a:solidFill>
                          <a:latin typeface="Comic Sans MS"/>
                          <a:ea typeface="Comic Sans MS"/>
                          <a:cs typeface="Comic Sans MS"/>
                          <a:sym typeface="Comic Sans MS"/>
                        </a:defRPr>
                      </a:pPr>
                      <a:r>
                        <a:t>1 anno</a:t>
                      </a:r>
                    </a:p>
                    <a:p>
                      <a:pPr algn="ctr">
                        <a:spcBef>
                          <a:spcPts val="400"/>
                        </a:spcBef>
                        <a:defRPr b="1">
                          <a:solidFill>
                            <a:srgbClr val="FFFFFF"/>
                          </a:solidFill>
                          <a:latin typeface="Comic Sans MS"/>
                          <a:ea typeface="Comic Sans MS"/>
                          <a:cs typeface="Comic Sans MS"/>
                          <a:sym typeface="Comic Sans MS"/>
                        </a:defRPr>
                      </a:pPr>
                      <a:endParaRPr/>
                    </a:p>
                    <a:p>
                      <a:pPr algn="ctr">
                        <a:spcBef>
                          <a:spcPts val="400"/>
                        </a:spcBef>
                        <a:defRPr b="1">
                          <a:solidFill>
                            <a:srgbClr val="FFFFFF"/>
                          </a:solidFill>
                          <a:latin typeface="Comic Sans MS"/>
                          <a:ea typeface="Comic Sans MS"/>
                          <a:cs typeface="Comic Sans MS"/>
                          <a:sym typeface="Comic Sans MS"/>
                        </a:defRPr>
                      </a:pPr>
                      <a:endParaRPr/>
                    </a:p>
                    <a:p>
                      <a:pPr algn="ctr">
                        <a:spcBef>
                          <a:spcPts val="300"/>
                        </a:spcBef>
                        <a:defRPr b="1">
                          <a:solidFill>
                            <a:srgbClr val="FFFFFF"/>
                          </a:solidFill>
                          <a:latin typeface="Comic Sans MS"/>
                          <a:ea typeface="Comic Sans MS"/>
                          <a:cs typeface="Comic Sans MS"/>
                          <a:sym typeface="Comic Sans MS"/>
                        </a:defRPr>
                      </a:pPr>
                      <a:r>
                        <a:t>4 anni</a:t>
                      </a:r>
                    </a:p>
                    <a:p>
                      <a:pPr algn="ctr">
                        <a:spcBef>
                          <a:spcPts val="400"/>
                        </a:spcBef>
                        <a:defRPr b="1">
                          <a:solidFill>
                            <a:srgbClr val="FFFFFF"/>
                          </a:solidFill>
                          <a:latin typeface="Comic Sans MS"/>
                          <a:ea typeface="Comic Sans MS"/>
                          <a:cs typeface="Comic Sans MS"/>
                          <a:sym typeface="Comic Sans MS"/>
                        </a:defRPr>
                      </a:pPr>
                      <a:endParaRPr/>
                    </a:p>
                    <a:p>
                      <a:pPr algn="ctr">
                        <a:spcBef>
                          <a:spcPts val="300"/>
                        </a:spcBef>
                        <a:defRPr b="1">
                          <a:solidFill>
                            <a:srgbClr val="FFFFFF"/>
                          </a:solidFill>
                          <a:latin typeface="Comic Sans MS"/>
                          <a:ea typeface="Comic Sans MS"/>
                          <a:cs typeface="Comic Sans MS"/>
                          <a:sym typeface="Comic Sans MS"/>
                        </a:defRPr>
                      </a:pPr>
                      <a:r>
                        <a:t>4 anni</a:t>
                      </a:r>
                    </a:p>
                  </a:txBody>
                  <a:tcPr marL="45720" marR="45720" horzOverflow="overflow">
                    <a:lnL w="19050">
                      <a:solidFill>
                        <a:srgbClr val="FFFF00"/>
                      </a:solidFill>
                    </a:lnL>
                    <a:lnR w="19050">
                      <a:solidFill>
                        <a:srgbClr val="FFFF00"/>
                      </a:solidFill>
                    </a:lnR>
                    <a:lnT w="19050">
                      <a:solidFill>
                        <a:srgbClr val="FFFF00"/>
                      </a:solidFill>
                    </a:lnT>
                    <a:lnB w="19050">
                      <a:solidFill>
                        <a:srgbClr val="FFFF00"/>
                      </a:solidFill>
                    </a:lnB>
                    <a:noFill/>
                  </a:tcPr>
                </a:tc>
                <a:extLst>
                  <a:ext uri="{0D108BD9-81ED-4DB2-BD59-A6C34878D82A}">
                    <a16:rowId xmlns:a16="http://schemas.microsoft.com/office/drawing/2014/main" val="10001"/>
                  </a:ext>
                </a:extLst>
              </a:tr>
            </a:tbl>
          </a:graphicData>
        </a:graphic>
      </p:graphicFrame>
    </p:spTree>
  </p:cSld>
  <p:clrMapOvr>
    <a:masterClrMapping/>
  </p:clrMapOvr>
  <p:transition spd="slow"/>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1" name="BD10307_.png" descr="BD10307_"/>
          <p:cNvPicPr>
            <a:picLocks noChangeAspect="1"/>
          </p:cNvPicPr>
          <p:nvPr/>
        </p:nvPicPr>
        <p:blipFill>
          <a:blip r:embed="rId2"/>
          <a:stretch>
            <a:fillRect/>
          </a:stretch>
        </p:blipFill>
        <p:spPr>
          <a:xfrm>
            <a:off x="0" y="6781800"/>
            <a:ext cx="9144000" cy="152400"/>
          </a:xfrm>
          <a:prstGeom prst="rect">
            <a:avLst/>
          </a:prstGeom>
          <a:ln w="12700">
            <a:miter lim="400000"/>
          </a:ln>
        </p:spPr>
      </p:pic>
      <p:pic>
        <p:nvPicPr>
          <p:cNvPr id="332" name="BD21297_.png" descr="BD21297_"/>
          <p:cNvPicPr>
            <a:picLocks noChangeAspect="1"/>
          </p:cNvPicPr>
          <p:nvPr/>
        </p:nvPicPr>
        <p:blipFill>
          <a:blip r:embed="rId3"/>
          <a:stretch>
            <a:fillRect/>
          </a:stretch>
        </p:blipFill>
        <p:spPr>
          <a:xfrm>
            <a:off x="107950" y="260350"/>
            <a:ext cx="360363" cy="333375"/>
          </a:xfrm>
          <a:prstGeom prst="rect">
            <a:avLst/>
          </a:prstGeom>
          <a:ln w="12700">
            <a:miter lim="400000"/>
          </a:ln>
        </p:spPr>
      </p:pic>
      <p:sp>
        <p:nvSpPr>
          <p:cNvPr id="333" name="Shape 333"/>
          <p:cNvSpPr/>
          <p:nvPr/>
        </p:nvSpPr>
        <p:spPr>
          <a:xfrm>
            <a:off x="511175" y="115887"/>
            <a:ext cx="8078788" cy="1094741"/>
          </a:xfrm>
          <a:prstGeom prst="rect">
            <a:avLst/>
          </a:prstGeom>
          <a:ln w="12700">
            <a:solidFill>
              <a:srgbClr val="00FFFF"/>
            </a:solidFill>
          </a:ln>
          <a:extLst>
            <a:ext uri="{C572A759-6A51-4108-AA02-DFA0A04FC94B}">
              <ma14:wrappingTextBoxFlag xmlns:ma14="http://schemas.microsoft.com/office/mac/drawingml/2011/main" xmlns="" val="1"/>
            </a:ext>
          </a:extLst>
        </p:spPr>
        <p:txBody>
          <a:bodyPr lIns="45719" rIns="45719">
            <a:spAutoFit/>
          </a:bodyPr>
          <a:lstStyle>
            <a:lvl1pPr algn="ctr">
              <a:defRPr sz="2800" b="1">
                <a:solidFill>
                  <a:srgbClr val="FFFF00"/>
                </a:solidFill>
                <a:latin typeface="Comic Sans MS"/>
                <a:ea typeface="Comic Sans MS"/>
                <a:cs typeface="Comic Sans MS"/>
                <a:sym typeface="Comic Sans MS"/>
              </a:defRPr>
            </a:lvl1pPr>
          </a:lstStyle>
          <a:p>
            <a:r>
              <a:t>DECRETO MINISTERIALE 9 APRILE 2008 (G.U. N. 169 DEL 21 LUGLIO 2008) </a:t>
            </a:r>
          </a:p>
        </p:txBody>
      </p:sp>
      <p:graphicFrame>
        <p:nvGraphicFramePr>
          <p:cNvPr id="334" name="Table 334"/>
          <p:cNvGraphicFramePr/>
          <p:nvPr/>
        </p:nvGraphicFramePr>
        <p:xfrm>
          <a:off x="457200" y="1800225"/>
          <a:ext cx="8362950" cy="4789487"/>
        </p:xfrm>
        <a:graphic>
          <a:graphicData uri="http://schemas.openxmlformats.org/drawingml/2006/table">
            <a:tbl>
              <a:tblPr>
                <a:tableStyleId>{4C3C2611-4C71-4FC5-86AE-919BDF0F9419}</a:tableStyleId>
              </a:tblPr>
              <a:tblGrid>
                <a:gridCol w="2787650">
                  <a:extLst>
                    <a:ext uri="{9D8B030D-6E8A-4147-A177-3AD203B41FA5}">
                      <a16:colId xmlns:a16="http://schemas.microsoft.com/office/drawing/2014/main" val="20000"/>
                    </a:ext>
                  </a:extLst>
                </a:gridCol>
                <a:gridCol w="2787650">
                  <a:extLst>
                    <a:ext uri="{9D8B030D-6E8A-4147-A177-3AD203B41FA5}">
                      <a16:colId xmlns:a16="http://schemas.microsoft.com/office/drawing/2014/main" val="20001"/>
                    </a:ext>
                  </a:extLst>
                </a:gridCol>
                <a:gridCol w="2787650">
                  <a:extLst>
                    <a:ext uri="{9D8B030D-6E8A-4147-A177-3AD203B41FA5}">
                      <a16:colId xmlns:a16="http://schemas.microsoft.com/office/drawing/2014/main" val="20002"/>
                    </a:ext>
                  </a:extLst>
                </a:gridCol>
              </a:tblGrid>
              <a:tr h="942975">
                <a:tc>
                  <a:txBody>
                    <a:bodyPr/>
                    <a:lstStyle/>
                    <a:p>
                      <a:pPr algn="ctr">
                        <a:spcBef>
                          <a:spcPts val="400"/>
                        </a:spcBef>
                        <a:defRPr sz="1800"/>
                      </a:pPr>
                      <a:r>
                        <a:rPr>
                          <a:solidFill>
                            <a:srgbClr val="FFFFFF"/>
                          </a:solidFill>
                          <a:latin typeface="Comic Sans MS"/>
                          <a:ea typeface="Comic Sans MS"/>
                          <a:cs typeface="Comic Sans MS"/>
                          <a:sym typeface="Comic Sans MS"/>
                        </a:rPr>
                        <a:t>Malattie (ICD-10)</a:t>
                      </a:r>
                    </a:p>
                  </a:txBody>
                  <a:tcPr marL="45720" marR="45720" horzOverflow="overflow">
                    <a:lnL w="19050">
                      <a:solidFill>
                        <a:srgbClr val="FFFF00"/>
                      </a:solidFill>
                    </a:lnL>
                    <a:lnR w="19050">
                      <a:solidFill>
                        <a:srgbClr val="FFFF00"/>
                      </a:solidFill>
                    </a:lnR>
                    <a:lnT w="19050">
                      <a:solidFill>
                        <a:srgbClr val="FFFF00"/>
                      </a:solidFill>
                    </a:lnT>
                    <a:lnB w="19050">
                      <a:solidFill>
                        <a:srgbClr val="FFFF00"/>
                      </a:solidFill>
                    </a:lnB>
                    <a:noFill/>
                  </a:tcPr>
                </a:tc>
                <a:tc>
                  <a:txBody>
                    <a:bodyPr/>
                    <a:lstStyle/>
                    <a:p>
                      <a:pPr algn="ctr">
                        <a:spcBef>
                          <a:spcPts val="400"/>
                        </a:spcBef>
                        <a:defRPr sz="1800"/>
                      </a:pPr>
                      <a:r>
                        <a:rPr>
                          <a:solidFill>
                            <a:srgbClr val="FFFFFF"/>
                          </a:solidFill>
                          <a:latin typeface="Comic Sans MS"/>
                          <a:ea typeface="Comic Sans MS"/>
                          <a:cs typeface="Comic Sans MS"/>
                          <a:sym typeface="Comic Sans MS"/>
                        </a:rPr>
                        <a:t>Lavorazioni</a:t>
                      </a:r>
                    </a:p>
                  </a:txBody>
                  <a:tcPr marL="45720" marR="45720" horzOverflow="overflow">
                    <a:lnL w="19050">
                      <a:solidFill>
                        <a:srgbClr val="FFFF00"/>
                      </a:solidFill>
                    </a:lnL>
                    <a:lnR w="19050">
                      <a:solidFill>
                        <a:srgbClr val="FFFF00"/>
                      </a:solidFill>
                    </a:lnR>
                    <a:lnT w="19050">
                      <a:solidFill>
                        <a:srgbClr val="FFFF00"/>
                      </a:solidFill>
                    </a:lnT>
                    <a:lnB w="19050">
                      <a:solidFill>
                        <a:srgbClr val="FFFF00"/>
                      </a:solidFill>
                    </a:lnB>
                    <a:noFill/>
                  </a:tcPr>
                </a:tc>
                <a:tc>
                  <a:txBody>
                    <a:bodyPr/>
                    <a:lstStyle/>
                    <a:p>
                      <a:pPr algn="l">
                        <a:spcBef>
                          <a:spcPts val="400"/>
                        </a:spcBef>
                        <a:defRPr sz="1800"/>
                      </a:pPr>
                      <a:r>
                        <a:rPr>
                          <a:solidFill>
                            <a:srgbClr val="FFFFFF"/>
                          </a:solidFill>
                          <a:latin typeface="Comic Sans MS"/>
                          <a:ea typeface="Comic Sans MS"/>
                          <a:cs typeface="Comic Sans MS"/>
                          <a:sym typeface="Comic Sans MS"/>
                        </a:rPr>
                        <a:t>Periodo massimo di indennizzabilità dalla cessazione del lavoro</a:t>
                      </a:r>
                    </a:p>
                  </a:txBody>
                  <a:tcPr marL="45720" marR="45720" horzOverflow="overflow">
                    <a:lnL w="19050">
                      <a:solidFill>
                        <a:srgbClr val="FFFF00"/>
                      </a:solidFill>
                    </a:lnL>
                    <a:lnR w="19050">
                      <a:solidFill>
                        <a:srgbClr val="FFFF00"/>
                      </a:solidFill>
                    </a:lnR>
                    <a:lnT w="19050">
                      <a:solidFill>
                        <a:srgbClr val="FFFF00"/>
                      </a:solidFill>
                    </a:lnT>
                    <a:lnB w="19050">
                      <a:solidFill>
                        <a:srgbClr val="FFFF00"/>
                      </a:solidFill>
                    </a:lnB>
                    <a:noFill/>
                  </a:tcPr>
                </a:tc>
                <a:extLst>
                  <a:ext uri="{0D108BD9-81ED-4DB2-BD59-A6C34878D82A}">
                    <a16:rowId xmlns:a16="http://schemas.microsoft.com/office/drawing/2014/main" val="10000"/>
                  </a:ext>
                </a:extLst>
              </a:tr>
              <a:tr h="3846512">
                <a:tc>
                  <a:txBody>
                    <a:bodyPr/>
                    <a:lstStyle/>
                    <a:p>
                      <a:pPr algn="l">
                        <a:spcBef>
                          <a:spcPts val="300"/>
                        </a:spcBef>
                        <a:defRPr b="1">
                          <a:solidFill>
                            <a:srgbClr val="FFFFFF"/>
                          </a:solidFill>
                          <a:latin typeface="Comic Sans MS"/>
                          <a:ea typeface="Comic Sans MS"/>
                          <a:cs typeface="Comic Sans MS"/>
                          <a:sym typeface="Comic Sans MS"/>
                        </a:defRPr>
                      </a:pPr>
                      <a:r>
                        <a:t>23) MALATTIE DA SOVRACCARICO</a:t>
                      </a:r>
                    </a:p>
                    <a:p>
                      <a:pPr algn="l">
                        <a:spcBef>
                          <a:spcPts val="300"/>
                        </a:spcBef>
                        <a:defRPr b="1">
                          <a:solidFill>
                            <a:srgbClr val="FFFFFF"/>
                          </a:solidFill>
                          <a:latin typeface="Comic Sans MS"/>
                          <a:ea typeface="Comic Sans MS"/>
                          <a:cs typeface="Comic Sans MS"/>
                          <a:sym typeface="Comic Sans MS"/>
                        </a:defRPr>
                      </a:pPr>
                      <a:r>
                        <a:t>BIOMECCANICO DEGLI ARTI</a:t>
                      </a:r>
                    </a:p>
                    <a:p>
                      <a:pPr algn="l">
                        <a:spcBef>
                          <a:spcPts val="300"/>
                        </a:spcBef>
                        <a:defRPr b="1">
                          <a:solidFill>
                            <a:srgbClr val="FFFFFF"/>
                          </a:solidFill>
                          <a:latin typeface="Comic Sans MS"/>
                          <a:ea typeface="Comic Sans MS"/>
                          <a:cs typeface="Comic Sans MS"/>
                          <a:sym typeface="Comic Sans MS"/>
                        </a:defRPr>
                      </a:pPr>
                      <a:r>
                        <a:t>SUPERIORI:</a:t>
                      </a:r>
                    </a:p>
                    <a:p>
                      <a:pPr algn="l">
                        <a:spcBef>
                          <a:spcPts val="300"/>
                        </a:spcBef>
                        <a:defRPr b="1">
                          <a:solidFill>
                            <a:srgbClr val="FFFFFF"/>
                          </a:solidFill>
                          <a:latin typeface="Comic Sans MS"/>
                          <a:ea typeface="Comic Sans MS"/>
                          <a:cs typeface="Comic Sans MS"/>
                          <a:sym typeface="Comic Sans MS"/>
                        </a:defRPr>
                      </a:pPr>
                      <a:r>
                        <a:t>a) TENDINITE DELLA SPALLA, DEL GOMITO,</a:t>
                      </a:r>
                    </a:p>
                    <a:p>
                      <a:pPr algn="l">
                        <a:spcBef>
                          <a:spcPts val="300"/>
                        </a:spcBef>
                        <a:defRPr b="1">
                          <a:solidFill>
                            <a:srgbClr val="FFFFFF"/>
                          </a:solidFill>
                          <a:latin typeface="Comic Sans MS"/>
                          <a:ea typeface="Comic Sans MS"/>
                          <a:cs typeface="Comic Sans MS"/>
                          <a:sym typeface="Comic Sans MS"/>
                        </a:defRPr>
                      </a:pPr>
                      <a:r>
                        <a:t>DEL POLSO, DELLA MANO (M75)</a:t>
                      </a:r>
                    </a:p>
                    <a:p>
                      <a:pPr algn="l">
                        <a:spcBef>
                          <a:spcPts val="300"/>
                        </a:spcBef>
                        <a:defRPr b="1">
                          <a:solidFill>
                            <a:srgbClr val="FFFFFF"/>
                          </a:solidFill>
                          <a:latin typeface="Comic Sans MS"/>
                          <a:ea typeface="Comic Sans MS"/>
                          <a:cs typeface="Comic Sans MS"/>
                          <a:sym typeface="Comic Sans MS"/>
                        </a:defRPr>
                      </a:pPr>
                      <a:r>
                        <a:t>b) SINDROME DEL TUNNEL CARPALE (G56.0)</a:t>
                      </a:r>
                    </a:p>
                    <a:p>
                      <a:pPr algn="l">
                        <a:spcBef>
                          <a:spcPts val="300"/>
                        </a:spcBef>
                        <a:defRPr b="1">
                          <a:solidFill>
                            <a:srgbClr val="FFFFFF"/>
                          </a:solidFill>
                          <a:latin typeface="Comic Sans MS"/>
                          <a:ea typeface="Comic Sans MS"/>
                          <a:cs typeface="Comic Sans MS"/>
                          <a:sym typeface="Comic Sans MS"/>
                        </a:defRPr>
                      </a:pPr>
                      <a:r>
                        <a:t>c) ALTRE MALATTIE DA SOVRACCARICO</a:t>
                      </a:r>
                    </a:p>
                    <a:p>
                      <a:pPr algn="l">
                        <a:spcBef>
                          <a:spcPts val="300"/>
                        </a:spcBef>
                        <a:defRPr b="1">
                          <a:solidFill>
                            <a:srgbClr val="FFFFFF"/>
                          </a:solidFill>
                          <a:latin typeface="Comic Sans MS"/>
                          <a:ea typeface="Comic Sans MS"/>
                          <a:cs typeface="Comic Sans MS"/>
                          <a:sym typeface="Comic Sans MS"/>
                        </a:defRPr>
                      </a:pPr>
                      <a:r>
                        <a:t>BIOMECCANICO DEGLI ARTI SUPERIORI</a:t>
                      </a:r>
                    </a:p>
                  </a:txBody>
                  <a:tcPr marL="45720" marR="45720" horzOverflow="overflow">
                    <a:lnL w="19050">
                      <a:solidFill>
                        <a:srgbClr val="FFFF00"/>
                      </a:solidFill>
                    </a:lnL>
                    <a:lnR w="19050">
                      <a:solidFill>
                        <a:srgbClr val="FFFF00"/>
                      </a:solidFill>
                    </a:lnR>
                    <a:lnT w="19050">
                      <a:solidFill>
                        <a:srgbClr val="FFFF00"/>
                      </a:solidFill>
                    </a:lnT>
                    <a:lnB w="19050">
                      <a:solidFill>
                        <a:srgbClr val="FFFF00"/>
                      </a:solidFill>
                    </a:lnB>
                    <a:noFill/>
                  </a:tcPr>
                </a:tc>
                <a:tc>
                  <a:txBody>
                    <a:bodyPr/>
                    <a:lstStyle/>
                    <a:p>
                      <a:pPr algn="l">
                        <a:spcBef>
                          <a:spcPts val="300"/>
                        </a:spcBef>
                        <a:defRPr b="1">
                          <a:solidFill>
                            <a:srgbClr val="FFFFFF"/>
                          </a:solidFill>
                          <a:latin typeface="Comic Sans MS"/>
                          <a:ea typeface="Comic Sans MS"/>
                          <a:cs typeface="Comic Sans MS"/>
                          <a:sym typeface="Comic Sans MS"/>
                        </a:defRPr>
                      </a:pPr>
                      <a:r>
                        <a:t>Lavorazioni, svolte in modo non occasionale, che comportano movimenti</a:t>
                      </a:r>
                    </a:p>
                    <a:p>
                      <a:pPr algn="l">
                        <a:spcBef>
                          <a:spcPts val="300"/>
                        </a:spcBef>
                        <a:defRPr b="1">
                          <a:solidFill>
                            <a:srgbClr val="FFFFFF"/>
                          </a:solidFill>
                          <a:latin typeface="Comic Sans MS"/>
                          <a:ea typeface="Comic Sans MS"/>
                          <a:cs typeface="Comic Sans MS"/>
                          <a:sym typeface="Comic Sans MS"/>
                        </a:defRPr>
                      </a:pPr>
                      <a:r>
                        <a:t>ripetuti, mantenimento di posture incongrue e impegno di forza.</a:t>
                      </a:r>
                    </a:p>
                  </a:txBody>
                  <a:tcPr marL="45720" marR="45720" horzOverflow="overflow">
                    <a:lnL w="19050">
                      <a:solidFill>
                        <a:srgbClr val="FFFF00"/>
                      </a:solidFill>
                    </a:lnL>
                    <a:lnR w="19050">
                      <a:solidFill>
                        <a:srgbClr val="FFFF00"/>
                      </a:solidFill>
                    </a:lnR>
                    <a:lnT w="19050">
                      <a:solidFill>
                        <a:srgbClr val="FFFF00"/>
                      </a:solidFill>
                    </a:lnT>
                    <a:lnB w="19050">
                      <a:solidFill>
                        <a:srgbClr val="FFFF00"/>
                      </a:solidFill>
                    </a:lnB>
                    <a:noFill/>
                  </a:tcPr>
                </a:tc>
                <a:tc>
                  <a:txBody>
                    <a:bodyPr/>
                    <a:lstStyle/>
                    <a:p>
                      <a:pPr algn="ctr">
                        <a:spcBef>
                          <a:spcPts val="400"/>
                        </a:spcBef>
                        <a:defRPr sz="1200" b="1">
                          <a:solidFill>
                            <a:srgbClr val="FFFFFF"/>
                          </a:solidFill>
                          <a:latin typeface="Comic Sans MS"/>
                          <a:ea typeface="Comic Sans MS"/>
                          <a:cs typeface="Comic Sans MS"/>
                          <a:sym typeface="Comic Sans MS"/>
                        </a:defRPr>
                      </a:pPr>
                      <a:endParaRPr/>
                    </a:p>
                    <a:p>
                      <a:pPr algn="ctr">
                        <a:spcBef>
                          <a:spcPts val="400"/>
                        </a:spcBef>
                        <a:defRPr sz="1200" b="1">
                          <a:solidFill>
                            <a:srgbClr val="FFFFFF"/>
                          </a:solidFill>
                          <a:latin typeface="Comic Sans MS"/>
                          <a:ea typeface="Comic Sans MS"/>
                          <a:cs typeface="Comic Sans MS"/>
                          <a:sym typeface="Comic Sans MS"/>
                        </a:defRPr>
                      </a:pPr>
                      <a:endParaRPr/>
                    </a:p>
                    <a:p>
                      <a:pPr algn="ctr">
                        <a:spcBef>
                          <a:spcPts val="400"/>
                        </a:spcBef>
                        <a:defRPr sz="1200" b="1">
                          <a:solidFill>
                            <a:srgbClr val="FFFFFF"/>
                          </a:solidFill>
                          <a:latin typeface="Comic Sans MS"/>
                          <a:ea typeface="Comic Sans MS"/>
                          <a:cs typeface="Comic Sans MS"/>
                          <a:sym typeface="Comic Sans MS"/>
                        </a:defRPr>
                      </a:pPr>
                      <a:endParaRPr/>
                    </a:p>
                    <a:p>
                      <a:pPr algn="ctr">
                        <a:spcBef>
                          <a:spcPts val="400"/>
                        </a:spcBef>
                        <a:defRPr sz="1200" b="1">
                          <a:solidFill>
                            <a:srgbClr val="FFFFFF"/>
                          </a:solidFill>
                          <a:latin typeface="Comic Sans MS"/>
                          <a:ea typeface="Comic Sans MS"/>
                          <a:cs typeface="Comic Sans MS"/>
                          <a:sym typeface="Comic Sans MS"/>
                        </a:defRPr>
                      </a:pPr>
                      <a:endParaRPr/>
                    </a:p>
                    <a:p>
                      <a:pPr algn="ctr">
                        <a:spcBef>
                          <a:spcPts val="400"/>
                        </a:spcBef>
                        <a:defRPr b="1">
                          <a:solidFill>
                            <a:srgbClr val="FFFFFF"/>
                          </a:solidFill>
                          <a:latin typeface="Comic Sans MS"/>
                          <a:ea typeface="Comic Sans MS"/>
                          <a:cs typeface="Comic Sans MS"/>
                          <a:sym typeface="Comic Sans MS"/>
                        </a:defRPr>
                      </a:pPr>
                      <a:endParaRPr/>
                    </a:p>
                    <a:p>
                      <a:pPr algn="ctr">
                        <a:spcBef>
                          <a:spcPts val="400"/>
                        </a:spcBef>
                        <a:defRPr b="1">
                          <a:solidFill>
                            <a:srgbClr val="FFFFFF"/>
                          </a:solidFill>
                          <a:latin typeface="Comic Sans MS"/>
                          <a:ea typeface="Comic Sans MS"/>
                          <a:cs typeface="Comic Sans MS"/>
                          <a:sym typeface="Comic Sans MS"/>
                        </a:defRPr>
                      </a:pPr>
                      <a:endParaRPr/>
                    </a:p>
                    <a:p>
                      <a:pPr algn="ctr">
                        <a:spcBef>
                          <a:spcPts val="300"/>
                        </a:spcBef>
                        <a:defRPr b="1">
                          <a:solidFill>
                            <a:srgbClr val="FFFFFF"/>
                          </a:solidFill>
                          <a:latin typeface="Comic Sans MS"/>
                          <a:ea typeface="Comic Sans MS"/>
                          <a:cs typeface="Comic Sans MS"/>
                          <a:sym typeface="Comic Sans MS"/>
                        </a:defRPr>
                      </a:pPr>
                      <a:r>
                        <a:t>1 anno</a:t>
                      </a:r>
                    </a:p>
                    <a:p>
                      <a:pPr algn="ctr">
                        <a:spcBef>
                          <a:spcPts val="400"/>
                        </a:spcBef>
                        <a:defRPr b="1">
                          <a:solidFill>
                            <a:srgbClr val="FFFFFF"/>
                          </a:solidFill>
                          <a:latin typeface="Comic Sans MS"/>
                          <a:ea typeface="Comic Sans MS"/>
                          <a:cs typeface="Comic Sans MS"/>
                          <a:sym typeface="Comic Sans MS"/>
                        </a:defRPr>
                      </a:pPr>
                      <a:endParaRPr/>
                    </a:p>
                    <a:p>
                      <a:pPr algn="ctr">
                        <a:spcBef>
                          <a:spcPts val="400"/>
                        </a:spcBef>
                        <a:defRPr b="1">
                          <a:solidFill>
                            <a:srgbClr val="FFFFFF"/>
                          </a:solidFill>
                          <a:latin typeface="Comic Sans MS"/>
                          <a:ea typeface="Comic Sans MS"/>
                          <a:cs typeface="Comic Sans MS"/>
                          <a:sym typeface="Comic Sans MS"/>
                        </a:defRPr>
                      </a:pPr>
                      <a:endParaRPr/>
                    </a:p>
                    <a:p>
                      <a:pPr algn="ctr">
                        <a:spcBef>
                          <a:spcPts val="300"/>
                        </a:spcBef>
                        <a:defRPr b="1">
                          <a:solidFill>
                            <a:srgbClr val="FFFFFF"/>
                          </a:solidFill>
                          <a:latin typeface="Comic Sans MS"/>
                          <a:ea typeface="Comic Sans MS"/>
                          <a:cs typeface="Comic Sans MS"/>
                          <a:sym typeface="Comic Sans MS"/>
                        </a:defRPr>
                      </a:pPr>
                      <a:r>
                        <a:t>2 anni</a:t>
                      </a:r>
                    </a:p>
                    <a:p>
                      <a:pPr algn="ctr">
                        <a:spcBef>
                          <a:spcPts val="400"/>
                        </a:spcBef>
                        <a:defRPr b="1">
                          <a:solidFill>
                            <a:srgbClr val="FFFFFF"/>
                          </a:solidFill>
                          <a:latin typeface="Comic Sans MS"/>
                          <a:ea typeface="Comic Sans MS"/>
                          <a:cs typeface="Comic Sans MS"/>
                          <a:sym typeface="Comic Sans MS"/>
                        </a:defRPr>
                      </a:pPr>
                      <a:endParaRPr/>
                    </a:p>
                    <a:p>
                      <a:pPr algn="ctr">
                        <a:spcBef>
                          <a:spcPts val="400"/>
                        </a:spcBef>
                        <a:defRPr b="1">
                          <a:solidFill>
                            <a:srgbClr val="FFFFFF"/>
                          </a:solidFill>
                          <a:latin typeface="Comic Sans MS"/>
                          <a:ea typeface="Comic Sans MS"/>
                          <a:cs typeface="Comic Sans MS"/>
                          <a:sym typeface="Comic Sans MS"/>
                        </a:defRPr>
                      </a:pPr>
                      <a:endParaRPr/>
                    </a:p>
                    <a:p>
                      <a:pPr algn="ctr">
                        <a:spcBef>
                          <a:spcPts val="300"/>
                        </a:spcBef>
                        <a:defRPr b="1">
                          <a:solidFill>
                            <a:srgbClr val="FFFFFF"/>
                          </a:solidFill>
                          <a:latin typeface="Comic Sans MS"/>
                          <a:ea typeface="Comic Sans MS"/>
                          <a:cs typeface="Comic Sans MS"/>
                          <a:sym typeface="Comic Sans MS"/>
                        </a:defRPr>
                      </a:pPr>
                      <a:r>
                        <a:t>1 anno</a:t>
                      </a:r>
                    </a:p>
                    <a:p>
                      <a:pPr algn="ctr">
                        <a:spcBef>
                          <a:spcPts val="400"/>
                        </a:spcBef>
                        <a:defRPr b="1">
                          <a:solidFill>
                            <a:srgbClr val="FFFFFF"/>
                          </a:solidFill>
                          <a:latin typeface="Comic Sans MS"/>
                          <a:ea typeface="Comic Sans MS"/>
                          <a:cs typeface="Comic Sans MS"/>
                          <a:sym typeface="Comic Sans MS"/>
                        </a:defRPr>
                      </a:pPr>
                      <a:endParaRPr/>
                    </a:p>
                  </a:txBody>
                  <a:tcPr marL="45720" marR="45720" horzOverflow="overflow">
                    <a:lnL w="19050">
                      <a:solidFill>
                        <a:srgbClr val="FFFF00"/>
                      </a:solidFill>
                    </a:lnL>
                    <a:lnR w="19050">
                      <a:solidFill>
                        <a:srgbClr val="FFFF00"/>
                      </a:solidFill>
                    </a:lnR>
                    <a:lnT w="19050">
                      <a:solidFill>
                        <a:srgbClr val="FFFF00"/>
                      </a:solidFill>
                    </a:lnT>
                    <a:lnB w="19050">
                      <a:solidFill>
                        <a:srgbClr val="FFFF00"/>
                      </a:solidFill>
                    </a:lnB>
                    <a:noFill/>
                  </a:tcPr>
                </a:tc>
                <a:extLst>
                  <a:ext uri="{0D108BD9-81ED-4DB2-BD59-A6C34878D82A}">
                    <a16:rowId xmlns:a16="http://schemas.microsoft.com/office/drawing/2014/main" val="10001"/>
                  </a:ext>
                </a:extLst>
              </a:tr>
            </a:tbl>
          </a:graphicData>
        </a:graphic>
      </p:graphicFrame>
    </p:spTree>
  </p:cSld>
  <p:clrMapOvr>
    <a:masterClrMapping/>
  </p:clrMapOvr>
  <p:transition spd="slow"/>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6" name="BD10307_.png" descr="BD10307_"/>
          <p:cNvPicPr>
            <a:picLocks noChangeAspect="1"/>
          </p:cNvPicPr>
          <p:nvPr/>
        </p:nvPicPr>
        <p:blipFill>
          <a:blip r:embed="rId2"/>
          <a:stretch>
            <a:fillRect/>
          </a:stretch>
        </p:blipFill>
        <p:spPr>
          <a:xfrm>
            <a:off x="0" y="6781800"/>
            <a:ext cx="9144000" cy="152400"/>
          </a:xfrm>
          <a:prstGeom prst="rect">
            <a:avLst/>
          </a:prstGeom>
          <a:ln w="12700">
            <a:miter lim="400000"/>
          </a:ln>
        </p:spPr>
      </p:pic>
      <p:pic>
        <p:nvPicPr>
          <p:cNvPr id="337" name="BD21297_.png" descr="BD21297_"/>
          <p:cNvPicPr>
            <a:picLocks noChangeAspect="1"/>
          </p:cNvPicPr>
          <p:nvPr/>
        </p:nvPicPr>
        <p:blipFill>
          <a:blip r:embed="rId3"/>
          <a:stretch>
            <a:fillRect/>
          </a:stretch>
        </p:blipFill>
        <p:spPr>
          <a:xfrm>
            <a:off x="107950" y="260350"/>
            <a:ext cx="360363" cy="333375"/>
          </a:xfrm>
          <a:prstGeom prst="rect">
            <a:avLst/>
          </a:prstGeom>
          <a:ln w="12700">
            <a:miter lim="400000"/>
          </a:ln>
        </p:spPr>
      </p:pic>
      <p:sp>
        <p:nvSpPr>
          <p:cNvPr id="338" name="Shape 338"/>
          <p:cNvSpPr/>
          <p:nvPr/>
        </p:nvSpPr>
        <p:spPr>
          <a:xfrm>
            <a:off x="511175" y="115887"/>
            <a:ext cx="8078788" cy="1094741"/>
          </a:xfrm>
          <a:prstGeom prst="rect">
            <a:avLst/>
          </a:prstGeom>
          <a:ln w="12700">
            <a:solidFill>
              <a:srgbClr val="00FFFF"/>
            </a:solidFill>
          </a:ln>
          <a:extLst>
            <a:ext uri="{C572A759-6A51-4108-AA02-DFA0A04FC94B}">
              <ma14:wrappingTextBoxFlag xmlns:ma14="http://schemas.microsoft.com/office/mac/drawingml/2011/main" xmlns="" val="1"/>
            </a:ext>
          </a:extLst>
        </p:spPr>
        <p:txBody>
          <a:bodyPr lIns="45719" rIns="45719">
            <a:spAutoFit/>
          </a:bodyPr>
          <a:lstStyle>
            <a:lvl1pPr algn="ctr">
              <a:defRPr sz="2800" b="1">
                <a:solidFill>
                  <a:srgbClr val="FFFF00"/>
                </a:solidFill>
                <a:latin typeface="Comic Sans MS"/>
                <a:ea typeface="Comic Sans MS"/>
                <a:cs typeface="Comic Sans MS"/>
                <a:sym typeface="Comic Sans MS"/>
              </a:defRPr>
            </a:lvl1pPr>
          </a:lstStyle>
          <a:p>
            <a:r>
              <a:t>DECRETO MINISTERIALE 9 APRILE 2008 (G.U. N. 169 DEL 21 LUGLIO 2008) </a:t>
            </a:r>
          </a:p>
        </p:txBody>
      </p:sp>
      <p:graphicFrame>
        <p:nvGraphicFramePr>
          <p:cNvPr id="339" name="Table 339"/>
          <p:cNvGraphicFramePr/>
          <p:nvPr/>
        </p:nvGraphicFramePr>
        <p:xfrm>
          <a:off x="457200" y="1800225"/>
          <a:ext cx="8362950" cy="4789487"/>
        </p:xfrm>
        <a:graphic>
          <a:graphicData uri="http://schemas.openxmlformats.org/drawingml/2006/table">
            <a:tbl>
              <a:tblPr>
                <a:tableStyleId>{4C3C2611-4C71-4FC5-86AE-919BDF0F9419}</a:tableStyleId>
              </a:tblPr>
              <a:tblGrid>
                <a:gridCol w="2787650">
                  <a:extLst>
                    <a:ext uri="{9D8B030D-6E8A-4147-A177-3AD203B41FA5}">
                      <a16:colId xmlns:a16="http://schemas.microsoft.com/office/drawing/2014/main" val="20000"/>
                    </a:ext>
                  </a:extLst>
                </a:gridCol>
                <a:gridCol w="2787650">
                  <a:extLst>
                    <a:ext uri="{9D8B030D-6E8A-4147-A177-3AD203B41FA5}">
                      <a16:colId xmlns:a16="http://schemas.microsoft.com/office/drawing/2014/main" val="20001"/>
                    </a:ext>
                  </a:extLst>
                </a:gridCol>
                <a:gridCol w="2787650">
                  <a:extLst>
                    <a:ext uri="{9D8B030D-6E8A-4147-A177-3AD203B41FA5}">
                      <a16:colId xmlns:a16="http://schemas.microsoft.com/office/drawing/2014/main" val="20002"/>
                    </a:ext>
                  </a:extLst>
                </a:gridCol>
              </a:tblGrid>
              <a:tr h="942975">
                <a:tc>
                  <a:txBody>
                    <a:bodyPr/>
                    <a:lstStyle/>
                    <a:p>
                      <a:pPr algn="ctr">
                        <a:spcBef>
                          <a:spcPts val="400"/>
                        </a:spcBef>
                        <a:defRPr sz="1800"/>
                      </a:pPr>
                      <a:r>
                        <a:rPr>
                          <a:solidFill>
                            <a:srgbClr val="FFFFFF"/>
                          </a:solidFill>
                          <a:latin typeface="Comic Sans MS"/>
                          <a:ea typeface="Comic Sans MS"/>
                          <a:cs typeface="Comic Sans MS"/>
                          <a:sym typeface="Comic Sans MS"/>
                        </a:rPr>
                        <a:t>Malattie (ICD-10)</a:t>
                      </a:r>
                    </a:p>
                  </a:txBody>
                  <a:tcPr marL="45720" marR="45720" horzOverflow="overflow">
                    <a:lnL w="19050">
                      <a:solidFill>
                        <a:srgbClr val="FFFF00"/>
                      </a:solidFill>
                    </a:lnL>
                    <a:lnR w="19050">
                      <a:solidFill>
                        <a:srgbClr val="FFFF00"/>
                      </a:solidFill>
                    </a:lnR>
                    <a:lnT w="19050">
                      <a:solidFill>
                        <a:srgbClr val="FFFF00"/>
                      </a:solidFill>
                    </a:lnT>
                    <a:lnB w="19050">
                      <a:solidFill>
                        <a:srgbClr val="FFFF00"/>
                      </a:solidFill>
                    </a:lnB>
                    <a:noFill/>
                  </a:tcPr>
                </a:tc>
                <a:tc>
                  <a:txBody>
                    <a:bodyPr/>
                    <a:lstStyle/>
                    <a:p>
                      <a:pPr algn="ctr">
                        <a:spcBef>
                          <a:spcPts val="400"/>
                        </a:spcBef>
                        <a:defRPr sz="1800"/>
                      </a:pPr>
                      <a:r>
                        <a:rPr>
                          <a:solidFill>
                            <a:srgbClr val="FFFFFF"/>
                          </a:solidFill>
                          <a:latin typeface="Comic Sans MS"/>
                          <a:ea typeface="Comic Sans MS"/>
                          <a:cs typeface="Comic Sans MS"/>
                          <a:sym typeface="Comic Sans MS"/>
                        </a:rPr>
                        <a:t>Lavorazioni</a:t>
                      </a:r>
                    </a:p>
                  </a:txBody>
                  <a:tcPr marL="45720" marR="45720" horzOverflow="overflow">
                    <a:lnL w="19050">
                      <a:solidFill>
                        <a:srgbClr val="FFFF00"/>
                      </a:solidFill>
                    </a:lnL>
                    <a:lnR w="19050">
                      <a:solidFill>
                        <a:srgbClr val="FFFF00"/>
                      </a:solidFill>
                    </a:lnR>
                    <a:lnT w="19050">
                      <a:solidFill>
                        <a:srgbClr val="FFFF00"/>
                      </a:solidFill>
                    </a:lnT>
                    <a:lnB w="19050">
                      <a:solidFill>
                        <a:srgbClr val="FFFF00"/>
                      </a:solidFill>
                    </a:lnB>
                    <a:noFill/>
                  </a:tcPr>
                </a:tc>
                <a:tc>
                  <a:txBody>
                    <a:bodyPr/>
                    <a:lstStyle/>
                    <a:p>
                      <a:pPr algn="l">
                        <a:spcBef>
                          <a:spcPts val="400"/>
                        </a:spcBef>
                        <a:defRPr sz="1800"/>
                      </a:pPr>
                      <a:r>
                        <a:rPr>
                          <a:solidFill>
                            <a:srgbClr val="FFFFFF"/>
                          </a:solidFill>
                          <a:latin typeface="Comic Sans MS"/>
                          <a:ea typeface="Comic Sans MS"/>
                          <a:cs typeface="Comic Sans MS"/>
                          <a:sym typeface="Comic Sans MS"/>
                        </a:rPr>
                        <a:t>Periodo massimo di indennizzabilità dalla cessazione del lavoro</a:t>
                      </a:r>
                    </a:p>
                  </a:txBody>
                  <a:tcPr marL="45720" marR="45720" horzOverflow="overflow">
                    <a:lnL w="19050">
                      <a:solidFill>
                        <a:srgbClr val="FFFF00"/>
                      </a:solidFill>
                    </a:lnL>
                    <a:lnR w="19050">
                      <a:solidFill>
                        <a:srgbClr val="FFFF00"/>
                      </a:solidFill>
                    </a:lnR>
                    <a:lnT w="19050">
                      <a:solidFill>
                        <a:srgbClr val="FFFF00"/>
                      </a:solidFill>
                    </a:lnT>
                    <a:lnB w="19050">
                      <a:solidFill>
                        <a:srgbClr val="FFFF00"/>
                      </a:solidFill>
                    </a:lnB>
                    <a:noFill/>
                  </a:tcPr>
                </a:tc>
                <a:extLst>
                  <a:ext uri="{0D108BD9-81ED-4DB2-BD59-A6C34878D82A}">
                    <a16:rowId xmlns:a16="http://schemas.microsoft.com/office/drawing/2014/main" val="10000"/>
                  </a:ext>
                </a:extLst>
              </a:tr>
              <a:tr h="3846512">
                <a:tc>
                  <a:txBody>
                    <a:bodyPr/>
                    <a:lstStyle/>
                    <a:p>
                      <a:pPr algn="l">
                        <a:spcBef>
                          <a:spcPts val="300"/>
                        </a:spcBef>
                        <a:defRPr b="1">
                          <a:solidFill>
                            <a:srgbClr val="FFFFFF"/>
                          </a:solidFill>
                          <a:latin typeface="Comic Sans MS"/>
                          <a:ea typeface="Comic Sans MS"/>
                          <a:cs typeface="Comic Sans MS"/>
                          <a:sym typeface="Comic Sans MS"/>
                        </a:defRPr>
                      </a:pPr>
                      <a:r>
                        <a:t>23) MALATTIE DA SOVRACCARICO</a:t>
                      </a:r>
                    </a:p>
                    <a:p>
                      <a:pPr algn="l">
                        <a:spcBef>
                          <a:spcPts val="300"/>
                        </a:spcBef>
                        <a:defRPr b="1">
                          <a:solidFill>
                            <a:srgbClr val="FFFFFF"/>
                          </a:solidFill>
                          <a:latin typeface="Comic Sans MS"/>
                          <a:ea typeface="Comic Sans MS"/>
                          <a:cs typeface="Comic Sans MS"/>
                          <a:sym typeface="Comic Sans MS"/>
                        </a:defRPr>
                      </a:pPr>
                      <a:r>
                        <a:t>BIOMECCANICO DEGLI ARTI</a:t>
                      </a:r>
                    </a:p>
                    <a:p>
                      <a:pPr algn="l">
                        <a:spcBef>
                          <a:spcPts val="300"/>
                        </a:spcBef>
                        <a:defRPr b="1">
                          <a:solidFill>
                            <a:srgbClr val="FFFFFF"/>
                          </a:solidFill>
                          <a:latin typeface="Comic Sans MS"/>
                          <a:ea typeface="Comic Sans MS"/>
                          <a:cs typeface="Comic Sans MS"/>
                          <a:sym typeface="Comic Sans MS"/>
                        </a:defRPr>
                      </a:pPr>
                      <a:r>
                        <a:t>SUPERIORI:</a:t>
                      </a:r>
                    </a:p>
                    <a:p>
                      <a:pPr algn="l">
                        <a:spcBef>
                          <a:spcPts val="300"/>
                        </a:spcBef>
                        <a:defRPr b="1">
                          <a:solidFill>
                            <a:srgbClr val="FFFFFF"/>
                          </a:solidFill>
                          <a:latin typeface="Comic Sans MS"/>
                          <a:ea typeface="Comic Sans MS"/>
                          <a:cs typeface="Comic Sans MS"/>
                          <a:sym typeface="Comic Sans MS"/>
                        </a:defRPr>
                      </a:pPr>
                      <a:r>
                        <a:t>a) TENDINITE DELLA SPALLA, DEL GOMITO,</a:t>
                      </a:r>
                    </a:p>
                    <a:p>
                      <a:pPr algn="l">
                        <a:spcBef>
                          <a:spcPts val="300"/>
                        </a:spcBef>
                        <a:defRPr b="1">
                          <a:solidFill>
                            <a:srgbClr val="FFFFFF"/>
                          </a:solidFill>
                          <a:latin typeface="Comic Sans MS"/>
                          <a:ea typeface="Comic Sans MS"/>
                          <a:cs typeface="Comic Sans MS"/>
                          <a:sym typeface="Comic Sans MS"/>
                        </a:defRPr>
                      </a:pPr>
                      <a:r>
                        <a:t>DEL POLSO, DELLA MANO (M75)</a:t>
                      </a:r>
                    </a:p>
                    <a:p>
                      <a:pPr algn="l">
                        <a:spcBef>
                          <a:spcPts val="300"/>
                        </a:spcBef>
                        <a:defRPr b="1">
                          <a:solidFill>
                            <a:srgbClr val="FFFFFF"/>
                          </a:solidFill>
                          <a:latin typeface="Comic Sans MS"/>
                          <a:ea typeface="Comic Sans MS"/>
                          <a:cs typeface="Comic Sans MS"/>
                          <a:sym typeface="Comic Sans MS"/>
                        </a:defRPr>
                      </a:pPr>
                      <a:r>
                        <a:t>b) SINDROME DEL TUNNEL CARPALE (G56.0)</a:t>
                      </a:r>
                    </a:p>
                    <a:p>
                      <a:pPr algn="l">
                        <a:spcBef>
                          <a:spcPts val="300"/>
                        </a:spcBef>
                        <a:defRPr b="1">
                          <a:solidFill>
                            <a:srgbClr val="FFFFFF"/>
                          </a:solidFill>
                          <a:latin typeface="Comic Sans MS"/>
                          <a:ea typeface="Comic Sans MS"/>
                          <a:cs typeface="Comic Sans MS"/>
                          <a:sym typeface="Comic Sans MS"/>
                        </a:defRPr>
                      </a:pPr>
                      <a:r>
                        <a:t>c) ALTRE MALATTIE DA SOVRACCARICO</a:t>
                      </a:r>
                    </a:p>
                    <a:p>
                      <a:pPr algn="l">
                        <a:spcBef>
                          <a:spcPts val="300"/>
                        </a:spcBef>
                        <a:defRPr b="1">
                          <a:solidFill>
                            <a:srgbClr val="FFFFFF"/>
                          </a:solidFill>
                          <a:latin typeface="Comic Sans MS"/>
                          <a:ea typeface="Comic Sans MS"/>
                          <a:cs typeface="Comic Sans MS"/>
                          <a:sym typeface="Comic Sans MS"/>
                        </a:defRPr>
                      </a:pPr>
                      <a:r>
                        <a:t>BIOMECCANICO DEGLI ARTI SUPERIORI</a:t>
                      </a:r>
                    </a:p>
                  </a:txBody>
                  <a:tcPr marL="45720" marR="45720" horzOverflow="overflow">
                    <a:lnL w="19050">
                      <a:solidFill>
                        <a:srgbClr val="FFFF00"/>
                      </a:solidFill>
                    </a:lnL>
                    <a:lnR w="19050">
                      <a:solidFill>
                        <a:srgbClr val="FFFF00"/>
                      </a:solidFill>
                    </a:lnR>
                    <a:lnT w="19050">
                      <a:solidFill>
                        <a:srgbClr val="FFFF00"/>
                      </a:solidFill>
                    </a:lnT>
                    <a:lnB w="19050">
                      <a:solidFill>
                        <a:srgbClr val="FFFF00"/>
                      </a:solidFill>
                    </a:lnB>
                    <a:noFill/>
                  </a:tcPr>
                </a:tc>
                <a:tc>
                  <a:txBody>
                    <a:bodyPr/>
                    <a:lstStyle/>
                    <a:p>
                      <a:pPr algn="l">
                        <a:spcBef>
                          <a:spcPts val="300"/>
                        </a:spcBef>
                        <a:defRPr b="1">
                          <a:solidFill>
                            <a:srgbClr val="FFFFFF"/>
                          </a:solidFill>
                          <a:latin typeface="Comic Sans MS"/>
                          <a:ea typeface="Comic Sans MS"/>
                          <a:cs typeface="Comic Sans MS"/>
                          <a:sym typeface="Comic Sans MS"/>
                        </a:defRPr>
                      </a:pPr>
                      <a:r>
                        <a:t>Lavorazioni, svolte in modo non occasionale, che comportano movimenti</a:t>
                      </a:r>
                    </a:p>
                    <a:p>
                      <a:pPr algn="l">
                        <a:spcBef>
                          <a:spcPts val="300"/>
                        </a:spcBef>
                        <a:defRPr b="1">
                          <a:solidFill>
                            <a:srgbClr val="FFFFFF"/>
                          </a:solidFill>
                          <a:latin typeface="Comic Sans MS"/>
                          <a:ea typeface="Comic Sans MS"/>
                          <a:cs typeface="Comic Sans MS"/>
                          <a:sym typeface="Comic Sans MS"/>
                        </a:defRPr>
                      </a:pPr>
                      <a:r>
                        <a:t>ripetuti, mantenimento di posture incongrue e impegno di forza.</a:t>
                      </a:r>
                    </a:p>
                  </a:txBody>
                  <a:tcPr marL="45720" marR="45720" horzOverflow="overflow">
                    <a:lnL w="19050">
                      <a:solidFill>
                        <a:srgbClr val="FFFF00"/>
                      </a:solidFill>
                    </a:lnL>
                    <a:lnR w="19050">
                      <a:solidFill>
                        <a:srgbClr val="FFFF00"/>
                      </a:solidFill>
                    </a:lnR>
                    <a:lnT w="19050">
                      <a:solidFill>
                        <a:srgbClr val="FFFF00"/>
                      </a:solidFill>
                    </a:lnT>
                    <a:lnB w="19050">
                      <a:solidFill>
                        <a:srgbClr val="FFFF00"/>
                      </a:solidFill>
                    </a:lnB>
                    <a:noFill/>
                  </a:tcPr>
                </a:tc>
                <a:tc>
                  <a:txBody>
                    <a:bodyPr/>
                    <a:lstStyle/>
                    <a:p>
                      <a:pPr algn="ctr">
                        <a:spcBef>
                          <a:spcPts val="400"/>
                        </a:spcBef>
                        <a:defRPr sz="1200" b="1">
                          <a:solidFill>
                            <a:srgbClr val="FFFFFF"/>
                          </a:solidFill>
                          <a:latin typeface="Comic Sans MS"/>
                          <a:ea typeface="Comic Sans MS"/>
                          <a:cs typeface="Comic Sans MS"/>
                          <a:sym typeface="Comic Sans MS"/>
                        </a:defRPr>
                      </a:pPr>
                      <a:endParaRPr/>
                    </a:p>
                    <a:p>
                      <a:pPr algn="ctr">
                        <a:spcBef>
                          <a:spcPts val="400"/>
                        </a:spcBef>
                        <a:defRPr sz="1200" b="1">
                          <a:solidFill>
                            <a:srgbClr val="FFFFFF"/>
                          </a:solidFill>
                          <a:latin typeface="Comic Sans MS"/>
                          <a:ea typeface="Comic Sans MS"/>
                          <a:cs typeface="Comic Sans MS"/>
                          <a:sym typeface="Comic Sans MS"/>
                        </a:defRPr>
                      </a:pPr>
                      <a:endParaRPr/>
                    </a:p>
                    <a:p>
                      <a:pPr algn="ctr">
                        <a:spcBef>
                          <a:spcPts val="400"/>
                        </a:spcBef>
                        <a:defRPr sz="1200" b="1">
                          <a:solidFill>
                            <a:srgbClr val="FFFFFF"/>
                          </a:solidFill>
                          <a:latin typeface="Comic Sans MS"/>
                          <a:ea typeface="Comic Sans MS"/>
                          <a:cs typeface="Comic Sans MS"/>
                          <a:sym typeface="Comic Sans MS"/>
                        </a:defRPr>
                      </a:pPr>
                      <a:endParaRPr/>
                    </a:p>
                    <a:p>
                      <a:pPr algn="ctr">
                        <a:spcBef>
                          <a:spcPts val="400"/>
                        </a:spcBef>
                        <a:defRPr sz="1200" b="1">
                          <a:solidFill>
                            <a:srgbClr val="FFFFFF"/>
                          </a:solidFill>
                          <a:latin typeface="Comic Sans MS"/>
                          <a:ea typeface="Comic Sans MS"/>
                          <a:cs typeface="Comic Sans MS"/>
                          <a:sym typeface="Comic Sans MS"/>
                        </a:defRPr>
                      </a:pPr>
                      <a:endParaRPr/>
                    </a:p>
                    <a:p>
                      <a:pPr algn="ctr">
                        <a:spcBef>
                          <a:spcPts val="400"/>
                        </a:spcBef>
                        <a:defRPr b="1">
                          <a:solidFill>
                            <a:srgbClr val="FFFFFF"/>
                          </a:solidFill>
                          <a:latin typeface="Comic Sans MS"/>
                          <a:ea typeface="Comic Sans MS"/>
                          <a:cs typeface="Comic Sans MS"/>
                          <a:sym typeface="Comic Sans MS"/>
                        </a:defRPr>
                      </a:pPr>
                      <a:endParaRPr/>
                    </a:p>
                    <a:p>
                      <a:pPr algn="ctr">
                        <a:spcBef>
                          <a:spcPts val="400"/>
                        </a:spcBef>
                        <a:defRPr b="1">
                          <a:solidFill>
                            <a:srgbClr val="FFFFFF"/>
                          </a:solidFill>
                          <a:latin typeface="Comic Sans MS"/>
                          <a:ea typeface="Comic Sans MS"/>
                          <a:cs typeface="Comic Sans MS"/>
                          <a:sym typeface="Comic Sans MS"/>
                        </a:defRPr>
                      </a:pPr>
                      <a:endParaRPr/>
                    </a:p>
                    <a:p>
                      <a:pPr algn="ctr">
                        <a:spcBef>
                          <a:spcPts val="300"/>
                        </a:spcBef>
                        <a:defRPr b="1">
                          <a:solidFill>
                            <a:srgbClr val="FFFFFF"/>
                          </a:solidFill>
                          <a:latin typeface="Comic Sans MS"/>
                          <a:ea typeface="Comic Sans MS"/>
                          <a:cs typeface="Comic Sans MS"/>
                          <a:sym typeface="Comic Sans MS"/>
                        </a:defRPr>
                      </a:pPr>
                      <a:r>
                        <a:t>1 anno</a:t>
                      </a:r>
                    </a:p>
                    <a:p>
                      <a:pPr algn="ctr">
                        <a:spcBef>
                          <a:spcPts val="400"/>
                        </a:spcBef>
                        <a:defRPr b="1">
                          <a:solidFill>
                            <a:srgbClr val="FFFFFF"/>
                          </a:solidFill>
                          <a:latin typeface="Comic Sans MS"/>
                          <a:ea typeface="Comic Sans MS"/>
                          <a:cs typeface="Comic Sans MS"/>
                          <a:sym typeface="Comic Sans MS"/>
                        </a:defRPr>
                      </a:pPr>
                      <a:endParaRPr/>
                    </a:p>
                    <a:p>
                      <a:pPr algn="ctr">
                        <a:spcBef>
                          <a:spcPts val="400"/>
                        </a:spcBef>
                        <a:defRPr b="1">
                          <a:solidFill>
                            <a:srgbClr val="FFFFFF"/>
                          </a:solidFill>
                          <a:latin typeface="Comic Sans MS"/>
                          <a:ea typeface="Comic Sans MS"/>
                          <a:cs typeface="Comic Sans MS"/>
                          <a:sym typeface="Comic Sans MS"/>
                        </a:defRPr>
                      </a:pPr>
                      <a:endParaRPr/>
                    </a:p>
                    <a:p>
                      <a:pPr algn="ctr">
                        <a:spcBef>
                          <a:spcPts val="300"/>
                        </a:spcBef>
                        <a:defRPr b="1">
                          <a:solidFill>
                            <a:srgbClr val="FFFFFF"/>
                          </a:solidFill>
                          <a:latin typeface="Comic Sans MS"/>
                          <a:ea typeface="Comic Sans MS"/>
                          <a:cs typeface="Comic Sans MS"/>
                          <a:sym typeface="Comic Sans MS"/>
                        </a:defRPr>
                      </a:pPr>
                      <a:r>
                        <a:t>2 anni</a:t>
                      </a:r>
                    </a:p>
                    <a:p>
                      <a:pPr algn="ctr">
                        <a:spcBef>
                          <a:spcPts val="400"/>
                        </a:spcBef>
                        <a:defRPr b="1">
                          <a:solidFill>
                            <a:srgbClr val="FFFFFF"/>
                          </a:solidFill>
                          <a:latin typeface="Comic Sans MS"/>
                          <a:ea typeface="Comic Sans MS"/>
                          <a:cs typeface="Comic Sans MS"/>
                          <a:sym typeface="Comic Sans MS"/>
                        </a:defRPr>
                      </a:pPr>
                      <a:endParaRPr/>
                    </a:p>
                    <a:p>
                      <a:pPr algn="ctr">
                        <a:spcBef>
                          <a:spcPts val="400"/>
                        </a:spcBef>
                        <a:defRPr b="1">
                          <a:solidFill>
                            <a:srgbClr val="FFFFFF"/>
                          </a:solidFill>
                          <a:latin typeface="Comic Sans MS"/>
                          <a:ea typeface="Comic Sans MS"/>
                          <a:cs typeface="Comic Sans MS"/>
                          <a:sym typeface="Comic Sans MS"/>
                        </a:defRPr>
                      </a:pPr>
                      <a:endParaRPr/>
                    </a:p>
                    <a:p>
                      <a:pPr algn="ctr">
                        <a:spcBef>
                          <a:spcPts val="300"/>
                        </a:spcBef>
                        <a:defRPr b="1">
                          <a:solidFill>
                            <a:srgbClr val="FFFFFF"/>
                          </a:solidFill>
                          <a:latin typeface="Comic Sans MS"/>
                          <a:ea typeface="Comic Sans MS"/>
                          <a:cs typeface="Comic Sans MS"/>
                          <a:sym typeface="Comic Sans MS"/>
                        </a:defRPr>
                      </a:pPr>
                      <a:r>
                        <a:t>1 anno</a:t>
                      </a:r>
                    </a:p>
                    <a:p>
                      <a:pPr algn="ctr">
                        <a:spcBef>
                          <a:spcPts val="400"/>
                        </a:spcBef>
                        <a:defRPr b="1">
                          <a:solidFill>
                            <a:srgbClr val="FFFFFF"/>
                          </a:solidFill>
                          <a:latin typeface="Comic Sans MS"/>
                          <a:ea typeface="Comic Sans MS"/>
                          <a:cs typeface="Comic Sans MS"/>
                          <a:sym typeface="Comic Sans MS"/>
                        </a:defRPr>
                      </a:pPr>
                      <a:endParaRPr/>
                    </a:p>
                  </a:txBody>
                  <a:tcPr marL="45720" marR="45720" horzOverflow="overflow">
                    <a:lnL w="19050">
                      <a:solidFill>
                        <a:srgbClr val="FFFF00"/>
                      </a:solidFill>
                    </a:lnL>
                    <a:lnR w="19050">
                      <a:solidFill>
                        <a:srgbClr val="FFFF00"/>
                      </a:solidFill>
                    </a:lnR>
                    <a:lnT w="19050">
                      <a:solidFill>
                        <a:srgbClr val="FFFF00"/>
                      </a:solidFill>
                    </a:lnT>
                    <a:lnB w="19050">
                      <a:solidFill>
                        <a:srgbClr val="FFFF00"/>
                      </a:solidFill>
                    </a:lnB>
                    <a:noFill/>
                  </a:tcPr>
                </a:tc>
                <a:extLst>
                  <a:ext uri="{0D108BD9-81ED-4DB2-BD59-A6C34878D82A}">
                    <a16:rowId xmlns:a16="http://schemas.microsoft.com/office/drawing/2014/main" val="10001"/>
                  </a:ext>
                </a:extLst>
              </a:tr>
            </a:tbl>
          </a:graphicData>
        </a:graphic>
      </p:graphicFrame>
    </p:spTree>
  </p:cSld>
  <p:clrMapOvr>
    <a:masterClrMapping/>
  </p:clrMapOvr>
  <p:transition spd="slow"/>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1" name="BD10307_.png" descr="BD10307_"/>
          <p:cNvPicPr>
            <a:picLocks noChangeAspect="1"/>
          </p:cNvPicPr>
          <p:nvPr/>
        </p:nvPicPr>
        <p:blipFill>
          <a:blip r:embed="rId2"/>
          <a:stretch>
            <a:fillRect/>
          </a:stretch>
        </p:blipFill>
        <p:spPr>
          <a:xfrm>
            <a:off x="0" y="6781800"/>
            <a:ext cx="9144000" cy="152400"/>
          </a:xfrm>
          <a:prstGeom prst="rect">
            <a:avLst/>
          </a:prstGeom>
          <a:ln w="12700">
            <a:miter lim="400000"/>
          </a:ln>
        </p:spPr>
      </p:pic>
      <p:pic>
        <p:nvPicPr>
          <p:cNvPr id="342" name="BD21297_.png" descr="BD21297_"/>
          <p:cNvPicPr>
            <a:picLocks noChangeAspect="1"/>
          </p:cNvPicPr>
          <p:nvPr/>
        </p:nvPicPr>
        <p:blipFill>
          <a:blip r:embed="rId3"/>
          <a:stretch>
            <a:fillRect/>
          </a:stretch>
        </p:blipFill>
        <p:spPr>
          <a:xfrm>
            <a:off x="107950" y="1582737"/>
            <a:ext cx="360363" cy="333376"/>
          </a:xfrm>
          <a:prstGeom prst="rect">
            <a:avLst/>
          </a:prstGeom>
          <a:ln w="12700">
            <a:miter lim="400000"/>
          </a:ln>
        </p:spPr>
      </p:pic>
      <p:sp>
        <p:nvSpPr>
          <p:cNvPr id="343" name="Shape 343"/>
          <p:cNvSpPr/>
          <p:nvPr/>
        </p:nvSpPr>
        <p:spPr>
          <a:xfrm>
            <a:off x="511175" y="115887"/>
            <a:ext cx="8078788" cy="599441"/>
          </a:xfrm>
          <a:prstGeom prst="rect">
            <a:avLst/>
          </a:prstGeom>
          <a:ln w="12700">
            <a:solidFill>
              <a:srgbClr val="00FFFF"/>
            </a:solidFill>
          </a:ln>
          <a:extLst>
            <a:ext uri="{C572A759-6A51-4108-AA02-DFA0A04FC94B}">
              <ma14:wrappingTextBoxFlag xmlns:ma14="http://schemas.microsoft.com/office/mac/drawingml/2011/main" xmlns="" val="1"/>
            </a:ext>
          </a:extLst>
        </p:spPr>
        <p:txBody>
          <a:bodyPr lIns="45719" rIns="45719">
            <a:spAutoFit/>
          </a:bodyPr>
          <a:lstStyle>
            <a:lvl1pPr algn="ctr">
              <a:defRPr sz="2800" b="1">
                <a:solidFill>
                  <a:srgbClr val="FFFF00"/>
                </a:solidFill>
                <a:latin typeface="Comic Sans MS"/>
                <a:ea typeface="Comic Sans MS"/>
                <a:cs typeface="Comic Sans MS"/>
                <a:sym typeface="Comic Sans MS"/>
              </a:defRPr>
            </a:lvl1pPr>
          </a:lstStyle>
          <a:p>
            <a:r>
              <a:t>DECRETO MINISTERIALE 11 dicembre 2009</a:t>
            </a:r>
          </a:p>
        </p:txBody>
      </p:sp>
      <p:sp>
        <p:nvSpPr>
          <p:cNvPr id="344" name="Shape 344"/>
          <p:cNvSpPr/>
          <p:nvPr/>
        </p:nvSpPr>
        <p:spPr>
          <a:xfrm>
            <a:off x="611187" y="1412875"/>
            <a:ext cx="7978776" cy="881829"/>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p>
            <a:pPr algn="just">
              <a:defRPr sz="1800">
                <a:solidFill>
                  <a:srgbClr val="FFC000"/>
                </a:solidFill>
              </a:defRPr>
            </a:pPr>
            <a:r>
              <a:t>Lista I : malattie la cui origine lavorativa è di elevata probabilità</a:t>
            </a:r>
          </a:p>
          <a:p>
            <a:pPr algn="just">
              <a:defRPr sz="1800">
                <a:solidFill>
                  <a:srgbClr val="FFFFFF"/>
                </a:solidFill>
              </a:defRPr>
            </a:pPr>
            <a:r>
              <a:t>… 25 Anidride solforosa: blefarocongiuntivite, odontopatie, periodontopatie,  bronchite, RADS </a:t>
            </a:r>
          </a:p>
        </p:txBody>
      </p:sp>
      <p:sp>
        <p:nvSpPr>
          <p:cNvPr id="345" name="Shape 345"/>
          <p:cNvSpPr/>
          <p:nvPr/>
        </p:nvSpPr>
        <p:spPr>
          <a:xfrm>
            <a:off x="684212" y="3011487"/>
            <a:ext cx="7977188" cy="615130"/>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p>
            <a:pPr algn="just">
              <a:defRPr sz="1800">
                <a:solidFill>
                  <a:srgbClr val="FFC000"/>
                </a:solidFill>
              </a:defRPr>
            </a:pPr>
            <a:r>
              <a:t>Lista II : malattie la cui origine lavorativa è di limitata probabilità</a:t>
            </a:r>
          </a:p>
          <a:p>
            <a:pPr algn="just">
              <a:defRPr sz="1800">
                <a:solidFill>
                  <a:srgbClr val="FFFFFF"/>
                </a:solidFill>
              </a:defRPr>
            </a:pPr>
            <a:r>
              <a:t>… Attività di parrucchiere e di barbiere: tumore della vescica</a:t>
            </a:r>
          </a:p>
        </p:txBody>
      </p:sp>
      <p:pic>
        <p:nvPicPr>
          <p:cNvPr id="346" name="BD21297_.png" descr="BD21297_"/>
          <p:cNvPicPr>
            <a:picLocks noChangeAspect="1"/>
          </p:cNvPicPr>
          <p:nvPr/>
        </p:nvPicPr>
        <p:blipFill>
          <a:blip r:embed="rId3"/>
          <a:stretch>
            <a:fillRect/>
          </a:stretch>
        </p:blipFill>
        <p:spPr>
          <a:xfrm>
            <a:off x="179387" y="3095625"/>
            <a:ext cx="360363" cy="333375"/>
          </a:xfrm>
          <a:prstGeom prst="rect">
            <a:avLst/>
          </a:prstGeom>
          <a:ln w="12700">
            <a:miter lim="400000"/>
          </a:ln>
        </p:spPr>
      </p:pic>
      <p:sp>
        <p:nvSpPr>
          <p:cNvPr id="347" name="Shape 347"/>
          <p:cNvSpPr/>
          <p:nvPr/>
        </p:nvSpPr>
        <p:spPr>
          <a:xfrm>
            <a:off x="755650" y="4389437"/>
            <a:ext cx="7978775" cy="881830"/>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p>
            <a:pPr algn="just">
              <a:defRPr sz="1800">
                <a:solidFill>
                  <a:srgbClr val="FFC000"/>
                </a:solidFill>
              </a:defRPr>
            </a:pPr>
            <a:r>
              <a:t>Lista II : malattie la cui origine lavorativa è possibile</a:t>
            </a:r>
          </a:p>
          <a:p>
            <a:pPr algn="just">
              <a:defRPr sz="1800">
                <a:solidFill>
                  <a:srgbClr val="FFFFFF"/>
                </a:solidFill>
              </a:defRPr>
            </a:pPr>
            <a:r>
              <a:t>… Rumore (effetti extrauditivi): malattie dell’apparato cardiocircolatorio, digerente, endocrino, neuropsichiche</a:t>
            </a:r>
          </a:p>
        </p:txBody>
      </p:sp>
      <p:pic>
        <p:nvPicPr>
          <p:cNvPr id="348" name="BD21297_.png" descr="BD21297_"/>
          <p:cNvPicPr>
            <a:picLocks noChangeAspect="1"/>
          </p:cNvPicPr>
          <p:nvPr/>
        </p:nvPicPr>
        <p:blipFill>
          <a:blip r:embed="rId3"/>
          <a:stretch>
            <a:fillRect/>
          </a:stretch>
        </p:blipFill>
        <p:spPr>
          <a:xfrm>
            <a:off x="179387" y="4464050"/>
            <a:ext cx="360363" cy="333375"/>
          </a:xfrm>
          <a:prstGeom prst="rect">
            <a:avLst/>
          </a:prstGeom>
          <a:ln w="12700">
            <a:miter lim="400000"/>
          </a:ln>
        </p:spPr>
      </p:pic>
    </p:spTree>
  </p:cSld>
  <p:clrMapOvr>
    <a:masterClrMapping/>
  </p:clrMapOvr>
  <p:transition spd="slow"/>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50" name="BD10307_.png" descr="BD10307_"/>
          <p:cNvPicPr>
            <a:picLocks noChangeAspect="1"/>
          </p:cNvPicPr>
          <p:nvPr/>
        </p:nvPicPr>
        <p:blipFill>
          <a:blip r:embed="rId2"/>
          <a:stretch>
            <a:fillRect/>
          </a:stretch>
        </p:blipFill>
        <p:spPr>
          <a:xfrm>
            <a:off x="0" y="6781800"/>
            <a:ext cx="9144000" cy="152400"/>
          </a:xfrm>
          <a:prstGeom prst="rect">
            <a:avLst/>
          </a:prstGeom>
          <a:ln w="12700">
            <a:miter lim="400000"/>
          </a:ln>
        </p:spPr>
      </p:pic>
      <p:pic>
        <p:nvPicPr>
          <p:cNvPr id="351" name="BD21297_.png" descr="BD21297_"/>
          <p:cNvPicPr>
            <a:picLocks noChangeAspect="1"/>
          </p:cNvPicPr>
          <p:nvPr/>
        </p:nvPicPr>
        <p:blipFill>
          <a:blip r:embed="rId3"/>
          <a:stretch>
            <a:fillRect/>
          </a:stretch>
        </p:blipFill>
        <p:spPr>
          <a:xfrm>
            <a:off x="31750" y="2344737"/>
            <a:ext cx="360363" cy="333376"/>
          </a:xfrm>
          <a:prstGeom prst="rect">
            <a:avLst/>
          </a:prstGeom>
          <a:ln w="12700">
            <a:miter lim="400000"/>
          </a:ln>
        </p:spPr>
      </p:pic>
      <p:sp>
        <p:nvSpPr>
          <p:cNvPr id="352" name="Shape 352"/>
          <p:cNvSpPr/>
          <p:nvPr/>
        </p:nvSpPr>
        <p:spPr>
          <a:xfrm>
            <a:off x="511175" y="115887"/>
            <a:ext cx="8078788" cy="1856741"/>
          </a:xfrm>
          <a:prstGeom prst="rect">
            <a:avLst/>
          </a:prstGeom>
          <a:ln w="12700">
            <a:solidFill>
              <a:srgbClr val="00FFFF"/>
            </a:solidFill>
          </a:ln>
          <a:extLst>
            <a:ext uri="{C572A759-6A51-4108-AA02-DFA0A04FC94B}">
              <ma14:wrappingTextBoxFlag xmlns:ma14="http://schemas.microsoft.com/office/mac/drawingml/2011/main" xmlns="" val="1"/>
            </a:ext>
          </a:extLst>
        </p:spPr>
        <p:txBody>
          <a:bodyPr lIns="45719" rIns="45719">
            <a:spAutoFit/>
          </a:bodyPr>
          <a:lstStyle/>
          <a:p>
            <a:pPr algn="ctr">
              <a:defRPr sz="1600" b="1">
                <a:solidFill>
                  <a:srgbClr val="FFFF00"/>
                </a:solidFill>
                <a:latin typeface="Comic Sans MS"/>
                <a:ea typeface="Comic Sans MS"/>
                <a:cs typeface="Comic Sans MS"/>
                <a:sym typeface="Comic Sans MS"/>
              </a:defRPr>
            </a:pPr>
            <a:r>
              <a:t>*DECRETO MINISTERIALE 11 dicembre 2009</a:t>
            </a:r>
          </a:p>
          <a:p>
            <a:pPr algn="ctr">
              <a:defRPr sz="1600" b="1">
                <a:solidFill>
                  <a:srgbClr val="FFFF00"/>
                </a:solidFill>
                <a:latin typeface="Comic Sans MS"/>
                <a:ea typeface="Comic Sans MS"/>
                <a:cs typeface="Comic Sans MS"/>
                <a:sym typeface="Comic Sans MS"/>
              </a:defRPr>
            </a:pPr>
            <a:r>
              <a:t>aggiornamento</a:t>
            </a:r>
          </a:p>
          <a:p>
            <a:pPr algn="ctr">
              <a:defRPr sz="1600" b="1">
                <a:solidFill>
                  <a:srgbClr val="FFFF00"/>
                </a:solidFill>
                <a:latin typeface="Comic Sans MS"/>
                <a:ea typeface="Comic Sans MS"/>
                <a:cs typeface="Comic Sans MS"/>
                <a:sym typeface="Comic Sans MS"/>
              </a:defRPr>
            </a:pPr>
            <a:r>
              <a:t>**DECRETO 10 GIUGNO 2014</a:t>
            </a:r>
          </a:p>
          <a:p>
            <a:pPr algn="ctr">
              <a:defRPr sz="1600" b="1">
                <a:solidFill>
                  <a:srgbClr val="FFFF00"/>
                </a:solidFill>
                <a:latin typeface="Comic Sans MS"/>
                <a:ea typeface="Comic Sans MS"/>
                <a:cs typeface="Comic Sans MS"/>
                <a:sym typeface="Comic Sans MS"/>
              </a:defRPr>
            </a:pPr>
            <a:r>
              <a:t>riguarda gruppo 6 “tumori professionali” e gruppo 2 “malattie da agenti fisici” con riferimento alle patologie muscolo-scheletriche in tutte le tre liste rappresentate</a:t>
            </a:r>
          </a:p>
        </p:txBody>
      </p:sp>
      <p:sp>
        <p:nvSpPr>
          <p:cNvPr id="353" name="Shape 353"/>
          <p:cNvSpPr/>
          <p:nvPr/>
        </p:nvSpPr>
        <p:spPr>
          <a:xfrm>
            <a:off x="534987" y="2174875"/>
            <a:ext cx="7978776" cy="2482029"/>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p>
            <a:pPr algn="just">
              <a:defRPr sz="1800">
                <a:solidFill>
                  <a:srgbClr val="FFC000"/>
                </a:solidFill>
              </a:defRPr>
            </a:pPr>
            <a:r>
              <a:t>*Lista I gruppo I : malattie la cui origine lavorativa è di elevata probabilità</a:t>
            </a:r>
          </a:p>
          <a:p>
            <a:pPr algn="just">
              <a:defRPr sz="1800">
                <a:solidFill>
                  <a:srgbClr val="FFFFFF"/>
                </a:solidFill>
              </a:defRPr>
            </a:pPr>
            <a:r>
              <a:t>… 25 Anidride solforosa: blefarocongiuntivite, odontopatie, periodontopatie,  bronchite, RADS </a:t>
            </a:r>
          </a:p>
          <a:p>
            <a:pPr algn="just">
              <a:defRPr sz="1800">
                <a:solidFill>
                  <a:srgbClr val="FF9300"/>
                </a:solidFill>
              </a:defRPr>
            </a:pPr>
            <a:r>
              <a:t>gruppo 6 tumori </a:t>
            </a:r>
            <a:r>
              <a:rPr>
                <a:solidFill>
                  <a:srgbClr val="FFFFFF"/>
                </a:solidFill>
              </a:rPr>
              <a:t>30</a:t>
            </a:r>
            <a:r>
              <a:t> </a:t>
            </a:r>
            <a:r>
              <a:rPr>
                <a:solidFill>
                  <a:srgbClr val="FFFFFF"/>
                </a:solidFill>
              </a:rPr>
              <a:t>industria della gomma : tumore della vescica, tumori della pelvi e dei calici renali, leucemie</a:t>
            </a:r>
          </a:p>
          <a:p>
            <a:pPr algn="just">
              <a:defRPr sz="1800">
                <a:solidFill>
                  <a:srgbClr val="FF9300"/>
                </a:solidFill>
              </a:defRPr>
            </a:pPr>
            <a:r>
              <a:t>** </a:t>
            </a:r>
            <a:r>
              <a:rPr>
                <a:solidFill>
                  <a:srgbClr val="FFFFFF"/>
                </a:solidFill>
              </a:rPr>
              <a:t>30</a:t>
            </a:r>
            <a:r>
              <a:t> </a:t>
            </a:r>
            <a:r>
              <a:rPr>
                <a:solidFill>
                  <a:srgbClr val="FFFFFF"/>
                </a:solidFill>
              </a:rPr>
              <a:t>industria della gomma:</a:t>
            </a:r>
            <a:r>
              <a:t> </a:t>
            </a:r>
            <a:r>
              <a:rPr>
                <a:solidFill>
                  <a:srgbClr val="FFFFFF"/>
                </a:solidFill>
              </a:rPr>
              <a:t>tumore della vescica, tumori della pelvi e dei calici renali, leucemie, tumore del polmone, tumore dello stomaco, linfoma</a:t>
            </a:r>
          </a:p>
          <a:p>
            <a:pPr algn="just">
              <a:defRPr sz="1800">
                <a:solidFill>
                  <a:srgbClr val="FF9300"/>
                </a:solidFill>
              </a:defRPr>
            </a:pPr>
            <a:endParaRPr>
              <a:solidFill>
                <a:srgbClr val="FFFFFF"/>
              </a:solidFill>
            </a:endParaRPr>
          </a:p>
        </p:txBody>
      </p:sp>
      <p:sp>
        <p:nvSpPr>
          <p:cNvPr id="354" name="Shape 354"/>
          <p:cNvSpPr/>
          <p:nvPr/>
        </p:nvSpPr>
        <p:spPr>
          <a:xfrm>
            <a:off x="535781" y="4162041"/>
            <a:ext cx="7977188" cy="881830"/>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p>
            <a:pPr algn="just">
              <a:defRPr sz="1800">
                <a:solidFill>
                  <a:srgbClr val="FFC000"/>
                </a:solidFill>
              </a:defRPr>
            </a:pPr>
            <a:r>
              <a:t>Lista II : malattie la cui origine lavorativa è di limitata probabilità</a:t>
            </a:r>
          </a:p>
          <a:p>
            <a:pPr algn="just">
              <a:defRPr sz="1800">
                <a:solidFill>
                  <a:srgbClr val="FFC000"/>
                </a:solidFill>
              </a:defRPr>
            </a:pPr>
            <a:r>
              <a:t>gruppo 6 tumori </a:t>
            </a:r>
            <a:r>
              <a:rPr>
                <a:solidFill>
                  <a:srgbClr val="FFFFFF"/>
                </a:solidFill>
              </a:rPr>
              <a:t>*19Attività di parrucchiere e di barbiere: tumore della vescica</a:t>
            </a:r>
          </a:p>
          <a:p>
            <a:pPr algn="just">
              <a:defRPr sz="1800">
                <a:solidFill>
                  <a:srgbClr val="FFFFFF"/>
                </a:solidFill>
              </a:defRPr>
            </a:pPr>
            <a:r>
              <a:t>** 31 attività di saldatura tumore del polmone</a:t>
            </a:r>
          </a:p>
        </p:txBody>
      </p:sp>
      <p:pic>
        <p:nvPicPr>
          <p:cNvPr id="355" name="BD21297_.png" descr="BD21297_"/>
          <p:cNvPicPr>
            <a:picLocks noChangeAspect="1"/>
          </p:cNvPicPr>
          <p:nvPr/>
        </p:nvPicPr>
        <p:blipFill>
          <a:blip r:embed="rId3"/>
          <a:stretch>
            <a:fillRect/>
          </a:stretch>
        </p:blipFill>
        <p:spPr>
          <a:xfrm>
            <a:off x="103187" y="4302918"/>
            <a:ext cx="360363" cy="333376"/>
          </a:xfrm>
          <a:prstGeom prst="rect">
            <a:avLst/>
          </a:prstGeom>
          <a:ln w="12700">
            <a:miter lim="400000"/>
          </a:ln>
        </p:spPr>
      </p:pic>
      <p:sp>
        <p:nvSpPr>
          <p:cNvPr id="356" name="Shape 356"/>
          <p:cNvSpPr/>
          <p:nvPr/>
        </p:nvSpPr>
        <p:spPr>
          <a:xfrm>
            <a:off x="679450" y="5151437"/>
            <a:ext cx="7978775" cy="1415230"/>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p>
            <a:pPr algn="just">
              <a:defRPr sz="1800">
                <a:solidFill>
                  <a:srgbClr val="FFC000"/>
                </a:solidFill>
              </a:defRPr>
            </a:pPr>
            <a:r>
              <a:t>Lista III : malattie la cui origine lavorativa è possibile</a:t>
            </a:r>
          </a:p>
          <a:p>
            <a:pPr algn="just">
              <a:defRPr sz="1800">
                <a:solidFill>
                  <a:srgbClr val="FFFFFF"/>
                </a:solidFill>
              </a:defRPr>
            </a:pPr>
            <a:r>
              <a:t>…* Rumore (effetti extrauditivi): malattie dell’apparato cardiocircolatorio, digerente, endocrino, neuropsichiche</a:t>
            </a:r>
          </a:p>
          <a:p>
            <a:pPr algn="just">
              <a:defRPr sz="1800">
                <a:solidFill>
                  <a:srgbClr val="FFC000"/>
                </a:solidFill>
              </a:defRPr>
            </a:pPr>
            <a:r>
              <a:t>gruppo 6 tumori </a:t>
            </a:r>
            <a:r>
              <a:rPr>
                <a:solidFill>
                  <a:srgbClr val="FFFFFF"/>
                </a:solidFill>
              </a:rPr>
              <a:t>* 03 asbesto: tumori gastroenterici</a:t>
            </a:r>
          </a:p>
          <a:p>
            <a:pPr algn="just">
              <a:defRPr sz="1800">
                <a:solidFill>
                  <a:srgbClr val="FFC000"/>
                </a:solidFill>
              </a:defRPr>
            </a:pPr>
            <a:r>
              <a:rPr>
                <a:solidFill>
                  <a:srgbClr val="FFFFFF"/>
                </a:solidFill>
              </a:rPr>
              <a:t>** 03 asbesto: tumore dell’esofago</a:t>
            </a:r>
          </a:p>
        </p:txBody>
      </p:sp>
      <p:pic>
        <p:nvPicPr>
          <p:cNvPr id="357" name="BD21297_.png" descr="BD21297_"/>
          <p:cNvPicPr>
            <a:picLocks noChangeAspect="1"/>
          </p:cNvPicPr>
          <p:nvPr/>
        </p:nvPicPr>
        <p:blipFill>
          <a:blip r:embed="rId3"/>
          <a:stretch>
            <a:fillRect/>
          </a:stretch>
        </p:blipFill>
        <p:spPr>
          <a:xfrm>
            <a:off x="103187" y="5226050"/>
            <a:ext cx="360363" cy="333375"/>
          </a:xfrm>
          <a:prstGeom prst="rect">
            <a:avLst/>
          </a:prstGeom>
          <a:ln w="12700">
            <a:miter lim="400000"/>
          </a:ln>
        </p:spPr>
      </p:pic>
    </p:spTree>
  </p:cSld>
  <p:clrMapOvr>
    <a:masterClrMapping/>
  </p:clrMapOvr>
  <p:transition spd="slow"/>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9" name="Shape 359"/>
          <p:cNvSpPr/>
          <p:nvPr/>
        </p:nvSpPr>
        <p:spPr>
          <a:xfrm>
            <a:off x="468312" y="3716337"/>
            <a:ext cx="2808288" cy="1008063"/>
          </a:xfrm>
          <a:prstGeom prst="ellipse">
            <a:avLst/>
          </a:prstGeom>
          <a:solidFill>
            <a:srgbClr val="00FFFF"/>
          </a:solidFill>
          <a:ln>
            <a:solidFill>
              <a:srgbClr val="FFFF00"/>
            </a:solidFill>
          </a:ln>
        </p:spPr>
        <p:txBody>
          <a:bodyPr lIns="45719" rIns="45719" anchor="ctr"/>
          <a:lstStyle/>
          <a:p>
            <a:pPr algn="ctr">
              <a:defRPr sz="2800">
                <a:solidFill>
                  <a:srgbClr val="8A141C"/>
                </a:solidFill>
                <a:latin typeface="Comic Sans MS"/>
                <a:ea typeface="Comic Sans MS"/>
                <a:cs typeface="Comic Sans MS"/>
                <a:sym typeface="Comic Sans MS"/>
              </a:defRPr>
            </a:pPr>
            <a:endParaRPr/>
          </a:p>
        </p:txBody>
      </p:sp>
      <p:sp>
        <p:nvSpPr>
          <p:cNvPr id="360" name="Shape 360"/>
          <p:cNvSpPr/>
          <p:nvPr/>
        </p:nvSpPr>
        <p:spPr>
          <a:xfrm>
            <a:off x="2484437" y="388937"/>
            <a:ext cx="4016287" cy="599441"/>
          </a:xfrm>
          <a:prstGeom prst="rect">
            <a:avLst/>
          </a:prstGeom>
          <a:ln w="12700">
            <a:solidFill>
              <a:srgbClr val="00FFFF"/>
            </a:solidFill>
          </a:ln>
          <a:extLst>
            <a:ext uri="{C572A759-6A51-4108-AA02-DFA0A04FC94B}">
              <ma14:wrappingTextBoxFlag xmlns:ma14="http://schemas.microsoft.com/office/mac/drawingml/2011/main" xmlns="" val="1"/>
            </a:ext>
          </a:extLst>
        </p:spPr>
        <p:txBody>
          <a:bodyPr wrap="none" lIns="45719" rIns="45719">
            <a:spAutoFit/>
          </a:bodyPr>
          <a:lstStyle>
            <a:lvl1pPr>
              <a:defRPr sz="2800" b="1">
                <a:solidFill>
                  <a:srgbClr val="FFFF00"/>
                </a:solidFill>
                <a:latin typeface="Comic Sans MS"/>
                <a:ea typeface="Comic Sans MS"/>
                <a:cs typeface="Comic Sans MS"/>
                <a:sym typeface="Comic Sans MS"/>
              </a:defRPr>
            </a:lvl1pPr>
          </a:lstStyle>
          <a:p>
            <a:r>
              <a:t>INABILITA’ PLURIME</a:t>
            </a:r>
          </a:p>
        </p:txBody>
      </p:sp>
      <p:sp>
        <p:nvSpPr>
          <p:cNvPr id="361" name="Shape 361"/>
          <p:cNvSpPr/>
          <p:nvPr/>
        </p:nvSpPr>
        <p:spPr>
          <a:xfrm>
            <a:off x="395287" y="1341437"/>
            <a:ext cx="2808288" cy="1008063"/>
          </a:xfrm>
          <a:prstGeom prst="ellipse">
            <a:avLst/>
          </a:prstGeom>
          <a:solidFill>
            <a:srgbClr val="00FFFF"/>
          </a:solidFill>
          <a:ln>
            <a:solidFill>
              <a:srgbClr val="FFFF00"/>
            </a:solidFill>
          </a:ln>
        </p:spPr>
        <p:txBody>
          <a:bodyPr lIns="45719" rIns="45719" anchor="ctr"/>
          <a:lstStyle/>
          <a:p>
            <a:pPr>
              <a:defRPr sz="1800"/>
            </a:pPr>
            <a:endParaRPr/>
          </a:p>
        </p:txBody>
      </p:sp>
      <p:sp>
        <p:nvSpPr>
          <p:cNvPr id="362" name="Shape 362"/>
          <p:cNvSpPr/>
          <p:nvPr/>
        </p:nvSpPr>
        <p:spPr>
          <a:xfrm>
            <a:off x="606425" y="1484312"/>
            <a:ext cx="2429084" cy="586741"/>
          </a:xfrm>
          <a:prstGeom prst="rect">
            <a:avLst/>
          </a:prstGeom>
          <a:ln w="12700">
            <a:miter lim="400000"/>
          </a:ln>
          <a:extLst>
            <a:ext uri="{C572A759-6A51-4108-AA02-DFA0A04FC94B}">
              <ma14:wrappingTextBoxFlag xmlns:ma14="http://schemas.microsoft.com/office/mac/drawingml/2011/main" xmlns="" val="1"/>
            </a:ext>
          </a:extLst>
        </p:spPr>
        <p:txBody>
          <a:bodyPr wrap="none" lIns="45719" rIns="45719">
            <a:spAutoFit/>
          </a:bodyPr>
          <a:lstStyle>
            <a:lvl1pPr>
              <a:defRPr sz="2800" b="1">
                <a:solidFill>
                  <a:srgbClr val="8A141C"/>
                </a:solidFill>
                <a:latin typeface="Comic Sans MS"/>
                <a:ea typeface="Comic Sans MS"/>
                <a:cs typeface="Comic Sans MS"/>
                <a:sym typeface="Comic Sans MS"/>
              </a:defRPr>
            </a:lvl1pPr>
          </a:lstStyle>
          <a:p>
            <a:r>
              <a:t>1. Monocrone</a:t>
            </a:r>
          </a:p>
        </p:txBody>
      </p:sp>
      <p:sp>
        <p:nvSpPr>
          <p:cNvPr id="363" name="Shape 363"/>
          <p:cNvSpPr/>
          <p:nvPr/>
        </p:nvSpPr>
        <p:spPr>
          <a:xfrm>
            <a:off x="635000" y="3917950"/>
            <a:ext cx="2128525" cy="586740"/>
          </a:xfrm>
          <a:prstGeom prst="rect">
            <a:avLst/>
          </a:prstGeom>
          <a:ln w="12700">
            <a:miter lim="400000"/>
          </a:ln>
          <a:extLst>
            <a:ext uri="{C572A759-6A51-4108-AA02-DFA0A04FC94B}">
              <ma14:wrappingTextBoxFlag xmlns:ma14="http://schemas.microsoft.com/office/mac/drawingml/2011/main" xmlns="" val="1"/>
            </a:ext>
          </a:extLst>
        </p:spPr>
        <p:txBody>
          <a:bodyPr wrap="none" lIns="45719" rIns="45719">
            <a:spAutoFit/>
          </a:bodyPr>
          <a:lstStyle>
            <a:lvl1pPr>
              <a:defRPr sz="2800" b="1">
                <a:solidFill>
                  <a:srgbClr val="8A141C"/>
                </a:solidFill>
                <a:latin typeface="Comic Sans MS"/>
                <a:ea typeface="Comic Sans MS"/>
                <a:cs typeface="Comic Sans MS"/>
                <a:sym typeface="Comic Sans MS"/>
              </a:defRPr>
            </a:lvl1pPr>
          </a:lstStyle>
          <a:p>
            <a:r>
              <a:t>2. Policrone</a:t>
            </a:r>
          </a:p>
        </p:txBody>
      </p:sp>
      <p:sp>
        <p:nvSpPr>
          <p:cNvPr id="364" name="Shape 364"/>
          <p:cNvSpPr/>
          <p:nvPr/>
        </p:nvSpPr>
        <p:spPr>
          <a:xfrm>
            <a:off x="4953000" y="2362200"/>
            <a:ext cx="1930237" cy="586740"/>
          </a:xfrm>
          <a:prstGeom prst="rect">
            <a:avLst/>
          </a:prstGeom>
          <a:ln w="12700">
            <a:miter lim="400000"/>
          </a:ln>
          <a:extLst>
            <a:ext uri="{C572A759-6A51-4108-AA02-DFA0A04FC94B}">
              <ma14:wrappingTextBoxFlag xmlns:ma14="http://schemas.microsoft.com/office/mac/drawingml/2011/main" xmlns="" val="1"/>
            </a:ext>
          </a:extLst>
        </p:spPr>
        <p:txBody>
          <a:bodyPr wrap="none" lIns="45719" rIns="45719">
            <a:spAutoFit/>
          </a:bodyPr>
          <a:lstStyle>
            <a:lvl1pPr>
              <a:defRPr sz="2800">
                <a:solidFill>
                  <a:srgbClr val="FFFFFF"/>
                </a:solidFill>
                <a:latin typeface="Comic Sans MS"/>
                <a:ea typeface="Comic Sans MS"/>
                <a:cs typeface="Comic Sans MS"/>
                <a:sym typeface="Comic Sans MS"/>
              </a:defRPr>
            </a:lvl1pPr>
          </a:lstStyle>
          <a:p>
            <a:r>
              <a:t>coesistenti</a:t>
            </a:r>
          </a:p>
        </p:txBody>
      </p:sp>
      <p:sp>
        <p:nvSpPr>
          <p:cNvPr id="365" name="Shape 365"/>
          <p:cNvSpPr/>
          <p:nvPr/>
        </p:nvSpPr>
        <p:spPr>
          <a:xfrm>
            <a:off x="4953000" y="3486150"/>
            <a:ext cx="2019484" cy="586740"/>
          </a:xfrm>
          <a:prstGeom prst="rect">
            <a:avLst/>
          </a:prstGeom>
          <a:ln w="12700">
            <a:miter lim="400000"/>
          </a:ln>
          <a:extLst>
            <a:ext uri="{C572A759-6A51-4108-AA02-DFA0A04FC94B}">
              <ma14:wrappingTextBoxFlag xmlns:ma14="http://schemas.microsoft.com/office/mac/drawingml/2011/main" xmlns="" val="1"/>
            </a:ext>
          </a:extLst>
        </p:spPr>
        <p:txBody>
          <a:bodyPr wrap="none" lIns="45719" rIns="45719">
            <a:spAutoFit/>
          </a:bodyPr>
          <a:lstStyle>
            <a:lvl1pPr>
              <a:defRPr sz="2800">
                <a:solidFill>
                  <a:srgbClr val="FFFFFF"/>
                </a:solidFill>
                <a:latin typeface="Comic Sans MS"/>
                <a:ea typeface="Comic Sans MS"/>
                <a:cs typeface="Comic Sans MS"/>
                <a:sym typeface="Comic Sans MS"/>
              </a:defRPr>
            </a:lvl1pPr>
          </a:lstStyle>
          <a:p>
            <a:r>
              <a:t>concorrenti</a:t>
            </a:r>
          </a:p>
        </p:txBody>
      </p:sp>
    </p:spTree>
  </p:cSld>
  <p:clrMapOvr>
    <a:masterClrMapping/>
  </p:clrMapOvr>
  <p:transition spd="slow"/>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7" name="Shape 367"/>
          <p:cNvSpPr/>
          <p:nvPr/>
        </p:nvSpPr>
        <p:spPr>
          <a:xfrm>
            <a:off x="1666875" y="476250"/>
            <a:ext cx="5693406" cy="599440"/>
          </a:xfrm>
          <a:prstGeom prst="rect">
            <a:avLst/>
          </a:prstGeom>
          <a:ln w="12700">
            <a:solidFill>
              <a:srgbClr val="00FFFF"/>
            </a:solidFill>
          </a:ln>
          <a:extLst>
            <a:ext uri="{C572A759-6A51-4108-AA02-DFA0A04FC94B}">
              <ma14:wrappingTextBoxFlag xmlns:ma14="http://schemas.microsoft.com/office/mac/drawingml/2011/main" xmlns="" val="1"/>
            </a:ext>
          </a:extLst>
        </p:spPr>
        <p:txBody>
          <a:bodyPr wrap="none" lIns="45719" rIns="45719">
            <a:spAutoFit/>
          </a:bodyPr>
          <a:lstStyle>
            <a:lvl1pPr>
              <a:defRPr sz="2800" b="1">
                <a:solidFill>
                  <a:srgbClr val="FFFF00"/>
                </a:solidFill>
                <a:latin typeface="Comic Sans MS"/>
                <a:ea typeface="Comic Sans MS"/>
                <a:cs typeface="Comic Sans MS"/>
                <a:sym typeface="Comic Sans MS"/>
              </a:defRPr>
            </a:lvl1pPr>
          </a:lstStyle>
          <a:p>
            <a:r>
              <a:t>PRESTAZIONI ASSICURATIVE</a:t>
            </a:r>
          </a:p>
        </p:txBody>
      </p:sp>
      <p:sp>
        <p:nvSpPr>
          <p:cNvPr id="368" name="Shape 368"/>
          <p:cNvSpPr/>
          <p:nvPr/>
        </p:nvSpPr>
        <p:spPr>
          <a:xfrm>
            <a:off x="395287" y="1470025"/>
            <a:ext cx="2482737" cy="586740"/>
          </a:xfrm>
          <a:prstGeom prst="rect">
            <a:avLst/>
          </a:prstGeom>
          <a:ln w="12700">
            <a:miter lim="400000"/>
          </a:ln>
          <a:extLst>
            <a:ext uri="{C572A759-6A51-4108-AA02-DFA0A04FC94B}">
              <ma14:wrappingTextBoxFlag xmlns:ma14="http://schemas.microsoft.com/office/mac/drawingml/2011/main" xmlns="" val="1"/>
            </a:ext>
          </a:extLst>
        </p:spPr>
        <p:txBody>
          <a:bodyPr wrap="none" lIns="45719" rIns="45719">
            <a:spAutoFit/>
          </a:bodyPr>
          <a:lstStyle>
            <a:lvl1pPr>
              <a:defRPr sz="2800">
                <a:solidFill>
                  <a:srgbClr val="FFFF00"/>
                </a:solidFill>
                <a:latin typeface="Comic Sans MS"/>
                <a:ea typeface="Comic Sans MS"/>
                <a:cs typeface="Comic Sans MS"/>
                <a:sym typeface="Comic Sans MS"/>
              </a:defRPr>
            </a:lvl1pPr>
          </a:lstStyle>
          <a:p>
            <a:r>
              <a:t>A. Economiche</a:t>
            </a:r>
          </a:p>
        </p:txBody>
      </p:sp>
      <p:pic>
        <p:nvPicPr>
          <p:cNvPr id="369" name="BD21295_.png" descr="BD21295_"/>
          <p:cNvPicPr>
            <a:picLocks noChangeAspect="1"/>
          </p:cNvPicPr>
          <p:nvPr/>
        </p:nvPicPr>
        <p:blipFill>
          <a:blip r:embed="rId2"/>
          <a:stretch>
            <a:fillRect/>
          </a:stretch>
        </p:blipFill>
        <p:spPr>
          <a:xfrm>
            <a:off x="468312" y="2528887"/>
            <a:ext cx="215901" cy="187326"/>
          </a:xfrm>
          <a:prstGeom prst="rect">
            <a:avLst/>
          </a:prstGeom>
          <a:ln w="12700">
            <a:miter lim="400000"/>
          </a:ln>
        </p:spPr>
      </p:pic>
      <p:sp>
        <p:nvSpPr>
          <p:cNvPr id="370" name="Shape 370"/>
          <p:cNvSpPr/>
          <p:nvPr/>
        </p:nvSpPr>
        <p:spPr>
          <a:xfrm>
            <a:off x="735012" y="2332037"/>
            <a:ext cx="7706133" cy="586741"/>
          </a:xfrm>
          <a:prstGeom prst="rect">
            <a:avLst/>
          </a:prstGeom>
          <a:ln w="12700">
            <a:miter lim="400000"/>
          </a:ln>
          <a:extLst>
            <a:ext uri="{C572A759-6A51-4108-AA02-DFA0A04FC94B}">
              <ma14:wrappingTextBoxFlag xmlns:ma14="http://schemas.microsoft.com/office/mac/drawingml/2011/main" xmlns="" val="1"/>
            </a:ext>
          </a:extLst>
        </p:spPr>
        <p:txBody>
          <a:bodyPr wrap="none" lIns="45719" rIns="45719">
            <a:spAutoFit/>
          </a:bodyPr>
          <a:lstStyle>
            <a:lvl1pPr>
              <a:defRPr sz="2800">
                <a:solidFill>
                  <a:srgbClr val="FFFFFF"/>
                </a:solidFill>
                <a:latin typeface="Comic Sans MS"/>
                <a:ea typeface="Comic Sans MS"/>
                <a:cs typeface="Comic Sans MS"/>
                <a:sym typeface="Comic Sans MS"/>
              </a:defRPr>
            </a:lvl1pPr>
          </a:lstStyle>
          <a:p>
            <a:r>
              <a:t>Indennità giornaliera per inabilità temporanea</a:t>
            </a:r>
          </a:p>
        </p:txBody>
      </p:sp>
      <p:pic>
        <p:nvPicPr>
          <p:cNvPr id="371" name="BD21295_.png" descr="BD21295_"/>
          <p:cNvPicPr>
            <a:picLocks noChangeAspect="1"/>
          </p:cNvPicPr>
          <p:nvPr/>
        </p:nvPicPr>
        <p:blipFill>
          <a:blip r:embed="rId2"/>
          <a:stretch>
            <a:fillRect/>
          </a:stretch>
        </p:blipFill>
        <p:spPr>
          <a:xfrm>
            <a:off x="468312" y="3105150"/>
            <a:ext cx="215901" cy="187325"/>
          </a:xfrm>
          <a:prstGeom prst="rect">
            <a:avLst/>
          </a:prstGeom>
          <a:ln w="12700">
            <a:miter lim="400000"/>
          </a:ln>
        </p:spPr>
      </p:pic>
      <p:sp>
        <p:nvSpPr>
          <p:cNvPr id="372" name="Shape 372"/>
          <p:cNvSpPr/>
          <p:nvPr/>
        </p:nvSpPr>
        <p:spPr>
          <a:xfrm>
            <a:off x="736599" y="2908300"/>
            <a:ext cx="5509678" cy="586740"/>
          </a:xfrm>
          <a:prstGeom prst="rect">
            <a:avLst/>
          </a:prstGeom>
          <a:ln w="12700">
            <a:miter lim="400000"/>
          </a:ln>
          <a:extLst>
            <a:ext uri="{C572A759-6A51-4108-AA02-DFA0A04FC94B}">
              <ma14:wrappingTextBoxFlag xmlns:ma14="http://schemas.microsoft.com/office/mac/drawingml/2011/main" xmlns="" val="1"/>
            </a:ext>
          </a:extLst>
        </p:spPr>
        <p:txBody>
          <a:bodyPr wrap="none" lIns="45719" rIns="45719">
            <a:spAutoFit/>
          </a:bodyPr>
          <a:lstStyle>
            <a:lvl1pPr>
              <a:defRPr sz="2800">
                <a:solidFill>
                  <a:srgbClr val="FFFFFF"/>
                </a:solidFill>
                <a:latin typeface="Comic Sans MS"/>
                <a:ea typeface="Comic Sans MS"/>
                <a:cs typeface="Comic Sans MS"/>
                <a:sym typeface="Comic Sans MS"/>
              </a:defRPr>
            </a:lvl1pPr>
          </a:lstStyle>
          <a:p>
            <a:r>
              <a:t>Rendita per inabilità permanente</a:t>
            </a:r>
          </a:p>
        </p:txBody>
      </p:sp>
      <p:pic>
        <p:nvPicPr>
          <p:cNvPr id="373" name="BD21295_.png" descr="BD21295_"/>
          <p:cNvPicPr>
            <a:picLocks noChangeAspect="1"/>
          </p:cNvPicPr>
          <p:nvPr/>
        </p:nvPicPr>
        <p:blipFill>
          <a:blip r:embed="rId2"/>
          <a:stretch>
            <a:fillRect/>
          </a:stretch>
        </p:blipFill>
        <p:spPr>
          <a:xfrm>
            <a:off x="468312" y="3681412"/>
            <a:ext cx="215901" cy="187326"/>
          </a:xfrm>
          <a:prstGeom prst="rect">
            <a:avLst/>
          </a:prstGeom>
          <a:ln w="12700">
            <a:miter lim="400000"/>
          </a:ln>
        </p:spPr>
      </p:pic>
      <p:sp>
        <p:nvSpPr>
          <p:cNvPr id="374" name="Shape 374"/>
          <p:cNvSpPr/>
          <p:nvPr/>
        </p:nvSpPr>
        <p:spPr>
          <a:xfrm>
            <a:off x="736600" y="3484562"/>
            <a:ext cx="7851463" cy="586741"/>
          </a:xfrm>
          <a:prstGeom prst="rect">
            <a:avLst/>
          </a:prstGeom>
          <a:ln w="12700">
            <a:miter lim="400000"/>
          </a:ln>
          <a:extLst>
            <a:ext uri="{C572A759-6A51-4108-AA02-DFA0A04FC94B}">
              <ma14:wrappingTextBoxFlag xmlns:ma14="http://schemas.microsoft.com/office/mac/drawingml/2011/main" xmlns="" val="1"/>
            </a:ext>
          </a:extLst>
        </p:spPr>
        <p:txBody>
          <a:bodyPr wrap="none" lIns="45719" rIns="45719">
            <a:spAutoFit/>
          </a:bodyPr>
          <a:lstStyle>
            <a:lvl1pPr>
              <a:defRPr sz="2800">
                <a:solidFill>
                  <a:srgbClr val="FFFFFF"/>
                </a:solidFill>
                <a:latin typeface="Comic Sans MS"/>
                <a:ea typeface="Comic Sans MS"/>
                <a:cs typeface="Comic Sans MS"/>
                <a:sym typeface="Comic Sans MS"/>
              </a:defRPr>
            </a:lvl1pPr>
          </a:lstStyle>
          <a:p>
            <a:r>
              <a:t>Assegno per assistenza personale continuativa </a:t>
            </a:r>
          </a:p>
        </p:txBody>
      </p:sp>
      <p:pic>
        <p:nvPicPr>
          <p:cNvPr id="375" name="BD21295_.png" descr="BD21295_"/>
          <p:cNvPicPr>
            <a:picLocks noChangeAspect="1"/>
          </p:cNvPicPr>
          <p:nvPr/>
        </p:nvPicPr>
        <p:blipFill>
          <a:blip r:embed="rId2"/>
          <a:stretch>
            <a:fillRect/>
          </a:stretch>
        </p:blipFill>
        <p:spPr>
          <a:xfrm>
            <a:off x="468312" y="4402137"/>
            <a:ext cx="215901" cy="187326"/>
          </a:xfrm>
          <a:prstGeom prst="rect">
            <a:avLst/>
          </a:prstGeom>
          <a:ln w="12700">
            <a:miter lim="400000"/>
          </a:ln>
        </p:spPr>
      </p:pic>
      <p:sp>
        <p:nvSpPr>
          <p:cNvPr id="376" name="Shape 376"/>
          <p:cNvSpPr/>
          <p:nvPr/>
        </p:nvSpPr>
        <p:spPr>
          <a:xfrm>
            <a:off x="757237" y="4205287"/>
            <a:ext cx="7313202" cy="586741"/>
          </a:xfrm>
          <a:prstGeom prst="rect">
            <a:avLst/>
          </a:prstGeom>
          <a:ln w="12700">
            <a:miter lim="400000"/>
          </a:ln>
          <a:extLst>
            <a:ext uri="{C572A759-6A51-4108-AA02-DFA0A04FC94B}">
              <ma14:wrappingTextBoxFlag xmlns:ma14="http://schemas.microsoft.com/office/mac/drawingml/2011/main" xmlns="" val="1"/>
            </a:ext>
          </a:extLst>
        </p:spPr>
        <p:txBody>
          <a:bodyPr wrap="none" lIns="45719" rIns="45719">
            <a:spAutoFit/>
          </a:bodyPr>
          <a:lstStyle>
            <a:lvl1pPr>
              <a:defRPr sz="2800">
                <a:solidFill>
                  <a:srgbClr val="FFFFFF"/>
                </a:solidFill>
                <a:latin typeface="Comic Sans MS"/>
                <a:ea typeface="Comic Sans MS"/>
                <a:cs typeface="Comic Sans MS"/>
                <a:sym typeface="Comic Sans MS"/>
              </a:defRPr>
            </a:lvl1pPr>
          </a:lstStyle>
          <a:p>
            <a:r>
              <a:t>Rendita ai superstiti ed assegno una tantum</a:t>
            </a:r>
          </a:p>
        </p:txBody>
      </p:sp>
    </p:spTree>
  </p:cSld>
  <p:clrMapOvr>
    <a:masterClrMapping/>
  </p:clrMapOvr>
  <p:transition spd="slow"/>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 name="Shape 378"/>
          <p:cNvSpPr/>
          <p:nvPr/>
        </p:nvSpPr>
        <p:spPr>
          <a:xfrm>
            <a:off x="1666875" y="476250"/>
            <a:ext cx="5693406" cy="599440"/>
          </a:xfrm>
          <a:prstGeom prst="rect">
            <a:avLst/>
          </a:prstGeom>
          <a:ln w="12700">
            <a:solidFill>
              <a:srgbClr val="00FFFF"/>
            </a:solidFill>
          </a:ln>
          <a:extLst>
            <a:ext uri="{C572A759-6A51-4108-AA02-DFA0A04FC94B}">
              <ma14:wrappingTextBoxFlag xmlns:ma14="http://schemas.microsoft.com/office/mac/drawingml/2011/main" xmlns="" val="1"/>
            </a:ext>
          </a:extLst>
        </p:spPr>
        <p:txBody>
          <a:bodyPr wrap="none" lIns="45719" rIns="45719">
            <a:spAutoFit/>
          </a:bodyPr>
          <a:lstStyle>
            <a:lvl1pPr>
              <a:defRPr sz="2800" b="1">
                <a:solidFill>
                  <a:srgbClr val="FFFF00"/>
                </a:solidFill>
                <a:latin typeface="Comic Sans MS"/>
                <a:ea typeface="Comic Sans MS"/>
                <a:cs typeface="Comic Sans MS"/>
                <a:sym typeface="Comic Sans MS"/>
              </a:defRPr>
            </a:lvl1pPr>
          </a:lstStyle>
          <a:p>
            <a:r>
              <a:t>PRESTAZIONI ASSICURATIVE</a:t>
            </a:r>
          </a:p>
        </p:txBody>
      </p:sp>
      <p:sp>
        <p:nvSpPr>
          <p:cNvPr id="379" name="Shape 379"/>
          <p:cNvSpPr/>
          <p:nvPr/>
        </p:nvSpPr>
        <p:spPr>
          <a:xfrm>
            <a:off x="395287" y="1685925"/>
            <a:ext cx="2052301" cy="586740"/>
          </a:xfrm>
          <a:prstGeom prst="rect">
            <a:avLst/>
          </a:prstGeom>
          <a:ln w="12700">
            <a:miter lim="400000"/>
          </a:ln>
          <a:extLst>
            <a:ext uri="{C572A759-6A51-4108-AA02-DFA0A04FC94B}">
              <ma14:wrappingTextBoxFlag xmlns:ma14="http://schemas.microsoft.com/office/mac/drawingml/2011/main" xmlns="" val="1"/>
            </a:ext>
          </a:extLst>
        </p:spPr>
        <p:txBody>
          <a:bodyPr wrap="none" lIns="45719" rIns="45719">
            <a:spAutoFit/>
          </a:bodyPr>
          <a:lstStyle>
            <a:lvl1pPr>
              <a:defRPr sz="2800">
                <a:solidFill>
                  <a:srgbClr val="FFFF00"/>
                </a:solidFill>
                <a:latin typeface="Comic Sans MS"/>
                <a:ea typeface="Comic Sans MS"/>
                <a:cs typeface="Comic Sans MS"/>
                <a:sym typeface="Comic Sans MS"/>
              </a:defRPr>
            </a:lvl1pPr>
          </a:lstStyle>
          <a:p>
            <a:r>
              <a:t>B. Sanitarie</a:t>
            </a:r>
          </a:p>
        </p:txBody>
      </p:sp>
      <p:pic>
        <p:nvPicPr>
          <p:cNvPr id="380" name="BD21295_.png" descr="BD21295_"/>
          <p:cNvPicPr>
            <a:picLocks noChangeAspect="1"/>
          </p:cNvPicPr>
          <p:nvPr/>
        </p:nvPicPr>
        <p:blipFill>
          <a:blip r:embed="rId2"/>
          <a:stretch>
            <a:fillRect/>
          </a:stretch>
        </p:blipFill>
        <p:spPr>
          <a:xfrm>
            <a:off x="468312" y="2962275"/>
            <a:ext cx="215901" cy="187325"/>
          </a:xfrm>
          <a:prstGeom prst="rect">
            <a:avLst/>
          </a:prstGeom>
          <a:ln w="12700">
            <a:miter lim="400000"/>
          </a:ln>
        </p:spPr>
      </p:pic>
      <p:sp>
        <p:nvSpPr>
          <p:cNvPr id="381" name="Shape 381"/>
          <p:cNvSpPr/>
          <p:nvPr/>
        </p:nvSpPr>
        <p:spPr>
          <a:xfrm>
            <a:off x="735012" y="2765425"/>
            <a:ext cx="7014553" cy="1082040"/>
          </a:xfrm>
          <a:prstGeom prst="rect">
            <a:avLst/>
          </a:prstGeom>
          <a:ln w="12700">
            <a:miter lim="400000"/>
          </a:ln>
          <a:extLst>
            <a:ext uri="{C572A759-6A51-4108-AA02-DFA0A04FC94B}">
              <ma14:wrappingTextBoxFlag xmlns:ma14="http://schemas.microsoft.com/office/mac/drawingml/2011/main" xmlns="" val="1"/>
            </a:ext>
          </a:extLst>
        </p:spPr>
        <p:txBody>
          <a:bodyPr wrap="none" lIns="45719" rIns="45719">
            <a:spAutoFit/>
          </a:bodyPr>
          <a:lstStyle/>
          <a:p>
            <a:pPr>
              <a:defRPr sz="2800">
                <a:solidFill>
                  <a:srgbClr val="FFFFFF"/>
                </a:solidFill>
                <a:latin typeface="Comic Sans MS"/>
                <a:ea typeface="Comic Sans MS"/>
                <a:cs typeface="Comic Sans MS"/>
                <a:sym typeface="Comic Sans MS"/>
              </a:defRPr>
            </a:pPr>
            <a:r>
              <a:t>Cure mediche e chirurgiche, compresi gli </a:t>
            </a:r>
          </a:p>
          <a:p>
            <a:pPr>
              <a:defRPr sz="2800">
                <a:solidFill>
                  <a:srgbClr val="FFFFFF"/>
                </a:solidFill>
                <a:latin typeface="Comic Sans MS"/>
                <a:ea typeface="Comic Sans MS"/>
                <a:cs typeface="Comic Sans MS"/>
                <a:sym typeface="Comic Sans MS"/>
              </a:defRPr>
            </a:pPr>
            <a:r>
              <a:t>accertamenti clinici</a:t>
            </a:r>
          </a:p>
        </p:txBody>
      </p:sp>
      <p:pic>
        <p:nvPicPr>
          <p:cNvPr id="382" name="BD21295_.png" descr="BD21295_"/>
          <p:cNvPicPr>
            <a:picLocks noChangeAspect="1"/>
          </p:cNvPicPr>
          <p:nvPr/>
        </p:nvPicPr>
        <p:blipFill>
          <a:blip r:embed="rId2"/>
          <a:stretch>
            <a:fillRect/>
          </a:stretch>
        </p:blipFill>
        <p:spPr>
          <a:xfrm>
            <a:off x="468312" y="3817937"/>
            <a:ext cx="215901" cy="187326"/>
          </a:xfrm>
          <a:prstGeom prst="rect">
            <a:avLst/>
          </a:prstGeom>
          <a:ln w="12700">
            <a:miter lim="400000"/>
          </a:ln>
        </p:spPr>
      </p:pic>
      <p:sp>
        <p:nvSpPr>
          <p:cNvPr id="383" name="Shape 383"/>
          <p:cNvSpPr/>
          <p:nvPr/>
        </p:nvSpPr>
        <p:spPr>
          <a:xfrm>
            <a:off x="736600" y="3630612"/>
            <a:ext cx="5454983" cy="586741"/>
          </a:xfrm>
          <a:prstGeom prst="rect">
            <a:avLst/>
          </a:prstGeom>
          <a:ln w="12700">
            <a:miter lim="400000"/>
          </a:ln>
          <a:extLst>
            <a:ext uri="{C572A759-6A51-4108-AA02-DFA0A04FC94B}">
              <ma14:wrappingTextBoxFlag xmlns:ma14="http://schemas.microsoft.com/office/mac/drawingml/2011/main" xmlns="" val="1"/>
            </a:ext>
          </a:extLst>
        </p:spPr>
        <p:txBody>
          <a:bodyPr wrap="none" lIns="45719" rIns="45719">
            <a:spAutoFit/>
          </a:bodyPr>
          <a:lstStyle>
            <a:lvl1pPr>
              <a:defRPr sz="2800">
                <a:solidFill>
                  <a:srgbClr val="FFFFFF"/>
                </a:solidFill>
                <a:latin typeface="Comic Sans MS"/>
                <a:ea typeface="Comic Sans MS"/>
                <a:cs typeface="Comic Sans MS"/>
                <a:sym typeface="Comic Sans MS"/>
              </a:defRPr>
            </a:lvl1pPr>
          </a:lstStyle>
          <a:p>
            <a:r>
              <a:t>Fornitura e rinnovo delle protesi</a:t>
            </a:r>
          </a:p>
        </p:txBody>
      </p:sp>
      <p:pic>
        <p:nvPicPr>
          <p:cNvPr id="384" name="BD21295_.png" descr="BD21295_"/>
          <p:cNvPicPr>
            <a:picLocks noChangeAspect="1"/>
          </p:cNvPicPr>
          <p:nvPr/>
        </p:nvPicPr>
        <p:blipFill>
          <a:blip r:embed="rId2"/>
          <a:stretch>
            <a:fillRect/>
          </a:stretch>
        </p:blipFill>
        <p:spPr>
          <a:xfrm>
            <a:off x="468312" y="4394200"/>
            <a:ext cx="215901" cy="187325"/>
          </a:xfrm>
          <a:prstGeom prst="rect">
            <a:avLst/>
          </a:prstGeom>
          <a:ln w="12700">
            <a:miter lim="400000"/>
          </a:ln>
        </p:spPr>
      </p:pic>
      <p:sp>
        <p:nvSpPr>
          <p:cNvPr id="385" name="Shape 385"/>
          <p:cNvSpPr/>
          <p:nvPr/>
        </p:nvSpPr>
        <p:spPr>
          <a:xfrm>
            <a:off x="736600" y="4205287"/>
            <a:ext cx="7065427" cy="586741"/>
          </a:xfrm>
          <a:prstGeom prst="rect">
            <a:avLst/>
          </a:prstGeom>
          <a:ln w="12700">
            <a:miter lim="400000"/>
          </a:ln>
          <a:extLst>
            <a:ext uri="{C572A759-6A51-4108-AA02-DFA0A04FC94B}">
              <ma14:wrappingTextBoxFlag xmlns:ma14="http://schemas.microsoft.com/office/mac/drawingml/2011/main" xmlns="" val="1"/>
            </a:ext>
          </a:extLst>
        </p:spPr>
        <p:txBody>
          <a:bodyPr wrap="none" lIns="45719" rIns="45719">
            <a:spAutoFit/>
          </a:bodyPr>
          <a:lstStyle>
            <a:lvl1pPr>
              <a:defRPr sz="2800">
                <a:solidFill>
                  <a:srgbClr val="FFFFFF"/>
                </a:solidFill>
                <a:latin typeface="Comic Sans MS"/>
                <a:ea typeface="Comic Sans MS"/>
                <a:cs typeface="Comic Sans MS"/>
                <a:sym typeface="Comic Sans MS"/>
              </a:defRPr>
            </a:lvl1pPr>
          </a:lstStyle>
          <a:p>
            <a:r>
              <a:t>Disposizioni speciali per l’ernia addominale</a:t>
            </a:r>
          </a:p>
        </p:txBody>
      </p:sp>
    </p:spTree>
  </p:cSld>
  <p:clrMapOvr>
    <a:masterClrMapping/>
  </p:clrMapOvr>
  <p:transition spd="slow"/>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7" name="Shape 387"/>
          <p:cNvSpPr/>
          <p:nvPr/>
        </p:nvSpPr>
        <p:spPr>
          <a:xfrm>
            <a:off x="755650" y="2349500"/>
            <a:ext cx="8208963" cy="3816350"/>
          </a:xfrm>
          <a:prstGeom prst="rect">
            <a:avLst/>
          </a:prstGeom>
          <a:solidFill>
            <a:srgbClr val="751118"/>
          </a:solidFill>
          <a:ln>
            <a:solidFill>
              <a:srgbClr val="00FFFF"/>
            </a:solidFill>
          </a:ln>
        </p:spPr>
        <p:txBody>
          <a:bodyPr lIns="45719" rIns="45719" anchor="ctr"/>
          <a:lstStyle/>
          <a:p>
            <a:pPr algn="ctr">
              <a:defRPr sz="1800">
                <a:solidFill>
                  <a:srgbClr val="FFFF00"/>
                </a:solidFill>
                <a:latin typeface="Comic Sans MS"/>
                <a:ea typeface="Comic Sans MS"/>
                <a:cs typeface="Comic Sans MS"/>
                <a:sym typeface="Comic Sans MS"/>
              </a:defRPr>
            </a:pPr>
            <a:endParaRPr/>
          </a:p>
        </p:txBody>
      </p:sp>
      <p:sp>
        <p:nvSpPr>
          <p:cNvPr id="388" name="Shape 388"/>
          <p:cNvSpPr/>
          <p:nvPr/>
        </p:nvSpPr>
        <p:spPr>
          <a:xfrm>
            <a:off x="1908175" y="692150"/>
            <a:ext cx="5184775" cy="1008063"/>
          </a:xfrm>
          <a:prstGeom prst="ellipse">
            <a:avLst/>
          </a:prstGeom>
          <a:solidFill>
            <a:srgbClr val="00FFFF"/>
          </a:solidFill>
          <a:ln>
            <a:solidFill>
              <a:srgbClr val="FFFF00"/>
            </a:solidFill>
          </a:ln>
        </p:spPr>
        <p:txBody>
          <a:bodyPr lIns="45719" rIns="45719" anchor="ctr"/>
          <a:lstStyle/>
          <a:p>
            <a:pPr>
              <a:defRPr sz="1800"/>
            </a:pPr>
            <a:endParaRPr/>
          </a:p>
        </p:txBody>
      </p:sp>
      <p:pic>
        <p:nvPicPr>
          <p:cNvPr id="389" name="BD10307_.png" descr="BD10307_"/>
          <p:cNvPicPr>
            <a:picLocks noChangeAspect="1"/>
          </p:cNvPicPr>
          <p:nvPr/>
        </p:nvPicPr>
        <p:blipFill>
          <a:blip r:embed="rId2"/>
          <a:stretch>
            <a:fillRect/>
          </a:stretch>
        </p:blipFill>
        <p:spPr>
          <a:xfrm>
            <a:off x="0" y="6705600"/>
            <a:ext cx="9144000" cy="152400"/>
          </a:xfrm>
          <a:prstGeom prst="rect">
            <a:avLst/>
          </a:prstGeom>
          <a:ln w="12700">
            <a:miter lim="400000"/>
          </a:ln>
        </p:spPr>
      </p:pic>
      <p:sp>
        <p:nvSpPr>
          <p:cNvPr id="390" name="Shape 390"/>
          <p:cNvSpPr/>
          <p:nvPr/>
        </p:nvSpPr>
        <p:spPr>
          <a:xfrm>
            <a:off x="2411412" y="981075"/>
            <a:ext cx="4221149" cy="586740"/>
          </a:xfrm>
          <a:prstGeom prst="rect">
            <a:avLst/>
          </a:prstGeom>
          <a:ln w="12700">
            <a:miter lim="400000"/>
          </a:ln>
          <a:extLst>
            <a:ext uri="{C572A759-6A51-4108-AA02-DFA0A04FC94B}">
              <ma14:wrappingTextBoxFlag xmlns:ma14="http://schemas.microsoft.com/office/mac/drawingml/2011/main" xmlns="" val="1"/>
            </a:ext>
          </a:extLst>
        </p:spPr>
        <p:txBody>
          <a:bodyPr wrap="none" lIns="45719" rIns="45719">
            <a:spAutoFit/>
          </a:bodyPr>
          <a:lstStyle>
            <a:lvl1pPr>
              <a:defRPr sz="2800" b="1">
                <a:solidFill>
                  <a:srgbClr val="8A141C"/>
                </a:solidFill>
                <a:latin typeface="Comic Sans MS"/>
                <a:ea typeface="Comic Sans MS"/>
                <a:cs typeface="Comic Sans MS"/>
                <a:sym typeface="Comic Sans MS"/>
              </a:defRPr>
            </a:lvl1pPr>
          </a:lstStyle>
          <a:p>
            <a:r>
              <a:t>COMPITI DEL MEDICO</a:t>
            </a:r>
          </a:p>
        </p:txBody>
      </p:sp>
      <p:sp>
        <p:nvSpPr>
          <p:cNvPr id="391" name="Shape 391"/>
          <p:cNvSpPr/>
          <p:nvPr/>
        </p:nvSpPr>
        <p:spPr>
          <a:xfrm>
            <a:off x="1042987" y="2492375"/>
            <a:ext cx="7623176" cy="1082040"/>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p>
            <a:pPr>
              <a:defRPr sz="2800">
                <a:solidFill>
                  <a:srgbClr val="FFFFFF"/>
                </a:solidFill>
                <a:latin typeface="Comic Sans MS"/>
                <a:ea typeface="Comic Sans MS"/>
                <a:cs typeface="Comic Sans MS"/>
                <a:sym typeface="Comic Sans MS"/>
              </a:defRPr>
            </a:pPr>
            <a:r>
              <a:t>1. Primo certificato medico di malattia professionale (       </a:t>
            </a:r>
            <a:r>
              <a:rPr sz="1800"/>
              <a:t>INAIL)</a:t>
            </a:r>
          </a:p>
        </p:txBody>
      </p:sp>
      <p:sp>
        <p:nvSpPr>
          <p:cNvPr id="392" name="Shape 392"/>
          <p:cNvSpPr/>
          <p:nvPr/>
        </p:nvSpPr>
        <p:spPr>
          <a:xfrm>
            <a:off x="1042987" y="3429000"/>
            <a:ext cx="6964894" cy="586740"/>
          </a:xfrm>
          <a:prstGeom prst="rect">
            <a:avLst/>
          </a:prstGeom>
          <a:ln w="12700">
            <a:miter lim="400000"/>
          </a:ln>
          <a:extLst>
            <a:ext uri="{C572A759-6A51-4108-AA02-DFA0A04FC94B}">
              <ma14:wrappingTextBoxFlag xmlns:ma14="http://schemas.microsoft.com/office/mac/drawingml/2011/main" xmlns="" val="1"/>
            </a:ext>
          </a:extLst>
        </p:spPr>
        <p:txBody>
          <a:bodyPr wrap="none" lIns="45719" rIns="45719">
            <a:spAutoFit/>
          </a:bodyPr>
          <a:lstStyle>
            <a:lvl1pPr>
              <a:defRPr sz="2800">
                <a:solidFill>
                  <a:srgbClr val="FFFFFF"/>
                </a:solidFill>
                <a:latin typeface="Comic Sans MS"/>
                <a:ea typeface="Comic Sans MS"/>
                <a:cs typeface="Comic Sans MS"/>
                <a:sym typeface="Comic Sans MS"/>
              </a:defRPr>
            </a:lvl1pPr>
          </a:lstStyle>
          <a:p>
            <a:r>
              <a:t>2. Certificato di continuazione di inabilità</a:t>
            </a:r>
          </a:p>
        </p:txBody>
      </p:sp>
      <p:sp>
        <p:nvSpPr>
          <p:cNvPr id="393" name="Shape 393"/>
          <p:cNvSpPr/>
          <p:nvPr/>
        </p:nvSpPr>
        <p:spPr>
          <a:xfrm>
            <a:off x="1042987" y="3933825"/>
            <a:ext cx="7777163" cy="1082040"/>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lvl1pPr>
              <a:defRPr sz="2800">
                <a:solidFill>
                  <a:srgbClr val="FFFFFF"/>
                </a:solidFill>
                <a:latin typeface="Comic Sans MS"/>
                <a:ea typeface="Comic Sans MS"/>
                <a:cs typeface="Comic Sans MS"/>
                <a:sym typeface="Comic Sans MS"/>
              </a:defRPr>
            </a:lvl1pPr>
          </a:lstStyle>
          <a:p>
            <a:r>
              <a:t>3. Certificato definitivo di malattia professionale</a:t>
            </a:r>
          </a:p>
        </p:txBody>
      </p:sp>
      <p:sp>
        <p:nvSpPr>
          <p:cNvPr id="394" name="Shape 394"/>
          <p:cNvSpPr/>
          <p:nvPr/>
        </p:nvSpPr>
        <p:spPr>
          <a:xfrm>
            <a:off x="1042987" y="4797425"/>
            <a:ext cx="8101013" cy="1082040"/>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lvl1pPr>
              <a:defRPr sz="2800">
                <a:solidFill>
                  <a:srgbClr val="FFFFFF"/>
                </a:solidFill>
                <a:latin typeface="Comic Sans MS"/>
                <a:ea typeface="Comic Sans MS"/>
                <a:cs typeface="Comic Sans MS"/>
                <a:sym typeface="Comic Sans MS"/>
              </a:defRPr>
            </a:lvl1pPr>
          </a:lstStyle>
          <a:p>
            <a:r>
              <a:t>4. Referto o denuncia per casi di lesione personale grave o gravissima</a:t>
            </a:r>
          </a:p>
        </p:txBody>
      </p:sp>
      <p:sp>
        <p:nvSpPr>
          <p:cNvPr id="395" name="Shape 395"/>
          <p:cNvSpPr/>
          <p:nvPr/>
        </p:nvSpPr>
        <p:spPr>
          <a:xfrm>
            <a:off x="1042987" y="5646737"/>
            <a:ext cx="3464630" cy="586741"/>
          </a:xfrm>
          <a:prstGeom prst="rect">
            <a:avLst/>
          </a:prstGeom>
          <a:ln w="12700">
            <a:miter lim="400000"/>
          </a:ln>
          <a:extLst>
            <a:ext uri="{C572A759-6A51-4108-AA02-DFA0A04FC94B}">
              <ma14:wrappingTextBoxFlag xmlns:ma14="http://schemas.microsoft.com/office/mac/drawingml/2011/main" xmlns="" val="1"/>
            </a:ext>
          </a:extLst>
        </p:spPr>
        <p:txBody>
          <a:bodyPr wrap="none" lIns="45719" rIns="45719">
            <a:spAutoFit/>
          </a:bodyPr>
          <a:lstStyle>
            <a:lvl1pPr>
              <a:defRPr sz="2800">
                <a:solidFill>
                  <a:srgbClr val="FFFFFF"/>
                </a:solidFill>
                <a:latin typeface="Comic Sans MS"/>
                <a:ea typeface="Comic Sans MS"/>
                <a:cs typeface="Comic Sans MS"/>
                <a:sym typeface="Comic Sans MS"/>
              </a:defRPr>
            </a:lvl1pPr>
          </a:lstStyle>
          <a:p>
            <a:r>
              <a:t>5. Denuncia alla USL</a:t>
            </a:r>
          </a:p>
        </p:txBody>
      </p:sp>
      <p:sp>
        <p:nvSpPr>
          <p:cNvPr id="396" name="Shape 396"/>
          <p:cNvSpPr/>
          <p:nvPr/>
        </p:nvSpPr>
        <p:spPr>
          <a:xfrm>
            <a:off x="3708400" y="3213100"/>
            <a:ext cx="503238" cy="0"/>
          </a:xfrm>
          <a:prstGeom prst="line">
            <a:avLst/>
          </a:prstGeom>
          <a:ln>
            <a:solidFill>
              <a:srgbClr val="FFFF00"/>
            </a:solidFill>
            <a:tailEnd type="triangle"/>
          </a:ln>
        </p:spPr>
        <p:txBody>
          <a:bodyPr lIns="45719" rIns="45719"/>
          <a:lstStyle/>
          <a:p>
            <a:endParaRPr/>
          </a:p>
        </p:txBody>
      </p:sp>
    </p:spTree>
  </p:cSld>
  <p:clrMapOvr>
    <a:masterClrMapping/>
  </p:clrMapOvr>
  <p:transition spd="slow"/>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98" name="BD10307_.png" descr="BD10307_"/>
          <p:cNvPicPr>
            <a:picLocks noChangeAspect="1"/>
          </p:cNvPicPr>
          <p:nvPr/>
        </p:nvPicPr>
        <p:blipFill>
          <a:blip r:embed="rId2"/>
          <a:stretch>
            <a:fillRect/>
          </a:stretch>
        </p:blipFill>
        <p:spPr>
          <a:xfrm>
            <a:off x="0" y="6705600"/>
            <a:ext cx="9144000" cy="152400"/>
          </a:xfrm>
          <a:prstGeom prst="rect">
            <a:avLst/>
          </a:prstGeom>
          <a:ln w="12700">
            <a:miter lim="400000"/>
          </a:ln>
        </p:spPr>
      </p:pic>
      <p:sp>
        <p:nvSpPr>
          <p:cNvPr id="399" name="Shape 399"/>
          <p:cNvSpPr/>
          <p:nvPr/>
        </p:nvSpPr>
        <p:spPr>
          <a:xfrm>
            <a:off x="1856886" y="101600"/>
            <a:ext cx="5403241" cy="1082040"/>
          </a:xfrm>
          <a:prstGeom prst="rect">
            <a:avLst/>
          </a:prstGeom>
          <a:ln w="12700">
            <a:miter lim="400000"/>
          </a:ln>
          <a:extLst>
            <a:ext uri="{C572A759-6A51-4108-AA02-DFA0A04FC94B}">
              <ma14:wrappingTextBoxFlag xmlns:ma14="http://schemas.microsoft.com/office/mac/drawingml/2011/main" xmlns="" val="1"/>
            </a:ext>
          </a:extLst>
        </p:spPr>
        <p:txBody>
          <a:bodyPr wrap="none" lIns="45719" rIns="45719">
            <a:spAutoFit/>
          </a:bodyPr>
          <a:lstStyle/>
          <a:p>
            <a:pPr algn="ctr">
              <a:defRPr sz="2800" b="1">
                <a:solidFill>
                  <a:srgbClr val="FFFF00"/>
                </a:solidFill>
                <a:latin typeface="Comic Sans MS"/>
                <a:ea typeface="Comic Sans MS"/>
                <a:cs typeface="Comic Sans MS"/>
                <a:sym typeface="Comic Sans MS"/>
              </a:defRPr>
            </a:pPr>
            <a:r>
              <a:t>MALATTIE PROFESSIONALI</a:t>
            </a:r>
          </a:p>
          <a:p>
            <a:pPr algn="ctr">
              <a:defRPr sz="2800" b="1">
                <a:solidFill>
                  <a:srgbClr val="FFFF00"/>
                </a:solidFill>
                <a:latin typeface="Comic Sans MS"/>
                <a:ea typeface="Comic Sans MS"/>
                <a:cs typeface="Comic Sans MS"/>
                <a:sym typeface="Comic Sans MS"/>
              </a:defRPr>
            </a:pPr>
            <a:r>
              <a:t>CRITERI APPLICATIVI</a:t>
            </a:r>
          </a:p>
        </p:txBody>
      </p:sp>
      <p:sp>
        <p:nvSpPr>
          <p:cNvPr id="400" name="Shape 400"/>
          <p:cNvSpPr/>
          <p:nvPr/>
        </p:nvSpPr>
        <p:spPr>
          <a:xfrm>
            <a:off x="684212" y="1989137"/>
            <a:ext cx="4411971" cy="586741"/>
          </a:xfrm>
          <a:prstGeom prst="rect">
            <a:avLst/>
          </a:prstGeom>
          <a:ln w="12700">
            <a:miter lim="400000"/>
          </a:ln>
          <a:extLst>
            <a:ext uri="{C572A759-6A51-4108-AA02-DFA0A04FC94B}">
              <ma14:wrappingTextBoxFlag xmlns:ma14="http://schemas.microsoft.com/office/mac/drawingml/2011/main" xmlns="" val="1"/>
            </a:ext>
          </a:extLst>
        </p:spPr>
        <p:txBody>
          <a:bodyPr wrap="none" lIns="45719" rIns="45719">
            <a:spAutoFit/>
          </a:bodyPr>
          <a:lstStyle>
            <a:lvl1pPr>
              <a:defRPr sz="2800" b="1">
                <a:solidFill>
                  <a:srgbClr val="FFFF00"/>
                </a:solidFill>
                <a:latin typeface="Comic Sans MS"/>
                <a:ea typeface="Comic Sans MS"/>
                <a:cs typeface="Comic Sans MS"/>
                <a:sym typeface="Comic Sans MS"/>
              </a:defRPr>
            </a:lvl1pPr>
          </a:lstStyle>
          <a:p>
            <a:r>
              <a:t>Accertamento del rischio</a:t>
            </a:r>
          </a:p>
        </p:txBody>
      </p:sp>
      <p:pic>
        <p:nvPicPr>
          <p:cNvPr id="401" name="BD15168_.png" descr="BD15168_"/>
          <p:cNvPicPr>
            <a:picLocks noChangeAspect="1"/>
          </p:cNvPicPr>
          <p:nvPr/>
        </p:nvPicPr>
        <p:blipFill>
          <a:blip r:embed="rId3"/>
          <a:stretch>
            <a:fillRect/>
          </a:stretch>
        </p:blipFill>
        <p:spPr>
          <a:xfrm>
            <a:off x="323850" y="2090737"/>
            <a:ext cx="287338" cy="287338"/>
          </a:xfrm>
          <a:prstGeom prst="rect">
            <a:avLst/>
          </a:prstGeom>
          <a:ln w="12700">
            <a:miter lim="400000"/>
          </a:ln>
        </p:spPr>
      </p:pic>
      <p:pic>
        <p:nvPicPr>
          <p:cNvPr id="402" name="BD15168_.png" descr="BD15168_"/>
          <p:cNvPicPr>
            <a:picLocks noChangeAspect="1"/>
          </p:cNvPicPr>
          <p:nvPr/>
        </p:nvPicPr>
        <p:blipFill>
          <a:blip r:embed="rId3"/>
          <a:stretch>
            <a:fillRect/>
          </a:stretch>
        </p:blipFill>
        <p:spPr>
          <a:xfrm>
            <a:off x="2555875" y="3025775"/>
            <a:ext cx="287338" cy="287338"/>
          </a:xfrm>
          <a:prstGeom prst="rect">
            <a:avLst/>
          </a:prstGeom>
          <a:ln w="12700">
            <a:miter lim="400000"/>
          </a:ln>
        </p:spPr>
      </p:pic>
      <p:sp>
        <p:nvSpPr>
          <p:cNvPr id="403" name="Shape 403"/>
          <p:cNvSpPr/>
          <p:nvPr/>
        </p:nvSpPr>
        <p:spPr>
          <a:xfrm>
            <a:off x="2908300" y="2909887"/>
            <a:ext cx="5905386" cy="586741"/>
          </a:xfrm>
          <a:prstGeom prst="rect">
            <a:avLst/>
          </a:prstGeom>
          <a:ln w="12700">
            <a:miter lim="400000"/>
          </a:ln>
          <a:extLst>
            <a:ext uri="{C572A759-6A51-4108-AA02-DFA0A04FC94B}">
              <ma14:wrappingTextBoxFlag xmlns:ma14="http://schemas.microsoft.com/office/mac/drawingml/2011/main" xmlns="" val="1"/>
            </a:ext>
          </a:extLst>
        </p:spPr>
        <p:txBody>
          <a:bodyPr wrap="none" lIns="45719" rIns="45719">
            <a:spAutoFit/>
          </a:bodyPr>
          <a:lstStyle>
            <a:lvl1pPr>
              <a:defRPr sz="2800" b="1">
                <a:solidFill>
                  <a:srgbClr val="FFFF00"/>
                </a:solidFill>
                <a:latin typeface="Comic Sans MS"/>
                <a:ea typeface="Comic Sans MS"/>
                <a:cs typeface="Comic Sans MS"/>
                <a:sym typeface="Comic Sans MS"/>
              </a:defRPr>
            </a:lvl1pPr>
          </a:lstStyle>
          <a:p>
            <a:r>
              <a:t>Diagnosi di malattia professionale</a:t>
            </a:r>
          </a:p>
        </p:txBody>
      </p:sp>
    </p:spTree>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Shape 39"/>
          <p:cNvSpPr/>
          <p:nvPr/>
        </p:nvSpPr>
        <p:spPr>
          <a:xfrm>
            <a:off x="395287" y="236537"/>
            <a:ext cx="8497888" cy="6539866"/>
          </a:xfrm>
          <a:prstGeom prst="rect">
            <a:avLst/>
          </a:prstGeom>
          <a:ln>
            <a:solidFill>
              <a:srgbClr val="00FFFF"/>
            </a:solidFill>
          </a:ln>
          <a:extLst>
            <a:ext uri="{C572A759-6A51-4108-AA02-DFA0A04FC94B}">
              <ma14:wrappingTextBoxFlag xmlns:ma14="http://schemas.microsoft.com/office/mac/drawingml/2011/main" xmlns="" val="1"/>
            </a:ext>
          </a:extLst>
        </p:spPr>
        <p:txBody>
          <a:bodyPr lIns="45719" rIns="45719">
            <a:spAutoFit/>
          </a:bodyPr>
          <a:lstStyle/>
          <a:p>
            <a:pPr algn="ctr">
              <a:lnSpc>
                <a:spcPct val="120000"/>
              </a:lnSpc>
              <a:defRPr sz="2800" b="1">
                <a:solidFill>
                  <a:srgbClr val="FFFF00"/>
                </a:solidFill>
                <a:latin typeface="Comic Sans MS"/>
                <a:ea typeface="Comic Sans MS"/>
                <a:cs typeface="Comic Sans MS"/>
                <a:sym typeface="Comic Sans MS"/>
              </a:defRPr>
            </a:pPr>
            <a:r>
              <a:t>L’assicurazione comprende tutti i casi … avvenuti per </a:t>
            </a:r>
            <a:r>
              <a:rPr u="sng"/>
              <a:t>causa violenta</a:t>
            </a:r>
            <a:r>
              <a:t> in </a:t>
            </a:r>
            <a:r>
              <a:rPr u="sng"/>
              <a:t>occasione di lavoro</a:t>
            </a:r>
            <a:r>
              <a:t> da cui sia derivata la morte o un’inabilità permanente al lavoro, assoluta o parziale, ovvero un’inabilità temporanea assoluta di durata superiore a tre giorni</a:t>
            </a:r>
          </a:p>
          <a:p>
            <a:pPr>
              <a:lnSpc>
                <a:spcPct val="120000"/>
              </a:lnSpc>
              <a:defRPr sz="2800" b="1">
                <a:solidFill>
                  <a:srgbClr val="FFFF00"/>
                </a:solidFill>
                <a:latin typeface="Comic Sans MS"/>
                <a:ea typeface="Comic Sans MS"/>
                <a:cs typeface="Comic Sans MS"/>
                <a:sym typeface="Comic Sans MS"/>
              </a:defRPr>
            </a:pPr>
            <a:r>
              <a:t>L’assicurazione è altresì obbligatoria per</a:t>
            </a:r>
          </a:p>
          <a:p>
            <a:pPr>
              <a:lnSpc>
                <a:spcPct val="120000"/>
              </a:lnSpc>
              <a:defRPr sz="2800" b="1">
                <a:solidFill>
                  <a:srgbClr val="FFFF00"/>
                </a:solidFill>
                <a:latin typeface="Comic Sans MS"/>
                <a:ea typeface="Comic Sans MS"/>
                <a:cs typeface="Comic Sans MS"/>
                <a:sym typeface="Comic Sans MS"/>
              </a:defRPr>
            </a:pPr>
            <a:r>
              <a:t>le malattie professionali indicate nella tabella … </a:t>
            </a:r>
          </a:p>
          <a:p>
            <a:pPr>
              <a:lnSpc>
                <a:spcPct val="120000"/>
              </a:lnSpc>
              <a:defRPr sz="2800" b="1">
                <a:solidFill>
                  <a:srgbClr val="FFFF00"/>
                </a:solidFill>
                <a:latin typeface="Comic Sans MS"/>
                <a:ea typeface="Comic Sans MS"/>
                <a:cs typeface="Comic Sans MS"/>
                <a:sym typeface="Comic Sans MS"/>
              </a:defRPr>
            </a:pPr>
            <a:r>
              <a:t>le quali  siano contratte </a:t>
            </a:r>
            <a:r>
              <a:rPr u="sng"/>
              <a:t>nell’esercizio e a causa</a:t>
            </a:r>
          </a:p>
          <a:p>
            <a:pPr>
              <a:lnSpc>
                <a:spcPct val="120000"/>
              </a:lnSpc>
              <a:defRPr sz="2800" b="1">
                <a:solidFill>
                  <a:srgbClr val="FFFF00"/>
                </a:solidFill>
                <a:latin typeface="Comic Sans MS"/>
                <a:ea typeface="Comic Sans MS"/>
                <a:cs typeface="Comic Sans MS"/>
                <a:sym typeface="Comic Sans MS"/>
              </a:defRPr>
            </a:pPr>
            <a:r>
              <a:t>delle lavorazioni specificate nella tabella stessa</a:t>
            </a:r>
          </a:p>
          <a:p>
            <a:pPr algn="ctr">
              <a:lnSpc>
                <a:spcPct val="120000"/>
              </a:lnSpc>
              <a:defRPr sz="2800" b="1">
                <a:solidFill>
                  <a:srgbClr val="FFFF00"/>
                </a:solidFill>
                <a:latin typeface="Comic Sans MS"/>
                <a:ea typeface="Comic Sans MS"/>
                <a:cs typeface="Comic Sans MS"/>
                <a:sym typeface="Comic Sans MS"/>
              </a:defRPr>
            </a:pPr>
            <a:r>
              <a:t>(Art. 3 T. U.)</a:t>
            </a:r>
          </a:p>
        </p:txBody>
      </p:sp>
      <p:pic>
        <p:nvPicPr>
          <p:cNvPr id="40" name="BD10307_.png" descr="BD10307_"/>
          <p:cNvPicPr>
            <a:picLocks noChangeAspect="1"/>
          </p:cNvPicPr>
          <p:nvPr/>
        </p:nvPicPr>
        <p:blipFill>
          <a:blip r:embed="rId2"/>
          <a:stretch>
            <a:fillRect/>
          </a:stretch>
        </p:blipFill>
        <p:spPr>
          <a:xfrm>
            <a:off x="0" y="6705600"/>
            <a:ext cx="9144000" cy="152400"/>
          </a:xfrm>
          <a:prstGeom prst="rect">
            <a:avLst/>
          </a:prstGeom>
          <a:ln w="12700">
            <a:miter lim="400000"/>
          </a:ln>
        </p:spPr>
      </p:pic>
    </p:spTree>
  </p:cSld>
  <p:clrMapOvr>
    <a:masterClrMapping/>
  </p:clrMapOvr>
  <p:transition spd="slow"/>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5" name="BD10307_.png" descr="BD10307_"/>
          <p:cNvPicPr>
            <a:picLocks noChangeAspect="1"/>
          </p:cNvPicPr>
          <p:nvPr/>
        </p:nvPicPr>
        <p:blipFill>
          <a:blip r:embed="rId2"/>
          <a:stretch>
            <a:fillRect/>
          </a:stretch>
        </p:blipFill>
        <p:spPr>
          <a:xfrm>
            <a:off x="0" y="6705600"/>
            <a:ext cx="9144000" cy="152400"/>
          </a:xfrm>
          <a:prstGeom prst="rect">
            <a:avLst/>
          </a:prstGeom>
          <a:ln w="12700">
            <a:miter lim="400000"/>
          </a:ln>
        </p:spPr>
      </p:pic>
      <p:sp>
        <p:nvSpPr>
          <p:cNvPr id="406" name="Shape 406"/>
          <p:cNvSpPr/>
          <p:nvPr/>
        </p:nvSpPr>
        <p:spPr>
          <a:xfrm>
            <a:off x="1856886" y="101600"/>
            <a:ext cx="5403241" cy="1082040"/>
          </a:xfrm>
          <a:prstGeom prst="rect">
            <a:avLst/>
          </a:prstGeom>
          <a:ln w="12700">
            <a:miter lim="400000"/>
          </a:ln>
          <a:extLst>
            <a:ext uri="{C572A759-6A51-4108-AA02-DFA0A04FC94B}">
              <ma14:wrappingTextBoxFlag xmlns:ma14="http://schemas.microsoft.com/office/mac/drawingml/2011/main" xmlns="" val="1"/>
            </a:ext>
          </a:extLst>
        </p:spPr>
        <p:txBody>
          <a:bodyPr wrap="none" lIns="45719" rIns="45719">
            <a:spAutoFit/>
          </a:bodyPr>
          <a:lstStyle/>
          <a:p>
            <a:pPr algn="ctr">
              <a:defRPr sz="2800" b="1">
                <a:solidFill>
                  <a:srgbClr val="FFFF00"/>
                </a:solidFill>
                <a:latin typeface="Comic Sans MS"/>
                <a:ea typeface="Comic Sans MS"/>
                <a:cs typeface="Comic Sans MS"/>
                <a:sym typeface="Comic Sans MS"/>
              </a:defRPr>
            </a:pPr>
            <a:r>
              <a:t>MALATTIE PROFESSIONALI</a:t>
            </a:r>
          </a:p>
          <a:p>
            <a:pPr algn="ctr">
              <a:defRPr sz="2800" b="1">
                <a:solidFill>
                  <a:srgbClr val="FFFF00"/>
                </a:solidFill>
                <a:latin typeface="Comic Sans MS"/>
                <a:ea typeface="Comic Sans MS"/>
                <a:cs typeface="Comic Sans MS"/>
                <a:sym typeface="Comic Sans MS"/>
              </a:defRPr>
            </a:pPr>
            <a:r>
              <a:t>CRITERI APPLICATIVI</a:t>
            </a:r>
          </a:p>
        </p:txBody>
      </p:sp>
      <p:sp>
        <p:nvSpPr>
          <p:cNvPr id="407" name="Shape 407"/>
          <p:cNvSpPr/>
          <p:nvPr/>
        </p:nvSpPr>
        <p:spPr>
          <a:xfrm>
            <a:off x="1576387" y="1700212"/>
            <a:ext cx="5905387" cy="586741"/>
          </a:xfrm>
          <a:prstGeom prst="rect">
            <a:avLst/>
          </a:prstGeom>
          <a:ln w="12700">
            <a:miter lim="400000"/>
          </a:ln>
          <a:extLst>
            <a:ext uri="{C572A759-6A51-4108-AA02-DFA0A04FC94B}">
              <ma14:wrappingTextBoxFlag xmlns:ma14="http://schemas.microsoft.com/office/mac/drawingml/2011/main" xmlns="" val="1"/>
            </a:ext>
          </a:extLst>
        </p:spPr>
        <p:txBody>
          <a:bodyPr wrap="none" lIns="45719" rIns="45719">
            <a:spAutoFit/>
          </a:bodyPr>
          <a:lstStyle>
            <a:lvl1pPr>
              <a:defRPr sz="2800" b="1">
                <a:solidFill>
                  <a:srgbClr val="FFFF00"/>
                </a:solidFill>
                <a:latin typeface="Comic Sans MS"/>
                <a:ea typeface="Comic Sans MS"/>
                <a:cs typeface="Comic Sans MS"/>
                <a:sym typeface="Comic Sans MS"/>
              </a:defRPr>
            </a:lvl1pPr>
          </a:lstStyle>
          <a:p>
            <a:r>
              <a:t>Diagnosi di malattia professionale</a:t>
            </a:r>
          </a:p>
        </p:txBody>
      </p:sp>
      <p:grpSp>
        <p:nvGrpSpPr>
          <p:cNvPr id="411" name="Group 411"/>
          <p:cNvGrpSpPr/>
          <p:nvPr/>
        </p:nvGrpSpPr>
        <p:grpSpPr>
          <a:xfrm>
            <a:off x="755650" y="1854200"/>
            <a:ext cx="733425" cy="1190149"/>
            <a:chOff x="0" y="0"/>
            <a:chExt cx="733425" cy="1190148"/>
          </a:xfrm>
        </p:grpSpPr>
        <p:sp>
          <p:nvSpPr>
            <p:cNvPr id="408" name="Shape 408"/>
            <p:cNvSpPr/>
            <p:nvPr/>
          </p:nvSpPr>
          <p:spPr>
            <a:xfrm>
              <a:off x="0" y="0"/>
              <a:ext cx="733425" cy="1190149"/>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cubicBezTo>
                    <a:pt x="9671" y="0"/>
                    <a:pt x="0" y="3454"/>
                    <a:pt x="0" y="7714"/>
                  </a:cubicBezTo>
                  <a:lnTo>
                    <a:pt x="0" y="12122"/>
                  </a:lnTo>
                  <a:cubicBezTo>
                    <a:pt x="0" y="15392"/>
                    <a:pt x="5770" y="18306"/>
                    <a:pt x="14400" y="19396"/>
                  </a:cubicBezTo>
                  <a:lnTo>
                    <a:pt x="14400" y="21600"/>
                  </a:lnTo>
                  <a:lnTo>
                    <a:pt x="21600" y="17633"/>
                  </a:lnTo>
                  <a:lnTo>
                    <a:pt x="14400" y="12784"/>
                  </a:lnTo>
                  <a:lnTo>
                    <a:pt x="14400" y="14987"/>
                  </a:lnTo>
                  <a:cubicBezTo>
                    <a:pt x="7890" y="14165"/>
                    <a:pt x="2873" y="12282"/>
                    <a:pt x="900" y="9918"/>
                  </a:cubicBezTo>
                  <a:lnTo>
                    <a:pt x="900" y="9918"/>
                  </a:lnTo>
                  <a:cubicBezTo>
                    <a:pt x="3630" y="6649"/>
                    <a:pt x="12048" y="4408"/>
                    <a:pt x="21600" y="4408"/>
                  </a:cubicBezTo>
                  <a:close/>
                </a:path>
              </a:pathLst>
            </a:custGeom>
            <a:solidFill>
              <a:srgbClr val="00FFFF"/>
            </a:solidFill>
            <a:ln w="9525" cap="flat">
              <a:solidFill>
                <a:srgbClr val="FFFF00"/>
              </a:solidFill>
              <a:prstDash val="solid"/>
              <a:round/>
            </a:ln>
            <a:effectLst/>
          </p:spPr>
          <p:txBody>
            <a:bodyPr wrap="square" lIns="45719" tIns="45719" rIns="45719" bIns="45719" numCol="1" anchor="ctr">
              <a:noAutofit/>
            </a:bodyPr>
            <a:lstStyle/>
            <a:p>
              <a:pPr>
                <a:defRPr sz="1800"/>
              </a:pPr>
              <a:endParaRPr/>
            </a:p>
          </p:txBody>
        </p:sp>
        <p:sp>
          <p:nvSpPr>
            <p:cNvPr id="409" name="Shape 409"/>
            <p:cNvSpPr/>
            <p:nvPr/>
          </p:nvSpPr>
          <p:spPr>
            <a:xfrm>
              <a:off x="0" y="0"/>
              <a:ext cx="733425" cy="546500"/>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cubicBezTo>
                    <a:pt x="9671" y="0"/>
                    <a:pt x="0" y="7522"/>
                    <a:pt x="0" y="16800"/>
                  </a:cubicBezTo>
                  <a:cubicBezTo>
                    <a:pt x="0" y="18425"/>
                    <a:pt x="303" y="20042"/>
                    <a:pt x="900" y="21600"/>
                  </a:cubicBezTo>
                  <a:lnTo>
                    <a:pt x="900" y="21600"/>
                  </a:lnTo>
                  <a:cubicBezTo>
                    <a:pt x="3630" y="14480"/>
                    <a:pt x="12048" y="9600"/>
                    <a:pt x="21600" y="9600"/>
                  </a:cubicBezTo>
                  <a:close/>
                </a:path>
              </a:pathLst>
            </a:custGeom>
            <a:solidFill>
              <a:srgbClr val="00CCCC"/>
            </a:solidFill>
            <a:ln w="12700" cap="flat">
              <a:noFill/>
              <a:miter lim="400000"/>
            </a:ln>
            <a:effectLst/>
          </p:spPr>
          <p:txBody>
            <a:bodyPr wrap="square" lIns="45719" tIns="45719" rIns="45719" bIns="45719" numCol="1" anchor="ctr">
              <a:noAutofit/>
            </a:bodyPr>
            <a:lstStyle/>
            <a:p>
              <a:pPr>
                <a:defRPr sz="1800"/>
              </a:pPr>
              <a:endParaRPr/>
            </a:p>
          </p:txBody>
        </p:sp>
        <p:sp>
          <p:nvSpPr>
            <p:cNvPr id="410" name="Shape 410"/>
            <p:cNvSpPr/>
            <p:nvPr/>
          </p:nvSpPr>
          <p:spPr>
            <a:xfrm>
              <a:off x="0" y="425053"/>
              <a:ext cx="30572" cy="121442"/>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0" y="7315"/>
                    <a:pt x="7276" y="14590"/>
                    <a:pt x="21600" y="21600"/>
                  </a:cubicBezTo>
                </a:path>
              </a:pathLst>
            </a:custGeom>
            <a:noFill/>
            <a:ln w="9525" cap="flat">
              <a:solidFill>
                <a:srgbClr val="FFFF00"/>
              </a:solidFill>
              <a:prstDash val="solid"/>
              <a:round/>
            </a:ln>
            <a:effectLst/>
          </p:spPr>
          <p:txBody>
            <a:bodyPr wrap="square" lIns="45719" tIns="45719" rIns="45719" bIns="45719" numCol="1" anchor="ctr">
              <a:noAutofit/>
            </a:bodyPr>
            <a:lstStyle/>
            <a:p>
              <a:pPr>
                <a:defRPr sz="1800"/>
              </a:pPr>
              <a:endParaRPr/>
            </a:p>
          </p:txBody>
        </p:sp>
      </p:grpSp>
      <p:sp>
        <p:nvSpPr>
          <p:cNvPr id="412" name="Shape 412"/>
          <p:cNvSpPr/>
          <p:nvPr/>
        </p:nvSpPr>
        <p:spPr>
          <a:xfrm>
            <a:off x="1887537" y="2828925"/>
            <a:ext cx="7005638" cy="1577340"/>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lvl1pPr>
              <a:defRPr sz="2800" b="1">
                <a:solidFill>
                  <a:srgbClr val="FFFF00"/>
                </a:solidFill>
                <a:latin typeface="Comic Sans MS"/>
                <a:ea typeface="Comic Sans MS"/>
                <a:cs typeface="Comic Sans MS"/>
                <a:sym typeface="Comic Sans MS"/>
              </a:defRPr>
            </a:lvl1pPr>
          </a:lstStyle>
          <a:p>
            <a:r>
              <a:t>1. Accertamento di una manifestazione morbosa nosologicamente qualificata (fase clinica)</a:t>
            </a:r>
          </a:p>
        </p:txBody>
      </p:sp>
      <p:sp>
        <p:nvSpPr>
          <p:cNvPr id="413" name="Shape 413"/>
          <p:cNvSpPr/>
          <p:nvPr/>
        </p:nvSpPr>
        <p:spPr>
          <a:xfrm>
            <a:off x="1908175" y="4360862"/>
            <a:ext cx="7005638" cy="1082041"/>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lvl1pPr>
              <a:defRPr sz="2800" b="1">
                <a:solidFill>
                  <a:srgbClr val="FFFF00"/>
                </a:solidFill>
                <a:latin typeface="Comic Sans MS"/>
                <a:ea typeface="Comic Sans MS"/>
                <a:cs typeface="Comic Sans MS"/>
                <a:sym typeface="Comic Sans MS"/>
              </a:defRPr>
            </a:lvl1pPr>
          </a:lstStyle>
          <a:p>
            <a:r>
              <a:t>2. Ricostruzione del nesso causale (fase medico-legale)</a:t>
            </a:r>
          </a:p>
        </p:txBody>
      </p:sp>
      <p:grpSp>
        <p:nvGrpSpPr>
          <p:cNvPr id="417" name="Group 417"/>
          <p:cNvGrpSpPr/>
          <p:nvPr/>
        </p:nvGrpSpPr>
        <p:grpSpPr>
          <a:xfrm>
            <a:off x="755650" y="3798887"/>
            <a:ext cx="733425" cy="1190150"/>
            <a:chOff x="0" y="0"/>
            <a:chExt cx="733425" cy="1190148"/>
          </a:xfrm>
        </p:grpSpPr>
        <p:sp>
          <p:nvSpPr>
            <p:cNvPr id="414" name="Shape 414"/>
            <p:cNvSpPr/>
            <p:nvPr/>
          </p:nvSpPr>
          <p:spPr>
            <a:xfrm>
              <a:off x="0" y="0"/>
              <a:ext cx="733425" cy="1190149"/>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cubicBezTo>
                    <a:pt x="9671" y="0"/>
                    <a:pt x="0" y="3454"/>
                    <a:pt x="0" y="7714"/>
                  </a:cubicBezTo>
                  <a:lnTo>
                    <a:pt x="0" y="12122"/>
                  </a:lnTo>
                  <a:cubicBezTo>
                    <a:pt x="0" y="15392"/>
                    <a:pt x="5770" y="18306"/>
                    <a:pt x="14400" y="19396"/>
                  </a:cubicBezTo>
                  <a:lnTo>
                    <a:pt x="14400" y="21600"/>
                  </a:lnTo>
                  <a:lnTo>
                    <a:pt x="21600" y="17633"/>
                  </a:lnTo>
                  <a:lnTo>
                    <a:pt x="14400" y="12784"/>
                  </a:lnTo>
                  <a:lnTo>
                    <a:pt x="14400" y="14987"/>
                  </a:lnTo>
                  <a:cubicBezTo>
                    <a:pt x="7890" y="14165"/>
                    <a:pt x="2873" y="12282"/>
                    <a:pt x="900" y="9918"/>
                  </a:cubicBezTo>
                  <a:lnTo>
                    <a:pt x="900" y="9918"/>
                  </a:lnTo>
                  <a:cubicBezTo>
                    <a:pt x="3630" y="6649"/>
                    <a:pt x="12048" y="4408"/>
                    <a:pt x="21600" y="4408"/>
                  </a:cubicBezTo>
                  <a:close/>
                </a:path>
              </a:pathLst>
            </a:custGeom>
            <a:solidFill>
              <a:srgbClr val="00FFFF"/>
            </a:solidFill>
            <a:ln w="9525" cap="flat">
              <a:solidFill>
                <a:srgbClr val="FFFF00"/>
              </a:solidFill>
              <a:prstDash val="solid"/>
              <a:round/>
            </a:ln>
            <a:effectLst/>
          </p:spPr>
          <p:txBody>
            <a:bodyPr wrap="square" lIns="45719" tIns="45719" rIns="45719" bIns="45719" numCol="1" anchor="ctr">
              <a:noAutofit/>
            </a:bodyPr>
            <a:lstStyle/>
            <a:p>
              <a:pPr>
                <a:defRPr sz="1800"/>
              </a:pPr>
              <a:endParaRPr/>
            </a:p>
          </p:txBody>
        </p:sp>
        <p:sp>
          <p:nvSpPr>
            <p:cNvPr id="415" name="Shape 415"/>
            <p:cNvSpPr/>
            <p:nvPr/>
          </p:nvSpPr>
          <p:spPr>
            <a:xfrm>
              <a:off x="0" y="0"/>
              <a:ext cx="733425" cy="546500"/>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cubicBezTo>
                    <a:pt x="9671" y="0"/>
                    <a:pt x="0" y="7522"/>
                    <a:pt x="0" y="16800"/>
                  </a:cubicBezTo>
                  <a:cubicBezTo>
                    <a:pt x="0" y="18425"/>
                    <a:pt x="303" y="20042"/>
                    <a:pt x="900" y="21600"/>
                  </a:cubicBezTo>
                  <a:lnTo>
                    <a:pt x="900" y="21600"/>
                  </a:lnTo>
                  <a:cubicBezTo>
                    <a:pt x="3630" y="14480"/>
                    <a:pt x="12048" y="9600"/>
                    <a:pt x="21600" y="9600"/>
                  </a:cubicBezTo>
                  <a:close/>
                </a:path>
              </a:pathLst>
            </a:custGeom>
            <a:solidFill>
              <a:srgbClr val="00CCCC"/>
            </a:solidFill>
            <a:ln w="12700" cap="flat">
              <a:noFill/>
              <a:miter lim="400000"/>
            </a:ln>
            <a:effectLst/>
          </p:spPr>
          <p:txBody>
            <a:bodyPr wrap="square" lIns="45719" tIns="45719" rIns="45719" bIns="45719" numCol="1" anchor="ctr">
              <a:noAutofit/>
            </a:bodyPr>
            <a:lstStyle/>
            <a:p>
              <a:pPr>
                <a:defRPr sz="1800"/>
              </a:pPr>
              <a:endParaRPr/>
            </a:p>
          </p:txBody>
        </p:sp>
        <p:sp>
          <p:nvSpPr>
            <p:cNvPr id="416" name="Shape 416"/>
            <p:cNvSpPr/>
            <p:nvPr/>
          </p:nvSpPr>
          <p:spPr>
            <a:xfrm>
              <a:off x="0" y="425053"/>
              <a:ext cx="30572" cy="121442"/>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0" y="7315"/>
                    <a:pt x="7276" y="14590"/>
                    <a:pt x="21600" y="21600"/>
                  </a:cubicBezTo>
                </a:path>
              </a:pathLst>
            </a:custGeom>
            <a:noFill/>
            <a:ln w="9525" cap="flat">
              <a:solidFill>
                <a:srgbClr val="FFFF00"/>
              </a:solidFill>
              <a:prstDash val="solid"/>
              <a:round/>
            </a:ln>
            <a:effectLst/>
          </p:spPr>
          <p:txBody>
            <a:bodyPr wrap="square" lIns="45719" tIns="45719" rIns="45719" bIns="45719" numCol="1" anchor="ctr">
              <a:noAutofit/>
            </a:bodyPr>
            <a:lstStyle/>
            <a:p>
              <a:pPr>
                <a:defRPr sz="1800"/>
              </a:pPr>
              <a:endParaRPr/>
            </a:p>
          </p:txBody>
        </p:sp>
      </p:grpSp>
    </p:spTree>
  </p:cSld>
  <p:clrMapOvr>
    <a:masterClrMapping/>
  </p:clrMapOvr>
  <p:transition spd="slow"/>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9" name="BD10307_.png" descr="BD10307_"/>
          <p:cNvPicPr>
            <a:picLocks noChangeAspect="1"/>
          </p:cNvPicPr>
          <p:nvPr/>
        </p:nvPicPr>
        <p:blipFill>
          <a:blip r:embed="rId2"/>
          <a:stretch>
            <a:fillRect/>
          </a:stretch>
        </p:blipFill>
        <p:spPr>
          <a:xfrm>
            <a:off x="0" y="6705600"/>
            <a:ext cx="9144000" cy="152400"/>
          </a:xfrm>
          <a:prstGeom prst="rect">
            <a:avLst/>
          </a:prstGeom>
          <a:ln w="12700">
            <a:miter lim="400000"/>
          </a:ln>
        </p:spPr>
      </p:pic>
      <p:sp>
        <p:nvSpPr>
          <p:cNvPr id="420" name="Shape 420"/>
          <p:cNvSpPr/>
          <p:nvPr/>
        </p:nvSpPr>
        <p:spPr>
          <a:xfrm>
            <a:off x="1856886" y="101600"/>
            <a:ext cx="5403241" cy="1082040"/>
          </a:xfrm>
          <a:prstGeom prst="rect">
            <a:avLst/>
          </a:prstGeom>
          <a:ln w="12700">
            <a:miter lim="400000"/>
          </a:ln>
          <a:extLst>
            <a:ext uri="{C572A759-6A51-4108-AA02-DFA0A04FC94B}">
              <ma14:wrappingTextBoxFlag xmlns:ma14="http://schemas.microsoft.com/office/mac/drawingml/2011/main" xmlns="" val="1"/>
            </a:ext>
          </a:extLst>
        </p:spPr>
        <p:txBody>
          <a:bodyPr wrap="none" lIns="45719" rIns="45719">
            <a:spAutoFit/>
          </a:bodyPr>
          <a:lstStyle/>
          <a:p>
            <a:pPr algn="ctr">
              <a:defRPr sz="2800" b="1">
                <a:solidFill>
                  <a:srgbClr val="FFFF00"/>
                </a:solidFill>
                <a:latin typeface="Comic Sans MS"/>
                <a:ea typeface="Comic Sans MS"/>
                <a:cs typeface="Comic Sans MS"/>
                <a:sym typeface="Comic Sans MS"/>
              </a:defRPr>
            </a:pPr>
            <a:r>
              <a:t>MALATTIE PROFESSIONALI</a:t>
            </a:r>
          </a:p>
          <a:p>
            <a:pPr algn="ctr">
              <a:defRPr sz="2800" b="1">
                <a:solidFill>
                  <a:srgbClr val="FFFF00"/>
                </a:solidFill>
                <a:latin typeface="Comic Sans MS"/>
                <a:ea typeface="Comic Sans MS"/>
                <a:cs typeface="Comic Sans MS"/>
                <a:sym typeface="Comic Sans MS"/>
              </a:defRPr>
            </a:pPr>
            <a:r>
              <a:t>CRITERI APPLICATIVI</a:t>
            </a:r>
          </a:p>
        </p:txBody>
      </p:sp>
      <p:sp>
        <p:nvSpPr>
          <p:cNvPr id="421" name="Shape 421"/>
          <p:cNvSpPr/>
          <p:nvPr/>
        </p:nvSpPr>
        <p:spPr>
          <a:xfrm>
            <a:off x="250825" y="2205037"/>
            <a:ext cx="3476625" cy="2072641"/>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lvl1pPr>
              <a:defRPr sz="2800" b="1">
                <a:solidFill>
                  <a:srgbClr val="FFFF00"/>
                </a:solidFill>
                <a:latin typeface="Comic Sans MS"/>
                <a:ea typeface="Comic Sans MS"/>
                <a:cs typeface="Comic Sans MS"/>
                <a:sym typeface="Comic Sans MS"/>
              </a:defRPr>
            </a:lvl1pPr>
          </a:lstStyle>
          <a:p>
            <a:r>
              <a:t>1. L’ accertamento della manifestazione morbosa</a:t>
            </a:r>
          </a:p>
        </p:txBody>
      </p:sp>
      <p:sp>
        <p:nvSpPr>
          <p:cNvPr id="422" name="Shape 422"/>
          <p:cNvSpPr/>
          <p:nvPr/>
        </p:nvSpPr>
        <p:spPr>
          <a:xfrm>
            <a:off x="5006975" y="1989137"/>
            <a:ext cx="3388926" cy="2518411"/>
          </a:xfrm>
          <a:prstGeom prst="rect">
            <a:avLst/>
          </a:prstGeom>
          <a:ln w="12700">
            <a:miter lim="400000"/>
          </a:ln>
          <a:extLst>
            <a:ext uri="{C572A759-6A51-4108-AA02-DFA0A04FC94B}">
              <ma14:wrappingTextBoxFlag xmlns:ma14="http://schemas.microsoft.com/office/mac/drawingml/2011/main" xmlns="" val="1"/>
            </a:ext>
          </a:extLst>
        </p:spPr>
        <p:txBody>
          <a:bodyPr wrap="none" lIns="45719" rIns="45719">
            <a:spAutoFit/>
          </a:bodyPr>
          <a:lstStyle/>
          <a:p>
            <a:pPr>
              <a:lnSpc>
                <a:spcPct val="130000"/>
              </a:lnSpc>
              <a:defRPr sz="2800" b="1">
                <a:solidFill>
                  <a:srgbClr val="FFFF00"/>
                </a:solidFill>
                <a:latin typeface="Comic Sans MS"/>
                <a:ea typeface="Comic Sans MS"/>
                <a:cs typeface="Comic Sans MS"/>
                <a:sym typeface="Comic Sans MS"/>
              </a:defRPr>
            </a:pPr>
            <a:r>
              <a:t>Dati documentali</a:t>
            </a:r>
          </a:p>
          <a:p>
            <a:pPr>
              <a:lnSpc>
                <a:spcPct val="130000"/>
              </a:lnSpc>
              <a:defRPr sz="2800" b="1">
                <a:solidFill>
                  <a:srgbClr val="FFFF00"/>
                </a:solidFill>
                <a:latin typeface="Comic Sans MS"/>
                <a:ea typeface="Comic Sans MS"/>
                <a:cs typeface="Comic Sans MS"/>
                <a:sym typeface="Comic Sans MS"/>
              </a:defRPr>
            </a:pPr>
            <a:r>
              <a:t>Dati clinici </a:t>
            </a:r>
          </a:p>
          <a:p>
            <a:pPr>
              <a:lnSpc>
                <a:spcPct val="130000"/>
              </a:lnSpc>
              <a:defRPr sz="2800" b="1">
                <a:solidFill>
                  <a:srgbClr val="FFFF00"/>
                </a:solidFill>
                <a:latin typeface="Comic Sans MS"/>
                <a:ea typeface="Comic Sans MS"/>
                <a:cs typeface="Comic Sans MS"/>
                <a:sym typeface="Comic Sans MS"/>
              </a:defRPr>
            </a:pPr>
            <a:r>
              <a:t>Dati strumentali</a:t>
            </a:r>
          </a:p>
          <a:p>
            <a:pPr>
              <a:lnSpc>
                <a:spcPct val="130000"/>
              </a:lnSpc>
              <a:defRPr sz="2800" b="1">
                <a:solidFill>
                  <a:srgbClr val="FFFF00"/>
                </a:solidFill>
                <a:latin typeface="Comic Sans MS"/>
                <a:ea typeface="Comic Sans MS"/>
                <a:cs typeface="Comic Sans MS"/>
                <a:sym typeface="Comic Sans MS"/>
              </a:defRPr>
            </a:pPr>
            <a:r>
              <a:t>Dati laboratoristici</a:t>
            </a:r>
          </a:p>
        </p:txBody>
      </p:sp>
      <p:sp>
        <p:nvSpPr>
          <p:cNvPr id="423" name="Shape 423"/>
          <p:cNvSpPr/>
          <p:nvPr/>
        </p:nvSpPr>
        <p:spPr>
          <a:xfrm>
            <a:off x="4211637" y="1916112"/>
            <a:ext cx="792163" cy="2519363"/>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cubicBezTo>
                  <a:pt x="15635" y="0"/>
                  <a:pt x="10800" y="803"/>
                  <a:pt x="10800" y="1793"/>
                </a:cubicBezTo>
                <a:lnTo>
                  <a:pt x="10800" y="8891"/>
                </a:lnTo>
                <a:cubicBezTo>
                  <a:pt x="10800" y="9881"/>
                  <a:pt x="5965" y="10684"/>
                  <a:pt x="0" y="10684"/>
                </a:cubicBezTo>
                <a:cubicBezTo>
                  <a:pt x="5965" y="10684"/>
                  <a:pt x="10800" y="11487"/>
                  <a:pt x="10800" y="12477"/>
                </a:cubicBezTo>
                <a:lnTo>
                  <a:pt x="10800" y="19807"/>
                </a:lnTo>
                <a:cubicBezTo>
                  <a:pt x="10800" y="20797"/>
                  <a:pt x="15635" y="21600"/>
                  <a:pt x="21600" y="21600"/>
                </a:cubicBezTo>
              </a:path>
            </a:pathLst>
          </a:custGeom>
          <a:ln>
            <a:solidFill>
              <a:srgbClr val="FFFF00"/>
            </a:solidFill>
          </a:ln>
        </p:spPr>
        <p:txBody>
          <a:bodyPr lIns="45719" rIns="45719" anchor="ctr"/>
          <a:lstStyle/>
          <a:p>
            <a:pPr algn="ctr">
              <a:defRPr sz="2800" b="1">
                <a:solidFill>
                  <a:srgbClr val="FFFF00"/>
                </a:solidFill>
                <a:latin typeface="Comic Sans MS"/>
                <a:ea typeface="Comic Sans MS"/>
                <a:cs typeface="Comic Sans MS"/>
                <a:sym typeface="Comic Sans MS"/>
              </a:defRPr>
            </a:pPr>
            <a:endParaRPr/>
          </a:p>
        </p:txBody>
      </p:sp>
    </p:spTree>
  </p:cSld>
  <p:clrMapOvr>
    <a:masterClrMapping/>
  </p:clrMapOvr>
  <p:transition spd="slow"/>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25" name="BD10307_.png" descr="BD10307_"/>
          <p:cNvPicPr>
            <a:picLocks noChangeAspect="1"/>
          </p:cNvPicPr>
          <p:nvPr/>
        </p:nvPicPr>
        <p:blipFill>
          <a:blip r:embed="rId2"/>
          <a:stretch>
            <a:fillRect/>
          </a:stretch>
        </p:blipFill>
        <p:spPr>
          <a:xfrm>
            <a:off x="0" y="6705600"/>
            <a:ext cx="9144000" cy="152400"/>
          </a:xfrm>
          <a:prstGeom prst="rect">
            <a:avLst/>
          </a:prstGeom>
          <a:ln w="12700">
            <a:miter lim="400000"/>
          </a:ln>
        </p:spPr>
      </p:pic>
      <p:sp>
        <p:nvSpPr>
          <p:cNvPr id="426" name="Shape 426"/>
          <p:cNvSpPr/>
          <p:nvPr/>
        </p:nvSpPr>
        <p:spPr>
          <a:xfrm>
            <a:off x="1856886" y="101600"/>
            <a:ext cx="5403241" cy="1082040"/>
          </a:xfrm>
          <a:prstGeom prst="rect">
            <a:avLst/>
          </a:prstGeom>
          <a:ln w="12700">
            <a:miter lim="400000"/>
          </a:ln>
          <a:extLst>
            <a:ext uri="{C572A759-6A51-4108-AA02-DFA0A04FC94B}">
              <ma14:wrappingTextBoxFlag xmlns:ma14="http://schemas.microsoft.com/office/mac/drawingml/2011/main" xmlns="" val="1"/>
            </a:ext>
          </a:extLst>
        </p:spPr>
        <p:txBody>
          <a:bodyPr wrap="none" lIns="45719" rIns="45719">
            <a:spAutoFit/>
          </a:bodyPr>
          <a:lstStyle/>
          <a:p>
            <a:pPr algn="ctr">
              <a:defRPr sz="2800" b="1">
                <a:solidFill>
                  <a:srgbClr val="FFFF00"/>
                </a:solidFill>
                <a:latin typeface="Comic Sans MS"/>
                <a:ea typeface="Comic Sans MS"/>
                <a:cs typeface="Comic Sans MS"/>
                <a:sym typeface="Comic Sans MS"/>
              </a:defRPr>
            </a:pPr>
            <a:r>
              <a:t>MALATTIE PROFESSIONALI</a:t>
            </a:r>
          </a:p>
          <a:p>
            <a:pPr algn="ctr">
              <a:defRPr sz="2800" b="1">
                <a:solidFill>
                  <a:srgbClr val="FFFF00"/>
                </a:solidFill>
                <a:latin typeface="Comic Sans MS"/>
                <a:ea typeface="Comic Sans MS"/>
                <a:cs typeface="Comic Sans MS"/>
                <a:sym typeface="Comic Sans MS"/>
              </a:defRPr>
            </a:pPr>
            <a:r>
              <a:t>CRITERI APPLICATIVI</a:t>
            </a:r>
          </a:p>
        </p:txBody>
      </p:sp>
      <p:sp>
        <p:nvSpPr>
          <p:cNvPr id="427" name="Shape 427"/>
          <p:cNvSpPr/>
          <p:nvPr/>
        </p:nvSpPr>
        <p:spPr>
          <a:xfrm>
            <a:off x="250825" y="2838450"/>
            <a:ext cx="3476625" cy="1082040"/>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lvl1pPr>
              <a:defRPr sz="2800" b="1">
                <a:solidFill>
                  <a:srgbClr val="FFFF00"/>
                </a:solidFill>
                <a:latin typeface="Comic Sans MS"/>
                <a:ea typeface="Comic Sans MS"/>
                <a:cs typeface="Comic Sans MS"/>
                <a:sym typeface="Comic Sans MS"/>
              </a:defRPr>
            </a:lvl1pPr>
          </a:lstStyle>
          <a:p>
            <a:r>
              <a:t>2. La ricostruzione del nesso di causa</a:t>
            </a:r>
          </a:p>
        </p:txBody>
      </p:sp>
      <p:sp>
        <p:nvSpPr>
          <p:cNvPr id="428" name="Shape 428"/>
          <p:cNvSpPr/>
          <p:nvPr/>
        </p:nvSpPr>
        <p:spPr>
          <a:xfrm>
            <a:off x="4211637" y="2133600"/>
            <a:ext cx="792163" cy="2519363"/>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cubicBezTo>
                  <a:pt x="15635" y="0"/>
                  <a:pt x="10800" y="803"/>
                  <a:pt x="10800" y="1793"/>
                </a:cubicBezTo>
                <a:lnTo>
                  <a:pt x="10800" y="8891"/>
                </a:lnTo>
                <a:cubicBezTo>
                  <a:pt x="10800" y="9881"/>
                  <a:pt x="5965" y="10684"/>
                  <a:pt x="0" y="10684"/>
                </a:cubicBezTo>
                <a:cubicBezTo>
                  <a:pt x="5965" y="10684"/>
                  <a:pt x="10800" y="11487"/>
                  <a:pt x="10800" y="12477"/>
                </a:cubicBezTo>
                <a:lnTo>
                  <a:pt x="10800" y="19807"/>
                </a:lnTo>
                <a:cubicBezTo>
                  <a:pt x="10800" y="20797"/>
                  <a:pt x="15635" y="21600"/>
                  <a:pt x="21600" y="21600"/>
                </a:cubicBezTo>
              </a:path>
            </a:pathLst>
          </a:custGeom>
          <a:ln>
            <a:solidFill>
              <a:srgbClr val="FFFF00"/>
            </a:solidFill>
          </a:ln>
        </p:spPr>
        <p:txBody>
          <a:bodyPr lIns="45719" rIns="45719" anchor="ctr"/>
          <a:lstStyle/>
          <a:p>
            <a:pPr algn="ctr">
              <a:defRPr sz="2800" b="1">
                <a:solidFill>
                  <a:srgbClr val="FFFF00"/>
                </a:solidFill>
                <a:latin typeface="Comic Sans MS"/>
                <a:ea typeface="Comic Sans MS"/>
                <a:cs typeface="Comic Sans MS"/>
                <a:sym typeface="Comic Sans MS"/>
              </a:defRPr>
            </a:pPr>
            <a:endParaRPr/>
          </a:p>
        </p:txBody>
      </p:sp>
      <p:sp>
        <p:nvSpPr>
          <p:cNvPr id="429" name="Shape 429"/>
          <p:cNvSpPr/>
          <p:nvPr/>
        </p:nvSpPr>
        <p:spPr>
          <a:xfrm>
            <a:off x="4911725" y="2622550"/>
            <a:ext cx="3795053" cy="586740"/>
          </a:xfrm>
          <a:prstGeom prst="rect">
            <a:avLst/>
          </a:prstGeom>
          <a:ln w="12700">
            <a:miter lim="400000"/>
          </a:ln>
          <a:extLst>
            <a:ext uri="{C572A759-6A51-4108-AA02-DFA0A04FC94B}">
              <ma14:wrappingTextBoxFlag xmlns:ma14="http://schemas.microsoft.com/office/mac/drawingml/2011/main" xmlns="" val="1"/>
            </a:ext>
          </a:extLst>
        </p:spPr>
        <p:txBody>
          <a:bodyPr wrap="none" lIns="45719" rIns="45719">
            <a:spAutoFit/>
          </a:bodyPr>
          <a:lstStyle>
            <a:lvl1pPr>
              <a:defRPr sz="2800" b="1">
                <a:solidFill>
                  <a:srgbClr val="FFFF00"/>
                </a:solidFill>
                <a:latin typeface="Comic Sans MS"/>
                <a:ea typeface="Comic Sans MS"/>
                <a:cs typeface="Comic Sans MS"/>
                <a:sym typeface="Comic Sans MS"/>
              </a:defRPr>
            </a:lvl1pPr>
          </a:lstStyle>
          <a:p>
            <a:r>
              <a:t>a. Criteri tradizionali</a:t>
            </a:r>
          </a:p>
        </p:txBody>
      </p:sp>
      <p:sp>
        <p:nvSpPr>
          <p:cNvPr id="430" name="Shape 430"/>
          <p:cNvSpPr/>
          <p:nvPr/>
        </p:nvSpPr>
        <p:spPr>
          <a:xfrm>
            <a:off x="4911725" y="3486150"/>
            <a:ext cx="2801353" cy="586740"/>
          </a:xfrm>
          <a:prstGeom prst="rect">
            <a:avLst/>
          </a:prstGeom>
          <a:ln w="12700">
            <a:miter lim="400000"/>
          </a:ln>
          <a:extLst>
            <a:ext uri="{C572A759-6A51-4108-AA02-DFA0A04FC94B}">
              <ma14:wrappingTextBoxFlag xmlns:ma14="http://schemas.microsoft.com/office/mac/drawingml/2011/main" xmlns="" val="1"/>
            </a:ext>
          </a:extLst>
        </p:spPr>
        <p:txBody>
          <a:bodyPr wrap="none" lIns="45719" rIns="45719">
            <a:spAutoFit/>
          </a:bodyPr>
          <a:lstStyle>
            <a:lvl1pPr>
              <a:defRPr sz="2800" b="1">
                <a:solidFill>
                  <a:srgbClr val="FFFF00"/>
                </a:solidFill>
                <a:latin typeface="Comic Sans MS"/>
                <a:ea typeface="Comic Sans MS"/>
                <a:cs typeface="Comic Sans MS"/>
                <a:sym typeface="Comic Sans MS"/>
              </a:defRPr>
            </a:lvl1pPr>
          </a:lstStyle>
          <a:p>
            <a:r>
              <a:t>b. Nuovi criteri</a:t>
            </a:r>
          </a:p>
        </p:txBody>
      </p:sp>
    </p:spTree>
  </p:cSld>
  <p:clrMapOvr>
    <a:masterClrMapping/>
  </p:clrMapOvr>
  <p:transition spd="slow"/>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2" name="Shape 432"/>
          <p:cNvSpPr/>
          <p:nvPr/>
        </p:nvSpPr>
        <p:spPr>
          <a:xfrm>
            <a:off x="2411412" y="1412875"/>
            <a:ext cx="3960813" cy="1079500"/>
          </a:xfrm>
          <a:prstGeom prst="rect">
            <a:avLst/>
          </a:prstGeom>
          <a:solidFill>
            <a:srgbClr val="751118"/>
          </a:solidFill>
          <a:ln>
            <a:solidFill>
              <a:srgbClr val="00FFFF"/>
            </a:solidFill>
          </a:ln>
        </p:spPr>
        <p:txBody>
          <a:bodyPr lIns="45719" rIns="45719" anchor="ctr"/>
          <a:lstStyle/>
          <a:p>
            <a:pPr>
              <a:defRPr sz="1800"/>
            </a:pPr>
            <a:endParaRPr/>
          </a:p>
        </p:txBody>
      </p:sp>
      <p:pic>
        <p:nvPicPr>
          <p:cNvPr id="433" name="BD10307_.png" descr="BD10307_"/>
          <p:cNvPicPr>
            <a:picLocks noChangeAspect="1"/>
          </p:cNvPicPr>
          <p:nvPr/>
        </p:nvPicPr>
        <p:blipFill>
          <a:blip r:embed="rId2"/>
          <a:stretch>
            <a:fillRect/>
          </a:stretch>
        </p:blipFill>
        <p:spPr>
          <a:xfrm>
            <a:off x="0" y="6705600"/>
            <a:ext cx="9144000" cy="152400"/>
          </a:xfrm>
          <a:prstGeom prst="rect">
            <a:avLst/>
          </a:prstGeom>
          <a:ln w="12700">
            <a:miter lim="400000"/>
          </a:ln>
        </p:spPr>
      </p:pic>
      <p:sp>
        <p:nvSpPr>
          <p:cNvPr id="434" name="Shape 434"/>
          <p:cNvSpPr/>
          <p:nvPr/>
        </p:nvSpPr>
        <p:spPr>
          <a:xfrm>
            <a:off x="1856886" y="101600"/>
            <a:ext cx="5403241" cy="1082040"/>
          </a:xfrm>
          <a:prstGeom prst="rect">
            <a:avLst/>
          </a:prstGeom>
          <a:ln w="12700">
            <a:miter lim="400000"/>
          </a:ln>
          <a:extLst>
            <a:ext uri="{C572A759-6A51-4108-AA02-DFA0A04FC94B}">
              <ma14:wrappingTextBoxFlag xmlns:ma14="http://schemas.microsoft.com/office/mac/drawingml/2011/main" xmlns="" val="1"/>
            </a:ext>
          </a:extLst>
        </p:spPr>
        <p:txBody>
          <a:bodyPr wrap="none" lIns="45719" rIns="45719">
            <a:spAutoFit/>
          </a:bodyPr>
          <a:lstStyle/>
          <a:p>
            <a:pPr algn="ctr">
              <a:defRPr sz="2800" b="1">
                <a:solidFill>
                  <a:srgbClr val="FFFF00"/>
                </a:solidFill>
                <a:latin typeface="Comic Sans MS"/>
                <a:ea typeface="Comic Sans MS"/>
                <a:cs typeface="Comic Sans MS"/>
                <a:sym typeface="Comic Sans MS"/>
              </a:defRPr>
            </a:pPr>
            <a:r>
              <a:t>MALATTIE PROFESSIONALI</a:t>
            </a:r>
          </a:p>
          <a:p>
            <a:pPr algn="ctr">
              <a:defRPr sz="2800" b="1">
                <a:solidFill>
                  <a:srgbClr val="FFFF00"/>
                </a:solidFill>
                <a:latin typeface="Comic Sans MS"/>
                <a:ea typeface="Comic Sans MS"/>
                <a:cs typeface="Comic Sans MS"/>
                <a:sym typeface="Comic Sans MS"/>
              </a:defRPr>
            </a:pPr>
            <a:r>
              <a:t>CRITERI APPLICATIVI</a:t>
            </a:r>
          </a:p>
        </p:txBody>
      </p:sp>
      <p:sp>
        <p:nvSpPr>
          <p:cNvPr id="435" name="Shape 435"/>
          <p:cNvSpPr/>
          <p:nvPr/>
        </p:nvSpPr>
        <p:spPr>
          <a:xfrm>
            <a:off x="2824162" y="1412875"/>
            <a:ext cx="3476626" cy="1082040"/>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lvl1pPr>
              <a:defRPr sz="2800" b="1">
                <a:solidFill>
                  <a:srgbClr val="FFFF00"/>
                </a:solidFill>
                <a:latin typeface="Comic Sans MS"/>
                <a:ea typeface="Comic Sans MS"/>
                <a:cs typeface="Comic Sans MS"/>
                <a:sym typeface="Comic Sans MS"/>
              </a:defRPr>
            </a:lvl1pPr>
          </a:lstStyle>
          <a:p>
            <a:r>
              <a:t> La ricostruzione del nesso di causa</a:t>
            </a:r>
          </a:p>
        </p:txBody>
      </p:sp>
      <p:sp>
        <p:nvSpPr>
          <p:cNvPr id="436" name="Shape 436"/>
          <p:cNvSpPr/>
          <p:nvPr/>
        </p:nvSpPr>
        <p:spPr>
          <a:xfrm>
            <a:off x="34925" y="3630612"/>
            <a:ext cx="3443273" cy="586741"/>
          </a:xfrm>
          <a:prstGeom prst="rect">
            <a:avLst/>
          </a:prstGeom>
          <a:ln w="12700">
            <a:miter lim="400000"/>
          </a:ln>
          <a:extLst>
            <a:ext uri="{C572A759-6A51-4108-AA02-DFA0A04FC94B}">
              <ma14:wrappingTextBoxFlag xmlns:ma14="http://schemas.microsoft.com/office/mac/drawingml/2011/main" xmlns="" val="1"/>
            </a:ext>
          </a:extLst>
        </p:spPr>
        <p:txBody>
          <a:bodyPr wrap="none" lIns="45719" rIns="45719">
            <a:spAutoFit/>
          </a:bodyPr>
          <a:lstStyle>
            <a:lvl1pPr>
              <a:defRPr sz="2800" b="1">
                <a:solidFill>
                  <a:srgbClr val="FFFF00"/>
                </a:solidFill>
                <a:latin typeface="Comic Sans MS"/>
                <a:ea typeface="Comic Sans MS"/>
                <a:cs typeface="Comic Sans MS"/>
                <a:sym typeface="Comic Sans MS"/>
              </a:defRPr>
            </a:lvl1pPr>
          </a:lstStyle>
          <a:p>
            <a:r>
              <a:t> Criteri tradizionali</a:t>
            </a:r>
          </a:p>
        </p:txBody>
      </p:sp>
      <p:pic>
        <p:nvPicPr>
          <p:cNvPr id="437" name="BD10301_.png" descr="BD10301_"/>
          <p:cNvPicPr>
            <a:picLocks noChangeAspect="1"/>
          </p:cNvPicPr>
          <p:nvPr/>
        </p:nvPicPr>
        <p:blipFill>
          <a:blip r:embed="rId3"/>
          <a:stretch>
            <a:fillRect/>
          </a:stretch>
        </p:blipFill>
        <p:spPr>
          <a:xfrm>
            <a:off x="3563937" y="2882900"/>
            <a:ext cx="144463" cy="144463"/>
          </a:xfrm>
          <a:prstGeom prst="rect">
            <a:avLst/>
          </a:prstGeom>
          <a:ln w="12700">
            <a:miter lim="400000"/>
          </a:ln>
        </p:spPr>
      </p:pic>
      <p:sp>
        <p:nvSpPr>
          <p:cNvPr id="438" name="Shape 438"/>
          <p:cNvSpPr/>
          <p:nvPr/>
        </p:nvSpPr>
        <p:spPr>
          <a:xfrm>
            <a:off x="3827462" y="2636837"/>
            <a:ext cx="1960276" cy="586741"/>
          </a:xfrm>
          <a:prstGeom prst="rect">
            <a:avLst/>
          </a:prstGeom>
          <a:ln w="12700">
            <a:miter lim="400000"/>
          </a:ln>
          <a:extLst>
            <a:ext uri="{C572A759-6A51-4108-AA02-DFA0A04FC94B}">
              <ma14:wrappingTextBoxFlag xmlns:ma14="http://schemas.microsoft.com/office/mac/drawingml/2011/main" xmlns="" val="1"/>
            </a:ext>
          </a:extLst>
        </p:spPr>
        <p:txBody>
          <a:bodyPr wrap="none" lIns="45719" rIns="45719">
            <a:spAutoFit/>
          </a:bodyPr>
          <a:lstStyle>
            <a:lvl1pPr>
              <a:defRPr sz="2800" b="1">
                <a:solidFill>
                  <a:srgbClr val="FFFF00"/>
                </a:solidFill>
                <a:latin typeface="Comic Sans MS"/>
                <a:ea typeface="Comic Sans MS"/>
                <a:cs typeface="Comic Sans MS"/>
                <a:sym typeface="Comic Sans MS"/>
              </a:defRPr>
            </a:lvl1pPr>
          </a:lstStyle>
          <a:p>
            <a:r>
              <a:t>cronologico</a:t>
            </a:r>
          </a:p>
        </p:txBody>
      </p:sp>
      <p:pic>
        <p:nvPicPr>
          <p:cNvPr id="439" name="BD10301_.png" descr="BD10301_"/>
          <p:cNvPicPr>
            <a:picLocks noChangeAspect="1"/>
          </p:cNvPicPr>
          <p:nvPr/>
        </p:nvPicPr>
        <p:blipFill>
          <a:blip r:embed="rId3"/>
          <a:stretch>
            <a:fillRect/>
          </a:stretch>
        </p:blipFill>
        <p:spPr>
          <a:xfrm>
            <a:off x="3779837" y="3455987"/>
            <a:ext cx="144463" cy="144463"/>
          </a:xfrm>
          <a:prstGeom prst="rect">
            <a:avLst/>
          </a:prstGeom>
          <a:ln w="12700">
            <a:miter lim="400000"/>
          </a:ln>
        </p:spPr>
      </p:pic>
      <p:pic>
        <p:nvPicPr>
          <p:cNvPr id="440" name="BD10301_.png" descr="BD10301_"/>
          <p:cNvPicPr>
            <a:picLocks noChangeAspect="1"/>
          </p:cNvPicPr>
          <p:nvPr/>
        </p:nvPicPr>
        <p:blipFill>
          <a:blip r:embed="rId3"/>
          <a:stretch>
            <a:fillRect/>
          </a:stretch>
        </p:blipFill>
        <p:spPr>
          <a:xfrm>
            <a:off x="3995737" y="4013200"/>
            <a:ext cx="144463" cy="144463"/>
          </a:xfrm>
          <a:prstGeom prst="rect">
            <a:avLst/>
          </a:prstGeom>
          <a:ln w="12700">
            <a:miter lim="400000"/>
          </a:ln>
        </p:spPr>
      </p:pic>
      <p:pic>
        <p:nvPicPr>
          <p:cNvPr id="441" name="BD10301_.png" descr="BD10301_"/>
          <p:cNvPicPr>
            <a:picLocks noChangeAspect="1"/>
          </p:cNvPicPr>
          <p:nvPr/>
        </p:nvPicPr>
        <p:blipFill>
          <a:blip r:embed="rId3"/>
          <a:stretch>
            <a:fillRect/>
          </a:stretch>
        </p:blipFill>
        <p:spPr>
          <a:xfrm>
            <a:off x="4211637" y="4445000"/>
            <a:ext cx="144463" cy="144463"/>
          </a:xfrm>
          <a:prstGeom prst="rect">
            <a:avLst/>
          </a:prstGeom>
          <a:ln w="12700">
            <a:miter lim="400000"/>
          </a:ln>
        </p:spPr>
      </p:pic>
      <p:pic>
        <p:nvPicPr>
          <p:cNvPr id="442" name="BD10301_.png" descr="BD10301_"/>
          <p:cNvPicPr>
            <a:picLocks noChangeAspect="1"/>
          </p:cNvPicPr>
          <p:nvPr/>
        </p:nvPicPr>
        <p:blipFill>
          <a:blip r:embed="rId3"/>
          <a:stretch>
            <a:fillRect/>
          </a:stretch>
        </p:blipFill>
        <p:spPr>
          <a:xfrm>
            <a:off x="4427537" y="4940300"/>
            <a:ext cx="144463" cy="144463"/>
          </a:xfrm>
          <a:prstGeom prst="rect">
            <a:avLst/>
          </a:prstGeom>
          <a:ln w="12700">
            <a:miter lim="400000"/>
          </a:ln>
        </p:spPr>
      </p:pic>
      <p:sp>
        <p:nvSpPr>
          <p:cNvPr id="443" name="Shape 443"/>
          <p:cNvSpPr/>
          <p:nvPr/>
        </p:nvSpPr>
        <p:spPr>
          <a:xfrm>
            <a:off x="4043362" y="3197225"/>
            <a:ext cx="2043099" cy="586740"/>
          </a:xfrm>
          <a:prstGeom prst="rect">
            <a:avLst/>
          </a:prstGeom>
          <a:ln w="12700">
            <a:miter lim="400000"/>
          </a:ln>
          <a:extLst>
            <a:ext uri="{C572A759-6A51-4108-AA02-DFA0A04FC94B}">
              <ma14:wrappingTextBoxFlag xmlns:ma14="http://schemas.microsoft.com/office/mac/drawingml/2011/main" xmlns="" val="1"/>
            </a:ext>
          </a:extLst>
        </p:spPr>
        <p:txBody>
          <a:bodyPr wrap="none" lIns="45719" rIns="45719">
            <a:spAutoFit/>
          </a:bodyPr>
          <a:lstStyle>
            <a:lvl1pPr>
              <a:defRPr sz="2800" b="1">
                <a:solidFill>
                  <a:srgbClr val="FFFF00"/>
                </a:solidFill>
                <a:latin typeface="Comic Sans MS"/>
                <a:ea typeface="Comic Sans MS"/>
                <a:cs typeface="Comic Sans MS"/>
                <a:sym typeface="Comic Sans MS"/>
              </a:defRPr>
            </a:lvl1pPr>
          </a:lstStyle>
          <a:p>
            <a:r>
              <a:t>topografico</a:t>
            </a:r>
          </a:p>
        </p:txBody>
      </p:sp>
      <p:sp>
        <p:nvSpPr>
          <p:cNvPr id="444" name="Shape 444"/>
          <p:cNvSpPr/>
          <p:nvPr/>
        </p:nvSpPr>
        <p:spPr>
          <a:xfrm>
            <a:off x="4335462" y="3773487"/>
            <a:ext cx="3811028" cy="586741"/>
          </a:xfrm>
          <a:prstGeom prst="rect">
            <a:avLst/>
          </a:prstGeom>
          <a:ln w="12700">
            <a:miter lim="400000"/>
          </a:ln>
          <a:extLst>
            <a:ext uri="{C572A759-6A51-4108-AA02-DFA0A04FC94B}">
              <ma14:wrappingTextBoxFlag xmlns:ma14="http://schemas.microsoft.com/office/mac/drawingml/2011/main" xmlns="" val="1"/>
            </a:ext>
          </a:extLst>
        </p:spPr>
        <p:txBody>
          <a:bodyPr wrap="none" lIns="45719" rIns="45719">
            <a:spAutoFit/>
          </a:bodyPr>
          <a:lstStyle>
            <a:lvl1pPr>
              <a:defRPr sz="2800" b="1">
                <a:solidFill>
                  <a:srgbClr val="FFFF00"/>
                </a:solidFill>
                <a:latin typeface="Comic Sans MS"/>
                <a:ea typeface="Comic Sans MS"/>
                <a:cs typeface="Comic Sans MS"/>
                <a:sym typeface="Comic Sans MS"/>
              </a:defRPr>
            </a:lvl1pPr>
          </a:lstStyle>
          <a:p>
            <a:r>
              <a:t>continuità fenomenica</a:t>
            </a:r>
          </a:p>
        </p:txBody>
      </p:sp>
      <p:sp>
        <p:nvSpPr>
          <p:cNvPr id="445" name="Shape 445"/>
          <p:cNvSpPr/>
          <p:nvPr/>
        </p:nvSpPr>
        <p:spPr>
          <a:xfrm>
            <a:off x="4624387" y="4205287"/>
            <a:ext cx="1603634" cy="586741"/>
          </a:xfrm>
          <a:prstGeom prst="rect">
            <a:avLst/>
          </a:prstGeom>
          <a:ln w="12700">
            <a:miter lim="400000"/>
          </a:ln>
          <a:extLst>
            <a:ext uri="{C572A759-6A51-4108-AA02-DFA0A04FC94B}">
              <ma14:wrappingTextBoxFlag xmlns:ma14="http://schemas.microsoft.com/office/mac/drawingml/2011/main" xmlns="" val="1"/>
            </a:ext>
          </a:extLst>
        </p:spPr>
        <p:txBody>
          <a:bodyPr wrap="none" lIns="45719" rIns="45719">
            <a:spAutoFit/>
          </a:bodyPr>
          <a:lstStyle>
            <a:lvl1pPr>
              <a:defRPr sz="2800" b="1">
                <a:solidFill>
                  <a:srgbClr val="FFFF00"/>
                </a:solidFill>
                <a:latin typeface="Comic Sans MS"/>
                <a:ea typeface="Comic Sans MS"/>
                <a:cs typeface="Comic Sans MS"/>
                <a:sym typeface="Comic Sans MS"/>
              </a:defRPr>
            </a:lvl1pPr>
          </a:lstStyle>
          <a:p>
            <a:r>
              <a:t>idoneità </a:t>
            </a:r>
          </a:p>
        </p:txBody>
      </p:sp>
      <p:sp>
        <p:nvSpPr>
          <p:cNvPr id="446" name="Shape 446"/>
          <p:cNvSpPr/>
          <p:nvPr/>
        </p:nvSpPr>
        <p:spPr>
          <a:xfrm>
            <a:off x="4643437" y="4700587"/>
            <a:ext cx="4326196" cy="586741"/>
          </a:xfrm>
          <a:prstGeom prst="rect">
            <a:avLst/>
          </a:prstGeom>
          <a:ln w="12700">
            <a:miter lim="400000"/>
          </a:ln>
          <a:extLst>
            <a:ext uri="{C572A759-6A51-4108-AA02-DFA0A04FC94B}">
              <ma14:wrappingTextBoxFlag xmlns:ma14="http://schemas.microsoft.com/office/mac/drawingml/2011/main" xmlns="" val="1"/>
            </a:ext>
          </a:extLst>
        </p:spPr>
        <p:txBody>
          <a:bodyPr wrap="none" lIns="45719" rIns="45719">
            <a:spAutoFit/>
          </a:bodyPr>
          <a:lstStyle>
            <a:lvl1pPr>
              <a:defRPr sz="2800" b="1">
                <a:solidFill>
                  <a:srgbClr val="FFFF00"/>
                </a:solidFill>
                <a:latin typeface="Comic Sans MS"/>
                <a:ea typeface="Comic Sans MS"/>
                <a:cs typeface="Comic Sans MS"/>
                <a:sym typeface="Comic Sans MS"/>
              </a:defRPr>
            </a:lvl1pPr>
          </a:lstStyle>
          <a:p>
            <a:r>
              <a:t>esclusione di altre cause</a:t>
            </a:r>
          </a:p>
        </p:txBody>
      </p:sp>
    </p:spTree>
  </p:cSld>
  <p:clrMapOvr>
    <a:masterClrMapping/>
  </p:clrMapOvr>
  <p:transition spd="slow"/>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8" name="Shape 448"/>
          <p:cNvSpPr/>
          <p:nvPr/>
        </p:nvSpPr>
        <p:spPr>
          <a:xfrm>
            <a:off x="2411412" y="1412875"/>
            <a:ext cx="3960813" cy="1079500"/>
          </a:xfrm>
          <a:prstGeom prst="rect">
            <a:avLst/>
          </a:prstGeom>
          <a:solidFill>
            <a:srgbClr val="751118"/>
          </a:solidFill>
          <a:ln>
            <a:solidFill>
              <a:srgbClr val="00FFFF"/>
            </a:solidFill>
          </a:ln>
        </p:spPr>
        <p:txBody>
          <a:bodyPr lIns="45719" rIns="45719" anchor="ctr"/>
          <a:lstStyle/>
          <a:p>
            <a:pPr>
              <a:defRPr sz="1800"/>
            </a:pPr>
            <a:endParaRPr/>
          </a:p>
        </p:txBody>
      </p:sp>
      <p:pic>
        <p:nvPicPr>
          <p:cNvPr id="449" name="BD10307_.png" descr="BD10307_"/>
          <p:cNvPicPr>
            <a:picLocks noChangeAspect="1"/>
          </p:cNvPicPr>
          <p:nvPr/>
        </p:nvPicPr>
        <p:blipFill>
          <a:blip r:embed="rId2"/>
          <a:stretch>
            <a:fillRect/>
          </a:stretch>
        </p:blipFill>
        <p:spPr>
          <a:xfrm>
            <a:off x="0" y="6705600"/>
            <a:ext cx="9144000" cy="152400"/>
          </a:xfrm>
          <a:prstGeom prst="rect">
            <a:avLst/>
          </a:prstGeom>
          <a:ln w="12700">
            <a:miter lim="400000"/>
          </a:ln>
        </p:spPr>
      </p:pic>
      <p:sp>
        <p:nvSpPr>
          <p:cNvPr id="450" name="Shape 450"/>
          <p:cNvSpPr/>
          <p:nvPr/>
        </p:nvSpPr>
        <p:spPr>
          <a:xfrm>
            <a:off x="1856886" y="101600"/>
            <a:ext cx="5403241" cy="1082040"/>
          </a:xfrm>
          <a:prstGeom prst="rect">
            <a:avLst/>
          </a:prstGeom>
          <a:ln w="12700">
            <a:miter lim="400000"/>
          </a:ln>
          <a:extLst>
            <a:ext uri="{C572A759-6A51-4108-AA02-DFA0A04FC94B}">
              <ma14:wrappingTextBoxFlag xmlns:ma14="http://schemas.microsoft.com/office/mac/drawingml/2011/main" xmlns="" val="1"/>
            </a:ext>
          </a:extLst>
        </p:spPr>
        <p:txBody>
          <a:bodyPr wrap="none" lIns="45719" rIns="45719">
            <a:spAutoFit/>
          </a:bodyPr>
          <a:lstStyle/>
          <a:p>
            <a:pPr algn="ctr">
              <a:defRPr sz="2800" b="1">
                <a:solidFill>
                  <a:srgbClr val="FFFF00"/>
                </a:solidFill>
                <a:latin typeface="Comic Sans MS"/>
                <a:ea typeface="Comic Sans MS"/>
                <a:cs typeface="Comic Sans MS"/>
                <a:sym typeface="Comic Sans MS"/>
              </a:defRPr>
            </a:pPr>
            <a:r>
              <a:t>MALATTIE PROFESSIONALI</a:t>
            </a:r>
          </a:p>
          <a:p>
            <a:pPr algn="ctr">
              <a:defRPr sz="2800" b="1">
                <a:solidFill>
                  <a:srgbClr val="FFFF00"/>
                </a:solidFill>
                <a:latin typeface="Comic Sans MS"/>
                <a:ea typeface="Comic Sans MS"/>
                <a:cs typeface="Comic Sans MS"/>
                <a:sym typeface="Comic Sans MS"/>
              </a:defRPr>
            </a:pPr>
            <a:r>
              <a:t>CRITERI APPLICATIVI</a:t>
            </a:r>
          </a:p>
        </p:txBody>
      </p:sp>
      <p:sp>
        <p:nvSpPr>
          <p:cNvPr id="451" name="Shape 451"/>
          <p:cNvSpPr/>
          <p:nvPr/>
        </p:nvSpPr>
        <p:spPr>
          <a:xfrm>
            <a:off x="2824162" y="1412875"/>
            <a:ext cx="3476626" cy="1082040"/>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lvl1pPr>
              <a:defRPr sz="2800" b="1">
                <a:solidFill>
                  <a:srgbClr val="FFFF00"/>
                </a:solidFill>
                <a:latin typeface="Comic Sans MS"/>
                <a:ea typeface="Comic Sans MS"/>
                <a:cs typeface="Comic Sans MS"/>
                <a:sym typeface="Comic Sans MS"/>
              </a:defRPr>
            </a:lvl1pPr>
          </a:lstStyle>
          <a:p>
            <a:r>
              <a:t> La ricostruzione del nesso di causa</a:t>
            </a:r>
          </a:p>
        </p:txBody>
      </p:sp>
      <p:sp>
        <p:nvSpPr>
          <p:cNvPr id="452" name="Shape 452"/>
          <p:cNvSpPr/>
          <p:nvPr/>
        </p:nvSpPr>
        <p:spPr>
          <a:xfrm>
            <a:off x="34925" y="3630612"/>
            <a:ext cx="2436203" cy="586741"/>
          </a:xfrm>
          <a:prstGeom prst="rect">
            <a:avLst/>
          </a:prstGeom>
          <a:ln w="12700">
            <a:miter lim="400000"/>
          </a:ln>
          <a:extLst>
            <a:ext uri="{C572A759-6A51-4108-AA02-DFA0A04FC94B}">
              <ma14:wrappingTextBoxFlag xmlns:ma14="http://schemas.microsoft.com/office/mac/drawingml/2011/main" xmlns="" val="1"/>
            </a:ext>
          </a:extLst>
        </p:spPr>
        <p:txBody>
          <a:bodyPr wrap="none" lIns="45719" rIns="45719">
            <a:spAutoFit/>
          </a:bodyPr>
          <a:lstStyle>
            <a:lvl1pPr>
              <a:defRPr sz="2800" b="1">
                <a:solidFill>
                  <a:srgbClr val="FFFF00"/>
                </a:solidFill>
                <a:latin typeface="Comic Sans MS"/>
                <a:ea typeface="Comic Sans MS"/>
                <a:cs typeface="Comic Sans MS"/>
                <a:sym typeface="Comic Sans MS"/>
              </a:defRPr>
            </a:lvl1pPr>
          </a:lstStyle>
          <a:p>
            <a:r>
              <a:t> Nuovi criteri</a:t>
            </a:r>
          </a:p>
        </p:txBody>
      </p:sp>
      <p:pic>
        <p:nvPicPr>
          <p:cNvPr id="453" name="BD14793_.png" descr="BD14793_"/>
          <p:cNvPicPr>
            <a:picLocks noChangeAspect="1"/>
          </p:cNvPicPr>
          <p:nvPr/>
        </p:nvPicPr>
        <p:blipFill>
          <a:blip r:embed="rId3"/>
          <a:stretch>
            <a:fillRect/>
          </a:stretch>
        </p:blipFill>
        <p:spPr>
          <a:xfrm>
            <a:off x="3059112" y="3359150"/>
            <a:ext cx="214313" cy="214313"/>
          </a:xfrm>
          <a:prstGeom prst="rect">
            <a:avLst/>
          </a:prstGeom>
          <a:ln w="12700">
            <a:miter lim="400000"/>
          </a:ln>
        </p:spPr>
      </p:pic>
      <p:sp>
        <p:nvSpPr>
          <p:cNvPr id="454" name="Shape 454"/>
          <p:cNvSpPr/>
          <p:nvPr/>
        </p:nvSpPr>
        <p:spPr>
          <a:xfrm>
            <a:off x="3462337" y="4005262"/>
            <a:ext cx="4338351" cy="586741"/>
          </a:xfrm>
          <a:prstGeom prst="rect">
            <a:avLst/>
          </a:prstGeom>
          <a:ln w="12700">
            <a:miter lim="400000"/>
          </a:ln>
          <a:extLst>
            <a:ext uri="{C572A759-6A51-4108-AA02-DFA0A04FC94B}">
              <ma14:wrappingTextBoxFlag xmlns:ma14="http://schemas.microsoft.com/office/mac/drawingml/2011/main" xmlns="" val="1"/>
            </a:ext>
          </a:extLst>
        </p:spPr>
        <p:txBody>
          <a:bodyPr wrap="none" lIns="45719" rIns="45719">
            <a:spAutoFit/>
          </a:bodyPr>
          <a:lstStyle>
            <a:lvl1pPr>
              <a:defRPr sz="2800" b="1">
                <a:solidFill>
                  <a:srgbClr val="FFFF00"/>
                </a:solidFill>
                <a:latin typeface="Comic Sans MS"/>
                <a:ea typeface="Comic Sans MS"/>
                <a:cs typeface="Comic Sans MS"/>
                <a:sym typeface="Comic Sans MS"/>
              </a:defRPr>
            </a:lvl1pPr>
          </a:lstStyle>
          <a:p>
            <a:r>
              <a:t>statistico-epidemiologico</a:t>
            </a:r>
          </a:p>
        </p:txBody>
      </p:sp>
      <p:pic>
        <p:nvPicPr>
          <p:cNvPr id="455" name="BD14793_.png" descr="BD14793_"/>
          <p:cNvPicPr>
            <a:picLocks noChangeAspect="1"/>
          </p:cNvPicPr>
          <p:nvPr/>
        </p:nvPicPr>
        <p:blipFill>
          <a:blip r:embed="rId3"/>
          <a:stretch>
            <a:fillRect/>
          </a:stretch>
        </p:blipFill>
        <p:spPr>
          <a:xfrm>
            <a:off x="3059112" y="4222750"/>
            <a:ext cx="214313" cy="214313"/>
          </a:xfrm>
          <a:prstGeom prst="rect">
            <a:avLst/>
          </a:prstGeom>
          <a:ln w="12700">
            <a:miter lim="400000"/>
          </a:ln>
        </p:spPr>
      </p:pic>
      <p:sp>
        <p:nvSpPr>
          <p:cNvPr id="456" name="Shape 456"/>
          <p:cNvSpPr/>
          <p:nvPr/>
        </p:nvSpPr>
        <p:spPr>
          <a:xfrm>
            <a:off x="3419475" y="3141662"/>
            <a:ext cx="5574616" cy="586741"/>
          </a:xfrm>
          <a:prstGeom prst="rect">
            <a:avLst/>
          </a:prstGeom>
          <a:ln w="12700">
            <a:miter lim="400000"/>
          </a:ln>
          <a:extLst>
            <a:ext uri="{C572A759-6A51-4108-AA02-DFA0A04FC94B}">
              <ma14:wrappingTextBoxFlag xmlns:ma14="http://schemas.microsoft.com/office/mac/drawingml/2011/main" xmlns="" val="1"/>
            </a:ext>
          </a:extLst>
        </p:spPr>
        <p:txBody>
          <a:bodyPr wrap="none" lIns="45719" rIns="45719">
            <a:spAutoFit/>
          </a:bodyPr>
          <a:lstStyle>
            <a:lvl1pPr>
              <a:defRPr sz="2800" b="1">
                <a:solidFill>
                  <a:srgbClr val="FFFF00"/>
                </a:solidFill>
                <a:latin typeface="Comic Sans MS"/>
                <a:ea typeface="Comic Sans MS"/>
                <a:cs typeface="Comic Sans MS"/>
                <a:sym typeface="Comic Sans MS"/>
              </a:defRPr>
            </a:lvl1pPr>
          </a:lstStyle>
          <a:p>
            <a:r>
              <a:t>fisiopatologico-eziopatogenetico</a:t>
            </a:r>
          </a:p>
        </p:txBody>
      </p:sp>
    </p:spTree>
  </p:cSld>
  <p:clrMapOvr>
    <a:masterClrMapping/>
  </p:clrMapOvr>
  <p:transition spd="slow"/>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49" name="BD10307_.png" descr="BD10307_"/>
          <p:cNvPicPr>
            <a:picLocks noChangeAspect="1"/>
          </p:cNvPicPr>
          <p:nvPr/>
        </p:nvPicPr>
        <p:blipFill>
          <a:blip r:embed="rId2"/>
          <a:stretch>
            <a:fillRect/>
          </a:stretch>
        </p:blipFill>
        <p:spPr>
          <a:xfrm>
            <a:off x="0" y="6705600"/>
            <a:ext cx="9144000" cy="152400"/>
          </a:xfrm>
          <a:prstGeom prst="rect">
            <a:avLst/>
          </a:prstGeom>
          <a:ln w="12700">
            <a:miter lim="400000"/>
          </a:ln>
        </p:spPr>
      </p:pic>
      <p:sp>
        <p:nvSpPr>
          <p:cNvPr id="11" name="Shape 310"/>
          <p:cNvSpPr/>
          <p:nvPr/>
        </p:nvSpPr>
        <p:spPr>
          <a:xfrm>
            <a:off x="351189" y="1484783"/>
            <a:ext cx="8458201" cy="1270001"/>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p>
            <a:pPr marL="1995488" indent="-1995488" algn="ctr">
              <a:lnSpc>
                <a:spcPct val="110000"/>
              </a:lnSpc>
              <a:defRPr b="0">
                <a:solidFill>
                  <a:srgbClr val="FFFFFF"/>
                </a:solidFill>
                <a:effectLst>
                  <a:outerShdw blurRad="38100" dist="38100" dir="2700000" rotWithShape="0">
                    <a:srgbClr val="000000"/>
                  </a:outerShdw>
                </a:effectLst>
                <a:latin typeface="Baskerville Old Face"/>
                <a:ea typeface="Baskerville Old Face"/>
                <a:cs typeface="Baskerville Old Face"/>
                <a:sym typeface="Baskerville Old Face"/>
              </a:defRPr>
            </a:pPr>
            <a:r>
              <a:rPr dirty="0"/>
              <a:t>Criterio cronologico</a:t>
            </a:r>
          </a:p>
          <a:p>
            <a:pPr algn="ctr">
              <a:lnSpc>
                <a:spcPct val="110000"/>
              </a:lnSpc>
              <a:defRPr b="0">
                <a:solidFill>
                  <a:srgbClr val="FFFF00"/>
                </a:solidFill>
                <a:effectLst>
                  <a:outerShdw blurRad="38100" dist="38100" dir="2700000" rotWithShape="0">
                    <a:srgbClr val="000000"/>
                  </a:outerShdw>
                </a:effectLst>
                <a:latin typeface="Baskerville Old Face"/>
                <a:ea typeface="Baskerville Old Face"/>
                <a:cs typeface="Baskerville Old Face"/>
                <a:sym typeface="Baskerville Old Face"/>
              </a:defRPr>
            </a:pPr>
            <a:r>
              <a:rPr dirty="0"/>
              <a:t>Il tempo che intercorre tra l’antecedente e l’effetto deve essere sufficiente perché la causa manifesti i suoi effetti</a:t>
            </a:r>
          </a:p>
        </p:txBody>
      </p:sp>
      <p:sp>
        <p:nvSpPr>
          <p:cNvPr id="12" name="Shape 311"/>
          <p:cNvSpPr/>
          <p:nvPr/>
        </p:nvSpPr>
        <p:spPr>
          <a:xfrm>
            <a:off x="698810" y="2607085"/>
            <a:ext cx="7991585" cy="1270001"/>
          </a:xfrm>
          <a:prstGeom prst="rect">
            <a:avLst/>
          </a:prstGeom>
          <a:ln w="12700">
            <a:miter lim="400000"/>
          </a:ln>
          <a:extLst>
            <a:ext uri="{C572A759-6A51-4108-AA02-DFA0A04FC94B}">
              <ma14:wrappingTextBoxFlag xmlns:ma14="http://schemas.microsoft.com/office/mac/drawingml/2011/main" xmlns="" val="1"/>
            </a:ext>
          </a:extLst>
        </p:spPr>
        <p:txBody>
          <a:bodyPr wrap="none" lIns="45719" rIns="45719">
            <a:spAutoFit/>
          </a:bodyPr>
          <a:lstStyle/>
          <a:p>
            <a:pPr marL="1995488" indent="-1995488" algn="ctr">
              <a:lnSpc>
                <a:spcPct val="110000"/>
              </a:lnSpc>
              <a:defRPr b="0">
                <a:solidFill>
                  <a:srgbClr val="FFFFFF"/>
                </a:solidFill>
                <a:effectLst>
                  <a:outerShdw blurRad="38100" dist="38100" dir="2700000" rotWithShape="0">
                    <a:srgbClr val="000000"/>
                  </a:outerShdw>
                </a:effectLst>
                <a:latin typeface="Baskerville Old Face"/>
                <a:ea typeface="Baskerville Old Face"/>
                <a:cs typeface="Baskerville Old Face"/>
                <a:sym typeface="Baskerville Old Face"/>
              </a:defRPr>
            </a:pPr>
            <a:r>
              <a:t>Criterio topografico</a:t>
            </a:r>
          </a:p>
          <a:p>
            <a:pPr marL="1995488" indent="-1995488" algn="ctr">
              <a:lnSpc>
                <a:spcPct val="110000"/>
              </a:lnSpc>
              <a:defRPr b="0">
                <a:solidFill>
                  <a:srgbClr val="FFFF00"/>
                </a:solidFill>
                <a:effectLst>
                  <a:outerShdw blurRad="38100" dist="38100" dir="2700000" rotWithShape="0">
                    <a:srgbClr val="000000"/>
                  </a:outerShdw>
                </a:effectLst>
                <a:latin typeface="Baskerville Old Face"/>
                <a:ea typeface="Baskerville Old Face"/>
                <a:cs typeface="Baskerville Old Face"/>
                <a:sym typeface="Baskerville Old Face"/>
              </a:defRPr>
            </a:pPr>
            <a:r>
              <a:t>Corrispondenza tra la regione anatomica interessata dall’azione </a:t>
            </a:r>
            <a:endParaRPr>
              <a:solidFill>
                <a:srgbClr val="FFFFFF"/>
              </a:solidFill>
            </a:endParaRPr>
          </a:p>
          <a:p>
            <a:pPr marL="1995488" indent="-1995488" algn="ctr">
              <a:lnSpc>
                <a:spcPct val="110000"/>
              </a:lnSpc>
              <a:defRPr b="0">
                <a:solidFill>
                  <a:srgbClr val="FFFF00"/>
                </a:solidFill>
                <a:effectLst>
                  <a:outerShdw blurRad="38100" dist="38100" dir="2700000" rotWithShape="0">
                    <a:srgbClr val="000000"/>
                  </a:outerShdw>
                </a:effectLst>
                <a:latin typeface="Baskerville Old Face"/>
                <a:ea typeface="Baskerville Old Face"/>
                <a:cs typeface="Baskerville Old Face"/>
                <a:sym typeface="Baskerville Old Face"/>
              </a:defRPr>
            </a:pPr>
            <a:r>
              <a:t>lesiva e la sede di insorgenza della malattia </a:t>
            </a:r>
          </a:p>
        </p:txBody>
      </p:sp>
      <p:sp>
        <p:nvSpPr>
          <p:cNvPr id="13" name="Shape 312"/>
          <p:cNvSpPr/>
          <p:nvPr/>
        </p:nvSpPr>
        <p:spPr>
          <a:xfrm>
            <a:off x="1168558" y="3768909"/>
            <a:ext cx="7094895" cy="1270001"/>
          </a:xfrm>
          <a:prstGeom prst="rect">
            <a:avLst/>
          </a:prstGeom>
          <a:ln w="12700">
            <a:miter lim="400000"/>
          </a:ln>
          <a:extLst>
            <a:ext uri="{C572A759-6A51-4108-AA02-DFA0A04FC94B}">
              <ma14:wrappingTextBoxFlag xmlns:ma14="http://schemas.microsoft.com/office/mac/drawingml/2011/main" xmlns="" val="1"/>
            </a:ext>
          </a:extLst>
        </p:spPr>
        <p:txBody>
          <a:bodyPr wrap="none" lIns="45719" rIns="45719">
            <a:spAutoFit/>
          </a:bodyPr>
          <a:lstStyle/>
          <a:p>
            <a:pPr marL="1995488" indent="-1995488" algn="ctr">
              <a:lnSpc>
                <a:spcPct val="110000"/>
              </a:lnSpc>
              <a:defRPr b="0">
                <a:solidFill>
                  <a:srgbClr val="FFFFFF"/>
                </a:solidFill>
                <a:effectLst>
                  <a:outerShdw blurRad="38100" dist="38100" dir="2700000" rotWithShape="0">
                    <a:srgbClr val="000000"/>
                  </a:outerShdw>
                </a:effectLst>
                <a:latin typeface="Baskerville Old Face"/>
                <a:ea typeface="Baskerville Old Face"/>
                <a:cs typeface="Baskerville Old Face"/>
                <a:sym typeface="Baskerville Old Face"/>
              </a:defRPr>
            </a:pPr>
            <a:r>
              <a:rPr dirty="0"/>
              <a:t>Criterio dell’idoneità lesiva</a:t>
            </a:r>
          </a:p>
          <a:p>
            <a:pPr marL="1995488" indent="-1995488" algn="ctr">
              <a:lnSpc>
                <a:spcPct val="110000"/>
              </a:lnSpc>
              <a:defRPr b="0">
                <a:solidFill>
                  <a:srgbClr val="FFFF00"/>
                </a:solidFill>
                <a:effectLst>
                  <a:outerShdw blurRad="38100" dist="38100" dir="2700000" rotWithShape="0">
                    <a:srgbClr val="000000"/>
                  </a:outerShdw>
                </a:effectLst>
                <a:latin typeface="Baskerville Old Face"/>
                <a:ea typeface="Baskerville Old Face"/>
                <a:cs typeface="Baskerville Old Face"/>
                <a:sym typeface="Baskerville Old Face"/>
              </a:defRPr>
            </a:pPr>
            <a:r>
              <a:rPr dirty="0"/>
              <a:t>Attitudine dell’azione lesiva a cagionare un determinato </a:t>
            </a:r>
            <a:endParaRPr dirty="0">
              <a:solidFill>
                <a:srgbClr val="FFFFFF"/>
              </a:solidFill>
            </a:endParaRPr>
          </a:p>
          <a:p>
            <a:pPr marL="1995488" indent="-1995488" algn="ctr">
              <a:lnSpc>
                <a:spcPct val="110000"/>
              </a:lnSpc>
              <a:defRPr b="0">
                <a:solidFill>
                  <a:srgbClr val="FFFF00"/>
                </a:solidFill>
                <a:effectLst>
                  <a:outerShdw blurRad="38100" dist="38100" dir="2700000" rotWithShape="0">
                    <a:srgbClr val="000000"/>
                  </a:outerShdw>
                </a:effectLst>
                <a:latin typeface="Baskerville Old Face"/>
                <a:ea typeface="Baskerville Old Face"/>
                <a:cs typeface="Baskerville Old Face"/>
                <a:sym typeface="Baskerville Old Face"/>
              </a:defRPr>
            </a:pPr>
            <a:r>
              <a:rPr dirty="0"/>
              <a:t>effetto dannoso</a:t>
            </a:r>
          </a:p>
        </p:txBody>
      </p:sp>
    </p:spTree>
    <p:extLst>
      <p:ext uri="{BB962C8B-B14F-4D97-AF65-F5344CB8AC3E}">
        <p14:creationId xmlns:p14="http://schemas.microsoft.com/office/powerpoint/2010/main" val="460319228"/>
      </p:ext>
    </p:extLst>
  </p:cSld>
  <p:clrMapOvr>
    <a:masterClrMapping/>
  </p:clrMapOvr>
  <p:transition spd="slow"/>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49" name="BD10307_.png" descr="BD10307_"/>
          <p:cNvPicPr>
            <a:picLocks noChangeAspect="1"/>
          </p:cNvPicPr>
          <p:nvPr/>
        </p:nvPicPr>
        <p:blipFill>
          <a:blip r:embed="rId2"/>
          <a:stretch>
            <a:fillRect/>
          </a:stretch>
        </p:blipFill>
        <p:spPr>
          <a:xfrm>
            <a:off x="0" y="6705600"/>
            <a:ext cx="9144000" cy="152400"/>
          </a:xfrm>
          <a:prstGeom prst="rect">
            <a:avLst/>
          </a:prstGeom>
          <a:ln w="12700">
            <a:miter lim="400000"/>
          </a:ln>
        </p:spPr>
      </p:pic>
      <p:sp>
        <p:nvSpPr>
          <p:cNvPr id="6" name="Shape 315"/>
          <p:cNvSpPr/>
          <p:nvPr/>
        </p:nvSpPr>
        <p:spPr>
          <a:xfrm>
            <a:off x="290263" y="1916832"/>
            <a:ext cx="8458201" cy="1473201"/>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p>
            <a:pPr marL="1995488" indent="-1995488" algn="ctr">
              <a:lnSpc>
                <a:spcPct val="110000"/>
              </a:lnSpc>
              <a:defRPr sz="2800" b="0">
                <a:solidFill>
                  <a:srgbClr val="FFFFFF"/>
                </a:solidFill>
                <a:effectLst>
                  <a:outerShdw blurRad="38100" dist="38100" dir="2700000" rotWithShape="0">
                    <a:srgbClr val="000000"/>
                  </a:outerShdw>
                </a:effectLst>
                <a:latin typeface="Baskerville Old Face"/>
                <a:ea typeface="Baskerville Old Face"/>
                <a:cs typeface="Baskerville Old Face"/>
                <a:sym typeface="Baskerville Old Face"/>
              </a:defRPr>
            </a:pPr>
            <a:r>
              <a:rPr dirty="0"/>
              <a:t>Criterio di continuità fenomenologica</a:t>
            </a:r>
          </a:p>
          <a:p>
            <a:pPr algn="ctr">
              <a:lnSpc>
                <a:spcPct val="110000"/>
              </a:lnSpc>
              <a:defRPr sz="2800" b="0">
                <a:solidFill>
                  <a:srgbClr val="FFFF00"/>
                </a:solidFill>
                <a:effectLst>
                  <a:outerShdw blurRad="38100" dist="38100" dir="2700000" rotWithShape="0">
                    <a:srgbClr val="000000"/>
                  </a:outerShdw>
                </a:effectLst>
                <a:latin typeface="Baskerville Old Face"/>
                <a:ea typeface="Baskerville Old Face"/>
                <a:cs typeface="Baskerville Old Face"/>
                <a:sym typeface="Baskerville Old Face"/>
              </a:defRPr>
            </a:pPr>
            <a:r>
              <a:rPr dirty="0"/>
              <a:t>Sequela di segni e sintomi che collegano l’azione all’evento</a:t>
            </a:r>
          </a:p>
        </p:txBody>
      </p:sp>
      <p:sp>
        <p:nvSpPr>
          <p:cNvPr id="7" name="Shape 316"/>
          <p:cNvSpPr/>
          <p:nvPr/>
        </p:nvSpPr>
        <p:spPr>
          <a:xfrm>
            <a:off x="130666" y="3445532"/>
            <a:ext cx="8882668" cy="1473201"/>
          </a:xfrm>
          <a:prstGeom prst="rect">
            <a:avLst/>
          </a:prstGeom>
          <a:ln w="12700">
            <a:miter lim="400000"/>
          </a:ln>
          <a:extLst>
            <a:ext uri="{C572A759-6A51-4108-AA02-DFA0A04FC94B}">
              <ma14:wrappingTextBoxFlag xmlns:ma14="http://schemas.microsoft.com/office/mac/drawingml/2011/main" xmlns="" val="1"/>
            </a:ext>
          </a:extLst>
        </p:spPr>
        <p:txBody>
          <a:bodyPr wrap="none" lIns="45719" rIns="45719">
            <a:spAutoFit/>
          </a:bodyPr>
          <a:lstStyle/>
          <a:p>
            <a:pPr marL="1995488" indent="-1995488" algn="ctr">
              <a:lnSpc>
                <a:spcPct val="110000"/>
              </a:lnSpc>
              <a:defRPr sz="2800" b="0">
                <a:solidFill>
                  <a:srgbClr val="FFFFFF"/>
                </a:solidFill>
                <a:effectLst>
                  <a:outerShdw blurRad="38100" dist="38100" dir="2700000" rotWithShape="0">
                    <a:srgbClr val="000000"/>
                  </a:outerShdw>
                </a:effectLst>
                <a:latin typeface="Baskerville Old Face"/>
                <a:ea typeface="Baskerville Old Face"/>
                <a:cs typeface="Baskerville Old Face"/>
                <a:sym typeface="Baskerville Old Face"/>
              </a:defRPr>
            </a:pPr>
            <a:r>
              <a:t>Criterio di esclusione di altre cause</a:t>
            </a:r>
          </a:p>
          <a:p>
            <a:pPr marL="1995488" indent="-1995488" algn="ctr">
              <a:lnSpc>
                <a:spcPct val="110000"/>
              </a:lnSpc>
              <a:defRPr sz="2800" b="0">
                <a:solidFill>
                  <a:srgbClr val="FFFF00"/>
                </a:solidFill>
                <a:effectLst>
                  <a:outerShdw blurRad="38100" dist="38100" dir="2700000" rotWithShape="0">
                    <a:srgbClr val="000000"/>
                  </a:outerShdw>
                </a:effectLst>
                <a:latin typeface="Baskerville Old Face"/>
                <a:ea typeface="Baskerville Old Face"/>
                <a:cs typeface="Baskerville Old Face"/>
                <a:sym typeface="Baskerville Old Face"/>
              </a:defRPr>
            </a:pPr>
            <a:r>
              <a:t>Isolamento di un solo fattore eziologico al quale attribuire la </a:t>
            </a:r>
            <a:endParaRPr>
              <a:solidFill>
                <a:srgbClr val="FFFFFF"/>
              </a:solidFill>
            </a:endParaRPr>
          </a:p>
          <a:p>
            <a:pPr marL="1995488" indent="-1995488" algn="ctr">
              <a:lnSpc>
                <a:spcPct val="110000"/>
              </a:lnSpc>
              <a:defRPr sz="2800" b="0">
                <a:solidFill>
                  <a:srgbClr val="FFFF00"/>
                </a:solidFill>
                <a:effectLst>
                  <a:outerShdw blurRad="38100" dist="38100" dir="2700000" rotWithShape="0">
                    <a:srgbClr val="000000"/>
                  </a:outerShdw>
                </a:effectLst>
                <a:latin typeface="Baskerville Old Face"/>
                <a:ea typeface="Baskerville Old Face"/>
                <a:cs typeface="Baskerville Old Face"/>
                <a:sym typeface="Baskerville Old Face"/>
              </a:defRPr>
            </a:pPr>
            <a:r>
              <a:t>malattia</a:t>
            </a:r>
          </a:p>
        </p:txBody>
      </p:sp>
    </p:spTree>
    <p:extLst>
      <p:ext uri="{BB962C8B-B14F-4D97-AF65-F5344CB8AC3E}">
        <p14:creationId xmlns:p14="http://schemas.microsoft.com/office/powerpoint/2010/main" val="647542819"/>
      </p:ext>
    </p:extLst>
  </p:cSld>
  <p:clrMapOvr>
    <a:masterClrMapping/>
  </p:clrMapOvr>
  <p:transition spd="slow"/>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49" name="BD10307_.png" descr="BD10307_"/>
          <p:cNvPicPr>
            <a:picLocks noChangeAspect="1"/>
          </p:cNvPicPr>
          <p:nvPr/>
        </p:nvPicPr>
        <p:blipFill>
          <a:blip r:embed="rId2"/>
          <a:stretch>
            <a:fillRect/>
          </a:stretch>
        </p:blipFill>
        <p:spPr>
          <a:xfrm>
            <a:off x="0" y="6705600"/>
            <a:ext cx="9144000" cy="152400"/>
          </a:xfrm>
          <a:prstGeom prst="rect">
            <a:avLst/>
          </a:prstGeom>
          <a:ln w="12700">
            <a:miter lim="400000"/>
          </a:ln>
        </p:spPr>
      </p:pic>
      <p:sp>
        <p:nvSpPr>
          <p:cNvPr id="5" name="Shape 319"/>
          <p:cNvSpPr/>
          <p:nvPr/>
        </p:nvSpPr>
        <p:spPr>
          <a:xfrm>
            <a:off x="228600" y="2204864"/>
            <a:ext cx="8458200" cy="1948181"/>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p>
            <a:pPr marL="1995488" indent="-1995488" algn="ctr">
              <a:lnSpc>
                <a:spcPct val="110000"/>
              </a:lnSpc>
              <a:defRPr sz="2800" b="0">
                <a:solidFill>
                  <a:srgbClr val="FFFFFF"/>
                </a:solidFill>
                <a:effectLst>
                  <a:outerShdw blurRad="38100" dist="38100" dir="2700000" rotWithShape="0">
                    <a:srgbClr val="000000"/>
                  </a:outerShdw>
                </a:effectLst>
                <a:latin typeface="Baskerville Old Face"/>
                <a:ea typeface="Baskerville Old Face"/>
                <a:cs typeface="Baskerville Old Face"/>
                <a:sym typeface="Baskerville Old Face"/>
              </a:defRPr>
            </a:pPr>
            <a:r>
              <a:rPr dirty="0"/>
              <a:t>Criterio fisiopatologico - eziopatogenetico</a:t>
            </a:r>
          </a:p>
          <a:p>
            <a:pPr algn="ctr">
              <a:lnSpc>
                <a:spcPct val="110000"/>
              </a:lnSpc>
              <a:defRPr sz="2800" b="0">
                <a:solidFill>
                  <a:srgbClr val="FFFF00"/>
                </a:solidFill>
                <a:effectLst>
                  <a:outerShdw blurRad="38100" dist="38100" dir="2700000" rotWithShape="0">
                    <a:srgbClr val="000000"/>
                  </a:outerShdw>
                </a:effectLst>
                <a:latin typeface="Baskerville Old Face"/>
                <a:ea typeface="Baskerville Old Face"/>
                <a:cs typeface="Baskerville Old Face"/>
                <a:sym typeface="Baskerville Old Face"/>
              </a:defRPr>
            </a:pPr>
            <a:r>
              <a:rPr dirty="0"/>
              <a:t>Conoscenza sulle relazioni causali tra una determinata azione </a:t>
            </a:r>
            <a:endParaRPr dirty="0">
              <a:solidFill>
                <a:srgbClr val="FFFFFF"/>
              </a:solidFill>
            </a:endParaRPr>
          </a:p>
          <a:p>
            <a:pPr algn="ctr">
              <a:lnSpc>
                <a:spcPct val="110000"/>
              </a:lnSpc>
              <a:defRPr sz="2800" b="0">
                <a:solidFill>
                  <a:srgbClr val="FFFF00"/>
                </a:solidFill>
                <a:effectLst>
                  <a:outerShdw blurRad="38100" dist="38100" dir="2700000" rotWithShape="0">
                    <a:srgbClr val="000000"/>
                  </a:outerShdw>
                </a:effectLst>
                <a:latin typeface="Baskerville Old Face"/>
                <a:ea typeface="Baskerville Old Face"/>
                <a:cs typeface="Baskerville Old Face"/>
                <a:sym typeface="Baskerville Old Face"/>
              </a:defRPr>
            </a:pPr>
            <a:r>
              <a:rPr dirty="0"/>
              <a:t>e la condizione patologica in esame</a:t>
            </a:r>
          </a:p>
        </p:txBody>
      </p:sp>
      <p:sp>
        <p:nvSpPr>
          <p:cNvPr id="8" name="Shape 320"/>
          <p:cNvSpPr/>
          <p:nvPr/>
        </p:nvSpPr>
        <p:spPr>
          <a:xfrm>
            <a:off x="1918057" y="4569536"/>
            <a:ext cx="5307917" cy="998221"/>
          </a:xfrm>
          <a:prstGeom prst="rect">
            <a:avLst/>
          </a:prstGeom>
          <a:ln w="12700">
            <a:miter lim="400000"/>
          </a:ln>
          <a:extLst>
            <a:ext uri="{C572A759-6A51-4108-AA02-DFA0A04FC94B}">
              <ma14:wrappingTextBoxFlag xmlns:ma14="http://schemas.microsoft.com/office/mac/drawingml/2011/main" xmlns="" val="1"/>
            </a:ext>
          </a:extLst>
        </p:spPr>
        <p:txBody>
          <a:bodyPr wrap="none" lIns="45719" rIns="45719">
            <a:spAutoFit/>
          </a:bodyPr>
          <a:lstStyle/>
          <a:p>
            <a:pPr marL="1995488" indent="-1995488" algn="ctr">
              <a:lnSpc>
                <a:spcPct val="110000"/>
              </a:lnSpc>
              <a:defRPr sz="2800" b="0">
                <a:solidFill>
                  <a:srgbClr val="FFFFFF"/>
                </a:solidFill>
                <a:effectLst>
                  <a:outerShdw blurRad="38100" dist="38100" dir="2700000" rotWithShape="0">
                    <a:srgbClr val="000000"/>
                  </a:outerShdw>
                </a:effectLst>
                <a:latin typeface="Baskerville Old Face"/>
                <a:ea typeface="Baskerville Old Face"/>
                <a:cs typeface="Baskerville Old Face"/>
                <a:sym typeface="Baskerville Old Face"/>
              </a:defRPr>
            </a:pPr>
            <a:r>
              <a:rPr dirty="0"/>
              <a:t>Criterio statistico-epidemiologico</a:t>
            </a:r>
          </a:p>
          <a:p>
            <a:pPr marL="1995488" indent="-1995488" algn="ctr">
              <a:lnSpc>
                <a:spcPct val="110000"/>
              </a:lnSpc>
              <a:defRPr sz="2800" b="0">
                <a:solidFill>
                  <a:srgbClr val="FFFF00"/>
                </a:solidFill>
                <a:effectLst>
                  <a:outerShdw blurRad="38100" dist="38100" dir="2700000" rotWithShape="0">
                    <a:srgbClr val="000000"/>
                  </a:outerShdw>
                </a:effectLst>
                <a:latin typeface="Baskerville Old Face"/>
                <a:ea typeface="Baskerville Old Face"/>
                <a:cs typeface="Baskerville Old Face"/>
                <a:sym typeface="Baskerville Old Face"/>
              </a:defRPr>
            </a:pPr>
            <a:r>
              <a:rPr dirty="0"/>
              <a:t>Ricorso a dati di letteratura statistica</a:t>
            </a:r>
          </a:p>
        </p:txBody>
      </p:sp>
    </p:spTree>
    <p:extLst>
      <p:ext uri="{BB962C8B-B14F-4D97-AF65-F5344CB8AC3E}">
        <p14:creationId xmlns:p14="http://schemas.microsoft.com/office/powerpoint/2010/main" val="1288567784"/>
      </p:ext>
    </p:extLst>
  </p:cSld>
  <p:clrMapOvr>
    <a:masterClrMapping/>
  </p:clrMapOvr>
  <p:transition spd="slow"/>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8" name="Shape 458"/>
          <p:cNvSpPr/>
          <p:nvPr/>
        </p:nvSpPr>
        <p:spPr>
          <a:xfrm>
            <a:off x="2411412" y="1412875"/>
            <a:ext cx="3960813" cy="1079500"/>
          </a:xfrm>
          <a:prstGeom prst="rect">
            <a:avLst/>
          </a:prstGeom>
          <a:solidFill>
            <a:srgbClr val="751118"/>
          </a:solidFill>
          <a:ln>
            <a:solidFill>
              <a:srgbClr val="00FFFF"/>
            </a:solidFill>
          </a:ln>
        </p:spPr>
        <p:txBody>
          <a:bodyPr lIns="45719" rIns="45719" anchor="ctr"/>
          <a:lstStyle/>
          <a:p>
            <a:pPr>
              <a:defRPr sz="1800"/>
            </a:pPr>
            <a:endParaRPr/>
          </a:p>
        </p:txBody>
      </p:sp>
      <p:pic>
        <p:nvPicPr>
          <p:cNvPr id="459" name="BD10307_.png" descr="BD10307_"/>
          <p:cNvPicPr>
            <a:picLocks noChangeAspect="1"/>
          </p:cNvPicPr>
          <p:nvPr/>
        </p:nvPicPr>
        <p:blipFill>
          <a:blip r:embed="rId2"/>
          <a:stretch>
            <a:fillRect/>
          </a:stretch>
        </p:blipFill>
        <p:spPr>
          <a:xfrm>
            <a:off x="0" y="6705600"/>
            <a:ext cx="9144000" cy="152400"/>
          </a:xfrm>
          <a:prstGeom prst="rect">
            <a:avLst/>
          </a:prstGeom>
          <a:ln w="12700">
            <a:miter lim="400000"/>
          </a:ln>
        </p:spPr>
      </p:pic>
      <p:sp>
        <p:nvSpPr>
          <p:cNvPr id="460" name="Shape 460"/>
          <p:cNvSpPr/>
          <p:nvPr/>
        </p:nvSpPr>
        <p:spPr>
          <a:xfrm>
            <a:off x="1856886" y="101600"/>
            <a:ext cx="5403241" cy="1082040"/>
          </a:xfrm>
          <a:prstGeom prst="rect">
            <a:avLst/>
          </a:prstGeom>
          <a:ln w="12700">
            <a:miter lim="400000"/>
          </a:ln>
          <a:extLst>
            <a:ext uri="{C572A759-6A51-4108-AA02-DFA0A04FC94B}">
              <ma14:wrappingTextBoxFlag xmlns:ma14="http://schemas.microsoft.com/office/mac/drawingml/2011/main" xmlns="" val="1"/>
            </a:ext>
          </a:extLst>
        </p:spPr>
        <p:txBody>
          <a:bodyPr wrap="none" lIns="45719" rIns="45719">
            <a:spAutoFit/>
          </a:bodyPr>
          <a:lstStyle/>
          <a:p>
            <a:pPr algn="ctr">
              <a:defRPr sz="2800" b="1">
                <a:solidFill>
                  <a:srgbClr val="FFFF00"/>
                </a:solidFill>
                <a:latin typeface="Comic Sans MS"/>
                <a:ea typeface="Comic Sans MS"/>
                <a:cs typeface="Comic Sans MS"/>
                <a:sym typeface="Comic Sans MS"/>
              </a:defRPr>
            </a:pPr>
            <a:r>
              <a:t>MALATTIE PROFESSIONALI</a:t>
            </a:r>
          </a:p>
          <a:p>
            <a:pPr algn="ctr">
              <a:defRPr sz="2800" b="1">
                <a:solidFill>
                  <a:srgbClr val="FFFF00"/>
                </a:solidFill>
                <a:latin typeface="Comic Sans MS"/>
                <a:ea typeface="Comic Sans MS"/>
                <a:cs typeface="Comic Sans MS"/>
                <a:sym typeface="Comic Sans MS"/>
              </a:defRPr>
            </a:pPr>
            <a:r>
              <a:t>CRITERI APPLICATIVI</a:t>
            </a:r>
          </a:p>
        </p:txBody>
      </p:sp>
      <p:sp>
        <p:nvSpPr>
          <p:cNvPr id="461" name="Shape 461"/>
          <p:cNvSpPr/>
          <p:nvPr/>
        </p:nvSpPr>
        <p:spPr>
          <a:xfrm>
            <a:off x="2824162" y="1412875"/>
            <a:ext cx="3476626" cy="1082040"/>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lvl1pPr>
              <a:defRPr sz="2800" b="1">
                <a:solidFill>
                  <a:srgbClr val="FFFF00"/>
                </a:solidFill>
                <a:latin typeface="Comic Sans MS"/>
                <a:ea typeface="Comic Sans MS"/>
                <a:cs typeface="Comic Sans MS"/>
                <a:sym typeface="Comic Sans MS"/>
              </a:defRPr>
            </a:lvl1pPr>
          </a:lstStyle>
          <a:p>
            <a:r>
              <a:t> La ricostruzione del nesso di causa</a:t>
            </a:r>
          </a:p>
        </p:txBody>
      </p:sp>
      <p:pic>
        <p:nvPicPr>
          <p:cNvPr id="462" name="BD21329_.png" descr="BD21329_"/>
          <p:cNvPicPr>
            <a:picLocks noChangeAspect="1"/>
          </p:cNvPicPr>
          <p:nvPr/>
        </p:nvPicPr>
        <p:blipFill>
          <a:blip r:embed="rId3"/>
          <a:stretch>
            <a:fillRect/>
          </a:stretch>
        </p:blipFill>
        <p:spPr>
          <a:xfrm>
            <a:off x="742950" y="3068637"/>
            <a:ext cx="373063" cy="373063"/>
          </a:xfrm>
          <a:prstGeom prst="rect">
            <a:avLst/>
          </a:prstGeom>
          <a:ln w="12700">
            <a:miter lim="400000"/>
          </a:ln>
        </p:spPr>
      </p:pic>
      <p:sp>
        <p:nvSpPr>
          <p:cNvPr id="463" name="Shape 463"/>
          <p:cNvSpPr/>
          <p:nvPr/>
        </p:nvSpPr>
        <p:spPr>
          <a:xfrm>
            <a:off x="1311275" y="2973387"/>
            <a:ext cx="2528576" cy="586741"/>
          </a:xfrm>
          <a:prstGeom prst="rect">
            <a:avLst/>
          </a:prstGeom>
          <a:ln w="12700">
            <a:miter lim="400000"/>
          </a:ln>
          <a:extLst>
            <a:ext uri="{C572A759-6A51-4108-AA02-DFA0A04FC94B}">
              <ma14:wrappingTextBoxFlag xmlns:ma14="http://schemas.microsoft.com/office/mac/drawingml/2011/main" xmlns="" val="1"/>
            </a:ext>
          </a:extLst>
        </p:spPr>
        <p:txBody>
          <a:bodyPr wrap="none" lIns="45719" rIns="45719">
            <a:spAutoFit/>
          </a:bodyPr>
          <a:lstStyle>
            <a:lvl1pPr>
              <a:defRPr sz="2800">
                <a:solidFill>
                  <a:srgbClr val="FFFFFF"/>
                </a:solidFill>
                <a:latin typeface="Comic Sans MS"/>
                <a:ea typeface="Comic Sans MS"/>
                <a:cs typeface="Comic Sans MS"/>
                <a:sym typeface="Comic Sans MS"/>
              </a:defRPr>
            </a:lvl1pPr>
          </a:lstStyle>
          <a:p>
            <a:r>
              <a:t>Causalità unica</a:t>
            </a:r>
          </a:p>
        </p:txBody>
      </p:sp>
      <p:pic>
        <p:nvPicPr>
          <p:cNvPr id="464" name="BD21329_.png" descr="BD21329_"/>
          <p:cNvPicPr>
            <a:picLocks noChangeAspect="1"/>
          </p:cNvPicPr>
          <p:nvPr/>
        </p:nvPicPr>
        <p:blipFill>
          <a:blip r:embed="rId3"/>
          <a:stretch>
            <a:fillRect/>
          </a:stretch>
        </p:blipFill>
        <p:spPr>
          <a:xfrm>
            <a:off x="755650" y="3919537"/>
            <a:ext cx="373063" cy="373063"/>
          </a:xfrm>
          <a:prstGeom prst="rect">
            <a:avLst/>
          </a:prstGeom>
          <a:ln w="12700">
            <a:miter lim="400000"/>
          </a:ln>
        </p:spPr>
      </p:pic>
      <p:sp>
        <p:nvSpPr>
          <p:cNvPr id="465" name="Shape 465"/>
          <p:cNvSpPr/>
          <p:nvPr/>
        </p:nvSpPr>
        <p:spPr>
          <a:xfrm>
            <a:off x="1331912" y="3846512"/>
            <a:ext cx="2142764" cy="586741"/>
          </a:xfrm>
          <a:prstGeom prst="rect">
            <a:avLst/>
          </a:prstGeom>
          <a:ln w="12700">
            <a:miter lim="400000"/>
          </a:ln>
          <a:extLst>
            <a:ext uri="{C572A759-6A51-4108-AA02-DFA0A04FC94B}">
              <ma14:wrappingTextBoxFlag xmlns:ma14="http://schemas.microsoft.com/office/mac/drawingml/2011/main" xmlns="" val="1"/>
            </a:ext>
          </a:extLst>
        </p:spPr>
        <p:txBody>
          <a:bodyPr wrap="none" lIns="45719" rIns="45719">
            <a:spAutoFit/>
          </a:bodyPr>
          <a:lstStyle>
            <a:lvl1pPr>
              <a:defRPr sz="2800">
                <a:solidFill>
                  <a:srgbClr val="FFFFFF"/>
                </a:solidFill>
                <a:latin typeface="Comic Sans MS"/>
                <a:ea typeface="Comic Sans MS"/>
                <a:cs typeface="Comic Sans MS"/>
                <a:sym typeface="Comic Sans MS"/>
              </a:defRPr>
            </a:lvl1pPr>
          </a:lstStyle>
          <a:p>
            <a:r>
              <a:t>Concausalità</a:t>
            </a:r>
          </a:p>
        </p:txBody>
      </p:sp>
      <p:sp>
        <p:nvSpPr>
          <p:cNvPr id="466" name="Shape 466"/>
          <p:cNvSpPr/>
          <p:nvPr/>
        </p:nvSpPr>
        <p:spPr>
          <a:xfrm>
            <a:off x="4067175" y="4006532"/>
            <a:ext cx="1296988" cy="1"/>
          </a:xfrm>
          <a:prstGeom prst="line">
            <a:avLst/>
          </a:prstGeom>
          <a:ln>
            <a:solidFill>
              <a:srgbClr val="FFFF00"/>
            </a:solidFill>
            <a:tailEnd type="triangle"/>
          </a:ln>
        </p:spPr>
        <p:txBody>
          <a:bodyPr lIns="45719" rIns="45719"/>
          <a:lstStyle/>
          <a:p>
            <a:endParaRPr/>
          </a:p>
        </p:txBody>
      </p:sp>
      <p:sp>
        <p:nvSpPr>
          <p:cNvPr id="467" name="Shape 467"/>
          <p:cNvSpPr/>
          <p:nvPr/>
        </p:nvSpPr>
        <p:spPr>
          <a:xfrm>
            <a:off x="4067175" y="4509770"/>
            <a:ext cx="1296988" cy="1"/>
          </a:xfrm>
          <a:prstGeom prst="line">
            <a:avLst/>
          </a:prstGeom>
          <a:ln>
            <a:solidFill>
              <a:srgbClr val="FFFF00"/>
            </a:solidFill>
            <a:tailEnd type="triangle"/>
          </a:ln>
        </p:spPr>
        <p:txBody>
          <a:bodyPr lIns="45719" rIns="45719"/>
          <a:lstStyle/>
          <a:p>
            <a:endParaRPr/>
          </a:p>
        </p:txBody>
      </p:sp>
      <p:sp>
        <p:nvSpPr>
          <p:cNvPr id="468" name="Shape 468"/>
          <p:cNvSpPr/>
          <p:nvPr/>
        </p:nvSpPr>
        <p:spPr>
          <a:xfrm>
            <a:off x="5775325" y="3716337"/>
            <a:ext cx="2493849" cy="586741"/>
          </a:xfrm>
          <a:prstGeom prst="rect">
            <a:avLst/>
          </a:prstGeom>
          <a:ln w="12700">
            <a:miter lim="400000"/>
          </a:ln>
          <a:extLst>
            <a:ext uri="{C572A759-6A51-4108-AA02-DFA0A04FC94B}">
              <ma14:wrappingTextBoxFlag xmlns:ma14="http://schemas.microsoft.com/office/mac/drawingml/2011/main" xmlns="" val="1"/>
            </a:ext>
          </a:extLst>
        </p:spPr>
        <p:txBody>
          <a:bodyPr wrap="none" lIns="45719" rIns="45719">
            <a:spAutoFit/>
          </a:bodyPr>
          <a:lstStyle>
            <a:lvl1pPr>
              <a:defRPr sz="2800">
                <a:solidFill>
                  <a:srgbClr val="FFFFFF"/>
                </a:solidFill>
                <a:latin typeface="Comic Sans MS"/>
                <a:ea typeface="Comic Sans MS"/>
                <a:cs typeface="Comic Sans MS"/>
                <a:sym typeface="Comic Sans MS"/>
              </a:defRPr>
            </a:lvl1pPr>
          </a:lstStyle>
          <a:p>
            <a:r>
              <a:t>c. preesistenti</a:t>
            </a:r>
          </a:p>
        </p:txBody>
      </p:sp>
      <p:sp>
        <p:nvSpPr>
          <p:cNvPr id="469" name="Shape 469"/>
          <p:cNvSpPr/>
          <p:nvPr/>
        </p:nvSpPr>
        <p:spPr>
          <a:xfrm>
            <a:off x="5795962" y="4197350"/>
            <a:ext cx="2658801" cy="586740"/>
          </a:xfrm>
          <a:prstGeom prst="rect">
            <a:avLst/>
          </a:prstGeom>
          <a:ln w="12700">
            <a:miter lim="400000"/>
          </a:ln>
          <a:extLst>
            <a:ext uri="{C572A759-6A51-4108-AA02-DFA0A04FC94B}">
              <ma14:wrappingTextBoxFlag xmlns:ma14="http://schemas.microsoft.com/office/mac/drawingml/2011/main" xmlns="" val="1"/>
            </a:ext>
          </a:extLst>
        </p:spPr>
        <p:txBody>
          <a:bodyPr wrap="none" lIns="45719" rIns="45719">
            <a:spAutoFit/>
          </a:bodyPr>
          <a:lstStyle>
            <a:lvl1pPr>
              <a:defRPr sz="2800">
                <a:solidFill>
                  <a:srgbClr val="FFFFFF"/>
                </a:solidFill>
                <a:latin typeface="Comic Sans MS"/>
                <a:ea typeface="Comic Sans MS"/>
                <a:cs typeface="Comic Sans MS"/>
                <a:sym typeface="Comic Sans MS"/>
              </a:defRPr>
            </a:lvl1pPr>
          </a:lstStyle>
          <a:p>
            <a:r>
              <a:t>c. sopravvenute</a:t>
            </a:r>
          </a:p>
        </p:txBody>
      </p:sp>
    </p:spTree>
  </p:cSld>
  <p:clrMapOvr>
    <a:masterClrMapping/>
  </p:clrMapOvr>
  <p:transition spd="slow"/>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 name="Shape 471"/>
          <p:cNvSpPr/>
          <p:nvPr/>
        </p:nvSpPr>
        <p:spPr>
          <a:xfrm>
            <a:off x="511175" y="115887"/>
            <a:ext cx="8078788" cy="1094741"/>
          </a:xfrm>
          <a:prstGeom prst="rect">
            <a:avLst/>
          </a:prstGeom>
          <a:ln w="12700">
            <a:solidFill>
              <a:srgbClr val="00FFFF"/>
            </a:solidFill>
          </a:ln>
          <a:extLst>
            <a:ext uri="{C572A759-6A51-4108-AA02-DFA0A04FC94B}">
              <ma14:wrappingTextBoxFlag xmlns:ma14="http://schemas.microsoft.com/office/mac/drawingml/2011/main" xmlns="" val="1"/>
            </a:ext>
          </a:extLst>
        </p:spPr>
        <p:txBody>
          <a:bodyPr lIns="45719" rIns="45719">
            <a:spAutoFit/>
          </a:bodyPr>
          <a:lstStyle/>
          <a:p>
            <a:pPr algn="ctr">
              <a:defRPr sz="2800" b="1">
                <a:solidFill>
                  <a:srgbClr val="FFFF00"/>
                </a:solidFill>
                <a:latin typeface="Comic Sans MS"/>
                <a:ea typeface="Comic Sans MS"/>
                <a:cs typeface="Comic Sans MS"/>
                <a:sym typeface="Comic Sans MS"/>
              </a:defRPr>
            </a:pPr>
            <a:r>
              <a:t>DECRETO LEGISLATIVO </a:t>
            </a:r>
          </a:p>
          <a:p>
            <a:pPr algn="ctr">
              <a:defRPr sz="2800" b="1">
                <a:solidFill>
                  <a:srgbClr val="FFFF00"/>
                </a:solidFill>
                <a:latin typeface="Comic Sans MS"/>
                <a:ea typeface="Comic Sans MS"/>
                <a:cs typeface="Comic Sans MS"/>
                <a:sym typeface="Comic Sans MS"/>
              </a:defRPr>
            </a:pPr>
            <a:r>
              <a:t>23 FEBBRAIO 2000 n. 38</a:t>
            </a:r>
          </a:p>
        </p:txBody>
      </p:sp>
      <p:sp>
        <p:nvSpPr>
          <p:cNvPr id="472" name="Shape 472"/>
          <p:cNvSpPr/>
          <p:nvPr/>
        </p:nvSpPr>
        <p:spPr>
          <a:xfrm>
            <a:off x="2803525" y="1316037"/>
            <a:ext cx="3469665" cy="586741"/>
          </a:xfrm>
          <a:prstGeom prst="rect">
            <a:avLst/>
          </a:prstGeom>
          <a:ln w="12700">
            <a:miter lim="400000"/>
          </a:ln>
          <a:extLst>
            <a:ext uri="{C572A759-6A51-4108-AA02-DFA0A04FC94B}">
              <ma14:wrappingTextBoxFlag xmlns:ma14="http://schemas.microsoft.com/office/mac/drawingml/2011/main" xmlns="" val="1"/>
            </a:ext>
          </a:extLst>
        </p:spPr>
        <p:txBody>
          <a:bodyPr wrap="none" lIns="45719" rIns="45719">
            <a:spAutoFit/>
          </a:bodyPr>
          <a:lstStyle>
            <a:lvl1pPr>
              <a:defRPr sz="2800">
                <a:solidFill>
                  <a:srgbClr val="FFFFFF"/>
                </a:solidFill>
                <a:latin typeface="Comic Sans MS"/>
                <a:ea typeface="Comic Sans MS"/>
                <a:cs typeface="Comic Sans MS"/>
                <a:sym typeface="Comic Sans MS"/>
              </a:defRPr>
            </a:lvl1pPr>
          </a:lstStyle>
          <a:p>
            <a:r>
              <a:t>Oggetto della tutela</a:t>
            </a:r>
          </a:p>
        </p:txBody>
      </p:sp>
      <p:sp>
        <p:nvSpPr>
          <p:cNvPr id="473" name="Shape 473"/>
          <p:cNvSpPr/>
          <p:nvPr/>
        </p:nvSpPr>
        <p:spPr>
          <a:xfrm>
            <a:off x="1917700" y="2262187"/>
            <a:ext cx="5229607" cy="586741"/>
          </a:xfrm>
          <a:prstGeom prst="rect">
            <a:avLst/>
          </a:prstGeom>
          <a:ln w="12700">
            <a:miter lim="400000"/>
          </a:ln>
          <a:extLst>
            <a:ext uri="{C572A759-6A51-4108-AA02-DFA0A04FC94B}">
              <ma14:wrappingTextBoxFlag xmlns:ma14="http://schemas.microsoft.com/office/mac/drawingml/2011/main" xmlns="" val="1"/>
            </a:ext>
          </a:extLst>
        </p:spPr>
        <p:txBody>
          <a:bodyPr wrap="none" lIns="45719" rIns="45719">
            <a:spAutoFit/>
          </a:bodyPr>
          <a:lstStyle>
            <a:lvl1pPr>
              <a:defRPr sz="2800">
                <a:solidFill>
                  <a:srgbClr val="FFFFFF"/>
                </a:solidFill>
                <a:latin typeface="Comic Sans MS"/>
                <a:ea typeface="Comic Sans MS"/>
                <a:cs typeface="Comic Sans MS"/>
                <a:sym typeface="Comic Sans MS"/>
              </a:defRPr>
            </a:lvl1pPr>
          </a:lstStyle>
          <a:p>
            <a:r>
              <a:t>Perdita dell’attitudine al lavoro</a:t>
            </a:r>
          </a:p>
        </p:txBody>
      </p:sp>
      <p:sp>
        <p:nvSpPr>
          <p:cNvPr id="474" name="Shape 474"/>
          <p:cNvSpPr/>
          <p:nvPr/>
        </p:nvSpPr>
        <p:spPr>
          <a:xfrm>
            <a:off x="1692274" y="2133600"/>
            <a:ext cx="5327652" cy="863600"/>
          </a:xfrm>
          <a:prstGeom prst="line">
            <a:avLst/>
          </a:prstGeom>
          <a:ln>
            <a:solidFill>
              <a:srgbClr val="00FFFF"/>
            </a:solidFill>
          </a:ln>
        </p:spPr>
        <p:txBody>
          <a:bodyPr lIns="45719" rIns="45719"/>
          <a:lstStyle/>
          <a:p>
            <a:endParaRPr/>
          </a:p>
        </p:txBody>
      </p:sp>
      <p:sp>
        <p:nvSpPr>
          <p:cNvPr id="475" name="Shape 475"/>
          <p:cNvSpPr/>
          <p:nvPr/>
        </p:nvSpPr>
        <p:spPr>
          <a:xfrm flipV="1">
            <a:off x="1835149" y="2060575"/>
            <a:ext cx="5041902" cy="1081088"/>
          </a:xfrm>
          <a:prstGeom prst="line">
            <a:avLst/>
          </a:prstGeom>
          <a:ln>
            <a:solidFill>
              <a:srgbClr val="00FFFF"/>
            </a:solidFill>
          </a:ln>
        </p:spPr>
        <p:txBody>
          <a:bodyPr lIns="45719" rIns="45719"/>
          <a:lstStyle/>
          <a:p>
            <a:endParaRPr/>
          </a:p>
        </p:txBody>
      </p:sp>
      <p:sp>
        <p:nvSpPr>
          <p:cNvPr id="476" name="Shape 476"/>
          <p:cNvSpPr/>
          <p:nvPr/>
        </p:nvSpPr>
        <p:spPr>
          <a:xfrm>
            <a:off x="4140200" y="3141662"/>
            <a:ext cx="360363" cy="719138"/>
          </a:xfrm>
          <a:custGeom>
            <a:avLst/>
            <a:gdLst/>
            <a:ahLst/>
            <a:cxnLst>
              <a:cxn ang="0">
                <a:pos x="wd2" y="hd2"/>
              </a:cxn>
              <a:cxn ang="5400000">
                <a:pos x="wd2" y="hd2"/>
              </a:cxn>
              <a:cxn ang="10800000">
                <a:pos x="wd2" y="hd2"/>
              </a:cxn>
              <a:cxn ang="16200000">
                <a:pos x="wd2" y="hd2"/>
              </a:cxn>
            </a:cxnLst>
            <a:rect l="0" t="0" r="r" b="b"/>
            <a:pathLst>
              <a:path w="21600" h="21600" extrusionOk="0">
                <a:moveTo>
                  <a:pt x="0" y="16200"/>
                </a:moveTo>
                <a:lnTo>
                  <a:pt x="5400" y="16200"/>
                </a:lnTo>
                <a:lnTo>
                  <a:pt x="5400" y="0"/>
                </a:lnTo>
                <a:lnTo>
                  <a:pt x="16200" y="0"/>
                </a:lnTo>
                <a:lnTo>
                  <a:pt x="16200" y="16200"/>
                </a:lnTo>
                <a:lnTo>
                  <a:pt x="21600" y="16200"/>
                </a:lnTo>
                <a:lnTo>
                  <a:pt x="10800" y="21600"/>
                </a:lnTo>
                <a:close/>
              </a:path>
            </a:pathLst>
          </a:custGeom>
          <a:solidFill>
            <a:srgbClr val="CCCCFF"/>
          </a:solidFill>
          <a:ln>
            <a:solidFill>
              <a:srgbClr val="FFFF00"/>
            </a:solidFill>
          </a:ln>
        </p:spPr>
        <p:txBody>
          <a:bodyPr lIns="45719" rIns="45719" anchor="ctr"/>
          <a:lstStyle/>
          <a:p>
            <a:pPr>
              <a:defRPr sz="1800"/>
            </a:pPr>
            <a:endParaRPr/>
          </a:p>
        </p:txBody>
      </p:sp>
      <p:sp>
        <p:nvSpPr>
          <p:cNvPr id="477" name="Shape 477"/>
          <p:cNvSpPr/>
          <p:nvPr/>
        </p:nvSpPr>
        <p:spPr>
          <a:xfrm>
            <a:off x="107950" y="4052887"/>
            <a:ext cx="8928100" cy="2072641"/>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p>
            <a:pPr algn="ctr">
              <a:buSzPct val="100000"/>
              <a:buAutoNum type="arabicPeriod"/>
              <a:defRPr sz="2800">
                <a:solidFill>
                  <a:srgbClr val="FFFFFF"/>
                </a:solidFill>
                <a:latin typeface="Comic Sans MS"/>
                <a:ea typeface="Comic Sans MS"/>
                <a:cs typeface="Comic Sans MS"/>
                <a:sym typeface="Comic Sans MS"/>
              </a:defRPr>
            </a:pPr>
            <a:r>
              <a:t> Danno biologico </a:t>
            </a:r>
          </a:p>
          <a:p>
            <a:pPr algn="ctr">
              <a:buSzPct val="100000"/>
              <a:buAutoNum type="arabicPeriod"/>
              <a:defRPr sz="2800">
                <a:solidFill>
                  <a:srgbClr val="FFFFFF"/>
                </a:solidFill>
                <a:latin typeface="Comic Sans MS"/>
                <a:ea typeface="Comic Sans MS"/>
                <a:cs typeface="Comic Sans MS"/>
                <a:sym typeface="Comic Sans MS"/>
              </a:defRPr>
            </a:pPr>
            <a:r>
              <a:t> Conseguenze patrimoniali in relazione alla categoria di attività lavorativa di appartenenza dell’assicurato e alla ricollocabilità dello stesso</a:t>
            </a:r>
          </a:p>
        </p:txBody>
      </p:sp>
    </p:spTree>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Shape 42"/>
          <p:cNvSpPr/>
          <p:nvPr/>
        </p:nvSpPr>
        <p:spPr>
          <a:xfrm>
            <a:off x="900112" y="236537"/>
            <a:ext cx="7548028" cy="802641"/>
          </a:xfrm>
          <a:prstGeom prst="rect">
            <a:avLst/>
          </a:prstGeom>
          <a:ln w="12700">
            <a:miter lim="400000"/>
          </a:ln>
          <a:extLst>
            <a:ext uri="{C572A759-6A51-4108-AA02-DFA0A04FC94B}">
              <ma14:wrappingTextBoxFlag xmlns:ma14="http://schemas.microsoft.com/office/mac/drawingml/2011/main" xmlns="" val="1"/>
            </a:ext>
          </a:extLst>
        </p:spPr>
        <p:txBody>
          <a:bodyPr wrap="none" lIns="45719" rIns="45719">
            <a:spAutoFit/>
          </a:bodyPr>
          <a:lstStyle>
            <a:lvl1pPr>
              <a:defRPr sz="4000" b="1">
                <a:solidFill>
                  <a:srgbClr val="FFFF00"/>
                </a:solidFill>
                <a:latin typeface="Comic Sans MS"/>
                <a:ea typeface="Comic Sans MS"/>
                <a:cs typeface="Comic Sans MS"/>
                <a:sym typeface="Comic Sans MS"/>
              </a:defRPr>
            </a:lvl1pPr>
          </a:lstStyle>
          <a:p>
            <a:r>
              <a:t>MALATTIA PROFESSIONALE</a:t>
            </a:r>
          </a:p>
        </p:txBody>
      </p:sp>
      <p:sp>
        <p:nvSpPr>
          <p:cNvPr id="43" name="Shape 43"/>
          <p:cNvSpPr/>
          <p:nvPr/>
        </p:nvSpPr>
        <p:spPr>
          <a:xfrm>
            <a:off x="679450" y="1412875"/>
            <a:ext cx="7796213" cy="1586865"/>
          </a:xfrm>
          <a:prstGeom prst="rect">
            <a:avLst/>
          </a:prstGeom>
          <a:ln>
            <a:solidFill>
              <a:srgbClr val="00FFFF"/>
            </a:solidFill>
          </a:ln>
          <a:extLst>
            <a:ext uri="{C572A759-6A51-4108-AA02-DFA0A04FC94B}">
              <ma14:wrappingTextBoxFlag xmlns:ma14="http://schemas.microsoft.com/office/mac/drawingml/2011/main" xmlns="" val="1"/>
            </a:ext>
          </a:extLst>
        </p:spPr>
        <p:txBody>
          <a:bodyPr lIns="45719" rIns="45719">
            <a:spAutoFit/>
          </a:bodyPr>
          <a:lstStyle/>
          <a:p>
            <a:pPr algn="ctr">
              <a:defRPr sz="2800">
                <a:solidFill>
                  <a:srgbClr val="FFFFFF"/>
                </a:solidFill>
                <a:latin typeface="Comic Sans MS"/>
                <a:ea typeface="Comic Sans MS"/>
                <a:cs typeface="Comic Sans MS"/>
                <a:sym typeface="Comic Sans MS"/>
              </a:defRPr>
            </a:pPr>
            <a:r>
              <a:t>Processo morboso che deriva da una </a:t>
            </a:r>
            <a:r>
              <a:rPr u="sng"/>
              <a:t>esposizione protratta</a:t>
            </a:r>
            <a:r>
              <a:t> agli effetti nocivi</a:t>
            </a:r>
          </a:p>
          <a:p>
            <a:pPr algn="ctr">
              <a:defRPr sz="2800">
                <a:solidFill>
                  <a:srgbClr val="FFFFFF"/>
                </a:solidFill>
                <a:latin typeface="Comic Sans MS"/>
                <a:ea typeface="Comic Sans MS"/>
                <a:cs typeface="Comic Sans MS"/>
                <a:sym typeface="Comic Sans MS"/>
              </a:defRPr>
            </a:pPr>
            <a:r>
              <a:t>del lavoro</a:t>
            </a:r>
          </a:p>
        </p:txBody>
      </p:sp>
      <p:sp>
        <p:nvSpPr>
          <p:cNvPr id="44" name="Shape 44"/>
          <p:cNvSpPr/>
          <p:nvPr/>
        </p:nvSpPr>
        <p:spPr>
          <a:xfrm>
            <a:off x="684212" y="4206875"/>
            <a:ext cx="7775576" cy="1586865"/>
          </a:xfrm>
          <a:prstGeom prst="rect">
            <a:avLst/>
          </a:prstGeom>
          <a:ln>
            <a:solidFill>
              <a:srgbClr val="00FFFF"/>
            </a:solidFill>
          </a:ln>
          <a:extLst>
            <a:ext uri="{C572A759-6A51-4108-AA02-DFA0A04FC94B}">
              <ma14:wrappingTextBoxFlag xmlns:ma14="http://schemas.microsoft.com/office/mac/drawingml/2011/main" xmlns="" val="1"/>
            </a:ext>
          </a:extLst>
        </p:spPr>
        <p:txBody>
          <a:bodyPr lIns="45719" rIns="45719">
            <a:spAutoFit/>
          </a:bodyPr>
          <a:lstStyle/>
          <a:p>
            <a:pPr algn="ctr">
              <a:defRPr sz="2800">
                <a:solidFill>
                  <a:srgbClr val="FFFFFF"/>
                </a:solidFill>
                <a:latin typeface="Comic Sans MS"/>
                <a:ea typeface="Comic Sans MS"/>
                <a:cs typeface="Comic Sans MS"/>
                <a:sym typeface="Comic Sans MS"/>
              </a:defRPr>
            </a:pPr>
            <a:r>
              <a:t>Manifestazioni cliniche dovute </a:t>
            </a:r>
            <a:r>
              <a:rPr u="sng"/>
              <a:t>all’azione lenta e  ripetuta</a:t>
            </a:r>
            <a:r>
              <a:t> di agenti patogeni legati al lavoro stesso </a:t>
            </a:r>
          </a:p>
        </p:txBody>
      </p:sp>
      <p:sp>
        <p:nvSpPr>
          <p:cNvPr id="45" name="Shape 45"/>
          <p:cNvSpPr/>
          <p:nvPr/>
        </p:nvSpPr>
        <p:spPr>
          <a:xfrm>
            <a:off x="4370387" y="2997200"/>
            <a:ext cx="485776" cy="976313"/>
          </a:xfrm>
          <a:custGeom>
            <a:avLst/>
            <a:gdLst/>
            <a:ahLst/>
            <a:cxnLst>
              <a:cxn ang="0">
                <a:pos x="wd2" y="hd2"/>
              </a:cxn>
              <a:cxn ang="5400000">
                <a:pos x="wd2" y="hd2"/>
              </a:cxn>
              <a:cxn ang="10800000">
                <a:pos x="wd2" y="hd2"/>
              </a:cxn>
              <a:cxn ang="16200000">
                <a:pos x="wd2" y="hd2"/>
              </a:cxn>
            </a:cxnLst>
            <a:rect l="0" t="0" r="r" b="b"/>
            <a:pathLst>
              <a:path w="21600" h="21600" extrusionOk="0">
                <a:moveTo>
                  <a:pt x="0" y="16200"/>
                </a:moveTo>
                <a:lnTo>
                  <a:pt x="5400" y="16200"/>
                </a:lnTo>
                <a:lnTo>
                  <a:pt x="5400" y="0"/>
                </a:lnTo>
                <a:lnTo>
                  <a:pt x="16200" y="0"/>
                </a:lnTo>
                <a:lnTo>
                  <a:pt x="16200" y="16200"/>
                </a:lnTo>
                <a:lnTo>
                  <a:pt x="21600" y="16200"/>
                </a:lnTo>
                <a:lnTo>
                  <a:pt x="10800" y="21600"/>
                </a:lnTo>
                <a:close/>
              </a:path>
            </a:pathLst>
          </a:custGeom>
          <a:solidFill>
            <a:srgbClr val="00FFFF"/>
          </a:solidFill>
          <a:ln>
            <a:solidFill>
              <a:srgbClr val="FFFF00"/>
            </a:solidFill>
          </a:ln>
        </p:spPr>
        <p:txBody>
          <a:bodyPr lIns="45719" rIns="45719" anchor="ctr"/>
          <a:lstStyle/>
          <a:p>
            <a:pPr>
              <a:defRPr sz="1800"/>
            </a:pPr>
            <a:endParaRPr/>
          </a:p>
        </p:txBody>
      </p:sp>
      <p:pic>
        <p:nvPicPr>
          <p:cNvPr id="46" name="BD10307_.png" descr="BD10307_"/>
          <p:cNvPicPr>
            <a:picLocks noChangeAspect="1"/>
          </p:cNvPicPr>
          <p:nvPr/>
        </p:nvPicPr>
        <p:blipFill>
          <a:blip r:embed="rId2"/>
          <a:stretch>
            <a:fillRect/>
          </a:stretch>
        </p:blipFill>
        <p:spPr>
          <a:xfrm>
            <a:off x="0" y="6705600"/>
            <a:ext cx="9144000" cy="152400"/>
          </a:xfrm>
          <a:prstGeom prst="rect">
            <a:avLst/>
          </a:prstGeom>
          <a:ln w="12700">
            <a:miter lim="400000"/>
          </a:ln>
        </p:spPr>
      </p:pic>
    </p:spTree>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Shape 48"/>
          <p:cNvSpPr/>
          <p:nvPr/>
        </p:nvSpPr>
        <p:spPr>
          <a:xfrm>
            <a:off x="1692275" y="549275"/>
            <a:ext cx="5832475" cy="792163"/>
          </a:xfrm>
          <a:prstGeom prst="rect">
            <a:avLst/>
          </a:prstGeom>
          <a:solidFill>
            <a:srgbClr val="751118"/>
          </a:solidFill>
          <a:ln>
            <a:solidFill>
              <a:srgbClr val="00FFFF"/>
            </a:solidFill>
          </a:ln>
        </p:spPr>
        <p:txBody>
          <a:bodyPr lIns="45719" rIns="45719" anchor="ctr"/>
          <a:lstStyle/>
          <a:p>
            <a:pPr>
              <a:defRPr sz="1800"/>
            </a:pPr>
            <a:endParaRPr/>
          </a:p>
        </p:txBody>
      </p:sp>
      <p:pic>
        <p:nvPicPr>
          <p:cNvPr id="49" name="BD10307_.png" descr="BD10307_"/>
          <p:cNvPicPr>
            <a:picLocks noChangeAspect="1"/>
          </p:cNvPicPr>
          <p:nvPr/>
        </p:nvPicPr>
        <p:blipFill>
          <a:blip r:embed="rId2"/>
          <a:stretch>
            <a:fillRect/>
          </a:stretch>
        </p:blipFill>
        <p:spPr>
          <a:xfrm>
            <a:off x="0" y="6705600"/>
            <a:ext cx="9144000" cy="152400"/>
          </a:xfrm>
          <a:prstGeom prst="rect">
            <a:avLst/>
          </a:prstGeom>
          <a:ln w="12700">
            <a:miter lim="400000"/>
          </a:ln>
        </p:spPr>
      </p:pic>
      <p:sp>
        <p:nvSpPr>
          <p:cNvPr id="50" name="Shape 50"/>
          <p:cNvSpPr/>
          <p:nvPr/>
        </p:nvSpPr>
        <p:spPr>
          <a:xfrm>
            <a:off x="1869586" y="523875"/>
            <a:ext cx="5403241" cy="942340"/>
          </a:xfrm>
          <a:prstGeom prst="rect">
            <a:avLst/>
          </a:prstGeom>
          <a:ln w="12700">
            <a:miter lim="400000"/>
          </a:ln>
          <a:extLst>
            <a:ext uri="{C572A759-6A51-4108-AA02-DFA0A04FC94B}">
              <ma14:wrappingTextBoxFlag xmlns:ma14="http://schemas.microsoft.com/office/mac/drawingml/2011/main" xmlns="" val="1"/>
            </a:ext>
          </a:extLst>
        </p:spPr>
        <p:txBody>
          <a:bodyPr wrap="none" lIns="45719" rIns="45719">
            <a:spAutoFit/>
          </a:bodyPr>
          <a:lstStyle/>
          <a:p>
            <a:pPr algn="ctr">
              <a:defRPr sz="2800" b="1">
                <a:solidFill>
                  <a:srgbClr val="FFFF00"/>
                </a:solidFill>
                <a:latin typeface="Comic Sans MS"/>
                <a:ea typeface="Comic Sans MS"/>
                <a:cs typeface="Comic Sans MS"/>
                <a:sym typeface="Comic Sans MS"/>
              </a:defRPr>
            </a:pPr>
            <a:r>
              <a:t>MALATTIE PROFESSIONALI</a:t>
            </a:r>
          </a:p>
          <a:p>
            <a:pPr algn="ctr">
              <a:defRPr sz="2000">
                <a:solidFill>
                  <a:srgbClr val="FFFF00"/>
                </a:solidFill>
                <a:latin typeface="Comic Sans MS"/>
                <a:ea typeface="Comic Sans MS"/>
                <a:cs typeface="Comic Sans MS"/>
                <a:sym typeface="Comic Sans MS"/>
              </a:defRPr>
            </a:pPr>
            <a:r>
              <a:t>(T.U. 30 GIUGNO 1965, n. 1124)</a:t>
            </a:r>
          </a:p>
        </p:txBody>
      </p:sp>
      <p:sp>
        <p:nvSpPr>
          <p:cNvPr id="51" name="Shape 51"/>
          <p:cNvSpPr/>
          <p:nvPr/>
        </p:nvSpPr>
        <p:spPr>
          <a:xfrm>
            <a:off x="71437" y="1484312"/>
            <a:ext cx="8964613" cy="586741"/>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lvl1pPr algn="ctr">
              <a:defRPr sz="2800" b="1">
                <a:solidFill>
                  <a:srgbClr val="FFFFFF"/>
                </a:solidFill>
                <a:latin typeface="Comic Sans MS"/>
                <a:ea typeface="Comic Sans MS"/>
                <a:cs typeface="Comic Sans MS"/>
                <a:sym typeface="Comic Sans MS"/>
              </a:defRPr>
            </a:lvl1pPr>
          </a:lstStyle>
          <a:p>
            <a:r>
              <a:t>Sistema tabellare </a:t>
            </a:r>
          </a:p>
        </p:txBody>
      </p:sp>
      <p:graphicFrame>
        <p:nvGraphicFramePr>
          <p:cNvPr id="52" name="Table 52"/>
          <p:cNvGraphicFramePr/>
          <p:nvPr/>
        </p:nvGraphicFramePr>
        <p:xfrm>
          <a:off x="457200" y="2286000"/>
          <a:ext cx="8362950" cy="3633787"/>
        </p:xfrm>
        <a:graphic>
          <a:graphicData uri="http://schemas.openxmlformats.org/drawingml/2006/table">
            <a:tbl>
              <a:tblPr>
                <a:tableStyleId>{4C3C2611-4C71-4FC5-86AE-919BDF0F9419}</a:tableStyleId>
              </a:tblPr>
              <a:tblGrid>
                <a:gridCol w="2787650">
                  <a:extLst>
                    <a:ext uri="{9D8B030D-6E8A-4147-A177-3AD203B41FA5}">
                      <a16:colId xmlns:a16="http://schemas.microsoft.com/office/drawing/2014/main" val="20000"/>
                    </a:ext>
                  </a:extLst>
                </a:gridCol>
                <a:gridCol w="2787650">
                  <a:extLst>
                    <a:ext uri="{9D8B030D-6E8A-4147-A177-3AD203B41FA5}">
                      <a16:colId xmlns:a16="http://schemas.microsoft.com/office/drawing/2014/main" val="20001"/>
                    </a:ext>
                  </a:extLst>
                </a:gridCol>
                <a:gridCol w="2787650">
                  <a:extLst>
                    <a:ext uri="{9D8B030D-6E8A-4147-A177-3AD203B41FA5}">
                      <a16:colId xmlns:a16="http://schemas.microsoft.com/office/drawing/2014/main" val="20002"/>
                    </a:ext>
                  </a:extLst>
                </a:gridCol>
              </a:tblGrid>
              <a:tr h="914400">
                <a:tc>
                  <a:txBody>
                    <a:bodyPr/>
                    <a:lstStyle/>
                    <a:p>
                      <a:pPr algn="ctr">
                        <a:spcBef>
                          <a:spcPts val="400"/>
                        </a:spcBef>
                        <a:defRPr sz="1800"/>
                      </a:pPr>
                      <a:r>
                        <a:rPr>
                          <a:solidFill>
                            <a:srgbClr val="FFFFFF"/>
                          </a:solidFill>
                          <a:latin typeface="Comic Sans MS"/>
                          <a:ea typeface="Comic Sans MS"/>
                          <a:cs typeface="Comic Sans MS"/>
                          <a:sym typeface="Comic Sans MS"/>
                        </a:rPr>
                        <a:t>Malattie</a:t>
                      </a:r>
                    </a:p>
                  </a:txBody>
                  <a:tcPr marL="45720" marR="45720" anchor="ctr" horzOverflow="overflow">
                    <a:lnL w="19050">
                      <a:solidFill>
                        <a:srgbClr val="FFFF00"/>
                      </a:solidFill>
                    </a:lnL>
                    <a:lnR w="19050">
                      <a:solidFill>
                        <a:srgbClr val="FFFF00"/>
                      </a:solidFill>
                    </a:lnR>
                    <a:lnT w="19050">
                      <a:solidFill>
                        <a:srgbClr val="FFFF00"/>
                      </a:solidFill>
                    </a:lnT>
                    <a:lnB w="19050">
                      <a:solidFill>
                        <a:srgbClr val="FFFF00"/>
                      </a:solidFill>
                    </a:lnB>
                    <a:noFill/>
                  </a:tcPr>
                </a:tc>
                <a:tc>
                  <a:txBody>
                    <a:bodyPr/>
                    <a:lstStyle/>
                    <a:p>
                      <a:pPr algn="ctr">
                        <a:spcBef>
                          <a:spcPts val="400"/>
                        </a:spcBef>
                        <a:defRPr sz="1800"/>
                      </a:pPr>
                      <a:r>
                        <a:rPr>
                          <a:solidFill>
                            <a:srgbClr val="FFFFFF"/>
                          </a:solidFill>
                          <a:latin typeface="Comic Sans MS"/>
                          <a:ea typeface="Comic Sans MS"/>
                          <a:cs typeface="Comic Sans MS"/>
                          <a:sym typeface="Comic Sans MS"/>
                        </a:rPr>
                        <a:t>Lavorazioni</a:t>
                      </a:r>
                    </a:p>
                  </a:txBody>
                  <a:tcPr marL="45720" marR="45720" anchor="ctr" horzOverflow="overflow">
                    <a:lnL w="19050">
                      <a:solidFill>
                        <a:srgbClr val="FFFF00"/>
                      </a:solidFill>
                    </a:lnL>
                    <a:lnR w="19050">
                      <a:solidFill>
                        <a:srgbClr val="FFFF00"/>
                      </a:solidFill>
                    </a:lnR>
                    <a:lnT w="19050">
                      <a:solidFill>
                        <a:srgbClr val="FFFF00"/>
                      </a:solidFill>
                    </a:lnT>
                    <a:lnB w="19050">
                      <a:solidFill>
                        <a:srgbClr val="FFFF00"/>
                      </a:solidFill>
                    </a:lnB>
                    <a:noFill/>
                  </a:tcPr>
                </a:tc>
                <a:tc>
                  <a:txBody>
                    <a:bodyPr/>
                    <a:lstStyle/>
                    <a:p>
                      <a:pPr algn="l">
                        <a:spcBef>
                          <a:spcPts val="400"/>
                        </a:spcBef>
                        <a:defRPr sz="1800"/>
                      </a:pPr>
                      <a:r>
                        <a:rPr>
                          <a:solidFill>
                            <a:srgbClr val="FFFFFF"/>
                          </a:solidFill>
                          <a:latin typeface="Comic Sans MS"/>
                          <a:ea typeface="Comic Sans MS"/>
                          <a:cs typeface="Comic Sans MS"/>
                          <a:sym typeface="Comic Sans MS"/>
                        </a:rPr>
                        <a:t>Periodo massimo di indennizzabilità dalla cessazione del lavoro</a:t>
                      </a:r>
                    </a:p>
                  </a:txBody>
                  <a:tcPr marL="45720" marR="45720" anchor="ctr" horzOverflow="overflow">
                    <a:lnL w="19050">
                      <a:solidFill>
                        <a:srgbClr val="FFFF00"/>
                      </a:solidFill>
                    </a:lnL>
                    <a:lnR w="19050">
                      <a:solidFill>
                        <a:srgbClr val="FFFF00"/>
                      </a:solidFill>
                    </a:lnR>
                    <a:lnT w="19050">
                      <a:solidFill>
                        <a:srgbClr val="FFFF00"/>
                      </a:solidFill>
                    </a:lnT>
                    <a:lnB w="19050">
                      <a:solidFill>
                        <a:srgbClr val="FFFF00"/>
                      </a:solidFill>
                    </a:lnB>
                    <a:noFill/>
                  </a:tcPr>
                </a:tc>
                <a:extLst>
                  <a:ext uri="{0D108BD9-81ED-4DB2-BD59-A6C34878D82A}">
                    <a16:rowId xmlns:a16="http://schemas.microsoft.com/office/drawing/2014/main" val="10000"/>
                  </a:ext>
                </a:extLst>
              </a:tr>
              <a:tr h="2719387">
                <a:tc>
                  <a:txBody>
                    <a:bodyPr/>
                    <a:lstStyle/>
                    <a:p>
                      <a:pPr algn="l">
                        <a:spcBef>
                          <a:spcPts val="400"/>
                        </a:spcBef>
                        <a:defRPr sz="1800"/>
                      </a:pPr>
                      <a:r>
                        <a:rPr>
                          <a:solidFill>
                            <a:srgbClr val="FFFFFF"/>
                          </a:solidFill>
                          <a:latin typeface="Comic Sans MS"/>
                          <a:ea typeface="Comic Sans MS"/>
                          <a:cs typeface="Comic Sans MS"/>
                          <a:sym typeface="Comic Sans MS"/>
                        </a:rPr>
                        <a:t>36) Malattie causate da cloruro di vinile e dagli altri derivati alogenati degli idrocarburi alifatici saturi e non saturi, ciclici e non ciclici e loro conseguenze dirette</a:t>
                      </a:r>
                    </a:p>
                  </a:txBody>
                  <a:tcPr marL="45720" marR="45720" anchor="ctr" horzOverflow="overflow">
                    <a:lnL w="19050">
                      <a:solidFill>
                        <a:srgbClr val="FFFF00"/>
                      </a:solidFill>
                    </a:lnL>
                    <a:lnR w="19050">
                      <a:solidFill>
                        <a:srgbClr val="FFFF00"/>
                      </a:solidFill>
                    </a:lnR>
                    <a:lnT w="19050">
                      <a:solidFill>
                        <a:srgbClr val="FFFF00"/>
                      </a:solidFill>
                    </a:lnT>
                    <a:lnB w="19050">
                      <a:solidFill>
                        <a:srgbClr val="FFFF00"/>
                      </a:solidFill>
                    </a:lnB>
                    <a:noFill/>
                  </a:tcPr>
                </a:tc>
                <a:tc>
                  <a:txBody>
                    <a:bodyPr/>
                    <a:lstStyle/>
                    <a:p>
                      <a:pPr algn="l">
                        <a:spcBef>
                          <a:spcPts val="400"/>
                        </a:spcBef>
                        <a:defRPr sz="1800">
                          <a:solidFill>
                            <a:srgbClr val="FFFFFF"/>
                          </a:solidFill>
                          <a:latin typeface="Comic Sans MS"/>
                          <a:ea typeface="Comic Sans MS"/>
                          <a:cs typeface="Comic Sans MS"/>
                          <a:sym typeface="Comic Sans MS"/>
                        </a:defRPr>
                      </a:pPr>
                      <a:r>
                        <a:t>Lavorazioni che espongono all’azione del</a:t>
                      </a:r>
                      <a:r>
                        <a:rPr>
                          <a:latin typeface="+mn-lt"/>
                          <a:ea typeface="+mn-ea"/>
                          <a:cs typeface="+mn-cs"/>
                          <a:sym typeface="Times New Roman"/>
                        </a:rPr>
                        <a:t> </a:t>
                      </a:r>
                      <a:r>
                        <a:t>cloruro di vinile e dagli altri derivati alogenati degli idrocarburi alifatici saturi e non saturi, ciclici e non ciclici </a:t>
                      </a:r>
                    </a:p>
                  </a:txBody>
                  <a:tcPr marL="45720" marR="45720" anchor="ctr" horzOverflow="overflow">
                    <a:lnL w="19050">
                      <a:solidFill>
                        <a:srgbClr val="FFFF00"/>
                      </a:solidFill>
                    </a:lnL>
                    <a:lnR w="19050">
                      <a:solidFill>
                        <a:srgbClr val="FFFF00"/>
                      </a:solidFill>
                    </a:lnR>
                    <a:lnT w="19050">
                      <a:solidFill>
                        <a:srgbClr val="FFFF00"/>
                      </a:solidFill>
                    </a:lnT>
                    <a:lnB w="19050">
                      <a:solidFill>
                        <a:srgbClr val="FFFF00"/>
                      </a:solidFill>
                    </a:lnB>
                    <a:noFill/>
                  </a:tcPr>
                </a:tc>
                <a:tc>
                  <a:txBody>
                    <a:bodyPr/>
                    <a:lstStyle/>
                    <a:p>
                      <a:pPr algn="l">
                        <a:spcBef>
                          <a:spcPts val="400"/>
                        </a:spcBef>
                        <a:defRPr sz="1800"/>
                      </a:pPr>
                      <a:r>
                        <a:rPr>
                          <a:solidFill>
                            <a:srgbClr val="FFFFFF"/>
                          </a:solidFill>
                          <a:latin typeface="Comic Sans MS"/>
                          <a:ea typeface="Comic Sans MS"/>
                          <a:cs typeface="Comic Sans MS"/>
                          <a:sym typeface="Comic Sans MS"/>
                        </a:rPr>
                        <a:t>3 anni, in caso di manifestazioni neoplastiche 30 anni</a:t>
                      </a:r>
                    </a:p>
                  </a:txBody>
                  <a:tcPr marL="45720" marR="45720" anchor="ctr" horzOverflow="overflow">
                    <a:lnL w="19050">
                      <a:solidFill>
                        <a:srgbClr val="FFFF00"/>
                      </a:solidFill>
                    </a:lnL>
                    <a:lnR w="19050">
                      <a:solidFill>
                        <a:srgbClr val="FFFF00"/>
                      </a:solidFill>
                    </a:lnR>
                    <a:lnT w="19050">
                      <a:solidFill>
                        <a:srgbClr val="FFFF00"/>
                      </a:solidFill>
                    </a:lnT>
                    <a:lnB w="19050">
                      <a:solidFill>
                        <a:srgbClr val="FFFF00"/>
                      </a:solidFill>
                    </a:lnB>
                    <a:noFill/>
                  </a:tcPr>
                </a:tc>
                <a:extLst>
                  <a:ext uri="{0D108BD9-81ED-4DB2-BD59-A6C34878D82A}">
                    <a16:rowId xmlns:a16="http://schemas.microsoft.com/office/drawing/2014/main" val="10001"/>
                  </a:ext>
                </a:extLst>
              </a:tr>
            </a:tbl>
          </a:graphicData>
        </a:graphic>
      </p:graphicFrame>
    </p:spTree>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 name="Shape 54"/>
          <p:cNvSpPr/>
          <p:nvPr/>
        </p:nvSpPr>
        <p:spPr>
          <a:xfrm>
            <a:off x="1860061" y="523875"/>
            <a:ext cx="5422291" cy="961390"/>
          </a:xfrm>
          <a:prstGeom prst="rect">
            <a:avLst/>
          </a:prstGeom>
          <a:ln w="19050">
            <a:solidFill>
              <a:srgbClr val="00FFFF"/>
            </a:solidFill>
          </a:ln>
          <a:extLst>
            <a:ext uri="{C572A759-6A51-4108-AA02-DFA0A04FC94B}">
              <ma14:wrappingTextBoxFlag xmlns:ma14="http://schemas.microsoft.com/office/mac/drawingml/2011/main" xmlns="" val="1"/>
            </a:ext>
          </a:extLst>
        </p:spPr>
        <p:txBody>
          <a:bodyPr wrap="none" lIns="45719" rIns="45719">
            <a:spAutoFit/>
          </a:bodyPr>
          <a:lstStyle/>
          <a:p>
            <a:pPr algn="ctr">
              <a:defRPr sz="2800" b="1">
                <a:solidFill>
                  <a:srgbClr val="FFFF00"/>
                </a:solidFill>
                <a:latin typeface="Comic Sans MS"/>
                <a:ea typeface="Comic Sans MS"/>
                <a:cs typeface="Comic Sans MS"/>
                <a:sym typeface="Comic Sans MS"/>
              </a:defRPr>
            </a:pPr>
            <a:r>
              <a:t>MALATTIE PROFESSIONALI</a:t>
            </a:r>
          </a:p>
          <a:p>
            <a:pPr algn="ctr">
              <a:defRPr sz="2000">
                <a:solidFill>
                  <a:srgbClr val="FFFF00"/>
                </a:solidFill>
                <a:latin typeface="Comic Sans MS"/>
                <a:ea typeface="Comic Sans MS"/>
                <a:cs typeface="Comic Sans MS"/>
                <a:sym typeface="Comic Sans MS"/>
              </a:defRPr>
            </a:pPr>
            <a:r>
              <a:t>(T.U. 30 GIUGNO 1965, n. 1124)</a:t>
            </a:r>
          </a:p>
        </p:txBody>
      </p:sp>
      <p:sp>
        <p:nvSpPr>
          <p:cNvPr id="55" name="Shape 55"/>
          <p:cNvSpPr/>
          <p:nvPr/>
        </p:nvSpPr>
        <p:spPr>
          <a:xfrm>
            <a:off x="71437" y="2252662"/>
            <a:ext cx="8964613" cy="2567941"/>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lvl1pPr algn="just">
              <a:defRPr sz="2800">
                <a:solidFill>
                  <a:srgbClr val="FFFFFF"/>
                </a:solidFill>
                <a:latin typeface="Comic Sans MS"/>
                <a:ea typeface="Comic Sans MS"/>
                <a:cs typeface="Comic Sans MS"/>
                <a:sym typeface="Comic Sans MS"/>
              </a:defRPr>
            </a:lvl1pPr>
          </a:lstStyle>
          <a:p>
            <a:r>
              <a:t>Malattie professionali indicate nella tabella, contratte nell’esercizio e  a causa delle lavorazioni specificate nella tabella stessa, manifestatesi entro il periodo massimo di indennizzabilità dalla cessazione dal lavoro</a:t>
            </a:r>
          </a:p>
        </p:txBody>
      </p:sp>
    </p:spTree>
  </p:cSld>
  <p:clrMapOvr>
    <a:masterClrMapping/>
  </p:clrMapOvr>
  <p:transition spd="slow"/>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 name="Shape 57"/>
          <p:cNvSpPr/>
          <p:nvPr/>
        </p:nvSpPr>
        <p:spPr>
          <a:xfrm>
            <a:off x="1692275" y="549275"/>
            <a:ext cx="5832475" cy="792163"/>
          </a:xfrm>
          <a:prstGeom prst="rect">
            <a:avLst/>
          </a:prstGeom>
          <a:solidFill>
            <a:srgbClr val="751118"/>
          </a:solidFill>
          <a:ln>
            <a:solidFill>
              <a:srgbClr val="00FFFF"/>
            </a:solidFill>
          </a:ln>
        </p:spPr>
        <p:txBody>
          <a:bodyPr lIns="45719" rIns="45719" anchor="ctr"/>
          <a:lstStyle/>
          <a:p>
            <a:pPr>
              <a:defRPr sz="1800"/>
            </a:pPr>
            <a:endParaRPr/>
          </a:p>
        </p:txBody>
      </p:sp>
      <p:pic>
        <p:nvPicPr>
          <p:cNvPr id="58" name="BD10307_.png" descr="BD10307_"/>
          <p:cNvPicPr>
            <a:picLocks noChangeAspect="1"/>
          </p:cNvPicPr>
          <p:nvPr/>
        </p:nvPicPr>
        <p:blipFill>
          <a:blip r:embed="rId2"/>
          <a:stretch>
            <a:fillRect/>
          </a:stretch>
        </p:blipFill>
        <p:spPr>
          <a:xfrm>
            <a:off x="0" y="6705600"/>
            <a:ext cx="9144000" cy="152400"/>
          </a:xfrm>
          <a:prstGeom prst="rect">
            <a:avLst/>
          </a:prstGeom>
          <a:ln w="12700">
            <a:miter lim="400000"/>
          </a:ln>
        </p:spPr>
      </p:pic>
      <p:sp>
        <p:nvSpPr>
          <p:cNvPr id="59" name="Shape 59"/>
          <p:cNvSpPr/>
          <p:nvPr/>
        </p:nvSpPr>
        <p:spPr>
          <a:xfrm>
            <a:off x="1869586" y="523875"/>
            <a:ext cx="5403241" cy="942340"/>
          </a:xfrm>
          <a:prstGeom prst="rect">
            <a:avLst/>
          </a:prstGeom>
          <a:ln w="12700">
            <a:miter lim="400000"/>
          </a:ln>
          <a:extLst>
            <a:ext uri="{C572A759-6A51-4108-AA02-DFA0A04FC94B}">
              <ma14:wrappingTextBoxFlag xmlns:ma14="http://schemas.microsoft.com/office/mac/drawingml/2011/main" xmlns="" val="1"/>
            </a:ext>
          </a:extLst>
        </p:spPr>
        <p:txBody>
          <a:bodyPr wrap="none" lIns="45719" rIns="45719">
            <a:spAutoFit/>
          </a:bodyPr>
          <a:lstStyle/>
          <a:p>
            <a:pPr algn="ctr">
              <a:defRPr sz="2800" b="1">
                <a:solidFill>
                  <a:srgbClr val="FFFF00"/>
                </a:solidFill>
                <a:latin typeface="Comic Sans MS"/>
                <a:ea typeface="Comic Sans MS"/>
                <a:cs typeface="Comic Sans MS"/>
                <a:sym typeface="Comic Sans MS"/>
              </a:defRPr>
            </a:pPr>
            <a:r>
              <a:t>MALATTIE PROFESSIONALI</a:t>
            </a:r>
          </a:p>
          <a:p>
            <a:pPr algn="ctr">
              <a:defRPr sz="2000">
                <a:solidFill>
                  <a:srgbClr val="FFFF00"/>
                </a:solidFill>
                <a:latin typeface="Comic Sans MS"/>
                <a:ea typeface="Comic Sans MS"/>
                <a:cs typeface="Comic Sans MS"/>
                <a:sym typeface="Comic Sans MS"/>
              </a:defRPr>
            </a:pPr>
            <a:r>
              <a:t>(T.U. 30 GIUGNO 1965, n. 1124)</a:t>
            </a:r>
          </a:p>
        </p:txBody>
      </p:sp>
      <p:sp>
        <p:nvSpPr>
          <p:cNvPr id="60" name="Shape 60"/>
          <p:cNvSpPr/>
          <p:nvPr/>
        </p:nvSpPr>
        <p:spPr>
          <a:xfrm>
            <a:off x="2541587" y="2181225"/>
            <a:ext cx="3962436" cy="586740"/>
          </a:xfrm>
          <a:prstGeom prst="rect">
            <a:avLst/>
          </a:prstGeom>
          <a:ln w="12700">
            <a:miter lim="400000"/>
          </a:ln>
          <a:extLst>
            <a:ext uri="{C572A759-6A51-4108-AA02-DFA0A04FC94B}">
              <ma14:wrappingTextBoxFlag xmlns:ma14="http://schemas.microsoft.com/office/mac/drawingml/2011/main" xmlns="" val="1"/>
            </a:ext>
          </a:extLst>
        </p:spPr>
        <p:txBody>
          <a:bodyPr wrap="none" lIns="45719" rIns="45719">
            <a:spAutoFit/>
          </a:bodyPr>
          <a:lstStyle>
            <a:lvl1pPr>
              <a:defRPr sz="2800" b="1">
                <a:solidFill>
                  <a:srgbClr val="FFFF00"/>
                </a:solidFill>
                <a:latin typeface="Comic Sans MS"/>
                <a:ea typeface="Comic Sans MS"/>
                <a:cs typeface="Comic Sans MS"/>
                <a:sym typeface="Comic Sans MS"/>
              </a:defRPr>
            </a:lvl1pPr>
          </a:lstStyle>
          <a:p>
            <a:r>
              <a:t>Disposizioni particolari</a:t>
            </a:r>
          </a:p>
        </p:txBody>
      </p:sp>
      <p:pic>
        <p:nvPicPr>
          <p:cNvPr id="61" name="BD10263_.png" descr="BD10263_"/>
          <p:cNvPicPr>
            <a:picLocks noChangeAspect="1"/>
          </p:cNvPicPr>
          <p:nvPr/>
        </p:nvPicPr>
        <p:blipFill>
          <a:blip r:embed="rId3"/>
          <a:stretch>
            <a:fillRect/>
          </a:stretch>
        </p:blipFill>
        <p:spPr>
          <a:xfrm>
            <a:off x="1187450" y="3717925"/>
            <a:ext cx="215900" cy="215900"/>
          </a:xfrm>
          <a:prstGeom prst="rect">
            <a:avLst/>
          </a:prstGeom>
          <a:ln w="12700">
            <a:miter lim="400000"/>
          </a:ln>
        </p:spPr>
      </p:pic>
      <p:sp>
        <p:nvSpPr>
          <p:cNvPr id="62" name="Shape 62"/>
          <p:cNvSpPr/>
          <p:nvPr/>
        </p:nvSpPr>
        <p:spPr>
          <a:xfrm>
            <a:off x="1617662" y="3557587"/>
            <a:ext cx="1289879" cy="586741"/>
          </a:xfrm>
          <a:prstGeom prst="rect">
            <a:avLst/>
          </a:prstGeom>
          <a:ln w="12700">
            <a:miter lim="400000"/>
          </a:ln>
          <a:extLst>
            <a:ext uri="{C572A759-6A51-4108-AA02-DFA0A04FC94B}">
              <ma14:wrappingTextBoxFlag xmlns:ma14="http://schemas.microsoft.com/office/mac/drawingml/2011/main" xmlns="" val="1"/>
            </a:ext>
          </a:extLst>
        </p:spPr>
        <p:txBody>
          <a:bodyPr wrap="none" lIns="45719" rIns="45719">
            <a:spAutoFit/>
          </a:bodyPr>
          <a:lstStyle>
            <a:lvl1pPr>
              <a:defRPr sz="2800" b="1">
                <a:solidFill>
                  <a:srgbClr val="FFFFFF"/>
                </a:solidFill>
                <a:latin typeface="Comic Sans MS"/>
                <a:ea typeface="Comic Sans MS"/>
                <a:cs typeface="Comic Sans MS"/>
                <a:sym typeface="Comic Sans MS"/>
              </a:defRPr>
            </a:lvl1pPr>
          </a:lstStyle>
          <a:p>
            <a:r>
              <a:t>Silicosi</a:t>
            </a:r>
          </a:p>
        </p:txBody>
      </p:sp>
      <p:pic>
        <p:nvPicPr>
          <p:cNvPr id="63" name="BD10263_.png" descr="BD10263_"/>
          <p:cNvPicPr>
            <a:picLocks noChangeAspect="1"/>
          </p:cNvPicPr>
          <p:nvPr/>
        </p:nvPicPr>
        <p:blipFill>
          <a:blip r:embed="rId3"/>
          <a:stretch>
            <a:fillRect/>
          </a:stretch>
        </p:blipFill>
        <p:spPr>
          <a:xfrm>
            <a:off x="5868987" y="3717925"/>
            <a:ext cx="215901" cy="215900"/>
          </a:xfrm>
          <a:prstGeom prst="rect">
            <a:avLst/>
          </a:prstGeom>
          <a:ln w="12700">
            <a:miter lim="400000"/>
          </a:ln>
        </p:spPr>
      </p:pic>
      <p:sp>
        <p:nvSpPr>
          <p:cNvPr id="64" name="Shape 64"/>
          <p:cNvSpPr/>
          <p:nvPr/>
        </p:nvSpPr>
        <p:spPr>
          <a:xfrm>
            <a:off x="6346825" y="3486150"/>
            <a:ext cx="1747575" cy="586740"/>
          </a:xfrm>
          <a:prstGeom prst="rect">
            <a:avLst/>
          </a:prstGeom>
          <a:ln w="12700">
            <a:miter lim="400000"/>
          </a:ln>
          <a:extLst>
            <a:ext uri="{C572A759-6A51-4108-AA02-DFA0A04FC94B}">
              <ma14:wrappingTextBoxFlag xmlns:ma14="http://schemas.microsoft.com/office/mac/drawingml/2011/main" xmlns="" val="1"/>
            </a:ext>
          </a:extLst>
        </p:spPr>
        <p:txBody>
          <a:bodyPr wrap="none" lIns="45719" rIns="45719">
            <a:spAutoFit/>
          </a:bodyPr>
          <a:lstStyle>
            <a:lvl1pPr>
              <a:defRPr sz="2800" b="1">
                <a:solidFill>
                  <a:srgbClr val="FFFFFF"/>
                </a:solidFill>
                <a:latin typeface="Comic Sans MS"/>
                <a:ea typeface="Comic Sans MS"/>
                <a:cs typeface="Comic Sans MS"/>
                <a:sym typeface="Comic Sans MS"/>
              </a:defRPr>
            </a:lvl1pPr>
          </a:lstStyle>
          <a:p>
            <a:r>
              <a:t>Asbestosi</a:t>
            </a:r>
          </a:p>
        </p:txBody>
      </p:sp>
      <p:sp>
        <p:nvSpPr>
          <p:cNvPr id="65" name="Shape 65"/>
          <p:cNvSpPr/>
          <p:nvPr/>
        </p:nvSpPr>
        <p:spPr>
          <a:xfrm>
            <a:off x="1187450" y="2781300"/>
            <a:ext cx="5224312" cy="408940"/>
          </a:xfrm>
          <a:prstGeom prst="rect">
            <a:avLst/>
          </a:prstGeom>
          <a:ln w="12700">
            <a:miter lim="400000"/>
          </a:ln>
          <a:extLst>
            <a:ext uri="{C572A759-6A51-4108-AA02-DFA0A04FC94B}">
              <ma14:wrappingTextBoxFlag xmlns:ma14="http://schemas.microsoft.com/office/mac/drawingml/2011/main" xmlns="" val="1"/>
            </a:ext>
          </a:extLst>
        </p:spPr>
        <p:txBody>
          <a:bodyPr wrap="none" lIns="45719" rIns="45719">
            <a:spAutoFit/>
          </a:bodyPr>
          <a:lstStyle>
            <a:lvl1pPr>
              <a:defRPr sz="1800">
                <a:solidFill>
                  <a:srgbClr val="FFFF00"/>
                </a:solidFill>
                <a:latin typeface="Comic Sans MS"/>
                <a:ea typeface="Comic Sans MS"/>
                <a:cs typeface="Comic Sans MS"/>
                <a:sym typeface="Comic Sans MS"/>
              </a:defRPr>
            </a:lvl1pPr>
          </a:lstStyle>
          <a:p>
            <a:r>
              <a:t>(legge 12.04.1943 n. 457, D.P.R.n. 1169 del 1960)</a:t>
            </a:r>
          </a:p>
        </p:txBody>
      </p:sp>
    </p:spTree>
  </p:cSld>
  <p:clrMapOvr>
    <a:masterClrMapping/>
  </p:clrMapOvr>
  <p:transition spd="slow"/>
</p:sld>
</file>

<file path=ppt/theme/theme1.xml><?xml version="1.0" encoding="utf-8"?>
<a:theme xmlns:a="http://schemas.openxmlformats.org/drawingml/2006/main" name="Struttura predefinita">
  <a:themeElements>
    <a:clrScheme name="Struttura predefinita">
      <a:dk1>
        <a:srgbClr val="000000"/>
      </a:dk1>
      <a:lt1>
        <a:srgbClr val="FFFFFF"/>
      </a:lt1>
      <a:dk2>
        <a:srgbClr val="A7A7A7"/>
      </a:dk2>
      <a:lt2>
        <a:srgbClr val="535353"/>
      </a:lt2>
      <a:accent1>
        <a:srgbClr val="00CC99"/>
      </a:accent1>
      <a:accent2>
        <a:srgbClr val="3333CC"/>
      </a:accent2>
      <a:accent3>
        <a:srgbClr val="9BBB59"/>
      </a:accent3>
      <a:accent4>
        <a:srgbClr val="8064A2"/>
      </a:accent4>
      <a:accent5>
        <a:srgbClr val="4BACC6"/>
      </a:accent5>
      <a:accent6>
        <a:srgbClr val="F79646"/>
      </a:accent6>
      <a:hlink>
        <a:srgbClr val="0000FF"/>
      </a:hlink>
      <a:folHlink>
        <a:srgbClr val="FF00FF"/>
      </a:folHlink>
    </a:clrScheme>
    <a:fontScheme name="Struttura predefinita">
      <a:majorFont>
        <a:latin typeface="Helvetica"/>
        <a:ea typeface="Helvetica"/>
        <a:cs typeface="Helvetica"/>
      </a:majorFont>
      <a:minorFont>
        <a:latin typeface="Times New Roman"/>
        <a:ea typeface="Times New Roman"/>
        <a:cs typeface="Times New Roman"/>
      </a:minorFont>
    </a:fontScheme>
    <a:fmtScheme name="Struttura predefinit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mn-lt"/>
            <a:ea typeface="+mn-ea"/>
            <a:cs typeface="+mn-cs"/>
            <a:sym typeface="Times New Roman"/>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mn-lt"/>
            <a:ea typeface="+mn-ea"/>
            <a:cs typeface="+mn-cs"/>
            <a:sym typeface="Times New Roman"/>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Struttura predefinita">
  <a:themeElements>
    <a:clrScheme name="Struttura predefinita">
      <a:dk1>
        <a:srgbClr val="000000"/>
      </a:dk1>
      <a:lt1>
        <a:srgbClr val="FFFFFF"/>
      </a:lt1>
      <a:dk2>
        <a:srgbClr val="A7A7A7"/>
      </a:dk2>
      <a:lt2>
        <a:srgbClr val="535353"/>
      </a:lt2>
      <a:accent1>
        <a:srgbClr val="00CC99"/>
      </a:accent1>
      <a:accent2>
        <a:srgbClr val="3333CC"/>
      </a:accent2>
      <a:accent3>
        <a:srgbClr val="9BBB59"/>
      </a:accent3>
      <a:accent4>
        <a:srgbClr val="8064A2"/>
      </a:accent4>
      <a:accent5>
        <a:srgbClr val="4BACC6"/>
      </a:accent5>
      <a:accent6>
        <a:srgbClr val="F79646"/>
      </a:accent6>
      <a:hlink>
        <a:srgbClr val="0000FF"/>
      </a:hlink>
      <a:folHlink>
        <a:srgbClr val="FF00FF"/>
      </a:folHlink>
    </a:clrScheme>
    <a:fontScheme name="Struttura predefinita">
      <a:majorFont>
        <a:latin typeface="Helvetica"/>
        <a:ea typeface="Helvetica"/>
        <a:cs typeface="Helvetica"/>
      </a:majorFont>
      <a:minorFont>
        <a:latin typeface="Times New Roman"/>
        <a:ea typeface="Times New Roman"/>
        <a:cs typeface="Times New Roman"/>
      </a:minorFont>
    </a:fontScheme>
    <a:fmtScheme name="Struttura predefinit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mn-lt"/>
            <a:ea typeface="+mn-ea"/>
            <a:cs typeface="+mn-cs"/>
            <a:sym typeface="Times New Roman"/>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mn-lt"/>
            <a:ea typeface="+mn-ea"/>
            <a:cs typeface="+mn-cs"/>
            <a:sym typeface="Times New Roman"/>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12</TotalTime>
  <Words>4094</Words>
  <Application>Microsoft Macintosh PowerPoint</Application>
  <PresentationFormat>Presentazione su schermo (4:3)</PresentationFormat>
  <Paragraphs>474</Paragraphs>
  <Slides>59</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59</vt:i4>
      </vt:variant>
    </vt:vector>
  </HeadingPairs>
  <TitlesOfParts>
    <vt:vector size="63" baseType="lpstr">
      <vt:lpstr>Baskerville Old Face</vt:lpstr>
      <vt:lpstr>Comic Sans MS</vt:lpstr>
      <vt:lpstr>Times New Roman</vt:lpstr>
      <vt:lpstr>Struttura predefinita</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di PowerPoint</dc:title>
  <cp:lastModifiedBy>dora.mirtella@unimc.it</cp:lastModifiedBy>
  <cp:revision>5</cp:revision>
  <dcterms:modified xsi:type="dcterms:W3CDTF">2022-12-04T16:43:08Z</dcterms:modified>
</cp:coreProperties>
</file>