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imes"/>
          <a:ea typeface="Times"/>
          <a:cs typeface="Time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a:ea typeface="Times"/>
          <a:cs typeface="Time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a:ea typeface="Times"/>
          <a:cs typeface="Time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a:ea typeface="Times"/>
          <a:cs typeface="Time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imes"/>
          <a:ea typeface="Times"/>
          <a:cs typeface="Time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a:ea typeface="Times"/>
          <a:cs typeface="Time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a:ea typeface="Times"/>
          <a:cs typeface="Time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a:ea typeface="Times"/>
          <a:cs typeface="Time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a:ea typeface="Times"/>
          <a:cs typeface="Time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imes"/>
          <a:ea typeface="Times"/>
          <a:cs typeface="Time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imes"/>
          <a:ea typeface="Times"/>
          <a:cs typeface="Time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imes"/>
          <a:ea typeface="Times"/>
          <a:cs typeface="Time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9"/>
  </p:normalViewPr>
  <p:slideViewPr>
    <p:cSldViewPr snapToGrid="0" snapToObjects="1">
      <p:cViewPr varScale="1">
        <p:scale>
          <a:sx n="103" d="100"/>
          <a:sy n="103" d="100"/>
        </p:scale>
        <p:origin x="17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gs>
            <a:gs pos="100000">
              <a:srgbClr val="000076"/>
            </a:gs>
          </a:gsLst>
          <a:lin ang="16200000" scaled="0"/>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Titolo Testo</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8176259" y="6248400"/>
            <a:ext cx="281941" cy="320040"/>
          </a:xfrm>
          <a:prstGeom prst="rect">
            <a:avLst/>
          </a:prstGeom>
          <a:ln w="12700">
            <a:miter lim="400000"/>
          </a:ln>
        </p:spPr>
        <p:txBody>
          <a:bodyPr wrap="none" lIns="45719" rIns="45719">
            <a:spAutoFit/>
          </a:bodyPr>
          <a:lstStyle>
            <a:lvl1pPr algn="r">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p:nvPr/>
        </p:nvSpPr>
        <p:spPr>
          <a:xfrm>
            <a:off x="434821" y="2578417"/>
            <a:ext cx="8274359" cy="1942466"/>
          </a:xfrm>
          <a:prstGeom prst="rect">
            <a:avLst/>
          </a:prstGeom>
          <a:gradFill>
            <a:gsLst>
              <a:gs pos="0">
                <a:srgbClr val="FF953E"/>
              </a:gs>
              <a:gs pos="100000">
                <a:schemeClr val="accent6">
                  <a:hueOff val="-456778"/>
                  <a:satOff val="8290"/>
                  <a:lumOff val="24503"/>
                </a:schemeClr>
              </a:gs>
            </a:gsLst>
            <a:lin ang="16200000"/>
          </a:gradFill>
          <a:ln>
            <a:solidFill>
              <a:srgbClr val="000000"/>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45719" rIns="45719">
            <a:spAutoFit/>
          </a:bodyPr>
          <a:lstStyle/>
          <a:p>
            <a:pPr algn="ctr">
              <a:defRPr b="1">
                <a:solidFill>
                  <a:srgbClr val="0433FF"/>
                </a:solidFill>
              </a:defRPr>
            </a:pPr>
            <a:r>
              <a:t>ACCERTAMENTI</a:t>
            </a:r>
          </a:p>
          <a:p>
            <a:pPr algn="ctr">
              <a:defRPr b="1">
                <a:solidFill>
                  <a:srgbClr val="0433FF"/>
                </a:solidFill>
              </a:defRPr>
            </a:pPr>
            <a:r>
              <a:t>E</a:t>
            </a:r>
          </a:p>
          <a:p>
            <a:pPr algn="ctr">
              <a:defRPr b="1">
                <a:solidFill>
                  <a:srgbClr val="0433FF"/>
                </a:solidFill>
              </a:defRPr>
            </a:pPr>
            <a:r>
              <a:t>TRATTAMENTI </a:t>
            </a:r>
          </a:p>
          <a:p>
            <a:pPr algn="ctr">
              <a:defRPr b="1">
                <a:solidFill>
                  <a:srgbClr val="0433FF"/>
                </a:solidFill>
              </a:defRPr>
            </a:pPr>
            <a:r>
              <a:t>SANITARI</a:t>
            </a:r>
          </a:p>
          <a:p>
            <a:pPr algn="ctr">
              <a:defRPr b="1">
                <a:solidFill>
                  <a:srgbClr val="0433FF"/>
                </a:solidFill>
              </a:defRPr>
            </a:pPr>
            <a:r>
              <a:t>OBBLIGATORI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nvSpPr>
        <p:spPr>
          <a:xfrm>
            <a:off x="190499" y="1163637"/>
            <a:ext cx="8763002" cy="531876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lnSpc>
                <a:spcPct val="120000"/>
              </a:lnSpc>
              <a:spcBef>
                <a:spcPts val="500"/>
              </a:spcBef>
              <a:defRPr sz="1600">
                <a:solidFill>
                  <a:srgbClr val="FFFFFF"/>
                </a:solidFill>
                <a:latin typeface="American Typewriter"/>
                <a:ea typeface="American Typewriter"/>
                <a:cs typeface="American Typewriter"/>
                <a:sym typeface="American Typewriter"/>
              </a:defRPr>
            </a:pPr>
            <a:r>
              <a:t>Se il provvedimento di cui al primo comma del presente articolo è adottato nei confronti di cittadini stranieri o di apolidi, ne va data comunicazione al Ministero dell'interno, e al consolato competente, tramite il prefetto. Nei casi in cui il trattamento sanitario obbligatorio debba protrarsi oltre il settimo giorno, ed in quelli di ulteriore prolungamento, il sanitario responsabile del servizio psichiatrico della unità sanitaria locale è tenuto a formulare, in tempo utile, una proposta motivata al sindaco che ha disposto il ricovero, il quale ne dà comunicazione al giudice tutelare, con le modalità e per gli adempimenti di cui al primo e secondo comma del presente articolo, indicando la ulteriore durata presumibile del trattamento stesso. Il sanitario di cui al comma precedente è tenuto a comunicare al sindaco, sia in caso di dimissione del ricoverato che in continuità di degenza, la cessazione delle condizioni che richiedono l'obbligo del trattamento sanitario; comunica altresì la eventuale sopravvenuta impossibilità a proseguire il trattamento stesso. </a:t>
            </a:r>
            <a:r>
              <a:rPr b="1"/>
              <a:t>Il sindaco, entro 48 ore dal ricevimento della comunicazione del sanitario, ne dà notizia al giudice tutelare. Qualora ne sussista la necessità il giudice tutelare adotta i provvedimenti urgenti che possono occorrere per conservare e per amministrare il patrimonio dell'infermo. </a:t>
            </a:r>
            <a:r>
              <a:t>La omissione delle comunicazioni di cui al primo, quarto e quinto comma del presente articolo determina la cessazione di ogni effetto del provvedimento e configura, salvo che non sussistano gli estremi di un delitto più grave, il reato di omissione di atti di ufficio.</a:t>
            </a:r>
          </a:p>
        </p:txBody>
      </p:sp>
      <p:sp>
        <p:nvSpPr>
          <p:cNvPr id="47" name="Shape 47"/>
          <p:cNvSpPr/>
          <p:nvPr/>
        </p:nvSpPr>
        <p:spPr>
          <a:xfrm>
            <a:off x="266700" y="562768"/>
            <a:ext cx="8610600" cy="574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b="1">
                <a:solidFill>
                  <a:srgbClr val="FFFB00"/>
                </a:solidFill>
                <a:latin typeface="American Typewriter"/>
                <a:ea typeface="American Typewriter"/>
                <a:cs typeface="American Typewriter"/>
                <a:sym typeface="American Typewriter"/>
              </a:defRPr>
            </a:lvl1pPr>
          </a:lstStyle>
          <a:p>
            <a:r>
              <a:t>35. (Procedimento relativo agli accertamenti e trattamenti sanitari obbligatori in condizioni di degenza ospedaliera per malattia mentale e tutela giurisdizionale).</a:t>
            </a:r>
          </a:p>
        </p:txBody>
      </p:sp>
      <p:sp>
        <p:nvSpPr>
          <p:cNvPr id="48" name="Shape 48"/>
          <p:cNvSpPr/>
          <p:nvPr/>
        </p:nvSpPr>
        <p:spPr>
          <a:xfrm>
            <a:off x="3257295" y="63500"/>
            <a:ext cx="2629409" cy="472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b="1">
                <a:solidFill>
                  <a:srgbClr val="FF3300"/>
                </a:solidFill>
                <a:latin typeface="American Typewriter"/>
                <a:ea typeface="American Typewriter"/>
                <a:cs typeface="American Typewriter"/>
                <a:sym typeface="American Typewriter"/>
              </a:defRPr>
            </a:lvl1pPr>
          </a:lstStyle>
          <a:p>
            <a:r>
              <a:t>Legge 833/1978</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p:nvPr/>
        </p:nvSpPr>
        <p:spPr>
          <a:xfrm>
            <a:off x="3168395" y="114300"/>
            <a:ext cx="2629409" cy="472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b="1">
                <a:solidFill>
                  <a:srgbClr val="FF3300"/>
                </a:solidFill>
                <a:latin typeface="American Typewriter"/>
                <a:ea typeface="American Typewriter"/>
                <a:cs typeface="American Typewriter"/>
                <a:sym typeface="American Typewriter"/>
              </a:defRPr>
            </a:lvl1pPr>
          </a:lstStyle>
          <a:p>
            <a:r>
              <a:t>Legge 833/1978</a:t>
            </a:r>
          </a:p>
        </p:txBody>
      </p:sp>
      <p:sp>
        <p:nvSpPr>
          <p:cNvPr id="51" name="Shape 51"/>
          <p:cNvSpPr/>
          <p:nvPr/>
        </p:nvSpPr>
        <p:spPr>
          <a:xfrm>
            <a:off x="190499" y="1088379"/>
            <a:ext cx="8763002" cy="4681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just">
              <a:lnSpc>
                <a:spcPct val="120000"/>
              </a:lnSpc>
              <a:spcBef>
                <a:spcPts val="500"/>
              </a:spcBef>
              <a:defRPr sz="1600">
                <a:solidFill>
                  <a:srgbClr val="FFFFFF"/>
                </a:solidFill>
                <a:latin typeface="Arial"/>
                <a:ea typeface="Arial"/>
                <a:cs typeface="Arial"/>
                <a:sym typeface="Arial"/>
              </a:defRPr>
            </a:lvl1pPr>
          </a:lstStyle>
          <a:p>
            <a:r>
              <a:t> Chi è sottoposto a trattamento sanitario obbligatorio, e chiunque vi abbia interesse, può proporre al tribunale competente per territorio ricorso contro il provvedimento convalidato dal giudice tutelare. Entro il termine di trenta giorni, decorrente dalla scadenza del termine di cui al secondo comma del presente articolo, il sindaco può proporre analogo ricorso avverso la mancata convalida del provvedimento che dispone il trattamento sanitario obbligatorio. Nel processo davanti al tribunale le parti possono stare in giudizio senza ministero di difensore e farsi rappresentare da persona munita di mandato scritto in calce al ricorso o in atto separato. Il ricorso può essere presentato al tribunale mediante raccomandata con avviso di ricevimento. Il presidente del tribunale fissa l'udienza di comparizione delle parti con decreto in calce al ricorso che, a cura del cancelliere, è notificato alle parti nonché al pubblico ministero. Il presidente del tribunale, acquisito il provvedimento che ha disposto il trattamento sanitario obbligatorio e sentito il pubblico ministero, può sospendere il trattamento medesimo anche prima che sia tenuta l'udienza di comparizione. Sulla richiesta di sospensiva il presidente del tribunale provvede entro dieci giorni. Il tribunale provvede in camera di consiglio, sentito il pubblico ministero, dopo avere assunto le informazioni e raccolto le prove disposte di ufficio o richieste dalle parti. I ricorsi ed i successivi provvedimenti sono esenti da imposta di bollo. La decisione del processo non è soggetta a registrazione.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nvSpPr>
        <p:spPr>
          <a:xfrm>
            <a:off x="1707692" y="139700"/>
            <a:ext cx="5804816" cy="9677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lnSpc>
                <a:spcPct val="130000"/>
              </a:lnSpc>
              <a:defRPr b="1">
                <a:solidFill>
                  <a:srgbClr val="CC0000"/>
                </a:solidFill>
                <a:latin typeface="American Typewriter"/>
                <a:ea typeface="American Typewriter"/>
                <a:cs typeface="American Typewriter"/>
                <a:sym typeface="American Typewriter"/>
              </a:defRPr>
            </a:pPr>
            <a:r>
              <a:t>ACCERTAMENTI E TRATTAMENTI </a:t>
            </a:r>
            <a:br/>
            <a:r>
              <a:t>SANITARI OBBLIGATORI</a:t>
            </a:r>
          </a:p>
        </p:txBody>
      </p:sp>
      <p:sp>
        <p:nvSpPr>
          <p:cNvPr id="54" name="Shape 54"/>
          <p:cNvSpPr/>
          <p:nvPr/>
        </p:nvSpPr>
        <p:spPr>
          <a:xfrm>
            <a:off x="228599" y="1143000"/>
            <a:ext cx="8763002" cy="568706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8925" indent="-288925">
              <a:lnSpc>
                <a:spcPct val="120000"/>
              </a:lnSpc>
              <a:spcBef>
                <a:spcPts val="1200"/>
              </a:spcBef>
              <a:defRPr sz="2000" b="1">
                <a:solidFill>
                  <a:srgbClr val="FFFFFF"/>
                </a:solidFill>
                <a:latin typeface="American Typewriter"/>
                <a:ea typeface="American Typewriter"/>
                <a:cs typeface="American Typewriter"/>
                <a:sym typeface="American Typewriter"/>
              </a:defRPr>
            </a:pPr>
            <a:r>
              <a:t>Trattamenti sanitari obbligatori previsti attualmente</a:t>
            </a:r>
          </a:p>
          <a:p>
            <a:pPr marL="288925" indent="-288925">
              <a:lnSpc>
                <a:spcPct val="120000"/>
              </a:lnSpc>
              <a:spcBef>
                <a:spcPts val="1200"/>
              </a:spcBef>
              <a:buClr>
                <a:schemeClr val="accent2"/>
              </a:buClr>
              <a:buSzPct val="100000"/>
              <a:buFont typeface="Wingdings"/>
              <a:buChar char="➢"/>
              <a:defRPr sz="2000">
                <a:solidFill>
                  <a:srgbClr val="FFFFFF"/>
                </a:solidFill>
                <a:latin typeface="American Typewriter"/>
                <a:ea typeface="American Typewriter"/>
                <a:cs typeface="American Typewriter"/>
                <a:sym typeface="American Typewriter"/>
              </a:defRPr>
            </a:pPr>
            <a:r>
              <a:t>Vaccinazioni obbligatorie (secondo le rispettive leggi)</a:t>
            </a:r>
          </a:p>
          <a:p>
            <a:pPr marL="288925" indent="-288925">
              <a:lnSpc>
                <a:spcPct val="120000"/>
              </a:lnSpc>
              <a:spcBef>
                <a:spcPts val="1200"/>
              </a:spcBef>
              <a:buClr>
                <a:schemeClr val="accent2"/>
              </a:buClr>
              <a:buSzPct val="100000"/>
              <a:buFont typeface="Wingdings"/>
              <a:buChar char="➢"/>
              <a:defRPr sz="2000">
                <a:solidFill>
                  <a:srgbClr val="FFFFFF"/>
                </a:solidFill>
                <a:latin typeface="American Typewriter"/>
                <a:ea typeface="American Typewriter"/>
                <a:cs typeface="American Typewriter"/>
                <a:sym typeface="American Typewriter"/>
              </a:defRPr>
            </a:pPr>
            <a:r>
              <a:t>Cura delle malattie veneree in fase contagiosa (L. 837/58)</a:t>
            </a:r>
          </a:p>
          <a:p>
            <a:pPr marL="288925" indent="-288925">
              <a:lnSpc>
                <a:spcPct val="120000"/>
              </a:lnSpc>
              <a:spcBef>
                <a:spcPts val="1200"/>
              </a:spcBef>
              <a:buClr>
                <a:schemeClr val="accent2"/>
              </a:buClr>
              <a:buSzPct val="100000"/>
              <a:buFont typeface="Wingdings"/>
              <a:buChar char="➢"/>
              <a:defRPr sz="2000">
                <a:solidFill>
                  <a:srgbClr val="FFFFFF"/>
                </a:solidFill>
                <a:latin typeface="American Typewriter"/>
                <a:ea typeface="American Typewriter"/>
                <a:cs typeface="American Typewriter"/>
                <a:sym typeface="American Typewriter"/>
              </a:defRPr>
            </a:pPr>
            <a:r>
              <a:t>*Cure e ricovero per tossicodipendenti (l. 685/75) [autorità giudiziaria]</a:t>
            </a:r>
          </a:p>
          <a:p>
            <a:pPr marL="288925" indent="-288925">
              <a:lnSpc>
                <a:spcPct val="120000"/>
              </a:lnSpc>
              <a:spcBef>
                <a:spcPts val="1200"/>
              </a:spcBef>
              <a:buClr>
                <a:schemeClr val="accent2"/>
              </a:buClr>
              <a:buSzPct val="100000"/>
              <a:buFont typeface="Wingdings"/>
              <a:buChar char="➢"/>
              <a:defRPr sz="2000">
                <a:solidFill>
                  <a:srgbClr val="FFFFFF"/>
                </a:solidFill>
                <a:latin typeface="American Typewriter"/>
                <a:ea typeface="American Typewriter"/>
                <a:cs typeface="American Typewriter"/>
                <a:sym typeface="American Typewriter"/>
              </a:defRPr>
            </a:pPr>
            <a:r>
              <a:t>Cure (ed eventualmente isolamento) per malattie infettive (T.U.LL.SS.)</a:t>
            </a:r>
          </a:p>
          <a:p>
            <a:pPr marL="288925" indent="-288925">
              <a:lnSpc>
                <a:spcPct val="120000"/>
              </a:lnSpc>
              <a:spcBef>
                <a:spcPts val="1200"/>
              </a:spcBef>
              <a:buClr>
                <a:schemeClr val="accent2"/>
              </a:buClr>
              <a:buSzPct val="100000"/>
              <a:buFont typeface="Wingdings"/>
              <a:buChar char="➢"/>
              <a:defRPr sz="2000">
                <a:solidFill>
                  <a:srgbClr val="FFFFFF"/>
                </a:solidFill>
                <a:latin typeface="American Typewriter"/>
                <a:ea typeface="American Typewriter"/>
                <a:cs typeface="American Typewriter"/>
                <a:sym typeface="American Typewriter"/>
              </a:defRPr>
            </a:pPr>
            <a:r>
              <a:t>Cure per infortuni sul lavoro, malattie professionali e per assicurati INPS o già pensionati per invalidità (in caso di rifiuto, perdita benefici economici)</a:t>
            </a:r>
          </a:p>
          <a:p>
            <a:pPr marL="288925" indent="-288925">
              <a:lnSpc>
                <a:spcPct val="120000"/>
              </a:lnSpc>
              <a:spcBef>
                <a:spcPts val="1200"/>
              </a:spcBef>
              <a:buClr>
                <a:schemeClr val="accent2"/>
              </a:buClr>
              <a:buSzPct val="100000"/>
              <a:buFont typeface="Wingdings"/>
              <a:buChar char="➢"/>
              <a:defRPr sz="2000">
                <a:solidFill>
                  <a:srgbClr val="FFFFFF"/>
                </a:solidFill>
                <a:latin typeface="American Typewriter"/>
                <a:ea typeface="American Typewriter"/>
                <a:cs typeface="American Typewriter"/>
                <a:sym typeface="American Typewriter"/>
              </a:defRPr>
            </a:pPr>
            <a:r>
              <a:t>Cura malattie mentali (per degenza ospedaliera v. procedura artt. 34 e 35 legge N.833/78)</a:t>
            </a:r>
          </a:p>
          <a:p>
            <a:pPr marL="288925" indent="-288925">
              <a:lnSpc>
                <a:spcPct val="120000"/>
              </a:lnSpc>
              <a:spcBef>
                <a:spcPts val="1200"/>
              </a:spcBef>
              <a:defRPr sz="2000">
                <a:solidFill>
                  <a:srgbClr val="FFFFFF"/>
                </a:solidFill>
                <a:latin typeface="American Typewriter"/>
                <a:ea typeface="American Typewriter"/>
                <a:cs typeface="American Typewriter"/>
                <a:sym typeface="American Typewriter"/>
              </a:defRPr>
            </a:pPr>
            <a:r>
              <a:t>* </a:t>
            </a:r>
            <a:r>
              <a:rPr sz="1600"/>
              <a:t>Non più previsto (vedi T.U. N. 309/90)</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p:nvPr/>
        </p:nvSpPr>
        <p:spPr>
          <a:xfrm>
            <a:off x="1800561" y="152400"/>
            <a:ext cx="5804816" cy="9677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lnSpc>
                <a:spcPct val="130000"/>
              </a:lnSpc>
              <a:defRPr b="1">
                <a:solidFill>
                  <a:srgbClr val="CC0000"/>
                </a:solidFill>
                <a:latin typeface="American Typewriter"/>
                <a:ea typeface="American Typewriter"/>
                <a:cs typeface="American Typewriter"/>
                <a:sym typeface="American Typewriter"/>
              </a:defRPr>
            </a:pPr>
            <a:r>
              <a:t>ACCERTAMENTI E TRATTAMENTI </a:t>
            </a:r>
            <a:br/>
            <a:r>
              <a:t>SANITARI OBBLIGATORI</a:t>
            </a:r>
          </a:p>
        </p:txBody>
      </p:sp>
      <p:sp>
        <p:nvSpPr>
          <p:cNvPr id="57" name="Shape 57"/>
          <p:cNvSpPr/>
          <p:nvPr/>
        </p:nvSpPr>
        <p:spPr>
          <a:xfrm>
            <a:off x="190499" y="1219200"/>
            <a:ext cx="8763002" cy="47117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lnSpc>
                <a:spcPct val="120000"/>
              </a:lnSpc>
              <a:spcBef>
                <a:spcPts val="1200"/>
              </a:spcBef>
              <a:defRPr sz="2000" b="1">
                <a:solidFill>
                  <a:srgbClr val="FFFFFF"/>
                </a:solidFill>
                <a:latin typeface="American Typewriter"/>
                <a:ea typeface="American Typewriter"/>
                <a:cs typeface="American Typewriter"/>
                <a:sym typeface="American Typewriter"/>
              </a:defRPr>
            </a:pPr>
            <a:r>
              <a:t>Principi e procedure ordinarie (art. 33 legge N.833/78)</a:t>
            </a:r>
          </a:p>
          <a:p>
            <a:pPr marL="457200" indent="-457200">
              <a:lnSpc>
                <a:spcPct val="120000"/>
              </a:lnSpc>
              <a:spcBef>
                <a:spcPts val="1900"/>
              </a:spcBef>
              <a:defRPr sz="2000" b="1">
                <a:solidFill>
                  <a:srgbClr val="FFFFFF"/>
                </a:solidFill>
                <a:latin typeface="American Typewriter"/>
                <a:ea typeface="American Typewriter"/>
                <a:cs typeface="American Typewriter"/>
                <a:sym typeface="American Typewriter"/>
              </a:defRPr>
            </a:pPr>
            <a:endParaRPr/>
          </a:p>
          <a:p>
            <a:pPr marL="457200" indent="-457200">
              <a:lnSpc>
                <a:spcPct val="120000"/>
              </a:lnSpc>
              <a:spcBef>
                <a:spcPts val="1200"/>
              </a:spcBef>
              <a:defRPr sz="2000" b="1">
                <a:solidFill>
                  <a:srgbClr val="FFFFFF"/>
                </a:solidFill>
                <a:latin typeface="American Typewriter"/>
                <a:ea typeface="American Typewriter"/>
                <a:cs typeface="American Typewriter"/>
                <a:sym typeface="American Typewriter"/>
              </a:defRPr>
            </a:pPr>
            <a:r>
              <a:t>Procedura per l’accertamento o il trattamento</a:t>
            </a:r>
          </a:p>
          <a:p>
            <a:pPr marL="457200" indent="-457200">
              <a:lnSpc>
                <a:spcPct val="120000"/>
              </a:lnSpc>
              <a:spcBef>
                <a:spcPts val="1200"/>
              </a:spcBef>
              <a:buClr>
                <a:schemeClr val="accent2"/>
              </a:buClr>
              <a:buSzPct val="100000"/>
              <a:buAutoNum type="arabicPeriod"/>
              <a:defRPr sz="2000">
                <a:solidFill>
                  <a:srgbClr val="FFFFFF"/>
                </a:solidFill>
                <a:latin typeface="American Typewriter"/>
                <a:ea typeface="American Typewriter"/>
                <a:cs typeface="American Typewriter"/>
                <a:sym typeface="American Typewriter"/>
              </a:defRPr>
            </a:pPr>
            <a:r>
              <a:t>Proposta motivata di un medico</a:t>
            </a:r>
          </a:p>
          <a:p>
            <a:pPr marL="457200" indent="-457200">
              <a:lnSpc>
                <a:spcPct val="120000"/>
              </a:lnSpc>
              <a:spcBef>
                <a:spcPts val="1200"/>
              </a:spcBef>
              <a:buClr>
                <a:schemeClr val="accent2"/>
              </a:buClr>
              <a:buSzPct val="100000"/>
              <a:buAutoNum type="arabicPeriod"/>
              <a:defRPr sz="2000">
                <a:solidFill>
                  <a:srgbClr val="FFFFFF"/>
                </a:solidFill>
                <a:latin typeface="American Typewriter"/>
                <a:ea typeface="American Typewriter"/>
                <a:cs typeface="American Typewriter"/>
                <a:sym typeface="American Typewriter"/>
              </a:defRPr>
            </a:pPr>
            <a:r>
              <a:t>Provvedimento del sindaco (quale autorità sanitaria locale)</a:t>
            </a:r>
          </a:p>
          <a:p>
            <a:pPr marL="457200" indent="-457200">
              <a:lnSpc>
                <a:spcPct val="120000"/>
              </a:lnSpc>
              <a:spcBef>
                <a:spcPts val="1900"/>
              </a:spcBef>
              <a:defRPr sz="2000">
                <a:solidFill>
                  <a:srgbClr val="FFFFFF"/>
                </a:solidFill>
                <a:latin typeface="American Typewriter"/>
                <a:ea typeface="American Typewriter"/>
                <a:cs typeface="American Typewriter"/>
                <a:sym typeface="American Typewriter"/>
              </a:defRPr>
            </a:pPr>
            <a:endParaRPr/>
          </a:p>
          <a:p>
            <a:pPr marL="457200" indent="-457200">
              <a:lnSpc>
                <a:spcPct val="120000"/>
              </a:lnSpc>
              <a:spcBef>
                <a:spcPts val="1200"/>
              </a:spcBef>
              <a:defRPr sz="2000" b="1">
                <a:solidFill>
                  <a:srgbClr val="FFFFFF"/>
                </a:solidFill>
                <a:latin typeface="American Typewriter"/>
                <a:ea typeface="American Typewriter"/>
                <a:cs typeface="American Typewriter"/>
                <a:sym typeface="American Typewriter"/>
              </a:defRPr>
            </a:pPr>
            <a:r>
              <a:t>Procedura per la revoca o la modifica</a:t>
            </a:r>
          </a:p>
          <a:p>
            <a:pPr marL="457200" indent="-457200">
              <a:lnSpc>
                <a:spcPct val="120000"/>
              </a:lnSpc>
              <a:spcBef>
                <a:spcPts val="1200"/>
              </a:spcBef>
              <a:buClr>
                <a:schemeClr val="accent2"/>
              </a:buClr>
              <a:buSzPct val="100000"/>
              <a:buAutoNum type="arabicPeriod"/>
              <a:defRPr sz="2000">
                <a:solidFill>
                  <a:srgbClr val="FFFFFF"/>
                </a:solidFill>
                <a:latin typeface="American Typewriter"/>
                <a:ea typeface="American Typewriter"/>
                <a:cs typeface="American Typewriter"/>
                <a:sym typeface="American Typewriter"/>
              </a:defRPr>
            </a:pPr>
            <a:r>
              <a:t>Chiunque può rivolgere richiesta al sindaco</a:t>
            </a:r>
          </a:p>
          <a:p>
            <a:pPr marL="457200" indent="-457200">
              <a:lnSpc>
                <a:spcPct val="120000"/>
              </a:lnSpc>
              <a:spcBef>
                <a:spcPts val="1200"/>
              </a:spcBef>
              <a:buClr>
                <a:schemeClr val="accent2"/>
              </a:buClr>
              <a:buSzPct val="100000"/>
              <a:buAutoNum type="arabicPeriod"/>
              <a:defRPr sz="2000">
                <a:solidFill>
                  <a:srgbClr val="FFFFFF"/>
                </a:solidFill>
                <a:latin typeface="American Typewriter"/>
                <a:ea typeface="American Typewriter"/>
                <a:cs typeface="American Typewriter"/>
                <a:sym typeface="American Typewriter"/>
              </a:defRPr>
            </a:pPr>
            <a:r>
              <a:t>Entro 10 giorni il sindaco decide</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p:nvPr/>
        </p:nvSpPr>
        <p:spPr>
          <a:xfrm>
            <a:off x="1020768" y="368300"/>
            <a:ext cx="7221526" cy="472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lnSpc>
                <a:spcPct val="130000"/>
              </a:lnSpc>
              <a:defRPr b="1">
                <a:solidFill>
                  <a:srgbClr val="CC0000"/>
                </a:solidFill>
                <a:latin typeface="American Typewriter"/>
                <a:ea typeface="American Typewriter"/>
                <a:cs typeface="American Typewriter"/>
                <a:sym typeface="American Typewriter"/>
              </a:defRPr>
            </a:lvl1pPr>
          </a:lstStyle>
          <a:p>
            <a:r>
              <a:t>TRATTAMENTO SANITARIO OBBLIGATORIO</a:t>
            </a:r>
          </a:p>
        </p:txBody>
      </p:sp>
      <p:sp>
        <p:nvSpPr>
          <p:cNvPr id="60" name="Shape 60"/>
          <p:cNvSpPr/>
          <p:nvPr/>
        </p:nvSpPr>
        <p:spPr>
          <a:xfrm>
            <a:off x="419100" y="2959100"/>
            <a:ext cx="8305800" cy="316738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lnSpc>
                <a:spcPct val="120000"/>
              </a:lnSpc>
              <a:spcBef>
                <a:spcPts val="2400"/>
              </a:spcBef>
              <a:defRPr sz="2000" b="1">
                <a:solidFill>
                  <a:srgbClr val="FFFFFF"/>
                </a:solidFill>
                <a:latin typeface="American Typewriter"/>
                <a:ea typeface="American Typewriter"/>
                <a:cs typeface="American Typewriter"/>
                <a:sym typeface="American Typewriter"/>
              </a:defRPr>
            </a:pPr>
            <a:r>
              <a:t>Requisiti di legge che lo giustificano (art. 34)</a:t>
            </a:r>
          </a:p>
          <a:p>
            <a:pPr marL="457200" indent="-457200">
              <a:lnSpc>
                <a:spcPct val="120000"/>
              </a:lnSpc>
              <a:spcBef>
                <a:spcPts val="2400"/>
              </a:spcBef>
              <a:buClr>
                <a:schemeClr val="accent2"/>
              </a:buClr>
              <a:buSzPct val="100000"/>
              <a:buAutoNum type="arabicPeriod"/>
              <a:defRPr sz="2000">
                <a:solidFill>
                  <a:srgbClr val="FFFFFF"/>
                </a:solidFill>
                <a:latin typeface="American Typewriter"/>
                <a:ea typeface="American Typewriter"/>
                <a:cs typeface="American Typewriter"/>
                <a:sym typeface="American Typewriter"/>
              </a:defRPr>
            </a:pPr>
            <a:r>
              <a:t>Alterazioni psichiche che richiedono </a:t>
            </a:r>
            <a:r>
              <a:rPr b="1"/>
              <a:t>urgenti</a:t>
            </a:r>
            <a:r>
              <a:t> interventi terapeutici</a:t>
            </a:r>
          </a:p>
          <a:p>
            <a:pPr marL="457200" indent="-457200">
              <a:lnSpc>
                <a:spcPct val="120000"/>
              </a:lnSpc>
              <a:spcBef>
                <a:spcPts val="2400"/>
              </a:spcBef>
              <a:buClr>
                <a:schemeClr val="accent2"/>
              </a:buClr>
              <a:buSzPct val="100000"/>
              <a:buAutoNum type="arabicPeriod"/>
              <a:defRPr sz="2000">
                <a:solidFill>
                  <a:srgbClr val="FFFFFF"/>
                </a:solidFill>
                <a:latin typeface="American Typewriter"/>
                <a:ea typeface="American Typewriter"/>
                <a:cs typeface="American Typewriter"/>
                <a:sym typeface="American Typewriter"/>
              </a:defRPr>
            </a:pPr>
            <a:r>
              <a:t>Che gli stessi </a:t>
            </a:r>
            <a:r>
              <a:rPr b="1"/>
              <a:t>non vengono accettati</a:t>
            </a:r>
            <a:r>
              <a:t> dall’infermo</a:t>
            </a:r>
          </a:p>
          <a:p>
            <a:pPr marL="457200" indent="-457200">
              <a:lnSpc>
                <a:spcPct val="120000"/>
              </a:lnSpc>
              <a:spcBef>
                <a:spcPts val="2400"/>
              </a:spcBef>
              <a:buClr>
                <a:schemeClr val="accent2"/>
              </a:buClr>
              <a:buSzPct val="100000"/>
              <a:buAutoNum type="arabicPeriod"/>
              <a:defRPr sz="2000">
                <a:solidFill>
                  <a:srgbClr val="FFFFFF"/>
                </a:solidFill>
                <a:latin typeface="American Typewriter"/>
                <a:ea typeface="American Typewriter"/>
                <a:cs typeface="American Typewriter"/>
                <a:sym typeface="American Typewriter"/>
              </a:defRPr>
            </a:pPr>
            <a:r>
              <a:t>Impossibilità di adottare tempestive e idonee misure sanitarie </a:t>
            </a:r>
            <a:r>
              <a:rPr b="1"/>
              <a:t>extraospedaliere</a:t>
            </a:r>
          </a:p>
        </p:txBody>
      </p:sp>
      <p:sp>
        <p:nvSpPr>
          <p:cNvPr id="61" name="Shape 61"/>
          <p:cNvSpPr/>
          <p:nvPr/>
        </p:nvSpPr>
        <p:spPr>
          <a:xfrm>
            <a:off x="800099" y="1625600"/>
            <a:ext cx="5977333" cy="650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800">
                <a:solidFill>
                  <a:srgbClr val="FFFFFF"/>
                </a:solidFill>
                <a:latin typeface="American Typewriter"/>
                <a:ea typeface="American Typewriter"/>
                <a:cs typeface="American Typewriter"/>
                <a:sym typeface="American Typewriter"/>
              </a:defRPr>
            </a:pPr>
            <a:r>
              <a:t>per </a:t>
            </a:r>
            <a:r>
              <a:rPr b="1"/>
              <a:t>malattia mentale</a:t>
            </a:r>
          </a:p>
          <a:p>
            <a:pPr>
              <a:defRPr sz="1800">
                <a:solidFill>
                  <a:srgbClr val="FFFFFF"/>
                </a:solidFill>
                <a:latin typeface="American Typewriter"/>
                <a:ea typeface="American Typewriter"/>
                <a:cs typeface="American Typewriter"/>
                <a:sym typeface="American Typewriter"/>
              </a:defRPr>
            </a:pPr>
            <a:r>
              <a:t>in condizioni di </a:t>
            </a:r>
            <a:r>
              <a:rPr b="1"/>
              <a:t>degenza ospedaliera</a:t>
            </a:r>
            <a:r>
              <a:t> (artt. 33-34-35)</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p:nvPr/>
        </p:nvSpPr>
        <p:spPr>
          <a:xfrm>
            <a:off x="1020768" y="368300"/>
            <a:ext cx="7221526" cy="472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lnSpc>
                <a:spcPct val="130000"/>
              </a:lnSpc>
              <a:defRPr b="1">
                <a:solidFill>
                  <a:srgbClr val="CC0000"/>
                </a:solidFill>
                <a:latin typeface="American Typewriter"/>
                <a:ea typeface="American Typewriter"/>
                <a:cs typeface="American Typewriter"/>
                <a:sym typeface="American Typewriter"/>
              </a:defRPr>
            </a:lvl1pPr>
          </a:lstStyle>
          <a:p>
            <a:r>
              <a:t>TRATTAMENTO SANITARIO OBBLIGATORIO</a:t>
            </a:r>
          </a:p>
        </p:txBody>
      </p:sp>
      <p:sp>
        <p:nvSpPr>
          <p:cNvPr id="64" name="Shape 64"/>
          <p:cNvSpPr/>
          <p:nvPr/>
        </p:nvSpPr>
        <p:spPr>
          <a:xfrm>
            <a:off x="457200" y="1752600"/>
            <a:ext cx="8305800" cy="43307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lnSpc>
                <a:spcPct val="120000"/>
              </a:lnSpc>
              <a:spcBef>
                <a:spcPts val="2400"/>
              </a:spcBef>
              <a:defRPr sz="2000" b="1">
                <a:solidFill>
                  <a:srgbClr val="FFFFFF"/>
                </a:solidFill>
                <a:latin typeface="American Typewriter"/>
                <a:ea typeface="American Typewriter"/>
                <a:cs typeface="American Typewriter"/>
                <a:sym typeface="American Typewriter"/>
              </a:defRPr>
            </a:pPr>
            <a:r>
              <a:t>Procedura per il ricovero (artt. 33-34-35)</a:t>
            </a:r>
          </a:p>
          <a:p>
            <a:pPr marL="457200" indent="-457200">
              <a:lnSpc>
                <a:spcPct val="120000"/>
              </a:lnSpc>
              <a:spcBef>
                <a:spcPts val="2400"/>
              </a:spcBef>
              <a:buClr>
                <a:schemeClr val="accent2"/>
              </a:buClr>
              <a:buSzPct val="100000"/>
              <a:buAutoNum type="arabicPeriod"/>
              <a:defRPr sz="2000">
                <a:solidFill>
                  <a:srgbClr val="FFFFFF"/>
                </a:solidFill>
                <a:latin typeface="American Typewriter"/>
                <a:ea typeface="American Typewriter"/>
                <a:cs typeface="American Typewriter"/>
                <a:sym typeface="American Typewriter"/>
              </a:defRPr>
            </a:pPr>
            <a:r>
              <a:t>Proposta motivata di </a:t>
            </a:r>
            <a:r>
              <a:rPr b="1"/>
              <a:t>un medico</a:t>
            </a:r>
          </a:p>
          <a:p>
            <a:pPr marL="457200" indent="-457200">
              <a:lnSpc>
                <a:spcPct val="120000"/>
              </a:lnSpc>
              <a:spcBef>
                <a:spcPts val="2400"/>
              </a:spcBef>
              <a:buClr>
                <a:schemeClr val="accent2"/>
              </a:buClr>
              <a:buSzPct val="100000"/>
              <a:buAutoNum type="arabicPeriod"/>
              <a:defRPr sz="2000">
                <a:solidFill>
                  <a:srgbClr val="FFFFFF"/>
                </a:solidFill>
                <a:latin typeface="American Typewriter"/>
                <a:ea typeface="American Typewriter"/>
                <a:cs typeface="American Typewriter"/>
                <a:sym typeface="American Typewriter"/>
              </a:defRPr>
            </a:pPr>
            <a:r>
              <a:t>Convalida della proposta da parte di </a:t>
            </a:r>
            <a:r>
              <a:rPr b="1"/>
              <a:t>un medico della ULSS</a:t>
            </a:r>
          </a:p>
          <a:p>
            <a:pPr marL="457200" indent="-457200">
              <a:lnSpc>
                <a:spcPct val="120000"/>
              </a:lnSpc>
              <a:spcBef>
                <a:spcPts val="900"/>
              </a:spcBef>
              <a:buClr>
                <a:schemeClr val="accent2"/>
              </a:buClr>
              <a:buSzPct val="100000"/>
              <a:buAutoNum type="arabicPeriod"/>
              <a:defRPr sz="2000">
                <a:solidFill>
                  <a:srgbClr val="FFFFFF"/>
                </a:solidFill>
                <a:latin typeface="American Typewriter"/>
                <a:ea typeface="American Typewriter"/>
                <a:cs typeface="American Typewriter"/>
                <a:sym typeface="American Typewriter"/>
              </a:defRPr>
            </a:pPr>
            <a:r>
              <a:t>Provvedimento di ricovero da parte del </a:t>
            </a:r>
            <a:r>
              <a:rPr b="1"/>
              <a:t>sindaco</a:t>
            </a:r>
            <a:r>
              <a:t> (in servizio psichiatrico di diagnosi e cura</a:t>
            </a:r>
          </a:p>
          <a:p>
            <a:pPr marL="854075" lvl="1" indent="-396875">
              <a:lnSpc>
                <a:spcPct val="120000"/>
              </a:lnSpc>
              <a:spcBef>
                <a:spcPts val="2400"/>
              </a:spcBef>
              <a:buClr>
                <a:schemeClr val="accent2"/>
              </a:buClr>
              <a:buSzPct val="100000"/>
              <a:buChar char="•"/>
              <a:defRPr sz="2000">
                <a:solidFill>
                  <a:srgbClr val="FFFFFF"/>
                </a:solidFill>
                <a:latin typeface="American Typewriter"/>
                <a:ea typeface="American Typewriter"/>
                <a:cs typeface="American Typewriter"/>
                <a:sym typeface="American Typewriter"/>
              </a:defRPr>
            </a:pPr>
            <a:r>
              <a:t>e sua comunicazione entro 48 ore al giudice tutelare</a:t>
            </a:r>
          </a:p>
          <a:p>
            <a:pPr marL="457200" indent="-457200">
              <a:lnSpc>
                <a:spcPct val="120000"/>
              </a:lnSpc>
              <a:spcBef>
                <a:spcPts val="2400"/>
              </a:spcBef>
              <a:buClr>
                <a:schemeClr val="accent2"/>
              </a:buClr>
              <a:buSzPct val="100000"/>
              <a:buAutoNum type="arabicPeriod"/>
              <a:defRPr sz="2000">
                <a:solidFill>
                  <a:srgbClr val="FFFFFF"/>
                </a:solidFill>
                <a:latin typeface="American Typewriter"/>
                <a:ea typeface="American Typewriter"/>
                <a:cs typeface="American Typewriter"/>
                <a:sym typeface="American Typewriter"/>
              </a:defRPr>
            </a:pPr>
            <a:r>
              <a:t>Decreto di convalida da parte del </a:t>
            </a:r>
            <a:r>
              <a:rPr b="1"/>
              <a:t>giudice tutelare</a:t>
            </a:r>
            <a:r>
              <a:t> (entro le successive 48 ore)</a:t>
            </a:r>
          </a:p>
        </p:txBody>
      </p:sp>
      <p:sp>
        <p:nvSpPr>
          <p:cNvPr id="65" name="Shape 65"/>
          <p:cNvSpPr/>
          <p:nvPr/>
        </p:nvSpPr>
        <p:spPr>
          <a:xfrm>
            <a:off x="838199" y="939800"/>
            <a:ext cx="5977333" cy="650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800">
                <a:solidFill>
                  <a:srgbClr val="FFFFFF"/>
                </a:solidFill>
                <a:latin typeface="American Typewriter"/>
                <a:ea typeface="American Typewriter"/>
                <a:cs typeface="American Typewriter"/>
                <a:sym typeface="American Typewriter"/>
              </a:defRPr>
            </a:pPr>
            <a:r>
              <a:t>per </a:t>
            </a:r>
            <a:r>
              <a:rPr b="1"/>
              <a:t>malattia mentale</a:t>
            </a:r>
          </a:p>
          <a:p>
            <a:pPr>
              <a:defRPr sz="1800">
                <a:solidFill>
                  <a:srgbClr val="FFFFFF"/>
                </a:solidFill>
                <a:latin typeface="American Typewriter"/>
                <a:ea typeface="American Typewriter"/>
                <a:cs typeface="American Typewriter"/>
                <a:sym typeface="American Typewriter"/>
              </a:defRPr>
            </a:pPr>
            <a:r>
              <a:t>in condizioni di </a:t>
            </a:r>
            <a:r>
              <a:rPr b="1"/>
              <a:t>degenza ospedaliera</a:t>
            </a:r>
            <a:r>
              <a:t> (artt. 33-34-35)</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p:nvPr/>
        </p:nvSpPr>
        <p:spPr>
          <a:xfrm>
            <a:off x="1020768" y="368300"/>
            <a:ext cx="7221526" cy="472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lnSpc>
                <a:spcPct val="130000"/>
              </a:lnSpc>
              <a:defRPr b="1">
                <a:solidFill>
                  <a:srgbClr val="CC0000"/>
                </a:solidFill>
                <a:latin typeface="American Typewriter"/>
                <a:ea typeface="American Typewriter"/>
                <a:cs typeface="American Typewriter"/>
                <a:sym typeface="American Typewriter"/>
              </a:defRPr>
            </a:lvl1pPr>
          </a:lstStyle>
          <a:p>
            <a:r>
              <a:t>TRATTAMENTO SANITARIO OBBLIGATORIO</a:t>
            </a:r>
          </a:p>
        </p:txBody>
      </p:sp>
      <p:sp>
        <p:nvSpPr>
          <p:cNvPr id="68" name="Shape 68"/>
          <p:cNvSpPr/>
          <p:nvPr/>
        </p:nvSpPr>
        <p:spPr>
          <a:xfrm>
            <a:off x="419100" y="3273425"/>
            <a:ext cx="8305800" cy="2161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lnSpc>
                <a:spcPct val="120000"/>
              </a:lnSpc>
              <a:spcBef>
                <a:spcPts val="2400"/>
              </a:spcBef>
              <a:defRPr sz="2000" b="1">
                <a:solidFill>
                  <a:srgbClr val="FFFFFF"/>
                </a:solidFill>
                <a:latin typeface="American Typewriter"/>
                <a:ea typeface="American Typewriter"/>
                <a:cs typeface="American Typewriter"/>
                <a:sym typeface="American Typewriter"/>
              </a:defRPr>
            </a:pPr>
            <a:r>
              <a:t>Procedura per prolungare il ricovero oltre il 7° giorno (art. 35)</a:t>
            </a:r>
          </a:p>
          <a:p>
            <a:pPr marL="457200" indent="-457200">
              <a:lnSpc>
                <a:spcPct val="120000"/>
              </a:lnSpc>
              <a:spcBef>
                <a:spcPts val="2400"/>
              </a:spcBef>
              <a:buClr>
                <a:schemeClr val="accent2"/>
              </a:buClr>
              <a:buSzPct val="100000"/>
              <a:buAutoNum type="arabicPeriod"/>
              <a:defRPr sz="2000">
                <a:solidFill>
                  <a:srgbClr val="FFFFFF"/>
                </a:solidFill>
                <a:latin typeface="American Typewriter"/>
                <a:ea typeface="American Typewriter"/>
                <a:cs typeface="American Typewriter"/>
                <a:sym typeface="American Typewriter"/>
              </a:defRPr>
            </a:pPr>
            <a:r>
              <a:t>Proposta motivata del sanitario </a:t>
            </a:r>
            <a:r>
              <a:rPr b="1"/>
              <a:t>responsabile del servizio psichiatrico della ULSS</a:t>
            </a:r>
          </a:p>
          <a:p>
            <a:pPr marL="457200" indent="-457200">
              <a:lnSpc>
                <a:spcPct val="120000"/>
              </a:lnSpc>
              <a:spcBef>
                <a:spcPts val="2400"/>
              </a:spcBef>
              <a:buClr>
                <a:schemeClr val="accent2"/>
              </a:buClr>
              <a:buSzPct val="100000"/>
              <a:buAutoNum type="arabicPeriod"/>
              <a:defRPr sz="2000">
                <a:solidFill>
                  <a:srgbClr val="FFFFFF"/>
                </a:solidFill>
                <a:latin typeface="American Typewriter"/>
                <a:ea typeface="American Typewriter"/>
                <a:cs typeface="American Typewriter"/>
                <a:sym typeface="American Typewriter"/>
              </a:defRPr>
            </a:pPr>
            <a:r>
              <a:t>Comunicazione da parte del </a:t>
            </a:r>
            <a:r>
              <a:rPr b="1"/>
              <a:t>sindaco</a:t>
            </a:r>
            <a:r>
              <a:t> al </a:t>
            </a:r>
            <a:r>
              <a:rPr b="1"/>
              <a:t>giudice tutelare</a:t>
            </a:r>
          </a:p>
        </p:txBody>
      </p:sp>
      <p:sp>
        <p:nvSpPr>
          <p:cNvPr id="69" name="Shape 69"/>
          <p:cNvSpPr/>
          <p:nvPr/>
        </p:nvSpPr>
        <p:spPr>
          <a:xfrm>
            <a:off x="800099" y="1879600"/>
            <a:ext cx="5977333" cy="650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800">
                <a:solidFill>
                  <a:srgbClr val="FFFFFF"/>
                </a:solidFill>
                <a:latin typeface="American Typewriter"/>
                <a:ea typeface="American Typewriter"/>
                <a:cs typeface="American Typewriter"/>
                <a:sym typeface="American Typewriter"/>
              </a:defRPr>
            </a:pPr>
            <a:r>
              <a:t>per </a:t>
            </a:r>
            <a:r>
              <a:rPr b="1"/>
              <a:t>malattia mentale</a:t>
            </a:r>
          </a:p>
          <a:p>
            <a:pPr>
              <a:defRPr sz="1800">
                <a:solidFill>
                  <a:srgbClr val="FFFFFF"/>
                </a:solidFill>
                <a:latin typeface="American Typewriter"/>
                <a:ea typeface="American Typewriter"/>
                <a:cs typeface="American Typewriter"/>
                <a:sym typeface="American Typewriter"/>
              </a:defRPr>
            </a:pPr>
            <a:r>
              <a:t>in condizioni di </a:t>
            </a:r>
            <a:r>
              <a:rPr b="1"/>
              <a:t>degenza ospedaliera</a:t>
            </a:r>
            <a:r>
              <a:t> (artt. 33-34-35)</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p:nvPr/>
        </p:nvSpPr>
        <p:spPr>
          <a:xfrm>
            <a:off x="973234" y="170180"/>
            <a:ext cx="7197532" cy="1107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457200">
              <a:lnSpc>
                <a:spcPts val="10800"/>
              </a:lnSpc>
              <a:spcBef>
                <a:spcPts val="1200"/>
              </a:spcBef>
              <a:defRPr sz="4500">
                <a:solidFill>
                  <a:srgbClr val="FF9300"/>
                </a:solidFill>
                <a:latin typeface="American Typewriter"/>
                <a:ea typeface="American Typewriter"/>
                <a:cs typeface="American Typewriter"/>
                <a:sym typeface="American Typewriter"/>
              </a:defRPr>
            </a:lvl1pPr>
          </a:lstStyle>
          <a:p>
            <a:r>
              <a:t>Chiarimenti operativi</a:t>
            </a:r>
            <a:endParaRPr sz="1200"/>
          </a:p>
        </p:txBody>
      </p:sp>
      <p:sp>
        <p:nvSpPr>
          <p:cNvPr id="72" name="Shape 72"/>
          <p:cNvSpPr/>
          <p:nvPr/>
        </p:nvSpPr>
        <p:spPr>
          <a:xfrm>
            <a:off x="82390" y="2278379"/>
            <a:ext cx="8979221" cy="174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457200">
              <a:lnSpc>
                <a:spcPts val="10300"/>
              </a:lnSpc>
              <a:spcBef>
                <a:spcPts val="1200"/>
              </a:spcBef>
              <a:defRPr sz="4300">
                <a:solidFill>
                  <a:srgbClr val="FFFFFF"/>
                </a:solidFill>
                <a:latin typeface="American Typewriter"/>
                <a:ea typeface="American Typewriter"/>
                <a:cs typeface="American Typewriter"/>
                <a:sym typeface="American Typewriter"/>
              </a:defRPr>
            </a:lvl1pPr>
          </a:lstStyle>
          <a:p>
            <a:r>
              <a:t>circolare Ministero dell’Interno del 20/07/2001 </a:t>
            </a:r>
            <a:endParaRPr sz="1200">
              <a:solidFill>
                <a:srgbClr val="000000"/>
              </a:solidFill>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p:nvPr/>
        </p:nvSpPr>
        <p:spPr>
          <a:xfrm>
            <a:off x="973234" y="68580"/>
            <a:ext cx="7197532" cy="1107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457200">
              <a:lnSpc>
                <a:spcPts val="10800"/>
              </a:lnSpc>
              <a:spcBef>
                <a:spcPts val="1200"/>
              </a:spcBef>
              <a:defRPr sz="4500">
                <a:solidFill>
                  <a:srgbClr val="FF9300"/>
                </a:solidFill>
                <a:latin typeface="American Typewriter"/>
                <a:ea typeface="American Typewriter"/>
                <a:cs typeface="American Typewriter"/>
                <a:sym typeface="American Typewriter"/>
              </a:defRPr>
            </a:lvl1pPr>
          </a:lstStyle>
          <a:p>
            <a:r>
              <a:rPr dirty="0" err="1"/>
              <a:t>Chiarimenti</a:t>
            </a:r>
            <a:r>
              <a:rPr dirty="0"/>
              <a:t> </a:t>
            </a:r>
            <a:r>
              <a:rPr dirty="0" err="1"/>
              <a:t>operativi</a:t>
            </a:r>
            <a:endParaRPr sz="1200" dirty="0"/>
          </a:p>
        </p:txBody>
      </p:sp>
      <p:sp>
        <p:nvSpPr>
          <p:cNvPr id="75" name="Shape 75"/>
          <p:cNvSpPr/>
          <p:nvPr/>
        </p:nvSpPr>
        <p:spPr>
          <a:xfrm>
            <a:off x="82390" y="779779"/>
            <a:ext cx="8979221" cy="131826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just" defTabSz="457200">
              <a:lnSpc>
                <a:spcPct val="120000"/>
              </a:lnSpc>
              <a:spcBef>
                <a:spcPts val="1200"/>
              </a:spcBef>
              <a:defRPr sz="1800">
                <a:solidFill>
                  <a:srgbClr val="FFFFFF"/>
                </a:solidFill>
                <a:latin typeface="American Typewriter"/>
                <a:ea typeface="American Typewriter"/>
                <a:cs typeface="American Typewriter"/>
                <a:sym typeface="American Typewriter"/>
              </a:defRPr>
            </a:lvl1pPr>
          </a:lstStyle>
          <a:p>
            <a:r>
              <a:rPr dirty="0"/>
              <a:t>le </a:t>
            </a:r>
            <a:r>
              <a:rPr dirty="0" err="1"/>
              <a:t>funzioni</a:t>
            </a:r>
            <a:r>
              <a:rPr dirty="0"/>
              <a:t> di </a:t>
            </a:r>
            <a:r>
              <a:rPr dirty="0" err="1"/>
              <a:t>accompagnamento</a:t>
            </a:r>
            <a:r>
              <a:rPr dirty="0"/>
              <a:t> </a:t>
            </a:r>
            <a:r>
              <a:rPr dirty="0" err="1"/>
              <a:t>dei</a:t>
            </a:r>
            <a:r>
              <a:rPr dirty="0"/>
              <a:t> </a:t>
            </a:r>
            <a:r>
              <a:rPr dirty="0" err="1"/>
              <a:t>soggetti</a:t>
            </a:r>
            <a:r>
              <a:rPr dirty="0"/>
              <a:t> per </a:t>
            </a:r>
            <a:r>
              <a:rPr dirty="0" err="1"/>
              <a:t>i</a:t>
            </a:r>
            <a:r>
              <a:rPr dirty="0"/>
              <a:t> </a:t>
            </a:r>
            <a:r>
              <a:rPr dirty="0" err="1"/>
              <a:t>quali</a:t>
            </a:r>
            <a:r>
              <a:rPr dirty="0"/>
              <a:t> </a:t>
            </a:r>
            <a:r>
              <a:rPr dirty="0" err="1"/>
              <a:t>si</a:t>
            </a:r>
            <a:r>
              <a:rPr dirty="0"/>
              <a:t> </a:t>
            </a:r>
            <a:r>
              <a:rPr dirty="0" err="1"/>
              <a:t>rende</a:t>
            </a:r>
            <a:r>
              <a:rPr dirty="0"/>
              <a:t> </a:t>
            </a:r>
            <a:r>
              <a:rPr dirty="0" err="1"/>
              <a:t>obbligatorio</a:t>
            </a:r>
            <a:r>
              <a:rPr dirty="0"/>
              <a:t> il T.S.O. </a:t>
            </a:r>
            <a:r>
              <a:rPr dirty="0" err="1"/>
              <a:t>debbano</a:t>
            </a:r>
            <a:r>
              <a:rPr dirty="0"/>
              <a:t> </a:t>
            </a:r>
            <a:r>
              <a:rPr dirty="0" err="1"/>
              <a:t>essere</a:t>
            </a:r>
            <a:r>
              <a:rPr dirty="0"/>
              <a:t> </a:t>
            </a:r>
            <a:r>
              <a:rPr dirty="0" err="1"/>
              <a:t>svolte</a:t>
            </a:r>
            <a:r>
              <a:rPr dirty="0"/>
              <a:t> </a:t>
            </a:r>
            <a:r>
              <a:rPr dirty="0" err="1"/>
              <a:t>dagli</a:t>
            </a:r>
            <a:r>
              <a:rPr dirty="0"/>
              <a:t> </a:t>
            </a:r>
            <a:r>
              <a:rPr dirty="0" err="1"/>
              <a:t>operatori</a:t>
            </a:r>
            <a:r>
              <a:rPr dirty="0"/>
              <a:t> di </a:t>
            </a:r>
            <a:r>
              <a:rPr dirty="0" err="1"/>
              <a:t>polizia</a:t>
            </a:r>
            <a:r>
              <a:rPr dirty="0"/>
              <a:t> </a:t>
            </a:r>
            <a:r>
              <a:rPr dirty="0" err="1"/>
              <a:t>municipale</a:t>
            </a:r>
            <a:r>
              <a:rPr dirty="0"/>
              <a:t> per </a:t>
            </a:r>
            <a:r>
              <a:rPr dirty="0" err="1"/>
              <a:t>assicurare</a:t>
            </a:r>
            <a:r>
              <a:rPr dirty="0"/>
              <a:t> </a:t>
            </a:r>
            <a:r>
              <a:rPr dirty="0" err="1"/>
              <a:t>prioritariamente</a:t>
            </a:r>
            <a:r>
              <a:rPr dirty="0"/>
              <a:t> </a:t>
            </a:r>
            <a:r>
              <a:rPr dirty="0" err="1"/>
              <a:t>l'attuazione</a:t>
            </a:r>
            <a:r>
              <a:rPr dirty="0"/>
              <a:t> </a:t>
            </a:r>
            <a:r>
              <a:rPr dirty="0" err="1"/>
              <a:t>dei</a:t>
            </a:r>
            <a:r>
              <a:rPr dirty="0"/>
              <a:t> </a:t>
            </a:r>
            <a:r>
              <a:rPr dirty="0" err="1"/>
              <a:t>principi</a:t>
            </a:r>
            <a:r>
              <a:rPr dirty="0"/>
              <a:t> </a:t>
            </a:r>
            <a:r>
              <a:rPr dirty="0" err="1"/>
              <a:t>generali</a:t>
            </a:r>
            <a:r>
              <a:rPr dirty="0"/>
              <a:t> di tutela </a:t>
            </a:r>
            <a:r>
              <a:rPr dirty="0" err="1"/>
              <a:t>della</a:t>
            </a:r>
            <a:r>
              <a:rPr dirty="0"/>
              <a:t> persona </a:t>
            </a:r>
            <a:r>
              <a:rPr dirty="0" err="1"/>
              <a:t>fissati</a:t>
            </a:r>
            <a:r>
              <a:rPr dirty="0"/>
              <a:t>, in </a:t>
            </a:r>
            <a:r>
              <a:rPr dirty="0" err="1"/>
              <a:t>particolare</a:t>
            </a:r>
            <a:r>
              <a:rPr dirty="0"/>
              <a:t> </a:t>
            </a:r>
            <a:r>
              <a:rPr dirty="0" err="1"/>
              <a:t>dalla</a:t>
            </a:r>
            <a:r>
              <a:rPr dirty="0"/>
              <a:t> </a:t>
            </a:r>
            <a:r>
              <a:rPr dirty="0" err="1"/>
              <a:t>legge</a:t>
            </a:r>
            <a:r>
              <a:rPr dirty="0"/>
              <a:t> 833/78, </a:t>
            </a:r>
            <a:r>
              <a:rPr dirty="0" err="1"/>
              <a:t>istitutiva</a:t>
            </a:r>
            <a:r>
              <a:rPr dirty="0"/>
              <a:t> del </a:t>
            </a:r>
            <a:r>
              <a:rPr dirty="0" err="1"/>
              <a:t>servizio</a:t>
            </a:r>
            <a:r>
              <a:rPr dirty="0"/>
              <a:t> </a:t>
            </a:r>
            <a:r>
              <a:rPr dirty="0" err="1"/>
              <a:t>sanitario</a:t>
            </a:r>
            <a:r>
              <a:rPr dirty="0"/>
              <a:t> </a:t>
            </a:r>
            <a:r>
              <a:rPr dirty="0" err="1"/>
              <a:t>nazionale</a:t>
            </a:r>
            <a:r>
              <a:rPr dirty="0"/>
              <a:t>.</a:t>
            </a:r>
          </a:p>
        </p:txBody>
      </p:sp>
      <p:sp>
        <p:nvSpPr>
          <p:cNvPr id="76" name="Shape 76"/>
          <p:cNvSpPr/>
          <p:nvPr/>
        </p:nvSpPr>
        <p:spPr>
          <a:xfrm>
            <a:off x="82390" y="2227579"/>
            <a:ext cx="8979221" cy="45034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defTabSz="457200">
              <a:lnSpc>
                <a:spcPct val="120000"/>
              </a:lnSpc>
              <a:spcBef>
                <a:spcPts val="1200"/>
              </a:spcBef>
              <a:defRPr sz="1800">
                <a:solidFill>
                  <a:srgbClr val="FFFFFF"/>
                </a:solidFill>
                <a:latin typeface="American Typewriter"/>
                <a:ea typeface="American Typewriter"/>
                <a:cs typeface="American Typewriter"/>
                <a:sym typeface="American Typewriter"/>
              </a:defRPr>
            </a:pPr>
            <a:r>
              <a:rPr dirty="0"/>
              <a:t>- </a:t>
            </a:r>
            <a:r>
              <a:rPr dirty="0" err="1"/>
              <a:t>i</a:t>
            </a:r>
            <a:r>
              <a:rPr dirty="0"/>
              <a:t> </a:t>
            </a:r>
            <a:r>
              <a:rPr dirty="0" err="1"/>
              <a:t>vigili</a:t>
            </a:r>
            <a:r>
              <a:rPr dirty="0"/>
              <a:t> </a:t>
            </a:r>
            <a:r>
              <a:rPr dirty="0" err="1"/>
              <a:t>urbani</a:t>
            </a:r>
            <a:r>
              <a:rPr dirty="0"/>
              <a:t> </a:t>
            </a:r>
            <a:r>
              <a:rPr dirty="0" err="1"/>
              <a:t>devono</a:t>
            </a:r>
            <a:r>
              <a:rPr dirty="0"/>
              <a:t> </a:t>
            </a:r>
            <a:r>
              <a:rPr dirty="0" err="1"/>
              <a:t>accompagnare</a:t>
            </a:r>
            <a:r>
              <a:rPr dirty="0"/>
              <a:t> </a:t>
            </a:r>
            <a:r>
              <a:rPr dirty="0" err="1"/>
              <a:t>l'infermo</a:t>
            </a:r>
            <a:r>
              <a:rPr dirty="0"/>
              <a:t> di </a:t>
            </a:r>
            <a:r>
              <a:rPr dirty="0" err="1"/>
              <a:t>mente</a:t>
            </a:r>
            <a:r>
              <a:rPr dirty="0"/>
              <a:t> </a:t>
            </a:r>
            <a:r>
              <a:rPr dirty="0" err="1"/>
              <a:t>fino</a:t>
            </a:r>
            <a:r>
              <a:rPr dirty="0"/>
              <a:t> al </a:t>
            </a:r>
            <a:r>
              <a:rPr dirty="0" err="1"/>
              <a:t>luogo</a:t>
            </a:r>
            <a:r>
              <a:rPr dirty="0"/>
              <a:t> di </a:t>
            </a:r>
            <a:r>
              <a:rPr dirty="0" err="1"/>
              <a:t>cura</a:t>
            </a:r>
            <a:r>
              <a:rPr dirty="0"/>
              <a:t>, </a:t>
            </a:r>
            <a:r>
              <a:rPr dirty="0" err="1"/>
              <a:t>anche</a:t>
            </a:r>
            <a:r>
              <a:rPr dirty="0"/>
              <a:t> se </a:t>
            </a:r>
            <a:r>
              <a:rPr dirty="0" err="1"/>
              <a:t>fuori</a:t>
            </a:r>
            <a:r>
              <a:rPr dirty="0"/>
              <a:t> del </a:t>
            </a:r>
            <a:r>
              <a:rPr dirty="0" err="1"/>
              <a:t>comune</a:t>
            </a:r>
            <a:r>
              <a:rPr dirty="0"/>
              <a:t>, </a:t>
            </a:r>
            <a:r>
              <a:rPr dirty="0" err="1"/>
              <a:t>poiche</a:t>
            </a:r>
            <a:r>
              <a:rPr dirty="0"/>
              <a:t>́ </a:t>
            </a:r>
            <a:r>
              <a:rPr dirty="0" err="1"/>
              <a:t>intervengono</a:t>
            </a:r>
            <a:r>
              <a:rPr dirty="0"/>
              <a:t> </a:t>
            </a:r>
            <a:r>
              <a:rPr dirty="0" err="1"/>
              <a:t>nell'esercizio</a:t>
            </a:r>
            <a:r>
              <a:rPr dirty="0"/>
              <a:t> del </a:t>
            </a:r>
            <a:r>
              <a:rPr dirty="0" err="1"/>
              <a:t>potere</a:t>
            </a:r>
            <a:r>
              <a:rPr dirty="0"/>
              <a:t> di </a:t>
            </a:r>
            <a:r>
              <a:rPr dirty="0" err="1"/>
              <a:t>polizia</a:t>
            </a:r>
            <a:r>
              <a:rPr dirty="0"/>
              <a:t> </a:t>
            </a:r>
            <a:r>
              <a:rPr dirty="0" err="1"/>
              <a:t>amministrativa</a:t>
            </a:r>
            <a:r>
              <a:rPr dirty="0"/>
              <a:t> sanitaria, propria </a:t>
            </a:r>
            <a:r>
              <a:rPr dirty="0" err="1"/>
              <a:t>dell'autorita</a:t>
            </a:r>
            <a:r>
              <a:rPr dirty="0"/>
              <a:t>̀ locale, e non in </a:t>
            </a:r>
            <a:r>
              <a:rPr dirty="0" err="1"/>
              <a:t>quello</a:t>
            </a:r>
            <a:r>
              <a:rPr dirty="0"/>
              <a:t> </a:t>
            </a:r>
            <a:r>
              <a:rPr dirty="0" err="1"/>
              <a:t>dell'attivita</a:t>
            </a:r>
            <a:r>
              <a:rPr dirty="0"/>
              <a:t>̀ di P.S. ;</a:t>
            </a:r>
          </a:p>
          <a:p>
            <a:pPr algn="just" defTabSz="457200">
              <a:lnSpc>
                <a:spcPct val="120000"/>
              </a:lnSpc>
              <a:spcBef>
                <a:spcPts val="1200"/>
              </a:spcBef>
              <a:defRPr sz="1800">
                <a:solidFill>
                  <a:srgbClr val="FFFFFF"/>
                </a:solidFill>
                <a:latin typeface="American Typewriter"/>
                <a:ea typeface="American Typewriter"/>
                <a:cs typeface="American Typewriter"/>
                <a:sym typeface="American Typewriter"/>
              </a:defRPr>
            </a:pPr>
            <a:r>
              <a:rPr dirty="0"/>
              <a:t>- </a:t>
            </a:r>
            <a:r>
              <a:rPr dirty="0" err="1"/>
              <a:t>quanto</a:t>
            </a:r>
            <a:r>
              <a:rPr dirty="0"/>
              <a:t> ai </a:t>
            </a:r>
            <a:r>
              <a:rPr dirty="0" err="1"/>
              <a:t>mezzi</a:t>
            </a:r>
            <a:r>
              <a:rPr dirty="0"/>
              <a:t> con cui </a:t>
            </a:r>
            <a:r>
              <a:rPr dirty="0" err="1"/>
              <a:t>trasportare</a:t>
            </a:r>
            <a:r>
              <a:rPr dirty="0"/>
              <a:t> il </a:t>
            </a:r>
            <a:r>
              <a:rPr dirty="0" err="1"/>
              <a:t>malato</a:t>
            </a:r>
            <a:r>
              <a:rPr dirty="0"/>
              <a:t> di </a:t>
            </a:r>
            <a:r>
              <a:rPr dirty="0" err="1"/>
              <a:t>mente</a:t>
            </a:r>
            <a:r>
              <a:rPr dirty="0"/>
              <a:t> </a:t>
            </a:r>
            <a:r>
              <a:rPr dirty="0" err="1"/>
              <a:t>presso</a:t>
            </a:r>
            <a:r>
              <a:rPr dirty="0"/>
              <a:t> il presidio </a:t>
            </a:r>
            <a:r>
              <a:rPr dirty="0" err="1"/>
              <a:t>sanitario</a:t>
            </a:r>
            <a:r>
              <a:rPr dirty="0"/>
              <a:t>, di </a:t>
            </a:r>
            <a:r>
              <a:rPr dirty="0" err="1"/>
              <a:t>regola</a:t>
            </a:r>
            <a:r>
              <a:rPr dirty="0"/>
              <a:t> ed in via </a:t>
            </a:r>
            <a:r>
              <a:rPr dirty="0" err="1"/>
              <a:t>prioritaria</a:t>
            </a:r>
            <a:r>
              <a:rPr dirty="0"/>
              <a:t>, </a:t>
            </a:r>
            <a:r>
              <a:rPr dirty="0" err="1"/>
              <a:t>essi</a:t>
            </a:r>
            <a:r>
              <a:rPr dirty="0"/>
              <a:t> </a:t>
            </a:r>
            <a:r>
              <a:rPr dirty="0" err="1"/>
              <a:t>vanno</a:t>
            </a:r>
            <a:r>
              <a:rPr dirty="0"/>
              <a:t> </a:t>
            </a:r>
            <a:r>
              <a:rPr dirty="0" err="1"/>
              <a:t>individuati</a:t>
            </a:r>
            <a:r>
              <a:rPr dirty="0"/>
              <a:t> </a:t>
            </a:r>
            <a:r>
              <a:rPr dirty="0" err="1"/>
              <a:t>nelle</a:t>
            </a:r>
            <a:r>
              <a:rPr dirty="0"/>
              <a:t> </a:t>
            </a:r>
            <a:r>
              <a:rPr dirty="0" err="1"/>
              <a:t>autoambulanze</a:t>
            </a:r>
            <a:r>
              <a:rPr dirty="0"/>
              <a:t>, non </a:t>
            </a:r>
            <a:r>
              <a:rPr dirty="0" err="1"/>
              <a:t>escludendo</a:t>
            </a:r>
            <a:r>
              <a:rPr dirty="0"/>
              <a:t>, </a:t>
            </a:r>
            <a:r>
              <a:rPr dirty="0" err="1"/>
              <a:t>pero</a:t>
            </a:r>
            <a:r>
              <a:rPr dirty="0"/>
              <a:t>̀, in </a:t>
            </a:r>
            <a:r>
              <a:rPr dirty="0" err="1"/>
              <a:t>considerazione</a:t>
            </a:r>
            <a:r>
              <a:rPr dirty="0"/>
              <a:t> </a:t>
            </a:r>
            <a:r>
              <a:rPr dirty="0" err="1"/>
              <a:t>della</a:t>
            </a:r>
            <a:r>
              <a:rPr dirty="0"/>
              <a:t> </a:t>
            </a:r>
            <a:r>
              <a:rPr dirty="0" err="1"/>
              <a:t>peculiarita</a:t>
            </a:r>
            <a:r>
              <a:rPr dirty="0"/>
              <a:t>̀ </a:t>
            </a:r>
            <a:r>
              <a:rPr dirty="0" err="1"/>
              <a:t>della</a:t>
            </a:r>
            <a:r>
              <a:rPr dirty="0"/>
              <a:t> </a:t>
            </a:r>
            <a:r>
              <a:rPr dirty="0" err="1"/>
              <a:t>malattia</a:t>
            </a:r>
            <a:r>
              <a:rPr dirty="0"/>
              <a:t>, </a:t>
            </a:r>
            <a:r>
              <a:rPr dirty="0" err="1"/>
              <a:t>l'uso</a:t>
            </a:r>
            <a:r>
              <a:rPr dirty="0"/>
              <a:t> di </a:t>
            </a:r>
            <a:r>
              <a:rPr dirty="0" err="1"/>
              <a:t>qualsiasi</a:t>
            </a:r>
            <a:r>
              <a:rPr dirty="0"/>
              <a:t> </a:t>
            </a:r>
            <a:r>
              <a:rPr dirty="0" err="1"/>
              <a:t>automezzo</a:t>
            </a:r>
            <a:r>
              <a:rPr dirty="0"/>
              <a:t>, </a:t>
            </a:r>
            <a:r>
              <a:rPr dirty="0" err="1"/>
              <a:t>anche</a:t>
            </a:r>
            <a:r>
              <a:rPr dirty="0"/>
              <a:t> </a:t>
            </a:r>
            <a:r>
              <a:rPr dirty="0" err="1"/>
              <a:t>privato</a:t>
            </a:r>
            <a:r>
              <a:rPr dirty="0"/>
              <a:t>, in </a:t>
            </a:r>
            <a:r>
              <a:rPr dirty="0" err="1"/>
              <a:t>caso</a:t>
            </a:r>
            <a:r>
              <a:rPr dirty="0"/>
              <a:t> di </a:t>
            </a:r>
            <a:r>
              <a:rPr dirty="0" err="1"/>
              <a:t>necessita</a:t>
            </a:r>
            <a:r>
              <a:rPr dirty="0"/>
              <a:t>̀ ed </a:t>
            </a:r>
            <a:r>
              <a:rPr dirty="0" err="1"/>
              <a:t>ove</a:t>
            </a:r>
            <a:r>
              <a:rPr dirty="0"/>
              <a:t> </a:t>
            </a:r>
            <a:r>
              <a:rPr dirty="0" err="1"/>
              <a:t>possibile</a:t>
            </a:r>
            <a:r>
              <a:rPr dirty="0"/>
              <a:t> ;</a:t>
            </a:r>
          </a:p>
          <a:p>
            <a:pPr algn="just" defTabSz="457200">
              <a:lnSpc>
                <a:spcPct val="120000"/>
              </a:lnSpc>
              <a:spcBef>
                <a:spcPts val="1200"/>
              </a:spcBef>
              <a:defRPr sz="1800">
                <a:solidFill>
                  <a:srgbClr val="FFFFFF"/>
                </a:solidFill>
                <a:latin typeface="American Typewriter"/>
                <a:ea typeface="American Typewriter"/>
                <a:cs typeface="American Typewriter"/>
                <a:sym typeface="American Typewriter"/>
              </a:defRPr>
            </a:pPr>
            <a:r>
              <a:rPr dirty="0"/>
              <a:t>- una volta </a:t>
            </a:r>
            <a:r>
              <a:rPr dirty="0" err="1"/>
              <a:t>raggiunto</a:t>
            </a:r>
            <a:r>
              <a:rPr dirty="0"/>
              <a:t> il </a:t>
            </a:r>
            <a:r>
              <a:rPr dirty="0" err="1"/>
              <a:t>luogo</a:t>
            </a:r>
            <a:r>
              <a:rPr dirty="0"/>
              <a:t> di </a:t>
            </a:r>
            <a:r>
              <a:rPr dirty="0" err="1"/>
              <a:t>trasferimento</a:t>
            </a:r>
            <a:r>
              <a:rPr dirty="0"/>
              <a:t>, </a:t>
            </a:r>
            <a:r>
              <a:rPr dirty="0" err="1"/>
              <a:t>qualora</a:t>
            </a:r>
            <a:r>
              <a:rPr dirty="0"/>
              <a:t> il </a:t>
            </a:r>
            <a:r>
              <a:rPr dirty="0" err="1"/>
              <a:t>ricovero</a:t>
            </a:r>
            <a:r>
              <a:rPr dirty="0"/>
              <a:t> </a:t>
            </a:r>
            <a:r>
              <a:rPr dirty="0" err="1"/>
              <a:t>dell'infermo</a:t>
            </a:r>
            <a:r>
              <a:rPr dirty="0"/>
              <a:t> non fosse </a:t>
            </a:r>
            <a:r>
              <a:rPr dirty="0" err="1"/>
              <a:t>possibile</a:t>
            </a:r>
            <a:r>
              <a:rPr dirty="0"/>
              <a:t> per </a:t>
            </a:r>
            <a:r>
              <a:rPr dirty="0" err="1"/>
              <a:t>mancanza</a:t>
            </a:r>
            <a:r>
              <a:rPr dirty="0"/>
              <a:t> di </a:t>
            </a:r>
            <a:r>
              <a:rPr dirty="0" err="1"/>
              <a:t>posti</a:t>
            </a:r>
            <a:r>
              <a:rPr dirty="0"/>
              <a:t> </a:t>
            </a:r>
            <a:r>
              <a:rPr dirty="0" err="1"/>
              <a:t>disponibili</a:t>
            </a:r>
            <a:r>
              <a:rPr dirty="0"/>
              <a:t> lo </a:t>
            </a:r>
            <a:r>
              <a:rPr dirty="0" err="1"/>
              <a:t>stesso</a:t>
            </a:r>
            <a:r>
              <a:rPr dirty="0"/>
              <a:t> </a:t>
            </a:r>
            <a:r>
              <a:rPr dirty="0" err="1"/>
              <a:t>veicolo</a:t>
            </a:r>
            <a:r>
              <a:rPr dirty="0"/>
              <a:t> </a:t>
            </a:r>
            <a:r>
              <a:rPr dirty="0" err="1"/>
              <a:t>che</a:t>
            </a:r>
            <a:r>
              <a:rPr dirty="0"/>
              <a:t> ha </a:t>
            </a:r>
            <a:r>
              <a:rPr dirty="0" err="1"/>
              <a:t>iniziato</a:t>
            </a:r>
            <a:r>
              <a:rPr dirty="0"/>
              <a:t> il </a:t>
            </a:r>
            <a:r>
              <a:rPr dirty="0" err="1"/>
              <a:t>viaggio</a:t>
            </a:r>
            <a:r>
              <a:rPr dirty="0"/>
              <a:t> di </a:t>
            </a:r>
            <a:r>
              <a:rPr dirty="0" err="1"/>
              <a:t>trasporto</a:t>
            </a:r>
            <a:r>
              <a:rPr dirty="0"/>
              <a:t> </a:t>
            </a:r>
            <a:r>
              <a:rPr dirty="0" err="1"/>
              <a:t>proseguira</a:t>
            </a:r>
            <a:r>
              <a:rPr dirty="0"/>
              <a:t>̀ </a:t>
            </a:r>
            <a:r>
              <a:rPr dirty="0" err="1"/>
              <a:t>fino</a:t>
            </a:r>
            <a:r>
              <a:rPr dirty="0"/>
              <a:t> a </a:t>
            </a:r>
            <a:r>
              <a:rPr dirty="0" err="1"/>
              <a:t>raggiungere</a:t>
            </a:r>
            <a:r>
              <a:rPr dirty="0"/>
              <a:t> la </a:t>
            </a:r>
            <a:r>
              <a:rPr dirty="0" err="1"/>
              <a:t>nuova</a:t>
            </a:r>
            <a:r>
              <a:rPr dirty="0"/>
              <a:t> </a:t>
            </a:r>
            <a:r>
              <a:rPr dirty="0" err="1"/>
              <a:t>destinazione</a:t>
            </a:r>
            <a:r>
              <a:rPr dirty="0"/>
              <a:t>.</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p:nvPr/>
        </p:nvSpPr>
        <p:spPr>
          <a:xfrm>
            <a:off x="973234" y="68580"/>
            <a:ext cx="7197532" cy="1107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457200">
              <a:lnSpc>
                <a:spcPts val="10800"/>
              </a:lnSpc>
              <a:spcBef>
                <a:spcPts val="1200"/>
              </a:spcBef>
              <a:defRPr sz="4500">
                <a:solidFill>
                  <a:srgbClr val="FF9300"/>
                </a:solidFill>
                <a:latin typeface="American Typewriter"/>
                <a:ea typeface="American Typewriter"/>
                <a:cs typeface="American Typewriter"/>
                <a:sym typeface="American Typewriter"/>
              </a:defRPr>
            </a:lvl1pPr>
          </a:lstStyle>
          <a:p>
            <a:r>
              <a:t>Chiarimenti operativi</a:t>
            </a:r>
            <a:endParaRPr sz="1200"/>
          </a:p>
        </p:txBody>
      </p:sp>
      <p:sp>
        <p:nvSpPr>
          <p:cNvPr id="79" name="Shape 79"/>
          <p:cNvSpPr/>
          <p:nvPr/>
        </p:nvSpPr>
        <p:spPr>
          <a:xfrm>
            <a:off x="-6510" y="932179"/>
            <a:ext cx="8979221" cy="254723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defTabSz="457200">
              <a:lnSpc>
                <a:spcPts val="10300"/>
              </a:lnSpc>
              <a:spcBef>
                <a:spcPts val="1200"/>
              </a:spcBef>
              <a:defRPr sz="4300">
                <a:solidFill>
                  <a:srgbClr val="FFFFFF"/>
                </a:solidFill>
                <a:latin typeface="American Typewriter"/>
                <a:ea typeface="American Typewriter"/>
                <a:cs typeface="American Typewriter"/>
                <a:sym typeface="American Typewriter"/>
              </a:defRPr>
            </a:pPr>
            <a:r>
              <a:rPr dirty="0" err="1"/>
              <a:t>circolare</a:t>
            </a:r>
            <a:r>
              <a:rPr dirty="0"/>
              <a:t> </a:t>
            </a:r>
            <a:r>
              <a:rPr dirty="0" err="1"/>
              <a:t>Ministero</a:t>
            </a:r>
            <a:r>
              <a:rPr dirty="0"/>
              <a:t> </a:t>
            </a:r>
            <a:r>
              <a:rPr dirty="0" err="1"/>
              <a:t>dell’Interno</a:t>
            </a:r>
            <a:r>
              <a:rPr dirty="0"/>
              <a:t> del 22 </a:t>
            </a:r>
            <a:r>
              <a:rPr dirty="0" err="1"/>
              <a:t>marzo</a:t>
            </a:r>
            <a:r>
              <a:rPr dirty="0"/>
              <a:t> 1996</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2"/>
          <p:cNvSpPr/>
          <p:nvPr/>
        </p:nvSpPr>
        <p:spPr>
          <a:xfrm>
            <a:off x="712601" y="2329179"/>
            <a:ext cx="7718799" cy="2275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a:solidFill>
                  <a:srgbClr val="FFFFFF"/>
                </a:solidFill>
                <a:latin typeface="American Typewriter"/>
                <a:ea typeface="American Typewriter"/>
                <a:cs typeface="American Typewriter"/>
                <a:sym typeface="American Typewriter"/>
              </a:defRPr>
            </a:pPr>
            <a:r>
              <a:t> </a:t>
            </a:r>
            <a:r>
              <a:rPr b="1">
                <a:solidFill>
                  <a:srgbClr val="FF2F92"/>
                </a:solidFill>
              </a:rPr>
              <a:t>Riferimenti</a:t>
            </a:r>
          </a:p>
          <a:p>
            <a:pPr algn="ctr">
              <a:defRPr>
                <a:solidFill>
                  <a:srgbClr val="FFFFFF"/>
                </a:solidFill>
                <a:latin typeface="American Typewriter"/>
                <a:ea typeface="American Typewriter"/>
                <a:cs typeface="American Typewriter"/>
                <a:sym typeface="American Typewriter"/>
              </a:defRPr>
            </a:pPr>
            <a:endParaRPr b="1">
              <a:solidFill>
                <a:srgbClr val="FF2F92"/>
              </a:solidFill>
            </a:endParaRPr>
          </a:p>
          <a:p>
            <a:pPr marL="240631" indent="-240631">
              <a:lnSpc>
                <a:spcPct val="150000"/>
              </a:lnSpc>
              <a:buSzPct val="60000"/>
              <a:buBlip>
                <a:blip r:embed="rId2"/>
              </a:buBlip>
              <a:defRPr>
                <a:solidFill>
                  <a:srgbClr val="FFFFFF"/>
                </a:solidFill>
                <a:latin typeface="American Typewriter"/>
                <a:ea typeface="American Typewriter"/>
                <a:cs typeface="American Typewriter"/>
                <a:sym typeface="American Typewriter"/>
              </a:defRPr>
            </a:pPr>
            <a:r>
              <a:t>Costituzione (art.32) </a:t>
            </a:r>
          </a:p>
          <a:p>
            <a:pPr marL="240631" indent="-240631">
              <a:lnSpc>
                <a:spcPct val="150000"/>
              </a:lnSpc>
              <a:buSzPct val="60000"/>
              <a:buBlip>
                <a:blip r:embed="rId2"/>
              </a:buBlip>
              <a:defRPr>
                <a:solidFill>
                  <a:srgbClr val="FFFFFF"/>
                </a:solidFill>
                <a:latin typeface="American Typewriter"/>
                <a:ea typeface="American Typewriter"/>
                <a:cs typeface="American Typewriter"/>
                <a:sym typeface="American Typewriter"/>
              </a:defRPr>
            </a:pPr>
            <a:r>
              <a:t>Legge 180/1978 e poi 833/1978 (artt. 33, 34, 35) </a:t>
            </a:r>
          </a:p>
          <a:p>
            <a:pPr marL="240631" indent="-240631">
              <a:lnSpc>
                <a:spcPct val="150000"/>
              </a:lnSpc>
              <a:buSzPct val="60000"/>
              <a:buBlip>
                <a:blip r:embed="rId2"/>
              </a:buBlip>
              <a:defRPr>
                <a:solidFill>
                  <a:srgbClr val="FFFFFF"/>
                </a:solidFill>
                <a:latin typeface="American Typewriter"/>
                <a:ea typeface="American Typewriter"/>
                <a:cs typeface="American Typewriter"/>
                <a:sym typeface="American Typewriter"/>
              </a:defRPr>
            </a:pPr>
            <a:r>
              <a:t>Codice deontologico</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973234" y="68580"/>
            <a:ext cx="7197532" cy="1107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defTabSz="457200">
              <a:lnSpc>
                <a:spcPts val="10800"/>
              </a:lnSpc>
              <a:spcBef>
                <a:spcPts val="1200"/>
              </a:spcBef>
              <a:defRPr sz="4500">
                <a:solidFill>
                  <a:srgbClr val="FF9300"/>
                </a:solidFill>
                <a:latin typeface="American Typewriter"/>
                <a:ea typeface="American Typewriter"/>
                <a:cs typeface="American Typewriter"/>
                <a:sym typeface="American Typewriter"/>
              </a:defRPr>
            </a:lvl1pPr>
          </a:lstStyle>
          <a:p>
            <a:r>
              <a:t>Chiarimenti operativi</a:t>
            </a:r>
            <a:endParaRPr sz="1200"/>
          </a:p>
        </p:txBody>
      </p:sp>
      <p:sp>
        <p:nvSpPr>
          <p:cNvPr id="82" name="Shape 82"/>
          <p:cNvSpPr/>
          <p:nvPr/>
        </p:nvSpPr>
        <p:spPr>
          <a:xfrm>
            <a:off x="82390" y="1846579"/>
            <a:ext cx="8979221" cy="2440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defTabSz="457200">
              <a:lnSpc>
                <a:spcPts val="8200"/>
              </a:lnSpc>
              <a:spcBef>
                <a:spcPts val="1200"/>
              </a:spcBef>
              <a:defRPr sz="2500">
                <a:solidFill>
                  <a:srgbClr val="FFFFFF"/>
                </a:solidFill>
                <a:latin typeface="American Typewriter"/>
                <a:ea typeface="American Typewriter"/>
                <a:cs typeface="American Typewriter"/>
                <a:sym typeface="American Typewriter"/>
              </a:defRPr>
            </a:pPr>
            <a:r>
              <a:t>il prelievo ed il trasporto del malato di mente dal domicilio al luogo di cura è da intendesi </a:t>
            </a:r>
            <a:r>
              <a:rPr b="1"/>
              <a:t>come mera operazione sanitaria</a:t>
            </a:r>
            <a:r>
              <a:t> rivolta alla salute  ed alla incolumità dell'alienato.</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1" y="868680"/>
            <a:ext cx="9124950" cy="465050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defRPr>
                <a:solidFill>
                  <a:srgbClr val="FFFFFF"/>
                </a:solidFill>
                <a:latin typeface="American Typewriter"/>
                <a:ea typeface="American Typewriter"/>
                <a:cs typeface="American Typewriter"/>
                <a:sym typeface="American Typewriter"/>
              </a:defRPr>
            </a:pPr>
            <a:r>
              <a:rPr b="1" dirty="0">
                <a:solidFill>
                  <a:srgbClr val="FF2F92"/>
                </a:solidFill>
              </a:rPr>
              <a:t>Art 32 </a:t>
            </a:r>
            <a:r>
              <a:rPr b="1" dirty="0" err="1">
                <a:solidFill>
                  <a:srgbClr val="FF2F92"/>
                </a:solidFill>
              </a:rPr>
              <a:t>della</a:t>
            </a:r>
            <a:r>
              <a:rPr b="1" dirty="0">
                <a:solidFill>
                  <a:srgbClr val="FF2F92"/>
                </a:solidFill>
              </a:rPr>
              <a:t> </a:t>
            </a:r>
            <a:r>
              <a:rPr b="1" dirty="0" err="1">
                <a:solidFill>
                  <a:srgbClr val="FF2F92"/>
                </a:solidFill>
              </a:rPr>
              <a:t>Costituzione</a:t>
            </a:r>
            <a:endParaRPr b="1" dirty="0">
              <a:solidFill>
                <a:srgbClr val="FF2F92"/>
              </a:solidFill>
            </a:endParaRPr>
          </a:p>
          <a:p>
            <a:pPr algn="just">
              <a:defRPr>
                <a:solidFill>
                  <a:srgbClr val="FFFFFF"/>
                </a:solidFill>
                <a:latin typeface="American Typewriter"/>
                <a:ea typeface="American Typewriter"/>
                <a:cs typeface="American Typewriter"/>
                <a:sym typeface="American Typewriter"/>
              </a:defRPr>
            </a:pPr>
            <a:r>
              <a:rPr dirty="0"/>
              <a:t> </a:t>
            </a:r>
          </a:p>
          <a:p>
            <a:pPr algn="just">
              <a:lnSpc>
                <a:spcPct val="150000"/>
              </a:lnSpc>
              <a:defRPr>
                <a:solidFill>
                  <a:srgbClr val="FFFFFF"/>
                </a:solidFill>
                <a:latin typeface="American Typewriter"/>
                <a:ea typeface="American Typewriter"/>
                <a:cs typeface="American Typewriter"/>
                <a:sym typeface="American Typewriter"/>
              </a:defRPr>
            </a:pPr>
            <a:r>
              <a:rPr dirty="0"/>
              <a:t>“La Repubblica tutela la salute come </a:t>
            </a:r>
            <a:r>
              <a:rPr dirty="0" err="1"/>
              <a:t>fondamentale</a:t>
            </a:r>
            <a:r>
              <a:rPr dirty="0"/>
              <a:t> </a:t>
            </a:r>
            <a:r>
              <a:rPr dirty="0" err="1"/>
              <a:t>diritto</a:t>
            </a:r>
            <a:r>
              <a:rPr dirty="0"/>
              <a:t> </a:t>
            </a:r>
            <a:r>
              <a:rPr dirty="0" err="1"/>
              <a:t>dell’individuo</a:t>
            </a:r>
            <a:r>
              <a:rPr dirty="0"/>
              <a:t> e interesse </a:t>
            </a:r>
            <a:r>
              <a:rPr dirty="0" err="1"/>
              <a:t>della</a:t>
            </a:r>
            <a:r>
              <a:rPr dirty="0"/>
              <a:t> </a:t>
            </a:r>
            <a:r>
              <a:rPr dirty="0" err="1"/>
              <a:t>collettivita</a:t>
            </a:r>
            <a:r>
              <a:rPr dirty="0"/>
              <a:t>̀, e </a:t>
            </a:r>
            <a:r>
              <a:rPr dirty="0" err="1"/>
              <a:t>garantisce</a:t>
            </a:r>
            <a:r>
              <a:rPr dirty="0"/>
              <a:t> cure </a:t>
            </a:r>
            <a:r>
              <a:rPr dirty="0" err="1"/>
              <a:t>agli</a:t>
            </a:r>
            <a:r>
              <a:rPr dirty="0"/>
              <a:t> </a:t>
            </a:r>
            <a:r>
              <a:rPr dirty="0" err="1"/>
              <a:t>indigenti</a:t>
            </a:r>
            <a:endParaRPr dirty="0"/>
          </a:p>
          <a:p>
            <a:pPr algn="just">
              <a:lnSpc>
                <a:spcPct val="150000"/>
              </a:lnSpc>
              <a:defRPr>
                <a:solidFill>
                  <a:srgbClr val="FFFFFF"/>
                </a:solidFill>
                <a:latin typeface="American Typewriter"/>
                <a:ea typeface="American Typewriter"/>
                <a:cs typeface="American Typewriter"/>
                <a:sym typeface="American Typewriter"/>
              </a:defRPr>
            </a:pPr>
            <a:r>
              <a:rPr dirty="0"/>
              <a:t>“</a:t>
            </a:r>
            <a:r>
              <a:rPr dirty="0" err="1"/>
              <a:t>Nessuno</a:t>
            </a:r>
            <a:r>
              <a:rPr dirty="0"/>
              <a:t> </a:t>
            </a:r>
            <a:r>
              <a:rPr dirty="0" err="1"/>
              <a:t>puo</a:t>
            </a:r>
            <a:r>
              <a:rPr dirty="0"/>
              <a:t>̀ </a:t>
            </a:r>
            <a:r>
              <a:rPr dirty="0" err="1"/>
              <a:t>essere</a:t>
            </a:r>
            <a:r>
              <a:rPr dirty="0"/>
              <a:t> obbligato a un </a:t>
            </a:r>
            <a:r>
              <a:rPr dirty="0" err="1"/>
              <a:t>determinato</a:t>
            </a:r>
            <a:r>
              <a:rPr dirty="0"/>
              <a:t> </a:t>
            </a:r>
            <a:r>
              <a:rPr dirty="0" err="1"/>
              <a:t>trattamento</a:t>
            </a:r>
            <a:r>
              <a:rPr dirty="0"/>
              <a:t> </a:t>
            </a:r>
            <a:r>
              <a:rPr dirty="0" err="1"/>
              <a:t>sanitario</a:t>
            </a:r>
            <a:r>
              <a:rPr dirty="0"/>
              <a:t> se non per </a:t>
            </a:r>
            <a:r>
              <a:rPr dirty="0" err="1"/>
              <a:t>disposizione</a:t>
            </a:r>
            <a:r>
              <a:rPr dirty="0"/>
              <a:t> di </a:t>
            </a:r>
            <a:r>
              <a:rPr dirty="0" err="1"/>
              <a:t>legge</a:t>
            </a:r>
            <a:r>
              <a:rPr dirty="0"/>
              <a:t>. La </a:t>
            </a:r>
            <a:r>
              <a:rPr dirty="0" err="1"/>
              <a:t>legge</a:t>
            </a:r>
            <a:r>
              <a:rPr dirty="0"/>
              <a:t> non </a:t>
            </a:r>
            <a:r>
              <a:rPr dirty="0" err="1"/>
              <a:t>puo</a:t>
            </a:r>
            <a:r>
              <a:rPr dirty="0"/>
              <a:t>̀ in </a:t>
            </a:r>
            <a:r>
              <a:rPr dirty="0" err="1"/>
              <a:t>nessun</a:t>
            </a:r>
            <a:r>
              <a:rPr dirty="0"/>
              <a:t> </a:t>
            </a:r>
            <a:r>
              <a:rPr dirty="0" err="1"/>
              <a:t>caso</a:t>
            </a:r>
            <a:r>
              <a:rPr dirty="0"/>
              <a:t> </a:t>
            </a:r>
            <a:r>
              <a:rPr dirty="0" err="1"/>
              <a:t>violare</a:t>
            </a:r>
            <a:r>
              <a:rPr dirty="0"/>
              <a:t> </a:t>
            </a:r>
            <a:r>
              <a:rPr dirty="0" err="1"/>
              <a:t>i</a:t>
            </a:r>
            <a:r>
              <a:rPr dirty="0"/>
              <a:t> </a:t>
            </a:r>
            <a:r>
              <a:rPr dirty="0" err="1"/>
              <a:t>limiti</a:t>
            </a:r>
            <a:r>
              <a:rPr dirty="0"/>
              <a:t> </a:t>
            </a:r>
            <a:r>
              <a:rPr dirty="0" err="1"/>
              <a:t>imposti</a:t>
            </a:r>
            <a:r>
              <a:rPr dirty="0"/>
              <a:t> dal rispetto </a:t>
            </a:r>
            <a:r>
              <a:rPr dirty="0" err="1"/>
              <a:t>della</a:t>
            </a:r>
            <a:r>
              <a:rPr dirty="0"/>
              <a:t> persona </a:t>
            </a:r>
            <a:r>
              <a:rPr dirty="0" err="1"/>
              <a:t>umana</a:t>
            </a:r>
            <a:endParaRPr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asted-image.tiff"/>
          <p:cNvPicPr>
            <a:picLocks noChangeAspect="1"/>
          </p:cNvPicPr>
          <p:nvPr/>
        </p:nvPicPr>
        <p:blipFill>
          <a:blip r:embed="rId2"/>
          <a:stretch>
            <a:fillRect/>
          </a:stretch>
        </p:blipFill>
        <p:spPr>
          <a:xfrm>
            <a:off x="4711700" y="3968750"/>
            <a:ext cx="4240305" cy="2820326"/>
          </a:xfrm>
          <a:prstGeom prst="rect">
            <a:avLst/>
          </a:prstGeom>
          <a:ln w="12700">
            <a:miter lim="400000"/>
          </a:ln>
        </p:spPr>
      </p:pic>
      <p:sp>
        <p:nvSpPr>
          <p:cNvPr id="27" name="Shape 27"/>
          <p:cNvSpPr/>
          <p:nvPr/>
        </p:nvSpPr>
        <p:spPr>
          <a:xfrm>
            <a:off x="123567" y="1941829"/>
            <a:ext cx="8977451" cy="1958341"/>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 val="1"/>
            </a:ext>
          </a:extLst>
        </p:spPr>
        <p:txBody>
          <a:bodyPr wrap="square" lIns="45719" rIns="45719">
            <a:spAutoFit/>
          </a:bodyPr>
          <a:lstStyle/>
          <a:p>
            <a:r>
              <a:t>30 MAGGIO 201811:07</a:t>
            </a:r>
            <a:endParaRPr sz="3400" b="1">
              <a:solidFill>
                <a:srgbClr val="202020"/>
              </a:solidFill>
            </a:endParaRPr>
          </a:p>
          <a:p>
            <a:r>
              <a:t>Torino, morto dopo Tso: condannati a 20 mesi i quattro imputati</a:t>
            </a:r>
          </a:p>
          <a:p>
            <a:r>
              <a:t>Un medico psichiatra e tre agenti della polizia municipale erano accusati di omicidio colposo per il caso di Andrea Soldi, lo schizofrenico morto nel 2015 durante un ricovero forzato</a:t>
            </a:r>
          </a:p>
        </p:txBody>
      </p:sp>
      <p:pic>
        <p:nvPicPr>
          <p:cNvPr id="28" name="pasted-image.tiff"/>
          <p:cNvPicPr>
            <a:picLocks noChangeAspect="1"/>
          </p:cNvPicPr>
          <p:nvPr/>
        </p:nvPicPr>
        <p:blipFill>
          <a:blip r:embed="rId3"/>
          <a:stretch>
            <a:fillRect/>
          </a:stretch>
        </p:blipFill>
        <p:spPr>
          <a:xfrm>
            <a:off x="234950" y="63500"/>
            <a:ext cx="4762500" cy="1701800"/>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nvSpPr>
        <p:spPr>
          <a:xfrm>
            <a:off x="0" y="3135629"/>
            <a:ext cx="9108609" cy="1958341"/>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 val="1"/>
            </a:ext>
          </a:extLst>
        </p:spPr>
        <p:txBody>
          <a:bodyPr wrap="square" lIns="45719" rIns="45719">
            <a:spAutoFit/>
          </a:bodyPr>
          <a:lstStyle/>
          <a:p>
            <a:pPr>
              <a:defRPr b="1">
                <a:solidFill>
                  <a:srgbClr val="FF2600"/>
                </a:solidFill>
              </a:defRPr>
            </a:pPr>
            <a:r>
              <a:rPr dirty="0" err="1"/>
              <a:t>Lamezia</a:t>
            </a:r>
            <a:r>
              <a:rPr dirty="0"/>
              <a:t>, </a:t>
            </a:r>
            <a:r>
              <a:rPr dirty="0" err="1"/>
              <a:t>muore</a:t>
            </a:r>
            <a:r>
              <a:rPr dirty="0"/>
              <a:t> dopo un Tso: 13 </a:t>
            </a:r>
            <a:r>
              <a:rPr dirty="0" err="1"/>
              <a:t>indagati</a:t>
            </a:r>
            <a:r>
              <a:rPr dirty="0"/>
              <a:t> -VIDEO</a:t>
            </a:r>
          </a:p>
          <a:p>
            <a:pPr>
              <a:defRPr b="1">
                <a:solidFill>
                  <a:srgbClr val="FF2600"/>
                </a:solidFill>
              </a:defRPr>
            </a:pPr>
            <a:endParaRPr dirty="0"/>
          </a:p>
          <a:p>
            <a:r>
              <a:rPr dirty="0" err="1"/>
              <a:t>L’uomo</a:t>
            </a:r>
            <a:r>
              <a:rPr dirty="0"/>
              <a:t>, 39enne, </a:t>
            </a:r>
            <a:r>
              <a:rPr dirty="0" err="1"/>
              <a:t>è</a:t>
            </a:r>
            <a:r>
              <a:rPr dirty="0"/>
              <a:t> </a:t>
            </a:r>
            <a:r>
              <a:rPr dirty="0" err="1"/>
              <a:t>stato</a:t>
            </a:r>
            <a:r>
              <a:rPr dirty="0"/>
              <a:t> </a:t>
            </a:r>
            <a:r>
              <a:rPr dirty="0" err="1"/>
              <a:t>trovato</a:t>
            </a:r>
            <a:r>
              <a:rPr dirty="0"/>
              <a:t> senza vita </a:t>
            </a:r>
            <a:r>
              <a:rPr dirty="0" err="1"/>
              <a:t>nel</a:t>
            </a:r>
            <a:r>
              <a:rPr dirty="0"/>
              <a:t> </a:t>
            </a:r>
            <a:r>
              <a:rPr dirty="0" err="1"/>
              <a:t>reparto</a:t>
            </a:r>
            <a:r>
              <a:rPr dirty="0"/>
              <a:t> di </a:t>
            </a:r>
            <a:r>
              <a:rPr dirty="0" err="1"/>
              <a:t>psichiatria</a:t>
            </a:r>
            <a:r>
              <a:rPr dirty="0"/>
              <a:t> dove era </a:t>
            </a:r>
            <a:r>
              <a:rPr dirty="0" err="1"/>
              <a:t>ricoverato</a:t>
            </a:r>
            <a:r>
              <a:rPr dirty="0"/>
              <a:t> da </a:t>
            </a:r>
            <a:r>
              <a:rPr dirty="0" err="1"/>
              <a:t>alcuni</a:t>
            </a:r>
            <a:r>
              <a:rPr dirty="0"/>
              <a:t> </a:t>
            </a:r>
            <a:r>
              <a:rPr dirty="0" err="1"/>
              <a:t>giorni</a:t>
            </a:r>
            <a:r>
              <a:rPr dirty="0"/>
              <a:t> a </a:t>
            </a:r>
            <a:r>
              <a:rPr dirty="0" err="1"/>
              <a:t>seguito</a:t>
            </a:r>
            <a:r>
              <a:rPr dirty="0"/>
              <a:t> di un Tso. </a:t>
            </a:r>
            <a:r>
              <a:rPr dirty="0" err="1"/>
              <a:t>Sono</a:t>
            </a:r>
            <a:r>
              <a:rPr dirty="0"/>
              <a:t> </a:t>
            </a:r>
            <a:r>
              <a:rPr dirty="0" err="1"/>
              <a:t>complessivamente</a:t>
            </a:r>
            <a:r>
              <a:rPr dirty="0"/>
              <a:t> 13 </a:t>
            </a:r>
            <a:r>
              <a:rPr dirty="0" err="1"/>
              <a:t>gli</a:t>
            </a:r>
            <a:r>
              <a:rPr dirty="0"/>
              <a:t> </a:t>
            </a:r>
            <a:r>
              <a:rPr dirty="0" err="1"/>
              <a:t>indagati</a:t>
            </a:r>
            <a:r>
              <a:rPr dirty="0"/>
              <a:t> </a:t>
            </a:r>
            <a:r>
              <a:rPr dirty="0" err="1"/>
              <a:t>tra</a:t>
            </a:r>
            <a:r>
              <a:rPr dirty="0"/>
              <a:t> </a:t>
            </a:r>
            <a:r>
              <a:rPr dirty="0" err="1"/>
              <a:t>personale</a:t>
            </a:r>
            <a:r>
              <a:rPr dirty="0"/>
              <a:t> medico e </a:t>
            </a:r>
            <a:r>
              <a:rPr dirty="0" err="1"/>
              <a:t>paramedico</a:t>
            </a:r>
            <a:endParaRPr dirty="0"/>
          </a:p>
        </p:txBody>
      </p:sp>
      <p:pic>
        <p:nvPicPr>
          <p:cNvPr id="31" name="pasted-image.tiff"/>
          <p:cNvPicPr>
            <a:picLocks noChangeAspect="1"/>
          </p:cNvPicPr>
          <p:nvPr/>
        </p:nvPicPr>
        <p:blipFill>
          <a:blip r:embed="rId2"/>
          <a:stretch>
            <a:fillRect/>
          </a:stretch>
        </p:blipFill>
        <p:spPr>
          <a:xfrm>
            <a:off x="406400" y="495300"/>
            <a:ext cx="3810000" cy="2133600"/>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p:nvPr/>
        </p:nvSpPr>
        <p:spPr>
          <a:xfrm>
            <a:off x="42659" y="1172109"/>
            <a:ext cx="8785943" cy="1831341"/>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 val="1"/>
            </a:ext>
          </a:extLst>
        </p:spPr>
        <p:txBody>
          <a:bodyPr wrap="square" lIns="45719" rIns="45719">
            <a:spAutoFit/>
          </a:bodyPr>
          <a:lstStyle/>
          <a:p>
            <a:r>
              <a:rPr sz="1500" b="1" dirty="0">
                <a:solidFill>
                  <a:srgbClr val="FFFFFF"/>
                </a:solidFill>
                <a:latin typeface="+mj-lt"/>
                <a:ea typeface="+mj-ea"/>
                <a:cs typeface="+mj-cs"/>
                <a:sym typeface="Helvetica"/>
              </a:rPr>
              <a:t>CRONACA - ITALIA</a:t>
            </a:r>
            <a:r>
              <a:rPr sz="1900" dirty="0"/>
              <a:t> </a:t>
            </a:r>
            <a:r>
              <a:rPr sz="1500" dirty="0" err="1"/>
              <a:t>Lunedì</a:t>
            </a:r>
            <a:r>
              <a:rPr sz="1500" dirty="0"/>
              <a:t> 30 </a:t>
            </a:r>
            <a:r>
              <a:rPr sz="1500" dirty="0" err="1"/>
              <a:t>Aprile</a:t>
            </a:r>
            <a:r>
              <a:rPr sz="1500" dirty="0"/>
              <a:t> alle 07:46, </a:t>
            </a:r>
            <a:r>
              <a:rPr sz="1500" dirty="0" err="1"/>
              <a:t>aggiornato</a:t>
            </a:r>
            <a:r>
              <a:rPr sz="1500" dirty="0"/>
              <a:t> </a:t>
            </a:r>
            <a:r>
              <a:rPr sz="1500" dirty="0" err="1"/>
              <a:t>lunedì</a:t>
            </a:r>
            <a:r>
              <a:rPr sz="1500" dirty="0"/>
              <a:t> 30 </a:t>
            </a:r>
            <a:r>
              <a:rPr sz="1500" dirty="0" err="1"/>
              <a:t>aprile</a:t>
            </a:r>
            <a:r>
              <a:rPr sz="1500" dirty="0"/>
              <a:t> alle 07:53</a:t>
            </a:r>
          </a:p>
          <a:p>
            <a:endParaRPr sz="1500" dirty="0"/>
          </a:p>
          <a:p>
            <a:pPr>
              <a:defRPr sz="3800"/>
            </a:pPr>
            <a:r>
              <a:rPr dirty="0" err="1"/>
              <a:t>Mantova</a:t>
            </a:r>
            <a:r>
              <a:rPr dirty="0"/>
              <a:t>, 52enne </a:t>
            </a:r>
            <a:r>
              <a:rPr dirty="0" err="1"/>
              <a:t>sardo</a:t>
            </a:r>
            <a:r>
              <a:rPr dirty="0"/>
              <a:t> </a:t>
            </a:r>
            <a:r>
              <a:rPr dirty="0" err="1"/>
              <a:t>muore</a:t>
            </a:r>
            <a:r>
              <a:rPr dirty="0"/>
              <a:t> dopo il Tso: </a:t>
            </a:r>
            <a:r>
              <a:rPr dirty="0" err="1"/>
              <a:t>i</a:t>
            </a:r>
            <a:r>
              <a:rPr dirty="0"/>
              <a:t> medici </a:t>
            </a:r>
            <a:r>
              <a:rPr dirty="0" err="1"/>
              <a:t>rischiano</a:t>
            </a:r>
            <a:r>
              <a:rPr dirty="0"/>
              <a:t> il </a:t>
            </a:r>
            <a:r>
              <a:rPr dirty="0" err="1"/>
              <a:t>processo</a:t>
            </a:r>
            <a:endParaRPr dirty="0"/>
          </a:p>
        </p:txBody>
      </p:sp>
      <p:sp>
        <p:nvSpPr>
          <p:cNvPr id="34" name="Shape 34"/>
          <p:cNvSpPr/>
          <p:nvPr/>
        </p:nvSpPr>
        <p:spPr>
          <a:xfrm>
            <a:off x="42659" y="3141979"/>
            <a:ext cx="9046816" cy="3647152"/>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 val="1"/>
            </a:ext>
          </a:extLst>
        </p:spPr>
        <p:txBody>
          <a:bodyPr wrap="square" lIns="45719" rIns="45719">
            <a:spAutoFit/>
          </a:bodyPr>
          <a:lstStyle/>
          <a:p>
            <a:pPr>
              <a:defRPr sz="2100"/>
            </a:pPr>
            <a:r>
              <a:rPr dirty="0" err="1"/>
              <a:t>Sono</a:t>
            </a:r>
            <a:r>
              <a:rPr dirty="0"/>
              <a:t> state </a:t>
            </a:r>
            <a:r>
              <a:rPr dirty="0" err="1"/>
              <a:t>chiuse</a:t>
            </a:r>
            <a:r>
              <a:rPr dirty="0"/>
              <a:t> le </a:t>
            </a:r>
            <a:r>
              <a:rPr dirty="0" err="1"/>
              <a:t>indagini</a:t>
            </a:r>
            <a:r>
              <a:rPr dirty="0"/>
              <a:t> </a:t>
            </a:r>
            <a:r>
              <a:rPr dirty="0" err="1"/>
              <a:t>sulla</a:t>
            </a:r>
            <a:r>
              <a:rPr dirty="0"/>
              <a:t> </a:t>
            </a:r>
            <a:r>
              <a:rPr dirty="0" err="1"/>
              <a:t>morte</a:t>
            </a:r>
            <a:r>
              <a:rPr dirty="0"/>
              <a:t> di un 52enne di </a:t>
            </a:r>
            <a:r>
              <a:rPr dirty="0" err="1"/>
              <a:t>origine</a:t>
            </a:r>
            <a:r>
              <a:rPr dirty="0"/>
              <a:t> sarda, </a:t>
            </a:r>
            <a:r>
              <a:rPr dirty="0" err="1"/>
              <a:t>avvenuta</a:t>
            </a:r>
            <a:r>
              <a:rPr dirty="0"/>
              <a:t> </a:t>
            </a:r>
            <a:r>
              <a:rPr dirty="0" err="1"/>
              <a:t>nel</a:t>
            </a:r>
            <a:r>
              <a:rPr dirty="0"/>
              <a:t> </a:t>
            </a:r>
            <a:r>
              <a:rPr dirty="0" err="1"/>
              <a:t>novembre</a:t>
            </a:r>
            <a:r>
              <a:rPr dirty="0"/>
              <a:t> 2016 in </a:t>
            </a:r>
            <a:r>
              <a:rPr dirty="0" err="1"/>
              <a:t>seguito</a:t>
            </a:r>
            <a:r>
              <a:rPr dirty="0"/>
              <a:t> a un </a:t>
            </a:r>
            <a:r>
              <a:rPr dirty="0" err="1"/>
              <a:t>Trattamento</a:t>
            </a:r>
            <a:r>
              <a:rPr dirty="0"/>
              <a:t> </a:t>
            </a:r>
            <a:r>
              <a:rPr dirty="0" err="1"/>
              <a:t>sanitario</a:t>
            </a:r>
            <a:r>
              <a:rPr dirty="0"/>
              <a:t> </a:t>
            </a:r>
            <a:r>
              <a:rPr dirty="0" err="1"/>
              <a:t>obbligatorio</a:t>
            </a:r>
            <a:r>
              <a:rPr dirty="0"/>
              <a:t> </a:t>
            </a:r>
            <a:r>
              <a:rPr dirty="0" err="1"/>
              <a:t>all'ospedale</a:t>
            </a:r>
            <a:r>
              <a:rPr dirty="0"/>
              <a:t> di </a:t>
            </a:r>
            <a:r>
              <a:rPr dirty="0" err="1"/>
              <a:t>Mantova</a:t>
            </a:r>
            <a:r>
              <a:rPr dirty="0"/>
              <a:t>.</a:t>
            </a:r>
          </a:p>
          <a:p>
            <a:pPr>
              <a:defRPr sz="2100"/>
            </a:pPr>
            <a:r>
              <a:rPr dirty="0"/>
              <a:t>E, secondo </a:t>
            </a:r>
            <a:r>
              <a:rPr dirty="0" err="1"/>
              <a:t>quanto</a:t>
            </a:r>
            <a:r>
              <a:rPr dirty="0"/>
              <a:t> </a:t>
            </a:r>
            <a:r>
              <a:rPr dirty="0" err="1"/>
              <a:t>riportato</a:t>
            </a:r>
            <a:r>
              <a:rPr dirty="0"/>
              <a:t> </a:t>
            </a:r>
            <a:r>
              <a:rPr dirty="0" err="1"/>
              <a:t>dalla</a:t>
            </a:r>
            <a:r>
              <a:rPr dirty="0"/>
              <a:t> </a:t>
            </a:r>
            <a:r>
              <a:rPr dirty="0" err="1"/>
              <a:t>stampa</a:t>
            </a:r>
            <a:r>
              <a:rPr dirty="0"/>
              <a:t> locale, </a:t>
            </a:r>
            <a:r>
              <a:rPr dirty="0" err="1"/>
              <a:t>alcuni</a:t>
            </a:r>
            <a:r>
              <a:rPr dirty="0"/>
              <a:t> medici </a:t>
            </a:r>
            <a:r>
              <a:rPr dirty="0" err="1"/>
              <a:t>rischiano</a:t>
            </a:r>
            <a:r>
              <a:rPr dirty="0"/>
              <a:t> </a:t>
            </a:r>
            <a:r>
              <a:rPr dirty="0" err="1"/>
              <a:t>ora</a:t>
            </a:r>
            <a:r>
              <a:rPr dirty="0"/>
              <a:t> il </a:t>
            </a:r>
            <a:r>
              <a:rPr dirty="0" err="1"/>
              <a:t>processo</a:t>
            </a:r>
            <a:r>
              <a:rPr dirty="0"/>
              <a:t>.</a:t>
            </a:r>
          </a:p>
          <a:p>
            <a:pPr>
              <a:defRPr sz="2100"/>
            </a:pPr>
            <a:r>
              <a:rPr dirty="0"/>
              <a:t>Per </a:t>
            </a:r>
            <a:r>
              <a:rPr dirty="0" err="1"/>
              <a:t>i</a:t>
            </a:r>
            <a:r>
              <a:rPr dirty="0"/>
              <a:t> </a:t>
            </a:r>
            <a:r>
              <a:rPr dirty="0" err="1"/>
              <a:t>famigliari</a:t>
            </a:r>
            <a:r>
              <a:rPr dirty="0"/>
              <a:t> </a:t>
            </a:r>
            <a:r>
              <a:rPr dirty="0" err="1"/>
              <a:t>della</a:t>
            </a:r>
            <a:r>
              <a:rPr dirty="0"/>
              <a:t> </a:t>
            </a:r>
            <a:r>
              <a:rPr dirty="0" err="1"/>
              <a:t>vittima</a:t>
            </a:r>
            <a:r>
              <a:rPr dirty="0"/>
              <a:t>, </a:t>
            </a:r>
            <a:r>
              <a:rPr dirty="0" err="1"/>
              <a:t>infatti</a:t>
            </a:r>
            <a:r>
              <a:rPr dirty="0"/>
              <a:t>, al 52enne, </a:t>
            </a:r>
            <a:r>
              <a:rPr dirty="0" err="1"/>
              <a:t>giunto</a:t>
            </a:r>
            <a:r>
              <a:rPr dirty="0"/>
              <a:t> in </a:t>
            </a:r>
            <a:r>
              <a:rPr dirty="0" err="1"/>
              <a:t>ospedale</a:t>
            </a:r>
            <a:r>
              <a:rPr dirty="0"/>
              <a:t> per un </a:t>
            </a:r>
            <a:r>
              <a:rPr dirty="0" err="1"/>
              <a:t>accertamento</a:t>
            </a:r>
            <a:r>
              <a:rPr dirty="0"/>
              <a:t> </a:t>
            </a:r>
            <a:r>
              <a:rPr dirty="0" err="1"/>
              <a:t>sanitario</a:t>
            </a:r>
            <a:r>
              <a:rPr dirty="0"/>
              <a:t> in </a:t>
            </a:r>
            <a:r>
              <a:rPr dirty="0" err="1"/>
              <a:t>Psichiatria</a:t>
            </a:r>
            <a:r>
              <a:rPr dirty="0"/>
              <a:t>, dopo </a:t>
            </a:r>
            <a:r>
              <a:rPr dirty="0" err="1"/>
              <a:t>che</a:t>
            </a:r>
            <a:r>
              <a:rPr dirty="0"/>
              <a:t> </a:t>
            </a:r>
            <a:r>
              <a:rPr dirty="0" err="1"/>
              <a:t>i</a:t>
            </a:r>
            <a:r>
              <a:rPr dirty="0"/>
              <a:t> </a:t>
            </a:r>
            <a:r>
              <a:rPr dirty="0" err="1"/>
              <a:t>vicini</a:t>
            </a:r>
            <a:r>
              <a:rPr dirty="0"/>
              <a:t> </a:t>
            </a:r>
            <a:r>
              <a:rPr dirty="0" err="1"/>
              <a:t>avevano</a:t>
            </a:r>
            <a:r>
              <a:rPr dirty="0"/>
              <a:t> </a:t>
            </a:r>
            <a:r>
              <a:rPr dirty="0" err="1"/>
              <a:t>chiesto</a:t>
            </a:r>
            <a:r>
              <a:rPr dirty="0"/>
              <a:t> </a:t>
            </a:r>
            <a:r>
              <a:rPr dirty="0" err="1"/>
              <a:t>l'intervento</a:t>
            </a:r>
            <a:r>
              <a:rPr dirty="0"/>
              <a:t> </a:t>
            </a:r>
            <a:r>
              <a:rPr dirty="0" err="1"/>
              <a:t>della</a:t>
            </a:r>
            <a:r>
              <a:rPr dirty="0"/>
              <a:t> </a:t>
            </a:r>
            <a:r>
              <a:rPr dirty="0" err="1"/>
              <a:t>polizia</a:t>
            </a:r>
            <a:r>
              <a:rPr dirty="0"/>
              <a:t> </a:t>
            </a:r>
            <a:r>
              <a:rPr dirty="0" err="1"/>
              <a:t>vedendo</a:t>
            </a:r>
            <a:r>
              <a:rPr dirty="0"/>
              <a:t> </a:t>
            </a:r>
            <a:r>
              <a:rPr dirty="0" err="1"/>
              <a:t>l'uomo</a:t>
            </a:r>
            <a:r>
              <a:rPr dirty="0"/>
              <a:t> </a:t>
            </a:r>
            <a:r>
              <a:rPr dirty="0" err="1"/>
              <a:t>oltremodo</a:t>
            </a:r>
            <a:r>
              <a:rPr dirty="0"/>
              <a:t> agitato, </a:t>
            </a:r>
            <a:r>
              <a:rPr dirty="0" err="1"/>
              <a:t>sarebbero</a:t>
            </a:r>
            <a:r>
              <a:rPr dirty="0"/>
              <a:t> </a:t>
            </a:r>
            <a:r>
              <a:rPr dirty="0" err="1"/>
              <a:t>stati</a:t>
            </a:r>
            <a:r>
              <a:rPr dirty="0"/>
              <a:t> </a:t>
            </a:r>
            <a:r>
              <a:rPr dirty="0" err="1"/>
              <a:t>somministrati</a:t>
            </a:r>
            <a:r>
              <a:rPr dirty="0"/>
              <a:t> </a:t>
            </a:r>
            <a:r>
              <a:rPr dirty="0" err="1"/>
              <a:t>farmaci</a:t>
            </a:r>
            <a:r>
              <a:rPr dirty="0"/>
              <a:t> in </a:t>
            </a:r>
            <a:r>
              <a:rPr dirty="0" err="1"/>
              <a:t>maniera</a:t>
            </a:r>
            <a:r>
              <a:rPr dirty="0"/>
              <a:t> errata.</a:t>
            </a:r>
          </a:p>
          <a:p>
            <a:pPr>
              <a:defRPr sz="2100"/>
            </a:pPr>
            <a:r>
              <a:rPr dirty="0"/>
              <a:t>Di qui la </a:t>
            </a:r>
            <a:r>
              <a:rPr dirty="0" err="1"/>
              <a:t>denuncia</a:t>
            </a:r>
            <a:r>
              <a:rPr dirty="0"/>
              <a:t> per </a:t>
            </a:r>
            <a:r>
              <a:rPr dirty="0" err="1"/>
              <a:t>omicidio</a:t>
            </a:r>
            <a:r>
              <a:rPr dirty="0"/>
              <a:t> </a:t>
            </a:r>
            <a:r>
              <a:rPr dirty="0" err="1"/>
              <a:t>colposo</a:t>
            </a:r>
            <a:r>
              <a:rPr dirty="0"/>
              <a:t> e le </a:t>
            </a:r>
            <a:r>
              <a:rPr dirty="0" err="1"/>
              <a:t>indagini</a:t>
            </a:r>
            <a:r>
              <a:rPr dirty="0"/>
              <a:t>, </a:t>
            </a:r>
            <a:r>
              <a:rPr dirty="0" err="1"/>
              <a:t>che</a:t>
            </a:r>
            <a:r>
              <a:rPr dirty="0"/>
              <a:t> </a:t>
            </a:r>
            <a:r>
              <a:rPr dirty="0" err="1"/>
              <a:t>ora</a:t>
            </a:r>
            <a:r>
              <a:rPr dirty="0"/>
              <a:t> </a:t>
            </a:r>
            <a:r>
              <a:rPr dirty="0" err="1"/>
              <a:t>potrebbero</a:t>
            </a:r>
            <a:r>
              <a:rPr dirty="0"/>
              <a:t> </a:t>
            </a:r>
            <a:r>
              <a:rPr dirty="0" err="1"/>
              <a:t>sfociare</a:t>
            </a:r>
            <a:r>
              <a:rPr dirty="0"/>
              <a:t> in </a:t>
            </a:r>
            <a:r>
              <a:rPr dirty="0" err="1"/>
              <a:t>giudizio</a:t>
            </a:r>
            <a:r>
              <a:rPr dirty="0"/>
              <a:t>.</a:t>
            </a:r>
          </a:p>
        </p:txBody>
      </p:sp>
      <p:pic>
        <p:nvPicPr>
          <p:cNvPr id="35" name="pasted-image.tiff"/>
          <p:cNvPicPr>
            <a:picLocks noChangeAspect="1"/>
          </p:cNvPicPr>
          <p:nvPr/>
        </p:nvPicPr>
        <p:blipFill>
          <a:blip r:embed="rId2"/>
          <a:stretch>
            <a:fillRect/>
          </a:stretch>
        </p:blipFill>
        <p:spPr>
          <a:xfrm>
            <a:off x="7131050" y="107230"/>
            <a:ext cx="1720379" cy="1720380"/>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nvSpPr>
        <p:spPr>
          <a:xfrm>
            <a:off x="190499" y="507999"/>
            <a:ext cx="8763002" cy="63093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lnSpc>
                <a:spcPct val="120000"/>
              </a:lnSpc>
              <a:spcBef>
                <a:spcPts val="600"/>
              </a:spcBef>
              <a:defRPr sz="1800" b="1">
                <a:solidFill>
                  <a:srgbClr val="FFFB00"/>
                </a:solidFill>
                <a:latin typeface="American Typewriter"/>
                <a:ea typeface="American Typewriter"/>
                <a:cs typeface="American Typewriter"/>
                <a:sym typeface="American Typewriter"/>
              </a:defRPr>
            </a:pPr>
            <a:r>
              <a:t>33. (Norme per gli accertamenti ed i trattamenti sanitari volontari e obbligatori).</a:t>
            </a:r>
            <a:r>
              <a:rPr b="0"/>
              <a:t> - </a:t>
            </a:r>
            <a:r>
              <a:rPr sz="1600">
                <a:solidFill>
                  <a:srgbClr val="FF40FF"/>
                </a:solidFill>
              </a:rPr>
              <a:t>Gli accertamenti ed i trattamenti sanitari sono di norma volontari.</a:t>
            </a:r>
            <a:r>
              <a:rPr sz="1600" b="0"/>
              <a:t> Nei casi di cui alla presente legge e in quelli espressamente previsti da leggi dello Stato possono essere disposti dall'autorità sanitaria accertamenti e trattamenti sanitari obbligatori, secondo l'articolo 32 della Costituzione, nel rispetto della dignità della persona e dei diritti civili e politici, compreso per quanto possibile il diritto alla libera scelta del medico e del luogo di cura. Gli accertamenti ed i trattamenti sanitari obbligatori sono disposti con provvedimento del sindaco nella sua qualità di autorità sanitaria, su proposta motivata di un medico. Gli accertamenti e i trattamenti sanitari obbligatori sono attuati dai presidi e servizi sanitari pubblici territoriali e, ove, necessiti la degenza, nelle strutture ospedaliere pubbliche o convenzionate. </a:t>
            </a:r>
            <a:r>
              <a:rPr sz="1600">
                <a:solidFill>
                  <a:srgbClr val="FF9300"/>
                </a:solidFill>
              </a:rPr>
              <a:t>Gli accertamenti e i trattamenti sanitari obbligatori di cui ai precedenti commi devono essere accompagnati da iniziative rivolte ad assicurare il consenso e la partecipazione da parte di chi vi è obbligato. </a:t>
            </a:r>
            <a:r>
              <a:rPr sz="1600" b="0"/>
              <a:t>L'unità sanitaria locale opera per ridurre il ricorso ai suddetti trattamenti sanitari obbligatori, sviluppando le iniziative di prevenzione e di educazione sanitaria ed i rapporti organici tra servizi e comunità. </a:t>
            </a:r>
            <a:r>
              <a:rPr sz="1600"/>
              <a:t>Nel corso del trattamento sanitario obbligatorio, l'infermo ha diritto di comunicare con chi ritenga opportuno. </a:t>
            </a:r>
            <a:r>
              <a:rPr sz="1600" b="0"/>
              <a:t>Chiunque può rivolgere al sindaco richiesta di revoca o di modifica del provvedimento con il quale è stato disposto o prolungato il trattamento sanitario obbligatorio. Sulle richieste di revoca o di modifica il sindaco decide entro dieci giorni. I provvedimenti di revoca o di modifica sono adottati con lo stesso procedimento del provvedimento revocato o modificato. </a:t>
            </a:r>
          </a:p>
        </p:txBody>
      </p:sp>
      <p:sp>
        <p:nvSpPr>
          <p:cNvPr id="38" name="Shape 38"/>
          <p:cNvSpPr/>
          <p:nvPr/>
        </p:nvSpPr>
        <p:spPr>
          <a:xfrm>
            <a:off x="3257295" y="88900"/>
            <a:ext cx="2629409" cy="472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b="1">
                <a:solidFill>
                  <a:srgbClr val="FF3300"/>
                </a:solidFill>
                <a:latin typeface="American Typewriter"/>
                <a:ea typeface="American Typewriter"/>
                <a:cs typeface="American Typewriter"/>
                <a:sym typeface="American Typewriter"/>
              </a:defRPr>
            </a:lvl1pPr>
          </a:lstStyle>
          <a:p>
            <a:r>
              <a:t>Legge 833/1978</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152400" y="469899"/>
            <a:ext cx="8839200" cy="62941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lnSpc>
                <a:spcPct val="120000"/>
              </a:lnSpc>
              <a:spcBef>
                <a:spcPts val="600"/>
              </a:spcBef>
              <a:defRPr sz="1800" b="1">
                <a:solidFill>
                  <a:srgbClr val="FFFB00"/>
                </a:solidFill>
                <a:latin typeface="American Typewriter"/>
                <a:ea typeface="American Typewriter"/>
                <a:cs typeface="American Typewriter"/>
                <a:sym typeface="American Typewriter"/>
              </a:defRPr>
            </a:pPr>
            <a:r>
              <a:t>34. (Accertamenti e trattamenti sanitari volontari e obbligatori per malattia mentale).</a:t>
            </a:r>
            <a:r>
              <a:rPr b="0"/>
              <a:t> - </a:t>
            </a:r>
            <a:r>
              <a:rPr sz="1600" b="0"/>
              <a:t>La legge regionale, nell'ambito della unità sanitaria locale e nel complesso dei servizi generali per la tutela della salute, disciplina l'istituzione di servizi a struttura dipartimentale che svolgono funzioni preventive, curative e riabilitative relative alla salute mentale. Le misure di cui al secondo comma dell'articolo precedente possono essere disposte nei confronti di persone affette da malattia mentale. Gli interventi di prevenzione, cura e riabilitazione relativi alle malattie mentali sono attuati di norma dai servizi e presidi territoriali extraospedalieri di cui al primo comma. </a:t>
            </a:r>
            <a:r>
              <a:rPr sz="1600"/>
              <a:t>Il trattamento sanitario obbligatorio per malattia mentale può prevedere che le cure vengano prestate in condizioni di degenza ospedaliera solo se esistano alterazioni psichiche tali da richiedere urgenti interventi terapeutici,</a:t>
            </a:r>
            <a:r>
              <a:rPr sz="1600" b="0"/>
              <a:t> </a:t>
            </a:r>
            <a:r>
              <a:rPr sz="1600"/>
              <a:t>se gli stessi non vengano accettati dall'infermo e se non vi siano le condizioni e le circostanze che consentano di adottare tempestive ed idonee misure sanitarie extraospedaliere.</a:t>
            </a:r>
            <a:r>
              <a:rPr sz="1600" b="0"/>
              <a:t> Il provvedimento che dispone il trattamento sanitario obbligatorio in condizioni di degenza ospedaliera deve essere preceduto dalla convalida della proposta di cui al terzo comma dell'articolo 33 da parte di un medico della unità sanitaria locale e deve essere motivato in relazione a quanto previsto nel presente comma. Nei casi di cui al precedente comma il ricovero deve essere attuato presso gli ospedali generali, in specifici servizi psichiatrici di diagnosi e cura all'interno delle strutture dipartimentali per la salute mentale comprendenti anche i presidi e i servizi extraospedalieri, al fine di garantire la continuità terapeutica. I servizi ospedalieri di cui al presente comma sono dotati di posti letto nel numero fissato dal piano sanitario regionale. </a:t>
            </a:r>
          </a:p>
        </p:txBody>
      </p:sp>
      <p:sp>
        <p:nvSpPr>
          <p:cNvPr id="41" name="Shape 41"/>
          <p:cNvSpPr/>
          <p:nvPr/>
        </p:nvSpPr>
        <p:spPr>
          <a:xfrm>
            <a:off x="3257295" y="63500"/>
            <a:ext cx="2629409" cy="472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b="1">
                <a:solidFill>
                  <a:srgbClr val="FF3300"/>
                </a:solidFill>
                <a:latin typeface="American Typewriter"/>
                <a:ea typeface="American Typewriter"/>
                <a:cs typeface="American Typewriter"/>
                <a:sym typeface="American Typewriter"/>
              </a:defRPr>
            </a:lvl1pPr>
          </a:lstStyle>
          <a:p>
            <a:r>
              <a:t>Legge 833/1978</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152400" y="1282700"/>
            <a:ext cx="8839200" cy="42672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lnSpc>
                <a:spcPct val="120000"/>
              </a:lnSpc>
              <a:spcBef>
                <a:spcPts val="500"/>
              </a:spcBef>
              <a:defRPr sz="1600" b="1">
                <a:solidFill>
                  <a:srgbClr val="FFFB00"/>
                </a:solidFill>
                <a:latin typeface="American Typewriter"/>
                <a:ea typeface="American Typewriter"/>
                <a:cs typeface="American Typewriter"/>
                <a:sym typeface="American Typewriter"/>
              </a:defRPr>
            </a:pPr>
            <a:r>
              <a:t>35. (Procedimento relativo agli accertamenti e trattamenti sanitari obbligatori in condizioni di degenza ospedaliera per malattia mentale e tutela giurisdizionale).</a:t>
            </a:r>
            <a:r>
              <a:rPr b="0"/>
              <a:t> - </a:t>
            </a:r>
            <a:r>
              <a:rPr b="0">
                <a:solidFill>
                  <a:srgbClr val="FFFFFF"/>
                </a:solidFill>
              </a:rPr>
              <a:t>Il provvedimento con il quale il sindaco dispone il trattamento sanitario obbligatorio in condizioni di degenza ospedaliera, </a:t>
            </a:r>
            <a:r>
              <a:rPr>
                <a:solidFill>
                  <a:srgbClr val="FFFFFF"/>
                </a:solidFill>
              </a:rPr>
              <a:t>da emanarsi entro 48 ore dalla convalida di cui all'articolo 34,</a:t>
            </a:r>
            <a:r>
              <a:rPr b="0">
                <a:solidFill>
                  <a:srgbClr val="FFFFFF"/>
                </a:solidFill>
              </a:rPr>
              <a:t> quarto comma, corredato dalla proposta medica motivata di cui all'articolo 33, terzo comma, e dalla suddetta convalida </a:t>
            </a:r>
            <a:r>
              <a:rPr>
                <a:solidFill>
                  <a:srgbClr val="FFFFFF"/>
                </a:solidFill>
              </a:rPr>
              <a:t>deve essere notificato, entro 48 ore dal ricovero, tramite messo comunale, al giudice tutelare nella cui circoscrizione rientra il comune.</a:t>
            </a:r>
            <a:r>
              <a:rPr b="0">
                <a:solidFill>
                  <a:srgbClr val="FFFFFF"/>
                </a:solidFill>
              </a:rPr>
              <a:t> Il giudice tutelare, entro le successive 48 ore, assunte le informazioni e disposti gli eventuali accertamenti, provvede con decreto motivato a convalidare o non convalidare il provvedimento e ne dà comunicazione al sindaco. In caso di mancata convalida il sindaco dispone la cessazione del trattamento sanitario obbligatorio in condizioni di degenza ospedaliera. Se il provvedimento di cui al primo comma del presente articolo è disposto dal sindaco di un comune diverso da quello di residenza dell'infermo, ne va data comunicazione al sindaco di questo ultimo comune, nonché al giudice tutelare nella cui circoscrizione rientra il comune di residenza. </a:t>
            </a:r>
          </a:p>
        </p:txBody>
      </p:sp>
      <p:sp>
        <p:nvSpPr>
          <p:cNvPr id="44" name="Shape 44"/>
          <p:cNvSpPr/>
          <p:nvPr/>
        </p:nvSpPr>
        <p:spPr>
          <a:xfrm>
            <a:off x="3168395" y="330200"/>
            <a:ext cx="2629409" cy="472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b="1">
                <a:solidFill>
                  <a:srgbClr val="FF3300"/>
                </a:solidFill>
                <a:latin typeface="American Typewriter"/>
                <a:ea typeface="American Typewriter"/>
                <a:cs typeface="American Typewriter"/>
                <a:sym typeface="American Typewriter"/>
              </a:defRPr>
            </a:lvl1pPr>
          </a:lstStyle>
          <a:p>
            <a:r>
              <a:t>Legge 833/1978</a:t>
            </a:r>
          </a:p>
        </p:txBody>
      </p:sp>
    </p:spTree>
  </p:cSld>
  <p:clrMapOvr>
    <a:masterClrMapping/>
  </p:clrMapOvr>
  <p:transition spd="slow"/>
</p:sld>
</file>

<file path=ppt/theme/theme1.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Helvetica"/>
        <a:ea typeface="Helvetica"/>
        <a:cs typeface="Helvetica"/>
      </a:majorFont>
      <a:minorFont>
        <a:latin typeface="Helvetica Neue"/>
        <a:ea typeface="Helvetica Neue"/>
        <a:cs typeface="Helvetica Neue"/>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Helvetica"/>
        <a:ea typeface="Helvetica"/>
        <a:cs typeface="Helvetica"/>
      </a:majorFont>
      <a:minorFont>
        <a:latin typeface="Helvetica Neue"/>
        <a:ea typeface="Helvetica Neue"/>
        <a:cs typeface="Helvetica Neue"/>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2249</Words>
  <Application>Microsoft Macintosh PowerPoint</Application>
  <PresentationFormat>Presentazione su schermo (4:3)</PresentationFormat>
  <Paragraphs>90</Paragraphs>
  <Slides>20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American Typewriter</vt:lpstr>
      <vt:lpstr>Arial</vt:lpstr>
      <vt:lpstr>Helvetica</vt:lpstr>
      <vt:lpstr>Helvetica Neue</vt:lpstr>
      <vt:lpstr>Times</vt:lpstr>
      <vt:lpstr>Wingdings</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dora.mirtella@unimc.it</cp:lastModifiedBy>
  <cp:revision>1</cp:revision>
  <dcterms:modified xsi:type="dcterms:W3CDTF">2022-12-04T17:00:18Z</dcterms:modified>
</cp:coreProperties>
</file>