
<file path=[Content_Types].xml><?xml version="1.0" encoding="utf-8"?>
<Types xmlns="http://schemas.openxmlformats.org/package/2006/content-types">
  <Default Extension="png" ContentType="image/png"/>
  <Default Extension="bin" ContentType="application/vnd.openxmlformats-officedocument.oleObject"/>
  <Default Extension="svg" ContentType="image/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 id="2147484304" r:id="rId2"/>
  </p:sldMasterIdLst>
  <p:notesMasterIdLst>
    <p:notesMasterId r:id="rId63"/>
  </p:notesMasterIdLst>
  <p:handoutMasterIdLst>
    <p:handoutMasterId r:id="rId64"/>
  </p:handoutMasterIdLst>
  <p:sldIdLst>
    <p:sldId id="538" r:id="rId3"/>
    <p:sldId id="445" r:id="rId4"/>
    <p:sldId id="446" r:id="rId5"/>
    <p:sldId id="447" r:id="rId6"/>
    <p:sldId id="539" r:id="rId7"/>
    <p:sldId id="540" r:id="rId8"/>
    <p:sldId id="541" r:id="rId9"/>
    <p:sldId id="542" r:id="rId10"/>
    <p:sldId id="450" r:id="rId11"/>
    <p:sldId id="451" r:id="rId12"/>
    <p:sldId id="452" r:id="rId13"/>
    <p:sldId id="453" r:id="rId14"/>
    <p:sldId id="454" r:id="rId15"/>
    <p:sldId id="456" r:id="rId16"/>
    <p:sldId id="457" r:id="rId17"/>
    <p:sldId id="458" r:id="rId18"/>
    <p:sldId id="459" r:id="rId19"/>
    <p:sldId id="460" r:id="rId20"/>
    <p:sldId id="461" r:id="rId21"/>
    <p:sldId id="518" r:id="rId22"/>
    <p:sldId id="462" r:id="rId23"/>
    <p:sldId id="464" r:id="rId24"/>
    <p:sldId id="465" r:id="rId25"/>
    <p:sldId id="467" r:id="rId26"/>
    <p:sldId id="468" r:id="rId27"/>
    <p:sldId id="469" r:id="rId28"/>
    <p:sldId id="470" r:id="rId29"/>
    <p:sldId id="471" r:id="rId30"/>
    <p:sldId id="472"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525" r:id="rId47"/>
    <p:sldId id="526" r:id="rId48"/>
    <p:sldId id="527" r:id="rId49"/>
    <p:sldId id="528" r:id="rId50"/>
    <p:sldId id="489" r:id="rId51"/>
    <p:sldId id="490" r:id="rId52"/>
    <p:sldId id="491" r:id="rId53"/>
    <p:sldId id="516" r:id="rId54"/>
    <p:sldId id="493" r:id="rId55"/>
    <p:sldId id="532" r:id="rId56"/>
    <p:sldId id="533" r:id="rId57"/>
    <p:sldId id="534" r:id="rId58"/>
    <p:sldId id="529" r:id="rId59"/>
    <p:sldId id="531" r:id="rId60"/>
    <p:sldId id="494" r:id="rId61"/>
    <p:sldId id="496" r:id="rId62"/>
  </p:sldIdLst>
  <p:sldSz cx="9144000" cy="6858000" type="screen4x3"/>
  <p:notesSz cx="7099300" cy="10234613"/>
  <p:defaultTextStyle>
    <a:defPPr>
      <a:defRPr lang="en-US"/>
    </a:defPPr>
    <a:lvl1pPr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5pPr>
    <a:lvl6pPr marL="2286000" algn="l" defTabSz="914400" rtl="0" eaLnBrk="1" latinLnBrk="0" hangingPunct="1">
      <a:defRPr sz="3200" b="1" kern="1200">
        <a:solidFill>
          <a:schemeClr val="tx1"/>
        </a:solidFill>
        <a:latin typeface="Tahoma" panose="020B0604030504040204" pitchFamily="34" charset="0"/>
        <a:ea typeface="+mn-ea"/>
        <a:cs typeface="+mn-cs"/>
      </a:defRPr>
    </a:lvl6pPr>
    <a:lvl7pPr marL="2743200" algn="l" defTabSz="914400" rtl="0" eaLnBrk="1" latinLnBrk="0" hangingPunct="1">
      <a:defRPr sz="3200" b="1" kern="1200">
        <a:solidFill>
          <a:schemeClr val="tx1"/>
        </a:solidFill>
        <a:latin typeface="Tahoma" panose="020B0604030504040204" pitchFamily="34" charset="0"/>
        <a:ea typeface="+mn-ea"/>
        <a:cs typeface="+mn-cs"/>
      </a:defRPr>
    </a:lvl7pPr>
    <a:lvl8pPr marL="3200400" algn="l" defTabSz="914400" rtl="0" eaLnBrk="1" latinLnBrk="0" hangingPunct="1">
      <a:defRPr sz="3200" b="1" kern="1200">
        <a:solidFill>
          <a:schemeClr val="tx1"/>
        </a:solidFill>
        <a:latin typeface="Tahoma" panose="020B0604030504040204" pitchFamily="34" charset="0"/>
        <a:ea typeface="+mn-ea"/>
        <a:cs typeface="+mn-cs"/>
      </a:defRPr>
    </a:lvl8pPr>
    <a:lvl9pPr marL="3657600" algn="l" defTabSz="914400" rtl="0" eaLnBrk="1" latinLnBrk="0" hangingPunct="1">
      <a:defRPr sz="32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2D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70" autoAdjust="0"/>
  </p:normalViewPr>
  <p:slideViewPr>
    <p:cSldViewPr>
      <p:cViewPr varScale="1">
        <p:scale>
          <a:sx n="75" d="100"/>
          <a:sy n="75" d="100"/>
        </p:scale>
        <p:origin x="994" y="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42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3" Type="http://schemas.openxmlformats.org/officeDocument/2006/relationships/slide" Target="slides/slide12.xml"/><Relationship Id="rId7" Type="http://schemas.openxmlformats.org/officeDocument/2006/relationships/slide" Target="slides/slide30.xml"/><Relationship Id="rId2" Type="http://schemas.openxmlformats.org/officeDocument/2006/relationships/slide" Target="slides/slide9.xml"/><Relationship Id="rId1" Type="http://schemas.openxmlformats.org/officeDocument/2006/relationships/slide" Target="slides/slide2.xml"/><Relationship Id="rId6" Type="http://schemas.openxmlformats.org/officeDocument/2006/relationships/slide" Target="slides/slide19.xml"/><Relationship Id="rId5" Type="http://schemas.openxmlformats.org/officeDocument/2006/relationships/slide" Target="slides/slide17.xml"/><Relationship Id="rId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a:latin typeface="Tahoma" pitchFamily="34" charset="0"/>
              </a:defRPr>
            </a:lvl1pPr>
          </a:lstStyle>
          <a:p>
            <a:pPr>
              <a:defRPr/>
            </a:pPr>
            <a:endParaRPr lang="it-IT"/>
          </a:p>
        </p:txBody>
      </p:sp>
      <p:sp>
        <p:nvSpPr>
          <p:cNvPr id="119811"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Tahoma" pitchFamily="34" charset="0"/>
              </a:defRPr>
            </a:lvl1pPr>
          </a:lstStyle>
          <a:p>
            <a:pPr>
              <a:defRPr/>
            </a:pPr>
            <a:endParaRPr lang="it-IT"/>
          </a:p>
        </p:txBody>
      </p:sp>
      <p:sp>
        <p:nvSpPr>
          <p:cNvPr id="119812"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a:latin typeface="Tahoma" pitchFamily="34" charset="0"/>
              </a:defRPr>
            </a:lvl1pPr>
          </a:lstStyle>
          <a:p>
            <a:pPr>
              <a:defRPr/>
            </a:pPr>
            <a:endParaRPr lang="it-IT"/>
          </a:p>
        </p:txBody>
      </p:sp>
      <p:sp>
        <p:nvSpPr>
          <p:cNvPr id="119813"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AFEAAA0B-EDC7-4F5A-8E7C-1199B1AF62B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b="0">
                <a:latin typeface="Tahoma" pitchFamily="34" charset="0"/>
              </a:defRPr>
            </a:lvl1pPr>
          </a:lstStyle>
          <a:p>
            <a:pPr>
              <a:defRPr/>
            </a:pPr>
            <a:endParaRPr lang="it-IT"/>
          </a:p>
        </p:txBody>
      </p:sp>
      <p:sp>
        <p:nvSpPr>
          <p:cNvPr id="97283"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b="0">
                <a:latin typeface="Tahoma" pitchFamily="34" charset="0"/>
              </a:defRPr>
            </a:lvl1pPr>
          </a:lstStyle>
          <a:p>
            <a:pPr>
              <a:defRPr/>
            </a:pPr>
            <a:endParaRPr lang="it-IT"/>
          </a:p>
        </p:txBody>
      </p:sp>
      <p:sp>
        <p:nvSpPr>
          <p:cNvPr id="25604" name="Rectangle 4"/>
          <p:cNvSpPr>
            <a:spLocks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97286"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b="0">
                <a:latin typeface="Tahoma" pitchFamily="34" charset="0"/>
              </a:defRPr>
            </a:lvl1pPr>
          </a:lstStyle>
          <a:p>
            <a:pPr>
              <a:defRPr/>
            </a:pPr>
            <a:endParaRPr lang="it-IT"/>
          </a:p>
        </p:txBody>
      </p:sp>
      <p:sp>
        <p:nvSpPr>
          <p:cNvPr id="97287"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b="0"/>
            </a:lvl1pPr>
          </a:lstStyle>
          <a:p>
            <a:pPr>
              <a:defRPr/>
            </a:pPr>
            <a:fld id="{2FA0D50E-F943-4804-84D8-9ECDCEAF9D3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04763" indent="-309524">
              <a:spcBef>
                <a:spcPct val="30000"/>
              </a:spcBef>
              <a:defRPr kumimoji="1" sz="1300">
                <a:solidFill>
                  <a:schemeClr val="tx1"/>
                </a:solidFill>
                <a:latin typeface="Arial" panose="020B0604020202020204" pitchFamily="34" charset="0"/>
              </a:defRPr>
            </a:lvl2pPr>
            <a:lvl3pPr marL="1238098" indent="-247620">
              <a:spcBef>
                <a:spcPct val="30000"/>
              </a:spcBef>
              <a:defRPr kumimoji="1" sz="1300">
                <a:solidFill>
                  <a:schemeClr val="tx1"/>
                </a:solidFill>
                <a:latin typeface="Arial" panose="020B0604020202020204" pitchFamily="34" charset="0"/>
              </a:defRPr>
            </a:lvl3pPr>
            <a:lvl4pPr marL="1733337" indent="-247620">
              <a:spcBef>
                <a:spcPct val="30000"/>
              </a:spcBef>
              <a:defRPr kumimoji="1" sz="1300">
                <a:solidFill>
                  <a:schemeClr val="tx1"/>
                </a:solidFill>
                <a:latin typeface="Arial" panose="020B0604020202020204" pitchFamily="34" charset="0"/>
              </a:defRPr>
            </a:lvl4pPr>
            <a:lvl5pPr marL="2228576" indent="-247620">
              <a:spcBef>
                <a:spcPct val="30000"/>
              </a:spcBef>
              <a:defRPr kumimoji="1" sz="1300">
                <a:solidFill>
                  <a:schemeClr val="tx1"/>
                </a:solidFill>
                <a:latin typeface="Arial" panose="020B0604020202020204" pitchFamily="34" charset="0"/>
              </a:defRPr>
            </a:lvl5pPr>
            <a:lvl6pPr marL="2723815" indent="-247620" eaLnBrk="0" fontAlgn="base" hangingPunct="0">
              <a:spcBef>
                <a:spcPct val="30000"/>
              </a:spcBef>
              <a:spcAft>
                <a:spcPct val="0"/>
              </a:spcAft>
              <a:defRPr kumimoji="1" sz="1300">
                <a:solidFill>
                  <a:schemeClr val="tx1"/>
                </a:solidFill>
                <a:latin typeface="Arial" panose="020B0604020202020204" pitchFamily="34" charset="0"/>
              </a:defRPr>
            </a:lvl6pPr>
            <a:lvl7pPr marL="3219054" indent="-247620" eaLnBrk="0" fontAlgn="base" hangingPunct="0">
              <a:spcBef>
                <a:spcPct val="30000"/>
              </a:spcBef>
              <a:spcAft>
                <a:spcPct val="0"/>
              </a:spcAft>
              <a:defRPr kumimoji="1" sz="1300">
                <a:solidFill>
                  <a:schemeClr val="tx1"/>
                </a:solidFill>
                <a:latin typeface="Arial" panose="020B0604020202020204" pitchFamily="34" charset="0"/>
              </a:defRPr>
            </a:lvl7pPr>
            <a:lvl8pPr marL="3714293" indent="-247620" eaLnBrk="0" fontAlgn="base" hangingPunct="0">
              <a:spcBef>
                <a:spcPct val="30000"/>
              </a:spcBef>
              <a:spcAft>
                <a:spcPct val="0"/>
              </a:spcAft>
              <a:defRPr kumimoji="1" sz="1300">
                <a:solidFill>
                  <a:schemeClr val="tx1"/>
                </a:solidFill>
                <a:latin typeface="Arial" panose="020B0604020202020204" pitchFamily="34" charset="0"/>
              </a:defRPr>
            </a:lvl8pPr>
            <a:lvl9pPr marL="4209532" indent="-247620"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20F90A2F-D7B0-4531-A955-3B2FC11B10A5}" type="slidenum">
              <a:rPr kumimoji="0" lang="it-IT" altLang="it-IT" smtClean="0">
                <a:latin typeface="Tahoma" panose="020B0604030504040204" pitchFamily="34" charset="0"/>
              </a:rPr>
              <a:pPr>
                <a:spcBef>
                  <a:spcPct val="0"/>
                </a:spcBef>
              </a:pPr>
              <a:t>12</a:t>
            </a:fld>
            <a:endParaRPr kumimoji="0" lang="it-IT" altLang="it-IT" smtClean="0">
              <a:latin typeface="Tahoma" panose="020B0604030504040204" pitchFamily="34"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20" indent="-247620" eaLnBrk="1" hangingPunct="1">
              <a:buFontTx/>
              <a:buAutoNum type="alphaLcParenBoth"/>
            </a:pPr>
            <a:r>
              <a:rPr lang="it-IT" altLang="it-IT" smtClean="0">
                <a:latin typeface="Arial" panose="020B0604020202020204" pitchFamily="34" charset="0"/>
              </a:rPr>
              <a:t> Modello Crescita-declino-maturità </a:t>
            </a:r>
            <a:r>
              <a:rPr lang="it-IT" altLang="it-IT" smtClean="0">
                <a:latin typeface="Arial" panose="020B0604020202020204" pitchFamily="34" charset="0"/>
                <a:sym typeface="Wingdings" panose="05000000000000000000" pitchFamily="2" charset="2"/>
              </a:rPr>
              <a:t> tipico dei piccoli elettrodomestici</a:t>
            </a:r>
          </a:p>
          <a:p>
            <a:pPr marL="247620" indent="-247620" eaLnBrk="1" hangingPunct="1">
              <a:buFontTx/>
              <a:buAutoNum type="alphaLcParenBoth"/>
            </a:pPr>
            <a:r>
              <a:rPr lang="it-IT" altLang="it-IT" smtClean="0">
                <a:latin typeface="Arial" panose="020B0604020202020204" pitchFamily="34" charset="0"/>
                <a:sym typeface="Wingdings" panose="05000000000000000000" pitchFamily="2" charset="2"/>
              </a:rPr>
              <a:t> Tipico dei nuovi prodotti farmaceutici</a:t>
            </a:r>
          </a:p>
          <a:p>
            <a:pPr marL="247620" indent="-247620" eaLnBrk="1" hangingPunct="1">
              <a:buFontTx/>
              <a:buAutoNum type="alphaLcParenBoth"/>
            </a:pPr>
            <a:r>
              <a:rPr lang="it-IT" altLang="it-IT" smtClean="0">
                <a:latin typeface="Arial" panose="020B0604020202020204" pitchFamily="34" charset="0"/>
                <a:sym typeface="Wingdings" panose="05000000000000000000" pitchFamily="2" charset="2"/>
              </a:rPr>
              <a:t> Nuove caratteristiche, nuovi utilizzi o nuovi utilizzatori del prodotto</a:t>
            </a:r>
          </a:p>
          <a:p>
            <a:pPr marL="247620" indent="-247620" eaLnBrk="1" hangingPunct="1">
              <a:buFontTx/>
              <a:buAutoNum type="alphaLcParenBoth"/>
            </a:pPr>
            <a:r>
              <a:rPr lang="it-IT" altLang="it-IT" smtClean="0">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04763" indent="-309524">
              <a:spcBef>
                <a:spcPct val="30000"/>
              </a:spcBef>
              <a:defRPr kumimoji="1" sz="1300">
                <a:solidFill>
                  <a:schemeClr val="tx1"/>
                </a:solidFill>
                <a:latin typeface="Arial" panose="020B0604020202020204" pitchFamily="34" charset="0"/>
              </a:defRPr>
            </a:lvl2pPr>
            <a:lvl3pPr marL="1238098" indent="-247620">
              <a:spcBef>
                <a:spcPct val="30000"/>
              </a:spcBef>
              <a:defRPr kumimoji="1" sz="1300">
                <a:solidFill>
                  <a:schemeClr val="tx1"/>
                </a:solidFill>
                <a:latin typeface="Arial" panose="020B0604020202020204" pitchFamily="34" charset="0"/>
              </a:defRPr>
            </a:lvl3pPr>
            <a:lvl4pPr marL="1733337" indent="-247620">
              <a:spcBef>
                <a:spcPct val="30000"/>
              </a:spcBef>
              <a:defRPr kumimoji="1" sz="1300">
                <a:solidFill>
                  <a:schemeClr val="tx1"/>
                </a:solidFill>
                <a:latin typeface="Arial" panose="020B0604020202020204" pitchFamily="34" charset="0"/>
              </a:defRPr>
            </a:lvl4pPr>
            <a:lvl5pPr marL="2228576" indent="-247620">
              <a:spcBef>
                <a:spcPct val="30000"/>
              </a:spcBef>
              <a:defRPr kumimoji="1" sz="1300">
                <a:solidFill>
                  <a:schemeClr val="tx1"/>
                </a:solidFill>
                <a:latin typeface="Arial" panose="020B0604020202020204" pitchFamily="34" charset="0"/>
              </a:defRPr>
            </a:lvl5pPr>
            <a:lvl6pPr marL="2723815" indent="-247620" eaLnBrk="0" fontAlgn="base" hangingPunct="0">
              <a:spcBef>
                <a:spcPct val="30000"/>
              </a:spcBef>
              <a:spcAft>
                <a:spcPct val="0"/>
              </a:spcAft>
              <a:defRPr kumimoji="1" sz="1300">
                <a:solidFill>
                  <a:schemeClr val="tx1"/>
                </a:solidFill>
                <a:latin typeface="Arial" panose="020B0604020202020204" pitchFamily="34" charset="0"/>
              </a:defRPr>
            </a:lvl6pPr>
            <a:lvl7pPr marL="3219054" indent="-247620" eaLnBrk="0" fontAlgn="base" hangingPunct="0">
              <a:spcBef>
                <a:spcPct val="30000"/>
              </a:spcBef>
              <a:spcAft>
                <a:spcPct val="0"/>
              </a:spcAft>
              <a:defRPr kumimoji="1" sz="1300">
                <a:solidFill>
                  <a:schemeClr val="tx1"/>
                </a:solidFill>
                <a:latin typeface="Arial" panose="020B0604020202020204" pitchFamily="34" charset="0"/>
              </a:defRPr>
            </a:lvl7pPr>
            <a:lvl8pPr marL="3714293" indent="-247620" eaLnBrk="0" fontAlgn="base" hangingPunct="0">
              <a:spcBef>
                <a:spcPct val="30000"/>
              </a:spcBef>
              <a:spcAft>
                <a:spcPct val="0"/>
              </a:spcAft>
              <a:defRPr kumimoji="1" sz="1300">
                <a:solidFill>
                  <a:schemeClr val="tx1"/>
                </a:solidFill>
                <a:latin typeface="Arial" panose="020B0604020202020204" pitchFamily="34" charset="0"/>
              </a:defRPr>
            </a:lvl8pPr>
            <a:lvl9pPr marL="4209532" indent="-247620"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63FA25F1-80F0-4707-8D64-917E2EE39179}" type="slidenum">
              <a:rPr kumimoji="0" lang="it-IT" altLang="it-IT" smtClean="0">
                <a:latin typeface="Tahoma" panose="020B0604030504040204" pitchFamily="34" charset="0"/>
              </a:rPr>
              <a:pPr>
                <a:spcBef>
                  <a:spcPct val="0"/>
                </a:spcBef>
              </a:pPr>
              <a:t>13</a:t>
            </a:fld>
            <a:endParaRPr kumimoji="0" lang="it-IT" altLang="it-IT" smtClean="0">
              <a:latin typeface="Tahoma" panose="020B0604030504040204" pitchFamily="34"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Stile: forma di espressione distintiva e di base che si manifesta in un campo dell’attività umana (edilizia, arredamento, abbigliamento, arte). Uno stile può durare per generazioni tornando ripetutamente in voga.</a:t>
            </a:r>
          </a:p>
          <a:p>
            <a:pPr eaLnBrk="1" hangingPunct="1"/>
            <a:r>
              <a:rPr lang="it-IT" altLang="it-IT" smtClean="0">
                <a:latin typeface="Arial" panose="020B0604020202020204" pitchFamily="34" charset="0"/>
              </a:rPr>
              <a:t>Moda: stile comunemente accettato o popolare. Le mode attraversano 4 fasi: distinzione, emulazione, moda di massa e declino. E’ difficile prevedere la durata di una moda.</a:t>
            </a:r>
          </a:p>
          <a:p>
            <a:pPr eaLnBrk="1" hangingPunct="1"/>
            <a:r>
              <a:rPr lang="it-IT" altLang="it-IT" smtClean="0">
                <a:latin typeface="Arial" panose="020B0604020202020204" pitchFamily="34" charset="0"/>
              </a:rPr>
              <a:t>Entusiasmi passeggeri: sono mode che giungono rapidamente all’attenzione del pubblico, vengono adottate con grande impegno, hanno un rapido picco e declinano molto velocemente (es. piercing e tatuaggi)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04763" indent="-309524">
              <a:spcBef>
                <a:spcPct val="30000"/>
              </a:spcBef>
              <a:defRPr kumimoji="1" sz="1300">
                <a:solidFill>
                  <a:schemeClr val="tx1"/>
                </a:solidFill>
                <a:latin typeface="Arial" panose="020B0604020202020204" pitchFamily="34" charset="0"/>
              </a:defRPr>
            </a:lvl2pPr>
            <a:lvl3pPr marL="1238098" indent="-247620">
              <a:spcBef>
                <a:spcPct val="30000"/>
              </a:spcBef>
              <a:defRPr kumimoji="1" sz="1300">
                <a:solidFill>
                  <a:schemeClr val="tx1"/>
                </a:solidFill>
                <a:latin typeface="Arial" panose="020B0604020202020204" pitchFamily="34" charset="0"/>
              </a:defRPr>
            </a:lvl3pPr>
            <a:lvl4pPr marL="1733337" indent="-247620">
              <a:spcBef>
                <a:spcPct val="30000"/>
              </a:spcBef>
              <a:defRPr kumimoji="1" sz="1300">
                <a:solidFill>
                  <a:schemeClr val="tx1"/>
                </a:solidFill>
                <a:latin typeface="Arial" panose="020B0604020202020204" pitchFamily="34" charset="0"/>
              </a:defRPr>
            </a:lvl4pPr>
            <a:lvl5pPr marL="2228576" indent="-247620">
              <a:spcBef>
                <a:spcPct val="30000"/>
              </a:spcBef>
              <a:defRPr kumimoji="1" sz="1300">
                <a:solidFill>
                  <a:schemeClr val="tx1"/>
                </a:solidFill>
                <a:latin typeface="Arial" panose="020B0604020202020204" pitchFamily="34" charset="0"/>
              </a:defRPr>
            </a:lvl5pPr>
            <a:lvl6pPr marL="2723815" indent="-247620" eaLnBrk="0" fontAlgn="base" hangingPunct="0">
              <a:spcBef>
                <a:spcPct val="30000"/>
              </a:spcBef>
              <a:spcAft>
                <a:spcPct val="0"/>
              </a:spcAft>
              <a:defRPr kumimoji="1" sz="1300">
                <a:solidFill>
                  <a:schemeClr val="tx1"/>
                </a:solidFill>
                <a:latin typeface="Arial" panose="020B0604020202020204" pitchFamily="34" charset="0"/>
              </a:defRPr>
            </a:lvl6pPr>
            <a:lvl7pPr marL="3219054" indent="-247620" eaLnBrk="0" fontAlgn="base" hangingPunct="0">
              <a:spcBef>
                <a:spcPct val="30000"/>
              </a:spcBef>
              <a:spcAft>
                <a:spcPct val="0"/>
              </a:spcAft>
              <a:defRPr kumimoji="1" sz="1300">
                <a:solidFill>
                  <a:schemeClr val="tx1"/>
                </a:solidFill>
                <a:latin typeface="Arial" panose="020B0604020202020204" pitchFamily="34" charset="0"/>
              </a:defRPr>
            </a:lvl7pPr>
            <a:lvl8pPr marL="3714293" indent="-247620" eaLnBrk="0" fontAlgn="base" hangingPunct="0">
              <a:spcBef>
                <a:spcPct val="30000"/>
              </a:spcBef>
              <a:spcAft>
                <a:spcPct val="0"/>
              </a:spcAft>
              <a:defRPr kumimoji="1" sz="1300">
                <a:solidFill>
                  <a:schemeClr val="tx1"/>
                </a:solidFill>
                <a:latin typeface="Arial" panose="020B0604020202020204" pitchFamily="34" charset="0"/>
              </a:defRPr>
            </a:lvl8pPr>
            <a:lvl9pPr marL="4209532" indent="-247620"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7F805B6D-591B-45F8-89B2-241A08235E42}" type="slidenum">
              <a:rPr kumimoji="0" lang="it-IT" altLang="it-IT" smtClean="0">
                <a:latin typeface="Tahoma" panose="020B0604030504040204" pitchFamily="34" charset="0"/>
              </a:rPr>
              <a:pPr>
                <a:spcBef>
                  <a:spcPct val="0"/>
                </a:spcBef>
              </a:pPr>
              <a:t>14</a:t>
            </a:fld>
            <a:endParaRPr kumimoji="0" lang="it-IT" altLang="it-IT" smtClean="0">
              <a:latin typeface="Tahoma" panose="020B0604030504040204" pitchFamily="34"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Poiché la maggior parte delle imprese offre contemporaneamente più prodotti, è possibile sovrapporre i diagrammi del ciclo di vita di ciascun prodotto per ottenere una visione composta del portafoglio di impresa. Questo però non risolve pro blemi previsionali. Meglio matrice boston che dà un’istantanea di ciò che sta succedendo.</a:t>
            </a:r>
          </a:p>
          <a:p>
            <a:pPr eaLnBrk="1" hangingPunct="1"/>
            <a:endParaRPr lang="it-IT" altLang="it-IT"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04763" indent="-309524">
              <a:spcBef>
                <a:spcPct val="30000"/>
              </a:spcBef>
              <a:defRPr kumimoji="1" sz="1300">
                <a:solidFill>
                  <a:schemeClr val="tx1"/>
                </a:solidFill>
                <a:latin typeface="Arial" panose="020B0604020202020204" pitchFamily="34" charset="0"/>
              </a:defRPr>
            </a:lvl2pPr>
            <a:lvl3pPr marL="1238098" indent="-247620">
              <a:spcBef>
                <a:spcPct val="30000"/>
              </a:spcBef>
              <a:defRPr kumimoji="1" sz="1300">
                <a:solidFill>
                  <a:schemeClr val="tx1"/>
                </a:solidFill>
                <a:latin typeface="Arial" panose="020B0604020202020204" pitchFamily="34" charset="0"/>
              </a:defRPr>
            </a:lvl3pPr>
            <a:lvl4pPr marL="1733337" indent="-247620">
              <a:spcBef>
                <a:spcPct val="30000"/>
              </a:spcBef>
              <a:defRPr kumimoji="1" sz="1300">
                <a:solidFill>
                  <a:schemeClr val="tx1"/>
                </a:solidFill>
                <a:latin typeface="Arial" panose="020B0604020202020204" pitchFamily="34" charset="0"/>
              </a:defRPr>
            </a:lvl4pPr>
            <a:lvl5pPr marL="2228576" indent="-247620">
              <a:spcBef>
                <a:spcPct val="30000"/>
              </a:spcBef>
              <a:defRPr kumimoji="1" sz="1300">
                <a:solidFill>
                  <a:schemeClr val="tx1"/>
                </a:solidFill>
                <a:latin typeface="Arial" panose="020B0604020202020204" pitchFamily="34" charset="0"/>
              </a:defRPr>
            </a:lvl5pPr>
            <a:lvl6pPr marL="2723815" indent="-247620" eaLnBrk="0" fontAlgn="base" hangingPunct="0">
              <a:spcBef>
                <a:spcPct val="30000"/>
              </a:spcBef>
              <a:spcAft>
                <a:spcPct val="0"/>
              </a:spcAft>
              <a:defRPr kumimoji="1" sz="1300">
                <a:solidFill>
                  <a:schemeClr val="tx1"/>
                </a:solidFill>
                <a:latin typeface="Arial" panose="020B0604020202020204" pitchFamily="34" charset="0"/>
              </a:defRPr>
            </a:lvl6pPr>
            <a:lvl7pPr marL="3219054" indent="-247620" eaLnBrk="0" fontAlgn="base" hangingPunct="0">
              <a:spcBef>
                <a:spcPct val="30000"/>
              </a:spcBef>
              <a:spcAft>
                <a:spcPct val="0"/>
              </a:spcAft>
              <a:defRPr kumimoji="1" sz="1300">
                <a:solidFill>
                  <a:schemeClr val="tx1"/>
                </a:solidFill>
                <a:latin typeface="Arial" panose="020B0604020202020204" pitchFamily="34" charset="0"/>
              </a:defRPr>
            </a:lvl7pPr>
            <a:lvl8pPr marL="3714293" indent="-247620" eaLnBrk="0" fontAlgn="base" hangingPunct="0">
              <a:spcBef>
                <a:spcPct val="30000"/>
              </a:spcBef>
              <a:spcAft>
                <a:spcPct val="0"/>
              </a:spcAft>
              <a:defRPr kumimoji="1" sz="1300">
                <a:solidFill>
                  <a:schemeClr val="tx1"/>
                </a:solidFill>
                <a:latin typeface="Arial" panose="020B0604020202020204" pitchFamily="34" charset="0"/>
              </a:defRPr>
            </a:lvl8pPr>
            <a:lvl9pPr marL="4209532" indent="-247620"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239EA88B-94E2-4243-9AED-201111086519}" type="slidenum">
              <a:rPr kumimoji="0" lang="it-IT" altLang="it-IT" smtClean="0">
                <a:latin typeface="Tahoma" panose="020B0604030504040204" pitchFamily="34" charset="0"/>
              </a:rPr>
              <a:pPr>
                <a:spcBef>
                  <a:spcPct val="0"/>
                </a:spcBef>
              </a:pPr>
              <a:t>27</a:t>
            </a:fld>
            <a:endParaRPr kumimoji="0" lang="it-IT" altLang="it-IT" smtClean="0">
              <a:latin typeface="Tahoma" panose="020B0604030504040204" pitchFamily="34"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Le modifiche devono essere credibili – bisogna essere consapevoli che ingenereranno un incremento nei costi – che le modifiche di successo sono facilmente imitabili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804763" indent="-309524">
              <a:spcBef>
                <a:spcPct val="30000"/>
              </a:spcBef>
              <a:defRPr kumimoji="1" sz="1300">
                <a:solidFill>
                  <a:schemeClr val="tx1"/>
                </a:solidFill>
                <a:latin typeface="Arial" panose="020B0604020202020204" pitchFamily="34" charset="0"/>
              </a:defRPr>
            </a:lvl2pPr>
            <a:lvl3pPr marL="1238098" indent="-247620">
              <a:spcBef>
                <a:spcPct val="30000"/>
              </a:spcBef>
              <a:defRPr kumimoji="1" sz="1300">
                <a:solidFill>
                  <a:schemeClr val="tx1"/>
                </a:solidFill>
                <a:latin typeface="Arial" panose="020B0604020202020204" pitchFamily="34" charset="0"/>
              </a:defRPr>
            </a:lvl3pPr>
            <a:lvl4pPr marL="1733337" indent="-247620">
              <a:spcBef>
                <a:spcPct val="30000"/>
              </a:spcBef>
              <a:defRPr kumimoji="1" sz="1300">
                <a:solidFill>
                  <a:schemeClr val="tx1"/>
                </a:solidFill>
                <a:latin typeface="Arial" panose="020B0604020202020204" pitchFamily="34" charset="0"/>
              </a:defRPr>
            </a:lvl4pPr>
            <a:lvl5pPr marL="2228576" indent="-247620">
              <a:spcBef>
                <a:spcPct val="30000"/>
              </a:spcBef>
              <a:defRPr kumimoji="1" sz="1300">
                <a:solidFill>
                  <a:schemeClr val="tx1"/>
                </a:solidFill>
                <a:latin typeface="Arial" panose="020B0604020202020204" pitchFamily="34" charset="0"/>
              </a:defRPr>
            </a:lvl5pPr>
            <a:lvl6pPr marL="2723815" indent="-247620" eaLnBrk="0" fontAlgn="base" hangingPunct="0">
              <a:spcBef>
                <a:spcPct val="30000"/>
              </a:spcBef>
              <a:spcAft>
                <a:spcPct val="0"/>
              </a:spcAft>
              <a:defRPr kumimoji="1" sz="1300">
                <a:solidFill>
                  <a:schemeClr val="tx1"/>
                </a:solidFill>
                <a:latin typeface="Arial" panose="020B0604020202020204" pitchFamily="34" charset="0"/>
              </a:defRPr>
            </a:lvl6pPr>
            <a:lvl7pPr marL="3219054" indent="-247620" eaLnBrk="0" fontAlgn="base" hangingPunct="0">
              <a:spcBef>
                <a:spcPct val="30000"/>
              </a:spcBef>
              <a:spcAft>
                <a:spcPct val="0"/>
              </a:spcAft>
              <a:defRPr kumimoji="1" sz="1300">
                <a:solidFill>
                  <a:schemeClr val="tx1"/>
                </a:solidFill>
                <a:latin typeface="Arial" panose="020B0604020202020204" pitchFamily="34" charset="0"/>
              </a:defRPr>
            </a:lvl7pPr>
            <a:lvl8pPr marL="3714293" indent="-247620" eaLnBrk="0" fontAlgn="base" hangingPunct="0">
              <a:spcBef>
                <a:spcPct val="30000"/>
              </a:spcBef>
              <a:spcAft>
                <a:spcPct val="0"/>
              </a:spcAft>
              <a:defRPr kumimoji="1" sz="1300">
                <a:solidFill>
                  <a:schemeClr val="tx1"/>
                </a:solidFill>
                <a:latin typeface="Arial" panose="020B0604020202020204" pitchFamily="34" charset="0"/>
              </a:defRPr>
            </a:lvl8pPr>
            <a:lvl9pPr marL="4209532" indent="-247620"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BB9D8454-0492-4E35-9EA5-063705F3A963}" type="slidenum">
              <a:rPr kumimoji="0" lang="it-IT" altLang="it-IT" smtClean="0">
                <a:latin typeface="Tahoma" panose="020B0604030504040204" pitchFamily="34" charset="0"/>
              </a:rPr>
              <a:pPr>
                <a:spcBef>
                  <a:spcPct val="0"/>
                </a:spcBef>
              </a:pPr>
              <a:t>33</a:t>
            </a:fld>
            <a:endParaRPr kumimoji="0" lang="it-IT" altLang="it-IT" smtClean="0">
              <a:latin typeface="Tahoma" panose="020B0604030504040204" pitchFamily="34"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latin typeface="Arial" panose="020B0604020202020204" pitchFamily="34" charset="0"/>
              </a:rPr>
              <a:t>Elencazioni attributi: elencare gli attributi di un oggetto, ad esempio un cacciavite. Poi modificare ciascun attributo.</a:t>
            </a:r>
          </a:p>
          <a:p>
            <a:pPr eaLnBrk="1" hangingPunct="1"/>
            <a:r>
              <a:rPr lang="it-IT" altLang="it-IT" smtClean="0">
                <a:latin typeface="Arial" panose="020B0604020202020204" pitchFamily="34" charset="0"/>
              </a:rPr>
              <a:t>Relazioni forzate: elencare più idee e considerare ognuna di esse in relazione con ognuna delle altre. Ad es. progettazione di una cucina.</a:t>
            </a:r>
          </a:p>
          <a:p>
            <a:pPr eaLnBrk="1" hangingPunct="1"/>
            <a:r>
              <a:rPr lang="it-IT" altLang="it-IT" smtClean="0">
                <a:latin typeface="Arial" panose="020B0604020202020204" pitchFamily="34" charset="0"/>
              </a:rPr>
              <a:t>Analisi morfologica: processo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1013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500" b="1">
                <a:solidFill>
                  <a:schemeClr val="tx1"/>
                </a:solidFill>
                <a:latin typeface="Tahoma" panose="020B0604030504040204" pitchFamily="34" charset="0"/>
              </a:defRPr>
            </a:lvl1pPr>
            <a:lvl2pPr marL="804763" indent="-309524">
              <a:defRPr sz="3500" b="1">
                <a:solidFill>
                  <a:schemeClr val="tx1"/>
                </a:solidFill>
                <a:latin typeface="Tahoma" panose="020B0604030504040204" pitchFamily="34" charset="0"/>
              </a:defRPr>
            </a:lvl2pPr>
            <a:lvl3pPr marL="1238098" indent="-247620">
              <a:defRPr sz="3500" b="1">
                <a:solidFill>
                  <a:schemeClr val="tx1"/>
                </a:solidFill>
                <a:latin typeface="Tahoma" panose="020B0604030504040204" pitchFamily="34" charset="0"/>
              </a:defRPr>
            </a:lvl3pPr>
            <a:lvl4pPr marL="1733337" indent="-247620">
              <a:defRPr sz="3500" b="1">
                <a:solidFill>
                  <a:schemeClr val="tx1"/>
                </a:solidFill>
                <a:latin typeface="Tahoma" panose="020B0604030504040204" pitchFamily="34" charset="0"/>
              </a:defRPr>
            </a:lvl4pPr>
            <a:lvl5pPr marL="2228576" indent="-247620">
              <a:defRPr sz="3500" b="1">
                <a:solidFill>
                  <a:schemeClr val="tx1"/>
                </a:solidFill>
                <a:latin typeface="Tahoma" panose="020B0604030504040204" pitchFamily="34" charset="0"/>
              </a:defRPr>
            </a:lvl5pPr>
            <a:lvl6pPr marL="2723815" indent="-247620" eaLnBrk="0" fontAlgn="base" hangingPunct="0">
              <a:spcBef>
                <a:spcPct val="0"/>
              </a:spcBef>
              <a:spcAft>
                <a:spcPct val="0"/>
              </a:spcAft>
              <a:defRPr sz="3500" b="1">
                <a:solidFill>
                  <a:schemeClr val="tx1"/>
                </a:solidFill>
                <a:latin typeface="Tahoma" panose="020B0604030504040204" pitchFamily="34" charset="0"/>
              </a:defRPr>
            </a:lvl6pPr>
            <a:lvl7pPr marL="3219054" indent="-247620" eaLnBrk="0" fontAlgn="base" hangingPunct="0">
              <a:spcBef>
                <a:spcPct val="0"/>
              </a:spcBef>
              <a:spcAft>
                <a:spcPct val="0"/>
              </a:spcAft>
              <a:defRPr sz="3500" b="1">
                <a:solidFill>
                  <a:schemeClr val="tx1"/>
                </a:solidFill>
                <a:latin typeface="Tahoma" panose="020B0604030504040204" pitchFamily="34" charset="0"/>
              </a:defRPr>
            </a:lvl7pPr>
            <a:lvl8pPr marL="3714293" indent="-247620" eaLnBrk="0" fontAlgn="base" hangingPunct="0">
              <a:spcBef>
                <a:spcPct val="0"/>
              </a:spcBef>
              <a:spcAft>
                <a:spcPct val="0"/>
              </a:spcAft>
              <a:defRPr sz="3500" b="1">
                <a:solidFill>
                  <a:schemeClr val="tx1"/>
                </a:solidFill>
                <a:latin typeface="Tahoma" panose="020B0604030504040204" pitchFamily="34" charset="0"/>
              </a:defRPr>
            </a:lvl8pPr>
            <a:lvl9pPr marL="4209532" indent="-247620" eaLnBrk="0" fontAlgn="base" hangingPunct="0">
              <a:spcBef>
                <a:spcPct val="0"/>
              </a:spcBef>
              <a:spcAft>
                <a:spcPct val="0"/>
              </a:spcAft>
              <a:defRPr sz="3500" b="1">
                <a:solidFill>
                  <a:schemeClr val="tx1"/>
                </a:solidFill>
                <a:latin typeface="Tahoma" panose="020B0604030504040204" pitchFamily="34" charset="0"/>
              </a:defRPr>
            </a:lvl9pPr>
          </a:lstStyle>
          <a:p>
            <a:fld id="{342C1EB9-F51C-42D6-960C-444EB624EB28}" type="slidenum">
              <a:rPr lang="it-IT" altLang="it-IT" sz="1300" b="0"/>
              <a:pPr/>
              <a:t>60</a:t>
            </a:fld>
            <a:endParaRPr lang="it-IT" altLang="it-IT" sz="13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3"/>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it-I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sp>
        <p:nvSpPr>
          <p:cNvPr id="5" name="Date Placeholder 3"/>
          <p:cNvSpPr>
            <a:spLocks noGrp="1"/>
          </p:cNvSpPr>
          <p:nvPr>
            <p:ph type="dt" sz="half" idx="10"/>
          </p:nvPr>
        </p:nvSpPr>
        <p:spPr/>
        <p:txBody>
          <a:bodyPr/>
          <a:lstStyle>
            <a:lvl1pPr algn="l">
              <a:defRPr sz="1000">
                <a:solidFill>
                  <a:prstClr val="black">
                    <a:tint val="75000"/>
                  </a:prstClr>
                </a:solidFill>
              </a:defRPr>
            </a:lvl1pPr>
          </a:lstStyle>
          <a:p>
            <a:pPr>
              <a:defRPr/>
            </a:pPr>
            <a:fld id="{61E32E63-B47F-4A6A-8BBB-95961ACC5FC1}" type="datetime1">
              <a:rPr lang="it-IT"/>
              <a:pPr>
                <a:defRPr/>
              </a:pPr>
              <a:t>04/11/2022</a:t>
            </a:fld>
            <a:endParaRPr lang="it-IT" dirty="0"/>
          </a:p>
        </p:txBody>
      </p:sp>
      <p:sp>
        <p:nvSpPr>
          <p:cNvPr id="6" name="Footer Placeholder 4"/>
          <p:cNvSpPr>
            <a:spLocks noGrp="1"/>
          </p:cNvSpPr>
          <p:nvPr>
            <p:ph type="ftr" sz="quarter" idx="11"/>
          </p:nvPr>
        </p:nvSpPr>
        <p:spPr/>
        <p:txBody>
          <a:bodyPr/>
          <a:lstStyle>
            <a:lvl1pPr algn="ctr">
              <a:defRPr sz="1000">
                <a:solidFill>
                  <a:srgbClr val="000000"/>
                </a:solidFill>
              </a:defRPr>
            </a:lvl1pPr>
          </a:lstStyle>
          <a:p>
            <a:pPr>
              <a:defRPr/>
            </a:pPr>
            <a:r>
              <a:rPr lang="it-IT"/>
              <a:t>Prof.ssa Elena Cedrola - Fondamenti di Marketing Internazionale  Università di Macerata</a:t>
            </a:r>
            <a:endParaRPr lang="it-IT" dirty="0"/>
          </a:p>
        </p:txBody>
      </p:sp>
      <p:sp>
        <p:nvSpPr>
          <p:cNvPr id="7" name="Slide Number Placeholder 5"/>
          <p:cNvSpPr>
            <a:spLocks noGrp="1"/>
          </p:cNvSpPr>
          <p:nvPr>
            <p:ph type="sldNum" sz="quarter" idx="12"/>
          </p:nvPr>
        </p:nvSpPr>
        <p:spPr/>
        <p:txBody>
          <a:bodyPr/>
          <a:lstStyle>
            <a:lvl1pPr algn="r">
              <a:defRPr sz="1000">
                <a:solidFill>
                  <a:prstClr val="black">
                    <a:tint val="75000"/>
                  </a:prstClr>
                </a:solidFill>
              </a:defRPr>
            </a:lvl1pPr>
          </a:lstStyle>
          <a:p>
            <a:pPr>
              <a:defRPr/>
            </a:pPr>
            <a:fld id="{599EFAD9-1069-435A-B8A6-A92F1489A7CE}" type="slidenum">
              <a:rPr lang="it-IT"/>
              <a:pPr>
                <a:defRPr/>
              </a:pPr>
              <a:t>‹N›</a:t>
            </a:fld>
            <a:endParaRPr lang="it-IT" dirty="0"/>
          </a:p>
        </p:txBody>
      </p:sp>
    </p:spTree>
    <p:extLst>
      <p:ext uri="{BB962C8B-B14F-4D97-AF65-F5344CB8AC3E}">
        <p14:creationId xmlns:p14="http://schemas.microsoft.com/office/powerpoint/2010/main" val="154058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cxnSp>
        <p:nvCxnSpPr>
          <p:cNvPr id="4" name="Straight Connector 9"/>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Arial"/>
                <a:cs typeface="Arial"/>
              </a:defRPr>
            </a:lvl1pPr>
          </a:lstStyle>
          <a:p>
            <a:r>
              <a:rPr lang="it-IT" smtClean="0"/>
              <a:t>Fare clic per modificare lo stile del titolo</a:t>
            </a:r>
            <a:endParaRPr lang="it-IT"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Date Placeholder 2"/>
          <p:cNvSpPr>
            <a:spLocks noGrp="1"/>
          </p:cNvSpPr>
          <p:nvPr>
            <p:ph type="dt" sz="half" idx="10"/>
          </p:nvPr>
        </p:nvSpPr>
        <p:spPr/>
        <p:txBody>
          <a:bodyPr/>
          <a:lstStyle>
            <a:lvl1pPr>
              <a:defRPr sz="800">
                <a:latin typeface="Arial"/>
                <a:cs typeface="Arial"/>
              </a:defRPr>
            </a:lvl1pPr>
          </a:lstStyle>
          <a:p>
            <a:pPr>
              <a:defRPr/>
            </a:pPr>
            <a:fld id="{7E88B22F-7803-4EE7-85CF-E8D0B00282F4}" type="datetime1">
              <a:rPr lang="it-IT"/>
              <a:pPr>
                <a:defRPr/>
              </a:pPr>
              <a:t>04/11/2022</a:t>
            </a:fld>
            <a:endParaRPr lang="it-IT" dirty="0"/>
          </a:p>
        </p:txBody>
      </p:sp>
      <p:sp>
        <p:nvSpPr>
          <p:cNvPr id="6"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7" name="Slide Number Placeholder 4"/>
          <p:cNvSpPr>
            <a:spLocks noGrp="1"/>
          </p:cNvSpPr>
          <p:nvPr>
            <p:ph type="sldNum" sz="quarter" idx="12"/>
          </p:nvPr>
        </p:nvSpPr>
        <p:spPr>
          <a:xfrm>
            <a:off x="6651625" y="6356350"/>
            <a:ext cx="2133600" cy="365125"/>
          </a:xfrm>
        </p:spPr>
        <p:txBody>
          <a:bodyPr/>
          <a:lstStyle>
            <a:lvl1pPr>
              <a:defRPr sz="800">
                <a:latin typeface="Arial"/>
                <a:cs typeface="Arial"/>
              </a:defRPr>
            </a:lvl1pPr>
          </a:lstStyle>
          <a:p>
            <a:pPr>
              <a:defRPr/>
            </a:pPr>
            <a:fld id="{447CC913-5D50-46D3-A928-2E3A245365B9}" type="slidenum">
              <a:rPr lang="it-IT"/>
              <a:pPr>
                <a:defRPr/>
              </a:pPr>
              <a:t>‹N›</a:t>
            </a:fld>
            <a:endParaRPr lang="it-IT" dirty="0"/>
          </a:p>
        </p:txBody>
      </p:sp>
    </p:spTree>
    <p:extLst>
      <p:ext uri="{BB962C8B-B14F-4D97-AF65-F5344CB8AC3E}">
        <p14:creationId xmlns:p14="http://schemas.microsoft.com/office/powerpoint/2010/main" val="237943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cxnSp>
        <p:nvCxnSpPr>
          <p:cNvPr id="4" name="Straight Connector 15"/>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720802"/>
            <a:ext cx="2057400" cy="5405361"/>
          </a:xfrm>
        </p:spPr>
        <p:txBody>
          <a:bodyPr vert="eaVert"/>
          <a:lstStyle/>
          <a:p>
            <a:r>
              <a:rPr lang="it-IT" smtClean="0"/>
              <a:t>Fare clic per modificare lo stile del titolo</a:t>
            </a:r>
            <a:endParaRPr lang="it-IT" dirty="0"/>
          </a:p>
        </p:txBody>
      </p:sp>
      <p:sp>
        <p:nvSpPr>
          <p:cNvPr id="3" name="Vertical Text Placeholder 2"/>
          <p:cNvSpPr>
            <a:spLocks noGrp="1"/>
          </p:cNvSpPr>
          <p:nvPr>
            <p:ph type="body" orient="vert" idx="1"/>
          </p:nvPr>
        </p:nvSpPr>
        <p:spPr>
          <a:xfrm>
            <a:off x="457200" y="720802"/>
            <a:ext cx="6019800" cy="540536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Date Placeholder 2"/>
          <p:cNvSpPr>
            <a:spLocks noGrp="1"/>
          </p:cNvSpPr>
          <p:nvPr>
            <p:ph type="dt" sz="half" idx="10"/>
          </p:nvPr>
        </p:nvSpPr>
        <p:spPr/>
        <p:txBody>
          <a:bodyPr/>
          <a:lstStyle>
            <a:lvl1pPr>
              <a:defRPr sz="800">
                <a:latin typeface="Arial"/>
                <a:cs typeface="Arial"/>
              </a:defRPr>
            </a:lvl1pPr>
          </a:lstStyle>
          <a:p>
            <a:pPr>
              <a:defRPr/>
            </a:pPr>
            <a:fld id="{DAA4EF12-77E1-4029-825C-BD052148C54A}" type="datetime1">
              <a:rPr lang="it-IT"/>
              <a:pPr>
                <a:defRPr/>
              </a:pPr>
              <a:t>04/11/2022</a:t>
            </a:fld>
            <a:endParaRPr lang="it-IT" dirty="0"/>
          </a:p>
        </p:txBody>
      </p:sp>
      <p:sp>
        <p:nvSpPr>
          <p:cNvPr id="6"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7" name="Slide Number Placeholder 4"/>
          <p:cNvSpPr>
            <a:spLocks noGrp="1"/>
          </p:cNvSpPr>
          <p:nvPr>
            <p:ph type="sldNum" sz="quarter" idx="12"/>
          </p:nvPr>
        </p:nvSpPr>
        <p:spPr>
          <a:xfrm>
            <a:off x="6651625" y="6356350"/>
            <a:ext cx="2133600" cy="365125"/>
          </a:xfrm>
        </p:spPr>
        <p:txBody>
          <a:bodyPr/>
          <a:lstStyle>
            <a:lvl1pPr>
              <a:defRPr sz="800">
                <a:latin typeface="Arial"/>
                <a:cs typeface="Arial"/>
              </a:defRPr>
            </a:lvl1pPr>
          </a:lstStyle>
          <a:p>
            <a:pPr>
              <a:defRPr/>
            </a:pPr>
            <a:fld id="{C2BAB779-09CC-45E7-A9DB-0A2ED297FDB1}" type="slidenum">
              <a:rPr lang="it-IT"/>
              <a:pPr>
                <a:defRPr/>
              </a:pPr>
              <a:t>‹N›</a:t>
            </a:fld>
            <a:endParaRPr lang="it-IT" dirty="0"/>
          </a:p>
        </p:txBody>
      </p:sp>
    </p:spTree>
    <p:extLst>
      <p:ext uri="{BB962C8B-B14F-4D97-AF65-F5344CB8AC3E}">
        <p14:creationId xmlns:p14="http://schemas.microsoft.com/office/powerpoint/2010/main" val="29771414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034914" y="3882452"/>
            <a:ext cx="6480435" cy="899410"/>
          </a:xfrm>
        </p:spPr>
        <p:txBody>
          <a:bodyPr/>
          <a:lstStyle>
            <a:lvl1pPr marL="0" indent="0" algn="l">
              <a:buNone/>
              <a:defRPr sz="1800">
                <a:solidFill>
                  <a:schemeClr val="bg1"/>
                </a:solidFill>
                <a:latin typeface="Raleway" panose="020B0503030101060003"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034914" y="2067586"/>
            <a:ext cx="5529856"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294365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628650" y="1594736"/>
            <a:ext cx="7886700" cy="1834265"/>
          </a:xfrm>
        </p:spPr>
        <p:txBody>
          <a:bodyPr anchor="b"/>
          <a:lstStyle>
            <a:lvl1pPr>
              <a:defRPr sz="4500">
                <a:solidFill>
                  <a:srgbClr val="EB8B2D"/>
                </a:solidFill>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623888" y="3687581"/>
            <a:ext cx="7886700" cy="240207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628650" y="6451600"/>
            <a:ext cx="2057400" cy="365125"/>
          </a:xfrm>
        </p:spPr>
        <p:txBody>
          <a:bodyPr/>
          <a:lstStyle>
            <a:lvl1pPr>
              <a:defRPr/>
            </a:lvl1pPr>
          </a:lstStyle>
          <a:p>
            <a:pPr>
              <a:defRPr/>
            </a:pPr>
            <a:fld id="{BDA0F73C-56B4-4378-93DF-B22E16331EF3}" type="datetime1">
              <a:rPr lang="it-IT"/>
              <a:pPr>
                <a:defRPr/>
              </a:pPr>
              <a:t>04/11/2022</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3028950" y="6451600"/>
            <a:ext cx="3086100" cy="365125"/>
          </a:xfrm>
        </p:spPr>
        <p:txBody>
          <a:bodyPr/>
          <a:lstStyle>
            <a:lvl1pPr>
              <a:defRPr/>
            </a:lvl1pPr>
          </a:lstStyle>
          <a:p>
            <a:pPr>
              <a:defRPr/>
            </a:pPr>
            <a:r>
              <a:rPr lang="it-IT"/>
              <a:t>PROF.SSA ELENA CEDROLA – Dipartimento di Economia e Diritto - Università di Macerata</a:t>
            </a:r>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6457950" y="6451600"/>
            <a:ext cx="2057400" cy="365125"/>
          </a:xfrm>
        </p:spPr>
        <p:txBody>
          <a:bodyPr/>
          <a:lstStyle>
            <a:lvl1pPr>
              <a:defRPr/>
            </a:lvl1pPr>
          </a:lstStyle>
          <a:p>
            <a:pPr>
              <a:defRPr/>
            </a:pPr>
            <a:fld id="{78FFA7E7-CCCE-4A15-8B71-3A6FE68E102E}" type="slidenum">
              <a:rPr lang="it-IT"/>
              <a:pPr>
                <a:defRPr/>
              </a:pPr>
              <a:t>‹N›</a:t>
            </a:fld>
            <a:endParaRPr lang="it-IT"/>
          </a:p>
        </p:txBody>
      </p:sp>
    </p:spTree>
    <p:extLst>
      <p:ext uri="{BB962C8B-B14F-4D97-AF65-F5344CB8AC3E}">
        <p14:creationId xmlns:p14="http://schemas.microsoft.com/office/powerpoint/2010/main" val="346610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628650" y="1380152"/>
            <a:ext cx="78867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628650" y="2774731"/>
            <a:ext cx="38862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4629150" y="2774731"/>
            <a:ext cx="38862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628650" y="6403975"/>
            <a:ext cx="2057400" cy="365125"/>
          </a:xfrm>
        </p:spPr>
        <p:txBody>
          <a:bodyPr/>
          <a:lstStyle>
            <a:lvl1pPr>
              <a:defRPr/>
            </a:lvl1pPr>
          </a:lstStyle>
          <a:p>
            <a:pPr>
              <a:defRPr/>
            </a:pPr>
            <a:fld id="{5F8444A6-A805-4200-8875-96B53EA96F0B}" type="datetime1">
              <a:rPr lang="it-IT"/>
              <a:pPr>
                <a:defRPr/>
              </a:pPr>
              <a:t>04/11/2022</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3028950" y="6403975"/>
            <a:ext cx="3086100" cy="365125"/>
          </a:xfrm>
        </p:spPr>
        <p:txBody>
          <a:bodyPr/>
          <a:lstStyle>
            <a:lvl1pPr>
              <a:defRPr/>
            </a:lvl1pPr>
          </a:lstStyle>
          <a:p>
            <a:pPr>
              <a:defRPr/>
            </a:pPr>
            <a:r>
              <a:rPr lang="it-IT"/>
              <a:t>PROF.SSA ELENA CEDROLA – Dipartimento di Economia e Diritto - Università di Macerata</a:t>
            </a:r>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6457950" y="6403975"/>
            <a:ext cx="2057400" cy="365125"/>
          </a:xfrm>
        </p:spPr>
        <p:txBody>
          <a:bodyPr/>
          <a:lstStyle>
            <a:lvl1pPr>
              <a:defRPr/>
            </a:lvl1pPr>
          </a:lstStyle>
          <a:p>
            <a:pPr>
              <a:defRPr/>
            </a:pPr>
            <a:fld id="{3893D4C0-8E50-43A9-AD14-5CA08B19178A}" type="slidenum">
              <a:rPr lang="it-IT"/>
              <a:pPr>
                <a:defRPr/>
              </a:pPr>
              <a:t>‹N›</a:t>
            </a:fld>
            <a:endParaRPr lang="it-IT"/>
          </a:p>
        </p:txBody>
      </p:sp>
    </p:spTree>
    <p:extLst>
      <p:ext uri="{BB962C8B-B14F-4D97-AF65-F5344CB8AC3E}">
        <p14:creationId xmlns:p14="http://schemas.microsoft.com/office/powerpoint/2010/main" val="268578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685800" y="1382152"/>
            <a:ext cx="78867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690935" y="2983269"/>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690935" y="4082736"/>
            <a:ext cx="3868340"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4690244" y="2983269"/>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4685109" y="4097968"/>
            <a:ext cx="3887391"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628650" y="6403975"/>
            <a:ext cx="2057400" cy="365125"/>
          </a:xfrm>
        </p:spPr>
        <p:txBody>
          <a:bodyPr/>
          <a:lstStyle>
            <a:lvl1pPr>
              <a:defRPr/>
            </a:lvl1pPr>
          </a:lstStyle>
          <a:p>
            <a:pPr>
              <a:defRPr/>
            </a:pPr>
            <a:fld id="{ED5D2C8A-49E2-4CD8-A0AB-CCF6E694B3D1}" type="datetime1">
              <a:rPr lang="it-IT"/>
              <a:pPr>
                <a:defRPr/>
              </a:pPr>
              <a:t>04/11/2022</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3028950" y="6403975"/>
            <a:ext cx="3086100" cy="365125"/>
          </a:xfrm>
        </p:spPr>
        <p:txBody>
          <a:bodyPr/>
          <a:lstStyle>
            <a:lvl1pPr>
              <a:defRPr/>
            </a:lvl1pPr>
          </a:lstStyle>
          <a:p>
            <a:pPr>
              <a:defRPr/>
            </a:pPr>
            <a:r>
              <a:rPr lang="it-IT"/>
              <a:t>PROF.SSA ELENA CEDROLA – Dipartimento di Economia e Diritto - Università di Macerata</a:t>
            </a:r>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6457950" y="6403975"/>
            <a:ext cx="2057400" cy="365125"/>
          </a:xfrm>
        </p:spPr>
        <p:txBody>
          <a:bodyPr/>
          <a:lstStyle>
            <a:lvl1pPr>
              <a:defRPr/>
            </a:lvl1pPr>
          </a:lstStyle>
          <a:p>
            <a:pPr>
              <a:defRPr/>
            </a:pPr>
            <a:fld id="{B4229EA7-93C7-4AAE-81D5-0AFC59598604}" type="slidenum">
              <a:rPr lang="it-IT"/>
              <a:pPr>
                <a:defRPr/>
              </a:pPr>
              <a:t>‹N›</a:t>
            </a:fld>
            <a:endParaRPr lang="it-IT"/>
          </a:p>
        </p:txBody>
      </p:sp>
    </p:spTree>
    <p:extLst>
      <p:ext uri="{BB962C8B-B14F-4D97-AF65-F5344CB8AC3E}">
        <p14:creationId xmlns:p14="http://schemas.microsoft.com/office/powerpoint/2010/main" val="26908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628650" y="1386073"/>
            <a:ext cx="78867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628650" y="6403975"/>
            <a:ext cx="2057400" cy="365125"/>
          </a:xfrm>
        </p:spPr>
        <p:txBody>
          <a:bodyPr/>
          <a:lstStyle>
            <a:lvl1pPr>
              <a:defRPr/>
            </a:lvl1pPr>
          </a:lstStyle>
          <a:p>
            <a:pPr>
              <a:defRPr/>
            </a:pPr>
            <a:fld id="{674FCB8D-75D4-451A-B2D7-E46C844660C4}" type="datetime1">
              <a:rPr lang="it-IT"/>
              <a:pPr>
                <a:defRPr/>
              </a:pPr>
              <a:t>04/11/2022</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3028950" y="6403975"/>
            <a:ext cx="3086100" cy="365125"/>
          </a:xfrm>
        </p:spPr>
        <p:txBody>
          <a:bodyPr/>
          <a:lstStyle>
            <a:lvl1pPr>
              <a:defRPr/>
            </a:lvl1pPr>
          </a:lstStyle>
          <a:p>
            <a:pPr>
              <a:defRPr/>
            </a:pPr>
            <a:r>
              <a:rPr lang="it-IT"/>
              <a:t>PROF.SSA ELENA CEDROLA – Dipartimento di Economia e Diritto - Università di Macerata</a:t>
            </a:r>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6457950" y="6403975"/>
            <a:ext cx="2057400" cy="365125"/>
          </a:xfrm>
        </p:spPr>
        <p:txBody>
          <a:bodyPr/>
          <a:lstStyle>
            <a:lvl1pPr>
              <a:defRPr/>
            </a:lvl1pPr>
          </a:lstStyle>
          <a:p>
            <a:pPr>
              <a:defRPr/>
            </a:pPr>
            <a:fld id="{6985E02C-89BA-463F-BB69-527419AF5816}" type="slidenum">
              <a:rPr lang="it-IT"/>
              <a:pPr>
                <a:defRPr/>
              </a:pPr>
              <a:t>‹N›</a:t>
            </a:fld>
            <a:endParaRPr lang="it-IT"/>
          </a:p>
        </p:txBody>
      </p:sp>
    </p:spTree>
    <p:extLst>
      <p:ext uri="{BB962C8B-B14F-4D97-AF65-F5344CB8AC3E}">
        <p14:creationId xmlns:p14="http://schemas.microsoft.com/office/powerpoint/2010/main" val="70554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628650" y="6435725"/>
            <a:ext cx="2057400" cy="365125"/>
          </a:xfrm>
        </p:spPr>
        <p:txBody>
          <a:bodyPr/>
          <a:lstStyle>
            <a:lvl1pPr>
              <a:defRPr/>
            </a:lvl1pPr>
          </a:lstStyle>
          <a:p>
            <a:pPr>
              <a:defRPr/>
            </a:pPr>
            <a:fld id="{95E654DF-D9EB-46B1-B159-BF1E537FB773}" type="datetime1">
              <a:rPr lang="it-IT"/>
              <a:pPr>
                <a:defRPr/>
              </a:pPr>
              <a:t>04/11/2022</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3028950" y="6435725"/>
            <a:ext cx="3086100" cy="365125"/>
          </a:xfrm>
        </p:spPr>
        <p:txBody>
          <a:bodyPr/>
          <a:lstStyle>
            <a:lvl1pPr>
              <a:defRPr/>
            </a:lvl1pPr>
          </a:lstStyle>
          <a:p>
            <a:pPr>
              <a:defRPr/>
            </a:pPr>
            <a:r>
              <a:rPr lang="it-IT"/>
              <a:t>PROF.SSA ELENA CEDROLA – Dipartimento di Economia e Diritto - Università di Macerata</a:t>
            </a:r>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6457950" y="6435725"/>
            <a:ext cx="2057400" cy="365125"/>
          </a:xfrm>
        </p:spPr>
        <p:txBody>
          <a:bodyPr/>
          <a:lstStyle>
            <a:lvl1pPr>
              <a:defRPr/>
            </a:lvl1pPr>
          </a:lstStyle>
          <a:p>
            <a:pPr>
              <a:defRPr/>
            </a:pPr>
            <a:fld id="{8DFCE6EA-C127-45B4-9CFF-2518D4560D6A}" type="slidenum">
              <a:rPr lang="it-IT"/>
              <a:pPr>
                <a:defRPr/>
              </a:pPr>
              <a:t>‹N›</a:t>
            </a:fld>
            <a:endParaRPr lang="it-IT"/>
          </a:p>
        </p:txBody>
      </p:sp>
    </p:spTree>
    <p:extLst>
      <p:ext uri="{BB962C8B-B14F-4D97-AF65-F5344CB8AC3E}">
        <p14:creationId xmlns:p14="http://schemas.microsoft.com/office/powerpoint/2010/main" val="115282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627459" y="1581150"/>
            <a:ext cx="2949178" cy="1600200"/>
          </a:xfrm>
        </p:spPr>
        <p:txBody>
          <a:bodyPr anchor="b"/>
          <a:lstStyle>
            <a:lvl1pPr>
              <a:defRPr sz="24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3887391" y="1581150"/>
            <a:ext cx="4629150" cy="4279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629841" y="3429000"/>
            <a:ext cx="2949178" cy="24399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628650" y="6435725"/>
            <a:ext cx="2057400" cy="365125"/>
          </a:xfrm>
        </p:spPr>
        <p:txBody>
          <a:bodyPr/>
          <a:lstStyle>
            <a:lvl1pPr>
              <a:defRPr/>
            </a:lvl1pPr>
          </a:lstStyle>
          <a:p>
            <a:pPr>
              <a:defRPr/>
            </a:pPr>
            <a:fld id="{C5366C53-10DB-4D70-8F1F-1BFBF8FC5115}" type="datetime1">
              <a:rPr lang="it-IT"/>
              <a:pPr>
                <a:defRPr/>
              </a:pPr>
              <a:t>04/11/2022</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3028950" y="6435725"/>
            <a:ext cx="3086100" cy="365125"/>
          </a:xfrm>
        </p:spPr>
        <p:txBody>
          <a:bodyPr/>
          <a:lstStyle>
            <a:lvl1pPr>
              <a:defRPr/>
            </a:lvl1pPr>
          </a:lstStyle>
          <a:p>
            <a:pPr>
              <a:defRPr/>
            </a:pPr>
            <a:r>
              <a:rPr lang="it-IT"/>
              <a:t>PROF.SSA ELENA CEDROLA – Dipartimento di Economia e Diritto - Università di Macerata</a:t>
            </a:r>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6457950" y="6435725"/>
            <a:ext cx="2057400" cy="365125"/>
          </a:xfrm>
        </p:spPr>
        <p:txBody>
          <a:bodyPr/>
          <a:lstStyle>
            <a:lvl1pPr>
              <a:defRPr/>
            </a:lvl1pPr>
          </a:lstStyle>
          <a:p>
            <a:pPr>
              <a:defRPr/>
            </a:pPr>
            <a:fld id="{2FD4C3A6-3870-4DF2-911C-6F8122190DCC}" type="slidenum">
              <a:rPr lang="it-IT"/>
              <a:pPr>
                <a:defRPr/>
              </a:pPr>
              <a:t>‹N›</a:t>
            </a:fld>
            <a:endParaRPr lang="it-IT"/>
          </a:p>
        </p:txBody>
      </p:sp>
    </p:spTree>
    <p:extLst>
      <p:ext uri="{BB962C8B-B14F-4D97-AF65-F5344CB8AC3E}">
        <p14:creationId xmlns:p14="http://schemas.microsoft.com/office/powerpoint/2010/main" val="2621627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627459" y="1340070"/>
            <a:ext cx="2949178" cy="2088931"/>
          </a:xfrm>
        </p:spPr>
        <p:txBody>
          <a:bodyPr anchor="b"/>
          <a:lstStyle>
            <a:lvl1pPr>
              <a:defRPr sz="24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3887391" y="1340069"/>
            <a:ext cx="4629150" cy="452098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628942" y="3657600"/>
            <a:ext cx="2949178" cy="220345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628650" y="6435725"/>
            <a:ext cx="2057400" cy="365125"/>
          </a:xfrm>
        </p:spPr>
        <p:txBody>
          <a:bodyPr/>
          <a:lstStyle>
            <a:lvl1pPr>
              <a:defRPr/>
            </a:lvl1pPr>
          </a:lstStyle>
          <a:p>
            <a:pPr>
              <a:defRPr/>
            </a:pPr>
            <a:fld id="{89E2A012-C439-4DD9-BE46-0B03569D1B38}" type="datetime1">
              <a:rPr lang="it-IT"/>
              <a:pPr>
                <a:defRPr/>
              </a:pPr>
              <a:t>04/11/2022</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3028950" y="6435725"/>
            <a:ext cx="3086100" cy="365125"/>
          </a:xfrm>
        </p:spPr>
        <p:txBody>
          <a:bodyPr/>
          <a:lstStyle>
            <a:lvl1pPr>
              <a:defRPr/>
            </a:lvl1pPr>
          </a:lstStyle>
          <a:p>
            <a:pPr>
              <a:defRPr/>
            </a:pPr>
            <a:r>
              <a:rPr lang="it-IT"/>
              <a:t>PROF.SSA ELENA CEDROLA – Dipartimento di Economia e Diritto - Università di Macerata</a:t>
            </a:r>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6457950" y="6435725"/>
            <a:ext cx="2057400" cy="365125"/>
          </a:xfrm>
        </p:spPr>
        <p:txBody>
          <a:bodyPr/>
          <a:lstStyle>
            <a:lvl1pPr>
              <a:defRPr/>
            </a:lvl1pPr>
          </a:lstStyle>
          <a:p>
            <a:pPr>
              <a:defRPr/>
            </a:pPr>
            <a:fld id="{ED9F5A89-6784-41EF-BE5A-5A8D46181566}" type="slidenum">
              <a:rPr lang="it-IT"/>
              <a:pPr>
                <a:defRPr/>
              </a:pPr>
              <a:t>‹N›</a:t>
            </a:fld>
            <a:endParaRPr lang="it-IT"/>
          </a:p>
        </p:txBody>
      </p:sp>
    </p:spTree>
    <p:extLst>
      <p:ext uri="{BB962C8B-B14F-4D97-AF65-F5344CB8AC3E}">
        <p14:creationId xmlns:p14="http://schemas.microsoft.com/office/powerpoint/2010/main" val="46299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Straight Connector 9"/>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it-IT"/>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Date Placeholder 2"/>
          <p:cNvSpPr>
            <a:spLocks noGrp="1"/>
          </p:cNvSpPr>
          <p:nvPr>
            <p:ph type="dt" sz="half" idx="10"/>
          </p:nvPr>
        </p:nvSpPr>
        <p:spPr/>
        <p:txBody>
          <a:bodyPr/>
          <a:lstStyle>
            <a:lvl1pPr>
              <a:defRPr sz="800">
                <a:latin typeface="Arial"/>
                <a:cs typeface="Arial"/>
              </a:defRPr>
            </a:lvl1pPr>
          </a:lstStyle>
          <a:p>
            <a:pPr>
              <a:defRPr/>
            </a:pPr>
            <a:fld id="{8DADFA33-6A26-4688-96F6-82FB04162B50}" type="datetime1">
              <a:rPr lang="it-IT"/>
              <a:pPr>
                <a:defRPr/>
              </a:pPr>
              <a:t>04/11/2022</a:t>
            </a:fld>
            <a:endParaRPr lang="it-IT" dirty="0"/>
          </a:p>
        </p:txBody>
      </p:sp>
      <p:sp>
        <p:nvSpPr>
          <p:cNvPr id="6" name="Footer Placeholder 3"/>
          <p:cNvSpPr>
            <a:spLocks noGrp="1"/>
          </p:cNvSpPr>
          <p:nvPr>
            <p:ph type="ftr" sz="quarter" idx="11"/>
          </p:nvPr>
        </p:nvSpPr>
        <p:spPr/>
        <p:txBody>
          <a:bodyPr/>
          <a:lstStyle>
            <a:lvl1pPr>
              <a:defRPr sz="800" b="1" i="0">
                <a:solidFill>
                  <a:prstClr val="black"/>
                </a:solidFill>
                <a:latin typeface="Arial"/>
                <a:cs typeface="Arial"/>
              </a:defRPr>
            </a:lvl1pPr>
          </a:lstStyle>
          <a:p>
            <a:pPr>
              <a:defRPr/>
            </a:pPr>
            <a:r>
              <a:rPr lang="it-IT"/>
              <a:t>Prof.ssa Elena Cedrola - Fondamenti di Marketing Internazionale  Università di Macerata</a:t>
            </a:r>
            <a:endParaRPr lang="it-IT" dirty="0"/>
          </a:p>
        </p:txBody>
      </p:sp>
      <p:sp>
        <p:nvSpPr>
          <p:cNvPr id="7" name="Slide Number Placeholder 4"/>
          <p:cNvSpPr>
            <a:spLocks noGrp="1"/>
          </p:cNvSpPr>
          <p:nvPr>
            <p:ph type="sldNum" sz="quarter" idx="12"/>
          </p:nvPr>
        </p:nvSpPr>
        <p:spPr>
          <a:xfrm>
            <a:off x="6651625" y="6356350"/>
            <a:ext cx="2133600" cy="365125"/>
          </a:xfrm>
        </p:spPr>
        <p:txBody>
          <a:bodyPr/>
          <a:lstStyle>
            <a:lvl1pPr>
              <a:defRPr sz="800">
                <a:solidFill>
                  <a:srgbClr val="000000"/>
                </a:solidFill>
                <a:latin typeface="Arial"/>
                <a:cs typeface="Arial"/>
              </a:defRPr>
            </a:lvl1pPr>
          </a:lstStyle>
          <a:p>
            <a:pPr>
              <a:defRPr/>
            </a:pPr>
            <a:fld id="{DE8F5A42-7322-402D-A0A2-82233A5C23E5}" type="slidenum">
              <a:rPr lang="it-IT"/>
              <a:pPr>
                <a:defRPr/>
              </a:pPr>
              <a:t>‹N›</a:t>
            </a:fld>
            <a:endParaRPr lang="it-IT" dirty="0"/>
          </a:p>
        </p:txBody>
      </p:sp>
    </p:spTree>
    <p:extLst>
      <p:ext uri="{BB962C8B-B14F-4D97-AF65-F5344CB8AC3E}">
        <p14:creationId xmlns:p14="http://schemas.microsoft.com/office/powerpoint/2010/main" val="1155517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628650" y="1244184"/>
            <a:ext cx="78867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628650" y="2569779"/>
            <a:ext cx="78867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628650" y="6419850"/>
            <a:ext cx="2057400" cy="365125"/>
          </a:xfrm>
        </p:spPr>
        <p:txBody>
          <a:bodyPr/>
          <a:lstStyle>
            <a:lvl1pPr>
              <a:defRPr/>
            </a:lvl1pPr>
          </a:lstStyle>
          <a:p>
            <a:pPr>
              <a:defRPr/>
            </a:pPr>
            <a:fld id="{539E3440-EEA5-4139-A65A-47E29A974422}" type="datetime1">
              <a:rPr lang="it-IT"/>
              <a:pPr>
                <a:defRPr/>
              </a:pPr>
              <a:t>04/11/2022</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3028950" y="6419850"/>
            <a:ext cx="3086100" cy="365125"/>
          </a:xfrm>
        </p:spPr>
        <p:txBody>
          <a:bodyPr/>
          <a:lstStyle>
            <a:lvl1pPr>
              <a:defRPr/>
            </a:lvl1pPr>
          </a:lstStyle>
          <a:p>
            <a:pPr>
              <a:defRPr/>
            </a:pPr>
            <a:r>
              <a:rPr lang="it-IT"/>
              <a:t>PROF.SSA ELENA CEDROLA – Dipartimento di Economia e Diritto - Università di Macerata</a:t>
            </a:r>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6457950" y="6419850"/>
            <a:ext cx="2057400" cy="365125"/>
          </a:xfrm>
        </p:spPr>
        <p:txBody>
          <a:bodyPr/>
          <a:lstStyle>
            <a:lvl1pPr>
              <a:defRPr/>
            </a:lvl1pPr>
          </a:lstStyle>
          <a:p>
            <a:pPr>
              <a:defRPr/>
            </a:pPr>
            <a:fld id="{1049DC0D-E093-487F-9125-65A730DCDF0C}" type="slidenum">
              <a:rPr lang="it-IT"/>
              <a:pPr>
                <a:defRPr/>
              </a:pPr>
              <a:t>‹N›</a:t>
            </a:fld>
            <a:endParaRPr lang="it-IT"/>
          </a:p>
        </p:txBody>
      </p:sp>
    </p:spTree>
    <p:extLst>
      <p:ext uri="{BB962C8B-B14F-4D97-AF65-F5344CB8AC3E}">
        <p14:creationId xmlns:p14="http://schemas.microsoft.com/office/powerpoint/2010/main" val="2698931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6543675" y="1324303"/>
            <a:ext cx="1971675"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628650" y="1324303"/>
            <a:ext cx="5800725"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628650" y="6403975"/>
            <a:ext cx="2057400" cy="365125"/>
          </a:xfrm>
        </p:spPr>
        <p:txBody>
          <a:bodyPr/>
          <a:lstStyle>
            <a:lvl1pPr>
              <a:defRPr/>
            </a:lvl1pPr>
          </a:lstStyle>
          <a:p>
            <a:pPr>
              <a:defRPr/>
            </a:pPr>
            <a:fld id="{427DBE48-6846-48D5-B001-4A92D63037C8}" type="datetime1">
              <a:rPr lang="it-IT"/>
              <a:pPr>
                <a:defRPr/>
              </a:pPr>
              <a:t>04/11/2022</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3028950" y="6403975"/>
            <a:ext cx="3086100" cy="365125"/>
          </a:xfrm>
        </p:spPr>
        <p:txBody>
          <a:bodyPr/>
          <a:lstStyle>
            <a:lvl1pPr>
              <a:defRPr/>
            </a:lvl1pPr>
          </a:lstStyle>
          <a:p>
            <a:pPr>
              <a:defRPr/>
            </a:pPr>
            <a:r>
              <a:rPr lang="it-IT"/>
              <a:t>PROF.SSA ELENA CEDROLA – Dipartimento di Economia e Diritto - Università di Macerata</a:t>
            </a:r>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6457950" y="6403975"/>
            <a:ext cx="2057400" cy="365125"/>
          </a:xfrm>
        </p:spPr>
        <p:txBody>
          <a:bodyPr/>
          <a:lstStyle>
            <a:lvl1pPr>
              <a:defRPr/>
            </a:lvl1pPr>
          </a:lstStyle>
          <a:p>
            <a:pPr>
              <a:defRPr/>
            </a:pPr>
            <a:fld id="{9A66B17C-7BC0-43E0-8F77-8B62E49C6EF2}" type="slidenum">
              <a:rPr lang="it-IT"/>
              <a:pPr>
                <a:defRPr/>
              </a:pPr>
              <a:t>‹N›</a:t>
            </a:fld>
            <a:endParaRPr lang="it-IT"/>
          </a:p>
        </p:txBody>
      </p:sp>
    </p:spTree>
    <p:extLst>
      <p:ext uri="{BB962C8B-B14F-4D97-AF65-F5344CB8AC3E}">
        <p14:creationId xmlns:p14="http://schemas.microsoft.com/office/powerpoint/2010/main" val="133059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cxnSp>
        <p:nvCxnSpPr>
          <p:cNvPr id="4" name="Straight Connector 9"/>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2"/>
          <p:cNvSpPr>
            <a:spLocks noGrp="1"/>
          </p:cNvSpPr>
          <p:nvPr>
            <p:ph type="dt" sz="half" idx="10"/>
          </p:nvPr>
        </p:nvSpPr>
        <p:spPr>
          <a:xfrm>
            <a:off x="457200" y="6356350"/>
            <a:ext cx="2133600" cy="365125"/>
          </a:xfrm>
        </p:spPr>
        <p:txBody>
          <a:bodyPr/>
          <a:lstStyle>
            <a:lvl1pPr>
              <a:defRPr sz="600">
                <a:latin typeface="Arial"/>
                <a:cs typeface="Arial"/>
              </a:defRPr>
            </a:lvl1pPr>
          </a:lstStyle>
          <a:p>
            <a:pPr>
              <a:defRPr/>
            </a:pPr>
            <a:fld id="{F04DB3C5-097A-45DD-8512-53B16329ED13}" type="datetime1">
              <a:rPr lang="it-IT"/>
              <a:pPr>
                <a:defRPr/>
              </a:pPr>
              <a:t>04/11/2022</a:t>
            </a:fld>
            <a:endParaRPr lang="it-IT"/>
          </a:p>
        </p:txBody>
      </p:sp>
      <p:sp>
        <p:nvSpPr>
          <p:cNvPr id="6" name="Footer Placeholder 3"/>
          <p:cNvSpPr>
            <a:spLocks noGrp="1"/>
          </p:cNvSpPr>
          <p:nvPr>
            <p:ph type="ftr" sz="quarter" idx="11"/>
          </p:nvPr>
        </p:nvSpPr>
        <p:spPr>
          <a:xfrm>
            <a:off x="3124200" y="6356350"/>
            <a:ext cx="2895600" cy="365125"/>
          </a:xfrm>
        </p:spPr>
        <p:txBody>
          <a:bodyPr/>
          <a:lstStyle>
            <a:lvl1pPr>
              <a:defRPr sz="600" b="1" i="0">
                <a:solidFill>
                  <a:schemeClr val="tx1"/>
                </a:solidFill>
                <a:latin typeface="Arial"/>
                <a:cs typeface="Arial"/>
              </a:defRPr>
            </a:lvl1pPr>
          </a:lstStyle>
          <a:p>
            <a:pPr>
              <a:defRPr/>
            </a:pPr>
            <a:r>
              <a:rPr lang="it-IT"/>
              <a:t>PROF.SSA ELENA CEDROLA – Dipartimento di Economia e Diritto - Università di Macerata</a:t>
            </a:r>
          </a:p>
        </p:txBody>
      </p:sp>
      <p:sp>
        <p:nvSpPr>
          <p:cNvPr id="7" name="Slide Number Placeholder 4"/>
          <p:cNvSpPr>
            <a:spLocks noGrp="1"/>
          </p:cNvSpPr>
          <p:nvPr>
            <p:ph type="sldNum" sz="quarter" idx="12"/>
          </p:nvPr>
        </p:nvSpPr>
        <p:spPr>
          <a:xfrm>
            <a:off x="6651625" y="6356350"/>
            <a:ext cx="2133600" cy="365125"/>
          </a:xfrm>
        </p:spPr>
        <p:txBody>
          <a:bodyPr/>
          <a:lstStyle>
            <a:lvl1pPr>
              <a:defRPr sz="600">
                <a:solidFill>
                  <a:srgbClr val="000000"/>
                </a:solidFill>
                <a:latin typeface="Arial"/>
                <a:cs typeface="Arial"/>
              </a:defRPr>
            </a:lvl1pPr>
          </a:lstStyle>
          <a:p>
            <a:pPr>
              <a:defRPr/>
            </a:pPr>
            <a:fld id="{119D3B71-F802-41E9-9EB8-CB1A738A4983}" type="slidenum">
              <a:rPr lang="it-IT"/>
              <a:pPr>
                <a:defRPr/>
              </a:pPr>
              <a:t>‹N›</a:t>
            </a:fld>
            <a:endParaRPr lang="it-IT"/>
          </a:p>
        </p:txBody>
      </p:sp>
    </p:spTree>
    <p:extLst>
      <p:ext uri="{BB962C8B-B14F-4D97-AF65-F5344CB8AC3E}">
        <p14:creationId xmlns:p14="http://schemas.microsoft.com/office/powerpoint/2010/main" val="64419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Straight Connector 3"/>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atin typeface="Arial"/>
                <a:cs typeface="Arial"/>
              </a:defRPr>
            </a:lvl1pPr>
          </a:lstStyle>
          <a:p>
            <a:r>
              <a:rPr lang="it-IT" smtClean="0"/>
              <a:t>Fare clic per modificare lo stile del titolo</a:t>
            </a:r>
            <a:endParaRPr lang="it-I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solidFill>
                  <a:schemeClr val="tx1">
                    <a:tint val="75000"/>
                  </a:schemeClr>
                </a:solidFill>
                <a:latin typeface="Arial Italic"/>
                <a:cs typeface="Arial Ital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lgn="l">
              <a:defRPr sz="1000">
                <a:solidFill>
                  <a:prstClr val="black">
                    <a:tint val="75000"/>
                  </a:prstClr>
                </a:solidFill>
              </a:defRPr>
            </a:lvl1pPr>
          </a:lstStyle>
          <a:p>
            <a:pPr>
              <a:defRPr/>
            </a:pPr>
            <a:fld id="{C8EACCD7-F370-4D3D-83A5-5F19F641129C}" type="datetime1">
              <a:rPr lang="it-IT"/>
              <a:pPr>
                <a:defRPr/>
              </a:pPr>
              <a:t>04/11/2022</a:t>
            </a:fld>
            <a:endParaRPr lang="it-IT" dirty="0"/>
          </a:p>
        </p:txBody>
      </p:sp>
      <p:sp>
        <p:nvSpPr>
          <p:cNvPr id="6" name="Footer Placeholder 4"/>
          <p:cNvSpPr>
            <a:spLocks noGrp="1"/>
          </p:cNvSpPr>
          <p:nvPr>
            <p:ph type="ftr" sz="quarter" idx="11"/>
          </p:nvPr>
        </p:nvSpPr>
        <p:spPr/>
        <p:txBody>
          <a:bodyPr/>
          <a:lstStyle>
            <a:lvl1pPr algn="ctr">
              <a:defRPr sz="1000">
                <a:solidFill>
                  <a:srgbClr val="000000"/>
                </a:solidFill>
              </a:defRPr>
            </a:lvl1pPr>
          </a:lstStyle>
          <a:p>
            <a:pPr>
              <a:defRPr/>
            </a:pPr>
            <a:r>
              <a:rPr lang="it-IT"/>
              <a:t>Prof.ssa Elena Cedrola - Fondamenti di Marketing Internazionale  Università di Macerata</a:t>
            </a:r>
            <a:endParaRPr lang="it-IT" dirty="0"/>
          </a:p>
        </p:txBody>
      </p:sp>
      <p:sp>
        <p:nvSpPr>
          <p:cNvPr id="7" name="Slide Number Placeholder 5"/>
          <p:cNvSpPr>
            <a:spLocks noGrp="1"/>
          </p:cNvSpPr>
          <p:nvPr>
            <p:ph type="sldNum" sz="quarter" idx="12"/>
          </p:nvPr>
        </p:nvSpPr>
        <p:spPr/>
        <p:txBody>
          <a:bodyPr/>
          <a:lstStyle>
            <a:lvl1pPr algn="r">
              <a:defRPr sz="1000">
                <a:solidFill>
                  <a:prstClr val="black">
                    <a:tint val="75000"/>
                  </a:prstClr>
                </a:solidFill>
              </a:defRPr>
            </a:lvl1pPr>
          </a:lstStyle>
          <a:p>
            <a:pPr>
              <a:defRPr/>
            </a:pPr>
            <a:fld id="{AE8C86D9-8271-4F67-93F8-1E63D385AF65}" type="slidenum">
              <a:rPr lang="it-IT"/>
              <a:pPr>
                <a:defRPr/>
              </a:pPr>
              <a:t>‹N›</a:t>
            </a:fld>
            <a:endParaRPr lang="it-IT" dirty="0"/>
          </a:p>
        </p:txBody>
      </p:sp>
    </p:spTree>
    <p:extLst>
      <p:ext uri="{BB962C8B-B14F-4D97-AF65-F5344CB8AC3E}">
        <p14:creationId xmlns:p14="http://schemas.microsoft.com/office/powerpoint/2010/main" val="21068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5" name="Straight Connector 10"/>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lvl1pPr>
              <a:defRPr sz="3600" b="1">
                <a:latin typeface="Arial"/>
                <a:cs typeface="Arial"/>
              </a:defRPr>
            </a:lvl1pPr>
          </a:lstStyle>
          <a:p>
            <a:r>
              <a:rPr lang="it-IT" smtClean="0"/>
              <a:t>Fare clic per modificare lo stile del titolo</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Date Placeholder 2"/>
          <p:cNvSpPr>
            <a:spLocks noGrp="1"/>
          </p:cNvSpPr>
          <p:nvPr>
            <p:ph type="dt" sz="half" idx="10"/>
          </p:nvPr>
        </p:nvSpPr>
        <p:spPr/>
        <p:txBody>
          <a:bodyPr/>
          <a:lstStyle>
            <a:lvl1pPr>
              <a:defRPr sz="800">
                <a:latin typeface="Arial"/>
                <a:cs typeface="Arial"/>
              </a:defRPr>
            </a:lvl1pPr>
          </a:lstStyle>
          <a:p>
            <a:pPr>
              <a:defRPr/>
            </a:pPr>
            <a:fld id="{52631543-F43D-41D6-979E-4FD3B83F20C3}" type="datetime1">
              <a:rPr lang="it-IT"/>
              <a:pPr>
                <a:defRPr/>
              </a:pPr>
              <a:t>04/11/2022</a:t>
            </a:fld>
            <a:endParaRPr lang="it-IT" dirty="0"/>
          </a:p>
        </p:txBody>
      </p:sp>
      <p:sp>
        <p:nvSpPr>
          <p:cNvPr id="7" name="Footer Placeholder 3"/>
          <p:cNvSpPr>
            <a:spLocks noGrp="1"/>
          </p:cNvSpPr>
          <p:nvPr>
            <p:ph type="ftr" sz="quarter" idx="11"/>
          </p:nvPr>
        </p:nvSpPr>
        <p:spPr/>
        <p:txBody>
          <a:bodyPr/>
          <a:lstStyle>
            <a:lvl1pPr>
              <a:defRPr sz="800" b="1" i="0">
                <a:solidFill>
                  <a:srgbClr val="000000"/>
                </a:solidFill>
                <a:latin typeface="Arial"/>
                <a:cs typeface="Arial"/>
              </a:defRPr>
            </a:lvl1pPr>
          </a:lstStyle>
          <a:p>
            <a:pPr>
              <a:defRPr/>
            </a:pPr>
            <a:r>
              <a:rPr lang="it-IT"/>
              <a:t>Prof.ssa Elena Cedrola - Fondamenti di Marketing Internazionale  Università di Macerata</a:t>
            </a:r>
            <a:endParaRPr lang="it-IT" dirty="0"/>
          </a:p>
        </p:txBody>
      </p:sp>
      <p:sp>
        <p:nvSpPr>
          <p:cNvPr id="8" name="Slide Number Placeholder 4"/>
          <p:cNvSpPr>
            <a:spLocks noGrp="1"/>
          </p:cNvSpPr>
          <p:nvPr>
            <p:ph type="sldNum" sz="quarter" idx="12"/>
          </p:nvPr>
        </p:nvSpPr>
        <p:spPr>
          <a:xfrm>
            <a:off x="6651625" y="6356350"/>
            <a:ext cx="2133600" cy="365125"/>
          </a:xfrm>
        </p:spPr>
        <p:txBody>
          <a:bodyPr/>
          <a:lstStyle>
            <a:lvl1pPr>
              <a:defRPr sz="800">
                <a:solidFill>
                  <a:srgbClr val="000000"/>
                </a:solidFill>
                <a:latin typeface="Arial"/>
                <a:cs typeface="Arial"/>
              </a:defRPr>
            </a:lvl1pPr>
          </a:lstStyle>
          <a:p>
            <a:pPr>
              <a:defRPr/>
            </a:pPr>
            <a:fld id="{56A13F77-1844-474C-94AF-59DAC0C466A7}" type="slidenum">
              <a:rPr lang="it-IT"/>
              <a:pPr>
                <a:defRPr/>
              </a:pPr>
              <a:t>‹N›</a:t>
            </a:fld>
            <a:endParaRPr lang="it-IT" dirty="0"/>
          </a:p>
        </p:txBody>
      </p:sp>
    </p:spTree>
    <p:extLst>
      <p:ext uri="{BB962C8B-B14F-4D97-AF65-F5344CB8AC3E}">
        <p14:creationId xmlns:p14="http://schemas.microsoft.com/office/powerpoint/2010/main" val="287836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6"/>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Arial"/>
                <a:cs typeface="Arial"/>
              </a:defRPr>
            </a:lvl1pPr>
          </a:lstStyle>
          <a:p>
            <a:r>
              <a:rPr lang="it-IT" smtClean="0"/>
              <a:t>Fare clic per modificare lo stile del titolo</a:t>
            </a:r>
            <a:endParaRPr lang="it-IT"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it-IT" sz="2000" b="1" kern="120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normAutofit/>
          </a:bodyPr>
          <a:lstStyle>
            <a:lvl1pPr algn="l" defTabSz="457200" rtl="0" eaLnBrk="1" latinLnBrk="0" hangingPunct="1">
              <a:spcBef>
                <a:spcPct val="20000"/>
              </a:spcBef>
              <a:buFont typeface="Arial"/>
              <a:defRPr lang="it-IT" sz="2400" kern="1200" dirty="0" smtClean="0">
                <a:solidFill>
                  <a:schemeClr val="tx1"/>
                </a:solidFill>
                <a:latin typeface="Arial"/>
                <a:ea typeface="+mn-ea"/>
                <a:cs typeface="Arial"/>
              </a:defRPr>
            </a:lvl1pPr>
            <a:lvl2pPr algn="l" defTabSz="457200" rtl="0" eaLnBrk="1" latinLnBrk="0" hangingPunct="1">
              <a:spcBef>
                <a:spcPct val="20000"/>
              </a:spcBef>
              <a:buFont typeface="Arial"/>
              <a:defRPr lang="it-IT" sz="2400" kern="1200" dirty="0" smtClean="0">
                <a:solidFill>
                  <a:schemeClr val="tx1"/>
                </a:solidFill>
                <a:latin typeface="Arial"/>
                <a:ea typeface="+mn-ea"/>
                <a:cs typeface="Arial"/>
              </a:defRPr>
            </a:lvl2pPr>
            <a:lvl3pPr algn="l" defTabSz="457200" rtl="0" eaLnBrk="1" latinLnBrk="0" hangingPunct="1">
              <a:spcBef>
                <a:spcPct val="20000"/>
              </a:spcBef>
              <a:buFont typeface="Arial"/>
              <a:defRPr lang="it-IT" sz="2400" kern="1200" dirty="0" smtClean="0">
                <a:solidFill>
                  <a:schemeClr val="tx1"/>
                </a:solidFill>
                <a:latin typeface="Arial"/>
                <a:ea typeface="+mn-ea"/>
                <a:cs typeface="Arial"/>
              </a:defRPr>
            </a:lvl3pPr>
            <a:lvl4pPr algn="l" defTabSz="457200" rtl="0" eaLnBrk="1" latinLnBrk="0" hangingPunct="1">
              <a:spcBef>
                <a:spcPct val="20000"/>
              </a:spcBef>
              <a:buFont typeface="Arial"/>
              <a:defRPr lang="it-IT" sz="2400" kern="1200" dirty="0" smtClean="0">
                <a:solidFill>
                  <a:schemeClr val="tx1"/>
                </a:solidFill>
                <a:latin typeface="Arial"/>
                <a:ea typeface="+mn-ea"/>
                <a:cs typeface="Arial"/>
              </a:defRPr>
            </a:lvl4pPr>
            <a:lvl5pPr algn="l" defTabSz="457200" rtl="0" eaLnBrk="1" latinLnBrk="0" hangingPunct="1">
              <a:spcBef>
                <a:spcPct val="20000"/>
              </a:spcBef>
              <a:buFont typeface="Arial"/>
              <a:defRPr lang="it-IT" sz="2400" kern="1200" dirty="0" smtClean="0">
                <a:solidFill>
                  <a:schemeClr val="tx1"/>
                </a:solidFill>
                <a:latin typeface="Arial"/>
                <a:ea typeface="+mn-ea"/>
                <a:cs typeface="Aria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8" name="Date Placeholder 2"/>
          <p:cNvSpPr>
            <a:spLocks noGrp="1"/>
          </p:cNvSpPr>
          <p:nvPr>
            <p:ph type="dt" sz="half" idx="10"/>
          </p:nvPr>
        </p:nvSpPr>
        <p:spPr/>
        <p:txBody>
          <a:bodyPr/>
          <a:lstStyle>
            <a:lvl1pPr>
              <a:defRPr sz="800">
                <a:latin typeface="Arial"/>
                <a:cs typeface="Arial"/>
              </a:defRPr>
            </a:lvl1pPr>
          </a:lstStyle>
          <a:p>
            <a:pPr>
              <a:defRPr/>
            </a:pPr>
            <a:fld id="{7832F5A8-68CC-4E37-8194-A2A222E1A975}" type="datetime1">
              <a:rPr lang="it-IT"/>
              <a:pPr>
                <a:defRPr/>
              </a:pPr>
              <a:t>04/11/2022</a:t>
            </a:fld>
            <a:endParaRPr lang="it-IT" dirty="0"/>
          </a:p>
        </p:txBody>
      </p:sp>
      <p:sp>
        <p:nvSpPr>
          <p:cNvPr id="9" name="Footer Placeholder 3"/>
          <p:cNvSpPr>
            <a:spLocks noGrp="1"/>
          </p:cNvSpPr>
          <p:nvPr>
            <p:ph type="ftr" sz="quarter" idx="11"/>
          </p:nvPr>
        </p:nvSpPr>
        <p:spPr/>
        <p:txBody>
          <a:bodyPr/>
          <a:lstStyle>
            <a:lvl1pPr>
              <a:defRPr sz="800" b="1" i="0">
                <a:solidFill>
                  <a:prstClr val="black"/>
                </a:solidFill>
                <a:latin typeface="Arial"/>
                <a:cs typeface="Arial"/>
              </a:defRPr>
            </a:lvl1pPr>
          </a:lstStyle>
          <a:p>
            <a:pPr>
              <a:defRPr/>
            </a:pPr>
            <a:r>
              <a:rPr lang="it-IT"/>
              <a:t>Prof.ssa Elena Cedrola - Fondamenti di Marketing Internazionale  Università di Macerata</a:t>
            </a:r>
            <a:endParaRPr lang="it-IT" dirty="0"/>
          </a:p>
        </p:txBody>
      </p:sp>
      <p:sp>
        <p:nvSpPr>
          <p:cNvPr id="10" name="Slide Number Placeholder 4"/>
          <p:cNvSpPr>
            <a:spLocks noGrp="1"/>
          </p:cNvSpPr>
          <p:nvPr>
            <p:ph type="sldNum" sz="quarter" idx="12"/>
          </p:nvPr>
        </p:nvSpPr>
        <p:spPr>
          <a:xfrm>
            <a:off x="6651625" y="6356350"/>
            <a:ext cx="2133600" cy="365125"/>
          </a:xfrm>
        </p:spPr>
        <p:txBody>
          <a:bodyPr/>
          <a:lstStyle>
            <a:lvl1pPr>
              <a:defRPr sz="800">
                <a:latin typeface="Arial"/>
                <a:cs typeface="Arial"/>
              </a:defRPr>
            </a:lvl1pPr>
          </a:lstStyle>
          <a:p>
            <a:pPr>
              <a:defRPr/>
            </a:pPr>
            <a:fld id="{4445F40B-25EA-4D18-AE00-58383D40E092}" type="slidenum">
              <a:rPr lang="it-IT"/>
              <a:pPr>
                <a:defRPr/>
              </a:pPr>
              <a:t>‹N›</a:t>
            </a:fld>
            <a:endParaRPr lang="it-IT" dirty="0"/>
          </a:p>
        </p:txBody>
      </p:sp>
    </p:spTree>
    <p:extLst>
      <p:ext uri="{BB962C8B-B14F-4D97-AF65-F5344CB8AC3E}">
        <p14:creationId xmlns:p14="http://schemas.microsoft.com/office/powerpoint/2010/main" val="277920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cxnSp>
        <p:nvCxnSpPr>
          <p:cNvPr id="3" name="Straight Connector 6"/>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b="1">
                <a:latin typeface="Arial"/>
                <a:cs typeface="Arial"/>
              </a:defRPr>
            </a:lvl1pPr>
          </a:lstStyle>
          <a:p>
            <a:r>
              <a:rPr lang="it-IT" smtClean="0"/>
              <a:t>Fare clic per modificare lo stile del titolo</a:t>
            </a:r>
            <a:endParaRPr lang="it-IT" dirty="0"/>
          </a:p>
        </p:txBody>
      </p:sp>
      <p:sp>
        <p:nvSpPr>
          <p:cNvPr id="4" name="Date Placeholder 2"/>
          <p:cNvSpPr>
            <a:spLocks noGrp="1"/>
          </p:cNvSpPr>
          <p:nvPr>
            <p:ph type="dt" sz="half" idx="10"/>
          </p:nvPr>
        </p:nvSpPr>
        <p:spPr/>
        <p:txBody>
          <a:bodyPr/>
          <a:lstStyle>
            <a:lvl1pPr>
              <a:defRPr sz="800">
                <a:latin typeface="Arial"/>
                <a:cs typeface="Arial"/>
              </a:defRPr>
            </a:lvl1pPr>
          </a:lstStyle>
          <a:p>
            <a:pPr>
              <a:defRPr/>
            </a:pPr>
            <a:fld id="{439B04A0-1B75-494C-B069-39ADC1E1BC51}" type="datetime1">
              <a:rPr lang="it-IT"/>
              <a:pPr>
                <a:defRPr/>
              </a:pPr>
              <a:t>04/11/2022</a:t>
            </a:fld>
            <a:endParaRPr lang="it-IT" dirty="0"/>
          </a:p>
        </p:txBody>
      </p:sp>
      <p:sp>
        <p:nvSpPr>
          <p:cNvPr id="5"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6" name="Slide Number Placeholder 4"/>
          <p:cNvSpPr>
            <a:spLocks noGrp="1"/>
          </p:cNvSpPr>
          <p:nvPr>
            <p:ph type="sldNum" sz="quarter" idx="12"/>
          </p:nvPr>
        </p:nvSpPr>
        <p:spPr/>
        <p:txBody>
          <a:bodyPr/>
          <a:lstStyle>
            <a:lvl1pPr>
              <a:defRPr sz="800">
                <a:latin typeface="Arial"/>
                <a:cs typeface="Arial"/>
              </a:defRPr>
            </a:lvl1pPr>
          </a:lstStyle>
          <a:p>
            <a:pPr>
              <a:defRPr/>
            </a:pPr>
            <a:fld id="{87E39B43-215A-4ABF-8770-DF0437CF087C}" type="slidenum">
              <a:rPr lang="it-IT"/>
              <a:pPr>
                <a:defRPr/>
              </a:pPr>
              <a:t>‹N›</a:t>
            </a:fld>
            <a:endParaRPr lang="it-IT" dirty="0"/>
          </a:p>
        </p:txBody>
      </p:sp>
    </p:spTree>
    <p:extLst>
      <p:ext uri="{BB962C8B-B14F-4D97-AF65-F5344CB8AC3E}">
        <p14:creationId xmlns:p14="http://schemas.microsoft.com/office/powerpoint/2010/main" val="212412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2" name="Straight Connector 9"/>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lvl1pPr>
              <a:defRPr sz="800">
                <a:latin typeface="Arial"/>
                <a:cs typeface="Arial"/>
              </a:defRPr>
            </a:lvl1pPr>
          </a:lstStyle>
          <a:p>
            <a:pPr>
              <a:defRPr/>
            </a:pPr>
            <a:fld id="{2CDA188B-88B3-4F65-AA2C-539E09AFC765}" type="datetime1">
              <a:rPr lang="it-IT"/>
              <a:pPr>
                <a:defRPr/>
              </a:pPr>
              <a:t>04/11/2022</a:t>
            </a:fld>
            <a:endParaRPr lang="it-IT" dirty="0"/>
          </a:p>
        </p:txBody>
      </p:sp>
      <p:sp>
        <p:nvSpPr>
          <p:cNvPr id="4"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5" name="Slide Number Placeholder 4"/>
          <p:cNvSpPr>
            <a:spLocks noGrp="1"/>
          </p:cNvSpPr>
          <p:nvPr>
            <p:ph type="sldNum" sz="quarter" idx="12"/>
          </p:nvPr>
        </p:nvSpPr>
        <p:spPr/>
        <p:txBody>
          <a:bodyPr/>
          <a:lstStyle>
            <a:lvl1pPr>
              <a:defRPr sz="800">
                <a:latin typeface="Arial"/>
                <a:cs typeface="Arial"/>
              </a:defRPr>
            </a:lvl1pPr>
          </a:lstStyle>
          <a:p>
            <a:pPr>
              <a:defRPr/>
            </a:pPr>
            <a:fld id="{431EFF49-FE23-47BA-A077-DF3203D97C60}" type="slidenum">
              <a:rPr lang="it-IT"/>
              <a:pPr>
                <a:defRPr/>
              </a:pPr>
              <a:t>‹N›</a:t>
            </a:fld>
            <a:endParaRPr lang="it-IT" dirty="0"/>
          </a:p>
        </p:txBody>
      </p:sp>
    </p:spTree>
    <p:extLst>
      <p:ext uri="{BB962C8B-B14F-4D97-AF65-F5344CB8AC3E}">
        <p14:creationId xmlns:p14="http://schemas.microsoft.com/office/powerpoint/2010/main" val="9118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10"/>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864000"/>
            <a:ext cx="3008313" cy="571100"/>
          </a:xfrm>
        </p:spPr>
        <p:txBody>
          <a:bodyPr anchor="b"/>
          <a:lstStyle>
            <a:lvl1pPr algn="l">
              <a:defRPr sz="2000" b="1">
                <a:latin typeface="Arial"/>
                <a:cs typeface="Arial"/>
              </a:defRPr>
            </a:lvl1pPr>
          </a:lstStyle>
          <a:p>
            <a:r>
              <a:rPr lang="it-IT" smtClean="0"/>
              <a:t>Fare clic per modificare lo stile del titolo</a:t>
            </a:r>
            <a:endParaRPr lang="it-IT" dirty="0"/>
          </a:p>
        </p:txBody>
      </p:sp>
      <p:sp>
        <p:nvSpPr>
          <p:cNvPr id="3" name="Content Placeholder 2"/>
          <p:cNvSpPr>
            <a:spLocks noGrp="1"/>
          </p:cNvSpPr>
          <p:nvPr>
            <p:ph idx="1"/>
          </p:nvPr>
        </p:nvSpPr>
        <p:spPr>
          <a:xfrm>
            <a:off x="3575050" y="864000"/>
            <a:ext cx="5111750" cy="526216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2"/>
          <p:cNvSpPr>
            <a:spLocks noGrp="1"/>
          </p:cNvSpPr>
          <p:nvPr>
            <p:ph type="dt" sz="half" idx="10"/>
          </p:nvPr>
        </p:nvSpPr>
        <p:spPr/>
        <p:txBody>
          <a:bodyPr/>
          <a:lstStyle>
            <a:lvl1pPr>
              <a:defRPr sz="800">
                <a:latin typeface="Arial"/>
                <a:cs typeface="Arial"/>
              </a:defRPr>
            </a:lvl1pPr>
          </a:lstStyle>
          <a:p>
            <a:pPr>
              <a:defRPr/>
            </a:pPr>
            <a:fld id="{4AB22F79-098F-4D2C-8902-42F89DEDAECF}" type="datetime1">
              <a:rPr lang="it-IT"/>
              <a:pPr>
                <a:defRPr/>
              </a:pPr>
              <a:t>04/11/2022</a:t>
            </a:fld>
            <a:endParaRPr lang="it-IT" dirty="0"/>
          </a:p>
        </p:txBody>
      </p:sp>
      <p:sp>
        <p:nvSpPr>
          <p:cNvPr id="7"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8" name="Slide Number Placeholder 4"/>
          <p:cNvSpPr>
            <a:spLocks noGrp="1"/>
          </p:cNvSpPr>
          <p:nvPr>
            <p:ph type="sldNum" sz="quarter" idx="12"/>
          </p:nvPr>
        </p:nvSpPr>
        <p:spPr>
          <a:xfrm>
            <a:off x="6651625" y="6356350"/>
            <a:ext cx="2133600" cy="365125"/>
          </a:xfrm>
        </p:spPr>
        <p:txBody>
          <a:bodyPr/>
          <a:lstStyle>
            <a:lvl1pPr>
              <a:defRPr sz="800">
                <a:latin typeface="Arial"/>
                <a:cs typeface="Arial"/>
              </a:defRPr>
            </a:lvl1pPr>
          </a:lstStyle>
          <a:p>
            <a:pPr>
              <a:defRPr/>
            </a:pPr>
            <a:fld id="{849DA7AA-F8AA-4392-8D14-EA8EC2EF737D}" type="slidenum">
              <a:rPr lang="it-IT"/>
              <a:pPr>
                <a:defRPr/>
              </a:pPr>
              <a:t>‹N›</a:t>
            </a:fld>
            <a:endParaRPr lang="it-IT" dirty="0"/>
          </a:p>
        </p:txBody>
      </p:sp>
    </p:spTree>
    <p:extLst>
      <p:ext uri="{BB962C8B-B14F-4D97-AF65-F5344CB8AC3E}">
        <p14:creationId xmlns:p14="http://schemas.microsoft.com/office/powerpoint/2010/main" val="110253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cxnSp>
        <p:nvCxnSpPr>
          <p:cNvPr id="5" name="Straight Connector 11"/>
          <p:cNvCxnSpPr/>
          <p:nvPr userDrawn="1"/>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it-IT" smtClean="0"/>
              <a:t>Fare clic per modificare lo stile del titolo</a:t>
            </a:r>
            <a:endParaRPr lang="it-IT" dirty="0"/>
          </a:p>
        </p:txBody>
      </p:sp>
      <p:sp>
        <p:nvSpPr>
          <p:cNvPr id="3" name="Picture Placeholder 2"/>
          <p:cNvSpPr>
            <a:spLocks noGrp="1"/>
          </p:cNvSpPr>
          <p:nvPr>
            <p:ph type="pic" idx="1"/>
          </p:nvPr>
        </p:nvSpPr>
        <p:spPr>
          <a:xfrm>
            <a:off x="1792288" y="915839"/>
            <a:ext cx="5486400" cy="38117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2"/>
          <p:cNvSpPr>
            <a:spLocks noGrp="1"/>
          </p:cNvSpPr>
          <p:nvPr>
            <p:ph type="dt" sz="half" idx="10"/>
          </p:nvPr>
        </p:nvSpPr>
        <p:spPr/>
        <p:txBody>
          <a:bodyPr/>
          <a:lstStyle>
            <a:lvl1pPr>
              <a:defRPr sz="800">
                <a:latin typeface="Arial"/>
                <a:cs typeface="Arial"/>
              </a:defRPr>
            </a:lvl1pPr>
          </a:lstStyle>
          <a:p>
            <a:pPr>
              <a:defRPr/>
            </a:pPr>
            <a:fld id="{D5333765-4B56-433D-8845-5BAA580A7B0B}" type="datetime1">
              <a:rPr lang="it-IT"/>
              <a:pPr>
                <a:defRPr/>
              </a:pPr>
              <a:t>04/11/2022</a:t>
            </a:fld>
            <a:endParaRPr lang="it-IT" dirty="0"/>
          </a:p>
        </p:txBody>
      </p:sp>
      <p:sp>
        <p:nvSpPr>
          <p:cNvPr id="7" name="Footer Placeholder 3"/>
          <p:cNvSpPr>
            <a:spLocks noGrp="1"/>
          </p:cNvSpPr>
          <p:nvPr>
            <p:ph type="ftr" sz="quarter" idx="11"/>
          </p:nvPr>
        </p:nvSpPr>
        <p:spPr/>
        <p:txBody>
          <a:bodyPr/>
          <a:lstStyle>
            <a:lvl1pPr>
              <a:defRPr sz="800" b="1" i="0">
                <a:latin typeface="Arial"/>
                <a:cs typeface="Arial"/>
              </a:defRPr>
            </a:lvl1pPr>
          </a:lstStyle>
          <a:p>
            <a:pPr>
              <a:defRPr/>
            </a:pPr>
            <a:r>
              <a:rPr lang="it-IT"/>
              <a:t>Prof.ssa Elena Cedrola - Fondamenti di Marketing Internazionale  Università di Macerata</a:t>
            </a:r>
            <a:endParaRPr lang="it-IT" dirty="0"/>
          </a:p>
        </p:txBody>
      </p:sp>
      <p:sp>
        <p:nvSpPr>
          <p:cNvPr id="8" name="Slide Number Placeholder 4"/>
          <p:cNvSpPr>
            <a:spLocks noGrp="1"/>
          </p:cNvSpPr>
          <p:nvPr>
            <p:ph type="sldNum" sz="quarter" idx="12"/>
          </p:nvPr>
        </p:nvSpPr>
        <p:spPr>
          <a:xfrm>
            <a:off x="6651625" y="6356350"/>
            <a:ext cx="2133600" cy="365125"/>
          </a:xfrm>
        </p:spPr>
        <p:txBody>
          <a:bodyPr/>
          <a:lstStyle>
            <a:lvl1pPr>
              <a:defRPr sz="800">
                <a:latin typeface="Arial"/>
                <a:cs typeface="Arial"/>
              </a:defRPr>
            </a:lvl1pPr>
          </a:lstStyle>
          <a:p>
            <a:pPr>
              <a:defRPr/>
            </a:pPr>
            <a:fld id="{E99FD3FA-2052-478A-ABA2-571005C7A2D8}" type="slidenum">
              <a:rPr lang="it-IT"/>
              <a:pPr>
                <a:defRPr/>
              </a:pPr>
              <a:t>‹N›</a:t>
            </a:fld>
            <a:endParaRPr lang="it-IT" dirty="0"/>
          </a:p>
        </p:txBody>
      </p:sp>
    </p:spTree>
    <p:extLst>
      <p:ext uri="{BB962C8B-B14F-4D97-AF65-F5344CB8AC3E}">
        <p14:creationId xmlns:p14="http://schemas.microsoft.com/office/powerpoint/2010/main" val="23362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9638"/>
            <a:ext cx="822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b="0">
                <a:solidFill>
                  <a:prstClr val="black">
                    <a:tint val="75000"/>
                  </a:prstClr>
                </a:solidFill>
                <a:latin typeface="Calibri"/>
              </a:defRPr>
            </a:lvl1pPr>
          </a:lstStyle>
          <a:p>
            <a:pPr>
              <a:defRPr/>
            </a:pPr>
            <a:fld id="{F5FA36E7-27E8-49D5-9EF0-8258F1A57AAF}" type="datetime1">
              <a:rPr lang="it-IT"/>
              <a:pPr>
                <a:defRPr/>
              </a:pPr>
              <a:t>04/11/2022</a:t>
            </a:fld>
            <a:endParaRPr lang="it-I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000" b="0">
                <a:solidFill>
                  <a:srgbClr val="000000"/>
                </a:solidFill>
                <a:latin typeface="Calibri"/>
              </a:defRPr>
            </a:lvl1pPr>
          </a:lstStyle>
          <a:p>
            <a:pPr>
              <a:defRPr/>
            </a:pPr>
            <a:r>
              <a:rPr lang="it-IT"/>
              <a:t>Prof.ssa Elena Cedrola - Fondamenti di Marketing Internazionale  Università di Macerata</a:t>
            </a:r>
            <a:endParaRPr lang="it-I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b="0">
                <a:solidFill>
                  <a:prstClr val="black">
                    <a:tint val="75000"/>
                  </a:prstClr>
                </a:solidFill>
                <a:latin typeface="Calibri"/>
              </a:defRPr>
            </a:lvl1pPr>
          </a:lstStyle>
          <a:p>
            <a:pPr>
              <a:defRPr/>
            </a:pPr>
            <a:fld id="{1D08E4EB-26BC-4D7C-873A-0D93BEB1B11F}" type="slidenum">
              <a:rPr lang="it-IT"/>
              <a:pPr>
                <a:defRPr/>
              </a:pPr>
              <a:t>‹N›</a:t>
            </a:fld>
            <a:endParaRPr lang="it-IT" dirty="0"/>
          </a:p>
        </p:txBody>
      </p:sp>
      <p:cxnSp>
        <p:nvCxnSpPr>
          <p:cNvPr id="9" name="Straight Connector 8"/>
          <p:cNvCxnSpPr/>
          <p:nvPr/>
        </p:nvCxnSpPr>
        <p:spPr>
          <a:xfrm>
            <a:off x="457200" y="6224588"/>
            <a:ext cx="8342313" cy="1587"/>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pic>
        <p:nvPicPr>
          <p:cNvPr id="1032" name="Picture 9" descr="Slide_DIp_EconomiaeDiritt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400" b="1" kern="1200">
          <a:solidFill>
            <a:schemeClr val="tx1"/>
          </a:solidFill>
          <a:latin typeface="Arial"/>
          <a:ea typeface="+mj-ea"/>
          <a:cs typeface="Arial"/>
        </a:defRPr>
      </a:lvl1pPr>
      <a:lvl2pPr algn="ctr" defTabSz="457200"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628650" y="1244600"/>
            <a:ext cx="78867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2051" name="Segnaposto testo 2"/>
          <p:cNvSpPr>
            <a:spLocks noGrp="1"/>
          </p:cNvSpPr>
          <p:nvPr>
            <p:ph type="body" idx="1"/>
          </p:nvPr>
        </p:nvSpPr>
        <p:spPr bwMode="auto">
          <a:xfrm>
            <a:off x="628650" y="2293938"/>
            <a:ext cx="78867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Raleway" panose="020B0503030101060003" pitchFamily="34" charset="77"/>
              </a:defRPr>
            </a:lvl1pPr>
          </a:lstStyle>
          <a:p>
            <a:pPr>
              <a:defRPr/>
            </a:pPr>
            <a:fld id="{292E5624-BCED-475A-98D8-EC4F56183CF6}" type="datetime1">
              <a:rPr lang="it-IT"/>
              <a:pPr>
                <a:defRPr/>
              </a:pPr>
              <a:t>04/11/2022</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Raleway" panose="020B0503030101060003" pitchFamily="34" charset="77"/>
              </a:defRPr>
            </a:lvl1pPr>
          </a:lstStyle>
          <a:p>
            <a:pPr>
              <a:defRPr/>
            </a:pPr>
            <a:r>
              <a:rPr lang="it-IT"/>
              <a:t>PROF.SSA ELENA CEDROLA – Dipartimento di Economia e Diritto - Università di Macerata</a:t>
            </a:r>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Raleway" panose="020B0503030101060003" pitchFamily="34" charset="77"/>
              </a:defRPr>
            </a:lvl1pPr>
          </a:lstStyle>
          <a:p>
            <a:pPr>
              <a:defRPr/>
            </a:pPr>
            <a:fld id="{1767ED0C-8DD3-4F4A-B4C3-A1CE032E693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hf hdr="0"/>
  <p:txStyles>
    <p:titleStyle>
      <a:lvl1pPr algn="l" defTabSz="685800" rtl="0" eaLnBrk="0" fontAlgn="base" hangingPunct="0">
        <a:lnSpc>
          <a:spcPct val="90000"/>
        </a:lnSpc>
        <a:spcBef>
          <a:spcPct val="0"/>
        </a:spcBef>
        <a:spcAft>
          <a:spcPct val="0"/>
        </a:spcAft>
        <a:defRPr sz="3000" b="1" kern="1200">
          <a:solidFill>
            <a:srgbClr val="EB8B2D"/>
          </a:solidFill>
          <a:latin typeface="Raleway" panose="020B0503030101060003" pitchFamily="34" charset="77"/>
          <a:ea typeface="+mj-ea"/>
          <a:cs typeface="+mj-cs"/>
        </a:defRPr>
      </a:lvl1pPr>
      <a:lvl2pPr algn="l" defTabSz="685800" rtl="0" eaLnBrk="0" fontAlgn="base" hangingPunct="0">
        <a:lnSpc>
          <a:spcPct val="90000"/>
        </a:lnSpc>
        <a:spcBef>
          <a:spcPct val="0"/>
        </a:spcBef>
        <a:spcAft>
          <a:spcPct val="0"/>
        </a:spcAft>
        <a:defRPr sz="3000" b="1">
          <a:solidFill>
            <a:srgbClr val="EB8B2D"/>
          </a:solidFill>
          <a:latin typeface="Raleway"/>
        </a:defRPr>
      </a:lvl2pPr>
      <a:lvl3pPr algn="l" defTabSz="685800" rtl="0" eaLnBrk="0" fontAlgn="base" hangingPunct="0">
        <a:lnSpc>
          <a:spcPct val="90000"/>
        </a:lnSpc>
        <a:spcBef>
          <a:spcPct val="0"/>
        </a:spcBef>
        <a:spcAft>
          <a:spcPct val="0"/>
        </a:spcAft>
        <a:defRPr sz="3000" b="1">
          <a:solidFill>
            <a:srgbClr val="EB8B2D"/>
          </a:solidFill>
          <a:latin typeface="Raleway"/>
        </a:defRPr>
      </a:lvl3pPr>
      <a:lvl4pPr algn="l" defTabSz="685800" rtl="0" eaLnBrk="0" fontAlgn="base" hangingPunct="0">
        <a:lnSpc>
          <a:spcPct val="90000"/>
        </a:lnSpc>
        <a:spcBef>
          <a:spcPct val="0"/>
        </a:spcBef>
        <a:spcAft>
          <a:spcPct val="0"/>
        </a:spcAft>
        <a:defRPr sz="3000" b="1">
          <a:solidFill>
            <a:srgbClr val="EB8B2D"/>
          </a:solidFill>
          <a:latin typeface="Raleway"/>
        </a:defRPr>
      </a:lvl4pPr>
      <a:lvl5pPr algn="l" defTabSz="685800" rtl="0" eaLnBrk="0" fontAlgn="base" hangingPunct="0">
        <a:lnSpc>
          <a:spcPct val="90000"/>
        </a:lnSpc>
        <a:spcBef>
          <a:spcPct val="0"/>
        </a:spcBef>
        <a:spcAft>
          <a:spcPct val="0"/>
        </a:spcAft>
        <a:defRPr sz="3000" b="1">
          <a:solidFill>
            <a:srgbClr val="EB8B2D"/>
          </a:solidFill>
          <a:latin typeface="Raleway"/>
        </a:defRPr>
      </a:lvl5pPr>
      <a:lvl6pPr marL="457200" algn="l" defTabSz="685800" rtl="0" fontAlgn="base">
        <a:lnSpc>
          <a:spcPct val="90000"/>
        </a:lnSpc>
        <a:spcBef>
          <a:spcPct val="0"/>
        </a:spcBef>
        <a:spcAft>
          <a:spcPct val="0"/>
        </a:spcAft>
        <a:defRPr sz="3000" b="1">
          <a:solidFill>
            <a:srgbClr val="EB8B2D"/>
          </a:solidFill>
          <a:latin typeface="Raleway"/>
        </a:defRPr>
      </a:lvl6pPr>
      <a:lvl7pPr marL="914400" algn="l" defTabSz="685800" rtl="0" fontAlgn="base">
        <a:lnSpc>
          <a:spcPct val="90000"/>
        </a:lnSpc>
        <a:spcBef>
          <a:spcPct val="0"/>
        </a:spcBef>
        <a:spcAft>
          <a:spcPct val="0"/>
        </a:spcAft>
        <a:defRPr sz="3000" b="1">
          <a:solidFill>
            <a:srgbClr val="EB8B2D"/>
          </a:solidFill>
          <a:latin typeface="Raleway"/>
        </a:defRPr>
      </a:lvl7pPr>
      <a:lvl8pPr marL="1371600" algn="l" defTabSz="685800" rtl="0" fontAlgn="base">
        <a:lnSpc>
          <a:spcPct val="90000"/>
        </a:lnSpc>
        <a:spcBef>
          <a:spcPct val="0"/>
        </a:spcBef>
        <a:spcAft>
          <a:spcPct val="0"/>
        </a:spcAft>
        <a:defRPr sz="3000" b="1">
          <a:solidFill>
            <a:srgbClr val="EB8B2D"/>
          </a:solidFill>
          <a:latin typeface="Raleway"/>
        </a:defRPr>
      </a:lvl8pPr>
      <a:lvl9pPr marL="1828800" algn="l" defTabSz="685800" rtl="0" fontAlgn="base">
        <a:lnSpc>
          <a:spcPct val="90000"/>
        </a:lnSpc>
        <a:spcBef>
          <a:spcPct val="0"/>
        </a:spcBef>
        <a:spcAft>
          <a:spcPct val="0"/>
        </a:spcAft>
        <a:defRPr sz="3000" b="1">
          <a:solidFill>
            <a:srgbClr val="EB8B2D"/>
          </a:solidFill>
          <a:latin typeface="Raleway"/>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Raleway" panose="020B0503030101060003" pitchFamily="34" charset="77"/>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Raleway" panose="020B0503030101060003" pitchFamily="34" charset="77"/>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Raleway" panose="020B0503030101060003" pitchFamily="34" charset="77"/>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aleway" panose="020B0503030101060003" pitchFamily="34" charset="77"/>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Raleway" panose="020B05030301010600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llionaireweb.it/la-classifica-dei-blogger-piu-seguiti-in-italia/" TargetMode="External"/><Relationship Id="rId2" Type="http://schemas.openxmlformats.org/officeDocument/2006/relationships/hyperlink" Target="https://www.popupmag.it/fashion-blogger-famo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philips.it/" TargetMode="External"/><Relationship Id="rId2" Type="http://schemas.openxmlformats.org/officeDocument/2006/relationships/hyperlink" Target="http://www.pg.com/it_IT/index.shtm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hilips.it/" TargetMode="External"/><Relationship Id="rId2" Type="http://schemas.openxmlformats.org/officeDocument/2006/relationships/hyperlink" Target="http://www.pg.com/it_IT/index.shtml" TargetMode="External"/><Relationship Id="rId1" Type="http://schemas.openxmlformats.org/officeDocument/2006/relationships/slideLayout" Target="../slideLayouts/slideLayout6.xml"/><Relationship Id="rId4" Type="http://schemas.openxmlformats.org/officeDocument/2006/relationships/hyperlink" Target="http://www.kelloggs.it/pages/homepage.aspx"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haagendazs.com/products/product.aspx?id=21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olo 1"/>
          <p:cNvSpPr>
            <a:spLocks noGrp="1"/>
          </p:cNvSpPr>
          <p:nvPr>
            <p:ph type="title"/>
          </p:nvPr>
        </p:nvSpPr>
        <p:spPr>
          <a:xfrm>
            <a:off x="2081213" y="2882900"/>
            <a:ext cx="6481762" cy="387350"/>
          </a:xfrm>
        </p:spPr>
        <p:txBody>
          <a:bodyPr/>
          <a:lstStyle/>
          <a:p>
            <a:pPr eaLnBrk="1" hangingPunct="1"/>
            <a:r>
              <a:rPr lang="it-IT" altLang="it-IT" smtClean="0">
                <a:latin typeface="Raleway" panose="020B0503030101060003"/>
              </a:rPr>
              <a:t>Corso di Fondamenti di marketing internazionale  a.a. 2022-2023</a:t>
            </a:r>
          </a:p>
        </p:txBody>
      </p:sp>
      <p:sp>
        <p:nvSpPr>
          <p:cNvPr id="4" name="Title 6">
            <a:extLst>
              <a:ext uri="{FF2B5EF4-FFF2-40B4-BE49-F238E27FC236}">
                <a16:creationId xmlns:a16="http://schemas.microsoft.com/office/drawing/2014/main" id="{B165E73E-D810-44FA-BC2E-E239CFA56526}"/>
              </a:ext>
            </a:extLst>
          </p:cNvPr>
          <p:cNvSpPr txBox="1">
            <a:spLocks/>
          </p:cNvSpPr>
          <p:nvPr/>
        </p:nvSpPr>
        <p:spPr>
          <a:xfrm>
            <a:off x="2035175" y="3570288"/>
            <a:ext cx="6480175" cy="727075"/>
          </a:xfrm>
          <a:prstGeom prst="rect">
            <a:avLst/>
          </a:prstGeom>
        </p:spPr>
        <p:txBody>
          <a:bodyPr lIns="68580" tIns="34290" rIns="68580" bIns="34290" anchor="ctr"/>
          <a:lstStyle>
            <a:lvl1pPr algn="l" defTabSz="914400" rtl="0" eaLnBrk="1" latinLnBrk="0" hangingPunct="1">
              <a:lnSpc>
                <a:spcPct val="90000"/>
              </a:lnSpc>
              <a:spcBef>
                <a:spcPct val="0"/>
              </a:spcBef>
              <a:buNone/>
              <a:defRPr sz="4000" b="1" kern="1200">
                <a:solidFill>
                  <a:schemeClr val="bg1"/>
                </a:solidFill>
                <a:latin typeface="Raleway" panose="020B0503030101060003" pitchFamily="34" charset="77"/>
                <a:ea typeface="+mj-ea"/>
                <a:cs typeface="+mj-cs"/>
              </a:defRPr>
            </a:lvl1pPr>
          </a:lstStyle>
          <a:p>
            <a:pPr defTabSz="685800" fontAlgn="auto">
              <a:spcAft>
                <a:spcPts val="0"/>
              </a:spcAft>
              <a:defRPr/>
            </a:pPr>
            <a:endParaRPr lang="it-IT" sz="1350" dirty="0">
              <a:solidFill>
                <a:prstClr val="white"/>
              </a:solidFill>
            </a:endParaRPr>
          </a:p>
        </p:txBody>
      </p:sp>
      <p:sp>
        <p:nvSpPr>
          <p:cNvPr id="27652" name="CasellaDiTesto 5"/>
          <p:cNvSpPr txBox="1">
            <a:spLocks noChangeArrowheads="1"/>
          </p:cNvSpPr>
          <p:nvPr/>
        </p:nvSpPr>
        <p:spPr bwMode="auto">
          <a:xfrm>
            <a:off x="3384550" y="4781550"/>
            <a:ext cx="57594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Raleway" panose="020B0503030101060003"/>
              </a:defRPr>
            </a:lvl1pPr>
            <a:lvl2pPr marL="742950" indent="-285750" defTabSz="685800">
              <a:lnSpc>
                <a:spcPct val="90000"/>
              </a:lnSpc>
              <a:spcBef>
                <a:spcPts val="375"/>
              </a:spcBef>
              <a:buFont typeface="Arial" panose="020B0604020202020204" pitchFamily="34" charset="0"/>
              <a:buChar char="•"/>
              <a:defRPr>
                <a:solidFill>
                  <a:schemeClr val="tx1"/>
                </a:solidFill>
                <a:latin typeface="Raleway" panose="020B0503030101060003"/>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Raleway" panose="020B0503030101060003"/>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Raleway" panose="020B0503030101060003"/>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Raleway" panose="020B0503030101060003"/>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aleway" panose="020B0503030101060003"/>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aleway" panose="020B0503030101060003"/>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aleway" panose="020B0503030101060003"/>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aleway" panose="020B0503030101060003"/>
              </a:defRPr>
            </a:lvl9pPr>
          </a:lstStyle>
          <a:p>
            <a:pPr eaLnBrk="1" hangingPunct="1">
              <a:lnSpc>
                <a:spcPct val="100000"/>
              </a:lnSpc>
              <a:spcBef>
                <a:spcPct val="0"/>
              </a:spcBef>
              <a:buFontTx/>
              <a:buNone/>
            </a:pPr>
            <a:r>
              <a:rPr lang="it-IT" altLang="it-IT">
                <a:solidFill>
                  <a:srgbClr val="BFBFBF"/>
                </a:solidFill>
              </a:rPr>
              <a:t>Prof.ssa Elena Cedrola</a:t>
            </a:r>
          </a:p>
          <a:p>
            <a:pPr eaLnBrk="1" hangingPunct="1">
              <a:lnSpc>
                <a:spcPct val="100000"/>
              </a:lnSpc>
              <a:spcBef>
                <a:spcPct val="0"/>
              </a:spcBef>
              <a:buFontTx/>
              <a:buNone/>
            </a:pPr>
            <a:r>
              <a:rPr lang="it-IT" altLang="it-IT">
                <a:solidFill>
                  <a:srgbClr val="BFBFBF"/>
                </a:solidFill>
              </a:rPr>
              <a:t>Ordinario di Economia e Gestione delle Imprese - Direttore Dipartimento di Economia e Diritto Unimc</a:t>
            </a:r>
          </a:p>
        </p:txBody>
      </p:sp>
      <p:sp>
        <p:nvSpPr>
          <p:cNvPr id="27653" name="Sottotitolo 4"/>
          <p:cNvSpPr>
            <a:spLocks noGrp="1"/>
          </p:cNvSpPr>
          <p:nvPr>
            <p:ph type="subTitle" idx="1"/>
          </p:nvPr>
        </p:nvSpPr>
        <p:spPr>
          <a:xfrm>
            <a:off x="2035175" y="3613150"/>
            <a:ext cx="6851650" cy="1168400"/>
          </a:xfrm>
        </p:spPr>
        <p:txBody>
          <a:bodyPr/>
          <a:lstStyle/>
          <a:p>
            <a:pPr eaLnBrk="1" hangingPunct="1"/>
            <a:r>
              <a:rPr lang="it-IT" altLang="it-IT" sz="2400" b="1" smtClean="0">
                <a:latin typeface="Raleway" panose="020B0503030101060003"/>
              </a:rPr>
              <a:t>Lezione 11 – Il marketing mix: il prodotto</a:t>
            </a:r>
          </a:p>
          <a:p>
            <a:pPr eaLnBrk="1" hangingPunct="1"/>
            <a:r>
              <a:rPr lang="it-IT" altLang="it-IT" smtClean="0">
                <a:latin typeface="Raleway" panose="020B0503030101060003"/>
              </a:rPr>
              <a:t>elena.cedrola@unimc.it</a:t>
            </a:r>
          </a:p>
          <a:p>
            <a:pPr eaLnBrk="1" hangingPunct="1"/>
            <a:r>
              <a:rPr lang="it-IT" altLang="it-IT" smtClean="0">
                <a:latin typeface="Raleway" panose="020B0503030101060003"/>
              </a:rPr>
              <a:t>http://docenti.unimc.it/docenti/elena-cedrola</a:t>
            </a:r>
          </a:p>
          <a:p>
            <a:pPr eaLnBrk="1" hangingPunct="1"/>
            <a:endParaRPr lang="it-IT" altLang="it-IT" smtClean="0">
              <a:latin typeface="Raleway" panose="020B0503030101060003"/>
            </a:endParaRPr>
          </a:p>
        </p:txBody>
      </p:sp>
      <p:pic>
        <p:nvPicPr>
          <p:cNvPr id="27654"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522288"/>
            <a:ext cx="13541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1096963"/>
            <a:ext cx="8229600" cy="557212"/>
          </a:xfrm>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Implicazioni del CVP sulla strategia d’impresa</a:t>
            </a:r>
          </a:p>
        </p:txBody>
      </p:sp>
      <p:sp>
        <p:nvSpPr>
          <p:cNvPr id="15365" name="Rectangle 3"/>
          <p:cNvSpPr>
            <a:spLocks noGrp="1" noChangeArrowheads="1"/>
          </p:cNvSpPr>
          <p:nvPr>
            <p:ph type="body" idx="1"/>
          </p:nvPr>
        </p:nvSpPr>
        <p:spPr>
          <a:xfrm>
            <a:off x="381000" y="2017713"/>
            <a:ext cx="8574088" cy="4114800"/>
          </a:xfrm>
        </p:spPr>
        <p:txBody>
          <a:bodyPr rtlCol="0">
            <a:normAutofit lnSpcReduction="10000"/>
          </a:bodyPr>
          <a:lstStyle/>
          <a:p>
            <a:pPr eaLnBrk="1" fontAlgn="auto" hangingPunct="1">
              <a:lnSpc>
                <a:spcPct val="90000"/>
              </a:lnSpc>
              <a:spcAft>
                <a:spcPts val="0"/>
              </a:spcAft>
              <a:buFont typeface="Arial"/>
              <a:buChar char="•"/>
              <a:defRPr/>
            </a:pPr>
            <a:r>
              <a:rPr lang="it-IT" altLang="it-IT" sz="2600" dirty="0" smtClean="0"/>
              <a:t>I prodotti hanno una vita limitata</a:t>
            </a:r>
          </a:p>
          <a:p>
            <a:pPr eaLnBrk="1" fontAlgn="auto" hangingPunct="1">
              <a:lnSpc>
                <a:spcPct val="90000"/>
              </a:lnSpc>
              <a:spcAft>
                <a:spcPts val="0"/>
              </a:spcAft>
              <a:buFont typeface="Arial"/>
              <a:buChar char="•"/>
              <a:defRPr/>
            </a:pPr>
            <a:r>
              <a:rPr lang="it-IT" altLang="it-IT" sz="2600" dirty="0" smtClean="0"/>
              <a:t>La vendita dei prodotti passa attraverso stadi diversi, ciascuno dei quali pone problemi particolari per l’impresa</a:t>
            </a:r>
          </a:p>
          <a:p>
            <a:pPr eaLnBrk="1" fontAlgn="auto" hangingPunct="1">
              <a:lnSpc>
                <a:spcPct val="90000"/>
              </a:lnSpc>
              <a:spcAft>
                <a:spcPts val="0"/>
              </a:spcAft>
              <a:buFont typeface="Arial"/>
              <a:buChar char="•"/>
              <a:defRPr/>
            </a:pPr>
            <a:r>
              <a:rPr lang="it-IT" altLang="it-IT" sz="2600" dirty="0" smtClean="0"/>
              <a:t>I profitti aumentano e diminuiscono a seconda degli stadi del CVP</a:t>
            </a:r>
          </a:p>
          <a:p>
            <a:pPr eaLnBrk="1" fontAlgn="auto" hangingPunct="1">
              <a:lnSpc>
                <a:spcPct val="90000"/>
              </a:lnSpc>
              <a:spcAft>
                <a:spcPts val="0"/>
              </a:spcAft>
              <a:buFont typeface="Arial"/>
              <a:buChar char="•"/>
              <a:defRPr/>
            </a:pPr>
            <a:r>
              <a:rPr lang="it-IT" altLang="it-IT" sz="2600" dirty="0" smtClean="0"/>
              <a:t>I prodotti richiedono strategie d’impresa diverse nei vari stadi del loro CV</a:t>
            </a:r>
          </a:p>
          <a:p>
            <a:pPr eaLnBrk="1" fontAlgn="auto" hangingPunct="1">
              <a:lnSpc>
                <a:spcPct val="90000"/>
              </a:lnSpc>
              <a:spcAft>
                <a:spcPts val="0"/>
              </a:spcAft>
              <a:buFont typeface="Arial"/>
              <a:buChar char="•"/>
              <a:defRPr/>
            </a:pPr>
            <a:r>
              <a:rPr lang="it-IT" altLang="it-IT" sz="2600" dirty="0" smtClean="0"/>
              <a:t>L’intensificarsi della concorrenza porta ad una riduzione temporale dei CVP </a:t>
            </a:r>
            <a:r>
              <a:rPr lang="it-IT" altLang="it-IT" sz="2600" dirty="0" smtClean="0">
                <a:sym typeface="Wingdings" panose="05000000000000000000" pitchFamily="2" charset="2"/>
              </a:rPr>
              <a:t> i prodotti devono conseguire il profitto in un tempo più breve</a:t>
            </a:r>
            <a:endParaRPr lang="it-IT" altLang="it-IT" sz="2600" dirty="0" smtClean="0"/>
          </a:p>
        </p:txBody>
      </p:sp>
      <p:sp>
        <p:nvSpPr>
          <p:cNvPr id="37892"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08F61E5-C551-4197-A336-306BDEE360E9}"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37893"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3789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C8CDFCC-D271-4FC8-AC07-5FC752EA47CC}" type="slidenum">
              <a:rPr lang="it-IT" altLang="it-IT" sz="800" smtClean="0">
                <a:solidFill>
                  <a:srgbClr val="000000"/>
                </a:solidFill>
              </a:rPr>
              <a:pPr fontAlgn="base">
                <a:spcBef>
                  <a:spcPct val="0"/>
                </a:spcBef>
                <a:spcAft>
                  <a:spcPct val="0"/>
                </a:spcAft>
                <a:buFontTx/>
                <a:buNone/>
              </a:pPr>
              <a:t>10</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a:xfrm>
            <a:off x="452438" y="725488"/>
            <a:ext cx="7793037" cy="1058862"/>
          </a:xfrm>
        </p:spPr>
        <p:txBody>
          <a:bodyPr rtlCol="0">
            <a:normAutofit/>
          </a:bodyPr>
          <a:lstStyle/>
          <a:p>
            <a:pPr eaLnBrk="1" fontAlgn="auto" hangingPunct="1">
              <a:spcAft>
                <a:spcPts val="0"/>
              </a:spcAft>
              <a:defRPr/>
            </a:pPr>
            <a:r>
              <a:rPr lang="it-IT" altLang="it-IT" sz="4000" dirty="0" smtClean="0">
                <a:solidFill>
                  <a:schemeClr val="accent6">
                    <a:lumMod val="75000"/>
                  </a:schemeClr>
                </a:solidFill>
              </a:rPr>
              <a:t>Punti deboli del CVP</a:t>
            </a:r>
          </a:p>
        </p:txBody>
      </p:sp>
      <p:sp>
        <p:nvSpPr>
          <p:cNvPr id="38915" name="Rectangle 1027"/>
          <p:cNvSpPr>
            <a:spLocks noGrp="1" noChangeArrowheads="1"/>
          </p:cNvSpPr>
          <p:nvPr>
            <p:ph type="body" idx="1"/>
          </p:nvPr>
        </p:nvSpPr>
        <p:spPr>
          <a:xfrm>
            <a:off x="419100" y="1919288"/>
            <a:ext cx="8574088" cy="4306887"/>
          </a:xfrm>
        </p:spPr>
        <p:txBody>
          <a:bodyPr/>
          <a:lstStyle/>
          <a:p>
            <a:pPr eaLnBrk="1" hangingPunct="1">
              <a:lnSpc>
                <a:spcPct val="90000"/>
              </a:lnSpc>
            </a:pPr>
            <a:r>
              <a:rPr lang="it-IT" altLang="it-IT" sz="3000" smtClean="0">
                <a:latin typeface="Arial" panose="020B0604020202020204" pitchFamily="34" charset="0"/>
                <a:cs typeface="Arial" panose="020B0604020202020204" pitchFamily="34" charset="0"/>
              </a:rPr>
              <a:t>Presume che i cambiamenti di consumo avvengano in una sola direzione</a:t>
            </a:r>
          </a:p>
          <a:p>
            <a:pPr eaLnBrk="1" hangingPunct="1">
              <a:lnSpc>
                <a:spcPct val="90000"/>
              </a:lnSpc>
            </a:pPr>
            <a:r>
              <a:rPr lang="it-IT" altLang="it-IT" sz="3000" smtClean="0">
                <a:latin typeface="Arial" panose="020B0604020202020204" pitchFamily="34" charset="0"/>
                <a:cs typeface="Arial" panose="020B0604020202020204" pitchFamily="34" charset="0"/>
              </a:rPr>
              <a:t>Presume che non ci siano reazioni delle imprese nella fase di declino</a:t>
            </a:r>
          </a:p>
          <a:p>
            <a:pPr eaLnBrk="1" hangingPunct="1">
              <a:lnSpc>
                <a:spcPct val="90000"/>
              </a:lnSpc>
            </a:pPr>
            <a:r>
              <a:rPr lang="it-IT" altLang="it-IT" sz="3000" smtClean="0">
                <a:latin typeface="Arial" panose="020B0604020202020204" pitchFamily="34" charset="0"/>
                <a:cs typeface="Arial" panose="020B0604020202020204" pitchFamily="34" charset="0"/>
              </a:rPr>
              <a:t>Prende in considerazione un solo prodotto alla volta e non linee di prodotto</a:t>
            </a:r>
          </a:p>
          <a:p>
            <a:pPr eaLnBrk="1" hangingPunct="1">
              <a:lnSpc>
                <a:spcPct val="90000"/>
              </a:lnSpc>
            </a:pPr>
            <a:r>
              <a:rPr lang="it-IT" altLang="it-IT" sz="3000" smtClean="0">
                <a:latin typeface="Arial" panose="020B0604020202020204" pitchFamily="34" charset="0"/>
                <a:cs typeface="Arial" panose="020B0604020202020204" pitchFamily="34" charset="0"/>
              </a:rPr>
              <a:t>Non è un modello previsionale</a:t>
            </a:r>
          </a:p>
          <a:p>
            <a:pPr eaLnBrk="1" hangingPunct="1">
              <a:lnSpc>
                <a:spcPct val="90000"/>
              </a:lnSpc>
            </a:pPr>
            <a:r>
              <a:rPr lang="it-IT" altLang="it-IT" sz="3000" smtClean="0">
                <a:latin typeface="Arial" panose="020B0604020202020204" pitchFamily="34" charset="0"/>
                <a:cs typeface="Arial" panose="020B0604020202020204" pitchFamily="34" charset="0"/>
              </a:rPr>
              <a:t>Quello del prodotto di un’impresa potrebbe non rispecchiare la situazione di settore</a:t>
            </a:r>
          </a:p>
        </p:txBody>
      </p:sp>
      <p:pic>
        <p:nvPicPr>
          <p:cNvPr id="38916" name="Picture 1028" descr="j0311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63" y="228600"/>
            <a:ext cx="14112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11534A2-CED6-4E56-BB3F-0CCD90EA0A2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3891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3891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3B91337-E2CB-4361-8265-F9EABCC44C8F}" type="slidenum">
              <a:rPr lang="it-IT" altLang="it-IT" sz="800" smtClean="0">
                <a:solidFill>
                  <a:srgbClr val="000000"/>
                </a:solidFill>
              </a:rPr>
              <a:pPr fontAlgn="base">
                <a:spcBef>
                  <a:spcPct val="0"/>
                </a:spcBef>
                <a:spcAft>
                  <a:spcPct val="0"/>
                </a:spcAft>
                <a:buFontTx/>
                <a:buNone/>
              </a:pPr>
              <a:t>11</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Modelli tipici di CVP</a:t>
            </a:r>
          </a:p>
        </p:txBody>
      </p:sp>
      <p:pic>
        <p:nvPicPr>
          <p:cNvPr id="39939" name="Picture 4" descr="1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773238"/>
            <a:ext cx="9144000" cy="3581400"/>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994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75EC58C-774F-4F52-B0C7-53C1C66C167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3994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3994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FB043B5-5BC9-4205-810E-5438DF401002}" type="slidenum">
              <a:rPr lang="it-IT" altLang="it-IT" sz="800" smtClean="0">
                <a:solidFill>
                  <a:srgbClr val="000000"/>
                </a:solidFill>
              </a:rPr>
              <a:pPr fontAlgn="base">
                <a:spcBef>
                  <a:spcPct val="0"/>
                </a:spcBef>
                <a:spcAft>
                  <a:spcPct val="0"/>
                </a:spcAft>
                <a:buFontTx/>
                <a:buNone/>
              </a:pPr>
              <a:t>12</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1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73238"/>
            <a:ext cx="8991600" cy="3886200"/>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198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FBC7CA4-D758-4BDD-A741-350344E277E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4198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198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C8EECB5-CF10-400F-9DBC-E4A167EA059F}" type="slidenum">
              <a:rPr lang="it-IT" altLang="it-IT" sz="800" smtClean="0">
                <a:solidFill>
                  <a:srgbClr val="000000"/>
                </a:solidFill>
              </a:rPr>
              <a:pPr fontAlgn="base">
                <a:spcBef>
                  <a:spcPct val="0"/>
                </a:spcBef>
                <a:spcAft>
                  <a:spcPct val="0"/>
                </a:spcAft>
                <a:buFontTx/>
                <a:buNone/>
              </a:pPr>
              <a:t>13</a:t>
            </a:fld>
            <a:endParaRPr lang="it-IT" altLang="it-IT" sz="800" smtClean="0">
              <a:solidFill>
                <a:srgbClr val="000000"/>
              </a:solidFill>
            </a:endParaRPr>
          </a:p>
        </p:txBody>
      </p:sp>
      <p:sp>
        <p:nvSpPr>
          <p:cNvPr id="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Modelli tipici di CVP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rtlCol="0">
            <a:noAutofit/>
          </a:bodyPr>
          <a:lstStyle/>
          <a:p>
            <a:pPr eaLnBrk="1" fontAlgn="auto" hangingPunct="1">
              <a:spcAft>
                <a:spcPts val="0"/>
              </a:spcAft>
              <a:defRPr/>
            </a:pPr>
            <a:r>
              <a:rPr lang="it-IT" altLang="it-IT" sz="3200" dirty="0" smtClean="0">
                <a:solidFill>
                  <a:schemeClr val="accent6">
                    <a:lumMod val="75000"/>
                  </a:schemeClr>
                </a:solidFill>
              </a:rPr>
              <a:t>Matrice del Boston </a:t>
            </a:r>
            <a:r>
              <a:rPr lang="it-IT" altLang="it-IT" sz="3200" dirty="0" err="1" smtClean="0">
                <a:solidFill>
                  <a:schemeClr val="accent6">
                    <a:lumMod val="75000"/>
                  </a:schemeClr>
                </a:solidFill>
              </a:rPr>
              <a:t>Consulting</a:t>
            </a:r>
            <a:r>
              <a:rPr lang="it-IT" altLang="it-IT" sz="3200" dirty="0" smtClean="0">
                <a:solidFill>
                  <a:schemeClr val="accent6">
                    <a:lumMod val="75000"/>
                  </a:schemeClr>
                </a:solidFill>
              </a:rPr>
              <a:t> Group</a:t>
            </a:r>
          </a:p>
        </p:txBody>
      </p:sp>
      <p:sp>
        <p:nvSpPr>
          <p:cNvPr id="44035"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EB1D1EC-F8F6-4266-B104-7D1A21D16422}"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pic>
        <p:nvPicPr>
          <p:cNvPr id="44036"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17663"/>
            <a:ext cx="502602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403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00B4B2A-540C-4A55-AC44-3432570B06E2}" type="slidenum">
              <a:rPr lang="it-IT" altLang="it-IT" sz="800" smtClean="0">
                <a:solidFill>
                  <a:srgbClr val="898989"/>
                </a:solidFill>
              </a:rPr>
              <a:pPr fontAlgn="base">
                <a:spcBef>
                  <a:spcPct val="0"/>
                </a:spcBef>
                <a:spcAft>
                  <a:spcPct val="0"/>
                </a:spcAft>
                <a:buFontTx/>
                <a:buNone/>
              </a:pPr>
              <a:t>14</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38150" y="1271588"/>
            <a:ext cx="8229600" cy="558800"/>
          </a:xfrm>
        </p:spPr>
        <p:txBody>
          <a:bodyPr rtlCol="0">
            <a:normAutofit fontScale="90000"/>
          </a:bodyPr>
          <a:lstStyle/>
          <a:p>
            <a:pPr eaLnBrk="1" fontAlgn="auto" hangingPunct="1">
              <a:spcAft>
                <a:spcPts val="0"/>
              </a:spcAft>
              <a:defRPr/>
            </a:pPr>
            <a:r>
              <a:rPr lang="it-IT" altLang="it-IT" sz="4000" dirty="0" smtClean="0"/>
              <a:t>Matrice del Boston </a:t>
            </a:r>
            <a:r>
              <a:rPr lang="it-IT" altLang="it-IT" sz="4000" dirty="0" err="1" smtClean="0"/>
              <a:t>Consulting</a:t>
            </a:r>
            <a:r>
              <a:rPr lang="it-IT" altLang="it-IT" sz="4000" dirty="0" smtClean="0"/>
              <a:t> Group: decisioni che ne derivano</a:t>
            </a:r>
          </a:p>
        </p:txBody>
      </p:sp>
      <p:sp>
        <p:nvSpPr>
          <p:cNvPr id="46083" name="Text Box 7"/>
          <p:cNvSpPr txBox="1">
            <a:spLocks noChangeArrowheads="1"/>
          </p:cNvSpPr>
          <p:nvPr/>
        </p:nvSpPr>
        <p:spPr bwMode="auto">
          <a:xfrm>
            <a:off x="457200" y="2514600"/>
            <a:ext cx="82105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40000"/>
              </a:spcBef>
              <a:buFontTx/>
              <a:buChar char="•"/>
            </a:pPr>
            <a:r>
              <a:rPr lang="it-IT" altLang="it-IT" sz="3200" b="0">
                <a:latin typeface="Tahoma" panose="020B0604030504040204" pitchFamily="34" charset="0"/>
              </a:rPr>
              <a:t>Prodotti/gruppi di prodotto da eliminare;</a:t>
            </a:r>
          </a:p>
          <a:p>
            <a:pPr lvl="1" eaLnBrk="1" hangingPunct="1">
              <a:spcBef>
                <a:spcPct val="40000"/>
              </a:spcBef>
              <a:buFontTx/>
              <a:buChar char="•"/>
            </a:pPr>
            <a:r>
              <a:rPr lang="it-IT" altLang="it-IT" sz="3200" b="0">
                <a:latin typeface="Tahoma" panose="020B0604030504040204" pitchFamily="34" charset="0"/>
              </a:rPr>
              <a:t>Prodotti da sostenere; </a:t>
            </a:r>
          </a:p>
          <a:p>
            <a:pPr lvl="1" eaLnBrk="1" hangingPunct="1">
              <a:spcBef>
                <a:spcPct val="40000"/>
              </a:spcBef>
              <a:buFontTx/>
              <a:buChar char="•"/>
            </a:pPr>
            <a:r>
              <a:rPr lang="it-IT" altLang="it-IT" sz="3200" b="0">
                <a:latin typeface="Tahoma" panose="020B0604030504040204" pitchFamily="34" charset="0"/>
              </a:rPr>
              <a:t>Prodotti da modificare;</a:t>
            </a:r>
          </a:p>
          <a:p>
            <a:pPr lvl="1" eaLnBrk="1" hangingPunct="1">
              <a:spcBef>
                <a:spcPct val="40000"/>
              </a:spcBef>
              <a:buFontTx/>
              <a:buChar char="•"/>
            </a:pPr>
            <a:r>
              <a:rPr lang="it-IT" altLang="it-IT" sz="3200" b="0">
                <a:latin typeface="Tahoma" panose="020B0604030504040204" pitchFamily="34" charset="0"/>
              </a:rPr>
              <a:t>Nuovi prodotti da lanciare sul mercato.</a:t>
            </a:r>
          </a:p>
        </p:txBody>
      </p:sp>
      <p:graphicFrame>
        <p:nvGraphicFramePr>
          <p:cNvPr id="46084" name="Object 8"/>
          <p:cNvGraphicFramePr>
            <a:graphicFrameLocks noChangeAspect="1"/>
          </p:cNvGraphicFramePr>
          <p:nvPr/>
        </p:nvGraphicFramePr>
        <p:xfrm>
          <a:off x="6781800" y="3048000"/>
          <a:ext cx="1524000" cy="1512888"/>
        </p:xfrm>
        <a:graphic>
          <a:graphicData uri="http://schemas.openxmlformats.org/presentationml/2006/ole">
            <mc:AlternateContent xmlns:mc="http://schemas.openxmlformats.org/markup-compatibility/2006">
              <mc:Choice xmlns:v="urn:schemas-microsoft-com:vml" Requires="v">
                <p:oleObj spid="_x0000_s46088" name="Clip" r:id="rId3" imgW="1748333" imgH="1735531" progId="MS_ClipArt_Gallery.5">
                  <p:embed/>
                </p:oleObj>
              </mc:Choice>
              <mc:Fallback>
                <p:oleObj name="Clip" r:id="rId3" imgW="1748333" imgH="1735531" progId="MS_ClipArt_Gallery.5">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048000"/>
                        <a:ext cx="152400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5"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C14C8C6-9253-41C8-A214-8B111CAC83FF}"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46086"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608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79CA15E-F7EC-41F3-BA19-9E7F5C859492}" type="slidenum">
              <a:rPr lang="it-IT" altLang="it-IT" sz="800" smtClean="0">
                <a:solidFill>
                  <a:srgbClr val="898989"/>
                </a:solidFill>
              </a:rPr>
              <a:pPr fontAlgn="base">
                <a:spcBef>
                  <a:spcPct val="0"/>
                </a:spcBef>
                <a:spcAft>
                  <a:spcPct val="0"/>
                </a:spcAft>
                <a:buFontTx/>
                <a:buNone/>
              </a:pPr>
              <a:t>15</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2250" y="1511300"/>
            <a:ext cx="2386013" cy="3673475"/>
          </a:xfrm>
        </p:spPr>
        <p:txBody>
          <a:bodyPr/>
          <a:lstStyle/>
          <a:p>
            <a:pPr eaLnBrk="1" hangingPunct="1"/>
            <a:r>
              <a:rPr lang="it-IT" altLang="it-IT" sz="3200" smtClean="0">
                <a:latin typeface="Arial" panose="020B0604020202020204" pitchFamily="34" charset="0"/>
                <a:cs typeface="Arial" panose="020B0604020202020204" pitchFamily="34" charset="0"/>
              </a:rPr>
              <a:t>Matrice del Boston Consulting Group</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936625"/>
            <a:ext cx="6096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3" name="AutoShape 13"/>
          <p:cNvSpPr>
            <a:spLocks noChangeArrowheads="1"/>
          </p:cNvSpPr>
          <p:nvPr/>
        </p:nvSpPr>
        <p:spPr bwMode="auto">
          <a:xfrm>
            <a:off x="5943600" y="3048000"/>
            <a:ext cx="1219200" cy="228600"/>
          </a:xfrm>
          <a:prstGeom prst="leftArrow">
            <a:avLst>
              <a:gd name="adj1" fmla="val 50000"/>
              <a:gd name="adj2" fmla="val 133333"/>
            </a:avLst>
          </a:prstGeom>
          <a:solidFill>
            <a:schemeClr val="accent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it-IT" altLang="it-IT" smtClean="0">
              <a:latin typeface="Tahoma" panose="020B0604030504040204" pitchFamily="34" charset="0"/>
            </a:endParaRPr>
          </a:p>
        </p:txBody>
      </p:sp>
      <p:sp>
        <p:nvSpPr>
          <p:cNvPr id="215054" name="AutoShape 14"/>
          <p:cNvSpPr>
            <a:spLocks noChangeArrowheads="1"/>
          </p:cNvSpPr>
          <p:nvPr/>
        </p:nvSpPr>
        <p:spPr bwMode="auto">
          <a:xfrm>
            <a:off x="5410200" y="3581400"/>
            <a:ext cx="152400" cy="1143000"/>
          </a:xfrm>
          <a:prstGeom prst="downArrow">
            <a:avLst>
              <a:gd name="adj1" fmla="val 50000"/>
              <a:gd name="adj2" fmla="val 187500"/>
            </a:avLst>
          </a:prstGeom>
          <a:solidFill>
            <a:schemeClr val="accent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it-IT" altLang="it-IT" smtClean="0">
              <a:latin typeface="Tahoma" panose="020B0604030504040204" pitchFamily="34" charset="0"/>
            </a:endParaRPr>
          </a:p>
        </p:txBody>
      </p:sp>
      <p:sp>
        <p:nvSpPr>
          <p:cNvPr id="215055" name="AutoShape 15"/>
          <p:cNvSpPr>
            <a:spLocks noChangeArrowheads="1"/>
          </p:cNvSpPr>
          <p:nvPr/>
        </p:nvSpPr>
        <p:spPr bwMode="auto">
          <a:xfrm>
            <a:off x="6019800" y="5105400"/>
            <a:ext cx="1066800" cy="1524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endParaRPr lang="it-IT" altLang="it-IT" smtClean="0">
              <a:latin typeface="Tahoma" panose="020B0604030504040204" pitchFamily="34" charset="0"/>
            </a:endParaRPr>
          </a:p>
        </p:txBody>
      </p:sp>
      <p:sp>
        <p:nvSpPr>
          <p:cNvPr id="4711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9650409-81AE-4AE4-BFEC-AEC4E61E4E0F}"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47112"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711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EF127C6-ED4F-4835-BB04-45551C29A37D}" type="slidenum">
              <a:rPr lang="it-IT" altLang="it-IT" sz="800" smtClean="0">
                <a:solidFill>
                  <a:srgbClr val="898989"/>
                </a:solidFill>
              </a:rPr>
              <a:pPr fontAlgn="base">
                <a:spcBef>
                  <a:spcPct val="0"/>
                </a:spcBef>
                <a:spcAft>
                  <a:spcPct val="0"/>
                </a:spcAft>
                <a:buFontTx/>
                <a:buNone/>
              </a:pPr>
              <a:t>16</a:t>
            </a:fld>
            <a:endParaRPr lang="it-IT" altLang="it-IT" sz="8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53"/>
                                        </p:tgtEl>
                                        <p:attrNameLst>
                                          <p:attrName>style.visibility</p:attrName>
                                        </p:attrNameLst>
                                      </p:cBhvr>
                                      <p:to>
                                        <p:strVal val="visible"/>
                                      </p:to>
                                    </p:set>
                                    <p:animEffect transition="in" filter="checkerboard(across)">
                                      <p:cBhvr>
                                        <p:cTn id="7" dur="500"/>
                                        <p:tgtEl>
                                          <p:spTgt spid="215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54"/>
                                        </p:tgtEl>
                                        <p:attrNameLst>
                                          <p:attrName>style.visibility</p:attrName>
                                        </p:attrNameLst>
                                      </p:cBhvr>
                                      <p:to>
                                        <p:strVal val="visible"/>
                                      </p:to>
                                    </p:set>
                                    <p:animEffect transition="in" filter="checkerboard(across)">
                                      <p:cBhvr>
                                        <p:cTn id="12" dur="500"/>
                                        <p:tgtEl>
                                          <p:spTgt spid="215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55"/>
                                        </p:tgtEl>
                                        <p:attrNameLst>
                                          <p:attrName>style.visibility</p:attrName>
                                        </p:attrNameLst>
                                      </p:cBhvr>
                                      <p:to>
                                        <p:strVal val="visible"/>
                                      </p:to>
                                    </p:set>
                                    <p:animEffect transition="in" filter="dissolve">
                                      <p:cBhvr>
                                        <p:cTn id="17" dur="500"/>
                                        <p:tgtEl>
                                          <p:spTgt spid="215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animBg="1"/>
      <p:bldP spid="215054" grpId="0" animBg="1"/>
      <p:bldP spid="2150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smtClean="0"/>
              <a:t>Le fasi del ciclo di vita del prodotto</a:t>
            </a:r>
          </a:p>
        </p:txBody>
      </p:sp>
      <p:sp>
        <p:nvSpPr>
          <p:cNvPr id="4813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85D872A-6626-4BD9-80E5-7398D1AD37C1}"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48132"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813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14C886C-B8FB-44E8-BE41-8FC3CEE57B69}" type="slidenum">
              <a:rPr lang="it-IT" altLang="it-IT" sz="800" smtClean="0">
                <a:solidFill>
                  <a:srgbClr val="000000"/>
                </a:solidFill>
              </a:rPr>
              <a:pPr fontAlgn="base">
                <a:spcBef>
                  <a:spcPct val="0"/>
                </a:spcBef>
                <a:spcAft>
                  <a:spcPct val="0"/>
                </a:spcAft>
                <a:buFontTx/>
                <a:buNone/>
              </a:pPr>
              <a:t>17</a:t>
            </a:fld>
            <a:endParaRPr lang="it-IT" altLang="it-IT" sz="800" smtClean="0">
              <a:solidFill>
                <a:srgbClr val="000000"/>
              </a:solidFill>
            </a:endParaRPr>
          </a:p>
        </p:txBody>
      </p:sp>
      <p:pic>
        <p:nvPicPr>
          <p:cNvPr id="4813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71613"/>
            <a:ext cx="83899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82600" y="1109663"/>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introduzione </a:t>
            </a:r>
            <a:r>
              <a:rPr lang="it-IT" altLang="it-IT" sz="2000" dirty="0" smtClean="0"/>
              <a:t>(1)</a:t>
            </a:r>
            <a:endParaRPr lang="it-IT" altLang="it-IT" sz="4000" dirty="0" smtClean="0"/>
          </a:p>
        </p:txBody>
      </p:sp>
      <p:sp>
        <p:nvSpPr>
          <p:cNvPr id="32771" name="Rectangle 3"/>
          <p:cNvSpPr>
            <a:spLocks noGrp="1" noChangeArrowheads="1"/>
          </p:cNvSpPr>
          <p:nvPr>
            <p:ph type="body" idx="1"/>
          </p:nvPr>
        </p:nvSpPr>
        <p:spPr>
          <a:xfrm>
            <a:off x="195263" y="1947863"/>
            <a:ext cx="8802687" cy="4383087"/>
          </a:xfrm>
        </p:spPr>
        <p:txBody>
          <a:bodyPr/>
          <a:lstStyle/>
          <a:p>
            <a:pPr eaLnBrk="1" hangingPunct="1">
              <a:lnSpc>
                <a:spcPct val="90000"/>
              </a:lnSpc>
              <a:buFont typeface="Wingdings" panose="05000000000000000000" pitchFamily="2" charset="2"/>
              <a:buNone/>
              <a:defRPr/>
            </a:pPr>
            <a:r>
              <a:rPr lang="it-IT" altLang="it-IT" sz="2800" b="1" dirty="0" smtClean="0">
                <a:solidFill>
                  <a:schemeClr val="accent6">
                    <a:lumMod val="75000"/>
                  </a:schemeClr>
                </a:solidFill>
                <a:latin typeface="Arial" panose="020B0604020202020204" pitchFamily="34" charset="0"/>
                <a:cs typeface="Arial" panose="020B0604020202020204" pitchFamily="34" charset="0"/>
              </a:rPr>
              <a:t>La fase è caratterizzata da:</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Profitti negativi o scarsi</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Bassi volumi di vendita</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Alti costi di distribuzione e promozione</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Necessità di consistenti investimenti per indurre i distributori ad accettare il nuovo prodotto in assortimento</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Pochi concorrenti che producono versioni base del prodotto</a:t>
            </a:r>
          </a:p>
          <a:p>
            <a:pPr eaLnBrk="1" hangingPunct="1">
              <a:lnSpc>
                <a:spcPct val="90000"/>
              </a:lnSpc>
              <a:defRPr/>
            </a:pPr>
            <a:r>
              <a:rPr lang="it-IT" altLang="it-IT" sz="2700" dirty="0" smtClean="0">
                <a:latin typeface="Arial" panose="020B0604020202020204" pitchFamily="34" charset="0"/>
                <a:cs typeface="Arial" panose="020B0604020202020204" pitchFamily="34" charset="0"/>
              </a:rPr>
              <a:t>I primi acquirenti sono in genere ad alto reddito</a:t>
            </a:r>
          </a:p>
          <a:p>
            <a:pPr eaLnBrk="1" hangingPunct="1">
              <a:lnSpc>
                <a:spcPct val="90000"/>
              </a:lnSpc>
              <a:buFont typeface="Wingdings" panose="05000000000000000000" pitchFamily="2" charset="2"/>
              <a:buNone/>
              <a:defRPr/>
            </a:pPr>
            <a:endParaRPr lang="it-IT" altLang="it-IT" sz="2700" dirty="0" smtClean="0">
              <a:latin typeface="Arial" panose="020B0604020202020204" pitchFamily="34" charset="0"/>
              <a:cs typeface="Arial" panose="020B0604020202020204" pitchFamily="34" charset="0"/>
            </a:endParaRPr>
          </a:p>
        </p:txBody>
      </p:sp>
      <p:sp>
        <p:nvSpPr>
          <p:cNvPr id="4915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2EB77CE-8485-4C62-BFEA-9592887D6D7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4915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4915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157D16E-B5AF-492D-BFE8-DA46E6AC07E8}" type="slidenum">
              <a:rPr lang="it-IT" altLang="it-IT" sz="800" smtClean="0">
                <a:solidFill>
                  <a:srgbClr val="000000"/>
                </a:solidFill>
              </a:rPr>
              <a:pPr fontAlgn="base">
                <a:spcBef>
                  <a:spcPct val="0"/>
                </a:spcBef>
                <a:spcAft>
                  <a:spcPct val="0"/>
                </a:spcAft>
                <a:buFontTx/>
                <a:buNone/>
              </a:pPr>
              <a:t>18</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712788" y="620713"/>
            <a:ext cx="7794625" cy="1143000"/>
          </a:xfrm>
        </p:spPr>
        <p:txBody>
          <a:bodyPr rtlCol="0">
            <a:normAutofit fontScale="90000"/>
          </a:bodyPr>
          <a:lstStyle/>
          <a:p>
            <a:pPr eaLnBrk="1" fontAlgn="auto" hangingPunct="1">
              <a:spcAft>
                <a:spcPts val="0"/>
              </a:spcAft>
              <a:defRPr/>
            </a:pPr>
            <a:r>
              <a:rPr lang="it-IT" altLang="it-IT" sz="4000" dirty="0" smtClean="0"/>
              <a:t>L’adozione di un nuovo prodotto</a:t>
            </a:r>
          </a:p>
        </p:txBody>
      </p:sp>
      <p:pic>
        <p:nvPicPr>
          <p:cNvPr id="50179" name="Picture 4" descr="1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5775"/>
            <a:ext cx="87630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C3273F7-66FF-42F7-A93B-6EB16438D599}"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018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018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146FBCA-157F-41A9-93E0-6121287EAE58}" type="slidenum">
              <a:rPr lang="it-IT" altLang="it-IT" sz="800" smtClean="0">
                <a:solidFill>
                  <a:srgbClr val="000000"/>
                </a:solidFill>
              </a:rPr>
              <a:pPr fontAlgn="base">
                <a:spcBef>
                  <a:spcPct val="0"/>
                </a:spcBef>
                <a:spcAft>
                  <a:spcPct val="0"/>
                </a:spcAft>
                <a:buFontTx/>
                <a:buNone/>
              </a:pPr>
              <a:t>19</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838200"/>
            <a:ext cx="8915400" cy="1295400"/>
          </a:xfrm>
          <a:prstGeom prst="rect">
            <a:avLst/>
          </a:prstGeom>
          <a:solidFill>
            <a:schemeClr val="bg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8672512"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C491F7D-612E-495D-AAC4-6E0FA974E9F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28677" name="Segnaposto piè di pagina 2"/>
          <p:cNvSpPr>
            <a:spLocks noGrp="1"/>
          </p:cNvSpPr>
          <p:nvPr>
            <p:ph type="ftr" sz="quarter" idx="11"/>
          </p:nvPr>
        </p:nvSpPr>
        <p:spPr bwMode="auto">
          <a:xfrm>
            <a:off x="3276600" y="63785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2867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58FA9DD-7B22-4DC0-8F2B-2A1500FEE2AB}" type="slidenum">
              <a:rPr lang="it-IT" altLang="it-IT" sz="800" smtClean="0">
                <a:solidFill>
                  <a:srgbClr val="000000"/>
                </a:solidFill>
              </a:rPr>
              <a:pPr fontAlgn="base">
                <a:spcBef>
                  <a:spcPct val="0"/>
                </a:spcBef>
                <a:spcAft>
                  <a:spcPct val="0"/>
                </a:spcAft>
                <a:buFontTx/>
                <a:buNone/>
              </a:pPr>
              <a:t>2</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55B6E40-0C65-45D7-8919-0538EB3D48FF}"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1203"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12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38FBFF6-A7C3-40DB-85AE-2CC565177876}" type="slidenum">
              <a:rPr lang="it-IT" altLang="it-IT" sz="800" smtClean="0">
                <a:solidFill>
                  <a:srgbClr val="000000"/>
                </a:solidFill>
              </a:rPr>
              <a:pPr fontAlgn="base">
                <a:spcBef>
                  <a:spcPct val="0"/>
                </a:spcBef>
                <a:spcAft>
                  <a:spcPct val="0"/>
                </a:spcAft>
                <a:buFontTx/>
                <a:buNone/>
              </a:pPr>
              <a:t>20</a:t>
            </a:fld>
            <a:endParaRPr lang="it-IT" altLang="it-IT" sz="800" smtClean="0">
              <a:solidFill>
                <a:srgbClr val="000000"/>
              </a:solidFill>
            </a:endParaRPr>
          </a:p>
        </p:txBody>
      </p:sp>
      <p:sp>
        <p:nvSpPr>
          <p:cNvPr id="51205" name="Segnaposto contenuto 1"/>
          <p:cNvSpPr>
            <a:spLocks noGrp="1"/>
          </p:cNvSpPr>
          <p:nvPr>
            <p:ph idx="1"/>
          </p:nvPr>
        </p:nvSpPr>
        <p:spPr/>
        <p:txBody>
          <a:bodyPr/>
          <a:lstStyle/>
          <a:p>
            <a:r>
              <a:rPr lang="it-IT" altLang="it-IT" smtClean="0">
                <a:latin typeface="Arial" panose="020B0604020202020204" pitchFamily="34" charset="0"/>
                <a:cs typeface="Arial" panose="020B0604020202020204" pitchFamily="34" charset="0"/>
                <a:hlinkClick r:id="rId2"/>
              </a:rPr>
              <a:t>https://www.popupmag.it/fashion-blogger-famose/</a:t>
            </a:r>
            <a:r>
              <a:rPr lang="it-IT" altLang="it-IT" smtClean="0">
                <a:latin typeface="Arial" panose="020B0604020202020204" pitchFamily="34" charset="0"/>
                <a:cs typeface="Arial" panose="020B0604020202020204" pitchFamily="34" charset="0"/>
              </a:rPr>
              <a:t> </a:t>
            </a:r>
          </a:p>
          <a:p>
            <a:r>
              <a:rPr lang="it-IT" altLang="it-IT" smtClean="0">
                <a:latin typeface="Arial" panose="020B0604020202020204" pitchFamily="34" charset="0"/>
                <a:cs typeface="Arial" panose="020B0604020202020204" pitchFamily="34" charset="0"/>
                <a:hlinkClick r:id="rId3"/>
              </a:rPr>
              <a:t>https://www.millionaireweb.it/la-classifica-dei-blogger-piu-seguiti-in-italia/</a:t>
            </a:r>
            <a:r>
              <a:rPr lang="it-IT" altLang="it-IT" smtClean="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457200" y="1096963"/>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introduzione </a:t>
            </a:r>
            <a:r>
              <a:rPr lang="it-IT" altLang="it-IT" sz="2000" dirty="0" smtClean="0"/>
              <a:t>(2)</a:t>
            </a:r>
            <a:endParaRPr lang="it-IT" altLang="it-IT" sz="4000" dirty="0" smtClean="0"/>
          </a:p>
        </p:txBody>
      </p:sp>
      <p:sp>
        <p:nvSpPr>
          <p:cNvPr id="52227" name="Rectangle 3"/>
          <p:cNvSpPr>
            <a:spLocks noChangeArrowheads="1"/>
          </p:cNvSpPr>
          <p:nvPr/>
        </p:nvSpPr>
        <p:spPr bwMode="auto">
          <a:xfrm>
            <a:off x="1501775" y="2774950"/>
            <a:ext cx="6470650" cy="3392488"/>
          </a:xfrm>
          <a:prstGeom prst="rect">
            <a:avLst/>
          </a:prstGeom>
          <a:solidFill>
            <a:schemeClr val="bg1"/>
          </a:solidFill>
          <a:ln w="508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52228" name="Line 4"/>
          <p:cNvSpPr>
            <a:spLocks noChangeShapeType="1"/>
          </p:cNvSpPr>
          <p:nvPr/>
        </p:nvSpPr>
        <p:spPr bwMode="auto">
          <a:xfrm>
            <a:off x="4775200" y="2752725"/>
            <a:ext cx="1588" cy="343693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52229" name="Line 5"/>
          <p:cNvSpPr>
            <a:spLocks noChangeShapeType="1"/>
          </p:cNvSpPr>
          <p:nvPr/>
        </p:nvSpPr>
        <p:spPr bwMode="auto">
          <a:xfrm>
            <a:off x="1476375" y="4438650"/>
            <a:ext cx="6521450" cy="158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52230" name="Rectangle 6"/>
          <p:cNvSpPr>
            <a:spLocks noChangeArrowheads="1"/>
          </p:cNvSpPr>
          <p:nvPr/>
        </p:nvSpPr>
        <p:spPr bwMode="auto">
          <a:xfrm>
            <a:off x="3784600" y="1922463"/>
            <a:ext cx="2301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800">
                <a:solidFill>
                  <a:srgbClr val="FF0000"/>
                </a:solidFill>
                <a:latin typeface="Tahoma" panose="020B0604030504040204" pitchFamily="34" charset="0"/>
              </a:rPr>
              <a:t>Promozione</a:t>
            </a:r>
          </a:p>
        </p:txBody>
      </p:sp>
      <p:sp>
        <p:nvSpPr>
          <p:cNvPr id="52231" name="Rectangle 7"/>
          <p:cNvSpPr>
            <a:spLocks noChangeArrowheads="1"/>
          </p:cNvSpPr>
          <p:nvPr/>
        </p:nvSpPr>
        <p:spPr bwMode="auto">
          <a:xfrm>
            <a:off x="2286000" y="2286000"/>
            <a:ext cx="452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solidFill>
                  <a:srgbClr val="FF9900"/>
                </a:solidFill>
                <a:latin typeface="Tahoma" panose="020B0604030504040204" pitchFamily="34" charset="0"/>
              </a:rPr>
              <a:t>     Alta                           Bassa</a:t>
            </a:r>
          </a:p>
        </p:txBody>
      </p:sp>
      <p:sp>
        <p:nvSpPr>
          <p:cNvPr id="52232" name="Rectangle 8"/>
          <p:cNvSpPr>
            <a:spLocks noChangeArrowheads="1"/>
          </p:cNvSpPr>
          <p:nvPr/>
        </p:nvSpPr>
        <p:spPr bwMode="auto">
          <a:xfrm rot="-5460000">
            <a:off x="-211931" y="4033044"/>
            <a:ext cx="1389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800">
                <a:solidFill>
                  <a:srgbClr val="FF0000"/>
                </a:solidFill>
                <a:latin typeface="Tahoma" panose="020B0604030504040204" pitchFamily="34" charset="0"/>
              </a:rPr>
              <a:t>Prezzo</a:t>
            </a:r>
          </a:p>
        </p:txBody>
      </p:sp>
      <p:sp>
        <p:nvSpPr>
          <p:cNvPr id="52233" name="Rectangle 9"/>
          <p:cNvSpPr>
            <a:spLocks noChangeArrowheads="1"/>
          </p:cNvSpPr>
          <p:nvPr/>
        </p:nvSpPr>
        <p:spPr bwMode="auto">
          <a:xfrm rot="-5340000">
            <a:off x="-257175" y="4449763"/>
            <a:ext cx="294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solidFill>
                  <a:srgbClr val="FF9900"/>
                </a:solidFill>
                <a:latin typeface="Tahoma" panose="020B0604030504040204" pitchFamily="34" charset="0"/>
              </a:rPr>
              <a:t>     Basso         Alto</a:t>
            </a:r>
          </a:p>
        </p:txBody>
      </p:sp>
      <p:sp>
        <p:nvSpPr>
          <p:cNvPr id="52234" name="Rectangle 10"/>
          <p:cNvSpPr>
            <a:spLocks noChangeArrowheads="1"/>
          </p:cNvSpPr>
          <p:nvPr/>
        </p:nvSpPr>
        <p:spPr bwMode="auto">
          <a:xfrm>
            <a:off x="1985963" y="3259138"/>
            <a:ext cx="2309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latin typeface="Tahoma" panose="020B0604030504040204" pitchFamily="34" charset="0"/>
              </a:rPr>
              <a:t>SCREMATURA</a:t>
            </a:r>
          </a:p>
          <a:p>
            <a:pPr>
              <a:spcBef>
                <a:spcPct val="0"/>
              </a:spcBef>
              <a:buFontTx/>
              <a:buNone/>
            </a:pPr>
            <a:r>
              <a:rPr lang="it-IT" altLang="it-IT" sz="2400">
                <a:latin typeface="Tahoma" panose="020B0604030504040204" pitchFamily="34" charset="0"/>
              </a:rPr>
              <a:t>RAPIDA</a:t>
            </a:r>
          </a:p>
        </p:txBody>
      </p:sp>
      <p:sp>
        <p:nvSpPr>
          <p:cNvPr id="52235" name="Rectangle 11"/>
          <p:cNvSpPr>
            <a:spLocks noChangeArrowheads="1"/>
          </p:cNvSpPr>
          <p:nvPr/>
        </p:nvSpPr>
        <p:spPr bwMode="auto">
          <a:xfrm>
            <a:off x="5133975" y="4879975"/>
            <a:ext cx="2605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latin typeface="Tahoma" panose="020B0604030504040204" pitchFamily="34" charset="0"/>
              </a:rPr>
              <a:t>PENETRAZIONE</a:t>
            </a:r>
          </a:p>
          <a:p>
            <a:pPr>
              <a:spcBef>
                <a:spcPct val="0"/>
              </a:spcBef>
              <a:buFontTx/>
              <a:buNone/>
            </a:pPr>
            <a:r>
              <a:rPr lang="it-IT" altLang="it-IT" sz="2400">
                <a:latin typeface="Tahoma" panose="020B0604030504040204" pitchFamily="34" charset="0"/>
              </a:rPr>
              <a:t>LENTA</a:t>
            </a:r>
          </a:p>
        </p:txBody>
      </p:sp>
      <p:sp>
        <p:nvSpPr>
          <p:cNvPr id="52236" name="Rectangle 12"/>
          <p:cNvSpPr>
            <a:spLocks noChangeArrowheads="1"/>
          </p:cNvSpPr>
          <p:nvPr/>
        </p:nvSpPr>
        <p:spPr bwMode="auto">
          <a:xfrm>
            <a:off x="1835150" y="4879975"/>
            <a:ext cx="2605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latin typeface="Tahoma" panose="020B0604030504040204" pitchFamily="34" charset="0"/>
              </a:rPr>
              <a:t>PENETRAZIONE</a:t>
            </a:r>
          </a:p>
          <a:p>
            <a:pPr>
              <a:spcBef>
                <a:spcPct val="0"/>
              </a:spcBef>
              <a:buFontTx/>
              <a:buNone/>
            </a:pPr>
            <a:r>
              <a:rPr lang="it-IT" altLang="it-IT" sz="2400">
                <a:latin typeface="Tahoma" panose="020B0604030504040204" pitchFamily="34" charset="0"/>
              </a:rPr>
              <a:t>RAPIDA</a:t>
            </a:r>
          </a:p>
        </p:txBody>
      </p:sp>
      <p:sp>
        <p:nvSpPr>
          <p:cNvPr id="52237" name="Rectangle 13"/>
          <p:cNvSpPr>
            <a:spLocks noChangeArrowheads="1"/>
          </p:cNvSpPr>
          <p:nvPr/>
        </p:nvSpPr>
        <p:spPr bwMode="auto">
          <a:xfrm>
            <a:off x="5208588" y="3259138"/>
            <a:ext cx="2309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latin typeface="Tahoma" panose="020B0604030504040204" pitchFamily="34" charset="0"/>
              </a:rPr>
              <a:t>SCREMATURA</a:t>
            </a:r>
          </a:p>
          <a:p>
            <a:pPr>
              <a:spcBef>
                <a:spcPct val="0"/>
              </a:spcBef>
              <a:buFontTx/>
              <a:buNone/>
            </a:pPr>
            <a:r>
              <a:rPr lang="it-IT" altLang="it-IT" sz="2400">
                <a:latin typeface="Tahoma" panose="020B0604030504040204" pitchFamily="34" charset="0"/>
              </a:rPr>
              <a:t>LENTA</a:t>
            </a:r>
          </a:p>
        </p:txBody>
      </p:sp>
      <p:sp>
        <p:nvSpPr>
          <p:cNvPr id="52238"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6F10A7A-55E5-4583-9168-33FB16C2F140}"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2239"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224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3D7638F-9E53-4671-AC21-660F4BD05341}" type="slidenum">
              <a:rPr lang="it-IT" altLang="it-IT" sz="800" smtClean="0">
                <a:solidFill>
                  <a:srgbClr val="898989"/>
                </a:solidFill>
              </a:rPr>
              <a:pPr fontAlgn="base">
                <a:spcBef>
                  <a:spcPct val="0"/>
                </a:spcBef>
                <a:spcAft>
                  <a:spcPct val="0"/>
                </a:spcAft>
                <a:buFontTx/>
                <a:buNone/>
              </a:pPr>
              <a:t>21</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33388" y="1052513"/>
            <a:ext cx="8459787" cy="558800"/>
          </a:xfrm>
        </p:spPr>
        <p:txBody>
          <a:bodyPr rtlCol="0">
            <a:normAutofit fontScale="90000"/>
          </a:bodyPr>
          <a:lstStyle/>
          <a:p>
            <a:pPr eaLnBrk="1" fontAlgn="auto" hangingPunct="1">
              <a:spcAft>
                <a:spcPts val="0"/>
              </a:spcAft>
              <a:defRPr/>
            </a:pPr>
            <a:r>
              <a:rPr lang="it-IT" altLang="it-IT" sz="3600" dirty="0" smtClean="0"/>
              <a:t>Strategie di marketing in fase di crescita </a:t>
            </a:r>
            <a:r>
              <a:rPr lang="it-IT" altLang="it-IT" sz="2000" dirty="0" smtClean="0"/>
              <a:t>(1)</a:t>
            </a:r>
            <a:endParaRPr lang="it-IT" altLang="it-IT" sz="4000" dirty="0" smtClean="0"/>
          </a:p>
        </p:txBody>
      </p:sp>
      <p:sp>
        <p:nvSpPr>
          <p:cNvPr id="36867" name="Rectangle 3"/>
          <p:cNvSpPr>
            <a:spLocks noGrp="1" noChangeArrowheads="1"/>
          </p:cNvSpPr>
          <p:nvPr>
            <p:ph type="body" idx="1"/>
          </p:nvPr>
        </p:nvSpPr>
        <p:spPr>
          <a:xfrm>
            <a:off x="457200" y="1720850"/>
            <a:ext cx="8229600" cy="4525963"/>
          </a:xfrm>
        </p:spPr>
        <p:txBody>
          <a:bodyPr/>
          <a:lstStyle/>
          <a:p>
            <a:pPr eaLnBrk="1" hangingPunct="1">
              <a:lnSpc>
                <a:spcPct val="90000"/>
              </a:lnSpc>
              <a:buFont typeface="Wingdings" panose="05000000000000000000" pitchFamily="2" charset="2"/>
              <a:buNone/>
              <a:defRPr/>
            </a:pPr>
            <a:r>
              <a:rPr lang="it-IT" altLang="it-IT" sz="2900" b="1" dirty="0" smtClean="0">
                <a:solidFill>
                  <a:schemeClr val="accent6">
                    <a:lumMod val="75000"/>
                  </a:schemeClr>
                </a:solidFill>
                <a:latin typeface="Arial" panose="020B0604020202020204" pitchFamily="34" charset="0"/>
                <a:cs typeface="Arial" panose="020B0604020202020204" pitchFamily="34" charset="0"/>
              </a:rPr>
              <a:t>La fase è caratterizzata da:</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Rapida ascesa delle vendite</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Nuovi consumatori</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Nuovi concorrenti</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Nuove caratteristiche del prodotto</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Aumento punti di vendita</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Prezzi tendenzialmente stabili</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Spese promozionali tendenzialmente stabili</a:t>
            </a:r>
          </a:p>
          <a:p>
            <a:pPr eaLnBrk="1" hangingPunct="1">
              <a:lnSpc>
                <a:spcPct val="90000"/>
              </a:lnSpc>
              <a:defRPr/>
            </a:pPr>
            <a:r>
              <a:rPr lang="it-IT" altLang="it-IT" sz="2800" dirty="0" smtClean="0">
                <a:latin typeface="Arial" panose="020B0604020202020204" pitchFamily="34" charset="0"/>
                <a:cs typeface="Arial" panose="020B0604020202020204" pitchFamily="34" charset="0"/>
              </a:rPr>
              <a:t>Profitti in crescita</a:t>
            </a:r>
          </a:p>
        </p:txBody>
      </p:sp>
      <p:sp>
        <p:nvSpPr>
          <p:cNvPr id="5427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D8E179F-17C3-4196-82C0-6222947CD666}"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427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427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162F9A9-56E0-4DF5-9760-E748B017C3D6}" type="slidenum">
              <a:rPr lang="it-IT" altLang="it-IT" sz="800" smtClean="0">
                <a:solidFill>
                  <a:srgbClr val="000000"/>
                </a:solidFill>
              </a:rPr>
              <a:pPr fontAlgn="base">
                <a:spcBef>
                  <a:spcPct val="0"/>
                </a:spcBef>
                <a:spcAft>
                  <a:spcPct val="0"/>
                </a:spcAft>
                <a:buFontTx/>
                <a:buNone/>
              </a:pPr>
              <a:t>22</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455613" y="1268413"/>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crescita </a:t>
            </a:r>
            <a:r>
              <a:rPr lang="it-IT" altLang="it-IT" sz="2000" dirty="0" smtClean="0"/>
              <a:t>(2)</a:t>
            </a:r>
          </a:p>
        </p:txBody>
      </p:sp>
      <p:sp>
        <p:nvSpPr>
          <p:cNvPr id="55299" name="Rectangle 3"/>
          <p:cNvSpPr>
            <a:spLocks noGrp="1" noChangeArrowheads="1"/>
          </p:cNvSpPr>
          <p:nvPr>
            <p:ph type="body" idx="1"/>
          </p:nvPr>
        </p:nvSpPr>
        <p:spPr>
          <a:xfrm>
            <a:off x="555625" y="2349500"/>
            <a:ext cx="8229600" cy="3489325"/>
          </a:xfrm>
        </p:spPr>
        <p:txBody>
          <a:bodyPr/>
          <a:lstStyle/>
          <a:p>
            <a:pPr eaLnBrk="1" hangingPunct="1"/>
            <a:r>
              <a:rPr lang="it-IT" altLang="it-IT" smtClean="0">
                <a:latin typeface="Arial" panose="020B0604020202020204" pitchFamily="34" charset="0"/>
                <a:cs typeface="Arial" panose="020B0604020202020204" pitchFamily="34" charset="0"/>
              </a:rPr>
              <a:t>Qualità – nuove caratteristiche</a:t>
            </a:r>
          </a:p>
          <a:p>
            <a:pPr eaLnBrk="1" hangingPunct="1"/>
            <a:r>
              <a:rPr lang="it-IT" altLang="it-IT" smtClean="0">
                <a:latin typeface="Arial" panose="020B0604020202020204" pitchFamily="34" charset="0"/>
                <a:cs typeface="Arial" panose="020B0604020202020204" pitchFamily="34" charset="0"/>
              </a:rPr>
              <a:t>Nuovi segmenti</a:t>
            </a:r>
          </a:p>
          <a:p>
            <a:pPr eaLnBrk="1" hangingPunct="1"/>
            <a:r>
              <a:rPr lang="it-IT" altLang="it-IT" smtClean="0">
                <a:latin typeface="Arial" panose="020B0604020202020204" pitchFamily="34" charset="0"/>
                <a:cs typeface="Arial" panose="020B0604020202020204" pitchFamily="34" charset="0"/>
              </a:rPr>
              <a:t>Nuovi canali distributivi</a:t>
            </a:r>
          </a:p>
          <a:p>
            <a:pPr eaLnBrk="1" hangingPunct="1"/>
            <a:r>
              <a:rPr lang="it-IT" altLang="it-IT" smtClean="0">
                <a:latin typeface="Arial" panose="020B0604020202020204" pitchFamily="34" charset="0"/>
                <a:cs typeface="Arial" panose="020B0604020202020204" pitchFamily="34" charset="0"/>
              </a:rPr>
              <a:t>Spese pubblicitarie da notorietà a riacquisto</a:t>
            </a:r>
          </a:p>
          <a:p>
            <a:pPr eaLnBrk="1" hangingPunct="1"/>
            <a:r>
              <a:rPr lang="it-IT" altLang="it-IT" smtClean="0">
                <a:latin typeface="Arial" panose="020B0604020202020204" pitchFamily="34" charset="0"/>
                <a:cs typeface="Arial" panose="020B0604020202020204" pitchFamily="34" charset="0"/>
              </a:rPr>
              <a:t>Riduzione prezzi</a:t>
            </a:r>
          </a:p>
        </p:txBody>
      </p:sp>
      <p:sp>
        <p:nvSpPr>
          <p:cNvPr id="55300" name="Picture 4" descr="BS02064_"/>
          <p:cNvSpPr>
            <a:spLocks noChangeAspect="1" noChangeArrowheads="1"/>
          </p:cNvSpPr>
          <p:nvPr/>
        </p:nvSpPr>
        <p:spPr bwMode="auto">
          <a:xfrm>
            <a:off x="6781800" y="4648200"/>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5530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AAAF499-7266-4409-89E2-875D1B5D0FED}"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5302"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530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E9A8629-FEA0-4E01-9DE5-6BA96BB97234}" type="slidenum">
              <a:rPr lang="it-IT" altLang="it-IT" sz="800" smtClean="0">
                <a:solidFill>
                  <a:srgbClr val="000000"/>
                </a:solidFill>
              </a:rPr>
              <a:pPr fontAlgn="base">
                <a:spcBef>
                  <a:spcPct val="0"/>
                </a:spcBef>
                <a:spcAft>
                  <a:spcPct val="0"/>
                </a:spcAft>
                <a:buFontTx/>
                <a:buNone/>
              </a:pPr>
              <a:t>23</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457200" y="1125538"/>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maturità </a:t>
            </a:r>
            <a:r>
              <a:rPr lang="it-IT" altLang="it-IT" sz="2000" dirty="0" smtClean="0"/>
              <a:t>(1)</a:t>
            </a:r>
          </a:p>
        </p:txBody>
      </p:sp>
      <p:sp>
        <p:nvSpPr>
          <p:cNvPr id="39939" name="Rectangle 3"/>
          <p:cNvSpPr>
            <a:spLocks noGrp="1" noChangeArrowheads="1"/>
          </p:cNvSpPr>
          <p:nvPr>
            <p:ph type="body" idx="1"/>
          </p:nvPr>
        </p:nvSpPr>
        <p:spPr>
          <a:xfrm>
            <a:off x="228600" y="2017713"/>
            <a:ext cx="8726488" cy="4383087"/>
          </a:xfrm>
        </p:spPr>
        <p:txBody>
          <a:bodyPr/>
          <a:lstStyle/>
          <a:p>
            <a:pPr eaLnBrk="1" hangingPunct="1">
              <a:lnSpc>
                <a:spcPct val="90000"/>
              </a:lnSpc>
              <a:buFont typeface="Wingdings" panose="05000000000000000000" pitchFamily="2" charset="2"/>
              <a:buNone/>
              <a:defRPr/>
            </a:pPr>
            <a:r>
              <a:rPr lang="it-IT" altLang="it-IT" sz="2400" b="1" dirty="0" smtClean="0">
                <a:solidFill>
                  <a:schemeClr val="accent6">
                    <a:lumMod val="75000"/>
                  </a:schemeClr>
                </a:solidFill>
                <a:latin typeface="Arial" panose="020B0604020202020204" pitchFamily="34" charset="0"/>
                <a:cs typeface="Arial" panose="020B0604020202020204" pitchFamily="34" charset="0"/>
              </a:rPr>
              <a:t>La fase è caratterizzata da:</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Tasso di crescita del prodotto in riduzione</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Lunghezza temporale ampia (maturità della crescita, stabile, del decadimento)</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Sovraccapacità produttiva</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Concorrenza intensificata</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Concessione di sconti e prezzi fuori listino</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Incremento spese pubblicitarie e offerte a clienti e distributori</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Aumento spese ricerca e sviluppo</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Erosione dei profitti</a:t>
            </a:r>
          </a:p>
          <a:p>
            <a:pPr eaLnBrk="1" hangingPunct="1">
              <a:lnSpc>
                <a:spcPct val="90000"/>
              </a:lnSpc>
              <a:defRPr/>
            </a:pPr>
            <a:r>
              <a:rPr lang="it-IT" altLang="it-IT" sz="2300" dirty="0" smtClean="0">
                <a:latin typeface="Arial" panose="020B0604020202020204" pitchFamily="34" charset="0"/>
                <a:cs typeface="Arial" panose="020B0604020202020204" pitchFamily="34" charset="0"/>
              </a:rPr>
              <a:t>Possibile uscita dal mercato di alcuni concorrenti</a:t>
            </a:r>
          </a:p>
        </p:txBody>
      </p:sp>
      <p:sp>
        <p:nvSpPr>
          <p:cNvPr id="57348"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AC93ADC-1C86-40CF-84B2-BCCCCB32B246}"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7349"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735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5586DB4-31D3-4DEE-A4BB-3F42A514FBE3}" type="slidenum">
              <a:rPr lang="it-IT" altLang="it-IT" sz="800" smtClean="0">
                <a:solidFill>
                  <a:srgbClr val="000000"/>
                </a:solidFill>
              </a:rPr>
              <a:pPr fontAlgn="base">
                <a:spcBef>
                  <a:spcPct val="0"/>
                </a:spcBef>
                <a:spcAft>
                  <a:spcPct val="0"/>
                </a:spcAft>
                <a:buFontTx/>
                <a:buNone/>
              </a:pPr>
              <a:t>24</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457200" y="1211263"/>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maturità </a:t>
            </a:r>
            <a:r>
              <a:rPr lang="it-IT" altLang="it-IT" sz="2000" dirty="0" smtClean="0"/>
              <a:t>(2)</a:t>
            </a:r>
          </a:p>
        </p:txBody>
      </p:sp>
      <p:sp>
        <p:nvSpPr>
          <p:cNvPr id="40963" name="Rectangle 3"/>
          <p:cNvSpPr>
            <a:spLocks noGrp="1" noChangeArrowheads="1"/>
          </p:cNvSpPr>
          <p:nvPr>
            <p:ph type="body" idx="1"/>
          </p:nvPr>
        </p:nvSpPr>
        <p:spPr>
          <a:xfrm>
            <a:off x="971550" y="2209800"/>
            <a:ext cx="8020050" cy="4114800"/>
          </a:xfrm>
        </p:spPr>
        <p:txBody>
          <a:bodyPr/>
          <a:lstStyle/>
          <a:p>
            <a:pPr marL="609600" indent="-609600" eaLnBrk="1" hangingPunct="1">
              <a:buFont typeface="Wingdings" panose="05000000000000000000" pitchFamily="2" charset="2"/>
              <a:buNone/>
              <a:defRPr/>
            </a:pPr>
            <a:r>
              <a:rPr lang="it-IT" altLang="it-IT" b="1" dirty="0" smtClean="0">
                <a:solidFill>
                  <a:schemeClr val="accent6">
                    <a:lumMod val="75000"/>
                  </a:schemeClr>
                </a:solidFill>
                <a:latin typeface="Arial" panose="020B0604020202020204" pitchFamily="34" charset="0"/>
                <a:cs typeface="Arial" panose="020B0604020202020204" pitchFamily="34" charset="0"/>
              </a:rPr>
              <a:t>MODIFICHE NELLE STRATEGIE DI</a:t>
            </a:r>
            <a:r>
              <a:rPr lang="it-IT" altLang="it-IT" dirty="0" smtClean="0">
                <a:solidFill>
                  <a:schemeClr val="hlink"/>
                </a:solidFill>
                <a:latin typeface="Arial" panose="020B0604020202020204" pitchFamily="34" charset="0"/>
                <a:cs typeface="Arial" panose="020B0604020202020204" pitchFamily="34" charset="0"/>
              </a:rPr>
              <a:t>:</a:t>
            </a:r>
          </a:p>
          <a:p>
            <a:pPr marL="609600" indent="-609600" eaLnBrk="1" hangingPunct="1">
              <a:buFont typeface="Wingdings" panose="05000000000000000000" pitchFamily="2" charset="2"/>
              <a:buAutoNum type="arabicPeriod"/>
              <a:defRPr/>
            </a:pPr>
            <a:r>
              <a:rPr lang="it-IT" altLang="it-IT" dirty="0" smtClean="0">
                <a:latin typeface="Arial" panose="020B0604020202020204" pitchFamily="34" charset="0"/>
                <a:cs typeface="Arial" panose="020B0604020202020204" pitchFamily="34" charset="0"/>
              </a:rPr>
              <a:t>MERCATO </a:t>
            </a:r>
            <a:r>
              <a:rPr lang="it-IT" altLang="it-IT" dirty="0" smtClean="0">
                <a:latin typeface="Arial" panose="020B0604020202020204" pitchFamily="34" charset="0"/>
                <a:cs typeface="Arial" panose="020B0604020202020204" pitchFamily="34" charset="0"/>
                <a:sym typeface="Wingdings" panose="05000000000000000000" pitchFamily="2" charset="2"/>
              </a:rPr>
              <a:t></a:t>
            </a:r>
            <a:endParaRPr lang="it-IT" altLang="it-IT" dirty="0" smtClean="0">
              <a:latin typeface="Arial" panose="020B0604020202020204" pitchFamily="34" charset="0"/>
              <a:cs typeface="Arial" panose="020B0604020202020204" pitchFamily="34" charset="0"/>
            </a:endParaRPr>
          </a:p>
          <a:p>
            <a:pPr marL="609600" indent="-609600" eaLnBrk="1" hangingPunct="1">
              <a:buFont typeface="Wingdings" panose="05000000000000000000" pitchFamily="2" charset="2"/>
              <a:buAutoNum type="arabicPeriod"/>
              <a:defRPr/>
            </a:pPr>
            <a:r>
              <a:rPr lang="it-IT" altLang="it-IT" dirty="0" smtClean="0">
                <a:latin typeface="Arial" panose="020B0604020202020204" pitchFamily="34" charset="0"/>
                <a:cs typeface="Arial" panose="020B0604020202020204" pitchFamily="34" charset="0"/>
              </a:rPr>
              <a:t>PRODOTTO</a:t>
            </a:r>
          </a:p>
          <a:p>
            <a:pPr marL="609600" indent="-609600" eaLnBrk="1" hangingPunct="1">
              <a:buFont typeface="Wingdings" panose="05000000000000000000" pitchFamily="2" charset="2"/>
              <a:buAutoNum type="arabicPeriod"/>
              <a:defRPr/>
            </a:pPr>
            <a:r>
              <a:rPr lang="it-IT" altLang="it-IT" dirty="0" smtClean="0">
                <a:latin typeface="Arial" panose="020B0604020202020204" pitchFamily="34" charset="0"/>
                <a:cs typeface="Arial" panose="020B0604020202020204" pitchFamily="34" charset="0"/>
              </a:rPr>
              <a:t>MARKETING MIX</a:t>
            </a:r>
          </a:p>
        </p:txBody>
      </p:sp>
      <p:pic>
        <p:nvPicPr>
          <p:cNvPr id="58372" name="Picture 4" descr="PE020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3284538"/>
            <a:ext cx="232251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299E569-971F-48B9-A887-0DFFF30D0B97}"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8374"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837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1064E89-491C-4F56-A6BA-6909B992ED56}" type="slidenum">
              <a:rPr lang="it-IT" altLang="it-IT" sz="800" smtClean="0">
                <a:solidFill>
                  <a:srgbClr val="000000"/>
                </a:solidFill>
              </a:rPr>
              <a:pPr fontAlgn="base">
                <a:spcBef>
                  <a:spcPct val="0"/>
                </a:spcBef>
                <a:spcAft>
                  <a:spcPct val="0"/>
                </a:spcAft>
                <a:buFontTx/>
                <a:buNone/>
              </a:pPr>
              <a:t>25</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1068388"/>
            <a:ext cx="8229600" cy="558800"/>
          </a:xfrm>
        </p:spPr>
        <p:txBody>
          <a:bodyPr rtlCol="0">
            <a:normAutofit fontScale="90000"/>
          </a:bodyPr>
          <a:lstStyle/>
          <a:p>
            <a:pPr eaLnBrk="1" fontAlgn="auto" hangingPunct="1">
              <a:spcAft>
                <a:spcPts val="0"/>
              </a:spcAft>
              <a:defRPr/>
            </a:pPr>
            <a:r>
              <a:rPr lang="it-IT" altLang="it-IT" sz="4000" dirty="0" smtClean="0"/>
              <a:t>1. Modifiche nelle strategie di mercato</a:t>
            </a:r>
          </a:p>
        </p:txBody>
      </p:sp>
      <p:sp>
        <p:nvSpPr>
          <p:cNvPr id="36869" name="Rectangle 3"/>
          <p:cNvSpPr>
            <a:spLocks noGrp="1" noChangeArrowheads="1"/>
          </p:cNvSpPr>
          <p:nvPr>
            <p:ph type="body" idx="1"/>
          </p:nvPr>
        </p:nvSpPr>
        <p:spPr>
          <a:xfrm>
            <a:off x="304800" y="2017713"/>
            <a:ext cx="8650288" cy="4114800"/>
          </a:xfrm>
        </p:spPr>
        <p:txBody>
          <a:bodyPr rtlCol="0">
            <a:normAutofit lnSpcReduction="10000"/>
          </a:bodyPr>
          <a:lstStyle/>
          <a:p>
            <a:pPr eaLnBrk="1" fontAlgn="auto" hangingPunct="1">
              <a:lnSpc>
                <a:spcPct val="90000"/>
              </a:lnSpc>
              <a:spcAft>
                <a:spcPts val="0"/>
              </a:spcAft>
              <a:buFont typeface="Wingdings" panose="05000000000000000000" pitchFamily="2" charset="2"/>
              <a:buNone/>
              <a:defRPr/>
            </a:pPr>
            <a:r>
              <a:rPr lang="it-IT" altLang="it-IT" sz="2800" dirty="0" smtClean="0"/>
              <a:t>	L’impresa deve cercare di espandere il mercato della sua marca operando su 2 fattori</a:t>
            </a:r>
          </a:p>
          <a:p>
            <a:pPr eaLnBrk="1" fontAlgn="auto" hangingPunct="1">
              <a:lnSpc>
                <a:spcPct val="90000"/>
              </a:lnSpc>
              <a:spcAft>
                <a:spcPts val="0"/>
              </a:spcAft>
              <a:buFont typeface="Arial"/>
              <a:buChar char="•"/>
              <a:defRPr/>
            </a:pPr>
            <a:r>
              <a:rPr lang="it-IT" altLang="it-IT" sz="2800" b="1" dirty="0" smtClean="0">
                <a:solidFill>
                  <a:schemeClr val="accent6">
                    <a:lumMod val="75000"/>
                  </a:schemeClr>
                </a:solidFill>
              </a:rPr>
              <a:t>Numero di utilizzatori</a:t>
            </a:r>
          </a:p>
          <a:p>
            <a:pPr lvl="1" eaLnBrk="1" fontAlgn="auto" hangingPunct="1">
              <a:lnSpc>
                <a:spcPct val="90000"/>
              </a:lnSpc>
              <a:spcAft>
                <a:spcPts val="0"/>
              </a:spcAft>
              <a:buFont typeface="Arial"/>
              <a:buChar char="–"/>
              <a:defRPr/>
            </a:pPr>
            <a:r>
              <a:rPr lang="it-IT" altLang="it-IT" sz="2400" dirty="0" smtClean="0"/>
              <a:t>Convertire non utilizzatori</a:t>
            </a:r>
          </a:p>
          <a:p>
            <a:pPr lvl="1" eaLnBrk="1" fontAlgn="auto" hangingPunct="1">
              <a:lnSpc>
                <a:spcPct val="90000"/>
              </a:lnSpc>
              <a:spcAft>
                <a:spcPts val="0"/>
              </a:spcAft>
              <a:buFont typeface="Arial"/>
              <a:buChar char="–"/>
              <a:defRPr/>
            </a:pPr>
            <a:r>
              <a:rPr lang="it-IT" altLang="it-IT" sz="2400" dirty="0" smtClean="0"/>
              <a:t>Entrare in nuovi segmenti di mercato</a:t>
            </a:r>
          </a:p>
          <a:p>
            <a:pPr lvl="1" eaLnBrk="1" fontAlgn="auto" hangingPunct="1">
              <a:lnSpc>
                <a:spcPct val="90000"/>
              </a:lnSpc>
              <a:spcAft>
                <a:spcPts val="0"/>
              </a:spcAft>
              <a:buFont typeface="Arial"/>
              <a:buChar char="–"/>
              <a:defRPr/>
            </a:pPr>
            <a:r>
              <a:rPr lang="it-IT" altLang="it-IT" sz="2400" dirty="0" smtClean="0"/>
              <a:t>Conquistare i clienti della concorrenza</a:t>
            </a:r>
          </a:p>
          <a:p>
            <a:pPr eaLnBrk="1" fontAlgn="auto" hangingPunct="1">
              <a:lnSpc>
                <a:spcPct val="90000"/>
              </a:lnSpc>
              <a:spcAft>
                <a:spcPts val="0"/>
              </a:spcAft>
              <a:buFont typeface="Arial"/>
              <a:buChar char="•"/>
              <a:defRPr/>
            </a:pPr>
            <a:r>
              <a:rPr lang="it-IT" altLang="it-IT" sz="2800" b="1" dirty="0" smtClean="0">
                <a:solidFill>
                  <a:schemeClr val="accent6">
                    <a:lumMod val="75000"/>
                  </a:schemeClr>
                </a:solidFill>
              </a:rPr>
              <a:t>Consumo per utilizzatore</a:t>
            </a:r>
          </a:p>
          <a:p>
            <a:pPr lvl="1" eaLnBrk="1" fontAlgn="auto" hangingPunct="1">
              <a:lnSpc>
                <a:spcPct val="90000"/>
              </a:lnSpc>
              <a:spcAft>
                <a:spcPts val="0"/>
              </a:spcAft>
              <a:buFont typeface="Arial"/>
              <a:buChar char="–"/>
              <a:defRPr/>
            </a:pPr>
            <a:r>
              <a:rPr lang="it-IT" altLang="it-IT" sz="2400" dirty="0" smtClean="0"/>
              <a:t>Uso più frequente</a:t>
            </a:r>
          </a:p>
          <a:p>
            <a:pPr lvl="1" eaLnBrk="1" fontAlgn="auto" hangingPunct="1">
              <a:lnSpc>
                <a:spcPct val="90000"/>
              </a:lnSpc>
              <a:spcAft>
                <a:spcPts val="0"/>
              </a:spcAft>
              <a:buFont typeface="Arial"/>
              <a:buChar char="–"/>
              <a:defRPr/>
            </a:pPr>
            <a:r>
              <a:rPr lang="it-IT" altLang="it-IT" sz="2400" dirty="0" smtClean="0"/>
              <a:t>Maggior uso per ogni occasione</a:t>
            </a:r>
          </a:p>
          <a:p>
            <a:pPr lvl="1" eaLnBrk="1" fontAlgn="auto" hangingPunct="1">
              <a:lnSpc>
                <a:spcPct val="90000"/>
              </a:lnSpc>
              <a:spcAft>
                <a:spcPts val="0"/>
              </a:spcAft>
              <a:buFont typeface="Arial"/>
              <a:buChar char="–"/>
              <a:defRPr/>
            </a:pPr>
            <a:r>
              <a:rPr lang="it-IT" altLang="it-IT" sz="2400" dirty="0" smtClean="0"/>
              <a:t>Usi nuovi e più vari</a:t>
            </a:r>
          </a:p>
        </p:txBody>
      </p:sp>
      <p:sp>
        <p:nvSpPr>
          <p:cNvPr id="5939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E97C50C-3E01-43E4-AF93-02AE8FB904FE}"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5939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593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C31FBF5-929A-4022-B694-FCCE0B227949}" type="slidenum">
              <a:rPr lang="it-IT" altLang="it-IT" sz="800" smtClean="0">
                <a:solidFill>
                  <a:srgbClr val="000000"/>
                </a:solidFill>
              </a:rPr>
              <a:pPr fontAlgn="base">
                <a:spcBef>
                  <a:spcPct val="0"/>
                </a:spcBef>
                <a:spcAft>
                  <a:spcPct val="0"/>
                </a:spcAft>
                <a:buFontTx/>
                <a:buNone/>
              </a:pPr>
              <a:t>26</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57200" y="1163638"/>
            <a:ext cx="8229600" cy="558800"/>
          </a:xfrm>
        </p:spPr>
        <p:txBody>
          <a:bodyPr rtlCol="0">
            <a:normAutofit fontScale="90000"/>
          </a:bodyPr>
          <a:lstStyle/>
          <a:p>
            <a:pPr eaLnBrk="1" fontAlgn="auto" hangingPunct="1">
              <a:spcAft>
                <a:spcPts val="0"/>
              </a:spcAft>
              <a:defRPr/>
            </a:pPr>
            <a:r>
              <a:rPr lang="it-IT" altLang="it-IT" sz="4000" dirty="0" smtClean="0"/>
              <a:t>2. Modifiche nelle strategie di prodotto</a:t>
            </a:r>
          </a:p>
        </p:txBody>
      </p:sp>
      <p:sp>
        <p:nvSpPr>
          <p:cNvPr id="60419" name="Rectangle 3"/>
          <p:cNvSpPr>
            <a:spLocks noGrp="1" noChangeArrowheads="1"/>
          </p:cNvSpPr>
          <p:nvPr>
            <p:ph type="body" idx="1"/>
          </p:nvPr>
        </p:nvSpPr>
        <p:spPr>
          <a:xfrm>
            <a:off x="-304800" y="2017713"/>
            <a:ext cx="9448800" cy="4306887"/>
          </a:xfrm>
        </p:spPr>
        <p:txBody>
          <a:bodyPr/>
          <a:lstStyle/>
          <a:p>
            <a:pPr marL="0" indent="0" eaLnBrk="1" hangingPunct="1">
              <a:buFont typeface="Arial" panose="020B0604020202020204" pitchFamily="34" charset="0"/>
              <a:buNone/>
            </a:pPr>
            <a:r>
              <a:rPr lang="it-IT" altLang="it-IT" sz="2800" smtClean="0">
                <a:latin typeface="Arial" panose="020B0604020202020204" pitchFamily="34" charset="0"/>
                <a:cs typeface="Arial" panose="020B0604020202020204" pitchFamily="34" charset="0"/>
              </a:rPr>
              <a:t>	L’impresa può cercare di invertire i trend di vendita 	modificando le caratteristiche del prodotto</a:t>
            </a:r>
          </a:p>
          <a:p>
            <a:pPr marL="457200" lvl="1" indent="0" eaLnBrk="1" hangingPunct="1">
              <a:buFont typeface="Arial" panose="020B0604020202020204" pitchFamily="34" charset="0"/>
              <a:buNone/>
            </a:pPr>
            <a:r>
              <a:rPr lang="it-IT" altLang="it-IT" sz="2400" smtClean="0">
                <a:latin typeface="Arial" panose="020B0604020202020204" pitchFamily="34" charset="0"/>
                <a:cs typeface="Arial" panose="020B0604020202020204" pitchFamily="34" charset="0"/>
              </a:rPr>
              <a:t>Miglioramento della qualità</a:t>
            </a:r>
          </a:p>
          <a:p>
            <a:pPr marL="914400" lvl="2" indent="0" eaLnBrk="1" hangingPunct="1">
              <a:buFont typeface="Arial" panose="020B0604020202020204" pitchFamily="34" charset="0"/>
              <a:buNone/>
            </a:pPr>
            <a:r>
              <a:rPr lang="it-IT" altLang="it-IT" sz="2000" smtClean="0">
                <a:latin typeface="Arial" panose="020B0604020202020204" pitchFamily="34" charset="0"/>
                <a:cs typeface="Arial" panose="020B0604020202020204" pitchFamily="34" charset="0"/>
              </a:rPr>
              <a:t>Aumento delle prestazioni funzionali del prodotto (es. durata, funzionalità, affidabilità, velocità, gusto …)</a:t>
            </a:r>
          </a:p>
          <a:p>
            <a:pPr marL="457200" lvl="1" indent="0" eaLnBrk="1" hangingPunct="1">
              <a:buFont typeface="Arial" panose="020B0604020202020204" pitchFamily="34" charset="0"/>
              <a:buNone/>
            </a:pPr>
            <a:r>
              <a:rPr lang="it-IT" altLang="it-IT" sz="2400" smtClean="0">
                <a:latin typeface="Arial" panose="020B0604020202020204" pitchFamily="34" charset="0"/>
                <a:cs typeface="Arial" panose="020B0604020202020204" pitchFamily="34" charset="0"/>
              </a:rPr>
              <a:t>Miglioramento delle caratteristiche </a:t>
            </a:r>
          </a:p>
          <a:p>
            <a:pPr marL="914400" lvl="2" indent="0" eaLnBrk="1" hangingPunct="1">
              <a:buFont typeface="Arial" panose="020B0604020202020204" pitchFamily="34" charset="0"/>
              <a:buNone/>
            </a:pPr>
            <a:r>
              <a:rPr lang="it-IT" altLang="it-IT" sz="2000" smtClean="0">
                <a:latin typeface="Arial" panose="020B0604020202020204" pitchFamily="34" charset="0"/>
                <a:cs typeface="Arial" panose="020B0604020202020204" pitchFamily="34" charset="0"/>
              </a:rPr>
              <a:t>aggiunta di nuovi elementi che espandano la versatilità, sicurezza o la convenienza</a:t>
            </a:r>
          </a:p>
          <a:p>
            <a:pPr marL="457200" lvl="1" indent="0" eaLnBrk="1" hangingPunct="1">
              <a:buFont typeface="Arial" panose="020B0604020202020204" pitchFamily="34" charset="0"/>
              <a:buNone/>
            </a:pPr>
            <a:r>
              <a:rPr lang="it-IT" altLang="it-IT" sz="2400" smtClean="0">
                <a:latin typeface="Arial" panose="020B0604020202020204" pitchFamily="34" charset="0"/>
                <a:cs typeface="Arial" panose="020B0604020202020204" pitchFamily="34" charset="0"/>
              </a:rPr>
              <a:t>Miglioramento dello stile </a:t>
            </a:r>
          </a:p>
          <a:p>
            <a:pPr marL="914400" lvl="2" indent="0" eaLnBrk="1" hangingPunct="1">
              <a:buFont typeface="Arial" panose="020B0604020202020204" pitchFamily="34" charset="0"/>
              <a:buNone/>
            </a:pPr>
            <a:r>
              <a:rPr lang="it-IT" altLang="it-IT" sz="2000" smtClean="0">
                <a:latin typeface="Arial" panose="020B0604020202020204" pitchFamily="34" charset="0"/>
                <a:cs typeface="Arial" panose="020B0604020202020204" pitchFamily="34" charset="0"/>
              </a:rPr>
              <a:t>Accrescimento dell’attrazione estetica del prodotto</a:t>
            </a:r>
          </a:p>
          <a:p>
            <a:pPr marL="914400" lvl="2" indent="0" eaLnBrk="1" hangingPunct="1">
              <a:buFont typeface="Arial" panose="020B0604020202020204" pitchFamily="34" charset="0"/>
              <a:buNone/>
            </a:pPr>
            <a:endParaRPr lang="it-IT" altLang="it-IT" sz="200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it-IT" altLang="it-IT" sz="2800" smtClean="0">
              <a:latin typeface="Arial" panose="020B0604020202020204" pitchFamily="34" charset="0"/>
              <a:cs typeface="Arial" panose="020B0604020202020204" pitchFamily="34" charset="0"/>
            </a:endParaRPr>
          </a:p>
        </p:txBody>
      </p:sp>
      <p:sp>
        <p:nvSpPr>
          <p:cNvPr id="6042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DAFC981-58A7-4A52-8EA0-6C67C0EBD2B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042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042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25A5471-3BC9-4C6B-A658-26C7FA1F71B0}" type="slidenum">
              <a:rPr lang="it-IT" altLang="it-IT" sz="800" smtClean="0">
                <a:solidFill>
                  <a:srgbClr val="000000"/>
                </a:solidFill>
              </a:rPr>
              <a:pPr fontAlgn="base">
                <a:spcBef>
                  <a:spcPct val="0"/>
                </a:spcBef>
                <a:spcAft>
                  <a:spcPct val="0"/>
                </a:spcAft>
                <a:buFontTx/>
                <a:buNone/>
              </a:pPr>
              <a:t>27</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66675"/>
            <a:ext cx="6985000" cy="6283325"/>
          </a:xfrm>
          <a:noFill/>
        </p:spPr>
      </p:pic>
      <p:sp>
        <p:nvSpPr>
          <p:cNvPr id="6246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EF3DD05-E4A8-47E4-B19D-BE55DA96642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246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24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537A7E5-F59D-4889-9558-771170E74127}" type="slidenum">
              <a:rPr lang="it-IT" altLang="it-IT" sz="800" smtClean="0">
                <a:solidFill>
                  <a:srgbClr val="000000"/>
                </a:solidFill>
              </a:rPr>
              <a:pPr fontAlgn="base">
                <a:spcBef>
                  <a:spcPct val="0"/>
                </a:spcBef>
                <a:spcAft>
                  <a:spcPct val="0"/>
                </a:spcAft>
                <a:buFontTx/>
                <a:buNone/>
              </a:pPr>
              <a:t>28</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1026"/>
          <p:cNvSpPr>
            <a:spLocks noGrp="1" noChangeArrowheads="1"/>
          </p:cNvSpPr>
          <p:nvPr>
            <p:ph type="title"/>
          </p:nvPr>
        </p:nvSpPr>
        <p:spPr>
          <a:xfrm>
            <a:off x="444500" y="1233488"/>
            <a:ext cx="8229600" cy="558800"/>
          </a:xfrm>
        </p:spPr>
        <p:txBody>
          <a:bodyPr rtlCol="0">
            <a:normAutofit fontScale="90000"/>
          </a:bodyPr>
          <a:lstStyle/>
          <a:p>
            <a:pPr eaLnBrk="1" fontAlgn="auto" hangingPunct="1">
              <a:spcAft>
                <a:spcPts val="0"/>
              </a:spcAft>
              <a:defRPr/>
            </a:pPr>
            <a:r>
              <a:rPr lang="it-IT" altLang="it-IT" sz="4000" dirty="0" smtClean="0"/>
              <a:t>Strategie di marketing in fase di maturità </a:t>
            </a:r>
            <a:r>
              <a:rPr lang="it-IT" altLang="it-IT" sz="2000" dirty="0" smtClean="0"/>
              <a:t>(2)</a:t>
            </a:r>
          </a:p>
        </p:txBody>
      </p:sp>
      <p:sp>
        <p:nvSpPr>
          <p:cNvPr id="46083" name="Rectangle 1027"/>
          <p:cNvSpPr>
            <a:spLocks noGrp="1" noChangeArrowheads="1"/>
          </p:cNvSpPr>
          <p:nvPr>
            <p:ph type="body" idx="1"/>
          </p:nvPr>
        </p:nvSpPr>
        <p:spPr>
          <a:xfrm>
            <a:off x="1219200" y="2209800"/>
            <a:ext cx="7772400" cy="4114800"/>
          </a:xfrm>
        </p:spPr>
        <p:txBody>
          <a:bodyPr/>
          <a:lstStyle/>
          <a:p>
            <a:pPr marL="609600" indent="-609600" eaLnBrk="1" hangingPunct="1">
              <a:buFont typeface="Wingdings" panose="05000000000000000000" pitchFamily="2" charset="2"/>
              <a:buNone/>
              <a:defRPr/>
            </a:pPr>
            <a:r>
              <a:rPr lang="it-IT" altLang="it-IT" dirty="0" smtClean="0">
                <a:solidFill>
                  <a:schemeClr val="accent6">
                    <a:lumMod val="75000"/>
                  </a:schemeClr>
                </a:solidFill>
                <a:latin typeface="Arial" panose="020B0604020202020204" pitchFamily="34" charset="0"/>
                <a:cs typeface="Arial" panose="020B0604020202020204" pitchFamily="34" charset="0"/>
              </a:rPr>
              <a:t>MODIFICHE NELLE STRATEGIE DI:</a:t>
            </a:r>
          </a:p>
          <a:p>
            <a:pPr marL="609600" indent="-609600" eaLnBrk="1" hangingPunct="1">
              <a:buFont typeface="Wingdings" panose="05000000000000000000" pitchFamily="2" charset="2"/>
              <a:buAutoNum type="arabicPeriod"/>
              <a:defRPr/>
            </a:pPr>
            <a:r>
              <a:rPr lang="it-IT" altLang="it-IT" dirty="0" smtClean="0">
                <a:latin typeface="Arial" panose="020B0604020202020204" pitchFamily="34" charset="0"/>
                <a:cs typeface="Arial" panose="020B0604020202020204" pitchFamily="34" charset="0"/>
              </a:rPr>
              <a:t>MERCATO</a:t>
            </a:r>
          </a:p>
          <a:p>
            <a:pPr marL="609600" indent="-609600" eaLnBrk="1" hangingPunct="1">
              <a:buFont typeface="Wingdings" panose="05000000000000000000" pitchFamily="2" charset="2"/>
              <a:buAutoNum type="arabicPeriod"/>
              <a:defRPr/>
            </a:pPr>
            <a:r>
              <a:rPr lang="it-IT" altLang="it-IT" dirty="0" smtClean="0">
                <a:latin typeface="Arial" panose="020B0604020202020204" pitchFamily="34" charset="0"/>
                <a:cs typeface="Arial" panose="020B0604020202020204" pitchFamily="34" charset="0"/>
              </a:rPr>
              <a:t>PRODOTTO</a:t>
            </a:r>
          </a:p>
          <a:p>
            <a:pPr marL="609600" indent="-609600" eaLnBrk="1" hangingPunct="1">
              <a:buFont typeface="Wingdings" panose="05000000000000000000" pitchFamily="2" charset="2"/>
              <a:buAutoNum type="arabicPeriod"/>
              <a:defRPr/>
            </a:pPr>
            <a:r>
              <a:rPr lang="it-IT" altLang="it-IT" dirty="0" smtClean="0">
                <a:solidFill>
                  <a:schemeClr val="accent6">
                    <a:lumMod val="75000"/>
                  </a:schemeClr>
                </a:solidFill>
                <a:latin typeface="Arial" panose="020B0604020202020204" pitchFamily="34" charset="0"/>
                <a:cs typeface="Arial" panose="020B0604020202020204" pitchFamily="34" charset="0"/>
              </a:rPr>
              <a:t>MARKETING MIX</a:t>
            </a:r>
          </a:p>
        </p:txBody>
      </p:sp>
      <p:pic>
        <p:nvPicPr>
          <p:cNvPr id="63492" name="Picture 1028" descr="PE020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81400"/>
            <a:ext cx="2322513"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48FC2D6-CA96-4312-9890-23247E42CA99}"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3494"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349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1AD563A-3258-401C-B68A-5B37BCCF5280}" type="slidenum">
              <a:rPr lang="it-IT" altLang="it-IT" sz="800" smtClean="0">
                <a:solidFill>
                  <a:srgbClr val="000000"/>
                </a:solidFill>
              </a:rPr>
              <a:pPr fontAlgn="base">
                <a:spcBef>
                  <a:spcPct val="0"/>
                </a:spcBef>
                <a:spcAft>
                  <a:spcPct val="0"/>
                </a:spcAft>
                <a:buFontTx/>
                <a:buNone/>
              </a:pPr>
              <a:t>29</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74688" y="696913"/>
            <a:ext cx="7794625" cy="1143000"/>
          </a:xfrm>
        </p:spPr>
        <p:txBody>
          <a:bodyPr rtlCol="0">
            <a:normAutofit/>
          </a:bodyPr>
          <a:lstStyle/>
          <a:p>
            <a:pPr eaLnBrk="1" fontAlgn="auto" hangingPunct="1">
              <a:spcAft>
                <a:spcPts val="0"/>
              </a:spcAft>
              <a:defRPr/>
            </a:pPr>
            <a:r>
              <a:rPr lang="it-IT" altLang="it-IT" sz="3600" dirty="0" smtClean="0">
                <a:solidFill>
                  <a:schemeClr val="accent6">
                    <a:lumMod val="75000"/>
                  </a:schemeClr>
                </a:solidFill>
              </a:rPr>
              <a:t>IL CONCETTO DI PRODOTTO</a:t>
            </a:r>
          </a:p>
        </p:txBody>
      </p:sp>
      <p:pic>
        <p:nvPicPr>
          <p:cNvPr id="29699" name="Picture 3" descr="SO0201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8263" y="1747838"/>
            <a:ext cx="24034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323850" y="1885950"/>
            <a:ext cx="59769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3000" b="0">
                <a:latin typeface="Tahoma" panose="020B0604030504040204" pitchFamily="34" charset="0"/>
              </a:rPr>
              <a:t>Un prodotto è tutto ciò che può essere offerto a un mercato a fini di attenzione, acquisizione, uso e consumo, in grado di soddisfare un desiderio o un bisogno.</a:t>
            </a:r>
          </a:p>
        </p:txBody>
      </p:sp>
      <p:sp>
        <p:nvSpPr>
          <p:cNvPr id="10247" name="Text Box 6"/>
          <p:cNvSpPr txBox="1">
            <a:spLocks noChangeArrowheads="1"/>
          </p:cNvSpPr>
          <p:nvPr/>
        </p:nvSpPr>
        <p:spPr bwMode="auto">
          <a:xfrm>
            <a:off x="323850" y="4251325"/>
            <a:ext cx="88201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defRPr/>
            </a:pPr>
            <a:r>
              <a:rPr lang="it-IT" altLang="it-IT" sz="3000" b="0" dirty="0" smtClean="0">
                <a:solidFill>
                  <a:schemeClr val="accent6">
                    <a:lumMod val="75000"/>
                  </a:schemeClr>
                </a:solidFill>
              </a:rPr>
              <a:t>Esso può consistere in oggetti fisici, servizi, persone, località, istituzioni e idee. E’ UN INSIEME DI BENEFICI (più della semplice somma delle sue caratteristiche)</a:t>
            </a:r>
          </a:p>
          <a:p>
            <a:pPr eaLnBrk="1" hangingPunct="1">
              <a:spcBef>
                <a:spcPct val="0"/>
              </a:spcBef>
              <a:buClrTx/>
              <a:buSzTx/>
              <a:buFontTx/>
              <a:buNone/>
              <a:defRPr/>
            </a:pPr>
            <a:endParaRPr lang="it-IT" altLang="it-IT" dirty="0" smtClean="0">
              <a:solidFill>
                <a:schemeClr val="hlink"/>
              </a:solidFill>
            </a:endParaRPr>
          </a:p>
        </p:txBody>
      </p:sp>
      <p:sp>
        <p:nvSpPr>
          <p:cNvPr id="29702"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C2366FA-BC8C-400B-A217-CD8FF0B3431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29703"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2970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1C83085-45B1-438E-B13A-4A2F86F6B37A}" type="slidenum">
              <a:rPr lang="it-IT" altLang="it-IT" sz="800" smtClean="0">
                <a:solidFill>
                  <a:srgbClr val="898989"/>
                </a:solidFill>
              </a:rPr>
              <a:pPr fontAlgn="base">
                <a:spcBef>
                  <a:spcPct val="0"/>
                </a:spcBef>
                <a:spcAft>
                  <a:spcPct val="0"/>
                </a:spcAft>
                <a:buFontTx/>
                <a:buNone/>
              </a:pPr>
              <a:t>3</a:t>
            </a:fld>
            <a:endParaRPr lang="it-IT" altLang="it-IT" sz="800" smtClean="0">
              <a:solidFill>
                <a:srgbClr val="898989"/>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ctrTitle"/>
          </p:nvPr>
        </p:nvSpPr>
        <p:spPr/>
        <p:txBody>
          <a:bodyPr/>
          <a:lstStyle/>
          <a:p>
            <a:pPr eaLnBrk="1" hangingPunct="1"/>
            <a:r>
              <a:rPr lang="it-IT" altLang="it-IT" smtClean="0">
                <a:latin typeface="Arial" panose="020B0604020202020204" pitchFamily="34" charset="0"/>
                <a:cs typeface="Arial" panose="020B0604020202020204" pitchFamily="34" charset="0"/>
              </a:rPr>
              <a:t>Il processo di sviluppo dei nuovi prodotti</a:t>
            </a:r>
          </a:p>
        </p:txBody>
      </p:sp>
      <p:graphicFrame>
        <p:nvGraphicFramePr>
          <p:cNvPr id="65539" name="Object 1028"/>
          <p:cNvGraphicFramePr>
            <a:graphicFrameLocks noChangeAspect="1"/>
          </p:cNvGraphicFramePr>
          <p:nvPr/>
        </p:nvGraphicFramePr>
        <p:xfrm>
          <a:off x="5410200" y="3505200"/>
          <a:ext cx="2895600" cy="2509838"/>
        </p:xfrm>
        <a:graphic>
          <a:graphicData uri="http://schemas.openxmlformats.org/presentationml/2006/ole">
            <mc:AlternateContent xmlns:mc="http://schemas.openxmlformats.org/markup-compatibility/2006">
              <mc:Choice xmlns:v="urn:schemas-microsoft-com:vml" Requires="v">
                <p:oleObj spid="_x0000_s65543" name="Clip" r:id="rId3" imgW="1928470" imgH="1672438" progId="MS_ClipArt_Gallery.5">
                  <p:embed/>
                </p:oleObj>
              </mc:Choice>
              <mc:Fallback>
                <p:oleObj name="Clip" r:id="rId3" imgW="1928470" imgH="1672438" progId="MS_ClipArt_Gallery.5">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05200"/>
                        <a:ext cx="2895600"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Segnaposto piè di pagina 4"/>
          <p:cNvSpPr>
            <a:spLocks noGrp="1"/>
          </p:cNvSpPr>
          <p:nvPr>
            <p:ph type="ftr" sz="quarter" idx="11"/>
          </p:nvPr>
        </p:nvSpPr>
        <p:spPr bwMode="auto">
          <a:xfrm>
            <a:off x="250825" y="6248400"/>
            <a:ext cx="82089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l" defTabSz="914400" eaLnBrk="0" fontAlgn="base" hangingPunct="0">
              <a:spcBef>
                <a:spcPct val="0"/>
              </a:spcBef>
              <a:spcAft>
                <a:spcPct val="0"/>
              </a:spcAft>
              <a:buFontTx/>
              <a:buNone/>
            </a:pPr>
            <a:r>
              <a:rPr lang="it-IT" altLang="it-IT" sz="1200" b="1" smtClean="0">
                <a:solidFill>
                  <a:schemeClr val="bg2"/>
                </a:solidFill>
                <a:latin typeface="Tahoma" panose="020B0604030504040204" pitchFamily="34" charset="0"/>
              </a:rPr>
              <a:t>Prof.ssa Elena Cedrola - Fondamenti di Marketing Internazionale  Università di Macerata</a:t>
            </a:r>
          </a:p>
        </p:txBody>
      </p:sp>
      <p:sp>
        <p:nvSpPr>
          <p:cNvPr id="6554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7D2C0BC-617C-4CF1-A852-10A314983EC3}" type="datetime1">
              <a:rPr lang="it-IT" altLang="it-IT" sz="1000" smtClean="0">
                <a:solidFill>
                  <a:srgbClr val="898989"/>
                </a:solidFill>
                <a:latin typeface="Calibri" panose="020F0502020204030204" pitchFamily="34" charset="0"/>
              </a:rPr>
              <a:pPr fontAlgn="base">
                <a:spcBef>
                  <a:spcPct val="0"/>
                </a:spcBef>
                <a:spcAft>
                  <a:spcPct val="0"/>
                </a:spcAft>
                <a:buFontTx/>
                <a:buNone/>
              </a:pPr>
              <a:t>04/11/2022</a:t>
            </a:fld>
            <a:endParaRPr lang="it-IT" altLang="it-IT" sz="1000" smtClean="0">
              <a:solidFill>
                <a:srgbClr val="898989"/>
              </a:solidFill>
              <a:latin typeface="Calibri" panose="020F0502020204030204" pitchFamily="34" charset="0"/>
            </a:endParaRPr>
          </a:p>
        </p:txBody>
      </p:sp>
      <p:sp>
        <p:nvSpPr>
          <p:cNvPr id="65542"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27C1F20-A148-4FC5-9D7B-10BE2136AA75}" type="slidenum">
              <a:rPr lang="it-IT" altLang="it-IT" sz="1000" smtClean="0">
                <a:solidFill>
                  <a:srgbClr val="898989"/>
                </a:solidFill>
                <a:latin typeface="Calibri" panose="020F0502020204030204" pitchFamily="34" charset="0"/>
              </a:rPr>
              <a:pPr fontAlgn="base">
                <a:spcBef>
                  <a:spcPct val="0"/>
                </a:spcBef>
                <a:spcAft>
                  <a:spcPct val="0"/>
                </a:spcAft>
                <a:buFontTx/>
                <a:buNone/>
              </a:pPr>
              <a:t>30</a:t>
            </a:fld>
            <a:endParaRPr lang="it-IT" altLang="it-IT" sz="10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488950" y="1082675"/>
            <a:ext cx="8229600" cy="558800"/>
          </a:xfrm>
        </p:spPr>
        <p:txBody>
          <a:bodyPr rtlCol="0">
            <a:normAutofit fontScale="90000"/>
          </a:bodyPr>
          <a:lstStyle/>
          <a:p>
            <a:pPr eaLnBrk="1" fontAlgn="auto" hangingPunct="1">
              <a:spcAft>
                <a:spcPts val="0"/>
              </a:spcAft>
              <a:defRPr/>
            </a:pPr>
            <a:r>
              <a:rPr lang="it-IT" altLang="it-IT" sz="4000" dirty="0" smtClean="0"/>
              <a:t>Il processo di sviluppo dei nuovi prodotti </a:t>
            </a:r>
            <a:r>
              <a:rPr lang="it-IT" altLang="it-IT" sz="1800" dirty="0" smtClean="0"/>
              <a:t>(o pag. 164 Blythe Cedrola Martin)</a:t>
            </a:r>
          </a:p>
        </p:txBody>
      </p:sp>
      <p:sp>
        <p:nvSpPr>
          <p:cNvPr id="44037" name="Rectangle 3"/>
          <p:cNvSpPr>
            <a:spLocks noGrp="1" noChangeArrowheads="1"/>
          </p:cNvSpPr>
          <p:nvPr>
            <p:ph type="body" idx="1"/>
          </p:nvPr>
        </p:nvSpPr>
        <p:spPr>
          <a:xfrm>
            <a:off x="609600" y="1966913"/>
            <a:ext cx="8294688" cy="4357687"/>
          </a:xfrm>
        </p:spPr>
        <p:txBody>
          <a:bodyPr rtlCol="0">
            <a:normAutofit lnSpcReduction="10000"/>
          </a:bodyPr>
          <a:lstStyle/>
          <a:p>
            <a:pPr eaLnBrk="1" fontAlgn="auto" hangingPunct="1">
              <a:lnSpc>
                <a:spcPct val="90000"/>
              </a:lnSpc>
              <a:spcAft>
                <a:spcPts val="0"/>
              </a:spcAft>
              <a:buFont typeface="Wingdings" panose="05000000000000000000" pitchFamily="2" charset="2"/>
              <a:buNone/>
              <a:defRPr/>
            </a:pPr>
            <a:r>
              <a:rPr lang="it-IT" altLang="it-IT" sz="3000" dirty="0" smtClean="0"/>
              <a:t>1. Generazione delle idee</a:t>
            </a:r>
          </a:p>
          <a:p>
            <a:pPr eaLnBrk="1" fontAlgn="auto" hangingPunct="1">
              <a:lnSpc>
                <a:spcPct val="90000"/>
              </a:lnSpc>
              <a:spcAft>
                <a:spcPts val="0"/>
              </a:spcAft>
              <a:buFont typeface="Wingdings" panose="05000000000000000000" pitchFamily="2" charset="2"/>
              <a:buNone/>
              <a:defRPr/>
            </a:pPr>
            <a:r>
              <a:rPr lang="it-IT" altLang="it-IT" sz="3000" dirty="0" smtClean="0"/>
              <a:t>2. Selezione delle idee </a:t>
            </a:r>
          </a:p>
          <a:p>
            <a:pPr eaLnBrk="1" fontAlgn="auto" hangingPunct="1">
              <a:lnSpc>
                <a:spcPct val="90000"/>
              </a:lnSpc>
              <a:spcAft>
                <a:spcPts val="0"/>
              </a:spcAft>
              <a:buFont typeface="Wingdings" panose="05000000000000000000" pitchFamily="2" charset="2"/>
              <a:buNone/>
              <a:defRPr/>
            </a:pPr>
            <a:r>
              <a:rPr lang="it-IT" altLang="it-IT" sz="3000" dirty="0" smtClean="0"/>
              <a:t>3. Sviluppo delle idee</a:t>
            </a:r>
          </a:p>
          <a:p>
            <a:pPr eaLnBrk="1" fontAlgn="auto" hangingPunct="1">
              <a:lnSpc>
                <a:spcPct val="90000"/>
              </a:lnSpc>
              <a:spcAft>
                <a:spcPts val="0"/>
              </a:spcAft>
              <a:buFont typeface="Wingdings" panose="05000000000000000000" pitchFamily="2" charset="2"/>
              <a:buNone/>
              <a:defRPr/>
            </a:pPr>
            <a:r>
              <a:rPr lang="it-IT" altLang="it-IT" sz="3000" dirty="0" smtClean="0"/>
              <a:t>4. Posizionamento e sperimentazione del concetto di prodotto</a:t>
            </a:r>
          </a:p>
          <a:p>
            <a:pPr eaLnBrk="1" fontAlgn="auto" hangingPunct="1">
              <a:lnSpc>
                <a:spcPct val="90000"/>
              </a:lnSpc>
              <a:spcAft>
                <a:spcPts val="0"/>
              </a:spcAft>
              <a:buFont typeface="Wingdings" panose="05000000000000000000" pitchFamily="2" charset="2"/>
              <a:buNone/>
              <a:defRPr/>
            </a:pPr>
            <a:r>
              <a:rPr lang="it-IT" altLang="it-IT" sz="3000" dirty="0" smtClean="0"/>
              <a:t>5. Strategia di marketing</a:t>
            </a:r>
          </a:p>
          <a:p>
            <a:pPr eaLnBrk="1" fontAlgn="auto" hangingPunct="1">
              <a:lnSpc>
                <a:spcPct val="90000"/>
              </a:lnSpc>
              <a:spcAft>
                <a:spcPts val="0"/>
              </a:spcAft>
              <a:buFont typeface="Wingdings" panose="05000000000000000000" pitchFamily="2" charset="2"/>
              <a:buNone/>
              <a:defRPr/>
            </a:pPr>
            <a:r>
              <a:rPr lang="it-IT" altLang="it-IT" sz="3000" dirty="0" smtClean="0"/>
              <a:t>6. Analisi economica</a:t>
            </a:r>
          </a:p>
          <a:p>
            <a:pPr eaLnBrk="1" fontAlgn="auto" hangingPunct="1">
              <a:lnSpc>
                <a:spcPct val="90000"/>
              </a:lnSpc>
              <a:spcAft>
                <a:spcPts val="0"/>
              </a:spcAft>
              <a:buFont typeface="Wingdings" panose="05000000000000000000" pitchFamily="2" charset="2"/>
              <a:buNone/>
              <a:defRPr/>
            </a:pPr>
            <a:r>
              <a:rPr lang="it-IT" altLang="it-IT" sz="3000" dirty="0" smtClean="0"/>
              <a:t>7. Sviluppo del prodotto</a:t>
            </a:r>
          </a:p>
          <a:p>
            <a:pPr eaLnBrk="1" fontAlgn="auto" hangingPunct="1">
              <a:lnSpc>
                <a:spcPct val="90000"/>
              </a:lnSpc>
              <a:spcAft>
                <a:spcPts val="0"/>
              </a:spcAft>
              <a:buFont typeface="Wingdings" panose="05000000000000000000" pitchFamily="2" charset="2"/>
              <a:buNone/>
              <a:defRPr/>
            </a:pPr>
            <a:r>
              <a:rPr lang="it-IT" altLang="it-IT" sz="3000" dirty="0" smtClean="0"/>
              <a:t>8. Test di mercato e commercializzazione</a:t>
            </a:r>
          </a:p>
        </p:txBody>
      </p:sp>
      <p:graphicFrame>
        <p:nvGraphicFramePr>
          <p:cNvPr id="66564" name="Object 4"/>
          <p:cNvGraphicFramePr>
            <a:graphicFrameLocks noChangeAspect="1"/>
          </p:cNvGraphicFramePr>
          <p:nvPr/>
        </p:nvGraphicFramePr>
        <p:xfrm>
          <a:off x="6400800" y="1908175"/>
          <a:ext cx="1981200" cy="1344613"/>
        </p:xfrm>
        <a:graphic>
          <a:graphicData uri="http://schemas.openxmlformats.org/presentationml/2006/ole">
            <mc:AlternateContent xmlns:mc="http://schemas.openxmlformats.org/markup-compatibility/2006">
              <mc:Choice xmlns:v="urn:schemas-microsoft-com:vml" Requires="v">
                <p:oleObj spid="_x0000_s66568" name="Clip" r:id="rId3" imgW="4575018" imgH="3108356" progId="MS_ClipArt_Gallery.5">
                  <p:embed/>
                </p:oleObj>
              </mc:Choice>
              <mc:Fallback>
                <p:oleObj name="Clip" r:id="rId3" imgW="4575018" imgH="3108356"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08175"/>
                        <a:ext cx="19812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8D81112-5FCF-4F92-ACE0-07E64F0E905D}"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6566"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656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57A21A1-0639-4024-B8C4-17B5E7622C29}" type="slidenum">
              <a:rPr lang="it-IT" altLang="it-IT" sz="800" smtClean="0">
                <a:solidFill>
                  <a:srgbClr val="000000"/>
                </a:solidFill>
              </a:rPr>
              <a:pPr fontAlgn="base">
                <a:spcBef>
                  <a:spcPct val="0"/>
                </a:spcBef>
                <a:spcAft>
                  <a:spcPct val="0"/>
                </a:spcAft>
                <a:buFontTx/>
                <a:buNone/>
              </a:pPr>
              <a:t>31</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457200" y="1030288"/>
            <a:ext cx="8229600" cy="558800"/>
          </a:xfrm>
          <a:solidFill>
            <a:schemeClr val="bg1"/>
          </a:solidFill>
        </p:spPr>
        <p:txBody>
          <a:bodyPr rtlCol="0">
            <a:normAutofit fontScale="90000"/>
          </a:bodyPr>
          <a:lstStyle/>
          <a:p>
            <a:pPr marL="838200" indent="-838200" eaLnBrk="1" fontAlgn="auto" hangingPunct="1">
              <a:spcAft>
                <a:spcPts val="0"/>
              </a:spcAft>
              <a:buFontTx/>
              <a:buAutoNum type="arabicPeriod"/>
              <a:defRPr/>
            </a:pPr>
            <a:r>
              <a:rPr lang="it-IT" altLang="it-IT" sz="4000" dirty="0" smtClean="0">
                <a:solidFill>
                  <a:schemeClr val="accent6">
                    <a:lumMod val="75000"/>
                  </a:schemeClr>
                </a:solidFill>
              </a:rPr>
              <a:t>GENERAZIONE DELLE IDEE</a:t>
            </a:r>
            <a:r>
              <a:rPr lang="it-IT" altLang="it-IT" sz="3200" dirty="0" smtClean="0">
                <a:solidFill>
                  <a:schemeClr val="accent6">
                    <a:lumMod val="75000"/>
                  </a:schemeClr>
                </a:solidFill>
              </a:rPr>
              <a:t> </a:t>
            </a:r>
            <a:r>
              <a:rPr lang="it-IT" altLang="it-IT" sz="2000" dirty="0" smtClean="0">
                <a:solidFill>
                  <a:schemeClr val="accent6">
                    <a:lumMod val="75000"/>
                  </a:schemeClr>
                </a:solidFill>
              </a:rPr>
              <a:t>(1)</a:t>
            </a:r>
            <a:br>
              <a:rPr lang="it-IT" altLang="it-IT" sz="2000" dirty="0" smtClean="0">
                <a:solidFill>
                  <a:schemeClr val="accent6">
                    <a:lumMod val="75000"/>
                  </a:schemeClr>
                </a:solidFill>
              </a:rPr>
            </a:br>
            <a:endParaRPr lang="it-IT" altLang="it-IT" sz="2000" dirty="0" smtClean="0">
              <a:solidFill>
                <a:schemeClr val="accent6">
                  <a:lumMod val="75000"/>
                </a:schemeClr>
              </a:solidFill>
            </a:endParaRPr>
          </a:p>
        </p:txBody>
      </p:sp>
      <p:sp>
        <p:nvSpPr>
          <p:cNvPr id="45061" name="Rectangle 3"/>
          <p:cNvSpPr>
            <a:spLocks noGrp="1" noChangeArrowheads="1"/>
          </p:cNvSpPr>
          <p:nvPr>
            <p:ph type="body" idx="1"/>
          </p:nvPr>
        </p:nvSpPr>
        <p:spPr>
          <a:xfrm>
            <a:off x="1169988" y="1755775"/>
            <a:ext cx="7507287" cy="4383088"/>
          </a:xfrm>
          <a:solidFill>
            <a:schemeClr val="bg1"/>
          </a:solidFill>
        </p:spPr>
        <p:txBody>
          <a:bodyPr rtlCol="0">
            <a:normAutofit lnSpcReduction="10000"/>
          </a:bodyPr>
          <a:lstStyle/>
          <a:p>
            <a:pPr eaLnBrk="1" fontAlgn="auto" hangingPunct="1">
              <a:lnSpc>
                <a:spcPct val="90000"/>
              </a:lnSpc>
              <a:spcAft>
                <a:spcPts val="0"/>
              </a:spcAft>
              <a:buFont typeface="Wingdings" panose="05000000000000000000" pitchFamily="2" charset="2"/>
              <a:buNone/>
              <a:defRPr/>
            </a:pPr>
            <a:r>
              <a:rPr lang="it-IT" altLang="it-IT" sz="2800" u="sng" smtClean="0"/>
              <a:t>Devono essere definiti: </a:t>
            </a:r>
          </a:p>
          <a:p>
            <a:pPr eaLnBrk="1" fontAlgn="auto" hangingPunct="1">
              <a:lnSpc>
                <a:spcPct val="90000"/>
              </a:lnSpc>
              <a:spcAft>
                <a:spcPts val="0"/>
              </a:spcAft>
              <a:buFont typeface="Wingdings" panose="05000000000000000000" pitchFamily="2" charset="2"/>
              <a:buNone/>
              <a:defRPr/>
            </a:pPr>
            <a:r>
              <a:rPr lang="it-IT" altLang="it-IT" sz="2800" smtClean="0"/>
              <a:t>-	</a:t>
            </a:r>
            <a:r>
              <a:rPr lang="it-IT" altLang="it-IT" sz="2700" smtClean="0"/>
              <a:t>obiettivi</a:t>
            </a:r>
          </a:p>
          <a:p>
            <a:pPr eaLnBrk="1" fontAlgn="auto" hangingPunct="1">
              <a:lnSpc>
                <a:spcPct val="90000"/>
              </a:lnSpc>
              <a:spcAft>
                <a:spcPts val="0"/>
              </a:spcAft>
              <a:buFont typeface="Wingdings" panose="05000000000000000000" pitchFamily="2" charset="2"/>
              <a:buNone/>
              <a:defRPr/>
            </a:pPr>
            <a:r>
              <a:rPr lang="it-IT" altLang="it-IT" sz="2700" smtClean="0"/>
              <a:t>-	entità degli sforzi da assegnare</a:t>
            </a:r>
          </a:p>
          <a:p>
            <a:pPr eaLnBrk="1" fontAlgn="auto" hangingPunct="1">
              <a:lnSpc>
                <a:spcPct val="90000"/>
              </a:lnSpc>
              <a:spcAft>
                <a:spcPts val="0"/>
              </a:spcAft>
              <a:buFontTx/>
              <a:buNone/>
              <a:defRPr/>
            </a:pPr>
            <a:r>
              <a:rPr lang="it-IT" altLang="it-IT" sz="2800" u="sng" smtClean="0"/>
              <a:t>Le fonti delle nuove idee:</a:t>
            </a:r>
          </a:p>
          <a:p>
            <a:pPr eaLnBrk="1" fontAlgn="auto" hangingPunct="1">
              <a:lnSpc>
                <a:spcPct val="90000"/>
              </a:lnSpc>
              <a:spcAft>
                <a:spcPts val="0"/>
              </a:spcAft>
              <a:buFontTx/>
              <a:buChar char="-"/>
              <a:defRPr/>
            </a:pPr>
            <a:r>
              <a:rPr lang="it-IT" altLang="it-IT" sz="2700" smtClean="0"/>
              <a:t>i clienti</a:t>
            </a:r>
          </a:p>
          <a:p>
            <a:pPr eaLnBrk="1" fontAlgn="auto" hangingPunct="1">
              <a:lnSpc>
                <a:spcPct val="90000"/>
              </a:lnSpc>
              <a:spcAft>
                <a:spcPts val="0"/>
              </a:spcAft>
              <a:buFontTx/>
              <a:buChar char="-"/>
              <a:defRPr/>
            </a:pPr>
            <a:r>
              <a:rPr lang="it-IT" altLang="it-IT" sz="2700" smtClean="0"/>
              <a:t>gli scienziati</a:t>
            </a:r>
          </a:p>
          <a:p>
            <a:pPr eaLnBrk="1" fontAlgn="auto" hangingPunct="1">
              <a:lnSpc>
                <a:spcPct val="90000"/>
              </a:lnSpc>
              <a:spcAft>
                <a:spcPts val="0"/>
              </a:spcAft>
              <a:buFontTx/>
              <a:buChar char="-"/>
              <a:defRPr/>
            </a:pPr>
            <a:r>
              <a:rPr lang="it-IT" altLang="it-IT" sz="2700" smtClean="0"/>
              <a:t>i concorrenti</a:t>
            </a:r>
          </a:p>
          <a:p>
            <a:pPr eaLnBrk="1" fontAlgn="auto" hangingPunct="1">
              <a:lnSpc>
                <a:spcPct val="90000"/>
              </a:lnSpc>
              <a:spcAft>
                <a:spcPts val="0"/>
              </a:spcAft>
              <a:buFontTx/>
              <a:buChar char="-"/>
              <a:defRPr/>
            </a:pPr>
            <a:r>
              <a:rPr lang="it-IT" altLang="it-IT" sz="2700" smtClean="0"/>
              <a:t>i venditori</a:t>
            </a:r>
          </a:p>
          <a:p>
            <a:pPr eaLnBrk="1" fontAlgn="auto" hangingPunct="1">
              <a:lnSpc>
                <a:spcPct val="90000"/>
              </a:lnSpc>
              <a:spcAft>
                <a:spcPts val="0"/>
              </a:spcAft>
              <a:buFontTx/>
              <a:buChar char="-"/>
              <a:defRPr/>
            </a:pPr>
            <a:r>
              <a:rPr lang="it-IT" altLang="it-IT" sz="2700" smtClean="0"/>
              <a:t>l’Alta Direzione</a:t>
            </a:r>
          </a:p>
          <a:p>
            <a:pPr eaLnBrk="1" fontAlgn="auto" hangingPunct="1">
              <a:lnSpc>
                <a:spcPct val="90000"/>
              </a:lnSpc>
              <a:spcAft>
                <a:spcPts val="0"/>
              </a:spcAft>
              <a:buFontTx/>
              <a:buChar char="-"/>
              <a:defRPr/>
            </a:pPr>
            <a:r>
              <a:rPr lang="it-IT" altLang="it-IT" sz="2700" smtClean="0"/>
              <a:t>i venture team</a:t>
            </a:r>
          </a:p>
        </p:txBody>
      </p:sp>
      <p:graphicFrame>
        <p:nvGraphicFramePr>
          <p:cNvPr id="67588" name="Object 4"/>
          <p:cNvGraphicFramePr>
            <a:graphicFrameLocks noChangeAspect="1"/>
          </p:cNvGraphicFramePr>
          <p:nvPr/>
        </p:nvGraphicFramePr>
        <p:xfrm>
          <a:off x="6300788" y="3429000"/>
          <a:ext cx="1298575" cy="1752600"/>
        </p:xfrm>
        <a:graphic>
          <a:graphicData uri="http://schemas.openxmlformats.org/presentationml/2006/ole">
            <mc:AlternateContent xmlns:mc="http://schemas.openxmlformats.org/markup-compatibility/2006">
              <mc:Choice xmlns:v="urn:schemas-microsoft-com:vml" Requires="v">
                <p:oleObj spid="_x0000_s67592" name="Clip" r:id="rId3" imgW="2525917" imgH="3407121" progId="MS_ClipArt_Gallery.5">
                  <p:embed/>
                </p:oleObj>
              </mc:Choice>
              <mc:Fallback>
                <p:oleObj name="Clip" r:id="rId3" imgW="2525917" imgH="3407121"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429000"/>
                        <a:ext cx="12985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9"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1D47956-ED6A-4014-92C7-74A418C8FA8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7590"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759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2AD6E39-F27F-42A0-8997-5DB6D91396C2}" type="slidenum">
              <a:rPr lang="it-IT" altLang="it-IT" sz="800" smtClean="0">
                <a:solidFill>
                  <a:srgbClr val="000000"/>
                </a:solidFill>
              </a:rPr>
              <a:pPr fontAlgn="base">
                <a:spcBef>
                  <a:spcPct val="0"/>
                </a:spcBef>
                <a:spcAft>
                  <a:spcPct val="0"/>
                </a:spcAft>
                <a:buFontTx/>
                <a:buNone/>
              </a:pPr>
              <a:t>32</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87363" y="1627188"/>
            <a:ext cx="8421687" cy="4114800"/>
          </a:xfrm>
          <a:solidFill>
            <a:schemeClr val="bg1"/>
          </a:solidFill>
        </p:spPr>
        <p:txBody>
          <a:bodyPr/>
          <a:lstStyle/>
          <a:p>
            <a:pPr eaLnBrk="1" hangingPunct="1">
              <a:buFontTx/>
              <a:buNone/>
            </a:pPr>
            <a:r>
              <a:rPr lang="it-IT" altLang="it-IT" sz="3000" smtClean="0">
                <a:latin typeface="Arial" panose="020B0604020202020204" pitchFamily="34" charset="0"/>
                <a:cs typeface="Arial" panose="020B0604020202020204" pitchFamily="34" charset="0"/>
              </a:rPr>
              <a:t>	</a:t>
            </a:r>
            <a:r>
              <a:rPr lang="it-IT" altLang="it-IT" sz="3000" u="sng" smtClean="0">
                <a:latin typeface="Arial" panose="020B0604020202020204" pitchFamily="34" charset="0"/>
                <a:cs typeface="Arial" panose="020B0604020202020204" pitchFamily="34" charset="0"/>
              </a:rPr>
              <a:t>Le tecniche per la generazione delle nuove idee:</a:t>
            </a:r>
          </a:p>
          <a:p>
            <a:pPr eaLnBrk="1" hangingPunct="1">
              <a:buFontTx/>
              <a:buChar char="-"/>
            </a:pPr>
            <a:r>
              <a:rPr lang="it-IT" altLang="it-IT" sz="3000" smtClean="0">
                <a:latin typeface="Arial" panose="020B0604020202020204" pitchFamily="34" charset="0"/>
                <a:cs typeface="Arial" panose="020B0604020202020204" pitchFamily="34" charset="0"/>
              </a:rPr>
              <a:t>elencazione degli attributi</a:t>
            </a:r>
          </a:p>
          <a:p>
            <a:pPr eaLnBrk="1" hangingPunct="1">
              <a:buFontTx/>
              <a:buChar char="-"/>
            </a:pPr>
            <a:r>
              <a:rPr lang="it-IT" altLang="it-IT" sz="3000" smtClean="0">
                <a:latin typeface="Arial" panose="020B0604020202020204" pitchFamily="34" charset="0"/>
                <a:cs typeface="Arial" panose="020B0604020202020204" pitchFamily="34" charset="0"/>
              </a:rPr>
              <a:t>confronto tra oggetti diversi (relazioni forzate)</a:t>
            </a:r>
          </a:p>
          <a:p>
            <a:pPr eaLnBrk="1" hangingPunct="1">
              <a:buFontTx/>
              <a:buChar char="-"/>
            </a:pPr>
            <a:r>
              <a:rPr lang="it-IT" altLang="it-IT" sz="3000" smtClean="0">
                <a:latin typeface="Arial" panose="020B0604020202020204" pitchFamily="34" charset="0"/>
                <a:cs typeface="Arial" panose="020B0604020202020204" pitchFamily="34" charset="0"/>
              </a:rPr>
              <a:t>analisi delle situazioni d’uso</a:t>
            </a:r>
          </a:p>
          <a:p>
            <a:pPr eaLnBrk="1" hangingPunct="1">
              <a:buFontTx/>
              <a:buChar char="-"/>
            </a:pPr>
            <a:r>
              <a:rPr lang="it-IT" altLang="it-IT" sz="3000" smtClean="0">
                <a:latin typeface="Arial" panose="020B0604020202020204" pitchFamily="34" charset="0"/>
                <a:cs typeface="Arial" panose="020B0604020202020204" pitchFamily="34" charset="0"/>
              </a:rPr>
              <a:t>Brainstorming/sinettica</a:t>
            </a:r>
          </a:p>
          <a:p>
            <a:pPr eaLnBrk="1" hangingPunct="1">
              <a:buFontTx/>
              <a:buChar char="-"/>
            </a:pPr>
            <a:r>
              <a:rPr lang="it-IT" altLang="it-IT" sz="3000" smtClean="0">
                <a:latin typeface="Arial" panose="020B0604020202020204" pitchFamily="34" charset="0"/>
                <a:cs typeface="Arial" panose="020B0604020202020204" pitchFamily="34" charset="0"/>
              </a:rPr>
              <a:t>Associazioni di idee</a:t>
            </a:r>
          </a:p>
        </p:txBody>
      </p:sp>
      <p:graphicFrame>
        <p:nvGraphicFramePr>
          <p:cNvPr id="68611" name="Object 5"/>
          <p:cNvGraphicFramePr>
            <a:graphicFrameLocks noChangeAspect="1"/>
          </p:cNvGraphicFramePr>
          <p:nvPr/>
        </p:nvGraphicFramePr>
        <p:xfrm>
          <a:off x="6407150" y="3787775"/>
          <a:ext cx="1298575" cy="1752600"/>
        </p:xfrm>
        <a:graphic>
          <a:graphicData uri="http://schemas.openxmlformats.org/presentationml/2006/ole">
            <mc:AlternateContent xmlns:mc="http://schemas.openxmlformats.org/markup-compatibility/2006">
              <mc:Choice xmlns:v="urn:schemas-microsoft-com:vml" Requires="v">
                <p:oleObj spid="_x0000_s68616" name="Clip" r:id="rId4" imgW="2525917" imgH="3407121" progId="MS_ClipArt_Gallery.5">
                  <p:embed/>
                </p:oleObj>
              </mc:Choice>
              <mc:Fallback>
                <p:oleObj name="Clip" r:id="rId4" imgW="2525917" imgH="3407121"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150" y="3787775"/>
                        <a:ext cx="12985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6" name="Rectangle 7"/>
          <p:cNvSpPr>
            <a:spLocks noGrp="1" noChangeArrowheads="1"/>
          </p:cNvSpPr>
          <p:nvPr>
            <p:ph type="title"/>
          </p:nvPr>
        </p:nvSpPr>
        <p:spPr>
          <a:xfrm>
            <a:off x="460375" y="1068388"/>
            <a:ext cx="8229600" cy="558800"/>
          </a:xfrm>
          <a:solidFill>
            <a:schemeClr val="bg1"/>
          </a:solidFill>
        </p:spPr>
        <p:txBody>
          <a:bodyPr rtlCol="0">
            <a:normAutofit fontScale="90000"/>
          </a:bodyPr>
          <a:lstStyle/>
          <a:p>
            <a:pPr marL="838200" indent="-838200" eaLnBrk="1" fontAlgn="auto" hangingPunct="1">
              <a:spcAft>
                <a:spcPts val="0"/>
              </a:spcAft>
              <a:buFontTx/>
              <a:buAutoNum type="arabicPeriod"/>
              <a:defRPr/>
            </a:pPr>
            <a:r>
              <a:rPr lang="it-IT" altLang="it-IT" sz="4000" dirty="0" smtClean="0">
                <a:solidFill>
                  <a:schemeClr val="accent6">
                    <a:lumMod val="75000"/>
                  </a:schemeClr>
                </a:solidFill>
              </a:rPr>
              <a:t>GENERAZIONE DELLE IDEE</a:t>
            </a:r>
            <a:r>
              <a:rPr lang="it-IT" altLang="it-IT" sz="3200" dirty="0" smtClean="0">
                <a:solidFill>
                  <a:schemeClr val="accent6">
                    <a:lumMod val="75000"/>
                  </a:schemeClr>
                </a:solidFill>
              </a:rPr>
              <a:t> </a:t>
            </a:r>
            <a:r>
              <a:rPr lang="it-IT" altLang="it-IT" sz="2000" dirty="0" smtClean="0">
                <a:solidFill>
                  <a:schemeClr val="accent6">
                    <a:lumMod val="75000"/>
                  </a:schemeClr>
                </a:solidFill>
              </a:rPr>
              <a:t>(2)</a:t>
            </a:r>
            <a:br>
              <a:rPr lang="it-IT" altLang="it-IT" sz="2000" dirty="0" smtClean="0">
                <a:solidFill>
                  <a:schemeClr val="accent6">
                    <a:lumMod val="75000"/>
                  </a:schemeClr>
                </a:solidFill>
              </a:rPr>
            </a:br>
            <a:endParaRPr lang="it-IT" altLang="it-IT" sz="2000" dirty="0" smtClean="0">
              <a:solidFill>
                <a:schemeClr val="accent6">
                  <a:lumMod val="75000"/>
                </a:schemeClr>
              </a:solidFill>
            </a:endParaRPr>
          </a:p>
        </p:txBody>
      </p:sp>
      <p:sp>
        <p:nvSpPr>
          <p:cNvPr id="6861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5FB1649-6348-4F3D-A488-A66B78B74D8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68614"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6861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495094F-CFC3-4399-AA88-A0D149EC6791}" type="slidenum">
              <a:rPr lang="it-IT" altLang="it-IT" sz="800" smtClean="0">
                <a:solidFill>
                  <a:srgbClr val="000000"/>
                </a:solidFill>
              </a:rPr>
              <a:pPr fontAlgn="base">
                <a:spcBef>
                  <a:spcPct val="0"/>
                </a:spcBef>
                <a:spcAft>
                  <a:spcPct val="0"/>
                </a:spcAft>
                <a:buFontTx/>
                <a:buNone/>
              </a:pPr>
              <a:t>33</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820738"/>
            <a:ext cx="7800975" cy="990600"/>
          </a:xfrm>
          <a:solidFill>
            <a:schemeClr val="bg1"/>
          </a:solidFill>
        </p:spPr>
        <p:txBody>
          <a:bodyPr/>
          <a:lstStyle/>
          <a:p>
            <a:pPr eaLnBrk="1" hangingPunct="1">
              <a:defRPr/>
            </a:pPr>
            <a:r>
              <a:rPr lang="it-IT" altLang="it-IT" sz="3600" dirty="0" smtClean="0">
                <a:solidFill>
                  <a:schemeClr val="accent6">
                    <a:lumMod val="75000"/>
                  </a:schemeClr>
                </a:solidFill>
                <a:latin typeface="Arial" panose="020B0604020202020204" pitchFamily="34" charset="0"/>
                <a:cs typeface="Arial" panose="020B0604020202020204" pitchFamily="34" charset="0"/>
              </a:rPr>
              <a:t>2. LA SELEZIONE DELLE IDEE</a:t>
            </a:r>
          </a:p>
        </p:txBody>
      </p:sp>
      <p:sp>
        <p:nvSpPr>
          <p:cNvPr id="53251" name="Rectangle 3"/>
          <p:cNvSpPr>
            <a:spLocks noGrp="1" noChangeArrowheads="1"/>
          </p:cNvSpPr>
          <p:nvPr>
            <p:ph type="body" idx="1"/>
          </p:nvPr>
        </p:nvSpPr>
        <p:spPr>
          <a:xfrm>
            <a:off x="762000" y="1981200"/>
            <a:ext cx="7772400" cy="4114800"/>
          </a:xfrm>
        </p:spPr>
        <p:txBody>
          <a:bodyPr/>
          <a:lstStyle/>
          <a:p>
            <a:pPr eaLnBrk="1" hangingPunct="1">
              <a:buFont typeface="Wingdings" panose="05000000000000000000" pitchFamily="2" charset="2"/>
              <a:buNone/>
              <a:defRPr/>
            </a:pPr>
            <a:r>
              <a:rPr lang="it-IT" altLang="it-IT" sz="3600" dirty="0" smtClean="0">
                <a:latin typeface="Arial" panose="020B0604020202020204" pitchFamily="34" charset="0"/>
                <a:cs typeface="Arial" panose="020B0604020202020204" pitchFamily="34" charset="0"/>
              </a:rPr>
              <a:t>Tale processo presenta due pericoli:</a:t>
            </a:r>
          </a:p>
          <a:p>
            <a:pPr eaLnBrk="1" hangingPunct="1">
              <a:buFontTx/>
              <a:buChar char="-"/>
              <a:defRPr/>
            </a:pPr>
            <a:r>
              <a:rPr lang="it-IT" altLang="it-IT" sz="3600" dirty="0" smtClean="0">
                <a:latin typeface="Arial" panose="020B0604020202020204" pitchFamily="34" charset="0"/>
                <a:cs typeface="Arial" panose="020B0604020202020204" pitchFamily="34" charset="0"/>
              </a:rPr>
              <a:t>eliminare idee valide</a:t>
            </a:r>
          </a:p>
          <a:p>
            <a:pPr eaLnBrk="1" hangingPunct="1">
              <a:buFontTx/>
              <a:buChar char="-"/>
              <a:defRPr/>
            </a:pPr>
            <a:r>
              <a:rPr lang="it-IT" altLang="it-IT" sz="3600" dirty="0" smtClean="0">
                <a:latin typeface="Arial" panose="020B0604020202020204" pitchFamily="34" charset="0"/>
                <a:cs typeface="Arial" panose="020B0604020202020204" pitchFamily="34" charset="0"/>
              </a:rPr>
              <a:t>avviare alla fasi di sviluppo un’idea priva di prospettive</a:t>
            </a:r>
          </a:p>
          <a:p>
            <a:pPr eaLnBrk="1" hangingPunct="1">
              <a:buFontTx/>
              <a:buNone/>
              <a:defRPr/>
            </a:pPr>
            <a:endParaRPr lang="it-IT" altLang="it-IT" sz="3600" dirty="0" smtClean="0">
              <a:solidFill>
                <a:schemeClr val="accent6">
                  <a:lumMod val="75000"/>
                </a:schemeClr>
              </a:solidFill>
              <a:latin typeface="Arial" panose="020B0604020202020204" pitchFamily="34" charset="0"/>
              <a:cs typeface="Arial" panose="020B0604020202020204" pitchFamily="34" charset="0"/>
            </a:endParaRPr>
          </a:p>
          <a:p>
            <a:pPr eaLnBrk="1" hangingPunct="1">
              <a:buFontTx/>
              <a:buNone/>
              <a:defRPr/>
            </a:pPr>
            <a:r>
              <a:rPr lang="it-IT" altLang="it-IT" sz="3600" dirty="0" smtClean="0">
                <a:solidFill>
                  <a:schemeClr val="accent6">
                    <a:lumMod val="75000"/>
                  </a:schemeClr>
                </a:solidFill>
                <a:latin typeface="Arial" panose="020B0604020202020204" pitchFamily="34" charset="0"/>
                <a:cs typeface="Arial" panose="020B0604020202020204" pitchFamily="34" charset="0"/>
              </a:rPr>
              <a:t>Attenzione ai costi!</a:t>
            </a:r>
          </a:p>
        </p:txBody>
      </p:sp>
      <p:graphicFrame>
        <p:nvGraphicFramePr>
          <p:cNvPr id="70660" name="Object 0"/>
          <p:cNvGraphicFramePr>
            <a:graphicFrameLocks noChangeAspect="1"/>
          </p:cNvGraphicFramePr>
          <p:nvPr/>
        </p:nvGraphicFramePr>
        <p:xfrm>
          <a:off x="5562600" y="4419600"/>
          <a:ext cx="2514600" cy="1846263"/>
        </p:xfrm>
        <a:graphic>
          <a:graphicData uri="http://schemas.openxmlformats.org/presentationml/2006/ole">
            <mc:AlternateContent xmlns:mc="http://schemas.openxmlformats.org/markup-compatibility/2006">
              <mc:Choice xmlns:v="urn:schemas-microsoft-com:vml" Requires="v">
                <p:oleObj spid="_x0000_s70664" name="Clip" r:id="rId3" imgW="4582562" imgH="3363362" progId="MS_ClipArt_Gallery.5">
                  <p:embed/>
                </p:oleObj>
              </mc:Choice>
              <mc:Fallback>
                <p:oleObj name="Clip" r:id="rId3" imgW="4582562" imgH="3363362" progId="MS_ClipArt_Gallery.5">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25146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2FD7661-F8A8-4D11-987E-E42E8A30D921}"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0662"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066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DB9E273-FE3F-4FB9-A5B4-404649E3224E}" type="slidenum">
              <a:rPr lang="it-IT" altLang="it-IT" sz="800" smtClean="0">
                <a:solidFill>
                  <a:srgbClr val="000000"/>
                </a:solidFill>
              </a:rPr>
              <a:pPr fontAlgn="base">
                <a:spcBef>
                  <a:spcPct val="0"/>
                </a:spcBef>
                <a:spcAft>
                  <a:spcPct val="0"/>
                </a:spcAft>
                <a:buFontTx/>
                <a:buNone/>
              </a:pPr>
              <a:t>34</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457200" y="1112838"/>
            <a:ext cx="8229600" cy="558800"/>
          </a:xfrm>
        </p:spPr>
        <p:txBody>
          <a:bodyPr rtlCol="0">
            <a:normAutofit fontScale="90000"/>
          </a:bodyPr>
          <a:lstStyle/>
          <a:p>
            <a:pPr eaLnBrk="1" fontAlgn="auto" hangingPunct="1">
              <a:spcAft>
                <a:spcPts val="0"/>
              </a:spcAft>
              <a:defRPr/>
            </a:pPr>
            <a:r>
              <a:rPr lang="it-IT" altLang="it-IT" sz="3600" dirty="0" smtClean="0">
                <a:solidFill>
                  <a:schemeClr val="accent6">
                    <a:lumMod val="75000"/>
                  </a:schemeClr>
                </a:solidFill>
              </a:rPr>
              <a:t>Stima dei costi di selezione di un nuovo prodotto</a:t>
            </a:r>
          </a:p>
        </p:txBody>
      </p:sp>
      <p:sp>
        <p:nvSpPr>
          <p:cNvPr id="71683" name="Line 3"/>
          <p:cNvSpPr>
            <a:spLocks noChangeShapeType="1"/>
          </p:cNvSpPr>
          <p:nvPr/>
        </p:nvSpPr>
        <p:spPr bwMode="auto">
          <a:xfrm>
            <a:off x="1600200" y="6019800"/>
            <a:ext cx="7162800"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it-IT"/>
          </a:p>
        </p:txBody>
      </p:sp>
      <p:sp>
        <p:nvSpPr>
          <p:cNvPr id="71684" name="Line 4"/>
          <p:cNvSpPr>
            <a:spLocks noChangeShapeType="1"/>
          </p:cNvSpPr>
          <p:nvPr/>
        </p:nvSpPr>
        <p:spPr bwMode="auto">
          <a:xfrm flipV="1">
            <a:off x="2071688" y="2362200"/>
            <a:ext cx="0" cy="381000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it-IT"/>
          </a:p>
        </p:txBody>
      </p:sp>
      <p:sp>
        <p:nvSpPr>
          <p:cNvPr id="71685" name="Line 5"/>
          <p:cNvSpPr>
            <a:spLocks noChangeShapeType="1"/>
          </p:cNvSpPr>
          <p:nvPr/>
        </p:nvSpPr>
        <p:spPr bwMode="auto">
          <a:xfrm rot="20206851" flipV="1">
            <a:off x="2452688" y="5334000"/>
            <a:ext cx="457200" cy="381000"/>
          </a:xfrm>
          <a:prstGeom prst="line">
            <a:avLst/>
          </a:prstGeom>
          <a:noFill/>
          <a:ln w="349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IT"/>
          </a:p>
        </p:txBody>
      </p:sp>
      <p:sp>
        <p:nvSpPr>
          <p:cNvPr id="71686" name="Line 6"/>
          <p:cNvSpPr>
            <a:spLocks noChangeShapeType="1"/>
          </p:cNvSpPr>
          <p:nvPr/>
        </p:nvSpPr>
        <p:spPr bwMode="auto">
          <a:xfrm flipV="1">
            <a:off x="2819400" y="4352925"/>
            <a:ext cx="228600" cy="914400"/>
          </a:xfrm>
          <a:prstGeom prst="line">
            <a:avLst/>
          </a:prstGeom>
          <a:noFill/>
          <a:ln w="349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IT"/>
          </a:p>
        </p:txBody>
      </p:sp>
      <p:sp>
        <p:nvSpPr>
          <p:cNvPr id="71687" name="Line 7"/>
          <p:cNvSpPr>
            <a:spLocks noChangeShapeType="1"/>
          </p:cNvSpPr>
          <p:nvPr/>
        </p:nvSpPr>
        <p:spPr bwMode="auto">
          <a:xfrm flipV="1">
            <a:off x="3048000" y="3362325"/>
            <a:ext cx="838200" cy="990600"/>
          </a:xfrm>
          <a:prstGeom prst="line">
            <a:avLst/>
          </a:prstGeom>
          <a:noFill/>
          <a:ln w="349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IT"/>
          </a:p>
        </p:txBody>
      </p:sp>
      <p:sp>
        <p:nvSpPr>
          <p:cNvPr id="71688" name="Line 8"/>
          <p:cNvSpPr>
            <a:spLocks noChangeShapeType="1"/>
          </p:cNvSpPr>
          <p:nvPr/>
        </p:nvSpPr>
        <p:spPr bwMode="auto">
          <a:xfrm flipV="1">
            <a:off x="3886200" y="2447925"/>
            <a:ext cx="4114800" cy="914400"/>
          </a:xfrm>
          <a:prstGeom prst="line">
            <a:avLst/>
          </a:prstGeom>
          <a:noFill/>
          <a:ln w="349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IT"/>
          </a:p>
        </p:txBody>
      </p:sp>
      <p:sp>
        <p:nvSpPr>
          <p:cNvPr id="54281" name="Text Box 9"/>
          <p:cNvSpPr txBox="1">
            <a:spLocks noChangeArrowheads="1"/>
          </p:cNvSpPr>
          <p:nvPr/>
        </p:nvSpPr>
        <p:spPr bwMode="auto">
          <a:xfrm>
            <a:off x="2667000" y="5638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1600" smtClean="0">
                <a:solidFill>
                  <a:schemeClr val="accent6">
                    <a:lumMod val="75000"/>
                  </a:schemeClr>
                </a:solidFill>
                <a:latin typeface="Tahoma" panose="020B0604030504040204" pitchFamily="34" charset="0"/>
              </a:rPr>
              <a:t>64.000$</a:t>
            </a:r>
          </a:p>
        </p:txBody>
      </p:sp>
      <p:sp>
        <p:nvSpPr>
          <p:cNvPr id="54282" name="Text Box 10"/>
          <p:cNvSpPr txBox="1">
            <a:spLocks noChangeArrowheads="1"/>
          </p:cNvSpPr>
          <p:nvPr/>
        </p:nvSpPr>
        <p:spPr bwMode="auto">
          <a:xfrm>
            <a:off x="2895600" y="5105400"/>
            <a:ext cx="1676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1600" dirty="0" smtClean="0">
                <a:solidFill>
                  <a:schemeClr val="accent6">
                    <a:lumMod val="75000"/>
                  </a:schemeClr>
                </a:solidFill>
                <a:latin typeface="Tahoma" panose="020B0604030504040204" pitchFamily="34" charset="0"/>
              </a:rPr>
              <a:t>320.000$</a:t>
            </a:r>
          </a:p>
          <a:p>
            <a:pPr eaLnBrk="1" hangingPunct="1">
              <a:spcBef>
                <a:spcPct val="50000"/>
              </a:spcBef>
              <a:buFontTx/>
              <a:buNone/>
              <a:defRPr/>
            </a:pPr>
            <a:endParaRPr lang="it-IT" altLang="it-IT" sz="1600" dirty="0" smtClean="0">
              <a:solidFill>
                <a:schemeClr val="accent6">
                  <a:lumMod val="75000"/>
                </a:schemeClr>
              </a:solidFill>
              <a:latin typeface="Tahoma" panose="020B0604030504040204" pitchFamily="34" charset="0"/>
            </a:endParaRPr>
          </a:p>
        </p:txBody>
      </p:sp>
      <p:sp>
        <p:nvSpPr>
          <p:cNvPr id="54283" name="Text Box 11"/>
          <p:cNvSpPr txBox="1">
            <a:spLocks noChangeArrowheads="1"/>
          </p:cNvSpPr>
          <p:nvPr/>
        </p:nvSpPr>
        <p:spPr bwMode="auto">
          <a:xfrm>
            <a:off x="3124200" y="4335463"/>
            <a:ext cx="1524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1600" dirty="0" smtClean="0">
                <a:solidFill>
                  <a:schemeClr val="accent6">
                    <a:lumMod val="75000"/>
                  </a:schemeClr>
                </a:solidFill>
                <a:latin typeface="Tahoma" panose="020B0604030504040204" pitchFamily="34" charset="0"/>
              </a:rPr>
              <a:t>1.600.000$</a:t>
            </a:r>
          </a:p>
          <a:p>
            <a:pPr eaLnBrk="1" hangingPunct="1">
              <a:spcBef>
                <a:spcPct val="50000"/>
              </a:spcBef>
              <a:buFontTx/>
              <a:buNone/>
              <a:defRPr/>
            </a:pPr>
            <a:endParaRPr lang="it-IT" altLang="it-IT" sz="1600" dirty="0" smtClean="0">
              <a:solidFill>
                <a:schemeClr val="accent6">
                  <a:lumMod val="75000"/>
                </a:schemeClr>
              </a:solidFill>
              <a:latin typeface="Tahoma" panose="020B0604030504040204" pitchFamily="34" charset="0"/>
            </a:endParaRPr>
          </a:p>
        </p:txBody>
      </p:sp>
      <p:sp>
        <p:nvSpPr>
          <p:cNvPr id="54284" name="Text Box 12"/>
          <p:cNvSpPr txBox="1">
            <a:spLocks noChangeArrowheads="1"/>
          </p:cNvSpPr>
          <p:nvPr/>
        </p:nvSpPr>
        <p:spPr bwMode="auto">
          <a:xfrm>
            <a:off x="2362200" y="3192463"/>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it-IT" altLang="it-IT" sz="1600" dirty="0" smtClean="0">
                <a:solidFill>
                  <a:schemeClr val="accent6">
                    <a:lumMod val="75000"/>
                  </a:schemeClr>
                </a:solidFill>
                <a:latin typeface="Tahoma" panose="020B0604030504040204" pitchFamily="34" charset="0"/>
              </a:rPr>
              <a:t>2.000.000$</a:t>
            </a:r>
          </a:p>
        </p:txBody>
      </p:sp>
      <p:sp>
        <p:nvSpPr>
          <p:cNvPr id="54285" name="Text Box 13"/>
          <p:cNvSpPr txBox="1">
            <a:spLocks noChangeArrowheads="1"/>
          </p:cNvSpPr>
          <p:nvPr/>
        </p:nvSpPr>
        <p:spPr bwMode="auto">
          <a:xfrm>
            <a:off x="6858000" y="2133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it-IT" altLang="it-IT" sz="1600" dirty="0" smtClean="0">
                <a:solidFill>
                  <a:schemeClr val="accent6">
                    <a:lumMod val="75000"/>
                  </a:schemeClr>
                </a:solidFill>
                <a:latin typeface="Tahoma" panose="020B0604030504040204" pitchFamily="34" charset="0"/>
              </a:rPr>
              <a:t>10.000.000$</a:t>
            </a:r>
          </a:p>
        </p:txBody>
      </p:sp>
      <p:sp>
        <p:nvSpPr>
          <p:cNvPr id="71694" name="Text Box 14"/>
          <p:cNvSpPr txBox="1">
            <a:spLocks noChangeArrowheads="1"/>
          </p:cNvSpPr>
          <p:nvPr/>
        </p:nvSpPr>
        <p:spPr bwMode="auto">
          <a:xfrm>
            <a:off x="838200" y="5486400"/>
            <a:ext cx="106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1400">
                <a:latin typeface="Tahoma" panose="020B0604030504040204" pitchFamily="34" charset="0"/>
              </a:rPr>
              <a:t>Selezione delle idee</a:t>
            </a:r>
          </a:p>
        </p:txBody>
      </p:sp>
      <p:sp>
        <p:nvSpPr>
          <p:cNvPr id="71695" name="Text Box 15"/>
          <p:cNvSpPr txBox="1">
            <a:spLocks noChangeArrowheads="1"/>
          </p:cNvSpPr>
          <p:nvPr/>
        </p:nvSpPr>
        <p:spPr bwMode="auto">
          <a:xfrm>
            <a:off x="838200" y="4805363"/>
            <a:ext cx="14620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1400">
                <a:latin typeface="Tahoma" panose="020B0604030504040204" pitchFamily="34" charset="0"/>
              </a:rPr>
              <a:t>Prove del concetto di prodotto</a:t>
            </a:r>
          </a:p>
        </p:txBody>
      </p:sp>
      <p:sp>
        <p:nvSpPr>
          <p:cNvPr id="71696" name="Text Box 16"/>
          <p:cNvSpPr txBox="1">
            <a:spLocks noChangeArrowheads="1"/>
          </p:cNvSpPr>
          <p:nvPr/>
        </p:nvSpPr>
        <p:spPr bwMode="auto">
          <a:xfrm>
            <a:off x="842963" y="4191000"/>
            <a:ext cx="1228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1400">
                <a:latin typeface="Tahoma" panose="020B0604030504040204" pitchFamily="34" charset="0"/>
              </a:rPr>
              <a:t>Sviluppo del prodotto</a:t>
            </a:r>
          </a:p>
        </p:txBody>
      </p:sp>
      <p:sp>
        <p:nvSpPr>
          <p:cNvPr id="71697" name="Text Box 17"/>
          <p:cNvSpPr txBox="1">
            <a:spLocks noChangeArrowheads="1"/>
          </p:cNvSpPr>
          <p:nvPr/>
        </p:nvSpPr>
        <p:spPr bwMode="auto">
          <a:xfrm>
            <a:off x="838200" y="3192463"/>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1400">
                <a:latin typeface="Tahoma" panose="020B0604030504040204" pitchFamily="34" charset="0"/>
              </a:rPr>
              <a:t>Prova di mercato</a:t>
            </a:r>
          </a:p>
        </p:txBody>
      </p:sp>
      <p:sp>
        <p:nvSpPr>
          <p:cNvPr id="71698" name="Text Box 18"/>
          <p:cNvSpPr txBox="1">
            <a:spLocks noChangeArrowheads="1"/>
          </p:cNvSpPr>
          <p:nvPr/>
        </p:nvSpPr>
        <p:spPr bwMode="auto">
          <a:xfrm>
            <a:off x="838200" y="24384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1400">
                <a:latin typeface="Tahoma" panose="020B0604030504040204" pitchFamily="34" charset="0"/>
              </a:rPr>
              <a:t>Lancio</a:t>
            </a:r>
          </a:p>
        </p:txBody>
      </p:sp>
      <p:sp>
        <p:nvSpPr>
          <p:cNvPr id="71699"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2E7741B-E7D7-4C78-B49A-D3A83B099A3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1700"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170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556B4DA-A701-48F3-A65B-E3478AA449C9}" type="slidenum">
              <a:rPr lang="it-IT" altLang="it-IT" sz="800" smtClean="0">
                <a:solidFill>
                  <a:srgbClr val="000000"/>
                </a:solidFill>
              </a:rPr>
              <a:pPr fontAlgn="base">
                <a:spcBef>
                  <a:spcPct val="0"/>
                </a:spcBef>
                <a:spcAft>
                  <a:spcPct val="0"/>
                </a:spcAft>
                <a:buFontTx/>
                <a:buNone/>
              </a:pPr>
              <a:t>35</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1162050"/>
            <a:ext cx="8229600" cy="558800"/>
          </a:xfrm>
          <a:solidFill>
            <a:schemeClr val="bg1"/>
          </a:solidFill>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3. LA VALUTAZIONE DELLE IDEE DI NUOVI PRODOTTI</a:t>
            </a:r>
          </a:p>
        </p:txBody>
      </p:sp>
      <p:sp>
        <p:nvSpPr>
          <p:cNvPr id="72707" name="Rectangle 3"/>
          <p:cNvSpPr>
            <a:spLocks noGrp="1" noChangeArrowheads="1"/>
          </p:cNvSpPr>
          <p:nvPr>
            <p:ph type="body" idx="1"/>
          </p:nvPr>
        </p:nvSpPr>
        <p:spPr>
          <a:xfrm>
            <a:off x="838200" y="2209800"/>
            <a:ext cx="7848600" cy="3886200"/>
          </a:xfrm>
        </p:spPr>
        <p:txBody>
          <a:bodyPr/>
          <a:lstStyle/>
          <a:p>
            <a:pPr eaLnBrk="1" hangingPunct="1">
              <a:lnSpc>
                <a:spcPct val="90000"/>
              </a:lnSpc>
              <a:buFont typeface="Wingdings" panose="05000000000000000000" pitchFamily="2" charset="2"/>
              <a:buNone/>
            </a:pPr>
            <a:r>
              <a:rPr lang="it-IT" altLang="it-IT" smtClean="0">
                <a:latin typeface="Arial" panose="020B0604020202020204" pitchFamily="34" charset="0"/>
                <a:cs typeface="Arial" panose="020B0604020202020204" pitchFamily="34" charset="0"/>
              </a:rPr>
              <a:t>Per ogni idea occorre descrivere:</a:t>
            </a:r>
          </a:p>
          <a:p>
            <a:pPr eaLnBrk="1" hangingPunct="1">
              <a:lnSpc>
                <a:spcPct val="90000"/>
              </a:lnSpc>
              <a:buFontTx/>
              <a:buChar char="-"/>
            </a:pPr>
            <a:r>
              <a:rPr lang="it-IT" altLang="it-IT" smtClean="0">
                <a:latin typeface="Arial" panose="020B0604020202020204" pitchFamily="34" charset="0"/>
                <a:cs typeface="Arial" panose="020B0604020202020204" pitchFamily="34" charset="0"/>
              </a:rPr>
              <a:t>il prodotto</a:t>
            </a:r>
          </a:p>
          <a:p>
            <a:pPr eaLnBrk="1" hangingPunct="1">
              <a:lnSpc>
                <a:spcPct val="90000"/>
              </a:lnSpc>
              <a:buFontTx/>
              <a:buChar char="-"/>
            </a:pPr>
            <a:r>
              <a:rPr lang="it-IT" altLang="it-IT" smtClean="0">
                <a:latin typeface="Arial" panose="020B0604020202020204" pitchFamily="34" charset="0"/>
                <a:cs typeface="Arial" panose="020B0604020202020204" pitchFamily="34" charset="0"/>
              </a:rPr>
              <a:t>il mercato obiettivo</a:t>
            </a:r>
          </a:p>
          <a:p>
            <a:pPr eaLnBrk="1" hangingPunct="1">
              <a:lnSpc>
                <a:spcPct val="90000"/>
              </a:lnSpc>
              <a:buFontTx/>
              <a:buChar char="-"/>
            </a:pPr>
            <a:r>
              <a:rPr lang="it-IT" altLang="it-IT" smtClean="0">
                <a:latin typeface="Arial" panose="020B0604020202020204" pitchFamily="34" charset="0"/>
                <a:cs typeface="Arial" panose="020B0604020202020204" pitchFamily="34" charset="0"/>
              </a:rPr>
              <a:t>la concorrenza esistente o presumibile</a:t>
            </a:r>
          </a:p>
          <a:p>
            <a:pPr eaLnBrk="1" hangingPunct="1">
              <a:lnSpc>
                <a:spcPct val="90000"/>
              </a:lnSpc>
              <a:buFontTx/>
              <a:buChar char="-"/>
            </a:pPr>
            <a:r>
              <a:rPr lang="it-IT" altLang="it-IT" smtClean="0">
                <a:latin typeface="Arial" panose="020B0604020202020204" pitchFamily="34" charset="0"/>
                <a:cs typeface="Arial" panose="020B0604020202020204" pitchFamily="34" charset="0"/>
              </a:rPr>
              <a:t>stime su dimensioni del mercato, prezzo, tempi e costi di sviluppo e produzione, tasso di rendimento</a:t>
            </a:r>
          </a:p>
        </p:txBody>
      </p:sp>
      <p:graphicFrame>
        <p:nvGraphicFramePr>
          <p:cNvPr id="72708" name="Object 0"/>
          <p:cNvGraphicFramePr>
            <a:graphicFrameLocks noChangeAspect="1"/>
          </p:cNvGraphicFramePr>
          <p:nvPr/>
        </p:nvGraphicFramePr>
        <p:xfrm>
          <a:off x="7086600" y="2133600"/>
          <a:ext cx="1357313" cy="1428750"/>
        </p:xfrm>
        <a:graphic>
          <a:graphicData uri="http://schemas.openxmlformats.org/presentationml/2006/ole">
            <mc:AlternateContent xmlns:mc="http://schemas.openxmlformats.org/markup-compatibility/2006">
              <mc:Choice xmlns:v="urn:schemas-microsoft-com:vml" Requires="v">
                <p:oleObj spid="_x0000_s72712" name="Clip" r:id="rId3" imgW="3293952" imgH="3468986" progId="MS_ClipArt_Gallery.5">
                  <p:embed/>
                </p:oleObj>
              </mc:Choice>
              <mc:Fallback>
                <p:oleObj name="Clip" r:id="rId3" imgW="3293952" imgH="3468986" progId="MS_ClipArt_Gallery.5">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133600"/>
                        <a:ext cx="135731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9"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91A46B8-5000-4298-9559-BBFB0E49D60E}"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2710"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271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782D2C8-53FB-407C-AC78-8D133FAE3F80}" type="slidenum">
              <a:rPr lang="it-IT" altLang="it-IT" sz="800" smtClean="0">
                <a:solidFill>
                  <a:srgbClr val="000000"/>
                </a:solidFill>
              </a:rPr>
              <a:pPr fontAlgn="base">
                <a:spcBef>
                  <a:spcPct val="0"/>
                </a:spcBef>
                <a:spcAft>
                  <a:spcPct val="0"/>
                </a:spcAft>
                <a:buFontTx/>
                <a:buNone/>
              </a:pPr>
              <a:t>36</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482600" y="1116013"/>
            <a:ext cx="8229600" cy="558800"/>
          </a:xfrm>
          <a:ln>
            <a:solidFill>
              <a:schemeClr val="bg1"/>
            </a:solidFill>
            <a:miter lim="800000"/>
            <a:headEnd/>
            <a:tailEnd/>
          </a:ln>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4. LO SVILUPPO DEL CONCETTO DI PRODOTTO</a:t>
            </a:r>
          </a:p>
        </p:txBody>
      </p:sp>
      <p:sp>
        <p:nvSpPr>
          <p:cNvPr id="56323" name="Rectangle 3"/>
          <p:cNvSpPr>
            <a:spLocks noGrp="1" noChangeArrowheads="1"/>
          </p:cNvSpPr>
          <p:nvPr>
            <p:ph type="body" idx="1"/>
          </p:nvPr>
        </p:nvSpPr>
        <p:spPr>
          <a:xfrm>
            <a:off x="569913" y="1916113"/>
            <a:ext cx="8574087" cy="4535487"/>
          </a:xfrm>
        </p:spPr>
        <p:txBody>
          <a:bodyPr/>
          <a:lstStyle/>
          <a:p>
            <a:pPr marL="0" indent="0" eaLnBrk="1" hangingPunct="1">
              <a:buFont typeface="Arial" panose="020B0604020202020204" pitchFamily="34" charset="0"/>
              <a:buNone/>
              <a:defRPr/>
            </a:pPr>
            <a:r>
              <a:rPr lang="it-IT" altLang="it-IT" sz="2400" b="1" i="1" dirty="0" smtClean="0">
                <a:solidFill>
                  <a:schemeClr val="accent6">
                    <a:lumMod val="75000"/>
                  </a:schemeClr>
                </a:solidFill>
                <a:latin typeface="Arial" panose="020B0604020202020204" pitchFamily="34" charset="0"/>
                <a:cs typeface="Arial" panose="020B0604020202020204" pitchFamily="34" charset="0"/>
              </a:rPr>
              <a:t>Idea di prodotto</a:t>
            </a:r>
          </a:p>
          <a:p>
            <a:pPr marL="0" indent="0" eaLnBrk="1" hangingPunct="1">
              <a:buFont typeface="Arial" panose="020B0604020202020204" pitchFamily="34" charset="0"/>
              <a:buNone/>
              <a:defRPr/>
            </a:pPr>
            <a:r>
              <a:rPr lang="it-IT" altLang="it-IT" sz="2000" b="1" dirty="0" smtClean="0">
                <a:latin typeface="Arial" panose="020B0604020202020204" pitchFamily="34" charset="0"/>
                <a:cs typeface="Arial" panose="020B0604020202020204" pitchFamily="34" charset="0"/>
              </a:rPr>
              <a:t>Identifica un prodotto possibile che l’impresa potrebbe offrire al mercato</a:t>
            </a:r>
          </a:p>
          <a:p>
            <a:pPr marL="0" indent="0" eaLnBrk="1" hangingPunct="1">
              <a:buFont typeface="Arial" panose="020B0604020202020204" pitchFamily="34" charset="0"/>
              <a:buNone/>
              <a:defRPr/>
            </a:pPr>
            <a:r>
              <a:rPr lang="it-IT" altLang="it-IT" sz="2400" b="1" i="1" dirty="0" smtClean="0">
                <a:solidFill>
                  <a:schemeClr val="accent6">
                    <a:lumMod val="75000"/>
                  </a:schemeClr>
                </a:solidFill>
                <a:latin typeface="Arial" panose="020B0604020202020204" pitchFamily="34" charset="0"/>
                <a:cs typeface="Arial" panose="020B0604020202020204" pitchFamily="34" charset="0"/>
              </a:rPr>
              <a:t>Concetto di prodotto</a:t>
            </a:r>
          </a:p>
          <a:p>
            <a:pPr marL="0" indent="0" eaLnBrk="1" hangingPunct="1">
              <a:buFont typeface="Arial" panose="020B0604020202020204" pitchFamily="34" charset="0"/>
              <a:buNone/>
              <a:defRPr/>
            </a:pPr>
            <a:r>
              <a:rPr lang="it-IT" altLang="it-IT" sz="2000" b="1" dirty="0" smtClean="0">
                <a:latin typeface="Arial" panose="020B0604020202020204" pitchFamily="34" charset="0"/>
                <a:cs typeface="Arial" panose="020B0604020202020204" pitchFamily="34" charset="0"/>
              </a:rPr>
              <a:t>E’ una versione elaborata dell’idea espressa in termini percepibili dal consumatore. </a:t>
            </a:r>
            <a:r>
              <a:rPr lang="it-IT" altLang="it-IT" sz="2000" dirty="0" smtClean="0">
                <a:latin typeface="Arial" panose="020B0604020202020204" pitchFamily="34" charset="0"/>
                <a:cs typeface="Arial" panose="020B0604020202020204" pitchFamily="34" charset="0"/>
              </a:rPr>
              <a:t>Es. una miscela solubile per la prima colazione, destinata agli adulti che desiderano una colazione di rapida preparazione.</a:t>
            </a:r>
          </a:p>
          <a:p>
            <a:pPr marL="533400" indent="-533400" eaLnBrk="1" hangingPunct="1">
              <a:buFontTx/>
              <a:buNone/>
              <a:defRPr/>
            </a:pPr>
            <a:endParaRPr lang="it-IT" altLang="it-IT" sz="600" b="1" dirty="0" smtClean="0">
              <a:latin typeface="Arial" panose="020B0604020202020204" pitchFamily="34" charset="0"/>
              <a:cs typeface="Arial" panose="020B0604020202020204" pitchFamily="34" charset="0"/>
            </a:endParaRPr>
          </a:p>
          <a:p>
            <a:pPr marL="533400" indent="-533400" eaLnBrk="1" hangingPunct="1">
              <a:buFontTx/>
              <a:buNone/>
              <a:defRPr/>
            </a:pPr>
            <a:r>
              <a:rPr lang="it-IT" altLang="it-IT" sz="2200" b="1" dirty="0" smtClean="0">
                <a:solidFill>
                  <a:schemeClr val="hlink"/>
                </a:solidFill>
                <a:latin typeface="Arial" panose="020B0604020202020204" pitchFamily="34" charset="0"/>
                <a:cs typeface="Arial" panose="020B0604020202020204" pitchFamily="34" charset="0"/>
              </a:rPr>
              <a:t>	</a:t>
            </a:r>
            <a:r>
              <a:rPr lang="it-IT" altLang="it-IT" sz="2200" b="1" dirty="0" smtClean="0">
                <a:solidFill>
                  <a:schemeClr val="accent6">
                    <a:lumMod val="75000"/>
                  </a:schemeClr>
                </a:solidFill>
                <a:latin typeface="Arial" panose="020B0604020202020204" pitchFamily="34" charset="0"/>
                <a:cs typeface="Arial" panose="020B0604020202020204" pitchFamily="34" charset="0"/>
              </a:rPr>
              <a:t>FASI:</a:t>
            </a:r>
          </a:p>
          <a:p>
            <a:pPr marL="914400" lvl="1" indent="-457200" eaLnBrk="1" hangingPunct="1">
              <a:buFontTx/>
              <a:buAutoNum type="arabicPeriod"/>
              <a:defRPr/>
            </a:pPr>
            <a:r>
              <a:rPr lang="it-IT" altLang="it-IT" sz="2000" b="1" dirty="0" smtClean="0">
                <a:solidFill>
                  <a:schemeClr val="accent6">
                    <a:lumMod val="75000"/>
                  </a:schemeClr>
                </a:solidFill>
                <a:latin typeface="Arial" panose="020B0604020202020204" pitchFamily="34" charset="0"/>
                <a:cs typeface="Arial" panose="020B0604020202020204" pitchFamily="34" charset="0"/>
              </a:rPr>
              <a:t>SVILUPPO DEL CONCETTO</a:t>
            </a:r>
          </a:p>
          <a:p>
            <a:pPr marL="914400" lvl="1" indent="-457200" eaLnBrk="1" hangingPunct="1">
              <a:buFontTx/>
              <a:buAutoNum type="arabicPeriod"/>
              <a:defRPr/>
            </a:pPr>
            <a:r>
              <a:rPr lang="it-IT" altLang="it-IT" sz="2000" b="1" dirty="0" smtClean="0">
                <a:solidFill>
                  <a:schemeClr val="accent6">
                    <a:lumMod val="75000"/>
                  </a:schemeClr>
                </a:solidFill>
                <a:latin typeface="Arial" panose="020B0604020202020204" pitchFamily="34" charset="0"/>
                <a:cs typeface="Arial" panose="020B0604020202020204" pitchFamily="34" charset="0"/>
              </a:rPr>
              <a:t>POSIZIONAMENTO DEL CONCETTO</a:t>
            </a:r>
          </a:p>
          <a:p>
            <a:pPr marL="914400" lvl="1" indent="-457200" eaLnBrk="1" hangingPunct="1">
              <a:buFontTx/>
              <a:buAutoNum type="arabicPeriod"/>
              <a:defRPr/>
            </a:pPr>
            <a:r>
              <a:rPr lang="it-IT" altLang="it-IT" sz="2000" b="1" dirty="0" smtClean="0">
                <a:solidFill>
                  <a:schemeClr val="accent6">
                    <a:lumMod val="75000"/>
                  </a:schemeClr>
                </a:solidFill>
                <a:latin typeface="Arial" panose="020B0604020202020204" pitchFamily="34" charset="0"/>
                <a:cs typeface="Arial" panose="020B0604020202020204" pitchFamily="34" charset="0"/>
              </a:rPr>
              <a:t>SPERIMENTAZIONE DEL CONCETTO</a:t>
            </a:r>
          </a:p>
        </p:txBody>
      </p:sp>
      <p:sp>
        <p:nvSpPr>
          <p:cNvPr id="73732"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0127C07-CAFA-4D03-88FC-B757D3518BC6}"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3733"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373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4F29D52-11C2-4774-B1B7-5CCE91CE03DF}" type="slidenum">
              <a:rPr lang="it-IT" altLang="it-IT" sz="800" smtClean="0">
                <a:solidFill>
                  <a:srgbClr val="000000"/>
                </a:solidFill>
              </a:rPr>
              <a:pPr fontAlgn="base">
                <a:spcBef>
                  <a:spcPct val="0"/>
                </a:spcBef>
                <a:spcAft>
                  <a:spcPct val="0"/>
                </a:spcAft>
                <a:buFontTx/>
                <a:buNone/>
              </a:pPr>
              <a:t>37</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1163638"/>
            <a:ext cx="8229600" cy="558800"/>
          </a:xfrm>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5. LA DEFINZIONE DELLA STRATEGIA DI MARKETING</a:t>
            </a:r>
          </a:p>
        </p:txBody>
      </p:sp>
      <p:sp>
        <p:nvSpPr>
          <p:cNvPr id="74755" name="Rectangle 3"/>
          <p:cNvSpPr>
            <a:spLocks noGrp="1" noChangeArrowheads="1"/>
          </p:cNvSpPr>
          <p:nvPr>
            <p:ph type="body" idx="1"/>
          </p:nvPr>
        </p:nvSpPr>
        <p:spPr>
          <a:xfrm>
            <a:off x="381000" y="2017713"/>
            <a:ext cx="8574088" cy="4306887"/>
          </a:xfrm>
        </p:spPr>
        <p:txBody>
          <a:bodyPr/>
          <a:lstStyle/>
          <a:p>
            <a:pPr marL="609600" indent="-609600" eaLnBrk="1" hangingPunct="1">
              <a:buFont typeface="Wingdings" panose="05000000000000000000" pitchFamily="2" charset="2"/>
              <a:buNone/>
            </a:pPr>
            <a:endParaRPr lang="it-IT" altLang="it-IT" sz="100" u="sng" smtClean="0">
              <a:latin typeface="Times New Roman" panose="02020603050405020304" pitchFamily="18" charset="0"/>
              <a:cs typeface="Arial" panose="020B0604020202020204" pitchFamily="34" charset="0"/>
            </a:endParaRPr>
          </a:p>
          <a:p>
            <a:pPr marL="609600" indent="-609600" eaLnBrk="1" hangingPunct="1">
              <a:buFont typeface="Wingdings" panose="05000000000000000000" pitchFamily="2" charset="2"/>
              <a:buAutoNum type="arabicPeriod"/>
            </a:pPr>
            <a:r>
              <a:rPr lang="it-IT" altLang="it-IT" sz="2800" smtClean="0">
                <a:latin typeface="Arial" panose="020B0604020202020204" pitchFamily="34" charset="0"/>
                <a:cs typeface="Arial" panose="020B0604020202020204" pitchFamily="34" charset="0"/>
              </a:rPr>
              <a:t>Dimensione, struttura ed evoluzione del mercato obiettivo, posizionamento del prodotto, vendita, quota di mercato e obiettivi di profitto che si ritiene di conseguire nei primi anni</a:t>
            </a:r>
          </a:p>
          <a:p>
            <a:pPr marL="609600" indent="-609600" eaLnBrk="1" hangingPunct="1">
              <a:buFont typeface="Wingdings" panose="05000000000000000000" pitchFamily="2" charset="2"/>
              <a:buAutoNum type="arabicPeriod"/>
            </a:pPr>
            <a:r>
              <a:rPr lang="it-IT" altLang="it-IT" sz="2800" smtClean="0">
                <a:latin typeface="Arial" panose="020B0604020202020204" pitchFamily="34" charset="0"/>
                <a:cs typeface="Arial" panose="020B0604020202020204" pitchFamily="34" charset="0"/>
              </a:rPr>
              <a:t>Prezzo del prodotto, politica distributiva, budget di marketing del primo anno</a:t>
            </a:r>
          </a:p>
          <a:p>
            <a:pPr marL="609600" indent="-609600" eaLnBrk="1" hangingPunct="1">
              <a:buFont typeface="Wingdings" panose="05000000000000000000" pitchFamily="2" charset="2"/>
              <a:buAutoNum type="arabicPeriod"/>
            </a:pPr>
            <a:r>
              <a:rPr lang="it-IT" altLang="it-IT" sz="2800" smtClean="0">
                <a:latin typeface="Arial" panose="020B0604020202020204" pitchFamily="34" charset="0"/>
                <a:cs typeface="Arial" panose="020B0604020202020204" pitchFamily="34" charset="0"/>
              </a:rPr>
              <a:t>Obiettivi di vendita e di profitto a lungo termine – strategia di marketing mix</a:t>
            </a:r>
            <a:endParaRPr lang="it-IT" altLang="it-IT" sz="1800" i="1" smtClean="0">
              <a:latin typeface="Arial" panose="020B0604020202020204" pitchFamily="34" charset="0"/>
              <a:cs typeface="Arial" panose="020B0604020202020204" pitchFamily="34" charset="0"/>
            </a:endParaRPr>
          </a:p>
        </p:txBody>
      </p:sp>
      <p:sp>
        <p:nvSpPr>
          <p:cNvPr id="7475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77E3E55-0FE5-44D6-80EE-55D57565F77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475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475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2E5B034-8A20-4370-98ED-CBFEF483FA8D}" type="slidenum">
              <a:rPr lang="it-IT" altLang="it-IT" sz="800" smtClean="0">
                <a:solidFill>
                  <a:srgbClr val="000000"/>
                </a:solidFill>
              </a:rPr>
              <a:pPr fontAlgn="base">
                <a:spcBef>
                  <a:spcPct val="0"/>
                </a:spcBef>
                <a:spcAft>
                  <a:spcPct val="0"/>
                </a:spcAft>
                <a:buFontTx/>
                <a:buNone/>
              </a:pPr>
              <a:t>38</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381000" y="2017713"/>
            <a:ext cx="8574088" cy="4114800"/>
          </a:xfrm>
        </p:spPr>
        <p:txBody>
          <a:bodyPr/>
          <a:lstStyle/>
          <a:p>
            <a:pPr eaLnBrk="1" hangingPunct="1">
              <a:lnSpc>
                <a:spcPct val="90000"/>
              </a:lnSpc>
              <a:buFont typeface="Wingdings" panose="05000000000000000000" pitchFamily="2" charset="2"/>
              <a:buNone/>
              <a:defRPr/>
            </a:pPr>
            <a:r>
              <a:rPr lang="it-IT" altLang="it-IT" dirty="0" smtClean="0">
                <a:latin typeface="Arial" panose="020B0604020202020204" pitchFamily="34" charset="0"/>
                <a:cs typeface="Arial" panose="020B0604020202020204" pitchFamily="34" charset="0"/>
              </a:rPr>
              <a:t>Per la valutazione della proposta è necessario esaminare:</a:t>
            </a:r>
          </a:p>
          <a:p>
            <a:pPr eaLnBrk="1" hangingPunct="1">
              <a:lnSpc>
                <a:spcPct val="90000"/>
              </a:lnSpc>
              <a:buFontTx/>
              <a:buChar char="•"/>
              <a:defRPr/>
            </a:pPr>
            <a:r>
              <a:rPr lang="it-IT" altLang="it-IT" dirty="0" smtClean="0">
                <a:latin typeface="Arial" panose="020B0604020202020204" pitchFamily="34" charset="0"/>
                <a:cs typeface="Arial" panose="020B0604020202020204" pitchFamily="34" charset="0"/>
              </a:rPr>
              <a:t>Le previsioni delle vendite</a:t>
            </a:r>
          </a:p>
          <a:p>
            <a:pPr eaLnBrk="1" hangingPunct="1">
              <a:lnSpc>
                <a:spcPct val="90000"/>
              </a:lnSpc>
              <a:buFontTx/>
              <a:buChar char="•"/>
              <a:defRPr/>
            </a:pPr>
            <a:r>
              <a:rPr lang="it-IT" altLang="it-IT" dirty="0" smtClean="0">
                <a:latin typeface="Arial" panose="020B0604020202020204" pitchFamily="34" charset="0"/>
                <a:cs typeface="Arial" panose="020B0604020202020204" pitchFamily="34" charset="0"/>
              </a:rPr>
              <a:t>Le previsioni dei costi e dei profitti, accertando se corrispondono agli obiettivi dell’impresa</a:t>
            </a:r>
          </a:p>
          <a:p>
            <a:pPr eaLnBrk="1" hangingPunct="1">
              <a:lnSpc>
                <a:spcPct val="90000"/>
              </a:lnSpc>
              <a:buFontTx/>
              <a:buNone/>
              <a:defRPr/>
            </a:pPr>
            <a:endParaRPr lang="it-IT" altLang="it-IT" sz="900" dirty="0" smtClean="0">
              <a:latin typeface="Arial" panose="020B0604020202020204" pitchFamily="34" charset="0"/>
              <a:cs typeface="Arial" panose="020B0604020202020204" pitchFamily="34" charset="0"/>
            </a:endParaRPr>
          </a:p>
          <a:p>
            <a:pPr eaLnBrk="1" hangingPunct="1">
              <a:lnSpc>
                <a:spcPct val="90000"/>
              </a:lnSpc>
              <a:buFontTx/>
              <a:buNone/>
              <a:defRPr/>
            </a:pPr>
            <a:r>
              <a:rPr lang="it-IT" altLang="it-IT" sz="2800" dirty="0" smtClean="0">
                <a:solidFill>
                  <a:schemeClr val="accent6">
                    <a:lumMod val="75000"/>
                  </a:schemeClr>
                </a:solidFill>
                <a:latin typeface="Arial" panose="020B0604020202020204" pitchFamily="34" charset="0"/>
                <a:cs typeface="Arial" panose="020B0604020202020204" pitchFamily="34" charset="0"/>
              </a:rPr>
              <a:t>ES. Previsioni di conto economico</a:t>
            </a:r>
          </a:p>
          <a:p>
            <a:pPr eaLnBrk="1" hangingPunct="1">
              <a:lnSpc>
                <a:spcPct val="90000"/>
              </a:lnSpc>
              <a:buFontTx/>
              <a:buNone/>
              <a:defRPr/>
            </a:pPr>
            <a:r>
              <a:rPr lang="it-IT" altLang="it-IT" sz="2800" dirty="0" smtClean="0">
                <a:solidFill>
                  <a:schemeClr val="accent6">
                    <a:lumMod val="75000"/>
                  </a:schemeClr>
                </a:solidFill>
                <a:latin typeface="Arial" panose="020B0604020202020204" pitchFamily="34" charset="0"/>
                <a:cs typeface="Arial" panose="020B0604020202020204" pitchFamily="34" charset="0"/>
              </a:rPr>
              <a:t>      Analisi break </a:t>
            </a:r>
            <a:r>
              <a:rPr lang="it-IT" altLang="it-IT" sz="2800" dirty="0" err="1" smtClean="0">
                <a:solidFill>
                  <a:schemeClr val="accent6">
                    <a:lumMod val="75000"/>
                  </a:schemeClr>
                </a:solidFill>
                <a:latin typeface="Arial" panose="020B0604020202020204" pitchFamily="34" charset="0"/>
                <a:cs typeface="Arial" panose="020B0604020202020204" pitchFamily="34" charset="0"/>
              </a:rPr>
              <a:t>even</a:t>
            </a:r>
            <a:r>
              <a:rPr lang="it-IT" altLang="it-IT" sz="2800" dirty="0" smtClean="0">
                <a:solidFill>
                  <a:schemeClr val="accent6">
                    <a:lumMod val="75000"/>
                  </a:schemeClr>
                </a:solidFill>
                <a:latin typeface="Arial" panose="020B0604020202020204" pitchFamily="34" charset="0"/>
                <a:cs typeface="Arial" panose="020B0604020202020204" pitchFamily="34" charset="0"/>
              </a:rPr>
              <a:t> </a:t>
            </a:r>
          </a:p>
        </p:txBody>
      </p:sp>
      <p:sp>
        <p:nvSpPr>
          <p:cNvPr id="58371" name="Rectangle 3"/>
          <p:cNvSpPr>
            <a:spLocks noGrp="1" noChangeArrowheads="1"/>
          </p:cNvSpPr>
          <p:nvPr>
            <p:ph type="title"/>
          </p:nvPr>
        </p:nvSpPr>
        <p:spPr>
          <a:xfrm>
            <a:off x="919163" y="803275"/>
            <a:ext cx="7496175" cy="982663"/>
          </a:xfrm>
        </p:spPr>
        <p:txBody>
          <a:bodyPr/>
          <a:lstStyle/>
          <a:p>
            <a:pPr eaLnBrk="1" hangingPunct="1">
              <a:defRPr/>
            </a:pPr>
            <a:r>
              <a:rPr lang="it-IT" altLang="it-IT" sz="4000" dirty="0" smtClean="0">
                <a:solidFill>
                  <a:schemeClr val="accent6">
                    <a:lumMod val="75000"/>
                  </a:schemeClr>
                </a:solidFill>
                <a:latin typeface="Arial" panose="020B0604020202020204" pitchFamily="34" charset="0"/>
                <a:cs typeface="Arial" panose="020B0604020202020204" pitchFamily="34" charset="0"/>
              </a:rPr>
              <a:t>6. L’ANALISI ECONOMICA</a:t>
            </a:r>
          </a:p>
        </p:txBody>
      </p:sp>
      <p:sp>
        <p:nvSpPr>
          <p:cNvPr id="7578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8D38D27-2133-4FC8-95BD-DFAAE3A9582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578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578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F3BD719-E80C-4D62-BF36-203FAED5163B}" type="slidenum">
              <a:rPr lang="it-IT" altLang="it-IT" sz="800" smtClean="0">
                <a:solidFill>
                  <a:srgbClr val="000000"/>
                </a:solidFill>
              </a:rPr>
              <a:pPr fontAlgn="base">
                <a:spcBef>
                  <a:spcPct val="0"/>
                </a:spcBef>
                <a:spcAft>
                  <a:spcPct val="0"/>
                </a:spcAft>
                <a:buFontTx/>
                <a:buNone/>
              </a:pPr>
              <a:t>39</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58813" y="641350"/>
            <a:ext cx="8027987" cy="1258888"/>
          </a:xfrm>
        </p:spPr>
        <p:txBody>
          <a:bodyPr rtlCol="0">
            <a:normAutofit fontScale="90000"/>
          </a:bodyPr>
          <a:lstStyle/>
          <a:p>
            <a:pPr eaLnBrk="1" fontAlgn="auto" hangingPunct="1">
              <a:spcAft>
                <a:spcPts val="0"/>
              </a:spcAft>
              <a:defRPr/>
            </a:pPr>
            <a:r>
              <a:rPr lang="it-IT" altLang="it-IT" sz="3000" dirty="0" smtClean="0">
                <a:solidFill>
                  <a:schemeClr val="accent6">
                    <a:lumMod val="75000"/>
                  </a:schemeClr>
                </a:solidFill>
              </a:rPr>
              <a:t>Al  di là delle classificazioni di prodotto … I CINQUE LIVELLI DI UN PRODOTTO (</a:t>
            </a:r>
            <a:r>
              <a:rPr lang="it-IT" altLang="it-IT" sz="3000" dirty="0" err="1" smtClean="0">
                <a:solidFill>
                  <a:schemeClr val="accent6">
                    <a:lumMod val="75000"/>
                  </a:schemeClr>
                </a:solidFill>
              </a:rPr>
              <a:t>Kotler</a:t>
            </a:r>
            <a:r>
              <a:rPr lang="it-IT" altLang="it-IT" sz="3000" dirty="0" smtClean="0">
                <a:solidFill>
                  <a:schemeClr val="accent6">
                    <a:lumMod val="75000"/>
                  </a:schemeClr>
                </a:solidFill>
              </a:rPr>
              <a:t>)</a:t>
            </a:r>
          </a:p>
        </p:txBody>
      </p:sp>
      <p:sp>
        <p:nvSpPr>
          <p:cNvPr id="30723" name="Oval 3"/>
          <p:cNvSpPr>
            <a:spLocks noChangeArrowheads="1"/>
          </p:cNvSpPr>
          <p:nvPr/>
        </p:nvSpPr>
        <p:spPr bwMode="auto">
          <a:xfrm>
            <a:off x="2362200" y="2057400"/>
            <a:ext cx="3959225" cy="3959225"/>
          </a:xfrm>
          <a:prstGeom prst="ellipse">
            <a:avLst/>
          </a:prstGeom>
          <a:solidFill>
            <a:srgbClr val="12D24D"/>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30724" name="Oval 4"/>
          <p:cNvSpPr>
            <a:spLocks noChangeArrowheads="1"/>
          </p:cNvSpPr>
          <p:nvPr/>
        </p:nvSpPr>
        <p:spPr bwMode="auto">
          <a:xfrm>
            <a:off x="2732088" y="2427288"/>
            <a:ext cx="3238500" cy="3238500"/>
          </a:xfrm>
          <a:prstGeom prst="ellipse">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30725" name="Oval 5"/>
          <p:cNvSpPr>
            <a:spLocks noChangeArrowheads="1"/>
          </p:cNvSpPr>
          <p:nvPr/>
        </p:nvSpPr>
        <p:spPr bwMode="auto">
          <a:xfrm>
            <a:off x="3097213" y="2765425"/>
            <a:ext cx="2519362" cy="2519363"/>
          </a:xfrm>
          <a:prstGeom prst="ellipse">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30726" name="Oval 6"/>
          <p:cNvSpPr>
            <a:spLocks noChangeArrowheads="1"/>
          </p:cNvSpPr>
          <p:nvPr/>
        </p:nvSpPr>
        <p:spPr bwMode="auto">
          <a:xfrm>
            <a:off x="3451225" y="3124200"/>
            <a:ext cx="1800225" cy="1800225"/>
          </a:xfrm>
          <a:prstGeom prst="ellipse">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30727" name="Oval 7"/>
          <p:cNvSpPr>
            <a:spLocks noChangeArrowheads="1"/>
          </p:cNvSpPr>
          <p:nvPr/>
        </p:nvSpPr>
        <p:spPr bwMode="auto">
          <a:xfrm>
            <a:off x="3819525" y="3494088"/>
            <a:ext cx="1079500" cy="1079500"/>
          </a:xfrm>
          <a:prstGeom prst="ellipse">
            <a:avLst/>
          </a:prstGeom>
          <a:solidFill>
            <a:srgbClr val="3366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a:latin typeface="Tahoma" panose="020B0604030504040204" pitchFamily="34" charset="0"/>
            </a:endParaRPr>
          </a:p>
        </p:txBody>
      </p:sp>
      <p:sp>
        <p:nvSpPr>
          <p:cNvPr id="30728" name="Text Box 8"/>
          <p:cNvSpPr txBox="1">
            <a:spLocks noChangeArrowheads="1"/>
          </p:cNvSpPr>
          <p:nvPr/>
        </p:nvSpPr>
        <p:spPr bwMode="auto">
          <a:xfrm>
            <a:off x="3567113" y="3787775"/>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1800">
                <a:latin typeface="Times New Roman" panose="02020603050405020304" pitchFamily="18" charset="0"/>
              </a:rPr>
              <a:t>Vantaggio essenziale</a:t>
            </a:r>
          </a:p>
        </p:txBody>
      </p:sp>
      <p:sp>
        <p:nvSpPr>
          <p:cNvPr id="30729" name="Text Box 9"/>
          <p:cNvSpPr txBox="1">
            <a:spLocks noChangeArrowheads="1"/>
          </p:cNvSpPr>
          <p:nvPr/>
        </p:nvSpPr>
        <p:spPr bwMode="auto">
          <a:xfrm>
            <a:off x="4968875" y="28956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1800">
                <a:latin typeface="Times New Roman" panose="02020603050405020304" pitchFamily="18" charset="0"/>
              </a:rPr>
              <a:t>Prodotto ampliato</a:t>
            </a:r>
          </a:p>
        </p:txBody>
      </p:sp>
      <p:sp>
        <p:nvSpPr>
          <p:cNvPr id="30730" name="Text Box 10"/>
          <p:cNvSpPr txBox="1">
            <a:spLocks noChangeArrowheads="1"/>
          </p:cNvSpPr>
          <p:nvPr/>
        </p:nvSpPr>
        <p:spPr bwMode="auto">
          <a:xfrm>
            <a:off x="5402263" y="498475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1800">
                <a:latin typeface="Times New Roman" panose="02020603050405020304" pitchFamily="18" charset="0"/>
              </a:rPr>
              <a:t>Prodotto potenziale</a:t>
            </a:r>
          </a:p>
        </p:txBody>
      </p:sp>
      <p:sp>
        <p:nvSpPr>
          <p:cNvPr id="30731" name="Text Box 11"/>
          <p:cNvSpPr txBox="1">
            <a:spLocks noChangeArrowheads="1"/>
          </p:cNvSpPr>
          <p:nvPr/>
        </p:nvSpPr>
        <p:spPr bwMode="auto">
          <a:xfrm>
            <a:off x="4694238" y="41449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1800">
                <a:latin typeface="Times New Roman" panose="02020603050405020304" pitchFamily="18" charset="0"/>
              </a:rPr>
              <a:t>Prodotto atteso</a:t>
            </a:r>
          </a:p>
        </p:txBody>
      </p:sp>
      <p:sp>
        <p:nvSpPr>
          <p:cNvPr id="30732" name="Text Box 12"/>
          <p:cNvSpPr txBox="1">
            <a:spLocks noChangeArrowheads="1"/>
          </p:cNvSpPr>
          <p:nvPr/>
        </p:nvSpPr>
        <p:spPr bwMode="auto">
          <a:xfrm>
            <a:off x="2743200" y="32004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1800">
                <a:latin typeface="Times New Roman" panose="02020603050405020304" pitchFamily="18" charset="0"/>
              </a:rPr>
              <a:t>Prodotto generico</a:t>
            </a:r>
          </a:p>
        </p:txBody>
      </p:sp>
      <p:sp>
        <p:nvSpPr>
          <p:cNvPr id="3073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7C7D150-0228-4249-B9FB-06F538B9EFF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30734"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3073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20796A5-54C8-475C-8D08-B939BDD8E618}" type="slidenum">
              <a:rPr lang="it-IT" altLang="it-IT" sz="800" smtClean="0">
                <a:solidFill>
                  <a:srgbClr val="898989"/>
                </a:solidFill>
              </a:rPr>
              <a:pPr fontAlgn="base">
                <a:spcBef>
                  <a:spcPct val="0"/>
                </a:spcBef>
                <a:spcAft>
                  <a:spcPct val="0"/>
                </a:spcAft>
                <a:buFontTx/>
                <a:buNone/>
              </a:pPr>
              <a:t>4</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01675" y="692150"/>
            <a:ext cx="7953375" cy="982663"/>
          </a:xfrm>
        </p:spPr>
        <p:txBody>
          <a:bodyPr/>
          <a:lstStyle/>
          <a:p>
            <a:pPr eaLnBrk="1" hangingPunct="1"/>
            <a:r>
              <a:rPr lang="it-IT" altLang="it-IT" sz="3300" smtClean="0">
                <a:latin typeface="Arial" panose="020B0604020202020204" pitchFamily="34" charset="0"/>
                <a:cs typeface="Arial" panose="020B0604020202020204" pitchFamily="34" charset="0"/>
              </a:rPr>
              <a:t>PREVISIONI DI CONTO ECONOMICO</a:t>
            </a:r>
          </a:p>
        </p:txBody>
      </p:sp>
      <p:graphicFrame>
        <p:nvGraphicFramePr>
          <p:cNvPr id="166915" name="Group 3"/>
          <p:cNvGraphicFramePr>
            <a:graphicFrameLocks noGrp="1"/>
          </p:cNvGraphicFramePr>
          <p:nvPr/>
        </p:nvGraphicFramePr>
        <p:xfrm>
          <a:off x="533400" y="1670050"/>
          <a:ext cx="8291513" cy="4484688"/>
        </p:xfrm>
        <a:graphic>
          <a:graphicData uri="http://schemas.openxmlformats.org/drawingml/2006/table">
            <a:tbl>
              <a:tblPr/>
              <a:tblGrid>
                <a:gridCol w="3390528">
                  <a:extLst>
                    <a:ext uri="{9D8B030D-6E8A-4147-A177-3AD203B41FA5}">
                      <a16:colId xmlns:a16="http://schemas.microsoft.com/office/drawing/2014/main" val="20000"/>
                    </a:ext>
                  </a:extLst>
                </a:gridCol>
                <a:gridCol w="805235">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gridCol w="809625">
                  <a:extLst>
                    <a:ext uri="{9D8B030D-6E8A-4147-A177-3AD203B41FA5}">
                      <a16:colId xmlns:a16="http://schemas.microsoft.com/office/drawing/2014/main" val="20004"/>
                    </a:ext>
                  </a:extLst>
                </a:gridCol>
                <a:gridCol w="809625">
                  <a:extLst>
                    <a:ext uri="{9D8B030D-6E8A-4147-A177-3AD203B41FA5}">
                      <a16:colId xmlns:a16="http://schemas.microsoft.com/office/drawing/2014/main" val="20005"/>
                    </a:ext>
                  </a:extLst>
                </a:gridCol>
                <a:gridCol w="809625">
                  <a:extLst>
                    <a:ext uri="{9D8B030D-6E8A-4147-A177-3AD203B41FA5}">
                      <a16:colId xmlns:a16="http://schemas.microsoft.com/office/drawing/2014/main" val="20006"/>
                    </a:ext>
                  </a:extLst>
                </a:gridCol>
              </a:tblGrid>
              <a:tr h="77420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6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6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rPr>
                        <a:t>Ricavi di vendita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rPr>
                        <a:t>Costo del venduto (=)</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dirty="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dirty="0" smtClean="0">
                          <a:ln>
                            <a:noFill/>
                          </a:ln>
                          <a:solidFill>
                            <a:schemeClr val="tx1"/>
                          </a:solidFill>
                          <a:effectLst/>
                          <a:latin typeface="Tahoma" pitchFamily="34" charset="0"/>
                        </a:rPr>
                        <a:t>Anno 0</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Anno 1</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Anno 2</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Anno 3</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Anno 4</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400" b="1"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Anno 5</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009">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4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Margine lordo (-)</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10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05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rPr>
                        <a:t>Costi di sviluppo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rPr>
                        <a:t>Costi di Marketing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rPr>
                        <a:t>Imputazione dei costi (=)</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Contribuzione lorda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Contribuzione supplem. (=)</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28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43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Contribuzione netta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Contribuzione scontata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it-IT" sz="1600" b="1" i="0" u="none" strike="noStrike" cap="none" normalizeH="0" baseline="0" smtClean="0">
                          <a:ln>
                            <a:noFill/>
                          </a:ln>
                          <a:solidFill>
                            <a:schemeClr val="tx1"/>
                          </a:solidFill>
                          <a:effectLst/>
                          <a:latin typeface="Tahoma" pitchFamily="34" charset="0"/>
                        </a:rPr>
                        <a:t>Flusso di cassa cumulativo scontato</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it-IT" sz="900" b="0" i="0" u="none" strike="noStrike" cap="none" normalizeH="0" baseline="0" dirty="0" smtClean="0">
                        <a:ln>
                          <a:noFill/>
                        </a:ln>
                        <a:solidFill>
                          <a:schemeClr val="tx1"/>
                        </a:solidFill>
                        <a:effectLst/>
                        <a:latin typeface="Tahoma" pitchFamily="34"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686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081F4FE-C9E3-4E5D-8F08-30266862568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686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686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298E177-92C4-45EB-8DCA-0D6FF1FB4084}" type="slidenum">
              <a:rPr lang="it-IT" altLang="it-IT" sz="800" smtClean="0">
                <a:solidFill>
                  <a:srgbClr val="000000"/>
                </a:solidFill>
              </a:rPr>
              <a:pPr fontAlgn="base">
                <a:spcBef>
                  <a:spcPct val="0"/>
                </a:spcBef>
                <a:spcAft>
                  <a:spcPct val="0"/>
                </a:spcAft>
                <a:buFontTx/>
                <a:buNone/>
              </a:pPr>
              <a:t>40</a:t>
            </a:fld>
            <a:endParaRPr lang="it-IT" altLang="it-IT" sz="800" smtClean="0">
              <a:solidFill>
                <a:srgbClr val="0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23913" y="836613"/>
            <a:ext cx="7496175" cy="762000"/>
          </a:xfrm>
          <a:ln>
            <a:solidFill>
              <a:schemeClr val="bg1"/>
            </a:solidFill>
            <a:miter lim="800000"/>
            <a:headEnd/>
            <a:tailEnd/>
          </a:ln>
        </p:spPr>
        <p:txBody>
          <a:bodyPr/>
          <a:lstStyle/>
          <a:p>
            <a:pPr eaLnBrk="1" hangingPunct="1">
              <a:defRPr/>
            </a:pPr>
            <a:r>
              <a:rPr lang="it-IT" altLang="it-IT" sz="4000" dirty="0" smtClean="0">
                <a:solidFill>
                  <a:schemeClr val="accent6">
                    <a:lumMod val="75000"/>
                  </a:schemeClr>
                </a:solidFill>
                <a:latin typeface="Arial" panose="020B0604020202020204" pitchFamily="34" charset="0"/>
                <a:cs typeface="Arial" panose="020B0604020202020204" pitchFamily="34" charset="0"/>
              </a:rPr>
              <a:t>8. I TEST DI MERCATO</a:t>
            </a:r>
          </a:p>
        </p:txBody>
      </p:sp>
      <p:sp>
        <p:nvSpPr>
          <p:cNvPr id="60419" name="Rectangle 3"/>
          <p:cNvSpPr>
            <a:spLocks noGrp="1" noChangeArrowheads="1"/>
          </p:cNvSpPr>
          <p:nvPr>
            <p:ph type="body" idx="1"/>
          </p:nvPr>
        </p:nvSpPr>
        <p:spPr>
          <a:xfrm>
            <a:off x="228600" y="1712913"/>
            <a:ext cx="8686800" cy="4459287"/>
          </a:xfrm>
        </p:spPr>
        <p:txBody>
          <a:bodyPr/>
          <a:lstStyle/>
          <a:p>
            <a:pPr eaLnBrk="1" hangingPunct="1">
              <a:buFont typeface="Wingdings" panose="05000000000000000000" pitchFamily="2" charset="2"/>
              <a:buNone/>
              <a:defRPr/>
            </a:pPr>
            <a:r>
              <a:rPr lang="it-IT" altLang="it-IT" sz="2400" dirty="0" smtClean="0">
                <a:latin typeface="Arial" panose="020B0604020202020204" pitchFamily="34" charset="0"/>
                <a:cs typeface="Arial" panose="020B0604020202020204" pitchFamily="34" charset="0"/>
              </a:rPr>
              <a:t>    Il test di mercato consiste nell’accertare come i consumatori e gli intermediari si comportano nei confronti del prodotto, nonché nella valutazione dell’ampiezza del mercato.</a:t>
            </a:r>
          </a:p>
          <a:p>
            <a:pPr eaLnBrk="1" hangingPunct="1">
              <a:buFont typeface="Wingdings" panose="05000000000000000000" pitchFamily="2" charset="2"/>
              <a:buNone/>
              <a:defRPr/>
            </a:pPr>
            <a:r>
              <a:rPr lang="it-IT" altLang="it-IT" sz="2000" dirty="0" smtClean="0">
                <a:latin typeface="Arial" panose="020B0604020202020204" pitchFamily="34" charset="0"/>
                <a:cs typeface="Arial" panose="020B0604020202020204" pitchFamily="34" charset="0"/>
              </a:rPr>
              <a:t>	</a:t>
            </a:r>
            <a:r>
              <a:rPr lang="it-IT" altLang="it-IT" sz="2200" dirty="0" smtClean="0">
                <a:solidFill>
                  <a:schemeClr val="accent6">
                    <a:lumMod val="75000"/>
                  </a:schemeClr>
                </a:solidFill>
                <a:latin typeface="Arial" panose="020B0604020202020204" pitchFamily="34" charset="0"/>
                <a:cs typeface="Arial" panose="020B0604020202020204" pitchFamily="34" charset="0"/>
              </a:rPr>
              <a:t>Se ne possono ricavare informazioni:</a:t>
            </a:r>
          </a:p>
          <a:p>
            <a:pPr lvl="1" eaLnBrk="1" hangingPunct="1">
              <a:buFontTx/>
              <a:buChar char="•"/>
              <a:defRPr/>
            </a:pPr>
            <a:r>
              <a:rPr lang="it-IT" altLang="it-IT" sz="2200" dirty="0" smtClean="0">
                <a:latin typeface="Arial" panose="020B0604020202020204" pitchFamily="34" charset="0"/>
                <a:cs typeface="Arial" panose="020B0604020202020204" pitchFamily="34" charset="0"/>
              </a:rPr>
              <a:t>sugli acquirenti e gli intermediari</a:t>
            </a:r>
          </a:p>
          <a:p>
            <a:pPr lvl="1" eaLnBrk="1" hangingPunct="1">
              <a:buFontTx/>
              <a:buChar char="•"/>
              <a:defRPr/>
            </a:pPr>
            <a:r>
              <a:rPr lang="it-IT" altLang="it-IT" sz="2200" dirty="0" smtClean="0">
                <a:latin typeface="Arial" panose="020B0604020202020204" pitchFamily="34" charset="0"/>
                <a:cs typeface="Arial" panose="020B0604020202020204" pitchFamily="34" charset="0"/>
              </a:rPr>
              <a:t>sull’efficacia dei programmi di marketing</a:t>
            </a:r>
          </a:p>
          <a:p>
            <a:pPr lvl="1" eaLnBrk="1" hangingPunct="1">
              <a:buFontTx/>
              <a:buChar char="•"/>
              <a:defRPr/>
            </a:pPr>
            <a:r>
              <a:rPr lang="it-IT" altLang="it-IT" sz="2200" dirty="0" smtClean="0">
                <a:latin typeface="Arial" panose="020B0604020202020204" pitchFamily="34" charset="0"/>
                <a:cs typeface="Arial" panose="020B0604020202020204" pitchFamily="34" charset="0"/>
              </a:rPr>
              <a:t>la potenzialità dei vari mercati…</a:t>
            </a:r>
          </a:p>
          <a:p>
            <a:pPr eaLnBrk="1" hangingPunct="1">
              <a:buFontTx/>
              <a:buNone/>
              <a:defRPr/>
            </a:pPr>
            <a:r>
              <a:rPr lang="it-IT" altLang="it-IT" sz="2400" dirty="0" smtClean="0">
                <a:solidFill>
                  <a:schemeClr val="folHlink"/>
                </a:solidFill>
                <a:latin typeface="Arial" panose="020B0604020202020204" pitchFamily="34" charset="0"/>
                <a:cs typeface="Arial" panose="020B0604020202020204" pitchFamily="34" charset="0"/>
              </a:rPr>
              <a:t>	</a:t>
            </a:r>
            <a:r>
              <a:rPr lang="it-IT" altLang="it-IT" sz="2400" dirty="0" smtClean="0">
                <a:solidFill>
                  <a:schemeClr val="accent6">
                    <a:lumMod val="75000"/>
                  </a:schemeClr>
                </a:solidFill>
                <a:latin typeface="Arial" panose="020B0604020202020204" pitchFamily="34" charset="0"/>
                <a:cs typeface="Arial" panose="020B0604020202020204" pitchFamily="34" charset="0"/>
              </a:rPr>
              <a:t>I problemi principali riguardano:</a:t>
            </a:r>
          </a:p>
          <a:p>
            <a:pPr lvl="1" eaLnBrk="1" hangingPunct="1">
              <a:buFontTx/>
              <a:buChar char="-"/>
              <a:defRPr/>
            </a:pPr>
            <a:r>
              <a:rPr lang="it-IT" altLang="it-IT" sz="2200" dirty="0" smtClean="0">
                <a:latin typeface="Arial" panose="020B0604020202020204" pitchFamily="34" charset="0"/>
                <a:cs typeface="Arial" panose="020B0604020202020204" pitchFamily="34" charset="0"/>
              </a:rPr>
              <a:t>entità f(rischiosità, tempo, costo)</a:t>
            </a:r>
          </a:p>
          <a:p>
            <a:pPr lvl="1" eaLnBrk="1" hangingPunct="1">
              <a:buFontTx/>
              <a:buChar char="-"/>
              <a:defRPr/>
            </a:pPr>
            <a:r>
              <a:rPr lang="it-IT" altLang="it-IT" sz="2200" dirty="0" smtClean="0">
                <a:latin typeface="Arial" panose="020B0604020202020204" pitchFamily="34" charset="0"/>
                <a:cs typeface="Arial" panose="020B0604020202020204" pitchFamily="34" charset="0"/>
              </a:rPr>
              <a:t>tipo di test da effettuare (per beni di consumo, per beni industriali)</a:t>
            </a:r>
          </a:p>
        </p:txBody>
      </p:sp>
      <p:sp>
        <p:nvSpPr>
          <p:cNvPr id="77828"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1115DD1-4D98-4EEE-B8CD-626027B00021}"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7829"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783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DA3C41F-E526-4C14-A33B-A03A2EC63A5C}" type="slidenum">
              <a:rPr lang="it-IT" altLang="it-IT" sz="800" smtClean="0">
                <a:solidFill>
                  <a:srgbClr val="000000"/>
                </a:solidFill>
              </a:rPr>
              <a:pPr fontAlgn="base">
                <a:spcBef>
                  <a:spcPct val="0"/>
                </a:spcBef>
                <a:spcAft>
                  <a:spcPct val="0"/>
                </a:spcAft>
                <a:buFontTx/>
                <a:buNone/>
              </a:pPr>
              <a:t>41</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457200" y="1054100"/>
            <a:ext cx="8229600" cy="558800"/>
          </a:xfrm>
        </p:spPr>
        <p:txBody>
          <a:bodyPr rtlCol="0">
            <a:normAutofit fontScale="90000"/>
          </a:bodyPr>
          <a:lstStyle/>
          <a:p>
            <a:pPr eaLnBrk="1" fontAlgn="auto" hangingPunct="1">
              <a:spcAft>
                <a:spcPts val="0"/>
              </a:spcAft>
              <a:defRPr/>
            </a:pPr>
            <a:r>
              <a:rPr lang="it-IT" altLang="it-IT" sz="4000" dirty="0" smtClean="0"/>
              <a:t>Il processo di sviluppo dei nuovi prodotti</a:t>
            </a:r>
          </a:p>
        </p:txBody>
      </p:sp>
      <p:sp>
        <p:nvSpPr>
          <p:cNvPr id="56325" name="Rectangle 3"/>
          <p:cNvSpPr>
            <a:spLocks noGrp="1" noChangeArrowheads="1"/>
          </p:cNvSpPr>
          <p:nvPr>
            <p:ph type="body" idx="1"/>
          </p:nvPr>
        </p:nvSpPr>
        <p:spPr>
          <a:xfrm>
            <a:off x="609600" y="1966913"/>
            <a:ext cx="8294688" cy="4357687"/>
          </a:xfrm>
        </p:spPr>
        <p:txBody>
          <a:bodyPr rtlCol="0">
            <a:normAutofit lnSpcReduction="10000"/>
          </a:bodyPr>
          <a:lstStyle/>
          <a:p>
            <a:pPr eaLnBrk="1" fontAlgn="auto" hangingPunct="1">
              <a:lnSpc>
                <a:spcPct val="90000"/>
              </a:lnSpc>
              <a:spcAft>
                <a:spcPts val="0"/>
              </a:spcAft>
              <a:buFont typeface="Wingdings" panose="05000000000000000000" pitchFamily="2" charset="2"/>
              <a:buNone/>
              <a:defRPr/>
            </a:pPr>
            <a:r>
              <a:rPr lang="it-IT" altLang="it-IT" sz="3000" dirty="0" smtClean="0"/>
              <a:t>1. Generazione delle idee</a:t>
            </a:r>
          </a:p>
          <a:p>
            <a:pPr eaLnBrk="1" fontAlgn="auto" hangingPunct="1">
              <a:lnSpc>
                <a:spcPct val="90000"/>
              </a:lnSpc>
              <a:spcAft>
                <a:spcPts val="0"/>
              </a:spcAft>
              <a:buFont typeface="Wingdings" panose="05000000000000000000" pitchFamily="2" charset="2"/>
              <a:buNone/>
              <a:defRPr/>
            </a:pPr>
            <a:r>
              <a:rPr lang="it-IT" altLang="it-IT" sz="3000" dirty="0" smtClean="0"/>
              <a:t>2. Selezione delle idee </a:t>
            </a:r>
          </a:p>
          <a:p>
            <a:pPr eaLnBrk="1" fontAlgn="auto" hangingPunct="1">
              <a:lnSpc>
                <a:spcPct val="90000"/>
              </a:lnSpc>
              <a:spcAft>
                <a:spcPts val="0"/>
              </a:spcAft>
              <a:buFont typeface="Wingdings" panose="05000000000000000000" pitchFamily="2" charset="2"/>
              <a:buNone/>
              <a:defRPr/>
            </a:pPr>
            <a:r>
              <a:rPr lang="it-IT" altLang="it-IT" sz="3000" dirty="0" smtClean="0"/>
              <a:t>3. Sviluppo delle idee</a:t>
            </a:r>
          </a:p>
          <a:p>
            <a:pPr eaLnBrk="1" fontAlgn="auto" hangingPunct="1">
              <a:lnSpc>
                <a:spcPct val="90000"/>
              </a:lnSpc>
              <a:spcAft>
                <a:spcPts val="0"/>
              </a:spcAft>
              <a:buFont typeface="Wingdings" panose="05000000000000000000" pitchFamily="2" charset="2"/>
              <a:buNone/>
              <a:defRPr/>
            </a:pPr>
            <a:r>
              <a:rPr lang="it-IT" altLang="it-IT" sz="3000" dirty="0" smtClean="0"/>
              <a:t>4. Posizionamento e sperimentazione del concetto di prodotto</a:t>
            </a:r>
          </a:p>
          <a:p>
            <a:pPr eaLnBrk="1" fontAlgn="auto" hangingPunct="1">
              <a:lnSpc>
                <a:spcPct val="90000"/>
              </a:lnSpc>
              <a:spcAft>
                <a:spcPts val="0"/>
              </a:spcAft>
              <a:buFont typeface="Wingdings" panose="05000000000000000000" pitchFamily="2" charset="2"/>
              <a:buNone/>
              <a:defRPr/>
            </a:pPr>
            <a:r>
              <a:rPr lang="it-IT" altLang="it-IT" sz="3000" dirty="0" smtClean="0"/>
              <a:t>5. Strategia di marketing</a:t>
            </a:r>
          </a:p>
          <a:p>
            <a:pPr eaLnBrk="1" fontAlgn="auto" hangingPunct="1">
              <a:lnSpc>
                <a:spcPct val="90000"/>
              </a:lnSpc>
              <a:spcAft>
                <a:spcPts val="0"/>
              </a:spcAft>
              <a:buFont typeface="Wingdings" panose="05000000000000000000" pitchFamily="2" charset="2"/>
              <a:buNone/>
              <a:defRPr/>
            </a:pPr>
            <a:r>
              <a:rPr lang="it-IT" altLang="it-IT" sz="3000" dirty="0" smtClean="0"/>
              <a:t>6. Analisi economica</a:t>
            </a:r>
          </a:p>
          <a:p>
            <a:pPr eaLnBrk="1" fontAlgn="auto" hangingPunct="1">
              <a:lnSpc>
                <a:spcPct val="90000"/>
              </a:lnSpc>
              <a:spcAft>
                <a:spcPts val="0"/>
              </a:spcAft>
              <a:buFont typeface="Wingdings" panose="05000000000000000000" pitchFamily="2" charset="2"/>
              <a:buNone/>
              <a:defRPr/>
            </a:pPr>
            <a:r>
              <a:rPr lang="it-IT" altLang="it-IT" sz="3000" dirty="0" smtClean="0"/>
              <a:t>7. Sviluppo del prodotto</a:t>
            </a:r>
          </a:p>
          <a:p>
            <a:pPr eaLnBrk="1" fontAlgn="auto" hangingPunct="1">
              <a:lnSpc>
                <a:spcPct val="90000"/>
              </a:lnSpc>
              <a:spcAft>
                <a:spcPts val="0"/>
              </a:spcAft>
              <a:buFont typeface="Wingdings" panose="05000000000000000000" pitchFamily="2" charset="2"/>
              <a:buNone/>
              <a:defRPr/>
            </a:pPr>
            <a:r>
              <a:rPr lang="it-IT" altLang="it-IT" sz="3000" dirty="0" smtClean="0"/>
              <a:t>8. Test di mercato e </a:t>
            </a:r>
            <a:r>
              <a:rPr lang="it-IT" altLang="it-IT" sz="3000" dirty="0" smtClean="0">
                <a:solidFill>
                  <a:schemeClr val="accent6">
                    <a:lumMod val="75000"/>
                  </a:schemeClr>
                </a:solidFill>
              </a:rPr>
              <a:t>commercializzazione</a:t>
            </a:r>
          </a:p>
        </p:txBody>
      </p:sp>
      <p:graphicFrame>
        <p:nvGraphicFramePr>
          <p:cNvPr id="78852" name="Object 0"/>
          <p:cNvGraphicFramePr>
            <a:graphicFrameLocks noChangeAspect="1"/>
          </p:cNvGraphicFramePr>
          <p:nvPr/>
        </p:nvGraphicFramePr>
        <p:xfrm>
          <a:off x="6400800" y="1908175"/>
          <a:ext cx="1981200" cy="1344613"/>
        </p:xfrm>
        <a:graphic>
          <a:graphicData uri="http://schemas.openxmlformats.org/presentationml/2006/ole">
            <mc:AlternateContent xmlns:mc="http://schemas.openxmlformats.org/markup-compatibility/2006">
              <mc:Choice xmlns:v="urn:schemas-microsoft-com:vml" Requires="v">
                <p:oleObj spid="_x0000_s78856" name="Clip" r:id="rId3" imgW="4575018" imgH="3108356" progId="MS_ClipArt_Gallery.5">
                  <p:embed/>
                </p:oleObj>
              </mc:Choice>
              <mc:Fallback>
                <p:oleObj name="Clip" r:id="rId3" imgW="4575018" imgH="3108356" progId="MS_ClipArt_Gallery.5">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08175"/>
                        <a:ext cx="19812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3B55CB4-7C31-42B5-B769-22D384C041B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8854"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885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CB9253B-F2D8-44DA-96E2-FFB2451CB2B8}" type="slidenum">
              <a:rPr lang="it-IT" altLang="it-IT" sz="800" smtClean="0">
                <a:solidFill>
                  <a:srgbClr val="000000"/>
                </a:solidFill>
              </a:rPr>
              <a:pPr fontAlgn="base">
                <a:spcBef>
                  <a:spcPct val="0"/>
                </a:spcBef>
                <a:spcAft>
                  <a:spcPct val="0"/>
                </a:spcAft>
                <a:buFontTx/>
                <a:buNone/>
              </a:pPr>
              <a:t>42</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1026"/>
          <p:cNvSpPr>
            <a:spLocks noGrp="1" noChangeArrowheads="1"/>
          </p:cNvSpPr>
          <p:nvPr>
            <p:ph type="title"/>
          </p:nvPr>
        </p:nvSpPr>
        <p:spPr>
          <a:xfrm>
            <a:off x="1143000" y="838200"/>
            <a:ext cx="6697663" cy="990600"/>
          </a:xfrm>
        </p:spPr>
        <p:txBody>
          <a:bodyPr rtlCol="0">
            <a:noAutofit/>
          </a:bodyPr>
          <a:lstStyle/>
          <a:p>
            <a:pPr eaLnBrk="1" fontAlgn="auto" hangingPunct="1">
              <a:spcAft>
                <a:spcPts val="0"/>
              </a:spcAft>
              <a:defRPr/>
            </a:pPr>
            <a:r>
              <a:rPr lang="it-IT" altLang="it-IT" sz="3200" dirty="0" smtClean="0">
                <a:solidFill>
                  <a:schemeClr val="accent6">
                    <a:lumMod val="75000"/>
                  </a:schemeClr>
                </a:solidFill>
              </a:rPr>
              <a:t>LA POLITICA DI MARCA o BRANDING</a:t>
            </a:r>
          </a:p>
        </p:txBody>
      </p:sp>
      <p:sp>
        <p:nvSpPr>
          <p:cNvPr id="79875" name="Rectangle 1027"/>
          <p:cNvSpPr>
            <a:spLocks noGrp="1" noChangeArrowheads="1"/>
          </p:cNvSpPr>
          <p:nvPr>
            <p:ph type="body" idx="1"/>
          </p:nvPr>
        </p:nvSpPr>
        <p:spPr>
          <a:xfrm>
            <a:off x="304800" y="2017713"/>
            <a:ext cx="8650288" cy="4306887"/>
          </a:xfrm>
        </p:spPr>
        <p:txBody>
          <a:bodyPr/>
          <a:lstStyle/>
          <a:p>
            <a:pPr eaLnBrk="1" hangingPunct="1">
              <a:buFont typeface="Wingdings" panose="05000000000000000000" pitchFamily="2" charset="2"/>
              <a:buNone/>
            </a:pPr>
            <a:r>
              <a:rPr lang="it-IT" altLang="it-IT" smtClean="0">
                <a:latin typeface="Arial" panose="020B0604020202020204" pitchFamily="34" charset="0"/>
                <a:cs typeface="Arial" panose="020B0604020202020204" pitchFamily="34" charset="0"/>
              </a:rPr>
              <a:t>	La definizione di una politica di marca è importante perché :</a:t>
            </a:r>
          </a:p>
          <a:p>
            <a:pPr eaLnBrk="1" hangingPunct="1">
              <a:buFontTx/>
              <a:buChar char="-"/>
            </a:pPr>
            <a:r>
              <a:rPr lang="it-IT" altLang="it-IT" smtClean="0">
                <a:latin typeface="Arial" panose="020B0604020202020204" pitchFamily="34" charset="0"/>
                <a:cs typeface="Arial" panose="020B0604020202020204" pitchFamily="34" charset="0"/>
              </a:rPr>
              <a:t>la marca AGGIUNGE VALORE al prodotto</a:t>
            </a:r>
          </a:p>
          <a:p>
            <a:pPr eaLnBrk="1" hangingPunct="1">
              <a:buFontTx/>
              <a:buChar char="-"/>
            </a:pPr>
            <a:r>
              <a:rPr lang="it-IT" altLang="it-IT" smtClean="0">
                <a:latin typeface="Arial" panose="020B0604020202020204" pitchFamily="34" charset="0"/>
                <a:cs typeface="Arial" panose="020B0604020202020204" pitchFamily="34" charset="0"/>
              </a:rPr>
              <a:t>richiede notevoli RISORSE FINANZIARIE (pubblicità e promozione)</a:t>
            </a:r>
          </a:p>
          <a:p>
            <a:pPr eaLnBrk="1" hangingPunct="1">
              <a:buFontTx/>
              <a:buChar char="-"/>
            </a:pPr>
            <a:r>
              <a:rPr lang="it-IT" altLang="it-IT" smtClean="0">
                <a:latin typeface="Arial" panose="020B0604020202020204" pitchFamily="34" charset="0"/>
                <a:cs typeface="Arial" panose="020B0604020202020204" pitchFamily="34" charset="0"/>
              </a:rPr>
              <a:t>crea un CAPITALE D’IMMAGINE            (fiducia – fedeltà)</a:t>
            </a:r>
          </a:p>
        </p:txBody>
      </p:sp>
      <p:grpSp>
        <p:nvGrpSpPr>
          <p:cNvPr id="79876" name="Group 1113"/>
          <p:cNvGrpSpPr>
            <a:grpSpLocks/>
          </p:cNvGrpSpPr>
          <p:nvPr/>
        </p:nvGrpSpPr>
        <p:grpSpPr bwMode="auto">
          <a:xfrm>
            <a:off x="6545263" y="4365625"/>
            <a:ext cx="2225675" cy="1687513"/>
            <a:chOff x="2386" y="3046"/>
            <a:chExt cx="1402" cy="1063"/>
          </a:xfrm>
        </p:grpSpPr>
        <p:sp>
          <p:nvSpPr>
            <p:cNvPr id="79880" name="Rectangle 1029"/>
            <p:cNvSpPr>
              <a:spLocks noChangeArrowheads="1"/>
            </p:cNvSpPr>
            <p:nvPr/>
          </p:nvSpPr>
          <p:spPr bwMode="auto">
            <a:xfrm>
              <a:off x="2386" y="340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folHlink"/>
                </a:buClr>
                <a:buSzPct val="60000"/>
                <a:buFontTx/>
                <a:buNone/>
              </a:pPr>
              <a:endParaRPr lang="it-IT" altLang="it-IT" sz="2000" i="1">
                <a:latin typeface="Times New Roman" panose="02020603050405020304" pitchFamily="18" charset="0"/>
              </a:endParaRPr>
            </a:p>
          </p:txBody>
        </p:sp>
        <p:sp>
          <p:nvSpPr>
            <p:cNvPr id="79881" name="Freeform 1033"/>
            <p:cNvSpPr>
              <a:spLocks/>
            </p:cNvSpPr>
            <p:nvPr/>
          </p:nvSpPr>
          <p:spPr bwMode="auto">
            <a:xfrm>
              <a:off x="2792" y="3046"/>
              <a:ext cx="605" cy="738"/>
            </a:xfrm>
            <a:custGeom>
              <a:avLst/>
              <a:gdLst>
                <a:gd name="T0" fmla="*/ 0 w 1211"/>
                <a:gd name="T1" fmla="*/ 1 h 1474"/>
                <a:gd name="T2" fmla="*/ 0 w 1211"/>
                <a:gd name="T3" fmla="*/ 1 h 1474"/>
                <a:gd name="T4" fmla="*/ 0 w 1211"/>
                <a:gd name="T5" fmla="*/ 1 h 1474"/>
                <a:gd name="T6" fmla="*/ 0 w 1211"/>
                <a:gd name="T7" fmla="*/ 1 h 1474"/>
                <a:gd name="T8" fmla="*/ 0 w 1211"/>
                <a:gd name="T9" fmla="*/ 1 h 1474"/>
                <a:gd name="T10" fmla="*/ 0 w 1211"/>
                <a:gd name="T11" fmla="*/ 1 h 1474"/>
                <a:gd name="T12" fmla="*/ 0 w 1211"/>
                <a:gd name="T13" fmla="*/ 1 h 1474"/>
                <a:gd name="T14" fmla="*/ 0 w 1211"/>
                <a:gd name="T15" fmla="*/ 1 h 1474"/>
                <a:gd name="T16" fmla="*/ 0 w 1211"/>
                <a:gd name="T17" fmla="*/ 1 h 1474"/>
                <a:gd name="T18" fmla="*/ 0 w 1211"/>
                <a:gd name="T19" fmla="*/ 1 h 1474"/>
                <a:gd name="T20" fmla="*/ 0 w 1211"/>
                <a:gd name="T21" fmla="*/ 1 h 1474"/>
                <a:gd name="T22" fmla="*/ 0 w 1211"/>
                <a:gd name="T23" fmla="*/ 1 h 1474"/>
                <a:gd name="T24" fmla="*/ 0 w 1211"/>
                <a:gd name="T25" fmla="*/ 1 h 1474"/>
                <a:gd name="T26" fmla="*/ 0 w 1211"/>
                <a:gd name="T27" fmla="*/ 1 h 1474"/>
                <a:gd name="T28" fmla="*/ 0 w 1211"/>
                <a:gd name="T29" fmla="*/ 1 h 1474"/>
                <a:gd name="T30" fmla="*/ 0 w 1211"/>
                <a:gd name="T31" fmla="*/ 1 h 1474"/>
                <a:gd name="T32" fmla="*/ 0 w 1211"/>
                <a:gd name="T33" fmla="*/ 1 h 1474"/>
                <a:gd name="T34" fmla="*/ 0 w 1211"/>
                <a:gd name="T35" fmla="*/ 1 h 1474"/>
                <a:gd name="T36" fmla="*/ 0 w 1211"/>
                <a:gd name="T37" fmla="*/ 1 h 1474"/>
                <a:gd name="T38" fmla="*/ 0 w 1211"/>
                <a:gd name="T39" fmla="*/ 1 h 1474"/>
                <a:gd name="T40" fmla="*/ 0 w 1211"/>
                <a:gd name="T41" fmla="*/ 1 h 1474"/>
                <a:gd name="T42" fmla="*/ 0 w 1211"/>
                <a:gd name="T43" fmla="*/ 0 h 1474"/>
                <a:gd name="T44" fmla="*/ 0 w 1211"/>
                <a:gd name="T45" fmla="*/ 1 h 1474"/>
                <a:gd name="T46" fmla="*/ 0 w 1211"/>
                <a:gd name="T47" fmla="*/ 1 h 1474"/>
                <a:gd name="T48" fmla="*/ 0 w 1211"/>
                <a:gd name="T49" fmla="*/ 1 h 1474"/>
                <a:gd name="T50" fmla="*/ 0 w 1211"/>
                <a:gd name="T51" fmla="*/ 1 h 1474"/>
                <a:gd name="T52" fmla="*/ 0 w 1211"/>
                <a:gd name="T53" fmla="*/ 1 h 1474"/>
                <a:gd name="T54" fmla="*/ 0 w 1211"/>
                <a:gd name="T55" fmla="*/ 1 h 1474"/>
                <a:gd name="T56" fmla="*/ 0 w 1211"/>
                <a:gd name="T57" fmla="*/ 1 h 1474"/>
                <a:gd name="T58" fmla="*/ 0 w 1211"/>
                <a:gd name="T59" fmla="*/ 1 h 1474"/>
                <a:gd name="T60" fmla="*/ 0 w 1211"/>
                <a:gd name="T61" fmla="*/ 1 h 1474"/>
                <a:gd name="T62" fmla="*/ 0 w 1211"/>
                <a:gd name="T63" fmla="*/ 1 h 1474"/>
                <a:gd name="T64" fmla="*/ 0 w 1211"/>
                <a:gd name="T65" fmla="*/ 1 h 1474"/>
                <a:gd name="T66" fmla="*/ 0 w 1211"/>
                <a:gd name="T67" fmla="*/ 1 h 1474"/>
                <a:gd name="T68" fmla="*/ 0 w 1211"/>
                <a:gd name="T69" fmla="*/ 1 h 1474"/>
                <a:gd name="T70" fmla="*/ 0 w 1211"/>
                <a:gd name="T71" fmla="*/ 1 h 1474"/>
                <a:gd name="T72" fmla="*/ 0 w 1211"/>
                <a:gd name="T73" fmla="*/ 1 h 1474"/>
                <a:gd name="T74" fmla="*/ 0 w 1211"/>
                <a:gd name="T75" fmla="*/ 1 h 1474"/>
                <a:gd name="T76" fmla="*/ 0 w 1211"/>
                <a:gd name="T77" fmla="*/ 1 h 1474"/>
                <a:gd name="T78" fmla="*/ 0 w 1211"/>
                <a:gd name="T79" fmla="*/ 1 h 1474"/>
                <a:gd name="T80" fmla="*/ 0 w 1211"/>
                <a:gd name="T81" fmla="*/ 1 h 1474"/>
                <a:gd name="T82" fmla="*/ 0 w 1211"/>
                <a:gd name="T83" fmla="*/ 1 h 1474"/>
                <a:gd name="T84" fmla="*/ 0 w 1211"/>
                <a:gd name="T85" fmla="*/ 1 h 1474"/>
                <a:gd name="T86" fmla="*/ 0 w 1211"/>
                <a:gd name="T87" fmla="*/ 1 h 1474"/>
                <a:gd name="T88" fmla="*/ 0 w 1211"/>
                <a:gd name="T89" fmla="*/ 1 h 1474"/>
                <a:gd name="T90" fmla="*/ 0 w 1211"/>
                <a:gd name="T91" fmla="*/ 1 h 1474"/>
                <a:gd name="T92" fmla="*/ 0 w 1211"/>
                <a:gd name="T93" fmla="*/ 1 h 1474"/>
                <a:gd name="T94" fmla="*/ 0 w 1211"/>
                <a:gd name="T95" fmla="*/ 1 h 1474"/>
                <a:gd name="T96" fmla="*/ 0 w 1211"/>
                <a:gd name="T97" fmla="*/ 1 h 1474"/>
                <a:gd name="T98" fmla="*/ 0 w 1211"/>
                <a:gd name="T99" fmla="*/ 1 h 1474"/>
                <a:gd name="T100" fmla="*/ 0 w 1211"/>
                <a:gd name="T101" fmla="*/ 1 h 1474"/>
                <a:gd name="T102" fmla="*/ 0 w 1211"/>
                <a:gd name="T103" fmla="*/ 1 h 1474"/>
                <a:gd name="T104" fmla="*/ 0 w 1211"/>
                <a:gd name="T105" fmla="*/ 1 h 1474"/>
                <a:gd name="T106" fmla="*/ 0 w 1211"/>
                <a:gd name="T107" fmla="*/ 1 h 1474"/>
                <a:gd name="T108" fmla="*/ 0 w 1211"/>
                <a:gd name="T109" fmla="*/ 1 h 1474"/>
                <a:gd name="T110" fmla="*/ 0 w 1211"/>
                <a:gd name="T111" fmla="*/ 1 h 1474"/>
                <a:gd name="T112" fmla="*/ 0 w 1211"/>
                <a:gd name="T113" fmla="*/ 1 h 1474"/>
                <a:gd name="T114" fmla="*/ 0 w 1211"/>
                <a:gd name="T115" fmla="*/ 1 h 1474"/>
                <a:gd name="T116" fmla="*/ 0 w 1211"/>
                <a:gd name="T117" fmla="*/ 1 h 1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11"/>
                <a:gd name="T178" fmla="*/ 0 h 1474"/>
                <a:gd name="T179" fmla="*/ 1211 w 1211"/>
                <a:gd name="T180" fmla="*/ 1474 h 1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11" h="1474">
                  <a:moveTo>
                    <a:pt x="335" y="1474"/>
                  </a:moveTo>
                  <a:lnTo>
                    <a:pt x="916" y="1445"/>
                  </a:lnTo>
                  <a:lnTo>
                    <a:pt x="1035" y="1006"/>
                  </a:lnTo>
                  <a:lnTo>
                    <a:pt x="1211" y="895"/>
                  </a:lnTo>
                  <a:lnTo>
                    <a:pt x="1187" y="861"/>
                  </a:lnTo>
                  <a:lnTo>
                    <a:pt x="1163" y="817"/>
                  </a:lnTo>
                  <a:lnTo>
                    <a:pt x="1139" y="767"/>
                  </a:lnTo>
                  <a:lnTo>
                    <a:pt x="1119" y="716"/>
                  </a:lnTo>
                  <a:lnTo>
                    <a:pt x="1101" y="668"/>
                  </a:lnTo>
                  <a:lnTo>
                    <a:pt x="1088" y="629"/>
                  </a:lnTo>
                  <a:lnTo>
                    <a:pt x="1078" y="601"/>
                  </a:lnTo>
                  <a:lnTo>
                    <a:pt x="1075" y="591"/>
                  </a:lnTo>
                  <a:lnTo>
                    <a:pt x="1066" y="566"/>
                  </a:lnTo>
                  <a:lnTo>
                    <a:pt x="1051" y="546"/>
                  </a:lnTo>
                  <a:lnTo>
                    <a:pt x="1032" y="527"/>
                  </a:lnTo>
                  <a:lnTo>
                    <a:pt x="1008" y="511"/>
                  </a:lnTo>
                  <a:lnTo>
                    <a:pt x="983" y="497"/>
                  </a:lnTo>
                  <a:lnTo>
                    <a:pt x="954" y="486"/>
                  </a:lnTo>
                  <a:lnTo>
                    <a:pt x="924" y="476"/>
                  </a:lnTo>
                  <a:lnTo>
                    <a:pt x="894" y="468"/>
                  </a:lnTo>
                  <a:lnTo>
                    <a:pt x="864" y="463"/>
                  </a:lnTo>
                  <a:lnTo>
                    <a:pt x="835" y="458"/>
                  </a:lnTo>
                  <a:lnTo>
                    <a:pt x="809" y="455"/>
                  </a:lnTo>
                  <a:lnTo>
                    <a:pt x="786" y="452"/>
                  </a:lnTo>
                  <a:lnTo>
                    <a:pt x="766" y="450"/>
                  </a:lnTo>
                  <a:lnTo>
                    <a:pt x="750" y="449"/>
                  </a:lnTo>
                  <a:lnTo>
                    <a:pt x="741" y="449"/>
                  </a:lnTo>
                  <a:lnTo>
                    <a:pt x="737" y="449"/>
                  </a:lnTo>
                  <a:lnTo>
                    <a:pt x="751" y="417"/>
                  </a:lnTo>
                  <a:lnTo>
                    <a:pt x="760" y="384"/>
                  </a:lnTo>
                  <a:lnTo>
                    <a:pt x="766" y="353"/>
                  </a:lnTo>
                  <a:lnTo>
                    <a:pt x="769" y="326"/>
                  </a:lnTo>
                  <a:lnTo>
                    <a:pt x="770" y="301"/>
                  </a:lnTo>
                  <a:lnTo>
                    <a:pt x="769" y="283"/>
                  </a:lnTo>
                  <a:lnTo>
                    <a:pt x="767" y="271"/>
                  </a:lnTo>
                  <a:lnTo>
                    <a:pt x="767" y="267"/>
                  </a:lnTo>
                  <a:lnTo>
                    <a:pt x="743" y="197"/>
                  </a:lnTo>
                  <a:lnTo>
                    <a:pt x="714" y="140"/>
                  </a:lnTo>
                  <a:lnTo>
                    <a:pt x="683" y="94"/>
                  </a:lnTo>
                  <a:lnTo>
                    <a:pt x="649" y="59"/>
                  </a:lnTo>
                  <a:lnTo>
                    <a:pt x="612" y="33"/>
                  </a:lnTo>
                  <a:lnTo>
                    <a:pt x="574" y="16"/>
                  </a:lnTo>
                  <a:lnTo>
                    <a:pt x="536" y="4"/>
                  </a:lnTo>
                  <a:lnTo>
                    <a:pt x="499" y="0"/>
                  </a:lnTo>
                  <a:lnTo>
                    <a:pt x="462" y="0"/>
                  </a:lnTo>
                  <a:lnTo>
                    <a:pt x="429" y="3"/>
                  </a:lnTo>
                  <a:lnTo>
                    <a:pt x="398" y="10"/>
                  </a:lnTo>
                  <a:lnTo>
                    <a:pt x="370" y="17"/>
                  </a:lnTo>
                  <a:lnTo>
                    <a:pt x="348" y="25"/>
                  </a:lnTo>
                  <a:lnTo>
                    <a:pt x="331" y="32"/>
                  </a:lnTo>
                  <a:lnTo>
                    <a:pt x="319" y="36"/>
                  </a:lnTo>
                  <a:lnTo>
                    <a:pt x="316" y="39"/>
                  </a:lnTo>
                  <a:lnTo>
                    <a:pt x="282" y="61"/>
                  </a:lnTo>
                  <a:lnTo>
                    <a:pt x="256" y="85"/>
                  </a:lnTo>
                  <a:lnTo>
                    <a:pt x="235" y="111"/>
                  </a:lnTo>
                  <a:lnTo>
                    <a:pt x="219" y="138"/>
                  </a:lnTo>
                  <a:lnTo>
                    <a:pt x="206" y="165"/>
                  </a:lnTo>
                  <a:lnTo>
                    <a:pt x="198" y="193"/>
                  </a:lnTo>
                  <a:lnTo>
                    <a:pt x="194" y="220"/>
                  </a:lnTo>
                  <a:lnTo>
                    <a:pt x="193" y="246"/>
                  </a:lnTo>
                  <a:lnTo>
                    <a:pt x="193" y="271"/>
                  </a:lnTo>
                  <a:lnTo>
                    <a:pt x="195" y="294"/>
                  </a:lnTo>
                  <a:lnTo>
                    <a:pt x="198" y="316"/>
                  </a:lnTo>
                  <a:lnTo>
                    <a:pt x="202" y="335"/>
                  </a:lnTo>
                  <a:lnTo>
                    <a:pt x="206" y="350"/>
                  </a:lnTo>
                  <a:lnTo>
                    <a:pt x="210" y="361"/>
                  </a:lnTo>
                  <a:lnTo>
                    <a:pt x="212" y="368"/>
                  </a:lnTo>
                  <a:lnTo>
                    <a:pt x="213" y="370"/>
                  </a:lnTo>
                  <a:lnTo>
                    <a:pt x="214" y="374"/>
                  </a:lnTo>
                  <a:lnTo>
                    <a:pt x="217" y="384"/>
                  </a:lnTo>
                  <a:lnTo>
                    <a:pt x="221" y="400"/>
                  </a:lnTo>
                  <a:lnTo>
                    <a:pt x="228" y="421"/>
                  </a:lnTo>
                  <a:lnTo>
                    <a:pt x="240" y="445"/>
                  </a:lnTo>
                  <a:lnTo>
                    <a:pt x="255" y="472"/>
                  </a:lnTo>
                  <a:lnTo>
                    <a:pt x="274" y="500"/>
                  </a:lnTo>
                  <a:lnTo>
                    <a:pt x="300" y="527"/>
                  </a:lnTo>
                  <a:lnTo>
                    <a:pt x="295" y="531"/>
                  </a:lnTo>
                  <a:lnTo>
                    <a:pt x="284" y="539"/>
                  </a:lnTo>
                  <a:lnTo>
                    <a:pt x="265" y="550"/>
                  </a:lnTo>
                  <a:lnTo>
                    <a:pt x="243" y="565"/>
                  </a:lnTo>
                  <a:lnTo>
                    <a:pt x="217" y="580"/>
                  </a:lnTo>
                  <a:lnTo>
                    <a:pt x="188" y="594"/>
                  </a:lnTo>
                  <a:lnTo>
                    <a:pt x="159" y="607"/>
                  </a:lnTo>
                  <a:lnTo>
                    <a:pt x="131" y="615"/>
                  </a:lnTo>
                  <a:lnTo>
                    <a:pt x="126" y="619"/>
                  </a:lnTo>
                  <a:lnTo>
                    <a:pt x="110" y="632"/>
                  </a:lnTo>
                  <a:lnTo>
                    <a:pt x="88" y="655"/>
                  </a:lnTo>
                  <a:lnTo>
                    <a:pt x="63" y="685"/>
                  </a:lnTo>
                  <a:lnTo>
                    <a:pt x="43" y="724"/>
                  </a:lnTo>
                  <a:lnTo>
                    <a:pt x="27" y="770"/>
                  </a:lnTo>
                  <a:lnTo>
                    <a:pt x="22" y="824"/>
                  </a:lnTo>
                  <a:lnTo>
                    <a:pt x="31" y="887"/>
                  </a:lnTo>
                  <a:lnTo>
                    <a:pt x="32" y="892"/>
                  </a:lnTo>
                  <a:lnTo>
                    <a:pt x="36" y="910"/>
                  </a:lnTo>
                  <a:lnTo>
                    <a:pt x="39" y="936"/>
                  </a:lnTo>
                  <a:lnTo>
                    <a:pt x="42" y="970"/>
                  </a:lnTo>
                  <a:lnTo>
                    <a:pt x="39" y="1009"/>
                  </a:lnTo>
                  <a:lnTo>
                    <a:pt x="34" y="1052"/>
                  </a:lnTo>
                  <a:lnTo>
                    <a:pt x="21" y="1099"/>
                  </a:lnTo>
                  <a:lnTo>
                    <a:pt x="0" y="1146"/>
                  </a:lnTo>
                  <a:lnTo>
                    <a:pt x="60" y="1173"/>
                  </a:lnTo>
                  <a:lnTo>
                    <a:pt x="60" y="1183"/>
                  </a:lnTo>
                  <a:lnTo>
                    <a:pt x="62" y="1207"/>
                  </a:lnTo>
                  <a:lnTo>
                    <a:pt x="67" y="1239"/>
                  </a:lnTo>
                  <a:lnTo>
                    <a:pt x="76" y="1276"/>
                  </a:lnTo>
                  <a:lnTo>
                    <a:pt x="91" y="1309"/>
                  </a:lnTo>
                  <a:lnTo>
                    <a:pt x="114" y="1336"/>
                  </a:lnTo>
                  <a:lnTo>
                    <a:pt x="145" y="1349"/>
                  </a:lnTo>
                  <a:lnTo>
                    <a:pt x="188" y="1342"/>
                  </a:lnTo>
                  <a:lnTo>
                    <a:pt x="292" y="1317"/>
                  </a:lnTo>
                  <a:lnTo>
                    <a:pt x="292" y="1323"/>
                  </a:lnTo>
                  <a:lnTo>
                    <a:pt x="292" y="1338"/>
                  </a:lnTo>
                  <a:lnTo>
                    <a:pt x="293" y="1360"/>
                  </a:lnTo>
                  <a:lnTo>
                    <a:pt x="296" y="1387"/>
                  </a:lnTo>
                  <a:lnTo>
                    <a:pt x="301" y="1414"/>
                  </a:lnTo>
                  <a:lnTo>
                    <a:pt x="309" y="1440"/>
                  </a:lnTo>
                  <a:lnTo>
                    <a:pt x="320" y="1460"/>
                  </a:lnTo>
                  <a:lnTo>
                    <a:pt x="335" y="14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2" name="Freeform 1034"/>
            <p:cNvSpPr>
              <a:spLocks/>
            </p:cNvSpPr>
            <p:nvPr/>
          </p:nvSpPr>
          <p:spPr bwMode="auto">
            <a:xfrm>
              <a:off x="2968" y="3140"/>
              <a:ext cx="159" cy="216"/>
            </a:xfrm>
            <a:custGeom>
              <a:avLst/>
              <a:gdLst>
                <a:gd name="T0" fmla="*/ 0 w 320"/>
                <a:gd name="T1" fmla="*/ 1 h 431"/>
                <a:gd name="T2" fmla="*/ 0 w 320"/>
                <a:gd name="T3" fmla="*/ 1 h 431"/>
                <a:gd name="T4" fmla="*/ 0 w 320"/>
                <a:gd name="T5" fmla="*/ 1 h 431"/>
                <a:gd name="T6" fmla="*/ 0 w 320"/>
                <a:gd name="T7" fmla="*/ 1 h 431"/>
                <a:gd name="T8" fmla="*/ 0 w 320"/>
                <a:gd name="T9" fmla="*/ 1 h 431"/>
                <a:gd name="T10" fmla="*/ 0 w 320"/>
                <a:gd name="T11" fmla="*/ 1 h 431"/>
                <a:gd name="T12" fmla="*/ 0 w 320"/>
                <a:gd name="T13" fmla="*/ 1 h 431"/>
                <a:gd name="T14" fmla="*/ 0 w 320"/>
                <a:gd name="T15" fmla="*/ 1 h 431"/>
                <a:gd name="T16" fmla="*/ 0 w 320"/>
                <a:gd name="T17" fmla="*/ 1 h 431"/>
                <a:gd name="T18" fmla="*/ 0 w 320"/>
                <a:gd name="T19" fmla="*/ 1 h 431"/>
                <a:gd name="T20" fmla="*/ 0 w 320"/>
                <a:gd name="T21" fmla="*/ 1 h 431"/>
                <a:gd name="T22" fmla="*/ 0 w 320"/>
                <a:gd name="T23" fmla="*/ 1 h 431"/>
                <a:gd name="T24" fmla="*/ 0 w 320"/>
                <a:gd name="T25" fmla="*/ 1 h 431"/>
                <a:gd name="T26" fmla="*/ 0 w 320"/>
                <a:gd name="T27" fmla="*/ 1 h 431"/>
                <a:gd name="T28" fmla="*/ 0 w 320"/>
                <a:gd name="T29" fmla="*/ 1 h 431"/>
                <a:gd name="T30" fmla="*/ 0 w 320"/>
                <a:gd name="T31" fmla="*/ 1 h 431"/>
                <a:gd name="T32" fmla="*/ 0 w 320"/>
                <a:gd name="T33" fmla="*/ 1 h 431"/>
                <a:gd name="T34" fmla="*/ 0 w 320"/>
                <a:gd name="T35" fmla="*/ 1 h 431"/>
                <a:gd name="T36" fmla="*/ 0 w 320"/>
                <a:gd name="T37" fmla="*/ 1 h 431"/>
                <a:gd name="T38" fmla="*/ 0 w 320"/>
                <a:gd name="T39" fmla="*/ 1 h 431"/>
                <a:gd name="T40" fmla="*/ 0 w 320"/>
                <a:gd name="T41" fmla="*/ 1 h 431"/>
                <a:gd name="T42" fmla="*/ 0 w 320"/>
                <a:gd name="T43" fmla="*/ 1 h 431"/>
                <a:gd name="T44" fmla="*/ 0 w 320"/>
                <a:gd name="T45" fmla="*/ 1 h 431"/>
                <a:gd name="T46" fmla="*/ 0 w 320"/>
                <a:gd name="T47" fmla="*/ 1 h 431"/>
                <a:gd name="T48" fmla="*/ 0 w 320"/>
                <a:gd name="T49" fmla="*/ 1 h 431"/>
                <a:gd name="T50" fmla="*/ 0 w 320"/>
                <a:gd name="T51" fmla="*/ 1 h 431"/>
                <a:gd name="T52" fmla="*/ 0 w 320"/>
                <a:gd name="T53" fmla="*/ 1 h 431"/>
                <a:gd name="T54" fmla="*/ 0 w 320"/>
                <a:gd name="T55" fmla="*/ 1 h 431"/>
                <a:gd name="T56" fmla="*/ 0 w 320"/>
                <a:gd name="T57" fmla="*/ 1 h 431"/>
                <a:gd name="T58" fmla="*/ 0 w 320"/>
                <a:gd name="T59" fmla="*/ 1 h 431"/>
                <a:gd name="T60" fmla="*/ 0 w 320"/>
                <a:gd name="T61" fmla="*/ 1 h 431"/>
                <a:gd name="T62" fmla="*/ 0 w 320"/>
                <a:gd name="T63" fmla="*/ 1 h 431"/>
                <a:gd name="T64" fmla="*/ 0 w 320"/>
                <a:gd name="T65" fmla="*/ 1 h 431"/>
                <a:gd name="T66" fmla="*/ 0 w 320"/>
                <a:gd name="T67" fmla="*/ 1 h 431"/>
                <a:gd name="T68" fmla="*/ 0 w 320"/>
                <a:gd name="T69" fmla="*/ 1 h 431"/>
                <a:gd name="T70" fmla="*/ 0 w 320"/>
                <a:gd name="T71" fmla="*/ 1 h 431"/>
                <a:gd name="T72" fmla="*/ 0 w 320"/>
                <a:gd name="T73" fmla="*/ 1 h 431"/>
                <a:gd name="T74" fmla="*/ 0 w 320"/>
                <a:gd name="T75" fmla="*/ 1 h 431"/>
                <a:gd name="T76" fmla="*/ 0 w 320"/>
                <a:gd name="T77" fmla="*/ 1 h 431"/>
                <a:gd name="T78" fmla="*/ 0 w 320"/>
                <a:gd name="T79" fmla="*/ 1 h 431"/>
                <a:gd name="T80" fmla="*/ 0 w 320"/>
                <a:gd name="T81" fmla="*/ 1 h 431"/>
                <a:gd name="T82" fmla="*/ 0 w 320"/>
                <a:gd name="T83" fmla="*/ 1 h 431"/>
                <a:gd name="T84" fmla="*/ 0 w 320"/>
                <a:gd name="T85" fmla="*/ 1 h 431"/>
                <a:gd name="T86" fmla="*/ 0 w 320"/>
                <a:gd name="T87" fmla="*/ 1 h 431"/>
                <a:gd name="T88" fmla="*/ 0 w 320"/>
                <a:gd name="T89" fmla="*/ 1 h 431"/>
                <a:gd name="T90" fmla="*/ 0 w 320"/>
                <a:gd name="T91" fmla="*/ 1 h 431"/>
                <a:gd name="T92" fmla="*/ 0 w 320"/>
                <a:gd name="T93" fmla="*/ 1 h 431"/>
                <a:gd name="T94" fmla="*/ 0 w 320"/>
                <a:gd name="T95" fmla="*/ 0 h 431"/>
                <a:gd name="T96" fmla="*/ 0 w 320"/>
                <a:gd name="T97" fmla="*/ 1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431"/>
                <a:gd name="T149" fmla="*/ 320 w 32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431">
                  <a:moveTo>
                    <a:pt x="106" y="3"/>
                  </a:moveTo>
                  <a:lnTo>
                    <a:pt x="103" y="5"/>
                  </a:lnTo>
                  <a:lnTo>
                    <a:pt x="94" y="12"/>
                  </a:lnTo>
                  <a:lnTo>
                    <a:pt x="80" y="23"/>
                  </a:lnTo>
                  <a:lnTo>
                    <a:pt x="64" y="42"/>
                  </a:lnTo>
                  <a:lnTo>
                    <a:pt x="47" y="68"/>
                  </a:lnTo>
                  <a:lnTo>
                    <a:pt x="29" y="102"/>
                  </a:lnTo>
                  <a:lnTo>
                    <a:pt x="13" y="144"/>
                  </a:lnTo>
                  <a:lnTo>
                    <a:pt x="0" y="196"/>
                  </a:lnTo>
                  <a:lnTo>
                    <a:pt x="2" y="204"/>
                  </a:lnTo>
                  <a:lnTo>
                    <a:pt x="4" y="225"/>
                  </a:lnTo>
                  <a:lnTo>
                    <a:pt x="11" y="255"/>
                  </a:lnTo>
                  <a:lnTo>
                    <a:pt x="24" y="291"/>
                  </a:lnTo>
                  <a:lnTo>
                    <a:pt x="42" y="329"/>
                  </a:lnTo>
                  <a:lnTo>
                    <a:pt x="70" y="364"/>
                  </a:lnTo>
                  <a:lnTo>
                    <a:pt x="108" y="397"/>
                  </a:lnTo>
                  <a:lnTo>
                    <a:pt x="157" y="420"/>
                  </a:lnTo>
                  <a:lnTo>
                    <a:pt x="159" y="421"/>
                  </a:lnTo>
                  <a:lnTo>
                    <a:pt x="165" y="424"/>
                  </a:lnTo>
                  <a:lnTo>
                    <a:pt x="174" y="429"/>
                  </a:lnTo>
                  <a:lnTo>
                    <a:pt x="186" y="431"/>
                  </a:lnTo>
                  <a:lnTo>
                    <a:pt x="200" y="431"/>
                  </a:lnTo>
                  <a:lnTo>
                    <a:pt x="214" y="427"/>
                  </a:lnTo>
                  <a:lnTo>
                    <a:pt x="230" y="417"/>
                  </a:lnTo>
                  <a:lnTo>
                    <a:pt x="245" y="400"/>
                  </a:lnTo>
                  <a:lnTo>
                    <a:pt x="249" y="395"/>
                  </a:lnTo>
                  <a:lnTo>
                    <a:pt x="262" y="380"/>
                  </a:lnTo>
                  <a:lnTo>
                    <a:pt x="277" y="356"/>
                  </a:lnTo>
                  <a:lnTo>
                    <a:pt x="294" y="324"/>
                  </a:lnTo>
                  <a:lnTo>
                    <a:pt x="309" y="285"/>
                  </a:lnTo>
                  <a:lnTo>
                    <a:pt x="318" y="239"/>
                  </a:lnTo>
                  <a:lnTo>
                    <a:pt x="320" y="186"/>
                  </a:lnTo>
                  <a:lnTo>
                    <a:pt x="308" y="128"/>
                  </a:lnTo>
                  <a:lnTo>
                    <a:pt x="307" y="127"/>
                  </a:lnTo>
                  <a:lnTo>
                    <a:pt x="306" y="121"/>
                  </a:lnTo>
                  <a:lnTo>
                    <a:pt x="302" y="114"/>
                  </a:lnTo>
                  <a:lnTo>
                    <a:pt x="297" y="105"/>
                  </a:lnTo>
                  <a:lnTo>
                    <a:pt x="291" y="94"/>
                  </a:lnTo>
                  <a:lnTo>
                    <a:pt x="283" y="82"/>
                  </a:lnTo>
                  <a:lnTo>
                    <a:pt x="272" y="69"/>
                  </a:lnTo>
                  <a:lnTo>
                    <a:pt x="261" y="57"/>
                  </a:lnTo>
                  <a:lnTo>
                    <a:pt x="248" y="44"/>
                  </a:lnTo>
                  <a:lnTo>
                    <a:pt x="233" y="31"/>
                  </a:lnTo>
                  <a:lnTo>
                    <a:pt x="217" y="21"/>
                  </a:lnTo>
                  <a:lnTo>
                    <a:pt x="199" y="12"/>
                  </a:lnTo>
                  <a:lnTo>
                    <a:pt x="179" y="5"/>
                  </a:lnTo>
                  <a:lnTo>
                    <a:pt x="156" y="1"/>
                  </a:lnTo>
                  <a:lnTo>
                    <a:pt x="133" y="0"/>
                  </a:lnTo>
                  <a:lnTo>
                    <a:pt x="106" y="3"/>
                  </a:lnTo>
                  <a:close/>
                </a:path>
              </a:pathLst>
            </a:custGeom>
            <a:solidFill>
              <a:srgbClr val="FFCC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3" name="Freeform 1035"/>
            <p:cNvSpPr>
              <a:spLocks/>
            </p:cNvSpPr>
            <p:nvPr/>
          </p:nvSpPr>
          <p:spPr bwMode="auto">
            <a:xfrm>
              <a:off x="3060" y="3204"/>
              <a:ext cx="26" cy="98"/>
            </a:xfrm>
            <a:custGeom>
              <a:avLst/>
              <a:gdLst>
                <a:gd name="T0" fmla="*/ 1 w 52"/>
                <a:gd name="T1" fmla="*/ 0 h 196"/>
                <a:gd name="T2" fmla="*/ 1 w 52"/>
                <a:gd name="T3" fmla="*/ 0 h 196"/>
                <a:gd name="T4" fmla="*/ 1 w 52"/>
                <a:gd name="T5" fmla="*/ 1 h 196"/>
                <a:gd name="T6" fmla="*/ 1 w 52"/>
                <a:gd name="T7" fmla="*/ 1 h 196"/>
                <a:gd name="T8" fmla="*/ 1 w 52"/>
                <a:gd name="T9" fmla="*/ 1 h 196"/>
                <a:gd name="T10" fmla="*/ 1 w 52"/>
                <a:gd name="T11" fmla="*/ 1 h 196"/>
                <a:gd name="T12" fmla="*/ 1 w 52"/>
                <a:gd name="T13" fmla="*/ 1 h 196"/>
                <a:gd name="T14" fmla="*/ 1 w 52"/>
                <a:gd name="T15" fmla="*/ 1 h 196"/>
                <a:gd name="T16" fmla="*/ 0 w 52"/>
                <a:gd name="T17" fmla="*/ 1 h 196"/>
                <a:gd name="T18" fmla="*/ 1 w 52"/>
                <a:gd name="T19" fmla="*/ 1 h 196"/>
                <a:gd name="T20" fmla="*/ 1 w 52"/>
                <a:gd name="T21" fmla="*/ 1 h 196"/>
                <a:gd name="T22" fmla="*/ 0 w 52"/>
                <a:gd name="T23" fmla="*/ 1 h 196"/>
                <a:gd name="T24" fmla="*/ 0 w 52"/>
                <a:gd name="T25" fmla="*/ 1 h 196"/>
                <a:gd name="T26" fmla="*/ 1 w 52"/>
                <a:gd name="T27" fmla="*/ 1 h 196"/>
                <a:gd name="T28" fmla="*/ 1 w 52"/>
                <a:gd name="T29" fmla="*/ 1 h 196"/>
                <a:gd name="T30" fmla="*/ 1 w 52"/>
                <a:gd name="T31" fmla="*/ 1 h 196"/>
                <a:gd name="T32" fmla="*/ 1 w 52"/>
                <a:gd name="T33" fmla="*/ 1 h 196"/>
                <a:gd name="T34" fmla="*/ 1 w 52"/>
                <a:gd name="T35" fmla="*/ 1 h 196"/>
                <a:gd name="T36" fmla="*/ 1 w 52"/>
                <a:gd name="T37" fmla="*/ 1 h 196"/>
                <a:gd name="T38" fmla="*/ 1 w 52"/>
                <a:gd name="T39" fmla="*/ 1 h 196"/>
                <a:gd name="T40" fmla="*/ 1 w 52"/>
                <a:gd name="T41" fmla="*/ 1 h 196"/>
                <a:gd name="T42" fmla="*/ 1 w 52"/>
                <a:gd name="T43" fmla="*/ 1 h 196"/>
                <a:gd name="T44" fmla="*/ 1 w 52"/>
                <a:gd name="T45" fmla="*/ 1 h 196"/>
                <a:gd name="T46" fmla="*/ 1 w 52"/>
                <a:gd name="T47" fmla="*/ 1 h 196"/>
                <a:gd name="T48" fmla="*/ 1 w 52"/>
                <a:gd name="T49" fmla="*/ 1 h 196"/>
                <a:gd name="T50" fmla="*/ 1 w 52"/>
                <a:gd name="T51" fmla="*/ 1 h 196"/>
                <a:gd name="T52" fmla="*/ 1 w 52"/>
                <a:gd name="T53" fmla="*/ 1 h 196"/>
                <a:gd name="T54" fmla="*/ 1 w 52"/>
                <a:gd name="T55" fmla="*/ 1 h 196"/>
                <a:gd name="T56" fmla="*/ 1 w 52"/>
                <a:gd name="T57" fmla="*/ 1 h 196"/>
                <a:gd name="T58" fmla="*/ 1 w 52"/>
                <a:gd name="T59" fmla="*/ 0 h 1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196"/>
                <a:gd name="T92" fmla="*/ 52 w 52"/>
                <a:gd name="T93" fmla="*/ 196 h 1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196">
                  <a:moveTo>
                    <a:pt x="47" y="0"/>
                  </a:moveTo>
                  <a:lnTo>
                    <a:pt x="45" y="0"/>
                  </a:lnTo>
                  <a:lnTo>
                    <a:pt x="39" y="1"/>
                  </a:lnTo>
                  <a:lnTo>
                    <a:pt x="31" y="2"/>
                  </a:lnTo>
                  <a:lnTo>
                    <a:pt x="22" y="6"/>
                  </a:lnTo>
                  <a:lnTo>
                    <a:pt x="12" y="11"/>
                  </a:lnTo>
                  <a:lnTo>
                    <a:pt x="6" y="19"/>
                  </a:lnTo>
                  <a:lnTo>
                    <a:pt x="1" y="29"/>
                  </a:lnTo>
                  <a:lnTo>
                    <a:pt x="0" y="44"/>
                  </a:lnTo>
                  <a:lnTo>
                    <a:pt x="1" y="65"/>
                  </a:lnTo>
                  <a:lnTo>
                    <a:pt x="1" y="66"/>
                  </a:lnTo>
                  <a:lnTo>
                    <a:pt x="0" y="60"/>
                  </a:lnTo>
                  <a:lnTo>
                    <a:pt x="0" y="55"/>
                  </a:lnTo>
                  <a:lnTo>
                    <a:pt x="1" y="69"/>
                  </a:lnTo>
                  <a:lnTo>
                    <a:pt x="7" y="99"/>
                  </a:lnTo>
                  <a:lnTo>
                    <a:pt x="15" y="133"/>
                  </a:lnTo>
                  <a:lnTo>
                    <a:pt x="27" y="156"/>
                  </a:lnTo>
                  <a:lnTo>
                    <a:pt x="3" y="191"/>
                  </a:lnTo>
                  <a:lnTo>
                    <a:pt x="4" y="193"/>
                  </a:lnTo>
                  <a:lnTo>
                    <a:pt x="9" y="194"/>
                  </a:lnTo>
                  <a:lnTo>
                    <a:pt x="16" y="195"/>
                  </a:lnTo>
                  <a:lnTo>
                    <a:pt x="23" y="196"/>
                  </a:lnTo>
                  <a:lnTo>
                    <a:pt x="31" y="195"/>
                  </a:lnTo>
                  <a:lnTo>
                    <a:pt x="39" y="191"/>
                  </a:lnTo>
                  <a:lnTo>
                    <a:pt x="46" y="186"/>
                  </a:lnTo>
                  <a:lnTo>
                    <a:pt x="52" y="176"/>
                  </a:lnTo>
                  <a:lnTo>
                    <a:pt x="47" y="152"/>
                  </a:lnTo>
                  <a:lnTo>
                    <a:pt x="40" y="97"/>
                  </a:lnTo>
                  <a:lnTo>
                    <a:pt x="38" y="38"/>
                  </a:lnTo>
                  <a:lnTo>
                    <a:pt x="47" y="0"/>
                  </a:lnTo>
                  <a:close/>
                </a:path>
              </a:pathLst>
            </a:custGeom>
            <a:solidFill>
              <a:srgbClr val="ED9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4" name="Freeform 1036"/>
            <p:cNvSpPr>
              <a:spLocks/>
            </p:cNvSpPr>
            <p:nvPr/>
          </p:nvSpPr>
          <p:spPr bwMode="auto">
            <a:xfrm>
              <a:off x="3084" y="3204"/>
              <a:ext cx="45" cy="144"/>
            </a:xfrm>
            <a:custGeom>
              <a:avLst/>
              <a:gdLst>
                <a:gd name="T0" fmla="*/ 0 w 91"/>
                <a:gd name="T1" fmla="*/ 1 h 288"/>
                <a:gd name="T2" fmla="*/ 0 w 91"/>
                <a:gd name="T3" fmla="*/ 1 h 288"/>
                <a:gd name="T4" fmla="*/ 0 w 91"/>
                <a:gd name="T5" fmla="*/ 1 h 288"/>
                <a:gd name="T6" fmla="*/ 0 w 91"/>
                <a:gd name="T7" fmla="*/ 1 h 288"/>
                <a:gd name="T8" fmla="*/ 0 w 91"/>
                <a:gd name="T9" fmla="*/ 1 h 288"/>
                <a:gd name="T10" fmla="*/ 0 w 91"/>
                <a:gd name="T11" fmla="*/ 1 h 288"/>
                <a:gd name="T12" fmla="*/ 0 w 91"/>
                <a:gd name="T13" fmla="*/ 1 h 288"/>
                <a:gd name="T14" fmla="*/ 0 w 91"/>
                <a:gd name="T15" fmla="*/ 1 h 288"/>
                <a:gd name="T16" fmla="*/ 0 w 91"/>
                <a:gd name="T17" fmla="*/ 0 h 288"/>
                <a:gd name="T18" fmla="*/ 0 w 91"/>
                <a:gd name="T19" fmla="*/ 1 h 288"/>
                <a:gd name="T20" fmla="*/ 0 w 91"/>
                <a:gd name="T21" fmla="*/ 1 h 288"/>
                <a:gd name="T22" fmla="*/ 0 w 91"/>
                <a:gd name="T23" fmla="*/ 1 h 288"/>
                <a:gd name="T24" fmla="*/ 0 w 91"/>
                <a:gd name="T25" fmla="*/ 1 h 288"/>
                <a:gd name="T26" fmla="*/ 0 w 91"/>
                <a:gd name="T27" fmla="*/ 1 h 288"/>
                <a:gd name="T28" fmla="*/ 0 w 91"/>
                <a:gd name="T29" fmla="*/ 1 h 288"/>
                <a:gd name="T30" fmla="*/ 0 w 91"/>
                <a:gd name="T31" fmla="*/ 1 h 288"/>
                <a:gd name="T32" fmla="*/ 0 w 91"/>
                <a:gd name="T33" fmla="*/ 1 h 288"/>
                <a:gd name="T34" fmla="*/ 0 w 91"/>
                <a:gd name="T35" fmla="*/ 1 h 288"/>
                <a:gd name="T36" fmla="*/ 0 w 91"/>
                <a:gd name="T37" fmla="*/ 1 h 288"/>
                <a:gd name="T38" fmla="*/ 0 w 91"/>
                <a:gd name="T39" fmla="*/ 1 h 288"/>
                <a:gd name="T40" fmla="*/ 0 w 91"/>
                <a:gd name="T41" fmla="*/ 1 h 288"/>
                <a:gd name="T42" fmla="*/ 0 w 91"/>
                <a:gd name="T43" fmla="*/ 1 h 288"/>
                <a:gd name="T44" fmla="*/ 0 w 91"/>
                <a:gd name="T45" fmla="*/ 1 h 288"/>
                <a:gd name="T46" fmla="*/ 0 w 91"/>
                <a:gd name="T47" fmla="*/ 1 h 288"/>
                <a:gd name="T48" fmla="*/ 0 w 91"/>
                <a:gd name="T49" fmla="*/ 1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88"/>
                <a:gd name="T77" fmla="*/ 91 w 91"/>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88">
                  <a:moveTo>
                    <a:pt x="45" y="164"/>
                  </a:moveTo>
                  <a:lnTo>
                    <a:pt x="47" y="160"/>
                  </a:lnTo>
                  <a:lnTo>
                    <a:pt x="53" y="150"/>
                  </a:lnTo>
                  <a:lnTo>
                    <a:pt x="61" y="133"/>
                  </a:lnTo>
                  <a:lnTo>
                    <a:pt x="69" y="112"/>
                  </a:lnTo>
                  <a:lnTo>
                    <a:pt x="77" y="87"/>
                  </a:lnTo>
                  <a:lnTo>
                    <a:pt x="82" y="59"/>
                  </a:lnTo>
                  <a:lnTo>
                    <a:pt x="82" y="30"/>
                  </a:lnTo>
                  <a:lnTo>
                    <a:pt x="76" y="0"/>
                  </a:lnTo>
                  <a:lnTo>
                    <a:pt x="78" y="6"/>
                  </a:lnTo>
                  <a:lnTo>
                    <a:pt x="84" y="23"/>
                  </a:lnTo>
                  <a:lnTo>
                    <a:pt x="89" y="51"/>
                  </a:lnTo>
                  <a:lnTo>
                    <a:pt x="91" y="87"/>
                  </a:lnTo>
                  <a:lnTo>
                    <a:pt x="85" y="130"/>
                  </a:lnTo>
                  <a:lnTo>
                    <a:pt x="71" y="179"/>
                  </a:lnTo>
                  <a:lnTo>
                    <a:pt x="44" y="232"/>
                  </a:lnTo>
                  <a:lnTo>
                    <a:pt x="0" y="288"/>
                  </a:lnTo>
                  <a:lnTo>
                    <a:pt x="2" y="285"/>
                  </a:lnTo>
                  <a:lnTo>
                    <a:pt x="9" y="273"/>
                  </a:lnTo>
                  <a:lnTo>
                    <a:pt x="20" y="258"/>
                  </a:lnTo>
                  <a:lnTo>
                    <a:pt x="30" y="240"/>
                  </a:lnTo>
                  <a:lnTo>
                    <a:pt x="39" y="219"/>
                  </a:lnTo>
                  <a:lnTo>
                    <a:pt x="46" y="198"/>
                  </a:lnTo>
                  <a:lnTo>
                    <a:pt x="48" y="180"/>
                  </a:lnTo>
                  <a:lnTo>
                    <a:pt x="45" y="164"/>
                  </a:lnTo>
                  <a:close/>
                </a:path>
              </a:pathLst>
            </a:custGeom>
            <a:solidFill>
              <a:srgbClr val="ED9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5" name="Freeform 1037"/>
            <p:cNvSpPr>
              <a:spLocks/>
            </p:cNvSpPr>
            <p:nvPr/>
          </p:nvSpPr>
          <p:spPr bwMode="auto">
            <a:xfrm>
              <a:off x="2968" y="3238"/>
              <a:ext cx="94" cy="120"/>
            </a:xfrm>
            <a:custGeom>
              <a:avLst/>
              <a:gdLst>
                <a:gd name="T0" fmla="*/ 0 w 188"/>
                <a:gd name="T1" fmla="*/ 0 h 240"/>
                <a:gd name="T2" fmla="*/ 0 w 188"/>
                <a:gd name="T3" fmla="*/ 1 h 240"/>
                <a:gd name="T4" fmla="*/ 0 w 188"/>
                <a:gd name="T5" fmla="*/ 1 h 240"/>
                <a:gd name="T6" fmla="*/ 1 w 188"/>
                <a:gd name="T7" fmla="*/ 1 h 240"/>
                <a:gd name="T8" fmla="*/ 1 w 188"/>
                <a:gd name="T9" fmla="*/ 1 h 240"/>
                <a:gd name="T10" fmla="*/ 1 w 188"/>
                <a:gd name="T11" fmla="*/ 1 h 240"/>
                <a:gd name="T12" fmla="*/ 1 w 188"/>
                <a:gd name="T13" fmla="*/ 1 h 240"/>
                <a:gd name="T14" fmla="*/ 1 w 188"/>
                <a:gd name="T15" fmla="*/ 1 h 240"/>
                <a:gd name="T16" fmla="*/ 1 w 188"/>
                <a:gd name="T17" fmla="*/ 1 h 240"/>
                <a:gd name="T18" fmla="*/ 1 w 188"/>
                <a:gd name="T19" fmla="*/ 1 h 240"/>
                <a:gd name="T20" fmla="*/ 1 w 188"/>
                <a:gd name="T21" fmla="*/ 1 h 240"/>
                <a:gd name="T22" fmla="*/ 1 w 188"/>
                <a:gd name="T23" fmla="*/ 1 h 240"/>
                <a:gd name="T24" fmla="*/ 1 w 188"/>
                <a:gd name="T25" fmla="*/ 1 h 240"/>
                <a:gd name="T26" fmla="*/ 1 w 188"/>
                <a:gd name="T27" fmla="*/ 1 h 240"/>
                <a:gd name="T28" fmla="*/ 1 w 188"/>
                <a:gd name="T29" fmla="*/ 1 h 240"/>
                <a:gd name="T30" fmla="*/ 1 w 188"/>
                <a:gd name="T31" fmla="*/ 1 h 240"/>
                <a:gd name="T32" fmla="*/ 1 w 188"/>
                <a:gd name="T33" fmla="*/ 1 h 240"/>
                <a:gd name="T34" fmla="*/ 1 w 188"/>
                <a:gd name="T35" fmla="*/ 1 h 240"/>
                <a:gd name="T36" fmla="*/ 1 w 188"/>
                <a:gd name="T37" fmla="*/ 1 h 240"/>
                <a:gd name="T38" fmla="*/ 1 w 188"/>
                <a:gd name="T39" fmla="*/ 1 h 240"/>
                <a:gd name="T40" fmla="*/ 1 w 188"/>
                <a:gd name="T41" fmla="*/ 1 h 240"/>
                <a:gd name="T42" fmla="*/ 1 w 188"/>
                <a:gd name="T43" fmla="*/ 1 h 240"/>
                <a:gd name="T44" fmla="*/ 1 w 188"/>
                <a:gd name="T45" fmla="*/ 1 h 240"/>
                <a:gd name="T46" fmla="*/ 1 w 188"/>
                <a:gd name="T47" fmla="*/ 1 h 240"/>
                <a:gd name="T48" fmla="*/ 1 w 188"/>
                <a:gd name="T49" fmla="*/ 1 h 240"/>
                <a:gd name="T50" fmla="*/ 1 w 188"/>
                <a:gd name="T51" fmla="*/ 1 h 240"/>
                <a:gd name="T52" fmla="*/ 1 w 188"/>
                <a:gd name="T53" fmla="*/ 1 h 240"/>
                <a:gd name="T54" fmla="*/ 1 w 188"/>
                <a:gd name="T55" fmla="*/ 1 h 240"/>
                <a:gd name="T56" fmla="*/ 1 w 188"/>
                <a:gd name="T57" fmla="*/ 1 h 240"/>
                <a:gd name="T58" fmla="*/ 1 w 188"/>
                <a:gd name="T59" fmla="*/ 1 h 240"/>
                <a:gd name="T60" fmla="*/ 1 w 188"/>
                <a:gd name="T61" fmla="*/ 1 h 240"/>
                <a:gd name="T62" fmla="*/ 0 w 188"/>
                <a:gd name="T63" fmla="*/ 1 h 240"/>
                <a:gd name="T64" fmla="*/ 0 w 188"/>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240"/>
                <a:gd name="T101" fmla="*/ 188 w 188"/>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240">
                  <a:moveTo>
                    <a:pt x="0" y="0"/>
                  </a:moveTo>
                  <a:lnTo>
                    <a:pt x="0" y="4"/>
                  </a:lnTo>
                  <a:lnTo>
                    <a:pt x="0" y="13"/>
                  </a:lnTo>
                  <a:lnTo>
                    <a:pt x="2" y="27"/>
                  </a:lnTo>
                  <a:lnTo>
                    <a:pt x="5" y="43"/>
                  </a:lnTo>
                  <a:lnTo>
                    <a:pt x="12" y="61"/>
                  </a:lnTo>
                  <a:lnTo>
                    <a:pt x="22" y="80"/>
                  </a:lnTo>
                  <a:lnTo>
                    <a:pt x="39" y="97"/>
                  </a:lnTo>
                  <a:lnTo>
                    <a:pt x="60" y="112"/>
                  </a:lnTo>
                  <a:lnTo>
                    <a:pt x="62" y="117"/>
                  </a:lnTo>
                  <a:lnTo>
                    <a:pt x="65" y="127"/>
                  </a:lnTo>
                  <a:lnTo>
                    <a:pt x="72" y="144"/>
                  </a:lnTo>
                  <a:lnTo>
                    <a:pt x="82" y="164"/>
                  </a:lnTo>
                  <a:lnTo>
                    <a:pt x="98" y="186"/>
                  </a:lnTo>
                  <a:lnTo>
                    <a:pt x="121" y="206"/>
                  </a:lnTo>
                  <a:lnTo>
                    <a:pt x="150" y="225"/>
                  </a:lnTo>
                  <a:lnTo>
                    <a:pt x="188" y="240"/>
                  </a:lnTo>
                  <a:lnTo>
                    <a:pt x="186" y="240"/>
                  </a:lnTo>
                  <a:lnTo>
                    <a:pt x="180" y="237"/>
                  </a:lnTo>
                  <a:lnTo>
                    <a:pt x="170" y="235"/>
                  </a:lnTo>
                  <a:lnTo>
                    <a:pt x="157" y="232"/>
                  </a:lnTo>
                  <a:lnTo>
                    <a:pt x="142" y="226"/>
                  </a:lnTo>
                  <a:lnTo>
                    <a:pt x="126" y="219"/>
                  </a:lnTo>
                  <a:lnTo>
                    <a:pt x="108" y="210"/>
                  </a:lnTo>
                  <a:lnTo>
                    <a:pt x="90" y="197"/>
                  </a:lnTo>
                  <a:lnTo>
                    <a:pt x="72" y="183"/>
                  </a:lnTo>
                  <a:lnTo>
                    <a:pt x="55" y="167"/>
                  </a:lnTo>
                  <a:lnTo>
                    <a:pt x="39" y="148"/>
                  </a:lnTo>
                  <a:lnTo>
                    <a:pt x="25" y="125"/>
                  </a:lnTo>
                  <a:lnTo>
                    <a:pt x="13" y="99"/>
                  </a:lnTo>
                  <a:lnTo>
                    <a:pt x="5" y="70"/>
                  </a:lnTo>
                  <a:lnTo>
                    <a:pt x="0" y="37"/>
                  </a:lnTo>
                  <a:lnTo>
                    <a:pt x="0" y="0"/>
                  </a:lnTo>
                  <a:close/>
                </a:path>
              </a:pathLst>
            </a:custGeom>
            <a:solidFill>
              <a:srgbClr val="ED9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6" name="Freeform 1038"/>
            <p:cNvSpPr>
              <a:spLocks/>
            </p:cNvSpPr>
            <p:nvPr/>
          </p:nvSpPr>
          <p:spPr bwMode="auto">
            <a:xfrm>
              <a:off x="2909" y="3064"/>
              <a:ext cx="249" cy="242"/>
            </a:xfrm>
            <a:custGeom>
              <a:avLst/>
              <a:gdLst>
                <a:gd name="T0" fmla="*/ 1 w 498"/>
                <a:gd name="T1" fmla="*/ 1 h 484"/>
                <a:gd name="T2" fmla="*/ 1 w 498"/>
                <a:gd name="T3" fmla="*/ 1 h 484"/>
                <a:gd name="T4" fmla="*/ 1 w 498"/>
                <a:gd name="T5" fmla="*/ 1 h 484"/>
                <a:gd name="T6" fmla="*/ 1 w 498"/>
                <a:gd name="T7" fmla="*/ 1 h 484"/>
                <a:gd name="T8" fmla="*/ 1 w 498"/>
                <a:gd name="T9" fmla="*/ 1 h 484"/>
                <a:gd name="T10" fmla="*/ 1 w 498"/>
                <a:gd name="T11" fmla="*/ 1 h 484"/>
                <a:gd name="T12" fmla="*/ 1 w 498"/>
                <a:gd name="T13" fmla="*/ 1 h 484"/>
                <a:gd name="T14" fmla="*/ 1 w 498"/>
                <a:gd name="T15" fmla="*/ 1 h 484"/>
                <a:gd name="T16" fmla="*/ 1 w 498"/>
                <a:gd name="T17" fmla="*/ 1 h 484"/>
                <a:gd name="T18" fmla="*/ 1 w 498"/>
                <a:gd name="T19" fmla="*/ 1 h 484"/>
                <a:gd name="T20" fmla="*/ 1 w 498"/>
                <a:gd name="T21" fmla="*/ 1 h 484"/>
                <a:gd name="T22" fmla="*/ 1 w 498"/>
                <a:gd name="T23" fmla="*/ 1 h 484"/>
                <a:gd name="T24" fmla="*/ 1 w 498"/>
                <a:gd name="T25" fmla="*/ 1 h 484"/>
                <a:gd name="T26" fmla="*/ 1 w 498"/>
                <a:gd name="T27" fmla="*/ 1 h 484"/>
                <a:gd name="T28" fmla="*/ 1 w 498"/>
                <a:gd name="T29" fmla="*/ 1 h 484"/>
                <a:gd name="T30" fmla="*/ 1 w 498"/>
                <a:gd name="T31" fmla="*/ 1 h 484"/>
                <a:gd name="T32" fmla="*/ 1 w 498"/>
                <a:gd name="T33" fmla="*/ 1 h 484"/>
                <a:gd name="T34" fmla="*/ 1 w 498"/>
                <a:gd name="T35" fmla="*/ 1 h 484"/>
                <a:gd name="T36" fmla="*/ 1 w 498"/>
                <a:gd name="T37" fmla="*/ 1 h 484"/>
                <a:gd name="T38" fmla="*/ 1 w 498"/>
                <a:gd name="T39" fmla="*/ 1 h 484"/>
                <a:gd name="T40" fmla="*/ 1 w 498"/>
                <a:gd name="T41" fmla="*/ 1 h 484"/>
                <a:gd name="T42" fmla="*/ 1 w 498"/>
                <a:gd name="T43" fmla="*/ 1 h 484"/>
                <a:gd name="T44" fmla="*/ 1 w 498"/>
                <a:gd name="T45" fmla="*/ 1 h 484"/>
                <a:gd name="T46" fmla="*/ 1 w 498"/>
                <a:gd name="T47" fmla="*/ 1 h 484"/>
                <a:gd name="T48" fmla="*/ 1 w 498"/>
                <a:gd name="T49" fmla="*/ 1 h 484"/>
                <a:gd name="T50" fmla="*/ 1 w 498"/>
                <a:gd name="T51" fmla="*/ 1 h 484"/>
                <a:gd name="T52" fmla="*/ 1 w 498"/>
                <a:gd name="T53" fmla="*/ 1 h 484"/>
                <a:gd name="T54" fmla="*/ 1 w 498"/>
                <a:gd name="T55" fmla="*/ 1 h 484"/>
                <a:gd name="T56" fmla="*/ 1 w 498"/>
                <a:gd name="T57" fmla="*/ 1 h 484"/>
                <a:gd name="T58" fmla="*/ 1 w 498"/>
                <a:gd name="T59" fmla="*/ 1 h 484"/>
                <a:gd name="T60" fmla="*/ 1 w 498"/>
                <a:gd name="T61" fmla="*/ 1 h 484"/>
                <a:gd name="T62" fmla="*/ 1 w 498"/>
                <a:gd name="T63" fmla="*/ 1 h 484"/>
                <a:gd name="T64" fmla="*/ 1 w 498"/>
                <a:gd name="T65" fmla="*/ 1 h 484"/>
                <a:gd name="T66" fmla="*/ 1 w 498"/>
                <a:gd name="T67" fmla="*/ 1 h 484"/>
                <a:gd name="T68" fmla="*/ 1 w 498"/>
                <a:gd name="T69" fmla="*/ 1 h 484"/>
                <a:gd name="T70" fmla="*/ 1 w 498"/>
                <a:gd name="T71" fmla="*/ 1 h 484"/>
                <a:gd name="T72" fmla="*/ 1 w 498"/>
                <a:gd name="T73" fmla="*/ 1 h 484"/>
                <a:gd name="T74" fmla="*/ 1 w 498"/>
                <a:gd name="T75" fmla="*/ 1 h 484"/>
                <a:gd name="T76" fmla="*/ 1 w 498"/>
                <a:gd name="T77" fmla="*/ 1 h 484"/>
                <a:gd name="T78" fmla="*/ 1 w 498"/>
                <a:gd name="T79" fmla="*/ 1 h 4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8"/>
                <a:gd name="T121" fmla="*/ 0 h 484"/>
                <a:gd name="T122" fmla="*/ 498 w 498"/>
                <a:gd name="T123" fmla="*/ 484 h 4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8" h="484">
                  <a:moveTo>
                    <a:pt x="166" y="20"/>
                  </a:moveTo>
                  <a:lnTo>
                    <a:pt x="164" y="20"/>
                  </a:lnTo>
                  <a:lnTo>
                    <a:pt x="157" y="22"/>
                  </a:lnTo>
                  <a:lnTo>
                    <a:pt x="145" y="26"/>
                  </a:lnTo>
                  <a:lnTo>
                    <a:pt x="132" y="30"/>
                  </a:lnTo>
                  <a:lnTo>
                    <a:pt x="116" y="37"/>
                  </a:lnTo>
                  <a:lnTo>
                    <a:pt x="99" y="46"/>
                  </a:lnTo>
                  <a:lnTo>
                    <a:pt x="81" y="59"/>
                  </a:lnTo>
                  <a:lnTo>
                    <a:pt x="62" y="73"/>
                  </a:lnTo>
                  <a:lnTo>
                    <a:pt x="46" y="90"/>
                  </a:lnTo>
                  <a:lnTo>
                    <a:pt x="30" y="111"/>
                  </a:lnTo>
                  <a:lnTo>
                    <a:pt x="17" y="134"/>
                  </a:lnTo>
                  <a:lnTo>
                    <a:pt x="7" y="162"/>
                  </a:lnTo>
                  <a:lnTo>
                    <a:pt x="1" y="193"/>
                  </a:lnTo>
                  <a:lnTo>
                    <a:pt x="0" y="228"/>
                  </a:lnTo>
                  <a:lnTo>
                    <a:pt x="3" y="269"/>
                  </a:lnTo>
                  <a:lnTo>
                    <a:pt x="14" y="312"/>
                  </a:lnTo>
                  <a:lnTo>
                    <a:pt x="15" y="317"/>
                  </a:lnTo>
                  <a:lnTo>
                    <a:pt x="17" y="331"/>
                  </a:lnTo>
                  <a:lnTo>
                    <a:pt x="23" y="350"/>
                  </a:lnTo>
                  <a:lnTo>
                    <a:pt x="32" y="376"/>
                  </a:lnTo>
                  <a:lnTo>
                    <a:pt x="45" y="403"/>
                  </a:lnTo>
                  <a:lnTo>
                    <a:pt x="61" y="431"/>
                  </a:lnTo>
                  <a:lnTo>
                    <a:pt x="83" y="459"/>
                  </a:lnTo>
                  <a:lnTo>
                    <a:pt x="109" y="484"/>
                  </a:lnTo>
                  <a:lnTo>
                    <a:pt x="105" y="473"/>
                  </a:lnTo>
                  <a:lnTo>
                    <a:pt x="94" y="440"/>
                  </a:lnTo>
                  <a:lnTo>
                    <a:pt x="86" y="394"/>
                  </a:lnTo>
                  <a:lnTo>
                    <a:pt x="88" y="339"/>
                  </a:lnTo>
                  <a:lnTo>
                    <a:pt x="88" y="332"/>
                  </a:lnTo>
                  <a:lnTo>
                    <a:pt x="90" y="314"/>
                  </a:lnTo>
                  <a:lnTo>
                    <a:pt x="94" y="286"/>
                  </a:lnTo>
                  <a:lnTo>
                    <a:pt x="104" y="254"/>
                  </a:lnTo>
                  <a:lnTo>
                    <a:pt x="120" y="218"/>
                  </a:lnTo>
                  <a:lnTo>
                    <a:pt x="144" y="182"/>
                  </a:lnTo>
                  <a:lnTo>
                    <a:pt x="177" y="149"/>
                  </a:lnTo>
                  <a:lnTo>
                    <a:pt x="223" y="122"/>
                  </a:lnTo>
                  <a:lnTo>
                    <a:pt x="226" y="122"/>
                  </a:lnTo>
                  <a:lnTo>
                    <a:pt x="230" y="124"/>
                  </a:lnTo>
                  <a:lnTo>
                    <a:pt x="240" y="125"/>
                  </a:lnTo>
                  <a:lnTo>
                    <a:pt x="251" y="126"/>
                  </a:lnTo>
                  <a:lnTo>
                    <a:pt x="264" y="128"/>
                  </a:lnTo>
                  <a:lnTo>
                    <a:pt x="280" y="132"/>
                  </a:lnTo>
                  <a:lnTo>
                    <a:pt x="297" y="136"/>
                  </a:lnTo>
                  <a:lnTo>
                    <a:pt x="314" y="142"/>
                  </a:lnTo>
                  <a:lnTo>
                    <a:pt x="334" y="150"/>
                  </a:lnTo>
                  <a:lnTo>
                    <a:pt x="353" y="158"/>
                  </a:lnTo>
                  <a:lnTo>
                    <a:pt x="371" y="168"/>
                  </a:lnTo>
                  <a:lnTo>
                    <a:pt x="389" y="180"/>
                  </a:lnTo>
                  <a:lnTo>
                    <a:pt x="407" y="194"/>
                  </a:lnTo>
                  <a:lnTo>
                    <a:pt x="423" y="210"/>
                  </a:lnTo>
                  <a:lnTo>
                    <a:pt x="438" y="227"/>
                  </a:lnTo>
                  <a:lnTo>
                    <a:pt x="449" y="248"/>
                  </a:lnTo>
                  <a:lnTo>
                    <a:pt x="453" y="257"/>
                  </a:lnTo>
                  <a:lnTo>
                    <a:pt x="460" y="285"/>
                  </a:lnTo>
                  <a:lnTo>
                    <a:pt x="465" y="335"/>
                  </a:lnTo>
                  <a:lnTo>
                    <a:pt x="462" y="412"/>
                  </a:lnTo>
                  <a:lnTo>
                    <a:pt x="464" y="408"/>
                  </a:lnTo>
                  <a:lnTo>
                    <a:pt x="470" y="399"/>
                  </a:lnTo>
                  <a:lnTo>
                    <a:pt x="478" y="383"/>
                  </a:lnTo>
                  <a:lnTo>
                    <a:pt x="487" y="361"/>
                  </a:lnTo>
                  <a:lnTo>
                    <a:pt x="494" y="334"/>
                  </a:lnTo>
                  <a:lnTo>
                    <a:pt x="498" y="302"/>
                  </a:lnTo>
                  <a:lnTo>
                    <a:pt x="497" y="265"/>
                  </a:lnTo>
                  <a:lnTo>
                    <a:pt x="490" y="224"/>
                  </a:lnTo>
                  <a:lnTo>
                    <a:pt x="488" y="220"/>
                  </a:lnTo>
                  <a:lnTo>
                    <a:pt x="486" y="211"/>
                  </a:lnTo>
                  <a:lnTo>
                    <a:pt x="482" y="196"/>
                  </a:lnTo>
                  <a:lnTo>
                    <a:pt x="476" y="179"/>
                  </a:lnTo>
                  <a:lnTo>
                    <a:pt x="467" y="157"/>
                  </a:lnTo>
                  <a:lnTo>
                    <a:pt x="456" y="134"/>
                  </a:lnTo>
                  <a:lnTo>
                    <a:pt x="442" y="110"/>
                  </a:lnTo>
                  <a:lnTo>
                    <a:pt x="425" y="86"/>
                  </a:lnTo>
                  <a:lnTo>
                    <a:pt x="406" y="62"/>
                  </a:lnTo>
                  <a:lnTo>
                    <a:pt x="382" y="42"/>
                  </a:lnTo>
                  <a:lnTo>
                    <a:pt x="356" y="24"/>
                  </a:lnTo>
                  <a:lnTo>
                    <a:pt x="326" y="11"/>
                  </a:lnTo>
                  <a:lnTo>
                    <a:pt x="293" y="3"/>
                  </a:lnTo>
                  <a:lnTo>
                    <a:pt x="255" y="0"/>
                  </a:lnTo>
                  <a:lnTo>
                    <a:pt x="212" y="6"/>
                  </a:lnTo>
                  <a:lnTo>
                    <a:pt x="166" y="20"/>
                  </a:lnTo>
                  <a:close/>
                </a:path>
              </a:pathLst>
            </a:custGeom>
            <a:solidFill>
              <a:srgbClr val="D399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7" name="Freeform 1039"/>
            <p:cNvSpPr>
              <a:spLocks/>
            </p:cNvSpPr>
            <p:nvPr/>
          </p:nvSpPr>
          <p:spPr bwMode="auto">
            <a:xfrm>
              <a:off x="2922" y="3106"/>
              <a:ext cx="69" cy="72"/>
            </a:xfrm>
            <a:custGeom>
              <a:avLst/>
              <a:gdLst>
                <a:gd name="T0" fmla="*/ 1 w 138"/>
                <a:gd name="T1" fmla="*/ 1 h 144"/>
                <a:gd name="T2" fmla="*/ 1 w 138"/>
                <a:gd name="T3" fmla="*/ 1 h 144"/>
                <a:gd name="T4" fmla="*/ 1 w 138"/>
                <a:gd name="T5" fmla="*/ 1 h 144"/>
                <a:gd name="T6" fmla="*/ 1 w 138"/>
                <a:gd name="T7" fmla="*/ 1 h 144"/>
                <a:gd name="T8" fmla="*/ 1 w 138"/>
                <a:gd name="T9" fmla="*/ 1 h 144"/>
                <a:gd name="T10" fmla="*/ 1 w 138"/>
                <a:gd name="T11" fmla="*/ 1 h 144"/>
                <a:gd name="T12" fmla="*/ 1 w 138"/>
                <a:gd name="T13" fmla="*/ 1 h 144"/>
                <a:gd name="T14" fmla="*/ 1 w 138"/>
                <a:gd name="T15" fmla="*/ 1 h 144"/>
                <a:gd name="T16" fmla="*/ 1 w 138"/>
                <a:gd name="T17" fmla="*/ 1 h 144"/>
                <a:gd name="T18" fmla="*/ 0 w 138"/>
                <a:gd name="T19" fmla="*/ 1 h 144"/>
                <a:gd name="T20" fmla="*/ 1 w 138"/>
                <a:gd name="T21" fmla="*/ 1 h 144"/>
                <a:gd name="T22" fmla="*/ 1 w 138"/>
                <a:gd name="T23" fmla="*/ 1 h 144"/>
                <a:gd name="T24" fmla="*/ 1 w 138"/>
                <a:gd name="T25" fmla="*/ 1 h 144"/>
                <a:gd name="T26" fmla="*/ 1 w 138"/>
                <a:gd name="T27" fmla="*/ 1 h 144"/>
                <a:gd name="T28" fmla="*/ 1 w 138"/>
                <a:gd name="T29" fmla="*/ 1 h 144"/>
                <a:gd name="T30" fmla="*/ 1 w 138"/>
                <a:gd name="T31" fmla="*/ 1 h 144"/>
                <a:gd name="T32" fmla="*/ 1 w 138"/>
                <a:gd name="T33" fmla="*/ 1 h 144"/>
                <a:gd name="T34" fmla="*/ 1 w 138"/>
                <a:gd name="T35" fmla="*/ 1 h 144"/>
                <a:gd name="T36" fmla="*/ 1 w 138"/>
                <a:gd name="T37" fmla="*/ 1 h 144"/>
                <a:gd name="T38" fmla="*/ 1 w 138"/>
                <a:gd name="T39" fmla="*/ 1 h 144"/>
                <a:gd name="T40" fmla="*/ 1 w 138"/>
                <a:gd name="T41" fmla="*/ 1 h 144"/>
                <a:gd name="T42" fmla="*/ 1 w 138"/>
                <a:gd name="T43" fmla="*/ 1 h 144"/>
                <a:gd name="T44" fmla="*/ 1 w 138"/>
                <a:gd name="T45" fmla="*/ 1 h 144"/>
                <a:gd name="T46" fmla="*/ 1 w 138"/>
                <a:gd name="T47" fmla="*/ 1 h 144"/>
                <a:gd name="T48" fmla="*/ 1 w 138"/>
                <a:gd name="T49" fmla="*/ 1 h 144"/>
                <a:gd name="T50" fmla="*/ 1 w 138"/>
                <a:gd name="T51" fmla="*/ 1 h 144"/>
                <a:gd name="T52" fmla="*/ 1 w 138"/>
                <a:gd name="T53" fmla="*/ 1 h 144"/>
                <a:gd name="T54" fmla="*/ 1 w 138"/>
                <a:gd name="T55" fmla="*/ 1 h 144"/>
                <a:gd name="T56" fmla="*/ 1 w 138"/>
                <a:gd name="T57" fmla="*/ 1 h 144"/>
                <a:gd name="T58" fmla="*/ 1 w 138"/>
                <a:gd name="T59" fmla="*/ 1 h 144"/>
                <a:gd name="T60" fmla="*/ 1 w 138"/>
                <a:gd name="T61" fmla="*/ 1 h 144"/>
                <a:gd name="T62" fmla="*/ 1 w 138"/>
                <a:gd name="T63" fmla="*/ 1 h 144"/>
                <a:gd name="T64" fmla="*/ 1 w 138"/>
                <a:gd name="T65" fmla="*/ 1 h 144"/>
                <a:gd name="T66" fmla="*/ 1 w 138"/>
                <a:gd name="T67" fmla="*/ 1 h 144"/>
                <a:gd name="T68" fmla="*/ 1 w 138"/>
                <a:gd name="T69" fmla="*/ 1 h 144"/>
                <a:gd name="T70" fmla="*/ 1 w 138"/>
                <a:gd name="T71" fmla="*/ 1 h 144"/>
                <a:gd name="T72" fmla="*/ 1 w 138"/>
                <a:gd name="T73" fmla="*/ 1 h 144"/>
                <a:gd name="T74" fmla="*/ 1 w 138"/>
                <a:gd name="T75" fmla="*/ 1 h 144"/>
                <a:gd name="T76" fmla="*/ 1 w 138"/>
                <a:gd name="T77" fmla="*/ 0 h 144"/>
                <a:gd name="T78" fmla="*/ 1 w 138"/>
                <a:gd name="T79" fmla="*/ 1 h 144"/>
                <a:gd name="T80" fmla="*/ 1 w 138"/>
                <a:gd name="T81" fmla="*/ 1 h 144"/>
                <a:gd name="T82" fmla="*/ 1 w 138"/>
                <a:gd name="T83" fmla="*/ 1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44"/>
                <a:gd name="T128" fmla="*/ 138 w 138"/>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44">
                  <a:moveTo>
                    <a:pt x="87" y="4"/>
                  </a:moveTo>
                  <a:lnTo>
                    <a:pt x="72" y="11"/>
                  </a:lnTo>
                  <a:lnTo>
                    <a:pt x="58" y="19"/>
                  </a:lnTo>
                  <a:lnTo>
                    <a:pt x="45" y="29"/>
                  </a:lnTo>
                  <a:lnTo>
                    <a:pt x="34" y="41"/>
                  </a:lnTo>
                  <a:lnTo>
                    <a:pt x="24" y="53"/>
                  </a:lnTo>
                  <a:lnTo>
                    <a:pt x="15" y="67"/>
                  </a:lnTo>
                  <a:lnTo>
                    <a:pt x="7" y="82"/>
                  </a:lnTo>
                  <a:lnTo>
                    <a:pt x="2" y="97"/>
                  </a:lnTo>
                  <a:lnTo>
                    <a:pt x="0" y="112"/>
                  </a:lnTo>
                  <a:lnTo>
                    <a:pt x="4" y="125"/>
                  </a:lnTo>
                  <a:lnTo>
                    <a:pt x="12" y="136"/>
                  </a:lnTo>
                  <a:lnTo>
                    <a:pt x="25" y="143"/>
                  </a:lnTo>
                  <a:lnTo>
                    <a:pt x="32" y="144"/>
                  </a:lnTo>
                  <a:lnTo>
                    <a:pt x="40" y="144"/>
                  </a:lnTo>
                  <a:lnTo>
                    <a:pt x="47" y="143"/>
                  </a:lnTo>
                  <a:lnTo>
                    <a:pt x="53" y="141"/>
                  </a:lnTo>
                  <a:lnTo>
                    <a:pt x="59" y="137"/>
                  </a:lnTo>
                  <a:lnTo>
                    <a:pt x="64" y="133"/>
                  </a:lnTo>
                  <a:lnTo>
                    <a:pt x="68" y="127"/>
                  </a:lnTo>
                  <a:lnTo>
                    <a:pt x="72" y="120"/>
                  </a:lnTo>
                  <a:lnTo>
                    <a:pt x="75" y="112"/>
                  </a:lnTo>
                  <a:lnTo>
                    <a:pt x="79" y="105"/>
                  </a:lnTo>
                  <a:lnTo>
                    <a:pt x="83" y="97"/>
                  </a:lnTo>
                  <a:lnTo>
                    <a:pt x="88" y="90"/>
                  </a:lnTo>
                  <a:lnTo>
                    <a:pt x="93" y="83"/>
                  </a:lnTo>
                  <a:lnTo>
                    <a:pt x="100" y="79"/>
                  </a:lnTo>
                  <a:lnTo>
                    <a:pt x="106" y="74"/>
                  </a:lnTo>
                  <a:lnTo>
                    <a:pt x="115" y="70"/>
                  </a:lnTo>
                  <a:lnTo>
                    <a:pt x="126" y="62"/>
                  </a:lnTo>
                  <a:lnTo>
                    <a:pt x="134" y="51"/>
                  </a:lnTo>
                  <a:lnTo>
                    <a:pt x="138" y="37"/>
                  </a:lnTo>
                  <a:lnTo>
                    <a:pt x="134" y="23"/>
                  </a:lnTo>
                  <a:lnTo>
                    <a:pt x="131" y="16"/>
                  </a:lnTo>
                  <a:lnTo>
                    <a:pt x="126" y="12"/>
                  </a:lnTo>
                  <a:lnTo>
                    <a:pt x="121" y="7"/>
                  </a:lnTo>
                  <a:lnTo>
                    <a:pt x="115" y="4"/>
                  </a:lnTo>
                  <a:lnTo>
                    <a:pt x="108" y="1"/>
                  </a:lnTo>
                  <a:lnTo>
                    <a:pt x="101" y="0"/>
                  </a:lnTo>
                  <a:lnTo>
                    <a:pt x="94" y="1"/>
                  </a:lnTo>
                  <a:lnTo>
                    <a:pt x="87" y="4"/>
                  </a:lnTo>
                  <a:close/>
                </a:path>
              </a:pathLst>
            </a:custGeom>
            <a:solidFill>
              <a:srgbClr val="D399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8" name="Freeform 1040"/>
            <p:cNvSpPr>
              <a:spLocks/>
            </p:cNvSpPr>
            <p:nvPr/>
          </p:nvSpPr>
          <p:spPr bwMode="auto">
            <a:xfrm>
              <a:off x="2926" y="3111"/>
              <a:ext cx="58" cy="64"/>
            </a:xfrm>
            <a:custGeom>
              <a:avLst/>
              <a:gdLst>
                <a:gd name="T0" fmla="*/ 0 w 117"/>
                <a:gd name="T1" fmla="*/ 1 h 127"/>
                <a:gd name="T2" fmla="*/ 0 w 117"/>
                <a:gd name="T3" fmla="*/ 1 h 127"/>
                <a:gd name="T4" fmla="*/ 0 w 117"/>
                <a:gd name="T5" fmla="*/ 1 h 127"/>
                <a:gd name="T6" fmla="*/ 0 w 117"/>
                <a:gd name="T7" fmla="*/ 1 h 127"/>
                <a:gd name="T8" fmla="*/ 0 w 117"/>
                <a:gd name="T9" fmla="*/ 1 h 127"/>
                <a:gd name="T10" fmla="*/ 0 w 117"/>
                <a:gd name="T11" fmla="*/ 1 h 127"/>
                <a:gd name="T12" fmla="*/ 0 w 117"/>
                <a:gd name="T13" fmla="*/ 1 h 127"/>
                <a:gd name="T14" fmla="*/ 0 w 117"/>
                <a:gd name="T15" fmla="*/ 1 h 127"/>
                <a:gd name="T16" fmla="*/ 0 w 117"/>
                <a:gd name="T17" fmla="*/ 1 h 127"/>
                <a:gd name="T18" fmla="*/ 0 w 117"/>
                <a:gd name="T19" fmla="*/ 1 h 127"/>
                <a:gd name="T20" fmla="*/ 0 w 117"/>
                <a:gd name="T21" fmla="*/ 1 h 127"/>
                <a:gd name="T22" fmla="*/ 0 w 117"/>
                <a:gd name="T23" fmla="*/ 1 h 127"/>
                <a:gd name="T24" fmla="*/ 0 w 117"/>
                <a:gd name="T25" fmla="*/ 1 h 127"/>
                <a:gd name="T26" fmla="*/ 0 w 117"/>
                <a:gd name="T27" fmla="*/ 1 h 127"/>
                <a:gd name="T28" fmla="*/ 0 w 117"/>
                <a:gd name="T29" fmla="*/ 1 h 127"/>
                <a:gd name="T30" fmla="*/ 0 w 117"/>
                <a:gd name="T31" fmla="*/ 1 h 127"/>
                <a:gd name="T32" fmla="*/ 0 w 117"/>
                <a:gd name="T33" fmla="*/ 1 h 127"/>
                <a:gd name="T34" fmla="*/ 0 w 117"/>
                <a:gd name="T35" fmla="*/ 1 h 127"/>
                <a:gd name="T36" fmla="*/ 0 w 117"/>
                <a:gd name="T37" fmla="*/ 1 h 127"/>
                <a:gd name="T38" fmla="*/ 0 w 117"/>
                <a:gd name="T39" fmla="*/ 1 h 127"/>
                <a:gd name="T40" fmla="*/ 0 w 117"/>
                <a:gd name="T41" fmla="*/ 1 h 127"/>
                <a:gd name="T42" fmla="*/ 0 w 117"/>
                <a:gd name="T43" fmla="*/ 1 h 127"/>
                <a:gd name="T44" fmla="*/ 0 w 117"/>
                <a:gd name="T45" fmla="*/ 1 h 127"/>
                <a:gd name="T46" fmla="*/ 0 w 117"/>
                <a:gd name="T47" fmla="*/ 1 h 127"/>
                <a:gd name="T48" fmla="*/ 0 w 117"/>
                <a:gd name="T49" fmla="*/ 1 h 127"/>
                <a:gd name="T50" fmla="*/ 0 w 117"/>
                <a:gd name="T51" fmla="*/ 1 h 127"/>
                <a:gd name="T52" fmla="*/ 0 w 117"/>
                <a:gd name="T53" fmla="*/ 1 h 127"/>
                <a:gd name="T54" fmla="*/ 0 w 117"/>
                <a:gd name="T55" fmla="*/ 1 h 127"/>
                <a:gd name="T56" fmla="*/ 0 w 117"/>
                <a:gd name="T57" fmla="*/ 1 h 127"/>
                <a:gd name="T58" fmla="*/ 0 w 117"/>
                <a:gd name="T59" fmla="*/ 1 h 127"/>
                <a:gd name="T60" fmla="*/ 0 w 117"/>
                <a:gd name="T61" fmla="*/ 1 h 127"/>
                <a:gd name="T62" fmla="*/ 0 w 117"/>
                <a:gd name="T63" fmla="*/ 1 h 127"/>
                <a:gd name="T64" fmla="*/ 0 w 117"/>
                <a:gd name="T65" fmla="*/ 1 h 127"/>
                <a:gd name="T66" fmla="*/ 0 w 117"/>
                <a:gd name="T67" fmla="*/ 1 h 127"/>
                <a:gd name="T68" fmla="*/ 0 w 117"/>
                <a:gd name="T69" fmla="*/ 1 h 127"/>
                <a:gd name="T70" fmla="*/ 0 w 117"/>
                <a:gd name="T71" fmla="*/ 1 h 127"/>
                <a:gd name="T72" fmla="*/ 0 w 117"/>
                <a:gd name="T73" fmla="*/ 1 h 127"/>
                <a:gd name="T74" fmla="*/ 0 w 117"/>
                <a:gd name="T75" fmla="*/ 0 h 127"/>
                <a:gd name="T76" fmla="*/ 0 w 117"/>
                <a:gd name="T77" fmla="*/ 0 h 127"/>
                <a:gd name="T78" fmla="*/ 0 w 117"/>
                <a:gd name="T79" fmla="*/ 0 h 127"/>
                <a:gd name="T80" fmla="*/ 0 w 117"/>
                <a:gd name="T81" fmla="*/ 1 h 127"/>
                <a:gd name="T82" fmla="*/ 0 w 117"/>
                <a:gd name="T83" fmla="*/ 1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127"/>
                <a:gd name="T128" fmla="*/ 117 w 117"/>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127">
                  <a:moveTo>
                    <a:pt x="74" y="2"/>
                  </a:moveTo>
                  <a:lnTo>
                    <a:pt x="60" y="8"/>
                  </a:lnTo>
                  <a:lnTo>
                    <a:pt x="49" y="16"/>
                  </a:lnTo>
                  <a:lnTo>
                    <a:pt x="37" y="25"/>
                  </a:lnTo>
                  <a:lnTo>
                    <a:pt x="28" y="35"/>
                  </a:lnTo>
                  <a:lnTo>
                    <a:pt x="19" y="47"/>
                  </a:lnTo>
                  <a:lnTo>
                    <a:pt x="12" y="59"/>
                  </a:lnTo>
                  <a:lnTo>
                    <a:pt x="6" y="72"/>
                  </a:lnTo>
                  <a:lnTo>
                    <a:pt x="2" y="86"/>
                  </a:lnTo>
                  <a:lnTo>
                    <a:pt x="0" y="99"/>
                  </a:lnTo>
                  <a:lnTo>
                    <a:pt x="3" y="110"/>
                  </a:lnTo>
                  <a:lnTo>
                    <a:pt x="11" y="121"/>
                  </a:lnTo>
                  <a:lnTo>
                    <a:pt x="21" y="126"/>
                  </a:lnTo>
                  <a:lnTo>
                    <a:pt x="27" y="127"/>
                  </a:lnTo>
                  <a:lnTo>
                    <a:pt x="34" y="127"/>
                  </a:lnTo>
                  <a:lnTo>
                    <a:pt x="40" y="126"/>
                  </a:lnTo>
                  <a:lnTo>
                    <a:pt x="44" y="124"/>
                  </a:lnTo>
                  <a:lnTo>
                    <a:pt x="50" y="121"/>
                  </a:lnTo>
                  <a:lnTo>
                    <a:pt x="55" y="116"/>
                  </a:lnTo>
                  <a:lnTo>
                    <a:pt x="58" y="111"/>
                  </a:lnTo>
                  <a:lnTo>
                    <a:pt x="60" y="106"/>
                  </a:lnTo>
                  <a:lnTo>
                    <a:pt x="63" y="99"/>
                  </a:lnTo>
                  <a:lnTo>
                    <a:pt x="66" y="91"/>
                  </a:lnTo>
                  <a:lnTo>
                    <a:pt x="70" y="84"/>
                  </a:lnTo>
                  <a:lnTo>
                    <a:pt x="74" y="77"/>
                  </a:lnTo>
                  <a:lnTo>
                    <a:pt x="79" y="71"/>
                  </a:lnTo>
                  <a:lnTo>
                    <a:pt x="84" y="66"/>
                  </a:lnTo>
                  <a:lnTo>
                    <a:pt x="91" y="62"/>
                  </a:lnTo>
                  <a:lnTo>
                    <a:pt x="98" y="59"/>
                  </a:lnTo>
                  <a:lnTo>
                    <a:pt x="109" y="53"/>
                  </a:lnTo>
                  <a:lnTo>
                    <a:pt x="116" y="42"/>
                  </a:lnTo>
                  <a:lnTo>
                    <a:pt x="117" y="31"/>
                  </a:lnTo>
                  <a:lnTo>
                    <a:pt x="114" y="18"/>
                  </a:lnTo>
                  <a:lnTo>
                    <a:pt x="111" y="12"/>
                  </a:lnTo>
                  <a:lnTo>
                    <a:pt x="108" y="8"/>
                  </a:lnTo>
                  <a:lnTo>
                    <a:pt x="103" y="4"/>
                  </a:lnTo>
                  <a:lnTo>
                    <a:pt x="97" y="1"/>
                  </a:lnTo>
                  <a:lnTo>
                    <a:pt x="91" y="0"/>
                  </a:lnTo>
                  <a:lnTo>
                    <a:pt x="86" y="0"/>
                  </a:lnTo>
                  <a:lnTo>
                    <a:pt x="80" y="0"/>
                  </a:lnTo>
                  <a:lnTo>
                    <a:pt x="74" y="2"/>
                  </a:lnTo>
                  <a:close/>
                </a:path>
              </a:pathLst>
            </a:custGeom>
            <a:solidFill>
              <a:srgbClr val="E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89" name="Freeform 1041"/>
            <p:cNvSpPr>
              <a:spLocks/>
            </p:cNvSpPr>
            <p:nvPr/>
          </p:nvSpPr>
          <p:spPr bwMode="auto">
            <a:xfrm>
              <a:off x="2929" y="3115"/>
              <a:ext cx="49" cy="56"/>
            </a:xfrm>
            <a:custGeom>
              <a:avLst/>
              <a:gdLst>
                <a:gd name="T0" fmla="*/ 1 w 97"/>
                <a:gd name="T1" fmla="*/ 1 h 112"/>
                <a:gd name="T2" fmla="*/ 1 w 97"/>
                <a:gd name="T3" fmla="*/ 1 h 112"/>
                <a:gd name="T4" fmla="*/ 1 w 97"/>
                <a:gd name="T5" fmla="*/ 1 h 112"/>
                <a:gd name="T6" fmla="*/ 1 w 97"/>
                <a:gd name="T7" fmla="*/ 1 h 112"/>
                <a:gd name="T8" fmla="*/ 1 w 97"/>
                <a:gd name="T9" fmla="*/ 1 h 112"/>
                <a:gd name="T10" fmla="*/ 1 w 97"/>
                <a:gd name="T11" fmla="*/ 1 h 112"/>
                <a:gd name="T12" fmla="*/ 1 w 97"/>
                <a:gd name="T13" fmla="*/ 1 h 112"/>
                <a:gd name="T14" fmla="*/ 1 w 97"/>
                <a:gd name="T15" fmla="*/ 1 h 112"/>
                <a:gd name="T16" fmla="*/ 1 w 97"/>
                <a:gd name="T17" fmla="*/ 1 h 112"/>
                <a:gd name="T18" fmla="*/ 0 w 97"/>
                <a:gd name="T19" fmla="*/ 1 h 112"/>
                <a:gd name="T20" fmla="*/ 1 w 97"/>
                <a:gd name="T21" fmla="*/ 1 h 112"/>
                <a:gd name="T22" fmla="*/ 1 w 97"/>
                <a:gd name="T23" fmla="*/ 1 h 112"/>
                <a:gd name="T24" fmla="*/ 1 w 97"/>
                <a:gd name="T25" fmla="*/ 1 h 112"/>
                <a:gd name="T26" fmla="*/ 1 w 97"/>
                <a:gd name="T27" fmla="*/ 1 h 112"/>
                <a:gd name="T28" fmla="*/ 1 w 97"/>
                <a:gd name="T29" fmla="*/ 1 h 112"/>
                <a:gd name="T30" fmla="*/ 1 w 97"/>
                <a:gd name="T31" fmla="*/ 1 h 112"/>
                <a:gd name="T32" fmla="*/ 1 w 97"/>
                <a:gd name="T33" fmla="*/ 1 h 112"/>
                <a:gd name="T34" fmla="*/ 1 w 97"/>
                <a:gd name="T35" fmla="*/ 1 h 112"/>
                <a:gd name="T36" fmla="*/ 1 w 97"/>
                <a:gd name="T37" fmla="*/ 1 h 112"/>
                <a:gd name="T38" fmla="*/ 1 w 97"/>
                <a:gd name="T39" fmla="*/ 1 h 112"/>
                <a:gd name="T40" fmla="*/ 1 w 97"/>
                <a:gd name="T41" fmla="*/ 1 h 112"/>
                <a:gd name="T42" fmla="*/ 1 w 97"/>
                <a:gd name="T43" fmla="*/ 1 h 112"/>
                <a:gd name="T44" fmla="*/ 1 w 97"/>
                <a:gd name="T45" fmla="*/ 1 h 112"/>
                <a:gd name="T46" fmla="*/ 1 w 97"/>
                <a:gd name="T47" fmla="*/ 1 h 112"/>
                <a:gd name="T48" fmla="*/ 1 w 97"/>
                <a:gd name="T49" fmla="*/ 1 h 112"/>
                <a:gd name="T50" fmla="*/ 1 w 97"/>
                <a:gd name="T51" fmla="*/ 1 h 112"/>
                <a:gd name="T52" fmla="*/ 1 w 97"/>
                <a:gd name="T53" fmla="*/ 1 h 112"/>
                <a:gd name="T54" fmla="*/ 1 w 97"/>
                <a:gd name="T55" fmla="*/ 0 h 112"/>
                <a:gd name="T56" fmla="*/ 1 w 97"/>
                <a:gd name="T57" fmla="*/ 1 h 112"/>
                <a:gd name="T58" fmla="*/ 1 w 97"/>
                <a:gd name="T59" fmla="*/ 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112"/>
                <a:gd name="T92" fmla="*/ 97 w 97"/>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112">
                  <a:moveTo>
                    <a:pt x="61" y="2"/>
                  </a:moveTo>
                  <a:lnTo>
                    <a:pt x="50" y="8"/>
                  </a:lnTo>
                  <a:lnTo>
                    <a:pt x="39" y="15"/>
                  </a:lnTo>
                  <a:lnTo>
                    <a:pt x="30" y="23"/>
                  </a:lnTo>
                  <a:lnTo>
                    <a:pt x="22" y="32"/>
                  </a:lnTo>
                  <a:lnTo>
                    <a:pt x="15" y="42"/>
                  </a:lnTo>
                  <a:lnTo>
                    <a:pt x="10" y="54"/>
                  </a:lnTo>
                  <a:lnTo>
                    <a:pt x="5" y="65"/>
                  </a:lnTo>
                  <a:lnTo>
                    <a:pt x="1" y="78"/>
                  </a:lnTo>
                  <a:lnTo>
                    <a:pt x="0" y="88"/>
                  </a:lnTo>
                  <a:lnTo>
                    <a:pt x="3" y="98"/>
                  </a:lnTo>
                  <a:lnTo>
                    <a:pt x="8" y="106"/>
                  </a:lnTo>
                  <a:lnTo>
                    <a:pt x="18" y="110"/>
                  </a:lnTo>
                  <a:lnTo>
                    <a:pt x="27" y="112"/>
                  </a:lnTo>
                  <a:lnTo>
                    <a:pt x="37" y="109"/>
                  </a:lnTo>
                  <a:lnTo>
                    <a:pt x="44" y="103"/>
                  </a:lnTo>
                  <a:lnTo>
                    <a:pt x="49" y="94"/>
                  </a:lnTo>
                  <a:lnTo>
                    <a:pt x="53" y="80"/>
                  </a:lnTo>
                  <a:lnTo>
                    <a:pt x="60" y="68"/>
                  </a:lnTo>
                  <a:lnTo>
                    <a:pt x="69" y="56"/>
                  </a:lnTo>
                  <a:lnTo>
                    <a:pt x="82" y="49"/>
                  </a:lnTo>
                  <a:lnTo>
                    <a:pt x="90" y="44"/>
                  </a:lnTo>
                  <a:lnTo>
                    <a:pt x="96" y="35"/>
                  </a:lnTo>
                  <a:lnTo>
                    <a:pt x="97" y="25"/>
                  </a:lnTo>
                  <a:lnTo>
                    <a:pt x="95" y="15"/>
                  </a:lnTo>
                  <a:lnTo>
                    <a:pt x="89" y="7"/>
                  </a:lnTo>
                  <a:lnTo>
                    <a:pt x="81" y="1"/>
                  </a:lnTo>
                  <a:lnTo>
                    <a:pt x="71" y="0"/>
                  </a:lnTo>
                  <a:lnTo>
                    <a:pt x="61" y="2"/>
                  </a:lnTo>
                  <a:close/>
                </a:path>
              </a:pathLst>
            </a:custGeom>
            <a:solidFill>
              <a:srgbClr val="F2C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0" name="Freeform 1042"/>
            <p:cNvSpPr>
              <a:spLocks/>
            </p:cNvSpPr>
            <p:nvPr/>
          </p:nvSpPr>
          <p:spPr bwMode="auto">
            <a:xfrm>
              <a:off x="2932" y="3120"/>
              <a:ext cx="39" cy="48"/>
            </a:xfrm>
            <a:custGeom>
              <a:avLst/>
              <a:gdLst>
                <a:gd name="T0" fmla="*/ 1 w 78"/>
                <a:gd name="T1" fmla="*/ 0 h 97"/>
                <a:gd name="T2" fmla="*/ 1 w 78"/>
                <a:gd name="T3" fmla="*/ 0 h 97"/>
                <a:gd name="T4" fmla="*/ 1 w 78"/>
                <a:gd name="T5" fmla="*/ 0 h 97"/>
                <a:gd name="T6" fmla="*/ 1 w 78"/>
                <a:gd name="T7" fmla="*/ 0 h 97"/>
                <a:gd name="T8" fmla="*/ 1 w 78"/>
                <a:gd name="T9" fmla="*/ 0 h 97"/>
                <a:gd name="T10" fmla="*/ 1 w 78"/>
                <a:gd name="T11" fmla="*/ 0 h 97"/>
                <a:gd name="T12" fmla="*/ 1 w 78"/>
                <a:gd name="T13" fmla="*/ 0 h 97"/>
                <a:gd name="T14" fmla="*/ 1 w 78"/>
                <a:gd name="T15" fmla="*/ 0 h 97"/>
                <a:gd name="T16" fmla="*/ 1 w 78"/>
                <a:gd name="T17" fmla="*/ 0 h 97"/>
                <a:gd name="T18" fmla="*/ 0 w 78"/>
                <a:gd name="T19" fmla="*/ 0 h 97"/>
                <a:gd name="T20" fmla="*/ 1 w 78"/>
                <a:gd name="T21" fmla="*/ 0 h 97"/>
                <a:gd name="T22" fmla="*/ 1 w 78"/>
                <a:gd name="T23" fmla="*/ 0 h 97"/>
                <a:gd name="T24" fmla="*/ 1 w 78"/>
                <a:gd name="T25" fmla="*/ 0 h 97"/>
                <a:gd name="T26" fmla="*/ 1 w 78"/>
                <a:gd name="T27" fmla="*/ 0 h 97"/>
                <a:gd name="T28" fmla="*/ 1 w 78"/>
                <a:gd name="T29" fmla="*/ 0 h 97"/>
                <a:gd name="T30" fmla="*/ 1 w 78"/>
                <a:gd name="T31" fmla="*/ 0 h 97"/>
                <a:gd name="T32" fmla="*/ 1 w 78"/>
                <a:gd name="T33" fmla="*/ 0 h 97"/>
                <a:gd name="T34" fmla="*/ 1 w 78"/>
                <a:gd name="T35" fmla="*/ 0 h 97"/>
                <a:gd name="T36" fmla="*/ 1 w 78"/>
                <a:gd name="T37" fmla="*/ 0 h 97"/>
                <a:gd name="T38" fmla="*/ 1 w 78"/>
                <a:gd name="T39" fmla="*/ 0 h 97"/>
                <a:gd name="T40" fmla="*/ 1 w 78"/>
                <a:gd name="T41" fmla="*/ 0 h 97"/>
                <a:gd name="T42" fmla="*/ 1 w 78"/>
                <a:gd name="T43" fmla="*/ 0 h 97"/>
                <a:gd name="T44" fmla="*/ 1 w 78"/>
                <a:gd name="T45" fmla="*/ 0 h 97"/>
                <a:gd name="T46" fmla="*/ 1 w 78"/>
                <a:gd name="T47" fmla="*/ 0 h 97"/>
                <a:gd name="T48" fmla="*/ 1 w 78"/>
                <a:gd name="T49" fmla="*/ 0 h 97"/>
                <a:gd name="T50" fmla="*/ 1 w 78"/>
                <a:gd name="T51" fmla="*/ 0 h 97"/>
                <a:gd name="T52" fmla="*/ 1 w 78"/>
                <a:gd name="T53" fmla="*/ 0 h 97"/>
                <a:gd name="T54" fmla="*/ 1 w 78"/>
                <a:gd name="T55" fmla="*/ 0 h 97"/>
                <a:gd name="T56" fmla="*/ 1 w 78"/>
                <a:gd name="T57" fmla="*/ 0 h 97"/>
                <a:gd name="T58" fmla="*/ 1 w 78"/>
                <a:gd name="T59" fmla="*/ 0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97"/>
                <a:gd name="T92" fmla="*/ 78 w 78"/>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97">
                  <a:moveTo>
                    <a:pt x="50" y="2"/>
                  </a:moveTo>
                  <a:lnTo>
                    <a:pt x="40" y="7"/>
                  </a:lnTo>
                  <a:lnTo>
                    <a:pt x="32" y="14"/>
                  </a:lnTo>
                  <a:lnTo>
                    <a:pt x="24" y="21"/>
                  </a:lnTo>
                  <a:lnTo>
                    <a:pt x="17" y="29"/>
                  </a:lnTo>
                  <a:lnTo>
                    <a:pt x="12" y="38"/>
                  </a:lnTo>
                  <a:lnTo>
                    <a:pt x="7" y="47"/>
                  </a:lnTo>
                  <a:lnTo>
                    <a:pt x="4" y="58"/>
                  </a:lnTo>
                  <a:lnTo>
                    <a:pt x="1" y="69"/>
                  </a:lnTo>
                  <a:lnTo>
                    <a:pt x="0" y="77"/>
                  </a:lnTo>
                  <a:lnTo>
                    <a:pt x="2" y="85"/>
                  </a:lnTo>
                  <a:lnTo>
                    <a:pt x="7" y="92"/>
                  </a:lnTo>
                  <a:lnTo>
                    <a:pt x="14" y="96"/>
                  </a:lnTo>
                  <a:lnTo>
                    <a:pt x="22" y="97"/>
                  </a:lnTo>
                  <a:lnTo>
                    <a:pt x="29" y="94"/>
                  </a:lnTo>
                  <a:lnTo>
                    <a:pt x="36" y="90"/>
                  </a:lnTo>
                  <a:lnTo>
                    <a:pt x="39" y="82"/>
                  </a:lnTo>
                  <a:lnTo>
                    <a:pt x="43" y="69"/>
                  </a:lnTo>
                  <a:lnTo>
                    <a:pt x="48" y="58"/>
                  </a:lnTo>
                  <a:lnTo>
                    <a:pt x="57" y="47"/>
                  </a:lnTo>
                  <a:lnTo>
                    <a:pt x="67" y="40"/>
                  </a:lnTo>
                  <a:lnTo>
                    <a:pt x="73" y="36"/>
                  </a:lnTo>
                  <a:lnTo>
                    <a:pt x="77" y="29"/>
                  </a:lnTo>
                  <a:lnTo>
                    <a:pt x="78" y="21"/>
                  </a:lnTo>
                  <a:lnTo>
                    <a:pt x="76" y="13"/>
                  </a:lnTo>
                  <a:lnTo>
                    <a:pt x="70" y="6"/>
                  </a:lnTo>
                  <a:lnTo>
                    <a:pt x="65" y="2"/>
                  </a:lnTo>
                  <a:lnTo>
                    <a:pt x="57" y="0"/>
                  </a:lnTo>
                  <a:lnTo>
                    <a:pt x="50" y="2"/>
                  </a:lnTo>
                  <a:close/>
                </a:path>
              </a:pathLst>
            </a:custGeom>
            <a:solidFill>
              <a:srgbClr val="FFE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1" name="Freeform 1043"/>
            <p:cNvSpPr>
              <a:spLocks/>
            </p:cNvSpPr>
            <p:nvPr/>
          </p:nvSpPr>
          <p:spPr bwMode="auto">
            <a:xfrm>
              <a:off x="3015" y="3076"/>
              <a:ext cx="101" cy="62"/>
            </a:xfrm>
            <a:custGeom>
              <a:avLst/>
              <a:gdLst>
                <a:gd name="T0" fmla="*/ 1 w 202"/>
                <a:gd name="T1" fmla="*/ 0 h 126"/>
                <a:gd name="T2" fmla="*/ 1 w 202"/>
                <a:gd name="T3" fmla="*/ 0 h 126"/>
                <a:gd name="T4" fmla="*/ 1 w 202"/>
                <a:gd name="T5" fmla="*/ 0 h 126"/>
                <a:gd name="T6" fmla="*/ 1 w 202"/>
                <a:gd name="T7" fmla="*/ 0 h 126"/>
                <a:gd name="T8" fmla="*/ 1 w 202"/>
                <a:gd name="T9" fmla="*/ 0 h 126"/>
                <a:gd name="T10" fmla="*/ 1 w 202"/>
                <a:gd name="T11" fmla="*/ 0 h 126"/>
                <a:gd name="T12" fmla="*/ 1 w 202"/>
                <a:gd name="T13" fmla="*/ 0 h 126"/>
                <a:gd name="T14" fmla="*/ 1 w 202"/>
                <a:gd name="T15" fmla="*/ 0 h 126"/>
                <a:gd name="T16" fmla="*/ 1 w 202"/>
                <a:gd name="T17" fmla="*/ 0 h 126"/>
                <a:gd name="T18" fmla="*/ 1 w 202"/>
                <a:gd name="T19" fmla="*/ 0 h 126"/>
                <a:gd name="T20" fmla="*/ 1 w 202"/>
                <a:gd name="T21" fmla="*/ 0 h 126"/>
                <a:gd name="T22" fmla="*/ 1 w 202"/>
                <a:gd name="T23" fmla="*/ 0 h 126"/>
                <a:gd name="T24" fmla="*/ 1 w 202"/>
                <a:gd name="T25" fmla="*/ 0 h 126"/>
                <a:gd name="T26" fmla="*/ 1 w 202"/>
                <a:gd name="T27" fmla="*/ 0 h 126"/>
                <a:gd name="T28" fmla="*/ 1 w 202"/>
                <a:gd name="T29" fmla="*/ 0 h 126"/>
                <a:gd name="T30" fmla="*/ 1 w 202"/>
                <a:gd name="T31" fmla="*/ 0 h 126"/>
                <a:gd name="T32" fmla="*/ 1 w 202"/>
                <a:gd name="T33" fmla="*/ 0 h 126"/>
                <a:gd name="T34" fmla="*/ 1 w 202"/>
                <a:gd name="T35" fmla="*/ 0 h 126"/>
                <a:gd name="T36" fmla="*/ 1 w 202"/>
                <a:gd name="T37" fmla="*/ 0 h 126"/>
                <a:gd name="T38" fmla="*/ 1 w 202"/>
                <a:gd name="T39" fmla="*/ 0 h 126"/>
                <a:gd name="T40" fmla="*/ 1 w 202"/>
                <a:gd name="T41" fmla="*/ 0 h 126"/>
                <a:gd name="T42" fmla="*/ 1 w 202"/>
                <a:gd name="T43" fmla="*/ 0 h 126"/>
                <a:gd name="T44" fmla="*/ 1 w 202"/>
                <a:gd name="T45" fmla="*/ 0 h 126"/>
                <a:gd name="T46" fmla="*/ 1 w 202"/>
                <a:gd name="T47" fmla="*/ 0 h 126"/>
                <a:gd name="T48" fmla="*/ 1 w 202"/>
                <a:gd name="T49" fmla="*/ 0 h 126"/>
                <a:gd name="T50" fmla="*/ 1 w 202"/>
                <a:gd name="T51" fmla="*/ 0 h 126"/>
                <a:gd name="T52" fmla="*/ 1 w 202"/>
                <a:gd name="T53" fmla="*/ 0 h 126"/>
                <a:gd name="T54" fmla="*/ 1 w 202"/>
                <a:gd name="T55" fmla="*/ 0 h 126"/>
                <a:gd name="T56" fmla="*/ 1 w 202"/>
                <a:gd name="T57" fmla="*/ 0 h 126"/>
                <a:gd name="T58" fmla="*/ 1 w 202"/>
                <a:gd name="T59" fmla="*/ 0 h 126"/>
                <a:gd name="T60" fmla="*/ 1 w 202"/>
                <a:gd name="T61" fmla="*/ 0 h 126"/>
                <a:gd name="T62" fmla="*/ 1 w 202"/>
                <a:gd name="T63" fmla="*/ 0 h 126"/>
                <a:gd name="T64" fmla="*/ 1 w 202"/>
                <a:gd name="T65" fmla="*/ 0 h 126"/>
                <a:gd name="T66" fmla="*/ 1 w 202"/>
                <a:gd name="T67" fmla="*/ 0 h 126"/>
                <a:gd name="T68" fmla="*/ 1 w 202"/>
                <a:gd name="T69" fmla="*/ 0 h 126"/>
                <a:gd name="T70" fmla="*/ 1 w 202"/>
                <a:gd name="T71" fmla="*/ 0 h 126"/>
                <a:gd name="T72" fmla="*/ 0 w 202"/>
                <a:gd name="T73" fmla="*/ 0 h 126"/>
                <a:gd name="T74" fmla="*/ 0 w 202"/>
                <a:gd name="T75" fmla="*/ 0 h 126"/>
                <a:gd name="T76" fmla="*/ 1 w 202"/>
                <a:gd name="T77" fmla="*/ 0 h 126"/>
                <a:gd name="T78" fmla="*/ 1 w 202"/>
                <a:gd name="T79" fmla="*/ 0 h 126"/>
                <a:gd name="T80" fmla="*/ 1 w 202"/>
                <a:gd name="T81" fmla="*/ 0 h 126"/>
                <a:gd name="T82" fmla="*/ 1 w 202"/>
                <a:gd name="T83" fmla="*/ 0 h 126"/>
                <a:gd name="T84" fmla="*/ 1 w 202"/>
                <a:gd name="T85" fmla="*/ 0 h 126"/>
                <a:gd name="T86" fmla="*/ 1 w 202"/>
                <a:gd name="T87" fmla="*/ 0 h 126"/>
                <a:gd name="T88" fmla="*/ 1 w 202"/>
                <a:gd name="T89" fmla="*/ 0 h 126"/>
                <a:gd name="T90" fmla="*/ 1 w 202"/>
                <a:gd name="T91" fmla="*/ 0 h 1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2"/>
                <a:gd name="T139" fmla="*/ 0 h 126"/>
                <a:gd name="T140" fmla="*/ 202 w 202"/>
                <a:gd name="T141" fmla="*/ 126 h 1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2" h="126">
                  <a:moveTo>
                    <a:pt x="44" y="0"/>
                  </a:moveTo>
                  <a:lnTo>
                    <a:pt x="64" y="0"/>
                  </a:lnTo>
                  <a:lnTo>
                    <a:pt x="84" y="4"/>
                  </a:lnTo>
                  <a:lnTo>
                    <a:pt x="104" y="8"/>
                  </a:lnTo>
                  <a:lnTo>
                    <a:pt x="123" y="16"/>
                  </a:lnTo>
                  <a:lnTo>
                    <a:pt x="141" y="24"/>
                  </a:lnTo>
                  <a:lnTo>
                    <a:pt x="158" y="36"/>
                  </a:lnTo>
                  <a:lnTo>
                    <a:pt x="174" y="48"/>
                  </a:lnTo>
                  <a:lnTo>
                    <a:pt x="189" y="60"/>
                  </a:lnTo>
                  <a:lnTo>
                    <a:pt x="198" y="74"/>
                  </a:lnTo>
                  <a:lnTo>
                    <a:pt x="202" y="89"/>
                  </a:lnTo>
                  <a:lnTo>
                    <a:pt x="197" y="103"/>
                  </a:lnTo>
                  <a:lnTo>
                    <a:pt x="187" y="115"/>
                  </a:lnTo>
                  <a:lnTo>
                    <a:pt x="180" y="120"/>
                  </a:lnTo>
                  <a:lnTo>
                    <a:pt x="170" y="124"/>
                  </a:lnTo>
                  <a:lnTo>
                    <a:pt x="162" y="126"/>
                  </a:lnTo>
                  <a:lnTo>
                    <a:pt x="153" y="126"/>
                  </a:lnTo>
                  <a:lnTo>
                    <a:pt x="145" y="125"/>
                  </a:lnTo>
                  <a:lnTo>
                    <a:pt x="136" y="122"/>
                  </a:lnTo>
                  <a:lnTo>
                    <a:pt x="129" y="118"/>
                  </a:lnTo>
                  <a:lnTo>
                    <a:pt x="122" y="112"/>
                  </a:lnTo>
                  <a:lnTo>
                    <a:pt x="114" y="106"/>
                  </a:lnTo>
                  <a:lnTo>
                    <a:pt x="106" y="99"/>
                  </a:lnTo>
                  <a:lnTo>
                    <a:pt x="97" y="94"/>
                  </a:lnTo>
                  <a:lnTo>
                    <a:pt x="89" y="89"/>
                  </a:lnTo>
                  <a:lnTo>
                    <a:pt x="78" y="84"/>
                  </a:lnTo>
                  <a:lnTo>
                    <a:pt x="69" y="82"/>
                  </a:lnTo>
                  <a:lnTo>
                    <a:pt x="59" y="80"/>
                  </a:lnTo>
                  <a:lnTo>
                    <a:pt x="47" y="80"/>
                  </a:lnTo>
                  <a:lnTo>
                    <a:pt x="38" y="80"/>
                  </a:lnTo>
                  <a:lnTo>
                    <a:pt x="29" y="77"/>
                  </a:lnTo>
                  <a:lnTo>
                    <a:pt x="21" y="74"/>
                  </a:lnTo>
                  <a:lnTo>
                    <a:pt x="14" y="68"/>
                  </a:lnTo>
                  <a:lnTo>
                    <a:pt x="8" y="63"/>
                  </a:lnTo>
                  <a:lnTo>
                    <a:pt x="3" y="56"/>
                  </a:lnTo>
                  <a:lnTo>
                    <a:pt x="1" y="49"/>
                  </a:lnTo>
                  <a:lnTo>
                    <a:pt x="0" y="41"/>
                  </a:lnTo>
                  <a:lnTo>
                    <a:pt x="0" y="33"/>
                  </a:lnTo>
                  <a:lnTo>
                    <a:pt x="2" y="26"/>
                  </a:lnTo>
                  <a:lnTo>
                    <a:pt x="6" y="19"/>
                  </a:lnTo>
                  <a:lnTo>
                    <a:pt x="11" y="12"/>
                  </a:lnTo>
                  <a:lnTo>
                    <a:pt x="18" y="7"/>
                  </a:lnTo>
                  <a:lnTo>
                    <a:pt x="26" y="4"/>
                  </a:lnTo>
                  <a:lnTo>
                    <a:pt x="35" y="1"/>
                  </a:lnTo>
                  <a:lnTo>
                    <a:pt x="44" y="0"/>
                  </a:lnTo>
                  <a:close/>
                </a:path>
              </a:pathLst>
            </a:custGeom>
            <a:solidFill>
              <a:srgbClr val="D399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2" name="Freeform 1044"/>
            <p:cNvSpPr>
              <a:spLocks/>
            </p:cNvSpPr>
            <p:nvPr/>
          </p:nvSpPr>
          <p:spPr bwMode="auto">
            <a:xfrm>
              <a:off x="3024" y="3079"/>
              <a:ext cx="87" cy="56"/>
            </a:xfrm>
            <a:custGeom>
              <a:avLst/>
              <a:gdLst>
                <a:gd name="T0" fmla="*/ 1 w 174"/>
                <a:gd name="T1" fmla="*/ 0 h 112"/>
                <a:gd name="T2" fmla="*/ 1 w 174"/>
                <a:gd name="T3" fmla="*/ 1 h 112"/>
                <a:gd name="T4" fmla="*/ 1 w 174"/>
                <a:gd name="T5" fmla="*/ 1 h 112"/>
                <a:gd name="T6" fmla="*/ 1 w 174"/>
                <a:gd name="T7" fmla="*/ 1 h 112"/>
                <a:gd name="T8" fmla="*/ 1 w 174"/>
                <a:gd name="T9" fmla="*/ 1 h 112"/>
                <a:gd name="T10" fmla="*/ 1 w 174"/>
                <a:gd name="T11" fmla="*/ 1 h 112"/>
                <a:gd name="T12" fmla="*/ 1 w 174"/>
                <a:gd name="T13" fmla="*/ 1 h 112"/>
                <a:gd name="T14" fmla="*/ 1 w 174"/>
                <a:gd name="T15" fmla="*/ 1 h 112"/>
                <a:gd name="T16" fmla="*/ 1 w 174"/>
                <a:gd name="T17" fmla="*/ 1 h 112"/>
                <a:gd name="T18" fmla="*/ 1 w 174"/>
                <a:gd name="T19" fmla="*/ 1 h 112"/>
                <a:gd name="T20" fmla="*/ 1 w 174"/>
                <a:gd name="T21" fmla="*/ 1 h 112"/>
                <a:gd name="T22" fmla="*/ 1 w 174"/>
                <a:gd name="T23" fmla="*/ 1 h 112"/>
                <a:gd name="T24" fmla="*/ 1 w 174"/>
                <a:gd name="T25" fmla="*/ 1 h 112"/>
                <a:gd name="T26" fmla="*/ 1 w 174"/>
                <a:gd name="T27" fmla="*/ 1 h 112"/>
                <a:gd name="T28" fmla="*/ 1 w 174"/>
                <a:gd name="T29" fmla="*/ 1 h 112"/>
                <a:gd name="T30" fmla="*/ 1 w 174"/>
                <a:gd name="T31" fmla="*/ 1 h 112"/>
                <a:gd name="T32" fmla="*/ 1 w 174"/>
                <a:gd name="T33" fmla="*/ 1 h 112"/>
                <a:gd name="T34" fmla="*/ 1 w 174"/>
                <a:gd name="T35" fmla="*/ 1 h 112"/>
                <a:gd name="T36" fmla="*/ 1 w 174"/>
                <a:gd name="T37" fmla="*/ 1 h 112"/>
                <a:gd name="T38" fmla="*/ 1 w 174"/>
                <a:gd name="T39" fmla="*/ 1 h 112"/>
                <a:gd name="T40" fmla="*/ 1 w 174"/>
                <a:gd name="T41" fmla="*/ 1 h 112"/>
                <a:gd name="T42" fmla="*/ 1 w 174"/>
                <a:gd name="T43" fmla="*/ 1 h 112"/>
                <a:gd name="T44" fmla="*/ 1 w 174"/>
                <a:gd name="T45" fmla="*/ 1 h 112"/>
                <a:gd name="T46" fmla="*/ 1 w 174"/>
                <a:gd name="T47" fmla="*/ 1 h 112"/>
                <a:gd name="T48" fmla="*/ 1 w 174"/>
                <a:gd name="T49" fmla="*/ 1 h 112"/>
                <a:gd name="T50" fmla="*/ 1 w 174"/>
                <a:gd name="T51" fmla="*/ 1 h 112"/>
                <a:gd name="T52" fmla="*/ 1 w 174"/>
                <a:gd name="T53" fmla="*/ 1 h 112"/>
                <a:gd name="T54" fmla="*/ 1 w 174"/>
                <a:gd name="T55" fmla="*/ 1 h 112"/>
                <a:gd name="T56" fmla="*/ 1 w 174"/>
                <a:gd name="T57" fmla="*/ 1 h 112"/>
                <a:gd name="T58" fmla="*/ 1 w 174"/>
                <a:gd name="T59" fmla="*/ 1 h 112"/>
                <a:gd name="T60" fmla="*/ 1 w 174"/>
                <a:gd name="T61" fmla="*/ 1 h 112"/>
                <a:gd name="T62" fmla="*/ 1 w 174"/>
                <a:gd name="T63" fmla="*/ 1 h 112"/>
                <a:gd name="T64" fmla="*/ 1 w 174"/>
                <a:gd name="T65" fmla="*/ 1 h 112"/>
                <a:gd name="T66" fmla="*/ 1 w 174"/>
                <a:gd name="T67" fmla="*/ 1 h 112"/>
                <a:gd name="T68" fmla="*/ 1 w 174"/>
                <a:gd name="T69" fmla="*/ 1 h 112"/>
                <a:gd name="T70" fmla="*/ 1 w 174"/>
                <a:gd name="T71" fmla="*/ 1 h 112"/>
                <a:gd name="T72" fmla="*/ 0 w 174"/>
                <a:gd name="T73" fmla="*/ 1 h 112"/>
                <a:gd name="T74" fmla="*/ 0 w 174"/>
                <a:gd name="T75" fmla="*/ 1 h 112"/>
                <a:gd name="T76" fmla="*/ 1 w 174"/>
                <a:gd name="T77" fmla="*/ 1 h 112"/>
                <a:gd name="T78" fmla="*/ 1 w 174"/>
                <a:gd name="T79" fmla="*/ 1 h 112"/>
                <a:gd name="T80" fmla="*/ 1 w 174"/>
                <a:gd name="T81" fmla="*/ 1 h 112"/>
                <a:gd name="T82" fmla="*/ 1 w 174"/>
                <a:gd name="T83" fmla="*/ 1 h 112"/>
                <a:gd name="T84" fmla="*/ 1 w 174"/>
                <a:gd name="T85" fmla="*/ 1 h 112"/>
                <a:gd name="T86" fmla="*/ 1 w 174"/>
                <a:gd name="T87" fmla="*/ 1 h 112"/>
                <a:gd name="T88" fmla="*/ 1 w 174"/>
                <a:gd name="T89" fmla="*/ 0 h 112"/>
                <a:gd name="T90" fmla="*/ 1 w 174"/>
                <a:gd name="T91" fmla="*/ 0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4"/>
                <a:gd name="T139" fmla="*/ 0 h 112"/>
                <a:gd name="T140" fmla="*/ 174 w 17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4" h="112">
                  <a:moveTo>
                    <a:pt x="38" y="0"/>
                  </a:moveTo>
                  <a:lnTo>
                    <a:pt x="57" y="1"/>
                  </a:lnTo>
                  <a:lnTo>
                    <a:pt x="74" y="4"/>
                  </a:lnTo>
                  <a:lnTo>
                    <a:pt x="91" y="8"/>
                  </a:lnTo>
                  <a:lnTo>
                    <a:pt x="107" y="15"/>
                  </a:lnTo>
                  <a:lnTo>
                    <a:pt x="124" y="23"/>
                  </a:lnTo>
                  <a:lnTo>
                    <a:pt x="137" y="34"/>
                  </a:lnTo>
                  <a:lnTo>
                    <a:pt x="151" y="44"/>
                  </a:lnTo>
                  <a:lnTo>
                    <a:pt x="164" y="56"/>
                  </a:lnTo>
                  <a:lnTo>
                    <a:pt x="172" y="68"/>
                  </a:lnTo>
                  <a:lnTo>
                    <a:pt x="174" y="81"/>
                  </a:lnTo>
                  <a:lnTo>
                    <a:pt x="171" y="94"/>
                  </a:lnTo>
                  <a:lnTo>
                    <a:pt x="163" y="104"/>
                  </a:lnTo>
                  <a:lnTo>
                    <a:pt x="156" y="108"/>
                  </a:lnTo>
                  <a:lnTo>
                    <a:pt x="149" y="111"/>
                  </a:lnTo>
                  <a:lnTo>
                    <a:pt x="142" y="112"/>
                  </a:lnTo>
                  <a:lnTo>
                    <a:pt x="135" y="112"/>
                  </a:lnTo>
                  <a:lnTo>
                    <a:pt x="127" y="112"/>
                  </a:lnTo>
                  <a:lnTo>
                    <a:pt x="120" y="108"/>
                  </a:lnTo>
                  <a:lnTo>
                    <a:pt x="113" y="105"/>
                  </a:lnTo>
                  <a:lnTo>
                    <a:pt x="107" y="100"/>
                  </a:lnTo>
                  <a:lnTo>
                    <a:pt x="100" y="95"/>
                  </a:lnTo>
                  <a:lnTo>
                    <a:pt x="94" y="89"/>
                  </a:lnTo>
                  <a:lnTo>
                    <a:pt x="85" y="83"/>
                  </a:lnTo>
                  <a:lnTo>
                    <a:pt x="77" y="77"/>
                  </a:lnTo>
                  <a:lnTo>
                    <a:pt x="69" y="74"/>
                  </a:lnTo>
                  <a:lnTo>
                    <a:pt x="60" y="70"/>
                  </a:lnTo>
                  <a:lnTo>
                    <a:pt x="51" y="69"/>
                  </a:lnTo>
                  <a:lnTo>
                    <a:pt x="41" y="69"/>
                  </a:lnTo>
                  <a:lnTo>
                    <a:pt x="33" y="68"/>
                  </a:lnTo>
                  <a:lnTo>
                    <a:pt x="26" y="67"/>
                  </a:lnTo>
                  <a:lnTo>
                    <a:pt x="19" y="64"/>
                  </a:lnTo>
                  <a:lnTo>
                    <a:pt x="13" y="59"/>
                  </a:lnTo>
                  <a:lnTo>
                    <a:pt x="8" y="54"/>
                  </a:lnTo>
                  <a:lnTo>
                    <a:pt x="4" y="47"/>
                  </a:lnTo>
                  <a:lnTo>
                    <a:pt x="1" y="42"/>
                  </a:lnTo>
                  <a:lnTo>
                    <a:pt x="0" y="35"/>
                  </a:lnTo>
                  <a:lnTo>
                    <a:pt x="0" y="28"/>
                  </a:lnTo>
                  <a:lnTo>
                    <a:pt x="3" y="21"/>
                  </a:lnTo>
                  <a:lnTo>
                    <a:pt x="6" y="15"/>
                  </a:lnTo>
                  <a:lnTo>
                    <a:pt x="11" y="11"/>
                  </a:lnTo>
                  <a:lnTo>
                    <a:pt x="16" y="6"/>
                  </a:lnTo>
                  <a:lnTo>
                    <a:pt x="23" y="3"/>
                  </a:lnTo>
                  <a:lnTo>
                    <a:pt x="30" y="1"/>
                  </a:lnTo>
                  <a:lnTo>
                    <a:pt x="38" y="0"/>
                  </a:lnTo>
                  <a:close/>
                </a:path>
              </a:pathLst>
            </a:custGeom>
            <a:solidFill>
              <a:srgbClr val="E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3" name="Freeform 1045"/>
            <p:cNvSpPr>
              <a:spLocks/>
            </p:cNvSpPr>
            <p:nvPr/>
          </p:nvSpPr>
          <p:spPr bwMode="auto">
            <a:xfrm>
              <a:off x="3033" y="3083"/>
              <a:ext cx="74" cy="49"/>
            </a:xfrm>
            <a:custGeom>
              <a:avLst/>
              <a:gdLst>
                <a:gd name="T0" fmla="*/ 1 w 147"/>
                <a:gd name="T1" fmla="*/ 0 h 99"/>
                <a:gd name="T2" fmla="*/ 1 w 147"/>
                <a:gd name="T3" fmla="*/ 0 h 99"/>
                <a:gd name="T4" fmla="*/ 1 w 147"/>
                <a:gd name="T5" fmla="*/ 0 h 99"/>
                <a:gd name="T6" fmla="*/ 1 w 147"/>
                <a:gd name="T7" fmla="*/ 0 h 99"/>
                <a:gd name="T8" fmla="*/ 1 w 147"/>
                <a:gd name="T9" fmla="*/ 0 h 99"/>
                <a:gd name="T10" fmla="*/ 1 w 147"/>
                <a:gd name="T11" fmla="*/ 0 h 99"/>
                <a:gd name="T12" fmla="*/ 1 w 147"/>
                <a:gd name="T13" fmla="*/ 0 h 99"/>
                <a:gd name="T14" fmla="*/ 1 w 147"/>
                <a:gd name="T15" fmla="*/ 0 h 99"/>
                <a:gd name="T16" fmla="*/ 1 w 147"/>
                <a:gd name="T17" fmla="*/ 0 h 99"/>
                <a:gd name="T18" fmla="*/ 1 w 147"/>
                <a:gd name="T19" fmla="*/ 0 h 99"/>
                <a:gd name="T20" fmla="*/ 1 w 147"/>
                <a:gd name="T21" fmla="*/ 0 h 99"/>
                <a:gd name="T22" fmla="*/ 1 w 147"/>
                <a:gd name="T23" fmla="*/ 0 h 99"/>
                <a:gd name="T24" fmla="*/ 1 w 147"/>
                <a:gd name="T25" fmla="*/ 0 h 99"/>
                <a:gd name="T26" fmla="*/ 1 w 147"/>
                <a:gd name="T27" fmla="*/ 0 h 99"/>
                <a:gd name="T28" fmla="*/ 1 w 147"/>
                <a:gd name="T29" fmla="*/ 0 h 99"/>
                <a:gd name="T30" fmla="*/ 1 w 147"/>
                <a:gd name="T31" fmla="*/ 0 h 99"/>
                <a:gd name="T32" fmla="*/ 1 w 147"/>
                <a:gd name="T33" fmla="*/ 0 h 99"/>
                <a:gd name="T34" fmla="*/ 1 w 147"/>
                <a:gd name="T35" fmla="*/ 0 h 99"/>
                <a:gd name="T36" fmla="*/ 1 w 147"/>
                <a:gd name="T37" fmla="*/ 0 h 99"/>
                <a:gd name="T38" fmla="*/ 1 w 147"/>
                <a:gd name="T39" fmla="*/ 0 h 99"/>
                <a:gd name="T40" fmla="*/ 1 w 147"/>
                <a:gd name="T41" fmla="*/ 0 h 99"/>
                <a:gd name="T42" fmla="*/ 1 w 147"/>
                <a:gd name="T43" fmla="*/ 0 h 99"/>
                <a:gd name="T44" fmla="*/ 1 w 147"/>
                <a:gd name="T45" fmla="*/ 0 h 99"/>
                <a:gd name="T46" fmla="*/ 1 w 147"/>
                <a:gd name="T47" fmla="*/ 0 h 99"/>
                <a:gd name="T48" fmla="*/ 1 w 147"/>
                <a:gd name="T49" fmla="*/ 0 h 99"/>
                <a:gd name="T50" fmla="*/ 1 w 147"/>
                <a:gd name="T51" fmla="*/ 0 h 99"/>
                <a:gd name="T52" fmla="*/ 1 w 147"/>
                <a:gd name="T53" fmla="*/ 0 h 99"/>
                <a:gd name="T54" fmla="*/ 1 w 147"/>
                <a:gd name="T55" fmla="*/ 0 h 99"/>
                <a:gd name="T56" fmla="*/ 1 w 147"/>
                <a:gd name="T57" fmla="*/ 0 h 99"/>
                <a:gd name="T58" fmla="*/ 1 w 147"/>
                <a:gd name="T59" fmla="*/ 0 h 99"/>
                <a:gd name="T60" fmla="*/ 1 w 147"/>
                <a:gd name="T61" fmla="*/ 0 h 99"/>
                <a:gd name="T62" fmla="*/ 1 w 147"/>
                <a:gd name="T63" fmla="*/ 0 h 99"/>
                <a:gd name="T64" fmla="*/ 0 w 147"/>
                <a:gd name="T65" fmla="*/ 0 h 99"/>
                <a:gd name="T66" fmla="*/ 1 w 147"/>
                <a:gd name="T67" fmla="*/ 0 h 99"/>
                <a:gd name="T68" fmla="*/ 1 w 147"/>
                <a:gd name="T69" fmla="*/ 0 h 99"/>
                <a:gd name="T70" fmla="*/ 1 w 147"/>
                <a:gd name="T71" fmla="*/ 0 h 99"/>
                <a:gd name="T72" fmla="*/ 1 w 147"/>
                <a:gd name="T73" fmla="*/ 0 h 99"/>
                <a:gd name="T74" fmla="*/ 1 w 147"/>
                <a:gd name="T75" fmla="*/ 0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99"/>
                <a:gd name="T116" fmla="*/ 147 w 147"/>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99">
                  <a:moveTo>
                    <a:pt x="31" y="0"/>
                  </a:moveTo>
                  <a:lnTo>
                    <a:pt x="46" y="1"/>
                  </a:lnTo>
                  <a:lnTo>
                    <a:pt x="62" y="4"/>
                  </a:lnTo>
                  <a:lnTo>
                    <a:pt x="76" y="8"/>
                  </a:lnTo>
                  <a:lnTo>
                    <a:pt x="91" y="14"/>
                  </a:lnTo>
                  <a:lnTo>
                    <a:pt x="103" y="22"/>
                  </a:lnTo>
                  <a:lnTo>
                    <a:pt x="116" y="31"/>
                  </a:lnTo>
                  <a:lnTo>
                    <a:pt x="128" y="40"/>
                  </a:lnTo>
                  <a:lnTo>
                    <a:pt x="138" y="52"/>
                  </a:lnTo>
                  <a:lnTo>
                    <a:pt x="145" y="62"/>
                  </a:lnTo>
                  <a:lnTo>
                    <a:pt x="147" y="73"/>
                  </a:lnTo>
                  <a:lnTo>
                    <a:pt x="144" y="83"/>
                  </a:lnTo>
                  <a:lnTo>
                    <a:pt x="137" y="92"/>
                  </a:lnTo>
                  <a:lnTo>
                    <a:pt x="132" y="96"/>
                  </a:lnTo>
                  <a:lnTo>
                    <a:pt x="126" y="98"/>
                  </a:lnTo>
                  <a:lnTo>
                    <a:pt x="121" y="99"/>
                  </a:lnTo>
                  <a:lnTo>
                    <a:pt x="115" y="99"/>
                  </a:lnTo>
                  <a:lnTo>
                    <a:pt x="108" y="98"/>
                  </a:lnTo>
                  <a:lnTo>
                    <a:pt x="102" y="96"/>
                  </a:lnTo>
                  <a:lnTo>
                    <a:pt x="96" y="93"/>
                  </a:lnTo>
                  <a:lnTo>
                    <a:pt x="92" y="89"/>
                  </a:lnTo>
                  <a:lnTo>
                    <a:pt x="86" y="82"/>
                  </a:lnTo>
                  <a:lnTo>
                    <a:pt x="79" y="76"/>
                  </a:lnTo>
                  <a:lnTo>
                    <a:pt x="72" y="72"/>
                  </a:lnTo>
                  <a:lnTo>
                    <a:pt x="65" y="66"/>
                  </a:lnTo>
                  <a:lnTo>
                    <a:pt x="57" y="62"/>
                  </a:lnTo>
                  <a:lnTo>
                    <a:pt x="49" y="60"/>
                  </a:lnTo>
                  <a:lnTo>
                    <a:pt x="41" y="58"/>
                  </a:lnTo>
                  <a:lnTo>
                    <a:pt x="32" y="58"/>
                  </a:lnTo>
                  <a:lnTo>
                    <a:pt x="19" y="55"/>
                  </a:lnTo>
                  <a:lnTo>
                    <a:pt x="9" y="49"/>
                  </a:lnTo>
                  <a:lnTo>
                    <a:pt x="2" y="39"/>
                  </a:lnTo>
                  <a:lnTo>
                    <a:pt x="0" y="28"/>
                  </a:lnTo>
                  <a:lnTo>
                    <a:pt x="2" y="16"/>
                  </a:lnTo>
                  <a:lnTo>
                    <a:pt x="8" y="7"/>
                  </a:lnTo>
                  <a:lnTo>
                    <a:pt x="18" y="1"/>
                  </a:lnTo>
                  <a:lnTo>
                    <a:pt x="31" y="0"/>
                  </a:lnTo>
                  <a:close/>
                </a:path>
              </a:pathLst>
            </a:custGeom>
            <a:solidFill>
              <a:srgbClr val="F2C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4" name="Freeform 1046"/>
            <p:cNvSpPr>
              <a:spLocks/>
            </p:cNvSpPr>
            <p:nvPr/>
          </p:nvSpPr>
          <p:spPr bwMode="auto">
            <a:xfrm>
              <a:off x="3041" y="3086"/>
              <a:ext cx="61" cy="43"/>
            </a:xfrm>
            <a:custGeom>
              <a:avLst/>
              <a:gdLst>
                <a:gd name="T0" fmla="*/ 1 w 121"/>
                <a:gd name="T1" fmla="*/ 0 h 85"/>
                <a:gd name="T2" fmla="*/ 1 w 121"/>
                <a:gd name="T3" fmla="*/ 1 h 85"/>
                <a:gd name="T4" fmla="*/ 1 w 121"/>
                <a:gd name="T5" fmla="*/ 1 h 85"/>
                <a:gd name="T6" fmla="*/ 1 w 121"/>
                <a:gd name="T7" fmla="*/ 1 h 85"/>
                <a:gd name="T8" fmla="*/ 1 w 121"/>
                <a:gd name="T9" fmla="*/ 1 h 85"/>
                <a:gd name="T10" fmla="*/ 1 w 121"/>
                <a:gd name="T11" fmla="*/ 1 h 85"/>
                <a:gd name="T12" fmla="*/ 1 w 121"/>
                <a:gd name="T13" fmla="*/ 1 h 85"/>
                <a:gd name="T14" fmla="*/ 1 w 121"/>
                <a:gd name="T15" fmla="*/ 1 h 85"/>
                <a:gd name="T16" fmla="*/ 1 w 121"/>
                <a:gd name="T17" fmla="*/ 1 h 85"/>
                <a:gd name="T18" fmla="*/ 1 w 121"/>
                <a:gd name="T19" fmla="*/ 1 h 85"/>
                <a:gd name="T20" fmla="*/ 1 w 121"/>
                <a:gd name="T21" fmla="*/ 1 h 85"/>
                <a:gd name="T22" fmla="*/ 1 w 121"/>
                <a:gd name="T23" fmla="*/ 1 h 85"/>
                <a:gd name="T24" fmla="*/ 1 w 121"/>
                <a:gd name="T25" fmla="*/ 1 h 85"/>
                <a:gd name="T26" fmla="*/ 1 w 121"/>
                <a:gd name="T27" fmla="*/ 1 h 85"/>
                <a:gd name="T28" fmla="*/ 1 w 121"/>
                <a:gd name="T29" fmla="*/ 1 h 85"/>
                <a:gd name="T30" fmla="*/ 1 w 121"/>
                <a:gd name="T31" fmla="*/ 1 h 85"/>
                <a:gd name="T32" fmla="*/ 1 w 121"/>
                <a:gd name="T33" fmla="*/ 1 h 85"/>
                <a:gd name="T34" fmla="*/ 1 w 121"/>
                <a:gd name="T35" fmla="*/ 1 h 85"/>
                <a:gd name="T36" fmla="*/ 1 w 121"/>
                <a:gd name="T37" fmla="*/ 1 h 85"/>
                <a:gd name="T38" fmla="*/ 1 w 121"/>
                <a:gd name="T39" fmla="*/ 1 h 85"/>
                <a:gd name="T40" fmla="*/ 1 w 121"/>
                <a:gd name="T41" fmla="*/ 1 h 85"/>
                <a:gd name="T42" fmla="*/ 1 w 121"/>
                <a:gd name="T43" fmla="*/ 1 h 85"/>
                <a:gd name="T44" fmla="*/ 1 w 121"/>
                <a:gd name="T45" fmla="*/ 1 h 85"/>
                <a:gd name="T46" fmla="*/ 1 w 121"/>
                <a:gd name="T47" fmla="*/ 1 h 85"/>
                <a:gd name="T48" fmla="*/ 1 w 121"/>
                <a:gd name="T49" fmla="*/ 1 h 85"/>
                <a:gd name="T50" fmla="*/ 1 w 121"/>
                <a:gd name="T51" fmla="*/ 1 h 85"/>
                <a:gd name="T52" fmla="*/ 1 w 121"/>
                <a:gd name="T53" fmla="*/ 1 h 85"/>
                <a:gd name="T54" fmla="*/ 1 w 121"/>
                <a:gd name="T55" fmla="*/ 1 h 85"/>
                <a:gd name="T56" fmla="*/ 1 w 121"/>
                <a:gd name="T57" fmla="*/ 1 h 85"/>
                <a:gd name="T58" fmla="*/ 1 w 121"/>
                <a:gd name="T59" fmla="*/ 1 h 85"/>
                <a:gd name="T60" fmla="*/ 1 w 121"/>
                <a:gd name="T61" fmla="*/ 1 h 85"/>
                <a:gd name="T62" fmla="*/ 1 w 121"/>
                <a:gd name="T63" fmla="*/ 1 h 85"/>
                <a:gd name="T64" fmla="*/ 0 w 121"/>
                <a:gd name="T65" fmla="*/ 1 h 85"/>
                <a:gd name="T66" fmla="*/ 1 w 121"/>
                <a:gd name="T67" fmla="*/ 1 h 85"/>
                <a:gd name="T68" fmla="*/ 1 w 121"/>
                <a:gd name="T69" fmla="*/ 1 h 85"/>
                <a:gd name="T70" fmla="*/ 1 w 121"/>
                <a:gd name="T71" fmla="*/ 1 h 85"/>
                <a:gd name="T72" fmla="*/ 1 w 121"/>
                <a:gd name="T73" fmla="*/ 0 h 85"/>
                <a:gd name="T74" fmla="*/ 1 w 121"/>
                <a:gd name="T75" fmla="*/ 0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85"/>
                <a:gd name="T116" fmla="*/ 121 w 121"/>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85">
                  <a:moveTo>
                    <a:pt x="25" y="0"/>
                  </a:moveTo>
                  <a:lnTo>
                    <a:pt x="38" y="1"/>
                  </a:lnTo>
                  <a:lnTo>
                    <a:pt x="51" y="3"/>
                  </a:lnTo>
                  <a:lnTo>
                    <a:pt x="63" y="8"/>
                  </a:lnTo>
                  <a:lnTo>
                    <a:pt x="75" y="14"/>
                  </a:lnTo>
                  <a:lnTo>
                    <a:pt x="86" y="21"/>
                  </a:lnTo>
                  <a:lnTo>
                    <a:pt x="97" y="29"/>
                  </a:lnTo>
                  <a:lnTo>
                    <a:pt x="106" y="38"/>
                  </a:lnTo>
                  <a:lnTo>
                    <a:pt x="114" y="48"/>
                  </a:lnTo>
                  <a:lnTo>
                    <a:pt x="119" y="56"/>
                  </a:lnTo>
                  <a:lnTo>
                    <a:pt x="121" y="65"/>
                  </a:lnTo>
                  <a:lnTo>
                    <a:pt x="119" y="74"/>
                  </a:lnTo>
                  <a:lnTo>
                    <a:pt x="113" y="81"/>
                  </a:lnTo>
                  <a:lnTo>
                    <a:pt x="109" y="83"/>
                  </a:lnTo>
                  <a:lnTo>
                    <a:pt x="105" y="85"/>
                  </a:lnTo>
                  <a:lnTo>
                    <a:pt x="100" y="85"/>
                  </a:lnTo>
                  <a:lnTo>
                    <a:pt x="96" y="85"/>
                  </a:lnTo>
                  <a:lnTo>
                    <a:pt x="91" y="85"/>
                  </a:lnTo>
                  <a:lnTo>
                    <a:pt x="86" y="83"/>
                  </a:lnTo>
                  <a:lnTo>
                    <a:pt x="82" y="81"/>
                  </a:lnTo>
                  <a:lnTo>
                    <a:pt x="78" y="77"/>
                  </a:lnTo>
                  <a:lnTo>
                    <a:pt x="74" y="71"/>
                  </a:lnTo>
                  <a:lnTo>
                    <a:pt x="68" y="65"/>
                  </a:lnTo>
                  <a:lnTo>
                    <a:pt x="62" y="60"/>
                  </a:lnTo>
                  <a:lnTo>
                    <a:pt x="55" y="55"/>
                  </a:lnTo>
                  <a:lnTo>
                    <a:pt x="48" y="52"/>
                  </a:lnTo>
                  <a:lnTo>
                    <a:pt x="41" y="50"/>
                  </a:lnTo>
                  <a:lnTo>
                    <a:pt x="33" y="47"/>
                  </a:lnTo>
                  <a:lnTo>
                    <a:pt x="25" y="47"/>
                  </a:lnTo>
                  <a:lnTo>
                    <a:pt x="16" y="45"/>
                  </a:lnTo>
                  <a:lnTo>
                    <a:pt x="8" y="39"/>
                  </a:lnTo>
                  <a:lnTo>
                    <a:pt x="2" y="31"/>
                  </a:lnTo>
                  <a:lnTo>
                    <a:pt x="0" y="22"/>
                  </a:lnTo>
                  <a:lnTo>
                    <a:pt x="2" y="13"/>
                  </a:lnTo>
                  <a:lnTo>
                    <a:pt x="8" y="6"/>
                  </a:lnTo>
                  <a:lnTo>
                    <a:pt x="16" y="1"/>
                  </a:lnTo>
                  <a:lnTo>
                    <a:pt x="25" y="0"/>
                  </a:lnTo>
                  <a:close/>
                </a:path>
              </a:pathLst>
            </a:custGeom>
            <a:solidFill>
              <a:srgbClr val="FFE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5" name="Freeform 1047"/>
            <p:cNvSpPr>
              <a:spLocks/>
            </p:cNvSpPr>
            <p:nvPr/>
          </p:nvSpPr>
          <p:spPr bwMode="auto">
            <a:xfrm>
              <a:off x="2983" y="3074"/>
              <a:ext cx="42" cy="57"/>
            </a:xfrm>
            <a:custGeom>
              <a:avLst/>
              <a:gdLst>
                <a:gd name="T0" fmla="*/ 0 w 85"/>
                <a:gd name="T1" fmla="*/ 1 h 114"/>
                <a:gd name="T2" fmla="*/ 0 w 85"/>
                <a:gd name="T3" fmla="*/ 1 h 114"/>
                <a:gd name="T4" fmla="*/ 0 w 85"/>
                <a:gd name="T5" fmla="*/ 1 h 114"/>
                <a:gd name="T6" fmla="*/ 0 w 85"/>
                <a:gd name="T7" fmla="*/ 1 h 114"/>
                <a:gd name="T8" fmla="*/ 0 w 85"/>
                <a:gd name="T9" fmla="*/ 1 h 114"/>
                <a:gd name="T10" fmla="*/ 0 w 85"/>
                <a:gd name="T11" fmla="*/ 1 h 114"/>
                <a:gd name="T12" fmla="*/ 0 w 85"/>
                <a:gd name="T13" fmla="*/ 1 h 114"/>
                <a:gd name="T14" fmla="*/ 0 w 85"/>
                <a:gd name="T15" fmla="*/ 1 h 114"/>
                <a:gd name="T16" fmla="*/ 0 w 85"/>
                <a:gd name="T17" fmla="*/ 0 h 114"/>
                <a:gd name="T18" fmla="*/ 0 w 85"/>
                <a:gd name="T19" fmla="*/ 0 h 114"/>
                <a:gd name="T20" fmla="*/ 0 w 85"/>
                <a:gd name="T21" fmla="*/ 1 h 114"/>
                <a:gd name="T22" fmla="*/ 0 w 85"/>
                <a:gd name="T23" fmla="*/ 1 h 114"/>
                <a:gd name="T24" fmla="*/ 0 w 85"/>
                <a:gd name="T25" fmla="*/ 1 h 114"/>
                <a:gd name="T26" fmla="*/ 0 w 85"/>
                <a:gd name="T27" fmla="*/ 1 h 114"/>
                <a:gd name="T28" fmla="*/ 0 w 85"/>
                <a:gd name="T29" fmla="*/ 1 h 114"/>
                <a:gd name="T30" fmla="*/ 0 w 85"/>
                <a:gd name="T31" fmla="*/ 1 h 114"/>
                <a:gd name="T32" fmla="*/ 0 w 85"/>
                <a:gd name="T33" fmla="*/ 1 h 114"/>
                <a:gd name="T34" fmla="*/ 0 w 85"/>
                <a:gd name="T35" fmla="*/ 1 h 114"/>
                <a:gd name="T36" fmla="*/ 0 w 85"/>
                <a:gd name="T37" fmla="*/ 1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14"/>
                <a:gd name="T59" fmla="*/ 85 w 85"/>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14">
                  <a:moveTo>
                    <a:pt x="68" y="114"/>
                  </a:moveTo>
                  <a:lnTo>
                    <a:pt x="67" y="110"/>
                  </a:lnTo>
                  <a:lnTo>
                    <a:pt x="64" y="100"/>
                  </a:lnTo>
                  <a:lnTo>
                    <a:pt x="58" y="85"/>
                  </a:lnTo>
                  <a:lnTo>
                    <a:pt x="50" y="67"/>
                  </a:lnTo>
                  <a:lnTo>
                    <a:pt x="41" y="47"/>
                  </a:lnTo>
                  <a:lnTo>
                    <a:pt x="29" y="29"/>
                  </a:lnTo>
                  <a:lnTo>
                    <a:pt x="15" y="13"/>
                  </a:lnTo>
                  <a:lnTo>
                    <a:pt x="0" y="0"/>
                  </a:lnTo>
                  <a:lnTo>
                    <a:pt x="19" y="0"/>
                  </a:lnTo>
                  <a:lnTo>
                    <a:pt x="21" y="2"/>
                  </a:lnTo>
                  <a:lnTo>
                    <a:pt x="27" y="8"/>
                  </a:lnTo>
                  <a:lnTo>
                    <a:pt x="36" y="17"/>
                  </a:lnTo>
                  <a:lnTo>
                    <a:pt x="47" y="30"/>
                  </a:lnTo>
                  <a:lnTo>
                    <a:pt x="58" y="46"/>
                  </a:lnTo>
                  <a:lnTo>
                    <a:pt x="68" y="64"/>
                  </a:lnTo>
                  <a:lnTo>
                    <a:pt x="78" y="84"/>
                  </a:lnTo>
                  <a:lnTo>
                    <a:pt x="85" y="106"/>
                  </a:lnTo>
                  <a:lnTo>
                    <a:pt x="68"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6" name="Freeform 1048"/>
            <p:cNvSpPr>
              <a:spLocks/>
            </p:cNvSpPr>
            <p:nvPr/>
          </p:nvSpPr>
          <p:spPr bwMode="auto">
            <a:xfrm>
              <a:off x="2978" y="3236"/>
              <a:ext cx="47" cy="15"/>
            </a:xfrm>
            <a:custGeom>
              <a:avLst/>
              <a:gdLst>
                <a:gd name="T0" fmla="*/ 0 w 95"/>
                <a:gd name="T1" fmla="*/ 0 h 31"/>
                <a:gd name="T2" fmla="*/ 0 w 95"/>
                <a:gd name="T3" fmla="*/ 0 h 31"/>
                <a:gd name="T4" fmla="*/ 0 w 95"/>
                <a:gd name="T5" fmla="*/ 0 h 31"/>
                <a:gd name="T6" fmla="*/ 0 w 95"/>
                <a:gd name="T7" fmla="*/ 0 h 31"/>
                <a:gd name="T8" fmla="*/ 0 w 95"/>
                <a:gd name="T9" fmla="*/ 0 h 31"/>
                <a:gd name="T10" fmla="*/ 0 w 95"/>
                <a:gd name="T11" fmla="*/ 0 h 31"/>
                <a:gd name="T12" fmla="*/ 0 w 95"/>
                <a:gd name="T13" fmla="*/ 0 h 31"/>
                <a:gd name="T14" fmla="*/ 0 w 95"/>
                <a:gd name="T15" fmla="*/ 0 h 31"/>
                <a:gd name="T16" fmla="*/ 0 w 95"/>
                <a:gd name="T17" fmla="*/ 0 h 31"/>
                <a:gd name="T18" fmla="*/ 0 w 95"/>
                <a:gd name="T19" fmla="*/ 0 h 31"/>
                <a:gd name="T20" fmla="*/ 0 w 95"/>
                <a:gd name="T21" fmla="*/ 0 h 31"/>
                <a:gd name="T22" fmla="*/ 0 w 95"/>
                <a:gd name="T23" fmla="*/ 0 h 31"/>
                <a:gd name="T24" fmla="*/ 0 w 95"/>
                <a:gd name="T25" fmla="*/ 0 h 31"/>
                <a:gd name="T26" fmla="*/ 0 w 95"/>
                <a:gd name="T27" fmla="*/ 0 h 31"/>
                <a:gd name="T28" fmla="*/ 0 w 95"/>
                <a:gd name="T29" fmla="*/ 0 h 31"/>
                <a:gd name="T30" fmla="*/ 0 w 95"/>
                <a:gd name="T31" fmla="*/ 0 h 31"/>
                <a:gd name="T32" fmla="*/ 0 w 95"/>
                <a:gd name="T33" fmla="*/ 0 h 31"/>
                <a:gd name="T34" fmla="*/ 0 w 95"/>
                <a:gd name="T35" fmla="*/ 0 h 31"/>
                <a:gd name="T36" fmla="*/ 0 w 95"/>
                <a:gd name="T37" fmla="*/ 0 h 31"/>
                <a:gd name="T38" fmla="*/ 0 w 95"/>
                <a:gd name="T39" fmla="*/ 0 h 31"/>
                <a:gd name="T40" fmla="*/ 0 w 95"/>
                <a:gd name="T41" fmla="*/ 0 h 31"/>
                <a:gd name="T42" fmla="*/ 0 w 95"/>
                <a:gd name="T43" fmla="*/ 0 h 31"/>
                <a:gd name="T44" fmla="*/ 0 w 95"/>
                <a:gd name="T45" fmla="*/ 0 h 31"/>
                <a:gd name="T46" fmla="*/ 0 w 95"/>
                <a:gd name="T47" fmla="*/ 0 h 31"/>
                <a:gd name="T48" fmla="*/ 0 w 95"/>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31"/>
                <a:gd name="T77" fmla="*/ 95 w 95"/>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31">
                  <a:moveTo>
                    <a:pt x="95" y="0"/>
                  </a:moveTo>
                  <a:lnTo>
                    <a:pt x="92" y="1"/>
                  </a:lnTo>
                  <a:lnTo>
                    <a:pt x="85" y="3"/>
                  </a:lnTo>
                  <a:lnTo>
                    <a:pt x="74" y="6"/>
                  </a:lnTo>
                  <a:lnTo>
                    <a:pt x="61" y="10"/>
                  </a:lnTo>
                  <a:lnTo>
                    <a:pt x="46" y="12"/>
                  </a:lnTo>
                  <a:lnTo>
                    <a:pt x="30" y="12"/>
                  </a:lnTo>
                  <a:lnTo>
                    <a:pt x="15" y="11"/>
                  </a:lnTo>
                  <a:lnTo>
                    <a:pt x="0" y="6"/>
                  </a:lnTo>
                  <a:lnTo>
                    <a:pt x="1" y="8"/>
                  </a:lnTo>
                  <a:lnTo>
                    <a:pt x="5" y="10"/>
                  </a:lnTo>
                  <a:lnTo>
                    <a:pt x="10" y="12"/>
                  </a:lnTo>
                  <a:lnTo>
                    <a:pt x="17" y="16"/>
                  </a:lnTo>
                  <a:lnTo>
                    <a:pt x="24" y="20"/>
                  </a:lnTo>
                  <a:lnTo>
                    <a:pt x="32" y="23"/>
                  </a:lnTo>
                  <a:lnTo>
                    <a:pt x="40" y="25"/>
                  </a:lnTo>
                  <a:lnTo>
                    <a:pt x="48" y="26"/>
                  </a:lnTo>
                  <a:lnTo>
                    <a:pt x="52" y="28"/>
                  </a:lnTo>
                  <a:lnTo>
                    <a:pt x="60" y="31"/>
                  </a:lnTo>
                  <a:lnTo>
                    <a:pt x="69" y="30"/>
                  </a:lnTo>
                  <a:lnTo>
                    <a:pt x="78" y="18"/>
                  </a:lnTo>
                  <a:lnTo>
                    <a:pt x="81" y="18"/>
                  </a:lnTo>
                  <a:lnTo>
                    <a:pt x="88" y="16"/>
                  </a:lnTo>
                  <a:lnTo>
                    <a:pt x="93" y="1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7" name="Freeform 1049"/>
            <p:cNvSpPr>
              <a:spLocks/>
            </p:cNvSpPr>
            <p:nvPr/>
          </p:nvSpPr>
          <p:spPr bwMode="auto">
            <a:xfrm>
              <a:off x="3067" y="3213"/>
              <a:ext cx="44" cy="18"/>
            </a:xfrm>
            <a:custGeom>
              <a:avLst/>
              <a:gdLst>
                <a:gd name="T0" fmla="*/ 1 w 88"/>
                <a:gd name="T1" fmla="*/ 0 h 37"/>
                <a:gd name="T2" fmla="*/ 1 w 88"/>
                <a:gd name="T3" fmla="*/ 0 h 37"/>
                <a:gd name="T4" fmla="*/ 1 w 88"/>
                <a:gd name="T5" fmla="*/ 0 h 37"/>
                <a:gd name="T6" fmla="*/ 1 w 88"/>
                <a:gd name="T7" fmla="*/ 0 h 37"/>
                <a:gd name="T8" fmla="*/ 1 w 88"/>
                <a:gd name="T9" fmla="*/ 0 h 37"/>
                <a:gd name="T10" fmla="*/ 1 w 88"/>
                <a:gd name="T11" fmla="*/ 0 h 37"/>
                <a:gd name="T12" fmla="*/ 1 w 88"/>
                <a:gd name="T13" fmla="*/ 0 h 37"/>
                <a:gd name="T14" fmla="*/ 1 w 88"/>
                <a:gd name="T15" fmla="*/ 0 h 37"/>
                <a:gd name="T16" fmla="*/ 0 w 88"/>
                <a:gd name="T17" fmla="*/ 0 h 37"/>
                <a:gd name="T18" fmla="*/ 1 w 88"/>
                <a:gd name="T19" fmla="*/ 0 h 37"/>
                <a:gd name="T20" fmla="*/ 1 w 88"/>
                <a:gd name="T21" fmla="*/ 0 h 37"/>
                <a:gd name="T22" fmla="*/ 1 w 88"/>
                <a:gd name="T23" fmla="*/ 0 h 37"/>
                <a:gd name="T24" fmla="*/ 1 w 88"/>
                <a:gd name="T25" fmla="*/ 0 h 37"/>
                <a:gd name="T26" fmla="*/ 1 w 88"/>
                <a:gd name="T27" fmla="*/ 0 h 37"/>
                <a:gd name="T28" fmla="*/ 1 w 88"/>
                <a:gd name="T29" fmla="*/ 0 h 37"/>
                <a:gd name="T30" fmla="*/ 1 w 88"/>
                <a:gd name="T31" fmla="*/ 0 h 37"/>
                <a:gd name="T32" fmla="*/ 1 w 88"/>
                <a:gd name="T33" fmla="*/ 0 h 37"/>
                <a:gd name="T34" fmla="*/ 1 w 88"/>
                <a:gd name="T35" fmla="*/ 0 h 37"/>
                <a:gd name="T36" fmla="*/ 1 w 88"/>
                <a:gd name="T37" fmla="*/ 0 h 37"/>
                <a:gd name="T38" fmla="*/ 1 w 88"/>
                <a:gd name="T39" fmla="*/ 0 h 37"/>
                <a:gd name="T40" fmla="*/ 1 w 88"/>
                <a:gd name="T41" fmla="*/ 0 h 37"/>
                <a:gd name="T42" fmla="*/ 1 w 88"/>
                <a:gd name="T43" fmla="*/ 0 h 37"/>
                <a:gd name="T44" fmla="*/ 1 w 88"/>
                <a:gd name="T45" fmla="*/ 0 h 37"/>
                <a:gd name="T46" fmla="*/ 1 w 88"/>
                <a:gd name="T47" fmla="*/ 0 h 37"/>
                <a:gd name="T48" fmla="*/ 1 w 88"/>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37"/>
                <a:gd name="T77" fmla="*/ 88 w 88"/>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37">
                  <a:moveTo>
                    <a:pt x="88" y="0"/>
                  </a:moveTo>
                  <a:lnTo>
                    <a:pt x="86" y="2"/>
                  </a:lnTo>
                  <a:lnTo>
                    <a:pt x="79" y="5"/>
                  </a:lnTo>
                  <a:lnTo>
                    <a:pt x="70" y="10"/>
                  </a:lnTo>
                  <a:lnTo>
                    <a:pt x="57" y="14"/>
                  </a:lnTo>
                  <a:lnTo>
                    <a:pt x="43" y="19"/>
                  </a:lnTo>
                  <a:lnTo>
                    <a:pt x="28" y="21"/>
                  </a:lnTo>
                  <a:lnTo>
                    <a:pt x="13" y="21"/>
                  </a:lnTo>
                  <a:lnTo>
                    <a:pt x="0" y="18"/>
                  </a:lnTo>
                  <a:lnTo>
                    <a:pt x="1" y="19"/>
                  </a:lnTo>
                  <a:lnTo>
                    <a:pt x="4" y="20"/>
                  </a:lnTo>
                  <a:lnTo>
                    <a:pt x="9" y="24"/>
                  </a:lnTo>
                  <a:lnTo>
                    <a:pt x="16" y="27"/>
                  </a:lnTo>
                  <a:lnTo>
                    <a:pt x="23" y="29"/>
                  </a:lnTo>
                  <a:lnTo>
                    <a:pt x="31" y="32"/>
                  </a:lnTo>
                  <a:lnTo>
                    <a:pt x="39" y="33"/>
                  </a:lnTo>
                  <a:lnTo>
                    <a:pt x="46" y="33"/>
                  </a:lnTo>
                  <a:lnTo>
                    <a:pt x="49" y="35"/>
                  </a:lnTo>
                  <a:lnTo>
                    <a:pt x="56" y="37"/>
                  </a:lnTo>
                  <a:lnTo>
                    <a:pt x="65" y="34"/>
                  </a:lnTo>
                  <a:lnTo>
                    <a:pt x="73" y="21"/>
                  </a:lnTo>
                  <a:lnTo>
                    <a:pt x="76" y="20"/>
                  </a:lnTo>
                  <a:lnTo>
                    <a:pt x="81" y="18"/>
                  </a:lnTo>
                  <a:lnTo>
                    <a:pt x="87" y="12"/>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8" name="Freeform 1050"/>
            <p:cNvSpPr>
              <a:spLocks/>
            </p:cNvSpPr>
            <p:nvPr/>
          </p:nvSpPr>
          <p:spPr bwMode="auto">
            <a:xfrm>
              <a:off x="3065" y="3283"/>
              <a:ext cx="22" cy="19"/>
            </a:xfrm>
            <a:custGeom>
              <a:avLst/>
              <a:gdLst>
                <a:gd name="T0" fmla="*/ 1 w 44"/>
                <a:gd name="T1" fmla="*/ 0 h 38"/>
                <a:gd name="T2" fmla="*/ 1 w 44"/>
                <a:gd name="T3" fmla="*/ 1 h 38"/>
                <a:gd name="T4" fmla="*/ 1 w 44"/>
                <a:gd name="T5" fmla="*/ 1 h 38"/>
                <a:gd name="T6" fmla="*/ 1 w 44"/>
                <a:gd name="T7" fmla="*/ 1 h 38"/>
                <a:gd name="T8" fmla="*/ 1 w 44"/>
                <a:gd name="T9" fmla="*/ 1 h 38"/>
                <a:gd name="T10" fmla="*/ 1 w 44"/>
                <a:gd name="T11" fmla="*/ 1 h 38"/>
                <a:gd name="T12" fmla="*/ 0 w 44"/>
                <a:gd name="T13" fmla="*/ 1 h 38"/>
                <a:gd name="T14" fmla="*/ 0 w 44"/>
                <a:gd name="T15" fmla="*/ 1 h 38"/>
                <a:gd name="T16" fmla="*/ 1 w 44"/>
                <a:gd name="T17" fmla="*/ 1 h 38"/>
                <a:gd name="T18" fmla="*/ 1 w 44"/>
                <a:gd name="T19" fmla="*/ 1 h 38"/>
                <a:gd name="T20" fmla="*/ 1 w 44"/>
                <a:gd name="T21" fmla="*/ 1 h 38"/>
                <a:gd name="T22" fmla="*/ 1 w 44"/>
                <a:gd name="T23" fmla="*/ 1 h 38"/>
                <a:gd name="T24" fmla="*/ 1 w 44"/>
                <a:gd name="T25" fmla="*/ 1 h 38"/>
                <a:gd name="T26" fmla="*/ 1 w 44"/>
                <a:gd name="T27" fmla="*/ 1 h 38"/>
                <a:gd name="T28" fmla="*/ 1 w 44"/>
                <a:gd name="T29" fmla="*/ 1 h 38"/>
                <a:gd name="T30" fmla="*/ 1 w 44"/>
                <a:gd name="T31" fmla="*/ 1 h 38"/>
                <a:gd name="T32" fmla="*/ 1 w 44"/>
                <a:gd name="T33" fmla="*/ 1 h 38"/>
                <a:gd name="T34" fmla="*/ 1 w 44"/>
                <a:gd name="T35" fmla="*/ 1 h 38"/>
                <a:gd name="T36" fmla="*/ 1 w 44"/>
                <a:gd name="T37" fmla="*/ 1 h 38"/>
                <a:gd name="T38" fmla="*/ 1 w 44"/>
                <a:gd name="T39" fmla="*/ 1 h 38"/>
                <a:gd name="T40" fmla="*/ 1 w 4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38"/>
                <a:gd name="T65" fmla="*/ 44 w 4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38">
                  <a:moveTo>
                    <a:pt x="23" y="0"/>
                  </a:moveTo>
                  <a:lnTo>
                    <a:pt x="22" y="1"/>
                  </a:lnTo>
                  <a:lnTo>
                    <a:pt x="17" y="6"/>
                  </a:lnTo>
                  <a:lnTo>
                    <a:pt x="13" y="10"/>
                  </a:lnTo>
                  <a:lnTo>
                    <a:pt x="7" y="17"/>
                  </a:lnTo>
                  <a:lnTo>
                    <a:pt x="2" y="24"/>
                  </a:lnTo>
                  <a:lnTo>
                    <a:pt x="0" y="30"/>
                  </a:lnTo>
                  <a:lnTo>
                    <a:pt x="0" y="35"/>
                  </a:lnTo>
                  <a:lnTo>
                    <a:pt x="6" y="38"/>
                  </a:lnTo>
                  <a:lnTo>
                    <a:pt x="7" y="37"/>
                  </a:lnTo>
                  <a:lnTo>
                    <a:pt x="8" y="33"/>
                  </a:lnTo>
                  <a:lnTo>
                    <a:pt x="12" y="30"/>
                  </a:lnTo>
                  <a:lnTo>
                    <a:pt x="15" y="25"/>
                  </a:lnTo>
                  <a:lnTo>
                    <a:pt x="21" y="22"/>
                  </a:lnTo>
                  <a:lnTo>
                    <a:pt x="27" y="18"/>
                  </a:lnTo>
                  <a:lnTo>
                    <a:pt x="34" y="17"/>
                  </a:lnTo>
                  <a:lnTo>
                    <a:pt x="42" y="18"/>
                  </a:lnTo>
                  <a:lnTo>
                    <a:pt x="43" y="15"/>
                  </a:lnTo>
                  <a:lnTo>
                    <a:pt x="44" y="8"/>
                  </a:lnTo>
                  <a:lnTo>
                    <a:pt x="38" y="2"/>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899" name="Freeform 1051"/>
            <p:cNvSpPr>
              <a:spLocks/>
            </p:cNvSpPr>
            <p:nvPr/>
          </p:nvSpPr>
          <p:spPr bwMode="auto">
            <a:xfrm>
              <a:off x="3043" y="3302"/>
              <a:ext cx="51" cy="16"/>
            </a:xfrm>
            <a:custGeom>
              <a:avLst/>
              <a:gdLst>
                <a:gd name="T0" fmla="*/ 0 w 103"/>
                <a:gd name="T1" fmla="*/ 1 h 32"/>
                <a:gd name="T2" fmla="*/ 0 w 103"/>
                <a:gd name="T3" fmla="*/ 1 h 32"/>
                <a:gd name="T4" fmla="*/ 0 w 103"/>
                <a:gd name="T5" fmla="*/ 1 h 32"/>
                <a:gd name="T6" fmla="*/ 0 w 103"/>
                <a:gd name="T7" fmla="*/ 1 h 32"/>
                <a:gd name="T8" fmla="*/ 0 w 103"/>
                <a:gd name="T9" fmla="*/ 1 h 32"/>
                <a:gd name="T10" fmla="*/ 0 w 103"/>
                <a:gd name="T11" fmla="*/ 1 h 32"/>
                <a:gd name="T12" fmla="*/ 0 w 103"/>
                <a:gd name="T13" fmla="*/ 1 h 32"/>
                <a:gd name="T14" fmla="*/ 0 w 103"/>
                <a:gd name="T15" fmla="*/ 1 h 32"/>
                <a:gd name="T16" fmla="*/ 0 w 103"/>
                <a:gd name="T17" fmla="*/ 0 h 32"/>
                <a:gd name="T18" fmla="*/ 0 w 103"/>
                <a:gd name="T19" fmla="*/ 1 h 32"/>
                <a:gd name="T20" fmla="*/ 0 w 103"/>
                <a:gd name="T21" fmla="*/ 1 h 32"/>
                <a:gd name="T22" fmla="*/ 0 w 103"/>
                <a:gd name="T23" fmla="*/ 1 h 32"/>
                <a:gd name="T24" fmla="*/ 0 w 103"/>
                <a:gd name="T25" fmla="*/ 1 h 32"/>
                <a:gd name="T26" fmla="*/ 0 w 103"/>
                <a:gd name="T27" fmla="*/ 1 h 32"/>
                <a:gd name="T28" fmla="*/ 0 w 103"/>
                <a:gd name="T29" fmla="*/ 1 h 32"/>
                <a:gd name="T30" fmla="*/ 0 w 103"/>
                <a:gd name="T31" fmla="*/ 1 h 32"/>
                <a:gd name="T32" fmla="*/ 0 w 10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32"/>
                <a:gd name="T53" fmla="*/ 103 w 10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32">
                  <a:moveTo>
                    <a:pt x="0" y="22"/>
                  </a:moveTo>
                  <a:lnTo>
                    <a:pt x="4" y="23"/>
                  </a:lnTo>
                  <a:lnTo>
                    <a:pt x="12" y="27"/>
                  </a:lnTo>
                  <a:lnTo>
                    <a:pt x="24" y="30"/>
                  </a:lnTo>
                  <a:lnTo>
                    <a:pt x="41" y="32"/>
                  </a:lnTo>
                  <a:lnTo>
                    <a:pt x="57" y="32"/>
                  </a:lnTo>
                  <a:lnTo>
                    <a:pt x="74" y="28"/>
                  </a:lnTo>
                  <a:lnTo>
                    <a:pt x="90" y="17"/>
                  </a:lnTo>
                  <a:lnTo>
                    <a:pt x="103" y="0"/>
                  </a:lnTo>
                  <a:lnTo>
                    <a:pt x="100" y="1"/>
                  </a:lnTo>
                  <a:lnTo>
                    <a:pt x="95" y="6"/>
                  </a:lnTo>
                  <a:lnTo>
                    <a:pt x="87" y="12"/>
                  </a:lnTo>
                  <a:lnTo>
                    <a:pt x="74" y="17"/>
                  </a:lnTo>
                  <a:lnTo>
                    <a:pt x="59" y="23"/>
                  </a:lnTo>
                  <a:lnTo>
                    <a:pt x="42" y="27"/>
                  </a:lnTo>
                  <a:lnTo>
                    <a:pt x="22" y="27"/>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0" name="Freeform 1052"/>
            <p:cNvSpPr>
              <a:spLocks/>
            </p:cNvSpPr>
            <p:nvPr/>
          </p:nvSpPr>
          <p:spPr bwMode="auto">
            <a:xfrm>
              <a:off x="3060" y="3321"/>
              <a:ext cx="24" cy="14"/>
            </a:xfrm>
            <a:custGeom>
              <a:avLst/>
              <a:gdLst>
                <a:gd name="T0" fmla="*/ 0 w 47"/>
                <a:gd name="T1" fmla="*/ 1 h 28"/>
                <a:gd name="T2" fmla="*/ 1 w 47"/>
                <a:gd name="T3" fmla="*/ 1 h 28"/>
                <a:gd name="T4" fmla="*/ 1 w 47"/>
                <a:gd name="T5" fmla="*/ 1 h 28"/>
                <a:gd name="T6" fmla="*/ 1 w 47"/>
                <a:gd name="T7" fmla="*/ 1 h 28"/>
                <a:gd name="T8" fmla="*/ 1 w 47"/>
                <a:gd name="T9" fmla="*/ 1 h 28"/>
                <a:gd name="T10" fmla="*/ 1 w 47"/>
                <a:gd name="T11" fmla="*/ 1 h 28"/>
                <a:gd name="T12" fmla="*/ 1 w 47"/>
                <a:gd name="T13" fmla="*/ 1 h 28"/>
                <a:gd name="T14" fmla="*/ 1 w 47"/>
                <a:gd name="T15" fmla="*/ 1 h 28"/>
                <a:gd name="T16" fmla="*/ 1 w 47"/>
                <a:gd name="T17" fmla="*/ 0 h 28"/>
                <a:gd name="T18" fmla="*/ 1 w 47"/>
                <a:gd name="T19" fmla="*/ 1 h 28"/>
                <a:gd name="T20" fmla="*/ 1 w 47"/>
                <a:gd name="T21" fmla="*/ 1 h 28"/>
                <a:gd name="T22" fmla="*/ 1 w 47"/>
                <a:gd name="T23" fmla="*/ 1 h 28"/>
                <a:gd name="T24" fmla="*/ 1 w 47"/>
                <a:gd name="T25" fmla="*/ 1 h 28"/>
                <a:gd name="T26" fmla="*/ 1 w 47"/>
                <a:gd name="T27" fmla="*/ 1 h 28"/>
                <a:gd name="T28" fmla="*/ 1 w 47"/>
                <a:gd name="T29" fmla="*/ 1 h 28"/>
                <a:gd name="T30" fmla="*/ 1 w 47"/>
                <a:gd name="T31" fmla="*/ 1 h 28"/>
                <a:gd name="T32" fmla="*/ 0 w 47"/>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28"/>
                <a:gd name="T53" fmla="*/ 47 w 4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28">
                  <a:moveTo>
                    <a:pt x="0" y="12"/>
                  </a:moveTo>
                  <a:lnTo>
                    <a:pt x="1" y="12"/>
                  </a:lnTo>
                  <a:lnTo>
                    <a:pt x="4" y="14"/>
                  </a:lnTo>
                  <a:lnTo>
                    <a:pt x="9" y="15"/>
                  </a:lnTo>
                  <a:lnTo>
                    <a:pt x="15" y="15"/>
                  </a:lnTo>
                  <a:lnTo>
                    <a:pt x="23" y="15"/>
                  </a:lnTo>
                  <a:lnTo>
                    <a:pt x="31" y="13"/>
                  </a:lnTo>
                  <a:lnTo>
                    <a:pt x="39" y="8"/>
                  </a:lnTo>
                  <a:lnTo>
                    <a:pt x="47" y="0"/>
                  </a:lnTo>
                  <a:lnTo>
                    <a:pt x="47" y="2"/>
                  </a:lnTo>
                  <a:lnTo>
                    <a:pt x="46" y="8"/>
                  </a:lnTo>
                  <a:lnTo>
                    <a:pt x="42" y="15"/>
                  </a:lnTo>
                  <a:lnTo>
                    <a:pt x="39" y="22"/>
                  </a:lnTo>
                  <a:lnTo>
                    <a:pt x="32" y="27"/>
                  </a:lnTo>
                  <a:lnTo>
                    <a:pt x="24" y="28"/>
                  </a:lnTo>
                  <a:lnTo>
                    <a:pt x="14" y="23"/>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1" name="Freeform 1053"/>
            <p:cNvSpPr>
              <a:spLocks/>
            </p:cNvSpPr>
            <p:nvPr/>
          </p:nvSpPr>
          <p:spPr bwMode="auto">
            <a:xfrm>
              <a:off x="3048" y="3292"/>
              <a:ext cx="14" cy="4"/>
            </a:xfrm>
            <a:custGeom>
              <a:avLst/>
              <a:gdLst>
                <a:gd name="T0" fmla="*/ 1 w 27"/>
                <a:gd name="T1" fmla="*/ 0 h 10"/>
                <a:gd name="T2" fmla="*/ 1 w 27"/>
                <a:gd name="T3" fmla="*/ 0 h 10"/>
                <a:gd name="T4" fmla="*/ 1 w 27"/>
                <a:gd name="T5" fmla="*/ 0 h 10"/>
                <a:gd name="T6" fmla="*/ 1 w 27"/>
                <a:gd name="T7" fmla="*/ 0 h 10"/>
                <a:gd name="T8" fmla="*/ 1 w 27"/>
                <a:gd name="T9" fmla="*/ 0 h 10"/>
                <a:gd name="T10" fmla="*/ 1 w 27"/>
                <a:gd name="T11" fmla="*/ 0 h 10"/>
                <a:gd name="T12" fmla="*/ 1 w 27"/>
                <a:gd name="T13" fmla="*/ 0 h 10"/>
                <a:gd name="T14" fmla="*/ 0 w 27"/>
                <a:gd name="T15" fmla="*/ 0 h 10"/>
                <a:gd name="T16" fmla="*/ 0 w 27"/>
                <a:gd name="T17" fmla="*/ 0 h 10"/>
                <a:gd name="T18" fmla="*/ 1 w 27"/>
                <a:gd name="T19" fmla="*/ 0 h 10"/>
                <a:gd name="T20" fmla="*/ 1 w 27"/>
                <a:gd name="T21" fmla="*/ 0 h 10"/>
                <a:gd name="T22" fmla="*/ 1 w 27"/>
                <a:gd name="T23" fmla="*/ 0 h 10"/>
                <a:gd name="T24" fmla="*/ 1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27" y="7"/>
                  </a:moveTo>
                  <a:lnTo>
                    <a:pt x="25" y="6"/>
                  </a:lnTo>
                  <a:lnTo>
                    <a:pt x="19" y="5"/>
                  </a:lnTo>
                  <a:lnTo>
                    <a:pt x="11" y="5"/>
                  </a:lnTo>
                  <a:lnTo>
                    <a:pt x="2" y="10"/>
                  </a:lnTo>
                  <a:lnTo>
                    <a:pt x="2" y="8"/>
                  </a:lnTo>
                  <a:lnTo>
                    <a:pt x="1" y="6"/>
                  </a:lnTo>
                  <a:lnTo>
                    <a:pt x="0" y="4"/>
                  </a:lnTo>
                  <a:lnTo>
                    <a:pt x="0" y="1"/>
                  </a:lnTo>
                  <a:lnTo>
                    <a:pt x="2" y="0"/>
                  </a:lnTo>
                  <a:lnTo>
                    <a:pt x="7" y="0"/>
                  </a:lnTo>
                  <a:lnTo>
                    <a:pt x="15" y="1"/>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2" name="Freeform 1054"/>
            <p:cNvSpPr>
              <a:spLocks/>
            </p:cNvSpPr>
            <p:nvPr/>
          </p:nvSpPr>
          <p:spPr bwMode="auto">
            <a:xfrm>
              <a:off x="2822" y="3286"/>
              <a:ext cx="543" cy="310"/>
            </a:xfrm>
            <a:custGeom>
              <a:avLst/>
              <a:gdLst>
                <a:gd name="T0" fmla="*/ 1 w 1086"/>
                <a:gd name="T1" fmla="*/ 1 h 619"/>
                <a:gd name="T2" fmla="*/ 1 w 1086"/>
                <a:gd name="T3" fmla="*/ 1 h 619"/>
                <a:gd name="T4" fmla="*/ 1 w 1086"/>
                <a:gd name="T5" fmla="*/ 1 h 619"/>
                <a:gd name="T6" fmla="*/ 1 w 1086"/>
                <a:gd name="T7" fmla="*/ 1 h 619"/>
                <a:gd name="T8" fmla="*/ 1 w 1086"/>
                <a:gd name="T9" fmla="*/ 1 h 619"/>
                <a:gd name="T10" fmla="*/ 1 w 1086"/>
                <a:gd name="T11" fmla="*/ 1 h 619"/>
                <a:gd name="T12" fmla="*/ 1 w 1086"/>
                <a:gd name="T13" fmla="*/ 1 h 619"/>
                <a:gd name="T14" fmla="*/ 1 w 1086"/>
                <a:gd name="T15" fmla="*/ 1 h 619"/>
                <a:gd name="T16" fmla="*/ 1 w 1086"/>
                <a:gd name="T17" fmla="*/ 1 h 619"/>
                <a:gd name="T18" fmla="*/ 1 w 1086"/>
                <a:gd name="T19" fmla="*/ 1 h 619"/>
                <a:gd name="T20" fmla="*/ 1 w 1086"/>
                <a:gd name="T21" fmla="*/ 1 h 619"/>
                <a:gd name="T22" fmla="*/ 1 w 1086"/>
                <a:gd name="T23" fmla="*/ 1 h 619"/>
                <a:gd name="T24" fmla="*/ 1 w 1086"/>
                <a:gd name="T25" fmla="*/ 1 h 619"/>
                <a:gd name="T26" fmla="*/ 1 w 1086"/>
                <a:gd name="T27" fmla="*/ 1 h 619"/>
                <a:gd name="T28" fmla="*/ 1 w 1086"/>
                <a:gd name="T29" fmla="*/ 1 h 619"/>
                <a:gd name="T30" fmla="*/ 1 w 1086"/>
                <a:gd name="T31" fmla="*/ 1 h 619"/>
                <a:gd name="T32" fmla="*/ 1 w 1086"/>
                <a:gd name="T33" fmla="*/ 1 h 619"/>
                <a:gd name="T34" fmla="*/ 1 w 1086"/>
                <a:gd name="T35" fmla="*/ 1 h 619"/>
                <a:gd name="T36" fmla="*/ 1 w 1086"/>
                <a:gd name="T37" fmla="*/ 1 h 619"/>
                <a:gd name="T38" fmla="*/ 1 w 1086"/>
                <a:gd name="T39" fmla="*/ 1 h 619"/>
                <a:gd name="T40" fmla="*/ 1 w 1086"/>
                <a:gd name="T41" fmla="*/ 1 h 619"/>
                <a:gd name="T42" fmla="*/ 1 w 1086"/>
                <a:gd name="T43" fmla="*/ 1 h 619"/>
                <a:gd name="T44" fmla="*/ 1 w 1086"/>
                <a:gd name="T45" fmla="*/ 1 h 619"/>
                <a:gd name="T46" fmla="*/ 1 w 1086"/>
                <a:gd name="T47" fmla="*/ 1 h 619"/>
                <a:gd name="T48" fmla="*/ 1 w 1086"/>
                <a:gd name="T49" fmla="*/ 1 h 619"/>
                <a:gd name="T50" fmla="*/ 1 w 1086"/>
                <a:gd name="T51" fmla="*/ 1 h 619"/>
                <a:gd name="T52" fmla="*/ 1 w 1086"/>
                <a:gd name="T53" fmla="*/ 1 h 619"/>
                <a:gd name="T54" fmla="*/ 1 w 1086"/>
                <a:gd name="T55" fmla="*/ 1 h 619"/>
                <a:gd name="T56" fmla="*/ 1 w 1086"/>
                <a:gd name="T57" fmla="*/ 1 h 619"/>
                <a:gd name="T58" fmla="*/ 1 w 1086"/>
                <a:gd name="T59" fmla="*/ 1 h 619"/>
                <a:gd name="T60" fmla="*/ 1 w 1086"/>
                <a:gd name="T61" fmla="*/ 1 h 619"/>
                <a:gd name="T62" fmla="*/ 1 w 1086"/>
                <a:gd name="T63" fmla="*/ 1 h 619"/>
                <a:gd name="T64" fmla="*/ 1 w 1086"/>
                <a:gd name="T65" fmla="*/ 1 h 619"/>
                <a:gd name="T66" fmla="*/ 1 w 1086"/>
                <a:gd name="T67" fmla="*/ 1 h 619"/>
                <a:gd name="T68" fmla="*/ 1 w 1086"/>
                <a:gd name="T69" fmla="*/ 1 h 619"/>
                <a:gd name="T70" fmla="*/ 1 w 1086"/>
                <a:gd name="T71" fmla="*/ 1 h 619"/>
                <a:gd name="T72" fmla="*/ 1 w 1086"/>
                <a:gd name="T73" fmla="*/ 1 h 619"/>
                <a:gd name="T74" fmla="*/ 1 w 1086"/>
                <a:gd name="T75" fmla="*/ 1 h 619"/>
                <a:gd name="T76" fmla="*/ 1 w 1086"/>
                <a:gd name="T77" fmla="*/ 1 h 619"/>
                <a:gd name="T78" fmla="*/ 1 w 1086"/>
                <a:gd name="T79" fmla="*/ 1 h 619"/>
                <a:gd name="T80" fmla="*/ 1 w 1086"/>
                <a:gd name="T81" fmla="*/ 1 h 619"/>
                <a:gd name="T82" fmla="*/ 1 w 1086"/>
                <a:gd name="T83" fmla="*/ 1 h 619"/>
                <a:gd name="T84" fmla="*/ 1 w 1086"/>
                <a:gd name="T85" fmla="*/ 1 h 619"/>
                <a:gd name="T86" fmla="*/ 1 w 1086"/>
                <a:gd name="T87" fmla="*/ 1 h 619"/>
                <a:gd name="T88" fmla="*/ 1 w 1086"/>
                <a:gd name="T89" fmla="*/ 1 h 619"/>
                <a:gd name="T90" fmla="*/ 1 w 1086"/>
                <a:gd name="T91" fmla="*/ 1 h 619"/>
                <a:gd name="T92" fmla="*/ 1 w 1086"/>
                <a:gd name="T93" fmla="*/ 1 h 619"/>
                <a:gd name="T94" fmla="*/ 1 w 1086"/>
                <a:gd name="T95" fmla="*/ 1 h 619"/>
                <a:gd name="T96" fmla="*/ 1 w 1086"/>
                <a:gd name="T97" fmla="*/ 1 h 619"/>
                <a:gd name="T98" fmla="*/ 1 w 1086"/>
                <a:gd name="T99" fmla="*/ 1 h 619"/>
                <a:gd name="T100" fmla="*/ 1 w 1086"/>
                <a:gd name="T101" fmla="*/ 1 h 619"/>
                <a:gd name="T102" fmla="*/ 1 w 1086"/>
                <a:gd name="T103" fmla="*/ 1 h 619"/>
                <a:gd name="T104" fmla="*/ 1 w 1086"/>
                <a:gd name="T105" fmla="*/ 1 h 619"/>
                <a:gd name="T106" fmla="*/ 1 w 1086"/>
                <a:gd name="T107" fmla="*/ 1 h 619"/>
                <a:gd name="T108" fmla="*/ 1 w 1086"/>
                <a:gd name="T109" fmla="*/ 1 h 619"/>
                <a:gd name="T110" fmla="*/ 1 w 1086"/>
                <a:gd name="T111" fmla="*/ 1 h 619"/>
                <a:gd name="T112" fmla="*/ 1 w 1086"/>
                <a:gd name="T113" fmla="*/ 1 h 619"/>
                <a:gd name="T114" fmla="*/ 1 w 1086"/>
                <a:gd name="T115" fmla="*/ 1 h 6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6"/>
                <a:gd name="T175" fmla="*/ 0 h 619"/>
                <a:gd name="T176" fmla="*/ 1086 w 1086"/>
                <a:gd name="T177" fmla="*/ 619 h 6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6" h="619">
                  <a:moveTo>
                    <a:pt x="260" y="85"/>
                  </a:moveTo>
                  <a:lnTo>
                    <a:pt x="256" y="87"/>
                  </a:lnTo>
                  <a:lnTo>
                    <a:pt x="244" y="96"/>
                  </a:lnTo>
                  <a:lnTo>
                    <a:pt x="226" y="106"/>
                  </a:lnTo>
                  <a:lnTo>
                    <a:pt x="204" y="119"/>
                  </a:lnTo>
                  <a:lnTo>
                    <a:pt x="179" y="131"/>
                  </a:lnTo>
                  <a:lnTo>
                    <a:pt x="153" y="144"/>
                  </a:lnTo>
                  <a:lnTo>
                    <a:pt x="128" y="154"/>
                  </a:lnTo>
                  <a:lnTo>
                    <a:pt x="106" y="160"/>
                  </a:lnTo>
                  <a:lnTo>
                    <a:pt x="101" y="164"/>
                  </a:lnTo>
                  <a:lnTo>
                    <a:pt x="90" y="174"/>
                  </a:lnTo>
                  <a:lnTo>
                    <a:pt x="74" y="190"/>
                  </a:lnTo>
                  <a:lnTo>
                    <a:pt x="56" y="211"/>
                  </a:lnTo>
                  <a:lnTo>
                    <a:pt x="38" y="235"/>
                  </a:lnTo>
                  <a:lnTo>
                    <a:pt x="23" y="261"/>
                  </a:lnTo>
                  <a:lnTo>
                    <a:pt x="13" y="290"/>
                  </a:lnTo>
                  <a:lnTo>
                    <a:pt x="10" y="320"/>
                  </a:lnTo>
                  <a:lnTo>
                    <a:pt x="13" y="328"/>
                  </a:lnTo>
                  <a:lnTo>
                    <a:pt x="17" y="351"/>
                  </a:lnTo>
                  <a:lnTo>
                    <a:pt x="23" y="385"/>
                  </a:lnTo>
                  <a:lnTo>
                    <a:pt x="28" y="427"/>
                  </a:lnTo>
                  <a:lnTo>
                    <a:pt x="29" y="475"/>
                  </a:lnTo>
                  <a:lnTo>
                    <a:pt x="27" y="524"/>
                  </a:lnTo>
                  <a:lnTo>
                    <a:pt x="17" y="572"/>
                  </a:lnTo>
                  <a:lnTo>
                    <a:pt x="0" y="617"/>
                  </a:lnTo>
                  <a:lnTo>
                    <a:pt x="3" y="617"/>
                  </a:lnTo>
                  <a:lnTo>
                    <a:pt x="14" y="619"/>
                  </a:lnTo>
                  <a:lnTo>
                    <a:pt x="29" y="619"/>
                  </a:lnTo>
                  <a:lnTo>
                    <a:pt x="47" y="617"/>
                  </a:lnTo>
                  <a:lnTo>
                    <a:pt x="69" y="615"/>
                  </a:lnTo>
                  <a:lnTo>
                    <a:pt x="92" y="609"/>
                  </a:lnTo>
                  <a:lnTo>
                    <a:pt x="114" y="600"/>
                  </a:lnTo>
                  <a:lnTo>
                    <a:pt x="136" y="586"/>
                  </a:lnTo>
                  <a:lnTo>
                    <a:pt x="138" y="585"/>
                  </a:lnTo>
                  <a:lnTo>
                    <a:pt x="145" y="583"/>
                  </a:lnTo>
                  <a:lnTo>
                    <a:pt x="156" y="579"/>
                  </a:lnTo>
                  <a:lnTo>
                    <a:pt x="168" y="575"/>
                  </a:lnTo>
                  <a:lnTo>
                    <a:pt x="186" y="569"/>
                  </a:lnTo>
                  <a:lnTo>
                    <a:pt x="204" y="562"/>
                  </a:lnTo>
                  <a:lnTo>
                    <a:pt x="225" y="555"/>
                  </a:lnTo>
                  <a:lnTo>
                    <a:pt x="247" y="547"/>
                  </a:lnTo>
                  <a:lnTo>
                    <a:pt x="270" y="539"/>
                  </a:lnTo>
                  <a:lnTo>
                    <a:pt x="293" y="532"/>
                  </a:lnTo>
                  <a:lnTo>
                    <a:pt x="317" y="524"/>
                  </a:lnTo>
                  <a:lnTo>
                    <a:pt x="340" y="516"/>
                  </a:lnTo>
                  <a:lnTo>
                    <a:pt x="362" y="509"/>
                  </a:lnTo>
                  <a:lnTo>
                    <a:pt x="383" y="503"/>
                  </a:lnTo>
                  <a:lnTo>
                    <a:pt x="401" y="498"/>
                  </a:lnTo>
                  <a:lnTo>
                    <a:pt x="417" y="493"/>
                  </a:lnTo>
                  <a:lnTo>
                    <a:pt x="423" y="487"/>
                  </a:lnTo>
                  <a:lnTo>
                    <a:pt x="437" y="471"/>
                  </a:lnTo>
                  <a:lnTo>
                    <a:pt x="457" y="448"/>
                  </a:lnTo>
                  <a:lnTo>
                    <a:pt x="483" y="422"/>
                  </a:lnTo>
                  <a:lnTo>
                    <a:pt x="508" y="394"/>
                  </a:lnTo>
                  <a:lnTo>
                    <a:pt x="532" y="370"/>
                  </a:lnTo>
                  <a:lnTo>
                    <a:pt x="552" y="351"/>
                  </a:lnTo>
                  <a:lnTo>
                    <a:pt x="565" y="342"/>
                  </a:lnTo>
                  <a:lnTo>
                    <a:pt x="672" y="369"/>
                  </a:lnTo>
                  <a:lnTo>
                    <a:pt x="675" y="372"/>
                  </a:lnTo>
                  <a:lnTo>
                    <a:pt x="684" y="379"/>
                  </a:lnTo>
                  <a:lnTo>
                    <a:pt x="698" y="390"/>
                  </a:lnTo>
                  <a:lnTo>
                    <a:pt x="717" y="404"/>
                  </a:lnTo>
                  <a:lnTo>
                    <a:pt x="738" y="417"/>
                  </a:lnTo>
                  <a:lnTo>
                    <a:pt x="762" y="430"/>
                  </a:lnTo>
                  <a:lnTo>
                    <a:pt x="786" y="439"/>
                  </a:lnTo>
                  <a:lnTo>
                    <a:pt x="810" y="443"/>
                  </a:lnTo>
                  <a:lnTo>
                    <a:pt x="868" y="533"/>
                  </a:lnTo>
                  <a:lnTo>
                    <a:pt x="1086" y="411"/>
                  </a:lnTo>
                  <a:lnTo>
                    <a:pt x="1083" y="403"/>
                  </a:lnTo>
                  <a:lnTo>
                    <a:pt x="1071" y="381"/>
                  </a:lnTo>
                  <a:lnTo>
                    <a:pt x="1056" y="348"/>
                  </a:lnTo>
                  <a:lnTo>
                    <a:pt x="1039" y="308"/>
                  </a:lnTo>
                  <a:lnTo>
                    <a:pt x="1021" y="263"/>
                  </a:lnTo>
                  <a:lnTo>
                    <a:pt x="1002" y="218"/>
                  </a:lnTo>
                  <a:lnTo>
                    <a:pt x="988" y="175"/>
                  </a:lnTo>
                  <a:lnTo>
                    <a:pt x="979" y="139"/>
                  </a:lnTo>
                  <a:lnTo>
                    <a:pt x="979" y="138"/>
                  </a:lnTo>
                  <a:lnTo>
                    <a:pt x="979" y="135"/>
                  </a:lnTo>
                  <a:lnTo>
                    <a:pt x="979" y="130"/>
                  </a:lnTo>
                  <a:lnTo>
                    <a:pt x="977" y="123"/>
                  </a:lnTo>
                  <a:lnTo>
                    <a:pt x="974" y="115"/>
                  </a:lnTo>
                  <a:lnTo>
                    <a:pt x="968" y="106"/>
                  </a:lnTo>
                  <a:lnTo>
                    <a:pt x="960" y="96"/>
                  </a:lnTo>
                  <a:lnTo>
                    <a:pt x="949" y="85"/>
                  </a:lnTo>
                  <a:lnTo>
                    <a:pt x="934" y="75"/>
                  </a:lnTo>
                  <a:lnTo>
                    <a:pt x="915" y="63"/>
                  </a:lnTo>
                  <a:lnTo>
                    <a:pt x="892" y="53"/>
                  </a:lnTo>
                  <a:lnTo>
                    <a:pt x="863" y="43"/>
                  </a:lnTo>
                  <a:lnTo>
                    <a:pt x="828" y="33"/>
                  </a:lnTo>
                  <a:lnTo>
                    <a:pt x="789" y="24"/>
                  </a:lnTo>
                  <a:lnTo>
                    <a:pt x="742" y="17"/>
                  </a:lnTo>
                  <a:lnTo>
                    <a:pt x="688" y="11"/>
                  </a:lnTo>
                  <a:lnTo>
                    <a:pt x="639" y="0"/>
                  </a:lnTo>
                  <a:lnTo>
                    <a:pt x="637" y="6"/>
                  </a:lnTo>
                  <a:lnTo>
                    <a:pt x="633" y="21"/>
                  </a:lnTo>
                  <a:lnTo>
                    <a:pt x="623" y="43"/>
                  </a:lnTo>
                  <a:lnTo>
                    <a:pt x="609" y="69"/>
                  </a:lnTo>
                  <a:lnTo>
                    <a:pt x="592" y="99"/>
                  </a:lnTo>
                  <a:lnTo>
                    <a:pt x="570" y="129"/>
                  </a:lnTo>
                  <a:lnTo>
                    <a:pt x="543" y="158"/>
                  </a:lnTo>
                  <a:lnTo>
                    <a:pt x="512" y="182"/>
                  </a:lnTo>
                  <a:lnTo>
                    <a:pt x="509" y="182"/>
                  </a:lnTo>
                  <a:lnTo>
                    <a:pt x="503" y="181"/>
                  </a:lnTo>
                  <a:lnTo>
                    <a:pt x="494" y="178"/>
                  </a:lnTo>
                  <a:lnTo>
                    <a:pt x="483" y="176"/>
                  </a:lnTo>
                  <a:lnTo>
                    <a:pt x="468" y="173"/>
                  </a:lnTo>
                  <a:lnTo>
                    <a:pt x="450" y="168"/>
                  </a:lnTo>
                  <a:lnTo>
                    <a:pt x="432" y="164"/>
                  </a:lnTo>
                  <a:lnTo>
                    <a:pt x="412" y="158"/>
                  </a:lnTo>
                  <a:lnTo>
                    <a:pt x="392" y="151"/>
                  </a:lnTo>
                  <a:lnTo>
                    <a:pt x="371" y="144"/>
                  </a:lnTo>
                  <a:lnTo>
                    <a:pt x="350" y="136"/>
                  </a:lnTo>
                  <a:lnTo>
                    <a:pt x="330" y="128"/>
                  </a:lnTo>
                  <a:lnTo>
                    <a:pt x="310" y="119"/>
                  </a:lnTo>
                  <a:lnTo>
                    <a:pt x="291" y="108"/>
                  </a:lnTo>
                  <a:lnTo>
                    <a:pt x="275" y="97"/>
                  </a:lnTo>
                  <a:lnTo>
                    <a:pt x="260" y="8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3" name="Freeform 1055"/>
            <p:cNvSpPr>
              <a:spLocks/>
            </p:cNvSpPr>
            <p:nvPr/>
          </p:nvSpPr>
          <p:spPr bwMode="auto">
            <a:xfrm>
              <a:off x="2852" y="3478"/>
              <a:ext cx="278" cy="221"/>
            </a:xfrm>
            <a:custGeom>
              <a:avLst/>
              <a:gdLst>
                <a:gd name="T0" fmla="*/ 1 w 556"/>
                <a:gd name="T1" fmla="*/ 1 h 442"/>
                <a:gd name="T2" fmla="*/ 0 w 556"/>
                <a:gd name="T3" fmla="*/ 1 h 442"/>
                <a:gd name="T4" fmla="*/ 1 w 556"/>
                <a:gd name="T5" fmla="*/ 1 h 442"/>
                <a:gd name="T6" fmla="*/ 1 w 556"/>
                <a:gd name="T7" fmla="*/ 1 h 442"/>
                <a:gd name="T8" fmla="*/ 1 w 556"/>
                <a:gd name="T9" fmla="*/ 1 h 442"/>
                <a:gd name="T10" fmla="*/ 1 w 556"/>
                <a:gd name="T11" fmla="*/ 1 h 442"/>
                <a:gd name="T12" fmla="*/ 1 w 556"/>
                <a:gd name="T13" fmla="*/ 1 h 442"/>
                <a:gd name="T14" fmla="*/ 1 w 556"/>
                <a:gd name="T15" fmla="*/ 1 h 442"/>
                <a:gd name="T16" fmla="*/ 1 w 556"/>
                <a:gd name="T17" fmla="*/ 1 h 442"/>
                <a:gd name="T18" fmla="*/ 1 w 556"/>
                <a:gd name="T19" fmla="*/ 1 h 442"/>
                <a:gd name="T20" fmla="*/ 1 w 556"/>
                <a:gd name="T21" fmla="*/ 1 h 442"/>
                <a:gd name="T22" fmla="*/ 1 w 556"/>
                <a:gd name="T23" fmla="*/ 1 h 442"/>
                <a:gd name="T24" fmla="*/ 1 w 556"/>
                <a:gd name="T25" fmla="*/ 1 h 442"/>
                <a:gd name="T26" fmla="*/ 1 w 556"/>
                <a:gd name="T27" fmla="*/ 1 h 442"/>
                <a:gd name="T28" fmla="*/ 1 w 556"/>
                <a:gd name="T29" fmla="*/ 1 h 442"/>
                <a:gd name="T30" fmla="*/ 1 w 556"/>
                <a:gd name="T31" fmla="*/ 1 h 442"/>
                <a:gd name="T32" fmla="*/ 1 w 556"/>
                <a:gd name="T33" fmla="*/ 1 h 442"/>
                <a:gd name="T34" fmla="*/ 1 w 556"/>
                <a:gd name="T35" fmla="*/ 1 h 442"/>
                <a:gd name="T36" fmla="*/ 1 w 556"/>
                <a:gd name="T37" fmla="*/ 1 h 442"/>
                <a:gd name="T38" fmla="*/ 1 w 556"/>
                <a:gd name="T39" fmla="*/ 1 h 442"/>
                <a:gd name="T40" fmla="*/ 1 w 556"/>
                <a:gd name="T41" fmla="*/ 0 h 442"/>
                <a:gd name="T42" fmla="*/ 1 w 556"/>
                <a:gd name="T43" fmla="*/ 1 h 442"/>
                <a:gd name="T44" fmla="*/ 1 w 556"/>
                <a:gd name="T45" fmla="*/ 1 h 442"/>
                <a:gd name="T46" fmla="*/ 1 w 556"/>
                <a:gd name="T47" fmla="*/ 1 h 442"/>
                <a:gd name="T48" fmla="*/ 1 w 556"/>
                <a:gd name="T49" fmla="*/ 1 h 442"/>
                <a:gd name="T50" fmla="*/ 1 w 556"/>
                <a:gd name="T51" fmla="*/ 1 h 442"/>
                <a:gd name="T52" fmla="*/ 1 w 556"/>
                <a:gd name="T53" fmla="*/ 1 h 442"/>
                <a:gd name="T54" fmla="*/ 1 w 556"/>
                <a:gd name="T55" fmla="*/ 1 h 442"/>
                <a:gd name="T56" fmla="*/ 1 w 556"/>
                <a:gd name="T57" fmla="*/ 1 h 442"/>
                <a:gd name="T58" fmla="*/ 1 w 556"/>
                <a:gd name="T59" fmla="*/ 1 h 442"/>
                <a:gd name="T60" fmla="*/ 1 w 556"/>
                <a:gd name="T61" fmla="*/ 1 h 442"/>
                <a:gd name="T62" fmla="*/ 1 w 556"/>
                <a:gd name="T63" fmla="*/ 1 h 442"/>
                <a:gd name="T64" fmla="*/ 1 w 556"/>
                <a:gd name="T65" fmla="*/ 1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6"/>
                <a:gd name="T100" fmla="*/ 0 h 442"/>
                <a:gd name="T101" fmla="*/ 556 w 556"/>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6" h="442">
                  <a:moveTo>
                    <a:pt x="3" y="304"/>
                  </a:moveTo>
                  <a:lnTo>
                    <a:pt x="2" y="307"/>
                  </a:lnTo>
                  <a:lnTo>
                    <a:pt x="1" y="318"/>
                  </a:lnTo>
                  <a:lnTo>
                    <a:pt x="0" y="334"/>
                  </a:lnTo>
                  <a:lnTo>
                    <a:pt x="0" y="353"/>
                  </a:lnTo>
                  <a:lnTo>
                    <a:pt x="2" y="375"/>
                  </a:lnTo>
                  <a:lnTo>
                    <a:pt x="8" y="398"/>
                  </a:lnTo>
                  <a:lnTo>
                    <a:pt x="20" y="421"/>
                  </a:lnTo>
                  <a:lnTo>
                    <a:pt x="36" y="442"/>
                  </a:lnTo>
                  <a:lnTo>
                    <a:pt x="38" y="442"/>
                  </a:lnTo>
                  <a:lnTo>
                    <a:pt x="44" y="441"/>
                  </a:lnTo>
                  <a:lnTo>
                    <a:pt x="53" y="438"/>
                  </a:lnTo>
                  <a:lnTo>
                    <a:pt x="66" y="435"/>
                  </a:lnTo>
                  <a:lnTo>
                    <a:pt x="82" y="430"/>
                  </a:lnTo>
                  <a:lnTo>
                    <a:pt x="100" y="426"/>
                  </a:lnTo>
                  <a:lnTo>
                    <a:pt x="122" y="418"/>
                  </a:lnTo>
                  <a:lnTo>
                    <a:pt x="145" y="410"/>
                  </a:lnTo>
                  <a:lnTo>
                    <a:pt x="170" y="399"/>
                  </a:lnTo>
                  <a:lnTo>
                    <a:pt x="197" y="387"/>
                  </a:lnTo>
                  <a:lnTo>
                    <a:pt x="225" y="373"/>
                  </a:lnTo>
                  <a:lnTo>
                    <a:pt x="255" y="356"/>
                  </a:lnTo>
                  <a:lnTo>
                    <a:pt x="284" y="337"/>
                  </a:lnTo>
                  <a:lnTo>
                    <a:pt x="316" y="316"/>
                  </a:lnTo>
                  <a:lnTo>
                    <a:pt x="346" y="292"/>
                  </a:lnTo>
                  <a:lnTo>
                    <a:pt x="377" y="266"/>
                  </a:lnTo>
                  <a:lnTo>
                    <a:pt x="379" y="262"/>
                  </a:lnTo>
                  <a:lnTo>
                    <a:pt x="387" y="255"/>
                  </a:lnTo>
                  <a:lnTo>
                    <a:pt x="399" y="244"/>
                  </a:lnTo>
                  <a:lnTo>
                    <a:pt x="414" y="232"/>
                  </a:lnTo>
                  <a:lnTo>
                    <a:pt x="430" y="220"/>
                  </a:lnTo>
                  <a:lnTo>
                    <a:pt x="447" y="209"/>
                  </a:lnTo>
                  <a:lnTo>
                    <a:pt x="463" y="203"/>
                  </a:lnTo>
                  <a:lnTo>
                    <a:pt x="478" y="202"/>
                  </a:lnTo>
                  <a:lnTo>
                    <a:pt x="479" y="201"/>
                  </a:lnTo>
                  <a:lnTo>
                    <a:pt x="481" y="199"/>
                  </a:lnTo>
                  <a:lnTo>
                    <a:pt x="486" y="194"/>
                  </a:lnTo>
                  <a:lnTo>
                    <a:pt x="494" y="186"/>
                  </a:lnTo>
                  <a:lnTo>
                    <a:pt x="505" y="176"/>
                  </a:lnTo>
                  <a:lnTo>
                    <a:pt x="518" y="162"/>
                  </a:lnTo>
                  <a:lnTo>
                    <a:pt x="536" y="144"/>
                  </a:lnTo>
                  <a:lnTo>
                    <a:pt x="556" y="122"/>
                  </a:lnTo>
                  <a:lnTo>
                    <a:pt x="520" y="0"/>
                  </a:lnTo>
                  <a:lnTo>
                    <a:pt x="390" y="139"/>
                  </a:lnTo>
                  <a:lnTo>
                    <a:pt x="388" y="140"/>
                  </a:lnTo>
                  <a:lnTo>
                    <a:pt x="382" y="142"/>
                  </a:lnTo>
                  <a:lnTo>
                    <a:pt x="372" y="146"/>
                  </a:lnTo>
                  <a:lnTo>
                    <a:pt x="361" y="149"/>
                  </a:lnTo>
                  <a:lnTo>
                    <a:pt x="347" y="154"/>
                  </a:lnTo>
                  <a:lnTo>
                    <a:pt x="332" y="159"/>
                  </a:lnTo>
                  <a:lnTo>
                    <a:pt x="317" y="162"/>
                  </a:lnTo>
                  <a:lnTo>
                    <a:pt x="302" y="164"/>
                  </a:lnTo>
                  <a:lnTo>
                    <a:pt x="298" y="165"/>
                  </a:lnTo>
                  <a:lnTo>
                    <a:pt x="289" y="168"/>
                  </a:lnTo>
                  <a:lnTo>
                    <a:pt x="275" y="171"/>
                  </a:lnTo>
                  <a:lnTo>
                    <a:pt x="258" y="177"/>
                  </a:lnTo>
                  <a:lnTo>
                    <a:pt x="236" y="184"/>
                  </a:lnTo>
                  <a:lnTo>
                    <a:pt x="212" y="192"/>
                  </a:lnTo>
                  <a:lnTo>
                    <a:pt x="185" y="200"/>
                  </a:lnTo>
                  <a:lnTo>
                    <a:pt x="159" y="209"/>
                  </a:lnTo>
                  <a:lnTo>
                    <a:pt x="131" y="221"/>
                  </a:lnTo>
                  <a:lnTo>
                    <a:pt x="105" y="231"/>
                  </a:lnTo>
                  <a:lnTo>
                    <a:pt x="79" y="243"/>
                  </a:lnTo>
                  <a:lnTo>
                    <a:pt x="56" y="254"/>
                  </a:lnTo>
                  <a:lnTo>
                    <a:pt x="37" y="267"/>
                  </a:lnTo>
                  <a:lnTo>
                    <a:pt x="21" y="279"/>
                  </a:lnTo>
                  <a:lnTo>
                    <a:pt x="9" y="291"/>
                  </a:lnTo>
                  <a:lnTo>
                    <a:pt x="3" y="304"/>
                  </a:lnTo>
                  <a:close/>
                </a:path>
              </a:pathLst>
            </a:custGeom>
            <a:solidFill>
              <a:srgbClr val="FFCC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4" name="Freeform 1056"/>
            <p:cNvSpPr>
              <a:spLocks/>
            </p:cNvSpPr>
            <p:nvPr/>
          </p:nvSpPr>
          <p:spPr bwMode="auto">
            <a:xfrm>
              <a:off x="3084" y="3478"/>
              <a:ext cx="88" cy="103"/>
            </a:xfrm>
            <a:custGeom>
              <a:avLst/>
              <a:gdLst>
                <a:gd name="T0" fmla="*/ 0 w 177"/>
                <a:gd name="T1" fmla="*/ 1 h 206"/>
                <a:gd name="T2" fmla="*/ 0 w 177"/>
                <a:gd name="T3" fmla="*/ 1 h 206"/>
                <a:gd name="T4" fmla="*/ 0 w 177"/>
                <a:gd name="T5" fmla="*/ 1 h 206"/>
                <a:gd name="T6" fmla="*/ 0 w 177"/>
                <a:gd name="T7" fmla="*/ 1 h 206"/>
                <a:gd name="T8" fmla="*/ 0 w 177"/>
                <a:gd name="T9" fmla="*/ 1 h 206"/>
                <a:gd name="T10" fmla="*/ 0 w 177"/>
                <a:gd name="T11" fmla="*/ 1 h 206"/>
                <a:gd name="T12" fmla="*/ 0 w 177"/>
                <a:gd name="T13" fmla="*/ 1 h 206"/>
                <a:gd name="T14" fmla="*/ 0 w 177"/>
                <a:gd name="T15" fmla="*/ 1 h 206"/>
                <a:gd name="T16" fmla="*/ 0 w 177"/>
                <a:gd name="T17" fmla="*/ 1 h 206"/>
                <a:gd name="T18" fmla="*/ 0 w 177"/>
                <a:gd name="T19" fmla="*/ 1 h 206"/>
                <a:gd name="T20" fmla="*/ 0 w 177"/>
                <a:gd name="T21" fmla="*/ 1 h 206"/>
                <a:gd name="T22" fmla="*/ 0 w 177"/>
                <a:gd name="T23" fmla="*/ 1 h 206"/>
                <a:gd name="T24" fmla="*/ 0 w 177"/>
                <a:gd name="T25" fmla="*/ 1 h 206"/>
                <a:gd name="T26" fmla="*/ 0 w 177"/>
                <a:gd name="T27" fmla="*/ 1 h 206"/>
                <a:gd name="T28" fmla="*/ 0 w 177"/>
                <a:gd name="T29" fmla="*/ 1 h 206"/>
                <a:gd name="T30" fmla="*/ 0 w 177"/>
                <a:gd name="T31" fmla="*/ 1 h 206"/>
                <a:gd name="T32" fmla="*/ 0 w 177"/>
                <a:gd name="T33" fmla="*/ 1 h 206"/>
                <a:gd name="T34" fmla="*/ 0 w 177"/>
                <a:gd name="T35" fmla="*/ 0 h 206"/>
                <a:gd name="T36" fmla="*/ 0 w 177"/>
                <a:gd name="T37" fmla="*/ 1 h 206"/>
                <a:gd name="T38" fmla="*/ 0 w 177"/>
                <a:gd name="T39" fmla="*/ 1 h 206"/>
                <a:gd name="T40" fmla="*/ 0 w 177"/>
                <a:gd name="T41" fmla="*/ 1 h 206"/>
                <a:gd name="T42" fmla="*/ 0 w 177"/>
                <a:gd name="T43" fmla="*/ 1 h 206"/>
                <a:gd name="T44" fmla="*/ 0 w 177"/>
                <a:gd name="T45" fmla="*/ 1 h 206"/>
                <a:gd name="T46" fmla="*/ 0 w 177"/>
                <a:gd name="T47" fmla="*/ 1 h 206"/>
                <a:gd name="T48" fmla="*/ 0 w 177"/>
                <a:gd name="T49" fmla="*/ 1 h 206"/>
                <a:gd name="T50" fmla="*/ 0 w 177"/>
                <a:gd name="T51" fmla="*/ 1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206"/>
                <a:gd name="T80" fmla="*/ 177 w 17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206">
                  <a:moveTo>
                    <a:pt x="0" y="206"/>
                  </a:moveTo>
                  <a:lnTo>
                    <a:pt x="2" y="206"/>
                  </a:lnTo>
                  <a:lnTo>
                    <a:pt x="10" y="206"/>
                  </a:lnTo>
                  <a:lnTo>
                    <a:pt x="22" y="203"/>
                  </a:lnTo>
                  <a:lnTo>
                    <a:pt x="36" y="200"/>
                  </a:lnTo>
                  <a:lnTo>
                    <a:pt x="50" y="193"/>
                  </a:lnTo>
                  <a:lnTo>
                    <a:pt x="65" y="183"/>
                  </a:lnTo>
                  <a:lnTo>
                    <a:pt x="78" y="168"/>
                  </a:lnTo>
                  <a:lnTo>
                    <a:pt x="89" y="147"/>
                  </a:lnTo>
                  <a:lnTo>
                    <a:pt x="93" y="147"/>
                  </a:lnTo>
                  <a:lnTo>
                    <a:pt x="104" y="145"/>
                  </a:lnTo>
                  <a:lnTo>
                    <a:pt x="120" y="139"/>
                  </a:lnTo>
                  <a:lnTo>
                    <a:pt x="137" y="130"/>
                  </a:lnTo>
                  <a:lnTo>
                    <a:pt x="154" y="115"/>
                  </a:lnTo>
                  <a:lnTo>
                    <a:pt x="168" y="93"/>
                  </a:lnTo>
                  <a:lnTo>
                    <a:pt x="176" y="62"/>
                  </a:lnTo>
                  <a:lnTo>
                    <a:pt x="177" y="21"/>
                  </a:lnTo>
                  <a:lnTo>
                    <a:pt x="57" y="0"/>
                  </a:lnTo>
                  <a:lnTo>
                    <a:pt x="58" y="6"/>
                  </a:lnTo>
                  <a:lnTo>
                    <a:pt x="61" y="26"/>
                  </a:lnTo>
                  <a:lnTo>
                    <a:pt x="65" y="54"/>
                  </a:lnTo>
                  <a:lnTo>
                    <a:pt x="66" y="86"/>
                  </a:lnTo>
                  <a:lnTo>
                    <a:pt x="61" y="122"/>
                  </a:lnTo>
                  <a:lnTo>
                    <a:pt x="51" y="155"/>
                  </a:lnTo>
                  <a:lnTo>
                    <a:pt x="31" y="184"/>
                  </a:lnTo>
                  <a:lnTo>
                    <a:pt x="0" y="206"/>
                  </a:lnTo>
                  <a:close/>
                </a:path>
              </a:pathLst>
            </a:custGeom>
            <a:solidFill>
              <a:srgbClr val="ED9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5" name="Freeform 1057"/>
            <p:cNvSpPr>
              <a:spLocks/>
            </p:cNvSpPr>
            <p:nvPr/>
          </p:nvSpPr>
          <p:spPr bwMode="auto">
            <a:xfrm>
              <a:off x="2859" y="3606"/>
              <a:ext cx="187" cy="93"/>
            </a:xfrm>
            <a:custGeom>
              <a:avLst/>
              <a:gdLst>
                <a:gd name="T0" fmla="*/ 1 w 373"/>
                <a:gd name="T1" fmla="*/ 0 h 188"/>
                <a:gd name="T2" fmla="*/ 1 w 373"/>
                <a:gd name="T3" fmla="*/ 0 h 188"/>
                <a:gd name="T4" fmla="*/ 1 w 373"/>
                <a:gd name="T5" fmla="*/ 0 h 188"/>
                <a:gd name="T6" fmla="*/ 1 w 373"/>
                <a:gd name="T7" fmla="*/ 0 h 188"/>
                <a:gd name="T8" fmla="*/ 1 w 373"/>
                <a:gd name="T9" fmla="*/ 0 h 188"/>
                <a:gd name="T10" fmla="*/ 1 w 373"/>
                <a:gd name="T11" fmla="*/ 0 h 188"/>
                <a:gd name="T12" fmla="*/ 1 w 373"/>
                <a:gd name="T13" fmla="*/ 0 h 188"/>
                <a:gd name="T14" fmla="*/ 1 w 373"/>
                <a:gd name="T15" fmla="*/ 0 h 188"/>
                <a:gd name="T16" fmla="*/ 1 w 373"/>
                <a:gd name="T17" fmla="*/ 0 h 188"/>
                <a:gd name="T18" fmla="*/ 1 w 373"/>
                <a:gd name="T19" fmla="*/ 0 h 188"/>
                <a:gd name="T20" fmla="*/ 1 w 373"/>
                <a:gd name="T21" fmla="*/ 0 h 188"/>
                <a:gd name="T22" fmla="*/ 1 w 373"/>
                <a:gd name="T23" fmla="*/ 0 h 188"/>
                <a:gd name="T24" fmla="*/ 1 w 373"/>
                <a:gd name="T25" fmla="*/ 0 h 188"/>
                <a:gd name="T26" fmla="*/ 1 w 373"/>
                <a:gd name="T27" fmla="*/ 0 h 188"/>
                <a:gd name="T28" fmla="*/ 1 w 373"/>
                <a:gd name="T29" fmla="*/ 0 h 188"/>
                <a:gd name="T30" fmla="*/ 1 w 373"/>
                <a:gd name="T31" fmla="*/ 0 h 188"/>
                <a:gd name="T32" fmla="*/ 1 w 373"/>
                <a:gd name="T33" fmla="*/ 0 h 188"/>
                <a:gd name="T34" fmla="*/ 1 w 373"/>
                <a:gd name="T35" fmla="*/ 0 h 188"/>
                <a:gd name="T36" fmla="*/ 1 w 373"/>
                <a:gd name="T37" fmla="*/ 0 h 188"/>
                <a:gd name="T38" fmla="*/ 1 w 373"/>
                <a:gd name="T39" fmla="*/ 0 h 188"/>
                <a:gd name="T40" fmla="*/ 1 w 373"/>
                <a:gd name="T41" fmla="*/ 0 h 188"/>
                <a:gd name="T42" fmla="*/ 0 w 373"/>
                <a:gd name="T43" fmla="*/ 0 h 188"/>
                <a:gd name="T44" fmla="*/ 0 w 373"/>
                <a:gd name="T45" fmla="*/ 0 h 188"/>
                <a:gd name="T46" fmla="*/ 1 w 373"/>
                <a:gd name="T47" fmla="*/ 0 h 188"/>
                <a:gd name="T48" fmla="*/ 1 w 373"/>
                <a:gd name="T49" fmla="*/ 0 h 188"/>
                <a:gd name="T50" fmla="*/ 1 w 373"/>
                <a:gd name="T51" fmla="*/ 0 h 188"/>
                <a:gd name="T52" fmla="*/ 1 w 373"/>
                <a:gd name="T53" fmla="*/ 0 h 188"/>
                <a:gd name="T54" fmla="*/ 1 w 373"/>
                <a:gd name="T55" fmla="*/ 0 h 188"/>
                <a:gd name="T56" fmla="*/ 1 w 373"/>
                <a:gd name="T57" fmla="*/ 0 h 188"/>
                <a:gd name="T58" fmla="*/ 1 w 373"/>
                <a:gd name="T59" fmla="*/ 0 h 188"/>
                <a:gd name="T60" fmla="*/ 1 w 373"/>
                <a:gd name="T61" fmla="*/ 0 h 188"/>
                <a:gd name="T62" fmla="*/ 1 w 373"/>
                <a:gd name="T63" fmla="*/ 0 h 188"/>
                <a:gd name="T64" fmla="*/ 1 w 373"/>
                <a:gd name="T65" fmla="*/ 0 h 188"/>
                <a:gd name="T66" fmla="*/ 1 w 373"/>
                <a:gd name="T67" fmla="*/ 0 h 188"/>
                <a:gd name="T68" fmla="*/ 1 w 373"/>
                <a:gd name="T69" fmla="*/ 0 h 188"/>
                <a:gd name="T70" fmla="*/ 1 w 373"/>
                <a:gd name="T71" fmla="*/ 0 h 188"/>
                <a:gd name="T72" fmla="*/ 1 w 373"/>
                <a:gd name="T73" fmla="*/ 0 h 188"/>
                <a:gd name="T74" fmla="*/ 1 w 373"/>
                <a:gd name="T75" fmla="*/ 0 h 188"/>
                <a:gd name="T76" fmla="*/ 1 w 373"/>
                <a:gd name="T77" fmla="*/ 0 h 188"/>
                <a:gd name="T78" fmla="*/ 1 w 373"/>
                <a:gd name="T79" fmla="*/ 0 h 188"/>
                <a:gd name="T80" fmla="*/ 1 w 373"/>
                <a:gd name="T81" fmla="*/ 0 h 1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188"/>
                <a:gd name="T125" fmla="*/ 373 w 373"/>
                <a:gd name="T126" fmla="*/ 188 h 1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188">
                  <a:moveTo>
                    <a:pt x="373" y="0"/>
                  </a:moveTo>
                  <a:lnTo>
                    <a:pt x="371" y="2"/>
                  </a:lnTo>
                  <a:lnTo>
                    <a:pt x="365" y="8"/>
                  </a:lnTo>
                  <a:lnTo>
                    <a:pt x="356" y="19"/>
                  </a:lnTo>
                  <a:lnTo>
                    <a:pt x="343" y="30"/>
                  </a:lnTo>
                  <a:lnTo>
                    <a:pt x="327" y="45"/>
                  </a:lnTo>
                  <a:lnTo>
                    <a:pt x="309" y="61"/>
                  </a:lnTo>
                  <a:lnTo>
                    <a:pt x="288" y="80"/>
                  </a:lnTo>
                  <a:lnTo>
                    <a:pt x="265" y="97"/>
                  </a:lnTo>
                  <a:lnTo>
                    <a:pt x="238" y="115"/>
                  </a:lnTo>
                  <a:lnTo>
                    <a:pt x="211" y="133"/>
                  </a:lnTo>
                  <a:lnTo>
                    <a:pt x="182" y="148"/>
                  </a:lnTo>
                  <a:lnTo>
                    <a:pt x="152" y="161"/>
                  </a:lnTo>
                  <a:lnTo>
                    <a:pt x="120" y="174"/>
                  </a:lnTo>
                  <a:lnTo>
                    <a:pt x="87" y="182"/>
                  </a:lnTo>
                  <a:lnTo>
                    <a:pt x="54" y="187"/>
                  </a:lnTo>
                  <a:lnTo>
                    <a:pt x="21" y="188"/>
                  </a:lnTo>
                  <a:lnTo>
                    <a:pt x="18" y="187"/>
                  </a:lnTo>
                  <a:lnTo>
                    <a:pt x="15" y="183"/>
                  </a:lnTo>
                  <a:lnTo>
                    <a:pt x="9" y="178"/>
                  </a:lnTo>
                  <a:lnTo>
                    <a:pt x="3" y="172"/>
                  </a:lnTo>
                  <a:lnTo>
                    <a:pt x="0" y="166"/>
                  </a:lnTo>
                  <a:lnTo>
                    <a:pt x="0" y="160"/>
                  </a:lnTo>
                  <a:lnTo>
                    <a:pt x="5" y="157"/>
                  </a:lnTo>
                  <a:lnTo>
                    <a:pt x="16" y="156"/>
                  </a:lnTo>
                  <a:lnTo>
                    <a:pt x="18" y="156"/>
                  </a:lnTo>
                  <a:lnTo>
                    <a:pt x="25" y="155"/>
                  </a:lnTo>
                  <a:lnTo>
                    <a:pt x="36" y="153"/>
                  </a:lnTo>
                  <a:lnTo>
                    <a:pt x="49" y="150"/>
                  </a:lnTo>
                  <a:lnTo>
                    <a:pt x="67" y="146"/>
                  </a:lnTo>
                  <a:lnTo>
                    <a:pt x="86" y="142"/>
                  </a:lnTo>
                  <a:lnTo>
                    <a:pt x="109" y="136"/>
                  </a:lnTo>
                  <a:lnTo>
                    <a:pt x="135" y="129"/>
                  </a:lnTo>
                  <a:lnTo>
                    <a:pt x="161" y="120"/>
                  </a:lnTo>
                  <a:lnTo>
                    <a:pt x="190" y="110"/>
                  </a:lnTo>
                  <a:lnTo>
                    <a:pt x="220" y="97"/>
                  </a:lnTo>
                  <a:lnTo>
                    <a:pt x="250" y="82"/>
                  </a:lnTo>
                  <a:lnTo>
                    <a:pt x="281" y="65"/>
                  </a:lnTo>
                  <a:lnTo>
                    <a:pt x="312" y="46"/>
                  </a:lnTo>
                  <a:lnTo>
                    <a:pt x="343" y="24"/>
                  </a:lnTo>
                  <a:lnTo>
                    <a:pt x="373" y="0"/>
                  </a:lnTo>
                  <a:close/>
                </a:path>
              </a:pathLst>
            </a:custGeom>
            <a:solidFill>
              <a:srgbClr val="ED9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6" name="Freeform 1058"/>
            <p:cNvSpPr>
              <a:spLocks/>
            </p:cNvSpPr>
            <p:nvPr/>
          </p:nvSpPr>
          <p:spPr bwMode="auto">
            <a:xfrm>
              <a:off x="2950" y="3329"/>
              <a:ext cx="78" cy="60"/>
            </a:xfrm>
            <a:custGeom>
              <a:avLst/>
              <a:gdLst>
                <a:gd name="T0" fmla="*/ 1 w 155"/>
                <a:gd name="T1" fmla="*/ 0 h 120"/>
                <a:gd name="T2" fmla="*/ 1 w 155"/>
                <a:gd name="T3" fmla="*/ 1 h 120"/>
                <a:gd name="T4" fmla="*/ 1 w 155"/>
                <a:gd name="T5" fmla="*/ 1 h 120"/>
                <a:gd name="T6" fmla="*/ 1 w 155"/>
                <a:gd name="T7" fmla="*/ 1 h 120"/>
                <a:gd name="T8" fmla="*/ 0 w 155"/>
                <a:gd name="T9" fmla="*/ 1 h 120"/>
                <a:gd name="T10" fmla="*/ 0 w 155"/>
                <a:gd name="T11" fmla="*/ 1 h 120"/>
                <a:gd name="T12" fmla="*/ 0 w 155"/>
                <a:gd name="T13" fmla="*/ 1 h 120"/>
                <a:gd name="T14" fmla="*/ 1 w 155"/>
                <a:gd name="T15" fmla="*/ 1 h 120"/>
                <a:gd name="T16" fmla="*/ 1 w 155"/>
                <a:gd name="T17" fmla="*/ 1 h 120"/>
                <a:gd name="T18" fmla="*/ 1 w 155"/>
                <a:gd name="T19" fmla="*/ 1 h 120"/>
                <a:gd name="T20" fmla="*/ 1 w 155"/>
                <a:gd name="T21" fmla="*/ 1 h 120"/>
                <a:gd name="T22" fmla="*/ 1 w 155"/>
                <a:gd name="T23" fmla="*/ 1 h 120"/>
                <a:gd name="T24" fmla="*/ 1 w 155"/>
                <a:gd name="T25" fmla="*/ 1 h 120"/>
                <a:gd name="T26" fmla="*/ 1 w 155"/>
                <a:gd name="T27" fmla="*/ 1 h 120"/>
                <a:gd name="T28" fmla="*/ 1 w 155"/>
                <a:gd name="T29" fmla="*/ 1 h 120"/>
                <a:gd name="T30" fmla="*/ 1 w 155"/>
                <a:gd name="T31" fmla="*/ 1 h 120"/>
                <a:gd name="T32" fmla="*/ 1 w 155"/>
                <a:gd name="T33" fmla="*/ 1 h 120"/>
                <a:gd name="T34" fmla="*/ 1 w 155"/>
                <a:gd name="T35" fmla="*/ 1 h 120"/>
                <a:gd name="T36" fmla="*/ 1 w 155"/>
                <a:gd name="T37" fmla="*/ 1 h 120"/>
                <a:gd name="T38" fmla="*/ 1 w 155"/>
                <a:gd name="T39" fmla="*/ 1 h 120"/>
                <a:gd name="T40" fmla="*/ 1 w 155"/>
                <a:gd name="T41" fmla="*/ 1 h 120"/>
                <a:gd name="T42" fmla="*/ 1 w 155"/>
                <a:gd name="T43" fmla="*/ 1 h 120"/>
                <a:gd name="T44" fmla="*/ 1 w 155"/>
                <a:gd name="T45" fmla="*/ 1 h 120"/>
                <a:gd name="T46" fmla="*/ 1 w 155"/>
                <a:gd name="T47" fmla="*/ 1 h 120"/>
                <a:gd name="T48" fmla="*/ 1 w 155"/>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120"/>
                <a:gd name="T77" fmla="*/ 155 w 155"/>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120">
                  <a:moveTo>
                    <a:pt x="4" y="0"/>
                  </a:moveTo>
                  <a:lnTo>
                    <a:pt x="4" y="2"/>
                  </a:lnTo>
                  <a:lnTo>
                    <a:pt x="3" y="9"/>
                  </a:lnTo>
                  <a:lnTo>
                    <a:pt x="1" y="19"/>
                  </a:lnTo>
                  <a:lnTo>
                    <a:pt x="0" y="31"/>
                  </a:lnTo>
                  <a:lnTo>
                    <a:pt x="0" y="45"/>
                  </a:lnTo>
                  <a:lnTo>
                    <a:pt x="0" y="60"/>
                  </a:lnTo>
                  <a:lnTo>
                    <a:pt x="1" y="75"/>
                  </a:lnTo>
                  <a:lnTo>
                    <a:pt x="6" y="89"/>
                  </a:lnTo>
                  <a:lnTo>
                    <a:pt x="11" y="102"/>
                  </a:lnTo>
                  <a:lnTo>
                    <a:pt x="21" y="112"/>
                  </a:lnTo>
                  <a:lnTo>
                    <a:pt x="32" y="118"/>
                  </a:lnTo>
                  <a:lnTo>
                    <a:pt x="48" y="120"/>
                  </a:lnTo>
                  <a:lnTo>
                    <a:pt x="68" y="118"/>
                  </a:lnTo>
                  <a:lnTo>
                    <a:pt x="92" y="108"/>
                  </a:lnTo>
                  <a:lnTo>
                    <a:pt x="121" y="93"/>
                  </a:lnTo>
                  <a:lnTo>
                    <a:pt x="155" y="70"/>
                  </a:lnTo>
                  <a:lnTo>
                    <a:pt x="150" y="68"/>
                  </a:lnTo>
                  <a:lnTo>
                    <a:pt x="133" y="61"/>
                  </a:lnTo>
                  <a:lnTo>
                    <a:pt x="110" y="51"/>
                  </a:lnTo>
                  <a:lnTo>
                    <a:pt x="84" y="39"/>
                  </a:lnTo>
                  <a:lnTo>
                    <a:pt x="56" y="28"/>
                  </a:lnTo>
                  <a:lnTo>
                    <a:pt x="32" y="16"/>
                  </a:lnTo>
                  <a:lnTo>
                    <a:pt x="14"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7" name="Freeform 1059"/>
            <p:cNvSpPr>
              <a:spLocks/>
            </p:cNvSpPr>
            <p:nvPr/>
          </p:nvSpPr>
          <p:spPr bwMode="auto">
            <a:xfrm>
              <a:off x="2816" y="3522"/>
              <a:ext cx="128" cy="92"/>
            </a:xfrm>
            <a:custGeom>
              <a:avLst/>
              <a:gdLst>
                <a:gd name="T0" fmla="*/ 1 w 256"/>
                <a:gd name="T1" fmla="*/ 0 h 184"/>
                <a:gd name="T2" fmla="*/ 1 w 256"/>
                <a:gd name="T3" fmla="*/ 0 h 184"/>
                <a:gd name="T4" fmla="*/ 1 w 256"/>
                <a:gd name="T5" fmla="*/ 1 h 184"/>
                <a:gd name="T6" fmla="*/ 1 w 256"/>
                <a:gd name="T7" fmla="*/ 1 h 184"/>
                <a:gd name="T8" fmla="*/ 1 w 256"/>
                <a:gd name="T9" fmla="*/ 1 h 184"/>
                <a:gd name="T10" fmla="*/ 1 w 256"/>
                <a:gd name="T11" fmla="*/ 1 h 184"/>
                <a:gd name="T12" fmla="*/ 1 w 256"/>
                <a:gd name="T13" fmla="*/ 1 h 184"/>
                <a:gd name="T14" fmla="*/ 1 w 256"/>
                <a:gd name="T15" fmla="*/ 1 h 184"/>
                <a:gd name="T16" fmla="*/ 1 w 256"/>
                <a:gd name="T17" fmla="*/ 1 h 184"/>
                <a:gd name="T18" fmla="*/ 1 w 256"/>
                <a:gd name="T19" fmla="*/ 1 h 184"/>
                <a:gd name="T20" fmla="*/ 1 w 256"/>
                <a:gd name="T21" fmla="*/ 1 h 184"/>
                <a:gd name="T22" fmla="*/ 1 w 256"/>
                <a:gd name="T23" fmla="*/ 1 h 184"/>
                <a:gd name="T24" fmla="*/ 1 w 256"/>
                <a:gd name="T25" fmla="*/ 1 h 184"/>
                <a:gd name="T26" fmla="*/ 1 w 256"/>
                <a:gd name="T27" fmla="*/ 1 h 184"/>
                <a:gd name="T28" fmla="*/ 1 w 256"/>
                <a:gd name="T29" fmla="*/ 1 h 184"/>
                <a:gd name="T30" fmla="*/ 1 w 256"/>
                <a:gd name="T31" fmla="*/ 1 h 184"/>
                <a:gd name="T32" fmla="*/ 1 w 256"/>
                <a:gd name="T33" fmla="*/ 1 h 184"/>
                <a:gd name="T34" fmla="*/ 1 w 256"/>
                <a:gd name="T35" fmla="*/ 1 h 184"/>
                <a:gd name="T36" fmla="*/ 1 w 256"/>
                <a:gd name="T37" fmla="*/ 1 h 184"/>
                <a:gd name="T38" fmla="*/ 1 w 256"/>
                <a:gd name="T39" fmla="*/ 1 h 184"/>
                <a:gd name="T40" fmla="*/ 1 w 256"/>
                <a:gd name="T41" fmla="*/ 1 h 184"/>
                <a:gd name="T42" fmla="*/ 1 w 256"/>
                <a:gd name="T43" fmla="*/ 1 h 184"/>
                <a:gd name="T44" fmla="*/ 1 w 256"/>
                <a:gd name="T45" fmla="*/ 1 h 184"/>
                <a:gd name="T46" fmla="*/ 1 w 256"/>
                <a:gd name="T47" fmla="*/ 1 h 184"/>
                <a:gd name="T48" fmla="*/ 1 w 256"/>
                <a:gd name="T49" fmla="*/ 1 h 184"/>
                <a:gd name="T50" fmla="*/ 1 w 256"/>
                <a:gd name="T51" fmla="*/ 1 h 184"/>
                <a:gd name="T52" fmla="*/ 1 w 256"/>
                <a:gd name="T53" fmla="*/ 1 h 184"/>
                <a:gd name="T54" fmla="*/ 1 w 256"/>
                <a:gd name="T55" fmla="*/ 1 h 184"/>
                <a:gd name="T56" fmla="*/ 1 w 256"/>
                <a:gd name="T57" fmla="*/ 1 h 184"/>
                <a:gd name="T58" fmla="*/ 1 w 256"/>
                <a:gd name="T59" fmla="*/ 1 h 184"/>
                <a:gd name="T60" fmla="*/ 1 w 256"/>
                <a:gd name="T61" fmla="*/ 1 h 184"/>
                <a:gd name="T62" fmla="*/ 1 w 256"/>
                <a:gd name="T63" fmla="*/ 1 h 184"/>
                <a:gd name="T64" fmla="*/ 0 w 256"/>
                <a:gd name="T65" fmla="*/ 1 h 184"/>
                <a:gd name="T66" fmla="*/ 1 w 256"/>
                <a:gd name="T67" fmla="*/ 1 h 184"/>
                <a:gd name="T68" fmla="*/ 1 w 256"/>
                <a:gd name="T69" fmla="*/ 1 h 184"/>
                <a:gd name="T70" fmla="*/ 1 w 256"/>
                <a:gd name="T71" fmla="*/ 1 h 184"/>
                <a:gd name="T72" fmla="*/ 1 w 256"/>
                <a:gd name="T73" fmla="*/ 1 h 184"/>
                <a:gd name="T74" fmla="*/ 1 w 256"/>
                <a:gd name="T75" fmla="*/ 1 h 184"/>
                <a:gd name="T76" fmla="*/ 1 w 256"/>
                <a:gd name="T77" fmla="*/ 1 h 184"/>
                <a:gd name="T78" fmla="*/ 1 w 256"/>
                <a:gd name="T79" fmla="*/ 1 h 184"/>
                <a:gd name="T80" fmla="*/ 1 w 256"/>
                <a:gd name="T81" fmla="*/ 0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184"/>
                <a:gd name="T125" fmla="*/ 256 w 256"/>
                <a:gd name="T126" fmla="*/ 184 h 1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184">
                  <a:moveTo>
                    <a:pt x="44" y="0"/>
                  </a:moveTo>
                  <a:lnTo>
                    <a:pt x="46" y="0"/>
                  </a:lnTo>
                  <a:lnTo>
                    <a:pt x="51" y="1"/>
                  </a:lnTo>
                  <a:lnTo>
                    <a:pt x="59" y="4"/>
                  </a:lnTo>
                  <a:lnTo>
                    <a:pt x="69" y="5"/>
                  </a:lnTo>
                  <a:lnTo>
                    <a:pt x="82" y="8"/>
                  </a:lnTo>
                  <a:lnTo>
                    <a:pt x="97" y="12"/>
                  </a:lnTo>
                  <a:lnTo>
                    <a:pt x="112" y="15"/>
                  </a:lnTo>
                  <a:lnTo>
                    <a:pt x="129" y="20"/>
                  </a:lnTo>
                  <a:lnTo>
                    <a:pt x="147" y="25"/>
                  </a:lnTo>
                  <a:lnTo>
                    <a:pt x="165" y="31"/>
                  </a:lnTo>
                  <a:lnTo>
                    <a:pt x="182" y="38"/>
                  </a:lnTo>
                  <a:lnTo>
                    <a:pt x="200" y="45"/>
                  </a:lnTo>
                  <a:lnTo>
                    <a:pt x="216" y="52"/>
                  </a:lnTo>
                  <a:lnTo>
                    <a:pt x="231" y="60"/>
                  </a:lnTo>
                  <a:lnTo>
                    <a:pt x="245" y="69"/>
                  </a:lnTo>
                  <a:lnTo>
                    <a:pt x="256" y="78"/>
                  </a:lnTo>
                  <a:lnTo>
                    <a:pt x="250" y="80"/>
                  </a:lnTo>
                  <a:lnTo>
                    <a:pt x="235" y="84"/>
                  </a:lnTo>
                  <a:lnTo>
                    <a:pt x="212" y="92"/>
                  </a:lnTo>
                  <a:lnTo>
                    <a:pt x="186" y="100"/>
                  </a:lnTo>
                  <a:lnTo>
                    <a:pt x="158" y="111"/>
                  </a:lnTo>
                  <a:lnTo>
                    <a:pt x="131" y="122"/>
                  </a:lnTo>
                  <a:lnTo>
                    <a:pt x="106" y="135"/>
                  </a:lnTo>
                  <a:lnTo>
                    <a:pt x="89" y="146"/>
                  </a:lnTo>
                  <a:lnTo>
                    <a:pt x="87" y="149"/>
                  </a:lnTo>
                  <a:lnTo>
                    <a:pt x="79" y="153"/>
                  </a:lnTo>
                  <a:lnTo>
                    <a:pt x="67" y="161"/>
                  </a:lnTo>
                  <a:lnTo>
                    <a:pt x="53" y="169"/>
                  </a:lnTo>
                  <a:lnTo>
                    <a:pt x="40" y="176"/>
                  </a:lnTo>
                  <a:lnTo>
                    <a:pt x="25" y="182"/>
                  </a:lnTo>
                  <a:lnTo>
                    <a:pt x="11" y="184"/>
                  </a:lnTo>
                  <a:lnTo>
                    <a:pt x="0" y="183"/>
                  </a:lnTo>
                  <a:lnTo>
                    <a:pt x="3" y="178"/>
                  </a:lnTo>
                  <a:lnTo>
                    <a:pt x="8" y="164"/>
                  </a:lnTo>
                  <a:lnTo>
                    <a:pt x="15" y="142"/>
                  </a:lnTo>
                  <a:lnTo>
                    <a:pt x="25" y="115"/>
                  </a:lnTo>
                  <a:lnTo>
                    <a:pt x="33" y="85"/>
                  </a:lnTo>
                  <a:lnTo>
                    <a:pt x="40" y="55"/>
                  </a:lnTo>
                  <a:lnTo>
                    <a:pt x="44" y="27"/>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8" name="Freeform 1060"/>
            <p:cNvSpPr>
              <a:spLocks/>
            </p:cNvSpPr>
            <p:nvPr/>
          </p:nvSpPr>
          <p:spPr bwMode="auto">
            <a:xfrm>
              <a:off x="2874" y="3407"/>
              <a:ext cx="192" cy="154"/>
            </a:xfrm>
            <a:custGeom>
              <a:avLst/>
              <a:gdLst>
                <a:gd name="T0" fmla="*/ 1 w 382"/>
                <a:gd name="T1" fmla="*/ 1 h 307"/>
                <a:gd name="T2" fmla="*/ 1 w 382"/>
                <a:gd name="T3" fmla="*/ 1 h 307"/>
                <a:gd name="T4" fmla="*/ 1 w 382"/>
                <a:gd name="T5" fmla="*/ 1 h 307"/>
                <a:gd name="T6" fmla="*/ 1 w 382"/>
                <a:gd name="T7" fmla="*/ 1 h 307"/>
                <a:gd name="T8" fmla="*/ 1 w 382"/>
                <a:gd name="T9" fmla="*/ 1 h 307"/>
                <a:gd name="T10" fmla="*/ 1 w 382"/>
                <a:gd name="T11" fmla="*/ 1 h 307"/>
                <a:gd name="T12" fmla="*/ 1 w 382"/>
                <a:gd name="T13" fmla="*/ 1 h 307"/>
                <a:gd name="T14" fmla="*/ 1 w 382"/>
                <a:gd name="T15" fmla="*/ 1 h 307"/>
                <a:gd name="T16" fmla="*/ 1 w 382"/>
                <a:gd name="T17" fmla="*/ 1 h 307"/>
                <a:gd name="T18" fmla="*/ 1 w 382"/>
                <a:gd name="T19" fmla="*/ 1 h 307"/>
                <a:gd name="T20" fmla="*/ 1 w 382"/>
                <a:gd name="T21" fmla="*/ 1 h 307"/>
                <a:gd name="T22" fmla="*/ 1 w 382"/>
                <a:gd name="T23" fmla="*/ 1 h 307"/>
                <a:gd name="T24" fmla="*/ 1 w 382"/>
                <a:gd name="T25" fmla="*/ 1 h 307"/>
                <a:gd name="T26" fmla="*/ 0 w 382"/>
                <a:gd name="T27" fmla="*/ 1 h 307"/>
                <a:gd name="T28" fmla="*/ 1 w 382"/>
                <a:gd name="T29" fmla="*/ 1 h 307"/>
                <a:gd name="T30" fmla="*/ 1 w 382"/>
                <a:gd name="T31" fmla="*/ 1 h 307"/>
                <a:gd name="T32" fmla="*/ 1 w 382"/>
                <a:gd name="T33" fmla="*/ 1 h 307"/>
                <a:gd name="T34" fmla="*/ 1 w 382"/>
                <a:gd name="T35" fmla="*/ 1 h 307"/>
                <a:gd name="T36" fmla="*/ 1 w 382"/>
                <a:gd name="T37" fmla="*/ 1 h 307"/>
                <a:gd name="T38" fmla="*/ 1 w 382"/>
                <a:gd name="T39" fmla="*/ 1 h 307"/>
                <a:gd name="T40" fmla="*/ 1 w 382"/>
                <a:gd name="T41" fmla="*/ 1 h 307"/>
                <a:gd name="T42" fmla="*/ 1 w 382"/>
                <a:gd name="T43" fmla="*/ 1 h 307"/>
                <a:gd name="T44" fmla="*/ 1 w 382"/>
                <a:gd name="T45" fmla="*/ 0 h 307"/>
                <a:gd name="T46" fmla="*/ 1 w 382"/>
                <a:gd name="T47" fmla="*/ 1 h 307"/>
                <a:gd name="T48" fmla="*/ 1 w 382"/>
                <a:gd name="T49" fmla="*/ 1 h 307"/>
                <a:gd name="T50" fmla="*/ 1 w 382"/>
                <a:gd name="T51" fmla="*/ 1 h 307"/>
                <a:gd name="T52" fmla="*/ 1 w 382"/>
                <a:gd name="T53" fmla="*/ 1 h 307"/>
                <a:gd name="T54" fmla="*/ 1 w 382"/>
                <a:gd name="T55" fmla="*/ 1 h 307"/>
                <a:gd name="T56" fmla="*/ 1 w 382"/>
                <a:gd name="T57" fmla="*/ 1 h 307"/>
                <a:gd name="T58" fmla="*/ 1 w 382"/>
                <a:gd name="T59" fmla="*/ 1 h 307"/>
                <a:gd name="T60" fmla="*/ 1 w 382"/>
                <a:gd name="T61" fmla="*/ 1 h 307"/>
                <a:gd name="T62" fmla="*/ 1 w 382"/>
                <a:gd name="T63" fmla="*/ 1 h 307"/>
                <a:gd name="T64" fmla="*/ 1 w 382"/>
                <a:gd name="T65" fmla="*/ 1 h 307"/>
                <a:gd name="T66" fmla="*/ 1 w 382"/>
                <a:gd name="T67" fmla="*/ 1 h 307"/>
                <a:gd name="T68" fmla="*/ 1 w 382"/>
                <a:gd name="T69" fmla="*/ 1 h 307"/>
                <a:gd name="T70" fmla="*/ 1 w 382"/>
                <a:gd name="T71" fmla="*/ 1 h 307"/>
                <a:gd name="T72" fmla="*/ 1 w 382"/>
                <a:gd name="T73" fmla="*/ 1 h 307"/>
                <a:gd name="T74" fmla="*/ 1 w 382"/>
                <a:gd name="T75" fmla="*/ 1 h 307"/>
                <a:gd name="T76" fmla="*/ 1 w 382"/>
                <a:gd name="T77" fmla="*/ 1 h 307"/>
                <a:gd name="T78" fmla="*/ 1 w 382"/>
                <a:gd name="T79" fmla="*/ 1 h 307"/>
                <a:gd name="T80" fmla="*/ 1 w 382"/>
                <a:gd name="T81" fmla="*/ 1 h 307"/>
                <a:gd name="T82" fmla="*/ 1 w 382"/>
                <a:gd name="T83" fmla="*/ 1 h 307"/>
                <a:gd name="T84" fmla="*/ 1 w 382"/>
                <a:gd name="T85" fmla="*/ 1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2"/>
                <a:gd name="T130" fmla="*/ 0 h 307"/>
                <a:gd name="T131" fmla="*/ 382 w 382"/>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2" h="307">
                  <a:moveTo>
                    <a:pt x="138" y="307"/>
                  </a:moveTo>
                  <a:lnTo>
                    <a:pt x="136" y="302"/>
                  </a:lnTo>
                  <a:lnTo>
                    <a:pt x="130" y="288"/>
                  </a:lnTo>
                  <a:lnTo>
                    <a:pt x="120" y="267"/>
                  </a:lnTo>
                  <a:lnTo>
                    <a:pt x="106" y="243"/>
                  </a:lnTo>
                  <a:lnTo>
                    <a:pt x="90" y="218"/>
                  </a:lnTo>
                  <a:lnTo>
                    <a:pt x="70" y="195"/>
                  </a:lnTo>
                  <a:lnTo>
                    <a:pt x="47" y="174"/>
                  </a:lnTo>
                  <a:lnTo>
                    <a:pt x="23" y="161"/>
                  </a:lnTo>
                  <a:lnTo>
                    <a:pt x="21" y="160"/>
                  </a:lnTo>
                  <a:lnTo>
                    <a:pt x="15" y="155"/>
                  </a:lnTo>
                  <a:lnTo>
                    <a:pt x="8" y="148"/>
                  </a:lnTo>
                  <a:lnTo>
                    <a:pt x="2" y="139"/>
                  </a:lnTo>
                  <a:lnTo>
                    <a:pt x="0" y="130"/>
                  </a:lnTo>
                  <a:lnTo>
                    <a:pt x="2" y="119"/>
                  </a:lnTo>
                  <a:lnTo>
                    <a:pt x="14" y="108"/>
                  </a:lnTo>
                  <a:lnTo>
                    <a:pt x="34" y="97"/>
                  </a:lnTo>
                  <a:lnTo>
                    <a:pt x="34" y="90"/>
                  </a:lnTo>
                  <a:lnTo>
                    <a:pt x="33" y="72"/>
                  </a:lnTo>
                  <a:lnTo>
                    <a:pt x="34" y="49"/>
                  </a:lnTo>
                  <a:lnTo>
                    <a:pt x="38" y="26"/>
                  </a:lnTo>
                  <a:lnTo>
                    <a:pt x="44" y="8"/>
                  </a:lnTo>
                  <a:lnTo>
                    <a:pt x="55" y="0"/>
                  </a:lnTo>
                  <a:lnTo>
                    <a:pt x="71" y="8"/>
                  </a:lnTo>
                  <a:lnTo>
                    <a:pt x="94" y="37"/>
                  </a:lnTo>
                  <a:lnTo>
                    <a:pt x="97" y="39"/>
                  </a:lnTo>
                  <a:lnTo>
                    <a:pt x="102" y="45"/>
                  </a:lnTo>
                  <a:lnTo>
                    <a:pt x="112" y="54"/>
                  </a:lnTo>
                  <a:lnTo>
                    <a:pt x="123" y="67"/>
                  </a:lnTo>
                  <a:lnTo>
                    <a:pt x="138" y="80"/>
                  </a:lnTo>
                  <a:lnTo>
                    <a:pt x="157" y="95"/>
                  </a:lnTo>
                  <a:lnTo>
                    <a:pt x="175" y="112"/>
                  </a:lnTo>
                  <a:lnTo>
                    <a:pt x="197" y="128"/>
                  </a:lnTo>
                  <a:lnTo>
                    <a:pt x="219" y="143"/>
                  </a:lnTo>
                  <a:lnTo>
                    <a:pt x="242" y="157"/>
                  </a:lnTo>
                  <a:lnTo>
                    <a:pt x="266" y="169"/>
                  </a:lnTo>
                  <a:lnTo>
                    <a:pt x="290" y="178"/>
                  </a:lnTo>
                  <a:lnTo>
                    <a:pt x="314" y="185"/>
                  </a:lnTo>
                  <a:lnTo>
                    <a:pt x="337" y="188"/>
                  </a:lnTo>
                  <a:lnTo>
                    <a:pt x="360" y="185"/>
                  </a:lnTo>
                  <a:lnTo>
                    <a:pt x="382" y="177"/>
                  </a:lnTo>
                  <a:lnTo>
                    <a:pt x="312" y="251"/>
                  </a:lnTo>
                  <a:lnTo>
                    <a:pt x="138" y="307"/>
                  </a:lnTo>
                  <a:close/>
                </a:path>
              </a:pathLst>
            </a:custGeom>
            <a:solidFill>
              <a:srgbClr val="7FD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09" name="Freeform 1061"/>
            <p:cNvSpPr>
              <a:spLocks/>
            </p:cNvSpPr>
            <p:nvPr/>
          </p:nvSpPr>
          <p:spPr bwMode="auto">
            <a:xfrm>
              <a:off x="3092" y="3305"/>
              <a:ext cx="273" cy="249"/>
            </a:xfrm>
            <a:custGeom>
              <a:avLst/>
              <a:gdLst>
                <a:gd name="T0" fmla="*/ 0 w 547"/>
                <a:gd name="T1" fmla="*/ 1 h 497"/>
                <a:gd name="T2" fmla="*/ 0 w 547"/>
                <a:gd name="T3" fmla="*/ 1 h 497"/>
                <a:gd name="T4" fmla="*/ 0 w 547"/>
                <a:gd name="T5" fmla="*/ 1 h 497"/>
                <a:gd name="T6" fmla="*/ 0 w 547"/>
                <a:gd name="T7" fmla="*/ 1 h 497"/>
                <a:gd name="T8" fmla="*/ 0 w 547"/>
                <a:gd name="T9" fmla="*/ 1 h 497"/>
                <a:gd name="T10" fmla="*/ 0 w 547"/>
                <a:gd name="T11" fmla="*/ 1 h 497"/>
                <a:gd name="T12" fmla="*/ 0 w 547"/>
                <a:gd name="T13" fmla="*/ 1 h 497"/>
                <a:gd name="T14" fmla="*/ 0 w 547"/>
                <a:gd name="T15" fmla="*/ 1 h 497"/>
                <a:gd name="T16" fmla="*/ 0 w 547"/>
                <a:gd name="T17" fmla="*/ 1 h 497"/>
                <a:gd name="T18" fmla="*/ 0 w 547"/>
                <a:gd name="T19" fmla="*/ 1 h 497"/>
                <a:gd name="T20" fmla="*/ 0 w 547"/>
                <a:gd name="T21" fmla="*/ 1 h 497"/>
                <a:gd name="T22" fmla="*/ 0 w 547"/>
                <a:gd name="T23" fmla="*/ 1 h 497"/>
                <a:gd name="T24" fmla="*/ 0 w 547"/>
                <a:gd name="T25" fmla="*/ 1 h 497"/>
                <a:gd name="T26" fmla="*/ 0 w 547"/>
                <a:gd name="T27" fmla="*/ 1 h 497"/>
                <a:gd name="T28" fmla="*/ 0 w 547"/>
                <a:gd name="T29" fmla="*/ 1 h 497"/>
                <a:gd name="T30" fmla="*/ 0 w 547"/>
                <a:gd name="T31" fmla="*/ 1 h 497"/>
                <a:gd name="T32" fmla="*/ 0 w 547"/>
                <a:gd name="T33" fmla="*/ 1 h 497"/>
                <a:gd name="T34" fmla="*/ 0 w 547"/>
                <a:gd name="T35" fmla="*/ 1 h 497"/>
                <a:gd name="T36" fmla="*/ 0 w 547"/>
                <a:gd name="T37" fmla="*/ 1 h 497"/>
                <a:gd name="T38" fmla="*/ 0 w 547"/>
                <a:gd name="T39" fmla="*/ 1 h 497"/>
                <a:gd name="T40" fmla="*/ 0 w 547"/>
                <a:gd name="T41" fmla="*/ 1 h 497"/>
                <a:gd name="T42" fmla="*/ 0 w 547"/>
                <a:gd name="T43" fmla="*/ 1 h 497"/>
                <a:gd name="T44" fmla="*/ 0 w 547"/>
                <a:gd name="T45" fmla="*/ 1 h 497"/>
                <a:gd name="T46" fmla="*/ 0 w 547"/>
                <a:gd name="T47" fmla="*/ 1 h 497"/>
                <a:gd name="T48" fmla="*/ 0 w 547"/>
                <a:gd name="T49" fmla="*/ 1 h 497"/>
                <a:gd name="T50" fmla="*/ 0 w 547"/>
                <a:gd name="T51" fmla="*/ 1 h 497"/>
                <a:gd name="T52" fmla="*/ 0 w 547"/>
                <a:gd name="T53" fmla="*/ 1 h 497"/>
                <a:gd name="T54" fmla="*/ 0 w 547"/>
                <a:gd name="T55" fmla="*/ 1 h 497"/>
                <a:gd name="T56" fmla="*/ 0 w 547"/>
                <a:gd name="T57" fmla="*/ 1 h 497"/>
                <a:gd name="T58" fmla="*/ 0 w 547"/>
                <a:gd name="T59" fmla="*/ 1 h 497"/>
                <a:gd name="T60" fmla="*/ 0 w 547"/>
                <a:gd name="T61" fmla="*/ 1 h 497"/>
                <a:gd name="T62" fmla="*/ 0 w 547"/>
                <a:gd name="T63" fmla="*/ 1 h 497"/>
                <a:gd name="T64" fmla="*/ 0 w 547"/>
                <a:gd name="T65" fmla="*/ 1 h 497"/>
                <a:gd name="T66" fmla="*/ 0 w 547"/>
                <a:gd name="T67" fmla="*/ 1 h 497"/>
                <a:gd name="T68" fmla="*/ 0 w 547"/>
                <a:gd name="T69" fmla="*/ 1 h 497"/>
                <a:gd name="T70" fmla="*/ 0 w 547"/>
                <a:gd name="T71" fmla="*/ 1 h 497"/>
                <a:gd name="T72" fmla="*/ 0 w 547"/>
                <a:gd name="T73" fmla="*/ 1 h 497"/>
                <a:gd name="T74" fmla="*/ 0 w 547"/>
                <a:gd name="T75" fmla="*/ 1 h 497"/>
                <a:gd name="T76" fmla="*/ 0 w 547"/>
                <a:gd name="T77" fmla="*/ 1 h 497"/>
                <a:gd name="T78" fmla="*/ 0 w 547"/>
                <a:gd name="T79" fmla="*/ 1 h 497"/>
                <a:gd name="T80" fmla="*/ 0 w 547"/>
                <a:gd name="T81" fmla="*/ 1 h 497"/>
                <a:gd name="T82" fmla="*/ 0 w 547"/>
                <a:gd name="T83" fmla="*/ 1 h 497"/>
                <a:gd name="T84" fmla="*/ 0 w 547"/>
                <a:gd name="T85" fmla="*/ 0 h 497"/>
                <a:gd name="T86" fmla="*/ 0 w 547"/>
                <a:gd name="T87" fmla="*/ 1 h 497"/>
                <a:gd name="T88" fmla="*/ 0 w 547"/>
                <a:gd name="T89" fmla="*/ 1 h 497"/>
                <a:gd name="T90" fmla="*/ 0 w 547"/>
                <a:gd name="T91" fmla="*/ 1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7"/>
                <a:gd name="T139" fmla="*/ 0 h 497"/>
                <a:gd name="T140" fmla="*/ 547 w 547"/>
                <a:gd name="T141" fmla="*/ 497 h 4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7" h="497">
                  <a:moveTo>
                    <a:pt x="209" y="14"/>
                  </a:moveTo>
                  <a:lnTo>
                    <a:pt x="206" y="27"/>
                  </a:lnTo>
                  <a:lnTo>
                    <a:pt x="198" y="63"/>
                  </a:lnTo>
                  <a:lnTo>
                    <a:pt x="185" y="110"/>
                  </a:lnTo>
                  <a:lnTo>
                    <a:pt x="166" y="160"/>
                  </a:lnTo>
                  <a:lnTo>
                    <a:pt x="141" y="201"/>
                  </a:lnTo>
                  <a:lnTo>
                    <a:pt x="110" y="226"/>
                  </a:lnTo>
                  <a:lnTo>
                    <a:pt x="73" y="222"/>
                  </a:lnTo>
                  <a:lnTo>
                    <a:pt x="29" y="182"/>
                  </a:lnTo>
                  <a:lnTo>
                    <a:pt x="27" y="183"/>
                  </a:lnTo>
                  <a:lnTo>
                    <a:pt x="21" y="185"/>
                  </a:lnTo>
                  <a:lnTo>
                    <a:pt x="14" y="191"/>
                  </a:lnTo>
                  <a:lnTo>
                    <a:pt x="6" y="199"/>
                  </a:lnTo>
                  <a:lnTo>
                    <a:pt x="1" y="209"/>
                  </a:lnTo>
                  <a:lnTo>
                    <a:pt x="0" y="222"/>
                  </a:lnTo>
                  <a:lnTo>
                    <a:pt x="5" y="238"/>
                  </a:lnTo>
                  <a:lnTo>
                    <a:pt x="16" y="258"/>
                  </a:lnTo>
                  <a:lnTo>
                    <a:pt x="37" y="307"/>
                  </a:lnTo>
                  <a:lnTo>
                    <a:pt x="126" y="311"/>
                  </a:lnTo>
                  <a:lnTo>
                    <a:pt x="129" y="315"/>
                  </a:lnTo>
                  <a:lnTo>
                    <a:pt x="140" y="326"/>
                  </a:lnTo>
                  <a:lnTo>
                    <a:pt x="156" y="342"/>
                  </a:lnTo>
                  <a:lnTo>
                    <a:pt x="175" y="360"/>
                  </a:lnTo>
                  <a:lnTo>
                    <a:pt x="197" y="378"/>
                  </a:lnTo>
                  <a:lnTo>
                    <a:pt x="219" y="393"/>
                  </a:lnTo>
                  <a:lnTo>
                    <a:pt x="241" y="403"/>
                  </a:lnTo>
                  <a:lnTo>
                    <a:pt x="261" y="406"/>
                  </a:lnTo>
                  <a:lnTo>
                    <a:pt x="320" y="497"/>
                  </a:lnTo>
                  <a:lnTo>
                    <a:pt x="547" y="374"/>
                  </a:lnTo>
                  <a:lnTo>
                    <a:pt x="439" y="78"/>
                  </a:lnTo>
                  <a:lnTo>
                    <a:pt x="438" y="77"/>
                  </a:lnTo>
                  <a:lnTo>
                    <a:pt x="437" y="74"/>
                  </a:lnTo>
                  <a:lnTo>
                    <a:pt x="433" y="68"/>
                  </a:lnTo>
                  <a:lnTo>
                    <a:pt x="429" y="61"/>
                  </a:lnTo>
                  <a:lnTo>
                    <a:pt x="422" y="53"/>
                  </a:lnTo>
                  <a:lnTo>
                    <a:pt x="414" y="44"/>
                  </a:lnTo>
                  <a:lnTo>
                    <a:pt x="403" y="36"/>
                  </a:lnTo>
                  <a:lnTo>
                    <a:pt x="391" y="26"/>
                  </a:lnTo>
                  <a:lnTo>
                    <a:pt x="377" y="18"/>
                  </a:lnTo>
                  <a:lnTo>
                    <a:pt x="360" y="11"/>
                  </a:lnTo>
                  <a:lnTo>
                    <a:pt x="341" y="6"/>
                  </a:lnTo>
                  <a:lnTo>
                    <a:pt x="320" y="2"/>
                  </a:lnTo>
                  <a:lnTo>
                    <a:pt x="296" y="0"/>
                  </a:lnTo>
                  <a:lnTo>
                    <a:pt x="270" y="1"/>
                  </a:lnTo>
                  <a:lnTo>
                    <a:pt x="241" y="6"/>
                  </a:lnTo>
                  <a:lnTo>
                    <a:pt x="209" y="14"/>
                  </a:lnTo>
                  <a:close/>
                </a:path>
              </a:pathLst>
            </a:custGeom>
            <a:solidFill>
              <a:srgbClr val="7FD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0" name="Freeform 1062"/>
            <p:cNvSpPr>
              <a:spLocks/>
            </p:cNvSpPr>
            <p:nvPr/>
          </p:nvSpPr>
          <p:spPr bwMode="auto">
            <a:xfrm>
              <a:off x="2944" y="3311"/>
              <a:ext cx="106" cy="91"/>
            </a:xfrm>
            <a:custGeom>
              <a:avLst/>
              <a:gdLst>
                <a:gd name="T0" fmla="*/ 1 w 212"/>
                <a:gd name="T1" fmla="*/ 1 h 182"/>
                <a:gd name="T2" fmla="*/ 1 w 212"/>
                <a:gd name="T3" fmla="*/ 1 h 182"/>
                <a:gd name="T4" fmla="*/ 1 w 212"/>
                <a:gd name="T5" fmla="*/ 1 h 182"/>
                <a:gd name="T6" fmla="*/ 1 w 212"/>
                <a:gd name="T7" fmla="*/ 1 h 182"/>
                <a:gd name="T8" fmla="*/ 1 w 212"/>
                <a:gd name="T9" fmla="*/ 1 h 182"/>
                <a:gd name="T10" fmla="*/ 1 w 212"/>
                <a:gd name="T11" fmla="*/ 1 h 182"/>
                <a:gd name="T12" fmla="*/ 1 w 212"/>
                <a:gd name="T13" fmla="*/ 1 h 182"/>
                <a:gd name="T14" fmla="*/ 1 w 212"/>
                <a:gd name="T15" fmla="*/ 1 h 182"/>
                <a:gd name="T16" fmla="*/ 1 w 212"/>
                <a:gd name="T17" fmla="*/ 1 h 182"/>
                <a:gd name="T18" fmla="*/ 1 w 212"/>
                <a:gd name="T19" fmla="*/ 1 h 182"/>
                <a:gd name="T20" fmla="*/ 1 w 212"/>
                <a:gd name="T21" fmla="*/ 1 h 182"/>
                <a:gd name="T22" fmla="*/ 1 w 212"/>
                <a:gd name="T23" fmla="*/ 1 h 182"/>
                <a:gd name="T24" fmla="*/ 1 w 212"/>
                <a:gd name="T25" fmla="*/ 1 h 182"/>
                <a:gd name="T26" fmla="*/ 1 w 212"/>
                <a:gd name="T27" fmla="*/ 1 h 182"/>
                <a:gd name="T28" fmla="*/ 1 w 212"/>
                <a:gd name="T29" fmla="*/ 1 h 182"/>
                <a:gd name="T30" fmla="*/ 1 w 212"/>
                <a:gd name="T31" fmla="*/ 1 h 182"/>
                <a:gd name="T32" fmla="*/ 1 w 212"/>
                <a:gd name="T33" fmla="*/ 1 h 182"/>
                <a:gd name="T34" fmla="*/ 1 w 212"/>
                <a:gd name="T35" fmla="*/ 1 h 182"/>
                <a:gd name="T36" fmla="*/ 1 w 212"/>
                <a:gd name="T37" fmla="*/ 1 h 182"/>
                <a:gd name="T38" fmla="*/ 1 w 212"/>
                <a:gd name="T39" fmla="*/ 1 h 182"/>
                <a:gd name="T40" fmla="*/ 1 w 212"/>
                <a:gd name="T41" fmla="*/ 1 h 182"/>
                <a:gd name="T42" fmla="*/ 1 w 212"/>
                <a:gd name="T43" fmla="*/ 1 h 182"/>
                <a:gd name="T44" fmla="*/ 0 w 212"/>
                <a:gd name="T45" fmla="*/ 1 h 182"/>
                <a:gd name="T46" fmla="*/ 1 w 212"/>
                <a:gd name="T47" fmla="*/ 1 h 182"/>
                <a:gd name="T48" fmla="*/ 1 w 212"/>
                <a:gd name="T49" fmla="*/ 0 h 182"/>
                <a:gd name="T50" fmla="*/ 1 w 212"/>
                <a:gd name="T51" fmla="*/ 1 h 182"/>
                <a:gd name="T52" fmla="*/ 1 w 212"/>
                <a:gd name="T53" fmla="*/ 1 h 182"/>
                <a:gd name="T54" fmla="*/ 1 w 212"/>
                <a:gd name="T55" fmla="*/ 1 h 1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182"/>
                <a:gd name="T86" fmla="*/ 212 w 212"/>
                <a:gd name="T87" fmla="*/ 182 h 1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182">
                  <a:moveTo>
                    <a:pt x="32" y="22"/>
                  </a:moveTo>
                  <a:lnTo>
                    <a:pt x="31" y="29"/>
                  </a:lnTo>
                  <a:lnTo>
                    <a:pt x="28" y="47"/>
                  </a:lnTo>
                  <a:lnTo>
                    <a:pt x="25" y="72"/>
                  </a:lnTo>
                  <a:lnTo>
                    <a:pt x="25" y="98"/>
                  </a:lnTo>
                  <a:lnTo>
                    <a:pt x="29" y="124"/>
                  </a:lnTo>
                  <a:lnTo>
                    <a:pt x="39" y="143"/>
                  </a:lnTo>
                  <a:lnTo>
                    <a:pt x="57" y="154"/>
                  </a:lnTo>
                  <a:lnTo>
                    <a:pt x="84" y="150"/>
                  </a:lnTo>
                  <a:lnTo>
                    <a:pt x="184" y="102"/>
                  </a:lnTo>
                  <a:lnTo>
                    <a:pt x="212" y="115"/>
                  </a:lnTo>
                  <a:lnTo>
                    <a:pt x="97" y="170"/>
                  </a:lnTo>
                  <a:lnTo>
                    <a:pt x="93" y="172"/>
                  </a:lnTo>
                  <a:lnTo>
                    <a:pt x="85" y="176"/>
                  </a:lnTo>
                  <a:lnTo>
                    <a:pt x="74" y="180"/>
                  </a:lnTo>
                  <a:lnTo>
                    <a:pt x="59" y="182"/>
                  </a:lnTo>
                  <a:lnTo>
                    <a:pt x="44" y="182"/>
                  </a:lnTo>
                  <a:lnTo>
                    <a:pt x="31" y="177"/>
                  </a:lnTo>
                  <a:lnTo>
                    <a:pt x="20" y="164"/>
                  </a:lnTo>
                  <a:lnTo>
                    <a:pt x="13" y="142"/>
                  </a:lnTo>
                  <a:lnTo>
                    <a:pt x="9" y="128"/>
                  </a:lnTo>
                  <a:lnTo>
                    <a:pt x="4" y="96"/>
                  </a:lnTo>
                  <a:lnTo>
                    <a:pt x="0" y="56"/>
                  </a:lnTo>
                  <a:lnTo>
                    <a:pt x="8" y="18"/>
                  </a:lnTo>
                  <a:lnTo>
                    <a:pt x="21" y="0"/>
                  </a:lnTo>
                  <a:lnTo>
                    <a:pt x="28" y="4"/>
                  </a:lnTo>
                  <a:lnTo>
                    <a:pt x="31" y="15"/>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1" name="Freeform 1063"/>
            <p:cNvSpPr>
              <a:spLocks/>
            </p:cNvSpPr>
            <p:nvPr/>
          </p:nvSpPr>
          <p:spPr bwMode="auto">
            <a:xfrm>
              <a:off x="3034" y="3286"/>
              <a:ext cx="163" cy="100"/>
            </a:xfrm>
            <a:custGeom>
              <a:avLst/>
              <a:gdLst>
                <a:gd name="T0" fmla="*/ 0 w 326"/>
                <a:gd name="T1" fmla="*/ 1 h 199"/>
                <a:gd name="T2" fmla="*/ 1 w 326"/>
                <a:gd name="T3" fmla="*/ 1 h 199"/>
                <a:gd name="T4" fmla="*/ 1 w 326"/>
                <a:gd name="T5" fmla="*/ 1 h 199"/>
                <a:gd name="T6" fmla="*/ 1 w 326"/>
                <a:gd name="T7" fmla="*/ 1 h 199"/>
                <a:gd name="T8" fmla="*/ 1 w 326"/>
                <a:gd name="T9" fmla="*/ 1 h 199"/>
                <a:gd name="T10" fmla="*/ 1 w 326"/>
                <a:gd name="T11" fmla="*/ 1 h 199"/>
                <a:gd name="T12" fmla="*/ 1 w 326"/>
                <a:gd name="T13" fmla="*/ 1 h 199"/>
                <a:gd name="T14" fmla="*/ 1 w 326"/>
                <a:gd name="T15" fmla="*/ 1 h 199"/>
                <a:gd name="T16" fmla="*/ 1 w 326"/>
                <a:gd name="T17" fmla="*/ 1 h 199"/>
                <a:gd name="T18" fmla="*/ 1 w 326"/>
                <a:gd name="T19" fmla="*/ 1 h 199"/>
                <a:gd name="T20" fmla="*/ 1 w 326"/>
                <a:gd name="T21" fmla="*/ 1 h 199"/>
                <a:gd name="T22" fmla="*/ 1 w 326"/>
                <a:gd name="T23" fmla="*/ 1 h 199"/>
                <a:gd name="T24" fmla="*/ 1 w 326"/>
                <a:gd name="T25" fmla="*/ 1 h 199"/>
                <a:gd name="T26" fmla="*/ 1 w 326"/>
                <a:gd name="T27" fmla="*/ 1 h 199"/>
                <a:gd name="T28" fmla="*/ 1 w 326"/>
                <a:gd name="T29" fmla="*/ 1 h 199"/>
                <a:gd name="T30" fmla="*/ 1 w 326"/>
                <a:gd name="T31" fmla="*/ 1 h 199"/>
                <a:gd name="T32" fmla="*/ 1 w 326"/>
                <a:gd name="T33" fmla="*/ 1 h 199"/>
                <a:gd name="T34" fmla="*/ 1 w 326"/>
                <a:gd name="T35" fmla="*/ 1 h 199"/>
                <a:gd name="T36" fmla="*/ 1 w 326"/>
                <a:gd name="T37" fmla="*/ 1 h 199"/>
                <a:gd name="T38" fmla="*/ 1 w 326"/>
                <a:gd name="T39" fmla="*/ 1 h 199"/>
                <a:gd name="T40" fmla="*/ 1 w 326"/>
                <a:gd name="T41" fmla="*/ 1 h 199"/>
                <a:gd name="T42" fmla="*/ 1 w 326"/>
                <a:gd name="T43" fmla="*/ 1 h 199"/>
                <a:gd name="T44" fmla="*/ 1 w 326"/>
                <a:gd name="T45" fmla="*/ 1 h 199"/>
                <a:gd name="T46" fmla="*/ 1 w 326"/>
                <a:gd name="T47" fmla="*/ 1 h 199"/>
                <a:gd name="T48" fmla="*/ 1 w 326"/>
                <a:gd name="T49" fmla="*/ 0 h 199"/>
                <a:gd name="T50" fmla="*/ 1 w 326"/>
                <a:gd name="T51" fmla="*/ 1 h 199"/>
                <a:gd name="T52" fmla="*/ 1 w 326"/>
                <a:gd name="T53" fmla="*/ 1 h 199"/>
                <a:gd name="T54" fmla="*/ 1 w 326"/>
                <a:gd name="T55" fmla="*/ 1 h 199"/>
                <a:gd name="T56" fmla="*/ 1 w 326"/>
                <a:gd name="T57" fmla="*/ 1 h 199"/>
                <a:gd name="T58" fmla="*/ 1 w 326"/>
                <a:gd name="T59" fmla="*/ 1 h 199"/>
                <a:gd name="T60" fmla="*/ 1 w 326"/>
                <a:gd name="T61" fmla="*/ 1 h 199"/>
                <a:gd name="T62" fmla="*/ 1 w 326"/>
                <a:gd name="T63" fmla="*/ 1 h 199"/>
                <a:gd name="T64" fmla="*/ 1 w 326"/>
                <a:gd name="T65" fmla="*/ 1 h 199"/>
                <a:gd name="T66" fmla="*/ 1 w 326"/>
                <a:gd name="T67" fmla="*/ 1 h 199"/>
                <a:gd name="T68" fmla="*/ 1 w 326"/>
                <a:gd name="T69" fmla="*/ 1 h 199"/>
                <a:gd name="T70" fmla="*/ 1 w 326"/>
                <a:gd name="T71" fmla="*/ 1 h 199"/>
                <a:gd name="T72" fmla="*/ 1 w 326"/>
                <a:gd name="T73" fmla="*/ 1 h 199"/>
                <a:gd name="T74" fmla="*/ 1 w 326"/>
                <a:gd name="T75" fmla="*/ 1 h 199"/>
                <a:gd name="T76" fmla="*/ 1 w 326"/>
                <a:gd name="T77" fmla="*/ 1 h 199"/>
                <a:gd name="T78" fmla="*/ 1 w 326"/>
                <a:gd name="T79" fmla="*/ 1 h 199"/>
                <a:gd name="T80" fmla="*/ 1 w 326"/>
                <a:gd name="T81" fmla="*/ 1 h 199"/>
                <a:gd name="T82" fmla="*/ 0 w 326"/>
                <a:gd name="T83" fmla="*/ 1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199"/>
                <a:gd name="T128" fmla="*/ 326 w 326"/>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199">
                  <a:moveTo>
                    <a:pt x="0" y="187"/>
                  </a:moveTo>
                  <a:lnTo>
                    <a:pt x="3" y="188"/>
                  </a:lnTo>
                  <a:lnTo>
                    <a:pt x="13" y="189"/>
                  </a:lnTo>
                  <a:lnTo>
                    <a:pt x="26" y="191"/>
                  </a:lnTo>
                  <a:lnTo>
                    <a:pt x="45" y="193"/>
                  </a:lnTo>
                  <a:lnTo>
                    <a:pt x="66" y="196"/>
                  </a:lnTo>
                  <a:lnTo>
                    <a:pt x="91" y="198"/>
                  </a:lnTo>
                  <a:lnTo>
                    <a:pt x="117" y="199"/>
                  </a:lnTo>
                  <a:lnTo>
                    <a:pt x="145" y="199"/>
                  </a:lnTo>
                  <a:lnTo>
                    <a:pt x="173" y="198"/>
                  </a:lnTo>
                  <a:lnTo>
                    <a:pt x="200" y="195"/>
                  </a:lnTo>
                  <a:lnTo>
                    <a:pt x="228" y="190"/>
                  </a:lnTo>
                  <a:lnTo>
                    <a:pt x="252" y="182"/>
                  </a:lnTo>
                  <a:lnTo>
                    <a:pt x="275" y="172"/>
                  </a:lnTo>
                  <a:lnTo>
                    <a:pt x="294" y="158"/>
                  </a:lnTo>
                  <a:lnTo>
                    <a:pt x="309" y="139"/>
                  </a:lnTo>
                  <a:lnTo>
                    <a:pt x="319" y="119"/>
                  </a:lnTo>
                  <a:lnTo>
                    <a:pt x="321" y="114"/>
                  </a:lnTo>
                  <a:lnTo>
                    <a:pt x="325" y="101"/>
                  </a:lnTo>
                  <a:lnTo>
                    <a:pt x="326" y="83"/>
                  </a:lnTo>
                  <a:lnTo>
                    <a:pt x="325" y="61"/>
                  </a:lnTo>
                  <a:lnTo>
                    <a:pt x="314" y="40"/>
                  </a:lnTo>
                  <a:lnTo>
                    <a:pt x="296" y="21"/>
                  </a:lnTo>
                  <a:lnTo>
                    <a:pt x="264" y="7"/>
                  </a:lnTo>
                  <a:lnTo>
                    <a:pt x="215" y="0"/>
                  </a:lnTo>
                  <a:lnTo>
                    <a:pt x="214" y="2"/>
                  </a:lnTo>
                  <a:lnTo>
                    <a:pt x="212" y="8"/>
                  </a:lnTo>
                  <a:lnTo>
                    <a:pt x="209" y="18"/>
                  </a:lnTo>
                  <a:lnTo>
                    <a:pt x="204" y="31"/>
                  </a:lnTo>
                  <a:lnTo>
                    <a:pt x="197" y="46"/>
                  </a:lnTo>
                  <a:lnTo>
                    <a:pt x="189" y="62"/>
                  </a:lnTo>
                  <a:lnTo>
                    <a:pt x="180" y="79"/>
                  </a:lnTo>
                  <a:lnTo>
                    <a:pt x="168" y="97"/>
                  </a:lnTo>
                  <a:lnTo>
                    <a:pt x="157" y="113"/>
                  </a:lnTo>
                  <a:lnTo>
                    <a:pt x="143" y="129"/>
                  </a:lnTo>
                  <a:lnTo>
                    <a:pt x="128" y="143"/>
                  </a:lnTo>
                  <a:lnTo>
                    <a:pt x="111" y="154"/>
                  </a:lnTo>
                  <a:lnTo>
                    <a:pt x="93" y="164"/>
                  </a:lnTo>
                  <a:lnTo>
                    <a:pt x="74" y="168"/>
                  </a:lnTo>
                  <a:lnTo>
                    <a:pt x="53" y="168"/>
                  </a:lnTo>
                  <a:lnTo>
                    <a:pt x="31" y="164"/>
                  </a:lnTo>
                  <a:lnTo>
                    <a:pt x="0" y="187"/>
                  </a:lnTo>
                  <a:close/>
                </a:path>
              </a:pathLst>
            </a:custGeom>
            <a:solidFill>
              <a:srgbClr val="7FD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2" name="Freeform 1064"/>
            <p:cNvSpPr>
              <a:spLocks/>
            </p:cNvSpPr>
            <p:nvPr/>
          </p:nvSpPr>
          <p:spPr bwMode="auto">
            <a:xfrm>
              <a:off x="3110" y="3286"/>
              <a:ext cx="50" cy="71"/>
            </a:xfrm>
            <a:custGeom>
              <a:avLst/>
              <a:gdLst>
                <a:gd name="T0" fmla="*/ 0 w 100"/>
                <a:gd name="T1" fmla="*/ 1 h 140"/>
                <a:gd name="T2" fmla="*/ 1 w 100"/>
                <a:gd name="T3" fmla="*/ 1 h 140"/>
                <a:gd name="T4" fmla="*/ 1 w 100"/>
                <a:gd name="T5" fmla="*/ 1 h 140"/>
                <a:gd name="T6" fmla="*/ 1 w 100"/>
                <a:gd name="T7" fmla="*/ 1 h 140"/>
                <a:gd name="T8" fmla="*/ 1 w 100"/>
                <a:gd name="T9" fmla="*/ 1 h 140"/>
                <a:gd name="T10" fmla="*/ 1 w 100"/>
                <a:gd name="T11" fmla="*/ 1 h 140"/>
                <a:gd name="T12" fmla="*/ 1 w 100"/>
                <a:gd name="T13" fmla="*/ 1 h 140"/>
                <a:gd name="T14" fmla="*/ 1 w 100"/>
                <a:gd name="T15" fmla="*/ 1 h 140"/>
                <a:gd name="T16" fmla="*/ 1 w 100"/>
                <a:gd name="T17" fmla="*/ 1 h 140"/>
                <a:gd name="T18" fmla="*/ 1 w 100"/>
                <a:gd name="T19" fmla="*/ 0 h 140"/>
                <a:gd name="T20" fmla="*/ 0 w 100"/>
                <a:gd name="T21" fmla="*/ 1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40"/>
                <a:gd name="T35" fmla="*/ 100 w 1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40">
                  <a:moveTo>
                    <a:pt x="0" y="119"/>
                  </a:moveTo>
                  <a:lnTo>
                    <a:pt x="6" y="122"/>
                  </a:lnTo>
                  <a:lnTo>
                    <a:pt x="22" y="130"/>
                  </a:lnTo>
                  <a:lnTo>
                    <a:pt x="43" y="138"/>
                  </a:lnTo>
                  <a:lnTo>
                    <a:pt x="65" y="140"/>
                  </a:lnTo>
                  <a:lnTo>
                    <a:pt x="84" y="134"/>
                  </a:lnTo>
                  <a:lnTo>
                    <a:pt x="98" y="113"/>
                  </a:lnTo>
                  <a:lnTo>
                    <a:pt x="100" y="71"/>
                  </a:lnTo>
                  <a:lnTo>
                    <a:pt x="88" y="7"/>
                  </a:lnTo>
                  <a:lnTo>
                    <a:pt x="63" y="0"/>
                  </a:lnTo>
                  <a:lnTo>
                    <a:pt x="0" y="119"/>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3" name="Freeform 1065"/>
            <p:cNvSpPr>
              <a:spLocks/>
            </p:cNvSpPr>
            <p:nvPr/>
          </p:nvSpPr>
          <p:spPr bwMode="auto">
            <a:xfrm>
              <a:off x="3090" y="3271"/>
              <a:ext cx="78" cy="105"/>
            </a:xfrm>
            <a:custGeom>
              <a:avLst/>
              <a:gdLst>
                <a:gd name="T0" fmla="*/ 1 w 156"/>
                <a:gd name="T1" fmla="*/ 1 h 209"/>
                <a:gd name="T2" fmla="*/ 1 w 156"/>
                <a:gd name="T3" fmla="*/ 1 h 209"/>
                <a:gd name="T4" fmla="*/ 1 w 156"/>
                <a:gd name="T5" fmla="*/ 1 h 209"/>
                <a:gd name="T6" fmla="*/ 1 w 156"/>
                <a:gd name="T7" fmla="*/ 1 h 209"/>
                <a:gd name="T8" fmla="*/ 1 w 156"/>
                <a:gd name="T9" fmla="*/ 1 h 209"/>
                <a:gd name="T10" fmla="*/ 1 w 156"/>
                <a:gd name="T11" fmla="*/ 1 h 209"/>
                <a:gd name="T12" fmla="*/ 1 w 156"/>
                <a:gd name="T13" fmla="*/ 1 h 209"/>
                <a:gd name="T14" fmla="*/ 1 w 156"/>
                <a:gd name="T15" fmla="*/ 1 h 209"/>
                <a:gd name="T16" fmla="*/ 1 w 156"/>
                <a:gd name="T17" fmla="*/ 1 h 209"/>
                <a:gd name="T18" fmla="*/ 1 w 156"/>
                <a:gd name="T19" fmla="*/ 1 h 209"/>
                <a:gd name="T20" fmla="*/ 0 w 156"/>
                <a:gd name="T21" fmla="*/ 1 h 209"/>
                <a:gd name="T22" fmla="*/ 1 w 156"/>
                <a:gd name="T23" fmla="*/ 1 h 209"/>
                <a:gd name="T24" fmla="*/ 1 w 156"/>
                <a:gd name="T25" fmla="*/ 1 h 209"/>
                <a:gd name="T26" fmla="*/ 1 w 156"/>
                <a:gd name="T27" fmla="*/ 1 h 209"/>
                <a:gd name="T28" fmla="*/ 1 w 156"/>
                <a:gd name="T29" fmla="*/ 1 h 209"/>
                <a:gd name="T30" fmla="*/ 1 w 156"/>
                <a:gd name="T31" fmla="*/ 1 h 209"/>
                <a:gd name="T32" fmla="*/ 1 w 156"/>
                <a:gd name="T33" fmla="*/ 1 h 209"/>
                <a:gd name="T34" fmla="*/ 1 w 156"/>
                <a:gd name="T35" fmla="*/ 1 h 209"/>
                <a:gd name="T36" fmla="*/ 1 w 156"/>
                <a:gd name="T37" fmla="*/ 1 h 209"/>
                <a:gd name="T38" fmla="*/ 1 w 156"/>
                <a:gd name="T39" fmla="*/ 1 h 209"/>
                <a:gd name="T40" fmla="*/ 1 w 156"/>
                <a:gd name="T41" fmla="*/ 1 h 209"/>
                <a:gd name="T42" fmla="*/ 1 w 156"/>
                <a:gd name="T43" fmla="*/ 1 h 209"/>
                <a:gd name="T44" fmla="*/ 1 w 156"/>
                <a:gd name="T45" fmla="*/ 1 h 209"/>
                <a:gd name="T46" fmla="*/ 1 w 156"/>
                <a:gd name="T47" fmla="*/ 1 h 209"/>
                <a:gd name="T48" fmla="*/ 1 w 156"/>
                <a:gd name="T49" fmla="*/ 0 h 209"/>
                <a:gd name="T50" fmla="*/ 1 w 156"/>
                <a:gd name="T51" fmla="*/ 1 h 209"/>
                <a:gd name="T52" fmla="*/ 1 w 156"/>
                <a:gd name="T53" fmla="*/ 1 h 209"/>
                <a:gd name="T54" fmla="*/ 1 w 156"/>
                <a:gd name="T55" fmla="*/ 1 h 2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209"/>
                <a:gd name="T86" fmla="*/ 156 w 156"/>
                <a:gd name="T87" fmla="*/ 209 h 2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209">
                  <a:moveTo>
                    <a:pt x="123" y="26"/>
                  </a:moveTo>
                  <a:lnTo>
                    <a:pt x="125" y="33"/>
                  </a:lnTo>
                  <a:lnTo>
                    <a:pt x="129" y="53"/>
                  </a:lnTo>
                  <a:lnTo>
                    <a:pt x="133" y="79"/>
                  </a:lnTo>
                  <a:lnTo>
                    <a:pt x="137" y="109"/>
                  </a:lnTo>
                  <a:lnTo>
                    <a:pt x="136" y="139"/>
                  </a:lnTo>
                  <a:lnTo>
                    <a:pt x="129" y="162"/>
                  </a:lnTo>
                  <a:lnTo>
                    <a:pt x="114" y="176"/>
                  </a:lnTo>
                  <a:lnTo>
                    <a:pt x="88" y="176"/>
                  </a:lnTo>
                  <a:lnTo>
                    <a:pt x="23" y="145"/>
                  </a:lnTo>
                  <a:lnTo>
                    <a:pt x="0" y="162"/>
                  </a:lnTo>
                  <a:lnTo>
                    <a:pt x="80" y="200"/>
                  </a:lnTo>
                  <a:lnTo>
                    <a:pt x="84" y="201"/>
                  </a:lnTo>
                  <a:lnTo>
                    <a:pt x="91" y="205"/>
                  </a:lnTo>
                  <a:lnTo>
                    <a:pt x="102" y="208"/>
                  </a:lnTo>
                  <a:lnTo>
                    <a:pt x="115" y="209"/>
                  </a:lnTo>
                  <a:lnTo>
                    <a:pt x="128" y="207"/>
                  </a:lnTo>
                  <a:lnTo>
                    <a:pt x="139" y="198"/>
                  </a:lnTo>
                  <a:lnTo>
                    <a:pt x="147" y="182"/>
                  </a:lnTo>
                  <a:lnTo>
                    <a:pt x="152" y="157"/>
                  </a:lnTo>
                  <a:lnTo>
                    <a:pt x="154" y="142"/>
                  </a:lnTo>
                  <a:lnTo>
                    <a:pt x="156" y="105"/>
                  </a:lnTo>
                  <a:lnTo>
                    <a:pt x="154" y="60"/>
                  </a:lnTo>
                  <a:lnTo>
                    <a:pt x="144" y="18"/>
                  </a:lnTo>
                  <a:lnTo>
                    <a:pt x="131" y="0"/>
                  </a:lnTo>
                  <a:lnTo>
                    <a:pt x="125" y="4"/>
                  </a:lnTo>
                  <a:lnTo>
                    <a:pt x="123" y="18"/>
                  </a:lnTo>
                  <a:lnTo>
                    <a:pt x="12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4" name="Freeform 1066"/>
            <p:cNvSpPr>
              <a:spLocks/>
            </p:cNvSpPr>
            <p:nvPr/>
          </p:nvSpPr>
          <p:spPr bwMode="auto">
            <a:xfrm>
              <a:off x="2908" y="3437"/>
              <a:ext cx="94" cy="128"/>
            </a:xfrm>
            <a:custGeom>
              <a:avLst/>
              <a:gdLst>
                <a:gd name="T0" fmla="*/ 1 w 187"/>
                <a:gd name="T1" fmla="*/ 1 h 256"/>
                <a:gd name="T2" fmla="*/ 1 w 187"/>
                <a:gd name="T3" fmla="*/ 1 h 256"/>
                <a:gd name="T4" fmla="*/ 1 w 187"/>
                <a:gd name="T5" fmla="*/ 1 h 256"/>
                <a:gd name="T6" fmla="*/ 1 w 187"/>
                <a:gd name="T7" fmla="*/ 1 h 256"/>
                <a:gd name="T8" fmla="*/ 1 w 187"/>
                <a:gd name="T9" fmla="*/ 1 h 256"/>
                <a:gd name="T10" fmla="*/ 1 w 187"/>
                <a:gd name="T11" fmla="*/ 1 h 256"/>
                <a:gd name="T12" fmla="*/ 1 w 187"/>
                <a:gd name="T13" fmla="*/ 1 h 256"/>
                <a:gd name="T14" fmla="*/ 1 w 187"/>
                <a:gd name="T15" fmla="*/ 1 h 256"/>
                <a:gd name="T16" fmla="*/ 0 w 187"/>
                <a:gd name="T17" fmla="*/ 1 h 256"/>
                <a:gd name="T18" fmla="*/ 1 w 187"/>
                <a:gd name="T19" fmla="*/ 1 h 256"/>
                <a:gd name="T20" fmla="*/ 1 w 187"/>
                <a:gd name="T21" fmla="*/ 1 h 256"/>
                <a:gd name="T22" fmla="*/ 1 w 187"/>
                <a:gd name="T23" fmla="*/ 1 h 256"/>
                <a:gd name="T24" fmla="*/ 1 w 187"/>
                <a:gd name="T25" fmla="*/ 1 h 256"/>
                <a:gd name="T26" fmla="*/ 1 w 187"/>
                <a:gd name="T27" fmla="*/ 0 h 256"/>
                <a:gd name="T28" fmla="*/ 1 w 187"/>
                <a:gd name="T29" fmla="*/ 1 h 256"/>
                <a:gd name="T30" fmla="*/ 1 w 187"/>
                <a:gd name="T31" fmla="*/ 1 h 256"/>
                <a:gd name="T32" fmla="*/ 1 w 187"/>
                <a:gd name="T33" fmla="*/ 1 h 256"/>
                <a:gd name="T34" fmla="*/ 1 w 187"/>
                <a:gd name="T35" fmla="*/ 1 h 256"/>
                <a:gd name="T36" fmla="*/ 1 w 187"/>
                <a:gd name="T37" fmla="*/ 1 h 256"/>
                <a:gd name="T38" fmla="*/ 1 w 187"/>
                <a:gd name="T39" fmla="*/ 1 h 256"/>
                <a:gd name="T40" fmla="*/ 1 w 187"/>
                <a:gd name="T41" fmla="*/ 1 h 256"/>
                <a:gd name="T42" fmla="*/ 1 w 187"/>
                <a:gd name="T43" fmla="*/ 1 h 256"/>
                <a:gd name="T44" fmla="*/ 1 w 187"/>
                <a:gd name="T45" fmla="*/ 1 h 256"/>
                <a:gd name="T46" fmla="*/ 1 w 187"/>
                <a:gd name="T47" fmla="*/ 1 h 256"/>
                <a:gd name="T48" fmla="*/ 1 w 187"/>
                <a:gd name="T49" fmla="*/ 1 h 256"/>
                <a:gd name="T50" fmla="*/ 1 w 187"/>
                <a:gd name="T51" fmla="*/ 1 h 256"/>
                <a:gd name="T52" fmla="*/ 1 w 187"/>
                <a:gd name="T53" fmla="*/ 1 h 256"/>
                <a:gd name="T54" fmla="*/ 1 w 187"/>
                <a:gd name="T55" fmla="*/ 1 h 256"/>
                <a:gd name="T56" fmla="*/ 1 w 187"/>
                <a:gd name="T57" fmla="*/ 1 h 256"/>
                <a:gd name="T58" fmla="*/ 1 w 187"/>
                <a:gd name="T59" fmla="*/ 1 h 256"/>
                <a:gd name="T60" fmla="*/ 1 w 187"/>
                <a:gd name="T61" fmla="*/ 1 h 256"/>
                <a:gd name="T62" fmla="*/ 1 w 187"/>
                <a:gd name="T63" fmla="*/ 1 h 256"/>
                <a:gd name="T64" fmla="*/ 1 w 187"/>
                <a:gd name="T65" fmla="*/ 1 h 256"/>
                <a:gd name="T66" fmla="*/ 1 w 187"/>
                <a:gd name="T67" fmla="*/ 1 h 256"/>
                <a:gd name="T68" fmla="*/ 1 w 187"/>
                <a:gd name="T69" fmla="*/ 1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56"/>
                <a:gd name="T107" fmla="*/ 187 w 187"/>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56">
                  <a:moveTo>
                    <a:pt x="84" y="256"/>
                  </a:moveTo>
                  <a:lnTo>
                    <a:pt x="84" y="247"/>
                  </a:lnTo>
                  <a:lnTo>
                    <a:pt x="81" y="227"/>
                  </a:lnTo>
                  <a:lnTo>
                    <a:pt x="77" y="197"/>
                  </a:lnTo>
                  <a:lnTo>
                    <a:pt x="70" y="159"/>
                  </a:lnTo>
                  <a:lnTo>
                    <a:pt x="60" y="118"/>
                  </a:lnTo>
                  <a:lnTo>
                    <a:pt x="45" y="78"/>
                  </a:lnTo>
                  <a:lnTo>
                    <a:pt x="25" y="40"/>
                  </a:lnTo>
                  <a:lnTo>
                    <a:pt x="0" y="9"/>
                  </a:lnTo>
                  <a:lnTo>
                    <a:pt x="1" y="8"/>
                  </a:lnTo>
                  <a:lnTo>
                    <a:pt x="4" y="6"/>
                  </a:lnTo>
                  <a:lnTo>
                    <a:pt x="9" y="3"/>
                  </a:lnTo>
                  <a:lnTo>
                    <a:pt x="15" y="1"/>
                  </a:lnTo>
                  <a:lnTo>
                    <a:pt x="22" y="0"/>
                  </a:lnTo>
                  <a:lnTo>
                    <a:pt x="28" y="2"/>
                  </a:lnTo>
                  <a:lnTo>
                    <a:pt x="35" y="8"/>
                  </a:lnTo>
                  <a:lnTo>
                    <a:pt x="43" y="17"/>
                  </a:lnTo>
                  <a:lnTo>
                    <a:pt x="47" y="24"/>
                  </a:lnTo>
                  <a:lnTo>
                    <a:pt x="56" y="40"/>
                  </a:lnTo>
                  <a:lnTo>
                    <a:pt x="70" y="65"/>
                  </a:lnTo>
                  <a:lnTo>
                    <a:pt x="88" y="94"/>
                  </a:lnTo>
                  <a:lnTo>
                    <a:pt x="110" y="125"/>
                  </a:lnTo>
                  <a:lnTo>
                    <a:pt x="134" y="154"/>
                  </a:lnTo>
                  <a:lnTo>
                    <a:pt x="161" y="177"/>
                  </a:lnTo>
                  <a:lnTo>
                    <a:pt x="187" y="193"/>
                  </a:lnTo>
                  <a:lnTo>
                    <a:pt x="185" y="193"/>
                  </a:lnTo>
                  <a:lnTo>
                    <a:pt x="178" y="194"/>
                  </a:lnTo>
                  <a:lnTo>
                    <a:pt x="168" y="193"/>
                  </a:lnTo>
                  <a:lnTo>
                    <a:pt x="155" y="191"/>
                  </a:lnTo>
                  <a:lnTo>
                    <a:pt x="140" y="186"/>
                  </a:lnTo>
                  <a:lnTo>
                    <a:pt x="125" y="177"/>
                  </a:lnTo>
                  <a:lnTo>
                    <a:pt x="110" y="164"/>
                  </a:lnTo>
                  <a:lnTo>
                    <a:pt x="95" y="145"/>
                  </a:lnTo>
                  <a:lnTo>
                    <a:pt x="124" y="247"/>
                  </a:lnTo>
                  <a:lnTo>
                    <a:pt x="84"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5" name="Freeform 1067"/>
            <p:cNvSpPr>
              <a:spLocks/>
            </p:cNvSpPr>
            <p:nvPr/>
          </p:nvSpPr>
          <p:spPr bwMode="auto">
            <a:xfrm>
              <a:off x="2960" y="3577"/>
              <a:ext cx="309" cy="188"/>
            </a:xfrm>
            <a:custGeom>
              <a:avLst/>
              <a:gdLst>
                <a:gd name="T0" fmla="*/ 1 w 617"/>
                <a:gd name="T1" fmla="*/ 1 h 376"/>
                <a:gd name="T2" fmla="*/ 1 w 617"/>
                <a:gd name="T3" fmla="*/ 1 h 376"/>
                <a:gd name="T4" fmla="*/ 1 w 617"/>
                <a:gd name="T5" fmla="*/ 1 h 376"/>
                <a:gd name="T6" fmla="*/ 1 w 617"/>
                <a:gd name="T7" fmla="*/ 1 h 376"/>
                <a:gd name="T8" fmla="*/ 1 w 617"/>
                <a:gd name="T9" fmla="*/ 1 h 376"/>
                <a:gd name="T10" fmla="*/ 1 w 617"/>
                <a:gd name="T11" fmla="*/ 1 h 376"/>
                <a:gd name="T12" fmla="*/ 1 w 617"/>
                <a:gd name="T13" fmla="*/ 1 h 376"/>
                <a:gd name="T14" fmla="*/ 1 w 617"/>
                <a:gd name="T15" fmla="*/ 1 h 376"/>
                <a:gd name="T16" fmla="*/ 1 w 617"/>
                <a:gd name="T17" fmla="*/ 1 h 376"/>
                <a:gd name="T18" fmla="*/ 1 w 617"/>
                <a:gd name="T19" fmla="*/ 1 h 376"/>
                <a:gd name="T20" fmla="*/ 1 w 617"/>
                <a:gd name="T21" fmla="*/ 1 h 376"/>
                <a:gd name="T22" fmla="*/ 1 w 617"/>
                <a:gd name="T23" fmla="*/ 1 h 376"/>
                <a:gd name="T24" fmla="*/ 1 w 617"/>
                <a:gd name="T25" fmla="*/ 1 h 376"/>
                <a:gd name="T26" fmla="*/ 1 w 617"/>
                <a:gd name="T27" fmla="*/ 1 h 376"/>
                <a:gd name="T28" fmla="*/ 1 w 617"/>
                <a:gd name="T29" fmla="*/ 1 h 376"/>
                <a:gd name="T30" fmla="*/ 1 w 617"/>
                <a:gd name="T31" fmla="*/ 1 h 376"/>
                <a:gd name="T32" fmla="*/ 1 w 617"/>
                <a:gd name="T33" fmla="*/ 1 h 376"/>
                <a:gd name="T34" fmla="*/ 1 w 617"/>
                <a:gd name="T35" fmla="*/ 1 h 376"/>
                <a:gd name="T36" fmla="*/ 1 w 617"/>
                <a:gd name="T37" fmla="*/ 1 h 376"/>
                <a:gd name="T38" fmla="*/ 1 w 617"/>
                <a:gd name="T39" fmla="*/ 0 h 376"/>
                <a:gd name="T40" fmla="*/ 1 w 617"/>
                <a:gd name="T41" fmla="*/ 1 h 376"/>
                <a:gd name="T42" fmla="*/ 1 w 617"/>
                <a:gd name="T43" fmla="*/ 1 h 376"/>
                <a:gd name="T44" fmla="*/ 1 w 617"/>
                <a:gd name="T45" fmla="*/ 1 h 376"/>
                <a:gd name="T46" fmla="*/ 1 w 617"/>
                <a:gd name="T47" fmla="*/ 1 h 376"/>
                <a:gd name="T48" fmla="*/ 1 w 617"/>
                <a:gd name="T49" fmla="*/ 1 h 376"/>
                <a:gd name="T50" fmla="*/ 1 w 617"/>
                <a:gd name="T51" fmla="*/ 1 h 376"/>
                <a:gd name="T52" fmla="*/ 1 w 617"/>
                <a:gd name="T53" fmla="*/ 1 h 376"/>
                <a:gd name="T54" fmla="*/ 1 w 617"/>
                <a:gd name="T55" fmla="*/ 1 h 376"/>
                <a:gd name="T56" fmla="*/ 1 w 617"/>
                <a:gd name="T57" fmla="*/ 1 h 376"/>
                <a:gd name="T58" fmla="*/ 1 w 617"/>
                <a:gd name="T59" fmla="*/ 1 h 376"/>
                <a:gd name="T60" fmla="*/ 1 w 617"/>
                <a:gd name="T61" fmla="*/ 1 h 376"/>
                <a:gd name="T62" fmla="*/ 1 w 617"/>
                <a:gd name="T63" fmla="*/ 1 h 376"/>
                <a:gd name="T64" fmla="*/ 1 w 617"/>
                <a:gd name="T65" fmla="*/ 1 h 376"/>
                <a:gd name="T66" fmla="*/ 1 w 617"/>
                <a:gd name="T67" fmla="*/ 1 h 376"/>
                <a:gd name="T68" fmla="*/ 1 w 617"/>
                <a:gd name="T69" fmla="*/ 1 h 376"/>
                <a:gd name="T70" fmla="*/ 1 w 617"/>
                <a:gd name="T71" fmla="*/ 1 h 376"/>
                <a:gd name="T72" fmla="*/ 1 w 617"/>
                <a:gd name="T73" fmla="*/ 1 h 376"/>
                <a:gd name="T74" fmla="*/ 1 w 617"/>
                <a:gd name="T75" fmla="*/ 1 h 376"/>
                <a:gd name="T76" fmla="*/ 1 w 617"/>
                <a:gd name="T77" fmla="*/ 1 h 376"/>
                <a:gd name="T78" fmla="*/ 1 w 617"/>
                <a:gd name="T79" fmla="*/ 1 h 376"/>
                <a:gd name="T80" fmla="*/ 1 w 617"/>
                <a:gd name="T81" fmla="*/ 1 h 376"/>
                <a:gd name="T82" fmla="*/ 1 w 617"/>
                <a:gd name="T83" fmla="*/ 1 h 376"/>
                <a:gd name="T84" fmla="*/ 1 w 617"/>
                <a:gd name="T85" fmla="*/ 1 h 376"/>
                <a:gd name="T86" fmla="*/ 0 w 617"/>
                <a:gd name="T87" fmla="*/ 1 h 376"/>
                <a:gd name="T88" fmla="*/ 1 w 617"/>
                <a:gd name="T89" fmla="*/ 1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7"/>
                <a:gd name="T136" fmla="*/ 0 h 376"/>
                <a:gd name="T137" fmla="*/ 617 w 617"/>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7" h="376">
                  <a:moveTo>
                    <a:pt x="21" y="373"/>
                  </a:moveTo>
                  <a:lnTo>
                    <a:pt x="26" y="373"/>
                  </a:lnTo>
                  <a:lnTo>
                    <a:pt x="39" y="374"/>
                  </a:lnTo>
                  <a:lnTo>
                    <a:pt x="59" y="375"/>
                  </a:lnTo>
                  <a:lnTo>
                    <a:pt x="86" y="375"/>
                  </a:lnTo>
                  <a:lnTo>
                    <a:pt x="118" y="376"/>
                  </a:lnTo>
                  <a:lnTo>
                    <a:pt x="154" y="376"/>
                  </a:lnTo>
                  <a:lnTo>
                    <a:pt x="194" y="376"/>
                  </a:lnTo>
                  <a:lnTo>
                    <a:pt x="237" y="375"/>
                  </a:lnTo>
                  <a:lnTo>
                    <a:pt x="281" y="373"/>
                  </a:lnTo>
                  <a:lnTo>
                    <a:pt x="324" y="370"/>
                  </a:lnTo>
                  <a:lnTo>
                    <a:pt x="368" y="366"/>
                  </a:lnTo>
                  <a:lnTo>
                    <a:pt x="411" y="359"/>
                  </a:lnTo>
                  <a:lnTo>
                    <a:pt x="450" y="351"/>
                  </a:lnTo>
                  <a:lnTo>
                    <a:pt x="487" y="341"/>
                  </a:lnTo>
                  <a:lnTo>
                    <a:pt x="518" y="329"/>
                  </a:lnTo>
                  <a:lnTo>
                    <a:pt x="544" y="314"/>
                  </a:lnTo>
                  <a:lnTo>
                    <a:pt x="617" y="5"/>
                  </a:lnTo>
                  <a:lnTo>
                    <a:pt x="559" y="26"/>
                  </a:lnTo>
                  <a:lnTo>
                    <a:pt x="350" y="0"/>
                  </a:lnTo>
                  <a:lnTo>
                    <a:pt x="335" y="18"/>
                  </a:lnTo>
                  <a:lnTo>
                    <a:pt x="317" y="31"/>
                  </a:lnTo>
                  <a:lnTo>
                    <a:pt x="301" y="41"/>
                  </a:lnTo>
                  <a:lnTo>
                    <a:pt x="285" y="48"/>
                  </a:lnTo>
                  <a:lnTo>
                    <a:pt x="271" y="53"/>
                  </a:lnTo>
                  <a:lnTo>
                    <a:pt x="260" y="55"/>
                  </a:lnTo>
                  <a:lnTo>
                    <a:pt x="252" y="56"/>
                  </a:lnTo>
                  <a:lnTo>
                    <a:pt x="250" y="56"/>
                  </a:lnTo>
                  <a:lnTo>
                    <a:pt x="240" y="68"/>
                  </a:lnTo>
                  <a:lnTo>
                    <a:pt x="228" y="81"/>
                  </a:lnTo>
                  <a:lnTo>
                    <a:pt x="213" y="95"/>
                  </a:lnTo>
                  <a:lnTo>
                    <a:pt x="195" y="110"/>
                  </a:lnTo>
                  <a:lnTo>
                    <a:pt x="175" y="126"/>
                  </a:lnTo>
                  <a:lnTo>
                    <a:pt x="154" y="141"/>
                  </a:lnTo>
                  <a:lnTo>
                    <a:pt x="132" y="157"/>
                  </a:lnTo>
                  <a:lnTo>
                    <a:pt x="111" y="172"/>
                  </a:lnTo>
                  <a:lnTo>
                    <a:pt x="89" y="187"/>
                  </a:lnTo>
                  <a:lnTo>
                    <a:pt x="69" y="201"/>
                  </a:lnTo>
                  <a:lnTo>
                    <a:pt x="50" y="213"/>
                  </a:lnTo>
                  <a:lnTo>
                    <a:pt x="33" y="224"/>
                  </a:lnTo>
                  <a:lnTo>
                    <a:pt x="19" y="232"/>
                  </a:lnTo>
                  <a:lnTo>
                    <a:pt x="9" y="239"/>
                  </a:lnTo>
                  <a:lnTo>
                    <a:pt x="2" y="244"/>
                  </a:lnTo>
                  <a:lnTo>
                    <a:pt x="0" y="245"/>
                  </a:lnTo>
                  <a:lnTo>
                    <a:pt x="21" y="37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6" name="Freeform 1068"/>
            <p:cNvSpPr>
              <a:spLocks/>
            </p:cNvSpPr>
            <p:nvPr/>
          </p:nvSpPr>
          <p:spPr bwMode="auto">
            <a:xfrm>
              <a:off x="2957" y="3618"/>
              <a:ext cx="163" cy="145"/>
            </a:xfrm>
            <a:custGeom>
              <a:avLst/>
              <a:gdLst>
                <a:gd name="T0" fmla="*/ 1 w 325"/>
                <a:gd name="T1" fmla="*/ 0 h 292"/>
                <a:gd name="T2" fmla="*/ 1 w 325"/>
                <a:gd name="T3" fmla="*/ 0 h 292"/>
                <a:gd name="T4" fmla="*/ 1 w 325"/>
                <a:gd name="T5" fmla="*/ 0 h 292"/>
                <a:gd name="T6" fmla="*/ 1 w 325"/>
                <a:gd name="T7" fmla="*/ 0 h 292"/>
                <a:gd name="T8" fmla="*/ 1 w 325"/>
                <a:gd name="T9" fmla="*/ 0 h 292"/>
                <a:gd name="T10" fmla="*/ 1 w 325"/>
                <a:gd name="T11" fmla="*/ 0 h 292"/>
                <a:gd name="T12" fmla="*/ 1 w 325"/>
                <a:gd name="T13" fmla="*/ 0 h 292"/>
                <a:gd name="T14" fmla="*/ 1 w 325"/>
                <a:gd name="T15" fmla="*/ 0 h 292"/>
                <a:gd name="T16" fmla="*/ 1 w 325"/>
                <a:gd name="T17" fmla="*/ 0 h 292"/>
                <a:gd name="T18" fmla="*/ 1 w 325"/>
                <a:gd name="T19" fmla="*/ 0 h 292"/>
                <a:gd name="T20" fmla="*/ 1 w 325"/>
                <a:gd name="T21" fmla="*/ 0 h 292"/>
                <a:gd name="T22" fmla="*/ 1 w 325"/>
                <a:gd name="T23" fmla="*/ 0 h 292"/>
                <a:gd name="T24" fmla="*/ 1 w 325"/>
                <a:gd name="T25" fmla="*/ 0 h 292"/>
                <a:gd name="T26" fmla="*/ 1 w 325"/>
                <a:gd name="T27" fmla="*/ 0 h 292"/>
                <a:gd name="T28" fmla="*/ 1 w 325"/>
                <a:gd name="T29" fmla="*/ 0 h 292"/>
                <a:gd name="T30" fmla="*/ 1 w 325"/>
                <a:gd name="T31" fmla="*/ 0 h 292"/>
                <a:gd name="T32" fmla="*/ 1 w 325"/>
                <a:gd name="T33" fmla="*/ 0 h 292"/>
                <a:gd name="T34" fmla="*/ 1 w 325"/>
                <a:gd name="T35" fmla="*/ 0 h 292"/>
                <a:gd name="T36" fmla="*/ 1 w 325"/>
                <a:gd name="T37" fmla="*/ 0 h 292"/>
                <a:gd name="T38" fmla="*/ 1 w 325"/>
                <a:gd name="T39" fmla="*/ 0 h 292"/>
                <a:gd name="T40" fmla="*/ 1 w 325"/>
                <a:gd name="T41" fmla="*/ 0 h 292"/>
                <a:gd name="T42" fmla="*/ 1 w 325"/>
                <a:gd name="T43" fmla="*/ 0 h 292"/>
                <a:gd name="T44" fmla="*/ 1 w 325"/>
                <a:gd name="T45" fmla="*/ 0 h 292"/>
                <a:gd name="T46" fmla="*/ 1 w 325"/>
                <a:gd name="T47" fmla="*/ 0 h 292"/>
                <a:gd name="T48" fmla="*/ 1 w 325"/>
                <a:gd name="T49" fmla="*/ 0 h 292"/>
                <a:gd name="T50" fmla="*/ 1 w 325"/>
                <a:gd name="T51" fmla="*/ 0 h 292"/>
                <a:gd name="T52" fmla="*/ 1 w 325"/>
                <a:gd name="T53" fmla="*/ 0 h 292"/>
                <a:gd name="T54" fmla="*/ 1 w 325"/>
                <a:gd name="T55" fmla="*/ 0 h 292"/>
                <a:gd name="T56" fmla="*/ 1 w 325"/>
                <a:gd name="T57" fmla="*/ 0 h 292"/>
                <a:gd name="T58" fmla="*/ 1 w 325"/>
                <a:gd name="T59" fmla="*/ 0 h 292"/>
                <a:gd name="T60" fmla="*/ 1 w 325"/>
                <a:gd name="T61" fmla="*/ 0 h 292"/>
                <a:gd name="T62" fmla="*/ 1 w 325"/>
                <a:gd name="T63" fmla="*/ 0 h 292"/>
                <a:gd name="T64" fmla="*/ 1 w 325"/>
                <a:gd name="T65" fmla="*/ 0 h 292"/>
                <a:gd name="T66" fmla="*/ 1 w 325"/>
                <a:gd name="T67" fmla="*/ 0 h 292"/>
                <a:gd name="T68" fmla="*/ 1 w 325"/>
                <a:gd name="T69" fmla="*/ 0 h 292"/>
                <a:gd name="T70" fmla="*/ 1 w 325"/>
                <a:gd name="T71" fmla="*/ 0 h 292"/>
                <a:gd name="T72" fmla="*/ 1 w 325"/>
                <a:gd name="T73" fmla="*/ 0 h 292"/>
                <a:gd name="T74" fmla="*/ 1 w 325"/>
                <a:gd name="T75" fmla="*/ 0 h 292"/>
                <a:gd name="T76" fmla="*/ 1 w 325"/>
                <a:gd name="T77" fmla="*/ 0 h 292"/>
                <a:gd name="T78" fmla="*/ 1 w 325"/>
                <a:gd name="T79" fmla="*/ 0 h 292"/>
                <a:gd name="T80" fmla="*/ 1 w 325"/>
                <a:gd name="T81" fmla="*/ 0 h 292"/>
                <a:gd name="T82" fmla="*/ 1 w 325"/>
                <a:gd name="T83" fmla="*/ 0 h 292"/>
                <a:gd name="T84" fmla="*/ 1 w 325"/>
                <a:gd name="T85" fmla="*/ 0 h 292"/>
                <a:gd name="T86" fmla="*/ 1 w 325"/>
                <a:gd name="T87" fmla="*/ 0 h 292"/>
                <a:gd name="T88" fmla="*/ 1 w 325"/>
                <a:gd name="T89" fmla="*/ 0 h 292"/>
                <a:gd name="T90" fmla="*/ 1 w 325"/>
                <a:gd name="T91" fmla="*/ 0 h 292"/>
                <a:gd name="T92" fmla="*/ 0 w 325"/>
                <a:gd name="T93" fmla="*/ 0 h 292"/>
                <a:gd name="T94" fmla="*/ 1 w 325"/>
                <a:gd name="T95" fmla="*/ 0 h 292"/>
                <a:gd name="T96" fmla="*/ 1 w 325"/>
                <a:gd name="T97" fmla="*/ 0 h 292"/>
                <a:gd name="T98" fmla="*/ 1 w 325"/>
                <a:gd name="T99" fmla="*/ 0 h 292"/>
                <a:gd name="T100" fmla="*/ 1 w 325"/>
                <a:gd name="T101" fmla="*/ 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292"/>
                <a:gd name="T155" fmla="*/ 325 w 32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292">
                  <a:moveTo>
                    <a:pt x="27" y="292"/>
                  </a:moveTo>
                  <a:lnTo>
                    <a:pt x="148" y="280"/>
                  </a:lnTo>
                  <a:lnTo>
                    <a:pt x="145" y="277"/>
                  </a:lnTo>
                  <a:lnTo>
                    <a:pt x="137" y="268"/>
                  </a:lnTo>
                  <a:lnTo>
                    <a:pt x="126" y="254"/>
                  </a:lnTo>
                  <a:lnTo>
                    <a:pt x="116" y="234"/>
                  </a:lnTo>
                  <a:lnTo>
                    <a:pt x="109" y="210"/>
                  </a:lnTo>
                  <a:lnTo>
                    <a:pt x="107" y="182"/>
                  </a:lnTo>
                  <a:lnTo>
                    <a:pt x="113" y="150"/>
                  </a:lnTo>
                  <a:lnTo>
                    <a:pt x="129" y="116"/>
                  </a:lnTo>
                  <a:lnTo>
                    <a:pt x="132" y="121"/>
                  </a:lnTo>
                  <a:lnTo>
                    <a:pt x="141" y="136"/>
                  </a:lnTo>
                  <a:lnTo>
                    <a:pt x="155" y="157"/>
                  </a:lnTo>
                  <a:lnTo>
                    <a:pt x="175" y="182"/>
                  </a:lnTo>
                  <a:lnTo>
                    <a:pt x="198" y="209"/>
                  </a:lnTo>
                  <a:lnTo>
                    <a:pt x="224" y="234"/>
                  </a:lnTo>
                  <a:lnTo>
                    <a:pt x="253" y="254"/>
                  </a:lnTo>
                  <a:lnTo>
                    <a:pt x="284" y="268"/>
                  </a:lnTo>
                  <a:lnTo>
                    <a:pt x="325" y="260"/>
                  </a:lnTo>
                  <a:lnTo>
                    <a:pt x="320" y="255"/>
                  </a:lnTo>
                  <a:lnTo>
                    <a:pt x="307" y="240"/>
                  </a:lnTo>
                  <a:lnTo>
                    <a:pt x="289" y="217"/>
                  </a:lnTo>
                  <a:lnTo>
                    <a:pt x="270" y="186"/>
                  </a:lnTo>
                  <a:lnTo>
                    <a:pt x="252" y="148"/>
                  </a:lnTo>
                  <a:lnTo>
                    <a:pt x="237" y="104"/>
                  </a:lnTo>
                  <a:lnTo>
                    <a:pt x="230" y="54"/>
                  </a:lnTo>
                  <a:lnTo>
                    <a:pt x="234" y="0"/>
                  </a:lnTo>
                  <a:lnTo>
                    <a:pt x="231" y="3"/>
                  </a:lnTo>
                  <a:lnTo>
                    <a:pt x="226" y="7"/>
                  </a:lnTo>
                  <a:lnTo>
                    <a:pt x="215" y="15"/>
                  </a:lnTo>
                  <a:lnTo>
                    <a:pt x="203" y="26"/>
                  </a:lnTo>
                  <a:lnTo>
                    <a:pt x="188" y="37"/>
                  </a:lnTo>
                  <a:lnTo>
                    <a:pt x="170" y="51"/>
                  </a:lnTo>
                  <a:lnTo>
                    <a:pt x="152" y="65"/>
                  </a:lnTo>
                  <a:lnTo>
                    <a:pt x="132" y="80"/>
                  </a:lnTo>
                  <a:lnTo>
                    <a:pt x="113" y="96"/>
                  </a:lnTo>
                  <a:lnTo>
                    <a:pt x="92" y="110"/>
                  </a:lnTo>
                  <a:lnTo>
                    <a:pt x="73" y="124"/>
                  </a:lnTo>
                  <a:lnTo>
                    <a:pt x="55" y="136"/>
                  </a:lnTo>
                  <a:lnTo>
                    <a:pt x="39" y="147"/>
                  </a:lnTo>
                  <a:lnTo>
                    <a:pt x="25" y="156"/>
                  </a:lnTo>
                  <a:lnTo>
                    <a:pt x="14" y="162"/>
                  </a:lnTo>
                  <a:lnTo>
                    <a:pt x="6" y="164"/>
                  </a:lnTo>
                  <a:lnTo>
                    <a:pt x="4" y="169"/>
                  </a:lnTo>
                  <a:lnTo>
                    <a:pt x="2" y="180"/>
                  </a:lnTo>
                  <a:lnTo>
                    <a:pt x="1" y="198"/>
                  </a:lnTo>
                  <a:lnTo>
                    <a:pt x="0" y="219"/>
                  </a:lnTo>
                  <a:lnTo>
                    <a:pt x="1" y="241"/>
                  </a:lnTo>
                  <a:lnTo>
                    <a:pt x="6" y="262"/>
                  </a:lnTo>
                  <a:lnTo>
                    <a:pt x="14" y="279"/>
                  </a:lnTo>
                  <a:lnTo>
                    <a:pt x="27" y="292"/>
                  </a:lnTo>
                  <a:close/>
                </a:path>
              </a:pathLst>
            </a:custGeom>
            <a:solidFill>
              <a:srgbClr val="7FD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7" name="Freeform 1069"/>
            <p:cNvSpPr>
              <a:spLocks/>
            </p:cNvSpPr>
            <p:nvPr/>
          </p:nvSpPr>
          <p:spPr bwMode="auto">
            <a:xfrm>
              <a:off x="2910" y="3705"/>
              <a:ext cx="424" cy="273"/>
            </a:xfrm>
            <a:custGeom>
              <a:avLst/>
              <a:gdLst>
                <a:gd name="T0" fmla="*/ 1 w 848"/>
                <a:gd name="T1" fmla="*/ 1 h 545"/>
                <a:gd name="T2" fmla="*/ 1 w 848"/>
                <a:gd name="T3" fmla="*/ 1 h 545"/>
                <a:gd name="T4" fmla="*/ 1 w 848"/>
                <a:gd name="T5" fmla="*/ 1 h 545"/>
                <a:gd name="T6" fmla="*/ 1 w 848"/>
                <a:gd name="T7" fmla="*/ 1 h 545"/>
                <a:gd name="T8" fmla="*/ 1 w 848"/>
                <a:gd name="T9" fmla="*/ 1 h 545"/>
                <a:gd name="T10" fmla="*/ 1 w 848"/>
                <a:gd name="T11" fmla="*/ 1 h 545"/>
                <a:gd name="T12" fmla="*/ 1 w 848"/>
                <a:gd name="T13" fmla="*/ 1 h 545"/>
                <a:gd name="T14" fmla="*/ 1 w 848"/>
                <a:gd name="T15" fmla="*/ 1 h 545"/>
                <a:gd name="T16" fmla="*/ 1 w 848"/>
                <a:gd name="T17" fmla="*/ 1 h 545"/>
                <a:gd name="T18" fmla="*/ 1 w 848"/>
                <a:gd name="T19" fmla="*/ 1 h 545"/>
                <a:gd name="T20" fmla="*/ 1 w 848"/>
                <a:gd name="T21" fmla="*/ 1 h 545"/>
                <a:gd name="T22" fmla="*/ 1 w 848"/>
                <a:gd name="T23" fmla="*/ 1 h 545"/>
                <a:gd name="T24" fmla="*/ 1 w 848"/>
                <a:gd name="T25" fmla="*/ 1 h 545"/>
                <a:gd name="T26" fmla="*/ 1 w 848"/>
                <a:gd name="T27" fmla="*/ 1 h 545"/>
                <a:gd name="T28" fmla="*/ 1 w 848"/>
                <a:gd name="T29" fmla="*/ 1 h 545"/>
                <a:gd name="T30" fmla="*/ 1 w 848"/>
                <a:gd name="T31" fmla="*/ 1 h 545"/>
                <a:gd name="T32" fmla="*/ 1 w 848"/>
                <a:gd name="T33" fmla="*/ 1 h 545"/>
                <a:gd name="T34" fmla="*/ 1 w 848"/>
                <a:gd name="T35" fmla="*/ 1 h 545"/>
                <a:gd name="T36" fmla="*/ 1 w 848"/>
                <a:gd name="T37" fmla="*/ 1 h 545"/>
                <a:gd name="T38" fmla="*/ 1 w 848"/>
                <a:gd name="T39" fmla="*/ 1 h 545"/>
                <a:gd name="T40" fmla="*/ 1 w 848"/>
                <a:gd name="T41" fmla="*/ 1 h 545"/>
                <a:gd name="T42" fmla="*/ 1 w 848"/>
                <a:gd name="T43" fmla="*/ 1 h 545"/>
                <a:gd name="T44" fmla="*/ 1 w 848"/>
                <a:gd name="T45" fmla="*/ 1 h 545"/>
                <a:gd name="T46" fmla="*/ 1 w 848"/>
                <a:gd name="T47" fmla="*/ 1 h 545"/>
                <a:gd name="T48" fmla="*/ 1 w 848"/>
                <a:gd name="T49" fmla="*/ 1 h 545"/>
                <a:gd name="T50" fmla="*/ 1 w 848"/>
                <a:gd name="T51" fmla="*/ 1 h 545"/>
                <a:gd name="T52" fmla="*/ 1 w 848"/>
                <a:gd name="T53" fmla="*/ 1 h 545"/>
                <a:gd name="T54" fmla="*/ 1 w 848"/>
                <a:gd name="T55" fmla="*/ 1 h 545"/>
                <a:gd name="T56" fmla="*/ 1 w 848"/>
                <a:gd name="T57" fmla="*/ 1 h 545"/>
                <a:gd name="T58" fmla="*/ 1 w 848"/>
                <a:gd name="T59" fmla="*/ 1 h 545"/>
                <a:gd name="T60" fmla="*/ 1 w 848"/>
                <a:gd name="T61" fmla="*/ 1 h 545"/>
                <a:gd name="T62" fmla="*/ 1 w 848"/>
                <a:gd name="T63" fmla="*/ 1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8"/>
                <a:gd name="T97" fmla="*/ 0 h 545"/>
                <a:gd name="T98" fmla="*/ 848 w 848"/>
                <a:gd name="T99" fmla="*/ 545 h 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8" h="545">
                  <a:moveTo>
                    <a:pt x="92" y="101"/>
                  </a:moveTo>
                  <a:lnTo>
                    <a:pt x="96" y="101"/>
                  </a:lnTo>
                  <a:lnTo>
                    <a:pt x="108" y="102"/>
                  </a:lnTo>
                  <a:lnTo>
                    <a:pt x="127" y="102"/>
                  </a:lnTo>
                  <a:lnTo>
                    <a:pt x="151" y="103"/>
                  </a:lnTo>
                  <a:lnTo>
                    <a:pt x="182" y="103"/>
                  </a:lnTo>
                  <a:lnTo>
                    <a:pt x="218" y="102"/>
                  </a:lnTo>
                  <a:lnTo>
                    <a:pt x="258" y="100"/>
                  </a:lnTo>
                  <a:lnTo>
                    <a:pt x="302" y="97"/>
                  </a:lnTo>
                  <a:lnTo>
                    <a:pt x="349" y="93"/>
                  </a:lnTo>
                  <a:lnTo>
                    <a:pt x="399" y="87"/>
                  </a:lnTo>
                  <a:lnTo>
                    <a:pt x="449" y="79"/>
                  </a:lnTo>
                  <a:lnTo>
                    <a:pt x="502" y="68"/>
                  </a:lnTo>
                  <a:lnTo>
                    <a:pt x="555" y="56"/>
                  </a:lnTo>
                  <a:lnTo>
                    <a:pt x="608" y="41"/>
                  </a:lnTo>
                  <a:lnTo>
                    <a:pt x="660" y="22"/>
                  </a:lnTo>
                  <a:lnTo>
                    <a:pt x="711" y="0"/>
                  </a:lnTo>
                  <a:lnTo>
                    <a:pt x="717" y="13"/>
                  </a:lnTo>
                  <a:lnTo>
                    <a:pt x="732" y="47"/>
                  </a:lnTo>
                  <a:lnTo>
                    <a:pt x="754" y="98"/>
                  </a:lnTo>
                  <a:lnTo>
                    <a:pt x="778" y="163"/>
                  </a:lnTo>
                  <a:lnTo>
                    <a:pt x="803" y="238"/>
                  </a:lnTo>
                  <a:lnTo>
                    <a:pt x="825" y="316"/>
                  </a:lnTo>
                  <a:lnTo>
                    <a:pt x="841" y="397"/>
                  </a:lnTo>
                  <a:lnTo>
                    <a:pt x="848" y="473"/>
                  </a:lnTo>
                  <a:lnTo>
                    <a:pt x="846" y="473"/>
                  </a:lnTo>
                  <a:lnTo>
                    <a:pt x="841" y="474"/>
                  </a:lnTo>
                  <a:lnTo>
                    <a:pt x="832" y="476"/>
                  </a:lnTo>
                  <a:lnTo>
                    <a:pt x="820" y="479"/>
                  </a:lnTo>
                  <a:lnTo>
                    <a:pt x="805" y="481"/>
                  </a:lnTo>
                  <a:lnTo>
                    <a:pt x="788" y="484"/>
                  </a:lnTo>
                  <a:lnTo>
                    <a:pt x="767" y="488"/>
                  </a:lnTo>
                  <a:lnTo>
                    <a:pt x="744" y="491"/>
                  </a:lnTo>
                  <a:lnTo>
                    <a:pt x="720" y="495"/>
                  </a:lnTo>
                  <a:lnTo>
                    <a:pt x="694" y="499"/>
                  </a:lnTo>
                  <a:lnTo>
                    <a:pt x="665" y="504"/>
                  </a:lnTo>
                  <a:lnTo>
                    <a:pt x="635" y="508"/>
                  </a:lnTo>
                  <a:lnTo>
                    <a:pt x="603" y="513"/>
                  </a:lnTo>
                  <a:lnTo>
                    <a:pt x="570" y="517"/>
                  </a:lnTo>
                  <a:lnTo>
                    <a:pt x="537" y="521"/>
                  </a:lnTo>
                  <a:lnTo>
                    <a:pt x="502" y="526"/>
                  </a:lnTo>
                  <a:lnTo>
                    <a:pt x="467" y="529"/>
                  </a:lnTo>
                  <a:lnTo>
                    <a:pt x="432" y="533"/>
                  </a:lnTo>
                  <a:lnTo>
                    <a:pt x="395" y="536"/>
                  </a:lnTo>
                  <a:lnTo>
                    <a:pt x="360" y="540"/>
                  </a:lnTo>
                  <a:lnTo>
                    <a:pt x="325" y="542"/>
                  </a:lnTo>
                  <a:lnTo>
                    <a:pt x="289" y="544"/>
                  </a:lnTo>
                  <a:lnTo>
                    <a:pt x="255" y="545"/>
                  </a:lnTo>
                  <a:lnTo>
                    <a:pt x="220" y="545"/>
                  </a:lnTo>
                  <a:lnTo>
                    <a:pt x="188" y="545"/>
                  </a:lnTo>
                  <a:lnTo>
                    <a:pt x="156" y="545"/>
                  </a:lnTo>
                  <a:lnTo>
                    <a:pt x="126" y="543"/>
                  </a:lnTo>
                  <a:lnTo>
                    <a:pt x="97" y="541"/>
                  </a:lnTo>
                  <a:lnTo>
                    <a:pt x="69" y="537"/>
                  </a:lnTo>
                  <a:lnTo>
                    <a:pt x="44" y="533"/>
                  </a:lnTo>
                  <a:lnTo>
                    <a:pt x="21" y="528"/>
                  </a:lnTo>
                  <a:lnTo>
                    <a:pt x="0" y="521"/>
                  </a:lnTo>
                  <a:lnTo>
                    <a:pt x="1" y="507"/>
                  </a:lnTo>
                  <a:lnTo>
                    <a:pt x="4" y="468"/>
                  </a:lnTo>
                  <a:lnTo>
                    <a:pt x="8" y="413"/>
                  </a:lnTo>
                  <a:lnTo>
                    <a:pt x="16" y="345"/>
                  </a:lnTo>
                  <a:lnTo>
                    <a:pt x="28" y="275"/>
                  </a:lnTo>
                  <a:lnTo>
                    <a:pt x="44" y="205"/>
                  </a:lnTo>
                  <a:lnTo>
                    <a:pt x="66" y="146"/>
                  </a:lnTo>
                  <a:lnTo>
                    <a:pt x="9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8" name="Freeform 1070"/>
            <p:cNvSpPr>
              <a:spLocks/>
            </p:cNvSpPr>
            <p:nvPr/>
          </p:nvSpPr>
          <p:spPr bwMode="auto">
            <a:xfrm>
              <a:off x="2939" y="3502"/>
              <a:ext cx="364" cy="457"/>
            </a:xfrm>
            <a:custGeom>
              <a:avLst/>
              <a:gdLst>
                <a:gd name="T0" fmla="*/ 1 w 728"/>
                <a:gd name="T1" fmla="*/ 1 h 914"/>
                <a:gd name="T2" fmla="*/ 1 w 728"/>
                <a:gd name="T3" fmla="*/ 1 h 914"/>
                <a:gd name="T4" fmla="*/ 1 w 728"/>
                <a:gd name="T5" fmla="*/ 1 h 914"/>
                <a:gd name="T6" fmla="*/ 0 w 728"/>
                <a:gd name="T7" fmla="*/ 1 h 914"/>
                <a:gd name="T8" fmla="*/ 1 w 728"/>
                <a:gd name="T9" fmla="*/ 1 h 914"/>
                <a:gd name="T10" fmla="*/ 1 w 728"/>
                <a:gd name="T11" fmla="*/ 1 h 914"/>
                <a:gd name="T12" fmla="*/ 1 w 728"/>
                <a:gd name="T13" fmla="*/ 1 h 914"/>
                <a:gd name="T14" fmla="*/ 1 w 728"/>
                <a:gd name="T15" fmla="*/ 1 h 914"/>
                <a:gd name="T16" fmla="*/ 1 w 728"/>
                <a:gd name="T17" fmla="*/ 1 h 914"/>
                <a:gd name="T18" fmla="*/ 1 w 728"/>
                <a:gd name="T19" fmla="*/ 1 h 914"/>
                <a:gd name="T20" fmla="*/ 1 w 728"/>
                <a:gd name="T21" fmla="*/ 1 h 914"/>
                <a:gd name="T22" fmla="*/ 1 w 728"/>
                <a:gd name="T23" fmla="*/ 1 h 914"/>
                <a:gd name="T24" fmla="*/ 1 w 728"/>
                <a:gd name="T25" fmla="*/ 1 h 914"/>
                <a:gd name="T26" fmla="*/ 1 w 728"/>
                <a:gd name="T27" fmla="*/ 1 h 914"/>
                <a:gd name="T28" fmla="*/ 1 w 728"/>
                <a:gd name="T29" fmla="*/ 1 h 914"/>
                <a:gd name="T30" fmla="*/ 1 w 728"/>
                <a:gd name="T31" fmla="*/ 1 h 914"/>
                <a:gd name="T32" fmla="*/ 1 w 728"/>
                <a:gd name="T33" fmla="*/ 1 h 914"/>
                <a:gd name="T34" fmla="*/ 1 w 728"/>
                <a:gd name="T35" fmla="*/ 1 h 914"/>
                <a:gd name="T36" fmla="*/ 1 w 728"/>
                <a:gd name="T37" fmla="*/ 1 h 914"/>
                <a:gd name="T38" fmla="*/ 1 w 728"/>
                <a:gd name="T39" fmla="*/ 1 h 914"/>
                <a:gd name="T40" fmla="*/ 1 w 728"/>
                <a:gd name="T41" fmla="*/ 1 h 914"/>
                <a:gd name="T42" fmla="*/ 1 w 728"/>
                <a:gd name="T43" fmla="*/ 1 h 914"/>
                <a:gd name="T44" fmla="*/ 1 w 728"/>
                <a:gd name="T45" fmla="*/ 1 h 914"/>
                <a:gd name="T46" fmla="*/ 1 w 728"/>
                <a:gd name="T47" fmla="*/ 1 h 914"/>
                <a:gd name="T48" fmla="*/ 1 w 728"/>
                <a:gd name="T49" fmla="*/ 1 h 914"/>
                <a:gd name="T50" fmla="*/ 1 w 728"/>
                <a:gd name="T51" fmla="*/ 1 h 914"/>
                <a:gd name="T52" fmla="*/ 1 w 728"/>
                <a:gd name="T53" fmla="*/ 1 h 914"/>
                <a:gd name="T54" fmla="*/ 1 w 728"/>
                <a:gd name="T55" fmla="*/ 1 h 914"/>
                <a:gd name="T56" fmla="*/ 1 w 728"/>
                <a:gd name="T57" fmla="*/ 1 h 914"/>
                <a:gd name="T58" fmla="*/ 1 w 728"/>
                <a:gd name="T59" fmla="*/ 1 h 914"/>
                <a:gd name="T60" fmla="*/ 1 w 728"/>
                <a:gd name="T61" fmla="*/ 1 h 914"/>
                <a:gd name="T62" fmla="*/ 1 w 728"/>
                <a:gd name="T63" fmla="*/ 1 h 914"/>
                <a:gd name="T64" fmla="*/ 1 w 728"/>
                <a:gd name="T65" fmla="*/ 1 h 914"/>
                <a:gd name="T66" fmla="*/ 1 w 728"/>
                <a:gd name="T67" fmla="*/ 1 h 914"/>
                <a:gd name="T68" fmla="*/ 1 w 728"/>
                <a:gd name="T69" fmla="*/ 1 h 914"/>
                <a:gd name="T70" fmla="*/ 1 w 728"/>
                <a:gd name="T71" fmla="*/ 1 h 914"/>
                <a:gd name="T72" fmla="*/ 1 w 728"/>
                <a:gd name="T73" fmla="*/ 1 h 9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8"/>
                <a:gd name="T112" fmla="*/ 0 h 914"/>
                <a:gd name="T113" fmla="*/ 728 w 728"/>
                <a:gd name="T114" fmla="*/ 914 h 9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8" h="914">
                  <a:moveTo>
                    <a:pt x="57" y="555"/>
                  </a:moveTo>
                  <a:lnTo>
                    <a:pt x="54" y="565"/>
                  </a:lnTo>
                  <a:lnTo>
                    <a:pt x="47" y="593"/>
                  </a:lnTo>
                  <a:lnTo>
                    <a:pt x="37" y="636"/>
                  </a:lnTo>
                  <a:lnTo>
                    <a:pt x="25" y="686"/>
                  </a:lnTo>
                  <a:lnTo>
                    <a:pt x="14" y="743"/>
                  </a:lnTo>
                  <a:lnTo>
                    <a:pt x="5" y="799"/>
                  </a:lnTo>
                  <a:lnTo>
                    <a:pt x="0" y="852"/>
                  </a:lnTo>
                  <a:lnTo>
                    <a:pt x="1" y="898"/>
                  </a:lnTo>
                  <a:lnTo>
                    <a:pt x="134" y="914"/>
                  </a:lnTo>
                  <a:lnTo>
                    <a:pt x="131" y="902"/>
                  </a:lnTo>
                  <a:lnTo>
                    <a:pt x="127" y="867"/>
                  </a:lnTo>
                  <a:lnTo>
                    <a:pt x="121" y="817"/>
                  </a:lnTo>
                  <a:lnTo>
                    <a:pt x="114" y="758"/>
                  </a:lnTo>
                  <a:lnTo>
                    <a:pt x="108" y="697"/>
                  </a:lnTo>
                  <a:lnTo>
                    <a:pt x="105" y="640"/>
                  </a:lnTo>
                  <a:lnTo>
                    <a:pt x="105" y="593"/>
                  </a:lnTo>
                  <a:lnTo>
                    <a:pt x="109" y="563"/>
                  </a:lnTo>
                  <a:lnTo>
                    <a:pt x="113" y="577"/>
                  </a:lnTo>
                  <a:lnTo>
                    <a:pt x="124" y="613"/>
                  </a:lnTo>
                  <a:lnTo>
                    <a:pt x="140" y="664"/>
                  </a:lnTo>
                  <a:lnTo>
                    <a:pt x="160" y="724"/>
                  </a:lnTo>
                  <a:lnTo>
                    <a:pt x="181" y="787"/>
                  </a:lnTo>
                  <a:lnTo>
                    <a:pt x="200" y="843"/>
                  </a:lnTo>
                  <a:lnTo>
                    <a:pt x="219" y="887"/>
                  </a:lnTo>
                  <a:lnTo>
                    <a:pt x="234" y="911"/>
                  </a:lnTo>
                  <a:lnTo>
                    <a:pt x="238" y="911"/>
                  </a:lnTo>
                  <a:lnTo>
                    <a:pt x="252" y="910"/>
                  </a:lnTo>
                  <a:lnTo>
                    <a:pt x="274" y="908"/>
                  </a:lnTo>
                  <a:lnTo>
                    <a:pt x="303" y="905"/>
                  </a:lnTo>
                  <a:lnTo>
                    <a:pt x="337" y="903"/>
                  </a:lnTo>
                  <a:lnTo>
                    <a:pt x="375" y="900"/>
                  </a:lnTo>
                  <a:lnTo>
                    <a:pt x="417" y="896"/>
                  </a:lnTo>
                  <a:lnTo>
                    <a:pt x="461" y="891"/>
                  </a:lnTo>
                  <a:lnTo>
                    <a:pt x="504" y="887"/>
                  </a:lnTo>
                  <a:lnTo>
                    <a:pt x="547" y="882"/>
                  </a:lnTo>
                  <a:lnTo>
                    <a:pt x="589" y="878"/>
                  </a:lnTo>
                  <a:lnTo>
                    <a:pt x="628" y="872"/>
                  </a:lnTo>
                  <a:lnTo>
                    <a:pt x="662" y="867"/>
                  </a:lnTo>
                  <a:lnTo>
                    <a:pt x="691" y="861"/>
                  </a:lnTo>
                  <a:lnTo>
                    <a:pt x="713" y="857"/>
                  </a:lnTo>
                  <a:lnTo>
                    <a:pt x="728" y="851"/>
                  </a:lnTo>
                  <a:lnTo>
                    <a:pt x="727" y="837"/>
                  </a:lnTo>
                  <a:lnTo>
                    <a:pt x="723" y="799"/>
                  </a:lnTo>
                  <a:lnTo>
                    <a:pt x="716" y="744"/>
                  </a:lnTo>
                  <a:lnTo>
                    <a:pt x="706" y="676"/>
                  </a:lnTo>
                  <a:lnTo>
                    <a:pt x="692" y="603"/>
                  </a:lnTo>
                  <a:lnTo>
                    <a:pt x="674" y="532"/>
                  </a:lnTo>
                  <a:lnTo>
                    <a:pt x="651" y="466"/>
                  </a:lnTo>
                  <a:lnTo>
                    <a:pt x="622" y="415"/>
                  </a:lnTo>
                  <a:lnTo>
                    <a:pt x="660" y="155"/>
                  </a:lnTo>
                  <a:lnTo>
                    <a:pt x="684" y="56"/>
                  </a:lnTo>
                  <a:lnTo>
                    <a:pt x="525" y="0"/>
                  </a:lnTo>
                  <a:lnTo>
                    <a:pt x="517" y="135"/>
                  </a:lnTo>
                  <a:lnTo>
                    <a:pt x="473" y="147"/>
                  </a:lnTo>
                  <a:lnTo>
                    <a:pt x="405" y="127"/>
                  </a:lnTo>
                  <a:lnTo>
                    <a:pt x="405" y="131"/>
                  </a:lnTo>
                  <a:lnTo>
                    <a:pt x="407" y="144"/>
                  </a:lnTo>
                  <a:lnTo>
                    <a:pt x="408" y="163"/>
                  </a:lnTo>
                  <a:lnTo>
                    <a:pt x="409" y="190"/>
                  </a:lnTo>
                  <a:lnTo>
                    <a:pt x="408" y="220"/>
                  </a:lnTo>
                  <a:lnTo>
                    <a:pt x="407" y="253"/>
                  </a:lnTo>
                  <a:lnTo>
                    <a:pt x="402" y="289"/>
                  </a:lnTo>
                  <a:lnTo>
                    <a:pt x="396" y="326"/>
                  </a:lnTo>
                  <a:lnTo>
                    <a:pt x="387" y="362"/>
                  </a:lnTo>
                  <a:lnTo>
                    <a:pt x="374" y="396"/>
                  </a:lnTo>
                  <a:lnTo>
                    <a:pt x="358" y="428"/>
                  </a:lnTo>
                  <a:lnTo>
                    <a:pt x="337" y="456"/>
                  </a:lnTo>
                  <a:lnTo>
                    <a:pt x="312" y="478"/>
                  </a:lnTo>
                  <a:lnTo>
                    <a:pt x="281" y="493"/>
                  </a:lnTo>
                  <a:lnTo>
                    <a:pt x="244" y="500"/>
                  </a:lnTo>
                  <a:lnTo>
                    <a:pt x="202" y="499"/>
                  </a:lnTo>
                  <a:lnTo>
                    <a:pt x="46" y="503"/>
                  </a:lnTo>
                  <a:lnTo>
                    <a:pt x="57" y="555"/>
                  </a:lnTo>
                  <a:close/>
                </a:path>
              </a:pathLst>
            </a:custGeom>
            <a:solidFill>
              <a:srgbClr val="7FD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19" name="Freeform 1071"/>
            <p:cNvSpPr>
              <a:spLocks/>
            </p:cNvSpPr>
            <p:nvPr/>
          </p:nvSpPr>
          <p:spPr bwMode="auto">
            <a:xfrm>
              <a:off x="2956" y="3709"/>
              <a:ext cx="307" cy="91"/>
            </a:xfrm>
            <a:custGeom>
              <a:avLst/>
              <a:gdLst>
                <a:gd name="T0" fmla="*/ 0 w 615"/>
                <a:gd name="T1" fmla="*/ 1 h 180"/>
                <a:gd name="T2" fmla="*/ 0 w 615"/>
                <a:gd name="T3" fmla="*/ 1 h 180"/>
                <a:gd name="T4" fmla="*/ 0 w 615"/>
                <a:gd name="T5" fmla="*/ 1 h 180"/>
                <a:gd name="T6" fmla="*/ 0 w 615"/>
                <a:gd name="T7" fmla="*/ 1 h 180"/>
                <a:gd name="T8" fmla="*/ 0 w 615"/>
                <a:gd name="T9" fmla="*/ 1 h 180"/>
                <a:gd name="T10" fmla="*/ 0 w 615"/>
                <a:gd name="T11" fmla="*/ 1 h 180"/>
                <a:gd name="T12" fmla="*/ 0 w 615"/>
                <a:gd name="T13" fmla="*/ 1 h 180"/>
                <a:gd name="T14" fmla="*/ 0 w 615"/>
                <a:gd name="T15" fmla="*/ 1 h 180"/>
                <a:gd name="T16" fmla="*/ 0 w 615"/>
                <a:gd name="T17" fmla="*/ 1 h 180"/>
                <a:gd name="T18" fmla="*/ 0 w 615"/>
                <a:gd name="T19" fmla="*/ 1 h 180"/>
                <a:gd name="T20" fmla="*/ 0 w 615"/>
                <a:gd name="T21" fmla="*/ 1 h 180"/>
                <a:gd name="T22" fmla="*/ 0 w 615"/>
                <a:gd name="T23" fmla="*/ 1 h 180"/>
                <a:gd name="T24" fmla="*/ 0 w 615"/>
                <a:gd name="T25" fmla="*/ 1 h 180"/>
                <a:gd name="T26" fmla="*/ 0 w 615"/>
                <a:gd name="T27" fmla="*/ 1 h 180"/>
                <a:gd name="T28" fmla="*/ 0 w 615"/>
                <a:gd name="T29" fmla="*/ 1 h 180"/>
                <a:gd name="T30" fmla="*/ 0 w 615"/>
                <a:gd name="T31" fmla="*/ 1 h 180"/>
                <a:gd name="T32" fmla="*/ 0 w 615"/>
                <a:gd name="T33" fmla="*/ 1 h 180"/>
                <a:gd name="T34" fmla="*/ 0 w 615"/>
                <a:gd name="T35" fmla="*/ 0 h 180"/>
                <a:gd name="T36" fmla="*/ 0 w 615"/>
                <a:gd name="T37" fmla="*/ 1 h 180"/>
                <a:gd name="T38" fmla="*/ 0 w 615"/>
                <a:gd name="T39" fmla="*/ 1 h 180"/>
                <a:gd name="T40" fmla="*/ 0 w 615"/>
                <a:gd name="T41" fmla="*/ 1 h 180"/>
                <a:gd name="T42" fmla="*/ 0 w 615"/>
                <a:gd name="T43" fmla="*/ 1 h 180"/>
                <a:gd name="T44" fmla="*/ 0 w 615"/>
                <a:gd name="T45" fmla="*/ 1 h 180"/>
                <a:gd name="T46" fmla="*/ 0 w 615"/>
                <a:gd name="T47" fmla="*/ 1 h 180"/>
                <a:gd name="T48" fmla="*/ 0 w 615"/>
                <a:gd name="T49" fmla="*/ 1 h 180"/>
                <a:gd name="T50" fmla="*/ 0 w 615"/>
                <a:gd name="T51" fmla="*/ 1 h 180"/>
                <a:gd name="T52" fmla="*/ 0 w 615"/>
                <a:gd name="T53" fmla="*/ 1 h 180"/>
                <a:gd name="T54" fmla="*/ 0 w 615"/>
                <a:gd name="T55" fmla="*/ 1 h 180"/>
                <a:gd name="T56" fmla="*/ 0 w 615"/>
                <a:gd name="T57" fmla="*/ 1 h 180"/>
                <a:gd name="T58" fmla="*/ 0 w 615"/>
                <a:gd name="T59" fmla="*/ 1 h 180"/>
                <a:gd name="T60" fmla="*/ 0 w 615"/>
                <a:gd name="T61" fmla="*/ 1 h 180"/>
                <a:gd name="T62" fmla="*/ 0 w 615"/>
                <a:gd name="T63" fmla="*/ 1 h 180"/>
                <a:gd name="T64" fmla="*/ 0 w 615"/>
                <a:gd name="T65" fmla="*/ 1 h 180"/>
                <a:gd name="T66" fmla="*/ 0 w 615"/>
                <a:gd name="T67" fmla="*/ 1 h 180"/>
                <a:gd name="T68" fmla="*/ 0 w 615"/>
                <a:gd name="T69" fmla="*/ 1 h 180"/>
                <a:gd name="T70" fmla="*/ 0 w 615"/>
                <a:gd name="T71" fmla="*/ 1 h 180"/>
                <a:gd name="T72" fmla="*/ 0 w 615"/>
                <a:gd name="T73" fmla="*/ 1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5"/>
                <a:gd name="T112" fmla="*/ 0 h 180"/>
                <a:gd name="T113" fmla="*/ 615 w 615"/>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5" h="180">
                  <a:moveTo>
                    <a:pt x="0" y="64"/>
                  </a:moveTo>
                  <a:lnTo>
                    <a:pt x="3" y="65"/>
                  </a:lnTo>
                  <a:lnTo>
                    <a:pt x="8" y="69"/>
                  </a:lnTo>
                  <a:lnTo>
                    <a:pt x="18" y="74"/>
                  </a:lnTo>
                  <a:lnTo>
                    <a:pt x="31" y="80"/>
                  </a:lnTo>
                  <a:lnTo>
                    <a:pt x="48" y="88"/>
                  </a:lnTo>
                  <a:lnTo>
                    <a:pt x="68" y="96"/>
                  </a:lnTo>
                  <a:lnTo>
                    <a:pt x="91" y="105"/>
                  </a:lnTo>
                  <a:lnTo>
                    <a:pt x="117" y="114"/>
                  </a:lnTo>
                  <a:lnTo>
                    <a:pt x="147" y="122"/>
                  </a:lnTo>
                  <a:lnTo>
                    <a:pt x="178" y="127"/>
                  </a:lnTo>
                  <a:lnTo>
                    <a:pt x="212" y="133"/>
                  </a:lnTo>
                  <a:lnTo>
                    <a:pt x="249" y="137"/>
                  </a:lnTo>
                  <a:lnTo>
                    <a:pt x="287" y="138"/>
                  </a:lnTo>
                  <a:lnTo>
                    <a:pt x="329" y="137"/>
                  </a:lnTo>
                  <a:lnTo>
                    <a:pt x="371" y="132"/>
                  </a:lnTo>
                  <a:lnTo>
                    <a:pt x="416" y="124"/>
                  </a:lnTo>
                  <a:lnTo>
                    <a:pt x="589" y="0"/>
                  </a:lnTo>
                  <a:lnTo>
                    <a:pt x="615" y="32"/>
                  </a:lnTo>
                  <a:lnTo>
                    <a:pt x="432" y="168"/>
                  </a:lnTo>
                  <a:lnTo>
                    <a:pt x="430" y="168"/>
                  </a:lnTo>
                  <a:lnTo>
                    <a:pt x="422" y="170"/>
                  </a:lnTo>
                  <a:lnTo>
                    <a:pt x="410" y="171"/>
                  </a:lnTo>
                  <a:lnTo>
                    <a:pt x="393" y="173"/>
                  </a:lnTo>
                  <a:lnTo>
                    <a:pt x="374" y="176"/>
                  </a:lnTo>
                  <a:lnTo>
                    <a:pt x="349" y="178"/>
                  </a:lnTo>
                  <a:lnTo>
                    <a:pt x="323" y="179"/>
                  </a:lnTo>
                  <a:lnTo>
                    <a:pt x="294" y="180"/>
                  </a:lnTo>
                  <a:lnTo>
                    <a:pt x="262" y="180"/>
                  </a:lnTo>
                  <a:lnTo>
                    <a:pt x="228" y="178"/>
                  </a:lnTo>
                  <a:lnTo>
                    <a:pt x="194" y="175"/>
                  </a:lnTo>
                  <a:lnTo>
                    <a:pt x="157" y="170"/>
                  </a:lnTo>
                  <a:lnTo>
                    <a:pt x="120" y="162"/>
                  </a:lnTo>
                  <a:lnTo>
                    <a:pt x="83" y="153"/>
                  </a:lnTo>
                  <a:lnTo>
                    <a:pt x="45" y="140"/>
                  </a:lnTo>
                  <a:lnTo>
                    <a:pt x="8" y="12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0" name="Freeform 1072"/>
            <p:cNvSpPr>
              <a:spLocks/>
            </p:cNvSpPr>
            <p:nvPr/>
          </p:nvSpPr>
          <p:spPr bwMode="auto">
            <a:xfrm>
              <a:off x="3044" y="3800"/>
              <a:ext cx="102" cy="113"/>
            </a:xfrm>
            <a:custGeom>
              <a:avLst/>
              <a:gdLst>
                <a:gd name="T0" fmla="*/ 0 w 203"/>
                <a:gd name="T1" fmla="*/ 0 h 227"/>
                <a:gd name="T2" fmla="*/ 1 w 203"/>
                <a:gd name="T3" fmla="*/ 0 h 227"/>
                <a:gd name="T4" fmla="*/ 1 w 203"/>
                <a:gd name="T5" fmla="*/ 0 h 227"/>
                <a:gd name="T6" fmla="*/ 1 w 203"/>
                <a:gd name="T7" fmla="*/ 0 h 227"/>
                <a:gd name="T8" fmla="*/ 1 w 203"/>
                <a:gd name="T9" fmla="*/ 0 h 227"/>
                <a:gd name="T10" fmla="*/ 1 w 203"/>
                <a:gd name="T11" fmla="*/ 0 h 227"/>
                <a:gd name="T12" fmla="*/ 1 w 203"/>
                <a:gd name="T13" fmla="*/ 0 h 227"/>
                <a:gd name="T14" fmla="*/ 1 w 203"/>
                <a:gd name="T15" fmla="*/ 0 h 227"/>
                <a:gd name="T16" fmla="*/ 1 w 203"/>
                <a:gd name="T17" fmla="*/ 0 h 227"/>
                <a:gd name="T18" fmla="*/ 1 w 203"/>
                <a:gd name="T19" fmla="*/ 0 h 227"/>
                <a:gd name="T20" fmla="*/ 1 w 203"/>
                <a:gd name="T21" fmla="*/ 0 h 227"/>
                <a:gd name="T22" fmla="*/ 0 w 203"/>
                <a:gd name="T23" fmla="*/ 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
                <a:gd name="T37" fmla="*/ 0 h 227"/>
                <a:gd name="T38" fmla="*/ 203 w 203"/>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 h="227">
                  <a:moveTo>
                    <a:pt x="0" y="4"/>
                  </a:moveTo>
                  <a:lnTo>
                    <a:pt x="92" y="227"/>
                  </a:lnTo>
                  <a:lnTo>
                    <a:pt x="93" y="216"/>
                  </a:lnTo>
                  <a:lnTo>
                    <a:pt x="97" y="187"/>
                  </a:lnTo>
                  <a:lnTo>
                    <a:pt x="104" y="150"/>
                  </a:lnTo>
                  <a:lnTo>
                    <a:pt x="115" y="116"/>
                  </a:lnTo>
                  <a:lnTo>
                    <a:pt x="130" y="90"/>
                  </a:lnTo>
                  <a:lnTo>
                    <a:pt x="147" y="86"/>
                  </a:lnTo>
                  <a:lnTo>
                    <a:pt x="169" y="110"/>
                  </a:lnTo>
                  <a:lnTo>
                    <a:pt x="195" y="172"/>
                  </a:lnTo>
                  <a:lnTo>
                    <a:pt x="203" y="0"/>
                  </a:lnTo>
                  <a:lnTo>
                    <a:pt x="0" y="4"/>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1" name="Freeform 1073"/>
            <p:cNvSpPr>
              <a:spLocks/>
            </p:cNvSpPr>
            <p:nvPr/>
          </p:nvSpPr>
          <p:spPr bwMode="auto">
            <a:xfrm>
              <a:off x="2828" y="3941"/>
              <a:ext cx="856" cy="168"/>
            </a:xfrm>
            <a:custGeom>
              <a:avLst/>
              <a:gdLst>
                <a:gd name="T0" fmla="*/ 1 w 1710"/>
                <a:gd name="T1" fmla="*/ 0 h 336"/>
                <a:gd name="T2" fmla="*/ 0 w 1710"/>
                <a:gd name="T3" fmla="*/ 1 h 336"/>
                <a:gd name="T4" fmla="*/ 1 w 1710"/>
                <a:gd name="T5" fmla="*/ 1 h 336"/>
                <a:gd name="T6" fmla="*/ 1 w 1710"/>
                <a:gd name="T7" fmla="*/ 1 h 336"/>
                <a:gd name="T8" fmla="*/ 1 w 1710"/>
                <a:gd name="T9" fmla="*/ 0 h 336"/>
                <a:gd name="T10" fmla="*/ 0 60000 65536"/>
                <a:gd name="T11" fmla="*/ 0 60000 65536"/>
                <a:gd name="T12" fmla="*/ 0 60000 65536"/>
                <a:gd name="T13" fmla="*/ 0 60000 65536"/>
                <a:gd name="T14" fmla="*/ 0 60000 65536"/>
                <a:gd name="T15" fmla="*/ 0 w 1710"/>
                <a:gd name="T16" fmla="*/ 0 h 336"/>
                <a:gd name="T17" fmla="*/ 1710 w 1710"/>
                <a:gd name="T18" fmla="*/ 336 h 336"/>
              </a:gdLst>
              <a:ahLst/>
              <a:cxnLst>
                <a:cxn ang="T10">
                  <a:pos x="T0" y="T1"/>
                </a:cxn>
                <a:cxn ang="T11">
                  <a:pos x="T2" y="T3"/>
                </a:cxn>
                <a:cxn ang="T12">
                  <a:pos x="T4" y="T5"/>
                </a:cxn>
                <a:cxn ang="T13">
                  <a:pos x="T6" y="T7"/>
                </a:cxn>
                <a:cxn ang="T14">
                  <a:pos x="T8" y="T9"/>
                </a:cxn>
              </a:cxnLst>
              <a:rect l="T15" t="T16" r="T17" b="T18"/>
              <a:pathLst>
                <a:path w="1710" h="336">
                  <a:moveTo>
                    <a:pt x="776" y="0"/>
                  </a:moveTo>
                  <a:lnTo>
                    <a:pt x="0" y="56"/>
                  </a:lnTo>
                  <a:lnTo>
                    <a:pt x="592" y="336"/>
                  </a:lnTo>
                  <a:lnTo>
                    <a:pt x="1710" y="32"/>
                  </a:lnTo>
                  <a:lnTo>
                    <a:pt x="7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2" name="Freeform 1074"/>
            <p:cNvSpPr>
              <a:spLocks/>
            </p:cNvSpPr>
            <p:nvPr/>
          </p:nvSpPr>
          <p:spPr bwMode="auto">
            <a:xfrm>
              <a:off x="2896" y="3969"/>
              <a:ext cx="680" cy="116"/>
            </a:xfrm>
            <a:custGeom>
              <a:avLst/>
              <a:gdLst>
                <a:gd name="T0" fmla="*/ 0 w 1359"/>
                <a:gd name="T1" fmla="*/ 1 h 232"/>
                <a:gd name="T2" fmla="*/ 1 w 1359"/>
                <a:gd name="T3" fmla="*/ 1 h 232"/>
                <a:gd name="T4" fmla="*/ 1 w 1359"/>
                <a:gd name="T5" fmla="*/ 0 h 232"/>
                <a:gd name="T6" fmla="*/ 1 w 1359"/>
                <a:gd name="T7" fmla="*/ 1 h 232"/>
                <a:gd name="T8" fmla="*/ 0 w 1359"/>
                <a:gd name="T9" fmla="*/ 1 h 232"/>
                <a:gd name="T10" fmla="*/ 0 60000 65536"/>
                <a:gd name="T11" fmla="*/ 0 60000 65536"/>
                <a:gd name="T12" fmla="*/ 0 60000 65536"/>
                <a:gd name="T13" fmla="*/ 0 60000 65536"/>
                <a:gd name="T14" fmla="*/ 0 60000 65536"/>
                <a:gd name="T15" fmla="*/ 0 w 1359"/>
                <a:gd name="T16" fmla="*/ 0 h 232"/>
                <a:gd name="T17" fmla="*/ 1359 w 1359"/>
                <a:gd name="T18" fmla="*/ 232 h 232"/>
              </a:gdLst>
              <a:ahLst/>
              <a:cxnLst>
                <a:cxn ang="T10">
                  <a:pos x="T0" y="T1"/>
                </a:cxn>
                <a:cxn ang="T11">
                  <a:pos x="T2" y="T3"/>
                </a:cxn>
                <a:cxn ang="T12">
                  <a:pos x="T4" y="T5"/>
                </a:cxn>
                <a:cxn ang="T13">
                  <a:pos x="T6" y="T7"/>
                </a:cxn>
                <a:cxn ang="T14">
                  <a:pos x="T8" y="T9"/>
                </a:cxn>
              </a:cxnLst>
              <a:rect l="T15" t="T16" r="T17" b="T18"/>
              <a:pathLst>
                <a:path w="1359" h="232">
                  <a:moveTo>
                    <a:pt x="0" y="32"/>
                  </a:moveTo>
                  <a:lnTo>
                    <a:pt x="456" y="232"/>
                  </a:lnTo>
                  <a:lnTo>
                    <a:pt x="1359" y="0"/>
                  </a:lnTo>
                  <a:lnTo>
                    <a:pt x="695" y="15"/>
                  </a:lnTo>
                  <a:lnTo>
                    <a:pt x="0" y="32"/>
                  </a:lnTo>
                  <a:close/>
                </a:path>
              </a:pathLst>
            </a:custGeom>
            <a:solidFill>
              <a:srgbClr val="B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3" name="Freeform 1075"/>
            <p:cNvSpPr>
              <a:spLocks/>
            </p:cNvSpPr>
            <p:nvPr/>
          </p:nvSpPr>
          <p:spPr bwMode="auto">
            <a:xfrm>
              <a:off x="3519" y="3603"/>
              <a:ext cx="269" cy="387"/>
            </a:xfrm>
            <a:custGeom>
              <a:avLst/>
              <a:gdLst>
                <a:gd name="T0" fmla="*/ 1 w 538"/>
                <a:gd name="T1" fmla="*/ 1 h 773"/>
                <a:gd name="T2" fmla="*/ 1 w 538"/>
                <a:gd name="T3" fmla="*/ 1 h 773"/>
                <a:gd name="T4" fmla="*/ 1 w 538"/>
                <a:gd name="T5" fmla="*/ 1 h 773"/>
                <a:gd name="T6" fmla="*/ 1 w 538"/>
                <a:gd name="T7" fmla="*/ 1 h 773"/>
                <a:gd name="T8" fmla="*/ 1 w 538"/>
                <a:gd name="T9" fmla="*/ 1 h 773"/>
                <a:gd name="T10" fmla="*/ 1 w 538"/>
                <a:gd name="T11" fmla="*/ 1 h 773"/>
                <a:gd name="T12" fmla="*/ 1 w 538"/>
                <a:gd name="T13" fmla="*/ 1 h 773"/>
                <a:gd name="T14" fmla="*/ 1 w 538"/>
                <a:gd name="T15" fmla="*/ 1 h 773"/>
                <a:gd name="T16" fmla="*/ 1 w 538"/>
                <a:gd name="T17" fmla="*/ 1 h 773"/>
                <a:gd name="T18" fmla="*/ 1 w 538"/>
                <a:gd name="T19" fmla="*/ 1 h 773"/>
                <a:gd name="T20" fmla="*/ 1 w 538"/>
                <a:gd name="T21" fmla="*/ 1 h 773"/>
                <a:gd name="T22" fmla="*/ 1 w 538"/>
                <a:gd name="T23" fmla="*/ 1 h 773"/>
                <a:gd name="T24" fmla="*/ 1 w 538"/>
                <a:gd name="T25" fmla="*/ 1 h 773"/>
                <a:gd name="T26" fmla="*/ 1 w 538"/>
                <a:gd name="T27" fmla="*/ 1 h 773"/>
                <a:gd name="T28" fmla="*/ 1 w 538"/>
                <a:gd name="T29" fmla="*/ 1 h 773"/>
                <a:gd name="T30" fmla="*/ 1 w 538"/>
                <a:gd name="T31" fmla="*/ 1 h 773"/>
                <a:gd name="T32" fmla="*/ 1 w 538"/>
                <a:gd name="T33" fmla="*/ 1 h 773"/>
                <a:gd name="T34" fmla="*/ 1 w 538"/>
                <a:gd name="T35" fmla="*/ 1 h 773"/>
                <a:gd name="T36" fmla="*/ 1 w 538"/>
                <a:gd name="T37" fmla="*/ 1 h 773"/>
                <a:gd name="T38" fmla="*/ 1 w 538"/>
                <a:gd name="T39" fmla="*/ 1 h 773"/>
                <a:gd name="T40" fmla="*/ 1 w 538"/>
                <a:gd name="T41" fmla="*/ 1 h 773"/>
                <a:gd name="T42" fmla="*/ 1 w 538"/>
                <a:gd name="T43" fmla="*/ 1 h 773"/>
                <a:gd name="T44" fmla="*/ 1 w 538"/>
                <a:gd name="T45" fmla="*/ 1 h 773"/>
                <a:gd name="T46" fmla="*/ 1 w 538"/>
                <a:gd name="T47" fmla="*/ 1 h 773"/>
                <a:gd name="T48" fmla="*/ 1 w 538"/>
                <a:gd name="T49" fmla="*/ 1 h 773"/>
                <a:gd name="T50" fmla="*/ 1 w 538"/>
                <a:gd name="T51" fmla="*/ 1 h 773"/>
                <a:gd name="T52" fmla="*/ 1 w 538"/>
                <a:gd name="T53" fmla="*/ 1 h 773"/>
                <a:gd name="T54" fmla="*/ 1 w 538"/>
                <a:gd name="T55" fmla="*/ 1 h 773"/>
                <a:gd name="T56" fmla="*/ 1 w 538"/>
                <a:gd name="T57" fmla="*/ 1 h 773"/>
                <a:gd name="T58" fmla="*/ 1 w 538"/>
                <a:gd name="T59" fmla="*/ 1 h 773"/>
                <a:gd name="T60" fmla="*/ 1 w 538"/>
                <a:gd name="T61" fmla="*/ 1 h 773"/>
                <a:gd name="T62" fmla="*/ 1 w 538"/>
                <a:gd name="T63" fmla="*/ 1 h 773"/>
                <a:gd name="T64" fmla="*/ 1 w 538"/>
                <a:gd name="T65" fmla="*/ 1 h 773"/>
                <a:gd name="T66" fmla="*/ 1 w 538"/>
                <a:gd name="T67" fmla="*/ 1 h 773"/>
                <a:gd name="T68" fmla="*/ 1 w 538"/>
                <a:gd name="T69" fmla="*/ 1 h 773"/>
                <a:gd name="T70" fmla="*/ 1 w 538"/>
                <a:gd name="T71" fmla="*/ 1 h 773"/>
                <a:gd name="T72" fmla="*/ 1 w 538"/>
                <a:gd name="T73" fmla="*/ 1 h 773"/>
                <a:gd name="T74" fmla="*/ 1 w 538"/>
                <a:gd name="T75" fmla="*/ 1 h 773"/>
                <a:gd name="T76" fmla="*/ 1 w 538"/>
                <a:gd name="T77" fmla="*/ 1 h 773"/>
                <a:gd name="T78" fmla="*/ 1 w 538"/>
                <a:gd name="T79" fmla="*/ 1 h 773"/>
                <a:gd name="T80" fmla="*/ 1 w 538"/>
                <a:gd name="T81" fmla="*/ 1 h 773"/>
                <a:gd name="T82" fmla="*/ 1 w 538"/>
                <a:gd name="T83" fmla="*/ 1 h 773"/>
                <a:gd name="T84" fmla="*/ 1 w 538"/>
                <a:gd name="T85" fmla="*/ 1 h 773"/>
                <a:gd name="T86" fmla="*/ 1 w 538"/>
                <a:gd name="T87" fmla="*/ 1 h 773"/>
                <a:gd name="T88" fmla="*/ 1 w 538"/>
                <a:gd name="T89" fmla="*/ 1 h 773"/>
                <a:gd name="T90" fmla="*/ 1 w 538"/>
                <a:gd name="T91" fmla="*/ 1 h 773"/>
                <a:gd name="T92" fmla="*/ 1 w 538"/>
                <a:gd name="T93" fmla="*/ 1 h 773"/>
                <a:gd name="T94" fmla="*/ 1 w 538"/>
                <a:gd name="T95" fmla="*/ 1 h 773"/>
                <a:gd name="T96" fmla="*/ 1 w 538"/>
                <a:gd name="T97" fmla="*/ 1 h 773"/>
                <a:gd name="T98" fmla="*/ 1 w 538"/>
                <a:gd name="T99" fmla="*/ 1 h 773"/>
                <a:gd name="T100" fmla="*/ 1 w 538"/>
                <a:gd name="T101" fmla="*/ 1 h 773"/>
                <a:gd name="T102" fmla="*/ 1 w 538"/>
                <a:gd name="T103" fmla="*/ 1 h 773"/>
                <a:gd name="T104" fmla="*/ 1 w 538"/>
                <a:gd name="T105" fmla="*/ 1 h 773"/>
                <a:gd name="T106" fmla="*/ 1 w 538"/>
                <a:gd name="T107" fmla="*/ 1 h 773"/>
                <a:gd name="T108" fmla="*/ 1 w 538"/>
                <a:gd name="T109" fmla="*/ 1 h 773"/>
                <a:gd name="T110" fmla="*/ 1 w 538"/>
                <a:gd name="T111" fmla="*/ 1 h 773"/>
                <a:gd name="T112" fmla="*/ 1 w 538"/>
                <a:gd name="T113" fmla="*/ 1 h 773"/>
                <a:gd name="T114" fmla="*/ 1 w 538"/>
                <a:gd name="T115" fmla="*/ 1 h 773"/>
                <a:gd name="T116" fmla="*/ 1 w 538"/>
                <a:gd name="T117" fmla="*/ 1 h 773"/>
                <a:gd name="T118" fmla="*/ 1 w 538"/>
                <a:gd name="T119" fmla="*/ 1 h 773"/>
                <a:gd name="T120" fmla="*/ 1 w 538"/>
                <a:gd name="T121" fmla="*/ 1 h 773"/>
                <a:gd name="T122" fmla="*/ 1 w 538"/>
                <a:gd name="T123" fmla="*/ 1 h 773"/>
                <a:gd name="T124" fmla="*/ 0 w 538"/>
                <a:gd name="T125" fmla="*/ 1 h 7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8"/>
                <a:gd name="T190" fmla="*/ 0 h 773"/>
                <a:gd name="T191" fmla="*/ 538 w 538"/>
                <a:gd name="T192" fmla="*/ 773 h 7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8" h="773">
                  <a:moveTo>
                    <a:pt x="60" y="588"/>
                  </a:moveTo>
                  <a:lnTo>
                    <a:pt x="67" y="581"/>
                  </a:lnTo>
                  <a:lnTo>
                    <a:pt x="84" y="564"/>
                  </a:lnTo>
                  <a:lnTo>
                    <a:pt x="108" y="535"/>
                  </a:lnTo>
                  <a:lnTo>
                    <a:pt x="135" y="497"/>
                  </a:lnTo>
                  <a:lnTo>
                    <a:pt x="159" y="452"/>
                  </a:lnTo>
                  <a:lnTo>
                    <a:pt x="179" y="402"/>
                  </a:lnTo>
                  <a:lnTo>
                    <a:pt x="188" y="345"/>
                  </a:lnTo>
                  <a:lnTo>
                    <a:pt x="183" y="285"/>
                  </a:lnTo>
                  <a:lnTo>
                    <a:pt x="182" y="283"/>
                  </a:lnTo>
                  <a:lnTo>
                    <a:pt x="179" y="275"/>
                  </a:lnTo>
                  <a:lnTo>
                    <a:pt x="174" y="262"/>
                  </a:lnTo>
                  <a:lnTo>
                    <a:pt x="169" y="247"/>
                  </a:lnTo>
                  <a:lnTo>
                    <a:pt x="166" y="229"/>
                  </a:lnTo>
                  <a:lnTo>
                    <a:pt x="164" y="207"/>
                  </a:lnTo>
                  <a:lnTo>
                    <a:pt x="162" y="185"/>
                  </a:lnTo>
                  <a:lnTo>
                    <a:pt x="166" y="161"/>
                  </a:lnTo>
                  <a:lnTo>
                    <a:pt x="172" y="138"/>
                  </a:lnTo>
                  <a:lnTo>
                    <a:pt x="183" y="114"/>
                  </a:lnTo>
                  <a:lnTo>
                    <a:pt x="200" y="92"/>
                  </a:lnTo>
                  <a:lnTo>
                    <a:pt x="223" y="71"/>
                  </a:lnTo>
                  <a:lnTo>
                    <a:pt x="255" y="54"/>
                  </a:lnTo>
                  <a:lnTo>
                    <a:pt x="293" y="39"/>
                  </a:lnTo>
                  <a:lnTo>
                    <a:pt x="340" y="28"/>
                  </a:lnTo>
                  <a:lnTo>
                    <a:pt x="397" y="21"/>
                  </a:lnTo>
                  <a:lnTo>
                    <a:pt x="400" y="21"/>
                  </a:lnTo>
                  <a:lnTo>
                    <a:pt x="406" y="21"/>
                  </a:lnTo>
                  <a:lnTo>
                    <a:pt x="415" y="20"/>
                  </a:lnTo>
                  <a:lnTo>
                    <a:pt x="425" y="19"/>
                  </a:lnTo>
                  <a:lnTo>
                    <a:pt x="438" y="16"/>
                  </a:lnTo>
                  <a:lnTo>
                    <a:pt x="449" y="12"/>
                  </a:lnTo>
                  <a:lnTo>
                    <a:pt x="461" y="6"/>
                  </a:lnTo>
                  <a:lnTo>
                    <a:pt x="470" y="0"/>
                  </a:lnTo>
                  <a:lnTo>
                    <a:pt x="469" y="2"/>
                  </a:lnTo>
                  <a:lnTo>
                    <a:pt x="464" y="9"/>
                  </a:lnTo>
                  <a:lnTo>
                    <a:pt x="459" y="18"/>
                  </a:lnTo>
                  <a:lnTo>
                    <a:pt x="450" y="29"/>
                  </a:lnTo>
                  <a:lnTo>
                    <a:pt x="440" y="41"/>
                  </a:lnTo>
                  <a:lnTo>
                    <a:pt x="429" y="54"/>
                  </a:lnTo>
                  <a:lnTo>
                    <a:pt x="415" y="64"/>
                  </a:lnTo>
                  <a:lnTo>
                    <a:pt x="401" y="72"/>
                  </a:lnTo>
                  <a:lnTo>
                    <a:pt x="399" y="73"/>
                  </a:lnTo>
                  <a:lnTo>
                    <a:pt x="393" y="76"/>
                  </a:lnTo>
                  <a:lnTo>
                    <a:pt x="382" y="81"/>
                  </a:lnTo>
                  <a:lnTo>
                    <a:pt x="371" y="89"/>
                  </a:lnTo>
                  <a:lnTo>
                    <a:pt x="376" y="88"/>
                  </a:lnTo>
                  <a:lnTo>
                    <a:pt x="389" y="87"/>
                  </a:lnTo>
                  <a:lnTo>
                    <a:pt x="409" y="87"/>
                  </a:lnTo>
                  <a:lnTo>
                    <a:pt x="434" y="89"/>
                  </a:lnTo>
                  <a:lnTo>
                    <a:pt x="461" y="96"/>
                  </a:lnTo>
                  <a:lnTo>
                    <a:pt x="488" y="109"/>
                  </a:lnTo>
                  <a:lnTo>
                    <a:pt x="515" y="131"/>
                  </a:lnTo>
                  <a:lnTo>
                    <a:pt x="538" y="162"/>
                  </a:lnTo>
                  <a:lnTo>
                    <a:pt x="532" y="162"/>
                  </a:lnTo>
                  <a:lnTo>
                    <a:pt x="518" y="162"/>
                  </a:lnTo>
                  <a:lnTo>
                    <a:pt x="497" y="163"/>
                  </a:lnTo>
                  <a:lnTo>
                    <a:pt x="471" y="164"/>
                  </a:lnTo>
                  <a:lnTo>
                    <a:pt x="445" y="169"/>
                  </a:lnTo>
                  <a:lnTo>
                    <a:pt x="419" y="175"/>
                  </a:lnTo>
                  <a:lnTo>
                    <a:pt x="396" y="184"/>
                  </a:lnTo>
                  <a:lnTo>
                    <a:pt x="380" y="197"/>
                  </a:lnTo>
                  <a:lnTo>
                    <a:pt x="384" y="197"/>
                  </a:lnTo>
                  <a:lnTo>
                    <a:pt x="393" y="197"/>
                  </a:lnTo>
                  <a:lnTo>
                    <a:pt x="408" y="198"/>
                  </a:lnTo>
                  <a:lnTo>
                    <a:pt x="426" y="201"/>
                  </a:lnTo>
                  <a:lnTo>
                    <a:pt x="447" y="208"/>
                  </a:lnTo>
                  <a:lnTo>
                    <a:pt x="470" y="220"/>
                  </a:lnTo>
                  <a:lnTo>
                    <a:pt x="493" y="237"/>
                  </a:lnTo>
                  <a:lnTo>
                    <a:pt x="516" y="260"/>
                  </a:lnTo>
                  <a:lnTo>
                    <a:pt x="513" y="260"/>
                  </a:lnTo>
                  <a:lnTo>
                    <a:pt x="503" y="261"/>
                  </a:lnTo>
                  <a:lnTo>
                    <a:pt x="490" y="262"/>
                  </a:lnTo>
                  <a:lnTo>
                    <a:pt x="472" y="264"/>
                  </a:lnTo>
                  <a:lnTo>
                    <a:pt x="455" y="267"/>
                  </a:lnTo>
                  <a:lnTo>
                    <a:pt x="438" y="271"/>
                  </a:lnTo>
                  <a:lnTo>
                    <a:pt x="422" y="276"/>
                  </a:lnTo>
                  <a:lnTo>
                    <a:pt x="410" y="282"/>
                  </a:lnTo>
                  <a:lnTo>
                    <a:pt x="411" y="283"/>
                  </a:lnTo>
                  <a:lnTo>
                    <a:pt x="415" y="284"/>
                  </a:lnTo>
                  <a:lnTo>
                    <a:pt x="422" y="288"/>
                  </a:lnTo>
                  <a:lnTo>
                    <a:pt x="429" y="292"/>
                  </a:lnTo>
                  <a:lnTo>
                    <a:pt x="438" y="299"/>
                  </a:lnTo>
                  <a:lnTo>
                    <a:pt x="448" y="307"/>
                  </a:lnTo>
                  <a:lnTo>
                    <a:pt x="459" y="316"/>
                  </a:lnTo>
                  <a:lnTo>
                    <a:pt x="470" y="328"/>
                  </a:lnTo>
                  <a:lnTo>
                    <a:pt x="467" y="329"/>
                  </a:lnTo>
                  <a:lnTo>
                    <a:pt x="456" y="330"/>
                  </a:lnTo>
                  <a:lnTo>
                    <a:pt x="441" y="332"/>
                  </a:lnTo>
                  <a:lnTo>
                    <a:pt x="424" y="336"/>
                  </a:lnTo>
                  <a:lnTo>
                    <a:pt x="407" y="341"/>
                  </a:lnTo>
                  <a:lnTo>
                    <a:pt x="391" y="346"/>
                  </a:lnTo>
                  <a:lnTo>
                    <a:pt x="378" y="352"/>
                  </a:lnTo>
                  <a:lnTo>
                    <a:pt x="371" y="358"/>
                  </a:lnTo>
                  <a:lnTo>
                    <a:pt x="410" y="388"/>
                  </a:lnTo>
                  <a:lnTo>
                    <a:pt x="406" y="390"/>
                  </a:lnTo>
                  <a:lnTo>
                    <a:pt x="394" y="397"/>
                  </a:lnTo>
                  <a:lnTo>
                    <a:pt x="378" y="406"/>
                  </a:lnTo>
                  <a:lnTo>
                    <a:pt x="359" y="419"/>
                  </a:lnTo>
                  <a:lnTo>
                    <a:pt x="343" y="433"/>
                  </a:lnTo>
                  <a:lnTo>
                    <a:pt x="331" y="448"/>
                  </a:lnTo>
                  <a:lnTo>
                    <a:pt x="325" y="463"/>
                  </a:lnTo>
                  <a:lnTo>
                    <a:pt x="328" y="478"/>
                  </a:lnTo>
                  <a:lnTo>
                    <a:pt x="326" y="479"/>
                  </a:lnTo>
                  <a:lnTo>
                    <a:pt x="319" y="483"/>
                  </a:lnTo>
                  <a:lnTo>
                    <a:pt x="309" y="491"/>
                  </a:lnTo>
                  <a:lnTo>
                    <a:pt x="298" y="502"/>
                  </a:lnTo>
                  <a:lnTo>
                    <a:pt x="288" y="514"/>
                  </a:lnTo>
                  <a:lnTo>
                    <a:pt x="280" y="531"/>
                  </a:lnTo>
                  <a:lnTo>
                    <a:pt x="276" y="548"/>
                  </a:lnTo>
                  <a:lnTo>
                    <a:pt x="278" y="567"/>
                  </a:lnTo>
                  <a:lnTo>
                    <a:pt x="275" y="570"/>
                  </a:lnTo>
                  <a:lnTo>
                    <a:pt x="270" y="576"/>
                  </a:lnTo>
                  <a:lnTo>
                    <a:pt x="262" y="584"/>
                  </a:lnTo>
                  <a:lnTo>
                    <a:pt x="249" y="596"/>
                  </a:lnTo>
                  <a:lnTo>
                    <a:pt x="235" y="610"/>
                  </a:lnTo>
                  <a:lnTo>
                    <a:pt x="218" y="625"/>
                  </a:lnTo>
                  <a:lnTo>
                    <a:pt x="199" y="642"/>
                  </a:lnTo>
                  <a:lnTo>
                    <a:pt x="179" y="660"/>
                  </a:lnTo>
                  <a:lnTo>
                    <a:pt x="158" y="678"/>
                  </a:lnTo>
                  <a:lnTo>
                    <a:pt x="135" y="697"/>
                  </a:lnTo>
                  <a:lnTo>
                    <a:pt x="112" y="714"/>
                  </a:lnTo>
                  <a:lnTo>
                    <a:pt x="89" y="729"/>
                  </a:lnTo>
                  <a:lnTo>
                    <a:pt x="66" y="744"/>
                  </a:lnTo>
                  <a:lnTo>
                    <a:pt x="43" y="756"/>
                  </a:lnTo>
                  <a:lnTo>
                    <a:pt x="21" y="766"/>
                  </a:lnTo>
                  <a:lnTo>
                    <a:pt x="0" y="773"/>
                  </a:lnTo>
                  <a:lnTo>
                    <a:pt x="60" y="5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4" name="Freeform 1076"/>
            <p:cNvSpPr>
              <a:spLocks/>
            </p:cNvSpPr>
            <p:nvPr/>
          </p:nvSpPr>
          <p:spPr bwMode="auto">
            <a:xfrm>
              <a:off x="3539" y="3636"/>
              <a:ext cx="221" cy="322"/>
            </a:xfrm>
            <a:custGeom>
              <a:avLst/>
              <a:gdLst>
                <a:gd name="T0" fmla="*/ 0 w 444"/>
                <a:gd name="T1" fmla="*/ 1 h 644"/>
                <a:gd name="T2" fmla="*/ 0 w 444"/>
                <a:gd name="T3" fmla="*/ 1 h 644"/>
                <a:gd name="T4" fmla="*/ 0 w 444"/>
                <a:gd name="T5" fmla="*/ 1 h 644"/>
                <a:gd name="T6" fmla="*/ 0 w 444"/>
                <a:gd name="T7" fmla="*/ 1 h 644"/>
                <a:gd name="T8" fmla="*/ 0 w 444"/>
                <a:gd name="T9" fmla="*/ 1 h 644"/>
                <a:gd name="T10" fmla="*/ 0 w 444"/>
                <a:gd name="T11" fmla="*/ 1 h 644"/>
                <a:gd name="T12" fmla="*/ 0 w 444"/>
                <a:gd name="T13" fmla="*/ 1 h 644"/>
                <a:gd name="T14" fmla="*/ 0 w 444"/>
                <a:gd name="T15" fmla="*/ 1 h 644"/>
                <a:gd name="T16" fmla="*/ 0 w 444"/>
                <a:gd name="T17" fmla="*/ 1 h 644"/>
                <a:gd name="T18" fmla="*/ 0 w 444"/>
                <a:gd name="T19" fmla="*/ 1 h 644"/>
                <a:gd name="T20" fmla="*/ 0 w 444"/>
                <a:gd name="T21" fmla="*/ 0 h 644"/>
                <a:gd name="T22" fmla="*/ 0 w 444"/>
                <a:gd name="T23" fmla="*/ 1 h 644"/>
                <a:gd name="T24" fmla="*/ 0 w 444"/>
                <a:gd name="T25" fmla="*/ 1 h 644"/>
                <a:gd name="T26" fmla="*/ 0 w 444"/>
                <a:gd name="T27" fmla="*/ 1 h 644"/>
                <a:gd name="T28" fmla="*/ 0 w 444"/>
                <a:gd name="T29" fmla="*/ 1 h 644"/>
                <a:gd name="T30" fmla="*/ 0 w 444"/>
                <a:gd name="T31" fmla="*/ 1 h 644"/>
                <a:gd name="T32" fmla="*/ 0 w 444"/>
                <a:gd name="T33" fmla="*/ 1 h 644"/>
                <a:gd name="T34" fmla="*/ 0 w 444"/>
                <a:gd name="T35" fmla="*/ 1 h 644"/>
                <a:gd name="T36" fmla="*/ 0 w 444"/>
                <a:gd name="T37" fmla="*/ 1 h 644"/>
                <a:gd name="T38" fmla="*/ 0 w 444"/>
                <a:gd name="T39" fmla="*/ 1 h 644"/>
                <a:gd name="T40" fmla="*/ 0 w 444"/>
                <a:gd name="T41" fmla="*/ 1 h 644"/>
                <a:gd name="T42" fmla="*/ 0 w 444"/>
                <a:gd name="T43" fmla="*/ 1 h 644"/>
                <a:gd name="T44" fmla="*/ 0 w 444"/>
                <a:gd name="T45" fmla="*/ 1 h 644"/>
                <a:gd name="T46" fmla="*/ 0 w 444"/>
                <a:gd name="T47" fmla="*/ 1 h 644"/>
                <a:gd name="T48" fmla="*/ 0 w 444"/>
                <a:gd name="T49" fmla="*/ 1 h 644"/>
                <a:gd name="T50" fmla="*/ 0 w 444"/>
                <a:gd name="T51" fmla="*/ 1 h 644"/>
                <a:gd name="T52" fmla="*/ 0 w 444"/>
                <a:gd name="T53" fmla="*/ 1 h 644"/>
                <a:gd name="T54" fmla="*/ 0 w 444"/>
                <a:gd name="T55" fmla="*/ 1 h 644"/>
                <a:gd name="T56" fmla="*/ 0 w 444"/>
                <a:gd name="T57" fmla="*/ 1 h 644"/>
                <a:gd name="T58" fmla="*/ 0 w 444"/>
                <a:gd name="T59" fmla="*/ 1 h 644"/>
                <a:gd name="T60" fmla="*/ 0 w 444"/>
                <a:gd name="T61" fmla="*/ 1 h 644"/>
                <a:gd name="T62" fmla="*/ 0 w 444"/>
                <a:gd name="T63" fmla="*/ 1 h 644"/>
                <a:gd name="T64" fmla="*/ 0 w 444"/>
                <a:gd name="T65" fmla="*/ 1 h 644"/>
                <a:gd name="T66" fmla="*/ 0 w 444"/>
                <a:gd name="T67" fmla="*/ 1 h 644"/>
                <a:gd name="T68" fmla="*/ 0 w 444"/>
                <a:gd name="T69" fmla="*/ 1 h 644"/>
                <a:gd name="T70" fmla="*/ 0 w 444"/>
                <a:gd name="T71" fmla="*/ 1 h 644"/>
                <a:gd name="T72" fmla="*/ 0 w 444"/>
                <a:gd name="T73" fmla="*/ 1 h 644"/>
                <a:gd name="T74" fmla="*/ 0 w 444"/>
                <a:gd name="T75" fmla="*/ 1 h 644"/>
                <a:gd name="T76" fmla="*/ 0 w 444"/>
                <a:gd name="T77" fmla="*/ 1 h 644"/>
                <a:gd name="T78" fmla="*/ 0 w 444"/>
                <a:gd name="T79" fmla="*/ 1 h 644"/>
                <a:gd name="T80" fmla="*/ 0 w 444"/>
                <a:gd name="T81" fmla="*/ 1 h 644"/>
                <a:gd name="T82" fmla="*/ 0 w 444"/>
                <a:gd name="T83" fmla="*/ 1 h 644"/>
                <a:gd name="T84" fmla="*/ 0 w 444"/>
                <a:gd name="T85" fmla="*/ 1 h 644"/>
                <a:gd name="T86" fmla="*/ 0 w 444"/>
                <a:gd name="T87" fmla="*/ 1 h 644"/>
                <a:gd name="T88" fmla="*/ 0 w 444"/>
                <a:gd name="T89" fmla="*/ 1 h 644"/>
                <a:gd name="T90" fmla="*/ 0 w 444"/>
                <a:gd name="T91" fmla="*/ 1 h 644"/>
                <a:gd name="T92" fmla="*/ 0 w 444"/>
                <a:gd name="T93" fmla="*/ 1 h 644"/>
                <a:gd name="T94" fmla="*/ 0 w 444"/>
                <a:gd name="T95" fmla="*/ 1 h 6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4"/>
                <a:gd name="T145" fmla="*/ 0 h 644"/>
                <a:gd name="T146" fmla="*/ 444 w 444"/>
                <a:gd name="T147" fmla="*/ 644 h 6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4" h="644">
                  <a:moveTo>
                    <a:pt x="8" y="593"/>
                  </a:moveTo>
                  <a:lnTo>
                    <a:pt x="11" y="591"/>
                  </a:lnTo>
                  <a:lnTo>
                    <a:pt x="17" y="584"/>
                  </a:lnTo>
                  <a:lnTo>
                    <a:pt x="27" y="573"/>
                  </a:lnTo>
                  <a:lnTo>
                    <a:pt x="40" y="559"/>
                  </a:lnTo>
                  <a:lnTo>
                    <a:pt x="55" y="540"/>
                  </a:lnTo>
                  <a:lnTo>
                    <a:pt x="73" y="519"/>
                  </a:lnTo>
                  <a:lnTo>
                    <a:pt x="90" y="493"/>
                  </a:lnTo>
                  <a:lnTo>
                    <a:pt x="107" y="467"/>
                  </a:lnTo>
                  <a:lnTo>
                    <a:pt x="126" y="437"/>
                  </a:lnTo>
                  <a:lnTo>
                    <a:pt x="142" y="406"/>
                  </a:lnTo>
                  <a:lnTo>
                    <a:pt x="156" y="372"/>
                  </a:lnTo>
                  <a:lnTo>
                    <a:pt x="168" y="338"/>
                  </a:lnTo>
                  <a:lnTo>
                    <a:pt x="178" y="302"/>
                  </a:lnTo>
                  <a:lnTo>
                    <a:pt x="182" y="266"/>
                  </a:lnTo>
                  <a:lnTo>
                    <a:pt x="183" y="229"/>
                  </a:lnTo>
                  <a:lnTo>
                    <a:pt x="179" y="193"/>
                  </a:lnTo>
                  <a:lnTo>
                    <a:pt x="178" y="190"/>
                  </a:lnTo>
                  <a:lnTo>
                    <a:pt x="176" y="186"/>
                  </a:lnTo>
                  <a:lnTo>
                    <a:pt x="173" y="176"/>
                  </a:lnTo>
                  <a:lnTo>
                    <a:pt x="171" y="166"/>
                  </a:lnTo>
                  <a:lnTo>
                    <a:pt x="167" y="152"/>
                  </a:lnTo>
                  <a:lnTo>
                    <a:pt x="166" y="137"/>
                  </a:lnTo>
                  <a:lnTo>
                    <a:pt x="166" y="121"/>
                  </a:lnTo>
                  <a:lnTo>
                    <a:pt x="168" y="105"/>
                  </a:lnTo>
                  <a:lnTo>
                    <a:pt x="173" y="88"/>
                  </a:lnTo>
                  <a:lnTo>
                    <a:pt x="181" y="70"/>
                  </a:lnTo>
                  <a:lnTo>
                    <a:pt x="194" y="54"/>
                  </a:lnTo>
                  <a:lnTo>
                    <a:pt x="210" y="39"/>
                  </a:lnTo>
                  <a:lnTo>
                    <a:pt x="231" y="26"/>
                  </a:lnTo>
                  <a:lnTo>
                    <a:pt x="257" y="15"/>
                  </a:lnTo>
                  <a:lnTo>
                    <a:pt x="289" y="6"/>
                  </a:lnTo>
                  <a:lnTo>
                    <a:pt x="328" y="0"/>
                  </a:lnTo>
                  <a:lnTo>
                    <a:pt x="325" y="3"/>
                  </a:lnTo>
                  <a:lnTo>
                    <a:pt x="317" y="8"/>
                  </a:lnTo>
                  <a:lnTo>
                    <a:pt x="305" y="19"/>
                  </a:lnTo>
                  <a:lnTo>
                    <a:pt x="292" y="30"/>
                  </a:lnTo>
                  <a:lnTo>
                    <a:pt x="278" y="46"/>
                  </a:lnTo>
                  <a:lnTo>
                    <a:pt x="263" y="64"/>
                  </a:lnTo>
                  <a:lnTo>
                    <a:pt x="251" y="82"/>
                  </a:lnTo>
                  <a:lnTo>
                    <a:pt x="243" y="103"/>
                  </a:lnTo>
                  <a:lnTo>
                    <a:pt x="244" y="102"/>
                  </a:lnTo>
                  <a:lnTo>
                    <a:pt x="247" y="98"/>
                  </a:lnTo>
                  <a:lnTo>
                    <a:pt x="251" y="94"/>
                  </a:lnTo>
                  <a:lnTo>
                    <a:pt x="258" y="88"/>
                  </a:lnTo>
                  <a:lnTo>
                    <a:pt x="265" y="82"/>
                  </a:lnTo>
                  <a:lnTo>
                    <a:pt x="276" y="75"/>
                  </a:lnTo>
                  <a:lnTo>
                    <a:pt x="286" y="68"/>
                  </a:lnTo>
                  <a:lnTo>
                    <a:pt x="299" y="62"/>
                  </a:lnTo>
                  <a:lnTo>
                    <a:pt x="312" y="57"/>
                  </a:lnTo>
                  <a:lnTo>
                    <a:pt x="327" y="53"/>
                  </a:lnTo>
                  <a:lnTo>
                    <a:pt x="345" y="52"/>
                  </a:lnTo>
                  <a:lnTo>
                    <a:pt x="362" y="52"/>
                  </a:lnTo>
                  <a:lnTo>
                    <a:pt x="380" y="55"/>
                  </a:lnTo>
                  <a:lnTo>
                    <a:pt x="401" y="61"/>
                  </a:lnTo>
                  <a:lnTo>
                    <a:pt x="422" y="72"/>
                  </a:lnTo>
                  <a:lnTo>
                    <a:pt x="444" y="85"/>
                  </a:lnTo>
                  <a:lnTo>
                    <a:pt x="443" y="85"/>
                  </a:lnTo>
                  <a:lnTo>
                    <a:pt x="438" y="84"/>
                  </a:lnTo>
                  <a:lnTo>
                    <a:pt x="431" y="83"/>
                  </a:lnTo>
                  <a:lnTo>
                    <a:pt x="422" y="82"/>
                  </a:lnTo>
                  <a:lnTo>
                    <a:pt x="410" y="81"/>
                  </a:lnTo>
                  <a:lnTo>
                    <a:pt x="398" y="81"/>
                  </a:lnTo>
                  <a:lnTo>
                    <a:pt x="384" y="82"/>
                  </a:lnTo>
                  <a:lnTo>
                    <a:pt x="369" y="83"/>
                  </a:lnTo>
                  <a:lnTo>
                    <a:pt x="354" y="87"/>
                  </a:lnTo>
                  <a:lnTo>
                    <a:pt x="339" y="91"/>
                  </a:lnTo>
                  <a:lnTo>
                    <a:pt x="323" y="97"/>
                  </a:lnTo>
                  <a:lnTo>
                    <a:pt x="308" y="106"/>
                  </a:lnTo>
                  <a:lnTo>
                    <a:pt x="294" y="117"/>
                  </a:lnTo>
                  <a:lnTo>
                    <a:pt x="281" y="130"/>
                  </a:lnTo>
                  <a:lnTo>
                    <a:pt x="270" y="148"/>
                  </a:lnTo>
                  <a:lnTo>
                    <a:pt x="259" y="167"/>
                  </a:lnTo>
                  <a:lnTo>
                    <a:pt x="263" y="166"/>
                  </a:lnTo>
                  <a:lnTo>
                    <a:pt x="273" y="164"/>
                  </a:lnTo>
                  <a:lnTo>
                    <a:pt x="289" y="161"/>
                  </a:lnTo>
                  <a:lnTo>
                    <a:pt x="310" y="160"/>
                  </a:lnTo>
                  <a:lnTo>
                    <a:pt x="332" y="161"/>
                  </a:lnTo>
                  <a:lnTo>
                    <a:pt x="356" y="165"/>
                  </a:lnTo>
                  <a:lnTo>
                    <a:pt x="381" y="174"/>
                  </a:lnTo>
                  <a:lnTo>
                    <a:pt x="405" y="188"/>
                  </a:lnTo>
                  <a:lnTo>
                    <a:pt x="400" y="188"/>
                  </a:lnTo>
                  <a:lnTo>
                    <a:pt x="388" y="189"/>
                  </a:lnTo>
                  <a:lnTo>
                    <a:pt x="370" y="191"/>
                  </a:lnTo>
                  <a:lnTo>
                    <a:pt x="348" y="195"/>
                  </a:lnTo>
                  <a:lnTo>
                    <a:pt x="325" y="202"/>
                  </a:lnTo>
                  <a:lnTo>
                    <a:pt x="302" y="211"/>
                  </a:lnTo>
                  <a:lnTo>
                    <a:pt x="281" y="225"/>
                  </a:lnTo>
                  <a:lnTo>
                    <a:pt x="264" y="243"/>
                  </a:lnTo>
                  <a:lnTo>
                    <a:pt x="267" y="242"/>
                  </a:lnTo>
                  <a:lnTo>
                    <a:pt x="278" y="239"/>
                  </a:lnTo>
                  <a:lnTo>
                    <a:pt x="293" y="235"/>
                  </a:lnTo>
                  <a:lnTo>
                    <a:pt x="310" y="233"/>
                  </a:lnTo>
                  <a:lnTo>
                    <a:pt x="328" y="231"/>
                  </a:lnTo>
                  <a:lnTo>
                    <a:pt x="347" y="231"/>
                  </a:lnTo>
                  <a:lnTo>
                    <a:pt x="363" y="235"/>
                  </a:lnTo>
                  <a:lnTo>
                    <a:pt x="375" y="243"/>
                  </a:lnTo>
                  <a:lnTo>
                    <a:pt x="371" y="244"/>
                  </a:lnTo>
                  <a:lnTo>
                    <a:pt x="361" y="249"/>
                  </a:lnTo>
                  <a:lnTo>
                    <a:pt x="346" y="256"/>
                  </a:lnTo>
                  <a:lnTo>
                    <a:pt x="327" y="265"/>
                  </a:lnTo>
                  <a:lnTo>
                    <a:pt x="308" y="277"/>
                  </a:lnTo>
                  <a:lnTo>
                    <a:pt x="288" y="291"/>
                  </a:lnTo>
                  <a:lnTo>
                    <a:pt x="271" y="307"/>
                  </a:lnTo>
                  <a:lnTo>
                    <a:pt x="256" y="325"/>
                  </a:lnTo>
                  <a:lnTo>
                    <a:pt x="257" y="324"/>
                  </a:lnTo>
                  <a:lnTo>
                    <a:pt x="261" y="323"/>
                  </a:lnTo>
                  <a:lnTo>
                    <a:pt x="265" y="320"/>
                  </a:lnTo>
                  <a:lnTo>
                    <a:pt x="272" y="319"/>
                  </a:lnTo>
                  <a:lnTo>
                    <a:pt x="279" y="318"/>
                  </a:lnTo>
                  <a:lnTo>
                    <a:pt x="288" y="319"/>
                  </a:lnTo>
                  <a:lnTo>
                    <a:pt x="297" y="323"/>
                  </a:lnTo>
                  <a:lnTo>
                    <a:pt x="307" y="330"/>
                  </a:lnTo>
                  <a:lnTo>
                    <a:pt x="304" y="331"/>
                  </a:lnTo>
                  <a:lnTo>
                    <a:pt x="297" y="334"/>
                  </a:lnTo>
                  <a:lnTo>
                    <a:pt x="288" y="340"/>
                  </a:lnTo>
                  <a:lnTo>
                    <a:pt x="278" y="348"/>
                  </a:lnTo>
                  <a:lnTo>
                    <a:pt x="267" y="358"/>
                  </a:lnTo>
                  <a:lnTo>
                    <a:pt x="261" y="370"/>
                  </a:lnTo>
                  <a:lnTo>
                    <a:pt x="256" y="385"/>
                  </a:lnTo>
                  <a:lnTo>
                    <a:pt x="256" y="401"/>
                  </a:lnTo>
                  <a:lnTo>
                    <a:pt x="254" y="403"/>
                  </a:lnTo>
                  <a:lnTo>
                    <a:pt x="247" y="409"/>
                  </a:lnTo>
                  <a:lnTo>
                    <a:pt x="237" y="418"/>
                  </a:lnTo>
                  <a:lnTo>
                    <a:pt x="227" y="429"/>
                  </a:lnTo>
                  <a:lnTo>
                    <a:pt x="216" y="441"/>
                  </a:lnTo>
                  <a:lnTo>
                    <a:pt x="208" y="455"/>
                  </a:lnTo>
                  <a:lnTo>
                    <a:pt x="202" y="469"/>
                  </a:lnTo>
                  <a:lnTo>
                    <a:pt x="201" y="483"/>
                  </a:lnTo>
                  <a:lnTo>
                    <a:pt x="198" y="486"/>
                  </a:lnTo>
                  <a:lnTo>
                    <a:pt x="190" y="494"/>
                  </a:lnTo>
                  <a:lnTo>
                    <a:pt x="178" y="507"/>
                  </a:lnTo>
                  <a:lnTo>
                    <a:pt x="163" y="523"/>
                  </a:lnTo>
                  <a:lnTo>
                    <a:pt x="145" y="542"/>
                  </a:lnTo>
                  <a:lnTo>
                    <a:pt x="126" y="561"/>
                  </a:lnTo>
                  <a:lnTo>
                    <a:pt x="105" y="581"/>
                  </a:lnTo>
                  <a:lnTo>
                    <a:pt x="84" y="599"/>
                  </a:lnTo>
                  <a:lnTo>
                    <a:pt x="64" y="617"/>
                  </a:lnTo>
                  <a:lnTo>
                    <a:pt x="45" y="630"/>
                  </a:lnTo>
                  <a:lnTo>
                    <a:pt x="28" y="640"/>
                  </a:lnTo>
                  <a:lnTo>
                    <a:pt x="15" y="644"/>
                  </a:lnTo>
                  <a:lnTo>
                    <a:pt x="6" y="643"/>
                  </a:lnTo>
                  <a:lnTo>
                    <a:pt x="0" y="635"/>
                  </a:lnTo>
                  <a:lnTo>
                    <a:pt x="1" y="619"/>
                  </a:lnTo>
                  <a:lnTo>
                    <a:pt x="8" y="593"/>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5" name="Freeform 1077"/>
            <p:cNvSpPr>
              <a:spLocks/>
            </p:cNvSpPr>
            <p:nvPr/>
          </p:nvSpPr>
          <p:spPr bwMode="auto">
            <a:xfrm>
              <a:off x="3005" y="3267"/>
              <a:ext cx="554" cy="783"/>
            </a:xfrm>
            <a:custGeom>
              <a:avLst/>
              <a:gdLst>
                <a:gd name="T0" fmla="*/ 1 w 1108"/>
                <a:gd name="T1" fmla="*/ 1 h 1566"/>
                <a:gd name="T2" fmla="*/ 1 w 1108"/>
                <a:gd name="T3" fmla="*/ 1 h 1566"/>
                <a:gd name="T4" fmla="*/ 1 w 1108"/>
                <a:gd name="T5" fmla="*/ 1 h 1566"/>
                <a:gd name="T6" fmla="*/ 1 w 1108"/>
                <a:gd name="T7" fmla="*/ 1 h 1566"/>
                <a:gd name="T8" fmla="*/ 1 w 1108"/>
                <a:gd name="T9" fmla="*/ 1 h 1566"/>
                <a:gd name="T10" fmla="*/ 1 w 1108"/>
                <a:gd name="T11" fmla="*/ 1 h 1566"/>
                <a:gd name="T12" fmla="*/ 1 w 1108"/>
                <a:gd name="T13" fmla="*/ 1 h 1566"/>
                <a:gd name="T14" fmla="*/ 1 w 1108"/>
                <a:gd name="T15" fmla="*/ 1 h 1566"/>
                <a:gd name="T16" fmla="*/ 1 w 1108"/>
                <a:gd name="T17" fmla="*/ 1 h 1566"/>
                <a:gd name="T18" fmla="*/ 1 w 1108"/>
                <a:gd name="T19" fmla="*/ 1 h 1566"/>
                <a:gd name="T20" fmla="*/ 1 w 1108"/>
                <a:gd name="T21" fmla="*/ 1 h 1566"/>
                <a:gd name="T22" fmla="*/ 1 w 1108"/>
                <a:gd name="T23" fmla="*/ 1 h 1566"/>
                <a:gd name="T24" fmla="*/ 1 w 1108"/>
                <a:gd name="T25" fmla="*/ 1 h 1566"/>
                <a:gd name="T26" fmla="*/ 1 w 1108"/>
                <a:gd name="T27" fmla="*/ 1 h 1566"/>
                <a:gd name="T28" fmla="*/ 1 w 1108"/>
                <a:gd name="T29" fmla="*/ 1 h 1566"/>
                <a:gd name="T30" fmla="*/ 1 w 1108"/>
                <a:gd name="T31" fmla="*/ 1 h 1566"/>
                <a:gd name="T32" fmla="*/ 1 w 1108"/>
                <a:gd name="T33" fmla="*/ 1 h 1566"/>
                <a:gd name="T34" fmla="*/ 1 w 1108"/>
                <a:gd name="T35" fmla="*/ 1 h 1566"/>
                <a:gd name="T36" fmla="*/ 1 w 1108"/>
                <a:gd name="T37" fmla="*/ 1 h 1566"/>
                <a:gd name="T38" fmla="*/ 1 w 1108"/>
                <a:gd name="T39" fmla="*/ 1 h 1566"/>
                <a:gd name="T40" fmla="*/ 1 w 1108"/>
                <a:gd name="T41" fmla="*/ 1 h 1566"/>
                <a:gd name="T42" fmla="*/ 1 w 1108"/>
                <a:gd name="T43" fmla="*/ 1 h 1566"/>
                <a:gd name="T44" fmla="*/ 0 w 1108"/>
                <a:gd name="T45" fmla="*/ 1 h 1566"/>
                <a:gd name="T46" fmla="*/ 1 w 1108"/>
                <a:gd name="T47" fmla="*/ 1 h 1566"/>
                <a:gd name="T48" fmla="*/ 1 w 1108"/>
                <a:gd name="T49" fmla="*/ 1 h 1566"/>
                <a:gd name="T50" fmla="*/ 1 w 1108"/>
                <a:gd name="T51" fmla="*/ 1 h 1566"/>
                <a:gd name="T52" fmla="*/ 1 w 1108"/>
                <a:gd name="T53" fmla="*/ 1 h 1566"/>
                <a:gd name="T54" fmla="*/ 1 w 1108"/>
                <a:gd name="T55" fmla="*/ 1 h 1566"/>
                <a:gd name="T56" fmla="*/ 1 w 1108"/>
                <a:gd name="T57" fmla="*/ 1 h 1566"/>
                <a:gd name="T58" fmla="*/ 1 w 1108"/>
                <a:gd name="T59" fmla="*/ 1 h 1566"/>
                <a:gd name="T60" fmla="*/ 1 w 1108"/>
                <a:gd name="T61" fmla="*/ 1 h 1566"/>
                <a:gd name="T62" fmla="*/ 1 w 1108"/>
                <a:gd name="T63" fmla="*/ 1 h 1566"/>
                <a:gd name="T64" fmla="*/ 1 w 1108"/>
                <a:gd name="T65" fmla="*/ 1 h 1566"/>
                <a:gd name="T66" fmla="*/ 1 w 1108"/>
                <a:gd name="T67" fmla="*/ 1 h 1566"/>
                <a:gd name="T68" fmla="*/ 1 w 1108"/>
                <a:gd name="T69" fmla="*/ 1 h 1566"/>
                <a:gd name="T70" fmla="*/ 1 w 1108"/>
                <a:gd name="T71" fmla="*/ 1 h 1566"/>
                <a:gd name="T72" fmla="*/ 1 w 1108"/>
                <a:gd name="T73" fmla="*/ 1 h 1566"/>
                <a:gd name="T74" fmla="*/ 1 w 1108"/>
                <a:gd name="T75" fmla="*/ 1 h 1566"/>
                <a:gd name="T76" fmla="*/ 1 w 1108"/>
                <a:gd name="T77" fmla="*/ 1 h 1566"/>
                <a:gd name="T78" fmla="*/ 1 w 1108"/>
                <a:gd name="T79" fmla="*/ 1 h 1566"/>
                <a:gd name="T80" fmla="*/ 1 w 1108"/>
                <a:gd name="T81" fmla="*/ 1 h 1566"/>
                <a:gd name="T82" fmla="*/ 1 w 1108"/>
                <a:gd name="T83" fmla="*/ 1 h 1566"/>
                <a:gd name="T84" fmla="*/ 1 w 1108"/>
                <a:gd name="T85" fmla="*/ 1 h 1566"/>
                <a:gd name="T86" fmla="*/ 1 w 1108"/>
                <a:gd name="T87" fmla="*/ 1 h 1566"/>
                <a:gd name="T88" fmla="*/ 1 w 1108"/>
                <a:gd name="T89" fmla="*/ 1 h 1566"/>
                <a:gd name="T90" fmla="*/ 1 w 1108"/>
                <a:gd name="T91" fmla="*/ 1 h 1566"/>
                <a:gd name="T92" fmla="*/ 1 w 1108"/>
                <a:gd name="T93" fmla="*/ 1 h 1566"/>
                <a:gd name="T94" fmla="*/ 1 w 1108"/>
                <a:gd name="T95" fmla="*/ 1 h 1566"/>
                <a:gd name="T96" fmla="*/ 1 w 1108"/>
                <a:gd name="T97" fmla="*/ 1 h 1566"/>
                <a:gd name="T98" fmla="*/ 1 w 1108"/>
                <a:gd name="T99" fmla="*/ 1 h 1566"/>
                <a:gd name="T100" fmla="*/ 1 w 1108"/>
                <a:gd name="T101" fmla="*/ 1 h 1566"/>
                <a:gd name="T102" fmla="*/ 1 w 1108"/>
                <a:gd name="T103" fmla="*/ 1 h 1566"/>
                <a:gd name="T104" fmla="*/ 1 w 1108"/>
                <a:gd name="T105" fmla="*/ 1 h 1566"/>
                <a:gd name="T106" fmla="*/ 1 w 1108"/>
                <a:gd name="T107" fmla="*/ 1 h 1566"/>
                <a:gd name="T108" fmla="*/ 1 w 1108"/>
                <a:gd name="T109" fmla="*/ 1 h 1566"/>
                <a:gd name="T110" fmla="*/ 1 w 1108"/>
                <a:gd name="T111" fmla="*/ 1 h 1566"/>
                <a:gd name="T112" fmla="*/ 1 w 1108"/>
                <a:gd name="T113" fmla="*/ 1 h 1566"/>
                <a:gd name="T114" fmla="*/ 1 w 1108"/>
                <a:gd name="T115" fmla="*/ 1 h 1566"/>
                <a:gd name="T116" fmla="*/ 1 w 1108"/>
                <a:gd name="T117" fmla="*/ 1 h 1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8"/>
                <a:gd name="T178" fmla="*/ 0 h 1566"/>
                <a:gd name="T179" fmla="*/ 1108 w 1108"/>
                <a:gd name="T180" fmla="*/ 1566 h 15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8" h="1566">
                  <a:moveTo>
                    <a:pt x="1092" y="1101"/>
                  </a:moveTo>
                  <a:lnTo>
                    <a:pt x="1077" y="1034"/>
                  </a:lnTo>
                  <a:lnTo>
                    <a:pt x="1057" y="970"/>
                  </a:lnTo>
                  <a:lnTo>
                    <a:pt x="1031" y="906"/>
                  </a:lnTo>
                  <a:lnTo>
                    <a:pt x="1001" y="848"/>
                  </a:lnTo>
                  <a:lnTo>
                    <a:pt x="969" y="791"/>
                  </a:lnTo>
                  <a:lnTo>
                    <a:pt x="935" y="738"/>
                  </a:lnTo>
                  <a:lnTo>
                    <a:pt x="899" y="689"/>
                  </a:lnTo>
                  <a:lnTo>
                    <a:pt x="862" y="643"/>
                  </a:lnTo>
                  <a:lnTo>
                    <a:pt x="826" y="602"/>
                  </a:lnTo>
                  <a:lnTo>
                    <a:pt x="793" y="565"/>
                  </a:lnTo>
                  <a:lnTo>
                    <a:pt x="762" y="533"/>
                  </a:lnTo>
                  <a:lnTo>
                    <a:pt x="734" y="507"/>
                  </a:lnTo>
                  <a:lnTo>
                    <a:pt x="711" y="486"/>
                  </a:lnTo>
                  <a:lnTo>
                    <a:pt x="693" y="470"/>
                  </a:lnTo>
                  <a:lnTo>
                    <a:pt x="681" y="461"/>
                  </a:lnTo>
                  <a:lnTo>
                    <a:pt x="678" y="457"/>
                  </a:lnTo>
                  <a:lnTo>
                    <a:pt x="703" y="441"/>
                  </a:lnTo>
                  <a:lnTo>
                    <a:pt x="713" y="404"/>
                  </a:lnTo>
                  <a:lnTo>
                    <a:pt x="711" y="353"/>
                  </a:lnTo>
                  <a:lnTo>
                    <a:pt x="702" y="297"/>
                  </a:lnTo>
                  <a:lnTo>
                    <a:pt x="688" y="241"/>
                  </a:lnTo>
                  <a:lnTo>
                    <a:pt x="673" y="192"/>
                  </a:lnTo>
                  <a:lnTo>
                    <a:pt x="661" y="158"/>
                  </a:lnTo>
                  <a:lnTo>
                    <a:pt x="657" y="145"/>
                  </a:lnTo>
                  <a:lnTo>
                    <a:pt x="652" y="118"/>
                  </a:lnTo>
                  <a:lnTo>
                    <a:pt x="643" y="97"/>
                  </a:lnTo>
                  <a:lnTo>
                    <a:pt x="630" y="78"/>
                  </a:lnTo>
                  <a:lnTo>
                    <a:pt x="618" y="64"/>
                  </a:lnTo>
                  <a:lnTo>
                    <a:pt x="604" y="54"/>
                  </a:lnTo>
                  <a:lnTo>
                    <a:pt x="592" y="47"/>
                  </a:lnTo>
                  <a:lnTo>
                    <a:pt x="584" y="44"/>
                  </a:lnTo>
                  <a:lnTo>
                    <a:pt x="581" y="42"/>
                  </a:lnTo>
                  <a:lnTo>
                    <a:pt x="559" y="23"/>
                  </a:lnTo>
                  <a:lnTo>
                    <a:pt x="535" y="10"/>
                  </a:lnTo>
                  <a:lnTo>
                    <a:pt x="508" y="3"/>
                  </a:lnTo>
                  <a:lnTo>
                    <a:pt x="483" y="0"/>
                  </a:lnTo>
                  <a:lnTo>
                    <a:pt x="460" y="1"/>
                  </a:lnTo>
                  <a:lnTo>
                    <a:pt x="440" y="3"/>
                  </a:lnTo>
                  <a:lnTo>
                    <a:pt x="428" y="6"/>
                  </a:lnTo>
                  <a:lnTo>
                    <a:pt x="423" y="7"/>
                  </a:lnTo>
                  <a:lnTo>
                    <a:pt x="417" y="8"/>
                  </a:lnTo>
                  <a:lnTo>
                    <a:pt x="400" y="12"/>
                  </a:lnTo>
                  <a:lnTo>
                    <a:pt x="376" y="19"/>
                  </a:lnTo>
                  <a:lnTo>
                    <a:pt x="348" y="29"/>
                  </a:lnTo>
                  <a:lnTo>
                    <a:pt x="319" y="41"/>
                  </a:lnTo>
                  <a:lnTo>
                    <a:pt x="293" y="57"/>
                  </a:lnTo>
                  <a:lnTo>
                    <a:pt x="271" y="76"/>
                  </a:lnTo>
                  <a:lnTo>
                    <a:pt x="259" y="99"/>
                  </a:lnTo>
                  <a:lnTo>
                    <a:pt x="258" y="101"/>
                  </a:lnTo>
                  <a:lnTo>
                    <a:pt x="255" y="106"/>
                  </a:lnTo>
                  <a:lnTo>
                    <a:pt x="250" y="112"/>
                  </a:lnTo>
                  <a:lnTo>
                    <a:pt x="244" y="120"/>
                  </a:lnTo>
                  <a:lnTo>
                    <a:pt x="238" y="128"/>
                  </a:lnTo>
                  <a:lnTo>
                    <a:pt x="229" y="135"/>
                  </a:lnTo>
                  <a:lnTo>
                    <a:pt x="221" y="139"/>
                  </a:lnTo>
                  <a:lnTo>
                    <a:pt x="213" y="141"/>
                  </a:lnTo>
                  <a:lnTo>
                    <a:pt x="201" y="144"/>
                  </a:lnTo>
                  <a:lnTo>
                    <a:pt x="179" y="147"/>
                  </a:lnTo>
                  <a:lnTo>
                    <a:pt x="149" y="153"/>
                  </a:lnTo>
                  <a:lnTo>
                    <a:pt x="118" y="159"/>
                  </a:lnTo>
                  <a:lnTo>
                    <a:pt x="87" y="166"/>
                  </a:lnTo>
                  <a:lnTo>
                    <a:pt x="59" y="170"/>
                  </a:lnTo>
                  <a:lnTo>
                    <a:pt x="41" y="175"/>
                  </a:lnTo>
                  <a:lnTo>
                    <a:pt x="34" y="176"/>
                  </a:lnTo>
                  <a:lnTo>
                    <a:pt x="19" y="182"/>
                  </a:lnTo>
                  <a:lnTo>
                    <a:pt x="8" y="189"/>
                  </a:lnTo>
                  <a:lnTo>
                    <a:pt x="3" y="196"/>
                  </a:lnTo>
                  <a:lnTo>
                    <a:pt x="0" y="201"/>
                  </a:lnTo>
                  <a:lnTo>
                    <a:pt x="0" y="207"/>
                  </a:lnTo>
                  <a:lnTo>
                    <a:pt x="1" y="212"/>
                  </a:lnTo>
                  <a:lnTo>
                    <a:pt x="3" y="214"/>
                  </a:lnTo>
                  <a:lnTo>
                    <a:pt x="4" y="215"/>
                  </a:lnTo>
                  <a:lnTo>
                    <a:pt x="18" y="254"/>
                  </a:lnTo>
                  <a:lnTo>
                    <a:pt x="35" y="284"/>
                  </a:lnTo>
                  <a:lnTo>
                    <a:pt x="54" y="305"/>
                  </a:lnTo>
                  <a:lnTo>
                    <a:pt x="74" y="319"/>
                  </a:lnTo>
                  <a:lnTo>
                    <a:pt x="92" y="328"/>
                  </a:lnTo>
                  <a:lnTo>
                    <a:pt x="107" y="333"/>
                  </a:lnTo>
                  <a:lnTo>
                    <a:pt x="118" y="334"/>
                  </a:lnTo>
                  <a:lnTo>
                    <a:pt x="121" y="334"/>
                  </a:lnTo>
                  <a:lnTo>
                    <a:pt x="128" y="334"/>
                  </a:lnTo>
                  <a:lnTo>
                    <a:pt x="145" y="335"/>
                  </a:lnTo>
                  <a:lnTo>
                    <a:pt x="171" y="337"/>
                  </a:lnTo>
                  <a:lnTo>
                    <a:pt x="201" y="342"/>
                  </a:lnTo>
                  <a:lnTo>
                    <a:pt x="231" y="349"/>
                  </a:lnTo>
                  <a:lnTo>
                    <a:pt x="259" y="359"/>
                  </a:lnTo>
                  <a:lnTo>
                    <a:pt x="281" y="373"/>
                  </a:lnTo>
                  <a:lnTo>
                    <a:pt x="295" y="391"/>
                  </a:lnTo>
                  <a:lnTo>
                    <a:pt x="299" y="405"/>
                  </a:lnTo>
                  <a:lnTo>
                    <a:pt x="303" y="441"/>
                  </a:lnTo>
                  <a:lnTo>
                    <a:pt x="304" y="488"/>
                  </a:lnTo>
                  <a:lnTo>
                    <a:pt x="295" y="534"/>
                  </a:lnTo>
                  <a:lnTo>
                    <a:pt x="292" y="540"/>
                  </a:lnTo>
                  <a:lnTo>
                    <a:pt x="285" y="557"/>
                  </a:lnTo>
                  <a:lnTo>
                    <a:pt x="274" y="583"/>
                  </a:lnTo>
                  <a:lnTo>
                    <a:pt x="264" y="616"/>
                  </a:lnTo>
                  <a:lnTo>
                    <a:pt x="256" y="655"/>
                  </a:lnTo>
                  <a:lnTo>
                    <a:pt x="251" y="699"/>
                  </a:lnTo>
                  <a:lnTo>
                    <a:pt x="254" y="745"/>
                  </a:lnTo>
                  <a:lnTo>
                    <a:pt x="264" y="792"/>
                  </a:lnTo>
                  <a:lnTo>
                    <a:pt x="266" y="815"/>
                  </a:lnTo>
                  <a:lnTo>
                    <a:pt x="273" y="870"/>
                  </a:lnTo>
                  <a:lnTo>
                    <a:pt x="281" y="935"/>
                  </a:lnTo>
                  <a:lnTo>
                    <a:pt x="289" y="989"/>
                  </a:lnTo>
                  <a:lnTo>
                    <a:pt x="291" y="994"/>
                  </a:lnTo>
                  <a:lnTo>
                    <a:pt x="295" y="1008"/>
                  </a:lnTo>
                  <a:lnTo>
                    <a:pt x="303" y="1027"/>
                  </a:lnTo>
                  <a:lnTo>
                    <a:pt x="315" y="1053"/>
                  </a:lnTo>
                  <a:lnTo>
                    <a:pt x="330" y="1079"/>
                  </a:lnTo>
                  <a:lnTo>
                    <a:pt x="350" y="1108"/>
                  </a:lnTo>
                  <a:lnTo>
                    <a:pt x="375" y="1133"/>
                  </a:lnTo>
                  <a:lnTo>
                    <a:pt x="405" y="1156"/>
                  </a:lnTo>
                  <a:lnTo>
                    <a:pt x="407" y="1187"/>
                  </a:lnTo>
                  <a:lnTo>
                    <a:pt x="410" y="1261"/>
                  </a:lnTo>
                  <a:lnTo>
                    <a:pt x="408" y="1349"/>
                  </a:lnTo>
                  <a:lnTo>
                    <a:pt x="395" y="1422"/>
                  </a:lnTo>
                  <a:lnTo>
                    <a:pt x="390" y="1422"/>
                  </a:lnTo>
                  <a:lnTo>
                    <a:pt x="376" y="1424"/>
                  </a:lnTo>
                  <a:lnTo>
                    <a:pt x="356" y="1426"/>
                  </a:lnTo>
                  <a:lnTo>
                    <a:pt x="333" y="1432"/>
                  </a:lnTo>
                  <a:lnTo>
                    <a:pt x="310" y="1441"/>
                  </a:lnTo>
                  <a:lnTo>
                    <a:pt x="292" y="1456"/>
                  </a:lnTo>
                  <a:lnTo>
                    <a:pt x="278" y="1477"/>
                  </a:lnTo>
                  <a:lnTo>
                    <a:pt x="274" y="1505"/>
                  </a:lnTo>
                  <a:lnTo>
                    <a:pt x="276" y="1507"/>
                  </a:lnTo>
                  <a:lnTo>
                    <a:pt x="280" y="1510"/>
                  </a:lnTo>
                  <a:lnTo>
                    <a:pt x="288" y="1515"/>
                  </a:lnTo>
                  <a:lnTo>
                    <a:pt x="299" y="1519"/>
                  </a:lnTo>
                  <a:lnTo>
                    <a:pt x="310" y="1524"/>
                  </a:lnTo>
                  <a:lnTo>
                    <a:pt x="324" y="1527"/>
                  </a:lnTo>
                  <a:lnTo>
                    <a:pt x="339" y="1528"/>
                  </a:lnTo>
                  <a:lnTo>
                    <a:pt x="356" y="1526"/>
                  </a:lnTo>
                  <a:lnTo>
                    <a:pt x="356" y="1528"/>
                  </a:lnTo>
                  <a:lnTo>
                    <a:pt x="357" y="1534"/>
                  </a:lnTo>
                  <a:lnTo>
                    <a:pt x="362" y="1543"/>
                  </a:lnTo>
                  <a:lnTo>
                    <a:pt x="369" y="1552"/>
                  </a:lnTo>
                  <a:lnTo>
                    <a:pt x="382" y="1560"/>
                  </a:lnTo>
                  <a:lnTo>
                    <a:pt x="400" y="1565"/>
                  </a:lnTo>
                  <a:lnTo>
                    <a:pt x="425" y="1566"/>
                  </a:lnTo>
                  <a:lnTo>
                    <a:pt x="459" y="1562"/>
                  </a:lnTo>
                  <a:lnTo>
                    <a:pt x="585" y="1537"/>
                  </a:lnTo>
                  <a:lnTo>
                    <a:pt x="587" y="1539"/>
                  </a:lnTo>
                  <a:lnTo>
                    <a:pt x="592" y="1543"/>
                  </a:lnTo>
                  <a:lnTo>
                    <a:pt x="603" y="1550"/>
                  </a:lnTo>
                  <a:lnTo>
                    <a:pt x="618" y="1556"/>
                  </a:lnTo>
                  <a:lnTo>
                    <a:pt x="640" y="1561"/>
                  </a:lnTo>
                  <a:lnTo>
                    <a:pt x="667" y="1561"/>
                  </a:lnTo>
                  <a:lnTo>
                    <a:pt x="704" y="1555"/>
                  </a:lnTo>
                  <a:lnTo>
                    <a:pt x="749" y="1542"/>
                  </a:lnTo>
                  <a:lnTo>
                    <a:pt x="753" y="1542"/>
                  </a:lnTo>
                  <a:lnTo>
                    <a:pt x="761" y="1541"/>
                  </a:lnTo>
                  <a:lnTo>
                    <a:pt x="774" y="1539"/>
                  </a:lnTo>
                  <a:lnTo>
                    <a:pt x="792" y="1537"/>
                  </a:lnTo>
                  <a:lnTo>
                    <a:pt x="812" y="1533"/>
                  </a:lnTo>
                  <a:lnTo>
                    <a:pt x="835" y="1530"/>
                  </a:lnTo>
                  <a:lnTo>
                    <a:pt x="861" y="1525"/>
                  </a:lnTo>
                  <a:lnTo>
                    <a:pt x="887" y="1520"/>
                  </a:lnTo>
                  <a:lnTo>
                    <a:pt x="914" y="1515"/>
                  </a:lnTo>
                  <a:lnTo>
                    <a:pt x="940" y="1509"/>
                  </a:lnTo>
                  <a:lnTo>
                    <a:pt x="966" y="1502"/>
                  </a:lnTo>
                  <a:lnTo>
                    <a:pt x="990" y="1494"/>
                  </a:lnTo>
                  <a:lnTo>
                    <a:pt x="1011" y="1486"/>
                  </a:lnTo>
                  <a:lnTo>
                    <a:pt x="1029" y="1478"/>
                  </a:lnTo>
                  <a:lnTo>
                    <a:pt x="1043" y="1469"/>
                  </a:lnTo>
                  <a:lnTo>
                    <a:pt x="1052" y="1459"/>
                  </a:lnTo>
                  <a:lnTo>
                    <a:pt x="1057" y="1455"/>
                  </a:lnTo>
                  <a:lnTo>
                    <a:pt x="1064" y="1441"/>
                  </a:lnTo>
                  <a:lnTo>
                    <a:pt x="1067" y="1424"/>
                  </a:lnTo>
                  <a:lnTo>
                    <a:pt x="1057" y="1404"/>
                  </a:lnTo>
                  <a:lnTo>
                    <a:pt x="1060" y="1403"/>
                  </a:lnTo>
                  <a:lnTo>
                    <a:pt x="1069" y="1398"/>
                  </a:lnTo>
                  <a:lnTo>
                    <a:pt x="1081" y="1387"/>
                  </a:lnTo>
                  <a:lnTo>
                    <a:pt x="1094" y="1365"/>
                  </a:lnTo>
                  <a:lnTo>
                    <a:pt x="1104" y="1328"/>
                  </a:lnTo>
                  <a:lnTo>
                    <a:pt x="1108" y="1274"/>
                  </a:lnTo>
                  <a:lnTo>
                    <a:pt x="1105" y="1200"/>
                  </a:lnTo>
                  <a:lnTo>
                    <a:pt x="1092"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6" name="Freeform 1078"/>
            <p:cNvSpPr>
              <a:spLocks/>
            </p:cNvSpPr>
            <p:nvPr/>
          </p:nvSpPr>
          <p:spPr bwMode="auto">
            <a:xfrm>
              <a:off x="3025" y="3282"/>
              <a:ext cx="508" cy="757"/>
            </a:xfrm>
            <a:custGeom>
              <a:avLst/>
              <a:gdLst>
                <a:gd name="T0" fmla="*/ 1 w 1016"/>
                <a:gd name="T1" fmla="*/ 1 h 1512"/>
                <a:gd name="T2" fmla="*/ 1 w 1016"/>
                <a:gd name="T3" fmla="*/ 1 h 1512"/>
                <a:gd name="T4" fmla="*/ 1 w 1016"/>
                <a:gd name="T5" fmla="*/ 1 h 1512"/>
                <a:gd name="T6" fmla="*/ 1 w 1016"/>
                <a:gd name="T7" fmla="*/ 1 h 1512"/>
                <a:gd name="T8" fmla="*/ 1 w 1016"/>
                <a:gd name="T9" fmla="*/ 1 h 1512"/>
                <a:gd name="T10" fmla="*/ 1 w 1016"/>
                <a:gd name="T11" fmla="*/ 1 h 1512"/>
                <a:gd name="T12" fmla="*/ 1 w 1016"/>
                <a:gd name="T13" fmla="*/ 1 h 1512"/>
                <a:gd name="T14" fmla="*/ 1 w 1016"/>
                <a:gd name="T15" fmla="*/ 1 h 1512"/>
                <a:gd name="T16" fmla="*/ 1 w 1016"/>
                <a:gd name="T17" fmla="*/ 1 h 1512"/>
                <a:gd name="T18" fmla="*/ 1 w 1016"/>
                <a:gd name="T19" fmla="*/ 1 h 1512"/>
                <a:gd name="T20" fmla="*/ 1 w 1016"/>
                <a:gd name="T21" fmla="*/ 1 h 1512"/>
                <a:gd name="T22" fmla="*/ 1 w 1016"/>
                <a:gd name="T23" fmla="*/ 1 h 1512"/>
                <a:gd name="T24" fmla="*/ 1 w 1016"/>
                <a:gd name="T25" fmla="*/ 1 h 1512"/>
                <a:gd name="T26" fmla="*/ 1 w 1016"/>
                <a:gd name="T27" fmla="*/ 1 h 1512"/>
                <a:gd name="T28" fmla="*/ 1 w 1016"/>
                <a:gd name="T29" fmla="*/ 0 h 1512"/>
                <a:gd name="T30" fmla="*/ 1 w 1016"/>
                <a:gd name="T31" fmla="*/ 1 h 1512"/>
                <a:gd name="T32" fmla="*/ 1 w 1016"/>
                <a:gd name="T33" fmla="*/ 1 h 1512"/>
                <a:gd name="T34" fmla="*/ 1 w 1016"/>
                <a:gd name="T35" fmla="*/ 1 h 1512"/>
                <a:gd name="T36" fmla="*/ 1 w 1016"/>
                <a:gd name="T37" fmla="*/ 1 h 1512"/>
                <a:gd name="T38" fmla="*/ 1 w 1016"/>
                <a:gd name="T39" fmla="*/ 1 h 1512"/>
                <a:gd name="T40" fmla="*/ 1 w 1016"/>
                <a:gd name="T41" fmla="*/ 1 h 1512"/>
                <a:gd name="T42" fmla="*/ 1 w 1016"/>
                <a:gd name="T43" fmla="*/ 1 h 1512"/>
                <a:gd name="T44" fmla="*/ 1 w 1016"/>
                <a:gd name="T45" fmla="*/ 1 h 1512"/>
                <a:gd name="T46" fmla="*/ 1 w 1016"/>
                <a:gd name="T47" fmla="*/ 1 h 1512"/>
                <a:gd name="T48" fmla="*/ 1 w 1016"/>
                <a:gd name="T49" fmla="*/ 1 h 1512"/>
                <a:gd name="T50" fmla="*/ 1 w 1016"/>
                <a:gd name="T51" fmla="*/ 1 h 1512"/>
                <a:gd name="T52" fmla="*/ 1 w 1016"/>
                <a:gd name="T53" fmla="*/ 1 h 1512"/>
                <a:gd name="T54" fmla="*/ 1 w 1016"/>
                <a:gd name="T55" fmla="*/ 1 h 1512"/>
                <a:gd name="T56" fmla="*/ 1 w 1016"/>
                <a:gd name="T57" fmla="*/ 1 h 1512"/>
                <a:gd name="T58" fmla="*/ 1 w 1016"/>
                <a:gd name="T59" fmla="*/ 1 h 1512"/>
                <a:gd name="T60" fmla="*/ 1 w 1016"/>
                <a:gd name="T61" fmla="*/ 1 h 1512"/>
                <a:gd name="T62" fmla="*/ 1 w 1016"/>
                <a:gd name="T63" fmla="*/ 1 h 1512"/>
                <a:gd name="T64" fmla="*/ 1 w 1016"/>
                <a:gd name="T65" fmla="*/ 1 h 1512"/>
                <a:gd name="T66" fmla="*/ 1 w 1016"/>
                <a:gd name="T67" fmla="*/ 1 h 1512"/>
                <a:gd name="T68" fmla="*/ 1 w 1016"/>
                <a:gd name="T69" fmla="*/ 1 h 1512"/>
                <a:gd name="T70" fmla="*/ 1 w 1016"/>
                <a:gd name="T71" fmla="*/ 1 h 1512"/>
                <a:gd name="T72" fmla="*/ 1 w 1016"/>
                <a:gd name="T73" fmla="*/ 1 h 1512"/>
                <a:gd name="T74" fmla="*/ 1 w 1016"/>
                <a:gd name="T75" fmla="*/ 1 h 1512"/>
                <a:gd name="T76" fmla="*/ 1 w 1016"/>
                <a:gd name="T77" fmla="*/ 1 h 1512"/>
                <a:gd name="T78" fmla="*/ 1 w 1016"/>
                <a:gd name="T79" fmla="*/ 1 h 1512"/>
                <a:gd name="T80" fmla="*/ 1 w 1016"/>
                <a:gd name="T81" fmla="*/ 1 h 1512"/>
                <a:gd name="T82" fmla="*/ 1 w 1016"/>
                <a:gd name="T83" fmla="*/ 1 h 1512"/>
                <a:gd name="T84" fmla="*/ 1 w 1016"/>
                <a:gd name="T85" fmla="*/ 1 h 1512"/>
                <a:gd name="T86" fmla="*/ 1 w 1016"/>
                <a:gd name="T87" fmla="*/ 1 h 1512"/>
                <a:gd name="T88" fmla="*/ 1 w 1016"/>
                <a:gd name="T89" fmla="*/ 1 h 1512"/>
                <a:gd name="T90" fmla="*/ 1 w 1016"/>
                <a:gd name="T91" fmla="*/ 1 h 1512"/>
                <a:gd name="T92" fmla="*/ 1 w 1016"/>
                <a:gd name="T93" fmla="*/ 1 h 1512"/>
                <a:gd name="T94" fmla="*/ 1 w 1016"/>
                <a:gd name="T95" fmla="*/ 1 h 1512"/>
                <a:gd name="T96" fmla="*/ 1 w 1016"/>
                <a:gd name="T97" fmla="*/ 1 h 1512"/>
                <a:gd name="T98" fmla="*/ 1 w 1016"/>
                <a:gd name="T99" fmla="*/ 1 h 1512"/>
                <a:gd name="T100" fmla="*/ 1 w 1016"/>
                <a:gd name="T101" fmla="*/ 1 h 1512"/>
                <a:gd name="T102" fmla="*/ 1 w 1016"/>
                <a:gd name="T103" fmla="*/ 1 h 1512"/>
                <a:gd name="T104" fmla="*/ 1 w 1016"/>
                <a:gd name="T105" fmla="*/ 1 h 1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6"/>
                <a:gd name="T160" fmla="*/ 0 h 1512"/>
                <a:gd name="T161" fmla="*/ 1016 w 1016"/>
                <a:gd name="T162" fmla="*/ 1512 h 1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6" h="1512">
                  <a:moveTo>
                    <a:pt x="990" y="1347"/>
                  </a:moveTo>
                  <a:lnTo>
                    <a:pt x="993" y="1343"/>
                  </a:lnTo>
                  <a:lnTo>
                    <a:pt x="996" y="1333"/>
                  </a:lnTo>
                  <a:lnTo>
                    <a:pt x="1003" y="1314"/>
                  </a:lnTo>
                  <a:lnTo>
                    <a:pt x="1009" y="1290"/>
                  </a:lnTo>
                  <a:lnTo>
                    <a:pt x="1013" y="1258"/>
                  </a:lnTo>
                  <a:lnTo>
                    <a:pt x="1016" y="1220"/>
                  </a:lnTo>
                  <a:lnTo>
                    <a:pt x="1014" y="1174"/>
                  </a:lnTo>
                  <a:lnTo>
                    <a:pt x="1009" y="1122"/>
                  </a:lnTo>
                  <a:lnTo>
                    <a:pt x="997" y="1063"/>
                  </a:lnTo>
                  <a:lnTo>
                    <a:pt x="978" y="998"/>
                  </a:lnTo>
                  <a:lnTo>
                    <a:pt x="949" y="925"/>
                  </a:lnTo>
                  <a:lnTo>
                    <a:pt x="911" y="847"/>
                  </a:lnTo>
                  <a:lnTo>
                    <a:pt x="861" y="761"/>
                  </a:lnTo>
                  <a:lnTo>
                    <a:pt x="799" y="669"/>
                  </a:lnTo>
                  <a:lnTo>
                    <a:pt x="723" y="571"/>
                  </a:lnTo>
                  <a:lnTo>
                    <a:pt x="632" y="468"/>
                  </a:lnTo>
                  <a:lnTo>
                    <a:pt x="601" y="432"/>
                  </a:lnTo>
                  <a:lnTo>
                    <a:pt x="603" y="430"/>
                  </a:lnTo>
                  <a:lnTo>
                    <a:pt x="609" y="423"/>
                  </a:lnTo>
                  <a:lnTo>
                    <a:pt x="616" y="411"/>
                  </a:lnTo>
                  <a:lnTo>
                    <a:pt x="624" y="394"/>
                  </a:lnTo>
                  <a:lnTo>
                    <a:pt x="630" y="374"/>
                  </a:lnTo>
                  <a:lnTo>
                    <a:pt x="633" y="349"/>
                  </a:lnTo>
                  <a:lnTo>
                    <a:pt x="633" y="320"/>
                  </a:lnTo>
                  <a:lnTo>
                    <a:pt x="626" y="288"/>
                  </a:lnTo>
                  <a:lnTo>
                    <a:pt x="625" y="279"/>
                  </a:lnTo>
                  <a:lnTo>
                    <a:pt x="623" y="254"/>
                  </a:lnTo>
                  <a:lnTo>
                    <a:pt x="618" y="220"/>
                  </a:lnTo>
                  <a:lnTo>
                    <a:pt x="610" y="178"/>
                  </a:lnTo>
                  <a:lnTo>
                    <a:pt x="596" y="136"/>
                  </a:lnTo>
                  <a:lnTo>
                    <a:pt x="579" y="95"/>
                  </a:lnTo>
                  <a:lnTo>
                    <a:pt x="555" y="63"/>
                  </a:lnTo>
                  <a:lnTo>
                    <a:pt x="524" y="42"/>
                  </a:lnTo>
                  <a:lnTo>
                    <a:pt x="523" y="41"/>
                  </a:lnTo>
                  <a:lnTo>
                    <a:pt x="520" y="38"/>
                  </a:lnTo>
                  <a:lnTo>
                    <a:pt x="517" y="33"/>
                  </a:lnTo>
                  <a:lnTo>
                    <a:pt x="510" y="29"/>
                  </a:lnTo>
                  <a:lnTo>
                    <a:pt x="502" y="22"/>
                  </a:lnTo>
                  <a:lnTo>
                    <a:pt x="493" y="16"/>
                  </a:lnTo>
                  <a:lnTo>
                    <a:pt x="480" y="10"/>
                  </a:lnTo>
                  <a:lnTo>
                    <a:pt x="465" y="6"/>
                  </a:lnTo>
                  <a:lnTo>
                    <a:pt x="449" y="2"/>
                  </a:lnTo>
                  <a:lnTo>
                    <a:pt x="429" y="0"/>
                  </a:lnTo>
                  <a:lnTo>
                    <a:pt x="407" y="0"/>
                  </a:lnTo>
                  <a:lnTo>
                    <a:pt x="382" y="3"/>
                  </a:lnTo>
                  <a:lnTo>
                    <a:pt x="354" y="10"/>
                  </a:lnTo>
                  <a:lnTo>
                    <a:pt x="324" y="19"/>
                  </a:lnTo>
                  <a:lnTo>
                    <a:pt x="291" y="34"/>
                  </a:lnTo>
                  <a:lnTo>
                    <a:pt x="254" y="53"/>
                  </a:lnTo>
                  <a:lnTo>
                    <a:pt x="253" y="56"/>
                  </a:lnTo>
                  <a:lnTo>
                    <a:pt x="250" y="66"/>
                  </a:lnTo>
                  <a:lnTo>
                    <a:pt x="243" y="79"/>
                  </a:lnTo>
                  <a:lnTo>
                    <a:pt x="230" y="95"/>
                  </a:lnTo>
                  <a:lnTo>
                    <a:pt x="213" y="112"/>
                  </a:lnTo>
                  <a:lnTo>
                    <a:pt x="188" y="127"/>
                  </a:lnTo>
                  <a:lnTo>
                    <a:pt x="157" y="137"/>
                  </a:lnTo>
                  <a:lnTo>
                    <a:pt x="117" y="143"/>
                  </a:lnTo>
                  <a:lnTo>
                    <a:pt x="111" y="144"/>
                  </a:lnTo>
                  <a:lnTo>
                    <a:pt x="95" y="146"/>
                  </a:lnTo>
                  <a:lnTo>
                    <a:pt x="73" y="150"/>
                  </a:lnTo>
                  <a:lnTo>
                    <a:pt x="48" y="154"/>
                  </a:lnTo>
                  <a:lnTo>
                    <a:pt x="25" y="160"/>
                  </a:lnTo>
                  <a:lnTo>
                    <a:pt x="8" y="166"/>
                  </a:lnTo>
                  <a:lnTo>
                    <a:pt x="0" y="173"/>
                  </a:lnTo>
                  <a:lnTo>
                    <a:pt x="3" y="181"/>
                  </a:lnTo>
                  <a:lnTo>
                    <a:pt x="4" y="184"/>
                  </a:lnTo>
                  <a:lnTo>
                    <a:pt x="8" y="193"/>
                  </a:lnTo>
                  <a:lnTo>
                    <a:pt x="13" y="207"/>
                  </a:lnTo>
                  <a:lnTo>
                    <a:pt x="23" y="222"/>
                  </a:lnTo>
                  <a:lnTo>
                    <a:pt x="34" y="238"/>
                  </a:lnTo>
                  <a:lnTo>
                    <a:pt x="50" y="252"/>
                  </a:lnTo>
                  <a:lnTo>
                    <a:pt x="71" y="263"/>
                  </a:lnTo>
                  <a:lnTo>
                    <a:pt x="95" y="267"/>
                  </a:lnTo>
                  <a:lnTo>
                    <a:pt x="101" y="267"/>
                  </a:lnTo>
                  <a:lnTo>
                    <a:pt x="117" y="268"/>
                  </a:lnTo>
                  <a:lnTo>
                    <a:pt x="141" y="269"/>
                  </a:lnTo>
                  <a:lnTo>
                    <a:pt x="169" y="274"/>
                  </a:lnTo>
                  <a:lnTo>
                    <a:pt x="199" y="280"/>
                  </a:lnTo>
                  <a:lnTo>
                    <a:pt x="227" y="289"/>
                  </a:lnTo>
                  <a:lnTo>
                    <a:pt x="252" y="302"/>
                  </a:lnTo>
                  <a:lnTo>
                    <a:pt x="269" y="319"/>
                  </a:lnTo>
                  <a:lnTo>
                    <a:pt x="271" y="325"/>
                  </a:lnTo>
                  <a:lnTo>
                    <a:pt x="279" y="341"/>
                  </a:lnTo>
                  <a:lnTo>
                    <a:pt x="288" y="364"/>
                  </a:lnTo>
                  <a:lnTo>
                    <a:pt x="298" y="394"/>
                  </a:lnTo>
                  <a:lnTo>
                    <a:pt x="305" y="428"/>
                  </a:lnTo>
                  <a:lnTo>
                    <a:pt x="308" y="465"/>
                  </a:lnTo>
                  <a:lnTo>
                    <a:pt x="305" y="503"/>
                  </a:lnTo>
                  <a:lnTo>
                    <a:pt x="294" y="539"/>
                  </a:lnTo>
                  <a:lnTo>
                    <a:pt x="292" y="545"/>
                  </a:lnTo>
                  <a:lnTo>
                    <a:pt x="285" y="562"/>
                  </a:lnTo>
                  <a:lnTo>
                    <a:pt x="277" y="587"/>
                  </a:lnTo>
                  <a:lnTo>
                    <a:pt x="270" y="618"/>
                  </a:lnTo>
                  <a:lnTo>
                    <a:pt x="265" y="654"/>
                  </a:lnTo>
                  <a:lnTo>
                    <a:pt x="262" y="691"/>
                  </a:lnTo>
                  <a:lnTo>
                    <a:pt x="267" y="729"/>
                  </a:lnTo>
                  <a:lnTo>
                    <a:pt x="279" y="764"/>
                  </a:lnTo>
                  <a:lnTo>
                    <a:pt x="278" y="774"/>
                  </a:lnTo>
                  <a:lnTo>
                    <a:pt x="278" y="803"/>
                  </a:lnTo>
                  <a:lnTo>
                    <a:pt x="281" y="845"/>
                  </a:lnTo>
                  <a:lnTo>
                    <a:pt x="286" y="896"/>
                  </a:lnTo>
                  <a:lnTo>
                    <a:pt x="299" y="951"/>
                  </a:lnTo>
                  <a:lnTo>
                    <a:pt x="320" y="1008"/>
                  </a:lnTo>
                  <a:lnTo>
                    <a:pt x="352" y="1059"/>
                  </a:lnTo>
                  <a:lnTo>
                    <a:pt x="397" y="1101"/>
                  </a:lnTo>
                  <a:lnTo>
                    <a:pt x="399" y="1110"/>
                  </a:lnTo>
                  <a:lnTo>
                    <a:pt x="404" y="1136"/>
                  </a:lnTo>
                  <a:lnTo>
                    <a:pt x="410" y="1174"/>
                  </a:lnTo>
                  <a:lnTo>
                    <a:pt x="414" y="1220"/>
                  </a:lnTo>
                  <a:lnTo>
                    <a:pt x="418" y="1271"/>
                  </a:lnTo>
                  <a:lnTo>
                    <a:pt x="417" y="1324"/>
                  </a:lnTo>
                  <a:lnTo>
                    <a:pt x="410" y="1374"/>
                  </a:lnTo>
                  <a:lnTo>
                    <a:pt x="397" y="1419"/>
                  </a:lnTo>
                  <a:lnTo>
                    <a:pt x="391" y="1419"/>
                  </a:lnTo>
                  <a:lnTo>
                    <a:pt x="374" y="1421"/>
                  </a:lnTo>
                  <a:lnTo>
                    <a:pt x="352" y="1425"/>
                  </a:lnTo>
                  <a:lnTo>
                    <a:pt x="327" y="1430"/>
                  </a:lnTo>
                  <a:lnTo>
                    <a:pt x="303" y="1436"/>
                  </a:lnTo>
                  <a:lnTo>
                    <a:pt x="285" y="1447"/>
                  </a:lnTo>
                  <a:lnTo>
                    <a:pt x="276" y="1458"/>
                  </a:lnTo>
                  <a:lnTo>
                    <a:pt x="279" y="1474"/>
                  </a:lnTo>
                  <a:lnTo>
                    <a:pt x="281" y="1474"/>
                  </a:lnTo>
                  <a:lnTo>
                    <a:pt x="283" y="1476"/>
                  </a:lnTo>
                  <a:lnTo>
                    <a:pt x="288" y="1477"/>
                  </a:lnTo>
                  <a:lnTo>
                    <a:pt x="294" y="1478"/>
                  </a:lnTo>
                  <a:lnTo>
                    <a:pt x="303" y="1479"/>
                  </a:lnTo>
                  <a:lnTo>
                    <a:pt x="312" y="1479"/>
                  </a:lnTo>
                  <a:lnTo>
                    <a:pt x="323" y="1478"/>
                  </a:lnTo>
                  <a:lnTo>
                    <a:pt x="336" y="1474"/>
                  </a:lnTo>
                  <a:lnTo>
                    <a:pt x="336" y="1477"/>
                  </a:lnTo>
                  <a:lnTo>
                    <a:pt x="336" y="1481"/>
                  </a:lnTo>
                  <a:lnTo>
                    <a:pt x="338" y="1488"/>
                  </a:lnTo>
                  <a:lnTo>
                    <a:pt x="342" y="1496"/>
                  </a:lnTo>
                  <a:lnTo>
                    <a:pt x="349" y="1503"/>
                  </a:lnTo>
                  <a:lnTo>
                    <a:pt x="360" y="1509"/>
                  </a:lnTo>
                  <a:lnTo>
                    <a:pt x="375" y="1512"/>
                  </a:lnTo>
                  <a:lnTo>
                    <a:pt x="397" y="1511"/>
                  </a:lnTo>
                  <a:lnTo>
                    <a:pt x="519" y="1485"/>
                  </a:lnTo>
                  <a:lnTo>
                    <a:pt x="521" y="1485"/>
                  </a:lnTo>
                  <a:lnTo>
                    <a:pt x="527" y="1486"/>
                  </a:lnTo>
                  <a:lnTo>
                    <a:pt x="536" y="1488"/>
                  </a:lnTo>
                  <a:lnTo>
                    <a:pt x="550" y="1489"/>
                  </a:lnTo>
                  <a:lnTo>
                    <a:pt x="566" y="1491"/>
                  </a:lnTo>
                  <a:lnTo>
                    <a:pt x="587" y="1492"/>
                  </a:lnTo>
                  <a:lnTo>
                    <a:pt x="611" y="1492"/>
                  </a:lnTo>
                  <a:lnTo>
                    <a:pt x="639" y="1491"/>
                  </a:lnTo>
                  <a:lnTo>
                    <a:pt x="669" y="1488"/>
                  </a:lnTo>
                  <a:lnTo>
                    <a:pt x="702" y="1485"/>
                  </a:lnTo>
                  <a:lnTo>
                    <a:pt x="739" y="1479"/>
                  </a:lnTo>
                  <a:lnTo>
                    <a:pt x="778" y="1470"/>
                  </a:lnTo>
                  <a:lnTo>
                    <a:pt x="821" y="1459"/>
                  </a:lnTo>
                  <a:lnTo>
                    <a:pt x="866" y="1446"/>
                  </a:lnTo>
                  <a:lnTo>
                    <a:pt x="914" y="1430"/>
                  </a:lnTo>
                  <a:lnTo>
                    <a:pt x="965" y="1409"/>
                  </a:lnTo>
                  <a:lnTo>
                    <a:pt x="970" y="1403"/>
                  </a:lnTo>
                  <a:lnTo>
                    <a:pt x="980" y="1388"/>
                  </a:lnTo>
                  <a:lnTo>
                    <a:pt x="988" y="1367"/>
                  </a:lnTo>
                  <a:lnTo>
                    <a:pt x="990" y="1347"/>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7" name="Freeform 1079"/>
            <p:cNvSpPr>
              <a:spLocks/>
            </p:cNvSpPr>
            <p:nvPr/>
          </p:nvSpPr>
          <p:spPr bwMode="auto">
            <a:xfrm>
              <a:off x="3099" y="3419"/>
              <a:ext cx="111" cy="194"/>
            </a:xfrm>
            <a:custGeom>
              <a:avLst/>
              <a:gdLst>
                <a:gd name="T0" fmla="*/ 0 w 224"/>
                <a:gd name="T1" fmla="*/ 0 h 388"/>
                <a:gd name="T2" fmla="*/ 0 w 224"/>
                <a:gd name="T3" fmla="*/ 0 h 388"/>
                <a:gd name="T4" fmla="*/ 0 w 224"/>
                <a:gd name="T5" fmla="*/ 0 h 388"/>
                <a:gd name="T6" fmla="*/ 0 w 224"/>
                <a:gd name="T7" fmla="*/ 0 h 388"/>
                <a:gd name="T8" fmla="*/ 0 w 224"/>
                <a:gd name="T9" fmla="*/ 1 h 388"/>
                <a:gd name="T10" fmla="*/ 0 w 224"/>
                <a:gd name="T11" fmla="*/ 1 h 388"/>
                <a:gd name="T12" fmla="*/ 0 w 224"/>
                <a:gd name="T13" fmla="*/ 1 h 388"/>
                <a:gd name="T14" fmla="*/ 0 w 224"/>
                <a:gd name="T15" fmla="*/ 1 h 388"/>
                <a:gd name="T16" fmla="*/ 0 w 224"/>
                <a:gd name="T17" fmla="*/ 1 h 388"/>
                <a:gd name="T18" fmla="*/ 0 w 224"/>
                <a:gd name="T19" fmla="*/ 1 h 388"/>
                <a:gd name="T20" fmla="*/ 0 w 224"/>
                <a:gd name="T21" fmla="*/ 1 h 388"/>
                <a:gd name="T22" fmla="*/ 0 w 224"/>
                <a:gd name="T23" fmla="*/ 1 h 388"/>
                <a:gd name="T24" fmla="*/ 0 w 224"/>
                <a:gd name="T25" fmla="*/ 1 h 388"/>
                <a:gd name="T26" fmla="*/ 0 w 224"/>
                <a:gd name="T27" fmla="*/ 1 h 388"/>
                <a:gd name="T28" fmla="*/ 0 w 224"/>
                <a:gd name="T29" fmla="*/ 1 h 388"/>
                <a:gd name="T30" fmla="*/ 0 w 224"/>
                <a:gd name="T31" fmla="*/ 1 h 388"/>
                <a:gd name="T32" fmla="*/ 0 w 224"/>
                <a:gd name="T33" fmla="*/ 1 h 388"/>
                <a:gd name="T34" fmla="*/ 0 w 224"/>
                <a:gd name="T35" fmla="*/ 1 h 388"/>
                <a:gd name="T36" fmla="*/ 0 w 224"/>
                <a:gd name="T37" fmla="*/ 1 h 388"/>
                <a:gd name="T38" fmla="*/ 0 w 224"/>
                <a:gd name="T39" fmla="*/ 1 h 388"/>
                <a:gd name="T40" fmla="*/ 0 w 224"/>
                <a:gd name="T41" fmla="*/ 1 h 388"/>
                <a:gd name="T42" fmla="*/ 0 w 224"/>
                <a:gd name="T43" fmla="*/ 1 h 388"/>
                <a:gd name="T44" fmla="*/ 0 w 224"/>
                <a:gd name="T45" fmla="*/ 1 h 388"/>
                <a:gd name="T46" fmla="*/ 0 w 224"/>
                <a:gd name="T47" fmla="*/ 1 h 388"/>
                <a:gd name="T48" fmla="*/ 0 w 224"/>
                <a:gd name="T49" fmla="*/ 1 h 388"/>
                <a:gd name="T50" fmla="*/ 0 w 224"/>
                <a:gd name="T51" fmla="*/ 1 h 388"/>
                <a:gd name="T52" fmla="*/ 0 w 224"/>
                <a:gd name="T53" fmla="*/ 1 h 388"/>
                <a:gd name="T54" fmla="*/ 0 w 224"/>
                <a:gd name="T55" fmla="*/ 1 h 388"/>
                <a:gd name="T56" fmla="*/ 0 w 224"/>
                <a:gd name="T57" fmla="*/ 1 h 388"/>
                <a:gd name="T58" fmla="*/ 0 w 224"/>
                <a:gd name="T59" fmla="*/ 1 h 388"/>
                <a:gd name="T60" fmla="*/ 0 w 224"/>
                <a:gd name="T61" fmla="*/ 1 h 388"/>
                <a:gd name="T62" fmla="*/ 0 w 224"/>
                <a:gd name="T63" fmla="*/ 1 h 388"/>
                <a:gd name="T64" fmla="*/ 0 w 224"/>
                <a:gd name="T65" fmla="*/ 1 h 388"/>
                <a:gd name="T66" fmla="*/ 0 w 224"/>
                <a:gd name="T67" fmla="*/ 1 h 388"/>
                <a:gd name="T68" fmla="*/ 0 w 224"/>
                <a:gd name="T69" fmla="*/ 1 h 388"/>
                <a:gd name="T70" fmla="*/ 0 w 224"/>
                <a:gd name="T71" fmla="*/ 1 h 388"/>
                <a:gd name="T72" fmla="*/ 0 w 224"/>
                <a:gd name="T73" fmla="*/ 1 h 388"/>
                <a:gd name="T74" fmla="*/ 0 w 224"/>
                <a:gd name="T75" fmla="*/ 1 h 388"/>
                <a:gd name="T76" fmla="*/ 0 w 224"/>
                <a:gd name="T77" fmla="*/ 1 h 388"/>
                <a:gd name="T78" fmla="*/ 0 w 224"/>
                <a:gd name="T79" fmla="*/ 1 h 388"/>
                <a:gd name="T80" fmla="*/ 0 w 224"/>
                <a:gd name="T81" fmla="*/ 1 h 388"/>
                <a:gd name="T82" fmla="*/ 0 w 224"/>
                <a:gd name="T83" fmla="*/ 1 h 388"/>
                <a:gd name="T84" fmla="*/ 0 w 224"/>
                <a:gd name="T85" fmla="*/ 1 h 388"/>
                <a:gd name="T86" fmla="*/ 0 w 224"/>
                <a:gd name="T87" fmla="*/ 1 h 388"/>
                <a:gd name="T88" fmla="*/ 0 w 224"/>
                <a:gd name="T89" fmla="*/ 1 h 388"/>
                <a:gd name="T90" fmla="*/ 0 w 224"/>
                <a:gd name="T91" fmla="*/ 1 h 388"/>
                <a:gd name="T92" fmla="*/ 0 w 224"/>
                <a:gd name="T93" fmla="*/ 1 h 388"/>
                <a:gd name="T94" fmla="*/ 0 w 224"/>
                <a:gd name="T95" fmla="*/ 1 h 388"/>
                <a:gd name="T96" fmla="*/ 0 w 224"/>
                <a:gd name="T97" fmla="*/ 1 h 388"/>
                <a:gd name="T98" fmla="*/ 0 w 224"/>
                <a:gd name="T99" fmla="*/ 1 h 388"/>
                <a:gd name="T100" fmla="*/ 0 w 224"/>
                <a:gd name="T101" fmla="*/ 1 h 388"/>
                <a:gd name="T102" fmla="*/ 0 w 224"/>
                <a:gd name="T103" fmla="*/ 1 h 388"/>
                <a:gd name="T104" fmla="*/ 0 w 224"/>
                <a:gd name="T105" fmla="*/ 1 h 388"/>
                <a:gd name="T106" fmla="*/ 0 w 224"/>
                <a:gd name="T107" fmla="*/ 1 h 388"/>
                <a:gd name="T108" fmla="*/ 0 w 224"/>
                <a:gd name="T109" fmla="*/ 1 h 388"/>
                <a:gd name="T110" fmla="*/ 0 w 224"/>
                <a:gd name="T111" fmla="*/ 1 h 388"/>
                <a:gd name="T112" fmla="*/ 0 w 224"/>
                <a:gd name="T113" fmla="*/ 0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388"/>
                <a:gd name="T173" fmla="*/ 224 w 224"/>
                <a:gd name="T174" fmla="*/ 388 h 3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388">
                  <a:moveTo>
                    <a:pt x="0" y="0"/>
                  </a:moveTo>
                  <a:lnTo>
                    <a:pt x="2" y="0"/>
                  </a:lnTo>
                  <a:lnTo>
                    <a:pt x="8" y="0"/>
                  </a:lnTo>
                  <a:lnTo>
                    <a:pt x="18" y="0"/>
                  </a:lnTo>
                  <a:lnTo>
                    <a:pt x="31" y="1"/>
                  </a:lnTo>
                  <a:lnTo>
                    <a:pt x="46" y="3"/>
                  </a:lnTo>
                  <a:lnTo>
                    <a:pt x="62" y="6"/>
                  </a:lnTo>
                  <a:lnTo>
                    <a:pt x="81" y="9"/>
                  </a:lnTo>
                  <a:lnTo>
                    <a:pt x="100" y="14"/>
                  </a:lnTo>
                  <a:lnTo>
                    <a:pt x="120" y="21"/>
                  </a:lnTo>
                  <a:lnTo>
                    <a:pt x="138" y="30"/>
                  </a:lnTo>
                  <a:lnTo>
                    <a:pt x="158" y="40"/>
                  </a:lnTo>
                  <a:lnTo>
                    <a:pt x="174" y="53"/>
                  </a:lnTo>
                  <a:lnTo>
                    <a:pt x="190" y="69"/>
                  </a:lnTo>
                  <a:lnTo>
                    <a:pt x="203" y="87"/>
                  </a:lnTo>
                  <a:lnTo>
                    <a:pt x="213" y="108"/>
                  </a:lnTo>
                  <a:lnTo>
                    <a:pt x="220" y="132"/>
                  </a:lnTo>
                  <a:lnTo>
                    <a:pt x="221" y="135"/>
                  </a:lnTo>
                  <a:lnTo>
                    <a:pt x="222" y="142"/>
                  </a:lnTo>
                  <a:lnTo>
                    <a:pt x="224" y="153"/>
                  </a:lnTo>
                  <a:lnTo>
                    <a:pt x="224" y="168"/>
                  </a:lnTo>
                  <a:lnTo>
                    <a:pt x="220" y="184"/>
                  </a:lnTo>
                  <a:lnTo>
                    <a:pt x="213" y="204"/>
                  </a:lnTo>
                  <a:lnTo>
                    <a:pt x="202" y="225"/>
                  </a:lnTo>
                  <a:lnTo>
                    <a:pt x="184" y="245"/>
                  </a:lnTo>
                  <a:lnTo>
                    <a:pt x="182" y="250"/>
                  </a:lnTo>
                  <a:lnTo>
                    <a:pt x="175" y="263"/>
                  </a:lnTo>
                  <a:lnTo>
                    <a:pt x="165" y="281"/>
                  </a:lnTo>
                  <a:lnTo>
                    <a:pt x="153" y="303"/>
                  </a:lnTo>
                  <a:lnTo>
                    <a:pt x="141" y="327"/>
                  </a:lnTo>
                  <a:lnTo>
                    <a:pt x="130" y="351"/>
                  </a:lnTo>
                  <a:lnTo>
                    <a:pt x="122" y="372"/>
                  </a:lnTo>
                  <a:lnTo>
                    <a:pt x="118" y="388"/>
                  </a:lnTo>
                  <a:lnTo>
                    <a:pt x="118" y="385"/>
                  </a:lnTo>
                  <a:lnTo>
                    <a:pt x="118" y="374"/>
                  </a:lnTo>
                  <a:lnTo>
                    <a:pt x="118" y="359"/>
                  </a:lnTo>
                  <a:lnTo>
                    <a:pt x="119" y="340"/>
                  </a:lnTo>
                  <a:lnTo>
                    <a:pt x="122" y="318"/>
                  </a:lnTo>
                  <a:lnTo>
                    <a:pt x="128" y="294"/>
                  </a:lnTo>
                  <a:lnTo>
                    <a:pt x="136" y="269"/>
                  </a:lnTo>
                  <a:lnTo>
                    <a:pt x="147" y="245"/>
                  </a:lnTo>
                  <a:lnTo>
                    <a:pt x="149" y="242"/>
                  </a:lnTo>
                  <a:lnTo>
                    <a:pt x="150" y="230"/>
                  </a:lnTo>
                  <a:lnTo>
                    <a:pt x="151" y="213"/>
                  </a:lnTo>
                  <a:lnTo>
                    <a:pt x="151" y="190"/>
                  </a:lnTo>
                  <a:lnTo>
                    <a:pt x="150" y="162"/>
                  </a:lnTo>
                  <a:lnTo>
                    <a:pt x="146" y="131"/>
                  </a:lnTo>
                  <a:lnTo>
                    <a:pt x="139" y="97"/>
                  </a:lnTo>
                  <a:lnTo>
                    <a:pt x="128" y="61"/>
                  </a:lnTo>
                  <a:lnTo>
                    <a:pt x="126" y="59"/>
                  </a:lnTo>
                  <a:lnTo>
                    <a:pt x="120" y="51"/>
                  </a:lnTo>
                  <a:lnTo>
                    <a:pt x="109" y="40"/>
                  </a:lnTo>
                  <a:lnTo>
                    <a:pt x="94" y="29"/>
                  </a:lnTo>
                  <a:lnTo>
                    <a:pt x="76" y="17"/>
                  </a:lnTo>
                  <a:lnTo>
                    <a:pt x="54" y="7"/>
                  </a:lnTo>
                  <a:lnTo>
                    <a:pt x="29" y="1"/>
                  </a:lnTo>
                  <a:lnTo>
                    <a:pt x="0" y="0"/>
                  </a:lnTo>
                  <a:close/>
                </a:path>
              </a:pathLst>
            </a:custGeom>
            <a:solidFill>
              <a:srgbClr val="6D1C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8" name="Freeform 1080"/>
            <p:cNvSpPr>
              <a:spLocks/>
            </p:cNvSpPr>
            <p:nvPr/>
          </p:nvSpPr>
          <p:spPr bwMode="auto">
            <a:xfrm>
              <a:off x="3224" y="3833"/>
              <a:ext cx="38" cy="164"/>
            </a:xfrm>
            <a:custGeom>
              <a:avLst/>
              <a:gdLst>
                <a:gd name="T0" fmla="*/ 0 w 76"/>
                <a:gd name="T1" fmla="*/ 0 h 327"/>
                <a:gd name="T2" fmla="*/ 1 w 76"/>
                <a:gd name="T3" fmla="*/ 1 h 327"/>
                <a:gd name="T4" fmla="*/ 1 w 76"/>
                <a:gd name="T5" fmla="*/ 1 h 327"/>
                <a:gd name="T6" fmla="*/ 1 w 76"/>
                <a:gd name="T7" fmla="*/ 1 h 327"/>
                <a:gd name="T8" fmla="*/ 1 w 76"/>
                <a:gd name="T9" fmla="*/ 1 h 327"/>
                <a:gd name="T10" fmla="*/ 1 w 76"/>
                <a:gd name="T11" fmla="*/ 1 h 327"/>
                <a:gd name="T12" fmla="*/ 1 w 76"/>
                <a:gd name="T13" fmla="*/ 1 h 327"/>
                <a:gd name="T14" fmla="*/ 1 w 76"/>
                <a:gd name="T15" fmla="*/ 1 h 327"/>
                <a:gd name="T16" fmla="*/ 1 w 76"/>
                <a:gd name="T17" fmla="*/ 1 h 327"/>
                <a:gd name="T18" fmla="*/ 1 w 76"/>
                <a:gd name="T19" fmla="*/ 1 h 327"/>
                <a:gd name="T20" fmla="*/ 1 w 76"/>
                <a:gd name="T21" fmla="*/ 1 h 327"/>
                <a:gd name="T22" fmla="*/ 1 w 76"/>
                <a:gd name="T23" fmla="*/ 1 h 327"/>
                <a:gd name="T24" fmla="*/ 1 w 76"/>
                <a:gd name="T25" fmla="*/ 1 h 327"/>
                <a:gd name="T26" fmla="*/ 1 w 76"/>
                <a:gd name="T27" fmla="*/ 1 h 327"/>
                <a:gd name="T28" fmla="*/ 1 w 76"/>
                <a:gd name="T29" fmla="*/ 1 h 327"/>
                <a:gd name="T30" fmla="*/ 1 w 76"/>
                <a:gd name="T31" fmla="*/ 1 h 327"/>
                <a:gd name="T32" fmla="*/ 1 w 76"/>
                <a:gd name="T33" fmla="*/ 1 h 327"/>
                <a:gd name="T34" fmla="*/ 0 w 76"/>
                <a:gd name="T35" fmla="*/ 1 h 327"/>
                <a:gd name="T36" fmla="*/ 1 w 76"/>
                <a:gd name="T37" fmla="*/ 1 h 327"/>
                <a:gd name="T38" fmla="*/ 1 w 76"/>
                <a:gd name="T39" fmla="*/ 1 h 327"/>
                <a:gd name="T40" fmla="*/ 1 w 76"/>
                <a:gd name="T41" fmla="*/ 1 h 327"/>
                <a:gd name="T42" fmla="*/ 0 w 76"/>
                <a:gd name="T43" fmla="*/ 0 h 3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6"/>
                <a:gd name="T67" fmla="*/ 0 h 327"/>
                <a:gd name="T68" fmla="*/ 76 w 76"/>
                <a:gd name="T69" fmla="*/ 327 h 3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6" h="327">
                  <a:moveTo>
                    <a:pt x="0" y="0"/>
                  </a:moveTo>
                  <a:lnTo>
                    <a:pt x="2" y="2"/>
                  </a:lnTo>
                  <a:lnTo>
                    <a:pt x="9" y="8"/>
                  </a:lnTo>
                  <a:lnTo>
                    <a:pt x="20" y="16"/>
                  </a:lnTo>
                  <a:lnTo>
                    <a:pt x="32" y="27"/>
                  </a:lnTo>
                  <a:lnTo>
                    <a:pt x="45" y="39"/>
                  </a:lnTo>
                  <a:lnTo>
                    <a:pt x="58" y="52"/>
                  </a:lnTo>
                  <a:lnTo>
                    <a:pt x="68" y="65"/>
                  </a:lnTo>
                  <a:lnTo>
                    <a:pt x="76" y="77"/>
                  </a:lnTo>
                  <a:lnTo>
                    <a:pt x="75" y="87"/>
                  </a:lnTo>
                  <a:lnTo>
                    <a:pt x="73" y="112"/>
                  </a:lnTo>
                  <a:lnTo>
                    <a:pt x="68" y="146"/>
                  </a:lnTo>
                  <a:lnTo>
                    <a:pt x="61" y="189"/>
                  </a:lnTo>
                  <a:lnTo>
                    <a:pt x="53" y="233"/>
                  </a:lnTo>
                  <a:lnTo>
                    <a:pt x="43" y="273"/>
                  </a:lnTo>
                  <a:lnTo>
                    <a:pt x="30" y="307"/>
                  </a:lnTo>
                  <a:lnTo>
                    <a:pt x="16" y="327"/>
                  </a:lnTo>
                  <a:lnTo>
                    <a:pt x="0" y="318"/>
                  </a:lnTo>
                  <a:lnTo>
                    <a:pt x="3" y="285"/>
                  </a:lnTo>
                  <a:lnTo>
                    <a:pt x="8" y="202"/>
                  </a:lnTo>
                  <a:lnTo>
                    <a:pt x="9" y="97"/>
                  </a:lnTo>
                  <a:lnTo>
                    <a:pt x="0" y="0"/>
                  </a:lnTo>
                  <a:close/>
                </a:path>
              </a:pathLst>
            </a:custGeom>
            <a:solidFill>
              <a:srgbClr val="6D1C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29" name="Freeform 1081"/>
            <p:cNvSpPr>
              <a:spLocks/>
            </p:cNvSpPr>
            <p:nvPr/>
          </p:nvSpPr>
          <p:spPr bwMode="auto">
            <a:xfrm>
              <a:off x="3258" y="3493"/>
              <a:ext cx="264" cy="398"/>
            </a:xfrm>
            <a:custGeom>
              <a:avLst/>
              <a:gdLst>
                <a:gd name="T0" fmla="*/ 0 w 529"/>
                <a:gd name="T1" fmla="*/ 1 h 796"/>
                <a:gd name="T2" fmla="*/ 0 w 529"/>
                <a:gd name="T3" fmla="*/ 1 h 796"/>
                <a:gd name="T4" fmla="*/ 0 w 529"/>
                <a:gd name="T5" fmla="*/ 1 h 796"/>
                <a:gd name="T6" fmla="*/ 0 w 529"/>
                <a:gd name="T7" fmla="*/ 1 h 796"/>
                <a:gd name="T8" fmla="*/ 0 w 529"/>
                <a:gd name="T9" fmla="*/ 1 h 796"/>
                <a:gd name="T10" fmla="*/ 0 w 529"/>
                <a:gd name="T11" fmla="*/ 1 h 796"/>
                <a:gd name="T12" fmla="*/ 0 w 529"/>
                <a:gd name="T13" fmla="*/ 1 h 796"/>
                <a:gd name="T14" fmla="*/ 0 w 529"/>
                <a:gd name="T15" fmla="*/ 1 h 796"/>
                <a:gd name="T16" fmla="*/ 0 w 529"/>
                <a:gd name="T17" fmla="*/ 1 h 796"/>
                <a:gd name="T18" fmla="*/ 0 w 529"/>
                <a:gd name="T19" fmla="*/ 1 h 796"/>
                <a:gd name="T20" fmla="*/ 0 w 529"/>
                <a:gd name="T21" fmla="*/ 1 h 796"/>
                <a:gd name="T22" fmla="*/ 0 w 529"/>
                <a:gd name="T23" fmla="*/ 1 h 796"/>
                <a:gd name="T24" fmla="*/ 0 w 529"/>
                <a:gd name="T25" fmla="*/ 1 h 796"/>
                <a:gd name="T26" fmla="*/ 0 w 529"/>
                <a:gd name="T27" fmla="*/ 1 h 796"/>
                <a:gd name="T28" fmla="*/ 0 w 529"/>
                <a:gd name="T29" fmla="*/ 1 h 796"/>
                <a:gd name="T30" fmla="*/ 0 w 529"/>
                <a:gd name="T31" fmla="*/ 1 h 796"/>
                <a:gd name="T32" fmla="*/ 0 w 529"/>
                <a:gd name="T33" fmla="*/ 1 h 796"/>
                <a:gd name="T34" fmla="*/ 0 w 529"/>
                <a:gd name="T35" fmla="*/ 1 h 796"/>
                <a:gd name="T36" fmla="*/ 0 w 529"/>
                <a:gd name="T37" fmla="*/ 1 h 796"/>
                <a:gd name="T38" fmla="*/ 0 w 529"/>
                <a:gd name="T39" fmla="*/ 1 h 796"/>
                <a:gd name="T40" fmla="*/ 0 w 529"/>
                <a:gd name="T41" fmla="*/ 1 h 796"/>
                <a:gd name="T42" fmla="*/ 0 w 529"/>
                <a:gd name="T43" fmla="*/ 1 h 796"/>
                <a:gd name="T44" fmla="*/ 0 w 529"/>
                <a:gd name="T45" fmla="*/ 1 h 796"/>
                <a:gd name="T46" fmla="*/ 0 w 529"/>
                <a:gd name="T47" fmla="*/ 1 h 796"/>
                <a:gd name="T48" fmla="*/ 0 w 529"/>
                <a:gd name="T49" fmla="*/ 1 h 796"/>
                <a:gd name="T50" fmla="*/ 0 w 529"/>
                <a:gd name="T51" fmla="*/ 1 h 796"/>
                <a:gd name="T52" fmla="*/ 0 w 529"/>
                <a:gd name="T53" fmla="*/ 1 h 796"/>
                <a:gd name="T54" fmla="*/ 0 w 529"/>
                <a:gd name="T55" fmla="*/ 1 h 796"/>
                <a:gd name="T56" fmla="*/ 0 w 529"/>
                <a:gd name="T57" fmla="*/ 1 h 796"/>
                <a:gd name="T58" fmla="*/ 0 w 529"/>
                <a:gd name="T59" fmla="*/ 1 h 796"/>
                <a:gd name="T60" fmla="*/ 0 w 529"/>
                <a:gd name="T61" fmla="*/ 1 h 796"/>
                <a:gd name="T62" fmla="*/ 0 w 529"/>
                <a:gd name="T63" fmla="*/ 1 h 796"/>
                <a:gd name="T64" fmla="*/ 0 w 529"/>
                <a:gd name="T65" fmla="*/ 1 h 796"/>
                <a:gd name="T66" fmla="*/ 0 w 529"/>
                <a:gd name="T67" fmla="*/ 1 h 796"/>
                <a:gd name="T68" fmla="*/ 0 w 529"/>
                <a:gd name="T69" fmla="*/ 1 h 796"/>
                <a:gd name="T70" fmla="*/ 0 w 529"/>
                <a:gd name="T71" fmla="*/ 1 h 796"/>
                <a:gd name="T72" fmla="*/ 0 w 529"/>
                <a:gd name="T73" fmla="*/ 1 h 796"/>
                <a:gd name="T74" fmla="*/ 0 w 529"/>
                <a:gd name="T75" fmla="*/ 1 h 796"/>
                <a:gd name="T76" fmla="*/ 0 w 529"/>
                <a:gd name="T77" fmla="*/ 1 h 796"/>
                <a:gd name="T78" fmla="*/ 0 w 529"/>
                <a:gd name="T79" fmla="*/ 1 h 796"/>
                <a:gd name="T80" fmla="*/ 0 w 529"/>
                <a:gd name="T81" fmla="*/ 1 h 796"/>
                <a:gd name="T82" fmla="*/ 0 w 529"/>
                <a:gd name="T83" fmla="*/ 1 h 796"/>
                <a:gd name="T84" fmla="*/ 0 w 529"/>
                <a:gd name="T85" fmla="*/ 1 h 796"/>
                <a:gd name="T86" fmla="*/ 0 w 529"/>
                <a:gd name="T87" fmla="*/ 1 h 796"/>
                <a:gd name="T88" fmla="*/ 0 w 529"/>
                <a:gd name="T89" fmla="*/ 1 h 796"/>
                <a:gd name="T90" fmla="*/ 0 w 529"/>
                <a:gd name="T91" fmla="*/ 1 h 796"/>
                <a:gd name="T92" fmla="*/ 0 w 529"/>
                <a:gd name="T93" fmla="*/ 1 h 796"/>
                <a:gd name="T94" fmla="*/ 0 w 529"/>
                <a:gd name="T95" fmla="*/ 1 h 796"/>
                <a:gd name="T96" fmla="*/ 0 w 529"/>
                <a:gd name="T97" fmla="*/ 1 h 796"/>
                <a:gd name="T98" fmla="*/ 0 w 529"/>
                <a:gd name="T99" fmla="*/ 1 h 796"/>
                <a:gd name="T100" fmla="*/ 0 w 529"/>
                <a:gd name="T101" fmla="*/ 1 h 796"/>
                <a:gd name="T102" fmla="*/ 0 w 529"/>
                <a:gd name="T103" fmla="*/ 1 h 796"/>
                <a:gd name="T104" fmla="*/ 0 w 529"/>
                <a:gd name="T105" fmla="*/ 1 h 796"/>
                <a:gd name="T106" fmla="*/ 0 w 529"/>
                <a:gd name="T107" fmla="*/ 1 h 796"/>
                <a:gd name="T108" fmla="*/ 0 w 529"/>
                <a:gd name="T109" fmla="*/ 0 h 796"/>
                <a:gd name="T110" fmla="*/ 0 w 529"/>
                <a:gd name="T111" fmla="*/ 1 h 796"/>
                <a:gd name="T112" fmla="*/ 0 w 529"/>
                <a:gd name="T113" fmla="*/ 1 h 7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9"/>
                <a:gd name="T172" fmla="*/ 0 h 796"/>
                <a:gd name="T173" fmla="*/ 529 w 529"/>
                <a:gd name="T174" fmla="*/ 796 h 7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9" h="796">
                  <a:moveTo>
                    <a:pt x="38" y="32"/>
                  </a:moveTo>
                  <a:lnTo>
                    <a:pt x="35" y="43"/>
                  </a:lnTo>
                  <a:lnTo>
                    <a:pt x="25" y="74"/>
                  </a:lnTo>
                  <a:lnTo>
                    <a:pt x="15" y="120"/>
                  </a:lnTo>
                  <a:lnTo>
                    <a:pt x="6" y="176"/>
                  </a:lnTo>
                  <a:lnTo>
                    <a:pt x="0" y="237"/>
                  </a:lnTo>
                  <a:lnTo>
                    <a:pt x="4" y="298"/>
                  </a:lnTo>
                  <a:lnTo>
                    <a:pt x="17" y="354"/>
                  </a:lnTo>
                  <a:lnTo>
                    <a:pt x="46" y="402"/>
                  </a:lnTo>
                  <a:lnTo>
                    <a:pt x="50" y="404"/>
                  </a:lnTo>
                  <a:lnTo>
                    <a:pt x="60" y="408"/>
                  </a:lnTo>
                  <a:lnTo>
                    <a:pt x="75" y="414"/>
                  </a:lnTo>
                  <a:lnTo>
                    <a:pt x="93" y="419"/>
                  </a:lnTo>
                  <a:lnTo>
                    <a:pt x="112" y="421"/>
                  </a:lnTo>
                  <a:lnTo>
                    <a:pt x="129" y="419"/>
                  </a:lnTo>
                  <a:lnTo>
                    <a:pt x="144" y="410"/>
                  </a:lnTo>
                  <a:lnTo>
                    <a:pt x="154" y="391"/>
                  </a:lnTo>
                  <a:lnTo>
                    <a:pt x="161" y="393"/>
                  </a:lnTo>
                  <a:lnTo>
                    <a:pt x="179" y="403"/>
                  </a:lnTo>
                  <a:lnTo>
                    <a:pt x="204" y="418"/>
                  </a:lnTo>
                  <a:lnTo>
                    <a:pt x="234" y="438"/>
                  </a:lnTo>
                  <a:lnTo>
                    <a:pt x="266" y="467"/>
                  </a:lnTo>
                  <a:lnTo>
                    <a:pt x="295" y="504"/>
                  </a:lnTo>
                  <a:lnTo>
                    <a:pt x="319" y="548"/>
                  </a:lnTo>
                  <a:lnTo>
                    <a:pt x="334" y="601"/>
                  </a:lnTo>
                  <a:lnTo>
                    <a:pt x="337" y="605"/>
                  </a:lnTo>
                  <a:lnTo>
                    <a:pt x="341" y="617"/>
                  </a:lnTo>
                  <a:lnTo>
                    <a:pt x="349" y="635"/>
                  </a:lnTo>
                  <a:lnTo>
                    <a:pt x="360" y="658"/>
                  </a:lnTo>
                  <a:lnTo>
                    <a:pt x="373" y="683"/>
                  </a:lnTo>
                  <a:lnTo>
                    <a:pt x="387" y="709"/>
                  </a:lnTo>
                  <a:lnTo>
                    <a:pt x="403" y="734"/>
                  </a:lnTo>
                  <a:lnTo>
                    <a:pt x="419" y="758"/>
                  </a:lnTo>
                  <a:lnTo>
                    <a:pt x="437" y="777"/>
                  </a:lnTo>
                  <a:lnTo>
                    <a:pt x="453" y="790"/>
                  </a:lnTo>
                  <a:lnTo>
                    <a:pt x="469" y="796"/>
                  </a:lnTo>
                  <a:lnTo>
                    <a:pt x="485" y="793"/>
                  </a:lnTo>
                  <a:lnTo>
                    <a:pt x="499" y="779"/>
                  </a:lnTo>
                  <a:lnTo>
                    <a:pt x="512" y="753"/>
                  </a:lnTo>
                  <a:lnTo>
                    <a:pt x="521" y="713"/>
                  </a:lnTo>
                  <a:lnTo>
                    <a:pt x="529" y="656"/>
                  </a:lnTo>
                  <a:lnTo>
                    <a:pt x="524" y="647"/>
                  </a:lnTo>
                  <a:lnTo>
                    <a:pt x="510" y="620"/>
                  </a:lnTo>
                  <a:lnTo>
                    <a:pt x="489" y="581"/>
                  </a:lnTo>
                  <a:lnTo>
                    <a:pt x="460" y="529"/>
                  </a:lnTo>
                  <a:lnTo>
                    <a:pt x="425" y="470"/>
                  </a:lnTo>
                  <a:lnTo>
                    <a:pt x="387" y="404"/>
                  </a:lnTo>
                  <a:lnTo>
                    <a:pt x="347" y="335"/>
                  </a:lnTo>
                  <a:lnTo>
                    <a:pt x="303" y="266"/>
                  </a:lnTo>
                  <a:lnTo>
                    <a:pt x="259" y="200"/>
                  </a:lnTo>
                  <a:lnTo>
                    <a:pt x="217" y="138"/>
                  </a:lnTo>
                  <a:lnTo>
                    <a:pt x="175" y="85"/>
                  </a:lnTo>
                  <a:lnTo>
                    <a:pt x="137" y="42"/>
                  </a:lnTo>
                  <a:lnTo>
                    <a:pt x="103" y="12"/>
                  </a:lnTo>
                  <a:lnTo>
                    <a:pt x="75" y="0"/>
                  </a:lnTo>
                  <a:lnTo>
                    <a:pt x="52" y="4"/>
                  </a:lnTo>
                  <a:lnTo>
                    <a:pt x="38" y="32"/>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0" name="Freeform 1082"/>
            <p:cNvSpPr>
              <a:spLocks/>
            </p:cNvSpPr>
            <p:nvPr/>
          </p:nvSpPr>
          <p:spPr bwMode="auto">
            <a:xfrm>
              <a:off x="3263" y="3500"/>
              <a:ext cx="252" cy="381"/>
            </a:xfrm>
            <a:custGeom>
              <a:avLst/>
              <a:gdLst>
                <a:gd name="T0" fmla="*/ 1 w 504"/>
                <a:gd name="T1" fmla="*/ 0 h 763"/>
                <a:gd name="T2" fmla="*/ 1 w 504"/>
                <a:gd name="T3" fmla="*/ 0 h 763"/>
                <a:gd name="T4" fmla="*/ 1 w 504"/>
                <a:gd name="T5" fmla="*/ 0 h 763"/>
                <a:gd name="T6" fmla="*/ 1 w 504"/>
                <a:gd name="T7" fmla="*/ 0 h 763"/>
                <a:gd name="T8" fmla="*/ 1 w 504"/>
                <a:gd name="T9" fmla="*/ 0 h 763"/>
                <a:gd name="T10" fmla="*/ 0 w 504"/>
                <a:gd name="T11" fmla="*/ 0 h 763"/>
                <a:gd name="T12" fmla="*/ 1 w 504"/>
                <a:gd name="T13" fmla="*/ 0 h 763"/>
                <a:gd name="T14" fmla="*/ 1 w 504"/>
                <a:gd name="T15" fmla="*/ 0 h 763"/>
                <a:gd name="T16" fmla="*/ 1 w 504"/>
                <a:gd name="T17" fmla="*/ 0 h 763"/>
                <a:gd name="T18" fmla="*/ 1 w 504"/>
                <a:gd name="T19" fmla="*/ 0 h 763"/>
                <a:gd name="T20" fmla="*/ 1 w 504"/>
                <a:gd name="T21" fmla="*/ 0 h 763"/>
                <a:gd name="T22" fmla="*/ 1 w 504"/>
                <a:gd name="T23" fmla="*/ 0 h 763"/>
                <a:gd name="T24" fmla="*/ 1 w 504"/>
                <a:gd name="T25" fmla="*/ 0 h 763"/>
                <a:gd name="T26" fmla="*/ 1 w 504"/>
                <a:gd name="T27" fmla="*/ 0 h 763"/>
                <a:gd name="T28" fmla="*/ 1 w 504"/>
                <a:gd name="T29" fmla="*/ 0 h 763"/>
                <a:gd name="T30" fmla="*/ 1 w 504"/>
                <a:gd name="T31" fmla="*/ 0 h 763"/>
                <a:gd name="T32" fmla="*/ 1 w 504"/>
                <a:gd name="T33" fmla="*/ 0 h 763"/>
                <a:gd name="T34" fmla="*/ 1 w 504"/>
                <a:gd name="T35" fmla="*/ 0 h 763"/>
                <a:gd name="T36" fmla="*/ 1 w 504"/>
                <a:gd name="T37" fmla="*/ 0 h 763"/>
                <a:gd name="T38" fmla="*/ 1 w 504"/>
                <a:gd name="T39" fmla="*/ 0 h 763"/>
                <a:gd name="T40" fmla="*/ 1 w 504"/>
                <a:gd name="T41" fmla="*/ 0 h 763"/>
                <a:gd name="T42" fmla="*/ 1 w 504"/>
                <a:gd name="T43" fmla="*/ 0 h 763"/>
                <a:gd name="T44" fmla="*/ 1 w 504"/>
                <a:gd name="T45" fmla="*/ 0 h 763"/>
                <a:gd name="T46" fmla="*/ 1 w 504"/>
                <a:gd name="T47" fmla="*/ 0 h 763"/>
                <a:gd name="T48" fmla="*/ 1 w 504"/>
                <a:gd name="T49" fmla="*/ 0 h 763"/>
                <a:gd name="T50" fmla="*/ 1 w 504"/>
                <a:gd name="T51" fmla="*/ 0 h 763"/>
                <a:gd name="T52" fmla="*/ 1 w 504"/>
                <a:gd name="T53" fmla="*/ 0 h 763"/>
                <a:gd name="T54" fmla="*/ 1 w 504"/>
                <a:gd name="T55" fmla="*/ 0 h 763"/>
                <a:gd name="T56" fmla="*/ 1 w 504"/>
                <a:gd name="T57" fmla="*/ 0 h 763"/>
                <a:gd name="T58" fmla="*/ 1 w 504"/>
                <a:gd name="T59" fmla="*/ 0 h 763"/>
                <a:gd name="T60" fmla="*/ 1 w 504"/>
                <a:gd name="T61" fmla="*/ 0 h 763"/>
                <a:gd name="T62" fmla="*/ 1 w 504"/>
                <a:gd name="T63" fmla="*/ 0 h 763"/>
                <a:gd name="T64" fmla="*/ 1 w 504"/>
                <a:gd name="T65" fmla="*/ 0 h 763"/>
                <a:gd name="T66" fmla="*/ 1 w 504"/>
                <a:gd name="T67" fmla="*/ 0 h 763"/>
                <a:gd name="T68" fmla="*/ 1 w 504"/>
                <a:gd name="T69" fmla="*/ 0 h 763"/>
                <a:gd name="T70" fmla="*/ 1 w 504"/>
                <a:gd name="T71" fmla="*/ 0 h 763"/>
                <a:gd name="T72" fmla="*/ 1 w 504"/>
                <a:gd name="T73" fmla="*/ 0 h 763"/>
                <a:gd name="T74" fmla="*/ 1 w 504"/>
                <a:gd name="T75" fmla="*/ 0 h 763"/>
                <a:gd name="T76" fmla="*/ 1 w 504"/>
                <a:gd name="T77" fmla="*/ 0 h 763"/>
                <a:gd name="T78" fmla="*/ 1 w 504"/>
                <a:gd name="T79" fmla="*/ 0 h 763"/>
                <a:gd name="T80" fmla="*/ 1 w 504"/>
                <a:gd name="T81" fmla="*/ 0 h 763"/>
                <a:gd name="T82" fmla="*/ 1 w 504"/>
                <a:gd name="T83" fmla="*/ 0 h 763"/>
                <a:gd name="T84" fmla="*/ 1 w 504"/>
                <a:gd name="T85" fmla="*/ 0 h 763"/>
                <a:gd name="T86" fmla="*/ 1 w 504"/>
                <a:gd name="T87" fmla="*/ 0 h 763"/>
                <a:gd name="T88" fmla="*/ 1 w 504"/>
                <a:gd name="T89" fmla="*/ 0 h 763"/>
                <a:gd name="T90" fmla="*/ 1 w 504"/>
                <a:gd name="T91" fmla="*/ 0 h 763"/>
                <a:gd name="T92" fmla="*/ 1 w 504"/>
                <a:gd name="T93" fmla="*/ 0 h 763"/>
                <a:gd name="T94" fmla="*/ 1 w 504"/>
                <a:gd name="T95" fmla="*/ 0 h 763"/>
                <a:gd name="T96" fmla="*/ 1 w 504"/>
                <a:gd name="T97" fmla="*/ 0 h 7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763"/>
                <a:gd name="T149" fmla="*/ 504 w 504"/>
                <a:gd name="T150" fmla="*/ 763 h 7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763">
                  <a:moveTo>
                    <a:pt x="36" y="31"/>
                  </a:moveTo>
                  <a:lnTo>
                    <a:pt x="33" y="42"/>
                  </a:lnTo>
                  <a:lnTo>
                    <a:pt x="25" y="72"/>
                  </a:lnTo>
                  <a:lnTo>
                    <a:pt x="14" y="115"/>
                  </a:lnTo>
                  <a:lnTo>
                    <a:pt x="5" y="168"/>
                  </a:lnTo>
                  <a:lnTo>
                    <a:pt x="0" y="226"/>
                  </a:lnTo>
                  <a:lnTo>
                    <a:pt x="4" y="284"/>
                  </a:lnTo>
                  <a:lnTo>
                    <a:pt x="17" y="338"/>
                  </a:lnTo>
                  <a:lnTo>
                    <a:pt x="44" y="383"/>
                  </a:lnTo>
                  <a:lnTo>
                    <a:pt x="48" y="384"/>
                  </a:lnTo>
                  <a:lnTo>
                    <a:pt x="57" y="388"/>
                  </a:lnTo>
                  <a:lnTo>
                    <a:pt x="71" y="393"/>
                  </a:lnTo>
                  <a:lnTo>
                    <a:pt x="87" y="396"/>
                  </a:lnTo>
                  <a:lnTo>
                    <a:pt x="104" y="398"/>
                  </a:lnTo>
                  <a:lnTo>
                    <a:pt x="120" y="394"/>
                  </a:lnTo>
                  <a:lnTo>
                    <a:pt x="134" y="384"/>
                  </a:lnTo>
                  <a:lnTo>
                    <a:pt x="143" y="367"/>
                  </a:lnTo>
                  <a:lnTo>
                    <a:pt x="150" y="370"/>
                  </a:lnTo>
                  <a:lnTo>
                    <a:pt x="169" y="378"/>
                  </a:lnTo>
                  <a:lnTo>
                    <a:pt x="194" y="393"/>
                  </a:lnTo>
                  <a:lnTo>
                    <a:pt x="225" y="415"/>
                  </a:lnTo>
                  <a:lnTo>
                    <a:pt x="256" y="444"/>
                  </a:lnTo>
                  <a:lnTo>
                    <a:pt x="286" y="478"/>
                  </a:lnTo>
                  <a:lnTo>
                    <a:pt x="309" y="521"/>
                  </a:lnTo>
                  <a:lnTo>
                    <a:pt x="324" y="572"/>
                  </a:lnTo>
                  <a:lnTo>
                    <a:pt x="331" y="588"/>
                  </a:lnTo>
                  <a:lnTo>
                    <a:pt x="348" y="628"/>
                  </a:lnTo>
                  <a:lnTo>
                    <a:pt x="375" y="679"/>
                  </a:lnTo>
                  <a:lnTo>
                    <a:pt x="405" y="727"/>
                  </a:lnTo>
                  <a:lnTo>
                    <a:pt x="436" y="759"/>
                  </a:lnTo>
                  <a:lnTo>
                    <a:pt x="466" y="763"/>
                  </a:lnTo>
                  <a:lnTo>
                    <a:pt x="489" y="725"/>
                  </a:lnTo>
                  <a:lnTo>
                    <a:pt x="504" y="631"/>
                  </a:lnTo>
                  <a:lnTo>
                    <a:pt x="499" y="622"/>
                  </a:lnTo>
                  <a:lnTo>
                    <a:pt x="486" y="598"/>
                  </a:lnTo>
                  <a:lnTo>
                    <a:pt x="465" y="559"/>
                  </a:lnTo>
                  <a:lnTo>
                    <a:pt x="438" y="509"/>
                  </a:lnTo>
                  <a:lnTo>
                    <a:pt x="406" y="453"/>
                  </a:lnTo>
                  <a:lnTo>
                    <a:pt x="369" y="390"/>
                  </a:lnTo>
                  <a:lnTo>
                    <a:pt x="330" y="324"/>
                  </a:lnTo>
                  <a:lnTo>
                    <a:pt x="290" y="257"/>
                  </a:lnTo>
                  <a:lnTo>
                    <a:pt x="247" y="193"/>
                  </a:lnTo>
                  <a:lnTo>
                    <a:pt x="207" y="134"/>
                  </a:lnTo>
                  <a:lnTo>
                    <a:pt x="168" y="83"/>
                  </a:lnTo>
                  <a:lnTo>
                    <a:pt x="131" y="42"/>
                  </a:lnTo>
                  <a:lnTo>
                    <a:pt x="98" y="13"/>
                  </a:lnTo>
                  <a:lnTo>
                    <a:pt x="71" y="0"/>
                  </a:lnTo>
                  <a:lnTo>
                    <a:pt x="50" y="6"/>
                  </a:lnTo>
                  <a:lnTo>
                    <a:pt x="36" y="31"/>
                  </a:lnTo>
                  <a:close/>
                </a:path>
              </a:pathLst>
            </a:custGeom>
            <a:solidFill>
              <a:srgbClr val="AA70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1" name="Freeform 1083"/>
            <p:cNvSpPr>
              <a:spLocks/>
            </p:cNvSpPr>
            <p:nvPr/>
          </p:nvSpPr>
          <p:spPr bwMode="auto">
            <a:xfrm>
              <a:off x="3268" y="3506"/>
              <a:ext cx="239" cy="366"/>
            </a:xfrm>
            <a:custGeom>
              <a:avLst/>
              <a:gdLst>
                <a:gd name="T0" fmla="*/ 1 w 478"/>
                <a:gd name="T1" fmla="*/ 0 h 733"/>
                <a:gd name="T2" fmla="*/ 1 w 478"/>
                <a:gd name="T3" fmla="*/ 0 h 733"/>
                <a:gd name="T4" fmla="*/ 1 w 478"/>
                <a:gd name="T5" fmla="*/ 0 h 733"/>
                <a:gd name="T6" fmla="*/ 1 w 478"/>
                <a:gd name="T7" fmla="*/ 0 h 733"/>
                <a:gd name="T8" fmla="*/ 1 w 478"/>
                <a:gd name="T9" fmla="*/ 0 h 733"/>
                <a:gd name="T10" fmla="*/ 0 w 478"/>
                <a:gd name="T11" fmla="*/ 0 h 733"/>
                <a:gd name="T12" fmla="*/ 1 w 478"/>
                <a:gd name="T13" fmla="*/ 0 h 733"/>
                <a:gd name="T14" fmla="*/ 1 w 478"/>
                <a:gd name="T15" fmla="*/ 0 h 733"/>
                <a:gd name="T16" fmla="*/ 1 w 478"/>
                <a:gd name="T17" fmla="*/ 0 h 733"/>
                <a:gd name="T18" fmla="*/ 1 w 478"/>
                <a:gd name="T19" fmla="*/ 0 h 733"/>
                <a:gd name="T20" fmla="*/ 1 w 478"/>
                <a:gd name="T21" fmla="*/ 0 h 733"/>
                <a:gd name="T22" fmla="*/ 1 w 478"/>
                <a:gd name="T23" fmla="*/ 0 h 733"/>
                <a:gd name="T24" fmla="*/ 1 w 478"/>
                <a:gd name="T25" fmla="*/ 0 h 733"/>
                <a:gd name="T26" fmla="*/ 1 w 478"/>
                <a:gd name="T27" fmla="*/ 0 h 733"/>
                <a:gd name="T28" fmla="*/ 1 w 478"/>
                <a:gd name="T29" fmla="*/ 0 h 733"/>
                <a:gd name="T30" fmla="*/ 1 w 478"/>
                <a:gd name="T31" fmla="*/ 0 h 733"/>
                <a:gd name="T32" fmla="*/ 1 w 478"/>
                <a:gd name="T33" fmla="*/ 0 h 733"/>
                <a:gd name="T34" fmla="*/ 1 w 478"/>
                <a:gd name="T35" fmla="*/ 0 h 733"/>
                <a:gd name="T36" fmla="*/ 1 w 478"/>
                <a:gd name="T37" fmla="*/ 0 h 733"/>
                <a:gd name="T38" fmla="*/ 1 w 478"/>
                <a:gd name="T39" fmla="*/ 0 h 733"/>
                <a:gd name="T40" fmla="*/ 1 w 478"/>
                <a:gd name="T41" fmla="*/ 0 h 733"/>
                <a:gd name="T42" fmla="*/ 1 w 478"/>
                <a:gd name="T43" fmla="*/ 0 h 733"/>
                <a:gd name="T44" fmla="*/ 1 w 478"/>
                <a:gd name="T45" fmla="*/ 0 h 733"/>
                <a:gd name="T46" fmla="*/ 1 w 478"/>
                <a:gd name="T47" fmla="*/ 0 h 733"/>
                <a:gd name="T48" fmla="*/ 1 w 478"/>
                <a:gd name="T49" fmla="*/ 0 h 733"/>
                <a:gd name="T50" fmla="*/ 1 w 478"/>
                <a:gd name="T51" fmla="*/ 0 h 733"/>
                <a:gd name="T52" fmla="*/ 1 w 478"/>
                <a:gd name="T53" fmla="*/ 0 h 733"/>
                <a:gd name="T54" fmla="*/ 1 w 478"/>
                <a:gd name="T55" fmla="*/ 0 h 733"/>
                <a:gd name="T56" fmla="*/ 1 w 478"/>
                <a:gd name="T57" fmla="*/ 0 h 733"/>
                <a:gd name="T58" fmla="*/ 1 w 478"/>
                <a:gd name="T59" fmla="*/ 0 h 733"/>
                <a:gd name="T60" fmla="*/ 1 w 478"/>
                <a:gd name="T61" fmla="*/ 0 h 733"/>
                <a:gd name="T62" fmla="*/ 1 w 478"/>
                <a:gd name="T63" fmla="*/ 0 h 733"/>
                <a:gd name="T64" fmla="*/ 1 w 478"/>
                <a:gd name="T65" fmla="*/ 0 h 733"/>
                <a:gd name="T66" fmla="*/ 1 w 478"/>
                <a:gd name="T67" fmla="*/ 0 h 733"/>
                <a:gd name="T68" fmla="*/ 1 w 478"/>
                <a:gd name="T69" fmla="*/ 0 h 733"/>
                <a:gd name="T70" fmla="*/ 1 w 478"/>
                <a:gd name="T71" fmla="*/ 0 h 733"/>
                <a:gd name="T72" fmla="*/ 1 w 478"/>
                <a:gd name="T73" fmla="*/ 0 h 733"/>
                <a:gd name="T74" fmla="*/ 1 w 478"/>
                <a:gd name="T75" fmla="*/ 0 h 733"/>
                <a:gd name="T76" fmla="*/ 1 w 478"/>
                <a:gd name="T77" fmla="*/ 0 h 733"/>
                <a:gd name="T78" fmla="*/ 1 w 478"/>
                <a:gd name="T79" fmla="*/ 0 h 733"/>
                <a:gd name="T80" fmla="*/ 1 w 478"/>
                <a:gd name="T81" fmla="*/ 0 h 733"/>
                <a:gd name="T82" fmla="*/ 1 w 478"/>
                <a:gd name="T83" fmla="*/ 0 h 733"/>
                <a:gd name="T84" fmla="*/ 1 w 478"/>
                <a:gd name="T85" fmla="*/ 0 h 733"/>
                <a:gd name="T86" fmla="*/ 1 w 478"/>
                <a:gd name="T87" fmla="*/ 0 h 733"/>
                <a:gd name="T88" fmla="*/ 1 w 478"/>
                <a:gd name="T89" fmla="*/ 0 h 733"/>
                <a:gd name="T90" fmla="*/ 1 w 478"/>
                <a:gd name="T91" fmla="*/ 0 h 733"/>
                <a:gd name="T92" fmla="*/ 1 w 478"/>
                <a:gd name="T93" fmla="*/ 0 h 733"/>
                <a:gd name="T94" fmla="*/ 1 w 478"/>
                <a:gd name="T95" fmla="*/ 0 h 733"/>
                <a:gd name="T96" fmla="*/ 1 w 478"/>
                <a:gd name="T97" fmla="*/ 0 h 7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733"/>
                <a:gd name="T149" fmla="*/ 478 w 478"/>
                <a:gd name="T150" fmla="*/ 733 h 7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733">
                  <a:moveTo>
                    <a:pt x="34" y="29"/>
                  </a:moveTo>
                  <a:lnTo>
                    <a:pt x="31" y="39"/>
                  </a:lnTo>
                  <a:lnTo>
                    <a:pt x="23" y="67"/>
                  </a:lnTo>
                  <a:lnTo>
                    <a:pt x="14" y="108"/>
                  </a:lnTo>
                  <a:lnTo>
                    <a:pt x="4" y="159"/>
                  </a:lnTo>
                  <a:lnTo>
                    <a:pt x="0" y="214"/>
                  </a:lnTo>
                  <a:lnTo>
                    <a:pt x="3" y="269"/>
                  </a:lnTo>
                  <a:lnTo>
                    <a:pt x="16" y="321"/>
                  </a:lnTo>
                  <a:lnTo>
                    <a:pt x="41" y="364"/>
                  </a:lnTo>
                  <a:lnTo>
                    <a:pt x="45" y="365"/>
                  </a:lnTo>
                  <a:lnTo>
                    <a:pt x="53" y="368"/>
                  </a:lnTo>
                  <a:lnTo>
                    <a:pt x="65" y="372"/>
                  </a:lnTo>
                  <a:lnTo>
                    <a:pt x="80" y="373"/>
                  </a:lnTo>
                  <a:lnTo>
                    <a:pt x="95" y="373"/>
                  </a:lnTo>
                  <a:lnTo>
                    <a:pt x="110" y="368"/>
                  </a:lnTo>
                  <a:lnTo>
                    <a:pt x="123" y="358"/>
                  </a:lnTo>
                  <a:lnTo>
                    <a:pt x="132" y="341"/>
                  </a:lnTo>
                  <a:lnTo>
                    <a:pt x="139" y="344"/>
                  </a:lnTo>
                  <a:lnTo>
                    <a:pt x="158" y="352"/>
                  </a:lnTo>
                  <a:lnTo>
                    <a:pt x="184" y="368"/>
                  </a:lnTo>
                  <a:lnTo>
                    <a:pt x="215" y="389"/>
                  </a:lnTo>
                  <a:lnTo>
                    <a:pt x="247" y="418"/>
                  </a:lnTo>
                  <a:lnTo>
                    <a:pt x="277" y="453"/>
                  </a:lnTo>
                  <a:lnTo>
                    <a:pt x="300" y="494"/>
                  </a:lnTo>
                  <a:lnTo>
                    <a:pt x="315" y="542"/>
                  </a:lnTo>
                  <a:lnTo>
                    <a:pt x="322" y="559"/>
                  </a:lnTo>
                  <a:lnTo>
                    <a:pt x="338" y="598"/>
                  </a:lnTo>
                  <a:lnTo>
                    <a:pt x="363" y="647"/>
                  </a:lnTo>
                  <a:lnTo>
                    <a:pt x="391" y="696"/>
                  </a:lnTo>
                  <a:lnTo>
                    <a:pt x="420" y="728"/>
                  </a:lnTo>
                  <a:lnTo>
                    <a:pt x="447" y="733"/>
                  </a:lnTo>
                  <a:lnTo>
                    <a:pt x="466" y="696"/>
                  </a:lnTo>
                  <a:lnTo>
                    <a:pt x="478" y="606"/>
                  </a:lnTo>
                  <a:lnTo>
                    <a:pt x="473" y="598"/>
                  </a:lnTo>
                  <a:lnTo>
                    <a:pt x="461" y="574"/>
                  </a:lnTo>
                  <a:lnTo>
                    <a:pt x="441" y="537"/>
                  </a:lnTo>
                  <a:lnTo>
                    <a:pt x="416" y="489"/>
                  </a:lnTo>
                  <a:lnTo>
                    <a:pt x="384" y="434"/>
                  </a:lnTo>
                  <a:lnTo>
                    <a:pt x="350" y="374"/>
                  </a:lnTo>
                  <a:lnTo>
                    <a:pt x="313" y="311"/>
                  </a:lnTo>
                  <a:lnTo>
                    <a:pt x="274" y="246"/>
                  </a:lnTo>
                  <a:lnTo>
                    <a:pt x="235" y="185"/>
                  </a:lnTo>
                  <a:lnTo>
                    <a:pt x="196" y="129"/>
                  </a:lnTo>
                  <a:lnTo>
                    <a:pt x="159" y="79"/>
                  </a:lnTo>
                  <a:lnTo>
                    <a:pt x="124" y="40"/>
                  </a:lnTo>
                  <a:lnTo>
                    <a:pt x="93" y="13"/>
                  </a:lnTo>
                  <a:lnTo>
                    <a:pt x="68" y="0"/>
                  </a:lnTo>
                  <a:lnTo>
                    <a:pt x="47" y="4"/>
                  </a:lnTo>
                  <a:lnTo>
                    <a:pt x="34" y="29"/>
                  </a:lnTo>
                  <a:close/>
                </a:path>
              </a:pathLst>
            </a:custGeom>
            <a:solidFill>
              <a:srgbClr val="B57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2" name="Freeform 1084"/>
            <p:cNvSpPr>
              <a:spLocks/>
            </p:cNvSpPr>
            <p:nvPr/>
          </p:nvSpPr>
          <p:spPr bwMode="auto">
            <a:xfrm>
              <a:off x="3273" y="3512"/>
              <a:ext cx="226" cy="352"/>
            </a:xfrm>
            <a:custGeom>
              <a:avLst/>
              <a:gdLst>
                <a:gd name="T0" fmla="*/ 1 w 452"/>
                <a:gd name="T1" fmla="*/ 1 h 702"/>
                <a:gd name="T2" fmla="*/ 1 w 452"/>
                <a:gd name="T3" fmla="*/ 1 h 702"/>
                <a:gd name="T4" fmla="*/ 1 w 452"/>
                <a:gd name="T5" fmla="*/ 1 h 702"/>
                <a:gd name="T6" fmla="*/ 1 w 452"/>
                <a:gd name="T7" fmla="*/ 1 h 702"/>
                <a:gd name="T8" fmla="*/ 1 w 452"/>
                <a:gd name="T9" fmla="*/ 1 h 702"/>
                <a:gd name="T10" fmla="*/ 0 w 452"/>
                <a:gd name="T11" fmla="*/ 1 h 702"/>
                <a:gd name="T12" fmla="*/ 1 w 452"/>
                <a:gd name="T13" fmla="*/ 1 h 702"/>
                <a:gd name="T14" fmla="*/ 1 w 452"/>
                <a:gd name="T15" fmla="*/ 1 h 702"/>
                <a:gd name="T16" fmla="*/ 1 w 452"/>
                <a:gd name="T17" fmla="*/ 1 h 702"/>
                <a:gd name="T18" fmla="*/ 1 w 452"/>
                <a:gd name="T19" fmla="*/ 1 h 702"/>
                <a:gd name="T20" fmla="*/ 1 w 452"/>
                <a:gd name="T21" fmla="*/ 1 h 702"/>
                <a:gd name="T22" fmla="*/ 1 w 452"/>
                <a:gd name="T23" fmla="*/ 1 h 702"/>
                <a:gd name="T24" fmla="*/ 1 w 452"/>
                <a:gd name="T25" fmla="*/ 1 h 702"/>
                <a:gd name="T26" fmla="*/ 1 w 452"/>
                <a:gd name="T27" fmla="*/ 1 h 702"/>
                <a:gd name="T28" fmla="*/ 1 w 452"/>
                <a:gd name="T29" fmla="*/ 1 h 702"/>
                <a:gd name="T30" fmla="*/ 1 w 452"/>
                <a:gd name="T31" fmla="*/ 1 h 702"/>
                <a:gd name="T32" fmla="*/ 1 w 452"/>
                <a:gd name="T33" fmla="*/ 1 h 702"/>
                <a:gd name="T34" fmla="*/ 1 w 452"/>
                <a:gd name="T35" fmla="*/ 1 h 702"/>
                <a:gd name="T36" fmla="*/ 1 w 452"/>
                <a:gd name="T37" fmla="*/ 1 h 702"/>
                <a:gd name="T38" fmla="*/ 1 w 452"/>
                <a:gd name="T39" fmla="*/ 1 h 702"/>
                <a:gd name="T40" fmla="*/ 1 w 452"/>
                <a:gd name="T41" fmla="*/ 1 h 702"/>
                <a:gd name="T42" fmla="*/ 1 w 452"/>
                <a:gd name="T43" fmla="*/ 1 h 702"/>
                <a:gd name="T44" fmla="*/ 1 w 452"/>
                <a:gd name="T45" fmla="*/ 1 h 702"/>
                <a:gd name="T46" fmla="*/ 1 w 452"/>
                <a:gd name="T47" fmla="*/ 1 h 702"/>
                <a:gd name="T48" fmla="*/ 1 w 452"/>
                <a:gd name="T49" fmla="*/ 1 h 702"/>
                <a:gd name="T50" fmla="*/ 1 w 452"/>
                <a:gd name="T51" fmla="*/ 1 h 702"/>
                <a:gd name="T52" fmla="*/ 1 w 452"/>
                <a:gd name="T53" fmla="*/ 1 h 702"/>
                <a:gd name="T54" fmla="*/ 1 w 452"/>
                <a:gd name="T55" fmla="*/ 1 h 702"/>
                <a:gd name="T56" fmla="*/ 1 w 452"/>
                <a:gd name="T57" fmla="*/ 1 h 702"/>
                <a:gd name="T58" fmla="*/ 1 w 452"/>
                <a:gd name="T59" fmla="*/ 1 h 702"/>
                <a:gd name="T60" fmla="*/ 1 w 452"/>
                <a:gd name="T61" fmla="*/ 1 h 702"/>
                <a:gd name="T62" fmla="*/ 1 w 452"/>
                <a:gd name="T63" fmla="*/ 1 h 702"/>
                <a:gd name="T64" fmla="*/ 1 w 452"/>
                <a:gd name="T65" fmla="*/ 1 h 702"/>
                <a:gd name="T66" fmla="*/ 1 w 452"/>
                <a:gd name="T67" fmla="*/ 1 h 702"/>
                <a:gd name="T68" fmla="*/ 1 w 452"/>
                <a:gd name="T69" fmla="*/ 1 h 702"/>
                <a:gd name="T70" fmla="*/ 1 w 452"/>
                <a:gd name="T71" fmla="*/ 1 h 702"/>
                <a:gd name="T72" fmla="*/ 1 w 452"/>
                <a:gd name="T73" fmla="*/ 1 h 702"/>
                <a:gd name="T74" fmla="*/ 1 w 452"/>
                <a:gd name="T75" fmla="*/ 1 h 702"/>
                <a:gd name="T76" fmla="*/ 1 w 452"/>
                <a:gd name="T77" fmla="*/ 1 h 702"/>
                <a:gd name="T78" fmla="*/ 1 w 452"/>
                <a:gd name="T79" fmla="*/ 1 h 702"/>
                <a:gd name="T80" fmla="*/ 1 w 452"/>
                <a:gd name="T81" fmla="*/ 1 h 702"/>
                <a:gd name="T82" fmla="*/ 1 w 452"/>
                <a:gd name="T83" fmla="*/ 1 h 702"/>
                <a:gd name="T84" fmla="*/ 1 w 452"/>
                <a:gd name="T85" fmla="*/ 1 h 702"/>
                <a:gd name="T86" fmla="*/ 1 w 452"/>
                <a:gd name="T87" fmla="*/ 1 h 702"/>
                <a:gd name="T88" fmla="*/ 1 w 452"/>
                <a:gd name="T89" fmla="*/ 1 h 702"/>
                <a:gd name="T90" fmla="*/ 1 w 452"/>
                <a:gd name="T91" fmla="*/ 1 h 702"/>
                <a:gd name="T92" fmla="*/ 1 w 452"/>
                <a:gd name="T93" fmla="*/ 1 h 702"/>
                <a:gd name="T94" fmla="*/ 1 w 452"/>
                <a:gd name="T95" fmla="*/ 1 h 702"/>
                <a:gd name="T96" fmla="*/ 1 w 452"/>
                <a:gd name="T97" fmla="*/ 1 h 702"/>
                <a:gd name="T98" fmla="*/ 1 w 452"/>
                <a:gd name="T99" fmla="*/ 1 h 702"/>
                <a:gd name="T100" fmla="*/ 1 w 452"/>
                <a:gd name="T101" fmla="*/ 1 h 702"/>
                <a:gd name="T102" fmla="*/ 1 w 452"/>
                <a:gd name="T103" fmla="*/ 1 h 702"/>
                <a:gd name="T104" fmla="*/ 1 w 452"/>
                <a:gd name="T105" fmla="*/ 1 h 702"/>
                <a:gd name="T106" fmla="*/ 1 w 452"/>
                <a:gd name="T107" fmla="*/ 1 h 702"/>
                <a:gd name="T108" fmla="*/ 1 w 452"/>
                <a:gd name="T109" fmla="*/ 0 h 702"/>
                <a:gd name="T110" fmla="*/ 1 w 452"/>
                <a:gd name="T111" fmla="*/ 1 h 702"/>
                <a:gd name="T112" fmla="*/ 1 w 452"/>
                <a:gd name="T113" fmla="*/ 1 h 7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2"/>
                <a:gd name="T172" fmla="*/ 0 h 702"/>
                <a:gd name="T173" fmla="*/ 452 w 452"/>
                <a:gd name="T174" fmla="*/ 702 h 7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2" h="702">
                  <a:moveTo>
                    <a:pt x="32" y="27"/>
                  </a:moveTo>
                  <a:lnTo>
                    <a:pt x="29" y="36"/>
                  </a:lnTo>
                  <a:lnTo>
                    <a:pt x="22" y="64"/>
                  </a:lnTo>
                  <a:lnTo>
                    <a:pt x="13" y="103"/>
                  </a:lnTo>
                  <a:lnTo>
                    <a:pt x="5" y="150"/>
                  </a:lnTo>
                  <a:lnTo>
                    <a:pt x="0" y="203"/>
                  </a:lnTo>
                  <a:lnTo>
                    <a:pt x="2" y="255"/>
                  </a:lnTo>
                  <a:lnTo>
                    <a:pt x="15" y="305"/>
                  </a:lnTo>
                  <a:lnTo>
                    <a:pt x="39" y="345"/>
                  </a:lnTo>
                  <a:lnTo>
                    <a:pt x="42" y="346"/>
                  </a:lnTo>
                  <a:lnTo>
                    <a:pt x="50" y="349"/>
                  </a:lnTo>
                  <a:lnTo>
                    <a:pt x="61" y="350"/>
                  </a:lnTo>
                  <a:lnTo>
                    <a:pt x="74" y="351"/>
                  </a:lnTo>
                  <a:lnTo>
                    <a:pt x="89" y="349"/>
                  </a:lnTo>
                  <a:lnTo>
                    <a:pt x="101" y="343"/>
                  </a:lnTo>
                  <a:lnTo>
                    <a:pt x="114" y="332"/>
                  </a:lnTo>
                  <a:lnTo>
                    <a:pt x="122" y="316"/>
                  </a:lnTo>
                  <a:lnTo>
                    <a:pt x="124" y="317"/>
                  </a:lnTo>
                  <a:lnTo>
                    <a:pt x="129" y="320"/>
                  </a:lnTo>
                  <a:lnTo>
                    <a:pt x="137" y="323"/>
                  </a:lnTo>
                  <a:lnTo>
                    <a:pt x="148" y="329"/>
                  </a:lnTo>
                  <a:lnTo>
                    <a:pt x="160" y="335"/>
                  </a:lnTo>
                  <a:lnTo>
                    <a:pt x="175" y="344"/>
                  </a:lnTo>
                  <a:lnTo>
                    <a:pt x="190" y="353"/>
                  </a:lnTo>
                  <a:lnTo>
                    <a:pt x="206" y="365"/>
                  </a:lnTo>
                  <a:lnTo>
                    <a:pt x="222" y="379"/>
                  </a:lnTo>
                  <a:lnTo>
                    <a:pt x="239" y="392"/>
                  </a:lnTo>
                  <a:lnTo>
                    <a:pt x="254" y="408"/>
                  </a:lnTo>
                  <a:lnTo>
                    <a:pt x="269" y="426"/>
                  </a:lnTo>
                  <a:lnTo>
                    <a:pt x="281" y="445"/>
                  </a:lnTo>
                  <a:lnTo>
                    <a:pt x="293" y="466"/>
                  </a:lnTo>
                  <a:lnTo>
                    <a:pt x="301" y="488"/>
                  </a:lnTo>
                  <a:lnTo>
                    <a:pt x="307" y="512"/>
                  </a:lnTo>
                  <a:lnTo>
                    <a:pt x="312" y="528"/>
                  </a:lnTo>
                  <a:lnTo>
                    <a:pt x="328" y="566"/>
                  </a:lnTo>
                  <a:lnTo>
                    <a:pt x="351" y="616"/>
                  </a:lnTo>
                  <a:lnTo>
                    <a:pt x="378" y="664"/>
                  </a:lnTo>
                  <a:lnTo>
                    <a:pt x="403" y="696"/>
                  </a:lnTo>
                  <a:lnTo>
                    <a:pt x="427" y="702"/>
                  </a:lnTo>
                  <a:lnTo>
                    <a:pt x="444" y="668"/>
                  </a:lnTo>
                  <a:lnTo>
                    <a:pt x="452" y="581"/>
                  </a:lnTo>
                  <a:lnTo>
                    <a:pt x="447" y="573"/>
                  </a:lnTo>
                  <a:lnTo>
                    <a:pt x="436" y="550"/>
                  </a:lnTo>
                  <a:lnTo>
                    <a:pt x="417" y="514"/>
                  </a:lnTo>
                  <a:lnTo>
                    <a:pt x="393" y="470"/>
                  </a:lnTo>
                  <a:lnTo>
                    <a:pt x="364" y="417"/>
                  </a:lnTo>
                  <a:lnTo>
                    <a:pt x="331" y="359"/>
                  </a:lnTo>
                  <a:lnTo>
                    <a:pt x="296" y="298"/>
                  </a:lnTo>
                  <a:lnTo>
                    <a:pt x="259" y="237"/>
                  </a:lnTo>
                  <a:lnTo>
                    <a:pt x="222" y="178"/>
                  </a:lnTo>
                  <a:lnTo>
                    <a:pt x="186" y="124"/>
                  </a:lnTo>
                  <a:lnTo>
                    <a:pt x="150" y="77"/>
                  </a:lnTo>
                  <a:lnTo>
                    <a:pt x="118" y="39"/>
                  </a:lnTo>
                  <a:lnTo>
                    <a:pt x="88" y="12"/>
                  </a:lnTo>
                  <a:lnTo>
                    <a:pt x="63" y="0"/>
                  </a:lnTo>
                  <a:lnTo>
                    <a:pt x="45" y="4"/>
                  </a:lnTo>
                  <a:lnTo>
                    <a:pt x="32" y="27"/>
                  </a:lnTo>
                  <a:close/>
                </a:path>
              </a:pathLst>
            </a:custGeom>
            <a:solidFill>
              <a:srgbClr val="C184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3" name="Freeform 1085"/>
            <p:cNvSpPr>
              <a:spLocks/>
            </p:cNvSpPr>
            <p:nvPr/>
          </p:nvSpPr>
          <p:spPr bwMode="auto">
            <a:xfrm>
              <a:off x="3278" y="3519"/>
              <a:ext cx="213" cy="336"/>
            </a:xfrm>
            <a:custGeom>
              <a:avLst/>
              <a:gdLst>
                <a:gd name="T0" fmla="*/ 0 w 428"/>
                <a:gd name="T1" fmla="*/ 1 h 672"/>
                <a:gd name="T2" fmla="*/ 0 w 428"/>
                <a:gd name="T3" fmla="*/ 1 h 672"/>
                <a:gd name="T4" fmla="*/ 0 w 428"/>
                <a:gd name="T5" fmla="*/ 1 h 672"/>
                <a:gd name="T6" fmla="*/ 0 w 428"/>
                <a:gd name="T7" fmla="*/ 1 h 672"/>
                <a:gd name="T8" fmla="*/ 0 w 428"/>
                <a:gd name="T9" fmla="*/ 1 h 672"/>
                <a:gd name="T10" fmla="*/ 0 w 428"/>
                <a:gd name="T11" fmla="*/ 1 h 672"/>
                <a:gd name="T12" fmla="*/ 0 w 428"/>
                <a:gd name="T13" fmla="*/ 1 h 672"/>
                <a:gd name="T14" fmla="*/ 0 w 428"/>
                <a:gd name="T15" fmla="*/ 1 h 672"/>
                <a:gd name="T16" fmla="*/ 0 w 428"/>
                <a:gd name="T17" fmla="*/ 1 h 672"/>
                <a:gd name="T18" fmla="*/ 0 w 428"/>
                <a:gd name="T19" fmla="*/ 1 h 672"/>
                <a:gd name="T20" fmla="*/ 0 w 428"/>
                <a:gd name="T21" fmla="*/ 1 h 672"/>
                <a:gd name="T22" fmla="*/ 0 w 428"/>
                <a:gd name="T23" fmla="*/ 1 h 672"/>
                <a:gd name="T24" fmla="*/ 0 w 428"/>
                <a:gd name="T25" fmla="*/ 1 h 672"/>
                <a:gd name="T26" fmla="*/ 0 w 428"/>
                <a:gd name="T27" fmla="*/ 1 h 672"/>
                <a:gd name="T28" fmla="*/ 0 w 428"/>
                <a:gd name="T29" fmla="*/ 1 h 672"/>
                <a:gd name="T30" fmla="*/ 0 w 428"/>
                <a:gd name="T31" fmla="*/ 1 h 672"/>
                <a:gd name="T32" fmla="*/ 0 w 428"/>
                <a:gd name="T33" fmla="*/ 1 h 672"/>
                <a:gd name="T34" fmla="*/ 0 w 428"/>
                <a:gd name="T35" fmla="*/ 1 h 672"/>
                <a:gd name="T36" fmla="*/ 0 w 428"/>
                <a:gd name="T37" fmla="*/ 1 h 672"/>
                <a:gd name="T38" fmla="*/ 0 w 428"/>
                <a:gd name="T39" fmla="*/ 1 h 672"/>
                <a:gd name="T40" fmla="*/ 0 w 428"/>
                <a:gd name="T41" fmla="*/ 1 h 672"/>
                <a:gd name="T42" fmla="*/ 0 w 428"/>
                <a:gd name="T43" fmla="*/ 1 h 672"/>
                <a:gd name="T44" fmla="*/ 0 w 428"/>
                <a:gd name="T45" fmla="*/ 1 h 672"/>
                <a:gd name="T46" fmla="*/ 0 w 428"/>
                <a:gd name="T47" fmla="*/ 1 h 672"/>
                <a:gd name="T48" fmla="*/ 0 w 428"/>
                <a:gd name="T49" fmla="*/ 1 h 672"/>
                <a:gd name="T50" fmla="*/ 0 w 428"/>
                <a:gd name="T51" fmla="*/ 1 h 672"/>
                <a:gd name="T52" fmla="*/ 0 w 428"/>
                <a:gd name="T53" fmla="*/ 1 h 672"/>
                <a:gd name="T54" fmla="*/ 0 w 428"/>
                <a:gd name="T55" fmla="*/ 1 h 672"/>
                <a:gd name="T56" fmla="*/ 0 w 428"/>
                <a:gd name="T57" fmla="*/ 1 h 672"/>
                <a:gd name="T58" fmla="*/ 0 w 428"/>
                <a:gd name="T59" fmla="*/ 1 h 672"/>
                <a:gd name="T60" fmla="*/ 0 w 428"/>
                <a:gd name="T61" fmla="*/ 1 h 672"/>
                <a:gd name="T62" fmla="*/ 0 w 428"/>
                <a:gd name="T63" fmla="*/ 1 h 672"/>
                <a:gd name="T64" fmla="*/ 0 w 428"/>
                <a:gd name="T65" fmla="*/ 1 h 672"/>
                <a:gd name="T66" fmla="*/ 0 w 428"/>
                <a:gd name="T67" fmla="*/ 1 h 672"/>
                <a:gd name="T68" fmla="*/ 0 w 428"/>
                <a:gd name="T69" fmla="*/ 1 h 672"/>
                <a:gd name="T70" fmla="*/ 0 w 428"/>
                <a:gd name="T71" fmla="*/ 1 h 672"/>
                <a:gd name="T72" fmla="*/ 0 w 428"/>
                <a:gd name="T73" fmla="*/ 1 h 672"/>
                <a:gd name="T74" fmla="*/ 0 w 428"/>
                <a:gd name="T75" fmla="*/ 1 h 672"/>
                <a:gd name="T76" fmla="*/ 0 w 428"/>
                <a:gd name="T77" fmla="*/ 1 h 672"/>
                <a:gd name="T78" fmla="*/ 0 w 428"/>
                <a:gd name="T79" fmla="*/ 1 h 672"/>
                <a:gd name="T80" fmla="*/ 0 w 428"/>
                <a:gd name="T81" fmla="*/ 1 h 672"/>
                <a:gd name="T82" fmla="*/ 0 w 428"/>
                <a:gd name="T83" fmla="*/ 1 h 672"/>
                <a:gd name="T84" fmla="*/ 0 w 428"/>
                <a:gd name="T85" fmla="*/ 1 h 672"/>
                <a:gd name="T86" fmla="*/ 0 w 428"/>
                <a:gd name="T87" fmla="*/ 1 h 672"/>
                <a:gd name="T88" fmla="*/ 0 w 428"/>
                <a:gd name="T89" fmla="*/ 1 h 672"/>
                <a:gd name="T90" fmla="*/ 0 w 428"/>
                <a:gd name="T91" fmla="*/ 1 h 672"/>
                <a:gd name="T92" fmla="*/ 0 w 428"/>
                <a:gd name="T93" fmla="*/ 1 h 672"/>
                <a:gd name="T94" fmla="*/ 0 w 428"/>
                <a:gd name="T95" fmla="*/ 1 h 672"/>
                <a:gd name="T96" fmla="*/ 0 w 428"/>
                <a:gd name="T97" fmla="*/ 1 h 672"/>
                <a:gd name="T98" fmla="*/ 0 w 428"/>
                <a:gd name="T99" fmla="*/ 1 h 672"/>
                <a:gd name="T100" fmla="*/ 0 w 428"/>
                <a:gd name="T101" fmla="*/ 1 h 672"/>
                <a:gd name="T102" fmla="*/ 0 w 428"/>
                <a:gd name="T103" fmla="*/ 1 h 672"/>
                <a:gd name="T104" fmla="*/ 0 w 428"/>
                <a:gd name="T105" fmla="*/ 1 h 672"/>
                <a:gd name="T106" fmla="*/ 0 w 428"/>
                <a:gd name="T107" fmla="*/ 1 h 672"/>
                <a:gd name="T108" fmla="*/ 0 w 428"/>
                <a:gd name="T109" fmla="*/ 0 h 672"/>
                <a:gd name="T110" fmla="*/ 0 w 428"/>
                <a:gd name="T111" fmla="*/ 1 h 672"/>
                <a:gd name="T112" fmla="*/ 0 w 428"/>
                <a:gd name="T113" fmla="*/ 1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8"/>
                <a:gd name="T172" fmla="*/ 0 h 672"/>
                <a:gd name="T173" fmla="*/ 428 w 428"/>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8" h="672">
                  <a:moveTo>
                    <a:pt x="31" y="26"/>
                  </a:moveTo>
                  <a:lnTo>
                    <a:pt x="28" y="35"/>
                  </a:lnTo>
                  <a:lnTo>
                    <a:pt x="21" y="60"/>
                  </a:lnTo>
                  <a:lnTo>
                    <a:pt x="12" y="97"/>
                  </a:lnTo>
                  <a:lnTo>
                    <a:pt x="4" y="142"/>
                  </a:lnTo>
                  <a:lnTo>
                    <a:pt x="0" y="192"/>
                  </a:lnTo>
                  <a:lnTo>
                    <a:pt x="3" y="241"/>
                  </a:lnTo>
                  <a:lnTo>
                    <a:pt x="14" y="287"/>
                  </a:lnTo>
                  <a:lnTo>
                    <a:pt x="37" y="326"/>
                  </a:lnTo>
                  <a:lnTo>
                    <a:pt x="39" y="326"/>
                  </a:lnTo>
                  <a:lnTo>
                    <a:pt x="46" y="328"/>
                  </a:lnTo>
                  <a:lnTo>
                    <a:pt x="57" y="329"/>
                  </a:lnTo>
                  <a:lnTo>
                    <a:pt x="68" y="328"/>
                  </a:lnTo>
                  <a:lnTo>
                    <a:pt x="81" y="324"/>
                  </a:lnTo>
                  <a:lnTo>
                    <a:pt x="94" y="317"/>
                  </a:lnTo>
                  <a:lnTo>
                    <a:pt x="104" y="307"/>
                  </a:lnTo>
                  <a:lnTo>
                    <a:pt x="112" y="291"/>
                  </a:lnTo>
                  <a:lnTo>
                    <a:pt x="114" y="292"/>
                  </a:lnTo>
                  <a:lnTo>
                    <a:pt x="119" y="294"/>
                  </a:lnTo>
                  <a:lnTo>
                    <a:pt x="127" y="298"/>
                  </a:lnTo>
                  <a:lnTo>
                    <a:pt x="139" y="303"/>
                  </a:lnTo>
                  <a:lnTo>
                    <a:pt x="151" y="310"/>
                  </a:lnTo>
                  <a:lnTo>
                    <a:pt x="166" y="318"/>
                  </a:lnTo>
                  <a:lnTo>
                    <a:pt x="181" y="329"/>
                  </a:lnTo>
                  <a:lnTo>
                    <a:pt x="197" y="340"/>
                  </a:lnTo>
                  <a:lnTo>
                    <a:pt x="215" y="353"/>
                  </a:lnTo>
                  <a:lnTo>
                    <a:pt x="231" y="367"/>
                  </a:lnTo>
                  <a:lnTo>
                    <a:pt x="246" y="383"/>
                  </a:lnTo>
                  <a:lnTo>
                    <a:pt x="261" y="400"/>
                  </a:lnTo>
                  <a:lnTo>
                    <a:pt x="273" y="419"/>
                  </a:lnTo>
                  <a:lnTo>
                    <a:pt x="285" y="438"/>
                  </a:lnTo>
                  <a:lnTo>
                    <a:pt x="293" y="460"/>
                  </a:lnTo>
                  <a:lnTo>
                    <a:pt x="299" y="482"/>
                  </a:lnTo>
                  <a:lnTo>
                    <a:pt x="304" y="497"/>
                  </a:lnTo>
                  <a:lnTo>
                    <a:pt x="319" y="536"/>
                  </a:lnTo>
                  <a:lnTo>
                    <a:pt x="340" y="584"/>
                  </a:lnTo>
                  <a:lnTo>
                    <a:pt x="365" y="632"/>
                  </a:lnTo>
                  <a:lnTo>
                    <a:pt x="389" y="665"/>
                  </a:lnTo>
                  <a:lnTo>
                    <a:pt x="409" y="672"/>
                  </a:lnTo>
                  <a:lnTo>
                    <a:pt x="423" y="639"/>
                  </a:lnTo>
                  <a:lnTo>
                    <a:pt x="428" y="556"/>
                  </a:lnTo>
                  <a:lnTo>
                    <a:pt x="424" y="548"/>
                  </a:lnTo>
                  <a:lnTo>
                    <a:pt x="413" y="526"/>
                  </a:lnTo>
                  <a:lnTo>
                    <a:pt x="394" y="492"/>
                  </a:lnTo>
                  <a:lnTo>
                    <a:pt x="371" y="448"/>
                  </a:lnTo>
                  <a:lnTo>
                    <a:pt x="345" y="399"/>
                  </a:lnTo>
                  <a:lnTo>
                    <a:pt x="314" y="344"/>
                  </a:lnTo>
                  <a:lnTo>
                    <a:pt x="280" y="285"/>
                  </a:lnTo>
                  <a:lnTo>
                    <a:pt x="246" y="227"/>
                  </a:lnTo>
                  <a:lnTo>
                    <a:pt x="210" y="171"/>
                  </a:lnTo>
                  <a:lnTo>
                    <a:pt x="175" y="119"/>
                  </a:lnTo>
                  <a:lnTo>
                    <a:pt x="142" y="74"/>
                  </a:lnTo>
                  <a:lnTo>
                    <a:pt x="111" y="37"/>
                  </a:lnTo>
                  <a:lnTo>
                    <a:pt x="83" y="12"/>
                  </a:lnTo>
                  <a:lnTo>
                    <a:pt x="60" y="0"/>
                  </a:lnTo>
                  <a:lnTo>
                    <a:pt x="43" y="4"/>
                  </a:lnTo>
                  <a:lnTo>
                    <a:pt x="31" y="26"/>
                  </a:lnTo>
                  <a:close/>
                </a:path>
              </a:pathLst>
            </a:custGeom>
            <a:solidFill>
              <a:srgbClr val="CC8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4" name="Freeform 1086"/>
            <p:cNvSpPr>
              <a:spLocks/>
            </p:cNvSpPr>
            <p:nvPr/>
          </p:nvSpPr>
          <p:spPr bwMode="auto">
            <a:xfrm>
              <a:off x="3282" y="3525"/>
              <a:ext cx="201" cy="321"/>
            </a:xfrm>
            <a:custGeom>
              <a:avLst/>
              <a:gdLst>
                <a:gd name="T0" fmla="*/ 1 w 402"/>
                <a:gd name="T1" fmla="*/ 1 h 642"/>
                <a:gd name="T2" fmla="*/ 1 w 402"/>
                <a:gd name="T3" fmla="*/ 1 h 642"/>
                <a:gd name="T4" fmla="*/ 1 w 402"/>
                <a:gd name="T5" fmla="*/ 1 h 642"/>
                <a:gd name="T6" fmla="*/ 1 w 402"/>
                <a:gd name="T7" fmla="*/ 1 h 642"/>
                <a:gd name="T8" fmla="*/ 1 w 402"/>
                <a:gd name="T9" fmla="*/ 1 h 642"/>
                <a:gd name="T10" fmla="*/ 0 w 402"/>
                <a:gd name="T11" fmla="*/ 1 h 642"/>
                <a:gd name="T12" fmla="*/ 1 w 402"/>
                <a:gd name="T13" fmla="*/ 1 h 642"/>
                <a:gd name="T14" fmla="*/ 1 w 402"/>
                <a:gd name="T15" fmla="*/ 1 h 642"/>
                <a:gd name="T16" fmla="*/ 1 w 402"/>
                <a:gd name="T17" fmla="*/ 1 h 642"/>
                <a:gd name="T18" fmla="*/ 1 w 402"/>
                <a:gd name="T19" fmla="*/ 1 h 642"/>
                <a:gd name="T20" fmla="*/ 1 w 402"/>
                <a:gd name="T21" fmla="*/ 1 h 642"/>
                <a:gd name="T22" fmla="*/ 1 w 402"/>
                <a:gd name="T23" fmla="*/ 1 h 642"/>
                <a:gd name="T24" fmla="*/ 1 w 402"/>
                <a:gd name="T25" fmla="*/ 1 h 642"/>
                <a:gd name="T26" fmla="*/ 1 w 402"/>
                <a:gd name="T27" fmla="*/ 1 h 642"/>
                <a:gd name="T28" fmla="*/ 1 w 402"/>
                <a:gd name="T29" fmla="*/ 1 h 642"/>
                <a:gd name="T30" fmla="*/ 1 w 402"/>
                <a:gd name="T31" fmla="*/ 1 h 642"/>
                <a:gd name="T32" fmla="*/ 1 w 402"/>
                <a:gd name="T33" fmla="*/ 1 h 642"/>
                <a:gd name="T34" fmla="*/ 1 w 402"/>
                <a:gd name="T35" fmla="*/ 1 h 642"/>
                <a:gd name="T36" fmla="*/ 1 w 402"/>
                <a:gd name="T37" fmla="*/ 1 h 642"/>
                <a:gd name="T38" fmla="*/ 1 w 402"/>
                <a:gd name="T39" fmla="*/ 1 h 642"/>
                <a:gd name="T40" fmla="*/ 1 w 402"/>
                <a:gd name="T41" fmla="*/ 1 h 642"/>
                <a:gd name="T42" fmla="*/ 1 w 402"/>
                <a:gd name="T43" fmla="*/ 1 h 642"/>
                <a:gd name="T44" fmla="*/ 1 w 402"/>
                <a:gd name="T45" fmla="*/ 1 h 642"/>
                <a:gd name="T46" fmla="*/ 1 w 402"/>
                <a:gd name="T47" fmla="*/ 1 h 642"/>
                <a:gd name="T48" fmla="*/ 1 w 402"/>
                <a:gd name="T49" fmla="*/ 1 h 642"/>
                <a:gd name="T50" fmla="*/ 1 w 402"/>
                <a:gd name="T51" fmla="*/ 1 h 642"/>
                <a:gd name="T52" fmla="*/ 1 w 402"/>
                <a:gd name="T53" fmla="*/ 1 h 642"/>
                <a:gd name="T54" fmla="*/ 1 w 402"/>
                <a:gd name="T55" fmla="*/ 1 h 642"/>
                <a:gd name="T56" fmla="*/ 1 w 402"/>
                <a:gd name="T57" fmla="*/ 1 h 642"/>
                <a:gd name="T58" fmla="*/ 1 w 402"/>
                <a:gd name="T59" fmla="*/ 1 h 642"/>
                <a:gd name="T60" fmla="*/ 1 w 402"/>
                <a:gd name="T61" fmla="*/ 1 h 642"/>
                <a:gd name="T62" fmla="*/ 1 w 402"/>
                <a:gd name="T63" fmla="*/ 1 h 642"/>
                <a:gd name="T64" fmla="*/ 1 w 402"/>
                <a:gd name="T65" fmla="*/ 1 h 642"/>
                <a:gd name="T66" fmla="*/ 1 w 402"/>
                <a:gd name="T67" fmla="*/ 1 h 642"/>
                <a:gd name="T68" fmla="*/ 1 w 402"/>
                <a:gd name="T69" fmla="*/ 1 h 642"/>
                <a:gd name="T70" fmla="*/ 1 w 402"/>
                <a:gd name="T71" fmla="*/ 1 h 642"/>
                <a:gd name="T72" fmla="*/ 1 w 402"/>
                <a:gd name="T73" fmla="*/ 1 h 642"/>
                <a:gd name="T74" fmla="*/ 1 w 402"/>
                <a:gd name="T75" fmla="*/ 1 h 642"/>
                <a:gd name="T76" fmla="*/ 1 w 402"/>
                <a:gd name="T77" fmla="*/ 1 h 642"/>
                <a:gd name="T78" fmla="*/ 1 w 402"/>
                <a:gd name="T79" fmla="*/ 1 h 642"/>
                <a:gd name="T80" fmla="*/ 1 w 402"/>
                <a:gd name="T81" fmla="*/ 1 h 642"/>
                <a:gd name="T82" fmla="*/ 1 w 402"/>
                <a:gd name="T83" fmla="*/ 1 h 642"/>
                <a:gd name="T84" fmla="*/ 1 w 402"/>
                <a:gd name="T85" fmla="*/ 1 h 642"/>
                <a:gd name="T86" fmla="*/ 1 w 402"/>
                <a:gd name="T87" fmla="*/ 1 h 642"/>
                <a:gd name="T88" fmla="*/ 1 w 402"/>
                <a:gd name="T89" fmla="*/ 1 h 642"/>
                <a:gd name="T90" fmla="*/ 1 w 402"/>
                <a:gd name="T91" fmla="*/ 1 h 642"/>
                <a:gd name="T92" fmla="*/ 1 w 402"/>
                <a:gd name="T93" fmla="*/ 1 h 642"/>
                <a:gd name="T94" fmla="*/ 1 w 402"/>
                <a:gd name="T95" fmla="*/ 1 h 642"/>
                <a:gd name="T96" fmla="*/ 1 w 402"/>
                <a:gd name="T97" fmla="*/ 1 h 642"/>
                <a:gd name="T98" fmla="*/ 1 w 402"/>
                <a:gd name="T99" fmla="*/ 1 h 642"/>
                <a:gd name="T100" fmla="*/ 1 w 402"/>
                <a:gd name="T101" fmla="*/ 1 h 642"/>
                <a:gd name="T102" fmla="*/ 1 w 402"/>
                <a:gd name="T103" fmla="*/ 1 h 642"/>
                <a:gd name="T104" fmla="*/ 1 w 402"/>
                <a:gd name="T105" fmla="*/ 1 h 642"/>
                <a:gd name="T106" fmla="*/ 1 w 402"/>
                <a:gd name="T107" fmla="*/ 1 h 642"/>
                <a:gd name="T108" fmla="*/ 1 w 402"/>
                <a:gd name="T109" fmla="*/ 0 h 642"/>
                <a:gd name="T110" fmla="*/ 1 w 402"/>
                <a:gd name="T111" fmla="*/ 1 h 642"/>
                <a:gd name="T112" fmla="*/ 1 w 402"/>
                <a:gd name="T113" fmla="*/ 1 h 6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642"/>
                <a:gd name="T173" fmla="*/ 402 w 402"/>
                <a:gd name="T174" fmla="*/ 642 h 6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642">
                  <a:moveTo>
                    <a:pt x="28" y="24"/>
                  </a:moveTo>
                  <a:lnTo>
                    <a:pt x="26" y="33"/>
                  </a:lnTo>
                  <a:lnTo>
                    <a:pt x="19" y="56"/>
                  </a:lnTo>
                  <a:lnTo>
                    <a:pt x="10" y="92"/>
                  </a:lnTo>
                  <a:lnTo>
                    <a:pt x="3" y="135"/>
                  </a:lnTo>
                  <a:lnTo>
                    <a:pt x="0" y="182"/>
                  </a:lnTo>
                  <a:lnTo>
                    <a:pt x="2" y="229"/>
                  </a:lnTo>
                  <a:lnTo>
                    <a:pt x="13" y="272"/>
                  </a:lnTo>
                  <a:lnTo>
                    <a:pt x="35" y="309"/>
                  </a:lnTo>
                  <a:lnTo>
                    <a:pt x="38" y="309"/>
                  </a:lnTo>
                  <a:lnTo>
                    <a:pt x="43" y="309"/>
                  </a:lnTo>
                  <a:lnTo>
                    <a:pt x="53" y="307"/>
                  </a:lnTo>
                  <a:lnTo>
                    <a:pt x="63" y="305"/>
                  </a:lnTo>
                  <a:lnTo>
                    <a:pt x="73" y="301"/>
                  </a:lnTo>
                  <a:lnTo>
                    <a:pt x="85" y="294"/>
                  </a:lnTo>
                  <a:lnTo>
                    <a:pt x="94" y="282"/>
                  </a:lnTo>
                  <a:lnTo>
                    <a:pt x="101" y="267"/>
                  </a:lnTo>
                  <a:lnTo>
                    <a:pt x="103" y="268"/>
                  </a:lnTo>
                  <a:lnTo>
                    <a:pt x="108" y="271"/>
                  </a:lnTo>
                  <a:lnTo>
                    <a:pt x="117" y="274"/>
                  </a:lnTo>
                  <a:lnTo>
                    <a:pt x="127" y="280"/>
                  </a:lnTo>
                  <a:lnTo>
                    <a:pt x="141" y="287"/>
                  </a:lnTo>
                  <a:lnTo>
                    <a:pt x="155" y="295"/>
                  </a:lnTo>
                  <a:lnTo>
                    <a:pt x="171" y="305"/>
                  </a:lnTo>
                  <a:lnTo>
                    <a:pt x="188" y="317"/>
                  </a:lnTo>
                  <a:lnTo>
                    <a:pt x="205" y="329"/>
                  </a:lnTo>
                  <a:lnTo>
                    <a:pt x="222" y="343"/>
                  </a:lnTo>
                  <a:lnTo>
                    <a:pt x="237" y="358"/>
                  </a:lnTo>
                  <a:lnTo>
                    <a:pt x="252" y="375"/>
                  </a:lnTo>
                  <a:lnTo>
                    <a:pt x="266" y="393"/>
                  </a:lnTo>
                  <a:lnTo>
                    <a:pt x="276" y="412"/>
                  </a:lnTo>
                  <a:lnTo>
                    <a:pt x="284" y="432"/>
                  </a:lnTo>
                  <a:lnTo>
                    <a:pt x="290" y="454"/>
                  </a:lnTo>
                  <a:lnTo>
                    <a:pt x="296" y="469"/>
                  </a:lnTo>
                  <a:lnTo>
                    <a:pt x="309" y="507"/>
                  </a:lnTo>
                  <a:lnTo>
                    <a:pt x="329" y="555"/>
                  </a:lnTo>
                  <a:lnTo>
                    <a:pt x="351" y="601"/>
                  </a:lnTo>
                  <a:lnTo>
                    <a:pt x="373" y="635"/>
                  </a:lnTo>
                  <a:lnTo>
                    <a:pt x="390" y="642"/>
                  </a:lnTo>
                  <a:lnTo>
                    <a:pt x="400" y="612"/>
                  </a:lnTo>
                  <a:lnTo>
                    <a:pt x="402" y="531"/>
                  </a:lnTo>
                  <a:lnTo>
                    <a:pt x="398" y="524"/>
                  </a:lnTo>
                  <a:lnTo>
                    <a:pt x="388" y="502"/>
                  </a:lnTo>
                  <a:lnTo>
                    <a:pt x="370" y="471"/>
                  </a:lnTo>
                  <a:lnTo>
                    <a:pt x="349" y="430"/>
                  </a:lnTo>
                  <a:lnTo>
                    <a:pt x="323" y="381"/>
                  </a:lnTo>
                  <a:lnTo>
                    <a:pt x="294" y="328"/>
                  </a:lnTo>
                  <a:lnTo>
                    <a:pt x="263" y="273"/>
                  </a:lnTo>
                  <a:lnTo>
                    <a:pt x="231" y="218"/>
                  </a:lnTo>
                  <a:lnTo>
                    <a:pt x="198" y="165"/>
                  </a:lnTo>
                  <a:lnTo>
                    <a:pt x="164" y="115"/>
                  </a:lnTo>
                  <a:lnTo>
                    <a:pt x="133" y="71"/>
                  </a:lnTo>
                  <a:lnTo>
                    <a:pt x="104" y="37"/>
                  </a:lnTo>
                  <a:lnTo>
                    <a:pt x="78" y="11"/>
                  </a:lnTo>
                  <a:lnTo>
                    <a:pt x="56" y="0"/>
                  </a:lnTo>
                  <a:lnTo>
                    <a:pt x="40" y="3"/>
                  </a:lnTo>
                  <a:lnTo>
                    <a:pt x="28" y="24"/>
                  </a:lnTo>
                  <a:close/>
                </a:path>
              </a:pathLst>
            </a:custGeom>
            <a:solidFill>
              <a:srgbClr val="D8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5" name="Freeform 1087"/>
            <p:cNvSpPr>
              <a:spLocks/>
            </p:cNvSpPr>
            <p:nvPr/>
          </p:nvSpPr>
          <p:spPr bwMode="auto">
            <a:xfrm>
              <a:off x="3236" y="3343"/>
              <a:ext cx="79" cy="66"/>
            </a:xfrm>
            <a:custGeom>
              <a:avLst/>
              <a:gdLst>
                <a:gd name="T0" fmla="*/ 0 w 159"/>
                <a:gd name="T1" fmla="*/ 1 h 131"/>
                <a:gd name="T2" fmla="*/ 0 w 159"/>
                <a:gd name="T3" fmla="*/ 1 h 131"/>
                <a:gd name="T4" fmla="*/ 0 w 159"/>
                <a:gd name="T5" fmla="*/ 1 h 131"/>
                <a:gd name="T6" fmla="*/ 0 w 159"/>
                <a:gd name="T7" fmla="*/ 1 h 131"/>
                <a:gd name="T8" fmla="*/ 0 w 159"/>
                <a:gd name="T9" fmla="*/ 1 h 131"/>
                <a:gd name="T10" fmla="*/ 0 w 159"/>
                <a:gd name="T11" fmla="*/ 1 h 131"/>
                <a:gd name="T12" fmla="*/ 0 w 159"/>
                <a:gd name="T13" fmla="*/ 1 h 131"/>
                <a:gd name="T14" fmla="*/ 0 w 159"/>
                <a:gd name="T15" fmla="*/ 1 h 131"/>
                <a:gd name="T16" fmla="*/ 0 w 159"/>
                <a:gd name="T17" fmla="*/ 1 h 131"/>
                <a:gd name="T18" fmla="*/ 0 w 159"/>
                <a:gd name="T19" fmla="*/ 1 h 131"/>
                <a:gd name="T20" fmla="*/ 0 w 159"/>
                <a:gd name="T21" fmla="*/ 1 h 131"/>
                <a:gd name="T22" fmla="*/ 0 w 159"/>
                <a:gd name="T23" fmla="*/ 1 h 131"/>
                <a:gd name="T24" fmla="*/ 0 w 159"/>
                <a:gd name="T25" fmla="*/ 1 h 131"/>
                <a:gd name="T26" fmla="*/ 0 w 159"/>
                <a:gd name="T27" fmla="*/ 1 h 131"/>
                <a:gd name="T28" fmla="*/ 0 w 159"/>
                <a:gd name="T29" fmla="*/ 1 h 131"/>
                <a:gd name="T30" fmla="*/ 0 w 159"/>
                <a:gd name="T31" fmla="*/ 1 h 131"/>
                <a:gd name="T32" fmla="*/ 0 w 159"/>
                <a:gd name="T33" fmla="*/ 1 h 131"/>
                <a:gd name="T34" fmla="*/ 0 w 159"/>
                <a:gd name="T35" fmla="*/ 1 h 131"/>
                <a:gd name="T36" fmla="*/ 0 w 159"/>
                <a:gd name="T37" fmla="*/ 1 h 131"/>
                <a:gd name="T38" fmla="*/ 0 w 159"/>
                <a:gd name="T39" fmla="*/ 1 h 131"/>
                <a:gd name="T40" fmla="*/ 0 w 159"/>
                <a:gd name="T41" fmla="*/ 1 h 131"/>
                <a:gd name="T42" fmla="*/ 0 w 159"/>
                <a:gd name="T43" fmla="*/ 1 h 131"/>
                <a:gd name="T44" fmla="*/ 0 w 159"/>
                <a:gd name="T45" fmla="*/ 1 h 131"/>
                <a:gd name="T46" fmla="*/ 0 w 159"/>
                <a:gd name="T47" fmla="*/ 0 h 131"/>
                <a:gd name="T48" fmla="*/ 0 w 159"/>
                <a:gd name="T49" fmla="*/ 0 h 131"/>
                <a:gd name="T50" fmla="*/ 0 w 159"/>
                <a:gd name="T51" fmla="*/ 1 h 131"/>
                <a:gd name="T52" fmla="*/ 0 w 159"/>
                <a:gd name="T53" fmla="*/ 1 h 131"/>
                <a:gd name="T54" fmla="*/ 0 w 159"/>
                <a:gd name="T55" fmla="*/ 1 h 131"/>
                <a:gd name="T56" fmla="*/ 0 w 159"/>
                <a:gd name="T57" fmla="*/ 1 h 131"/>
                <a:gd name="T58" fmla="*/ 0 w 159"/>
                <a:gd name="T59" fmla="*/ 1 h 131"/>
                <a:gd name="T60" fmla="*/ 0 w 159"/>
                <a:gd name="T61" fmla="*/ 1 h 131"/>
                <a:gd name="T62" fmla="*/ 0 w 159"/>
                <a:gd name="T63" fmla="*/ 1 h 131"/>
                <a:gd name="T64" fmla="*/ 0 w 159"/>
                <a:gd name="T65" fmla="*/ 1 h 131"/>
                <a:gd name="T66" fmla="*/ 0 w 159"/>
                <a:gd name="T67" fmla="*/ 1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131"/>
                <a:gd name="T104" fmla="*/ 159 w 159"/>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131">
                  <a:moveTo>
                    <a:pt x="20" y="99"/>
                  </a:moveTo>
                  <a:lnTo>
                    <a:pt x="35" y="99"/>
                  </a:lnTo>
                  <a:lnTo>
                    <a:pt x="50" y="103"/>
                  </a:lnTo>
                  <a:lnTo>
                    <a:pt x="65" y="107"/>
                  </a:lnTo>
                  <a:lnTo>
                    <a:pt x="80" y="113"/>
                  </a:lnTo>
                  <a:lnTo>
                    <a:pt x="95" y="119"/>
                  </a:lnTo>
                  <a:lnTo>
                    <a:pt x="110" y="124"/>
                  </a:lnTo>
                  <a:lnTo>
                    <a:pt x="126" y="129"/>
                  </a:lnTo>
                  <a:lnTo>
                    <a:pt x="141" y="131"/>
                  </a:lnTo>
                  <a:lnTo>
                    <a:pt x="148" y="128"/>
                  </a:lnTo>
                  <a:lnTo>
                    <a:pt x="153" y="117"/>
                  </a:lnTo>
                  <a:lnTo>
                    <a:pt x="158" y="103"/>
                  </a:lnTo>
                  <a:lnTo>
                    <a:pt x="159" y="83"/>
                  </a:lnTo>
                  <a:lnTo>
                    <a:pt x="158" y="63"/>
                  </a:lnTo>
                  <a:lnTo>
                    <a:pt x="153" y="47"/>
                  </a:lnTo>
                  <a:lnTo>
                    <a:pt x="148" y="37"/>
                  </a:lnTo>
                  <a:lnTo>
                    <a:pt x="141" y="33"/>
                  </a:lnTo>
                  <a:lnTo>
                    <a:pt x="126" y="30"/>
                  </a:lnTo>
                  <a:lnTo>
                    <a:pt x="110" y="25"/>
                  </a:lnTo>
                  <a:lnTo>
                    <a:pt x="95" y="18"/>
                  </a:lnTo>
                  <a:lnTo>
                    <a:pt x="80" y="13"/>
                  </a:lnTo>
                  <a:lnTo>
                    <a:pt x="65" y="7"/>
                  </a:lnTo>
                  <a:lnTo>
                    <a:pt x="50" y="2"/>
                  </a:lnTo>
                  <a:lnTo>
                    <a:pt x="35" y="0"/>
                  </a:lnTo>
                  <a:lnTo>
                    <a:pt x="20" y="0"/>
                  </a:lnTo>
                  <a:lnTo>
                    <a:pt x="13" y="3"/>
                  </a:lnTo>
                  <a:lnTo>
                    <a:pt x="6" y="14"/>
                  </a:lnTo>
                  <a:lnTo>
                    <a:pt x="1" y="30"/>
                  </a:lnTo>
                  <a:lnTo>
                    <a:pt x="0" y="50"/>
                  </a:lnTo>
                  <a:lnTo>
                    <a:pt x="1" y="69"/>
                  </a:lnTo>
                  <a:lnTo>
                    <a:pt x="6" y="84"/>
                  </a:lnTo>
                  <a:lnTo>
                    <a:pt x="13" y="96"/>
                  </a:lnTo>
                  <a:lnTo>
                    <a:pt x="20" y="99"/>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6" name="Freeform 1088"/>
            <p:cNvSpPr>
              <a:spLocks/>
            </p:cNvSpPr>
            <p:nvPr/>
          </p:nvSpPr>
          <p:spPr bwMode="auto">
            <a:xfrm>
              <a:off x="3238" y="3347"/>
              <a:ext cx="74" cy="58"/>
            </a:xfrm>
            <a:custGeom>
              <a:avLst/>
              <a:gdLst>
                <a:gd name="T0" fmla="*/ 1 w 147"/>
                <a:gd name="T1" fmla="*/ 1 h 116"/>
                <a:gd name="T2" fmla="*/ 1 w 147"/>
                <a:gd name="T3" fmla="*/ 1 h 116"/>
                <a:gd name="T4" fmla="*/ 1 w 147"/>
                <a:gd name="T5" fmla="*/ 1 h 116"/>
                <a:gd name="T6" fmla="*/ 1 w 147"/>
                <a:gd name="T7" fmla="*/ 1 h 116"/>
                <a:gd name="T8" fmla="*/ 1 w 147"/>
                <a:gd name="T9" fmla="*/ 1 h 116"/>
                <a:gd name="T10" fmla="*/ 1 w 147"/>
                <a:gd name="T11" fmla="*/ 1 h 116"/>
                <a:gd name="T12" fmla="*/ 1 w 147"/>
                <a:gd name="T13" fmla="*/ 1 h 116"/>
                <a:gd name="T14" fmla="*/ 1 w 147"/>
                <a:gd name="T15" fmla="*/ 1 h 116"/>
                <a:gd name="T16" fmla="*/ 1 w 147"/>
                <a:gd name="T17" fmla="*/ 1 h 116"/>
                <a:gd name="T18" fmla="*/ 1 w 147"/>
                <a:gd name="T19" fmla="*/ 1 h 116"/>
                <a:gd name="T20" fmla="*/ 1 w 147"/>
                <a:gd name="T21" fmla="*/ 1 h 116"/>
                <a:gd name="T22" fmla="*/ 1 w 147"/>
                <a:gd name="T23" fmla="*/ 1 h 116"/>
                <a:gd name="T24" fmla="*/ 1 w 147"/>
                <a:gd name="T25" fmla="*/ 1 h 116"/>
                <a:gd name="T26" fmla="*/ 1 w 147"/>
                <a:gd name="T27" fmla="*/ 1 h 116"/>
                <a:gd name="T28" fmla="*/ 1 w 147"/>
                <a:gd name="T29" fmla="*/ 1 h 116"/>
                <a:gd name="T30" fmla="*/ 1 w 147"/>
                <a:gd name="T31" fmla="*/ 1 h 116"/>
                <a:gd name="T32" fmla="*/ 1 w 147"/>
                <a:gd name="T33" fmla="*/ 1 h 116"/>
                <a:gd name="T34" fmla="*/ 1 w 147"/>
                <a:gd name="T35" fmla="*/ 1 h 116"/>
                <a:gd name="T36" fmla="*/ 1 w 147"/>
                <a:gd name="T37" fmla="*/ 1 h 116"/>
                <a:gd name="T38" fmla="*/ 1 w 147"/>
                <a:gd name="T39" fmla="*/ 1 h 116"/>
                <a:gd name="T40" fmla="*/ 1 w 147"/>
                <a:gd name="T41" fmla="*/ 1 h 116"/>
                <a:gd name="T42" fmla="*/ 1 w 147"/>
                <a:gd name="T43" fmla="*/ 1 h 116"/>
                <a:gd name="T44" fmla="*/ 1 w 147"/>
                <a:gd name="T45" fmla="*/ 1 h 116"/>
                <a:gd name="T46" fmla="*/ 1 w 147"/>
                <a:gd name="T47" fmla="*/ 0 h 116"/>
                <a:gd name="T48" fmla="*/ 1 w 147"/>
                <a:gd name="T49" fmla="*/ 1 h 116"/>
                <a:gd name="T50" fmla="*/ 1 w 147"/>
                <a:gd name="T51" fmla="*/ 1 h 116"/>
                <a:gd name="T52" fmla="*/ 1 w 147"/>
                <a:gd name="T53" fmla="*/ 1 h 116"/>
                <a:gd name="T54" fmla="*/ 1 w 147"/>
                <a:gd name="T55" fmla="*/ 1 h 116"/>
                <a:gd name="T56" fmla="*/ 0 w 147"/>
                <a:gd name="T57" fmla="*/ 1 h 116"/>
                <a:gd name="T58" fmla="*/ 1 w 147"/>
                <a:gd name="T59" fmla="*/ 1 h 116"/>
                <a:gd name="T60" fmla="*/ 1 w 147"/>
                <a:gd name="T61" fmla="*/ 1 h 116"/>
                <a:gd name="T62" fmla="*/ 1 w 147"/>
                <a:gd name="T63" fmla="*/ 1 h 116"/>
                <a:gd name="T64" fmla="*/ 1 w 147"/>
                <a:gd name="T65" fmla="*/ 1 h 116"/>
                <a:gd name="T66" fmla="*/ 1 w 147"/>
                <a:gd name="T67" fmla="*/ 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116"/>
                <a:gd name="T104" fmla="*/ 147 w 147"/>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116">
                  <a:moveTo>
                    <a:pt x="18" y="87"/>
                  </a:moveTo>
                  <a:lnTo>
                    <a:pt x="32" y="87"/>
                  </a:lnTo>
                  <a:lnTo>
                    <a:pt x="46" y="90"/>
                  </a:lnTo>
                  <a:lnTo>
                    <a:pt x="60" y="94"/>
                  </a:lnTo>
                  <a:lnTo>
                    <a:pt x="74" y="99"/>
                  </a:lnTo>
                  <a:lnTo>
                    <a:pt x="88" y="105"/>
                  </a:lnTo>
                  <a:lnTo>
                    <a:pt x="101" y="109"/>
                  </a:lnTo>
                  <a:lnTo>
                    <a:pt x="116" y="114"/>
                  </a:lnTo>
                  <a:lnTo>
                    <a:pt x="130" y="116"/>
                  </a:lnTo>
                  <a:lnTo>
                    <a:pt x="137" y="113"/>
                  </a:lnTo>
                  <a:lnTo>
                    <a:pt x="143" y="104"/>
                  </a:lnTo>
                  <a:lnTo>
                    <a:pt x="146" y="90"/>
                  </a:lnTo>
                  <a:lnTo>
                    <a:pt x="147" y="72"/>
                  </a:lnTo>
                  <a:lnTo>
                    <a:pt x="146" y="56"/>
                  </a:lnTo>
                  <a:lnTo>
                    <a:pt x="143" y="43"/>
                  </a:lnTo>
                  <a:lnTo>
                    <a:pt x="137" y="33"/>
                  </a:lnTo>
                  <a:lnTo>
                    <a:pt x="130" y="30"/>
                  </a:lnTo>
                  <a:lnTo>
                    <a:pt x="116" y="28"/>
                  </a:lnTo>
                  <a:lnTo>
                    <a:pt x="101" y="23"/>
                  </a:lnTo>
                  <a:lnTo>
                    <a:pt x="88" y="17"/>
                  </a:lnTo>
                  <a:lnTo>
                    <a:pt x="74" y="11"/>
                  </a:lnTo>
                  <a:lnTo>
                    <a:pt x="60" y="7"/>
                  </a:lnTo>
                  <a:lnTo>
                    <a:pt x="46" y="2"/>
                  </a:lnTo>
                  <a:lnTo>
                    <a:pt x="32" y="0"/>
                  </a:lnTo>
                  <a:lnTo>
                    <a:pt x="18" y="1"/>
                  </a:lnTo>
                  <a:lnTo>
                    <a:pt x="11" y="5"/>
                  </a:lnTo>
                  <a:lnTo>
                    <a:pt x="6" y="14"/>
                  </a:lnTo>
                  <a:lnTo>
                    <a:pt x="1" y="26"/>
                  </a:lnTo>
                  <a:lnTo>
                    <a:pt x="0" y="44"/>
                  </a:lnTo>
                  <a:lnTo>
                    <a:pt x="1" y="61"/>
                  </a:lnTo>
                  <a:lnTo>
                    <a:pt x="6" y="75"/>
                  </a:lnTo>
                  <a:lnTo>
                    <a:pt x="11" y="84"/>
                  </a:lnTo>
                  <a:lnTo>
                    <a:pt x="18" y="87"/>
                  </a:lnTo>
                  <a:close/>
                </a:path>
              </a:pathLst>
            </a:custGeom>
            <a:solidFill>
              <a:srgbClr val="AD72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7" name="Freeform 1089"/>
            <p:cNvSpPr>
              <a:spLocks/>
            </p:cNvSpPr>
            <p:nvPr/>
          </p:nvSpPr>
          <p:spPr bwMode="auto">
            <a:xfrm>
              <a:off x="3242" y="3352"/>
              <a:ext cx="67" cy="49"/>
            </a:xfrm>
            <a:custGeom>
              <a:avLst/>
              <a:gdLst>
                <a:gd name="T0" fmla="*/ 0 w 135"/>
                <a:gd name="T1" fmla="*/ 1 h 98"/>
                <a:gd name="T2" fmla="*/ 0 w 135"/>
                <a:gd name="T3" fmla="*/ 1 h 98"/>
                <a:gd name="T4" fmla="*/ 0 w 135"/>
                <a:gd name="T5" fmla="*/ 1 h 98"/>
                <a:gd name="T6" fmla="*/ 0 w 135"/>
                <a:gd name="T7" fmla="*/ 1 h 98"/>
                <a:gd name="T8" fmla="*/ 0 w 135"/>
                <a:gd name="T9" fmla="*/ 1 h 98"/>
                <a:gd name="T10" fmla="*/ 0 w 135"/>
                <a:gd name="T11" fmla="*/ 1 h 98"/>
                <a:gd name="T12" fmla="*/ 0 w 135"/>
                <a:gd name="T13" fmla="*/ 1 h 98"/>
                <a:gd name="T14" fmla="*/ 0 w 135"/>
                <a:gd name="T15" fmla="*/ 1 h 98"/>
                <a:gd name="T16" fmla="*/ 0 w 135"/>
                <a:gd name="T17" fmla="*/ 1 h 98"/>
                <a:gd name="T18" fmla="*/ 0 w 135"/>
                <a:gd name="T19" fmla="*/ 1 h 98"/>
                <a:gd name="T20" fmla="*/ 0 w 135"/>
                <a:gd name="T21" fmla="*/ 1 h 98"/>
                <a:gd name="T22" fmla="*/ 0 w 135"/>
                <a:gd name="T23" fmla="*/ 1 h 98"/>
                <a:gd name="T24" fmla="*/ 0 w 135"/>
                <a:gd name="T25" fmla="*/ 1 h 98"/>
                <a:gd name="T26" fmla="*/ 0 w 135"/>
                <a:gd name="T27" fmla="*/ 1 h 98"/>
                <a:gd name="T28" fmla="*/ 0 w 135"/>
                <a:gd name="T29" fmla="*/ 1 h 98"/>
                <a:gd name="T30" fmla="*/ 0 w 135"/>
                <a:gd name="T31" fmla="*/ 1 h 98"/>
                <a:gd name="T32" fmla="*/ 0 w 135"/>
                <a:gd name="T33" fmla="*/ 1 h 98"/>
                <a:gd name="T34" fmla="*/ 0 w 135"/>
                <a:gd name="T35" fmla="*/ 1 h 98"/>
                <a:gd name="T36" fmla="*/ 0 w 135"/>
                <a:gd name="T37" fmla="*/ 1 h 98"/>
                <a:gd name="T38" fmla="*/ 0 w 135"/>
                <a:gd name="T39" fmla="*/ 1 h 98"/>
                <a:gd name="T40" fmla="*/ 0 w 135"/>
                <a:gd name="T41" fmla="*/ 1 h 98"/>
                <a:gd name="T42" fmla="*/ 0 w 135"/>
                <a:gd name="T43" fmla="*/ 1 h 98"/>
                <a:gd name="T44" fmla="*/ 0 w 135"/>
                <a:gd name="T45" fmla="*/ 1 h 98"/>
                <a:gd name="T46" fmla="*/ 0 w 135"/>
                <a:gd name="T47" fmla="*/ 0 h 98"/>
                <a:gd name="T48" fmla="*/ 0 w 135"/>
                <a:gd name="T49" fmla="*/ 0 h 98"/>
                <a:gd name="T50" fmla="*/ 0 w 135"/>
                <a:gd name="T51" fmla="*/ 1 h 98"/>
                <a:gd name="T52" fmla="*/ 0 w 135"/>
                <a:gd name="T53" fmla="*/ 1 h 98"/>
                <a:gd name="T54" fmla="*/ 0 w 135"/>
                <a:gd name="T55" fmla="*/ 1 h 98"/>
                <a:gd name="T56" fmla="*/ 0 w 135"/>
                <a:gd name="T57" fmla="*/ 1 h 98"/>
                <a:gd name="T58" fmla="*/ 0 w 135"/>
                <a:gd name="T59" fmla="*/ 1 h 98"/>
                <a:gd name="T60" fmla="*/ 0 w 135"/>
                <a:gd name="T61" fmla="*/ 1 h 98"/>
                <a:gd name="T62" fmla="*/ 0 w 135"/>
                <a:gd name="T63" fmla="*/ 1 h 98"/>
                <a:gd name="T64" fmla="*/ 0 w 135"/>
                <a:gd name="T65" fmla="*/ 1 h 98"/>
                <a:gd name="T66" fmla="*/ 0 w 135"/>
                <a:gd name="T67" fmla="*/ 1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98"/>
                <a:gd name="T104" fmla="*/ 135 w 135"/>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98">
                  <a:moveTo>
                    <a:pt x="16" y="74"/>
                  </a:moveTo>
                  <a:lnTo>
                    <a:pt x="29" y="74"/>
                  </a:lnTo>
                  <a:lnTo>
                    <a:pt x="41" y="76"/>
                  </a:lnTo>
                  <a:lnTo>
                    <a:pt x="54" y="80"/>
                  </a:lnTo>
                  <a:lnTo>
                    <a:pt x="67" y="84"/>
                  </a:lnTo>
                  <a:lnTo>
                    <a:pt x="79" y="89"/>
                  </a:lnTo>
                  <a:lnTo>
                    <a:pt x="93" y="92"/>
                  </a:lnTo>
                  <a:lnTo>
                    <a:pt x="106" y="96"/>
                  </a:lnTo>
                  <a:lnTo>
                    <a:pt x="119" y="98"/>
                  </a:lnTo>
                  <a:lnTo>
                    <a:pt x="125" y="96"/>
                  </a:lnTo>
                  <a:lnTo>
                    <a:pt x="130" y="88"/>
                  </a:lnTo>
                  <a:lnTo>
                    <a:pt x="134" y="76"/>
                  </a:lnTo>
                  <a:lnTo>
                    <a:pt x="135" y="61"/>
                  </a:lnTo>
                  <a:lnTo>
                    <a:pt x="134" y="47"/>
                  </a:lnTo>
                  <a:lnTo>
                    <a:pt x="130" y="36"/>
                  </a:lnTo>
                  <a:lnTo>
                    <a:pt x="125" y="28"/>
                  </a:lnTo>
                  <a:lnTo>
                    <a:pt x="119" y="24"/>
                  </a:lnTo>
                  <a:lnTo>
                    <a:pt x="106" y="22"/>
                  </a:lnTo>
                  <a:lnTo>
                    <a:pt x="93" y="19"/>
                  </a:lnTo>
                  <a:lnTo>
                    <a:pt x="79" y="14"/>
                  </a:lnTo>
                  <a:lnTo>
                    <a:pt x="67" y="9"/>
                  </a:lnTo>
                  <a:lnTo>
                    <a:pt x="54" y="5"/>
                  </a:lnTo>
                  <a:lnTo>
                    <a:pt x="41" y="1"/>
                  </a:lnTo>
                  <a:lnTo>
                    <a:pt x="29" y="0"/>
                  </a:lnTo>
                  <a:lnTo>
                    <a:pt x="16" y="0"/>
                  </a:lnTo>
                  <a:lnTo>
                    <a:pt x="9" y="2"/>
                  </a:lnTo>
                  <a:lnTo>
                    <a:pt x="4" y="10"/>
                  </a:lnTo>
                  <a:lnTo>
                    <a:pt x="1" y="22"/>
                  </a:lnTo>
                  <a:lnTo>
                    <a:pt x="0" y="37"/>
                  </a:lnTo>
                  <a:lnTo>
                    <a:pt x="1" y="52"/>
                  </a:lnTo>
                  <a:lnTo>
                    <a:pt x="4" y="63"/>
                  </a:lnTo>
                  <a:lnTo>
                    <a:pt x="9" y="72"/>
                  </a:lnTo>
                  <a:lnTo>
                    <a:pt x="16" y="74"/>
                  </a:lnTo>
                  <a:close/>
                </a:path>
              </a:pathLst>
            </a:custGeom>
            <a:solidFill>
              <a:srgbClr val="BA7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8" name="Freeform 1090"/>
            <p:cNvSpPr>
              <a:spLocks/>
            </p:cNvSpPr>
            <p:nvPr/>
          </p:nvSpPr>
          <p:spPr bwMode="auto">
            <a:xfrm>
              <a:off x="3245" y="3356"/>
              <a:ext cx="61" cy="40"/>
            </a:xfrm>
            <a:custGeom>
              <a:avLst/>
              <a:gdLst>
                <a:gd name="T0" fmla="*/ 0 w 123"/>
                <a:gd name="T1" fmla="*/ 0 h 81"/>
                <a:gd name="T2" fmla="*/ 0 w 123"/>
                <a:gd name="T3" fmla="*/ 0 h 81"/>
                <a:gd name="T4" fmla="*/ 0 w 123"/>
                <a:gd name="T5" fmla="*/ 0 h 81"/>
                <a:gd name="T6" fmla="*/ 0 w 123"/>
                <a:gd name="T7" fmla="*/ 0 h 81"/>
                <a:gd name="T8" fmla="*/ 0 w 123"/>
                <a:gd name="T9" fmla="*/ 0 h 81"/>
                <a:gd name="T10" fmla="*/ 0 w 123"/>
                <a:gd name="T11" fmla="*/ 0 h 81"/>
                <a:gd name="T12" fmla="*/ 0 w 123"/>
                <a:gd name="T13" fmla="*/ 0 h 81"/>
                <a:gd name="T14" fmla="*/ 0 w 123"/>
                <a:gd name="T15" fmla="*/ 0 h 81"/>
                <a:gd name="T16" fmla="*/ 0 w 123"/>
                <a:gd name="T17" fmla="*/ 0 h 81"/>
                <a:gd name="T18" fmla="*/ 0 w 123"/>
                <a:gd name="T19" fmla="*/ 0 h 81"/>
                <a:gd name="T20" fmla="*/ 0 w 123"/>
                <a:gd name="T21" fmla="*/ 0 h 81"/>
                <a:gd name="T22" fmla="*/ 0 w 123"/>
                <a:gd name="T23" fmla="*/ 0 h 81"/>
                <a:gd name="T24" fmla="*/ 0 w 123"/>
                <a:gd name="T25" fmla="*/ 0 h 81"/>
                <a:gd name="T26" fmla="*/ 0 w 123"/>
                <a:gd name="T27" fmla="*/ 0 h 81"/>
                <a:gd name="T28" fmla="*/ 0 w 123"/>
                <a:gd name="T29" fmla="*/ 0 h 81"/>
                <a:gd name="T30" fmla="*/ 0 w 123"/>
                <a:gd name="T31" fmla="*/ 0 h 81"/>
                <a:gd name="T32" fmla="*/ 0 w 123"/>
                <a:gd name="T33" fmla="*/ 0 h 81"/>
                <a:gd name="T34" fmla="*/ 0 w 123"/>
                <a:gd name="T35" fmla="*/ 0 h 81"/>
                <a:gd name="T36" fmla="*/ 0 w 123"/>
                <a:gd name="T37" fmla="*/ 0 h 81"/>
                <a:gd name="T38" fmla="*/ 0 w 123"/>
                <a:gd name="T39" fmla="*/ 0 h 81"/>
                <a:gd name="T40" fmla="*/ 0 w 123"/>
                <a:gd name="T41" fmla="*/ 0 h 81"/>
                <a:gd name="T42" fmla="*/ 0 w 123"/>
                <a:gd name="T43" fmla="*/ 0 h 81"/>
                <a:gd name="T44" fmla="*/ 0 w 123"/>
                <a:gd name="T45" fmla="*/ 0 h 81"/>
                <a:gd name="T46" fmla="*/ 0 w 123"/>
                <a:gd name="T47" fmla="*/ 0 h 81"/>
                <a:gd name="T48" fmla="*/ 0 w 123"/>
                <a:gd name="T49" fmla="*/ 0 h 81"/>
                <a:gd name="T50" fmla="*/ 0 w 123"/>
                <a:gd name="T51" fmla="*/ 0 h 81"/>
                <a:gd name="T52" fmla="*/ 0 w 123"/>
                <a:gd name="T53" fmla="*/ 0 h 81"/>
                <a:gd name="T54" fmla="*/ 0 w 123"/>
                <a:gd name="T55" fmla="*/ 0 h 81"/>
                <a:gd name="T56" fmla="*/ 0 w 123"/>
                <a:gd name="T57" fmla="*/ 0 h 81"/>
                <a:gd name="T58" fmla="*/ 0 w 123"/>
                <a:gd name="T59" fmla="*/ 0 h 81"/>
                <a:gd name="T60" fmla="*/ 0 w 123"/>
                <a:gd name="T61" fmla="*/ 0 h 81"/>
                <a:gd name="T62" fmla="*/ 0 w 123"/>
                <a:gd name="T63" fmla="*/ 0 h 81"/>
                <a:gd name="T64" fmla="*/ 0 w 123"/>
                <a:gd name="T65" fmla="*/ 0 h 81"/>
                <a:gd name="T66" fmla="*/ 0 w 123"/>
                <a:gd name="T67" fmla="*/ 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81"/>
                <a:gd name="T104" fmla="*/ 123 w 123"/>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81">
                  <a:moveTo>
                    <a:pt x="15" y="61"/>
                  </a:moveTo>
                  <a:lnTo>
                    <a:pt x="26" y="61"/>
                  </a:lnTo>
                  <a:lnTo>
                    <a:pt x="38" y="64"/>
                  </a:lnTo>
                  <a:lnTo>
                    <a:pt x="49" y="66"/>
                  </a:lnTo>
                  <a:lnTo>
                    <a:pt x="61" y="69"/>
                  </a:lnTo>
                  <a:lnTo>
                    <a:pt x="72" y="73"/>
                  </a:lnTo>
                  <a:lnTo>
                    <a:pt x="84" y="76"/>
                  </a:lnTo>
                  <a:lnTo>
                    <a:pt x="96" y="80"/>
                  </a:lnTo>
                  <a:lnTo>
                    <a:pt x="108" y="81"/>
                  </a:lnTo>
                  <a:lnTo>
                    <a:pt x="114" y="79"/>
                  </a:lnTo>
                  <a:lnTo>
                    <a:pt x="118" y="73"/>
                  </a:lnTo>
                  <a:lnTo>
                    <a:pt x="122" y="62"/>
                  </a:lnTo>
                  <a:lnTo>
                    <a:pt x="123" y="51"/>
                  </a:lnTo>
                  <a:lnTo>
                    <a:pt x="122" y="39"/>
                  </a:lnTo>
                  <a:lnTo>
                    <a:pt x="118" y="30"/>
                  </a:lnTo>
                  <a:lnTo>
                    <a:pt x="114" y="23"/>
                  </a:lnTo>
                  <a:lnTo>
                    <a:pt x="108" y="21"/>
                  </a:lnTo>
                  <a:lnTo>
                    <a:pt x="96" y="19"/>
                  </a:lnTo>
                  <a:lnTo>
                    <a:pt x="84" y="15"/>
                  </a:lnTo>
                  <a:lnTo>
                    <a:pt x="72" y="12"/>
                  </a:lnTo>
                  <a:lnTo>
                    <a:pt x="61" y="8"/>
                  </a:lnTo>
                  <a:lnTo>
                    <a:pt x="49" y="5"/>
                  </a:lnTo>
                  <a:lnTo>
                    <a:pt x="38" y="1"/>
                  </a:lnTo>
                  <a:lnTo>
                    <a:pt x="26" y="0"/>
                  </a:lnTo>
                  <a:lnTo>
                    <a:pt x="15" y="0"/>
                  </a:lnTo>
                  <a:lnTo>
                    <a:pt x="9" y="2"/>
                  </a:lnTo>
                  <a:lnTo>
                    <a:pt x="4" y="9"/>
                  </a:lnTo>
                  <a:lnTo>
                    <a:pt x="1" y="19"/>
                  </a:lnTo>
                  <a:lnTo>
                    <a:pt x="0" y="30"/>
                  </a:lnTo>
                  <a:lnTo>
                    <a:pt x="1" y="43"/>
                  </a:lnTo>
                  <a:lnTo>
                    <a:pt x="4" y="52"/>
                  </a:lnTo>
                  <a:lnTo>
                    <a:pt x="9" y="59"/>
                  </a:lnTo>
                  <a:lnTo>
                    <a:pt x="15" y="61"/>
                  </a:lnTo>
                  <a:close/>
                </a:path>
              </a:pathLst>
            </a:custGeom>
            <a:solidFill>
              <a:srgbClr val="C98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39" name="Freeform 1091"/>
            <p:cNvSpPr>
              <a:spLocks/>
            </p:cNvSpPr>
            <p:nvPr/>
          </p:nvSpPr>
          <p:spPr bwMode="auto">
            <a:xfrm>
              <a:off x="3248" y="3360"/>
              <a:ext cx="56" cy="32"/>
            </a:xfrm>
            <a:custGeom>
              <a:avLst/>
              <a:gdLst>
                <a:gd name="T0" fmla="*/ 1 w 112"/>
                <a:gd name="T1" fmla="*/ 0 h 65"/>
                <a:gd name="T2" fmla="*/ 1 w 112"/>
                <a:gd name="T3" fmla="*/ 0 h 65"/>
                <a:gd name="T4" fmla="*/ 1 w 112"/>
                <a:gd name="T5" fmla="*/ 0 h 65"/>
                <a:gd name="T6" fmla="*/ 1 w 112"/>
                <a:gd name="T7" fmla="*/ 0 h 65"/>
                <a:gd name="T8" fmla="*/ 1 w 112"/>
                <a:gd name="T9" fmla="*/ 0 h 65"/>
                <a:gd name="T10" fmla="*/ 1 w 112"/>
                <a:gd name="T11" fmla="*/ 0 h 65"/>
                <a:gd name="T12" fmla="*/ 1 w 112"/>
                <a:gd name="T13" fmla="*/ 0 h 65"/>
                <a:gd name="T14" fmla="*/ 1 w 112"/>
                <a:gd name="T15" fmla="*/ 0 h 65"/>
                <a:gd name="T16" fmla="*/ 1 w 112"/>
                <a:gd name="T17" fmla="*/ 0 h 65"/>
                <a:gd name="T18" fmla="*/ 1 w 112"/>
                <a:gd name="T19" fmla="*/ 0 h 65"/>
                <a:gd name="T20" fmla="*/ 1 w 112"/>
                <a:gd name="T21" fmla="*/ 0 h 65"/>
                <a:gd name="T22" fmla="*/ 1 w 112"/>
                <a:gd name="T23" fmla="*/ 0 h 65"/>
                <a:gd name="T24" fmla="*/ 1 w 112"/>
                <a:gd name="T25" fmla="*/ 0 h 65"/>
                <a:gd name="T26" fmla="*/ 1 w 112"/>
                <a:gd name="T27" fmla="*/ 0 h 65"/>
                <a:gd name="T28" fmla="*/ 1 w 112"/>
                <a:gd name="T29" fmla="*/ 0 h 65"/>
                <a:gd name="T30" fmla="*/ 1 w 112"/>
                <a:gd name="T31" fmla="*/ 0 h 65"/>
                <a:gd name="T32" fmla="*/ 1 w 112"/>
                <a:gd name="T33" fmla="*/ 0 h 65"/>
                <a:gd name="T34" fmla="*/ 1 w 112"/>
                <a:gd name="T35" fmla="*/ 0 h 65"/>
                <a:gd name="T36" fmla="*/ 1 w 112"/>
                <a:gd name="T37" fmla="*/ 0 h 65"/>
                <a:gd name="T38" fmla="*/ 1 w 112"/>
                <a:gd name="T39" fmla="*/ 0 h 65"/>
                <a:gd name="T40" fmla="*/ 1 w 112"/>
                <a:gd name="T41" fmla="*/ 0 h 65"/>
                <a:gd name="T42" fmla="*/ 1 w 112"/>
                <a:gd name="T43" fmla="*/ 0 h 65"/>
                <a:gd name="T44" fmla="*/ 1 w 112"/>
                <a:gd name="T45" fmla="*/ 0 h 65"/>
                <a:gd name="T46" fmla="*/ 1 w 112"/>
                <a:gd name="T47" fmla="*/ 0 h 65"/>
                <a:gd name="T48" fmla="*/ 1 w 112"/>
                <a:gd name="T49" fmla="*/ 0 h 65"/>
                <a:gd name="T50" fmla="*/ 1 w 112"/>
                <a:gd name="T51" fmla="*/ 0 h 65"/>
                <a:gd name="T52" fmla="*/ 1 w 112"/>
                <a:gd name="T53" fmla="*/ 0 h 65"/>
                <a:gd name="T54" fmla="*/ 1 w 112"/>
                <a:gd name="T55" fmla="*/ 0 h 65"/>
                <a:gd name="T56" fmla="*/ 0 w 112"/>
                <a:gd name="T57" fmla="*/ 0 h 65"/>
                <a:gd name="T58" fmla="*/ 1 w 112"/>
                <a:gd name="T59" fmla="*/ 0 h 65"/>
                <a:gd name="T60" fmla="*/ 1 w 112"/>
                <a:gd name="T61" fmla="*/ 0 h 65"/>
                <a:gd name="T62" fmla="*/ 1 w 112"/>
                <a:gd name="T63" fmla="*/ 0 h 65"/>
                <a:gd name="T64" fmla="*/ 1 w 112"/>
                <a:gd name="T65" fmla="*/ 0 h 65"/>
                <a:gd name="T66" fmla="*/ 1 w 112"/>
                <a:gd name="T67" fmla="*/ 0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65"/>
                <a:gd name="T104" fmla="*/ 112 w 112"/>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65">
                  <a:moveTo>
                    <a:pt x="13" y="49"/>
                  </a:moveTo>
                  <a:lnTo>
                    <a:pt x="23" y="49"/>
                  </a:lnTo>
                  <a:lnTo>
                    <a:pt x="35" y="50"/>
                  </a:lnTo>
                  <a:lnTo>
                    <a:pt x="45" y="52"/>
                  </a:lnTo>
                  <a:lnTo>
                    <a:pt x="56" y="56"/>
                  </a:lnTo>
                  <a:lnTo>
                    <a:pt x="66" y="58"/>
                  </a:lnTo>
                  <a:lnTo>
                    <a:pt x="76" y="61"/>
                  </a:lnTo>
                  <a:lnTo>
                    <a:pt x="88" y="64"/>
                  </a:lnTo>
                  <a:lnTo>
                    <a:pt x="98" y="65"/>
                  </a:lnTo>
                  <a:lnTo>
                    <a:pt x="104" y="62"/>
                  </a:lnTo>
                  <a:lnTo>
                    <a:pt x="109" y="58"/>
                  </a:lnTo>
                  <a:lnTo>
                    <a:pt x="111" y="50"/>
                  </a:lnTo>
                  <a:lnTo>
                    <a:pt x="112" y="41"/>
                  </a:lnTo>
                  <a:lnTo>
                    <a:pt x="111" y="31"/>
                  </a:lnTo>
                  <a:lnTo>
                    <a:pt x="109" y="23"/>
                  </a:lnTo>
                  <a:lnTo>
                    <a:pt x="104" y="19"/>
                  </a:lnTo>
                  <a:lnTo>
                    <a:pt x="98" y="16"/>
                  </a:lnTo>
                  <a:lnTo>
                    <a:pt x="88" y="15"/>
                  </a:lnTo>
                  <a:lnTo>
                    <a:pt x="76" y="13"/>
                  </a:lnTo>
                  <a:lnTo>
                    <a:pt x="66" y="9"/>
                  </a:lnTo>
                  <a:lnTo>
                    <a:pt x="56" y="6"/>
                  </a:lnTo>
                  <a:lnTo>
                    <a:pt x="45" y="4"/>
                  </a:lnTo>
                  <a:lnTo>
                    <a:pt x="35" y="1"/>
                  </a:lnTo>
                  <a:lnTo>
                    <a:pt x="23" y="0"/>
                  </a:lnTo>
                  <a:lnTo>
                    <a:pt x="13" y="0"/>
                  </a:lnTo>
                  <a:lnTo>
                    <a:pt x="8" y="3"/>
                  </a:lnTo>
                  <a:lnTo>
                    <a:pt x="4" y="7"/>
                  </a:lnTo>
                  <a:lnTo>
                    <a:pt x="2" y="15"/>
                  </a:lnTo>
                  <a:lnTo>
                    <a:pt x="0" y="24"/>
                  </a:lnTo>
                  <a:lnTo>
                    <a:pt x="2" y="34"/>
                  </a:lnTo>
                  <a:lnTo>
                    <a:pt x="4" y="42"/>
                  </a:lnTo>
                  <a:lnTo>
                    <a:pt x="8" y="46"/>
                  </a:lnTo>
                  <a:lnTo>
                    <a:pt x="13" y="49"/>
                  </a:lnTo>
                  <a:close/>
                </a:path>
              </a:pathLst>
            </a:custGeom>
            <a:solidFill>
              <a:srgbClr val="D8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0" name="Freeform 1092"/>
            <p:cNvSpPr>
              <a:spLocks/>
            </p:cNvSpPr>
            <p:nvPr/>
          </p:nvSpPr>
          <p:spPr bwMode="auto">
            <a:xfrm>
              <a:off x="3155" y="3335"/>
              <a:ext cx="28" cy="22"/>
            </a:xfrm>
            <a:custGeom>
              <a:avLst/>
              <a:gdLst>
                <a:gd name="T0" fmla="*/ 0 w 56"/>
                <a:gd name="T1" fmla="*/ 1 h 43"/>
                <a:gd name="T2" fmla="*/ 0 w 56"/>
                <a:gd name="T3" fmla="*/ 1 h 43"/>
                <a:gd name="T4" fmla="*/ 1 w 56"/>
                <a:gd name="T5" fmla="*/ 1 h 43"/>
                <a:gd name="T6" fmla="*/ 1 w 56"/>
                <a:gd name="T7" fmla="*/ 1 h 43"/>
                <a:gd name="T8" fmla="*/ 1 w 56"/>
                <a:gd name="T9" fmla="*/ 1 h 43"/>
                <a:gd name="T10" fmla="*/ 1 w 56"/>
                <a:gd name="T11" fmla="*/ 0 h 43"/>
                <a:gd name="T12" fmla="*/ 1 w 56"/>
                <a:gd name="T13" fmla="*/ 1 h 43"/>
                <a:gd name="T14" fmla="*/ 1 w 56"/>
                <a:gd name="T15" fmla="*/ 1 h 43"/>
                <a:gd name="T16" fmla="*/ 1 w 56"/>
                <a:gd name="T17" fmla="*/ 1 h 43"/>
                <a:gd name="T18" fmla="*/ 1 w 56"/>
                <a:gd name="T19" fmla="*/ 1 h 43"/>
                <a:gd name="T20" fmla="*/ 1 w 56"/>
                <a:gd name="T21" fmla="*/ 1 h 43"/>
                <a:gd name="T22" fmla="*/ 1 w 56"/>
                <a:gd name="T23" fmla="*/ 1 h 43"/>
                <a:gd name="T24" fmla="*/ 1 w 56"/>
                <a:gd name="T25" fmla="*/ 1 h 43"/>
                <a:gd name="T26" fmla="*/ 1 w 56"/>
                <a:gd name="T27" fmla="*/ 1 h 43"/>
                <a:gd name="T28" fmla="*/ 1 w 56"/>
                <a:gd name="T29" fmla="*/ 1 h 43"/>
                <a:gd name="T30" fmla="*/ 1 w 56"/>
                <a:gd name="T31" fmla="*/ 1 h 43"/>
                <a:gd name="T32" fmla="*/ 0 w 56"/>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3"/>
                <a:gd name="T53" fmla="*/ 56 w 56"/>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3">
                  <a:moveTo>
                    <a:pt x="0" y="29"/>
                  </a:moveTo>
                  <a:lnTo>
                    <a:pt x="0" y="26"/>
                  </a:lnTo>
                  <a:lnTo>
                    <a:pt x="1" y="19"/>
                  </a:lnTo>
                  <a:lnTo>
                    <a:pt x="5" y="11"/>
                  </a:lnTo>
                  <a:lnTo>
                    <a:pt x="9" y="3"/>
                  </a:lnTo>
                  <a:lnTo>
                    <a:pt x="16" y="0"/>
                  </a:lnTo>
                  <a:lnTo>
                    <a:pt x="25" y="1"/>
                  </a:lnTo>
                  <a:lnTo>
                    <a:pt x="39" y="9"/>
                  </a:lnTo>
                  <a:lnTo>
                    <a:pt x="56" y="29"/>
                  </a:lnTo>
                  <a:lnTo>
                    <a:pt x="54" y="30"/>
                  </a:lnTo>
                  <a:lnTo>
                    <a:pt x="48" y="33"/>
                  </a:lnTo>
                  <a:lnTo>
                    <a:pt x="40" y="38"/>
                  </a:lnTo>
                  <a:lnTo>
                    <a:pt x="30" y="41"/>
                  </a:lnTo>
                  <a:lnTo>
                    <a:pt x="19" y="43"/>
                  </a:lnTo>
                  <a:lnTo>
                    <a:pt x="10" y="42"/>
                  </a:lnTo>
                  <a:lnTo>
                    <a:pt x="3" y="38"/>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1" name="Freeform 1093"/>
            <p:cNvSpPr>
              <a:spLocks/>
            </p:cNvSpPr>
            <p:nvPr/>
          </p:nvSpPr>
          <p:spPr bwMode="auto">
            <a:xfrm>
              <a:off x="3216" y="3739"/>
              <a:ext cx="51" cy="251"/>
            </a:xfrm>
            <a:custGeom>
              <a:avLst/>
              <a:gdLst>
                <a:gd name="T0" fmla="*/ 0 w 103"/>
                <a:gd name="T1" fmla="*/ 0 h 504"/>
                <a:gd name="T2" fmla="*/ 0 w 103"/>
                <a:gd name="T3" fmla="*/ 0 h 504"/>
                <a:gd name="T4" fmla="*/ 0 w 103"/>
                <a:gd name="T5" fmla="*/ 0 h 504"/>
                <a:gd name="T6" fmla="*/ 0 w 103"/>
                <a:gd name="T7" fmla="*/ 0 h 504"/>
                <a:gd name="T8" fmla="*/ 0 w 103"/>
                <a:gd name="T9" fmla="*/ 0 h 504"/>
                <a:gd name="T10" fmla="*/ 0 w 103"/>
                <a:gd name="T11" fmla="*/ 0 h 504"/>
                <a:gd name="T12" fmla="*/ 0 w 103"/>
                <a:gd name="T13" fmla="*/ 0 h 504"/>
                <a:gd name="T14" fmla="*/ 0 w 103"/>
                <a:gd name="T15" fmla="*/ 0 h 504"/>
                <a:gd name="T16" fmla="*/ 0 w 103"/>
                <a:gd name="T17" fmla="*/ 0 h 504"/>
                <a:gd name="T18" fmla="*/ 0 w 103"/>
                <a:gd name="T19" fmla="*/ 0 h 504"/>
                <a:gd name="T20" fmla="*/ 0 w 103"/>
                <a:gd name="T21" fmla="*/ 0 h 504"/>
                <a:gd name="T22" fmla="*/ 0 w 103"/>
                <a:gd name="T23" fmla="*/ 0 h 504"/>
                <a:gd name="T24" fmla="*/ 0 w 103"/>
                <a:gd name="T25" fmla="*/ 0 h 504"/>
                <a:gd name="T26" fmla="*/ 0 w 103"/>
                <a:gd name="T27" fmla="*/ 0 h 504"/>
                <a:gd name="T28" fmla="*/ 0 w 103"/>
                <a:gd name="T29" fmla="*/ 0 h 504"/>
                <a:gd name="T30" fmla="*/ 0 w 103"/>
                <a:gd name="T31" fmla="*/ 0 h 504"/>
                <a:gd name="T32" fmla="*/ 0 w 103"/>
                <a:gd name="T33" fmla="*/ 0 h 504"/>
                <a:gd name="T34" fmla="*/ 0 w 103"/>
                <a:gd name="T35" fmla="*/ 0 h 504"/>
                <a:gd name="T36" fmla="*/ 0 w 103"/>
                <a:gd name="T37" fmla="*/ 0 h 504"/>
                <a:gd name="T38" fmla="*/ 0 w 103"/>
                <a:gd name="T39" fmla="*/ 0 h 504"/>
                <a:gd name="T40" fmla="*/ 0 w 103"/>
                <a:gd name="T41" fmla="*/ 0 h 504"/>
                <a:gd name="T42" fmla="*/ 0 w 103"/>
                <a:gd name="T43" fmla="*/ 0 h 504"/>
                <a:gd name="T44" fmla="*/ 0 w 103"/>
                <a:gd name="T45" fmla="*/ 0 h 504"/>
                <a:gd name="T46" fmla="*/ 0 w 103"/>
                <a:gd name="T47" fmla="*/ 0 h 504"/>
                <a:gd name="T48" fmla="*/ 0 w 103"/>
                <a:gd name="T49" fmla="*/ 0 h 504"/>
                <a:gd name="T50" fmla="*/ 0 w 103"/>
                <a:gd name="T51" fmla="*/ 0 h 504"/>
                <a:gd name="T52" fmla="*/ 0 w 103"/>
                <a:gd name="T53" fmla="*/ 0 h 504"/>
                <a:gd name="T54" fmla="*/ 0 w 103"/>
                <a:gd name="T55" fmla="*/ 0 h 504"/>
                <a:gd name="T56" fmla="*/ 0 w 103"/>
                <a:gd name="T57" fmla="*/ 0 h 504"/>
                <a:gd name="T58" fmla="*/ 0 w 103"/>
                <a:gd name="T59" fmla="*/ 0 h 504"/>
                <a:gd name="T60" fmla="*/ 0 w 103"/>
                <a:gd name="T61" fmla="*/ 0 h 504"/>
                <a:gd name="T62" fmla="*/ 0 w 103"/>
                <a:gd name="T63" fmla="*/ 0 h 504"/>
                <a:gd name="T64" fmla="*/ 0 w 103"/>
                <a:gd name="T65" fmla="*/ 0 h 504"/>
                <a:gd name="T66" fmla="*/ 0 w 103"/>
                <a:gd name="T67" fmla="*/ 0 h 504"/>
                <a:gd name="T68" fmla="*/ 0 w 103"/>
                <a:gd name="T69" fmla="*/ 0 h 504"/>
                <a:gd name="T70" fmla="*/ 0 w 103"/>
                <a:gd name="T71" fmla="*/ 0 h 504"/>
                <a:gd name="T72" fmla="*/ 0 w 103"/>
                <a:gd name="T73" fmla="*/ 0 h 504"/>
                <a:gd name="T74" fmla="*/ 0 w 103"/>
                <a:gd name="T75" fmla="*/ 0 h 504"/>
                <a:gd name="T76" fmla="*/ 0 w 103"/>
                <a:gd name="T77" fmla="*/ 0 h 504"/>
                <a:gd name="T78" fmla="*/ 0 w 103"/>
                <a:gd name="T79" fmla="*/ 0 h 504"/>
                <a:gd name="T80" fmla="*/ 0 w 103"/>
                <a:gd name="T81" fmla="*/ 0 h 504"/>
                <a:gd name="T82" fmla="*/ 0 w 103"/>
                <a:gd name="T83" fmla="*/ 0 h 504"/>
                <a:gd name="T84" fmla="*/ 0 w 103"/>
                <a:gd name="T85" fmla="*/ 0 h 504"/>
                <a:gd name="T86" fmla="*/ 0 w 103"/>
                <a:gd name="T87" fmla="*/ 0 h 504"/>
                <a:gd name="T88" fmla="*/ 0 w 103"/>
                <a:gd name="T89" fmla="*/ 0 h 504"/>
                <a:gd name="T90" fmla="*/ 0 w 103"/>
                <a:gd name="T91" fmla="*/ 0 h 504"/>
                <a:gd name="T92" fmla="*/ 0 w 103"/>
                <a:gd name="T93" fmla="*/ 0 h 504"/>
                <a:gd name="T94" fmla="*/ 0 w 103"/>
                <a:gd name="T95" fmla="*/ 0 h 504"/>
                <a:gd name="T96" fmla="*/ 0 w 103"/>
                <a:gd name="T97" fmla="*/ 0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504"/>
                <a:gd name="T149" fmla="*/ 103 w 103"/>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504">
                  <a:moveTo>
                    <a:pt x="0" y="501"/>
                  </a:moveTo>
                  <a:lnTo>
                    <a:pt x="2" y="501"/>
                  </a:lnTo>
                  <a:lnTo>
                    <a:pt x="7" y="503"/>
                  </a:lnTo>
                  <a:lnTo>
                    <a:pt x="14" y="504"/>
                  </a:lnTo>
                  <a:lnTo>
                    <a:pt x="23" y="504"/>
                  </a:lnTo>
                  <a:lnTo>
                    <a:pt x="32" y="501"/>
                  </a:lnTo>
                  <a:lnTo>
                    <a:pt x="42" y="497"/>
                  </a:lnTo>
                  <a:lnTo>
                    <a:pt x="50" y="489"/>
                  </a:lnTo>
                  <a:lnTo>
                    <a:pt x="56" y="476"/>
                  </a:lnTo>
                  <a:lnTo>
                    <a:pt x="58" y="469"/>
                  </a:lnTo>
                  <a:lnTo>
                    <a:pt x="62" y="451"/>
                  </a:lnTo>
                  <a:lnTo>
                    <a:pt x="69" y="422"/>
                  </a:lnTo>
                  <a:lnTo>
                    <a:pt x="77" y="388"/>
                  </a:lnTo>
                  <a:lnTo>
                    <a:pt x="84" y="352"/>
                  </a:lnTo>
                  <a:lnTo>
                    <a:pt x="92" y="314"/>
                  </a:lnTo>
                  <a:lnTo>
                    <a:pt x="98" y="279"/>
                  </a:lnTo>
                  <a:lnTo>
                    <a:pt x="101" y="250"/>
                  </a:lnTo>
                  <a:lnTo>
                    <a:pt x="103" y="233"/>
                  </a:lnTo>
                  <a:lnTo>
                    <a:pt x="103" y="190"/>
                  </a:lnTo>
                  <a:lnTo>
                    <a:pt x="97" y="141"/>
                  </a:lnTo>
                  <a:lnTo>
                    <a:pt x="81" y="97"/>
                  </a:lnTo>
                  <a:lnTo>
                    <a:pt x="78" y="95"/>
                  </a:lnTo>
                  <a:lnTo>
                    <a:pt x="74" y="89"/>
                  </a:lnTo>
                  <a:lnTo>
                    <a:pt x="68" y="80"/>
                  </a:lnTo>
                  <a:lnTo>
                    <a:pt x="61" y="67"/>
                  </a:lnTo>
                  <a:lnTo>
                    <a:pt x="56" y="53"/>
                  </a:lnTo>
                  <a:lnTo>
                    <a:pt x="53" y="37"/>
                  </a:lnTo>
                  <a:lnTo>
                    <a:pt x="54" y="19"/>
                  </a:lnTo>
                  <a:lnTo>
                    <a:pt x="61" y="0"/>
                  </a:lnTo>
                  <a:lnTo>
                    <a:pt x="59" y="4"/>
                  </a:lnTo>
                  <a:lnTo>
                    <a:pt x="54" y="12"/>
                  </a:lnTo>
                  <a:lnTo>
                    <a:pt x="50" y="24"/>
                  </a:lnTo>
                  <a:lnTo>
                    <a:pt x="45" y="42"/>
                  </a:lnTo>
                  <a:lnTo>
                    <a:pt x="43" y="62"/>
                  </a:lnTo>
                  <a:lnTo>
                    <a:pt x="44" y="87"/>
                  </a:lnTo>
                  <a:lnTo>
                    <a:pt x="52" y="112"/>
                  </a:lnTo>
                  <a:lnTo>
                    <a:pt x="67" y="138"/>
                  </a:lnTo>
                  <a:lnTo>
                    <a:pt x="69" y="151"/>
                  </a:lnTo>
                  <a:lnTo>
                    <a:pt x="73" y="183"/>
                  </a:lnTo>
                  <a:lnTo>
                    <a:pt x="75" y="228"/>
                  </a:lnTo>
                  <a:lnTo>
                    <a:pt x="71" y="281"/>
                  </a:lnTo>
                  <a:lnTo>
                    <a:pt x="69" y="291"/>
                  </a:lnTo>
                  <a:lnTo>
                    <a:pt x="63" y="316"/>
                  </a:lnTo>
                  <a:lnTo>
                    <a:pt x="54" y="350"/>
                  </a:lnTo>
                  <a:lnTo>
                    <a:pt x="44" y="391"/>
                  </a:lnTo>
                  <a:lnTo>
                    <a:pt x="32" y="432"/>
                  </a:lnTo>
                  <a:lnTo>
                    <a:pt x="20" y="467"/>
                  </a:lnTo>
                  <a:lnTo>
                    <a:pt x="9" y="492"/>
                  </a:lnTo>
                  <a:lnTo>
                    <a:pt x="0" y="5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2" name="Freeform 1094"/>
            <p:cNvSpPr>
              <a:spLocks/>
            </p:cNvSpPr>
            <p:nvPr/>
          </p:nvSpPr>
          <p:spPr bwMode="auto">
            <a:xfrm>
              <a:off x="3187" y="3977"/>
              <a:ext cx="57" cy="51"/>
            </a:xfrm>
            <a:custGeom>
              <a:avLst/>
              <a:gdLst>
                <a:gd name="T0" fmla="*/ 1 w 114"/>
                <a:gd name="T1" fmla="*/ 0 h 103"/>
                <a:gd name="T2" fmla="*/ 1 w 114"/>
                <a:gd name="T3" fmla="*/ 0 h 103"/>
                <a:gd name="T4" fmla="*/ 1 w 114"/>
                <a:gd name="T5" fmla="*/ 0 h 103"/>
                <a:gd name="T6" fmla="*/ 1 w 114"/>
                <a:gd name="T7" fmla="*/ 0 h 103"/>
                <a:gd name="T8" fmla="*/ 1 w 114"/>
                <a:gd name="T9" fmla="*/ 0 h 103"/>
                <a:gd name="T10" fmla="*/ 1 w 114"/>
                <a:gd name="T11" fmla="*/ 0 h 103"/>
                <a:gd name="T12" fmla="*/ 1 w 114"/>
                <a:gd name="T13" fmla="*/ 0 h 103"/>
                <a:gd name="T14" fmla="*/ 1 w 114"/>
                <a:gd name="T15" fmla="*/ 0 h 103"/>
                <a:gd name="T16" fmla="*/ 1 w 114"/>
                <a:gd name="T17" fmla="*/ 0 h 103"/>
                <a:gd name="T18" fmla="*/ 1 w 114"/>
                <a:gd name="T19" fmla="*/ 0 h 103"/>
                <a:gd name="T20" fmla="*/ 1 w 114"/>
                <a:gd name="T21" fmla="*/ 0 h 103"/>
                <a:gd name="T22" fmla="*/ 1 w 114"/>
                <a:gd name="T23" fmla="*/ 0 h 103"/>
                <a:gd name="T24" fmla="*/ 1 w 114"/>
                <a:gd name="T25" fmla="*/ 0 h 103"/>
                <a:gd name="T26" fmla="*/ 1 w 114"/>
                <a:gd name="T27" fmla="*/ 0 h 103"/>
                <a:gd name="T28" fmla="*/ 1 w 114"/>
                <a:gd name="T29" fmla="*/ 0 h 103"/>
                <a:gd name="T30" fmla="*/ 1 w 114"/>
                <a:gd name="T31" fmla="*/ 0 h 103"/>
                <a:gd name="T32" fmla="*/ 1 w 114"/>
                <a:gd name="T33" fmla="*/ 0 h 103"/>
                <a:gd name="T34" fmla="*/ 1 w 114"/>
                <a:gd name="T35" fmla="*/ 0 h 103"/>
                <a:gd name="T36" fmla="*/ 1 w 114"/>
                <a:gd name="T37" fmla="*/ 0 h 103"/>
                <a:gd name="T38" fmla="*/ 1 w 114"/>
                <a:gd name="T39" fmla="*/ 0 h 103"/>
                <a:gd name="T40" fmla="*/ 1 w 114"/>
                <a:gd name="T41" fmla="*/ 0 h 103"/>
                <a:gd name="T42" fmla="*/ 1 w 114"/>
                <a:gd name="T43" fmla="*/ 0 h 103"/>
                <a:gd name="T44" fmla="*/ 1 w 114"/>
                <a:gd name="T45" fmla="*/ 0 h 103"/>
                <a:gd name="T46" fmla="*/ 0 w 114"/>
                <a:gd name="T47" fmla="*/ 0 h 103"/>
                <a:gd name="T48" fmla="*/ 0 w 114"/>
                <a:gd name="T49" fmla="*/ 0 h 103"/>
                <a:gd name="T50" fmla="*/ 1 w 11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103"/>
                <a:gd name="T80" fmla="*/ 114 w 11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103">
                  <a:moveTo>
                    <a:pt x="12" y="103"/>
                  </a:moveTo>
                  <a:lnTo>
                    <a:pt x="12" y="101"/>
                  </a:lnTo>
                  <a:lnTo>
                    <a:pt x="11" y="99"/>
                  </a:lnTo>
                  <a:lnTo>
                    <a:pt x="10" y="95"/>
                  </a:lnTo>
                  <a:lnTo>
                    <a:pt x="11" y="90"/>
                  </a:lnTo>
                  <a:lnTo>
                    <a:pt x="13" y="83"/>
                  </a:lnTo>
                  <a:lnTo>
                    <a:pt x="19" y="76"/>
                  </a:lnTo>
                  <a:lnTo>
                    <a:pt x="28" y="69"/>
                  </a:lnTo>
                  <a:lnTo>
                    <a:pt x="43" y="61"/>
                  </a:lnTo>
                  <a:lnTo>
                    <a:pt x="45" y="61"/>
                  </a:lnTo>
                  <a:lnTo>
                    <a:pt x="53" y="59"/>
                  </a:lnTo>
                  <a:lnTo>
                    <a:pt x="64" y="55"/>
                  </a:lnTo>
                  <a:lnTo>
                    <a:pt x="76" y="50"/>
                  </a:lnTo>
                  <a:lnTo>
                    <a:pt x="89" y="42"/>
                  </a:lnTo>
                  <a:lnTo>
                    <a:pt x="101" y="31"/>
                  </a:lnTo>
                  <a:lnTo>
                    <a:pt x="110" y="17"/>
                  </a:lnTo>
                  <a:lnTo>
                    <a:pt x="114" y="0"/>
                  </a:lnTo>
                  <a:lnTo>
                    <a:pt x="73" y="10"/>
                  </a:lnTo>
                  <a:lnTo>
                    <a:pt x="68" y="12"/>
                  </a:lnTo>
                  <a:lnTo>
                    <a:pt x="57" y="15"/>
                  </a:lnTo>
                  <a:lnTo>
                    <a:pt x="41" y="21"/>
                  </a:lnTo>
                  <a:lnTo>
                    <a:pt x="23" y="30"/>
                  </a:lnTo>
                  <a:lnTo>
                    <a:pt x="8" y="42"/>
                  </a:lnTo>
                  <a:lnTo>
                    <a:pt x="0" y="58"/>
                  </a:lnTo>
                  <a:lnTo>
                    <a:pt x="0" y="78"/>
                  </a:lnTo>
                  <a:lnTo>
                    <a:pt x="1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3" name="Freeform 1095"/>
            <p:cNvSpPr>
              <a:spLocks/>
            </p:cNvSpPr>
            <p:nvPr/>
          </p:nvSpPr>
          <p:spPr bwMode="auto">
            <a:xfrm>
              <a:off x="3280" y="3883"/>
              <a:ext cx="156" cy="147"/>
            </a:xfrm>
            <a:custGeom>
              <a:avLst/>
              <a:gdLst>
                <a:gd name="T0" fmla="*/ 1 w 312"/>
                <a:gd name="T1" fmla="*/ 0 h 295"/>
                <a:gd name="T2" fmla="*/ 1 w 312"/>
                <a:gd name="T3" fmla="*/ 0 h 295"/>
                <a:gd name="T4" fmla="*/ 1 w 312"/>
                <a:gd name="T5" fmla="*/ 0 h 295"/>
                <a:gd name="T6" fmla="*/ 1 w 312"/>
                <a:gd name="T7" fmla="*/ 0 h 295"/>
                <a:gd name="T8" fmla="*/ 1 w 312"/>
                <a:gd name="T9" fmla="*/ 0 h 295"/>
                <a:gd name="T10" fmla="*/ 1 w 312"/>
                <a:gd name="T11" fmla="*/ 0 h 295"/>
                <a:gd name="T12" fmla="*/ 1 w 312"/>
                <a:gd name="T13" fmla="*/ 0 h 295"/>
                <a:gd name="T14" fmla="*/ 1 w 312"/>
                <a:gd name="T15" fmla="*/ 0 h 295"/>
                <a:gd name="T16" fmla="*/ 1 w 312"/>
                <a:gd name="T17" fmla="*/ 0 h 295"/>
                <a:gd name="T18" fmla="*/ 1 w 312"/>
                <a:gd name="T19" fmla="*/ 0 h 295"/>
                <a:gd name="T20" fmla="*/ 1 w 312"/>
                <a:gd name="T21" fmla="*/ 0 h 295"/>
                <a:gd name="T22" fmla="*/ 1 w 312"/>
                <a:gd name="T23" fmla="*/ 0 h 295"/>
                <a:gd name="T24" fmla="*/ 1 w 312"/>
                <a:gd name="T25" fmla="*/ 0 h 295"/>
                <a:gd name="T26" fmla="*/ 1 w 312"/>
                <a:gd name="T27" fmla="*/ 0 h 295"/>
                <a:gd name="T28" fmla="*/ 1 w 312"/>
                <a:gd name="T29" fmla="*/ 0 h 295"/>
                <a:gd name="T30" fmla="*/ 0 w 312"/>
                <a:gd name="T31" fmla="*/ 0 h 295"/>
                <a:gd name="T32" fmla="*/ 1 w 312"/>
                <a:gd name="T33" fmla="*/ 0 h 295"/>
                <a:gd name="T34" fmla="*/ 1 w 312"/>
                <a:gd name="T35" fmla="*/ 0 h 295"/>
                <a:gd name="T36" fmla="*/ 1 w 312"/>
                <a:gd name="T37" fmla="*/ 0 h 295"/>
                <a:gd name="T38" fmla="*/ 1 w 312"/>
                <a:gd name="T39" fmla="*/ 0 h 295"/>
                <a:gd name="T40" fmla="*/ 1 w 312"/>
                <a:gd name="T41" fmla="*/ 0 h 295"/>
                <a:gd name="T42" fmla="*/ 1 w 312"/>
                <a:gd name="T43" fmla="*/ 0 h 295"/>
                <a:gd name="T44" fmla="*/ 1 w 312"/>
                <a:gd name="T45" fmla="*/ 0 h 295"/>
                <a:gd name="T46" fmla="*/ 1 w 312"/>
                <a:gd name="T47" fmla="*/ 0 h 295"/>
                <a:gd name="T48" fmla="*/ 1 w 312"/>
                <a:gd name="T49" fmla="*/ 0 h 295"/>
                <a:gd name="T50" fmla="*/ 1 w 312"/>
                <a:gd name="T51" fmla="*/ 0 h 295"/>
                <a:gd name="T52" fmla="*/ 1 w 312"/>
                <a:gd name="T53" fmla="*/ 0 h 295"/>
                <a:gd name="T54" fmla="*/ 1 w 312"/>
                <a:gd name="T55" fmla="*/ 0 h 295"/>
                <a:gd name="T56" fmla="*/ 1 w 312"/>
                <a:gd name="T57" fmla="*/ 0 h 295"/>
                <a:gd name="T58" fmla="*/ 1 w 312"/>
                <a:gd name="T59" fmla="*/ 0 h 295"/>
                <a:gd name="T60" fmla="*/ 1 w 312"/>
                <a:gd name="T61" fmla="*/ 0 h 295"/>
                <a:gd name="T62" fmla="*/ 1 w 312"/>
                <a:gd name="T63" fmla="*/ 0 h 295"/>
                <a:gd name="T64" fmla="*/ 1 w 312"/>
                <a:gd name="T65" fmla="*/ 0 h 295"/>
                <a:gd name="T66" fmla="*/ 1 w 312"/>
                <a:gd name="T67" fmla="*/ 0 h 295"/>
                <a:gd name="T68" fmla="*/ 1 w 312"/>
                <a:gd name="T69" fmla="*/ 0 h 295"/>
                <a:gd name="T70" fmla="*/ 1 w 312"/>
                <a:gd name="T71" fmla="*/ 0 h 295"/>
                <a:gd name="T72" fmla="*/ 1 w 312"/>
                <a:gd name="T73" fmla="*/ 0 h 295"/>
                <a:gd name="T74" fmla="*/ 1 w 312"/>
                <a:gd name="T75" fmla="*/ 0 h 295"/>
                <a:gd name="T76" fmla="*/ 1 w 312"/>
                <a:gd name="T77" fmla="*/ 0 h 295"/>
                <a:gd name="T78" fmla="*/ 1 w 312"/>
                <a:gd name="T79" fmla="*/ 0 h 295"/>
                <a:gd name="T80" fmla="*/ 1 w 312"/>
                <a:gd name="T81" fmla="*/ 0 h 295"/>
                <a:gd name="T82" fmla="*/ 1 w 312"/>
                <a:gd name="T83" fmla="*/ 0 h 2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2"/>
                <a:gd name="T127" fmla="*/ 0 h 295"/>
                <a:gd name="T128" fmla="*/ 312 w 312"/>
                <a:gd name="T129" fmla="*/ 295 h 2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2" h="295">
                  <a:moveTo>
                    <a:pt x="137" y="0"/>
                  </a:moveTo>
                  <a:lnTo>
                    <a:pt x="134" y="5"/>
                  </a:lnTo>
                  <a:lnTo>
                    <a:pt x="124" y="18"/>
                  </a:lnTo>
                  <a:lnTo>
                    <a:pt x="112" y="36"/>
                  </a:lnTo>
                  <a:lnTo>
                    <a:pt x="99" y="58"/>
                  </a:lnTo>
                  <a:lnTo>
                    <a:pt x="87" y="83"/>
                  </a:lnTo>
                  <a:lnTo>
                    <a:pt x="81" y="109"/>
                  </a:lnTo>
                  <a:lnTo>
                    <a:pt x="81" y="133"/>
                  </a:lnTo>
                  <a:lnTo>
                    <a:pt x="90" y="155"/>
                  </a:lnTo>
                  <a:lnTo>
                    <a:pt x="84" y="159"/>
                  </a:lnTo>
                  <a:lnTo>
                    <a:pt x="70" y="171"/>
                  </a:lnTo>
                  <a:lnTo>
                    <a:pt x="52" y="189"/>
                  </a:lnTo>
                  <a:lnTo>
                    <a:pt x="32" y="210"/>
                  </a:lnTo>
                  <a:lnTo>
                    <a:pt x="15" y="232"/>
                  </a:lnTo>
                  <a:lnTo>
                    <a:pt x="2" y="254"/>
                  </a:lnTo>
                  <a:lnTo>
                    <a:pt x="0" y="272"/>
                  </a:lnTo>
                  <a:lnTo>
                    <a:pt x="9" y="285"/>
                  </a:lnTo>
                  <a:lnTo>
                    <a:pt x="43" y="295"/>
                  </a:lnTo>
                  <a:lnTo>
                    <a:pt x="44" y="294"/>
                  </a:lnTo>
                  <a:lnTo>
                    <a:pt x="48" y="291"/>
                  </a:lnTo>
                  <a:lnTo>
                    <a:pt x="55" y="286"/>
                  </a:lnTo>
                  <a:lnTo>
                    <a:pt x="64" y="279"/>
                  </a:lnTo>
                  <a:lnTo>
                    <a:pt x="76" y="271"/>
                  </a:lnTo>
                  <a:lnTo>
                    <a:pt x="91" y="263"/>
                  </a:lnTo>
                  <a:lnTo>
                    <a:pt x="106" y="254"/>
                  </a:lnTo>
                  <a:lnTo>
                    <a:pt x="124" y="243"/>
                  </a:lnTo>
                  <a:lnTo>
                    <a:pt x="144" y="234"/>
                  </a:lnTo>
                  <a:lnTo>
                    <a:pt x="165" y="225"/>
                  </a:lnTo>
                  <a:lnTo>
                    <a:pt x="187" y="217"/>
                  </a:lnTo>
                  <a:lnTo>
                    <a:pt x="211" y="209"/>
                  </a:lnTo>
                  <a:lnTo>
                    <a:pt x="235" y="202"/>
                  </a:lnTo>
                  <a:lnTo>
                    <a:pt x="260" y="197"/>
                  </a:lnTo>
                  <a:lnTo>
                    <a:pt x="286" y="194"/>
                  </a:lnTo>
                  <a:lnTo>
                    <a:pt x="312" y="193"/>
                  </a:lnTo>
                  <a:lnTo>
                    <a:pt x="305" y="187"/>
                  </a:lnTo>
                  <a:lnTo>
                    <a:pt x="288" y="172"/>
                  </a:lnTo>
                  <a:lnTo>
                    <a:pt x="261" y="149"/>
                  </a:lnTo>
                  <a:lnTo>
                    <a:pt x="231" y="120"/>
                  </a:lnTo>
                  <a:lnTo>
                    <a:pt x="202" y="89"/>
                  </a:lnTo>
                  <a:lnTo>
                    <a:pt x="173" y="58"/>
                  </a:lnTo>
                  <a:lnTo>
                    <a:pt x="150" y="27"/>
                  </a:lnTo>
                  <a:lnTo>
                    <a:pt x="137" y="0"/>
                  </a:lnTo>
                  <a:close/>
                </a:path>
              </a:pathLst>
            </a:custGeom>
            <a:solidFill>
              <a:srgbClr val="6D1C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4" name="Freeform 1096"/>
            <p:cNvSpPr>
              <a:spLocks/>
            </p:cNvSpPr>
            <p:nvPr/>
          </p:nvSpPr>
          <p:spPr bwMode="auto">
            <a:xfrm>
              <a:off x="3299" y="3982"/>
              <a:ext cx="139" cy="58"/>
            </a:xfrm>
            <a:custGeom>
              <a:avLst/>
              <a:gdLst>
                <a:gd name="T0" fmla="*/ 0 w 279"/>
                <a:gd name="T1" fmla="*/ 0 h 118"/>
                <a:gd name="T2" fmla="*/ 0 w 279"/>
                <a:gd name="T3" fmla="*/ 0 h 118"/>
                <a:gd name="T4" fmla="*/ 0 w 279"/>
                <a:gd name="T5" fmla="*/ 0 h 118"/>
                <a:gd name="T6" fmla="*/ 0 w 279"/>
                <a:gd name="T7" fmla="*/ 0 h 118"/>
                <a:gd name="T8" fmla="*/ 0 w 279"/>
                <a:gd name="T9" fmla="*/ 0 h 118"/>
                <a:gd name="T10" fmla="*/ 0 w 279"/>
                <a:gd name="T11" fmla="*/ 0 h 118"/>
                <a:gd name="T12" fmla="*/ 0 w 279"/>
                <a:gd name="T13" fmla="*/ 0 h 118"/>
                <a:gd name="T14" fmla="*/ 0 w 279"/>
                <a:gd name="T15" fmla="*/ 0 h 118"/>
                <a:gd name="T16" fmla="*/ 0 w 279"/>
                <a:gd name="T17" fmla="*/ 0 h 118"/>
                <a:gd name="T18" fmla="*/ 0 w 279"/>
                <a:gd name="T19" fmla="*/ 0 h 118"/>
                <a:gd name="T20" fmla="*/ 0 w 279"/>
                <a:gd name="T21" fmla="*/ 0 h 118"/>
                <a:gd name="T22" fmla="*/ 0 w 279"/>
                <a:gd name="T23" fmla="*/ 0 h 118"/>
                <a:gd name="T24" fmla="*/ 0 w 279"/>
                <a:gd name="T25" fmla="*/ 0 h 118"/>
                <a:gd name="T26" fmla="*/ 0 w 279"/>
                <a:gd name="T27" fmla="*/ 0 h 118"/>
                <a:gd name="T28" fmla="*/ 0 w 279"/>
                <a:gd name="T29" fmla="*/ 0 h 118"/>
                <a:gd name="T30" fmla="*/ 0 w 279"/>
                <a:gd name="T31" fmla="*/ 0 h 118"/>
                <a:gd name="T32" fmla="*/ 0 w 279"/>
                <a:gd name="T33" fmla="*/ 0 h 118"/>
                <a:gd name="T34" fmla="*/ 0 w 279"/>
                <a:gd name="T35" fmla="*/ 0 h 118"/>
                <a:gd name="T36" fmla="*/ 0 w 279"/>
                <a:gd name="T37" fmla="*/ 0 h 118"/>
                <a:gd name="T38" fmla="*/ 0 w 279"/>
                <a:gd name="T39" fmla="*/ 0 h 118"/>
                <a:gd name="T40" fmla="*/ 0 w 279"/>
                <a:gd name="T41" fmla="*/ 0 h 118"/>
                <a:gd name="T42" fmla="*/ 0 w 279"/>
                <a:gd name="T43" fmla="*/ 0 h 118"/>
                <a:gd name="T44" fmla="*/ 0 w 279"/>
                <a:gd name="T45" fmla="*/ 0 h 118"/>
                <a:gd name="T46" fmla="*/ 0 w 279"/>
                <a:gd name="T47" fmla="*/ 0 h 118"/>
                <a:gd name="T48" fmla="*/ 0 w 279"/>
                <a:gd name="T49" fmla="*/ 0 h 118"/>
                <a:gd name="T50" fmla="*/ 0 w 279"/>
                <a:gd name="T51" fmla="*/ 0 h 118"/>
                <a:gd name="T52" fmla="*/ 0 w 279"/>
                <a:gd name="T53" fmla="*/ 0 h 118"/>
                <a:gd name="T54" fmla="*/ 0 w 279"/>
                <a:gd name="T55" fmla="*/ 0 h 118"/>
                <a:gd name="T56" fmla="*/ 0 w 279"/>
                <a:gd name="T57" fmla="*/ 0 h 118"/>
                <a:gd name="T58" fmla="*/ 0 w 279"/>
                <a:gd name="T59" fmla="*/ 0 h 118"/>
                <a:gd name="T60" fmla="*/ 0 w 279"/>
                <a:gd name="T61" fmla="*/ 0 h 118"/>
                <a:gd name="T62" fmla="*/ 0 w 279"/>
                <a:gd name="T63" fmla="*/ 0 h 118"/>
                <a:gd name="T64" fmla="*/ 0 w 279"/>
                <a:gd name="T65" fmla="*/ 0 h 118"/>
                <a:gd name="T66" fmla="*/ 0 w 279"/>
                <a:gd name="T67" fmla="*/ 0 h 118"/>
                <a:gd name="T68" fmla="*/ 0 w 279"/>
                <a:gd name="T69" fmla="*/ 0 h 118"/>
                <a:gd name="T70" fmla="*/ 0 w 279"/>
                <a:gd name="T71" fmla="*/ 0 h 118"/>
                <a:gd name="T72" fmla="*/ 0 w 279"/>
                <a:gd name="T73" fmla="*/ 0 h 118"/>
                <a:gd name="T74" fmla="*/ 0 w 279"/>
                <a:gd name="T75" fmla="*/ 0 h 118"/>
                <a:gd name="T76" fmla="*/ 0 w 279"/>
                <a:gd name="T77" fmla="*/ 0 h 118"/>
                <a:gd name="T78" fmla="*/ 0 w 279"/>
                <a:gd name="T79" fmla="*/ 0 h 118"/>
                <a:gd name="T80" fmla="*/ 0 w 279"/>
                <a:gd name="T81" fmla="*/ 0 h 118"/>
                <a:gd name="T82" fmla="*/ 0 w 279"/>
                <a:gd name="T83" fmla="*/ 0 h 118"/>
                <a:gd name="T84" fmla="*/ 0 w 279"/>
                <a:gd name="T85" fmla="*/ 0 h 118"/>
                <a:gd name="T86" fmla="*/ 0 w 279"/>
                <a:gd name="T87" fmla="*/ 0 h 118"/>
                <a:gd name="T88" fmla="*/ 0 w 279"/>
                <a:gd name="T89" fmla="*/ 0 h 118"/>
                <a:gd name="T90" fmla="*/ 0 w 279"/>
                <a:gd name="T91" fmla="*/ 0 h 118"/>
                <a:gd name="T92" fmla="*/ 0 w 279"/>
                <a:gd name="T93" fmla="*/ 0 h 118"/>
                <a:gd name="T94" fmla="*/ 0 w 279"/>
                <a:gd name="T95" fmla="*/ 0 h 118"/>
                <a:gd name="T96" fmla="*/ 0 w 279"/>
                <a:gd name="T97" fmla="*/ 0 h 118"/>
                <a:gd name="T98" fmla="*/ 0 w 279"/>
                <a:gd name="T99" fmla="*/ 0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118"/>
                <a:gd name="T152" fmla="*/ 279 w 279"/>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118">
                  <a:moveTo>
                    <a:pt x="53" y="103"/>
                  </a:moveTo>
                  <a:lnTo>
                    <a:pt x="51" y="102"/>
                  </a:lnTo>
                  <a:lnTo>
                    <a:pt x="47" y="98"/>
                  </a:lnTo>
                  <a:lnTo>
                    <a:pt x="41" y="93"/>
                  </a:lnTo>
                  <a:lnTo>
                    <a:pt x="37" y="86"/>
                  </a:lnTo>
                  <a:lnTo>
                    <a:pt x="36" y="78"/>
                  </a:lnTo>
                  <a:lnTo>
                    <a:pt x="38" y="71"/>
                  </a:lnTo>
                  <a:lnTo>
                    <a:pt x="47" y="63"/>
                  </a:lnTo>
                  <a:lnTo>
                    <a:pt x="63" y="57"/>
                  </a:lnTo>
                  <a:lnTo>
                    <a:pt x="64" y="56"/>
                  </a:lnTo>
                  <a:lnTo>
                    <a:pt x="68" y="55"/>
                  </a:lnTo>
                  <a:lnTo>
                    <a:pt x="74" y="52"/>
                  </a:lnTo>
                  <a:lnTo>
                    <a:pt x="82" y="48"/>
                  </a:lnTo>
                  <a:lnTo>
                    <a:pt x="91" y="44"/>
                  </a:lnTo>
                  <a:lnTo>
                    <a:pt x="102" y="40"/>
                  </a:lnTo>
                  <a:lnTo>
                    <a:pt x="116" y="35"/>
                  </a:lnTo>
                  <a:lnTo>
                    <a:pt x="130" y="30"/>
                  </a:lnTo>
                  <a:lnTo>
                    <a:pt x="146" y="26"/>
                  </a:lnTo>
                  <a:lnTo>
                    <a:pt x="164" y="21"/>
                  </a:lnTo>
                  <a:lnTo>
                    <a:pt x="181" y="17"/>
                  </a:lnTo>
                  <a:lnTo>
                    <a:pt x="199" y="13"/>
                  </a:lnTo>
                  <a:lnTo>
                    <a:pt x="219" y="11"/>
                  </a:lnTo>
                  <a:lnTo>
                    <a:pt x="238" y="10"/>
                  </a:lnTo>
                  <a:lnTo>
                    <a:pt x="258" y="10"/>
                  </a:lnTo>
                  <a:lnTo>
                    <a:pt x="279" y="11"/>
                  </a:lnTo>
                  <a:lnTo>
                    <a:pt x="276" y="11"/>
                  </a:lnTo>
                  <a:lnTo>
                    <a:pt x="271" y="10"/>
                  </a:lnTo>
                  <a:lnTo>
                    <a:pt x="260" y="7"/>
                  </a:lnTo>
                  <a:lnTo>
                    <a:pt x="248" y="6"/>
                  </a:lnTo>
                  <a:lnTo>
                    <a:pt x="231" y="4"/>
                  </a:lnTo>
                  <a:lnTo>
                    <a:pt x="213" y="3"/>
                  </a:lnTo>
                  <a:lnTo>
                    <a:pt x="193" y="2"/>
                  </a:lnTo>
                  <a:lnTo>
                    <a:pt x="172" y="0"/>
                  </a:lnTo>
                  <a:lnTo>
                    <a:pt x="150" y="2"/>
                  </a:lnTo>
                  <a:lnTo>
                    <a:pt x="127" y="4"/>
                  </a:lnTo>
                  <a:lnTo>
                    <a:pt x="104" y="7"/>
                  </a:lnTo>
                  <a:lnTo>
                    <a:pt x="82" y="13"/>
                  </a:lnTo>
                  <a:lnTo>
                    <a:pt x="61" y="20"/>
                  </a:lnTo>
                  <a:lnTo>
                    <a:pt x="40" y="29"/>
                  </a:lnTo>
                  <a:lnTo>
                    <a:pt x="23" y="42"/>
                  </a:lnTo>
                  <a:lnTo>
                    <a:pt x="7" y="57"/>
                  </a:lnTo>
                  <a:lnTo>
                    <a:pt x="6" y="59"/>
                  </a:lnTo>
                  <a:lnTo>
                    <a:pt x="3" y="64"/>
                  </a:lnTo>
                  <a:lnTo>
                    <a:pt x="1" y="71"/>
                  </a:lnTo>
                  <a:lnTo>
                    <a:pt x="0" y="80"/>
                  </a:lnTo>
                  <a:lnTo>
                    <a:pt x="1" y="89"/>
                  </a:lnTo>
                  <a:lnTo>
                    <a:pt x="5" y="99"/>
                  </a:lnTo>
                  <a:lnTo>
                    <a:pt x="14" y="110"/>
                  </a:lnTo>
                  <a:lnTo>
                    <a:pt x="28" y="118"/>
                  </a:lnTo>
                  <a:lnTo>
                    <a:pt x="53"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5" name="Freeform 1097"/>
            <p:cNvSpPr>
              <a:spLocks/>
            </p:cNvSpPr>
            <p:nvPr/>
          </p:nvSpPr>
          <p:spPr bwMode="auto">
            <a:xfrm>
              <a:off x="3334" y="3776"/>
              <a:ext cx="166" cy="214"/>
            </a:xfrm>
            <a:custGeom>
              <a:avLst/>
              <a:gdLst>
                <a:gd name="T0" fmla="*/ 1 w 332"/>
                <a:gd name="T1" fmla="*/ 0 h 429"/>
                <a:gd name="T2" fmla="*/ 1 w 332"/>
                <a:gd name="T3" fmla="*/ 0 h 429"/>
                <a:gd name="T4" fmla="*/ 1 w 332"/>
                <a:gd name="T5" fmla="*/ 0 h 429"/>
                <a:gd name="T6" fmla="*/ 1 w 332"/>
                <a:gd name="T7" fmla="*/ 0 h 429"/>
                <a:gd name="T8" fmla="*/ 1 w 332"/>
                <a:gd name="T9" fmla="*/ 0 h 429"/>
                <a:gd name="T10" fmla="*/ 1 w 332"/>
                <a:gd name="T11" fmla="*/ 0 h 429"/>
                <a:gd name="T12" fmla="*/ 1 w 332"/>
                <a:gd name="T13" fmla="*/ 0 h 429"/>
                <a:gd name="T14" fmla="*/ 1 w 332"/>
                <a:gd name="T15" fmla="*/ 0 h 429"/>
                <a:gd name="T16" fmla="*/ 1 w 332"/>
                <a:gd name="T17" fmla="*/ 0 h 429"/>
                <a:gd name="T18" fmla="*/ 1 w 332"/>
                <a:gd name="T19" fmla="*/ 0 h 429"/>
                <a:gd name="T20" fmla="*/ 1 w 332"/>
                <a:gd name="T21" fmla="*/ 0 h 429"/>
                <a:gd name="T22" fmla="*/ 0 w 332"/>
                <a:gd name="T23" fmla="*/ 0 h 429"/>
                <a:gd name="T24" fmla="*/ 1 w 332"/>
                <a:gd name="T25" fmla="*/ 0 h 429"/>
                <a:gd name="T26" fmla="*/ 1 w 332"/>
                <a:gd name="T27" fmla="*/ 0 h 429"/>
                <a:gd name="T28" fmla="*/ 1 w 332"/>
                <a:gd name="T29" fmla="*/ 0 h 429"/>
                <a:gd name="T30" fmla="*/ 1 w 332"/>
                <a:gd name="T31" fmla="*/ 0 h 429"/>
                <a:gd name="T32" fmla="*/ 1 w 332"/>
                <a:gd name="T33" fmla="*/ 0 h 429"/>
                <a:gd name="T34" fmla="*/ 1 w 332"/>
                <a:gd name="T35" fmla="*/ 0 h 429"/>
                <a:gd name="T36" fmla="*/ 1 w 332"/>
                <a:gd name="T37" fmla="*/ 0 h 429"/>
                <a:gd name="T38" fmla="*/ 1 w 332"/>
                <a:gd name="T39" fmla="*/ 0 h 429"/>
                <a:gd name="T40" fmla="*/ 1 w 332"/>
                <a:gd name="T41" fmla="*/ 0 h 429"/>
                <a:gd name="T42" fmla="*/ 1 w 332"/>
                <a:gd name="T43" fmla="*/ 0 h 429"/>
                <a:gd name="T44" fmla="*/ 1 w 332"/>
                <a:gd name="T45" fmla="*/ 0 h 429"/>
                <a:gd name="T46" fmla="*/ 1 w 332"/>
                <a:gd name="T47" fmla="*/ 0 h 429"/>
                <a:gd name="T48" fmla="*/ 1 w 332"/>
                <a:gd name="T49" fmla="*/ 0 h 429"/>
                <a:gd name="T50" fmla="*/ 1 w 332"/>
                <a:gd name="T51" fmla="*/ 0 h 429"/>
                <a:gd name="T52" fmla="*/ 1 w 332"/>
                <a:gd name="T53" fmla="*/ 0 h 429"/>
                <a:gd name="T54" fmla="*/ 1 w 332"/>
                <a:gd name="T55" fmla="*/ 0 h 429"/>
                <a:gd name="T56" fmla="*/ 1 w 332"/>
                <a:gd name="T57" fmla="*/ 0 h 429"/>
                <a:gd name="T58" fmla="*/ 1 w 332"/>
                <a:gd name="T59" fmla="*/ 0 h 429"/>
                <a:gd name="T60" fmla="*/ 1 w 332"/>
                <a:gd name="T61" fmla="*/ 0 h 429"/>
                <a:gd name="T62" fmla="*/ 1 w 332"/>
                <a:gd name="T63" fmla="*/ 0 h 429"/>
                <a:gd name="T64" fmla="*/ 1 w 332"/>
                <a:gd name="T65" fmla="*/ 0 h 429"/>
                <a:gd name="T66" fmla="*/ 1 w 332"/>
                <a:gd name="T67" fmla="*/ 0 h 429"/>
                <a:gd name="T68" fmla="*/ 1 w 332"/>
                <a:gd name="T69" fmla="*/ 0 h 429"/>
                <a:gd name="T70" fmla="*/ 1 w 332"/>
                <a:gd name="T71" fmla="*/ 0 h 429"/>
                <a:gd name="T72" fmla="*/ 1 w 332"/>
                <a:gd name="T73" fmla="*/ 0 h 429"/>
                <a:gd name="T74" fmla="*/ 1 w 332"/>
                <a:gd name="T75" fmla="*/ 0 h 429"/>
                <a:gd name="T76" fmla="*/ 1 w 332"/>
                <a:gd name="T77" fmla="*/ 0 h 429"/>
                <a:gd name="T78" fmla="*/ 1 w 332"/>
                <a:gd name="T79" fmla="*/ 0 h 429"/>
                <a:gd name="T80" fmla="*/ 1 w 332"/>
                <a:gd name="T81" fmla="*/ 0 h 429"/>
                <a:gd name="T82" fmla="*/ 1 w 332"/>
                <a:gd name="T83" fmla="*/ 0 h 429"/>
                <a:gd name="T84" fmla="*/ 1 w 332"/>
                <a:gd name="T85" fmla="*/ 0 h 429"/>
                <a:gd name="T86" fmla="*/ 1 w 332"/>
                <a:gd name="T87" fmla="*/ 0 h 429"/>
                <a:gd name="T88" fmla="*/ 1 w 332"/>
                <a:gd name="T89" fmla="*/ 0 h 429"/>
                <a:gd name="T90" fmla="*/ 1 w 332"/>
                <a:gd name="T91" fmla="*/ 0 h 429"/>
                <a:gd name="T92" fmla="*/ 1 w 332"/>
                <a:gd name="T93" fmla="*/ 0 h 429"/>
                <a:gd name="T94" fmla="*/ 1 w 332"/>
                <a:gd name="T95" fmla="*/ 0 h 429"/>
                <a:gd name="T96" fmla="*/ 1 w 332"/>
                <a:gd name="T97" fmla="*/ 0 h 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2"/>
                <a:gd name="T148" fmla="*/ 0 h 429"/>
                <a:gd name="T149" fmla="*/ 332 w 332"/>
                <a:gd name="T150" fmla="*/ 429 h 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2" h="429">
                  <a:moveTo>
                    <a:pt x="188" y="421"/>
                  </a:moveTo>
                  <a:lnTo>
                    <a:pt x="183" y="416"/>
                  </a:lnTo>
                  <a:lnTo>
                    <a:pt x="171" y="402"/>
                  </a:lnTo>
                  <a:lnTo>
                    <a:pt x="153" y="381"/>
                  </a:lnTo>
                  <a:lnTo>
                    <a:pt x="130" y="354"/>
                  </a:lnTo>
                  <a:lnTo>
                    <a:pt x="105" y="323"/>
                  </a:lnTo>
                  <a:lnTo>
                    <a:pt x="80" y="286"/>
                  </a:lnTo>
                  <a:lnTo>
                    <a:pt x="54" y="248"/>
                  </a:lnTo>
                  <a:lnTo>
                    <a:pt x="32" y="209"/>
                  </a:lnTo>
                  <a:lnTo>
                    <a:pt x="15" y="169"/>
                  </a:lnTo>
                  <a:lnTo>
                    <a:pt x="4" y="131"/>
                  </a:lnTo>
                  <a:lnTo>
                    <a:pt x="0" y="96"/>
                  </a:lnTo>
                  <a:lnTo>
                    <a:pt x="6" y="63"/>
                  </a:lnTo>
                  <a:lnTo>
                    <a:pt x="24" y="37"/>
                  </a:lnTo>
                  <a:lnTo>
                    <a:pt x="55" y="17"/>
                  </a:lnTo>
                  <a:lnTo>
                    <a:pt x="102" y="4"/>
                  </a:lnTo>
                  <a:lnTo>
                    <a:pt x="164" y="0"/>
                  </a:lnTo>
                  <a:lnTo>
                    <a:pt x="158" y="1"/>
                  </a:lnTo>
                  <a:lnTo>
                    <a:pt x="144" y="5"/>
                  </a:lnTo>
                  <a:lnTo>
                    <a:pt x="126" y="12"/>
                  </a:lnTo>
                  <a:lnTo>
                    <a:pt x="104" y="22"/>
                  </a:lnTo>
                  <a:lnTo>
                    <a:pt x="83" y="35"/>
                  </a:lnTo>
                  <a:lnTo>
                    <a:pt x="67" y="51"/>
                  </a:lnTo>
                  <a:lnTo>
                    <a:pt x="58" y="70"/>
                  </a:lnTo>
                  <a:lnTo>
                    <a:pt x="59" y="93"/>
                  </a:lnTo>
                  <a:lnTo>
                    <a:pt x="60" y="98"/>
                  </a:lnTo>
                  <a:lnTo>
                    <a:pt x="65" y="112"/>
                  </a:lnTo>
                  <a:lnTo>
                    <a:pt x="70" y="133"/>
                  </a:lnTo>
                  <a:lnTo>
                    <a:pt x="80" y="159"/>
                  </a:lnTo>
                  <a:lnTo>
                    <a:pt x="91" y="189"/>
                  </a:lnTo>
                  <a:lnTo>
                    <a:pt x="105" y="222"/>
                  </a:lnTo>
                  <a:lnTo>
                    <a:pt x="120" y="257"/>
                  </a:lnTo>
                  <a:lnTo>
                    <a:pt x="138" y="292"/>
                  </a:lnTo>
                  <a:lnTo>
                    <a:pt x="157" y="324"/>
                  </a:lnTo>
                  <a:lnTo>
                    <a:pt x="179" y="353"/>
                  </a:lnTo>
                  <a:lnTo>
                    <a:pt x="201" y="378"/>
                  </a:lnTo>
                  <a:lnTo>
                    <a:pt x="225" y="395"/>
                  </a:lnTo>
                  <a:lnTo>
                    <a:pt x="250" y="406"/>
                  </a:lnTo>
                  <a:lnTo>
                    <a:pt x="277" y="407"/>
                  </a:lnTo>
                  <a:lnTo>
                    <a:pt x="303" y="398"/>
                  </a:lnTo>
                  <a:lnTo>
                    <a:pt x="332" y="376"/>
                  </a:lnTo>
                  <a:lnTo>
                    <a:pt x="330" y="379"/>
                  </a:lnTo>
                  <a:lnTo>
                    <a:pt x="324" y="387"/>
                  </a:lnTo>
                  <a:lnTo>
                    <a:pt x="312" y="400"/>
                  </a:lnTo>
                  <a:lnTo>
                    <a:pt x="297" y="411"/>
                  </a:lnTo>
                  <a:lnTo>
                    <a:pt x="278" y="422"/>
                  </a:lnTo>
                  <a:lnTo>
                    <a:pt x="252" y="429"/>
                  </a:lnTo>
                  <a:lnTo>
                    <a:pt x="223" y="429"/>
                  </a:lnTo>
                  <a:lnTo>
                    <a:pt x="188" y="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6" name="Freeform 1098"/>
            <p:cNvSpPr>
              <a:spLocks/>
            </p:cNvSpPr>
            <p:nvPr/>
          </p:nvSpPr>
          <p:spPr bwMode="auto">
            <a:xfrm>
              <a:off x="3269" y="3851"/>
              <a:ext cx="82" cy="179"/>
            </a:xfrm>
            <a:custGeom>
              <a:avLst/>
              <a:gdLst>
                <a:gd name="T0" fmla="*/ 0 w 165"/>
                <a:gd name="T1" fmla="*/ 1 h 358"/>
                <a:gd name="T2" fmla="*/ 0 w 165"/>
                <a:gd name="T3" fmla="*/ 1 h 358"/>
                <a:gd name="T4" fmla="*/ 0 w 165"/>
                <a:gd name="T5" fmla="*/ 1 h 358"/>
                <a:gd name="T6" fmla="*/ 0 w 165"/>
                <a:gd name="T7" fmla="*/ 1 h 358"/>
                <a:gd name="T8" fmla="*/ 0 w 165"/>
                <a:gd name="T9" fmla="*/ 1 h 358"/>
                <a:gd name="T10" fmla="*/ 0 w 165"/>
                <a:gd name="T11" fmla="*/ 1 h 358"/>
                <a:gd name="T12" fmla="*/ 0 w 165"/>
                <a:gd name="T13" fmla="*/ 1 h 358"/>
                <a:gd name="T14" fmla="*/ 0 w 165"/>
                <a:gd name="T15" fmla="*/ 1 h 358"/>
                <a:gd name="T16" fmla="*/ 0 w 165"/>
                <a:gd name="T17" fmla="*/ 1 h 358"/>
                <a:gd name="T18" fmla="*/ 0 w 165"/>
                <a:gd name="T19" fmla="*/ 1 h 358"/>
                <a:gd name="T20" fmla="*/ 0 w 165"/>
                <a:gd name="T21" fmla="*/ 1 h 358"/>
                <a:gd name="T22" fmla="*/ 0 w 165"/>
                <a:gd name="T23" fmla="*/ 1 h 358"/>
                <a:gd name="T24" fmla="*/ 0 w 165"/>
                <a:gd name="T25" fmla="*/ 1 h 358"/>
                <a:gd name="T26" fmla="*/ 0 w 165"/>
                <a:gd name="T27" fmla="*/ 1 h 358"/>
                <a:gd name="T28" fmla="*/ 0 w 165"/>
                <a:gd name="T29" fmla="*/ 1 h 358"/>
                <a:gd name="T30" fmla="*/ 0 w 165"/>
                <a:gd name="T31" fmla="*/ 1 h 358"/>
                <a:gd name="T32" fmla="*/ 0 w 165"/>
                <a:gd name="T33" fmla="*/ 0 h 358"/>
                <a:gd name="T34" fmla="*/ 0 w 165"/>
                <a:gd name="T35" fmla="*/ 1 h 358"/>
                <a:gd name="T36" fmla="*/ 0 w 165"/>
                <a:gd name="T37" fmla="*/ 1 h 358"/>
                <a:gd name="T38" fmla="*/ 0 w 165"/>
                <a:gd name="T39" fmla="*/ 1 h 358"/>
                <a:gd name="T40" fmla="*/ 0 w 165"/>
                <a:gd name="T41" fmla="*/ 1 h 358"/>
                <a:gd name="T42" fmla="*/ 0 w 165"/>
                <a:gd name="T43" fmla="*/ 1 h 358"/>
                <a:gd name="T44" fmla="*/ 0 w 165"/>
                <a:gd name="T45" fmla="*/ 1 h 358"/>
                <a:gd name="T46" fmla="*/ 0 w 165"/>
                <a:gd name="T47" fmla="*/ 1 h 358"/>
                <a:gd name="T48" fmla="*/ 0 w 165"/>
                <a:gd name="T49" fmla="*/ 1 h 358"/>
                <a:gd name="T50" fmla="*/ 0 w 165"/>
                <a:gd name="T51" fmla="*/ 1 h 358"/>
                <a:gd name="T52" fmla="*/ 0 w 165"/>
                <a:gd name="T53" fmla="*/ 1 h 358"/>
                <a:gd name="T54" fmla="*/ 0 w 165"/>
                <a:gd name="T55" fmla="*/ 1 h 358"/>
                <a:gd name="T56" fmla="*/ 0 w 165"/>
                <a:gd name="T57" fmla="*/ 1 h 358"/>
                <a:gd name="T58" fmla="*/ 0 w 165"/>
                <a:gd name="T59" fmla="*/ 1 h 358"/>
                <a:gd name="T60" fmla="*/ 0 w 165"/>
                <a:gd name="T61" fmla="*/ 1 h 358"/>
                <a:gd name="T62" fmla="*/ 0 w 165"/>
                <a:gd name="T63" fmla="*/ 1 h 358"/>
                <a:gd name="T64" fmla="*/ 0 w 165"/>
                <a:gd name="T65" fmla="*/ 1 h 358"/>
                <a:gd name="T66" fmla="*/ 0 w 165"/>
                <a:gd name="T67" fmla="*/ 1 h 358"/>
                <a:gd name="T68" fmla="*/ 0 w 165"/>
                <a:gd name="T69" fmla="*/ 1 h 3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
                <a:gd name="T106" fmla="*/ 0 h 358"/>
                <a:gd name="T107" fmla="*/ 165 w 165"/>
                <a:gd name="T108" fmla="*/ 358 h 3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 h="358">
                  <a:moveTo>
                    <a:pt x="0" y="358"/>
                  </a:moveTo>
                  <a:lnTo>
                    <a:pt x="0" y="355"/>
                  </a:lnTo>
                  <a:lnTo>
                    <a:pt x="0" y="344"/>
                  </a:lnTo>
                  <a:lnTo>
                    <a:pt x="2" y="328"/>
                  </a:lnTo>
                  <a:lnTo>
                    <a:pt x="7" y="309"/>
                  </a:lnTo>
                  <a:lnTo>
                    <a:pt x="16" y="287"/>
                  </a:lnTo>
                  <a:lnTo>
                    <a:pt x="29" y="264"/>
                  </a:lnTo>
                  <a:lnTo>
                    <a:pt x="47" y="241"/>
                  </a:lnTo>
                  <a:lnTo>
                    <a:pt x="73" y="220"/>
                  </a:lnTo>
                  <a:lnTo>
                    <a:pt x="73" y="213"/>
                  </a:lnTo>
                  <a:lnTo>
                    <a:pt x="74" y="193"/>
                  </a:lnTo>
                  <a:lnTo>
                    <a:pt x="77" y="165"/>
                  </a:lnTo>
                  <a:lnTo>
                    <a:pt x="83" y="131"/>
                  </a:lnTo>
                  <a:lnTo>
                    <a:pt x="91" y="94"/>
                  </a:lnTo>
                  <a:lnTo>
                    <a:pt x="103" y="59"/>
                  </a:lnTo>
                  <a:lnTo>
                    <a:pt x="118" y="25"/>
                  </a:lnTo>
                  <a:lnTo>
                    <a:pt x="138" y="0"/>
                  </a:lnTo>
                  <a:lnTo>
                    <a:pt x="165" y="36"/>
                  </a:lnTo>
                  <a:lnTo>
                    <a:pt x="161" y="43"/>
                  </a:lnTo>
                  <a:lnTo>
                    <a:pt x="153" y="60"/>
                  </a:lnTo>
                  <a:lnTo>
                    <a:pt x="141" y="86"/>
                  </a:lnTo>
                  <a:lnTo>
                    <a:pt x="128" y="116"/>
                  </a:lnTo>
                  <a:lnTo>
                    <a:pt x="115" y="149"/>
                  </a:lnTo>
                  <a:lnTo>
                    <a:pt x="106" y="178"/>
                  </a:lnTo>
                  <a:lnTo>
                    <a:pt x="101" y="204"/>
                  </a:lnTo>
                  <a:lnTo>
                    <a:pt x="103" y="220"/>
                  </a:lnTo>
                  <a:lnTo>
                    <a:pt x="98" y="225"/>
                  </a:lnTo>
                  <a:lnTo>
                    <a:pt x="88" y="237"/>
                  </a:lnTo>
                  <a:lnTo>
                    <a:pt x="74" y="256"/>
                  </a:lnTo>
                  <a:lnTo>
                    <a:pt x="58" y="276"/>
                  </a:lnTo>
                  <a:lnTo>
                    <a:pt x="43" y="298"/>
                  </a:lnTo>
                  <a:lnTo>
                    <a:pt x="31" y="319"/>
                  </a:lnTo>
                  <a:lnTo>
                    <a:pt x="27" y="336"/>
                  </a:lnTo>
                  <a:lnTo>
                    <a:pt x="31" y="34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7" name="Freeform 1099"/>
            <p:cNvSpPr>
              <a:spLocks/>
            </p:cNvSpPr>
            <p:nvPr/>
          </p:nvSpPr>
          <p:spPr bwMode="auto">
            <a:xfrm>
              <a:off x="3218" y="3346"/>
              <a:ext cx="122" cy="185"/>
            </a:xfrm>
            <a:custGeom>
              <a:avLst/>
              <a:gdLst>
                <a:gd name="T0" fmla="*/ 1 w 244"/>
                <a:gd name="T1" fmla="*/ 0 h 371"/>
                <a:gd name="T2" fmla="*/ 1 w 244"/>
                <a:gd name="T3" fmla="*/ 0 h 371"/>
                <a:gd name="T4" fmla="*/ 1 w 244"/>
                <a:gd name="T5" fmla="*/ 0 h 371"/>
                <a:gd name="T6" fmla="*/ 1 w 244"/>
                <a:gd name="T7" fmla="*/ 0 h 371"/>
                <a:gd name="T8" fmla="*/ 1 w 244"/>
                <a:gd name="T9" fmla="*/ 0 h 371"/>
                <a:gd name="T10" fmla="*/ 1 w 244"/>
                <a:gd name="T11" fmla="*/ 0 h 371"/>
                <a:gd name="T12" fmla="*/ 1 w 244"/>
                <a:gd name="T13" fmla="*/ 0 h 371"/>
                <a:gd name="T14" fmla="*/ 1 w 244"/>
                <a:gd name="T15" fmla="*/ 0 h 371"/>
                <a:gd name="T16" fmla="*/ 1 w 244"/>
                <a:gd name="T17" fmla="*/ 0 h 371"/>
                <a:gd name="T18" fmla="*/ 1 w 244"/>
                <a:gd name="T19" fmla="*/ 0 h 371"/>
                <a:gd name="T20" fmla="*/ 1 w 244"/>
                <a:gd name="T21" fmla="*/ 0 h 371"/>
                <a:gd name="T22" fmla="*/ 1 w 244"/>
                <a:gd name="T23" fmla="*/ 0 h 371"/>
                <a:gd name="T24" fmla="*/ 1 w 244"/>
                <a:gd name="T25" fmla="*/ 0 h 371"/>
                <a:gd name="T26" fmla="*/ 1 w 244"/>
                <a:gd name="T27" fmla="*/ 0 h 371"/>
                <a:gd name="T28" fmla="*/ 1 w 244"/>
                <a:gd name="T29" fmla="*/ 0 h 371"/>
                <a:gd name="T30" fmla="*/ 1 w 244"/>
                <a:gd name="T31" fmla="*/ 0 h 371"/>
                <a:gd name="T32" fmla="*/ 1 w 244"/>
                <a:gd name="T33" fmla="*/ 0 h 371"/>
                <a:gd name="T34" fmla="*/ 1 w 244"/>
                <a:gd name="T35" fmla="*/ 0 h 371"/>
                <a:gd name="T36" fmla="*/ 1 w 244"/>
                <a:gd name="T37" fmla="*/ 0 h 371"/>
                <a:gd name="T38" fmla="*/ 1 w 244"/>
                <a:gd name="T39" fmla="*/ 0 h 371"/>
                <a:gd name="T40" fmla="*/ 1 w 244"/>
                <a:gd name="T41" fmla="*/ 0 h 371"/>
                <a:gd name="T42" fmla="*/ 1 w 244"/>
                <a:gd name="T43" fmla="*/ 0 h 371"/>
                <a:gd name="T44" fmla="*/ 1 w 244"/>
                <a:gd name="T45" fmla="*/ 0 h 371"/>
                <a:gd name="T46" fmla="*/ 1 w 244"/>
                <a:gd name="T47" fmla="*/ 0 h 371"/>
                <a:gd name="T48" fmla="*/ 1 w 244"/>
                <a:gd name="T49" fmla="*/ 0 h 371"/>
                <a:gd name="T50" fmla="*/ 1 w 244"/>
                <a:gd name="T51" fmla="*/ 0 h 371"/>
                <a:gd name="T52" fmla="*/ 1 w 244"/>
                <a:gd name="T53" fmla="*/ 0 h 371"/>
                <a:gd name="T54" fmla="*/ 1 w 244"/>
                <a:gd name="T55" fmla="*/ 0 h 371"/>
                <a:gd name="T56" fmla="*/ 1 w 244"/>
                <a:gd name="T57" fmla="*/ 0 h 371"/>
                <a:gd name="T58" fmla="*/ 1 w 244"/>
                <a:gd name="T59" fmla="*/ 0 h 371"/>
                <a:gd name="T60" fmla="*/ 1 w 244"/>
                <a:gd name="T61" fmla="*/ 0 h 371"/>
                <a:gd name="T62" fmla="*/ 1 w 244"/>
                <a:gd name="T63" fmla="*/ 0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371"/>
                <a:gd name="T98" fmla="*/ 244 w 244"/>
                <a:gd name="T99" fmla="*/ 371 h 3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371">
                  <a:moveTo>
                    <a:pt x="230" y="303"/>
                  </a:moveTo>
                  <a:lnTo>
                    <a:pt x="225" y="304"/>
                  </a:lnTo>
                  <a:lnTo>
                    <a:pt x="214" y="307"/>
                  </a:lnTo>
                  <a:lnTo>
                    <a:pt x="195" y="309"/>
                  </a:lnTo>
                  <a:lnTo>
                    <a:pt x="175" y="311"/>
                  </a:lnTo>
                  <a:lnTo>
                    <a:pt x="153" y="308"/>
                  </a:lnTo>
                  <a:lnTo>
                    <a:pt x="131" y="301"/>
                  </a:lnTo>
                  <a:lnTo>
                    <a:pt x="111" y="288"/>
                  </a:lnTo>
                  <a:lnTo>
                    <a:pt x="98" y="265"/>
                  </a:lnTo>
                  <a:lnTo>
                    <a:pt x="95" y="270"/>
                  </a:lnTo>
                  <a:lnTo>
                    <a:pt x="92" y="285"/>
                  </a:lnTo>
                  <a:lnTo>
                    <a:pt x="92" y="304"/>
                  </a:lnTo>
                  <a:lnTo>
                    <a:pt x="102" y="320"/>
                  </a:lnTo>
                  <a:lnTo>
                    <a:pt x="99" y="318"/>
                  </a:lnTo>
                  <a:lnTo>
                    <a:pt x="89" y="312"/>
                  </a:lnTo>
                  <a:lnTo>
                    <a:pt x="77" y="299"/>
                  </a:lnTo>
                  <a:lnTo>
                    <a:pt x="63" y="281"/>
                  </a:lnTo>
                  <a:lnTo>
                    <a:pt x="50" y="255"/>
                  </a:lnTo>
                  <a:lnTo>
                    <a:pt x="42" y="222"/>
                  </a:lnTo>
                  <a:lnTo>
                    <a:pt x="39" y="179"/>
                  </a:lnTo>
                  <a:lnTo>
                    <a:pt x="43" y="127"/>
                  </a:lnTo>
                  <a:lnTo>
                    <a:pt x="43" y="123"/>
                  </a:lnTo>
                  <a:lnTo>
                    <a:pt x="45" y="110"/>
                  </a:lnTo>
                  <a:lnTo>
                    <a:pt x="46" y="93"/>
                  </a:lnTo>
                  <a:lnTo>
                    <a:pt x="46" y="72"/>
                  </a:lnTo>
                  <a:lnTo>
                    <a:pt x="43" y="49"/>
                  </a:lnTo>
                  <a:lnTo>
                    <a:pt x="40" y="28"/>
                  </a:lnTo>
                  <a:lnTo>
                    <a:pt x="32" y="11"/>
                  </a:lnTo>
                  <a:lnTo>
                    <a:pt x="22" y="0"/>
                  </a:lnTo>
                  <a:lnTo>
                    <a:pt x="20" y="0"/>
                  </a:lnTo>
                  <a:lnTo>
                    <a:pt x="16" y="1"/>
                  </a:lnTo>
                  <a:lnTo>
                    <a:pt x="11" y="3"/>
                  </a:lnTo>
                  <a:lnTo>
                    <a:pt x="5" y="7"/>
                  </a:lnTo>
                  <a:lnTo>
                    <a:pt x="2" y="11"/>
                  </a:lnTo>
                  <a:lnTo>
                    <a:pt x="0" y="18"/>
                  </a:lnTo>
                  <a:lnTo>
                    <a:pt x="2" y="25"/>
                  </a:lnTo>
                  <a:lnTo>
                    <a:pt x="9" y="34"/>
                  </a:lnTo>
                  <a:lnTo>
                    <a:pt x="12" y="43"/>
                  </a:lnTo>
                  <a:lnTo>
                    <a:pt x="17" y="68"/>
                  </a:lnTo>
                  <a:lnTo>
                    <a:pt x="18" y="101"/>
                  </a:lnTo>
                  <a:lnTo>
                    <a:pt x="9" y="137"/>
                  </a:lnTo>
                  <a:lnTo>
                    <a:pt x="8" y="144"/>
                  </a:lnTo>
                  <a:lnTo>
                    <a:pt x="5" y="164"/>
                  </a:lnTo>
                  <a:lnTo>
                    <a:pt x="4" y="194"/>
                  </a:lnTo>
                  <a:lnTo>
                    <a:pt x="7" y="230"/>
                  </a:lnTo>
                  <a:lnTo>
                    <a:pt x="16" y="269"/>
                  </a:lnTo>
                  <a:lnTo>
                    <a:pt x="34" y="307"/>
                  </a:lnTo>
                  <a:lnTo>
                    <a:pt x="63" y="342"/>
                  </a:lnTo>
                  <a:lnTo>
                    <a:pt x="106" y="371"/>
                  </a:lnTo>
                  <a:lnTo>
                    <a:pt x="107" y="368"/>
                  </a:lnTo>
                  <a:lnTo>
                    <a:pt x="109" y="362"/>
                  </a:lnTo>
                  <a:lnTo>
                    <a:pt x="113" y="354"/>
                  </a:lnTo>
                  <a:lnTo>
                    <a:pt x="118" y="346"/>
                  </a:lnTo>
                  <a:lnTo>
                    <a:pt x="125" y="341"/>
                  </a:lnTo>
                  <a:lnTo>
                    <a:pt x="133" y="336"/>
                  </a:lnTo>
                  <a:lnTo>
                    <a:pt x="142" y="337"/>
                  </a:lnTo>
                  <a:lnTo>
                    <a:pt x="153" y="345"/>
                  </a:lnTo>
                  <a:lnTo>
                    <a:pt x="159" y="346"/>
                  </a:lnTo>
                  <a:lnTo>
                    <a:pt x="174" y="347"/>
                  </a:lnTo>
                  <a:lnTo>
                    <a:pt x="193" y="349"/>
                  </a:lnTo>
                  <a:lnTo>
                    <a:pt x="214" y="347"/>
                  </a:lnTo>
                  <a:lnTo>
                    <a:pt x="232" y="344"/>
                  </a:lnTo>
                  <a:lnTo>
                    <a:pt x="243" y="336"/>
                  </a:lnTo>
                  <a:lnTo>
                    <a:pt x="244" y="323"/>
                  </a:lnTo>
                  <a:lnTo>
                    <a:pt x="23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8" name="Freeform 1100"/>
            <p:cNvSpPr>
              <a:spLocks/>
            </p:cNvSpPr>
            <p:nvPr/>
          </p:nvSpPr>
          <p:spPr bwMode="auto">
            <a:xfrm>
              <a:off x="3204" y="3706"/>
              <a:ext cx="51" cy="154"/>
            </a:xfrm>
            <a:custGeom>
              <a:avLst/>
              <a:gdLst>
                <a:gd name="T0" fmla="*/ 0 w 101"/>
                <a:gd name="T1" fmla="*/ 1 h 307"/>
                <a:gd name="T2" fmla="*/ 0 w 101"/>
                <a:gd name="T3" fmla="*/ 1 h 307"/>
                <a:gd name="T4" fmla="*/ 0 w 101"/>
                <a:gd name="T5" fmla="*/ 1 h 307"/>
                <a:gd name="T6" fmla="*/ 1 w 101"/>
                <a:gd name="T7" fmla="*/ 1 h 307"/>
                <a:gd name="T8" fmla="*/ 1 w 101"/>
                <a:gd name="T9" fmla="*/ 1 h 307"/>
                <a:gd name="T10" fmla="*/ 1 w 101"/>
                <a:gd name="T11" fmla="*/ 1 h 307"/>
                <a:gd name="T12" fmla="*/ 1 w 101"/>
                <a:gd name="T13" fmla="*/ 1 h 307"/>
                <a:gd name="T14" fmla="*/ 1 w 101"/>
                <a:gd name="T15" fmla="*/ 1 h 307"/>
                <a:gd name="T16" fmla="*/ 1 w 101"/>
                <a:gd name="T17" fmla="*/ 1 h 307"/>
                <a:gd name="T18" fmla="*/ 1 w 101"/>
                <a:gd name="T19" fmla="*/ 1 h 307"/>
                <a:gd name="T20" fmla="*/ 1 w 101"/>
                <a:gd name="T21" fmla="*/ 1 h 307"/>
                <a:gd name="T22" fmla="*/ 1 w 101"/>
                <a:gd name="T23" fmla="*/ 1 h 307"/>
                <a:gd name="T24" fmla="*/ 1 w 101"/>
                <a:gd name="T25" fmla="*/ 1 h 307"/>
                <a:gd name="T26" fmla="*/ 1 w 101"/>
                <a:gd name="T27" fmla="*/ 1 h 307"/>
                <a:gd name="T28" fmla="*/ 1 w 101"/>
                <a:gd name="T29" fmla="*/ 1 h 307"/>
                <a:gd name="T30" fmla="*/ 1 w 101"/>
                <a:gd name="T31" fmla="*/ 1 h 307"/>
                <a:gd name="T32" fmla="*/ 1 w 101"/>
                <a:gd name="T33" fmla="*/ 1 h 307"/>
                <a:gd name="T34" fmla="*/ 1 w 101"/>
                <a:gd name="T35" fmla="*/ 1 h 307"/>
                <a:gd name="T36" fmla="*/ 1 w 101"/>
                <a:gd name="T37" fmla="*/ 1 h 307"/>
                <a:gd name="T38" fmla="*/ 1 w 101"/>
                <a:gd name="T39" fmla="*/ 1 h 307"/>
                <a:gd name="T40" fmla="*/ 1 w 101"/>
                <a:gd name="T41" fmla="*/ 1 h 307"/>
                <a:gd name="T42" fmla="*/ 1 w 101"/>
                <a:gd name="T43" fmla="*/ 1 h 307"/>
                <a:gd name="T44" fmla="*/ 1 w 101"/>
                <a:gd name="T45" fmla="*/ 1 h 307"/>
                <a:gd name="T46" fmla="*/ 1 w 101"/>
                <a:gd name="T47" fmla="*/ 1 h 307"/>
                <a:gd name="T48" fmla="*/ 1 w 101"/>
                <a:gd name="T49" fmla="*/ 1 h 307"/>
                <a:gd name="T50" fmla="*/ 1 w 101"/>
                <a:gd name="T51" fmla="*/ 0 h 307"/>
                <a:gd name="T52" fmla="*/ 1 w 101"/>
                <a:gd name="T53" fmla="*/ 1 h 307"/>
                <a:gd name="T54" fmla="*/ 0 w 101"/>
                <a:gd name="T55" fmla="*/ 1 h 3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307"/>
                <a:gd name="T86" fmla="*/ 101 w 101"/>
                <a:gd name="T87" fmla="*/ 307 h 3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307">
                  <a:moveTo>
                    <a:pt x="0" y="38"/>
                  </a:moveTo>
                  <a:lnTo>
                    <a:pt x="0" y="47"/>
                  </a:lnTo>
                  <a:lnTo>
                    <a:pt x="0" y="72"/>
                  </a:lnTo>
                  <a:lnTo>
                    <a:pt x="1" y="108"/>
                  </a:lnTo>
                  <a:lnTo>
                    <a:pt x="7" y="152"/>
                  </a:lnTo>
                  <a:lnTo>
                    <a:pt x="17" y="197"/>
                  </a:lnTo>
                  <a:lnTo>
                    <a:pt x="34" y="242"/>
                  </a:lnTo>
                  <a:lnTo>
                    <a:pt x="59" y="280"/>
                  </a:lnTo>
                  <a:lnTo>
                    <a:pt x="93" y="307"/>
                  </a:lnTo>
                  <a:lnTo>
                    <a:pt x="91" y="304"/>
                  </a:lnTo>
                  <a:lnTo>
                    <a:pt x="84" y="295"/>
                  </a:lnTo>
                  <a:lnTo>
                    <a:pt x="74" y="280"/>
                  </a:lnTo>
                  <a:lnTo>
                    <a:pt x="63" y="261"/>
                  </a:lnTo>
                  <a:lnTo>
                    <a:pt x="54" y="240"/>
                  </a:lnTo>
                  <a:lnTo>
                    <a:pt x="47" y="217"/>
                  </a:lnTo>
                  <a:lnTo>
                    <a:pt x="44" y="193"/>
                  </a:lnTo>
                  <a:lnTo>
                    <a:pt x="47" y="170"/>
                  </a:lnTo>
                  <a:lnTo>
                    <a:pt x="101" y="243"/>
                  </a:lnTo>
                  <a:lnTo>
                    <a:pt x="98" y="236"/>
                  </a:lnTo>
                  <a:lnTo>
                    <a:pt x="91" y="216"/>
                  </a:lnTo>
                  <a:lnTo>
                    <a:pt x="79" y="189"/>
                  </a:lnTo>
                  <a:lnTo>
                    <a:pt x="68" y="153"/>
                  </a:lnTo>
                  <a:lnTo>
                    <a:pt x="57" y="114"/>
                  </a:lnTo>
                  <a:lnTo>
                    <a:pt x="49" y="73"/>
                  </a:lnTo>
                  <a:lnTo>
                    <a:pt x="47" y="34"/>
                  </a:lnTo>
                  <a:lnTo>
                    <a:pt x="51" y="0"/>
                  </a:lnTo>
                  <a:lnTo>
                    <a:pt x="25" y="9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49" name="Freeform 1101"/>
            <p:cNvSpPr>
              <a:spLocks/>
            </p:cNvSpPr>
            <p:nvPr/>
          </p:nvSpPr>
          <p:spPr bwMode="auto">
            <a:xfrm>
              <a:off x="3340" y="3614"/>
              <a:ext cx="58" cy="156"/>
            </a:xfrm>
            <a:custGeom>
              <a:avLst/>
              <a:gdLst>
                <a:gd name="T0" fmla="*/ 1 w 116"/>
                <a:gd name="T1" fmla="*/ 1 h 311"/>
                <a:gd name="T2" fmla="*/ 1 w 116"/>
                <a:gd name="T3" fmla="*/ 1 h 311"/>
                <a:gd name="T4" fmla="*/ 1 w 116"/>
                <a:gd name="T5" fmla="*/ 1 h 311"/>
                <a:gd name="T6" fmla="*/ 1 w 116"/>
                <a:gd name="T7" fmla="*/ 1 h 311"/>
                <a:gd name="T8" fmla="*/ 1 w 116"/>
                <a:gd name="T9" fmla="*/ 1 h 311"/>
                <a:gd name="T10" fmla="*/ 1 w 116"/>
                <a:gd name="T11" fmla="*/ 1 h 311"/>
                <a:gd name="T12" fmla="*/ 1 w 116"/>
                <a:gd name="T13" fmla="*/ 1 h 311"/>
                <a:gd name="T14" fmla="*/ 1 w 116"/>
                <a:gd name="T15" fmla="*/ 1 h 311"/>
                <a:gd name="T16" fmla="*/ 1 w 116"/>
                <a:gd name="T17" fmla="*/ 1 h 311"/>
                <a:gd name="T18" fmla="*/ 1 w 116"/>
                <a:gd name="T19" fmla="*/ 1 h 311"/>
                <a:gd name="T20" fmla="*/ 1 w 116"/>
                <a:gd name="T21" fmla="*/ 1 h 311"/>
                <a:gd name="T22" fmla="*/ 1 w 116"/>
                <a:gd name="T23" fmla="*/ 1 h 311"/>
                <a:gd name="T24" fmla="*/ 1 w 116"/>
                <a:gd name="T25" fmla="*/ 1 h 311"/>
                <a:gd name="T26" fmla="*/ 1 w 116"/>
                <a:gd name="T27" fmla="*/ 1 h 311"/>
                <a:gd name="T28" fmla="*/ 1 w 116"/>
                <a:gd name="T29" fmla="*/ 1 h 311"/>
                <a:gd name="T30" fmla="*/ 1 w 116"/>
                <a:gd name="T31" fmla="*/ 1 h 311"/>
                <a:gd name="T32" fmla="*/ 0 w 116"/>
                <a:gd name="T33" fmla="*/ 0 h 311"/>
                <a:gd name="T34" fmla="*/ 1 w 116"/>
                <a:gd name="T35" fmla="*/ 1 h 311"/>
                <a:gd name="T36" fmla="*/ 1 w 116"/>
                <a:gd name="T37" fmla="*/ 1 h 311"/>
                <a:gd name="T38" fmla="*/ 1 w 116"/>
                <a:gd name="T39" fmla="*/ 1 h 311"/>
                <a:gd name="T40" fmla="*/ 1 w 116"/>
                <a:gd name="T41" fmla="*/ 1 h 311"/>
                <a:gd name="T42" fmla="*/ 1 w 116"/>
                <a:gd name="T43" fmla="*/ 1 h 311"/>
                <a:gd name="T44" fmla="*/ 1 w 116"/>
                <a:gd name="T45" fmla="*/ 1 h 311"/>
                <a:gd name="T46" fmla="*/ 1 w 116"/>
                <a:gd name="T47" fmla="*/ 1 h 311"/>
                <a:gd name="T48" fmla="*/ 1 w 116"/>
                <a:gd name="T49" fmla="*/ 1 h 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311"/>
                <a:gd name="T77" fmla="*/ 116 w 116"/>
                <a:gd name="T78" fmla="*/ 311 h 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311">
                  <a:moveTo>
                    <a:pt x="47" y="311"/>
                  </a:moveTo>
                  <a:lnTo>
                    <a:pt x="49" y="311"/>
                  </a:lnTo>
                  <a:lnTo>
                    <a:pt x="54" y="310"/>
                  </a:lnTo>
                  <a:lnTo>
                    <a:pt x="62" y="308"/>
                  </a:lnTo>
                  <a:lnTo>
                    <a:pt x="72" y="305"/>
                  </a:lnTo>
                  <a:lnTo>
                    <a:pt x="83" y="299"/>
                  </a:lnTo>
                  <a:lnTo>
                    <a:pt x="93" y="291"/>
                  </a:lnTo>
                  <a:lnTo>
                    <a:pt x="102" y="280"/>
                  </a:lnTo>
                  <a:lnTo>
                    <a:pt x="110" y="267"/>
                  </a:lnTo>
                  <a:lnTo>
                    <a:pt x="115" y="249"/>
                  </a:lnTo>
                  <a:lnTo>
                    <a:pt x="116" y="227"/>
                  </a:lnTo>
                  <a:lnTo>
                    <a:pt x="113" y="203"/>
                  </a:lnTo>
                  <a:lnTo>
                    <a:pt x="105" y="173"/>
                  </a:lnTo>
                  <a:lnTo>
                    <a:pt x="90" y="139"/>
                  </a:lnTo>
                  <a:lnTo>
                    <a:pt x="68" y="98"/>
                  </a:lnTo>
                  <a:lnTo>
                    <a:pt x="38" y="52"/>
                  </a:lnTo>
                  <a:lnTo>
                    <a:pt x="0" y="0"/>
                  </a:lnTo>
                  <a:lnTo>
                    <a:pt x="4" y="13"/>
                  </a:lnTo>
                  <a:lnTo>
                    <a:pt x="18" y="47"/>
                  </a:lnTo>
                  <a:lnTo>
                    <a:pt x="34" y="94"/>
                  </a:lnTo>
                  <a:lnTo>
                    <a:pt x="52" y="149"/>
                  </a:lnTo>
                  <a:lnTo>
                    <a:pt x="65" y="205"/>
                  </a:lnTo>
                  <a:lnTo>
                    <a:pt x="71" y="255"/>
                  </a:lnTo>
                  <a:lnTo>
                    <a:pt x="67" y="293"/>
                  </a:lnTo>
                  <a:lnTo>
                    <a:pt x="47"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0" name="Freeform 1102"/>
            <p:cNvSpPr>
              <a:spLocks/>
            </p:cNvSpPr>
            <p:nvPr/>
          </p:nvSpPr>
          <p:spPr bwMode="auto">
            <a:xfrm>
              <a:off x="3014" y="3360"/>
              <a:ext cx="27" cy="37"/>
            </a:xfrm>
            <a:custGeom>
              <a:avLst/>
              <a:gdLst>
                <a:gd name="T0" fmla="*/ 1 w 54"/>
                <a:gd name="T1" fmla="*/ 0 h 75"/>
                <a:gd name="T2" fmla="*/ 1 w 54"/>
                <a:gd name="T3" fmla="*/ 0 h 75"/>
                <a:gd name="T4" fmla="*/ 1 w 54"/>
                <a:gd name="T5" fmla="*/ 0 h 75"/>
                <a:gd name="T6" fmla="*/ 1 w 54"/>
                <a:gd name="T7" fmla="*/ 0 h 75"/>
                <a:gd name="T8" fmla="*/ 1 w 54"/>
                <a:gd name="T9" fmla="*/ 0 h 75"/>
                <a:gd name="T10" fmla="*/ 1 w 54"/>
                <a:gd name="T11" fmla="*/ 0 h 75"/>
                <a:gd name="T12" fmla="*/ 1 w 54"/>
                <a:gd name="T13" fmla="*/ 0 h 75"/>
                <a:gd name="T14" fmla="*/ 1 w 54"/>
                <a:gd name="T15" fmla="*/ 0 h 75"/>
                <a:gd name="T16" fmla="*/ 1 w 54"/>
                <a:gd name="T17" fmla="*/ 0 h 75"/>
                <a:gd name="T18" fmla="*/ 1 w 54"/>
                <a:gd name="T19" fmla="*/ 0 h 75"/>
                <a:gd name="T20" fmla="*/ 1 w 54"/>
                <a:gd name="T21" fmla="*/ 0 h 75"/>
                <a:gd name="T22" fmla="*/ 1 w 54"/>
                <a:gd name="T23" fmla="*/ 0 h 75"/>
                <a:gd name="T24" fmla="*/ 1 w 54"/>
                <a:gd name="T25" fmla="*/ 0 h 75"/>
                <a:gd name="T26" fmla="*/ 1 w 54"/>
                <a:gd name="T27" fmla="*/ 0 h 75"/>
                <a:gd name="T28" fmla="*/ 1 w 54"/>
                <a:gd name="T29" fmla="*/ 0 h 75"/>
                <a:gd name="T30" fmla="*/ 0 w 54"/>
                <a:gd name="T31" fmla="*/ 0 h 75"/>
                <a:gd name="T32" fmla="*/ 1 w 54"/>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5"/>
                <a:gd name="T53" fmla="*/ 54 w 54"/>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5">
                  <a:moveTo>
                    <a:pt x="3" y="3"/>
                  </a:moveTo>
                  <a:lnTo>
                    <a:pt x="7" y="1"/>
                  </a:lnTo>
                  <a:lnTo>
                    <a:pt x="16" y="0"/>
                  </a:lnTo>
                  <a:lnTo>
                    <a:pt x="29" y="0"/>
                  </a:lnTo>
                  <a:lnTo>
                    <a:pt x="41" y="4"/>
                  </a:lnTo>
                  <a:lnTo>
                    <a:pt x="51" y="11"/>
                  </a:lnTo>
                  <a:lnTo>
                    <a:pt x="54" y="24"/>
                  </a:lnTo>
                  <a:lnTo>
                    <a:pt x="49" y="45"/>
                  </a:lnTo>
                  <a:lnTo>
                    <a:pt x="33" y="75"/>
                  </a:lnTo>
                  <a:lnTo>
                    <a:pt x="31" y="72"/>
                  </a:lnTo>
                  <a:lnTo>
                    <a:pt x="26" y="64"/>
                  </a:lnTo>
                  <a:lnTo>
                    <a:pt x="19" y="51"/>
                  </a:lnTo>
                  <a:lnTo>
                    <a:pt x="11" y="37"/>
                  </a:lnTo>
                  <a:lnTo>
                    <a:pt x="6" y="23"/>
                  </a:lnTo>
                  <a:lnTo>
                    <a:pt x="1" y="12"/>
                  </a:lnTo>
                  <a:lnTo>
                    <a:pt x="0" y="5"/>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1" name="Freeform 1103"/>
            <p:cNvSpPr>
              <a:spLocks/>
            </p:cNvSpPr>
            <p:nvPr/>
          </p:nvSpPr>
          <p:spPr bwMode="auto">
            <a:xfrm>
              <a:off x="3233" y="3614"/>
              <a:ext cx="38" cy="217"/>
            </a:xfrm>
            <a:custGeom>
              <a:avLst/>
              <a:gdLst>
                <a:gd name="T0" fmla="*/ 0 w 78"/>
                <a:gd name="T1" fmla="*/ 0 h 435"/>
                <a:gd name="T2" fmla="*/ 0 w 78"/>
                <a:gd name="T3" fmla="*/ 0 h 435"/>
                <a:gd name="T4" fmla="*/ 0 w 78"/>
                <a:gd name="T5" fmla="*/ 0 h 435"/>
                <a:gd name="T6" fmla="*/ 0 w 78"/>
                <a:gd name="T7" fmla="*/ 0 h 435"/>
                <a:gd name="T8" fmla="*/ 0 w 78"/>
                <a:gd name="T9" fmla="*/ 0 h 435"/>
                <a:gd name="T10" fmla="*/ 0 w 78"/>
                <a:gd name="T11" fmla="*/ 0 h 435"/>
                <a:gd name="T12" fmla="*/ 0 w 78"/>
                <a:gd name="T13" fmla="*/ 0 h 435"/>
                <a:gd name="T14" fmla="*/ 0 w 78"/>
                <a:gd name="T15" fmla="*/ 0 h 435"/>
                <a:gd name="T16" fmla="*/ 0 w 78"/>
                <a:gd name="T17" fmla="*/ 0 h 435"/>
                <a:gd name="T18" fmla="*/ 0 w 78"/>
                <a:gd name="T19" fmla="*/ 0 h 435"/>
                <a:gd name="T20" fmla="*/ 0 w 78"/>
                <a:gd name="T21" fmla="*/ 0 h 435"/>
                <a:gd name="T22" fmla="*/ 0 w 78"/>
                <a:gd name="T23" fmla="*/ 0 h 435"/>
                <a:gd name="T24" fmla="*/ 0 w 78"/>
                <a:gd name="T25" fmla="*/ 0 h 435"/>
                <a:gd name="T26" fmla="*/ 0 w 78"/>
                <a:gd name="T27" fmla="*/ 0 h 435"/>
                <a:gd name="T28" fmla="*/ 0 w 78"/>
                <a:gd name="T29" fmla="*/ 0 h 435"/>
                <a:gd name="T30" fmla="*/ 0 w 78"/>
                <a:gd name="T31" fmla="*/ 0 h 435"/>
                <a:gd name="T32" fmla="*/ 0 w 78"/>
                <a:gd name="T33" fmla="*/ 0 h 435"/>
                <a:gd name="T34" fmla="*/ 0 w 78"/>
                <a:gd name="T35" fmla="*/ 0 h 435"/>
                <a:gd name="T36" fmla="*/ 0 w 78"/>
                <a:gd name="T37" fmla="*/ 0 h 435"/>
                <a:gd name="T38" fmla="*/ 0 w 78"/>
                <a:gd name="T39" fmla="*/ 0 h 435"/>
                <a:gd name="T40" fmla="*/ 0 w 78"/>
                <a:gd name="T41" fmla="*/ 0 h 435"/>
                <a:gd name="T42" fmla="*/ 0 w 78"/>
                <a:gd name="T43" fmla="*/ 0 h 435"/>
                <a:gd name="T44" fmla="*/ 0 w 78"/>
                <a:gd name="T45" fmla="*/ 0 h 4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435"/>
                <a:gd name="T71" fmla="*/ 78 w 78"/>
                <a:gd name="T72" fmla="*/ 435 h 4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435">
                  <a:moveTo>
                    <a:pt x="20" y="0"/>
                  </a:moveTo>
                  <a:lnTo>
                    <a:pt x="20" y="8"/>
                  </a:lnTo>
                  <a:lnTo>
                    <a:pt x="20" y="33"/>
                  </a:lnTo>
                  <a:lnTo>
                    <a:pt x="21" y="66"/>
                  </a:lnTo>
                  <a:lnTo>
                    <a:pt x="23" y="108"/>
                  </a:lnTo>
                  <a:lnTo>
                    <a:pt x="30" y="154"/>
                  </a:lnTo>
                  <a:lnTo>
                    <a:pt x="41" y="199"/>
                  </a:lnTo>
                  <a:lnTo>
                    <a:pt x="56" y="240"/>
                  </a:lnTo>
                  <a:lnTo>
                    <a:pt x="78" y="273"/>
                  </a:lnTo>
                  <a:lnTo>
                    <a:pt x="78" y="290"/>
                  </a:lnTo>
                  <a:lnTo>
                    <a:pt x="76" y="330"/>
                  </a:lnTo>
                  <a:lnTo>
                    <a:pt x="72" y="383"/>
                  </a:lnTo>
                  <a:lnTo>
                    <a:pt x="65" y="435"/>
                  </a:lnTo>
                  <a:lnTo>
                    <a:pt x="36" y="362"/>
                  </a:lnTo>
                  <a:lnTo>
                    <a:pt x="44" y="282"/>
                  </a:lnTo>
                  <a:lnTo>
                    <a:pt x="41" y="276"/>
                  </a:lnTo>
                  <a:lnTo>
                    <a:pt x="33" y="257"/>
                  </a:lnTo>
                  <a:lnTo>
                    <a:pt x="21" y="230"/>
                  </a:lnTo>
                  <a:lnTo>
                    <a:pt x="11" y="194"/>
                  </a:lnTo>
                  <a:lnTo>
                    <a:pt x="3" y="151"/>
                  </a:lnTo>
                  <a:lnTo>
                    <a:pt x="0" y="104"/>
                  </a:lnTo>
                  <a:lnTo>
                    <a:pt x="5" y="5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2" name="Freeform 1104"/>
            <p:cNvSpPr>
              <a:spLocks/>
            </p:cNvSpPr>
            <p:nvPr/>
          </p:nvSpPr>
          <p:spPr bwMode="auto">
            <a:xfrm>
              <a:off x="3573" y="3699"/>
              <a:ext cx="87" cy="220"/>
            </a:xfrm>
            <a:custGeom>
              <a:avLst/>
              <a:gdLst>
                <a:gd name="T0" fmla="*/ 0 w 175"/>
                <a:gd name="T1" fmla="*/ 0 h 439"/>
                <a:gd name="T2" fmla="*/ 0 w 175"/>
                <a:gd name="T3" fmla="*/ 1 h 439"/>
                <a:gd name="T4" fmla="*/ 0 w 175"/>
                <a:gd name="T5" fmla="*/ 1 h 439"/>
                <a:gd name="T6" fmla="*/ 0 w 175"/>
                <a:gd name="T7" fmla="*/ 1 h 439"/>
                <a:gd name="T8" fmla="*/ 0 w 175"/>
                <a:gd name="T9" fmla="*/ 1 h 439"/>
                <a:gd name="T10" fmla="*/ 0 w 175"/>
                <a:gd name="T11" fmla="*/ 1 h 439"/>
                <a:gd name="T12" fmla="*/ 0 w 175"/>
                <a:gd name="T13" fmla="*/ 1 h 439"/>
                <a:gd name="T14" fmla="*/ 0 w 175"/>
                <a:gd name="T15" fmla="*/ 1 h 439"/>
                <a:gd name="T16" fmla="*/ 0 w 175"/>
                <a:gd name="T17" fmla="*/ 1 h 439"/>
                <a:gd name="T18" fmla="*/ 0 w 175"/>
                <a:gd name="T19" fmla="*/ 1 h 439"/>
                <a:gd name="T20" fmla="*/ 0 w 175"/>
                <a:gd name="T21" fmla="*/ 1 h 439"/>
                <a:gd name="T22" fmla="*/ 0 w 175"/>
                <a:gd name="T23" fmla="*/ 1 h 439"/>
                <a:gd name="T24" fmla="*/ 0 w 175"/>
                <a:gd name="T25" fmla="*/ 1 h 439"/>
                <a:gd name="T26" fmla="*/ 0 w 175"/>
                <a:gd name="T27" fmla="*/ 1 h 439"/>
                <a:gd name="T28" fmla="*/ 0 w 175"/>
                <a:gd name="T29" fmla="*/ 1 h 439"/>
                <a:gd name="T30" fmla="*/ 0 w 175"/>
                <a:gd name="T31" fmla="*/ 1 h 439"/>
                <a:gd name="T32" fmla="*/ 0 w 175"/>
                <a:gd name="T33" fmla="*/ 1 h 439"/>
                <a:gd name="T34" fmla="*/ 0 w 175"/>
                <a:gd name="T35" fmla="*/ 1 h 439"/>
                <a:gd name="T36" fmla="*/ 0 w 175"/>
                <a:gd name="T37" fmla="*/ 1 h 439"/>
                <a:gd name="T38" fmla="*/ 0 w 175"/>
                <a:gd name="T39" fmla="*/ 1 h 439"/>
                <a:gd name="T40" fmla="*/ 0 w 175"/>
                <a:gd name="T41" fmla="*/ 1 h 439"/>
                <a:gd name="T42" fmla="*/ 0 w 175"/>
                <a:gd name="T43" fmla="*/ 1 h 439"/>
                <a:gd name="T44" fmla="*/ 0 w 175"/>
                <a:gd name="T45" fmla="*/ 1 h 439"/>
                <a:gd name="T46" fmla="*/ 0 w 175"/>
                <a:gd name="T47" fmla="*/ 1 h 439"/>
                <a:gd name="T48" fmla="*/ 0 w 175"/>
                <a:gd name="T49" fmla="*/ 0 h 4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439"/>
                <a:gd name="T77" fmla="*/ 175 w 175"/>
                <a:gd name="T78" fmla="*/ 439 h 4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439">
                  <a:moveTo>
                    <a:pt x="149" y="0"/>
                  </a:moveTo>
                  <a:lnTo>
                    <a:pt x="150" y="3"/>
                  </a:lnTo>
                  <a:lnTo>
                    <a:pt x="153" y="11"/>
                  </a:lnTo>
                  <a:lnTo>
                    <a:pt x="158" y="25"/>
                  </a:lnTo>
                  <a:lnTo>
                    <a:pt x="164" y="43"/>
                  </a:lnTo>
                  <a:lnTo>
                    <a:pt x="168" y="64"/>
                  </a:lnTo>
                  <a:lnTo>
                    <a:pt x="173" y="91"/>
                  </a:lnTo>
                  <a:lnTo>
                    <a:pt x="175" y="120"/>
                  </a:lnTo>
                  <a:lnTo>
                    <a:pt x="175" y="151"/>
                  </a:lnTo>
                  <a:lnTo>
                    <a:pt x="172" y="184"/>
                  </a:lnTo>
                  <a:lnTo>
                    <a:pt x="165" y="220"/>
                  </a:lnTo>
                  <a:lnTo>
                    <a:pt x="153" y="256"/>
                  </a:lnTo>
                  <a:lnTo>
                    <a:pt x="136" y="293"/>
                  </a:lnTo>
                  <a:lnTo>
                    <a:pt x="113" y="331"/>
                  </a:lnTo>
                  <a:lnTo>
                    <a:pt x="83" y="367"/>
                  </a:lnTo>
                  <a:lnTo>
                    <a:pt x="46" y="404"/>
                  </a:lnTo>
                  <a:lnTo>
                    <a:pt x="0" y="439"/>
                  </a:lnTo>
                  <a:lnTo>
                    <a:pt x="7" y="425"/>
                  </a:lnTo>
                  <a:lnTo>
                    <a:pt x="24" y="388"/>
                  </a:lnTo>
                  <a:lnTo>
                    <a:pt x="49" y="333"/>
                  </a:lnTo>
                  <a:lnTo>
                    <a:pt x="76" y="266"/>
                  </a:lnTo>
                  <a:lnTo>
                    <a:pt x="104" y="193"/>
                  </a:lnTo>
                  <a:lnTo>
                    <a:pt x="128" y="121"/>
                  </a:lnTo>
                  <a:lnTo>
                    <a:pt x="144" y="54"/>
                  </a:lnTo>
                  <a:lnTo>
                    <a:pt x="149" y="0"/>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3" name="Freeform 1105"/>
            <p:cNvSpPr>
              <a:spLocks/>
            </p:cNvSpPr>
            <p:nvPr/>
          </p:nvSpPr>
          <p:spPr bwMode="auto">
            <a:xfrm>
              <a:off x="3575" y="3709"/>
              <a:ext cx="77" cy="204"/>
            </a:xfrm>
            <a:custGeom>
              <a:avLst/>
              <a:gdLst>
                <a:gd name="T0" fmla="*/ 0 w 153"/>
                <a:gd name="T1" fmla="*/ 1 h 408"/>
                <a:gd name="T2" fmla="*/ 1 w 153"/>
                <a:gd name="T3" fmla="*/ 1 h 408"/>
                <a:gd name="T4" fmla="*/ 1 w 153"/>
                <a:gd name="T5" fmla="*/ 1 h 408"/>
                <a:gd name="T6" fmla="*/ 1 w 153"/>
                <a:gd name="T7" fmla="*/ 1 h 408"/>
                <a:gd name="T8" fmla="*/ 1 w 153"/>
                <a:gd name="T9" fmla="*/ 1 h 408"/>
                <a:gd name="T10" fmla="*/ 1 w 153"/>
                <a:gd name="T11" fmla="*/ 1 h 408"/>
                <a:gd name="T12" fmla="*/ 1 w 153"/>
                <a:gd name="T13" fmla="*/ 1 h 408"/>
                <a:gd name="T14" fmla="*/ 1 w 153"/>
                <a:gd name="T15" fmla="*/ 1 h 408"/>
                <a:gd name="T16" fmla="*/ 1 w 153"/>
                <a:gd name="T17" fmla="*/ 0 h 408"/>
                <a:gd name="T18" fmla="*/ 1 w 153"/>
                <a:gd name="T19" fmla="*/ 1 h 408"/>
                <a:gd name="T20" fmla="*/ 1 w 153"/>
                <a:gd name="T21" fmla="*/ 1 h 408"/>
                <a:gd name="T22" fmla="*/ 1 w 153"/>
                <a:gd name="T23" fmla="*/ 1 h 408"/>
                <a:gd name="T24" fmla="*/ 1 w 153"/>
                <a:gd name="T25" fmla="*/ 1 h 408"/>
                <a:gd name="T26" fmla="*/ 1 w 153"/>
                <a:gd name="T27" fmla="*/ 1 h 408"/>
                <a:gd name="T28" fmla="*/ 1 w 153"/>
                <a:gd name="T29" fmla="*/ 1 h 408"/>
                <a:gd name="T30" fmla="*/ 1 w 153"/>
                <a:gd name="T31" fmla="*/ 1 h 408"/>
                <a:gd name="T32" fmla="*/ 1 w 153"/>
                <a:gd name="T33" fmla="*/ 1 h 408"/>
                <a:gd name="T34" fmla="*/ 1 w 153"/>
                <a:gd name="T35" fmla="*/ 1 h 408"/>
                <a:gd name="T36" fmla="*/ 1 w 153"/>
                <a:gd name="T37" fmla="*/ 1 h 408"/>
                <a:gd name="T38" fmla="*/ 1 w 153"/>
                <a:gd name="T39" fmla="*/ 1 h 408"/>
                <a:gd name="T40" fmla="*/ 1 w 153"/>
                <a:gd name="T41" fmla="*/ 1 h 408"/>
                <a:gd name="T42" fmla="*/ 1 w 153"/>
                <a:gd name="T43" fmla="*/ 1 h 408"/>
                <a:gd name="T44" fmla="*/ 1 w 153"/>
                <a:gd name="T45" fmla="*/ 1 h 408"/>
                <a:gd name="T46" fmla="*/ 1 w 153"/>
                <a:gd name="T47" fmla="*/ 1 h 408"/>
                <a:gd name="T48" fmla="*/ 0 w 153"/>
                <a:gd name="T49" fmla="*/ 1 h 4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408"/>
                <a:gd name="T77" fmla="*/ 153 w 153"/>
                <a:gd name="T78" fmla="*/ 408 h 4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408">
                  <a:moveTo>
                    <a:pt x="0" y="408"/>
                  </a:moveTo>
                  <a:lnTo>
                    <a:pt x="13" y="389"/>
                  </a:lnTo>
                  <a:lnTo>
                    <a:pt x="32" y="349"/>
                  </a:lnTo>
                  <a:lnTo>
                    <a:pt x="56" y="295"/>
                  </a:lnTo>
                  <a:lnTo>
                    <a:pt x="82" y="232"/>
                  </a:lnTo>
                  <a:lnTo>
                    <a:pt x="107" y="165"/>
                  </a:lnTo>
                  <a:lnTo>
                    <a:pt x="128" y="101"/>
                  </a:lnTo>
                  <a:lnTo>
                    <a:pt x="142" y="44"/>
                  </a:lnTo>
                  <a:lnTo>
                    <a:pt x="146" y="0"/>
                  </a:lnTo>
                  <a:lnTo>
                    <a:pt x="147" y="12"/>
                  </a:lnTo>
                  <a:lnTo>
                    <a:pt x="149" y="27"/>
                  </a:lnTo>
                  <a:lnTo>
                    <a:pt x="151" y="45"/>
                  </a:lnTo>
                  <a:lnTo>
                    <a:pt x="152" y="67"/>
                  </a:lnTo>
                  <a:lnTo>
                    <a:pt x="153" y="90"/>
                  </a:lnTo>
                  <a:lnTo>
                    <a:pt x="153" y="116"/>
                  </a:lnTo>
                  <a:lnTo>
                    <a:pt x="152" y="143"/>
                  </a:lnTo>
                  <a:lnTo>
                    <a:pt x="150" y="172"/>
                  </a:lnTo>
                  <a:lnTo>
                    <a:pt x="144" y="202"/>
                  </a:lnTo>
                  <a:lnTo>
                    <a:pt x="135" y="233"/>
                  </a:lnTo>
                  <a:lnTo>
                    <a:pt x="123" y="263"/>
                  </a:lnTo>
                  <a:lnTo>
                    <a:pt x="108" y="294"/>
                  </a:lnTo>
                  <a:lnTo>
                    <a:pt x="89" y="324"/>
                  </a:lnTo>
                  <a:lnTo>
                    <a:pt x="64" y="353"/>
                  </a:lnTo>
                  <a:lnTo>
                    <a:pt x="34" y="382"/>
                  </a:lnTo>
                  <a:lnTo>
                    <a:pt x="0" y="408"/>
                  </a:lnTo>
                  <a:close/>
                </a:path>
              </a:pathLst>
            </a:custGeom>
            <a:solidFill>
              <a:srgbClr val="AD72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4" name="Freeform 1106"/>
            <p:cNvSpPr>
              <a:spLocks/>
            </p:cNvSpPr>
            <p:nvPr/>
          </p:nvSpPr>
          <p:spPr bwMode="auto">
            <a:xfrm>
              <a:off x="3579" y="3718"/>
              <a:ext cx="71" cy="188"/>
            </a:xfrm>
            <a:custGeom>
              <a:avLst/>
              <a:gdLst>
                <a:gd name="T0" fmla="*/ 0 w 143"/>
                <a:gd name="T1" fmla="*/ 1 h 375"/>
                <a:gd name="T2" fmla="*/ 0 w 143"/>
                <a:gd name="T3" fmla="*/ 1 h 375"/>
                <a:gd name="T4" fmla="*/ 0 w 143"/>
                <a:gd name="T5" fmla="*/ 1 h 375"/>
                <a:gd name="T6" fmla="*/ 0 w 143"/>
                <a:gd name="T7" fmla="*/ 1 h 375"/>
                <a:gd name="T8" fmla="*/ 0 w 143"/>
                <a:gd name="T9" fmla="*/ 1 h 375"/>
                <a:gd name="T10" fmla="*/ 0 w 143"/>
                <a:gd name="T11" fmla="*/ 1 h 375"/>
                <a:gd name="T12" fmla="*/ 0 w 143"/>
                <a:gd name="T13" fmla="*/ 1 h 375"/>
                <a:gd name="T14" fmla="*/ 0 w 143"/>
                <a:gd name="T15" fmla="*/ 1 h 375"/>
                <a:gd name="T16" fmla="*/ 0 w 143"/>
                <a:gd name="T17" fmla="*/ 0 h 375"/>
                <a:gd name="T18" fmla="*/ 0 w 143"/>
                <a:gd name="T19" fmla="*/ 1 h 375"/>
                <a:gd name="T20" fmla="*/ 0 w 143"/>
                <a:gd name="T21" fmla="*/ 1 h 375"/>
                <a:gd name="T22" fmla="*/ 0 w 143"/>
                <a:gd name="T23" fmla="*/ 1 h 375"/>
                <a:gd name="T24" fmla="*/ 0 w 143"/>
                <a:gd name="T25" fmla="*/ 1 h 375"/>
                <a:gd name="T26" fmla="*/ 0 w 143"/>
                <a:gd name="T27" fmla="*/ 1 h 375"/>
                <a:gd name="T28" fmla="*/ 0 w 143"/>
                <a:gd name="T29" fmla="*/ 1 h 375"/>
                <a:gd name="T30" fmla="*/ 0 w 143"/>
                <a:gd name="T31" fmla="*/ 1 h 375"/>
                <a:gd name="T32" fmla="*/ 0 w 143"/>
                <a:gd name="T33" fmla="*/ 1 h 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375"/>
                <a:gd name="T53" fmla="*/ 143 w 143"/>
                <a:gd name="T54" fmla="*/ 375 h 3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375">
                  <a:moveTo>
                    <a:pt x="0" y="375"/>
                  </a:moveTo>
                  <a:lnTo>
                    <a:pt x="17" y="350"/>
                  </a:lnTo>
                  <a:lnTo>
                    <a:pt x="39" y="309"/>
                  </a:lnTo>
                  <a:lnTo>
                    <a:pt x="63" y="256"/>
                  </a:lnTo>
                  <a:lnTo>
                    <a:pt x="87" y="196"/>
                  </a:lnTo>
                  <a:lnTo>
                    <a:pt x="109" y="136"/>
                  </a:lnTo>
                  <a:lnTo>
                    <a:pt x="127" y="79"/>
                  </a:lnTo>
                  <a:lnTo>
                    <a:pt x="139" y="32"/>
                  </a:lnTo>
                  <a:lnTo>
                    <a:pt x="143" y="0"/>
                  </a:lnTo>
                  <a:lnTo>
                    <a:pt x="143" y="43"/>
                  </a:lnTo>
                  <a:lnTo>
                    <a:pt x="140" y="90"/>
                  </a:lnTo>
                  <a:lnTo>
                    <a:pt x="133" y="140"/>
                  </a:lnTo>
                  <a:lnTo>
                    <a:pt x="122" y="192"/>
                  </a:lnTo>
                  <a:lnTo>
                    <a:pt x="105" y="243"/>
                  </a:lnTo>
                  <a:lnTo>
                    <a:pt x="79" y="293"/>
                  </a:lnTo>
                  <a:lnTo>
                    <a:pt x="45" y="337"/>
                  </a:lnTo>
                  <a:lnTo>
                    <a:pt x="0" y="375"/>
                  </a:lnTo>
                  <a:close/>
                </a:path>
              </a:pathLst>
            </a:custGeom>
            <a:solidFill>
              <a:srgbClr val="BA7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5" name="Freeform 1107"/>
            <p:cNvSpPr>
              <a:spLocks/>
            </p:cNvSpPr>
            <p:nvPr/>
          </p:nvSpPr>
          <p:spPr bwMode="auto">
            <a:xfrm>
              <a:off x="3582" y="3728"/>
              <a:ext cx="70" cy="172"/>
            </a:xfrm>
            <a:custGeom>
              <a:avLst/>
              <a:gdLst>
                <a:gd name="T0" fmla="*/ 0 w 140"/>
                <a:gd name="T1" fmla="*/ 1 h 343"/>
                <a:gd name="T2" fmla="*/ 1 w 140"/>
                <a:gd name="T3" fmla="*/ 1 h 343"/>
                <a:gd name="T4" fmla="*/ 1 w 140"/>
                <a:gd name="T5" fmla="*/ 1 h 343"/>
                <a:gd name="T6" fmla="*/ 1 w 140"/>
                <a:gd name="T7" fmla="*/ 1 h 343"/>
                <a:gd name="T8" fmla="*/ 1 w 140"/>
                <a:gd name="T9" fmla="*/ 1 h 343"/>
                <a:gd name="T10" fmla="*/ 1 w 140"/>
                <a:gd name="T11" fmla="*/ 1 h 343"/>
                <a:gd name="T12" fmla="*/ 1 w 140"/>
                <a:gd name="T13" fmla="*/ 1 h 343"/>
                <a:gd name="T14" fmla="*/ 1 w 140"/>
                <a:gd name="T15" fmla="*/ 1 h 343"/>
                <a:gd name="T16" fmla="*/ 1 w 140"/>
                <a:gd name="T17" fmla="*/ 0 h 343"/>
                <a:gd name="T18" fmla="*/ 1 w 140"/>
                <a:gd name="T19" fmla="*/ 1 h 343"/>
                <a:gd name="T20" fmla="*/ 1 w 140"/>
                <a:gd name="T21" fmla="*/ 1 h 343"/>
                <a:gd name="T22" fmla="*/ 1 w 140"/>
                <a:gd name="T23" fmla="*/ 1 h 343"/>
                <a:gd name="T24" fmla="*/ 1 w 140"/>
                <a:gd name="T25" fmla="*/ 1 h 343"/>
                <a:gd name="T26" fmla="*/ 1 w 140"/>
                <a:gd name="T27" fmla="*/ 1 h 343"/>
                <a:gd name="T28" fmla="*/ 1 w 140"/>
                <a:gd name="T29" fmla="*/ 1 h 343"/>
                <a:gd name="T30" fmla="*/ 1 w 140"/>
                <a:gd name="T31" fmla="*/ 1 h 343"/>
                <a:gd name="T32" fmla="*/ 0 w 140"/>
                <a:gd name="T33" fmla="*/ 1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343"/>
                <a:gd name="T53" fmla="*/ 140 w 140"/>
                <a:gd name="T54" fmla="*/ 343 h 3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343">
                  <a:moveTo>
                    <a:pt x="0" y="343"/>
                  </a:moveTo>
                  <a:lnTo>
                    <a:pt x="23" y="313"/>
                  </a:lnTo>
                  <a:lnTo>
                    <a:pt x="47" y="269"/>
                  </a:lnTo>
                  <a:lnTo>
                    <a:pt x="71" y="216"/>
                  </a:lnTo>
                  <a:lnTo>
                    <a:pt x="93" y="161"/>
                  </a:lnTo>
                  <a:lnTo>
                    <a:pt x="112" y="107"/>
                  </a:lnTo>
                  <a:lnTo>
                    <a:pt x="127" y="58"/>
                  </a:lnTo>
                  <a:lnTo>
                    <a:pt x="137" y="20"/>
                  </a:lnTo>
                  <a:lnTo>
                    <a:pt x="140" y="0"/>
                  </a:lnTo>
                  <a:lnTo>
                    <a:pt x="138" y="57"/>
                  </a:lnTo>
                  <a:lnTo>
                    <a:pt x="130" y="112"/>
                  </a:lnTo>
                  <a:lnTo>
                    <a:pt x="115" y="164"/>
                  </a:lnTo>
                  <a:lnTo>
                    <a:pt x="96" y="213"/>
                  </a:lnTo>
                  <a:lnTo>
                    <a:pt x="74" y="255"/>
                  </a:lnTo>
                  <a:lnTo>
                    <a:pt x="50" y="292"/>
                  </a:lnTo>
                  <a:lnTo>
                    <a:pt x="25" y="321"/>
                  </a:lnTo>
                  <a:lnTo>
                    <a:pt x="0" y="343"/>
                  </a:lnTo>
                  <a:close/>
                </a:path>
              </a:pathLst>
            </a:custGeom>
            <a:solidFill>
              <a:srgbClr val="C98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6" name="Freeform 1108"/>
            <p:cNvSpPr>
              <a:spLocks/>
            </p:cNvSpPr>
            <p:nvPr/>
          </p:nvSpPr>
          <p:spPr bwMode="auto">
            <a:xfrm>
              <a:off x="3585" y="3737"/>
              <a:ext cx="69" cy="157"/>
            </a:xfrm>
            <a:custGeom>
              <a:avLst/>
              <a:gdLst>
                <a:gd name="T0" fmla="*/ 1 w 138"/>
                <a:gd name="T1" fmla="*/ 0 h 312"/>
                <a:gd name="T2" fmla="*/ 1 w 138"/>
                <a:gd name="T3" fmla="*/ 1 h 312"/>
                <a:gd name="T4" fmla="*/ 1 w 138"/>
                <a:gd name="T5" fmla="*/ 1 h 312"/>
                <a:gd name="T6" fmla="*/ 1 w 138"/>
                <a:gd name="T7" fmla="*/ 1 h 312"/>
                <a:gd name="T8" fmla="*/ 1 w 138"/>
                <a:gd name="T9" fmla="*/ 1 h 312"/>
                <a:gd name="T10" fmla="*/ 1 w 138"/>
                <a:gd name="T11" fmla="*/ 1 h 312"/>
                <a:gd name="T12" fmla="*/ 1 w 138"/>
                <a:gd name="T13" fmla="*/ 1 h 312"/>
                <a:gd name="T14" fmla="*/ 1 w 138"/>
                <a:gd name="T15" fmla="*/ 1 h 312"/>
                <a:gd name="T16" fmla="*/ 0 w 138"/>
                <a:gd name="T17" fmla="*/ 1 h 312"/>
                <a:gd name="T18" fmla="*/ 1 w 138"/>
                <a:gd name="T19" fmla="*/ 1 h 312"/>
                <a:gd name="T20" fmla="*/ 1 w 138"/>
                <a:gd name="T21" fmla="*/ 1 h 312"/>
                <a:gd name="T22" fmla="*/ 1 w 138"/>
                <a:gd name="T23" fmla="*/ 1 h 312"/>
                <a:gd name="T24" fmla="*/ 1 w 138"/>
                <a:gd name="T25" fmla="*/ 1 h 312"/>
                <a:gd name="T26" fmla="*/ 1 w 138"/>
                <a:gd name="T27" fmla="*/ 1 h 312"/>
                <a:gd name="T28" fmla="*/ 1 w 138"/>
                <a:gd name="T29" fmla="*/ 1 h 312"/>
                <a:gd name="T30" fmla="*/ 1 w 138"/>
                <a:gd name="T31" fmla="*/ 1 h 312"/>
                <a:gd name="T32" fmla="*/ 1 w 138"/>
                <a:gd name="T33" fmla="*/ 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312"/>
                <a:gd name="T53" fmla="*/ 138 w 138"/>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312">
                  <a:moveTo>
                    <a:pt x="138" y="0"/>
                  </a:moveTo>
                  <a:lnTo>
                    <a:pt x="135" y="10"/>
                  </a:lnTo>
                  <a:lnTo>
                    <a:pt x="127" y="38"/>
                  </a:lnTo>
                  <a:lnTo>
                    <a:pt x="116" y="78"/>
                  </a:lnTo>
                  <a:lnTo>
                    <a:pt x="98" y="127"/>
                  </a:lnTo>
                  <a:lnTo>
                    <a:pt x="79" y="179"/>
                  </a:lnTo>
                  <a:lnTo>
                    <a:pt x="56" y="230"/>
                  </a:lnTo>
                  <a:lnTo>
                    <a:pt x="29" y="276"/>
                  </a:lnTo>
                  <a:lnTo>
                    <a:pt x="0" y="312"/>
                  </a:lnTo>
                  <a:lnTo>
                    <a:pt x="6" y="308"/>
                  </a:lnTo>
                  <a:lnTo>
                    <a:pt x="22" y="293"/>
                  </a:lnTo>
                  <a:lnTo>
                    <a:pt x="44" y="268"/>
                  </a:lnTo>
                  <a:lnTo>
                    <a:pt x="71" y="234"/>
                  </a:lnTo>
                  <a:lnTo>
                    <a:pt x="96" y="190"/>
                  </a:lnTo>
                  <a:lnTo>
                    <a:pt x="118" y="136"/>
                  </a:lnTo>
                  <a:lnTo>
                    <a:pt x="133" y="73"/>
                  </a:lnTo>
                  <a:lnTo>
                    <a:pt x="138" y="0"/>
                  </a:lnTo>
                  <a:close/>
                </a:path>
              </a:pathLst>
            </a:custGeom>
            <a:solidFill>
              <a:srgbClr val="D8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7" name="Freeform 1109"/>
            <p:cNvSpPr>
              <a:spLocks/>
            </p:cNvSpPr>
            <p:nvPr/>
          </p:nvSpPr>
          <p:spPr bwMode="auto">
            <a:xfrm>
              <a:off x="2976" y="3203"/>
              <a:ext cx="59" cy="17"/>
            </a:xfrm>
            <a:custGeom>
              <a:avLst/>
              <a:gdLst>
                <a:gd name="T0" fmla="*/ 1 w 117"/>
                <a:gd name="T1" fmla="*/ 1 h 34"/>
                <a:gd name="T2" fmla="*/ 1 w 117"/>
                <a:gd name="T3" fmla="*/ 1 h 34"/>
                <a:gd name="T4" fmla="*/ 1 w 117"/>
                <a:gd name="T5" fmla="*/ 1 h 34"/>
                <a:gd name="T6" fmla="*/ 1 w 117"/>
                <a:gd name="T7" fmla="*/ 1 h 34"/>
                <a:gd name="T8" fmla="*/ 1 w 117"/>
                <a:gd name="T9" fmla="*/ 1 h 34"/>
                <a:gd name="T10" fmla="*/ 1 w 117"/>
                <a:gd name="T11" fmla="*/ 1 h 34"/>
                <a:gd name="T12" fmla="*/ 1 w 117"/>
                <a:gd name="T13" fmla="*/ 1 h 34"/>
                <a:gd name="T14" fmla="*/ 1 w 117"/>
                <a:gd name="T15" fmla="*/ 1 h 34"/>
                <a:gd name="T16" fmla="*/ 0 w 117"/>
                <a:gd name="T17" fmla="*/ 1 h 34"/>
                <a:gd name="T18" fmla="*/ 0 w 117"/>
                <a:gd name="T19" fmla="*/ 1 h 34"/>
                <a:gd name="T20" fmla="*/ 0 w 117"/>
                <a:gd name="T21" fmla="*/ 1 h 34"/>
                <a:gd name="T22" fmla="*/ 1 w 117"/>
                <a:gd name="T23" fmla="*/ 1 h 34"/>
                <a:gd name="T24" fmla="*/ 1 w 117"/>
                <a:gd name="T25" fmla="*/ 1 h 34"/>
                <a:gd name="T26" fmla="*/ 1 w 117"/>
                <a:gd name="T27" fmla="*/ 1 h 34"/>
                <a:gd name="T28" fmla="*/ 1 w 117"/>
                <a:gd name="T29" fmla="*/ 0 h 34"/>
                <a:gd name="T30" fmla="*/ 1 w 117"/>
                <a:gd name="T31" fmla="*/ 1 h 34"/>
                <a:gd name="T32" fmla="*/ 1 w 117"/>
                <a:gd name="T33" fmla="*/ 1 h 34"/>
                <a:gd name="T34" fmla="*/ 1 w 117"/>
                <a:gd name="T35" fmla="*/ 1 h 34"/>
                <a:gd name="T36" fmla="*/ 1 w 117"/>
                <a:gd name="T37" fmla="*/ 1 h 34"/>
                <a:gd name="T38" fmla="*/ 1 w 117"/>
                <a:gd name="T39" fmla="*/ 1 h 34"/>
                <a:gd name="T40" fmla="*/ 1 w 117"/>
                <a:gd name="T41" fmla="*/ 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34"/>
                <a:gd name="T65" fmla="*/ 117 w 117"/>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34">
                  <a:moveTo>
                    <a:pt x="103" y="34"/>
                  </a:moveTo>
                  <a:lnTo>
                    <a:pt x="100" y="32"/>
                  </a:lnTo>
                  <a:lnTo>
                    <a:pt x="91" y="28"/>
                  </a:lnTo>
                  <a:lnTo>
                    <a:pt x="78" y="22"/>
                  </a:lnTo>
                  <a:lnTo>
                    <a:pt x="62" y="16"/>
                  </a:lnTo>
                  <a:lnTo>
                    <a:pt x="45" y="11"/>
                  </a:lnTo>
                  <a:lnTo>
                    <a:pt x="28" y="11"/>
                  </a:lnTo>
                  <a:lnTo>
                    <a:pt x="12" y="17"/>
                  </a:lnTo>
                  <a:lnTo>
                    <a:pt x="0" y="29"/>
                  </a:lnTo>
                  <a:lnTo>
                    <a:pt x="0" y="26"/>
                  </a:lnTo>
                  <a:lnTo>
                    <a:pt x="0" y="21"/>
                  </a:lnTo>
                  <a:lnTo>
                    <a:pt x="3" y="14"/>
                  </a:lnTo>
                  <a:lnTo>
                    <a:pt x="10" y="7"/>
                  </a:lnTo>
                  <a:lnTo>
                    <a:pt x="24" y="1"/>
                  </a:lnTo>
                  <a:lnTo>
                    <a:pt x="45" y="0"/>
                  </a:lnTo>
                  <a:lnTo>
                    <a:pt x="75" y="4"/>
                  </a:lnTo>
                  <a:lnTo>
                    <a:pt x="117" y="16"/>
                  </a:lnTo>
                  <a:lnTo>
                    <a:pt x="117" y="19"/>
                  </a:lnTo>
                  <a:lnTo>
                    <a:pt x="116" y="26"/>
                  </a:lnTo>
                  <a:lnTo>
                    <a:pt x="113" y="32"/>
                  </a:lnTo>
                  <a:lnTo>
                    <a:pt x="103" y="34"/>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8" name="Freeform 1110"/>
            <p:cNvSpPr>
              <a:spLocks/>
            </p:cNvSpPr>
            <p:nvPr/>
          </p:nvSpPr>
          <p:spPr bwMode="auto">
            <a:xfrm>
              <a:off x="3066" y="3186"/>
              <a:ext cx="48" cy="26"/>
            </a:xfrm>
            <a:custGeom>
              <a:avLst/>
              <a:gdLst>
                <a:gd name="T0" fmla="*/ 0 w 96"/>
                <a:gd name="T1" fmla="*/ 0 h 53"/>
                <a:gd name="T2" fmla="*/ 0 w 96"/>
                <a:gd name="T3" fmla="*/ 0 h 53"/>
                <a:gd name="T4" fmla="*/ 1 w 96"/>
                <a:gd name="T5" fmla="*/ 0 h 53"/>
                <a:gd name="T6" fmla="*/ 1 w 96"/>
                <a:gd name="T7" fmla="*/ 0 h 53"/>
                <a:gd name="T8" fmla="*/ 1 w 96"/>
                <a:gd name="T9" fmla="*/ 0 h 53"/>
                <a:gd name="T10" fmla="*/ 1 w 96"/>
                <a:gd name="T11" fmla="*/ 0 h 53"/>
                <a:gd name="T12" fmla="*/ 1 w 96"/>
                <a:gd name="T13" fmla="*/ 0 h 53"/>
                <a:gd name="T14" fmla="*/ 1 w 96"/>
                <a:gd name="T15" fmla="*/ 0 h 53"/>
                <a:gd name="T16" fmla="*/ 1 w 96"/>
                <a:gd name="T17" fmla="*/ 0 h 53"/>
                <a:gd name="T18" fmla="*/ 1 w 96"/>
                <a:gd name="T19" fmla="*/ 0 h 53"/>
                <a:gd name="T20" fmla="*/ 1 w 96"/>
                <a:gd name="T21" fmla="*/ 0 h 53"/>
                <a:gd name="T22" fmla="*/ 1 w 96"/>
                <a:gd name="T23" fmla="*/ 0 h 53"/>
                <a:gd name="T24" fmla="*/ 1 w 96"/>
                <a:gd name="T25" fmla="*/ 0 h 53"/>
                <a:gd name="T26" fmla="*/ 1 w 96"/>
                <a:gd name="T27" fmla="*/ 0 h 53"/>
                <a:gd name="T28" fmla="*/ 1 w 96"/>
                <a:gd name="T29" fmla="*/ 0 h 53"/>
                <a:gd name="T30" fmla="*/ 1 w 96"/>
                <a:gd name="T31" fmla="*/ 0 h 53"/>
                <a:gd name="T32" fmla="*/ 1 w 96"/>
                <a:gd name="T33" fmla="*/ 0 h 53"/>
                <a:gd name="T34" fmla="*/ 0 w 9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53"/>
                <a:gd name="T56" fmla="*/ 96 w 9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53">
                  <a:moveTo>
                    <a:pt x="0" y="35"/>
                  </a:moveTo>
                  <a:lnTo>
                    <a:pt x="0" y="53"/>
                  </a:lnTo>
                  <a:lnTo>
                    <a:pt x="4" y="50"/>
                  </a:lnTo>
                  <a:lnTo>
                    <a:pt x="12" y="42"/>
                  </a:lnTo>
                  <a:lnTo>
                    <a:pt x="24" y="31"/>
                  </a:lnTo>
                  <a:lnTo>
                    <a:pt x="39" y="21"/>
                  </a:lnTo>
                  <a:lnTo>
                    <a:pt x="55" y="12"/>
                  </a:lnTo>
                  <a:lnTo>
                    <a:pt x="70" y="7"/>
                  </a:lnTo>
                  <a:lnTo>
                    <a:pt x="85" y="8"/>
                  </a:lnTo>
                  <a:lnTo>
                    <a:pt x="96" y="19"/>
                  </a:lnTo>
                  <a:lnTo>
                    <a:pt x="96" y="16"/>
                  </a:lnTo>
                  <a:lnTo>
                    <a:pt x="94" y="12"/>
                  </a:lnTo>
                  <a:lnTo>
                    <a:pt x="90" y="6"/>
                  </a:lnTo>
                  <a:lnTo>
                    <a:pt x="82" y="1"/>
                  </a:lnTo>
                  <a:lnTo>
                    <a:pt x="71" y="0"/>
                  </a:lnTo>
                  <a:lnTo>
                    <a:pt x="53" y="4"/>
                  </a:lnTo>
                  <a:lnTo>
                    <a:pt x="30" y="15"/>
                  </a:lnTo>
                  <a:lnTo>
                    <a:pt x="0" y="35"/>
                  </a:lnTo>
                  <a:close/>
                </a:path>
              </a:pathLst>
            </a:custGeom>
            <a:solidFill>
              <a:srgbClr val="9E6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59" name="Freeform 1111"/>
            <p:cNvSpPr>
              <a:spLocks/>
            </p:cNvSpPr>
            <p:nvPr/>
          </p:nvSpPr>
          <p:spPr bwMode="auto">
            <a:xfrm>
              <a:off x="3114" y="3513"/>
              <a:ext cx="46" cy="21"/>
            </a:xfrm>
            <a:custGeom>
              <a:avLst/>
              <a:gdLst>
                <a:gd name="T0" fmla="*/ 0 w 92"/>
                <a:gd name="T1" fmla="*/ 1 h 41"/>
                <a:gd name="T2" fmla="*/ 1 w 92"/>
                <a:gd name="T3" fmla="*/ 1 h 41"/>
                <a:gd name="T4" fmla="*/ 1 w 92"/>
                <a:gd name="T5" fmla="*/ 1 h 41"/>
                <a:gd name="T6" fmla="*/ 1 w 92"/>
                <a:gd name="T7" fmla="*/ 1 h 41"/>
                <a:gd name="T8" fmla="*/ 1 w 92"/>
                <a:gd name="T9" fmla="*/ 0 h 41"/>
                <a:gd name="T10" fmla="*/ 0 w 92"/>
                <a:gd name="T11" fmla="*/ 1 h 41"/>
                <a:gd name="T12" fmla="*/ 0 60000 65536"/>
                <a:gd name="T13" fmla="*/ 0 60000 65536"/>
                <a:gd name="T14" fmla="*/ 0 60000 65536"/>
                <a:gd name="T15" fmla="*/ 0 60000 65536"/>
                <a:gd name="T16" fmla="*/ 0 60000 65536"/>
                <a:gd name="T17" fmla="*/ 0 60000 65536"/>
                <a:gd name="T18" fmla="*/ 0 w 92"/>
                <a:gd name="T19" fmla="*/ 0 h 41"/>
                <a:gd name="T20" fmla="*/ 92 w 9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2" h="41">
                  <a:moveTo>
                    <a:pt x="0" y="38"/>
                  </a:moveTo>
                  <a:lnTo>
                    <a:pt x="16" y="19"/>
                  </a:lnTo>
                  <a:lnTo>
                    <a:pt x="76" y="41"/>
                  </a:lnTo>
                  <a:lnTo>
                    <a:pt x="92" y="16"/>
                  </a:lnTo>
                  <a:lnTo>
                    <a:pt x="15" y="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960" name="Freeform 1112"/>
            <p:cNvSpPr>
              <a:spLocks/>
            </p:cNvSpPr>
            <p:nvPr/>
          </p:nvSpPr>
          <p:spPr bwMode="auto">
            <a:xfrm>
              <a:off x="3107" y="3489"/>
              <a:ext cx="53" cy="23"/>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0 w 106"/>
                <a:gd name="T11" fmla="*/ 1 h 45"/>
                <a:gd name="T12" fmla="*/ 0 60000 65536"/>
                <a:gd name="T13" fmla="*/ 0 60000 65536"/>
                <a:gd name="T14" fmla="*/ 0 60000 65536"/>
                <a:gd name="T15" fmla="*/ 0 60000 65536"/>
                <a:gd name="T16" fmla="*/ 0 60000 65536"/>
                <a:gd name="T17" fmla="*/ 0 60000 65536"/>
                <a:gd name="T18" fmla="*/ 0 w 106"/>
                <a:gd name="T19" fmla="*/ 0 h 45"/>
                <a:gd name="T20" fmla="*/ 106 w 10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6" h="45">
                  <a:moveTo>
                    <a:pt x="0" y="38"/>
                  </a:moveTo>
                  <a:lnTo>
                    <a:pt x="24" y="19"/>
                  </a:lnTo>
                  <a:lnTo>
                    <a:pt x="106" y="45"/>
                  </a:lnTo>
                  <a:lnTo>
                    <a:pt x="101" y="17"/>
                  </a:lnTo>
                  <a:lnTo>
                    <a:pt x="19" y="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7987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5DA2274-4EDE-4D80-B2ED-ACBAFF0289F1}"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7987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7987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948142-8AE1-4C3B-9CAF-53645F69C926}" type="slidenum">
              <a:rPr lang="it-IT" altLang="it-IT" sz="800" smtClean="0">
                <a:solidFill>
                  <a:srgbClr val="000000"/>
                </a:solidFill>
              </a:rPr>
              <a:pPr fontAlgn="base">
                <a:spcBef>
                  <a:spcPct val="0"/>
                </a:spcBef>
                <a:spcAft>
                  <a:spcPct val="0"/>
                </a:spcAft>
                <a:buFontTx/>
                <a:buNone/>
              </a:pPr>
              <a:t>43</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838200" y="1143000"/>
            <a:ext cx="7793038" cy="485775"/>
          </a:xfrm>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I vantaggi della marca</a:t>
            </a:r>
            <a:br>
              <a:rPr lang="it-IT" altLang="it-IT" sz="4000" dirty="0" smtClean="0">
                <a:solidFill>
                  <a:schemeClr val="accent6">
                    <a:lumMod val="75000"/>
                  </a:schemeClr>
                </a:solidFill>
              </a:rPr>
            </a:br>
            <a:endParaRPr lang="it-IT" altLang="it-IT" sz="4000" dirty="0" smtClean="0">
              <a:solidFill>
                <a:schemeClr val="accent6">
                  <a:lumMod val="75000"/>
                </a:schemeClr>
              </a:solidFill>
            </a:endParaRPr>
          </a:p>
        </p:txBody>
      </p:sp>
      <p:sp>
        <p:nvSpPr>
          <p:cNvPr id="80899" name="Text Box 3"/>
          <p:cNvSpPr txBox="1">
            <a:spLocks noChangeArrowheads="1"/>
          </p:cNvSpPr>
          <p:nvPr/>
        </p:nvSpPr>
        <p:spPr bwMode="auto">
          <a:xfrm>
            <a:off x="457200" y="1406525"/>
            <a:ext cx="8229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200" b="0">
                <a:latin typeface="Tahoma" panose="020B0604030504040204" pitchFamily="34" charset="0"/>
              </a:rPr>
              <a:t>Semplificazione nell’evasione degli ordini</a:t>
            </a:r>
          </a:p>
          <a:p>
            <a:pPr eaLnBrk="1" hangingPunct="1">
              <a:spcBef>
                <a:spcPct val="50000"/>
              </a:spcBef>
              <a:buFontTx/>
              <a:buNone/>
            </a:pPr>
            <a:r>
              <a:rPr lang="it-IT" altLang="it-IT" sz="2200" b="0">
                <a:latin typeface="Tahoma" panose="020B0604030504040204" pitchFamily="34" charset="0"/>
              </a:rPr>
              <a:t>Il nome di marca e il marchio di fabbrica offrono protezione legale</a:t>
            </a:r>
          </a:p>
          <a:p>
            <a:pPr eaLnBrk="1" hangingPunct="1">
              <a:spcBef>
                <a:spcPct val="50000"/>
              </a:spcBef>
              <a:buFontTx/>
              <a:buNone/>
            </a:pPr>
            <a:r>
              <a:rPr lang="it-IT" altLang="it-IT" sz="2200" b="0">
                <a:latin typeface="Tahoma" panose="020B0604030504040204" pitchFamily="34" charset="0"/>
              </a:rPr>
              <a:t>Favorisce la fedeltà di marca, la protezione dalla concorrenza e un maggiore controllo della programmazione del marketing mix</a:t>
            </a:r>
          </a:p>
          <a:p>
            <a:pPr eaLnBrk="1" hangingPunct="1">
              <a:spcBef>
                <a:spcPct val="50000"/>
              </a:spcBef>
              <a:buFontTx/>
              <a:buNone/>
            </a:pPr>
            <a:r>
              <a:rPr lang="it-IT" altLang="it-IT" sz="2200" b="0">
                <a:latin typeface="Tahoma" panose="020B0604030504040204" pitchFamily="34" charset="0"/>
              </a:rPr>
              <a:t>Facilita la segmentazione del mercato</a:t>
            </a:r>
          </a:p>
          <a:p>
            <a:pPr eaLnBrk="1" hangingPunct="1">
              <a:spcBef>
                <a:spcPct val="50000"/>
              </a:spcBef>
              <a:buFontTx/>
              <a:buNone/>
            </a:pPr>
            <a:r>
              <a:rPr lang="it-IT" altLang="it-IT" sz="2200" b="0">
                <a:latin typeface="Tahoma" panose="020B0604030504040204" pitchFamily="34" charset="0"/>
              </a:rPr>
              <a:t>I rivenditori usano le marche per: accrescere le vendite, identificare i fornitori, sviluppare le preferenze dei consumatori</a:t>
            </a:r>
          </a:p>
          <a:p>
            <a:pPr eaLnBrk="1" hangingPunct="1">
              <a:spcBef>
                <a:spcPct val="50000"/>
              </a:spcBef>
              <a:buFontTx/>
              <a:buNone/>
            </a:pPr>
            <a:r>
              <a:rPr lang="it-IT" altLang="it-IT" sz="2200" b="0">
                <a:latin typeface="Tahoma" panose="020B0604030504040204" pitchFamily="34" charset="0"/>
              </a:rPr>
              <a:t>I consumatori gradiscono le marche perché: consentono di identificare le differenze di qualità e semplificare il processo di acquisto</a:t>
            </a:r>
          </a:p>
        </p:txBody>
      </p:sp>
      <p:sp>
        <p:nvSpPr>
          <p:cNvPr id="80900"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17783A1-63A9-4AD1-95C6-151779416882}"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0901"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090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2F8E615-6AC5-49B4-9ADE-4DA53334AAE1}" type="slidenum">
              <a:rPr lang="it-IT" altLang="it-IT" sz="800" smtClean="0">
                <a:solidFill>
                  <a:srgbClr val="898989"/>
                </a:solidFill>
              </a:rPr>
              <a:pPr fontAlgn="base">
                <a:spcBef>
                  <a:spcPct val="0"/>
                </a:spcBef>
                <a:spcAft>
                  <a:spcPct val="0"/>
                </a:spcAft>
                <a:buFontTx/>
                <a:buNone/>
              </a:pPr>
              <a:t>44</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908050"/>
            <a:ext cx="5216525" cy="5216525"/>
          </a:xfrm>
        </p:spPr>
      </p:pic>
      <p:sp>
        <p:nvSpPr>
          <p:cNvPr id="81923" name="Segnaposto data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DC23DD5-6796-4E1B-8E62-1DC6BBA9765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1924" name="Segnaposto piè di pagina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1925"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5E08D83-FF7B-47E0-842C-9075377A50A9}" type="slidenum">
              <a:rPr lang="it-IT" altLang="it-IT" sz="800" smtClean="0">
                <a:solidFill>
                  <a:srgbClr val="000000"/>
                </a:solidFill>
              </a:rPr>
              <a:pPr fontAlgn="base">
                <a:spcBef>
                  <a:spcPct val="0"/>
                </a:spcBef>
                <a:spcAft>
                  <a:spcPct val="0"/>
                </a:spcAft>
                <a:buFontTx/>
                <a:buNone/>
              </a:pPr>
              <a:t>45</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1"/>
          <p:cNvSpPr>
            <a:spLocks noGrp="1"/>
          </p:cNvSpPr>
          <p:nvPr>
            <p:ph type="title"/>
          </p:nvPr>
        </p:nvSpPr>
        <p:spPr>
          <a:xfrm>
            <a:off x="447675" y="1052513"/>
            <a:ext cx="8229600" cy="1439862"/>
          </a:xfrm>
        </p:spPr>
        <p:txBody>
          <a:bodyPr/>
          <a:lstStyle/>
          <a:p>
            <a:pPr algn="l"/>
            <a:r>
              <a:rPr lang="it-IT" altLang="it-IT" sz="2000" smtClean="0">
                <a:latin typeface="Arial" panose="020B0604020202020204" pitchFamily="34" charset="0"/>
                <a:cs typeface="Arial" panose="020B0604020202020204" pitchFamily="34" charset="0"/>
              </a:rPr>
              <a:t>Marchio grafico</a:t>
            </a:r>
            <a:r>
              <a:rPr lang="it-IT" altLang="it-IT" sz="2000" b="0" smtClean="0">
                <a:latin typeface="Arial" panose="020B0604020202020204" pitchFamily="34" charset="0"/>
                <a:cs typeface="Arial" panose="020B0604020202020204" pitchFamily="34" charset="0"/>
              </a:rPr>
              <a:t>: Il marchio formato solo dal simbolo e non da lettere (Uccellino Twitter);</a:t>
            </a:r>
            <a:br>
              <a:rPr lang="it-IT" altLang="it-IT" sz="2000" b="0" smtClean="0">
                <a:latin typeface="Arial" panose="020B0604020202020204" pitchFamily="34" charset="0"/>
                <a:cs typeface="Arial" panose="020B0604020202020204" pitchFamily="34" charset="0"/>
              </a:rPr>
            </a:br>
            <a:r>
              <a:rPr lang="it-IT" altLang="it-IT" sz="2000" smtClean="0">
                <a:latin typeface="Arial" panose="020B0604020202020204" pitchFamily="34" charset="0"/>
                <a:cs typeface="Arial" panose="020B0604020202020204" pitchFamily="34" charset="0"/>
              </a:rPr>
              <a:t>Logotipo</a:t>
            </a:r>
            <a:r>
              <a:rPr lang="it-IT" altLang="it-IT" sz="2000" b="0" smtClean="0">
                <a:latin typeface="Arial" panose="020B0604020202020204" pitchFamily="34" charset="0"/>
                <a:cs typeface="Arial" panose="020B0604020202020204" pitchFamily="34" charset="0"/>
              </a:rPr>
              <a:t>: Un qualsiasi marchio costituito esclusivamente da una composizione di caratteri tipografici (Esempio Calvin Klein);</a:t>
            </a:r>
            <a:br>
              <a:rPr lang="it-IT" altLang="it-IT" sz="2000" b="0" smtClean="0">
                <a:latin typeface="Arial" panose="020B0604020202020204" pitchFamily="34" charset="0"/>
                <a:cs typeface="Arial" panose="020B0604020202020204" pitchFamily="34" charset="0"/>
              </a:rPr>
            </a:br>
            <a:r>
              <a:rPr lang="it-IT" altLang="it-IT" sz="2000" smtClean="0">
                <a:latin typeface="Arial" panose="020B0604020202020204" pitchFamily="34" charset="0"/>
                <a:cs typeface="Arial" panose="020B0604020202020204" pitchFamily="34" charset="0"/>
              </a:rPr>
              <a:t>Marchio/Logotipo</a:t>
            </a:r>
            <a:r>
              <a:rPr lang="it-IT" altLang="it-IT" sz="2000" b="0" smtClean="0">
                <a:latin typeface="Arial" panose="020B0604020202020204" pitchFamily="34" charset="0"/>
                <a:cs typeface="Arial" panose="020B0604020202020204" pitchFamily="34" charset="0"/>
              </a:rPr>
              <a:t>: Il marchio formato sia da segni grafici che da lettere (Rolex);</a:t>
            </a:r>
          </a:p>
        </p:txBody>
      </p:sp>
      <p:pic>
        <p:nvPicPr>
          <p:cNvPr id="8294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4663" y="2852738"/>
            <a:ext cx="8229600" cy="3292475"/>
          </a:xfrm>
        </p:spPr>
      </p:pic>
      <p:sp>
        <p:nvSpPr>
          <p:cNvPr id="82948"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B1469AC-BF76-45A6-8B47-73B472936C89}"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2949"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295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E6A8389-9282-4825-9A74-AAC4591F57BD}" type="slidenum">
              <a:rPr lang="it-IT" altLang="it-IT" sz="800" smtClean="0">
                <a:solidFill>
                  <a:srgbClr val="000000"/>
                </a:solidFill>
              </a:rPr>
              <a:pPr fontAlgn="base">
                <a:spcBef>
                  <a:spcPct val="0"/>
                </a:spcBef>
                <a:spcAft>
                  <a:spcPct val="0"/>
                </a:spcAft>
                <a:buFontTx/>
                <a:buNone/>
              </a:pPr>
              <a:t>46</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a:xfrm>
            <a:off x="250825" y="1916113"/>
            <a:ext cx="8229600" cy="1296987"/>
          </a:xfrm>
        </p:spPr>
        <p:txBody>
          <a:bodyPr/>
          <a:lstStyle/>
          <a:p>
            <a:pPr algn="l"/>
            <a:r>
              <a:rPr lang="it-IT" altLang="it-IT" sz="1800" b="0" smtClean="0">
                <a:latin typeface="Arial" panose="020B0604020202020204" pitchFamily="34" charset="0"/>
                <a:cs typeface="Arial" panose="020B0604020202020204" pitchFamily="34" charset="0"/>
              </a:rPr>
              <a:t>Ogni marchio che presenta una parte grafica può essere classificato sulla base del rapporto tra il significato e il significante:</a:t>
            </a:r>
            <a:br>
              <a:rPr lang="it-IT" altLang="it-IT" sz="1800" b="0" smtClean="0">
                <a:latin typeface="Arial" panose="020B0604020202020204" pitchFamily="34" charset="0"/>
                <a:cs typeface="Arial" panose="020B0604020202020204" pitchFamily="34" charset="0"/>
              </a:rPr>
            </a:br>
            <a:r>
              <a:rPr lang="it-IT" altLang="it-IT" sz="1800" smtClean="0">
                <a:latin typeface="Arial" panose="020B0604020202020204" pitchFamily="34" charset="0"/>
                <a:cs typeface="Arial" panose="020B0604020202020204" pitchFamily="34" charset="0"/>
              </a:rPr>
              <a:t>Illustrato</a:t>
            </a:r>
            <a:r>
              <a:rPr lang="it-IT" altLang="it-IT" sz="1800" b="0" smtClean="0">
                <a:latin typeface="Arial" panose="020B0604020202020204" pitchFamily="34" charset="0"/>
                <a:cs typeface="Arial" panose="020B0604020202020204" pitchFamily="34" charset="0"/>
              </a:rPr>
              <a:t>: Quando la parte grafica è rappresentata da una illustrazione o un disegno (Marchio Apple del 1976)</a:t>
            </a:r>
            <a:br>
              <a:rPr lang="it-IT" altLang="it-IT" sz="1800" b="0" smtClean="0">
                <a:latin typeface="Arial" panose="020B0604020202020204" pitchFamily="34" charset="0"/>
                <a:cs typeface="Arial" panose="020B0604020202020204" pitchFamily="34" charset="0"/>
              </a:rPr>
            </a:br>
            <a:r>
              <a:rPr lang="it-IT" altLang="it-IT" sz="1800" smtClean="0">
                <a:latin typeface="Arial" panose="020B0604020202020204" pitchFamily="34" charset="0"/>
                <a:cs typeface="Arial" panose="020B0604020202020204" pitchFamily="34" charset="0"/>
              </a:rPr>
              <a:t>Pittogramma</a:t>
            </a:r>
            <a:r>
              <a:rPr lang="it-IT" altLang="it-IT" sz="1800" b="0" smtClean="0">
                <a:latin typeface="Arial" panose="020B0604020202020204" pitchFamily="34" charset="0"/>
                <a:cs typeface="Arial" panose="020B0604020202020204" pitchFamily="34" charset="0"/>
              </a:rPr>
              <a:t>: Se il simbolo è costruito attraverso la sintesi visiva di una cosa reale e visibile (Marchio Apple oggi);</a:t>
            </a:r>
            <a:br>
              <a:rPr lang="it-IT" altLang="it-IT" sz="1800" b="0" smtClean="0">
                <a:latin typeface="Arial" panose="020B0604020202020204" pitchFamily="34" charset="0"/>
                <a:cs typeface="Arial" panose="020B0604020202020204" pitchFamily="34" charset="0"/>
              </a:rPr>
            </a:br>
            <a:r>
              <a:rPr lang="it-IT" altLang="it-IT" sz="1800" smtClean="0">
                <a:latin typeface="Arial" panose="020B0604020202020204" pitchFamily="34" charset="0"/>
                <a:cs typeface="Arial" panose="020B0604020202020204" pitchFamily="34" charset="0"/>
              </a:rPr>
              <a:t>Ideogramma</a:t>
            </a:r>
            <a:r>
              <a:rPr lang="it-IT" altLang="it-IT" sz="1800" b="0" smtClean="0">
                <a:latin typeface="Arial" panose="020B0604020202020204" pitchFamily="34" charset="0"/>
                <a:cs typeface="Arial" panose="020B0604020202020204" pitchFamily="34" charset="0"/>
              </a:rPr>
              <a:t>: Quando il segno rappresenta un concetto, un idea comunque riconducibile a qualcosa (Il marchio Mercedes rappresenta le pale dell’aereo, il marchio Nike la suola di una scarpa);</a:t>
            </a:r>
            <a:br>
              <a:rPr lang="it-IT" altLang="it-IT" sz="1800" b="0" smtClean="0">
                <a:latin typeface="Arial" panose="020B0604020202020204" pitchFamily="34" charset="0"/>
                <a:cs typeface="Arial" panose="020B0604020202020204" pitchFamily="34" charset="0"/>
              </a:rPr>
            </a:br>
            <a:r>
              <a:rPr lang="it-IT" altLang="it-IT" sz="1800" smtClean="0">
                <a:latin typeface="Arial" panose="020B0604020202020204" pitchFamily="34" charset="0"/>
                <a:cs typeface="Arial" panose="020B0604020202020204" pitchFamily="34" charset="0"/>
              </a:rPr>
              <a:t>Geometrico</a:t>
            </a:r>
            <a:r>
              <a:rPr lang="it-IT" altLang="it-IT" sz="1800" b="0" smtClean="0">
                <a:latin typeface="Arial" panose="020B0604020202020204" pitchFamily="34" charset="0"/>
                <a:cs typeface="Arial" panose="020B0604020202020204" pitchFamily="34" charset="0"/>
              </a:rPr>
              <a:t>: Quando il simbolo è composto da una o più forme geometriche (Marchio Mitsubishi);</a:t>
            </a:r>
            <a:br>
              <a:rPr lang="it-IT" altLang="it-IT" sz="1800" b="0" smtClean="0">
                <a:latin typeface="Arial" panose="020B0604020202020204" pitchFamily="34" charset="0"/>
                <a:cs typeface="Arial" panose="020B0604020202020204" pitchFamily="34" charset="0"/>
              </a:rPr>
            </a:br>
            <a:r>
              <a:rPr lang="it-IT" altLang="it-IT" sz="1800" smtClean="0">
                <a:latin typeface="Arial" panose="020B0604020202020204" pitchFamily="34" charset="0"/>
                <a:cs typeface="Arial" panose="020B0604020202020204" pitchFamily="34" charset="0"/>
              </a:rPr>
              <a:t>Astratto</a:t>
            </a:r>
            <a:r>
              <a:rPr lang="it-IT" altLang="it-IT" sz="1800" b="0" smtClean="0">
                <a:latin typeface="Arial" panose="020B0604020202020204" pitchFamily="34" charset="0"/>
                <a:cs typeface="Arial" panose="020B0604020202020204" pitchFamily="34" charset="0"/>
              </a:rPr>
              <a:t>: Quando il simbolo è un segno grafico astratto.</a:t>
            </a:r>
          </a:p>
        </p:txBody>
      </p:sp>
      <p:sp>
        <p:nvSpPr>
          <p:cNvPr id="83971"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E5E5150-BF8C-4853-96BC-53FC3F1BD964}"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3972"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397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8A5BD3D-AB2A-4A67-84D4-91B0B13DF593}" type="slidenum">
              <a:rPr lang="it-IT" altLang="it-IT" sz="800" smtClean="0">
                <a:solidFill>
                  <a:srgbClr val="000000"/>
                </a:solidFill>
              </a:rPr>
              <a:pPr fontAlgn="base">
                <a:spcBef>
                  <a:spcPct val="0"/>
                </a:spcBef>
                <a:spcAft>
                  <a:spcPct val="0"/>
                </a:spcAft>
                <a:buFontTx/>
                <a:buNone/>
              </a:pPr>
              <a:t>47</a:t>
            </a:fld>
            <a:endParaRPr lang="it-IT" altLang="it-IT" sz="800" smtClean="0">
              <a:solidFill>
                <a:srgbClr val="000000"/>
              </a:solidFill>
            </a:endParaRPr>
          </a:p>
        </p:txBody>
      </p:sp>
      <p:pic>
        <p:nvPicPr>
          <p:cNvPr id="83974"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4322763"/>
            <a:ext cx="47513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 y="4330700"/>
            <a:ext cx="14414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Immagin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5085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981075"/>
            <a:ext cx="8229600" cy="4525963"/>
          </a:xfrm>
        </p:spPr>
        <p:txBody>
          <a:bodyPr/>
          <a:lstStyle/>
          <a:p>
            <a:pPr marL="0" indent="0">
              <a:buFont typeface="Arial" panose="020B0604020202020204" pitchFamily="34" charset="0"/>
              <a:buNone/>
              <a:defRPr/>
            </a:pPr>
            <a:r>
              <a:rPr lang="it-IT" sz="2000" dirty="0"/>
              <a:t>S</a:t>
            </a:r>
            <a:r>
              <a:rPr lang="it-IT" sz="2000" dirty="0" smtClean="0"/>
              <a:t>ulla base delle lettere che lo compongono, anche il logotipo può essere classificato. Possiamo identificare tre tipologie:</a:t>
            </a:r>
          </a:p>
          <a:p>
            <a:pPr>
              <a:defRPr/>
            </a:pPr>
            <a:endParaRPr lang="it-IT" sz="2000" dirty="0" smtClean="0"/>
          </a:p>
          <a:p>
            <a:pPr>
              <a:defRPr/>
            </a:pPr>
            <a:r>
              <a:rPr lang="it-IT" sz="2000" b="1" dirty="0" smtClean="0"/>
              <a:t>Monogramma</a:t>
            </a:r>
            <a:r>
              <a:rPr lang="it-IT" sz="2000" dirty="0" smtClean="0"/>
              <a:t>: Logotipo composto dalla combinazione e sovrapposizione di due o più lettere (Louis Vuitton);</a:t>
            </a:r>
          </a:p>
          <a:p>
            <a:pPr>
              <a:defRPr/>
            </a:pPr>
            <a:r>
              <a:rPr lang="it-IT" sz="2000" b="1" dirty="0" smtClean="0"/>
              <a:t>Acronimo</a:t>
            </a:r>
            <a:r>
              <a:rPr lang="it-IT" sz="2000" dirty="0" smtClean="0"/>
              <a:t>: Possiamo definire così quel logotipo composto dalle sole iniziali del nome dell’azienda o dell’associazione (Come nei marchi istituzionali)</a:t>
            </a:r>
          </a:p>
          <a:p>
            <a:pPr>
              <a:defRPr/>
            </a:pPr>
            <a:r>
              <a:rPr lang="it-IT" sz="2000" b="1" dirty="0" smtClean="0"/>
              <a:t>Denominativo</a:t>
            </a:r>
            <a:r>
              <a:rPr lang="it-IT" sz="2000" dirty="0" smtClean="0"/>
              <a:t>: Logotipo composto dalla combinazione di lettere e grafemi che formano il nome dell’azienda (Calvin Klein).</a:t>
            </a:r>
            <a:endParaRPr lang="it-IT" sz="2000" dirty="0"/>
          </a:p>
        </p:txBody>
      </p:sp>
      <p:sp>
        <p:nvSpPr>
          <p:cNvPr id="84995"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6806A32-5759-4115-A5DC-3B2947D824A8}"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4996"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499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CD860D7-3051-463A-9283-43FA8522680F}" type="slidenum">
              <a:rPr lang="it-IT" altLang="it-IT" sz="800" smtClean="0">
                <a:solidFill>
                  <a:srgbClr val="000000"/>
                </a:solidFill>
              </a:rPr>
              <a:pPr fontAlgn="base">
                <a:spcBef>
                  <a:spcPct val="0"/>
                </a:spcBef>
                <a:spcAft>
                  <a:spcPct val="0"/>
                </a:spcAft>
                <a:buFontTx/>
                <a:buNone/>
              </a:pPr>
              <a:t>48</a:t>
            </a:fld>
            <a:endParaRPr lang="it-IT" altLang="it-IT" sz="800" smtClean="0">
              <a:solidFill>
                <a:srgbClr val="000000"/>
              </a:solidFill>
            </a:endParaRPr>
          </a:p>
        </p:txBody>
      </p:sp>
      <p:pic>
        <p:nvPicPr>
          <p:cNvPr id="84998"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4581525"/>
            <a:ext cx="198596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AutoShape 2" descr="Fiat Chrysler Automobiles - Wikipedia"/>
          <p:cNvSpPr>
            <a:spLocks noChangeAspect="1" noChangeArrowheads="1"/>
          </p:cNvSpPr>
          <p:nvPr/>
        </p:nvSpPr>
        <p:spPr bwMode="auto">
          <a:xfrm>
            <a:off x="211138"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a:latin typeface="Tahoma" panose="020B0604030504040204" pitchFamily="34" charset="0"/>
            </a:endParaRPr>
          </a:p>
        </p:txBody>
      </p:sp>
      <p:pic>
        <p:nvPicPr>
          <p:cNvPr id="85000"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4735513"/>
            <a:ext cx="3524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2363" y="4533900"/>
            <a:ext cx="24003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766763" y="685800"/>
            <a:ext cx="7610475" cy="1143000"/>
          </a:xfrm>
        </p:spPr>
        <p:txBody>
          <a:bodyPr rtlCol="0">
            <a:normAutofit fontScale="90000"/>
          </a:bodyPr>
          <a:lstStyle/>
          <a:p>
            <a:pPr eaLnBrk="1" fontAlgn="auto" hangingPunct="1">
              <a:spcAft>
                <a:spcPts val="0"/>
              </a:spcAft>
              <a:defRPr/>
            </a:pPr>
            <a:r>
              <a:rPr lang="it-IT" altLang="it-IT" sz="3600" dirty="0" smtClean="0">
                <a:solidFill>
                  <a:schemeClr val="accent6">
                    <a:lumMod val="75000"/>
                  </a:schemeClr>
                </a:solidFill>
              </a:rPr>
              <a:t>LE PRINCIPALI TIPOLOGIE DI MARCA</a:t>
            </a:r>
          </a:p>
        </p:txBody>
      </p:sp>
      <p:sp>
        <p:nvSpPr>
          <p:cNvPr id="64515" name="Text Box 3"/>
          <p:cNvSpPr txBox="1">
            <a:spLocks noChangeArrowheads="1"/>
          </p:cNvSpPr>
          <p:nvPr/>
        </p:nvSpPr>
        <p:spPr bwMode="auto">
          <a:xfrm>
            <a:off x="457200" y="1995488"/>
            <a:ext cx="83058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2100" dirty="0" smtClean="0">
                <a:solidFill>
                  <a:schemeClr val="accent6">
                    <a:lumMod val="75000"/>
                  </a:schemeClr>
                </a:solidFill>
                <a:latin typeface="Tahoma" panose="020B0604030504040204" pitchFamily="34" charset="0"/>
              </a:rPr>
              <a:t>MARCA DEL PRODUTTORE       </a:t>
            </a:r>
            <a:r>
              <a:rPr lang="it-IT" altLang="it-IT" sz="2100" dirty="0" smtClean="0">
                <a:latin typeface="Tahoma" panose="020B0604030504040204" pitchFamily="34" charset="0"/>
              </a:rPr>
              <a:t>quando l’impresa produttrice appone il proprio nome ai prodotti in vendita</a:t>
            </a:r>
          </a:p>
          <a:p>
            <a:pPr eaLnBrk="1" hangingPunct="1">
              <a:spcBef>
                <a:spcPct val="50000"/>
              </a:spcBef>
              <a:buFontTx/>
              <a:buNone/>
              <a:defRPr/>
            </a:pPr>
            <a:r>
              <a:rPr lang="it-IT" altLang="it-IT" sz="2100" dirty="0" smtClean="0">
                <a:solidFill>
                  <a:schemeClr val="accent6">
                    <a:lumMod val="75000"/>
                  </a:schemeClr>
                </a:solidFill>
                <a:latin typeface="Tahoma" panose="020B0604030504040204" pitchFamily="34" charset="0"/>
              </a:rPr>
              <a:t>MARCA DEL LICENZIANTE       </a:t>
            </a:r>
            <a:r>
              <a:rPr lang="it-IT" altLang="it-IT" sz="2100" dirty="0" smtClean="0">
                <a:latin typeface="Tahoma" panose="020B0604030504040204" pitchFamily="34" charset="0"/>
              </a:rPr>
              <a:t>quando l’impresa che produce su licenza appone il nome del licenziante il prodotto</a:t>
            </a:r>
          </a:p>
          <a:p>
            <a:pPr eaLnBrk="1" hangingPunct="1">
              <a:spcBef>
                <a:spcPct val="50000"/>
              </a:spcBef>
              <a:buFontTx/>
              <a:buNone/>
              <a:defRPr/>
            </a:pPr>
            <a:r>
              <a:rPr lang="it-IT" altLang="it-IT" sz="2100" dirty="0" smtClean="0">
                <a:solidFill>
                  <a:schemeClr val="accent6">
                    <a:lumMod val="75000"/>
                  </a:schemeClr>
                </a:solidFill>
                <a:latin typeface="Tahoma" panose="020B0604030504040204" pitchFamily="34" charset="0"/>
              </a:rPr>
              <a:t>MARCA DEL TERZISTA        </a:t>
            </a:r>
            <a:r>
              <a:rPr lang="it-IT" altLang="it-IT" sz="2100" dirty="0" smtClean="0">
                <a:latin typeface="Tahoma" panose="020B0604030504040204" pitchFamily="34" charset="0"/>
              </a:rPr>
              <a:t>quando l’impresa pone in vendita sotto il proprio nome prodotti realizzati da una o più imprese esterne</a:t>
            </a:r>
          </a:p>
          <a:p>
            <a:pPr eaLnBrk="1" hangingPunct="1">
              <a:spcBef>
                <a:spcPct val="50000"/>
              </a:spcBef>
              <a:buFontTx/>
              <a:buNone/>
              <a:defRPr/>
            </a:pPr>
            <a:r>
              <a:rPr lang="it-IT" altLang="it-IT" sz="2100" dirty="0" smtClean="0">
                <a:solidFill>
                  <a:schemeClr val="accent6">
                    <a:lumMod val="75000"/>
                  </a:schemeClr>
                </a:solidFill>
                <a:latin typeface="Tahoma" panose="020B0604030504040204" pitchFamily="34" charset="0"/>
              </a:rPr>
              <a:t>MARCA COMMERCIALE        </a:t>
            </a:r>
            <a:r>
              <a:rPr lang="it-IT" altLang="it-IT" sz="2100" dirty="0" smtClean="0">
                <a:latin typeface="Tahoma" panose="020B0604030504040204" pitchFamily="34" charset="0"/>
              </a:rPr>
              <a:t>quando una catena di supermercati o di grandi magazzini pone in vendita sotto il proprio nome prodotti realizzati da imprese fornitrici</a:t>
            </a:r>
          </a:p>
        </p:txBody>
      </p:sp>
      <p:sp>
        <p:nvSpPr>
          <p:cNvPr id="86020" name="Line 4"/>
          <p:cNvSpPr>
            <a:spLocks noChangeShapeType="1"/>
          </p:cNvSpPr>
          <p:nvPr/>
        </p:nvSpPr>
        <p:spPr bwMode="auto">
          <a:xfrm>
            <a:off x="4191000" y="2286000"/>
            <a:ext cx="304800" cy="0"/>
          </a:xfrm>
          <a:prstGeom prst="line">
            <a:avLst/>
          </a:prstGeom>
          <a:noFill/>
          <a:ln w="28575">
            <a:solidFill>
              <a:srgbClr val="12D24D"/>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it-IT"/>
          </a:p>
        </p:txBody>
      </p:sp>
      <p:sp>
        <p:nvSpPr>
          <p:cNvPr id="86021" name="Line 5"/>
          <p:cNvSpPr>
            <a:spLocks noChangeShapeType="1"/>
          </p:cNvSpPr>
          <p:nvPr/>
        </p:nvSpPr>
        <p:spPr bwMode="auto">
          <a:xfrm>
            <a:off x="4149725" y="2997200"/>
            <a:ext cx="304800" cy="0"/>
          </a:xfrm>
          <a:prstGeom prst="line">
            <a:avLst/>
          </a:prstGeom>
          <a:noFill/>
          <a:ln w="28575">
            <a:solidFill>
              <a:srgbClr val="12D24D"/>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it-IT"/>
          </a:p>
        </p:txBody>
      </p:sp>
      <p:sp>
        <p:nvSpPr>
          <p:cNvPr id="86022" name="Line 6"/>
          <p:cNvSpPr>
            <a:spLocks noChangeShapeType="1"/>
          </p:cNvSpPr>
          <p:nvPr/>
        </p:nvSpPr>
        <p:spPr bwMode="auto">
          <a:xfrm>
            <a:off x="3656013" y="3789363"/>
            <a:ext cx="307975" cy="0"/>
          </a:xfrm>
          <a:prstGeom prst="line">
            <a:avLst/>
          </a:prstGeom>
          <a:noFill/>
          <a:ln w="28575">
            <a:solidFill>
              <a:srgbClr val="12D24D"/>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it-IT"/>
          </a:p>
        </p:txBody>
      </p:sp>
      <p:sp>
        <p:nvSpPr>
          <p:cNvPr id="86023" name="Line 7"/>
          <p:cNvSpPr>
            <a:spLocks noChangeShapeType="1"/>
          </p:cNvSpPr>
          <p:nvPr/>
        </p:nvSpPr>
        <p:spPr bwMode="auto">
          <a:xfrm>
            <a:off x="3810000" y="4941888"/>
            <a:ext cx="306388" cy="0"/>
          </a:xfrm>
          <a:prstGeom prst="line">
            <a:avLst/>
          </a:prstGeom>
          <a:noFill/>
          <a:ln w="28575">
            <a:solidFill>
              <a:srgbClr val="12D24D"/>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it-IT"/>
          </a:p>
        </p:txBody>
      </p:sp>
      <p:sp>
        <p:nvSpPr>
          <p:cNvPr id="86024"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372D5B5-773E-4B2A-A032-7F60EFC0103D}"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6025"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6026"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097359F-B9C0-4982-9157-0E1E0E2A6585}" type="slidenum">
              <a:rPr lang="it-IT" altLang="it-IT" sz="800" smtClean="0">
                <a:solidFill>
                  <a:srgbClr val="898989"/>
                </a:solidFill>
              </a:rPr>
              <a:pPr fontAlgn="base">
                <a:spcBef>
                  <a:spcPct val="0"/>
                </a:spcBef>
                <a:spcAft>
                  <a:spcPct val="0"/>
                </a:spcAft>
                <a:buFontTx/>
                <a:buNone/>
              </a:pPr>
              <a:t>49</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395288" y="1268413"/>
            <a:ext cx="8229600" cy="558800"/>
          </a:xfrm>
        </p:spPr>
        <p:txBody>
          <a:bodyPr/>
          <a:lstStyle/>
          <a:p>
            <a:r>
              <a:rPr lang="it-IT" altLang="it-IT" smtClean="0">
                <a:latin typeface="Arial" panose="020B0604020202020204" pitchFamily="34" charset="0"/>
                <a:cs typeface="Arial" panose="020B0604020202020204" pitchFamily="34" charset="0"/>
              </a:rPr>
              <a:t>Il portafoglio prodotti </a:t>
            </a:r>
            <a:endParaRPr lang="en-GB" altLang="it-IT" smtClean="0">
              <a:latin typeface="Arial" panose="020B0604020202020204" pitchFamily="34" charset="0"/>
              <a:cs typeface="Arial" panose="020B0604020202020204" pitchFamily="34" charset="0"/>
            </a:endParaRPr>
          </a:p>
        </p:txBody>
      </p:sp>
      <p:sp>
        <p:nvSpPr>
          <p:cNvPr id="31747" name="CasellaDiTesto 5"/>
          <p:cNvSpPr txBox="1">
            <a:spLocks noChangeArrowheads="1"/>
          </p:cNvSpPr>
          <p:nvPr/>
        </p:nvSpPr>
        <p:spPr bwMode="auto">
          <a:xfrm>
            <a:off x="628650" y="2874963"/>
            <a:ext cx="73929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400">
                <a:solidFill>
                  <a:srgbClr val="898989"/>
                </a:solidFill>
                <a:latin typeface="Raleway" panose="020B0503030101060003"/>
              </a:rPr>
              <a:t>Gamma / assortimento: insieme di prodotti offerti in vendita da un’impresa in un determinato momento, in termini di</a:t>
            </a:r>
          </a:p>
          <a:p>
            <a:pPr>
              <a:spcBef>
                <a:spcPct val="0"/>
              </a:spcBef>
              <a:buFontTx/>
              <a:buNone/>
            </a:pPr>
            <a:endParaRPr lang="it-IT" altLang="it-IT" sz="1800">
              <a:solidFill>
                <a:srgbClr val="898989"/>
              </a:solidFill>
              <a:latin typeface="Raleway" panose="020B0503030101060003"/>
            </a:endParaRPr>
          </a:p>
          <a:p>
            <a:pPr>
              <a:spcBef>
                <a:spcPct val="0"/>
              </a:spcBef>
              <a:buFontTx/>
              <a:buNone/>
            </a:pPr>
            <a:r>
              <a:rPr lang="it-IT" altLang="it-IT" sz="1800">
                <a:solidFill>
                  <a:srgbClr val="898989"/>
                </a:solidFill>
                <a:latin typeface="Raleway" panose="020B0503030101060003"/>
              </a:rPr>
              <a:t>LINEE di prodotto</a:t>
            </a:r>
          </a:p>
          <a:p>
            <a:pPr>
              <a:spcBef>
                <a:spcPct val="0"/>
              </a:spcBef>
              <a:buFontTx/>
              <a:buNone/>
            </a:pPr>
            <a:r>
              <a:rPr lang="it-IT" altLang="it-IT" sz="1800">
                <a:solidFill>
                  <a:srgbClr val="898989"/>
                </a:solidFill>
                <a:latin typeface="Raleway" panose="020B0503030101060003"/>
              </a:rPr>
              <a:t>MODELLI diversi nella stessa linea</a:t>
            </a:r>
            <a:endParaRPr lang="en-GB" altLang="it-IT" sz="1800">
              <a:solidFill>
                <a:srgbClr val="898989"/>
              </a:solidFill>
              <a:latin typeface="Raleway" panose="020B0503030101060003"/>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1026"/>
          <p:cNvSpPr>
            <a:spLocks noGrp="1" noChangeArrowheads="1"/>
          </p:cNvSpPr>
          <p:nvPr>
            <p:ph type="title"/>
          </p:nvPr>
        </p:nvSpPr>
        <p:spPr>
          <a:xfrm>
            <a:off x="1150938" y="860425"/>
            <a:ext cx="6469062" cy="1143000"/>
          </a:xfrm>
        </p:spPr>
        <p:txBody>
          <a:bodyPr rtlCol="0">
            <a:normAutofit fontScale="90000"/>
          </a:bodyPr>
          <a:lstStyle/>
          <a:p>
            <a:pPr eaLnBrk="1" fontAlgn="auto" hangingPunct="1">
              <a:spcAft>
                <a:spcPts val="0"/>
              </a:spcAft>
              <a:defRPr/>
            </a:pPr>
            <a:r>
              <a:rPr lang="it-IT" altLang="it-IT" sz="3600" dirty="0" smtClean="0">
                <a:solidFill>
                  <a:schemeClr val="accent6">
                    <a:lumMod val="75000"/>
                  </a:schemeClr>
                </a:solidFill>
              </a:rPr>
              <a:t>	MARCHE DI GRUPPO E INDIVIDUALI</a:t>
            </a:r>
          </a:p>
        </p:txBody>
      </p:sp>
      <p:sp>
        <p:nvSpPr>
          <p:cNvPr id="65539" name="Text Box 1027"/>
          <p:cNvSpPr txBox="1">
            <a:spLocks noChangeArrowheads="1"/>
          </p:cNvSpPr>
          <p:nvPr/>
        </p:nvSpPr>
        <p:spPr bwMode="auto">
          <a:xfrm>
            <a:off x="381000" y="1981200"/>
            <a:ext cx="8382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2200" dirty="0" smtClean="0">
                <a:latin typeface="Tahoma" panose="020B0604030504040204" pitchFamily="34" charset="0"/>
              </a:rPr>
              <a:t>Si possono distinguere 4 strategie di marca:</a:t>
            </a: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DENOMINAZIONE DI MARCA INDIVIDUALI </a:t>
            </a:r>
            <a:r>
              <a:rPr lang="it-IT" altLang="it-IT" sz="2200" b="0" dirty="0" smtClean="0">
                <a:latin typeface="Tahoma" panose="020B0604030504040204" pitchFamily="34" charset="0"/>
              </a:rPr>
              <a:t>Es. </a:t>
            </a:r>
            <a:r>
              <a:rPr lang="it-IT" altLang="it-IT" sz="2200" b="0" i="1" dirty="0" err="1" smtClean="0">
                <a:latin typeface="Tahoma" panose="020B0604030504040204" pitchFamily="34" charset="0"/>
              </a:rPr>
              <a:t>Procter</a:t>
            </a:r>
            <a:r>
              <a:rPr lang="it-IT" altLang="it-IT" sz="2200" b="0" i="1" dirty="0" smtClean="0">
                <a:latin typeface="Tahoma" panose="020B0604030504040204" pitchFamily="34" charset="0"/>
              </a:rPr>
              <a:t> &amp; </a:t>
            </a:r>
            <a:r>
              <a:rPr lang="it-IT" altLang="it-IT" sz="2200" b="0" i="1" dirty="0" err="1" smtClean="0">
                <a:latin typeface="Tahoma" panose="020B0604030504040204" pitchFamily="34" charset="0"/>
              </a:rPr>
              <a:t>Gamble</a:t>
            </a:r>
            <a:r>
              <a:rPr lang="it-IT" altLang="it-IT" sz="2200" b="0" i="1" dirty="0" smtClean="0">
                <a:latin typeface="Tahoma" panose="020B0604030504040204" pitchFamily="34" charset="0"/>
              </a:rPr>
              <a:t> </a:t>
            </a:r>
            <a:r>
              <a:rPr lang="it-IT" altLang="it-IT" sz="1100" b="0" i="1" dirty="0" smtClean="0">
                <a:latin typeface="Tahoma" panose="020B0604030504040204" pitchFamily="34" charset="0"/>
                <a:hlinkClick r:id="rId2"/>
              </a:rPr>
              <a:t>http://www.pg.com/it_IT/index.shtml</a:t>
            </a:r>
            <a:r>
              <a:rPr lang="it-IT" altLang="it-IT" sz="1100" b="0" i="1" dirty="0" smtClean="0">
                <a:latin typeface="Tahoma" panose="020B0604030504040204" pitchFamily="34" charset="0"/>
              </a:rPr>
              <a:t> </a:t>
            </a: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DENOMINAZIONE DELL’IMPRESA PER TUTTI I PRODOTTI </a:t>
            </a:r>
            <a:r>
              <a:rPr lang="it-IT" altLang="it-IT" sz="2200" b="0" dirty="0" smtClean="0">
                <a:latin typeface="Tahoma" panose="020B0604030504040204" pitchFamily="34" charset="0"/>
              </a:rPr>
              <a:t>Es. </a:t>
            </a:r>
            <a:r>
              <a:rPr lang="it-IT" altLang="it-IT" sz="2200" b="0" i="1" dirty="0" smtClean="0">
                <a:latin typeface="Tahoma" panose="020B0604030504040204" pitchFamily="34" charset="0"/>
              </a:rPr>
              <a:t>Philips </a:t>
            </a:r>
            <a:r>
              <a:rPr lang="it-IT" altLang="it-IT" sz="1200" b="0" dirty="0" smtClean="0">
                <a:latin typeface="Tahoma" panose="020B0604030504040204" pitchFamily="34" charset="0"/>
                <a:hlinkClick r:id="rId3"/>
              </a:rPr>
              <a:t>http://www.philips.it/</a:t>
            </a:r>
            <a:endParaRPr lang="it-IT" altLang="it-IT" sz="1200" b="0" i="1" dirty="0" smtClean="0">
              <a:latin typeface="Tahoma" panose="020B0604030504040204" pitchFamily="34" charset="0"/>
            </a:endParaRP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DENOMINAZIONI SEPARATE PER I VARI GRUPPI DI PRODOTTI </a:t>
            </a:r>
            <a:r>
              <a:rPr lang="it-IT" altLang="it-IT" sz="2200" b="0" dirty="0" smtClean="0">
                <a:latin typeface="Tahoma" panose="020B0604030504040204" pitchFamily="34" charset="0"/>
              </a:rPr>
              <a:t>Es. </a:t>
            </a:r>
            <a:r>
              <a:rPr lang="it-IT" altLang="it-IT" sz="2200" b="0" i="1" dirty="0" smtClean="0">
                <a:latin typeface="Tahoma" panose="020B0604030504040204" pitchFamily="34" charset="0"/>
              </a:rPr>
              <a:t>Max Mara</a:t>
            </a:r>
            <a:endParaRPr lang="it-IT" altLang="it-IT" sz="2200" b="0" dirty="0" smtClean="0">
              <a:latin typeface="Tahoma" panose="020B0604030504040204" pitchFamily="34" charset="0"/>
            </a:endParaRP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DENOMINAZIONI DELL’IMPRESA UNITA A DENOMINAZIONI DEI PRODOTTI</a:t>
            </a:r>
            <a:r>
              <a:rPr lang="it-IT" altLang="it-IT" sz="2200" dirty="0" smtClean="0">
                <a:latin typeface="Tahoma" panose="020B0604030504040204" pitchFamily="34" charset="0"/>
              </a:rPr>
              <a:t> </a:t>
            </a:r>
            <a:r>
              <a:rPr lang="it-IT" altLang="it-IT" sz="2200" b="0" dirty="0" smtClean="0">
                <a:latin typeface="Tahoma" panose="020B0604030504040204" pitchFamily="34" charset="0"/>
              </a:rPr>
              <a:t>Es. </a:t>
            </a:r>
            <a:r>
              <a:rPr lang="it-IT" altLang="it-IT" sz="2200" b="0" i="1" dirty="0" err="1" smtClean="0">
                <a:latin typeface="Tahoma" panose="020B0604030504040204" pitchFamily="34" charset="0"/>
              </a:rPr>
              <a:t>Kellog’s</a:t>
            </a:r>
            <a:endParaRPr lang="it-IT" altLang="it-IT" sz="2200" b="0" i="1" dirty="0" smtClean="0">
              <a:latin typeface="Tahoma" panose="020B0604030504040204" pitchFamily="34" charset="0"/>
            </a:endParaRPr>
          </a:p>
        </p:txBody>
      </p:sp>
      <p:sp>
        <p:nvSpPr>
          <p:cNvPr id="87044"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0472D9E-0E7A-4D0F-8DBE-2C368DD8DFBD}"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7045"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7046"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569DCE2-1AF5-4BDF-B5B2-77CF3C944FE4}" type="slidenum">
              <a:rPr lang="it-IT" altLang="it-IT" sz="800" smtClean="0">
                <a:solidFill>
                  <a:srgbClr val="898989"/>
                </a:solidFill>
              </a:rPr>
              <a:pPr fontAlgn="base">
                <a:spcBef>
                  <a:spcPct val="0"/>
                </a:spcBef>
                <a:spcAft>
                  <a:spcPct val="0"/>
                </a:spcAft>
                <a:buFontTx/>
                <a:buNone/>
              </a:pPr>
              <a:t>50</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46113"/>
            <a:ext cx="9126538" cy="5414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F25B287-97A2-4DC3-99FD-9EB0F94E6E51}"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806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80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B5DEB58-9442-4BD2-B5A3-4C66DC868E30}" type="slidenum">
              <a:rPr lang="it-IT" altLang="it-IT" sz="800" smtClean="0">
                <a:solidFill>
                  <a:srgbClr val="000000"/>
                </a:solidFill>
              </a:rPr>
              <a:pPr fontAlgn="base">
                <a:spcBef>
                  <a:spcPct val="0"/>
                </a:spcBef>
                <a:spcAft>
                  <a:spcPct val="0"/>
                </a:spcAft>
                <a:buFontTx/>
                <a:buNone/>
              </a:pPr>
              <a:t>51</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1026"/>
          <p:cNvSpPr>
            <a:spLocks noGrp="1" noChangeArrowheads="1"/>
          </p:cNvSpPr>
          <p:nvPr>
            <p:ph type="title"/>
          </p:nvPr>
        </p:nvSpPr>
        <p:spPr>
          <a:xfrm>
            <a:off x="1150938" y="860425"/>
            <a:ext cx="6469062" cy="1143000"/>
          </a:xfrm>
        </p:spPr>
        <p:txBody>
          <a:bodyPr rtlCol="0">
            <a:normAutofit fontScale="90000"/>
          </a:bodyPr>
          <a:lstStyle/>
          <a:p>
            <a:pPr eaLnBrk="1" fontAlgn="auto" hangingPunct="1">
              <a:spcAft>
                <a:spcPts val="0"/>
              </a:spcAft>
              <a:defRPr/>
            </a:pPr>
            <a:r>
              <a:rPr lang="it-IT" altLang="it-IT" sz="3600" dirty="0" smtClean="0">
                <a:solidFill>
                  <a:schemeClr val="accent6">
                    <a:lumMod val="75000"/>
                  </a:schemeClr>
                </a:solidFill>
              </a:rPr>
              <a:t>	MARCHE DI GRUPPO E INDIVIDUALI</a:t>
            </a:r>
          </a:p>
        </p:txBody>
      </p:sp>
      <p:sp>
        <p:nvSpPr>
          <p:cNvPr id="65539" name="Text Box 1027"/>
          <p:cNvSpPr txBox="1">
            <a:spLocks noChangeArrowheads="1"/>
          </p:cNvSpPr>
          <p:nvPr/>
        </p:nvSpPr>
        <p:spPr bwMode="auto">
          <a:xfrm>
            <a:off x="381000" y="1981200"/>
            <a:ext cx="8382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it-IT" altLang="it-IT" sz="2200" dirty="0" smtClean="0">
                <a:latin typeface="Tahoma" panose="020B0604030504040204" pitchFamily="34" charset="0"/>
              </a:rPr>
              <a:t>Si possono distinguere 4 strategie di marca:</a:t>
            </a: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DENOMINAZIONE DI MARCA INDIVIDUALI </a:t>
            </a:r>
            <a:r>
              <a:rPr lang="it-IT" altLang="it-IT" sz="2200" b="0" dirty="0" smtClean="0">
                <a:latin typeface="Tahoma" panose="020B0604030504040204" pitchFamily="34" charset="0"/>
              </a:rPr>
              <a:t>Es. </a:t>
            </a:r>
            <a:r>
              <a:rPr lang="it-IT" altLang="it-IT" sz="2200" b="0" i="1" dirty="0" err="1" smtClean="0">
                <a:latin typeface="Tahoma" panose="020B0604030504040204" pitchFamily="34" charset="0"/>
              </a:rPr>
              <a:t>Procter</a:t>
            </a:r>
            <a:r>
              <a:rPr lang="it-IT" altLang="it-IT" sz="2200" b="0" i="1" dirty="0" smtClean="0">
                <a:latin typeface="Tahoma" panose="020B0604030504040204" pitchFamily="34" charset="0"/>
              </a:rPr>
              <a:t> &amp; </a:t>
            </a:r>
            <a:r>
              <a:rPr lang="it-IT" altLang="it-IT" sz="2200" b="0" i="1" dirty="0" err="1" smtClean="0">
                <a:latin typeface="Tahoma" panose="020B0604030504040204" pitchFamily="34" charset="0"/>
              </a:rPr>
              <a:t>Gamble</a:t>
            </a:r>
            <a:r>
              <a:rPr lang="it-IT" altLang="it-IT" sz="2200" b="0" i="1" dirty="0" smtClean="0">
                <a:latin typeface="Tahoma" panose="020B0604030504040204" pitchFamily="34" charset="0"/>
              </a:rPr>
              <a:t> </a:t>
            </a:r>
            <a:r>
              <a:rPr lang="it-IT" altLang="it-IT" sz="1100" b="0" i="1" dirty="0" smtClean="0">
                <a:latin typeface="Tahoma" panose="020B0604030504040204" pitchFamily="34" charset="0"/>
                <a:hlinkClick r:id="rId2"/>
              </a:rPr>
              <a:t>http://www.pg.com/it_IT/index.shtml</a:t>
            </a:r>
            <a:r>
              <a:rPr lang="it-IT" altLang="it-IT" sz="1100" b="0" i="1" dirty="0" smtClean="0">
                <a:latin typeface="Tahoma" panose="020B0604030504040204" pitchFamily="34" charset="0"/>
              </a:rPr>
              <a:t> </a:t>
            </a: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DENOMINAZIONE DELL’IMPRESA PER TUTTI I PRODOTTI </a:t>
            </a:r>
            <a:r>
              <a:rPr lang="it-IT" altLang="it-IT" sz="2200" b="0" dirty="0" smtClean="0">
                <a:latin typeface="Tahoma" panose="020B0604030504040204" pitchFamily="34" charset="0"/>
              </a:rPr>
              <a:t>Es. </a:t>
            </a:r>
            <a:r>
              <a:rPr lang="it-IT" altLang="it-IT" sz="2200" b="0" i="1" dirty="0" smtClean="0">
                <a:latin typeface="Tahoma" panose="020B0604030504040204" pitchFamily="34" charset="0"/>
              </a:rPr>
              <a:t>Philips </a:t>
            </a:r>
            <a:r>
              <a:rPr lang="it-IT" altLang="it-IT" sz="1200" b="0" dirty="0" smtClean="0">
                <a:latin typeface="Tahoma" panose="020B0604030504040204" pitchFamily="34" charset="0"/>
                <a:hlinkClick r:id="rId3"/>
              </a:rPr>
              <a:t>http://www.philips.it/</a:t>
            </a:r>
            <a:endParaRPr lang="it-IT" altLang="it-IT" sz="1200" b="0" i="1" dirty="0" smtClean="0">
              <a:latin typeface="Tahoma" panose="020B0604030504040204" pitchFamily="34" charset="0"/>
            </a:endParaRP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DENOMINAZIONI SEPARATE PER I VARI GRUPPI DI PRODOTTI </a:t>
            </a:r>
            <a:r>
              <a:rPr lang="it-IT" altLang="it-IT" sz="2200" b="0" dirty="0" smtClean="0">
                <a:latin typeface="Tahoma" panose="020B0604030504040204" pitchFamily="34" charset="0"/>
              </a:rPr>
              <a:t>Es. </a:t>
            </a:r>
            <a:r>
              <a:rPr lang="it-IT" altLang="it-IT" sz="2200" b="0" i="1" dirty="0" smtClean="0">
                <a:latin typeface="Tahoma" panose="020B0604030504040204" pitchFamily="34" charset="0"/>
              </a:rPr>
              <a:t>Max Mara</a:t>
            </a:r>
            <a:endParaRPr lang="it-IT" altLang="it-IT" sz="2200" b="0" dirty="0" smtClean="0">
              <a:latin typeface="Tahoma" panose="020B0604030504040204" pitchFamily="34" charset="0"/>
            </a:endParaRPr>
          </a:p>
          <a:p>
            <a:pPr eaLnBrk="1" hangingPunct="1">
              <a:spcBef>
                <a:spcPct val="50000"/>
              </a:spcBef>
              <a:buFontTx/>
              <a:buNone/>
              <a:defRPr/>
            </a:pPr>
            <a:r>
              <a:rPr lang="it-IT" altLang="it-IT" sz="2200" dirty="0" smtClean="0">
                <a:solidFill>
                  <a:schemeClr val="accent6">
                    <a:lumMod val="75000"/>
                  </a:schemeClr>
                </a:solidFill>
                <a:latin typeface="Tahoma" panose="020B0604030504040204" pitchFamily="34" charset="0"/>
              </a:rPr>
              <a:t>DENOMINAZIONI DELL’IMPRESA UNITA A DENOMINAZIONI DEI PRODOTTI</a:t>
            </a:r>
            <a:r>
              <a:rPr lang="it-IT" altLang="it-IT" sz="2200" dirty="0" smtClean="0">
                <a:latin typeface="Tahoma" panose="020B0604030504040204" pitchFamily="34" charset="0"/>
              </a:rPr>
              <a:t> </a:t>
            </a:r>
            <a:r>
              <a:rPr lang="it-IT" altLang="it-IT" sz="2200" b="0" dirty="0" smtClean="0">
                <a:latin typeface="Tahoma" panose="020B0604030504040204" pitchFamily="34" charset="0"/>
              </a:rPr>
              <a:t>Es. </a:t>
            </a:r>
            <a:r>
              <a:rPr lang="it-IT" altLang="it-IT" sz="2200" b="0" i="1" dirty="0" err="1" smtClean="0">
                <a:latin typeface="Tahoma" panose="020B0604030504040204" pitchFamily="34" charset="0"/>
              </a:rPr>
              <a:t>Kellog’s</a:t>
            </a:r>
            <a:r>
              <a:rPr lang="it-IT" altLang="it-IT" sz="2200" b="0" i="1" dirty="0" smtClean="0">
                <a:latin typeface="Tahoma" panose="020B0604030504040204" pitchFamily="34" charset="0"/>
              </a:rPr>
              <a:t> </a:t>
            </a:r>
            <a:r>
              <a:rPr lang="it-IT" altLang="it-IT" sz="1200" b="0" i="1" dirty="0" smtClean="0">
                <a:solidFill>
                  <a:prstClr val="black"/>
                </a:solidFill>
                <a:latin typeface="Tahoma" panose="020B0604030504040204" pitchFamily="34" charset="0"/>
                <a:cs typeface="+mn-cs"/>
                <a:hlinkClick r:id="rId4"/>
              </a:rPr>
              <a:t>http://www.kelloggs.it/pages/homepage.aspx</a:t>
            </a:r>
            <a:r>
              <a:rPr lang="it-IT" altLang="it-IT" sz="1200" b="0" i="1" dirty="0" smtClean="0">
                <a:solidFill>
                  <a:prstClr val="black"/>
                </a:solidFill>
                <a:latin typeface="Tahoma" panose="020B0604030504040204" pitchFamily="34" charset="0"/>
                <a:cs typeface="+mn-cs"/>
              </a:rPr>
              <a:t> </a:t>
            </a:r>
            <a:endParaRPr lang="it-IT" altLang="it-IT" sz="2200" b="0" i="1" dirty="0" smtClean="0">
              <a:latin typeface="Tahoma" panose="020B0604030504040204" pitchFamily="34" charset="0"/>
            </a:endParaRPr>
          </a:p>
        </p:txBody>
      </p:sp>
      <p:sp>
        <p:nvSpPr>
          <p:cNvPr id="89092"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035EA30-DC7D-47A2-BA6E-F4CDA33B421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89093"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8909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CDB37323-C4AF-4FC4-8239-77E2D17A1EA6}" type="slidenum">
              <a:rPr lang="it-IT" altLang="it-IT" sz="800" smtClean="0">
                <a:solidFill>
                  <a:srgbClr val="898989"/>
                </a:solidFill>
              </a:rPr>
              <a:pPr fontAlgn="base">
                <a:spcBef>
                  <a:spcPct val="0"/>
                </a:spcBef>
                <a:spcAft>
                  <a:spcPct val="0"/>
                </a:spcAft>
                <a:buFontTx/>
                <a:buNone/>
              </a:pPr>
              <a:t>52</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contenuto 1"/>
          <p:cNvSpPr>
            <a:spLocks noGrp="1"/>
          </p:cNvSpPr>
          <p:nvPr>
            <p:ph idx="1"/>
          </p:nvPr>
        </p:nvSpPr>
        <p:spPr/>
        <p:txBody>
          <a:bodyPr/>
          <a:lstStyle/>
          <a:p>
            <a:pPr eaLnBrk="1" hangingPunct="1"/>
            <a:endParaRPr lang="it-IT" altLang="it-IT" smtClean="0">
              <a:latin typeface="Arial" panose="020B0604020202020204" pitchFamily="34" charset="0"/>
              <a:cs typeface="Arial" panose="020B0604020202020204"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4871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FE80520-E65F-4B75-BFE4-2A19C629DB3B}"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011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9011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1D4312E8-E67A-4255-8260-3BCD73230869}" type="slidenum">
              <a:rPr lang="it-IT" altLang="it-IT" sz="800" smtClean="0">
                <a:solidFill>
                  <a:srgbClr val="000000"/>
                </a:solidFill>
              </a:rPr>
              <a:pPr fontAlgn="base">
                <a:spcBef>
                  <a:spcPct val="0"/>
                </a:spcBef>
                <a:spcAft>
                  <a:spcPct val="0"/>
                </a:spcAft>
                <a:buFontTx/>
                <a:buNone/>
              </a:pPr>
              <a:t>53</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200" y="149225"/>
            <a:ext cx="6734175" cy="558800"/>
          </a:xfrm>
        </p:spPr>
        <p:txBody>
          <a:bodyPr rtlCol="0">
            <a:normAutofit fontScale="90000"/>
          </a:bodyPr>
          <a:lstStyle/>
          <a:p>
            <a:pPr eaLnBrk="1" fontAlgn="auto" hangingPunct="1">
              <a:spcAft>
                <a:spcPts val="0"/>
              </a:spcAft>
              <a:defRPr/>
            </a:pPr>
            <a:r>
              <a:rPr lang="it-IT" dirty="0" smtClean="0">
                <a:solidFill>
                  <a:schemeClr val="accent6">
                    <a:lumMod val="75000"/>
                  </a:schemeClr>
                </a:solidFill>
              </a:rPr>
              <a:t>Brand </a:t>
            </a:r>
            <a:r>
              <a:rPr lang="it-IT" dirty="0" err="1" smtClean="0">
                <a:solidFill>
                  <a:schemeClr val="accent6">
                    <a:lumMod val="75000"/>
                  </a:schemeClr>
                </a:solidFill>
              </a:rPr>
              <a:t>extention</a:t>
            </a:r>
            <a:endParaRPr lang="it-IT" dirty="0">
              <a:solidFill>
                <a:schemeClr val="accent6">
                  <a:lumMod val="75000"/>
                </a:schemeClr>
              </a:solidFill>
            </a:endParaRPr>
          </a:p>
        </p:txBody>
      </p:sp>
      <p:sp>
        <p:nvSpPr>
          <p:cNvPr id="91139"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C387B75-B333-4308-8D47-6677248470D6}"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1140"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t>Prof.ssa Elena Cedrola - Fondamenti di Marketing Internazionale  Università di Macerata</a:t>
            </a:r>
          </a:p>
        </p:txBody>
      </p:sp>
      <p:sp>
        <p:nvSpPr>
          <p:cNvPr id="9114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33FD50C-9B9D-4851-956E-2E1779F49A8D}" type="slidenum">
              <a:rPr lang="it-IT" altLang="it-IT" sz="800" smtClean="0">
                <a:solidFill>
                  <a:srgbClr val="000000"/>
                </a:solidFill>
              </a:rPr>
              <a:pPr fontAlgn="base">
                <a:spcBef>
                  <a:spcPct val="0"/>
                </a:spcBef>
                <a:spcAft>
                  <a:spcPct val="0"/>
                </a:spcAft>
                <a:buFontTx/>
                <a:buNone/>
              </a:pPr>
              <a:t>54</a:t>
            </a:fld>
            <a:endParaRPr lang="it-IT" altLang="it-IT" sz="800" smtClean="0">
              <a:solidFill>
                <a:srgbClr val="000000"/>
              </a:solidFill>
            </a:endParaRPr>
          </a:p>
        </p:txBody>
      </p:sp>
      <p:sp>
        <p:nvSpPr>
          <p:cNvPr id="7" name="Espace réservé du contenu 2"/>
          <p:cNvSpPr txBox="1">
            <a:spLocks noGrp="1"/>
          </p:cNvSpPr>
          <p:nvPr>
            <p:ph idx="1"/>
          </p:nvPr>
        </p:nvSpPr>
        <p:spPr>
          <a:xfrm>
            <a:off x="269875" y="1042988"/>
            <a:ext cx="8416925" cy="4760912"/>
          </a:xfrm>
        </p:spPr>
        <p:txBody>
          <a:bodyPr rtlCol="0">
            <a:normAutofit/>
          </a:bodyPr>
          <a:lstStyle/>
          <a:p>
            <a:pPr marL="0" indent="0" eaLnBrk="1" fontAlgn="auto" hangingPunct="1">
              <a:lnSpc>
                <a:spcPct val="84000"/>
              </a:lnSpc>
              <a:spcAft>
                <a:spcPts val="0"/>
              </a:spcAft>
              <a:buFont typeface="Arial"/>
              <a:buNone/>
              <a:defRPr/>
            </a:pPr>
            <a:r>
              <a:rPr lang="fr-FR" sz="1700" b="1" dirty="0"/>
              <a:t>Brand </a:t>
            </a:r>
            <a:r>
              <a:rPr lang="fr-FR" sz="1700" b="1" dirty="0" smtClean="0"/>
              <a:t>extension</a:t>
            </a:r>
            <a:r>
              <a:rPr lang="fr-FR" sz="1700" b="1" dirty="0"/>
              <a:t>: </a:t>
            </a:r>
            <a:r>
              <a:rPr lang="fr-FR" sz="1700" dirty="0" err="1"/>
              <a:t>decision</a:t>
            </a:r>
            <a:r>
              <a:rPr lang="fr-FR" sz="1700" dirty="0"/>
              <a:t> by </a:t>
            </a:r>
            <a:r>
              <a:rPr lang="fr-FR" sz="1700" dirty="0" err="1"/>
              <a:t>which</a:t>
            </a:r>
            <a:r>
              <a:rPr lang="fr-FR" sz="1700" dirty="0"/>
              <a:t> </a:t>
            </a:r>
            <a:r>
              <a:rPr lang="en-US" sz="1700" dirty="0"/>
              <a:t>a company uses </a:t>
            </a:r>
            <a:r>
              <a:rPr lang="en-US" sz="1700" b="1" dirty="0"/>
              <a:t>an existing and well-established brand </a:t>
            </a:r>
            <a:r>
              <a:rPr lang="en-US" sz="1700" dirty="0"/>
              <a:t>(“the parent brand”) for a</a:t>
            </a:r>
            <a:r>
              <a:rPr lang="fr-FR" sz="1700" dirty="0"/>
              <a:t> new </a:t>
            </a:r>
            <a:r>
              <a:rPr lang="fr-FR" sz="1700" dirty="0" err="1"/>
              <a:t>product</a:t>
            </a:r>
            <a:r>
              <a:rPr lang="fr-FR" sz="1700" dirty="0"/>
              <a:t> class </a:t>
            </a:r>
          </a:p>
          <a:p>
            <a:pPr marL="0" indent="0" eaLnBrk="1" fontAlgn="auto" hangingPunct="1">
              <a:lnSpc>
                <a:spcPct val="84000"/>
              </a:lnSpc>
              <a:spcAft>
                <a:spcPts val="0"/>
              </a:spcAft>
              <a:buFont typeface="Arial"/>
              <a:buNone/>
              <a:defRPr/>
            </a:pPr>
            <a:r>
              <a:rPr lang="fr-FR" sz="1700" b="1" dirty="0">
                <a:solidFill>
                  <a:srgbClr val="9B2D1F"/>
                </a:solidFill>
              </a:rPr>
              <a:t>2 types </a:t>
            </a:r>
            <a:r>
              <a:rPr lang="fr-FR" sz="1700" dirty="0"/>
              <a:t>of brand </a:t>
            </a:r>
            <a:r>
              <a:rPr lang="fr-FR" sz="1700" dirty="0" smtClean="0"/>
              <a:t>extensions</a:t>
            </a:r>
            <a:r>
              <a:rPr lang="fr-FR" sz="1700" dirty="0"/>
              <a:t>: </a:t>
            </a:r>
          </a:p>
          <a:p>
            <a:pPr lvl="1" eaLnBrk="1" fontAlgn="auto" hangingPunct="1">
              <a:lnSpc>
                <a:spcPct val="84000"/>
              </a:lnSpc>
              <a:spcAft>
                <a:spcPts val="0"/>
              </a:spcAft>
              <a:buFont typeface="Arial"/>
              <a:buChar char="–"/>
              <a:defRPr/>
            </a:pPr>
            <a:r>
              <a:rPr lang="fr-FR" sz="1700" b="1" dirty="0"/>
              <a:t>Horizontal </a:t>
            </a:r>
            <a:r>
              <a:rPr lang="fr-FR" sz="1700" dirty="0"/>
              <a:t>: </a:t>
            </a:r>
            <a:r>
              <a:rPr lang="fr-FR" sz="1700" dirty="0" err="1"/>
              <a:t>product</a:t>
            </a:r>
            <a:r>
              <a:rPr lang="fr-FR" sz="1700" dirty="0"/>
              <a:t> </a:t>
            </a:r>
            <a:r>
              <a:rPr lang="fr-FR" sz="1700" dirty="0" err="1"/>
              <a:t>which</a:t>
            </a:r>
            <a:r>
              <a:rPr lang="fr-FR" sz="1700" dirty="0"/>
              <a:t> has a </a:t>
            </a:r>
            <a:r>
              <a:rPr lang="fr-FR" sz="1700" dirty="0" err="1"/>
              <a:t>similar</a:t>
            </a:r>
            <a:r>
              <a:rPr lang="fr-FR" sz="1700" dirty="0"/>
              <a:t> </a:t>
            </a:r>
            <a:r>
              <a:rPr lang="fr-FR" sz="1700" dirty="0" err="1"/>
              <a:t>price</a:t>
            </a:r>
            <a:r>
              <a:rPr lang="fr-FR" sz="1700" dirty="0"/>
              <a:t> </a:t>
            </a:r>
            <a:r>
              <a:rPr lang="fr-FR" sz="1700" dirty="0" err="1"/>
              <a:t>level</a:t>
            </a:r>
            <a:r>
              <a:rPr lang="fr-FR" sz="1700" dirty="0"/>
              <a:t> and </a:t>
            </a:r>
            <a:r>
              <a:rPr lang="fr-FR" sz="1700" dirty="0" err="1"/>
              <a:t>quality</a:t>
            </a:r>
            <a:r>
              <a:rPr lang="fr-FR" sz="1700" dirty="0"/>
              <a:t> </a:t>
            </a:r>
            <a:r>
              <a:rPr lang="fr-FR" sz="1700" dirty="0" err="1"/>
              <a:t>level</a:t>
            </a:r>
            <a:r>
              <a:rPr lang="fr-FR" sz="1700" dirty="0"/>
              <a:t> </a:t>
            </a:r>
            <a:r>
              <a:rPr lang="fr-FR" sz="1700" dirty="0" err="1"/>
              <a:t>than</a:t>
            </a:r>
            <a:r>
              <a:rPr lang="fr-FR" sz="1700" dirty="0"/>
              <a:t> the parent brand = </a:t>
            </a:r>
            <a:r>
              <a:rPr lang="fr-FR" sz="1700" dirty="0" err="1"/>
              <a:t>same</a:t>
            </a:r>
            <a:r>
              <a:rPr lang="fr-FR" sz="1700" dirty="0"/>
              <a:t> </a:t>
            </a:r>
            <a:r>
              <a:rPr lang="fr-FR" sz="1700" dirty="0" err="1"/>
              <a:t>positionning</a:t>
            </a:r>
            <a:r>
              <a:rPr lang="fr-FR" sz="1700" dirty="0"/>
              <a:t> </a:t>
            </a:r>
          </a:p>
          <a:p>
            <a:pPr lvl="1" eaLnBrk="1" fontAlgn="auto" hangingPunct="1">
              <a:lnSpc>
                <a:spcPct val="84000"/>
              </a:lnSpc>
              <a:spcAft>
                <a:spcPts val="0"/>
              </a:spcAft>
              <a:buFont typeface="Arial"/>
              <a:buChar char="–"/>
              <a:defRPr/>
            </a:pPr>
            <a:r>
              <a:rPr lang="fr-FR" sz="1700" b="1" dirty="0"/>
              <a:t>Vertical : </a:t>
            </a:r>
            <a:r>
              <a:rPr lang="en-US" sz="1700" dirty="0"/>
              <a:t>products that do not have the same quality and price as the parent brand -  possibility of extending the product </a:t>
            </a:r>
          </a:p>
          <a:p>
            <a:pPr lvl="3" eaLnBrk="1" fontAlgn="auto" hangingPunct="1">
              <a:lnSpc>
                <a:spcPct val="84000"/>
              </a:lnSpc>
              <a:spcAft>
                <a:spcPts val="0"/>
              </a:spcAft>
              <a:buSzPts val="1800"/>
              <a:buFont typeface="Arial"/>
              <a:buBlip>
                <a:blip r:embed="rId2"/>
              </a:buBlip>
              <a:defRPr/>
            </a:pPr>
            <a:r>
              <a:rPr lang="en-US" sz="1700" b="1" dirty="0"/>
              <a:t>Upward : higher prices and quality for a more affluent target </a:t>
            </a:r>
          </a:p>
          <a:p>
            <a:pPr lvl="3" eaLnBrk="1" fontAlgn="auto" hangingPunct="1">
              <a:lnSpc>
                <a:spcPct val="84000"/>
              </a:lnSpc>
              <a:spcAft>
                <a:spcPts val="0"/>
              </a:spcAft>
              <a:buSzPts val="1800"/>
              <a:buFont typeface="Arial"/>
              <a:buBlip>
                <a:blip r:embed="rId2"/>
              </a:buBlip>
              <a:defRPr/>
            </a:pPr>
            <a:r>
              <a:rPr lang="en-US" sz="1700" b="1" dirty="0"/>
              <a:t>Downward: offering products at a lower price and quality - more common in the Fashion Industry. </a:t>
            </a:r>
          </a:p>
          <a:p>
            <a:pPr marL="987552" lvl="2" indent="0" eaLnBrk="1" fontAlgn="auto" hangingPunct="1">
              <a:lnSpc>
                <a:spcPct val="84000"/>
              </a:lnSpc>
              <a:spcAft>
                <a:spcPts val="0"/>
              </a:spcAft>
              <a:buFont typeface="Arial"/>
              <a:buNone/>
              <a:defRPr/>
            </a:pPr>
            <a:r>
              <a:rPr lang="fr-FR" sz="1700" dirty="0"/>
              <a:t>	</a:t>
            </a:r>
            <a:r>
              <a:rPr lang="fr-FR" sz="1700" dirty="0" err="1"/>
              <a:t>e.g</a:t>
            </a:r>
            <a:r>
              <a:rPr lang="fr-FR" sz="1700" dirty="0"/>
              <a:t>: The brand Ralph Lauren </a:t>
            </a:r>
            <a:r>
              <a:rPr lang="fr-FR" sz="1700" dirty="0" err="1"/>
              <a:t>which</a:t>
            </a:r>
            <a:r>
              <a:rPr lang="fr-FR" sz="1700" dirty="0"/>
              <a:t> has 16 </a:t>
            </a:r>
            <a:r>
              <a:rPr lang="fr-FR" sz="1700" dirty="0" err="1"/>
              <a:t>different</a:t>
            </a:r>
            <a:r>
              <a:rPr lang="fr-FR" sz="1700" dirty="0"/>
              <a:t> </a:t>
            </a:r>
            <a:r>
              <a:rPr lang="fr-FR" sz="1700" dirty="0" err="1"/>
              <a:t>levels</a:t>
            </a:r>
            <a:r>
              <a:rPr lang="fr-FR" sz="1700" dirty="0"/>
              <a:t> of brands </a:t>
            </a:r>
          </a:p>
          <a:p>
            <a:pPr eaLnBrk="1" fontAlgn="auto" hangingPunct="1">
              <a:lnSpc>
                <a:spcPct val="84000"/>
              </a:lnSpc>
              <a:spcAft>
                <a:spcPts val="0"/>
              </a:spcAft>
              <a:buFont typeface="Arial"/>
              <a:buChar char="–"/>
              <a:defRPr/>
            </a:pPr>
            <a:endParaRPr lang="fr-FR" sz="1800" dirty="0"/>
          </a:p>
          <a:p>
            <a:pPr eaLnBrk="1" fontAlgn="auto" hangingPunct="1">
              <a:lnSpc>
                <a:spcPct val="84000"/>
              </a:lnSpc>
              <a:spcAft>
                <a:spcPts val="0"/>
              </a:spcAft>
              <a:buFont typeface="Arial"/>
              <a:buChar char="–"/>
              <a:defRPr/>
            </a:pPr>
            <a:endParaRPr lang="fr-FR"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28863" y="200025"/>
            <a:ext cx="4895850" cy="5922963"/>
          </a:xfrm>
        </p:spPr>
      </p:pic>
      <p:sp>
        <p:nvSpPr>
          <p:cNvPr id="92163"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9EC2982-F947-4317-ACC9-7D8584C513B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2164"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t>Prof.ssa Elena Cedrola - Fondamenti di Marketing Internazionale  Università di Macerata</a:t>
            </a:r>
          </a:p>
        </p:txBody>
      </p:sp>
      <p:sp>
        <p:nvSpPr>
          <p:cNvPr id="9216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9E0B089-8115-4B17-AB16-FF7F16F469F4}" type="slidenum">
              <a:rPr lang="it-IT" altLang="it-IT" sz="800" smtClean="0">
                <a:solidFill>
                  <a:srgbClr val="000000"/>
                </a:solidFill>
              </a:rPr>
              <a:pPr fontAlgn="base">
                <a:spcBef>
                  <a:spcPct val="0"/>
                </a:spcBef>
                <a:spcAft>
                  <a:spcPct val="0"/>
                </a:spcAft>
                <a:buFontTx/>
                <a:buNone/>
              </a:pPr>
              <a:t>55</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4200" y="149225"/>
            <a:ext cx="6734175" cy="558800"/>
          </a:xfrm>
        </p:spPr>
        <p:txBody>
          <a:bodyPr rtlCol="0">
            <a:normAutofit fontScale="90000"/>
          </a:bodyPr>
          <a:lstStyle/>
          <a:p>
            <a:pPr eaLnBrk="1" fontAlgn="auto" hangingPunct="1">
              <a:spcAft>
                <a:spcPts val="0"/>
              </a:spcAft>
              <a:defRPr/>
            </a:pPr>
            <a:r>
              <a:rPr lang="it-IT" dirty="0" smtClean="0">
                <a:solidFill>
                  <a:schemeClr val="accent6">
                    <a:lumMod val="75000"/>
                  </a:schemeClr>
                </a:solidFill>
              </a:rPr>
              <a:t>Brand </a:t>
            </a:r>
            <a:r>
              <a:rPr lang="it-IT" dirty="0" err="1" smtClean="0">
                <a:solidFill>
                  <a:schemeClr val="accent6">
                    <a:lumMod val="75000"/>
                  </a:schemeClr>
                </a:solidFill>
              </a:rPr>
              <a:t>extention</a:t>
            </a:r>
            <a:endParaRPr lang="it-IT" dirty="0">
              <a:solidFill>
                <a:schemeClr val="accent6">
                  <a:lumMod val="75000"/>
                </a:schemeClr>
              </a:solidFill>
            </a:endParaRPr>
          </a:p>
        </p:txBody>
      </p:sp>
      <p:sp>
        <p:nvSpPr>
          <p:cNvPr id="93187"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3139A46-AC51-43E3-9BCA-416EDE3BEAF3}"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3188"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t>Prof.ssa Elena Cedrola - Fondamenti di Marketing Internazionale  Università di Macerata</a:t>
            </a:r>
          </a:p>
        </p:txBody>
      </p:sp>
      <p:sp>
        <p:nvSpPr>
          <p:cNvPr id="9318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695334C-B44F-434F-912C-8AEC61B3086D}" type="slidenum">
              <a:rPr lang="it-IT" altLang="it-IT" sz="800" smtClean="0">
                <a:solidFill>
                  <a:srgbClr val="000000"/>
                </a:solidFill>
              </a:rPr>
              <a:pPr fontAlgn="base">
                <a:spcBef>
                  <a:spcPct val="0"/>
                </a:spcBef>
                <a:spcAft>
                  <a:spcPct val="0"/>
                </a:spcAft>
                <a:buFontTx/>
                <a:buNone/>
              </a:pPr>
              <a:t>56</a:t>
            </a:fld>
            <a:endParaRPr lang="it-IT" altLang="it-IT" sz="800" smtClean="0">
              <a:solidFill>
                <a:srgbClr val="000000"/>
              </a:solidFill>
            </a:endParaRPr>
          </a:p>
        </p:txBody>
      </p:sp>
      <p:sp>
        <p:nvSpPr>
          <p:cNvPr id="7" name="Espace réservé du contenu 2"/>
          <p:cNvSpPr txBox="1">
            <a:spLocks noGrp="1"/>
          </p:cNvSpPr>
          <p:nvPr>
            <p:ph idx="1"/>
          </p:nvPr>
        </p:nvSpPr>
        <p:spPr>
          <a:xfrm>
            <a:off x="269875" y="1042988"/>
            <a:ext cx="8416925" cy="4760912"/>
          </a:xfrm>
        </p:spPr>
        <p:txBody>
          <a:bodyPr rtlCol="0">
            <a:normAutofit lnSpcReduction="10000"/>
          </a:bodyPr>
          <a:lstStyle/>
          <a:p>
            <a:pPr marL="0" indent="0" eaLnBrk="1" fontAlgn="auto" hangingPunct="1">
              <a:lnSpc>
                <a:spcPct val="84000"/>
              </a:lnSpc>
              <a:spcAft>
                <a:spcPts val="0"/>
              </a:spcAft>
              <a:buFont typeface="Arial"/>
              <a:buNone/>
              <a:defRPr/>
            </a:pPr>
            <a:r>
              <a:rPr lang="fr-FR" sz="1700" b="1" dirty="0"/>
              <a:t>Brand </a:t>
            </a:r>
            <a:r>
              <a:rPr lang="fr-FR" sz="1700" b="1" dirty="0" smtClean="0"/>
              <a:t>extension</a:t>
            </a:r>
            <a:r>
              <a:rPr lang="fr-FR" sz="1700" b="1" dirty="0"/>
              <a:t>: </a:t>
            </a:r>
            <a:r>
              <a:rPr lang="fr-FR" sz="1700" dirty="0" err="1"/>
              <a:t>decision</a:t>
            </a:r>
            <a:r>
              <a:rPr lang="fr-FR" sz="1700" dirty="0"/>
              <a:t> by </a:t>
            </a:r>
            <a:r>
              <a:rPr lang="fr-FR" sz="1700" dirty="0" err="1"/>
              <a:t>which</a:t>
            </a:r>
            <a:r>
              <a:rPr lang="fr-FR" sz="1700" dirty="0"/>
              <a:t> </a:t>
            </a:r>
            <a:r>
              <a:rPr lang="en-US" sz="1700" dirty="0"/>
              <a:t>a company uses </a:t>
            </a:r>
            <a:r>
              <a:rPr lang="en-US" sz="1700" b="1" dirty="0"/>
              <a:t>an existing and well-established brand </a:t>
            </a:r>
            <a:r>
              <a:rPr lang="en-US" sz="1700" dirty="0"/>
              <a:t>(“the parent brand”) for a</a:t>
            </a:r>
            <a:r>
              <a:rPr lang="fr-FR" sz="1700" dirty="0"/>
              <a:t> new </a:t>
            </a:r>
            <a:r>
              <a:rPr lang="fr-FR" sz="1700" dirty="0" err="1"/>
              <a:t>product</a:t>
            </a:r>
            <a:r>
              <a:rPr lang="fr-FR" sz="1700" dirty="0"/>
              <a:t> class </a:t>
            </a:r>
          </a:p>
          <a:p>
            <a:pPr marL="0" indent="0" eaLnBrk="1" fontAlgn="auto" hangingPunct="1">
              <a:lnSpc>
                <a:spcPct val="84000"/>
              </a:lnSpc>
              <a:spcAft>
                <a:spcPts val="0"/>
              </a:spcAft>
              <a:buFont typeface="Arial"/>
              <a:buNone/>
              <a:defRPr/>
            </a:pPr>
            <a:r>
              <a:rPr lang="fr-FR" sz="1700" b="1" dirty="0">
                <a:solidFill>
                  <a:srgbClr val="9B2D1F"/>
                </a:solidFill>
              </a:rPr>
              <a:t>2 types </a:t>
            </a:r>
            <a:r>
              <a:rPr lang="fr-FR" sz="1700" dirty="0"/>
              <a:t>of brand </a:t>
            </a:r>
            <a:r>
              <a:rPr lang="fr-FR" sz="1700" dirty="0" smtClean="0"/>
              <a:t>extensions</a:t>
            </a:r>
            <a:r>
              <a:rPr lang="fr-FR" sz="1700" dirty="0"/>
              <a:t>: </a:t>
            </a:r>
          </a:p>
          <a:p>
            <a:pPr lvl="1" eaLnBrk="1" fontAlgn="auto" hangingPunct="1">
              <a:lnSpc>
                <a:spcPct val="84000"/>
              </a:lnSpc>
              <a:spcAft>
                <a:spcPts val="0"/>
              </a:spcAft>
              <a:buFont typeface="Arial"/>
              <a:buChar char="–"/>
              <a:defRPr/>
            </a:pPr>
            <a:r>
              <a:rPr lang="fr-FR" sz="1700" b="1" dirty="0"/>
              <a:t>Horizontal </a:t>
            </a:r>
            <a:r>
              <a:rPr lang="fr-FR" sz="1700" dirty="0"/>
              <a:t>: </a:t>
            </a:r>
            <a:r>
              <a:rPr lang="fr-FR" sz="1700" dirty="0" err="1"/>
              <a:t>product</a:t>
            </a:r>
            <a:r>
              <a:rPr lang="fr-FR" sz="1700" dirty="0"/>
              <a:t> </a:t>
            </a:r>
            <a:r>
              <a:rPr lang="fr-FR" sz="1700" dirty="0" err="1"/>
              <a:t>which</a:t>
            </a:r>
            <a:r>
              <a:rPr lang="fr-FR" sz="1700" dirty="0"/>
              <a:t> has a </a:t>
            </a:r>
            <a:r>
              <a:rPr lang="fr-FR" sz="1700" dirty="0" err="1"/>
              <a:t>similar</a:t>
            </a:r>
            <a:r>
              <a:rPr lang="fr-FR" sz="1700" dirty="0"/>
              <a:t> </a:t>
            </a:r>
            <a:r>
              <a:rPr lang="fr-FR" sz="1700" dirty="0" err="1"/>
              <a:t>price</a:t>
            </a:r>
            <a:r>
              <a:rPr lang="fr-FR" sz="1700" dirty="0"/>
              <a:t> </a:t>
            </a:r>
            <a:r>
              <a:rPr lang="fr-FR" sz="1700" dirty="0" err="1"/>
              <a:t>level</a:t>
            </a:r>
            <a:r>
              <a:rPr lang="fr-FR" sz="1700" dirty="0"/>
              <a:t> and </a:t>
            </a:r>
            <a:r>
              <a:rPr lang="fr-FR" sz="1700" dirty="0" err="1"/>
              <a:t>quality</a:t>
            </a:r>
            <a:r>
              <a:rPr lang="fr-FR" sz="1700" dirty="0"/>
              <a:t> </a:t>
            </a:r>
            <a:r>
              <a:rPr lang="fr-FR" sz="1700" dirty="0" err="1"/>
              <a:t>level</a:t>
            </a:r>
            <a:r>
              <a:rPr lang="fr-FR" sz="1700" dirty="0"/>
              <a:t> </a:t>
            </a:r>
            <a:r>
              <a:rPr lang="fr-FR" sz="1700" dirty="0" err="1"/>
              <a:t>than</a:t>
            </a:r>
            <a:r>
              <a:rPr lang="fr-FR" sz="1700" dirty="0"/>
              <a:t> the parent brand = </a:t>
            </a:r>
            <a:r>
              <a:rPr lang="fr-FR" sz="1700" dirty="0" err="1"/>
              <a:t>same</a:t>
            </a:r>
            <a:r>
              <a:rPr lang="fr-FR" sz="1700" dirty="0"/>
              <a:t> </a:t>
            </a:r>
            <a:r>
              <a:rPr lang="fr-FR" sz="1700" dirty="0" err="1"/>
              <a:t>positionning</a:t>
            </a:r>
            <a:r>
              <a:rPr lang="fr-FR" sz="1700" dirty="0"/>
              <a:t> </a:t>
            </a:r>
          </a:p>
          <a:p>
            <a:pPr lvl="1" eaLnBrk="1" fontAlgn="auto" hangingPunct="1">
              <a:lnSpc>
                <a:spcPct val="84000"/>
              </a:lnSpc>
              <a:spcAft>
                <a:spcPts val="0"/>
              </a:spcAft>
              <a:buFont typeface="Arial"/>
              <a:buChar char="–"/>
              <a:defRPr/>
            </a:pPr>
            <a:r>
              <a:rPr lang="fr-FR" sz="1700" b="1" dirty="0"/>
              <a:t>Vertical : </a:t>
            </a:r>
            <a:r>
              <a:rPr lang="en-US" sz="1700" dirty="0"/>
              <a:t>products that do not have the same quality and price as the parent brand -  possibility of extending the product </a:t>
            </a:r>
          </a:p>
          <a:p>
            <a:pPr lvl="3" eaLnBrk="1" fontAlgn="auto" hangingPunct="1">
              <a:lnSpc>
                <a:spcPct val="84000"/>
              </a:lnSpc>
              <a:spcAft>
                <a:spcPts val="0"/>
              </a:spcAft>
              <a:buSzPts val="1800"/>
              <a:buFont typeface="Arial"/>
              <a:buBlip>
                <a:blip r:embed="rId2"/>
              </a:buBlip>
              <a:defRPr/>
            </a:pPr>
            <a:r>
              <a:rPr lang="en-US" sz="1700" b="1" dirty="0"/>
              <a:t>Upward : higher prices and quality for a more affluent target </a:t>
            </a:r>
          </a:p>
          <a:p>
            <a:pPr lvl="3" eaLnBrk="1" fontAlgn="auto" hangingPunct="1">
              <a:lnSpc>
                <a:spcPct val="84000"/>
              </a:lnSpc>
              <a:spcAft>
                <a:spcPts val="0"/>
              </a:spcAft>
              <a:buSzPts val="1800"/>
              <a:buFont typeface="Arial"/>
              <a:buBlip>
                <a:blip r:embed="rId2"/>
              </a:buBlip>
              <a:defRPr/>
            </a:pPr>
            <a:r>
              <a:rPr lang="en-US" sz="1700" b="1" dirty="0"/>
              <a:t>Downward: offering products at a lower price and quality - more common in the Fashion Industry. </a:t>
            </a:r>
          </a:p>
          <a:p>
            <a:pPr marL="987552" lvl="2" indent="0" eaLnBrk="1" fontAlgn="auto" hangingPunct="1">
              <a:lnSpc>
                <a:spcPct val="84000"/>
              </a:lnSpc>
              <a:spcAft>
                <a:spcPts val="0"/>
              </a:spcAft>
              <a:buFont typeface="Arial"/>
              <a:buNone/>
              <a:defRPr/>
            </a:pPr>
            <a:r>
              <a:rPr lang="fr-FR" sz="1700" dirty="0"/>
              <a:t>	</a:t>
            </a:r>
            <a:r>
              <a:rPr lang="fr-FR" sz="1700" dirty="0" err="1"/>
              <a:t>e.g</a:t>
            </a:r>
            <a:r>
              <a:rPr lang="fr-FR" sz="1700" dirty="0"/>
              <a:t>: The brand Ralph Lauren </a:t>
            </a:r>
            <a:r>
              <a:rPr lang="fr-FR" sz="1700" dirty="0" err="1"/>
              <a:t>which</a:t>
            </a:r>
            <a:r>
              <a:rPr lang="fr-FR" sz="1700" dirty="0"/>
              <a:t> has 16 </a:t>
            </a:r>
            <a:r>
              <a:rPr lang="fr-FR" sz="1700" dirty="0" err="1"/>
              <a:t>different</a:t>
            </a:r>
            <a:r>
              <a:rPr lang="fr-FR" sz="1700" dirty="0"/>
              <a:t> </a:t>
            </a:r>
            <a:r>
              <a:rPr lang="fr-FR" sz="1700" dirty="0" err="1"/>
              <a:t>levels</a:t>
            </a:r>
            <a:r>
              <a:rPr lang="fr-FR" sz="1700" dirty="0"/>
              <a:t> of brands </a:t>
            </a:r>
          </a:p>
          <a:p>
            <a:pPr marL="0" indent="0" eaLnBrk="1" fontAlgn="auto" hangingPunct="1">
              <a:lnSpc>
                <a:spcPct val="84000"/>
              </a:lnSpc>
              <a:spcAft>
                <a:spcPts val="0"/>
              </a:spcAft>
              <a:buFont typeface="Arial"/>
              <a:buNone/>
              <a:defRPr/>
            </a:pPr>
            <a:endParaRPr lang="fr-FR" sz="1700" dirty="0"/>
          </a:p>
          <a:p>
            <a:pPr marL="0" indent="0" eaLnBrk="1" fontAlgn="auto" hangingPunct="1">
              <a:lnSpc>
                <a:spcPct val="84000"/>
              </a:lnSpc>
              <a:spcAft>
                <a:spcPts val="0"/>
              </a:spcAft>
              <a:buFont typeface="Arial"/>
              <a:buNone/>
              <a:defRPr/>
            </a:pPr>
            <a:r>
              <a:rPr lang="fr-FR" sz="1700" b="1" u="sng" dirty="0" err="1"/>
              <a:t>Advantages</a:t>
            </a:r>
            <a:r>
              <a:rPr lang="fr-FR" sz="1700" b="1" u="sng" dirty="0"/>
              <a:t> of </a:t>
            </a:r>
            <a:r>
              <a:rPr lang="fr-FR" sz="1700" b="1" u="sng" dirty="0" err="1"/>
              <a:t>implementing</a:t>
            </a:r>
            <a:r>
              <a:rPr lang="fr-FR" sz="1700" b="1" u="sng" dirty="0"/>
              <a:t> a Brand Extension:</a:t>
            </a:r>
          </a:p>
          <a:p>
            <a:pPr eaLnBrk="1" fontAlgn="auto" hangingPunct="1">
              <a:lnSpc>
                <a:spcPct val="84000"/>
              </a:lnSpc>
              <a:spcAft>
                <a:spcPts val="0"/>
              </a:spcAft>
              <a:buFont typeface="Arial"/>
              <a:buChar char="–"/>
              <a:defRPr/>
            </a:pPr>
            <a:r>
              <a:rPr lang="en-US" sz="1700" dirty="0"/>
              <a:t>The company will not pay the costs associated with the development of a new brand</a:t>
            </a:r>
          </a:p>
          <a:p>
            <a:pPr eaLnBrk="1" fontAlgn="auto" hangingPunct="1">
              <a:lnSpc>
                <a:spcPct val="84000"/>
              </a:lnSpc>
              <a:spcAft>
                <a:spcPts val="0"/>
              </a:spcAft>
              <a:buFont typeface="Arial"/>
              <a:buChar char="–"/>
              <a:defRPr/>
            </a:pPr>
            <a:r>
              <a:rPr lang="en-US" sz="1700" dirty="0"/>
              <a:t>Expands the target </a:t>
            </a:r>
          </a:p>
          <a:p>
            <a:pPr eaLnBrk="1" fontAlgn="auto" hangingPunct="1">
              <a:lnSpc>
                <a:spcPct val="84000"/>
              </a:lnSpc>
              <a:spcAft>
                <a:spcPts val="0"/>
              </a:spcAft>
              <a:buFont typeface="Arial"/>
              <a:buChar char="–"/>
              <a:defRPr/>
            </a:pPr>
            <a:r>
              <a:rPr lang="fr-FR" sz="1700" dirty="0" err="1"/>
              <a:t>Enhances</a:t>
            </a:r>
            <a:r>
              <a:rPr lang="fr-FR" sz="1700" dirty="0"/>
              <a:t> brand image and </a:t>
            </a:r>
            <a:r>
              <a:rPr lang="fr-FR" sz="1700" dirty="0" err="1"/>
              <a:t>increase</a:t>
            </a:r>
            <a:r>
              <a:rPr lang="fr-FR" sz="1700" dirty="0"/>
              <a:t> </a:t>
            </a:r>
            <a:r>
              <a:rPr lang="fr-FR" sz="1700" dirty="0" err="1"/>
              <a:t>market</a:t>
            </a:r>
            <a:r>
              <a:rPr lang="fr-FR" sz="1700" dirty="0"/>
              <a:t> </a:t>
            </a:r>
            <a:r>
              <a:rPr lang="fr-FR" sz="1700" dirty="0" err="1"/>
              <a:t>coverages</a:t>
            </a:r>
            <a:r>
              <a:rPr lang="fr-FR" sz="1700" dirty="0"/>
              <a:t> </a:t>
            </a:r>
          </a:p>
          <a:p>
            <a:pPr marL="0" indent="0" eaLnBrk="1" fontAlgn="auto" hangingPunct="1">
              <a:lnSpc>
                <a:spcPct val="84000"/>
              </a:lnSpc>
              <a:spcAft>
                <a:spcPts val="0"/>
              </a:spcAft>
              <a:buFont typeface="Arial"/>
              <a:buNone/>
              <a:defRPr/>
            </a:pPr>
            <a:r>
              <a:rPr lang="fr-FR" sz="1700" b="1" u="sng" dirty="0"/>
              <a:t>There are </a:t>
            </a:r>
            <a:r>
              <a:rPr lang="fr-FR" sz="1700" b="1" u="sng" dirty="0" err="1"/>
              <a:t>also</a:t>
            </a:r>
            <a:r>
              <a:rPr lang="fr-FR" sz="1700" b="1" u="sng" dirty="0"/>
              <a:t> </a:t>
            </a:r>
            <a:r>
              <a:rPr lang="fr-FR" sz="1700" b="1" u="sng" dirty="0" err="1"/>
              <a:t>several</a:t>
            </a:r>
            <a:r>
              <a:rPr lang="fr-FR" sz="1700" b="1" u="sng" dirty="0"/>
              <a:t> </a:t>
            </a:r>
            <a:r>
              <a:rPr lang="fr-FR" sz="1700" b="1" u="sng" dirty="0" err="1"/>
              <a:t>risks</a:t>
            </a:r>
            <a:r>
              <a:rPr lang="fr-FR" sz="1700" b="1" u="sng" dirty="0"/>
              <a:t>: </a:t>
            </a:r>
          </a:p>
          <a:p>
            <a:pPr eaLnBrk="1" fontAlgn="auto" hangingPunct="1">
              <a:lnSpc>
                <a:spcPct val="84000"/>
              </a:lnSpc>
              <a:spcAft>
                <a:spcPts val="0"/>
              </a:spcAft>
              <a:buFont typeface="Arial"/>
              <a:buChar char="–"/>
              <a:defRPr/>
            </a:pPr>
            <a:r>
              <a:rPr lang="fr-FR" sz="1700" dirty="0" err="1"/>
              <a:t>Risk</a:t>
            </a:r>
            <a:r>
              <a:rPr lang="fr-FR" sz="1700" dirty="0"/>
              <a:t> of </a:t>
            </a:r>
            <a:r>
              <a:rPr lang="fr-FR" sz="1700" dirty="0" err="1"/>
              <a:t>confusing</a:t>
            </a:r>
            <a:r>
              <a:rPr lang="fr-FR" sz="1700" dirty="0"/>
              <a:t> the </a:t>
            </a:r>
            <a:r>
              <a:rPr lang="fr-FR" sz="1700" dirty="0" err="1"/>
              <a:t>consumers</a:t>
            </a:r>
            <a:r>
              <a:rPr lang="fr-FR" sz="1700" dirty="0"/>
              <a:t> </a:t>
            </a:r>
          </a:p>
          <a:p>
            <a:pPr eaLnBrk="1" fontAlgn="auto" hangingPunct="1">
              <a:lnSpc>
                <a:spcPct val="84000"/>
              </a:lnSpc>
              <a:spcAft>
                <a:spcPts val="0"/>
              </a:spcAft>
              <a:buFont typeface="Arial"/>
              <a:buChar char="–"/>
              <a:defRPr/>
            </a:pPr>
            <a:r>
              <a:rPr lang="fr-FR" sz="1700" dirty="0"/>
              <a:t>Or </a:t>
            </a:r>
            <a:r>
              <a:rPr lang="fr-FR" sz="1700" dirty="0" err="1"/>
              <a:t>diluting</a:t>
            </a:r>
            <a:r>
              <a:rPr lang="fr-FR" sz="1700" dirty="0"/>
              <a:t> the parent brand image (=</a:t>
            </a:r>
            <a:r>
              <a:rPr lang="fr-FR" sz="1700" dirty="0" err="1"/>
              <a:t>degradation</a:t>
            </a:r>
            <a:r>
              <a:rPr lang="fr-FR" sz="1700" dirty="0"/>
              <a:t> of the brand image)</a:t>
            </a:r>
          </a:p>
          <a:p>
            <a:pPr eaLnBrk="1" fontAlgn="auto" hangingPunct="1">
              <a:lnSpc>
                <a:spcPct val="84000"/>
              </a:lnSpc>
              <a:spcAft>
                <a:spcPts val="0"/>
              </a:spcAft>
              <a:buFont typeface="Arial"/>
              <a:buChar char="–"/>
              <a:defRPr/>
            </a:pPr>
            <a:endParaRPr lang="fr-FR" sz="1800" dirty="0"/>
          </a:p>
          <a:p>
            <a:pPr eaLnBrk="1" fontAlgn="auto" hangingPunct="1">
              <a:lnSpc>
                <a:spcPct val="84000"/>
              </a:lnSpc>
              <a:spcAft>
                <a:spcPts val="0"/>
              </a:spcAft>
              <a:buFont typeface="Arial"/>
              <a:buChar char="–"/>
              <a:defRPr/>
            </a:pPr>
            <a:endParaRPr lang="fr-FR"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5000" y="136525"/>
            <a:ext cx="8229600" cy="558800"/>
          </a:xfrm>
        </p:spPr>
        <p:txBody>
          <a:bodyPr rtlCol="0">
            <a:normAutofit fontScale="90000"/>
          </a:bodyPr>
          <a:lstStyle/>
          <a:p>
            <a:pPr eaLnBrk="1" fontAlgn="auto" hangingPunct="1">
              <a:spcAft>
                <a:spcPts val="0"/>
              </a:spcAft>
              <a:defRPr/>
            </a:pPr>
            <a:r>
              <a:rPr lang="it-IT" dirty="0" smtClean="0">
                <a:solidFill>
                  <a:schemeClr val="accent6">
                    <a:lumMod val="75000"/>
                  </a:schemeClr>
                </a:solidFill>
              </a:rPr>
              <a:t>Brand portfolio</a:t>
            </a:r>
            <a:endParaRPr lang="it-IT" dirty="0">
              <a:solidFill>
                <a:schemeClr val="accent6">
                  <a:lumMod val="75000"/>
                </a:schemeClr>
              </a:solidFill>
            </a:endParaRPr>
          </a:p>
        </p:txBody>
      </p:sp>
      <p:sp>
        <p:nvSpPr>
          <p:cNvPr id="95235"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55D0067-828C-4FE7-8968-B1B4F7010D0D}"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5236"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t>Prof.ssa Elena Cedrola - Fondamenti di Marketing Internazionale  Università di Macerata</a:t>
            </a:r>
          </a:p>
        </p:txBody>
      </p:sp>
      <p:sp>
        <p:nvSpPr>
          <p:cNvPr id="9523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F51BFE8-4014-4DDE-93E8-AC21652BCFEA}" type="slidenum">
              <a:rPr lang="it-IT" altLang="it-IT" sz="800" smtClean="0">
                <a:solidFill>
                  <a:srgbClr val="000000"/>
                </a:solidFill>
              </a:rPr>
              <a:pPr fontAlgn="base">
                <a:spcBef>
                  <a:spcPct val="0"/>
                </a:spcBef>
                <a:spcAft>
                  <a:spcPct val="0"/>
                </a:spcAft>
                <a:buFontTx/>
                <a:buNone/>
              </a:pPr>
              <a:t>57</a:t>
            </a:fld>
            <a:endParaRPr lang="it-IT" altLang="it-IT" sz="800" smtClean="0">
              <a:solidFill>
                <a:srgbClr val="000000"/>
              </a:solidFill>
            </a:endParaRPr>
          </a:p>
        </p:txBody>
      </p:sp>
      <p:sp>
        <p:nvSpPr>
          <p:cNvPr id="7" name="Espace réservé du contenu 2"/>
          <p:cNvSpPr txBox="1">
            <a:spLocks noGrp="1"/>
          </p:cNvSpPr>
          <p:nvPr>
            <p:ph idx="1"/>
          </p:nvPr>
        </p:nvSpPr>
        <p:spPr>
          <a:xfrm>
            <a:off x="457200" y="1004888"/>
            <a:ext cx="8229600" cy="5121275"/>
          </a:xfrm>
        </p:spPr>
        <p:txBody>
          <a:bodyPr rtlCol="0">
            <a:normAutofit/>
          </a:bodyPr>
          <a:lstStyle/>
          <a:p>
            <a:pPr marL="0" indent="0" eaLnBrk="1" fontAlgn="auto" hangingPunct="1">
              <a:lnSpc>
                <a:spcPct val="150000"/>
              </a:lnSpc>
              <a:spcBef>
                <a:spcPts val="0"/>
              </a:spcBef>
              <a:spcAft>
                <a:spcPts val="0"/>
              </a:spcAft>
              <a:buFont typeface="Arial"/>
              <a:buNone/>
              <a:defRPr/>
            </a:pPr>
            <a:r>
              <a:rPr lang="fr-FR" sz="2000" dirty="0" err="1"/>
              <a:t>Companies</a:t>
            </a:r>
            <a:r>
              <a:rPr lang="fr-FR" sz="2000" dirty="0"/>
              <a:t> </a:t>
            </a:r>
            <a:r>
              <a:rPr lang="fr-FR" sz="2000" dirty="0" err="1"/>
              <a:t>sometimes</a:t>
            </a:r>
            <a:r>
              <a:rPr lang="fr-FR" sz="2000" dirty="0"/>
              <a:t> have multiple brands to </a:t>
            </a:r>
            <a:r>
              <a:rPr lang="fr-FR" sz="2000" dirty="0" err="1"/>
              <a:t>meet</a:t>
            </a:r>
            <a:r>
              <a:rPr lang="fr-FR" sz="2000" dirty="0"/>
              <a:t> a </a:t>
            </a:r>
            <a:r>
              <a:rPr lang="fr-FR" sz="2000" dirty="0" err="1"/>
              <a:t>larger</a:t>
            </a:r>
            <a:r>
              <a:rPr lang="fr-FR" sz="2000" dirty="0"/>
              <a:t> </a:t>
            </a:r>
            <a:r>
              <a:rPr lang="fr-FR" sz="2000" dirty="0" err="1"/>
              <a:t>demand</a:t>
            </a:r>
            <a:r>
              <a:rPr lang="fr-FR" sz="2000" dirty="0"/>
              <a:t> </a:t>
            </a:r>
          </a:p>
          <a:p>
            <a:pPr marL="0" indent="0" eaLnBrk="1" fontAlgn="auto" hangingPunct="1">
              <a:lnSpc>
                <a:spcPct val="150000"/>
              </a:lnSpc>
              <a:spcBef>
                <a:spcPts val="0"/>
              </a:spcBef>
              <a:spcAft>
                <a:spcPts val="0"/>
              </a:spcAft>
              <a:buFont typeface="Arial"/>
              <a:buNone/>
              <a:defRPr/>
            </a:pPr>
            <a:r>
              <a:rPr lang="fr-FR" sz="2000" b="1" dirty="0">
                <a:solidFill>
                  <a:schemeClr val="accent6">
                    <a:lumMod val="75000"/>
                  </a:schemeClr>
                </a:solidFill>
              </a:rPr>
              <a:t>Brand </a:t>
            </a:r>
            <a:r>
              <a:rPr lang="fr-FR" sz="2000" b="1" dirty="0" err="1">
                <a:solidFill>
                  <a:schemeClr val="accent6">
                    <a:lumMod val="75000"/>
                  </a:schemeClr>
                </a:solidFill>
              </a:rPr>
              <a:t>portofolio</a:t>
            </a:r>
            <a:r>
              <a:rPr lang="fr-FR" sz="2000" dirty="0">
                <a:solidFill>
                  <a:schemeClr val="accent6">
                    <a:lumMod val="75000"/>
                  </a:schemeClr>
                </a:solidFill>
              </a:rPr>
              <a:t>: </a:t>
            </a:r>
            <a:r>
              <a:rPr lang="fr-FR" sz="2000" i="1" dirty="0" smtClean="0">
                <a:solidFill>
                  <a:schemeClr val="accent6">
                    <a:lumMod val="75000"/>
                  </a:schemeClr>
                </a:solidFill>
              </a:rPr>
              <a:t>«all </a:t>
            </a:r>
            <a:r>
              <a:rPr lang="fr-FR" sz="2000" i="1" dirty="0">
                <a:solidFill>
                  <a:schemeClr val="accent6">
                    <a:lumMod val="75000"/>
                  </a:schemeClr>
                </a:solidFill>
              </a:rPr>
              <a:t>the brand and </a:t>
            </a:r>
            <a:r>
              <a:rPr lang="fr-FR" sz="2000" i="1" dirty="0" err="1">
                <a:solidFill>
                  <a:schemeClr val="accent6">
                    <a:lumMod val="75000"/>
                  </a:schemeClr>
                </a:solidFill>
              </a:rPr>
              <a:t>their</a:t>
            </a:r>
            <a:r>
              <a:rPr lang="fr-FR" sz="2000" i="1" dirty="0">
                <a:solidFill>
                  <a:schemeClr val="accent6">
                    <a:lumMod val="75000"/>
                  </a:schemeClr>
                </a:solidFill>
              </a:rPr>
              <a:t> extensions, </a:t>
            </a:r>
            <a:r>
              <a:rPr lang="fr-FR" sz="2000" i="1" dirty="0" err="1">
                <a:solidFill>
                  <a:schemeClr val="accent6">
                    <a:lumMod val="75000"/>
                  </a:schemeClr>
                </a:solidFill>
              </a:rPr>
              <a:t>offered</a:t>
            </a:r>
            <a:r>
              <a:rPr lang="fr-FR" sz="2000" i="1" dirty="0">
                <a:solidFill>
                  <a:schemeClr val="accent6">
                    <a:lumMod val="75000"/>
                  </a:schemeClr>
                </a:solidFill>
              </a:rPr>
              <a:t> by a </a:t>
            </a:r>
            <a:r>
              <a:rPr lang="fr-FR" sz="2000" i="1" dirty="0" err="1">
                <a:solidFill>
                  <a:schemeClr val="accent6">
                    <a:lumMod val="75000"/>
                  </a:schemeClr>
                </a:solidFill>
              </a:rPr>
              <a:t>given</a:t>
            </a:r>
            <a:r>
              <a:rPr lang="fr-FR" sz="2000" i="1" dirty="0">
                <a:solidFill>
                  <a:schemeClr val="accent6">
                    <a:lumMod val="75000"/>
                  </a:schemeClr>
                </a:solidFill>
              </a:rPr>
              <a:t> </a:t>
            </a:r>
            <a:r>
              <a:rPr lang="fr-FR" sz="2000" i="1" dirty="0" err="1">
                <a:solidFill>
                  <a:schemeClr val="accent6">
                    <a:lumMod val="75000"/>
                  </a:schemeClr>
                </a:solidFill>
              </a:rPr>
              <a:t>company</a:t>
            </a:r>
            <a:r>
              <a:rPr lang="fr-FR" sz="2000" i="1" dirty="0">
                <a:solidFill>
                  <a:schemeClr val="accent6">
                    <a:lumMod val="75000"/>
                  </a:schemeClr>
                </a:solidFill>
              </a:rPr>
              <a:t> in a </a:t>
            </a:r>
            <a:r>
              <a:rPr lang="fr-FR" sz="2000" i="1" dirty="0" err="1">
                <a:solidFill>
                  <a:schemeClr val="accent6">
                    <a:lumMod val="75000"/>
                  </a:schemeClr>
                </a:solidFill>
              </a:rPr>
              <a:t>given</a:t>
            </a:r>
            <a:r>
              <a:rPr lang="fr-FR" sz="2000" i="1" dirty="0">
                <a:solidFill>
                  <a:schemeClr val="accent6">
                    <a:lumMod val="75000"/>
                  </a:schemeClr>
                </a:solidFill>
              </a:rPr>
              <a:t> </a:t>
            </a:r>
            <a:r>
              <a:rPr lang="fr-FR" sz="2000" i="1" dirty="0" err="1">
                <a:solidFill>
                  <a:schemeClr val="accent6">
                    <a:lumMod val="75000"/>
                  </a:schemeClr>
                </a:solidFill>
              </a:rPr>
              <a:t>product</a:t>
            </a:r>
            <a:r>
              <a:rPr lang="fr-FR" sz="2000" i="1" dirty="0">
                <a:solidFill>
                  <a:schemeClr val="accent6">
                    <a:lumMod val="75000"/>
                  </a:schemeClr>
                </a:solidFill>
              </a:rPr>
              <a:t> </a:t>
            </a:r>
            <a:r>
              <a:rPr lang="fr-FR" sz="2000" i="1" dirty="0" err="1" smtClean="0">
                <a:solidFill>
                  <a:schemeClr val="accent6">
                    <a:lumMod val="75000"/>
                  </a:schemeClr>
                </a:solidFill>
              </a:rPr>
              <a:t>category</a:t>
            </a:r>
            <a:r>
              <a:rPr lang="fr-FR" sz="2000" i="1" dirty="0" smtClean="0">
                <a:solidFill>
                  <a:schemeClr val="accent6">
                    <a:lumMod val="75000"/>
                  </a:schemeClr>
                </a:solidFill>
              </a:rPr>
              <a:t>»</a:t>
            </a:r>
            <a:r>
              <a:rPr lang="fr-FR" sz="2000" dirty="0" smtClean="0">
                <a:solidFill>
                  <a:schemeClr val="accent6">
                    <a:lumMod val="75000"/>
                  </a:schemeClr>
                </a:solidFill>
              </a:rPr>
              <a:t> </a:t>
            </a:r>
          </a:p>
          <a:p>
            <a:pPr marL="0" indent="0" eaLnBrk="1" fontAlgn="auto" hangingPunct="1">
              <a:lnSpc>
                <a:spcPct val="150000"/>
              </a:lnSpc>
              <a:spcBef>
                <a:spcPts val="0"/>
              </a:spcBef>
              <a:spcAft>
                <a:spcPts val="0"/>
              </a:spcAft>
              <a:buFont typeface="Arial"/>
              <a:buNone/>
              <a:defRPr/>
            </a:pPr>
            <a:r>
              <a:rPr lang="fr-FR" sz="1800" b="1" dirty="0" smtClean="0">
                <a:solidFill>
                  <a:schemeClr val="accent6">
                    <a:lumMod val="75000"/>
                  </a:schemeClr>
                </a:solidFill>
              </a:rPr>
              <a:t>2 </a:t>
            </a:r>
            <a:r>
              <a:rPr lang="fr-FR" sz="1800" b="1" dirty="0" err="1">
                <a:solidFill>
                  <a:schemeClr val="accent6">
                    <a:lumMod val="75000"/>
                  </a:schemeClr>
                </a:solidFill>
              </a:rPr>
              <a:t>forms</a:t>
            </a:r>
            <a:r>
              <a:rPr lang="fr-FR" sz="1800" b="1" dirty="0">
                <a:solidFill>
                  <a:schemeClr val="accent6">
                    <a:lumMod val="75000"/>
                  </a:schemeClr>
                </a:solidFill>
              </a:rPr>
              <a:t> of Brand </a:t>
            </a:r>
            <a:r>
              <a:rPr lang="fr-FR" sz="1800" b="1" dirty="0" err="1">
                <a:solidFill>
                  <a:schemeClr val="accent6">
                    <a:lumMod val="75000"/>
                  </a:schemeClr>
                </a:solidFill>
              </a:rPr>
              <a:t>Artchitecture</a:t>
            </a:r>
            <a:r>
              <a:rPr lang="fr-FR" sz="1800" b="1" dirty="0">
                <a:solidFill>
                  <a:schemeClr val="accent6">
                    <a:lumMod val="75000"/>
                  </a:schemeClr>
                </a:solidFill>
              </a:rPr>
              <a:t> : </a:t>
            </a:r>
          </a:p>
          <a:p>
            <a:pPr marL="0" indent="0" eaLnBrk="1" fontAlgn="auto" hangingPunct="1">
              <a:lnSpc>
                <a:spcPct val="74000"/>
              </a:lnSpc>
              <a:spcAft>
                <a:spcPts val="0"/>
              </a:spcAft>
              <a:buFont typeface="Arial" panose="020B0604020202020204" pitchFamily="34" charset="0"/>
              <a:buNone/>
              <a:defRPr/>
            </a:pPr>
            <a:r>
              <a:rPr lang="fr-FR" sz="2000" b="1" u="sng" dirty="0" err="1">
                <a:solidFill>
                  <a:schemeClr val="accent6">
                    <a:lumMod val="75000"/>
                  </a:schemeClr>
                </a:solidFill>
              </a:rPr>
              <a:t>Branded</a:t>
            </a:r>
            <a:r>
              <a:rPr lang="fr-FR" sz="2000" b="1" u="sng" dirty="0">
                <a:solidFill>
                  <a:schemeClr val="accent6">
                    <a:lumMod val="75000"/>
                  </a:schemeClr>
                </a:solidFill>
              </a:rPr>
              <a:t> House </a:t>
            </a:r>
            <a:r>
              <a:rPr lang="fr-FR" sz="1800" b="1" dirty="0"/>
              <a:t>: </a:t>
            </a:r>
            <a:r>
              <a:rPr lang="fr-FR" sz="1800" dirty="0" err="1"/>
              <a:t>When</a:t>
            </a:r>
            <a:r>
              <a:rPr lang="fr-FR" sz="1800" dirty="0"/>
              <a:t> the </a:t>
            </a:r>
            <a:r>
              <a:rPr lang="fr-FR" sz="1800" dirty="0" err="1"/>
              <a:t>company</a:t>
            </a:r>
            <a:r>
              <a:rPr lang="fr-FR" sz="1800" dirty="0"/>
              <a:t> has </a:t>
            </a:r>
            <a:r>
              <a:rPr lang="fr-FR" sz="1800" dirty="0" err="1"/>
              <a:t>sub</a:t>
            </a:r>
            <a:r>
              <a:rPr lang="fr-FR" sz="1800" dirty="0"/>
              <a:t>-brands </a:t>
            </a:r>
            <a:r>
              <a:rPr lang="fr-FR" sz="1800" dirty="0" err="1"/>
              <a:t>connected</a:t>
            </a:r>
            <a:r>
              <a:rPr lang="fr-FR" sz="1800" dirty="0"/>
              <a:t> to one main brand.  </a:t>
            </a:r>
            <a:r>
              <a:rPr lang="fr-FR" sz="1800" b="1" dirty="0" err="1"/>
              <a:t>e.g</a:t>
            </a:r>
            <a:r>
              <a:rPr lang="fr-FR" sz="1800" b="1" dirty="0"/>
              <a:t> Armani </a:t>
            </a:r>
            <a:endParaRPr lang="fr-FR" sz="1800" b="1" dirty="0" smtClean="0"/>
          </a:p>
          <a:p>
            <a:pPr eaLnBrk="1" fontAlgn="auto" hangingPunct="1">
              <a:lnSpc>
                <a:spcPct val="74000"/>
              </a:lnSpc>
              <a:spcAft>
                <a:spcPts val="0"/>
              </a:spcAft>
              <a:defRPr/>
            </a:pPr>
            <a:r>
              <a:rPr lang="fr-FR" sz="1800" dirty="0" smtClean="0"/>
              <a:t>This </a:t>
            </a:r>
            <a:r>
              <a:rPr lang="fr-FR" sz="1800" dirty="0" err="1"/>
              <a:t>approch</a:t>
            </a:r>
            <a:r>
              <a:rPr lang="fr-FR" sz="1800" dirty="0"/>
              <a:t> </a:t>
            </a:r>
            <a:r>
              <a:rPr lang="fr-FR" sz="1800" dirty="0" err="1"/>
              <a:t>ask</a:t>
            </a:r>
            <a:r>
              <a:rPr lang="fr-FR" sz="1800" dirty="0"/>
              <a:t> a </a:t>
            </a:r>
            <a:r>
              <a:rPr lang="fr-FR" sz="1800" dirty="0" err="1"/>
              <a:t>larger</a:t>
            </a:r>
            <a:r>
              <a:rPr lang="fr-FR" sz="1800" dirty="0"/>
              <a:t> Investment </a:t>
            </a:r>
          </a:p>
          <a:p>
            <a:pPr eaLnBrk="1" fontAlgn="auto" hangingPunct="1">
              <a:lnSpc>
                <a:spcPct val="74000"/>
              </a:lnSpc>
              <a:spcAft>
                <a:spcPts val="0"/>
              </a:spcAft>
              <a:defRPr/>
            </a:pPr>
            <a:r>
              <a:rPr lang="fr-FR" sz="1800" b="1" dirty="0" smtClean="0"/>
              <a:t>RISK</a:t>
            </a:r>
            <a:r>
              <a:rPr lang="fr-FR" sz="1800" b="1" dirty="0"/>
              <a:t>: </a:t>
            </a:r>
            <a:r>
              <a:rPr lang="fr-FR" sz="1800" dirty="0"/>
              <a:t>If a brand collapses, </a:t>
            </a:r>
            <a:r>
              <a:rPr lang="fr-FR" sz="1800" dirty="0" err="1"/>
              <a:t>it</a:t>
            </a:r>
            <a:r>
              <a:rPr lang="fr-FR" sz="1800" dirty="0"/>
              <a:t> </a:t>
            </a:r>
            <a:r>
              <a:rPr lang="fr-FR" sz="1800" dirty="0" err="1"/>
              <a:t>will</a:t>
            </a:r>
            <a:r>
              <a:rPr lang="fr-FR" sz="1800" dirty="0"/>
              <a:t> affect the </a:t>
            </a:r>
            <a:r>
              <a:rPr lang="fr-FR" sz="1800" dirty="0" err="1"/>
              <a:t>other</a:t>
            </a:r>
            <a:r>
              <a:rPr lang="fr-FR" sz="1800" dirty="0"/>
              <a:t> brands. </a:t>
            </a:r>
          </a:p>
          <a:p>
            <a:pPr marL="0" indent="0" eaLnBrk="1" fontAlgn="auto" hangingPunct="1">
              <a:lnSpc>
                <a:spcPct val="74000"/>
              </a:lnSpc>
              <a:spcAft>
                <a:spcPts val="0"/>
              </a:spcAft>
              <a:buFont typeface="Arial"/>
              <a:buNone/>
              <a:defRPr/>
            </a:pPr>
            <a:endParaRPr lang="fr-FR" sz="1800" dirty="0"/>
          </a:p>
          <a:p>
            <a:pPr marL="0" indent="0" eaLnBrk="1" fontAlgn="auto" hangingPunct="1">
              <a:lnSpc>
                <a:spcPct val="74000"/>
              </a:lnSpc>
              <a:spcAft>
                <a:spcPts val="0"/>
              </a:spcAft>
              <a:buFont typeface="Arial"/>
              <a:buNone/>
              <a:defRPr/>
            </a:pPr>
            <a:r>
              <a:rPr lang="fr-FR" sz="2000" b="1" u="sng" dirty="0" smtClean="0">
                <a:solidFill>
                  <a:schemeClr val="accent6">
                    <a:lumMod val="75000"/>
                  </a:schemeClr>
                </a:solidFill>
              </a:rPr>
              <a:t>House </a:t>
            </a:r>
            <a:r>
              <a:rPr lang="fr-FR" sz="2000" b="1" u="sng" dirty="0">
                <a:solidFill>
                  <a:schemeClr val="accent6">
                    <a:lumMod val="75000"/>
                  </a:schemeClr>
                </a:solidFill>
              </a:rPr>
              <a:t>of </a:t>
            </a:r>
            <a:r>
              <a:rPr lang="fr-FR" sz="2000" b="1" u="sng" dirty="0" smtClean="0">
                <a:solidFill>
                  <a:schemeClr val="accent6">
                    <a:lumMod val="75000"/>
                  </a:schemeClr>
                </a:solidFill>
              </a:rPr>
              <a:t>brands</a:t>
            </a:r>
            <a:r>
              <a:rPr lang="fr-FR" sz="1800" b="1" dirty="0" smtClean="0"/>
              <a:t>: </a:t>
            </a:r>
            <a:r>
              <a:rPr lang="fr-FR" sz="1800" dirty="0"/>
              <a:t>Brands are </a:t>
            </a:r>
            <a:r>
              <a:rPr lang="fr-FR" sz="1800" dirty="0" err="1"/>
              <a:t>independent</a:t>
            </a:r>
            <a:r>
              <a:rPr lang="fr-FR" sz="1800" dirty="0"/>
              <a:t>, </a:t>
            </a:r>
            <a:r>
              <a:rPr lang="fr-FR" sz="1800" dirty="0" err="1"/>
              <a:t>unconnected</a:t>
            </a:r>
            <a:r>
              <a:rPr lang="fr-FR" sz="1800" dirty="0"/>
              <a:t>. </a:t>
            </a:r>
            <a:endParaRPr lang="fr-FR" sz="1800" dirty="0" smtClean="0"/>
          </a:p>
          <a:p>
            <a:pPr eaLnBrk="1" fontAlgn="auto" hangingPunct="1">
              <a:lnSpc>
                <a:spcPct val="74000"/>
              </a:lnSpc>
              <a:spcAft>
                <a:spcPts val="0"/>
              </a:spcAft>
              <a:defRPr/>
            </a:pPr>
            <a:r>
              <a:rPr lang="fr-FR" sz="1800" dirty="0" err="1" smtClean="0"/>
              <a:t>Consumers</a:t>
            </a:r>
            <a:r>
              <a:rPr lang="fr-FR" sz="1800" dirty="0" smtClean="0"/>
              <a:t> </a:t>
            </a:r>
            <a:r>
              <a:rPr lang="fr-FR" sz="1800" dirty="0" err="1"/>
              <a:t>usually</a:t>
            </a:r>
            <a:r>
              <a:rPr lang="fr-FR" sz="1800" dirty="0"/>
              <a:t> do not know the </a:t>
            </a:r>
            <a:r>
              <a:rPr lang="fr-FR" sz="1800" dirty="0" err="1"/>
              <a:t>company</a:t>
            </a:r>
            <a:r>
              <a:rPr lang="fr-FR" sz="1800" dirty="0"/>
              <a:t> the brand </a:t>
            </a:r>
            <a:r>
              <a:rPr lang="fr-FR" sz="1800" dirty="0" err="1"/>
              <a:t>belongs</a:t>
            </a:r>
            <a:r>
              <a:rPr lang="fr-FR" sz="1800" dirty="0"/>
              <a:t> </a:t>
            </a:r>
            <a:r>
              <a:rPr lang="fr-FR" sz="1800" dirty="0" smtClean="0"/>
              <a:t>to</a:t>
            </a:r>
          </a:p>
          <a:p>
            <a:pPr eaLnBrk="1" fontAlgn="auto" hangingPunct="1">
              <a:lnSpc>
                <a:spcPct val="74000"/>
              </a:lnSpc>
              <a:spcAft>
                <a:spcPts val="0"/>
              </a:spcAft>
              <a:defRPr/>
            </a:pPr>
            <a:r>
              <a:rPr lang="fr-FR" sz="1800" dirty="0" err="1" smtClean="0"/>
              <a:t>Implementation</a:t>
            </a:r>
            <a:r>
              <a:rPr lang="fr-FR" sz="1800" dirty="0" smtClean="0"/>
              <a:t> </a:t>
            </a:r>
            <a:r>
              <a:rPr lang="fr-FR" sz="1800" dirty="0"/>
              <a:t>of </a:t>
            </a:r>
            <a:r>
              <a:rPr lang="fr-FR" sz="1800" b="1" dirty="0"/>
              <a:t>an </a:t>
            </a:r>
            <a:r>
              <a:rPr lang="fr-FR" sz="1800" b="1" dirty="0" err="1"/>
              <a:t>independent</a:t>
            </a:r>
            <a:r>
              <a:rPr lang="fr-FR" sz="1800" b="1" dirty="0"/>
              <a:t> brand image</a:t>
            </a:r>
          </a:p>
          <a:p>
            <a:pPr marL="0" indent="0" eaLnBrk="1" fontAlgn="auto" hangingPunct="1">
              <a:lnSpc>
                <a:spcPct val="74000"/>
              </a:lnSpc>
              <a:spcAft>
                <a:spcPts val="0"/>
              </a:spcAft>
              <a:buFont typeface="Arial"/>
              <a:buNone/>
              <a:defRPr/>
            </a:pPr>
            <a:r>
              <a:rPr lang="fr-FR" sz="1800" dirty="0" smtClean="0"/>
              <a:t>      </a:t>
            </a:r>
            <a:r>
              <a:rPr lang="fr-FR" sz="1800" dirty="0" err="1" smtClean="0"/>
              <a:t>e.g</a:t>
            </a:r>
            <a:r>
              <a:rPr lang="fr-FR" sz="1800" dirty="0"/>
              <a:t>: LVMH – French </a:t>
            </a:r>
            <a:r>
              <a:rPr lang="fr-FR" sz="1800" dirty="0" err="1"/>
              <a:t>Luxury</a:t>
            </a:r>
            <a:r>
              <a:rPr lang="fr-FR" sz="1800" dirty="0"/>
              <a:t> : more </a:t>
            </a:r>
            <a:r>
              <a:rPr lang="fr-FR" sz="1800" dirty="0" err="1"/>
              <a:t>than</a:t>
            </a:r>
            <a:r>
              <a:rPr lang="fr-FR" sz="1800" dirty="0"/>
              <a:t> 50 </a:t>
            </a:r>
            <a:r>
              <a:rPr lang="fr-FR" sz="1800" dirty="0" err="1"/>
              <a:t>luxury</a:t>
            </a:r>
            <a:r>
              <a:rPr lang="fr-FR" sz="1800" dirty="0"/>
              <a:t> brands in </a:t>
            </a:r>
            <a:r>
              <a:rPr lang="fr-FR" sz="1800" dirty="0" err="1"/>
              <a:t>various</a:t>
            </a:r>
            <a:r>
              <a:rPr lang="fr-FR" sz="1800" dirty="0"/>
              <a:t> </a:t>
            </a:r>
            <a:r>
              <a:rPr lang="fr-FR" sz="1800" dirty="0" err="1"/>
              <a:t>sectors</a:t>
            </a:r>
            <a:r>
              <a:rPr lang="fr-FR" sz="1800" dirty="0"/>
              <a:t>  </a:t>
            </a:r>
          </a:p>
          <a:p>
            <a:pPr eaLnBrk="1" fontAlgn="auto" hangingPunct="1">
              <a:lnSpc>
                <a:spcPct val="74000"/>
              </a:lnSpc>
              <a:spcAft>
                <a:spcPts val="0"/>
              </a:spcAft>
              <a:buSzPts val="1800"/>
              <a:defRPr/>
            </a:pPr>
            <a:r>
              <a:rPr lang="fr-FR" sz="1800" dirty="0" err="1"/>
              <a:t>Prevents</a:t>
            </a:r>
            <a:r>
              <a:rPr lang="fr-FR" sz="1800" dirty="0"/>
              <a:t> a brand </a:t>
            </a:r>
            <a:r>
              <a:rPr lang="fr-FR" sz="1800" dirty="0" err="1"/>
              <a:t>from</a:t>
            </a:r>
            <a:r>
              <a:rPr lang="fr-FR" sz="1800" dirty="0"/>
              <a:t> </a:t>
            </a:r>
            <a:r>
              <a:rPr lang="fr-FR" sz="1800" dirty="0" err="1"/>
              <a:t>being</a:t>
            </a:r>
            <a:r>
              <a:rPr lang="fr-FR" sz="1800" dirty="0"/>
              <a:t> </a:t>
            </a:r>
            <a:r>
              <a:rPr lang="fr-FR" sz="1800" dirty="0" err="1"/>
              <a:t>impacted</a:t>
            </a:r>
            <a:r>
              <a:rPr lang="fr-FR" sz="1800" dirty="0"/>
              <a:t> by </a:t>
            </a:r>
            <a:r>
              <a:rPr lang="fr-FR" sz="1800" dirty="0" err="1"/>
              <a:t>another</a:t>
            </a:r>
            <a:r>
              <a:rPr lang="fr-FR" sz="1800" dirty="0"/>
              <a:t> brand of the </a:t>
            </a:r>
            <a:r>
              <a:rPr lang="fr-FR" sz="1800" dirty="0" err="1" smtClean="0"/>
              <a:t>Portofolio</a:t>
            </a:r>
            <a:r>
              <a:rPr lang="fr-FR" sz="1800" dirty="0" smtClean="0"/>
              <a:t> </a:t>
            </a:r>
            <a:endParaRPr lang="fr-FR" sz="1800" dirty="0"/>
          </a:p>
          <a:p>
            <a:pPr marL="0" indent="0" eaLnBrk="1" fontAlgn="auto" hangingPunct="1">
              <a:lnSpc>
                <a:spcPct val="150000"/>
              </a:lnSpc>
              <a:spcBef>
                <a:spcPts val="0"/>
              </a:spcBef>
              <a:spcAft>
                <a:spcPts val="0"/>
              </a:spcAft>
              <a:buFont typeface="Arial"/>
              <a:buNone/>
              <a:defRPr/>
            </a:pPr>
            <a:endParaRPr lang="fr-FR" sz="2300" dirty="0"/>
          </a:p>
          <a:p>
            <a:pPr marL="0" indent="0" eaLnBrk="1" fontAlgn="auto" hangingPunct="1">
              <a:lnSpc>
                <a:spcPct val="64000"/>
              </a:lnSpc>
              <a:spcAft>
                <a:spcPts val="0"/>
              </a:spcAft>
              <a:buFont typeface="Arial"/>
              <a:buNone/>
              <a:defRPr/>
            </a:pPr>
            <a:endParaRPr lang="fr-FR" sz="2000" dirty="0"/>
          </a:p>
          <a:p>
            <a:pPr marL="0" indent="0" eaLnBrk="1" fontAlgn="auto" hangingPunct="1">
              <a:lnSpc>
                <a:spcPct val="64000"/>
              </a:lnSpc>
              <a:spcAft>
                <a:spcPts val="0"/>
              </a:spcAft>
              <a:buFont typeface="Arial"/>
              <a:buNone/>
              <a:defRPr/>
            </a:pPr>
            <a:endParaRPr lang="fr-FR"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0913" y="136525"/>
            <a:ext cx="8229600" cy="558800"/>
          </a:xfrm>
        </p:spPr>
        <p:txBody>
          <a:bodyPr rtlCol="0">
            <a:noAutofit/>
          </a:bodyPr>
          <a:lstStyle/>
          <a:p>
            <a:pPr eaLnBrk="1" fontAlgn="auto" hangingPunct="1">
              <a:spcAft>
                <a:spcPts val="0"/>
              </a:spcAft>
              <a:defRPr/>
            </a:pPr>
            <a:r>
              <a:rPr lang="it-IT" sz="3600" dirty="0" smtClean="0">
                <a:solidFill>
                  <a:schemeClr val="accent6">
                    <a:lumMod val="75000"/>
                  </a:schemeClr>
                </a:solidFill>
              </a:rPr>
              <a:t>BRAND PORTFOLIO</a:t>
            </a:r>
            <a:endParaRPr lang="it-IT" sz="3600" dirty="0">
              <a:solidFill>
                <a:schemeClr val="accent6">
                  <a:lumMod val="75000"/>
                </a:schemeClr>
              </a:solidFill>
            </a:endParaRPr>
          </a:p>
        </p:txBody>
      </p:sp>
      <p:pic>
        <p:nvPicPr>
          <p:cNvPr id="9830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0413" y="860425"/>
            <a:ext cx="7700962" cy="5308600"/>
          </a:xfrm>
        </p:spPr>
      </p:pic>
      <p:sp>
        <p:nvSpPr>
          <p:cNvPr id="98308"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4E599AF-EC76-4BA1-BA62-8A17036109C7}"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8309"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t>Prof.ssa Elena Cedrola - Fondamenti di Marketing Internazionale  Università di Macerata</a:t>
            </a:r>
          </a:p>
        </p:txBody>
      </p:sp>
      <p:sp>
        <p:nvSpPr>
          <p:cNvPr id="9831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449749E-BDD8-4EB7-9B4D-1B3DC5B422C6}" type="slidenum">
              <a:rPr lang="it-IT" altLang="it-IT" sz="800" smtClean="0">
                <a:solidFill>
                  <a:srgbClr val="000000"/>
                </a:solidFill>
              </a:rPr>
              <a:pPr fontAlgn="base">
                <a:spcBef>
                  <a:spcPct val="0"/>
                </a:spcBef>
                <a:spcAft>
                  <a:spcPct val="0"/>
                </a:spcAft>
                <a:buFontTx/>
                <a:buNone/>
              </a:pPr>
              <a:t>58</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57200" y="2060575"/>
            <a:ext cx="85915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it-IT" altLang="it-IT" sz="2000" b="0">
                <a:latin typeface="Tahoma" panose="020B0604030504040204" pitchFamily="34" charset="0"/>
              </a:rPr>
              <a:t>Suggerire alcuni dei vantaggi del prodotto (es. softlan, sogni d’oro)</a:t>
            </a:r>
          </a:p>
          <a:p>
            <a:pPr eaLnBrk="1" hangingPunct="1">
              <a:spcBef>
                <a:spcPct val="50000"/>
              </a:spcBef>
              <a:buFontTx/>
              <a:buAutoNum type="arabicPeriod"/>
            </a:pPr>
            <a:r>
              <a:rPr lang="it-IT" altLang="it-IT" sz="2000" b="0">
                <a:latin typeface="Tahoma" panose="020B0604030504040204" pitchFamily="34" charset="0"/>
              </a:rPr>
              <a:t>Ricordare alcune qualità del prodotto (es. svelto, ortofresco)</a:t>
            </a:r>
          </a:p>
          <a:p>
            <a:pPr eaLnBrk="1" hangingPunct="1">
              <a:spcBef>
                <a:spcPct val="50000"/>
              </a:spcBef>
              <a:buFontTx/>
              <a:buAutoNum type="arabicPeriod"/>
            </a:pPr>
            <a:r>
              <a:rPr lang="it-IT" altLang="it-IT" sz="2000" b="0">
                <a:latin typeface="Tahoma" panose="020B0604030504040204" pitchFamily="34" charset="0"/>
              </a:rPr>
              <a:t>Essere facile da pronunciare  </a:t>
            </a:r>
            <a:r>
              <a:rPr lang="it-IT" altLang="it-IT" sz="1200" b="0">
                <a:latin typeface="Tahoma" panose="020B0604030504040204" pitchFamily="34" charset="0"/>
                <a:hlinkClick r:id="rId2"/>
              </a:rPr>
              <a:t>http://www.haagendazs.com/products/product.aspx?id=210</a:t>
            </a:r>
            <a:r>
              <a:rPr lang="it-IT" altLang="it-IT" sz="1200" b="0">
                <a:latin typeface="Tahoma" panose="020B0604030504040204" pitchFamily="34" charset="0"/>
              </a:rPr>
              <a:t> </a:t>
            </a:r>
          </a:p>
          <a:p>
            <a:pPr eaLnBrk="1" hangingPunct="1">
              <a:spcBef>
                <a:spcPct val="50000"/>
              </a:spcBef>
              <a:buFontTx/>
              <a:buAutoNum type="arabicPeriod"/>
            </a:pPr>
            <a:r>
              <a:rPr lang="it-IT" altLang="it-IT" sz="2000" b="0">
                <a:latin typeface="Tahoma" panose="020B0604030504040204" pitchFamily="34" charset="0"/>
              </a:rPr>
              <a:t>Essere distintivo</a:t>
            </a:r>
          </a:p>
          <a:p>
            <a:pPr eaLnBrk="1" hangingPunct="1">
              <a:spcBef>
                <a:spcPct val="50000"/>
              </a:spcBef>
              <a:buFontTx/>
              <a:buAutoNum type="arabicPeriod"/>
            </a:pPr>
            <a:r>
              <a:rPr lang="it-IT" altLang="it-IT" sz="2000" b="0">
                <a:latin typeface="Tahoma" panose="020B0604030504040204" pitchFamily="34" charset="0"/>
              </a:rPr>
              <a:t>Catturare l’attenzione del cliente</a:t>
            </a:r>
          </a:p>
          <a:p>
            <a:pPr eaLnBrk="1" hangingPunct="1">
              <a:spcBef>
                <a:spcPct val="50000"/>
              </a:spcBef>
              <a:buFontTx/>
              <a:buAutoNum type="arabicPeriod"/>
            </a:pPr>
            <a:r>
              <a:rPr lang="it-IT" altLang="it-IT" sz="2000" b="0">
                <a:latin typeface="Tahoma" panose="020B0604030504040204" pitchFamily="34" charset="0"/>
              </a:rPr>
              <a:t>Correlati con il posizionamento del prodotto</a:t>
            </a:r>
          </a:p>
          <a:p>
            <a:pPr eaLnBrk="1" hangingPunct="1">
              <a:spcBef>
                <a:spcPct val="50000"/>
              </a:spcBef>
              <a:buFontTx/>
              <a:buAutoNum type="arabicPeriod"/>
            </a:pPr>
            <a:r>
              <a:rPr lang="it-IT" altLang="it-IT" sz="2000" b="0">
                <a:latin typeface="Tahoma" panose="020B0604030504040204" pitchFamily="34" charset="0"/>
              </a:rPr>
              <a:t>Collegarsi a un’immagine visiva per essere ricordati più facilmente</a:t>
            </a:r>
          </a:p>
          <a:p>
            <a:pPr eaLnBrk="1" hangingPunct="1">
              <a:spcBef>
                <a:spcPct val="50000"/>
              </a:spcBef>
              <a:buFontTx/>
              <a:buAutoNum type="arabicPeriod"/>
            </a:pPr>
            <a:r>
              <a:rPr lang="it-IT" altLang="it-IT" sz="2000" b="0">
                <a:latin typeface="Tahoma" panose="020B0604030504040204" pitchFamily="34" charset="0"/>
              </a:rPr>
              <a:t>Favorire la creazione di un soprannome (Mac – Apple Macintosh)</a:t>
            </a:r>
          </a:p>
        </p:txBody>
      </p:sp>
      <p:sp>
        <p:nvSpPr>
          <p:cNvPr id="69635" name="Text Box 3"/>
          <p:cNvSpPr txBox="1">
            <a:spLocks noChangeArrowheads="1"/>
          </p:cNvSpPr>
          <p:nvPr/>
        </p:nvSpPr>
        <p:spPr bwMode="auto">
          <a:xfrm>
            <a:off x="703263" y="893763"/>
            <a:ext cx="7832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it-IT" altLang="it-IT" sz="2800" dirty="0" smtClean="0">
                <a:solidFill>
                  <a:schemeClr val="accent6">
                    <a:lumMod val="75000"/>
                  </a:schemeClr>
                </a:solidFill>
                <a:latin typeface="Tahoma" panose="020B0604030504040204" pitchFamily="34" charset="0"/>
              </a:rPr>
              <a:t>… alcune qualità che il nome di marca </a:t>
            </a:r>
          </a:p>
          <a:p>
            <a:pPr eaLnBrk="1" hangingPunct="1">
              <a:spcBef>
                <a:spcPct val="0"/>
              </a:spcBef>
              <a:buFontTx/>
              <a:buNone/>
              <a:defRPr/>
            </a:pPr>
            <a:r>
              <a:rPr lang="it-IT" altLang="it-IT" sz="2800" dirty="0" smtClean="0">
                <a:solidFill>
                  <a:schemeClr val="accent6">
                    <a:lumMod val="75000"/>
                  </a:schemeClr>
                </a:solidFill>
                <a:latin typeface="Tahoma" panose="020B0604030504040204" pitchFamily="34" charset="0"/>
              </a:rPr>
              <a:t>dovrebbe possedere</a:t>
            </a:r>
          </a:p>
        </p:txBody>
      </p:sp>
      <p:sp>
        <p:nvSpPr>
          <p:cNvPr id="99332"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6DFC40CF-D729-4F9A-8146-40F7CB533275}"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99333"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9933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195ECFA-A569-4A8E-96DA-0572451A2DFE}" type="slidenum">
              <a:rPr lang="it-IT" altLang="it-IT" sz="800" smtClean="0">
                <a:solidFill>
                  <a:srgbClr val="898989"/>
                </a:solidFill>
              </a:rPr>
              <a:pPr fontAlgn="base">
                <a:spcBef>
                  <a:spcPct val="0"/>
                </a:spcBef>
                <a:spcAft>
                  <a:spcPct val="0"/>
                </a:spcAft>
                <a:buFontTx/>
                <a:buNone/>
              </a:pPr>
              <a:t>59</a:t>
            </a:fld>
            <a:endParaRPr lang="it-IT" altLang="it-IT" sz="800"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492125" y="1196975"/>
            <a:ext cx="8229600" cy="558800"/>
          </a:xfrm>
        </p:spPr>
        <p:txBody>
          <a:bodyPr/>
          <a:lstStyle/>
          <a:p>
            <a:r>
              <a:rPr lang="it-IT" altLang="it-IT" smtClean="0">
                <a:latin typeface="Arial" panose="020B0604020202020204" pitchFamily="34" charset="0"/>
                <a:cs typeface="Arial" panose="020B0604020202020204" pitchFamily="34" charset="0"/>
              </a:rPr>
              <a:t>Il portafoglio prodotti</a:t>
            </a:r>
            <a:endParaRPr lang="en-GB" altLang="it-IT" smtClean="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CA0A5DD-44E8-78E3-A248-0BF5D2B739E5}"/>
              </a:ext>
            </a:extLst>
          </p:cNvPr>
          <p:cNvSpPr txBox="1"/>
          <p:nvPr/>
        </p:nvSpPr>
        <p:spPr>
          <a:xfrm>
            <a:off x="628650" y="2533650"/>
            <a:ext cx="8093075" cy="3140075"/>
          </a:xfrm>
          <a:prstGeom prst="rect">
            <a:avLst/>
          </a:prstGeom>
          <a:noFill/>
        </p:spPr>
        <p:txBody>
          <a:bodyPr>
            <a:spAutoFit/>
          </a:bodyPr>
          <a:lstStyle/>
          <a:p>
            <a:pPr>
              <a:defRPr/>
            </a:pPr>
            <a:r>
              <a:rPr lang="it-IT" sz="1800" dirty="0">
                <a:solidFill>
                  <a:srgbClr val="898989"/>
                </a:solidFill>
                <a:latin typeface="Raleway" pitchFamily="2" charset="0"/>
              </a:rPr>
              <a:t>LINEE di prodotto</a:t>
            </a:r>
          </a:p>
          <a:p>
            <a:pPr>
              <a:defRPr/>
            </a:pPr>
            <a:r>
              <a:rPr lang="it-IT" sz="1800" dirty="0">
                <a:solidFill>
                  <a:srgbClr val="898989"/>
                </a:solidFill>
                <a:latin typeface="Raleway" pitchFamily="2" charset="0"/>
              </a:rPr>
              <a:t>Gruppi di prodotti estremamente legati perché</a:t>
            </a:r>
          </a:p>
          <a:p>
            <a:pPr marL="257175" indent="-257175">
              <a:buFont typeface="Arial" panose="020B0604020202020204" pitchFamily="34" charset="0"/>
              <a:buChar char="•"/>
              <a:defRPr/>
            </a:pPr>
            <a:r>
              <a:rPr lang="it-IT" sz="1800" dirty="0">
                <a:solidFill>
                  <a:srgbClr val="898989"/>
                </a:solidFill>
                <a:latin typeface="Raleway" pitchFamily="2" charset="0"/>
              </a:rPr>
              <a:t>Soddisfano una certa classe di bisogni</a:t>
            </a:r>
          </a:p>
          <a:p>
            <a:pPr marL="257175" indent="-257175">
              <a:buFont typeface="Arial" panose="020B0604020202020204" pitchFamily="34" charset="0"/>
              <a:buChar char="•"/>
              <a:defRPr/>
            </a:pPr>
            <a:r>
              <a:rPr lang="it-IT" sz="1800" dirty="0">
                <a:solidFill>
                  <a:srgbClr val="898989"/>
                </a:solidFill>
                <a:latin typeface="Raleway" pitchFamily="2" charset="0"/>
              </a:rPr>
              <a:t>Sono usati insieme</a:t>
            </a:r>
          </a:p>
          <a:p>
            <a:pPr marL="257175" indent="-257175">
              <a:buFont typeface="Arial" panose="020B0604020202020204" pitchFamily="34" charset="0"/>
              <a:buChar char="•"/>
              <a:defRPr/>
            </a:pPr>
            <a:r>
              <a:rPr lang="it-IT" sz="1800" dirty="0">
                <a:solidFill>
                  <a:srgbClr val="898989"/>
                </a:solidFill>
                <a:latin typeface="Raleway" pitchFamily="2" charset="0"/>
              </a:rPr>
              <a:t>Sono venduti allo stesso gruppo di clienti</a:t>
            </a:r>
          </a:p>
          <a:p>
            <a:pPr marL="257175" indent="-257175">
              <a:buFont typeface="Arial" panose="020B0604020202020204" pitchFamily="34" charset="0"/>
              <a:buChar char="•"/>
              <a:defRPr/>
            </a:pPr>
            <a:r>
              <a:rPr lang="it-IT" sz="1800" dirty="0">
                <a:solidFill>
                  <a:srgbClr val="898989"/>
                </a:solidFill>
                <a:latin typeface="Raleway" pitchFamily="2" charset="0"/>
              </a:rPr>
              <a:t>Sono venduti attraverso lo stesso canale</a:t>
            </a:r>
          </a:p>
          <a:p>
            <a:pPr marL="257175" indent="-257175">
              <a:buFont typeface="Arial" panose="020B0604020202020204" pitchFamily="34" charset="0"/>
              <a:buChar char="•"/>
              <a:defRPr/>
            </a:pPr>
            <a:r>
              <a:rPr lang="it-IT" sz="1800" dirty="0">
                <a:solidFill>
                  <a:srgbClr val="898989"/>
                </a:solidFill>
                <a:latin typeface="Raleway" pitchFamily="2" charset="0"/>
              </a:rPr>
              <a:t>Rientrano nella stessa fascia di prezzo</a:t>
            </a:r>
          </a:p>
          <a:p>
            <a:pPr>
              <a:defRPr/>
            </a:pPr>
            <a:endParaRPr lang="it-IT" sz="1800" dirty="0">
              <a:solidFill>
                <a:srgbClr val="898989"/>
              </a:solidFill>
              <a:latin typeface="Raleway" pitchFamily="2" charset="0"/>
            </a:endParaRPr>
          </a:p>
          <a:p>
            <a:pPr>
              <a:defRPr/>
            </a:pPr>
            <a:r>
              <a:rPr lang="it-IT" sz="1800" dirty="0">
                <a:solidFill>
                  <a:srgbClr val="898989"/>
                </a:solidFill>
                <a:latin typeface="Raleway" pitchFamily="2" charset="0"/>
              </a:rPr>
              <a:t>MODELLI diversi nella stessa linea</a:t>
            </a:r>
          </a:p>
          <a:p>
            <a:pPr>
              <a:defRPr/>
            </a:pPr>
            <a:r>
              <a:rPr lang="it-IT" sz="1800" dirty="0">
                <a:solidFill>
                  <a:srgbClr val="898989"/>
                </a:solidFill>
                <a:latin typeface="Raleway" pitchFamily="2" charset="0"/>
              </a:rPr>
              <a:t>Singole versioni/varianti aventi una </a:t>
            </a:r>
            <a:r>
              <a:rPr lang="it-IT" sz="1800" dirty="0" err="1">
                <a:solidFill>
                  <a:srgbClr val="898989"/>
                </a:solidFill>
                <a:latin typeface="Raleway" pitchFamily="2" charset="0"/>
              </a:rPr>
              <a:t>specifiva</a:t>
            </a:r>
            <a:r>
              <a:rPr lang="it-IT" sz="1800" dirty="0">
                <a:solidFill>
                  <a:srgbClr val="898989"/>
                </a:solidFill>
                <a:latin typeface="Raleway" pitchFamily="2" charset="0"/>
              </a:rPr>
              <a:t> collocazione nel listino vendite</a:t>
            </a:r>
            <a:endParaRPr lang="en-GB" sz="1800" dirty="0">
              <a:solidFill>
                <a:srgbClr val="898989"/>
              </a:solidFill>
              <a:latin typeface="Raleway" pitchFamily="2"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457200" y="1135063"/>
            <a:ext cx="8229600" cy="558800"/>
          </a:xfrm>
        </p:spPr>
        <p:txBody>
          <a:bodyPr rtlCol="0">
            <a:noAutofit/>
          </a:bodyPr>
          <a:lstStyle/>
          <a:p>
            <a:pPr eaLnBrk="1" fontAlgn="auto" hangingPunct="1">
              <a:spcAft>
                <a:spcPts val="0"/>
              </a:spcAft>
              <a:defRPr/>
            </a:pPr>
            <a:r>
              <a:rPr lang="it-IT" altLang="it-IT" sz="3200" dirty="0" smtClean="0">
                <a:solidFill>
                  <a:schemeClr val="accent6">
                    <a:lumMod val="75000"/>
                  </a:schemeClr>
                </a:solidFill>
              </a:rPr>
              <a:t>LA DEFINIZIONE DELLA CONFEZIONE E DELL’ETICHETTA</a:t>
            </a:r>
          </a:p>
        </p:txBody>
      </p:sp>
      <p:sp>
        <p:nvSpPr>
          <p:cNvPr id="71683" name="Rectangle 3"/>
          <p:cNvSpPr>
            <a:spLocks noGrp="1" noChangeArrowheads="1"/>
          </p:cNvSpPr>
          <p:nvPr>
            <p:ph type="body" idx="1"/>
          </p:nvPr>
        </p:nvSpPr>
        <p:spPr>
          <a:xfrm>
            <a:off x="457200" y="2017713"/>
            <a:ext cx="8497888" cy="4306887"/>
          </a:xfrm>
        </p:spPr>
        <p:txBody>
          <a:bodyPr/>
          <a:lstStyle/>
          <a:p>
            <a:pPr eaLnBrk="1" hangingPunct="1">
              <a:buFont typeface="Wingdings" panose="05000000000000000000" pitchFamily="2" charset="2"/>
              <a:buNone/>
              <a:defRPr/>
            </a:pPr>
            <a:r>
              <a:rPr lang="it-IT" altLang="it-IT" sz="2800" dirty="0" smtClean="0">
                <a:solidFill>
                  <a:schemeClr val="accent6">
                    <a:lumMod val="75000"/>
                  </a:schemeClr>
                </a:solidFill>
                <a:latin typeface="Arial" panose="020B0604020202020204" pitchFamily="34" charset="0"/>
                <a:cs typeface="Arial" panose="020B0604020202020204" pitchFamily="34" charset="0"/>
              </a:rPr>
              <a:t>CONFEZIONE</a:t>
            </a:r>
          </a:p>
          <a:p>
            <a:pPr eaLnBrk="1" hangingPunct="1">
              <a:buFont typeface="Wingdings" panose="05000000000000000000" pitchFamily="2" charset="2"/>
              <a:buNone/>
              <a:defRPr/>
            </a:pPr>
            <a:r>
              <a:rPr lang="it-IT" altLang="it-IT" sz="2800" dirty="0" smtClean="0">
                <a:latin typeface="Arial" panose="020B0604020202020204" pitchFamily="34" charset="0"/>
                <a:cs typeface="Arial" panose="020B0604020202020204" pitchFamily="34" charset="0"/>
              </a:rPr>
              <a:t>Il confezionamento (packaging) è l’insieme delle attività svolte per progettare e realizzare il contenitore o involucro (confezione)</a:t>
            </a:r>
          </a:p>
          <a:p>
            <a:pPr eaLnBrk="1" hangingPunct="1">
              <a:buFont typeface="Wingdings" panose="05000000000000000000" pitchFamily="2" charset="2"/>
              <a:buNone/>
              <a:defRPr/>
            </a:pPr>
            <a:r>
              <a:rPr lang="it-IT" altLang="it-IT" sz="2800" dirty="0" smtClean="0">
                <a:latin typeface="Arial" panose="020B0604020202020204" pitchFamily="34" charset="0"/>
                <a:cs typeface="Arial" panose="020B0604020202020204" pitchFamily="34" charset="0"/>
              </a:rPr>
              <a:t>Comprende 3 livelli di materiali</a:t>
            </a:r>
          </a:p>
          <a:p>
            <a:pPr lvl="1" eaLnBrk="1" hangingPunct="1">
              <a:defRPr/>
            </a:pPr>
            <a:r>
              <a:rPr lang="it-IT" altLang="it-IT" sz="2400" dirty="0" smtClean="0">
                <a:latin typeface="Arial" panose="020B0604020202020204" pitchFamily="34" charset="0"/>
                <a:cs typeface="Arial" panose="020B0604020202020204" pitchFamily="34" charset="0"/>
              </a:rPr>
              <a:t>Confezione primaria</a:t>
            </a:r>
          </a:p>
          <a:p>
            <a:pPr lvl="1" eaLnBrk="1" hangingPunct="1">
              <a:defRPr/>
            </a:pPr>
            <a:r>
              <a:rPr lang="it-IT" altLang="it-IT" sz="2400" dirty="0" smtClean="0">
                <a:latin typeface="Arial" panose="020B0604020202020204" pitchFamily="34" charset="0"/>
                <a:cs typeface="Arial" panose="020B0604020202020204" pitchFamily="34" charset="0"/>
              </a:rPr>
              <a:t>Confezione secondaria</a:t>
            </a:r>
          </a:p>
          <a:p>
            <a:pPr lvl="1" eaLnBrk="1" hangingPunct="1">
              <a:defRPr/>
            </a:pPr>
            <a:r>
              <a:rPr lang="it-IT" altLang="it-IT" sz="2400" dirty="0" smtClean="0">
                <a:latin typeface="Arial" panose="020B0604020202020204" pitchFamily="34" charset="0"/>
                <a:cs typeface="Arial" panose="020B0604020202020204" pitchFamily="34" charset="0"/>
              </a:rPr>
              <a:t>Imballaggio</a:t>
            </a:r>
          </a:p>
          <a:p>
            <a:pPr eaLnBrk="1" hangingPunct="1">
              <a:buFont typeface="Wingdings" panose="05000000000000000000" pitchFamily="2" charset="2"/>
              <a:buNone/>
              <a:defRPr/>
            </a:pPr>
            <a:r>
              <a:rPr lang="it-IT" altLang="it-IT" sz="2800" dirty="0" smtClean="0">
                <a:solidFill>
                  <a:schemeClr val="accent6">
                    <a:lumMod val="75000"/>
                  </a:schemeClr>
                </a:solidFill>
                <a:latin typeface="Arial" panose="020B0604020202020204" pitchFamily="34" charset="0"/>
                <a:cs typeface="Arial" panose="020B0604020202020204" pitchFamily="34" charset="0"/>
              </a:rPr>
              <a:t>E’ un importante strumento di marketing</a:t>
            </a:r>
          </a:p>
        </p:txBody>
      </p:sp>
      <p:sp>
        <p:nvSpPr>
          <p:cNvPr id="100356"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91F6C4E-11E0-4D0B-B6E1-DA0648D6BEAC}"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10035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10035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A3ACEE6-7CBE-4267-A920-A473AD02EAE9}" type="slidenum">
              <a:rPr lang="it-IT" altLang="it-IT" sz="800" smtClean="0">
                <a:solidFill>
                  <a:srgbClr val="000000"/>
                </a:solidFill>
              </a:rPr>
              <a:pPr fontAlgn="base">
                <a:spcBef>
                  <a:spcPct val="0"/>
                </a:spcBef>
                <a:spcAft>
                  <a:spcPct val="0"/>
                </a:spcAft>
                <a:buFontTx/>
                <a:buNone/>
              </a:pPr>
              <a:t>60</a:t>
            </a:fld>
            <a:endParaRPr lang="it-IT" altLang="it-IT" sz="800" smtClean="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468313" y="1341438"/>
            <a:ext cx="8229600" cy="558800"/>
          </a:xfrm>
        </p:spPr>
        <p:txBody>
          <a:bodyPr/>
          <a:lstStyle/>
          <a:p>
            <a:r>
              <a:rPr lang="it-IT" altLang="it-IT" smtClean="0">
                <a:latin typeface="Arial" panose="020B0604020202020204" pitchFamily="34" charset="0"/>
                <a:cs typeface="Arial" panose="020B0604020202020204" pitchFamily="34" charset="0"/>
              </a:rPr>
              <a:t>Il portafoglio prodotti</a:t>
            </a:r>
            <a:endParaRPr lang="en-GB" altLang="it-IT" smtClean="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CA0A5DD-44E8-78E3-A248-0BF5D2B739E5}"/>
              </a:ext>
            </a:extLst>
          </p:cNvPr>
          <p:cNvSpPr txBox="1"/>
          <p:nvPr/>
        </p:nvSpPr>
        <p:spPr>
          <a:xfrm>
            <a:off x="628650" y="2667000"/>
            <a:ext cx="3732213" cy="2308225"/>
          </a:xfrm>
          <a:prstGeom prst="rect">
            <a:avLst/>
          </a:prstGeom>
          <a:noFill/>
        </p:spPr>
        <p:txBody>
          <a:bodyPr>
            <a:spAutoFit/>
          </a:bodyPr>
          <a:lstStyle/>
          <a:p>
            <a:pPr>
              <a:defRPr/>
            </a:pPr>
            <a:r>
              <a:rPr lang="it-IT" sz="1800" dirty="0">
                <a:solidFill>
                  <a:srgbClr val="898989"/>
                </a:solidFill>
                <a:latin typeface="Raleway" pitchFamily="2" charset="0"/>
              </a:rPr>
              <a:t>DIMENSIONI:</a:t>
            </a:r>
          </a:p>
          <a:p>
            <a:pPr marL="257175" indent="-257175">
              <a:buFont typeface="Arial" panose="020B0604020202020204" pitchFamily="34" charset="0"/>
              <a:buChar char="•"/>
              <a:defRPr/>
            </a:pPr>
            <a:r>
              <a:rPr lang="it-IT" sz="1800" dirty="0">
                <a:solidFill>
                  <a:srgbClr val="898989"/>
                </a:solidFill>
                <a:latin typeface="Raleway" pitchFamily="2" charset="0"/>
              </a:rPr>
              <a:t>APIEZZA: numero di linee di prodotto</a:t>
            </a:r>
          </a:p>
          <a:p>
            <a:pPr marL="257175" indent="-257175">
              <a:buFont typeface="Arial" panose="020B0604020202020204" pitchFamily="34" charset="0"/>
              <a:buChar char="•"/>
              <a:defRPr/>
            </a:pPr>
            <a:r>
              <a:rPr lang="it-IT" sz="1800" dirty="0">
                <a:solidFill>
                  <a:srgbClr val="898989"/>
                </a:solidFill>
                <a:latin typeface="Raleway" pitchFamily="2" charset="0"/>
              </a:rPr>
              <a:t>PROFONDITÀ: numero di referenze (ogni possibile variante/modello di prodotto)</a:t>
            </a:r>
          </a:p>
          <a:p>
            <a:pPr marL="257175" indent="-257175">
              <a:buFont typeface="Arial" panose="020B0604020202020204" pitchFamily="34" charset="0"/>
              <a:buChar char="•"/>
              <a:defRPr/>
            </a:pPr>
            <a:r>
              <a:rPr lang="it-IT" sz="1800" dirty="0">
                <a:solidFill>
                  <a:srgbClr val="898989"/>
                </a:solidFill>
                <a:latin typeface="Raleway" pitchFamily="2" charset="0"/>
              </a:rPr>
              <a:t>LUNGHEZZA: numero totale di prodotti</a:t>
            </a:r>
            <a:endParaRPr lang="en-GB" sz="1800" dirty="0">
              <a:solidFill>
                <a:srgbClr val="898989"/>
              </a:solidFill>
              <a:latin typeface="Raleway" pitchFamily="2" charset="0"/>
            </a:endParaRPr>
          </a:p>
        </p:txBody>
      </p:sp>
      <p:pic>
        <p:nvPicPr>
          <p:cNvPr id="3379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2746375"/>
            <a:ext cx="417512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076325" y="1274763"/>
            <a:ext cx="7886700" cy="652462"/>
          </a:xfrm>
        </p:spPr>
        <p:txBody>
          <a:bodyPr/>
          <a:lstStyle/>
          <a:p>
            <a:pPr algn="r"/>
            <a:r>
              <a:rPr lang="it-IT" altLang="it-IT" smtClean="0">
                <a:latin typeface="Arial" panose="020B0604020202020204" pitchFamily="34" charset="0"/>
                <a:cs typeface="Arial" panose="020B0604020202020204" pitchFamily="34" charset="0"/>
              </a:rPr>
              <a:t>ES: portafoglio prodotti</a:t>
            </a:r>
            <a:endParaRPr lang="en-GB" altLang="it-IT" smtClean="0">
              <a:latin typeface="Arial" panose="020B0604020202020204" pitchFamily="34" charset="0"/>
              <a:cs typeface="Arial" panose="020B0604020202020204" pitchFamily="34" charset="0"/>
            </a:endParaRPr>
          </a:p>
        </p:txBody>
      </p:sp>
      <p:pic>
        <p:nvPicPr>
          <p:cNvPr id="34819" name="Picture 2" descr="Sostenere la gamma integrale Mulino Bianco e favorire la cross  fertilization all'interno della mar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9563" y="3186113"/>
            <a:ext cx="24003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3186113"/>
            <a:ext cx="25463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9863" y="3186113"/>
            <a:ext cx="38671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106613"/>
            <a:ext cx="12303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2073275"/>
            <a:ext cx="12033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Prodotti | Bari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1787525"/>
            <a:ext cx="15763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6" descr="COOP Centro Italia | Consegna a casa | Piazza Vittorio Veneto 3/5 | stelle"/>
          <p:cNvPicPr>
            <a:picLocks noChangeAspect="1" noChangeArrowheads="1"/>
          </p:cNvPicPr>
          <p:nvPr/>
        </p:nvPicPr>
        <p:blipFill>
          <a:blip r:embed="rId8">
            <a:extLst>
              <a:ext uri="{28A0092B-C50C-407E-A947-70E740481C1C}">
                <a14:useLocalDpi xmlns:a14="http://schemas.microsoft.com/office/drawing/2010/main" val="0"/>
              </a:ext>
            </a:extLst>
          </a:blip>
          <a:srcRect l="44672"/>
          <a:stretch>
            <a:fillRect/>
          </a:stretch>
        </p:blipFill>
        <p:spPr bwMode="auto">
          <a:xfrm>
            <a:off x="303213" y="4833938"/>
            <a:ext cx="24018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altLang="it-IT" sz="4000" dirty="0" smtClean="0">
                <a:solidFill>
                  <a:schemeClr val="accent6">
                    <a:lumMod val="75000"/>
                  </a:schemeClr>
                </a:solidFill>
              </a:rPr>
              <a:t>Le fasi del ciclo di vita del prodotto</a:t>
            </a:r>
          </a:p>
        </p:txBody>
      </p:sp>
      <p:sp>
        <p:nvSpPr>
          <p:cNvPr id="36867" name="Segnaposto data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92978826-9286-4DE7-A4D1-608B648B9359}" type="datetime1">
              <a:rPr lang="it-IT" altLang="it-IT" sz="800" smtClean="0">
                <a:solidFill>
                  <a:srgbClr val="898989"/>
                </a:solidFill>
              </a:rPr>
              <a:pPr fontAlgn="base">
                <a:spcBef>
                  <a:spcPct val="0"/>
                </a:spcBef>
                <a:spcAft>
                  <a:spcPct val="0"/>
                </a:spcAft>
                <a:buFontTx/>
                <a:buNone/>
              </a:pPr>
              <a:t>04/11/2022</a:t>
            </a:fld>
            <a:endParaRPr lang="it-IT" altLang="it-IT" sz="800" smtClean="0">
              <a:solidFill>
                <a:srgbClr val="898989"/>
              </a:solidFill>
            </a:endParaRPr>
          </a:p>
        </p:txBody>
      </p:sp>
      <p:sp>
        <p:nvSpPr>
          <p:cNvPr id="3686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800" smtClean="0">
                <a:solidFill>
                  <a:srgbClr val="000000"/>
                </a:solidFill>
              </a:rPr>
              <a:t>Prof.ssa Elena Cedrola - Fondamenti di Marketing Internazionale  Università di Macerata</a:t>
            </a:r>
          </a:p>
        </p:txBody>
      </p:sp>
      <p:sp>
        <p:nvSpPr>
          <p:cNvPr id="368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D3CEE1D-5410-4F44-BF5C-FAE754BAF25B}" type="slidenum">
              <a:rPr lang="it-IT" altLang="it-IT" sz="800" smtClean="0">
                <a:solidFill>
                  <a:srgbClr val="000000"/>
                </a:solidFill>
              </a:rPr>
              <a:pPr fontAlgn="base">
                <a:spcBef>
                  <a:spcPct val="0"/>
                </a:spcBef>
                <a:spcAft>
                  <a:spcPct val="0"/>
                </a:spcAft>
                <a:buFontTx/>
                <a:buNone/>
              </a:pPr>
              <a:t>9</a:t>
            </a:fld>
            <a:endParaRPr lang="it-IT" altLang="it-IT" sz="800" smtClean="0">
              <a:solidFill>
                <a:srgbClr val="000000"/>
              </a:solidFill>
            </a:endParaRPr>
          </a:p>
        </p:txBody>
      </p:sp>
      <p:pic>
        <p:nvPicPr>
          <p:cNvPr id="36870"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544638"/>
            <a:ext cx="868997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de__UNIMC_DipECONOMIA_DIRI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Designs\Sfumature.pot</Template>
  <TotalTime>3851</TotalTime>
  <Words>3581</Words>
  <Application>Microsoft Office PowerPoint</Application>
  <PresentationFormat>Presentazione su schermo (4:3)</PresentationFormat>
  <Paragraphs>532</Paragraphs>
  <Slides>60</Slides>
  <Notes>6</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60</vt:i4>
      </vt:variant>
    </vt:vector>
  </HeadingPairs>
  <TitlesOfParts>
    <vt:vector size="69" baseType="lpstr">
      <vt:lpstr>Tahoma</vt:lpstr>
      <vt:lpstr>Arial</vt:lpstr>
      <vt:lpstr>Calibri</vt:lpstr>
      <vt:lpstr>Raleway</vt:lpstr>
      <vt:lpstr>Times New Roman</vt:lpstr>
      <vt:lpstr>Wingdings</vt:lpstr>
      <vt:lpstr>Slide__UNIMC_DipECONOMIA_DIRITTO</vt:lpstr>
      <vt:lpstr>1_Tema di Office</vt:lpstr>
      <vt:lpstr>Microsoft Clip Gallery</vt:lpstr>
      <vt:lpstr>Corso di Fondamenti di marketing internazionale  a.a. 2022-2023</vt:lpstr>
      <vt:lpstr>Presentazione standard di PowerPoint</vt:lpstr>
      <vt:lpstr>IL CONCETTO DI PRODOTTO</vt:lpstr>
      <vt:lpstr>Al  di là delle classificazioni di prodotto … I CINQUE LIVELLI DI UN PRODOTTO (Kotler)</vt:lpstr>
      <vt:lpstr>Il portafoglio prodotti </vt:lpstr>
      <vt:lpstr>Il portafoglio prodotti</vt:lpstr>
      <vt:lpstr>Il portafoglio prodotti</vt:lpstr>
      <vt:lpstr>ES: portafoglio prodotti</vt:lpstr>
      <vt:lpstr>Le fasi del ciclo di vita del prodotto</vt:lpstr>
      <vt:lpstr>Implicazioni del CVP sulla strategia d’impresa</vt:lpstr>
      <vt:lpstr>Punti deboli del CVP</vt:lpstr>
      <vt:lpstr>Modelli tipici di CVP</vt:lpstr>
      <vt:lpstr>Modelli tipici di CVP</vt:lpstr>
      <vt:lpstr>Matrice del Boston Consulting Group</vt:lpstr>
      <vt:lpstr>Matrice del Boston Consulting Group: decisioni che ne derivano</vt:lpstr>
      <vt:lpstr>Matrice del Boston Consulting Group</vt:lpstr>
      <vt:lpstr>Le fasi del ciclo di vita del prodotto</vt:lpstr>
      <vt:lpstr>Strategie di marketing in fase di introduzione (1)</vt:lpstr>
      <vt:lpstr>L’adozione di un nuovo prodotto</vt:lpstr>
      <vt:lpstr>Presentazione standard di PowerPoint</vt:lpstr>
      <vt:lpstr>Strategie di marketing in fase di introduzione (2)</vt:lpstr>
      <vt:lpstr>Strategie di marketing in fase di crescita (1)</vt:lpstr>
      <vt:lpstr>Strategie di marketing in fase di crescita (2)</vt:lpstr>
      <vt:lpstr>Strategie di marketing in fase di maturità (1)</vt:lpstr>
      <vt:lpstr>Strategie di marketing in fase di maturità (2)</vt:lpstr>
      <vt:lpstr>1. Modifiche nelle strategie di mercato</vt:lpstr>
      <vt:lpstr>2. Modifiche nelle strategie di prodotto</vt:lpstr>
      <vt:lpstr>Presentazione standard di PowerPoint</vt:lpstr>
      <vt:lpstr>Strategie di marketing in fase di maturità (2)</vt:lpstr>
      <vt:lpstr>Il processo di sviluppo dei nuovi prodotti</vt:lpstr>
      <vt:lpstr>Il processo di sviluppo dei nuovi prodotti (o pag. 164 Blythe Cedrola Martin)</vt:lpstr>
      <vt:lpstr>GENERAZIONE DELLE IDEE (1) </vt:lpstr>
      <vt:lpstr>GENERAZIONE DELLE IDEE (2) </vt:lpstr>
      <vt:lpstr>2. LA SELEZIONE DELLE IDEE</vt:lpstr>
      <vt:lpstr>Stima dei costi di selezione di un nuovo prodotto</vt:lpstr>
      <vt:lpstr>3. LA VALUTAZIONE DELLE IDEE DI NUOVI PRODOTTI</vt:lpstr>
      <vt:lpstr>4. LO SVILUPPO DEL CONCETTO DI PRODOTTO</vt:lpstr>
      <vt:lpstr>5. LA DEFINZIONE DELLA STRATEGIA DI MARKETING</vt:lpstr>
      <vt:lpstr>6. L’ANALISI ECONOMICA</vt:lpstr>
      <vt:lpstr>PREVISIONI DI CONTO ECONOMICO</vt:lpstr>
      <vt:lpstr>8. I TEST DI MERCATO</vt:lpstr>
      <vt:lpstr>Il processo di sviluppo dei nuovi prodotti</vt:lpstr>
      <vt:lpstr>LA POLITICA DI MARCA o BRANDING</vt:lpstr>
      <vt:lpstr>I vantaggi della marca </vt:lpstr>
      <vt:lpstr>Presentazione standard di PowerPoint</vt:lpstr>
      <vt:lpstr>Marchio grafico: Il marchio formato solo dal simbolo e non da lettere (Uccellino Twitter); Logotipo: Un qualsiasi marchio costituito esclusivamente da una composizione di caratteri tipografici (Esempio Calvin Klein); Marchio/Logotipo: Il marchio formato sia da segni grafici che da lettere (Rolex);</vt:lpstr>
      <vt:lpstr>Ogni marchio che presenta una parte grafica può essere classificato sulla base del rapporto tra il significato e il significante: Illustrato: Quando la parte grafica è rappresentata da una illustrazione o un disegno (Marchio Apple del 1976) Pittogramma: Se il simbolo è costruito attraverso la sintesi visiva di una cosa reale e visibile (Marchio Apple oggi); Ideogramma: Quando il segno rappresenta un concetto, un idea comunque riconducibile a qualcosa (Il marchio Mercedes rappresenta le pale dell’aereo, il marchio Nike la suola di una scarpa); Geometrico: Quando il simbolo è composto da una o più forme geometriche (Marchio Mitsubishi); Astratto: Quando il simbolo è un segno grafico astratto.</vt:lpstr>
      <vt:lpstr>Presentazione standard di PowerPoint</vt:lpstr>
      <vt:lpstr>LE PRINCIPALI TIPOLOGIE DI MARCA</vt:lpstr>
      <vt:lpstr> MARCHE DI GRUPPO E INDIVIDUALI</vt:lpstr>
      <vt:lpstr>Presentazione standard di PowerPoint</vt:lpstr>
      <vt:lpstr> MARCHE DI GRUPPO E INDIVIDUALI</vt:lpstr>
      <vt:lpstr>Presentazione standard di PowerPoint</vt:lpstr>
      <vt:lpstr>Brand extention</vt:lpstr>
      <vt:lpstr>Presentazione standard di PowerPoint</vt:lpstr>
      <vt:lpstr>Brand extention</vt:lpstr>
      <vt:lpstr>Brand portfolio</vt:lpstr>
      <vt:lpstr>BRAND PORTFOLIO</vt:lpstr>
      <vt:lpstr>Presentazione standard di PowerPoint</vt:lpstr>
      <vt:lpstr>LA DEFINIZIONE DELLA CONFEZIONE E DELL’ETICHETTA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GERARCHIA DI PRODOTTO</dc:title>
  <dc:creator>Windows 98 SE</dc:creator>
  <cp:lastModifiedBy>Author</cp:lastModifiedBy>
  <cp:revision>156</cp:revision>
  <cp:lastPrinted>1601-01-01T00:00:00Z</cp:lastPrinted>
  <dcterms:created xsi:type="dcterms:W3CDTF">2001-11-15T18:11:10Z</dcterms:created>
  <dcterms:modified xsi:type="dcterms:W3CDTF">2022-11-04T17:23:23Z</dcterms:modified>
</cp:coreProperties>
</file>