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0" r:id="rId1"/>
    <p:sldMasterId id="2147484304" r:id="rId2"/>
  </p:sldMasterIdLst>
  <p:notesMasterIdLst>
    <p:notesMasterId r:id="rId70"/>
  </p:notesMasterIdLst>
  <p:handoutMasterIdLst>
    <p:handoutMasterId r:id="rId71"/>
  </p:handoutMasterIdLst>
  <p:sldIdLst>
    <p:sldId id="538" r:id="rId3"/>
    <p:sldId id="445" r:id="rId4"/>
    <p:sldId id="446" r:id="rId5"/>
    <p:sldId id="447" r:id="rId6"/>
    <p:sldId id="539" r:id="rId7"/>
    <p:sldId id="540" r:id="rId8"/>
    <p:sldId id="541" r:id="rId9"/>
    <p:sldId id="542" r:id="rId10"/>
    <p:sldId id="522" r:id="rId11"/>
    <p:sldId id="450" r:id="rId12"/>
    <p:sldId id="451" r:id="rId13"/>
    <p:sldId id="452" r:id="rId14"/>
    <p:sldId id="453" r:id="rId15"/>
    <p:sldId id="454" r:id="rId16"/>
    <p:sldId id="456" r:id="rId17"/>
    <p:sldId id="457" r:id="rId18"/>
    <p:sldId id="458" r:id="rId19"/>
    <p:sldId id="459" r:id="rId20"/>
    <p:sldId id="460" r:id="rId21"/>
    <p:sldId id="461" r:id="rId22"/>
    <p:sldId id="518" r:id="rId23"/>
    <p:sldId id="462" r:id="rId24"/>
    <p:sldId id="463" r:id="rId25"/>
    <p:sldId id="464" r:id="rId26"/>
    <p:sldId id="465" r:id="rId27"/>
    <p:sldId id="466" r:id="rId28"/>
    <p:sldId id="467" r:id="rId29"/>
    <p:sldId id="468" r:id="rId30"/>
    <p:sldId id="469" r:id="rId31"/>
    <p:sldId id="470" r:id="rId32"/>
    <p:sldId id="471" r:id="rId33"/>
    <p:sldId id="472" r:id="rId34"/>
    <p:sldId id="473" r:id="rId35"/>
    <p:sldId id="474" r:id="rId36"/>
    <p:sldId id="475" r:id="rId37"/>
    <p:sldId id="476" r:id="rId38"/>
    <p:sldId id="477" r:id="rId39"/>
    <p:sldId id="478" r:id="rId40"/>
    <p:sldId id="479" r:id="rId41"/>
    <p:sldId id="480" r:id="rId42"/>
    <p:sldId id="481" r:id="rId43"/>
    <p:sldId id="482" r:id="rId44"/>
    <p:sldId id="483" r:id="rId45"/>
    <p:sldId id="484" r:id="rId46"/>
    <p:sldId id="485" r:id="rId47"/>
    <p:sldId id="486" r:id="rId48"/>
    <p:sldId id="487" r:id="rId49"/>
    <p:sldId id="488" r:id="rId50"/>
    <p:sldId id="525" r:id="rId51"/>
    <p:sldId id="526" r:id="rId52"/>
    <p:sldId id="527" r:id="rId53"/>
    <p:sldId id="528" r:id="rId54"/>
    <p:sldId id="489" r:id="rId55"/>
    <p:sldId id="490" r:id="rId56"/>
    <p:sldId id="491" r:id="rId57"/>
    <p:sldId id="516" r:id="rId58"/>
    <p:sldId id="493" r:id="rId59"/>
    <p:sldId id="532" r:id="rId60"/>
    <p:sldId id="533" r:id="rId61"/>
    <p:sldId id="534" r:id="rId62"/>
    <p:sldId id="535" r:id="rId63"/>
    <p:sldId id="529" r:id="rId64"/>
    <p:sldId id="531" r:id="rId65"/>
    <p:sldId id="494" r:id="rId66"/>
    <p:sldId id="496" r:id="rId67"/>
    <p:sldId id="497" r:id="rId68"/>
    <p:sldId id="513" r:id="rId69"/>
  </p:sldIdLst>
  <p:sldSz cx="9144000" cy="6858000" type="screen4x3"/>
  <p:notesSz cx="6858000" cy="9144000"/>
  <p:defaultTextStyle>
    <a:defPPr>
      <a:defRPr lang="en-US"/>
    </a:defPPr>
    <a:lvl1pPr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sz="3200" b="1" kern="1200">
        <a:solidFill>
          <a:schemeClr val="tx1"/>
        </a:solidFill>
        <a:latin typeface="Tahoma" panose="020B0604030504040204" pitchFamily="34" charset="0"/>
        <a:ea typeface="+mn-ea"/>
        <a:cs typeface="+mn-cs"/>
      </a:defRPr>
    </a:lvl5pPr>
    <a:lvl6pPr marL="2286000" algn="l" defTabSz="914400" rtl="0" eaLnBrk="1" latinLnBrk="0" hangingPunct="1">
      <a:defRPr sz="3200" b="1" kern="1200">
        <a:solidFill>
          <a:schemeClr val="tx1"/>
        </a:solidFill>
        <a:latin typeface="Tahoma" panose="020B0604030504040204" pitchFamily="34" charset="0"/>
        <a:ea typeface="+mn-ea"/>
        <a:cs typeface="+mn-cs"/>
      </a:defRPr>
    </a:lvl6pPr>
    <a:lvl7pPr marL="2743200" algn="l" defTabSz="914400" rtl="0" eaLnBrk="1" latinLnBrk="0" hangingPunct="1">
      <a:defRPr sz="3200" b="1" kern="1200">
        <a:solidFill>
          <a:schemeClr val="tx1"/>
        </a:solidFill>
        <a:latin typeface="Tahoma" panose="020B0604030504040204" pitchFamily="34" charset="0"/>
        <a:ea typeface="+mn-ea"/>
        <a:cs typeface="+mn-cs"/>
      </a:defRPr>
    </a:lvl7pPr>
    <a:lvl8pPr marL="3200400" algn="l" defTabSz="914400" rtl="0" eaLnBrk="1" latinLnBrk="0" hangingPunct="1">
      <a:defRPr sz="3200" b="1" kern="1200">
        <a:solidFill>
          <a:schemeClr val="tx1"/>
        </a:solidFill>
        <a:latin typeface="Tahoma" panose="020B0604030504040204" pitchFamily="34" charset="0"/>
        <a:ea typeface="+mn-ea"/>
        <a:cs typeface="+mn-cs"/>
      </a:defRPr>
    </a:lvl8pPr>
    <a:lvl9pPr marL="3657600" algn="l" defTabSz="914400" rtl="0" eaLnBrk="1" latinLnBrk="0" hangingPunct="1">
      <a:defRPr sz="3200" b="1"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a:srgbClr val="12D2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97" autoAdjust="0"/>
    <p:restoredTop sz="94670" autoAdjust="0"/>
  </p:normalViewPr>
  <p:slideViewPr>
    <p:cSldViewPr>
      <p:cViewPr varScale="1">
        <p:scale>
          <a:sx n="63" d="100"/>
          <a:sy n="63" d="100"/>
        </p:scale>
        <p:origin x="1348" y="64"/>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Lst>
  </p:outlineViewPr>
  <p:notesTextViewPr>
    <p:cViewPr>
      <p:scale>
        <a:sx n="100" d="100"/>
        <a:sy n="100" d="100"/>
      </p:scale>
      <p:origin x="0" y="0"/>
    </p:cViewPr>
  </p:notesTextViewPr>
  <p:sorterViewPr>
    <p:cViewPr>
      <p:scale>
        <a:sx n="100" d="100"/>
        <a:sy n="100" d="100"/>
      </p:scale>
      <p:origin x="0" y="428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37.xml"/><Relationship Id="rId3" Type="http://schemas.openxmlformats.org/officeDocument/2006/relationships/slide" Target="slides/slide13.xml"/><Relationship Id="rId7" Type="http://schemas.openxmlformats.org/officeDocument/2006/relationships/slide" Target="slides/slide34.xml"/><Relationship Id="rId2" Type="http://schemas.openxmlformats.org/officeDocument/2006/relationships/slide" Target="slides/slide10.xml"/><Relationship Id="rId1" Type="http://schemas.openxmlformats.org/officeDocument/2006/relationships/slide" Target="slides/slide2.xml"/><Relationship Id="rId6" Type="http://schemas.openxmlformats.org/officeDocument/2006/relationships/slide" Target="slides/slide20.xml"/><Relationship Id="rId5" Type="http://schemas.openxmlformats.org/officeDocument/2006/relationships/slide" Target="slides/slide18.xml"/><Relationship Id="rId4" Type="http://schemas.openxmlformats.org/officeDocument/2006/relationships/slide" Target="slides/slide1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7.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E86C79D7-BD0D-4B7C-AAA4-4EAC1C56FBA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a:latin typeface="Tahoma" pitchFamily="34" charset="0"/>
              </a:defRPr>
            </a:lvl1pPr>
          </a:lstStyle>
          <a:p>
            <a:pPr>
              <a:defRPr/>
            </a:pPr>
            <a:endParaRPr lang="it-IT"/>
          </a:p>
        </p:txBody>
      </p:sp>
      <p:sp>
        <p:nvSpPr>
          <p:cNvPr id="119811" name="Rectangle 3">
            <a:extLst>
              <a:ext uri="{FF2B5EF4-FFF2-40B4-BE49-F238E27FC236}">
                <a16:creationId xmlns:a16="http://schemas.microsoft.com/office/drawing/2014/main" id="{99C13F2F-E1ED-4EE5-B473-620ED334BAAE}"/>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Tahoma" pitchFamily="34" charset="0"/>
              </a:defRPr>
            </a:lvl1pPr>
          </a:lstStyle>
          <a:p>
            <a:pPr>
              <a:defRPr/>
            </a:pPr>
            <a:endParaRPr lang="it-IT"/>
          </a:p>
        </p:txBody>
      </p:sp>
      <p:sp>
        <p:nvSpPr>
          <p:cNvPr id="119812" name="Rectangle 4">
            <a:extLst>
              <a:ext uri="{FF2B5EF4-FFF2-40B4-BE49-F238E27FC236}">
                <a16:creationId xmlns:a16="http://schemas.microsoft.com/office/drawing/2014/main" id="{A59E506B-0E34-4521-84F8-EA9AFBA80436}"/>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a:latin typeface="Tahoma" pitchFamily="34" charset="0"/>
              </a:defRPr>
            </a:lvl1pPr>
          </a:lstStyle>
          <a:p>
            <a:pPr>
              <a:defRPr/>
            </a:pPr>
            <a:endParaRPr lang="it-IT"/>
          </a:p>
        </p:txBody>
      </p:sp>
      <p:sp>
        <p:nvSpPr>
          <p:cNvPr id="119813" name="Rectangle 5">
            <a:extLst>
              <a:ext uri="{FF2B5EF4-FFF2-40B4-BE49-F238E27FC236}">
                <a16:creationId xmlns:a16="http://schemas.microsoft.com/office/drawing/2014/main" id="{C18660BA-87D2-4FFE-AE71-69637FE80C5E}"/>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6669A94-60F4-4A99-91A4-FD8AF2C964CE}"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7C10D8BB-566F-455C-917C-FA9927A87832}"/>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200" b="0">
                <a:latin typeface="Tahoma" pitchFamily="34" charset="0"/>
              </a:defRPr>
            </a:lvl1pPr>
          </a:lstStyle>
          <a:p>
            <a:pPr>
              <a:defRPr/>
            </a:pPr>
            <a:endParaRPr lang="it-IT"/>
          </a:p>
        </p:txBody>
      </p:sp>
      <p:sp>
        <p:nvSpPr>
          <p:cNvPr id="97283" name="Rectangle 3">
            <a:extLst>
              <a:ext uri="{FF2B5EF4-FFF2-40B4-BE49-F238E27FC236}">
                <a16:creationId xmlns:a16="http://schemas.microsoft.com/office/drawing/2014/main" id="{7D29427D-244E-4DE6-8804-9BA3F08A2FB6}"/>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b="0">
                <a:latin typeface="Tahoma" pitchFamily="34" charset="0"/>
              </a:defRPr>
            </a:lvl1pPr>
          </a:lstStyle>
          <a:p>
            <a:pPr>
              <a:defRPr/>
            </a:pPr>
            <a:endParaRPr lang="it-IT"/>
          </a:p>
        </p:txBody>
      </p:sp>
      <p:sp>
        <p:nvSpPr>
          <p:cNvPr id="25604" name="Rectangle 4">
            <a:extLst>
              <a:ext uri="{FF2B5EF4-FFF2-40B4-BE49-F238E27FC236}">
                <a16:creationId xmlns:a16="http://schemas.microsoft.com/office/drawing/2014/main" id="{30E58CAC-8315-4CE4-B7B8-D9A95006BCE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5">
            <a:extLst>
              <a:ext uri="{FF2B5EF4-FFF2-40B4-BE49-F238E27FC236}">
                <a16:creationId xmlns:a16="http://schemas.microsoft.com/office/drawing/2014/main" id="{441FB367-2A78-4956-8C72-B1D76551E490}"/>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97286" name="Rectangle 6">
            <a:extLst>
              <a:ext uri="{FF2B5EF4-FFF2-40B4-BE49-F238E27FC236}">
                <a16:creationId xmlns:a16="http://schemas.microsoft.com/office/drawing/2014/main" id="{26ECF2E1-433A-4586-92CE-4CF700654CAC}"/>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200" b="0">
                <a:latin typeface="Tahoma" pitchFamily="34" charset="0"/>
              </a:defRPr>
            </a:lvl1pPr>
          </a:lstStyle>
          <a:p>
            <a:pPr>
              <a:defRPr/>
            </a:pPr>
            <a:endParaRPr lang="it-IT"/>
          </a:p>
        </p:txBody>
      </p:sp>
      <p:sp>
        <p:nvSpPr>
          <p:cNvPr id="97287" name="Rectangle 7">
            <a:extLst>
              <a:ext uri="{FF2B5EF4-FFF2-40B4-BE49-F238E27FC236}">
                <a16:creationId xmlns:a16="http://schemas.microsoft.com/office/drawing/2014/main" id="{72FEE9FF-6F6D-4DF9-85E4-C98C0E287489}"/>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b="0"/>
            </a:lvl1pPr>
          </a:lstStyle>
          <a:p>
            <a:pPr>
              <a:defRPr/>
            </a:pPr>
            <a:fld id="{BD701D8F-5A18-4D01-B7DB-6DA7984EAD67}" type="slidenum">
              <a:rPr lang="it-IT" altLang="it-IT"/>
              <a:pPr>
                <a:defRPr/>
              </a:pPr>
              <a:t>‹N›</a:t>
            </a:fld>
            <a:endParaRPr lang="it-IT"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DE96E358-7D5F-44C2-B6E6-04FFB0277A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816ED47-752A-47FF-A9C7-BD528A87F9BD}" type="slidenum">
              <a:rPr kumimoji="0" lang="it-IT" altLang="it-IT" smtClean="0">
                <a:latin typeface="Tahoma" panose="020B0604030504040204" pitchFamily="34" charset="0"/>
              </a:rPr>
              <a:pPr>
                <a:spcBef>
                  <a:spcPct val="0"/>
                </a:spcBef>
              </a:pPr>
              <a:t>13</a:t>
            </a:fld>
            <a:endParaRPr kumimoji="0" lang="it-IT" altLang="it-IT">
              <a:latin typeface="Tahoma" panose="020B0604030504040204" pitchFamily="34" charset="0"/>
            </a:endParaRPr>
          </a:p>
        </p:txBody>
      </p:sp>
      <p:sp>
        <p:nvSpPr>
          <p:cNvPr id="41987" name="Rectangle 2">
            <a:extLst>
              <a:ext uri="{FF2B5EF4-FFF2-40B4-BE49-F238E27FC236}">
                <a16:creationId xmlns:a16="http://schemas.microsoft.com/office/drawing/2014/main" id="{38FB61AA-4511-4190-8652-0E37FDE14AFD}"/>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9BC96476-8972-4285-A26E-88DFB79978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buFontTx/>
              <a:buAutoNum type="alphaLcParenBoth"/>
            </a:pPr>
            <a:r>
              <a:rPr lang="it-IT" altLang="it-IT">
                <a:latin typeface="Arial" panose="020B0604020202020204" pitchFamily="34" charset="0"/>
              </a:rPr>
              <a:t> Modello Crescita-declino-maturità </a:t>
            </a:r>
            <a:r>
              <a:rPr lang="it-IT" altLang="it-IT">
                <a:latin typeface="Arial" panose="020B0604020202020204" pitchFamily="34" charset="0"/>
                <a:sym typeface="Wingdings" panose="05000000000000000000" pitchFamily="2" charset="2"/>
              </a:rPr>
              <a:t> tipico dei piccoli elettrodomestici</a:t>
            </a:r>
          </a:p>
          <a:p>
            <a:pPr marL="228600" indent="-228600" eaLnBrk="1" hangingPunct="1">
              <a:buFontTx/>
              <a:buAutoNum type="alphaLcParenBoth"/>
            </a:pPr>
            <a:r>
              <a:rPr lang="it-IT" altLang="it-IT">
                <a:latin typeface="Arial" panose="020B0604020202020204" pitchFamily="34" charset="0"/>
                <a:sym typeface="Wingdings" panose="05000000000000000000" pitchFamily="2" charset="2"/>
              </a:rPr>
              <a:t> Tipico dei nuovi prodotti farmaceutici</a:t>
            </a:r>
          </a:p>
          <a:p>
            <a:pPr marL="228600" indent="-228600" eaLnBrk="1" hangingPunct="1">
              <a:buFontTx/>
              <a:buAutoNum type="alphaLcParenBoth"/>
            </a:pPr>
            <a:r>
              <a:rPr lang="it-IT" altLang="it-IT">
                <a:latin typeface="Arial" panose="020B0604020202020204" pitchFamily="34" charset="0"/>
                <a:sym typeface="Wingdings" panose="05000000000000000000" pitchFamily="2" charset="2"/>
              </a:rPr>
              <a:t> Nuove caratteristiche, nuovi utilizzi o nuovi utilizzatori del prodotto</a:t>
            </a:r>
          </a:p>
          <a:p>
            <a:pPr marL="228600" indent="-228600" eaLnBrk="1" hangingPunct="1">
              <a:buFontTx/>
              <a:buAutoNum type="alphaLcParenBoth"/>
            </a:pPr>
            <a:r>
              <a:rPr lang="it-IT" altLang="it-IT">
                <a:latin typeface="Arial" panose="020B0604020202020204" pitchFamily="34" charset="0"/>
              </a:rPr>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70198ACC-B23A-4243-9E88-FFC71A4EFB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87C0C193-C95A-4013-9366-84AACABEC853}" type="slidenum">
              <a:rPr kumimoji="0" lang="it-IT" altLang="it-IT" smtClean="0">
                <a:latin typeface="Tahoma" panose="020B0604030504040204" pitchFamily="34" charset="0"/>
              </a:rPr>
              <a:pPr>
                <a:spcBef>
                  <a:spcPct val="0"/>
                </a:spcBef>
              </a:pPr>
              <a:t>14</a:t>
            </a:fld>
            <a:endParaRPr kumimoji="0" lang="it-IT" altLang="it-IT">
              <a:latin typeface="Tahoma" panose="020B0604030504040204" pitchFamily="34" charset="0"/>
            </a:endParaRPr>
          </a:p>
        </p:txBody>
      </p:sp>
      <p:sp>
        <p:nvSpPr>
          <p:cNvPr id="44035" name="Rectangle 2">
            <a:extLst>
              <a:ext uri="{FF2B5EF4-FFF2-40B4-BE49-F238E27FC236}">
                <a16:creationId xmlns:a16="http://schemas.microsoft.com/office/drawing/2014/main" id="{438D65E3-38F6-4E66-9248-95E6E4AFFB17}"/>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A6330D25-1061-4A71-B747-93D077BD86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Stile: forma di espressione distintiva e di base che si manifesta in un campo dell’attività umana (edilizia, arredamento, abbigliamento, arte). Uno stile può durare per generazioni tornando ripetutamente in voga.</a:t>
            </a:r>
          </a:p>
          <a:p>
            <a:pPr eaLnBrk="1" hangingPunct="1"/>
            <a:r>
              <a:rPr lang="it-IT" altLang="it-IT">
                <a:latin typeface="Arial" panose="020B0604020202020204" pitchFamily="34" charset="0"/>
              </a:rPr>
              <a:t>Moda: stile comunemente accettato o popolare. Le mode attraversano 4 fasi: distinzione, emulazione, moda di massa e declino. E’ difficile prevedere la durata di una moda.</a:t>
            </a:r>
          </a:p>
          <a:p>
            <a:pPr eaLnBrk="1" hangingPunct="1"/>
            <a:r>
              <a:rPr lang="it-IT" altLang="it-IT">
                <a:latin typeface="Arial" panose="020B0604020202020204" pitchFamily="34" charset="0"/>
              </a:rPr>
              <a:t>Entusiasmi passeggeri: sono mode che giungono rapidamente all’attenzione del pubblico, vengono adottate con grande impegno, hanno un rapido picco e declinano molto velocemente (es. piercing e tatuaggi)</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922970AD-D30F-496F-8545-A7A519B094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5E57C031-0926-47C9-B61B-7FF7DC806401}" type="slidenum">
              <a:rPr kumimoji="0" lang="it-IT" altLang="it-IT" smtClean="0">
                <a:latin typeface="Tahoma" panose="020B0604030504040204" pitchFamily="34" charset="0"/>
              </a:rPr>
              <a:pPr>
                <a:spcBef>
                  <a:spcPct val="0"/>
                </a:spcBef>
              </a:pPr>
              <a:t>15</a:t>
            </a:fld>
            <a:endParaRPr kumimoji="0" lang="it-IT" altLang="it-IT">
              <a:latin typeface="Tahoma" panose="020B0604030504040204" pitchFamily="34" charset="0"/>
            </a:endParaRPr>
          </a:p>
        </p:txBody>
      </p:sp>
      <p:sp>
        <p:nvSpPr>
          <p:cNvPr id="46083" name="Rectangle 2">
            <a:extLst>
              <a:ext uri="{FF2B5EF4-FFF2-40B4-BE49-F238E27FC236}">
                <a16:creationId xmlns:a16="http://schemas.microsoft.com/office/drawing/2014/main" id="{0278C147-A5F9-4551-A6A6-0172BA099A93}"/>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BCAC41C8-A819-4700-8D64-C0C5A78B6EC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Poiché la maggior parte delle imprese offre contemporaneamente più prodotti, è possibile sovrapporre i diagrammi del ciclo di vita di ciascun prodotto per ottenere una visione composta del portafoglio di impresa. Questo però non risolve pro blemi previsionali. Meglio matrice boston che dà un’istantanea di ciò che sta succedendo.</a:t>
            </a:r>
          </a:p>
          <a:p>
            <a:pPr eaLnBrk="1" hangingPunct="1"/>
            <a:endParaRPr lang="it-IT" altLang="it-IT">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1DFDBC31-33FB-42F0-9868-67A379EA75F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9FFB63E9-6A74-4373-AA2D-0F616C0ADFAF}" type="slidenum">
              <a:rPr kumimoji="0" lang="it-IT" altLang="it-IT" smtClean="0">
                <a:latin typeface="Tahoma" panose="020B0604030504040204" pitchFamily="34" charset="0"/>
              </a:rPr>
              <a:pPr>
                <a:spcBef>
                  <a:spcPct val="0"/>
                </a:spcBef>
              </a:pPr>
              <a:t>30</a:t>
            </a:fld>
            <a:endParaRPr kumimoji="0" lang="it-IT" altLang="it-IT">
              <a:latin typeface="Tahoma" panose="020B0604030504040204" pitchFamily="34" charset="0"/>
            </a:endParaRPr>
          </a:p>
        </p:txBody>
      </p:sp>
      <p:sp>
        <p:nvSpPr>
          <p:cNvPr id="62467" name="Rectangle 2">
            <a:extLst>
              <a:ext uri="{FF2B5EF4-FFF2-40B4-BE49-F238E27FC236}">
                <a16:creationId xmlns:a16="http://schemas.microsoft.com/office/drawing/2014/main" id="{C7AF50AD-8105-43BB-9A51-D0870159535B}"/>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783F854D-0792-4BED-A6D0-95913E13E43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Le modifiche devono essere credibili – bisogna essere consapevoli che ingenereranno un incremento nei costi – che le modifiche di successo sono facilmente imitabili</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EB72D35C-9C2C-41B5-8DD3-41F46EE8C2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defRPr>
            </a:lvl1pPr>
            <a:lvl2pPr marL="742950" indent="-285750">
              <a:spcBef>
                <a:spcPct val="30000"/>
              </a:spcBef>
              <a:defRPr kumimoji="1" sz="1200">
                <a:solidFill>
                  <a:schemeClr val="tx1"/>
                </a:solidFill>
                <a:latin typeface="Arial" panose="020B0604020202020204" pitchFamily="34" charset="0"/>
              </a:defRPr>
            </a:lvl2pPr>
            <a:lvl3pPr marL="1143000" indent="-228600">
              <a:spcBef>
                <a:spcPct val="30000"/>
              </a:spcBef>
              <a:defRPr kumimoji="1" sz="1200">
                <a:solidFill>
                  <a:schemeClr val="tx1"/>
                </a:solidFill>
                <a:latin typeface="Arial" panose="020B0604020202020204" pitchFamily="34" charset="0"/>
              </a:defRPr>
            </a:lvl3pPr>
            <a:lvl4pPr marL="1600200" indent="-228600">
              <a:spcBef>
                <a:spcPct val="30000"/>
              </a:spcBef>
              <a:defRPr kumimoji="1" sz="1200">
                <a:solidFill>
                  <a:schemeClr val="tx1"/>
                </a:solidFill>
                <a:latin typeface="Arial" panose="020B0604020202020204" pitchFamily="34" charset="0"/>
              </a:defRPr>
            </a:lvl4pPr>
            <a:lvl5pPr marL="2057400" indent="-228600">
              <a:spcBef>
                <a:spcPct val="30000"/>
              </a:spcBef>
              <a:defRPr kumimoji="1" sz="1200">
                <a:solidFill>
                  <a:schemeClr val="tx1"/>
                </a:solidFill>
                <a:latin typeface="Arial" panose="020B0604020202020204" pitchFamily="34" charset="0"/>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defRPr>
            </a:lvl9pPr>
          </a:lstStyle>
          <a:p>
            <a:pPr>
              <a:spcBef>
                <a:spcPct val="0"/>
              </a:spcBef>
            </a:pPr>
            <a:fld id="{1B19F6CD-B6FD-4285-8FF5-26BB74BF4E6D}" type="slidenum">
              <a:rPr kumimoji="0" lang="it-IT" altLang="it-IT" smtClean="0">
                <a:latin typeface="Tahoma" panose="020B0604030504040204" pitchFamily="34" charset="0"/>
              </a:rPr>
              <a:pPr>
                <a:spcBef>
                  <a:spcPct val="0"/>
                </a:spcBef>
              </a:pPr>
              <a:t>37</a:t>
            </a:fld>
            <a:endParaRPr kumimoji="0" lang="it-IT" altLang="it-IT">
              <a:latin typeface="Tahoma" panose="020B0604030504040204" pitchFamily="34" charset="0"/>
            </a:endParaRPr>
          </a:p>
        </p:txBody>
      </p:sp>
      <p:sp>
        <p:nvSpPr>
          <p:cNvPr id="70659" name="Rectangle 2">
            <a:extLst>
              <a:ext uri="{FF2B5EF4-FFF2-40B4-BE49-F238E27FC236}">
                <a16:creationId xmlns:a16="http://schemas.microsoft.com/office/drawing/2014/main" id="{8FF32407-68DF-4929-9EE1-4906EDDB5DD8}"/>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6AE08E85-7BE1-4ED6-A079-F1D2065AED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it-IT" altLang="it-IT">
                <a:latin typeface="Arial" panose="020B0604020202020204" pitchFamily="34" charset="0"/>
              </a:rPr>
              <a:t>Elencazioni attributi: elencare gli attributi di un oggetto, ad esempio un cacciavite. Poi modificare ciascun attributo.</a:t>
            </a:r>
          </a:p>
          <a:p>
            <a:pPr eaLnBrk="1" hangingPunct="1"/>
            <a:r>
              <a:rPr lang="it-IT" altLang="it-IT">
                <a:latin typeface="Arial" panose="020B0604020202020204" pitchFamily="34" charset="0"/>
              </a:rPr>
              <a:t>Relazioni forzate: elencare più idee e considerare ognuna di esse in relazione con ognuna delle altre. Ad es. progettazione di una cucina.</a:t>
            </a:r>
          </a:p>
          <a:p>
            <a:pPr eaLnBrk="1" hangingPunct="1"/>
            <a:r>
              <a:rPr lang="it-IT" altLang="it-IT">
                <a:latin typeface="Arial" panose="020B0604020202020204" pitchFamily="34" charset="0"/>
              </a:rPr>
              <a:t>Analisi morfologica: processo</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egnaposto immagine diapositiva 1">
            <a:extLst>
              <a:ext uri="{FF2B5EF4-FFF2-40B4-BE49-F238E27FC236}">
                <a16:creationId xmlns:a16="http://schemas.microsoft.com/office/drawing/2014/main" id="{7584C394-25F1-4E74-B59D-EE2AC8CF17B7}"/>
              </a:ext>
            </a:extLst>
          </p:cNvPr>
          <p:cNvSpPr>
            <a:spLocks noGrp="1" noRot="1" noChangeAspect="1" noTextEdit="1"/>
          </p:cNvSpPr>
          <p:nvPr>
            <p:ph type="sldImg"/>
          </p:nvPr>
        </p:nvSpPr>
        <p:spPr>
          <a:ln/>
        </p:spPr>
      </p:sp>
      <p:sp>
        <p:nvSpPr>
          <p:cNvPr id="105475" name="Segnaposto note 2">
            <a:extLst>
              <a:ext uri="{FF2B5EF4-FFF2-40B4-BE49-F238E27FC236}">
                <a16:creationId xmlns:a16="http://schemas.microsoft.com/office/drawing/2014/main" id="{5F84CF56-8359-4AC2-8BF1-338DD2270C5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endParaRPr>
          </a:p>
        </p:txBody>
      </p:sp>
      <p:sp>
        <p:nvSpPr>
          <p:cNvPr id="105476" name="Segnaposto numero diapositiva 3">
            <a:extLst>
              <a:ext uri="{FF2B5EF4-FFF2-40B4-BE49-F238E27FC236}">
                <a16:creationId xmlns:a16="http://schemas.microsoft.com/office/drawing/2014/main" id="{7C62FAFE-2AA0-4194-A3FD-00A120A25AB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b="1">
                <a:solidFill>
                  <a:schemeClr val="tx1"/>
                </a:solidFill>
                <a:latin typeface="Tahoma" panose="020B0604030504040204" pitchFamily="34" charset="0"/>
              </a:defRPr>
            </a:lvl1pPr>
            <a:lvl2pPr marL="742950" indent="-285750">
              <a:defRPr sz="3200" b="1">
                <a:solidFill>
                  <a:schemeClr val="tx1"/>
                </a:solidFill>
                <a:latin typeface="Tahoma" panose="020B0604030504040204" pitchFamily="34" charset="0"/>
              </a:defRPr>
            </a:lvl2pPr>
            <a:lvl3pPr marL="1143000" indent="-228600">
              <a:defRPr sz="3200" b="1">
                <a:solidFill>
                  <a:schemeClr val="tx1"/>
                </a:solidFill>
                <a:latin typeface="Tahoma" panose="020B0604030504040204" pitchFamily="34" charset="0"/>
              </a:defRPr>
            </a:lvl3pPr>
            <a:lvl4pPr marL="1600200" indent="-228600">
              <a:defRPr sz="3200" b="1">
                <a:solidFill>
                  <a:schemeClr val="tx1"/>
                </a:solidFill>
                <a:latin typeface="Tahoma" panose="020B0604030504040204" pitchFamily="34" charset="0"/>
              </a:defRPr>
            </a:lvl4pPr>
            <a:lvl5pPr marL="2057400" indent="-228600">
              <a:defRPr sz="3200" b="1">
                <a:solidFill>
                  <a:schemeClr val="tx1"/>
                </a:solidFill>
                <a:latin typeface="Tahoma" panose="020B0604030504040204" pitchFamily="34" charset="0"/>
              </a:defRPr>
            </a:lvl5pPr>
            <a:lvl6pPr marL="2514600" indent="-228600" eaLnBrk="0" fontAlgn="base" hangingPunct="0">
              <a:spcBef>
                <a:spcPct val="0"/>
              </a:spcBef>
              <a:spcAft>
                <a:spcPct val="0"/>
              </a:spcAft>
              <a:defRPr sz="3200" b="1">
                <a:solidFill>
                  <a:schemeClr val="tx1"/>
                </a:solidFill>
                <a:latin typeface="Tahoma" panose="020B0604030504040204" pitchFamily="34" charset="0"/>
              </a:defRPr>
            </a:lvl6pPr>
            <a:lvl7pPr marL="2971800" indent="-228600" eaLnBrk="0" fontAlgn="base" hangingPunct="0">
              <a:spcBef>
                <a:spcPct val="0"/>
              </a:spcBef>
              <a:spcAft>
                <a:spcPct val="0"/>
              </a:spcAft>
              <a:defRPr sz="3200" b="1">
                <a:solidFill>
                  <a:schemeClr val="tx1"/>
                </a:solidFill>
                <a:latin typeface="Tahoma" panose="020B0604030504040204" pitchFamily="34" charset="0"/>
              </a:defRPr>
            </a:lvl7pPr>
            <a:lvl8pPr marL="3429000" indent="-228600" eaLnBrk="0" fontAlgn="base" hangingPunct="0">
              <a:spcBef>
                <a:spcPct val="0"/>
              </a:spcBef>
              <a:spcAft>
                <a:spcPct val="0"/>
              </a:spcAft>
              <a:defRPr sz="3200" b="1">
                <a:solidFill>
                  <a:schemeClr val="tx1"/>
                </a:solidFill>
                <a:latin typeface="Tahoma" panose="020B0604030504040204" pitchFamily="34" charset="0"/>
              </a:defRPr>
            </a:lvl8pPr>
            <a:lvl9pPr marL="3886200" indent="-228600" eaLnBrk="0" fontAlgn="base" hangingPunct="0">
              <a:spcBef>
                <a:spcPct val="0"/>
              </a:spcBef>
              <a:spcAft>
                <a:spcPct val="0"/>
              </a:spcAft>
              <a:defRPr sz="3200" b="1">
                <a:solidFill>
                  <a:schemeClr val="tx1"/>
                </a:solidFill>
                <a:latin typeface="Tahoma" panose="020B0604030504040204" pitchFamily="34" charset="0"/>
              </a:defRPr>
            </a:lvl9pPr>
          </a:lstStyle>
          <a:p>
            <a:fld id="{33E01649-D3F9-44B1-92B9-BE8971F500B3}" type="slidenum">
              <a:rPr lang="it-IT" altLang="it-IT" sz="1200" b="0" smtClean="0"/>
              <a:pPr/>
              <a:t>65</a:t>
            </a:fld>
            <a:endParaRPr lang="it-IT" altLang="it-IT" sz="1200" b="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BB61B01-BA00-4B48-BD37-CF52BB21C482}"/>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2130425"/>
            <a:ext cx="7772400" cy="1470025"/>
          </a:xfrm>
        </p:spPr>
        <p:txBody>
          <a:bodyPr/>
          <a:lstStyle/>
          <a:p>
            <a:r>
              <a:rPr lang="it-IT"/>
              <a:t>Fare clic per modificare lo stile del titolo</a:t>
            </a:r>
            <a:endParaRPr lang="it-IT"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it-IT" dirty="0"/>
          </a:p>
        </p:txBody>
      </p:sp>
      <p:sp>
        <p:nvSpPr>
          <p:cNvPr id="5" name="Date Placeholder 3">
            <a:extLst>
              <a:ext uri="{FF2B5EF4-FFF2-40B4-BE49-F238E27FC236}">
                <a16:creationId xmlns:a16="http://schemas.microsoft.com/office/drawing/2014/main" id="{60B110C2-192C-4543-8DD3-9130E1CCBE3D}"/>
              </a:ext>
            </a:extLst>
          </p:cNvPr>
          <p:cNvSpPr>
            <a:spLocks noGrp="1"/>
          </p:cNvSpPr>
          <p:nvPr>
            <p:ph type="dt" sz="half" idx="10"/>
          </p:nvPr>
        </p:nvSpPr>
        <p:spPr/>
        <p:txBody>
          <a:bodyPr/>
          <a:lstStyle>
            <a:lvl1pPr algn="l">
              <a:defRPr sz="1000">
                <a:solidFill>
                  <a:prstClr val="black">
                    <a:tint val="75000"/>
                  </a:prstClr>
                </a:solidFill>
              </a:defRPr>
            </a:lvl1pPr>
          </a:lstStyle>
          <a:p>
            <a:pPr>
              <a:defRPr/>
            </a:pPr>
            <a:fld id="{3650E764-A3F5-4386-B206-E150C8A504D7}" type="datetime1">
              <a:rPr lang="it-IT"/>
              <a:pPr>
                <a:defRPr/>
              </a:pPr>
              <a:t>17/11/2023</a:t>
            </a:fld>
            <a:endParaRPr lang="it-IT" dirty="0"/>
          </a:p>
        </p:txBody>
      </p:sp>
      <p:sp>
        <p:nvSpPr>
          <p:cNvPr id="6" name="Footer Placeholder 4">
            <a:extLst>
              <a:ext uri="{FF2B5EF4-FFF2-40B4-BE49-F238E27FC236}">
                <a16:creationId xmlns:a16="http://schemas.microsoft.com/office/drawing/2014/main" id="{AE6DD008-7786-4FF0-9158-38E9EE3ECA90}"/>
              </a:ext>
            </a:extLst>
          </p:cNvPr>
          <p:cNvSpPr>
            <a:spLocks noGrp="1"/>
          </p:cNvSpPr>
          <p:nvPr>
            <p:ph type="ftr" sz="quarter" idx="11"/>
          </p:nvPr>
        </p:nvSpPr>
        <p:spPr/>
        <p:txBody>
          <a:bodyPr/>
          <a:lstStyle>
            <a:lvl1pPr algn="ctr">
              <a:defRPr sz="1000">
                <a:solidFill>
                  <a:srgbClr val="000000"/>
                </a:solidFill>
              </a:defRPr>
            </a:lvl1pPr>
          </a:lstStyle>
          <a:p>
            <a:pPr>
              <a:defRPr/>
            </a:pPr>
            <a:r>
              <a:rPr lang="it-IT"/>
              <a:t>Prof.ssa Elena Cedrola - Fondamenti di Marketing Internazionale  Università di Macerata</a:t>
            </a:r>
            <a:endParaRPr lang="it-IT" dirty="0"/>
          </a:p>
        </p:txBody>
      </p:sp>
      <p:sp>
        <p:nvSpPr>
          <p:cNvPr id="7" name="Slide Number Placeholder 5">
            <a:extLst>
              <a:ext uri="{FF2B5EF4-FFF2-40B4-BE49-F238E27FC236}">
                <a16:creationId xmlns:a16="http://schemas.microsoft.com/office/drawing/2014/main" id="{EB27E053-8A92-4CCD-968B-10624A3507C7}"/>
              </a:ext>
            </a:extLst>
          </p:cNvPr>
          <p:cNvSpPr>
            <a:spLocks noGrp="1"/>
          </p:cNvSpPr>
          <p:nvPr>
            <p:ph type="sldNum" sz="quarter" idx="12"/>
          </p:nvPr>
        </p:nvSpPr>
        <p:spPr/>
        <p:txBody>
          <a:bodyPr/>
          <a:lstStyle>
            <a:lvl1pPr algn="r">
              <a:defRPr sz="1000">
                <a:solidFill>
                  <a:prstClr val="black">
                    <a:tint val="75000"/>
                  </a:prstClr>
                </a:solidFill>
              </a:defRPr>
            </a:lvl1pPr>
          </a:lstStyle>
          <a:p>
            <a:pPr>
              <a:defRPr/>
            </a:pPr>
            <a:fld id="{CE6D478B-2BD6-4628-B7BC-5BE5476E2096}" type="slidenum">
              <a:rPr lang="it-IT"/>
              <a:pPr>
                <a:defRPr/>
              </a:pPr>
              <a:t>‹N›</a:t>
            </a:fld>
            <a:endParaRPr lang="it-IT" dirty="0"/>
          </a:p>
        </p:txBody>
      </p:sp>
    </p:spTree>
    <p:extLst>
      <p:ext uri="{BB962C8B-B14F-4D97-AF65-F5344CB8AC3E}">
        <p14:creationId xmlns:p14="http://schemas.microsoft.com/office/powerpoint/2010/main" val="12007542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FDC7A5CD-01D9-4325-8362-852E03263713}"/>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Arial"/>
                <a:cs typeface="Arial"/>
              </a:defRPr>
            </a:lvl1pPr>
          </a:lstStyle>
          <a:p>
            <a:r>
              <a:rPr lang="it-IT"/>
              <a:t>Fare clic per modificare lo stile del titolo</a:t>
            </a:r>
            <a:endParaRPr lang="it-IT" dirty="0"/>
          </a:p>
        </p:txBody>
      </p:sp>
      <p:sp>
        <p:nvSpPr>
          <p:cNvPr id="3" name="Vertical Text Placeholder 2"/>
          <p:cNvSpPr>
            <a:spLocks noGrp="1"/>
          </p:cNvSpPr>
          <p:nvPr>
            <p:ph type="body" orient="vert" idx="1"/>
          </p:nvPr>
        </p:nvSpPr>
        <p:spPr/>
        <p:txBody>
          <a:bodyPr vert="eaVert"/>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5" name="Date Placeholder 2">
            <a:extLst>
              <a:ext uri="{FF2B5EF4-FFF2-40B4-BE49-F238E27FC236}">
                <a16:creationId xmlns:a16="http://schemas.microsoft.com/office/drawing/2014/main" id="{9856E47D-475A-410B-B0AC-C2C63E581F2D}"/>
              </a:ext>
            </a:extLst>
          </p:cNvPr>
          <p:cNvSpPr>
            <a:spLocks noGrp="1"/>
          </p:cNvSpPr>
          <p:nvPr>
            <p:ph type="dt" sz="half" idx="10"/>
          </p:nvPr>
        </p:nvSpPr>
        <p:spPr/>
        <p:txBody>
          <a:bodyPr/>
          <a:lstStyle>
            <a:lvl1pPr>
              <a:defRPr sz="800">
                <a:latin typeface="Arial"/>
                <a:cs typeface="Arial"/>
              </a:defRPr>
            </a:lvl1pPr>
          </a:lstStyle>
          <a:p>
            <a:pPr>
              <a:defRPr/>
            </a:pPr>
            <a:fld id="{059E5BBB-8AB2-427F-BC68-5AD7701156C1}" type="datetime1">
              <a:rPr lang="it-IT"/>
              <a:pPr>
                <a:defRPr/>
              </a:pPr>
              <a:t>17/11/2023</a:t>
            </a:fld>
            <a:endParaRPr lang="it-IT" dirty="0"/>
          </a:p>
        </p:txBody>
      </p:sp>
      <p:sp>
        <p:nvSpPr>
          <p:cNvPr id="6" name="Footer Placeholder 3">
            <a:extLst>
              <a:ext uri="{FF2B5EF4-FFF2-40B4-BE49-F238E27FC236}">
                <a16:creationId xmlns:a16="http://schemas.microsoft.com/office/drawing/2014/main" id="{34E86B72-7204-4781-AD27-03C873F4D4D0}"/>
              </a:ext>
            </a:extLst>
          </p:cNvPr>
          <p:cNvSpPr>
            <a:spLocks noGrp="1"/>
          </p:cNvSpPr>
          <p:nvPr>
            <p:ph type="ftr" sz="quarter" idx="11"/>
          </p:nvPr>
        </p:nvSpPr>
        <p:spPr/>
        <p:txBody>
          <a:bodyPr/>
          <a:lstStyle>
            <a:lvl1pPr>
              <a:defRPr sz="800" b="1" i="0">
                <a:latin typeface="Arial"/>
                <a:cs typeface="Arial"/>
              </a:defRPr>
            </a:lvl1pPr>
          </a:lstStyle>
          <a:p>
            <a:pPr>
              <a:defRPr/>
            </a:pPr>
            <a:r>
              <a:rPr lang="it-IT"/>
              <a:t>Prof.ssa Elena Cedrola - Fondamenti di Marketing Internazionale  Università di Macerata</a:t>
            </a:r>
            <a:endParaRPr lang="it-IT" dirty="0"/>
          </a:p>
        </p:txBody>
      </p:sp>
      <p:sp>
        <p:nvSpPr>
          <p:cNvPr id="7" name="Slide Number Placeholder 4">
            <a:extLst>
              <a:ext uri="{FF2B5EF4-FFF2-40B4-BE49-F238E27FC236}">
                <a16:creationId xmlns:a16="http://schemas.microsoft.com/office/drawing/2014/main" id="{057C1BDC-658E-4396-BF8A-DB29B03C128E}"/>
              </a:ext>
            </a:extLst>
          </p:cNvPr>
          <p:cNvSpPr>
            <a:spLocks noGrp="1"/>
          </p:cNvSpPr>
          <p:nvPr>
            <p:ph type="sldNum" sz="quarter" idx="12"/>
          </p:nvPr>
        </p:nvSpPr>
        <p:spPr>
          <a:xfrm>
            <a:off x="6651625" y="6356350"/>
            <a:ext cx="2133600" cy="365125"/>
          </a:xfrm>
        </p:spPr>
        <p:txBody>
          <a:bodyPr/>
          <a:lstStyle>
            <a:lvl1pPr>
              <a:defRPr sz="800">
                <a:latin typeface="Arial"/>
                <a:cs typeface="Arial"/>
              </a:defRPr>
            </a:lvl1pPr>
          </a:lstStyle>
          <a:p>
            <a:pPr>
              <a:defRPr/>
            </a:pPr>
            <a:fld id="{EE70F5A3-F8FB-43C0-A31C-6587E09811C8}" type="slidenum">
              <a:rPr lang="it-IT"/>
              <a:pPr>
                <a:defRPr/>
              </a:pPr>
              <a:t>‹N›</a:t>
            </a:fld>
            <a:endParaRPr lang="it-IT" dirty="0"/>
          </a:p>
        </p:txBody>
      </p:sp>
    </p:spTree>
    <p:extLst>
      <p:ext uri="{BB962C8B-B14F-4D97-AF65-F5344CB8AC3E}">
        <p14:creationId xmlns:p14="http://schemas.microsoft.com/office/powerpoint/2010/main" val="1801566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cxnSp>
        <p:nvCxnSpPr>
          <p:cNvPr id="4" name="Straight Connector 15">
            <a:extLst>
              <a:ext uri="{FF2B5EF4-FFF2-40B4-BE49-F238E27FC236}">
                <a16:creationId xmlns:a16="http://schemas.microsoft.com/office/drawing/2014/main" id="{586C84A0-93DF-4B85-8E3F-384BE462C174}"/>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Vertical Title 1"/>
          <p:cNvSpPr>
            <a:spLocks noGrp="1"/>
          </p:cNvSpPr>
          <p:nvPr>
            <p:ph type="title" orient="vert"/>
          </p:nvPr>
        </p:nvSpPr>
        <p:spPr>
          <a:xfrm>
            <a:off x="6629400" y="720802"/>
            <a:ext cx="2057400" cy="5405361"/>
          </a:xfrm>
        </p:spPr>
        <p:txBody>
          <a:bodyPr vert="eaVert"/>
          <a:lstStyle/>
          <a:p>
            <a:r>
              <a:rPr lang="it-IT"/>
              <a:t>Fare clic per modificare lo stile del titolo</a:t>
            </a:r>
            <a:endParaRPr lang="it-IT" dirty="0"/>
          </a:p>
        </p:txBody>
      </p:sp>
      <p:sp>
        <p:nvSpPr>
          <p:cNvPr id="3" name="Vertical Text Placeholder 2"/>
          <p:cNvSpPr>
            <a:spLocks noGrp="1"/>
          </p:cNvSpPr>
          <p:nvPr>
            <p:ph type="body" orient="vert" idx="1"/>
          </p:nvPr>
        </p:nvSpPr>
        <p:spPr>
          <a:xfrm>
            <a:off x="457200" y="720802"/>
            <a:ext cx="6019800" cy="540536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5" name="Date Placeholder 2">
            <a:extLst>
              <a:ext uri="{FF2B5EF4-FFF2-40B4-BE49-F238E27FC236}">
                <a16:creationId xmlns:a16="http://schemas.microsoft.com/office/drawing/2014/main" id="{16E36E4B-B005-4315-B730-44B5E5D1EEBF}"/>
              </a:ext>
            </a:extLst>
          </p:cNvPr>
          <p:cNvSpPr>
            <a:spLocks noGrp="1"/>
          </p:cNvSpPr>
          <p:nvPr>
            <p:ph type="dt" sz="half" idx="10"/>
          </p:nvPr>
        </p:nvSpPr>
        <p:spPr/>
        <p:txBody>
          <a:bodyPr/>
          <a:lstStyle>
            <a:lvl1pPr>
              <a:defRPr sz="800">
                <a:latin typeface="Arial"/>
                <a:cs typeface="Arial"/>
              </a:defRPr>
            </a:lvl1pPr>
          </a:lstStyle>
          <a:p>
            <a:pPr>
              <a:defRPr/>
            </a:pPr>
            <a:fld id="{339C4479-6C2D-4482-BC17-486F78B7B201}" type="datetime1">
              <a:rPr lang="it-IT"/>
              <a:pPr>
                <a:defRPr/>
              </a:pPr>
              <a:t>17/11/2023</a:t>
            </a:fld>
            <a:endParaRPr lang="it-IT" dirty="0"/>
          </a:p>
        </p:txBody>
      </p:sp>
      <p:sp>
        <p:nvSpPr>
          <p:cNvPr id="6" name="Footer Placeholder 3">
            <a:extLst>
              <a:ext uri="{FF2B5EF4-FFF2-40B4-BE49-F238E27FC236}">
                <a16:creationId xmlns:a16="http://schemas.microsoft.com/office/drawing/2014/main" id="{6BA5F5C0-7710-4CCE-8F5C-647F5B3F7CEE}"/>
              </a:ext>
            </a:extLst>
          </p:cNvPr>
          <p:cNvSpPr>
            <a:spLocks noGrp="1"/>
          </p:cNvSpPr>
          <p:nvPr>
            <p:ph type="ftr" sz="quarter" idx="11"/>
          </p:nvPr>
        </p:nvSpPr>
        <p:spPr/>
        <p:txBody>
          <a:bodyPr/>
          <a:lstStyle>
            <a:lvl1pPr>
              <a:defRPr sz="800" b="1" i="0">
                <a:latin typeface="Arial"/>
                <a:cs typeface="Arial"/>
              </a:defRPr>
            </a:lvl1pPr>
          </a:lstStyle>
          <a:p>
            <a:pPr>
              <a:defRPr/>
            </a:pPr>
            <a:r>
              <a:rPr lang="it-IT"/>
              <a:t>Prof.ssa Elena Cedrola - Fondamenti di Marketing Internazionale  Università di Macerata</a:t>
            </a:r>
            <a:endParaRPr lang="it-IT" dirty="0"/>
          </a:p>
        </p:txBody>
      </p:sp>
      <p:sp>
        <p:nvSpPr>
          <p:cNvPr id="7" name="Slide Number Placeholder 4">
            <a:extLst>
              <a:ext uri="{FF2B5EF4-FFF2-40B4-BE49-F238E27FC236}">
                <a16:creationId xmlns:a16="http://schemas.microsoft.com/office/drawing/2014/main" id="{994FEDBC-D59E-41BB-966F-2C9DC7E25344}"/>
              </a:ext>
            </a:extLst>
          </p:cNvPr>
          <p:cNvSpPr>
            <a:spLocks noGrp="1"/>
          </p:cNvSpPr>
          <p:nvPr>
            <p:ph type="sldNum" sz="quarter" idx="12"/>
          </p:nvPr>
        </p:nvSpPr>
        <p:spPr>
          <a:xfrm>
            <a:off x="6651625" y="6356350"/>
            <a:ext cx="2133600" cy="365125"/>
          </a:xfrm>
        </p:spPr>
        <p:txBody>
          <a:bodyPr/>
          <a:lstStyle>
            <a:lvl1pPr>
              <a:defRPr sz="800">
                <a:latin typeface="Arial"/>
                <a:cs typeface="Arial"/>
              </a:defRPr>
            </a:lvl1pPr>
          </a:lstStyle>
          <a:p>
            <a:pPr>
              <a:defRPr/>
            </a:pPr>
            <a:fld id="{CBF2E141-359A-4AE0-BB30-D224E144AE4F}" type="slidenum">
              <a:rPr lang="it-IT"/>
              <a:pPr>
                <a:defRPr/>
              </a:pPr>
              <a:t>‹N›</a:t>
            </a:fld>
            <a:endParaRPr lang="it-IT" dirty="0"/>
          </a:p>
        </p:txBody>
      </p:sp>
    </p:spTree>
    <p:extLst>
      <p:ext uri="{BB962C8B-B14F-4D97-AF65-F5344CB8AC3E}">
        <p14:creationId xmlns:p14="http://schemas.microsoft.com/office/powerpoint/2010/main" val="186735185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titolo">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601FA7F9-12DE-ED42-B12D-9953F30D0ED6}"/>
              </a:ext>
            </a:extLst>
          </p:cNvPr>
          <p:cNvSpPr>
            <a:spLocks noGrp="1"/>
          </p:cNvSpPr>
          <p:nvPr>
            <p:ph type="subTitle" idx="1"/>
          </p:nvPr>
        </p:nvSpPr>
        <p:spPr>
          <a:xfrm>
            <a:off x="2034914" y="3882452"/>
            <a:ext cx="6480435" cy="899410"/>
          </a:xfrm>
        </p:spPr>
        <p:txBody>
          <a:bodyPr/>
          <a:lstStyle>
            <a:lvl1pPr marL="0" indent="0" algn="l">
              <a:buNone/>
              <a:defRPr sz="1800">
                <a:solidFill>
                  <a:schemeClr val="bg1"/>
                </a:solidFill>
                <a:latin typeface="Raleway" panose="020B0503030101060003" pitchFamily="34" charset="77"/>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it-IT" dirty="0"/>
              <a:t>Fare clic per modificare lo stile del sottotitolo dello schema</a:t>
            </a:r>
          </a:p>
        </p:txBody>
      </p:sp>
      <p:sp>
        <p:nvSpPr>
          <p:cNvPr id="8" name="Titolo 7">
            <a:extLst>
              <a:ext uri="{FF2B5EF4-FFF2-40B4-BE49-F238E27FC236}">
                <a16:creationId xmlns:a16="http://schemas.microsoft.com/office/drawing/2014/main" id="{44F19C3A-61AF-6349-B009-01240C731B89}"/>
              </a:ext>
            </a:extLst>
          </p:cNvPr>
          <p:cNvSpPr>
            <a:spLocks noGrp="1"/>
          </p:cNvSpPr>
          <p:nvPr>
            <p:ph type="title"/>
          </p:nvPr>
        </p:nvSpPr>
        <p:spPr>
          <a:xfrm>
            <a:off x="2034914" y="2067586"/>
            <a:ext cx="5529856" cy="1642768"/>
          </a:xfrm>
        </p:spPr>
        <p:txBody>
          <a:bodyPr/>
          <a:lstStyle>
            <a:lvl1pPr>
              <a:defRPr>
                <a:solidFill>
                  <a:schemeClr val="bg1"/>
                </a:solidFill>
              </a:defRPr>
            </a:lvl1pPr>
          </a:lstStyle>
          <a:p>
            <a:r>
              <a:rPr lang="it-IT" dirty="0"/>
              <a:t>Fare clic per modificare lo stile del titolo dello schema</a:t>
            </a:r>
          </a:p>
        </p:txBody>
      </p:sp>
    </p:spTree>
    <p:extLst>
      <p:ext uri="{BB962C8B-B14F-4D97-AF65-F5344CB8AC3E}">
        <p14:creationId xmlns:p14="http://schemas.microsoft.com/office/powerpoint/2010/main" val="10879747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C81AEC-CBEF-2349-ADAC-694AAB045059}"/>
              </a:ext>
            </a:extLst>
          </p:cNvPr>
          <p:cNvSpPr>
            <a:spLocks noGrp="1"/>
          </p:cNvSpPr>
          <p:nvPr>
            <p:ph type="title"/>
          </p:nvPr>
        </p:nvSpPr>
        <p:spPr>
          <a:xfrm>
            <a:off x="628650" y="1594736"/>
            <a:ext cx="7886700" cy="1834265"/>
          </a:xfrm>
        </p:spPr>
        <p:txBody>
          <a:bodyPr anchor="b"/>
          <a:lstStyle>
            <a:lvl1pPr>
              <a:defRPr sz="4500">
                <a:solidFill>
                  <a:srgbClr val="EB8B2D"/>
                </a:solidFill>
              </a:defRPr>
            </a:lvl1p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9BB61BBD-DC46-DC48-BE46-C1396EF78A40}"/>
              </a:ext>
            </a:extLst>
          </p:cNvPr>
          <p:cNvSpPr>
            <a:spLocks noGrp="1"/>
          </p:cNvSpPr>
          <p:nvPr>
            <p:ph type="body" idx="1"/>
          </p:nvPr>
        </p:nvSpPr>
        <p:spPr>
          <a:xfrm>
            <a:off x="623888" y="3687581"/>
            <a:ext cx="7886700" cy="240207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it-IT" dirty="0"/>
              <a:t>Fare clic per modificare gli stili del testo dello schema</a:t>
            </a:r>
          </a:p>
        </p:txBody>
      </p:sp>
      <p:sp>
        <p:nvSpPr>
          <p:cNvPr id="4" name="Segnaposto data 3">
            <a:extLst>
              <a:ext uri="{FF2B5EF4-FFF2-40B4-BE49-F238E27FC236}">
                <a16:creationId xmlns:a16="http://schemas.microsoft.com/office/drawing/2014/main" id="{22698459-E2E4-4482-95ED-8A42C6739687}"/>
              </a:ext>
            </a:extLst>
          </p:cNvPr>
          <p:cNvSpPr>
            <a:spLocks noGrp="1"/>
          </p:cNvSpPr>
          <p:nvPr>
            <p:ph type="dt" sz="half" idx="10"/>
          </p:nvPr>
        </p:nvSpPr>
        <p:spPr>
          <a:xfrm>
            <a:off x="628650" y="6451600"/>
            <a:ext cx="2057400" cy="365125"/>
          </a:xfrm>
        </p:spPr>
        <p:txBody>
          <a:bodyPr/>
          <a:lstStyle>
            <a:lvl1pPr>
              <a:defRPr/>
            </a:lvl1pPr>
          </a:lstStyle>
          <a:p>
            <a:pPr>
              <a:defRPr/>
            </a:pPr>
            <a:fld id="{7FDFF3D7-24C6-4F61-84B7-F8747BA74A60}" type="datetime1">
              <a:rPr lang="it-IT"/>
              <a:pPr>
                <a:defRPr/>
              </a:pPr>
              <a:t>17/11/2023</a:t>
            </a:fld>
            <a:endParaRPr lang="it-IT"/>
          </a:p>
        </p:txBody>
      </p:sp>
      <p:sp>
        <p:nvSpPr>
          <p:cNvPr id="5" name="Segnaposto piè di pagina 4">
            <a:extLst>
              <a:ext uri="{FF2B5EF4-FFF2-40B4-BE49-F238E27FC236}">
                <a16:creationId xmlns:a16="http://schemas.microsoft.com/office/drawing/2014/main" id="{D82A62DC-0747-426E-BB29-B391EA57A7BD}"/>
              </a:ext>
            </a:extLst>
          </p:cNvPr>
          <p:cNvSpPr>
            <a:spLocks noGrp="1"/>
          </p:cNvSpPr>
          <p:nvPr>
            <p:ph type="ftr" sz="quarter" idx="11"/>
          </p:nvPr>
        </p:nvSpPr>
        <p:spPr>
          <a:xfrm>
            <a:off x="3028950" y="6451600"/>
            <a:ext cx="3086100" cy="365125"/>
          </a:xfrm>
        </p:spPr>
        <p:txBody>
          <a:bodyPr/>
          <a:lstStyle>
            <a:lvl1pPr>
              <a:defRPr/>
            </a:lvl1pPr>
          </a:lstStyle>
          <a:p>
            <a:pPr>
              <a:defRPr/>
            </a:pPr>
            <a:r>
              <a:rPr lang="it-IT"/>
              <a:t>PROF.SSA ELENA CEDROLA – Dipartimento di Economia e Diritto - Università di Macerata</a:t>
            </a:r>
            <a:endParaRPr lang="it-IT" dirty="0"/>
          </a:p>
        </p:txBody>
      </p:sp>
      <p:sp>
        <p:nvSpPr>
          <p:cNvPr id="6" name="Segnaposto numero diapositiva 5">
            <a:extLst>
              <a:ext uri="{FF2B5EF4-FFF2-40B4-BE49-F238E27FC236}">
                <a16:creationId xmlns:a16="http://schemas.microsoft.com/office/drawing/2014/main" id="{C42E1911-6712-42F5-8129-88212613EEC3}"/>
              </a:ext>
            </a:extLst>
          </p:cNvPr>
          <p:cNvSpPr>
            <a:spLocks noGrp="1"/>
          </p:cNvSpPr>
          <p:nvPr>
            <p:ph type="sldNum" sz="quarter" idx="12"/>
          </p:nvPr>
        </p:nvSpPr>
        <p:spPr>
          <a:xfrm>
            <a:off x="6457950" y="6451600"/>
            <a:ext cx="2057400" cy="365125"/>
          </a:xfrm>
        </p:spPr>
        <p:txBody>
          <a:bodyPr/>
          <a:lstStyle>
            <a:lvl1pPr>
              <a:defRPr/>
            </a:lvl1pPr>
          </a:lstStyle>
          <a:p>
            <a:pPr>
              <a:defRPr/>
            </a:pPr>
            <a:fld id="{F779E251-632A-43C5-80D5-D51F78FC252B}" type="slidenum">
              <a:rPr lang="it-IT"/>
              <a:pPr>
                <a:defRPr/>
              </a:pPr>
              <a:t>‹N›</a:t>
            </a:fld>
            <a:endParaRPr lang="it-IT"/>
          </a:p>
        </p:txBody>
      </p:sp>
    </p:spTree>
    <p:extLst>
      <p:ext uri="{BB962C8B-B14F-4D97-AF65-F5344CB8AC3E}">
        <p14:creationId xmlns:p14="http://schemas.microsoft.com/office/powerpoint/2010/main" val="2964442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EC8475D-7526-E046-B96C-CF5DF57F43E6}"/>
              </a:ext>
            </a:extLst>
          </p:cNvPr>
          <p:cNvSpPr>
            <a:spLocks noGrp="1"/>
          </p:cNvSpPr>
          <p:nvPr>
            <p:ph type="title"/>
          </p:nvPr>
        </p:nvSpPr>
        <p:spPr>
          <a:xfrm>
            <a:off x="628650" y="1380152"/>
            <a:ext cx="7886700" cy="869924"/>
          </a:xfrm>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C0AC8C8B-C1F5-AC4D-B6FC-E61B03DDDCE9}"/>
              </a:ext>
            </a:extLst>
          </p:cNvPr>
          <p:cNvSpPr>
            <a:spLocks noGrp="1"/>
          </p:cNvSpPr>
          <p:nvPr>
            <p:ph sz="half" idx="1"/>
          </p:nvPr>
        </p:nvSpPr>
        <p:spPr>
          <a:xfrm>
            <a:off x="628650" y="2774731"/>
            <a:ext cx="3886200" cy="3402232"/>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contenuto 3">
            <a:extLst>
              <a:ext uri="{FF2B5EF4-FFF2-40B4-BE49-F238E27FC236}">
                <a16:creationId xmlns:a16="http://schemas.microsoft.com/office/drawing/2014/main" id="{AB27E3DD-D9BF-CE4E-A799-838C5ADCE1E2}"/>
              </a:ext>
            </a:extLst>
          </p:cNvPr>
          <p:cNvSpPr>
            <a:spLocks noGrp="1"/>
          </p:cNvSpPr>
          <p:nvPr>
            <p:ph sz="half" idx="2"/>
          </p:nvPr>
        </p:nvSpPr>
        <p:spPr>
          <a:xfrm>
            <a:off x="4629150" y="2774731"/>
            <a:ext cx="3886200" cy="3402232"/>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6BB00026-86A5-4F3F-87E1-780BB1CA64FC}"/>
              </a:ext>
            </a:extLst>
          </p:cNvPr>
          <p:cNvSpPr>
            <a:spLocks noGrp="1"/>
          </p:cNvSpPr>
          <p:nvPr>
            <p:ph type="dt" sz="half" idx="10"/>
          </p:nvPr>
        </p:nvSpPr>
        <p:spPr>
          <a:xfrm>
            <a:off x="628650" y="6403975"/>
            <a:ext cx="2057400" cy="365125"/>
          </a:xfrm>
        </p:spPr>
        <p:txBody>
          <a:bodyPr/>
          <a:lstStyle>
            <a:lvl1pPr>
              <a:defRPr/>
            </a:lvl1pPr>
          </a:lstStyle>
          <a:p>
            <a:pPr>
              <a:defRPr/>
            </a:pPr>
            <a:fld id="{2EC087E8-01FD-4BB7-8E2C-CDD6888CBA6F}" type="datetime1">
              <a:rPr lang="it-IT"/>
              <a:pPr>
                <a:defRPr/>
              </a:pPr>
              <a:t>17/11/2023</a:t>
            </a:fld>
            <a:endParaRPr lang="it-IT"/>
          </a:p>
        </p:txBody>
      </p:sp>
      <p:sp>
        <p:nvSpPr>
          <p:cNvPr id="6" name="Segnaposto piè di pagina 5">
            <a:extLst>
              <a:ext uri="{FF2B5EF4-FFF2-40B4-BE49-F238E27FC236}">
                <a16:creationId xmlns:a16="http://schemas.microsoft.com/office/drawing/2014/main" id="{06EF04FD-2D50-4A5D-89EB-85B1CE632D71}"/>
              </a:ext>
            </a:extLst>
          </p:cNvPr>
          <p:cNvSpPr>
            <a:spLocks noGrp="1"/>
          </p:cNvSpPr>
          <p:nvPr>
            <p:ph type="ftr" sz="quarter" idx="11"/>
          </p:nvPr>
        </p:nvSpPr>
        <p:spPr>
          <a:xfrm>
            <a:off x="3028950" y="6403975"/>
            <a:ext cx="3086100" cy="365125"/>
          </a:xfrm>
        </p:spPr>
        <p:txBody>
          <a:bodyPr/>
          <a:lstStyle>
            <a:lvl1pPr>
              <a:defRPr/>
            </a:lvl1pPr>
          </a:lstStyle>
          <a:p>
            <a:pPr>
              <a:defRPr/>
            </a:pPr>
            <a:r>
              <a:rPr lang="it-IT"/>
              <a:t>PROF.SSA ELENA CEDROLA – Dipartimento di Economia e Diritto - Università di Macerata</a:t>
            </a:r>
          </a:p>
        </p:txBody>
      </p:sp>
      <p:sp>
        <p:nvSpPr>
          <p:cNvPr id="7" name="Segnaposto numero diapositiva 6">
            <a:extLst>
              <a:ext uri="{FF2B5EF4-FFF2-40B4-BE49-F238E27FC236}">
                <a16:creationId xmlns:a16="http://schemas.microsoft.com/office/drawing/2014/main" id="{1C0C5204-B670-4EB9-BCE9-736A88C97EF3}"/>
              </a:ext>
            </a:extLst>
          </p:cNvPr>
          <p:cNvSpPr>
            <a:spLocks noGrp="1"/>
          </p:cNvSpPr>
          <p:nvPr>
            <p:ph type="sldNum" sz="quarter" idx="12"/>
          </p:nvPr>
        </p:nvSpPr>
        <p:spPr>
          <a:xfrm>
            <a:off x="6457950" y="6403975"/>
            <a:ext cx="2057400" cy="365125"/>
          </a:xfrm>
        </p:spPr>
        <p:txBody>
          <a:bodyPr/>
          <a:lstStyle>
            <a:lvl1pPr>
              <a:defRPr/>
            </a:lvl1pPr>
          </a:lstStyle>
          <a:p>
            <a:pPr>
              <a:defRPr/>
            </a:pPr>
            <a:fld id="{2CA26B7B-8889-4732-85C3-A34AD47FDF3D}" type="slidenum">
              <a:rPr lang="it-IT"/>
              <a:pPr>
                <a:defRPr/>
              </a:pPr>
              <a:t>‹N›</a:t>
            </a:fld>
            <a:endParaRPr lang="it-IT"/>
          </a:p>
        </p:txBody>
      </p:sp>
    </p:spTree>
    <p:extLst>
      <p:ext uri="{BB962C8B-B14F-4D97-AF65-F5344CB8AC3E}">
        <p14:creationId xmlns:p14="http://schemas.microsoft.com/office/powerpoint/2010/main" val="11227501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7F380A-2025-104F-A50B-E2571587CE92}"/>
              </a:ext>
            </a:extLst>
          </p:cNvPr>
          <p:cNvSpPr>
            <a:spLocks noGrp="1"/>
          </p:cNvSpPr>
          <p:nvPr>
            <p:ph type="title"/>
          </p:nvPr>
        </p:nvSpPr>
        <p:spPr>
          <a:xfrm>
            <a:off x="685800" y="1382152"/>
            <a:ext cx="7886700" cy="1325563"/>
          </a:xfrm>
        </p:spPr>
        <p:txBody>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F6C35060-75A4-C342-8D8B-7789D2516F86}"/>
              </a:ext>
            </a:extLst>
          </p:cNvPr>
          <p:cNvSpPr>
            <a:spLocks noGrp="1"/>
          </p:cNvSpPr>
          <p:nvPr>
            <p:ph type="body" idx="1"/>
          </p:nvPr>
        </p:nvSpPr>
        <p:spPr>
          <a:xfrm>
            <a:off x="690935" y="2983269"/>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dirty="0"/>
              <a:t>Fare clic per modificare gli stili del testo dello schema</a:t>
            </a:r>
          </a:p>
        </p:txBody>
      </p:sp>
      <p:sp>
        <p:nvSpPr>
          <p:cNvPr id="4" name="Segnaposto contenuto 3">
            <a:extLst>
              <a:ext uri="{FF2B5EF4-FFF2-40B4-BE49-F238E27FC236}">
                <a16:creationId xmlns:a16="http://schemas.microsoft.com/office/drawing/2014/main" id="{C2D176E5-CE4C-5447-AF7A-B538C7CEC3BD}"/>
              </a:ext>
            </a:extLst>
          </p:cNvPr>
          <p:cNvSpPr>
            <a:spLocks noGrp="1"/>
          </p:cNvSpPr>
          <p:nvPr>
            <p:ph sz="half" idx="2"/>
          </p:nvPr>
        </p:nvSpPr>
        <p:spPr>
          <a:xfrm>
            <a:off x="690935" y="4082736"/>
            <a:ext cx="3868340" cy="2106927"/>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testo 4">
            <a:extLst>
              <a:ext uri="{FF2B5EF4-FFF2-40B4-BE49-F238E27FC236}">
                <a16:creationId xmlns:a16="http://schemas.microsoft.com/office/drawing/2014/main" id="{A7EDEF16-CD2C-074D-B271-F44F76B81F0C}"/>
              </a:ext>
            </a:extLst>
          </p:cNvPr>
          <p:cNvSpPr>
            <a:spLocks noGrp="1"/>
          </p:cNvSpPr>
          <p:nvPr>
            <p:ph type="body" sz="quarter" idx="3"/>
          </p:nvPr>
        </p:nvSpPr>
        <p:spPr>
          <a:xfrm>
            <a:off x="4690244" y="2983269"/>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it-IT" dirty="0"/>
              <a:t>Fare clic per modificare gli stili del testo dello schema</a:t>
            </a:r>
          </a:p>
        </p:txBody>
      </p:sp>
      <p:sp>
        <p:nvSpPr>
          <p:cNvPr id="6" name="Segnaposto contenuto 5">
            <a:extLst>
              <a:ext uri="{FF2B5EF4-FFF2-40B4-BE49-F238E27FC236}">
                <a16:creationId xmlns:a16="http://schemas.microsoft.com/office/drawing/2014/main" id="{EF1E8DE2-0079-7B44-8428-4F5C17CD348E}"/>
              </a:ext>
            </a:extLst>
          </p:cNvPr>
          <p:cNvSpPr>
            <a:spLocks noGrp="1"/>
          </p:cNvSpPr>
          <p:nvPr>
            <p:ph sz="quarter" idx="4"/>
          </p:nvPr>
        </p:nvSpPr>
        <p:spPr>
          <a:xfrm>
            <a:off x="4685109" y="4097968"/>
            <a:ext cx="3887391" cy="2091694"/>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7" name="Segnaposto data 6">
            <a:extLst>
              <a:ext uri="{FF2B5EF4-FFF2-40B4-BE49-F238E27FC236}">
                <a16:creationId xmlns:a16="http://schemas.microsoft.com/office/drawing/2014/main" id="{DF7259D1-E70A-4739-A4B5-EB27EE2EF394}"/>
              </a:ext>
            </a:extLst>
          </p:cNvPr>
          <p:cNvSpPr>
            <a:spLocks noGrp="1"/>
          </p:cNvSpPr>
          <p:nvPr>
            <p:ph type="dt" sz="half" idx="10"/>
          </p:nvPr>
        </p:nvSpPr>
        <p:spPr>
          <a:xfrm>
            <a:off x="628650" y="6403975"/>
            <a:ext cx="2057400" cy="365125"/>
          </a:xfrm>
        </p:spPr>
        <p:txBody>
          <a:bodyPr/>
          <a:lstStyle>
            <a:lvl1pPr>
              <a:defRPr/>
            </a:lvl1pPr>
          </a:lstStyle>
          <a:p>
            <a:pPr>
              <a:defRPr/>
            </a:pPr>
            <a:fld id="{5EF57EAB-BE99-4A85-BE37-0F3A27C22446}" type="datetime1">
              <a:rPr lang="it-IT"/>
              <a:pPr>
                <a:defRPr/>
              </a:pPr>
              <a:t>17/11/2023</a:t>
            </a:fld>
            <a:endParaRPr lang="it-IT"/>
          </a:p>
        </p:txBody>
      </p:sp>
      <p:sp>
        <p:nvSpPr>
          <p:cNvPr id="8" name="Segnaposto piè di pagina 7">
            <a:extLst>
              <a:ext uri="{FF2B5EF4-FFF2-40B4-BE49-F238E27FC236}">
                <a16:creationId xmlns:a16="http://schemas.microsoft.com/office/drawing/2014/main" id="{F20ECBD7-E8D3-4A13-8B01-E663061E0A34}"/>
              </a:ext>
            </a:extLst>
          </p:cNvPr>
          <p:cNvSpPr>
            <a:spLocks noGrp="1"/>
          </p:cNvSpPr>
          <p:nvPr>
            <p:ph type="ftr" sz="quarter" idx="11"/>
          </p:nvPr>
        </p:nvSpPr>
        <p:spPr>
          <a:xfrm>
            <a:off x="3028950" y="6403975"/>
            <a:ext cx="3086100" cy="365125"/>
          </a:xfrm>
        </p:spPr>
        <p:txBody>
          <a:bodyPr/>
          <a:lstStyle>
            <a:lvl1pPr>
              <a:defRPr/>
            </a:lvl1pPr>
          </a:lstStyle>
          <a:p>
            <a:pPr>
              <a:defRPr/>
            </a:pPr>
            <a:r>
              <a:rPr lang="it-IT"/>
              <a:t>PROF.SSA ELENA CEDROLA – Dipartimento di Economia e Diritto - Università di Macerata</a:t>
            </a:r>
          </a:p>
        </p:txBody>
      </p:sp>
      <p:sp>
        <p:nvSpPr>
          <p:cNvPr id="9" name="Segnaposto numero diapositiva 8">
            <a:extLst>
              <a:ext uri="{FF2B5EF4-FFF2-40B4-BE49-F238E27FC236}">
                <a16:creationId xmlns:a16="http://schemas.microsoft.com/office/drawing/2014/main" id="{61541DB8-F642-4013-BD1F-E6CDB9D81C1E}"/>
              </a:ext>
            </a:extLst>
          </p:cNvPr>
          <p:cNvSpPr>
            <a:spLocks noGrp="1"/>
          </p:cNvSpPr>
          <p:nvPr>
            <p:ph type="sldNum" sz="quarter" idx="12"/>
          </p:nvPr>
        </p:nvSpPr>
        <p:spPr>
          <a:xfrm>
            <a:off x="6457950" y="6403975"/>
            <a:ext cx="2057400" cy="365125"/>
          </a:xfrm>
        </p:spPr>
        <p:txBody>
          <a:bodyPr/>
          <a:lstStyle>
            <a:lvl1pPr>
              <a:defRPr/>
            </a:lvl1pPr>
          </a:lstStyle>
          <a:p>
            <a:pPr>
              <a:defRPr/>
            </a:pPr>
            <a:fld id="{B59A7077-D983-4F6F-9A1D-12C578EB4354}" type="slidenum">
              <a:rPr lang="it-IT"/>
              <a:pPr>
                <a:defRPr/>
              </a:pPr>
              <a:t>‹N›</a:t>
            </a:fld>
            <a:endParaRPr lang="it-IT"/>
          </a:p>
        </p:txBody>
      </p:sp>
    </p:spTree>
    <p:extLst>
      <p:ext uri="{BB962C8B-B14F-4D97-AF65-F5344CB8AC3E}">
        <p14:creationId xmlns:p14="http://schemas.microsoft.com/office/powerpoint/2010/main" val="4445778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33DCF1-0C08-4D46-A818-6EB683D07A97}"/>
              </a:ext>
            </a:extLst>
          </p:cNvPr>
          <p:cNvSpPr>
            <a:spLocks noGrp="1"/>
          </p:cNvSpPr>
          <p:nvPr>
            <p:ph type="title"/>
          </p:nvPr>
        </p:nvSpPr>
        <p:spPr>
          <a:xfrm>
            <a:off x="628650" y="1386073"/>
            <a:ext cx="7886700" cy="869924"/>
          </a:xfrm>
        </p:spPr>
        <p:txBody>
          <a:bodyPr/>
          <a:lstStyle/>
          <a:p>
            <a:r>
              <a:rPr lang="it-IT" dirty="0"/>
              <a:t>Fare clic per modificare lo stile del titolo dello schema</a:t>
            </a:r>
          </a:p>
        </p:txBody>
      </p:sp>
      <p:sp>
        <p:nvSpPr>
          <p:cNvPr id="3" name="Segnaposto data 2">
            <a:extLst>
              <a:ext uri="{FF2B5EF4-FFF2-40B4-BE49-F238E27FC236}">
                <a16:creationId xmlns:a16="http://schemas.microsoft.com/office/drawing/2014/main" id="{CA5FF0CC-DB13-4C89-A951-D715F2C01D4C}"/>
              </a:ext>
            </a:extLst>
          </p:cNvPr>
          <p:cNvSpPr>
            <a:spLocks noGrp="1"/>
          </p:cNvSpPr>
          <p:nvPr>
            <p:ph type="dt" sz="half" idx="10"/>
          </p:nvPr>
        </p:nvSpPr>
        <p:spPr>
          <a:xfrm>
            <a:off x="628650" y="6403975"/>
            <a:ext cx="2057400" cy="365125"/>
          </a:xfrm>
        </p:spPr>
        <p:txBody>
          <a:bodyPr/>
          <a:lstStyle>
            <a:lvl1pPr>
              <a:defRPr/>
            </a:lvl1pPr>
          </a:lstStyle>
          <a:p>
            <a:pPr>
              <a:defRPr/>
            </a:pPr>
            <a:fld id="{20DC6ECB-C8DF-4115-8AAC-FE1897CA3CE5}" type="datetime1">
              <a:rPr lang="it-IT"/>
              <a:pPr>
                <a:defRPr/>
              </a:pPr>
              <a:t>17/11/2023</a:t>
            </a:fld>
            <a:endParaRPr lang="it-IT"/>
          </a:p>
        </p:txBody>
      </p:sp>
      <p:sp>
        <p:nvSpPr>
          <p:cNvPr id="4" name="Segnaposto piè di pagina 3">
            <a:extLst>
              <a:ext uri="{FF2B5EF4-FFF2-40B4-BE49-F238E27FC236}">
                <a16:creationId xmlns:a16="http://schemas.microsoft.com/office/drawing/2014/main" id="{094E17E5-6284-424D-9DA7-D8449173F460}"/>
              </a:ext>
            </a:extLst>
          </p:cNvPr>
          <p:cNvSpPr>
            <a:spLocks noGrp="1"/>
          </p:cNvSpPr>
          <p:nvPr>
            <p:ph type="ftr" sz="quarter" idx="11"/>
          </p:nvPr>
        </p:nvSpPr>
        <p:spPr>
          <a:xfrm>
            <a:off x="3028950" y="6403975"/>
            <a:ext cx="3086100" cy="365125"/>
          </a:xfrm>
        </p:spPr>
        <p:txBody>
          <a:bodyPr/>
          <a:lstStyle>
            <a:lvl1pPr>
              <a:defRPr/>
            </a:lvl1pPr>
          </a:lstStyle>
          <a:p>
            <a:pPr>
              <a:defRPr/>
            </a:pPr>
            <a:r>
              <a:rPr lang="it-IT"/>
              <a:t>PROF.SSA ELENA CEDROLA – Dipartimento di Economia e Diritto - Università di Macerata</a:t>
            </a:r>
          </a:p>
        </p:txBody>
      </p:sp>
      <p:sp>
        <p:nvSpPr>
          <p:cNvPr id="5" name="Segnaposto numero diapositiva 4">
            <a:extLst>
              <a:ext uri="{FF2B5EF4-FFF2-40B4-BE49-F238E27FC236}">
                <a16:creationId xmlns:a16="http://schemas.microsoft.com/office/drawing/2014/main" id="{97D0F9C8-FD09-4869-B447-3678020DC948}"/>
              </a:ext>
            </a:extLst>
          </p:cNvPr>
          <p:cNvSpPr>
            <a:spLocks noGrp="1"/>
          </p:cNvSpPr>
          <p:nvPr>
            <p:ph type="sldNum" sz="quarter" idx="12"/>
          </p:nvPr>
        </p:nvSpPr>
        <p:spPr>
          <a:xfrm>
            <a:off x="6457950" y="6403975"/>
            <a:ext cx="2057400" cy="365125"/>
          </a:xfrm>
        </p:spPr>
        <p:txBody>
          <a:bodyPr/>
          <a:lstStyle>
            <a:lvl1pPr>
              <a:defRPr/>
            </a:lvl1pPr>
          </a:lstStyle>
          <a:p>
            <a:pPr>
              <a:defRPr/>
            </a:pPr>
            <a:fld id="{4001D7B9-9318-4662-A142-DB185FA5BFD8}" type="slidenum">
              <a:rPr lang="it-IT"/>
              <a:pPr>
                <a:defRPr/>
              </a:pPr>
              <a:t>‹N›</a:t>
            </a:fld>
            <a:endParaRPr lang="it-IT"/>
          </a:p>
        </p:txBody>
      </p:sp>
    </p:spTree>
    <p:extLst>
      <p:ext uri="{BB962C8B-B14F-4D97-AF65-F5344CB8AC3E}">
        <p14:creationId xmlns:p14="http://schemas.microsoft.com/office/powerpoint/2010/main" val="35121677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FD7FD6E6-D9E0-4893-829C-51EC1AC2652F}"/>
              </a:ext>
            </a:extLst>
          </p:cNvPr>
          <p:cNvSpPr>
            <a:spLocks noGrp="1"/>
          </p:cNvSpPr>
          <p:nvPr>
            <p:ph type="dt" sz="half" idx="10"/>
          </p:nvPr>
        </p:nvSpPr>
        <p:spPr>
          <a:xfrm>
            <a:off x="628650" y="6435725"/>
            <a:ext cx="2057400" cy="365125"/>
          </a:xfrm>
        </p:spPr>
        <p:txBody>
          <a:bodyPr/>
          <a:lstStyle>
            <a:lvl1pPr>
              <a:defRPr/>
            </a:lvl1pPr>
          </a:lstStyle>
          <a:p>
            <a:pPr>
              <a:defRPr/>
            </a:pPr>
            <a:fld id="{803433C1-643D-4357-B540-474824193DA1}" type="datetime1">
              <a:rPr lang="it-IT"/>
              <a:pPr>
                <a:defRPr/>
              </a:pPr>
              <a:t>17/11/2023</a:t>
            </a:fld>
            <a:endParaRPr lang="it-IT"/>
          </a:p>
        </p:txBody>
      </p:sp>
      <p:sp>
        <p:nvSpPr>
          <p:cNvPr id="3" name="Segnaposto piè di pagina 2">
            <a:extLst>
              <a:ext uri="{FF2B5EF4-FFF2-40B4-BE49-F238E27FC236}">
                <a16:creationId xmlns:a16="http://schemas.microsoft.com/office/drawing/2014/main" id="{553837C8-4E07-4E10-A3F1-1224738345A1}"/>
              </a:ext>
            </a:extLst>
          </p:cNvPr>
          <p:cNvSpPr>
            <a:spLocks noGrp="1"/>
          </p:cNvSpPr>
          <p:nvPr>
            <p:ph type="ftr" sz="quarter" idx="11"/>
          </p:nvPr>
        </p:nvSpPr>
        <p:spPr>
          <a:xfrm>
            <a:off x="3028950" y="6435725"/>
            <a:ext cx="3086100" cy="365125"/>
          </a:xfrm>
        </p:spPr>
        <p:txBody>
          <a:bodyPr/>
          <a:lstStyle>
            <a:lvl1pPr>
              <a:defRPr/>
            </a:lvl1pPr>
          </a:lstStyle>
          <a:p>
            <a:pPr>
              <a:defRPr/>
            </a:pPr>
            <a:r>
              <a:rPr lang="it-IT"/>
              <a:t>PROF.SSA ELENA CEDROLA – Dipartimento di Economia e Diritto - Università di Macerata</a:t>
            </a:r>
          </a:p>
        </p:txBody>
      </p:sp>
      <p:sp>
        <p:nvSpPr>
          <p:cNvPr id="4" name="Segnaposto numero diapositiva 3">
            <a:extLst>
              <a:ext uri="{FF2B5EF4-FFF2-40B4-BE49-F238E27FC236}">
                <a16:creationId xmlns:a16="http://schemas.microsoft.com/office/drawing/2014/main" id="{C982D81A-8227-4C6A-83CA-DC0EF68614C3}"/>
              </a:ext>
            </a:extLst>
          </p:cNvPr>
          <p:cNvSpPr>
            <a:spLocks noGrp="1"/>
          </p:cNvSpPr>
          <p:nvPr>
            <p:ph type="sldNum" sz="quarter" idx="12"/>
          </p:nvPr>
        </p:nvSpPr>
        <p:spPr>
          <a:xfrm>
            <a:off x="6457950" y="6435725"/>
            <a:ext cx="2057400" cy="365125"/>
          </a:xfrm>
        </p:spPr>
        <p:txBody>
          <a:bodyPr/>
          <a:lstStyle>
            <a:lvl1pPr>
              <a:defRPr/>
            </a:lvl1pPr>
          </a:lstStyle>
          <a:p>
            <a:pPr>
              <a:defRPr/>
            </a:pPr>
            <a:fld id="{CBB88BEB-31B3-4157-BF8E-184523C6FB5F}" type="slidenum">
              <a:rPr lang="it-IT"/>
              <a:pPr>
                <a:defRPr/>
              </a:pPr>
              <a:t>‹N›</a:t>
            </a:fld>
            <a:endParaRPr lang="it-IT"/>
          </a:p>
        </p:txBody>
      </p:sp>
    </p:spTree>
    <p:extLst>
      <p:ext uri="{BB962C8B-B14F-4D97-AF65-F5344CB8AC3E}">
        <p14:creationId xmlns:p14="http://schemas.microsoft.com/office/powerpoint/2010/main" val="2716093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8BC81D9-F22F-5C4B-AC68-E136786E2235}"/>
              </a:ext>
            </a:extLst>
          </p:cNvPr>
          <p:cNvSpPr>
            <a:spLocks noGrp="1"/>
          </p:cNvSpPr>
          <p:nvPr>
            <p:ph type="title"/>
          </p:nvPr>
        </p:nvSpPr>
        <p:spPr>
          <a:xfrm>
            <a:off x="627459" y="1581150"/>
            <a:ext cx="2949178" cy="1600200"/>
          </a:xfrm>
        </p:spPr>
        <p:txBody>
          <a:bodyPr anchor="b"/>
          <a:lstStyle>
            <a:lvl1pPr>
              <a:defRPr sz="2400"/>
            </a:lvl1p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83237EEC-3180-F041-864E-B2C0221B9C37}"/>
              </a:ext>
            </a:extLst>
          </p:cNvPr>
          <p:cNvSpPr>
            <a:spLocks noGrp="1"/>
          </p:cNvSpPr>
          <p:nvPr>
            <p:ph idx="1"/>
          </p:nvPr>
        </p:nvSpPr>
        <p:spPr>
          <a:xfrm>
            <a:off x="3887391" y="1581150"/>
            <a:ext cx="4629150" cy="427990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a:extLst>
              <a:ext uri="{FF2B5EF4-FFF2-40B4-BE49-F238E27FC236}">
                <a16:creationId xmlns:a16="http://schemas.microsoft.com/office/drawing/2014/main" id="{BA3B782C-0DCD-A94D-B620-362DA760D24B}"/>
              </a:ext>
            </a:extLst>
          </p:cNvPr>
          <p:cNvSpPr>
            <a:spLocks noGrp="1"/>
          </p:cNvSpPr>
          <p:nvPr>
            <p:ph type="body" sz="half" idx="2"/>
          </p:nvPr>
        </p:nvSpPr>
        <p:spPr>
          <a:xfrm>
            <a:off x="629841" y="3429000"/>
            <a:ext cx="2949178" cy="24399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E6012B10-65A9-41A3-A3E7-2E258C34F40C}"/>
              </a:ext>
            </a:extLst>
          </p:cNvPr>
          <p:cNvSpPr>
            <a:spLocks noGrp="1"/>
          </p:cNvSpPr>
          <p:nvPr>
            <p:ph type="dt" sz="half" idx="10"/>
          </p:nvPr>
        </p:nvSpPr>
        <p:spPr>
          <a:xfrm>
            <a:off x="628650" y="6435725"/>
            <a:ext cx="2057400" cy="365125"/>
          </a:xfrm>
        </p:spPr>
        <p:txBody>
          <a:bodyPr/>
          <a:lstStyle>
            <a:lvl1pPr>
              <a:defRPr/>
            </a:lvl1pPr>
          </a:lstStyle>
          <a:p>
            <a:pPr>
              <a:defRPr/>
            </a:pPr>
            <a:fld id="{3F6394E1-3374-472A-9971-99F3724DBD2B}" type="datetime1">
              <a:rPr lang="it-IT"/>
              <a:pPr>
                <a:defRPr/>
              </a:pPr>
              <a:t>17/11/2023</a:t>
            </a:fld>
            <a:endParaRPr lang="it-IT"/>
          </a:p>
        </p:txBody>
      </p:sp>
      <p:sp>
        <p:nvSpPr>
          <p:cNvPr id="6" name="Segnaposto piè di pagina 5">
            <a:extLst>
              <a:ext uri="{FF2B5EF4-FFF2-40B4-BE49-F238E27FC236}">
                <a16:creationId xmlns:a16="http://schemas.microsoft.com/office/drawing/2014/main" id="{29C2B846-9924-4686-BBF0-04108BB343B1}"/>
              </a:ext>
            </a:extLst>
          </p:cNvPr>
          <p:cNvSpPr>
            <a:spLocks noGrp="1"/>
          </p:cNvSpPr>
          <p:nvPr>
            <p:ph type="ftr" sz="quarter" idx="11"/>
          </p:nvPr>
        </p:nvSpPr>
        <p:spPr>
          <a:xfrm>
            <a:off x="3028950" y="6435725"/>
            <a:ext cx="3086100" cy="365125"/>
          </a:xfrm>
        </p:spPr>
        <p:txBody>
          <a:bodyPr/>
          <a:lstStyle>
            <a:lvl1pPr>
              <a:defRPr/>
            </a:lvl1pPr>
          </a:lstStyle>
          <a:p>
            <a:pPr>
              <a:defRPr/>
            </a:pPr>
            <a:r>
              <a:rPr lang="it-IT"/>
              <a:t>PROF.SSA ELENA CEDROLA – Dipartimento di Economia e Diritto - Università di Macerata</a:t>
            </a:r>
          </a:p>
        </p:txBody>
      </p:sp>
      <p:sp>
        <p:nvSpPr>
          <p:cNvPr id="7" name="Segnaposto numero diapositiva 6">
            <a:extLst>
              <a:ext uri="{FF2B5EF4-FFF2-40B4-BE49-F238E27FC236}">
                <a16:creationId xmlns:a16="http://schemas.microsoft.com/office/drawing/2014/main" id="{A678D1D9-3F81-43F9-96F8-FD15733D4198}"/>
              </a:ext>
            </a:extLst>
          </p:cNvPr>
          <p:cNvSpPr>
            <a:spLocks noGrp="1"/>
          </p:cNvSpPr>
          <p:nvPr>
            <p:ph type="sldNum" sz="quarter" idx="12"/>
          </p:nvPr>
        </p:nvSpPr>
        <p:spPr>
          <a:xfrm>
            <a:off x="6457950" y="6435725"/>
            <a:ext cx="2057400" cy="365125"/>
          </a:xfrm>
        </p:spPr>
        <p:txBody>
          <a:bodyPr/>
          <a:lstStyle>
            <a:lvl1pPr>
              <a:defRPr/>
            </a:lvl1pPr>
          </a:lstStyle>
          <a:p>
            <a:pPr>
              <a:defRPr/>
            </a:pPr>
            <a:fld id="{800110E9-F9C5-4180-9378-19866D52AFB4}" type="slidenum">
              <a:rPr lang="it-IT"/>
              <a:pPr>
                <a:defRPr/>
              </a:pPr>
              <a:t>‹N›</a:t>
            </a:fld>
            <a:endParaRPr lang="it-IT"/>
          </a:p>
        </p:txBody>
      </p:sp>
    </p:spTree>
    <p:extLst>
      <p:ext uri="{BB962C8B-B14F-4D97-AF65-F5344CB8AC3E}">
        <p14:creationId xmlns:p14="http://schemas.microsoft.com/office/powerpoint/2010/main" val="1845575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CCF315C-0734-014E-AB37-D7E823E86277}"/>
              </a:ext>
            </a:extLst>
          </p:cNvPr>
          <p:cNvSpPr>
            <a:spLocks noGrp="1"/>
          </p:cNvSpPr>
          <p:nvPr>
            <p:ph type="title"/>
          </p:nvPr>
        </p:nvSpPr>
        <p:spPr>
          <a:xfrm>
            <a:off x="627459" y="1340070"/>
            <a:ext cx="2949178" cy="2088931"/>
          </a:xfrm>
        </p:spPr>
        <p:txBody>
          <a:bodyPr anchor="b"/>
          <a:lstStyle>
            <a:lvl1pPr>
              <a:defRPr sz="2400"/>
            </a:lvl1pPr>
          </a:lstStyle>
          <a:p>
            <a:r>
              <a:rPr lang="it-IT" dirty="0"/>
              <a:t>Fare clic per modificare lo stile del titolo dello schema</a:t>
            </a:r>
          </a:p>
        </p:txBody>
      </p:sp>
      <p:sp>
        <p:nvSpPr>
          <p:cNvPr id="3" name="Segnaposto immagine 2">
            <a:extLst>
              <a:ext uri="{FF2B5EF4-FFF2-40B4-BE49-F238E27FC236}">
                <a16:creationId xmlns:a16="http://schemas.microsoft.com/office/drawing/2014/main" id="{BDBD5771-BB4A-3B49-BCE4-3B550D0E3F47}"/>
              </a:ext>
            </a:extLst>
          </p:cNvPr>
          <p:cNvSpPr>
            <a:spLocks noGrp="1"/>
          </p:cNvSpPr>
          <p:nvPr>
            <p:ph type="pic" idx="1"/>
          </p:nvPr>
        </p:nvSpPr>
        <p:spPr>
          <a:xfrm>
            <a:off x="3887391" y="1340069"/>
            <a:ext cx="4629150" cy="4520981"/>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it-IT" noProof="0"/>
          </a:p>
        </p:txBody>
      </p:sp>
      <p:sp>
        <p:nvSpPr>
          <p:cNvPr id="4" name="Segnaposto testo 3">
            <a:extLst>
              <a:ext uri="{FF2B5EF4-FFF2-40B4-BE49-F238E27FC236}">
                <a16:creationId xmlns:a16="http://schemas.microsoft.com/office/drawing/2014/main" id="{ED1FDF3B-475F-D249-AC54-9ADF90E4E64D}"/>
              </a:ext>
            </a:extLst>
          </p:cNvPr>
          <p:cNvSpPr>
            <a:spLocks noGrp="1"/>
          </p:cNvSpPr>
          <p:nvPr>
            <p:ph type="body" sz="half" idx="2"/>
          </p:nvPr>
        </p:nvSpPr>
        <p:spPr>
          <a:xfrm>
            <a:off x="628942" y="3657600"/>
            <a:ext cx="2949178" cy="220345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it-IT" dirty="0"/>
              <a:t>Fare clic per modificare gli stili del testo dello schema</a:t>
            </a:r>
          </a:p>
        </p:txBody>
      </p:sp>
      <p:sp>
        <p:nvSpPr>
          <p:cNvPr id="5" name="Segnaposto data 4">
            <a:extLst>
              <a:ext uri="{FF2B5EF4-FFF2-40B4-BE49-F238E27FC236}">
                <a16:creationId xmlns:a16="http://schemas.microsoft.com/office/drawing/2014/main" id="{96629A33-C8FE-4485-B8B8-E5E4CB36438E}"/>
              </a:ext>
            </a:extLst>
          </p:cNvPr>
          <p:cNvSpPr>
            <a:spLocks noGrp="1"/>
          </p:cNvSpPr>
          <p:nvPr>
            <p:ph type="dt" sz="half" idx="10"/>
          </p:nvPr>
        </p:nvSpPr>
        <p:spPr>
          <a:xfrm>
            <a:off x="628650" y="6435725"/>
            <a:ext cx="2057400" cy="365125"/>
          </a:xfrm>
        </p:spPr>
        <p:txBody>
          <a:bodyPr/>
          <a:lstStyle>
            <a:lvl1pPr>
              <a:defRPr/>
            </a:lvl1pPr>
          </a:lstStyle>
          <a:p>
            <a:pPr>
              <a:defRPr/>
            </a:pPr>
            <a:fld id="{6A749DCA-969D-4C8A-85B1-5F974F1187D4}" type="datetime1">
              <a:rPr lang="it-IT"/>
              <a:pPr>
                <a:defRPr/>
              </a:pPr>
              <a:t>17/11/2023</a:t>
            </a:fld>
            <a:endParaRPr lang="it-IT"/>
          </a:p>
        </p:txBody>
      </p:sp>
      <p:sp>
        <p:nvSpPr>
          <p:cNvPr id="6" name="Segnaposto piè di pagina 5">
            <a:extLst>
              <a:ext uri="{FF2B5EF4-FFF2-40B4-BE49-F238E27FC236}">
                <a16:creationId xmlns:a16="http://schemas.microsoft.com/office/drawing/2014/main" id="{98D0832F-D5D2-4E60-BD23-C5C6BE9E7CBA}"/>
              </a:ext>
            </a:extLst>
          </p:cNvPr>
          <p:cNvSpPr>
            <a:spLocks noGrp="1"/>
          </p:cNvSpPr>
          <p:nvPr>
            <p:ph type="ftr" sz="quarter" idx="11"/>
          </p:nvPr>
        </p:nvSpPr>
        <p:spPr>
          <a:xfrm>
            <a:off x="3028950" y="6435725"/>
            <a:ext cx="3086100" cy="365125"/>
          </a:xfrm>
        </p:spPr>
        <p:txBody>
          <a:bodyPr/>
          <a:lstStyle>
            <a:lvl1pPr>
              <a:defRPr/>
            </a:lvl1pPr>
          </a:lstStyle>
          <a:p>
            <a:pPr>
              <a:defRPr/>
            </a:pPr>
            <a:r>
              <a:rPr lang="it-IT"/>
              <a:t>PROF.SSA ELENA CEDROLA – Dipartimento di Economia e Diritto - Università di Macerata</a:t>
            </a:r>
          </a:p>
        </p:txBody>
      </p:sp>
      <p:sp>
        <p:nvSpPr>
          <p:cNvPr id="7" name="Segnaposto numero diapositiva 6">
            <a:extLst>
              <a:ext uri="{FF2B5EF4-FFF2-40B4-BE49-F238E27FC236}">
                <a16:creationId xmlns:a16="http://schemas.microsoft.com/office/drawing/2014/main" id="{6151BF23-F281-4C39-AF56-039E8E230299}"/>
              </a:ext>
            </a:extLst>
          </p:cNvPr>
          <p:cNvSpPr>
            <a:spLocks noGrp="1"/>
          </p:cNvSpPr>
          <p:nvPr>
            <p:ph type="sldNum" sz="quarter" idx="12"/>
          </p:nvPr>
        </p:nvSpPr>
        <p:spPr>
          <a:xfrm>
            <a:off x="6457950" y="6435725"/>
            <a:ext cx="2057400" cy="365125"/>
          </a:xfrm>
        </p:spPr>
        <p:txBody>
          <a:bodyPr/>
          <a:lstStyle>
            <a:lvl1pPr>
              <a:defRPr/>
            </a:lvl1pPr>
          </a:lstStyle>
          <a:p>
            <a:pPr>
              <a:defRPr/>
            </a:pPr>
            <a:fld id="{9449CA0F-30B4-4582-9C79-8BDF0D862992}" type="slidenum">
              <a:rPr lang="it-IT"/>
              <a:pPr>
                <a:defRPr/>
              </a:pPr>
              <a:t>‹N›</a:t>
            </a:fld>
            <a:endParaRPr lang="it-IT"/>
          </a:p>
        </p:txBody>
      </p:sp>
    </p:spTree>
    <p:extLst>
      <p:ext uri="{BB962C8B-B14F-4D97-AF65-F5344CB8AC3E}">
        <p14:creationId xmlns:p14="http://schemas.microsoft.com/office/powerpoint/2010/main" val="38090683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D54FFC9E-D4AD-4D8D-A409-560CB99065E5}"/>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a:t>
            </a:r>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5" name="Date Placeholder 2">
            <a:extLst>
              <a:ext uri="{FF2B5EF4-FFF2-40B4-BE49-F238E27FC236}">
                <a16:creationId xmlns:a16="http://schemas.microsoft.com/office/drawing/2014/main" id="{4A5BCB59-017A-4594-B50F-B94CCABEB95D}"/>
              </a:ext>
            </a:extLst>
          </p:cNvPr>
          <p:cNvSpPr>
            <a:spLocks noGrp="1"/>
          </p:cNvSpPr>
          <p:nvPr>
            <p:ph type="dt" sz="half" idx="10"/>
          </p:nvPr>
        </p:nvSpPr>
        <p:spPr/>
        <p:txBody>
          <a:bodyPr/>
          <a:lstStyle>
            <a:lvl1pPr>
              <a:defRPr sz="800">
                <a:latin typeface="Arial"/>
                <a:cs typeface="Arial"/>
              </a:defRPr>
            </a:lvl1pPr>
          </a:lstStyle>
          <a:p>
            <a:pPr>
              <a:defRPr/>
            </a:pPr>
            <a:fld id="{827FF489-1964-4E6A-A1AA-CBE1DED53E3E}" type="datetime1">
              <a:rPr lang="it-IT"/>
              <a:pPr>
                <a:defRPr/>
              </a:pPr>
              <a:t>17/11/2023</a:t>
            </a:fld>
            <a:endParaRPr lang="it-IT" dirty="0"/>
          </a:p>
        </p:txBody>
      </p:sp>
      <p:sp>
        <p:nvSpPr>
          <p:cNvPr id="6" name="Footer Placeholder 3">
            <a:extLst>
              <a:ext uri="{FF2B5EF4-FFF2-40B4-BE49-F238E27FC236}">
                <a16:creationId xmlns:a16="http://schemas.microsoft.com/office/drawing/2014/main" id="{D3D6AB86-16D1-467D-8C27-381471D0C59A}"/>
              </a:ext>
            </a:extLst>
          </p:cNvPr>
          <p:cNvSpPr>
            <a:spLocks noGrp="1"/>
          </p:cNvSpPr>
          <p:nvPr>
            <p:ph type="ftr" sz="quarter" idx="11"/>
          </p:nvPr>
        </p:nvSpPr>
        <p:spPr/>
        <p:txBody>
          <a:bodyPr/>
          <a:lstStyle>
            <a:lvl1pPr>
              <a:defRPr sz="800" b="1" i="0">
                <a:solidFill>
                  <a:prstClr val="black"/>
                </a:solidFill>
                <a:latin typeface="Arial"/>
                <a:cs typeface="Arial"/>
              </a:defRPr>
            </a:lvl1pPr>
          </a:lstStyle>
          <a:p>
            <a:pPr>
              <a:defRPr/>
            </a:pPr>
            <a:r>
              <a:rPr lang="it-IT"/>
              <a:t>Prof.ssa Elena Cedrola - Fondamenti di Marketing Internazionale  Università di Macerata</a:t>
            </a:r>
            <a:endParaRPr lang="it-IT" dirty="0"/>
          </a:p>
        </p:txBody>
      </p:sp>
      <p:sp>
        <p:nvSpPr>
          <p:cNvPr id="7" name="Slide Number Placeholder 4">
            <a:extLst>
              <a:ext uri="{FF2B5EF4-FFF2-40B4-BE49-F238E27FC236}">
                <a16:creationId xmlns:a16="http://schemas.microsoft.com/office/drawing/2014/main" id="{48D28058-9146-4C97-AB82-A05BE2DAEAD2}"/>
              </a:ext>
            </a:extLst>
          </p:cNvPr>
          <p:cNvSpPr>
            <a:spLocks noGrp="1"/>
          </p:cNvSpPr>
          <p:nvPr>
            <p:ph type="sldNum" sz="quarter" idx="12"/>
          </p:nvPr>
        </p:nvSpPr>
        <p:spPr>
          <a:xfrm>
            <a:off x="6651625" y="6356350"/>
            <a:ext cx="2133600" cy="365125"/>
          </a:xfrm>
        </p:spPr>
        <p:txBody>
          <a:bodyPr/>
          <a:lstStyle>
            <a:lvl1pPr>
              <a:defRPr sz="800">
                <a:solidFill>
                  <a:srgbClr val="000000"/>
                </a:solidFill>
                <a:latin typeface="Arial"/>
                <a:cs typeface="Arial"/>
              </a:defRPr>
            </a:lvl1pPr>
          </a:lstStyle>
          <a:p>
            <a:pPr>
              <a:defRPr/>
            </a:pPr>
            <a:fld id="{525FCFE4-504A-47A2-A914-8808C6E5A6D3}" type="slidenum">
              <a:rPr lang="it-IT"/>
              <a:pPr>
                <a:defRPr/>
              </a:pPr>
              <a:t>‹N›</a:t>
            </a:fld>
            <a:endParaRPr lang="it-IT" dirty="0"/>
          </a:p>
        </p:txBody>
      </p:sp>
    </p:spTree>
    <p:extLst>
      <p:ext uri="{BB962C8B-B14F-4D97-AF65-F5344CB8AC3E}">
        <p14:creationId xmlns:p14="http://schemas.microsoft.com/office/powerpoint/2010/main" val="4248863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1E532E-34DC-0441-ACE7-10BF804CE147}"/>
              </a:ext>
            </a:extLst>
          </p:cNvPr>
          <p:cNvSpPr>
            <a:spLocks noGrp="1"/>
          </p:cNvSpPr>
          <p:nvPr>
            <p:ph type="title"/>
          </p:nvPr>
        </p:nvSpPr>
        <p:spPr>
          <a:xfrm>
            <a:off x="628650" y="1244184"/>
            <a:ext cx="7886700" cy="1146208"/>
          </a:xfrm>
        </p:spPr>
        <p:txBody>
          <a:bodyPr/>
          <a:lstStyle/>
          <a:p>
            <a:r>
              <a:rPr lang="it-IT" dirty="0"/>
              <a:t>Fare clic per modificare lo stile del titolo dello schema</a:t>
            </a:r>
          </a:p>
        </p:txBody>
      </p:sp>
      <p:sp>
        <p:nvSpPr>
          <p:cNvPr id="3" name="Segnaposto testo verticale 2">
            <a:extLst>
              <a:ext uri="{FF2B5EF4-FFF2-40B4-BE49-F238E27FC236}">
                <a16:creationId xmlns:a16="http://schemas.microsoft.com/office/drawing/2014/main" id="{7DC7C49F-A357-A54B-911E-C61D5957976D}"/>
              </a:ext>
            </a:extLst>
          </p:cNvPr>
          <p:cNvSpPr>
            <a:spLocks noGrp="1"/>
          </p:cNvSpPr>
          <p:nvPr>
            <p:ph type="body" orient="vert" idx="1"/>
          </p:nvPr>
        </p:nvSpPr>
        <p:spPr>
          <a:xfrm>
            <a:off x="628650" y="2569779"/>
            <a:ext cx="7886700" cy="3607184"/>
          </a:xfrm>
        </p:spPr>
        <p:txBody>
          <a:bodyPr vert="eaVert"/>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B3185822-A67F-4573-A8C3-0412ED1FB45D}"/>
              </a:ext>
            </a:extLst>
          </p:cNvPr>
          <p:cNvSpPr>
            <a:spLocks noGrp="1"/>
          </p:cNvSpPr>
          <p:nvPr>
            <p:ph type="dt" sz="half" idx="10"/>
          </p:nvPr>
        </p:nvSpPr>
        <p:spPr>
          <a:xfrm>
            <a:off x="628650" y="6419850"/>
            <a:ext cx="2057400" cy="365125"/>
          </a:xfrm>
        </p:spPr>
        <p:txBody>
          <a:bodyPr/>
          <a:lstStyle>
            <a:lvl1pPr>
              <a:defRPr/>
            </a:lvl1pPr>
          </a:lstStyle>
          <a:p>
            <a:pPr>
              <a:defRPr/>
            </a:pPr>
            <a:fld id="{B04EB0C7-8F2B-4BFB-8615-1B852141910C}" type="datetime1">
              <a:rPr lang="it-IT"/>
              <a:pPr>
                <a:defRPr/>
              </a:pPr>
              <a:t>17/11/2023</a:t>
            </a:fld>
            <a:endParaRPr lang="it-IT"/>
          </a:p>
        </p:txBody>
      </p:sp>
      <p:sp>
        <p:nvSpPr>
          <p:cNvPr id="5" name="Segnaposto piè di pagina 4">
            <a:extLst>
              <a:ext uri="{FF2B5EF4-FFF2-40B4-BE49-F238E27FC236}">
                <a16:creationId xmlns:a16="http://schemas.microsoft.com/office/drawing/2014/main" id="{B6D41920-6165-46CF-91B7-9467F08F14AE}"/>
              </a:ext>
            </a:extLst>
          </p:cNvPr>
          <p:cNvSpPr>
            <a:spLocks noGrp="1"/>
          </p:cNvSpPr>
          <p:nvPr>
            <p:ph type="ftr" sz="quarter" idx="11"/>
          </p:nvPr>
        </p:nvSpPr>
        <p:spPr>
          <a:xfrm>
            <a:off x="3028950" y="6419850"/>
            <a:ext cx="3086100" cy="365125"/>
          </a:xfrm>
        </p:spPr>
        <p:txBody>
          <a:bodyPr/>
          <a:lstStyle>
            <a:lvl1pPr>
              <a:defRPr/>
            </a:lvl1pPr>
          </a:lstStyle>
          <a:p>
            <a:pPr>
              <a:defRPr/>
            </a:pPr>
            <a:r>
              <a:rPr lang="it-IT"/>
              <a:t>PROF.SSA ELENA CEDROLA – Dipartimento di Economia e Diritto - Università di Macerata</a:t>
            </a:r>
          </a:p>
        </p:txBody>
      </p:sp>
      <p:sp>
        <p:nvSpPr>
          <p:cNvPr id="6" name="Segnaposto numero diapositiva 5">
            <a:extLst>
              <a:ext uri="{FF2B5EF4-FFF2-40B4-BE49-F238E27FC236}">
                <a16:creationId xmlns:a16="http://schemas.microsoft.com/office/drawing/2014/main" id="{422A6F81-8288-4D48-957C-88D382651FF4}"/>
              </a:ext>
            </a:extLst>
          </p:cNvPr>
          <p:cNvSpPr>
            <a:spLocks noGrp="1"/>
          </p:cNvSpPr>
          <p:nvPr>
            <p:ph type="sldNum" sz="quarter" idx="12"/>
          </p:nvPr>
        </p:nvSpPr>
        <p:spPr>
          <a:xfrm>
            <a:off x="6457950" y="6419850"/>
            <a:ext cx="2057400" cy="365125"/>
          </a:xfrm>
        </p:spPr>
        <p:txBody>
          <a:bodyPr/>
          <a:lstStyle>
            <a:lvl1pPr>
              <a:defRPr/>
            </a:lvl1pPr>
          </a:lstStyle>
          <a:p>
            <a:pPr>
              <a:defRPr/>
            </a:pPr>
            <a:fld id="{F8676879-F2C7-4E77-889F-15FD1C3D9133}" type="slidenum">
              <a:rPr lang="it-IT"/>
              <a:pPr>
                <a:defRPr/>
              </a:pPr>
              <a:t>‹N›</a:t>
            </a:fld>
            <a:endParaRPr lang="it-IT"/>
          </a:p>
        </p:txBody>
      </p:sp>
    </p:spTree>
    <p:extLst>
      <p:ext uri="{BB962C8B-B14F-4D97-AF65-F5344CB8AC3E}">
        <p14:creationId xmlns:p14="http://schemas.microsoft.com/office/powerpoint/2010/main" val="28180229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A37F374C-0DD9-BF49-95E5-25DECDA15C28}"/>
              </a:ext>
            </a:extLst>
          </p:cNvPr>
          <p:cNvSpPr>
            <a:spLocks noGrp="1"/>
          </p:cNvSpPr>
          <p:nvPr>
            <p:ph type="title" orient="vert"/>
          </p:nvPr>
        </p:nvSpPr>
        <p:spPr>
          <a:xfrm>
            <a:off x="6543675" y="1324303"/>
            <a:ext cx="1971675" cy="4852660"/>
          </a:xfrm>
        </p:spPr>
        <p:txBody>
          <a:bodyPr vert="eaVert"/>
          <a:lstStyle/>
          <a:p>
            <a:r>
              <a:rPr lang="it-IT" dirty="0"/>
              <a:t>Fare clic per modificare lo stile del titolo dello schema</a:t>
            </a:r>
          </a:p>
        </p:txBody>
      </p:sp>
      <p:sp>
        <p:nvSpPr>
          <p:cNvPr id="3" name="Segnaposto testo verticale 2">
            <a:extLst>
              <a:ext uri="{FF2B5EF4-FFF2-40B4-BE49-F238E27FC236}">
                <a16:creationId xmlns:a16="http://schemas.microsoft.com/office/drawing/2014/main" id="{C26F6BA3-830C-4E4B-B489-7EACBE7E6CBC}"/>
              </a:ext>
            </a:extLst>
          </p:cNvPr>
          <p:cNvSpPr>
            <a:spLocks noGrp="1"/>
          </p:cNvSpPr>
          <p:nvPr>
            <p:ph type="body" orient="vert" idx="1"/>
          </p:nvPr>
        </p:nvSpPr>
        <p:spPr>
          <a:xfrm>
            <a:off x="628650" y="1324303"/>
            <a:ext cx="5800725" cy="4852660"/>
          </a:xfrm>
        </p:spPr>
        <p:txBody>
          <a:bodyPr vert="eaVert"/>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data 3">
            <a:extLst>
              <a:ext uri="{FF2B5EF4-FFF2-40B4-BE49-F238E27FC236}">
                <a16:creationId xmlns:a16="http://schemas.microsoft.com/office/drawing/2014/main" id="{489A7273-64C8-4487-896B-84D9D4657E49}"/>
              </a:ext>
            </a:extLst>
          </p:cNvPr>
          <p:cNvSpPr>
            <a:spLocks noGrp="1"/>
          </p:cNvSpPr>
          <p:nvPr>
            <p:ph type="dt" sz="half" idx="10"/>
          </p:nvPr>
        </p:nvSpPr>
        <p:spPr>
          <a:xfrm>
            <a:off x="628650" y="6403975"/>
            <a:ext cx="2057400" cy="365125"/>
          </a:xfrm>
        </p:spPr>
        <p:txBody>
          <a:bodyPr/>
          <a:lstStyle>
            <a:lvl1pPr>
              <a:defRPr/>
            </a:lvl1pPr>
          </a:lstStyle>
          <a:p>
            <a:pPr>
              <a:defRPr/>
            </a:pPr>
            <a:fld id="{194DFBC4-D1B6-495F-AB18-A525BB1BEE23}" type="datetime1">
              <a:rPr lang="it-IT"/>
              <a:pPr>
                <a:defRPr/>
              </a:pPr>
              <a:t>17/11/2023</a:t>
            </a:fld>
            <a:endParaRPr lang="it-IT"/>
          </a:p>
        </p:txBody>
      </p:sp>
      <p:sp>
        <p:nvSpPr>
          <p:cNvPr id="5" name="Segnaposto piè di pagina 4">
            <a:extLst>
              <a:ext uri="{FF2B5EF4-FFF2-40B4-BE49-F238E27FC236}">
                <a16:creationId xmlns:a16="http://schemas.microsoft.com/office/drawing/2014/main" id="{8098411A-F968-49B3-9D68-221A11E7198E}"/>
              </a:ext>
            </a:extLst>
          </p:cNvPr>
          <p:cNvSpPr>
            <a:spLocks noGrp="1"/>
          </p:cNvSpPr>
          <p:nvPr>
            <p:ph type="ftr" sz="quarter" idx="11"/>
          </p:nvPr>
        </p:nvSpPr>
        <p:spPr>
          <a:xfrm>
            <a:off x="3028950" y="6403975"/>
            <a:ext cx="3086100" cy="365125"/>
          </a:xfrm>
        </p:spPr>
        <p:txBody>
          <a:bodyPr/>
          <a:lstStyle>
            <a:lvl1pPr>
              <a:defRPr/>
            </a:lvl1pPr>
          </a:lstStyle>
          <a:p>
            <a:pPr>
              <a:defRPr/>
            </a:pPr>
            <a:r>
              <a:rPr lang="it-IT"/>
              <a:t>PROF.SSA ELENA CEDROLA – Dipartimento di Economia e Diritto - Università di Macerata</a:t>
            </a:r>
            <a:endParaRPr lang="it-IT" dirty="0"/>
          </a:p>
        </p:txBody>
      </p:sp>
      <p:sp>
        <p:nvSpPr>
          <p:cNvPr id="6" name="Segnaposto numero diapositiva 5">
            <a:extLst>
              <a:ext uri="{FF2B5EF4-FFF2-40B4-BE49-F238E27FC236}">
                <a16:creationId xmlns:a16="http://schemas.microsoft.com/office/drawing/2014/main" id="{20B0A321-74C3-46F4-B267-E13EB39B836A}"/>
              </a:ext>
            </a:extLst>
          </p:cNvPr>
          <p:cNvSpPr>
            <a:spLocks noGrp="1"/>
          </p:cNvSpPr>
          <p:nvPr>
            <p:ph type="sldNum" sz="quarter" idx="12"/>
          </p:nvPr>
        </p:nvSpPr>
        <p:spPr>
          <a:xfrm>
            <a:off x="6457950" y="6403975"/>
            <a:ext cx="2057400" cy="365125"/>
          </a:xfrm>
        </p:spPr>
        <p:txBody>
          <a:bodyPr/>
          <a:lstStyle>
            <a:lvl1pPr>
              <a:defRPr/>
            </a:lvl1pPr>
          </a:lstStyle>
          <a:p>
            <a:pPr>
              <a:defRPr/>
            </a:pPr>
            <a:fld id="{1EF0C889-FB77-4731-9C26-7A60A6E7D705}" type="slidenum">
              <a:rPr lang="it-IT"/>
              <a:pPr>
                <a:defRPr/>
              </a:pPr>
              <a:t>‹N›</a:t>
            </a:fld>
            <a:endParaRPr lang="it-IT"/>
          </a:p>
        </p:txBody>
      </p:sp>
    </p:spTree>
    <p:extLst>
      <p:ext uri="{BB962C8B-B14F-4D97-AF65-F5344CB8AC3E}">
        <p14:creationId xmlns:p14="http://schemas.microsoft.com/office/powerpoint/2010/main" val="6379826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cxnSp>
        <p:nvCxnSpPr>
          <p:cNvPr id="4" name="Straight Connector 9">
            <a:extLst>
              <a:ext uri="{FF2B5EF4-FFF2-40B4-BE49-F238E27FC236}">
                <a16:creationId xmlns:a16="http://schemas.microsoft.com/office/drawing/2014/main" id="{691D4831-081E-4EB5-8605-42C505AB35A2}"/>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it-IT"/>
              <a:t>Fare clic per modificare lo stile del titolo</a:t>
            </a:r>
          </a:p>
        </p:txBody>
      </p:sp>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Date Placeholder 2">
            <a:extLst>
              <a:ext uri="{FF2B5EF4-FFF2-40B4-BE49-F238E27FC236}">
                <a16:creationId xmlns:a16="http://schemas.microsoft.com/office/drawing/2014/main" id="{22E32BD8-4788-47BF-A5F1-33754A16E229}"/>
              </a:ext>
            </a:extLst>
          </p:cNvPr>
          <p:cNvSpPr>
            <a:spLocks noGrp="1"/>
          </p:cNvSpPr>
          <p:nvPr>
            <p:ph type="dt" sz="half" idx="10"/>
          </p:nvPr>
        </p:nvSpPr>
        <p:spPr>
          <a:xfrm>
            <a:off x="457200" y="6356350"/>
            <a:ext cx="2133600" cy="365125"/>
          </a:xfrm>
        </p:spPr>
        <p:txBody>
          <a:bodyPr/>
          <a:lstStyle>
            <a:lvl1pPr>
              <a:defRPr sz="600">
                <a:latin typeface="Arial"/>
                <a:cs typeface="Arial"/>
              </a:defRPr>
            </a:lvl1pPr>
          </a:lstStyle>
          <a:p>
            <a:pPr>
              <a:defRPr/>
            </a:pPr>
            <a:fld id="{249C9569-4F4B-4278-ACD6-9A192B6FDB48}" type="datetime1">
              <a:rPr lang="it-IT"/>
              <a:pPr>
                <a:defRPr/>
              </a:pPr>
              <a:t>17/11/2023</a:t>
            </a:fld>
            <a:endParaRPr lang="it-IT"/>
          </a:p>
        </p:txBody>
      </p:sp>
      <p:sp>
        <p:nvSpPr>
          <p:cNvPr id="6" name="Footer Placeholder 3">
            <a:extLst>
              <a:ext uri="{FF2B5EF4-FFF2-40B4-BE49-F238E27FC236}">
                <a16:creationId xmlns:a16="http://schemas.microsoft.com/office/drawing/2014/main" id="{51EFE0CE-D718-4FA5-96B2-764CAB466807}"/>
              </a:ext>
            </a:extLst>
          </p:cNvPr>
          <p:cNvSpPr>
            <a:spLocks noGrp="1"/>
          </p:cNvSpPr>
          <p:nvPr>
            <p:ph type="ftr" sz="quarter" idx="11"/>
          </p:nvPr>
        </p:nvSpPr>
        <p:spPr>
          <a:xfrm>
            <a:off x="3124200" y="6356350"/>
            <a:ext cx="2895600" cy="365125"/>
          </a:xfrm>
        </p:spPr>
        <p:txBody>
          <a:bodyPr/>
          <a:lstStyle>
            <a:lvl1pPr>
              <a:defRPr sz="600" b="1" i="0">
                <a:solidFill>
                  <a:schemeClr val="tx1"/>
                </a:solidFill>
                <a:latin typeface="Arial"/>
                <a:cs typeface="Arial"/>
              </a:defRPr>
            </a:lvl1pPr>
          </a:lstStyle>
          <a:p>
            <a:pPr>
              <a:defRPr/>
            </a:pPr>
            <a:r>
              <a:rPr lang="it-IT"/>
              <a:t>PROF.SSA ELENA CEDROLA – Dipartimento di Economia e Diritto - Università di Macerata</a:t>
            </a:r>
          </a:p>
        </p:txBody>
      </p:sp>
      <p:sp>
        <p:nvSpPr>
          <p:cNvPr id="7" name="Slide Number Placeholder 4">
            <a:extLst>
              <a:ext uri="{FF2B5EF4-FFF2-40B4-BE49-F238E27FC236}">
                <a16:creationId xmlns:a16="http://schemas.microsoft.com/office/drawing/2014/main" id="{D98E282D-ACA2-4EDC-9A1D-E30821136F17}"/>
              </a:ext>
            </a:extLst>
          </p:cNvPr>
          <p:cNvSpPr>
            <a:spLocks noGrp="1"/>
          </p:cNvSpPr>
          <p:nvPr>
            <p:ph type="sldNum" sz="quarter" idx="12"/>
          </p:nvPr>
        </p:nvSpPr>
        <p:spPr>
          <a:xfrm>
            <a:off x="6651625" y="6356350"/>
            <a:ext cx="2133600" cy="365125"/>
          </a:xfrm>
        </p:spPr>
        <p:txBody>
          <a:bodyPr/>
          <a:lstStyle>
            <a:lvl1pPr>
              <a:defRPr sz="600">
                <a:solidFill>
                  <a:srgbClr val="000000"/>
                </a:solidFill>
                <a:latin typeface="Arial"/>
                <a:cs typeface="Arial"/>
              </a:defRPr>
            </a:lvl1pPr>
          </a:lstStyle>
          <a:p>
            <a:pPr>
              <a:defRPr/>
            </a:pPr>
            <a:fld id="{2076BB12-4763-403B-9AFD-DD890C8EC30F}" type="slidenum">
              <a:rPr lang="it-IT"/>
              <a:pPr>
                <a:defRPr/>
              </a:pPr>
              <a:t>‹N›</a:t>
            </a:fld>
            <a:endParaRPr lang="it-IT"/>
          </a:p>
        </p:txBody>
      </p:sp>
    </p:spTree>
    <p:extLst>
      <p:ext uri="{BB962C8B-B14F-4D97-AF65-F5344CB8AC3E}">
        <p14:creationId xmlns:p14="http://schemas.microsoft.com/office/powerpoint/2010/main" val="1919205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B3036521-752D-4FF9-87B0-6E91B8BB6983}"/>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722313" y="4406900"/>
            <a:ext cx="7772400" cy="1362075"/>
          </a:xfrm>
        </p:spPr>
        <p:txBody>
          <a:bodyPr anchor="t"/>
          <a:lstStyle>
            <a:lvl1pPr algn="l">
              <a:defRPr sz="4000" b="1" cap="all">
                <a:latin typeface="Arial"/>
                <a:cs typeface="Arial"/>
              </a:defRPr>
            </a:lvl1pPr>
          </a:lstStyle>
          <a:p>
            <a:r>
              <a:rPr lang="it-IT"/>
              <a:t>Fare clic per modificare lo stile del titolo</a:t>
            </a:r>
            <a:endParaRPr lang="it-IT"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0" i="1">
                <a:solidFill>
                  <a:schemeClr val="tx1">
                    <a:tint val="75000"/>
                  </a:schemeClr>
                </a:solidFill>
                <a:latin typeface="Arial Italic"/>
                <a:cs typeface="Arial Italic"/>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5" name="Date Placeholder 3">
            <a:extLst>
              <a:ext uri="{FF2B5EF4-FFF2-40B4-BE49-F238E27FC236}">
                <a16:creationId xmlns:a16="http://schemas.microsoft.com/office/drawing/2014/main" id="{4699D6A6-64A0-41BE-8B65-ABCED653AEA2}"/>
              </a:ext>
            </a:extLst>
          </p:cNvPr>
          <p:cNvSpPr>
            <a:spLocks noGrp="1"/>
          </p:cNvSpPr>
          <p:nvPr>
            <p:ph type="dt" sz="half" idx="10"/>
          </p:nvPr>
        </p:nvSpPr>
        <p:spPr/>
        <p:txBody>
          <a:bodyPr/>
          <a:lstStyle>
            <a:lvl1pPr algn="l">
              <a:defRPr sz="1000">
                <a:solidFill>
                  <a:prstClr val="black">
                    <a:tint val="75000"/>
                  </a:prstClr>
                </a:solidFill>
              </a:defRPr>
            </a:lvl1pPr>
          </a:lstStyle>
          <a:p>
            <a:pPr>
              <a:defRPr/>
            </a:pPr>
            <a:fld id="{BDC9C15C-354D-4694-906E-5D6865A1ADBE}" type="datetime1">
              <a:rPr lang="it-IT"/>
              <a:pPr>
                <a:defRPr/>
              </a:pPr>
              <a:t>17/11/2023</a:t>
            </a:fld>
            <a:endParaRPr lang="it-IT" dirty="0"/>
          </a:p>
        </p:txBody>
      </p:sp>
      <p:sp>
        <p:nvSpPr>
          <p:cNvPr id="6" name="Footer Placeholder 4">
            <a:extLst>
              <a:ext uri="{FF2B5EF4-FFF2-40B4-BE49-F238E27FC236}">
                <a16:creationId xmlns:a16="http://schemas.microsoft.com/office/drawing/2014/main" id="{3D54E09F-9A29-4584-86DE-74219821AC86}"/>
              </a:ext>
            </a:extLst>
          </p:cNvPr>
          <p:cNvSpPr>
            <a:spLocks noGrp="1"/>
          </p:cNvSpPr>
          <p:nvPr>
            <p:ph type="ftr" sz="quarter" idx="11"/>
          </p:nvPr>
        </p:nvSpPr>
        <p:spPr/>
        <p:txBody>
          <a:bodyPr/>
          <a:lstStyle>
            <a:lvl1pPr algn="ctr">
              <a:defRPr sz="1000">
                <a:solidFill>
                  <a:srgbClr val="000000"/>
                </a:solidFill>
              </a:defRPr>
            </a:lvl1pPr>
          </a:lstStyle>
          <a:p>
            <a:pPr>
              <a:defRPr/>
            </a:pPr>
            <a:r>
              <a:rPr lang="it-IT"/>
              <a:t>Prof.ssa Elena Cedrola - Fondamenti di Marketing Internazionale  Università di Macerata</a:t>
            </a:r>
            <a:endParaRPr lang="it-IT" dirty="0"/>
          </a:p>
        </p:txBody>
      </p:sp>
      <p:sp>
        <p:nvSpPr>
          <p:cNvPr id="7" name="Slide Number Placeholder 5">
            <a:extLst>
              <a:ext uri="{FF2B5EF4-FFF2-40B4-BE49-F238E27FC236}">
                <a16:creationId xmlns:a16="http://schemas.microsoft.com/office/drawing/2014/main" id="{084B12BC-5CF3-490B-AB58-5CCCF60E3A5F}"/>
              </a:ext>
            </a:extLst>
          </p:cNvPr>
          <p:cNvSpPr>
            <a:spLocks noGrp="1"/>
          </p:cNvSpPr>
          <p:nvPr>
            <p:ph type="sldNum" sz="quarter" idx="12"/>
          </p:nvPr>
        </p:nvSpPr>
        <p:spPr/>
        <p:txBody>
          <a:bodyPr/>
          <a:lstStyle>
            <a:lvl1pPr algn="r">
              <a:defRPr sz="1000">
                <a:solidFill>
                  <a:prstClr val="black">
                    <a:tint val="75000"/>
                  </a:prstClr>
                </a:solidFill>
              </a:defRPr>
            </a:lvl1pPr>
          </a:lstStyle>
          <a:p>
            <a:pPr>
              <a:defRPr/>
            </a:pPr>
            <a:fld id="{A71B7C7A-A0BF-47AE-B99F-45829EB6DD9F}" type="slidenum">
              <a:rPr lang="it-IT"/>
              <a:pPr>
                <a:defRPr/>
              </a:pPr>
              <a:t>‹N›</a:t>
            </a:fld>
            <a:endParaRPr lang="it-IT" dirty="0"/>
          </a:p>
        </p:txBody>
      </p:sp>
    </p:spTree>
    <p:extLst>
      <p:ext uri="{BB962C8B-B14F-4D97-AF65-F5344CB8AC3E}">
        <p14:creationId xmlns:p14="http://schemas.microsoft.com/office/powerpoint/2010/main" val="370225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cxnSp>
        <p:nvCxnSpPr>
          <p:cNvPr id="5" name="Straight Connector 10">
            <a:extLst>
              <a:ext uri="{FF2B5EF4-FFF2-40B4-BE49-F238E27FC236}">
                <a16:creationId xmlns:a16="http://schemas.microsoft.com/office/drawing/2014/main" id="{5297E8CD-0450-472A-A1F2-76EFE4D0522D}"/>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noAutofit/>
          </a:bodyPr>
          <a:lstStyle>
            <a:lvl1pPr>
              <a:defRPr sz="3600" b="1">
                <a:latin typeface="Arial"/>
                <a:cs typeface="Arial"/>
              </a:defRPr>
            </a:lvl1pPr>
          </a:lstStyle>
          <a:p>
            <a:r>
              <a:rPr lang="it-IT"/>
              <a:t>Fare clic per modificare lo stile del titolo</a:t>
            </a:r>
            <a:endParaRPr lang="it-IT" dirty="0"/>
          </a:p>
        </p:txBody>
      </p:sp>
      <p:sp>
        <p:nvSpPr>
          <p:cNvPr id="3" name="Content Placeholder 2"/>
          <p:cNvSpPr>
            <a:spLocks noGrp="1"/>
          </p:cNvSpPr>
          <p:nvPr>
            <p:ph sz="half" idx="1"/>
          </p:nvPr>
        </p:nvSpPr>
        <p:spPr>
          <a:xfrm>
            <a:off x="457200" y="1600200"/>
            <a:ext cx="4038600"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Content Placeholder 3"/>
          <p:cNvSpPr>
            <a:spLocks noGrp="1"/>
          </p:cNvSpPr>
          <p:nvPr>
            <p:ph sz="half" idx="2"/>
          </p:nvPr>
        </p:nvSpPr>
        <p:spPr>
          <a:xfrm>
            <a:off x="4648200" y="1600200"/>
            <a:ext cx="4038600" cy="4525963"/>
          </a:xfrm>
        </p:spPr>
        <p:txBody>
          <a:bodyPr/>
          <a:lstStyle>
            <a:lvl1pPr>
              <a:defRPr sz="2800">
                <a:latin typeface="Arial"/>
                <a:cs typeface="Arial"/>
              </a:defRPr>
            </a:lvl1pPr>
            <a:lvl2pPr>
              <a:defRPr sz="2400">
                <a:latin typeface="Arial"/>
                <a:cs typeface="Arial"/>
              </a:defRPr>
            </a:lvl2pPr>
            <a:lvl3pPr>
              <a:defRPr sz="2000">
                <a:latin typeface="Arial"/>
                <a:cs typeface="Arial"/>
              </a:defRPr>
            </a:lvl3pPr>
            <a:lvl4pPr>
              <a:defRPr sz="1800">
                <a:latin typeface="Arial"/>
                <a:cs typeface="Arial"/>
              </a:defRPr>
            </a:lvl4pPr>
            <a:lvl5pPr>
              <a:defRPr sz="1800">
                <a:latin typeface="Arial"/>
                <a:cs typeface="Arial"/>
              </a:defRPr>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6" name="Date Placeholder 2">
            <a:extLst>
              <a:ext uri="{FF2B5EF4-FFF2-40B4-BE49-F238E27FC236}">
                <a16:creationId xmlns:a16="http://schemas.microsoft.com/office/drawing/2014/main" id="{15FD4178-B022-4FF1-A07C-77CFD4AB2A19}"/>
              </a:ext>
            </a:extLst>
          </p:cNvPr>
          <p:cNvSpPr>
            <a:spLocks noGrp="1"/>
          </p:cNvSpPr>
          <p:nvPr>
            <p:ph type="dt" sz="half" idx="10"/>
          </p:nvPr>
        </p:nvSpPr>
        <p:spPr/>
        <p:txBody>
          <a:bodyPr/>
          <a:lstStyle>
            <a:lvl1pPr>
              <a:defRPr sz="800">
                <a:latin typeface="Arial"/>
                <a:cs typeface="Arial"/>
              </a:defRPr>
            </a:lvl1pPr>
          </a:lstStyle>
          <a:p>
            <a:pPr>
              <a:defRPr/>
            </a:pPr>
            <a:fld id="{26AF3A53-A835-4CBA-9565-A87F06B05B89}" type="datetime1">
              <a:rPr lang="it-IT"/>
              <a:pPr>
                <a:defRPr/>
              </a:pPr>
              <a:t>17/11/2023</a:t>
            </a:fld>
            <a:endParaRPr lang="it-IT" dirty="0"/>
          </a:p>
        </p:txBody>
      </p:sp>
      <p:sp>
        <p:nvSpPr>
          <p:cNvPr id="7" name="Footer Placeholder 3">
            <a:extLst>
              <a:ext uri="{FF2B5EF4-FFF2-40B4-BE49-F238E27FC236}">
                <a16:creationId xmlns:a16="http://schemas.microsoft.com/office/drawing/2014/main" id="{C9DE3715-FF60-4015-AE0E-D58B14EEC1E8}"/>
              </a:ext>
            </a:extLst>
          </p:cNvPr>
          <p:cNvSpPr>
            <a:spLocks noGrp="1"/>
          </p:cNvSpPr>
          <p:nvPr>
            <p:ph type="ftr" sz="quarter" idx="11"/>
          </p:nvPr>
        </p:nvSpPr>
        <p:spPr/>
        <p:txBody>
          <a:bodyPr/>
          <a:lstStyle>
            <a:lvl1pPr>
              <a:defRPr sz="800" b="1" i="0">
                <a:solidFill>
                  <a:srgbClr val="000000"/>
                </a:solidFill>
                <a:latin typeface="Arial"/>
                <a:cs typeface="Arial"/>
              </a:defRPr>
            </a:lvl1pPr>
          </a:lstStyle>
          <a:p>
            <a:pPr>
              <a:defRPr/>
            </a:pPr>
            <a:r>
              <a:rPr lang="it-IT"/>
              <a:t>Prof.ssa Elena Cedrola - Fondamenti di Marketing Internazionale  Università di Macerata</a:t>
            </a:r>
            <a:endParaRPr lang="it-IT" dirty="0"/>
          </a:p>
        </p:txBody>
      </p:sp>
      <p:sp>
        <p:nvSpPr>
          <p:cNvPr id="8" name="Slide Number Placeholder 4">
            <a:extLst>
              <a:ext uri="{FF2B5EF4-FFF2-40B4-BE49-F238E27FC236}">
                <a16:creationId xmlns:a16="http://schemas.microsoft.com/office/drawing/2014/main" id="{32FB64BE-19B8-4586-9927-A61F07266D8A}"/>
              </a:ext>
            </a:extLst>
          </p:cNvPr>
          <p:cNvSpPr>
            <a:spLocks noGrp="1"/>
          </p:cNvSpPr>
          <p:nvPr>
            <p:ph type="sldNum" sz="quarter" idx="12"/>
          </p:nvPr>
        </p:nvSpPr>
        <p:spPr>
          <a:xfrm>
            <a:off x="6651625" y="6356350"/>
            <a:ext cx="2133600" cy="365125"/>
          </a:xfrm>
        </p:spPr>
        <p:txBody>
          <a:bodyPr/>
          <a:lstStyle>
            <a:lvl1pPr>
              <a:defRPr sz="800">
                <a:solidFill>
                  <a:srgbClr val="000000"/>
                </a:solidFill>
                <a:latin typeface="Arial"/>
                <a:cs typeface="Arial"/>
              </a:defRPr>
            </a:lvl1pPr>
          </a:lstStyle>
          <a:p>
            <a:pPr>
              <a:defRPr/>
            </a:pPr>
            <a:fld id="{D308B9E8-3363-4F92-B26F-89E1C5DFF942}" type="slidenum">
              <a:rPr lang="it-IT"/>
              <a:pPr>
                <a:defRPr/>
              </a:pPr>
              <a:t>‹N›</a:t>
            </a:fld>
            <a:endParaRPr lang="it-IT" dirty="0"/>
          </a:p>
        </p:txBody>
      </p:sp>
    </p:spTree>
    <p:extLst>
      <p:ext uri="{BB962C8B-B14F-4D97-AF65-F5344CB8AC3E}">
        <p14:creationId xmlns:p14="http://schemas.microsoft.com/office/powerpoint/2010/main" val="29832811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cxnSp>
        <p:nvCxnSpPr>
          <p:cNvPr id="7" name="Straight Connector 16">
            <a:extLst>
              <a:ext uri="{FF2B5EF4-FFF2-40B4-BE49-F238E27FC236}">
                <a16:creationId xmlns:a16="http://schemas.microsoft.com/office/drawing/2014/main" id="{F6316615-1D2A-4F06-A8D5-43F95CF34C15}"/>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a:latin typeface="Arial"/>
                <a:cs typeface="Arial"/>
              </a:defRPr>
            </a:lvl1pPr>
          </a:lstStyle>
          <a:p>
            <a:r>
              <a:rPr lang="it-IT"/>
              <a:t>Fare clic per modificare lo stile del titolo</a:t>
            </a:r>
            <a:endParaRPr lang="it-IT" dirty="0"/>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atin typeface="Arial"/>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457200" y="2174875"/>
            <a:ext cx="4040188" cy="3951288"/>
          </a:xfrm>
        </p:spPr>
        <p:txBody>
          <a:bodyPr/>
          <a:lstStyle>
            <a:lvl1pPr>
              <a:defRPr sz="2400">
                <a:latin typeface="Arial"/>
                <a:cs typeface="Arial"/>
              </a:defRPr>
            </a:lvl1pPr>
            <a:lvl2pPr>
              <a:defRPr sz="2000">
                <a:latin typeface="Arial"/>
                <a:cs typeface="Arial"/>
              </a:defRPr>
            </a:lvl2pPr>
            <a:lvl3pPr>
              <a:defRPr sz="1800">
                <a:latin typeface="Arial"/>
                <a:cs typeface="Arial"/>
              </a:defRPr>
            </a:lvl3pPr>
            <a:lvl4pPr>
              <a:defRPr sz="1600">
                <a:latin typeface="Arial"/>
                <a:cs typeface="Arial"/>
              </a:defRPr>
            </a:lvl4pPr>
            <a:lvl5pPr>
              <a:defRPr sz="1600">
                <a:latin typeface="Arial"/>
                <a:cs typeface="Arial"/>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lang="it-IT" sz="2000" b="1" kern="1200" dirty="0" smtClean="0">
                <a:solidFill>
                  <a:schemeClr val="tx1"/>
                </a:solidFill>
                <a:latin typeface="Arial"/>
                <a:ea typeface="+mn-ea"/>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4645025" y="2174875"/>
            <a:ext cx="4041775" cy="3951288"/>
          </a:xfrm>
        </p:spPr>
        <p:txBody>
          <a:bodyPr>
            <a:normAutofit/>
          </a:bodyPr>
          <a:lstStyle>
            <a:lvl1pPr algn="l" defTabSz="457200" rtl="0" eaLnBrk="1" latinLnBrk="0" hangingPunct="1">
              <a:spcBef>
                <a:spcPct val="20000"/>
              </a:spcBef>
              <a:buFont typeface="Arial"/>
              <a:defRPr lang="it-IT" sz="2400" kern="1200" dirty="0" smtClean="0">
                <a:solidFill>
                  <a:schemeClr val="tx1"/>
                </a:solidFill>
                <a:latin typeface="Arial"/>
                <a:ea typeface="+mn-ea"/>
                <a:cs typeface="Arial"/>
              </a:defRPr>
            </a:lvl1pPr>
            <a:lvl2pPr algn="l" defTabSz="457200" rtl="0" eaLnBrk="1" latinLnBrk="0" hangingPunct="1">
              <a:spcBef>
                <a:spcPct val="20000"/>
              </a:spcBef>
              <a:buFont typeface="Arial"/>
              <a:defRPr lang="it-IT" sz="2400" kern="1200" dirty="0" smtClean="0">
                <a:solidFill>
                  <a:schemeClr val="tx1"/>
                </a:solidFill>
                <a:latin typeface="Arial"/>
                <a:ea typeface="+mn-ea"/>
                <a:cs typeface="Arial"/>
              </a:defRPr>
            </a:lvl2pPr>
            <a:lvl3pPr algn="l" defTabSz="457200" rtl="0" eaLnBrk="1" latinLnBrk="0" hangingPunct="1">
              <a:spcBef>
                <a:spcPct val="20000"/>
              </a:spcBef>
              <a:buFont typeface="Arial"/>
              <a:defRPr lang="it-IT" sz="2400" kern="1200" dirty="0" smtClean="0">
                <a:solidFill>
                  <a:schemeClr val="tx1"/>
                </a:solidFill>
                <a:latin typeface="Arial"/>
                <a:ea typeface="+mn-ea"/>
                <a:cs typeface="Arial"/>
              </a:defRPr>
            </a:lvl3pPr>
            <a:lvl4pPr algn="l" defTabSz="457200" rtl="0" eaLnBrk="1" latinLnBrk="0" hangingPunct="1">
              <a:spcBef>
                <a:spcPct val="20000"/>
              </a:spcBef>
              <a:buFont typeface="Arial"/>
              <a:defRPr lang="it-IT" sz="2400" kern="1200" dirty="0" smtClean="0">
                <a:solidFill>
                  <a:schemeClr val="tx1"/>
                </a:solidFill>
                <a:latin typeface="Arial"/>
                <a:ea typeface="+mn-ea"/>
                <a:cs typeface="Arial"/>
              </a:defRPr>
            </a:lvl4pPr>
            <a:lvl5pPr algn="l" defTabSz="457200" rtl="0" eaLnBrk="1" latinLnBrk="0" hangingPunct="1">
              <a:spcBef>
                <a:spcPct val="20000"/>
              </a:spcBef>
              <a:buFont typeface="Arial"/>
              <a:defRPr lang="it-IT" sz="2400" kern="1200" dirty="0" smtClean="0">
                <a:solidFill>
                  <a:schemeClr val="tx1"/>
                </a:solidFill>
                <a:latin typeface="Arial"/>
                <a:ea typeface="+mn-ea"/>
                <a:cs typeface="Arial"/>
              </a:defRPr>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8" name="Date Placeholder 2">
            <a:extLst>
              <a:ext uri="{FF2B5EF4-FFF2-40B4-BE49-F238E27FC236}">
                <a16:creationId xmlns:a16="http://schemas.microsoft.com/office/drawing/2014/main" id="{C712E605-1EBB-41B8-911B-644FE15AE9EF}"/>
              </a:ext>
            </a:extLst>
          </p:cNvPr>
          <p:cNvSpPr>
            <a:spLocks noGrp="1"/>
          </p:cNvSpPr>
          <p:nvPr>
            <p:ph type="dt" sz="half" idx="10"/>
          </p:nvPr>
        </p:nvSpPr>
        <p:spPr/>
        <p:txBody>
          <a:bodyPr/>
          <a:lstStyle>
            <a:lvl1pPr>
              <a:defRPr sz="800">
                <a:latin typeface="Arial"/>
                <a:cs typeface="Arial"/>
              </a:defRPr>
            </a:lvl1pPr>
          </a:lstStyle>
          <a:p>
            <a:pPr>
              <a:defRPr/>
            </a:pPr>
            <a:fld id="{8D6A1C1D-7F52-4F24-B164-00C5EA7B295A}" type="datetime1">
              <a:rPr lang="it-IT"/>
              <a:pPr>
                <a:defRPr/>
              </a:pPr>
              <a:t>17/11/2023</a:t>
            </a:fld>
            <a:endParaRPr lang="it-IT" dirty="0"/>
          </a:p>
        </p:txBody>
      </p:sp>
      <p:sp>
        <p:nvSpPr>
          <p:cNvPr id="9" name="Footer Placeholder 3">
            <a:extLst>
              <a:ext uri="{FF2B5EF4-FFF2-40B4-BE49-F238E27FC236}">
                <a16:creationId xmlns:a16="http://schemas.microsoft.com/office/drawing/2014/main" id="{15E41953-61F7-491B-9314-B31F0A6C7BE4}"/>
              </a:ext>
            </a:extLst>
          </p:cNvPr>
          <p:cNvSpPr>
            <a:spLocks noGrp="1"/>
          </p:cNvSpPr>
          <p:nvPr>
            <p:ph type="ftr" sz="quarter" idx="11"/>
          </p:nvPr>
        </p:nvSpPr>
        <p:spPr/>
        <p:txBody>
          <a:bodyPr/>
          <a:lstStyle>
            <a:lvl1pPr>
              <a:defRPr sz="800" b="1" i="0">
                <a:solidFill>
                  <a:prstClr val="black"/>
                </a:solidFill>
                <a:latin typeface="Arial"/>
                <a:cs typeface="Arial"/>
              </a:defRPr>
            </a:lvl1pPr>
          </a:lstStyle>
          <a:p>
            <a:pPr>
              <a:defRPr/>
            </a:pPr>
            <a:r>
              <a:rPr lang="it-IT"/>
              <a:t>Prof.ssa Elena Cedrola - Fondamenti di Marketing Internazionale  Università di Macerata</a:t>
            </a:r>
            <a:endParaRPr lang="it-IT" dirty="0"/>
          </a:p>
        </p:txBody>
      </p:sp>
      <p:sp>
        <p:nvSpPr>
          <p:cNvPr id="10" name="Slide Number Placeholder 4">
            <a:extLst>
              <a:ext uri="{FF2B5EF4-FFF2-40B4-BE49-F238E27FC236}">
                <a16:creationId xmlns:a16="http://schemas.microsoft.com/office/drawing/2014/main" id="{316D570F-BBA1-4ACF-9B6B-5D7B78FFEAE4}"/>
              </a:ext>
            </a:extLst>
          </p:cNvPr>
          <p:cNvSpPr>
            <a:spLocks noGrp="1"/>
          </p:cNvSpPr>
          <p:nvPr>
            <p:ph type="sldNum" sz="quarter" idx="12"/>
          </p:nvPr>
        </p:nvSpPr>
        <p:spPr>
          <a:xfrm>
            <a:off x="6651625" y="6356350"/>
            <a:ext cx="2133600" cy="365125"/>
          </a:xfrm>
        </p:spPr>
        <p:txBody>
          <a:bodyPr/>
          <a:lstStyle>
            <a:lvl1pPr>
              <a:defRPr sz="800">
                <a:latin typeface="Arial"/>
                <a:cs typeface="Arial"/>
              </a:defRPr>
            </a:lvl1pPr>
          </a:lstStyle>
          <a:p>
            <a:pPr>
              <a:defRPr/>
            </a:pPr>
            <a:fld id="{0175E10A-F6AF-4958-9538-9BC5A5BA5937}" type="slidenum">
              <a:rPr lang="it-IT"/>
              <a:pPr>
                <a:defRPr/>
              </a:pPr>
              <a:t>‹N›</a:t>
            </a:fld>
            <a:endParaRPr lang="it-IT" dirty="0"/>
          </a:p>
        </p:txBody>
      </p:sp>
    </p:spTree>
    <p:extLst>
      <p:ext uri="{BB962C8B-B14F-4D97-AF65-F5344CB8AC3E}">
        <p14:creationId xmlns:p14="http://schemas.microsoft.com/office/powerpoint/2010/main" val="1131256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cxnSp>
        <p:nvCxnSpPr>
          <p:cNvPr id="3" name="Straight Connector 6">
            <a:extLst>
              <a:ext uri="{FF2B5EF4-FFF2-40B4-BE49-F238E27FC236}">
                <a16:creationId xmlns:a16="http://schemas.microsoft.com/office/drawing/2014/main" id="{445A4169-D1B1-410C-8D75-8D230838D9B3}"/>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lvl1pPr>
              <a:defRPr b="1">
                <a:latin typeface="Arial"/>
                <a:cs typeface="Arial"/>
              </a:defRPr>
            </a:lvl1pPr>
          </a:lstStyle>
          <a:p>
            <a:r>
              <a:rPr lang="it-IT"/>
              <a:t>Fare clic per modificare lo stile del titolo</a:t>
            </a:r>
            <a:endParaRPr lang="it-IT" dirty="0"/>
          </a:p>
        </p:txBody>
      </p:sp>
      <p:sp>
        <p:nvSpPr>
          <p:cNvPr id="4" name="Date Placeholder 2">
            <a:extLst>
              <a:ext uri="{FF2B5EF4-FFF2-40B4-BE49-F238E27FC236}">
                <a16:creationId xmlns:a16="http://schemas.microsoft.com/office/drawing/2014/main" id="{969B1D23-13AF-4135-8B03-74C782DC2E8A}"/>
              </a:ext>
            </a:extLst>
          </p:cNvPr>
          <p:cNvSpPr>
            <a:spLocks noGrp="1"/>
          </p:cNvSpPr>
          <p:nvPr>
            <p:ph type="dt" sz="half" idx="10"/>
          </p:nvPr>
        </p:nvSpPr>
        <p:spPr/>
        <p:txBody>
          <a:bodyPr/>
          <a:lstStyle>
            <a:lvl1pPr>
              <a:defRPr sz="800">
                <a:latin typeface="Arial"/>
                <a:cs typeface="Arial"/>
              </a:defRPr>
            </a:lvl1pPr>
          </a:lstStyle>
          <a:p>
            <a:pPr>
              <a:defRPr/>
            </a:pPr>
            <a:fld id="{047BCAC1-86DF-477D-86F5-460370AA341F}" type="datetime1">
              <a:rPr lang="it-IT"/>
              <a:pPr>
                <a:defRPr/>
              </a:pPr>
              <a:t>17/11/2023</a:t>
            </a:fld>
            <a:endParaRPr lang="it-IT" dirty="0"/>
          </a:p>
        </p:txBody>
      </p:sp>
      <p:sp>
        <p:nvSpPr>
          <p:cNvPr id="5" name="Footer Placeholder 3">
            <a:extLst>
              <a:ext uri="{FF2B5EF4-FFF2-40B4-BE49-F238E27FC236}">
                <a16:creationId xmlns:a16="http://schemas.microsoft.com/office/drawing/2014/main" id="{A5B1925E-ED22-47EA-8B84-8C9E6BA11CC9}"/>
              </a:ext>
            </a:extLst>
          </p:cNvPr>
          <p:cNvSpPr>
            <a:spLocks noGrp="1"/>
          </p:cNvSpPr>
          <p:nvPr>
            <p:ph type="ftr" sz="quarter" idx="11"/>
          </p:nvPr>
        </p:nvSpPr>
        <p:spPr/>
        <p:txBody>
          <a:bodyPr/>
          <a:lstStyle>
            <a:lvl1pPr>
              <a:defRPr sz="800" b="1" i="0">
                <a:latin typeface="Arial"/>
                <a:cs typeface="Arial"/>
              </a:defRPr>
            </a:lvl1pPr>
          </a:lstStyle>
          <a:p>
            <a:pPr>
              <a:defRPr/>
            </a:pPr>
            <a:r>
              <a:rPr lang="it-IT"/>
              <a:t>Prof.ssa Elena Cedrola - Fondamenti di Marketing Internazionale  Università di Macerata</a:t>
            </a:r>
            <a:endParaRPr lang="it-IT" dirty="0"/>
          </a:p>
        </p:txBody>
      </p:sp>
      <p:sp>
        <p:nvSpPr>
          <p:cNvPr id="6" name="Slide Number Placeholder 4">
            <a:extLst>
              <a:ext uri="{FF2B5EF4-FFF2-40B4-BE49-F238E27FC236}">
                <a16:creationId xmlns:a16="http://schemas.microsoft.com/office/drawing/2014/main" id="{ABCCE28E-3B71-4B10-A437-E03725E41000}"/>
              </a:ext>
            </a:extLst>
          </p:cNvPr>
          <p:cNvSpPr>
            <a:spLocks noGrp="1"/>
          </p:cNvSpPr>
          <p:nvPr>
            <p:ph type="sldNum" sz="quarter" idx="12"/>
          </p:nvPr>
        </p:nvSpPr>
        <p:spPr/>
        <p:txBody>
          <a:bodyPr/>
          <a:lstStyle>
            <a:lvl1pPr>
              <a:defRPr sz="800">
                <a:latin typeface="Arial"/>
                <a:cs typeface="Arial"/>
              </a:defRPr>
            </a:lvl1pPr>
          </a:lstStyle>
          <a:p>
            <a:pPr>
              <a:defRPr/>
            </a:pPr>
            <a:fld id="{7B6D1224-6ACE-457E-99CF-21AF7A506514}" type="slidenum">
              <a:rPr lang="it-IT"/>
              <a:pPr>
                <a:defRPr/>
              </a:pPr>
              <a:t>‹N›</a:t>
            </a:fld>
            <a:endParaRPr lang="it-IT" dirty="0"/>
          </a:p>
        </p:txBody>
      </p:sp>
    </p:spTree>
    <p:extLst>
      <p:ext uri="{BB962C8B-B14F-4D97-AF65-F5344CB8AC3E}">
        <p14:creationId xmlns:p14="http://schemas.microsoft.com/office/powerpoint/2010/main" val="374035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cxnSp>
        <p:nvCxnSpPr>
          <p:cNvPr id="2" name="Straight Connector 9">
            <a:extLst>
              <a:ext uri="{FF2B5EF4-FFF2-40B4-BE49-F238E27FC236}">
                <a16:creationId xmlns:a16="http://schemas.microsoft.com/office/drawing/2014/main" id="{4C8113BF-FFEE-48B0-8EB8-95D4594581E2}"/>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3" name="Date Placeholder 2">
            <a:extLst>
              <a:ext uri="{FF2B5EF4-FFF2-40B4-BE49-F238E27FC236}">
                <a16:creationId xmlns:a16="http://schemas.microsoft.com/office/drawing/2014/main" id="{5C2687C5-903A-40E0-85E8-4D349FEF494F}"/>
              </a:ext>
            </a:extLst>
          </p:cNvPr>
          <p:cNvSpPr>
            <a:spLocks noGrp="1"/>
          </p:cNvSpPr>
          <p:nvPr>
            <p:ph type="dt" sz="half" idx="10"/>
          </p:nvPr>
        </p:nvSpPr>
        <p:spPr/>
        <p:txBody>
          <a:bodyPr/>
          <a:lstStyle>
            <a:lvl1pPr>
              <a:defRPr sz="800">
                <a:latin typeface="Arial"/>
                <a:cs typeface="Arial"/>
              </a:defRPr>
            </a:lvl1pPr>
          </a:lstStyle>
          <a:p>
            <a:pPr>
              <a:defRPr/>
            </a:pPr>
            <a:fld id="{75EABFFD-3F42-4BD7-BB8C-64DAC3967BD6}" type="datetime1">
              <a:rPr lang="it-IT"/>
              <a:pPr>
                <a:defRPr/>
              </a:pPr>
              <a:t>17/11/2023</a:t>
            </a:fld>
            <a:endParaRPr lang="it-IT" dirty="0"/>
          </a:p>
        </p:txBody>
      </p:sp>
      <p:sp>
        <p:nvSpPr>
          <p:cNvPr id="4" name="Footer Placeholder 3">
            <a:extLst>
              <a:ext uri="{FF2B5EF4-FFF2-40B4-BE49-F238E27FC236}">
                <a16:creationId xmlns:a16="http://schemas.microsoft.com/office/drawing/2014/main" id="{B4B78175-91A1-4C3D-98C5-42E44407731F}"/>
              </a:ext>
            </a:extLst>
          </p:cNvPr>
          <p:cNvSpPr>
            <a:spLocks noGrp="1"/>
          </p:cNvSpPr>
          <p:nvPr>
            <p:ph type="ftr" sz="quarter" idx="11"/>
          </p:nvPr>
        </p:nvSpPr>
        <p:spPr/>
        <p:txBody>
          <a:bodyPr/>
          <a:lstStyle>
            <a:lvl1pPr>
              <a:defRPr sz="800" b="1" i="0">
                <a:latin typeface="Arial"/>
                <a:cs typeface="Arial"/>
              </a:defRPr>
            </a:lvl1pPr>
          </a:lstStyle>
          <a:p>
            <a:pPr>
              <a:defRPr/>
            </a:pPr>
            <a:r>
              <a:rPr lang="it-IT"/>
              <a:t>Prof.ssa Elena Cedrola - Fondamenti di Marketing Internazionale  Università di Macerata</a:t>
            </a:r>
            <a:endParaRPr lang="it-IT" dirty="0"/>
          </a:p>
        </p:txBody>
      </p:sp>
      <p:sp>
        <p:nvSpPr>
          <p:cNvPr id="5" name="Slide Number Placeholder 4">
            <a:extLst>
              <a:ext uri="{FF2B5EF4-FFF2-40B4-BE49-F238E27FC236}">
                <a16:creationId xmlns:a16="http://schemas.microsoft.com/office/drawing/2014/main" id="{BA1E5E48-C1F7-48FE-B851-D4F765C38CE4}"/>
              </a:ext>
            </a:extLst>
          </p:cNvPr>
          <p:cNvSpPr>
            <a:spLocks noGrp="1"/>
          </p:cNvSpPr>
          <p:nvPr>
            <p:ph type="sldNum" sz="quarter" idx="12"/>
          </p:nvPr>
        </p:nvSpPr>
        <p:spPr/>
        <p:txBody>
          <a:bodyPr/>
          <a:lstStyle>
            <a:lvl1pPr>
              <a:defRPr sz="800">
                <a:latin typeface="Arial"/>
                <a:cs typeface="Arial"/>
              </a:defRPr>
            </a:lvl1pPr>
          </a:lstStyle>
          <a:p>
            <a:pPr>
              <a:defRPr/>
            </a:pPr>
            <a:fld id="{574CF43D-A795-418F-B6EC-A1B164933479}" type="slidenum">
              <a:rPr lang="it-IT"/>
              <a:pPr>
                <a:defRPr/>
              </a:pPr>
              <a:t>‹N›</a:t>
            </a:fld>
            <a:endParaRPr lang="it-IT" dirty="0"/>
          </a:p>
        </p:txBody>
      </p:sp>
    </p:spTree>
    <p:extLst>
      <p:ext uri="{BB962C8B-B14F-4D97-AF65-F5344CB8AC3E}">
        <p14:creationId xmlns:p14="http://schemas.microsoft.com/office/powerpoint/2010/main" val="251119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cxnSp>
        <p:nvCxnSpPr>
          <p:cNvPr id="5" name="Straight Connector 10">
            <a:extLst>
              <a:ext uri="{FF2B5EF4-FFF2-40B4-BE49-F238E27FC236}">
                <a16:creationId xmlns:a16="http://schemas.microsoft.com/office/drawing/2014/main" id="{30EBA5B3-C70F-463C-9C56-023E4C2024F6}"/>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457200" y="864000"/>
            <a:ext cx="3008313" cy="571100"/>
          </a:xfrm>
        </p:spPr>
        <p:txBody>
          <a:bodyPr anchor="b"/>
          <a:lstStyle>
            <a:lvl1pPr algn="l">
              <a:defRPr sz="2000" b="1">
                <a:latin typeface="Arial"/>
                <a:cs typeface="Arial"/>
              </a:defRPr>
            </a:lvl1pPr>
          </a:lstStyle>
          <a:p>
            <a:r>
              <a:rPr lang="it-IT"/>
              <a:t>Fare clic per modificare lo stile del titolo</a:t>
            </a:r>
            <a:endParaRPr lang="it-IT" dirty="0"/>
          </a:p>
        </p:txBody>
      </p:sp>
      <p:sp>
        <p:nvSpPr>
          <p:cNvPr id="3" name="Content Placeholder 2"/>
          <p:cNvSpPr>
            <a:spLocks noGrp="1"/>
          </p:cNvSpPr>
          <p:nvPr>
            <p:ph idx="1"/>
          </p:nvPr>
        </p:nvSpPr>
        <p:spPr>
          <a:xfrm>
            <a:off x="3575050" y="864000"/>
            <a:ext cx="5111750" cy="5262163"/>
          </a:xfrm>
        </p:spPr>
        <p:txBody>
          <a:bodyPr/>
          <a:lstStyle>
            <a:lvl1pPr>
              <a:defRPr sz="3200">
                <a:latin typeface="Arial"/>
                <a:cs typeface="Arial"/>
              </a:defRPr>
            </a:lvl1pPr>
            <a:lvl2pPr>
              <a:defRPr sz="2800">
                <a:latin typeface="Arial"/>
                <a:cs typeface="Arial"/>
              </a:defRPr>
            </a:lvl2pPr>
            <a:lvl3pPr>
              <a:defRPr sz="2400">
                <a:latin typeface="Arial"/>
                <a:cs typeface="Arial"/>
              </a:defRPr>
            </a:lvl3pPr>
            <a:lvl4pPr>
              <a:defRPr sz="2000">
                <a:latin typeface="Arial"/>
                <a:cs typeface="Arial"/>
              </a:defRPr>
            </a:lvl4pPr>
            <a:lvl5pPr>
              <a:defRPr sz="2000">
                <a:latin typeface="Arial"/>
                <a:cs typeface="Arial"/>
              </a:defRPr>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6" name="Date Placeholder 2">
            <a:extLst>
              <a:ext uri="{FF2B5EF4-FFF2-40B4-BE49-F238E27FC236}">
                <a16:creationId xmlns:a16="http://schemas.microsoft.com/office/drawing/2014/main" id="{147BDCF5-2A3C-4142-947C-8CF67083C381}"/>
              </a:ext>
            </a:extLst>
          </p:cNvPr>
          <p:cNvSpPr>
            <a:spLocks noGrp="1"/>
          </p:cNvSpPr>
          <p:nvPr>
            <p:ph type="dt" sz="half" idx="10"/>
          </p:nvPr>
        </p:nvSpPr>
        <p:spPr/>
        <p:txBody>
          <a:bodyPr/>
          <a:lstStyle>
            <a:lvl1pPr>
              <a:defRPr sz="800">
                <a:latin typeface="Arial"/>
                <a:cs typeface="Arial"/>
              </a:defRPr>
            </a:lvl1pPr>
          </a:lstStyle>
          <a:p>
            <a:pPr>
              <a:defRPr/>
            </a:pPr>
            <a:fld id="{F776E4C7-110B-4971-A1AB-3F8BE4ED0F1F}" type="datetime1">
              <a:rPr lang="it-IT"/>
              <a:pPr>
                <a:defRPr/>
              </a:pPr>
              <a:t>17/11/2023</a:t>
            </a:fld>
            <a:endParaRPr lang="it-IT" dirty="0"/>
          </a:p>
        </p:txBody>
      </p:sp>
      <p:sp>
        <p:nvSpPr>
          <p:cNvPr id="7" name="Footer Placeholder 3">
            <a:extLst>
              <a:ext uri="{FF2B5EF4-FFF2-40B4-BE49-F238E27FC236}">
                <a16:creationId xmlns:a16="http://schemas.microsoft.com/office/drawing/2014/main" id="{0A9734EA-6105-4EAC-88F5-684CF2A5F81A}"/>
              </a:ext>
            </a:extLst>
          </p:cNvPr>
          <p:cNvSpPr>
            <a:spLocks noGrp="1"/>
          </p:cNvSpPr>
          <p:nvPr>
            <p:ph type="ftr" sz="quarter" idx="11"/>
          </p:nvPr>
        </p:nvSpPr>
        <p:spPr/>
        <p:txBody>
          <a:bodyPr/>
          <a:lstStyle>
            <a:lvl1pPr>
              <a:defRPr sz="800" b="1" i="0">
                <a:latin typeface="Arial"/>
                <a:cs typeface="Arial"/>
              </a:defRPr>
            </a:lvl1pPr>
          </a:lstStyle>
          <a:p>
            <a:pPr>
              <a:defRPr/>
            </a:pPr>
            <a:r>
              <a:rPr lang="it-IT"/>
              <a:t>Prof.ssa Elena Cedrola - Fondamenti di Marketing Internazionale  Università di Macerata</a:t>
            </a:r>
            <a:endParaRPr lang="it-IT" dirty="0"/>
          </a:p>
        </p:txBody>
      </p:sp>
      <p:sp>
        <p:nvSpPr>
          <p:cNvPr id="8" name="Slide Number Placeholder 4">
            <a:extLst>
              <a:ext uri="{FF2B5EF4-FFF2-40B4-BE49-F238E27FC236}">
                <a16:creationId xmlns:a16="http://schemas.microsoft.com/office/drawing/2014/main" id="{88E1F325-94A4-4605-BED4-B10B6CF8F839}"/>
              </a:ext>
            </a:extLst>
          </p:cNvPr>
          <p:cNvSpPr>
            <a:spLocks noGrp="1"/>
          </p:cNvSpPr>
          <p:nvPr>
            <p:ph type="sldNum" sz="quarter" idx="12"/>
          </p:nvPr>
        </p:nvSpPr>
        <p:spPr>
          <a:xfrm>
            <a:off x="6651625" y="6356350"/>
            <a:ext cx="2133600" cy="365125"/>
          </a:xfrm>
        </p:spPr>
        <p:txBody>
          <a:bodyPr/>
          <a:lstStyle>
            <a:lvl1pPr>
              <a:defRPr sz="800">
                <a:latin typeface="Arial"/>
                <a:cs typeface="Arial"/>
              </a:defRPr>
            </a:lvl1pPr>
          </a:lstStyle>
          <a:p>
            <a:pPr>
              <a:defRPr/>
            </a:pPr>
            <a:fld id="{CAF3081B-E125-48F2-B47E-BDF94B56C36A}" type="slidenum">
              <a:rPr lang="it-IT"/>
              <a:pPr>
                <a:defRPr/>
              </a:pPr>
              <a:t>‹N›</a:t>
            </a:fld>
            <a:endParaRPr lang="it-IT" dirty="0"/>
          </a:p>
        </p:txBody>
      </p:sp>
    </p:spTree>
    <p:extLst>
      <p:ext uri="{BB962C8B-B14F-4D97-AF65-F5344CB8AC3E}">
        <p14:creationId xmlns:p14="http://schemas.microsoft.com/office/powerpoint/2010/main" val="409666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cxnSp>
        <p:nvCxnSpPr>
          <p:cNvPr id="5" name="Straight Connector 11">
            <a:extLst>
              <a:ext uri="{FF2B5EF4-FFF2-40B4-BE49-F238E27FC236}">
                <a16:creationId xmlns:a16="http://schemas.microsoft.com/office/drawing/2014/main" id="{42CCBDEF-7042-48D3-B310-B97B7A67C5CC}"/>
              </a:ext>
            </a:extLst>
          </p:cNvPr>
          <p:cNvCxnSpPr/>
          <p:nvPr userDrawn="1"/>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1792288" y="4800600"/>
            <a:ext cx="5486400" cy="566738"/>
          </a:xfrm>
        </p:spPr>
        <p:txBody>
          <a:bodyPr anchor="b"/>
          <a:lstStyle>
            <a:lvl1pPr algn="l">
              <a:defRPr sz="2000" b="1">
                <a:latin typeface="Arial"/>
                <a:cs typeface="Arial"/>
              </a:defRPr>
            </a:lvl1pPr>
          </a:lstStyle>
          <a:p>
            <a:r>
              <a:rPr lang="it-IT"/>
              <a:t>Fare clic per modificare lo stile del titolo</a:t>
            </a:r>
            <a:endParaRPr lang="it-IT" dirty="0"/>
          </a:p>
        </p:txBody>
      </p:sp>
      <p:sp>
        <p:nvSpPr>
          <p:cNvPr id="3" name="Picture Placeholder 2"/>
          <p:cNvSpPr>
            <a:spLocks noGrp="1"/>
          </p:cNvSpPr>
          <p:nvPr>
            <p:ph type="pic" idx="1"/>
          </p:nvPr>
        </p:nvSpPr>
        <p:spPr>
          <a:xfrm>
            <a:off x="1792288" y="915839"/>
            <a:ext cx="5486400" cy="381173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it-IT" noProof="0"/>
              <a:t>Fare clic sull'icona per inserire un'immagine</a:t>
            </a:r>
            <a:endParaRPr lang="it-IT"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6" name="Date Placeholder 2">
            <a:extLst>
              <a:ext uri="{FF2B5EF4-FFF2-40B4-BE49-F238E27FC236}">
                <a16:creationId xmlns:a16="http://schemas.microsoft.com/office/drawing/2014/main" id="{64F8E8C6-1CF8-439F-95AE-38B42212143C}"/>
              </a:ext>
            </a:extLst>
          </p:cNvPr>
          <p:cNvSpPr>
            <a:spLocks noGrp="1"/>
          </p:cNvSpPr>
          <p:nvPr>
            <p:ph type="dt" sz="half" idx="10"/>
          </p:nvPr>
        </p:nvSpPr>
        <p:spPr/>
        <p:txBody>
          <a:bodyPr/>
          <a:lstStyle>
            <a:lvl1pPr>
              <a:defRPr sz="800">
                <a:latin typeface="Arial"/>
                <a:cs typeface="Arial"/>
              </a:defRPr>
            </a:lvl1pPr>
          </a:lstStyle>
          <a:p>
            <a:pPr>
              <a:defRPr/>
            </a:pPr>
            <a:fld id="{DADCDD33-66EA-4480-8DD3-9F38615611E1}" type="datetime1">
              <a:rPr lang="it-IT"/>
              <a:pPr>
                <a:defRPr/>
              </a:pPr>
              <a:t>17/11/2023</a:t>
            </a:fld>
            <a:endParaRPr lang="it-IT" dirty="0"/>
          </a:p>
        </p:txBody>
      </p:sp>
      <p:sp>
        <p:nvSpPr>
          <p:cNvPr id="7" name="Footer Placeholder 3">
            <a:extLst>
              <a:ext uri="{FF2B5EF4-FFF2-40B4-BE49-F238E27FC236}">
                <a16:creationId xmlns:a16="http://schemas.microsoft.com/office/drawing/2014/main" id="{E6270DD7-3335-4B7C-927C-D397ABDC5B8A}"/>
              </a:ext>
            </a:extLst>
          </p:cNvPr>
          <p:cNvSpPr>
            <a:spLocks noGrp="1"/>
          </p:cNvSpPr>
          <p:nvPr>
            <p:ph type="ftr" sz="quarter" idx="11"/>
          </p:nvPr>
        </p:nvSpPr>
        <p:spPr/>
        <p:txBody>
          <a:bodyPr/>
          <a:lstStyle>
            <a:lvl1pPr>
              <a:defRPr sz="800" b="1" i="0">
                <a:latin typeface="Arial"/>
                <a:cs typeface="Arial"/>
              </a:defRPr>
            </a:lvl1pPr>
          </a:lstStyle>
          <a:p>
            <a:pPr>
              <a:defRPr/>
            </a:pPr>
            <a:r>
              <a:rPr lang="it-IT"/>
              <a:t>Prof.ssa Elena Cedrola - Fondamenti di Marketing Internazionale  Università di Macerata</a:t>
            </a:r>
            <a:endParaRPr lang="it-IT" dirty="0"/>
          </a:p>
        </p:txBody>
      </p:sp>
      <p:sp>
        <p:nvSpPr>
          <p:cNvPr id="8" name="Slide Number Placeholder 4">
            <a:extLst>
              <a:ext uri="{FF2B5EF4-FFF2-40B4-BE49-F238E27FC236}">
                <a16:creationId xmlns:a16="http://schemas.microsoft.com/office/drawing/2014/main" id="{C6E05945-901D-49ED-8726-DCCE9FB70BE5}"/>
              </a:ext>
            </a:extLst>
          </p:cNvPr>
          <p:cNvSpPr>
            <a:spLocks noGrp="1"/>
          </p:cNvSpPr>
          <p:nvPr>
            <p:ph type="sldNum" sz="quarter" idx="12"/>
          </p:nvPr>
        </p:nvSpPr>
        <p:spPr>
          <a:xfrm>
            <a:off x="6651625" y="6356350"/>
            <a:ext cx="2133600" cy="365125"/>
          </a:xfrm>
        </p:spPr>
        <p:txBody>
          <a:bodyPr/>
          <a:lstStyle>
            <a:lvl1pPr>
              <a:defRPr sz="800">
                <a:latin typeface="Arial"/>
                <a:cs typeface="Arial"/>
              </a:defRPr>
            </a:lvl1pPr>
          </a:lstStyle>
          <a:p>
            <a:pPr>
              <a:defRPr/>
            </a:pPr>
            <a:fld id="{774BB100-E25F-4FCE-9186-31FB26C2BFEC}" type="slidenum">
              <a:rPr lang="it-IT"/>
              <a:pPr>
                <a:defRPr/>
              </a:pPr>
              <a:t>‹N›</a:t>
            </a:fld>
            <a:endParaRPr lang="it-IT" dirty="0"/>
          </a:p>
        </p:txBody>
      </p:sp>
    </p:spTree>
    <p:extLst>
      <p:ext uri="{BB962C8B-B14F-4D97-AF65-F5344CB8AC3E}">
        <p14:creationId xmlns:p14="http://schemas.microsoft.com/office/powerpoint/2010/main" val="28839682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68AC482-A93D-4066-9AF1-6B661F0B0CAB}"/>
              </a:ext>
            </a:extLst>
          </p:cNvPr>
          <p:cNvSpPr>
            <a:spLocks noGrp="1"/>
          </p:cNvSpPr>
          <p:nvPr>
            <p:ph type="title"/>
          </p:nvPr>
        </p:nvSpPr>
        <p:spPr bwMode="auto">
          <a:xfrm>
            <a:off x="457200" y="909638"/>
            <a:ext cx="822960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a:t>
            </a:r>
          </a:p>
        </p:txBody>
      </p:sp>
      <p:sp>
        <p:nvSpPr>
          <p:cNvPr id="1027" name="Text Placeholder 2">
            <a:extLst>
              <a:ext uri="{FF2B5EF4-FFF2-40B4-BE49-F238E27FC236}">
                <a16:creationId xmlns:a16="http://schemas.microsoft.com/office/drawing/2014/main" id="{5E9DE0EE-F68E-4BC3-B70C-393F100E2A4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Date Placeholder 3">
            <a:extLst>
              <a:ext uri="{FF2B5EF4-FFF2-40B4-BE49-F238E27FC236}">
                <a16:creationId xmlns:a16="http://schemas.microsoft.com/office/drawing/2014/main" id="{623BB2CB-8CA3-41AC-91B1-5C4F538E8EEA}"/>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000" b="0">
                <a:solidFill>
                  <a:prstClr val="black">
                    <a:tint val="75000"/>
                  </a:prstClr>
                </a:solidFill>
                <a:latin typeface="Calibri"/>
              </a:defRPr>
            </a:lvl1pPr>
          </a:lstStyle>
          <a:p>
            <a:pPr>
              <a:defRPr/>
            </a:pPr>
            <a:fld id="{51EA5811-A2F5-409F-859A-293C2C3F52E3}" type="datetime1">
              <a:rPr lang="it-IT"/>
              <a:pPr>
                <a:defRPr/>
              </a:pPr>
              <a:t>17/11/2023</a:t>
            </a:fld>
            <a:endParaRPr lang="it-IT" dirty="0"/>
          </a:p>
        </p:txBody>
      </p:sp>
      <p:sp>
        <p:nvSpPr>
          <p:cNvPr id="5" name="Footer Placeholder 4">
            <a:extLst>
              <a:ext uri="{FF2B5EF4-FFF2-40B4-BE49-F238E27FC236}">
                <a16:creationId xmlns:a16="http://schemas.microsoft.com/office/drawing/2014/main" id="{FF9B353A-4D90-4ACD-8726-2E29C405552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000" b="0">
                <a:solidFill>
                  <a:srgbClr val="000000"/>
                </a:solidFill>
                <a:latin typeface="Calibri"/>
              </a:defRPr>
            </a:lvl1pPr>
          </a:lstStyle>
          <a:p>
            <a:pPr>
              <a:defRPr/>
            </a:pPr>
            <a:r>
              <a:rPr lang="it-IT"/>
              <a:t>Prof.ssa Elena Cedrola - Fondamenti di Marketing Internazionale  Università di Macerata</a:t>
            </a:r>
            <a:endParaRPr lang="it-IT" dirty="0"/>
          </a:p>
        </p:txBody>
      </p:sp>
      <p:sp>
        <p:nvSpPr>
          <p:cNvPr id="6" name="Slide Number Placeholder 5">
            <a:extLst>
              <a:ext uri="{FF2B5EF4-FFF2-40B4-BE49-F238E27FC236}">
                <a16:creationId xmlns:a16="http://schemas.microsoft.com/office/drawing/2014/main" id="{A19C73EA-8701-427F-95D3-0B0386C6BF00}"/>
              </a:ext>
            </a:extLst>
          </p:cNvPr>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000" b="0">
                <a:solidFill>
                  <a:prstClr val="black">
                    <a:tint val="75000"/>
                  </a:prstClr>
                </a:solidFill>
                <a:latin typeface="Calibri"/>
              </a:defRPr>
            </a:lvl1pPr>
          </a:lstStyle>
          <a:p>
            <a:pPr>
              <a:defRPr/>
            </a:pPr>
            <a:fld id="{2738F22C-6F2D-4730-B527-359C18A601CE}" type="slidenum">
              <a:rPr lang="it-IT"/>
              <a:pPr>
                <a:defRPr/>
              </a:pPr>
              <a:t>‹N›</a:t>
            </a:fld>
            <a:endParaRPr lang="it-IT" dirty="0"/>
          </a:p>
        </p:txBody>
      </p:sp>
      <p:cxnSp>
        <p:nvCxnSpPr>
          <p:cNvPr id="9" name="Straight Connector 8">
            <a:extLst>
              <a:ext uri="{FF2B5EF4-FFF2-40B4-BE49-F238E27FC236}">
                <a16:creationId xmlns:a16="http://schemas.microsoft.com/office/drawing/2014/main" id="{19FE6E93-E342-42D8-B9C2-8BB96C840484}"/>
              </a:ext>
            </a:extLst>
          </p:cNvPr>
          <p:cNvCxnSpPr/>
          <p:nvPr/>
        </p:nvCxnSpPr>
        <p:spPr>
          <a:xfrm>
            <a:off x="457200" y="6224588"/>
            <a:ext cx="8342313" cy="1587"/>
          </a:xfrm>
          <a:prstGeom prst="line">
            <a:avLst/>
          </a:prstGeom>
          <a:ln w="6350">
            <a:solidFill>
              <a:srgbClr val="E47823"/>
            </a:solidFill>
          </a:ln>
        </p:spPr>
        <p:style>
          <a:lnRef idx="2">
            <a:schemeClr val="accent1"/>
          </a:lnRef>
          <a:fillRef idx="0">
            <a:schemeClr val="accent1"/>
          </a:fillRef>
          <a:effectRef idx="1">
            <a:schemeClr val="accent1"/>
          </a:effectRef>
          <a:fontRef idx="minor">
            <a:schemeClr val="tx1"/>
          </a:fontRef>
        </p:style>
      </p:cxnSp>
      <p:pic>
        <p:nvPicPr>
          <p:cNvPr id="1032" name="Picture 9" descr="Slide_DIp_EconomiaeDiritto.png">
            <a:extLst>
              <a:ext uri="{FF2B5EF4-FFF2-40B4-BE49-F238E27FC236}">
                <a16:creationId xmlns:a16="http://schemas.microsoft.com/office/drawing/2014/main" id="{572E03CA-CFEA-4CBC-B5F7-32B3762C4DA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57200" y="152400"/>
            <a:ext cx="8229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hf hdr="0"/>
  <p:txStyles>
    <p:titleStyle>
      <a:lvl1pPr algn="ctr" defTabSz="457200" rtl="0" eaLnBrk="0" fontAlgn="base" hangingPunct="0">
        <a:spcBef>
          <a:spcPct val="0"/>
        </a:spcBef>
        <a:spcAft>
          <a:spcPct val="0"/>
        </a:spcAft>
        <a:defRPr sz="4400" b="1" kern="1200">
          <a:solidFill>
            <a:schemeClr val="tx1"/>
          </a:solidFill>
          <a:latin typeface="Arial"/>
          <a:ea typeface="+mj-ea"/>
          <a:cs typeface="Arial"/>
        </a:defRPr>
      </a:lvl1pPr>
      <a:lvl2pPr algn="ctr" defTabSz="457200" rtl="0" eaLnBrk="0" fontAlgn="base" hangingPunct="0">
        <a:spcBef>
          <a:spcPct val="0"/>
        </a:spcBef>
        <a:spcAft>
          <a:spcPct val="0"/>
        </a:spcAft>
        <a:defRPr sz="4400" b="1">
          <a:solidFill>
            <a:schemeClr val="tx1"/>
          </a:solidFill>
          <a:latin typeface="Arial" panose="020B0604020202020204" pitchFamily="34" charset="0"/>
          <a:cs typeface="Arial" panose="020B0604020202020204" pitchFamily="34" charset="0"/>
        </a:defRPr>
      </a:lvl2pPr>
      <a:lvl3pPr algn="ctr" defTabSz="457200" rtl="0" eaLnBrk="0" fontAlgn="base" hangingPunct="0">
        <a:spcBef>
          <a:spcPct val="0"/>
        </a:spcBef>
        <a:spcAft>
          <a:spcPct val="0"/>
        </a:spcAft>
        <a:defRPr sz="4400" b="1">
          <a:solidFill>
            <a:schemeClr val="tx1"/>
          </a:solidFill>
          <a:latin typeface="Arial" panose="020B0604020202020204" pitchFamily="34" charset="0"/>
          <a:cs typeface="Arial" panose="020B0604020202020204" pitchFamily="34" charset="0"/>
        </a:defRPr>
      </a:lvl3pPr>
      <a:lvl4pPr algn="ctr" defTabSz="457200" rtl="0" eaLnBrk="0" fontAlgn="base" hangingPunct="0">
        <a:spcBef>
          <a:spcPct val="0"/>
        </a:spcBef>
        <a:spcAft>
          <a:spcPct val="0"/>
        </a:spcAft>
        <a:defRPr sz="4400" b="1">
          <a:solidFill>
            <a:schemeClr val="tx1"/>
          </a:solidFill>
          <a:latin typeface="Arial" panose="020B0604020202020204" pitchFamily="34" charset="0"/>
          <a:cs typeface="Arial" panose="020B0604020202020204" pitchFamily="34" charset="0"/>
        </a:defRPr>
      </a:lvl4pPr>
      <a:lvl5pPr algn="ctr" defTabSz="457200" rtl="0" eaLnBrk="0" fontAlgn="base" hangingPunct="0">
        <a:spcBef>
          <a:spcPct val="0"/>
        </a:spcBef>
        <a:spcAft>
          <a:spcPct val="0"/>
        </a:spcAft>
        <a:defRPr sz="4400" b="1">
          <a:solidFill>
            <a:schemeClr val="tx1"/>
          </a:solidFill>
          <a:latin typeface="Arial" panose="020B0604020202020204" pitchFamily="34" charset="0"/>
          <a:cs typeface="Arial" panose="020B0604020202020204" pitchFamily="34" charset="0"/>
        </a:defRPr>
      </a:lvl5pPr>
      <a:lvl6pPr marL="457200" algn="ctr" defTabSz="457200" rtl="0" fontAlgn="base">
        <a:spcBef>
          <a:spcPct val="0"/>
        </a:spcBef>
        <a:spcAft>
          <a:spcPct val="0"/>
        </a:spcAft>
        <a:defRPr sz="4400" b="1">
          <a:solidFill>
            <a:schemeClr val="tx1"/>
          </a:solidFill>
          <a:latin typeface="Arial" panose="020B0604020202020204" pitchFamily="34" charset="0"/>
          <a:cs typeface="Arial" panose="020B0604020202020204" pitchFamily="34" charset="0"/>
        </a:defRPr>
      </a:lvl6pPr>
      <a:lvl7pPr marL="914400" algn="ctr" defTabSz="457200" rtl="0" fontAlgn="base">
        <a:spcBef>
          <a:spcPct val="0"/>
        </a:spcBef>
        <a:spcAft>
          <a:spcPct val="0"/>
        </a:spcAft>
        <a:defRPr sz="4400" b="1">
          <a:solidFill>
            <a:schemeClr val="tx1"/>
          </a:solidFill>
          <a:latin typeface="Arial" panose="020B0604020202020204" pitchFamily="34" charset="0"/>
          <a:cs typeface="Arial" panose="020B0604020202020204" pitchFamily="34" charset="0"/>
        </a:defRPr>
      </a:lvl7pPr>
      <a:lvl8pPr marL="1371600" algn="ctr" defTabSz="457200" rtl="0" fontAlgn="base">
        <a:spcBef>
          <a:spcPct val="0"/>
        </a:spcBef>
        <a:spcAft>
          <a:spcPct val="0"/>
        </a:spcAft>
        <a:defRPr sz="4400" b="1">
          <a:solidFill>
            <a:schemeClr val="tx1"/>
          </a:solidFill>
          <a:latin typeface="Arial" panose="020B0604020202020204" pitchFamily="34" charset="0"/>
          <a:cs typeface="Arial" panose="020B0604020202020204" pitchFamily="34" charset="0"/>
        </a:defRPr>
      </a:lvl8pPr>
      <a:lvl9pPr marL="1828800" algn="ctr" defTabSz="457200" rtl="0" fontAlgn="base">
        <a:spcBef>
          <a:spcPct val="0"/>
        </a:spcBef>
        <a:spcAft>
          <a:spcPct val="0"/>
        </a:spcAft>
        <a:defRPr sz="4400" b="1">
          <a:solidFill>
            <a:schemeClr val="tx1"/>
          </a:solidFill>
          <a:latin typeface="Arial" panose="020B0604020202020204" pitchFamily="34" charset="0"/>
          <a:cs typeface="Arial" panose="020B0604020202020204" pitchFamily="34"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Segnaposto titolo 1">
            <a:extLst>
              <a:ext uri="{FF2B5EF4-FFF2-40B4-BE49-F238E27FC236}">
                <a16:creationId xmlns:a16="http://schemas.microsoft.com/office/drawing/2014/main" id="{978CE06E-8A71-48D4-A372-10B61C18C212}"/>
              </a:ext>
            </a:extLst>
          </p:cNvPr>
          <p:cNvSpPr>
            <a:spLocks noGrp="1"/>
          </p:cNvSpPr>
          <p:nvPr>
            <p:ph type="title"/>
          </p:nvPr>
        </p:nvSpPr>
        <p:spPr bwMode="auto">
          <a:xfrm>
            <a:off x="628650" y="1244600"/>
            <a:ext cx="7886700"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lo stile del titolo dello schema</a:t>
            </a:r>
          </a:p>
        </p:txBody>
      </p:sp>
      <p:sp>
        <p:nvSpPr>
          <p:cNvPr id="2051" name="Segnaposto testo 2">
            <a:extLst>
              <a:ext uri="{FF2B5EF4-FFF2-40B4-BE49-F238E27FC236}">
                <a16:creationId xmlns:a16="http://schemas.microsoft.com/office/drawing/2014/main" id="{61D42D5D-0D84-4031-82EF-4EB3D784270D}"/>
              </a:ext>
            </a:extLst>
          </p:cNvPr>
          <p:cNvSpPr>
            <a:spLocks noGrp="1"/>
          </p:cNvSpPr>
          <p:nvPr>
            <p:ph type="body" idx="1"/>
          </p:nvPr>
        </p:nvSpPr>
        <p:spPr bwMode="auto">
          <a:xfrm>
            <a:off x="628650" y="2293938"/>
            <a:ext cx="7886700" cy="388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4" name="Segnaposto data 3">
            <a:extLst>
              <a:ext uri="{FF2B5EF4-FFF2-40B4-BE49-F238E27FC236}">
                <a16:creationId xmlns:a16="http://schemas.microsoft.com/office/drawing/2014/main" id="{60E76108-1715-774E-90C6-BAF7F529E9F0}"/>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900">
                <a:solidFill>
                  <a:schemeClr val="tx1">
                    <a:tint val="75000"/>
                  </a:schemeClr>
                </a:solidFill>
                <a:latin typeface="Raleway" panose="020B0503030101060003" pitchFamily="34" charset="77"/>
              </a:defRPr>
            </a:lvl1pPr>
          </a:lstStyle>
          <a:p>
            <a:pPr>
              <a:defRPr/>
            </a:pPr>
            <a:fld id="{2E4FADAE-5BDC-46AF-BCB7-C1BB992EA566}" type="datetime1">
              <a:rPr lang="it-IT"/>
              <a:pPr>
                <a:defRPr/>
              </a:pPr>
              <a:t>17/11/2023</a:t>
            </a:fld>
            <a:endParaRPr lang="it-IT" dirty="0"/>
          </a:p>
        </p:txBody>
      </p:sp>
      <p:sp>
        <p:nvSpPr>
          <p:cNvPr id="5" name="Segnaposto piè di pagina 4">
            <a:extLst>
              <a:ext uri="{FF2B5EF4-FFF2-40B4-BE49-F238E27FC236}">
                <a16:creationId xmlns:a16="http://schemas.microsoft.com/office/drawing/2014/main" id="{9C93133D-901F-F041-8BF9-04104E663D6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900">
                <a:solidFill>
                  <a:schemeClr val="tx1">
                    <a:tint val="75000"/>
                  </a:schemeClr>
                </a:solidFill>
                <a:latin typeface="Raleway" panose="020B0503030101060003" pitchFamily="34" charset="77"/>
              </a:defRPr>
            </a:lvl1pPr>
          </a:lstStyle>
          <a:p>
            <a:pPr>
              <a:defRPr/>
            </a:pPr>
            <a:r>
              <a:rPr lang="it-IT"/>
              <a:t>PROF.SSA ELENA CEDROLA – Dipartimento di Economia e Diritto - Università di Macerata</a:t>
            </a:r>
          </a:p>
        </p:txBody>
      </p:sp>
      <p:sp>
        <p:nvSpPr>
          <p:cNvPr id="6" name="Segnaposto numero diapositiva 5">
            <a:extLst>
              <a:ext uri="{FF2B5EF4-FFF2-40B4-BE49-F238E27FC236}">
                <a16:creationId xmlns:a16="http://schemas.microsoft.com/office/drawing/2014/main" id="{465EA247-C9B6-7947-BF94-5DF875E42C6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900">
                <a:solidFill>
                  <a:schemeClr val="tx1">
                    <a:tint val="75000"/>
                  </a:schemeClr>
                </a:solidFill>
                <a:latin typeface="Raleway" panose="020B0503030101060003" pitchFamily="34" charset="77"/>
              </a:defRPr>
            </a:lvl1pPr>
          </a:lstStyle>
          <a:p>
            <a:pPr>
              <a:defRPr/>
            </a:pPr>
            <a:fld id="{A0776501-137F-4B0C-8FAB-998ACD18B90B}"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437" r:id="rId1"/>
    <p:sldLayoutId id="2147484438" r:id="rId2"/>
    <p:sldLayoutId id="2147484439" r:id="rId3"/>
    <p:sldLayoutId id="2147484440" r:id="rId4"/>
    <p:sldLayoutId id="2147484441" r:id="rId5"/>
    <p:sldLayoutId id="2147484442" r:id="rId6"/>
    <p:sldLayoutId id="2147484443" r:id="rId7"/>
    <p:sldLayoutId id="2147484444" r:id="rId8"/>
    <p:sldLayoutId id="2147484445" r:id="rId9"/>
    <p:sldLayoutId id="2147484446" r:id="rId10"/>
    <p:sldLayoutId id="2147484447" r:id="rId11"/>
  </p:sldLayoutIdLst>
  <p:hf hdr="0"/>
  <p:txStyles>
    <p:titleStyle>
      <a:lvl1pPr algn="l" defTabSz="685800" rtl="0" eaLnBrk="0" fontAlgn="base" hangingPunct="0">
        <a:lnSpc>
          <a:spcPct val="90000"/>
        </a:lnSpc>
        <a:spcBef>
          <a:spcPct val="0"/>
        </a:spcBef>
        <a:spcAft>
          <a:spcPct val="0"/>
        </a:spcAft>
        <a:defRPr sz="3000" b="1" kern="1200">
          <a:solidFill>
            <a:srgbClr val="EB8B2D"/>
          </a:solidFill>
          <a:latin typeface="Raleway" panose="020B0503030101060003" pitchFamily="34" charset="77"/>
          <a:ea typeface="+mj-ea"/>
          <a:cs typeface="+mj-cs"/>
        </a:defRPr>
      </a:lvl1pPr>
      <a:lvl2pPr algn="l" defTabSz="685800" rtl="0" eaLnBrk="0" fontAlgn="base" hangingPunct="0">
        <a:lnSpc>
          <a:spcPct val="90000"/>
        </a:lnSpc>
        <a:spcBef>
          <a:spcPct val="0"/>
        </a:spcBef>
        <a:spcAft>
          <a:spcPct val="0"/>
        </a:spcAft>
        <a:defRPr sz="3000" b="1">
          <a:solidFill>
            <a:srgbClr val="EB8B2D"/>
          </a:solidFill>
          <a:latin typeface="Raleway"/>
        </a:defRPr>
      </a:lvl2pPr>
      <a:lvl3pPr algn="l" defTabSz="685800" rtl="0" eaLnBrk="0" fontAlgn="base" hangingPunct="0">
        <a:lnSpc>
          <a:spcPct val="90000"/>
        </a:lnSpc>
        <a:spcBef>
          <a:spcPct val="0"/>
        </a:spcBef>
        <a:spcAft>
          <a:spcPct val="0"/>
        </a:spcAft>
        <a:defRPr sz="3000" b="1">
          <a:solidFill>
            <a:srgbClr val="EB8B2D"/>
          </a:solidFill>
          <a:latin typeface="Raleway"/>
        </a:defRPr>
      </a:lvl3pPr>
      <a:lvl4pPr algn="l" defTabSz="685800" rtl="0" eaLnBrk="0" fontAlgn="base" hangingPunct="0">
        <a:lnSpc>
          <a:spcPct val="90000"/>
        </a:lnSpc>
        <a:spcBef>
          <a:spcPct val="0"/>
        </a:spcBef>
        <a:spcAft>
          <a:spcPct val="0"/>
        </a:spcAft>
        <a:defRPr sz="3000" b="1">
          <a:solidFill>
            <a:srgbClr val="EB8B2D"/>
          </a:solidFill>
          <a:latin typeface="Raleway"/>
        </a:defRPr>
      </a:lvl4pPr>
      <a:lvl5pPr algn="l" defTabSz="685800" rtl="0" eaLnBrk="0" fontAlgn="base" hangingPunct="0">
        <a:lnSpc>
          <a:spcPct val="90000"/>
        </a:lnSpc>
        <a:spcBef>
          <a:spcPct val="0"/>
        </a:spcBef>
        <a:spcAft>
          <a:spcPct val="0"/>
        </a:spcAft>
        <a:defRPr sz="3000" b="1">
          <a:solidFill>
            <a:srgbClr val="EB8B2D"/>
          </a:solidFill>
          <a:latin typeface="Raleway"/>
        </a:defRPr>
      </a:lvl5pPr>
      <a:lvl6pPr marL="457200" algn="l" defTabSz="685800" rtl="0" fontAlgn="base">
        <a:lnSpc>
          <a:spcPct val="90000"/>
        </a:lnSpc>
        <a:spcBef>
          <a:spcPct val="0"/>
        </a:spcBef>
        <a:spcAft>
          <a:spcPct val="0"/>
        </a:spcAft>
        <a:defRPr sz="3000" b="1">
          <a:solidFill>
            <a:srgbClr val="EB8B2D"/>
          </a:solidFill>
          <a:latin typeface="Raleway"/>
        </a:defRPr>
      </a:lvl6pPr>
      <a:lvl7pPr marL="914400" algn="l" defTabSz="685800" rtl="0" fontAlgn="base">
        <a:lnSpc>
          <a:spcPct val="90000"/>
        </a:lnSpc>
        <a:spcBef>
          <a:spcPct val="0"/>
        </a:spcBef>
        <a:spcAft>
          <a:spcPct val="0"/>
        </a:spcAft>
        <a:defRPr sz="3000" b="1">
          <a:solidFill>
            <a:srgbClr val="EB8B2D"/>
          </a:solidFill>
          <a:latin typeface="Raleway"/>
        </a:defRPr>
      </a:lvl7pPr>
      <a:lvl8pPr marL="1371600" algn="l" defTabSz="685800" rtl="0" fontAlgn="base">
        <a:lnSpc>
          <a:spcPct val="90000"/>
        </a:lnSpc>
        <a:spcBef>
          <a:spcPct val="0"/>
        </a:spcBef>
        <a:spcAft>
          <a:spcPct val="0"/>
        </a:spcAft>
        <a:defRPr sz="3000" b="1">
          <a:solidFill>
            <a:srgbClr val="EB8B2D"/>
          </a:solidFill>
          <a:latin typeface="Raleway"/>
        </a:defRPr>
      </a:lvl8pPr>
      <a:lvl9pPr marL="1828800" algn="l" defTabSz="685800" rtl="0" fontAlgn="base">
        <a:lnSpc>
          <a:spcPct val="90000"/>
        </a:lnSpc>
        <a:spcBef>
          <a:spcPct val="0"/>
        </a:spcBef>
        <a:spcAft>
          <a:spcPct val="0"/>
        </a:spcAft>
        <a:defRPr sz="3000" b="1">
          <a:solidFill>
            <a:srgbClr val="EB8B2D"/>
          </a:solidFill>
          <a:latin typeface="Raleway"/>
        </a:defRPr>
      </a:lvl9pPr>
    </p:titleStyle>
    <p:bodyStyle>
      <a:lvl1pPr marL="171450" indent="-171450" algn="l" defTabSz="685800"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Raleway" panose="020B0503030101060003" pitchFamily="34" charset="77"/>
          <a:ea typeface="+mn-ea"/>
          <a:cs typeface="+mn-cs"/>
        </a:defRPr>
      </a:lvl1pPr>
      <a:lvl2pPr marL="514350" indent="-171450" algn="l" defTabSz="685800"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Raleway" panose="020B0503030101060003" pitchFamily="34" charset="77"/>
          <a:ea typeface="+mn-ea"/>
          <a:cs typeface="+mn-cs"/>
        </a:defRPr>
      </a:lvl2pPr>
      <a:lvl3pPr marL="857250" indent="-171450" algn="l" defTabSz="685800"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Raleway" panose="020B0503030101060003" pitchFamily="34" charset="77"/>
          <a:ea typeface="+mn-ea"/>
          <a:cs typeface="+mn-cs"/>
        </a:defRPr>
      </a:lvl3pPr>
      <a:lvl4pPr marL="12001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Raleway" panose="020B0503030101060003" pitchFamily="34" charset="77"/>
          <a:ea typeface="+mn-ea"/>
          <a:cs typeface="+mn-cs"/>
        </a:defRPr>
      </a:lvl4pPr>
      <a:lvl5pPr marL="1543050" indent="-171450" algn="l" defTabSz="685800" rtl="0" eaLnBrk="0" fontAlgn="base" hangingPunct="0">
        <a:lnSpc>
          <a:spcPct val="90000"/>
        </a:lnSpc>
        <a:spcBef>
          <a:spcPts val="375"/>
        </a:spcBef>
        <a:spcAft>
          <a:spcPct val="0"/>
        </a:spcAft>
        <a:buFont typeface="Arial" panose="020B0604020202020204" pitchFamily="34" charset="0"/>
        <a:buChar char="•"/>
        <a:defRPr sz="1300" kern="1200">
          <a:solidFill>
            <a:schemeClr val="tx1"/>
          </a:solidFill>
          <a:latin typeface="Raleway" panose="020B0503030101060003" pitchFamily="34" charset="77"/>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it-IT"/>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1.wmf"/></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s://www.millionaireweb.it/la-classifica-dei-blogger-piu-seguiti-in-italia/" TargetMode="External"/><Relationship Id="rId2" Type="http://schemas.openxmlformats.org/officeDocument/2006/relationships/hyperlink" Target="https://www.popupmag.it/fashion-blogger-famos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xml"/><Relationship Id="rId1" Type="http://schemas.openxmlformats.org/officeDocument/2006/relationships/vmlDrawing" Target="../drawings/vmlDrawing2.vml"/><Relationship Id="rId4" Type="http://schemas.openxmlformats.org/officeDocument/2006/relationships/image" Target="../media/image26.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7.wmf"/></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28.w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8.wmf"/><Relationship Id="rId4"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29.wmf"/></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30.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7.wm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hyperlink" Target="http://www.philips.it/" TargetMode="External"/><Relationship Id="rId2" Type="http://schemas.openxmlformats.org/officeDocument/2006/relationships/hyperlink" Target="http://www.pg.com/it_IT/index.shtml" TargetMode="Externa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philips.it/" TargetMode="External"/><Relationship Id="rId2" Type="http://schemas.openxmlformats.org/officeDocument/2006/relationships/hyperlink" Target="http://www.pg.com/it_IT/index.shtml" TargetMode="External"/><Relationship Id="rId1" Type="http://schemas.openxmlformats.org/officeDocument/2006/relationships/slideLayout" Target="../slideLayouts/slideLayout6.xml"/><Relationship Id="rId4" Type="http://schemas.openxmlformats.org/officeDocument/2006/relationships/hyperlink" Target="http://www.kelloggs.it/pages/homepage.aspx" TargetMode="External"/></Relationships>
</file>

<file path=ppt/slides/_rels/slide57.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hyperlink" Target="http://www.haagendazs.com/products/product.aspx?id=210"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video" Target="file:///C:\Users\utente\Documents\Documenti\My%20Digital%20Editions\Documents\Documents\Elena\Filmati%20che%20uso\Download%20di%20RealPlayer\ACME%20Whistles%20_%20MADE%20HERE%20_%20Popular%20Mechanics.mp4"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7650" name="Titolo 1">
            <a:extLst>
              <a:ext uri="{FF2B5EF4-FFF2-40B4-BE49-F238E27FC236}">
                <a16:creationId xmlns:a16="http://schemas.microsoft.com/office/drawing/2014/main" id="{AFB9E7AC-8423-4EA1-A9D5-7DAD48F16FED}"/>
              </a:ext>
            </a:extLst>
          </p:cNvPr>
          <p:cNvSpPr>
            <a:spLocks noGrp="1"/>
          </p:cNvSpPr>
          <p:nvPr>
            <p:ph type="title"/>
          </p:nvPr>
        </p:nvSpPr>
        <p:spPr>
          <a:xfrm>
            <a:off x="2051720" y="2882900"/>
            <a:ext cx="6481762" cy="387350"/>
          </a:xfrm>
        </p:spPr>
        <p:txBody>
          <a:bodyPr/>
          <a:lstStyle/>
          <a:p>
            <a:pPr eaLnBrk="1" hangingPunct="1"/>
            <a:r>
              <a:rPr lang="it-IT" altLang="it-IT" dirty="0">
                <a:latin typeface="Raleway"/>
              </a:rPr>
              <a:t>Corso di Fondamenti di marketing internazionale  </a:t>
            </a:r>
            <a:r>
              <a:rPr lang="it-IT" altLang="it-IT" dirty="0" err="1">
                <a:latin typeface="Raleway"/>
              </a:rPr>
              <a:t>a.a</a:t>
            </a:r>
            <a:r>
              <a:rPr lang="it-IT" altLang="it-IT" dirty="0">
                <a:latin typeface="Raleway"/>
              </a:rPr>
              <a:t>. 2023-2024</a:t>
            </a:r>
          </a:p>
        </p:txBody>
      </p:sp>
      <p:sp>
        <p:nvSpPr>
          <p:cNvPr id="4" name="Title 6">
            <a:extLst>
              <a:ext uri="{FF2B5EF4-FFF2-40B4-BE49-F238E27FC236}">
                <a16:creationId xmlns:a16="http://schemas.microsoft.com/office/drawing/2014/main" id="{B165E73E-D810-44FA-BC2E-E239CFA56526}"/>
              </a:ext>
            </a:extLst>
          </p:cNvPr>
          <p:cNvSpPr txBox="1">
            <a:spLocks/>
          </p:cNvSpPr>
          <p:nvPr/>
        </p:nvSpPr>
        <p:spPr>
          <a:xfrm>
            <a:off x="2035175" y="3570288"/>
            <a:ext cx="6480175" cy="727075"/>
          </a:xfrm>
          <a:prstGeom prst="rect">
            <a:avLst/>
          </a:prstGeom>
        </p:spPr>
        <p:txBody>
          <a:bodyPr lIns="68580" tIns="34290" rIns="68580" bIns="34290" anchor="ctr"/>
          <a:lstStyle>
            <a:lvl1pPr algn="l" defTabSz="914400" rtl="0" eaLnBrk="1" latinLnBrk="0" hangingPunct="1">
              <a:lnSpc>
                <a:spcPct val="90000"/>
              </a:lnSpc>
              <a:spcBef>
                <a:spcPct val="0"/>
              </a:spcBef>
              <a:buNone/>
              <a:defRPr sz="4000" b="1" kern="1200">
                <a:solidFill>
                  <a:schemeClr val="bg1"/>
                </a:solidFill>
                <a:latin typeface="Raleway" panose="020B0503030101060003" pitchFamily="34" charset="77"/>
                <a:ea typeface="+mj-ea"/>
                <a:cs typeface="+mj-cs"/>
              </a:defRPr>
            </a:lvl1pPr>
          </a:lstStyle>
          <a:p>
            <a:pPr defTabSz="685800" fontAlgn="auto">
              <a:spcAft>
                <a:spcPts val="0"/>
              </a:spcAft>
              <a:defRPr/>
            </a:pPr>
            <a:endParaRPr lang="it-IT" sz="1350" dirty="0">
              <a:solidFill>
                <a:prstClr val="white"/>
              </a:solidFill>
            </a:endParaRPr>
          </a:p>
        </p:txBody>
      </p:sp>
      <p:sp>
        <p:nvSpPr>
          <p:cNvPr id="27652" name="CasellaDiTesto 5">
            <a:extLst>
              <a:ext uri="{FF2B5EF4-FFF2-40B4-BE49-F238E27FC236}">
                <a16:creationId xmlns:a16="http://schemas.microsoft.com/office/drawing/2014/main" id="{06D7EDDC-E281-47F1-91BC-F07EB73EDB89}"/>
              </a:ext>
            </a:extLst>
          </p:cNvPr>
          <p:cNvSpPr txBox="1">
            <a:spLocks noChangeArrowheads="1"/>
          </p:cNvSpPr>
          <p:nvPr/>
        </p:nvSpPr>
        <p:spPr bwMode="auto">
          <a:xfrm>
            <a:off x="3384550" y="4781550"/>
            <a:ext cx="5759450"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lnSpc>
                <a:spcPct val="90000"/>
              </a:lnSpc>
              <a:spcBef>
                <a:spcPts val="750"/>
              </a:spcBef>
              <a:buFont typeface="Arial" panose="020B0604020202020204" pitchFamily="34" charset="0"/>
              <a:buChar char="•"/>
              <a:defRPr sz="2100">
                <a:solidFill>
                  <a:schemeClr val="tx1"/>
                </a:solidFill>
                <a:latin typeface="Raleway"/>
              </a:defRPr>
            </a:lvl1pPr>
            <a:lvl2pPr marL="742950" indent="-285750" defTabSz="685800">
              <a:lnSpc>
                <a:spcPct val="90000"/>
              </a:lnSpc>
              <a:spcBef>
                <a:spcPts val="375"/>
              </a:spcBef>
              <a:buFont typeface="Arial" panose="020B0604020202020204" pitchFamily="34" charset="0"/>
              <a:buChar char="•"/>
              <a:defRPr>
                <a:solidFill>
                  <a:schemeClr val="tx1"/>
                </a:solidFill>
                <a:latin typeface="Raleway"/>
              </a:defRPr>
            </a:lvl2pPr>
            <a:lvl3pPr marL="1143000" indent="-228600" defTabSz="685800">
              <a:lnSpc>
                <a:spcPct val="90000"/>
              </a:lnSpc>
              <a:spcBef>
                <a:spcPts val="375"/>
              </a:spcBef>
              <a:buFont typeface="Arial" panose="020B0604020202020204" pitchFamily="34" charset="0"/>
              <a:buChar char="•"/>
              <a:defRPr sz="1500">
                <a:solidFill>
                  <a:schemeClr val="tx1"/>
                </a:solidFill>
                <a:latin typeface="Raleway"/>
              </a:defRPr>
            </a:lvl3pPr>
            <a:lvl4pPr marL="1600200" indent="-228600" defTabSz="685800">
              <a:lnSpc>
                <a:spcPct val="90000"/>
              </a:lnSpc>
              <a:spcBef>
                <a:spcPts val="375"/>
              </a:spcBef>
              <a:buFont typeface="Arial" panose="020B0604020202020204" pitchFamily="34" charset="0"/>
              <a:buChar char="•"/>
              <a:defRPr sz="1300">
                <a:solidFill>
                  <a:schemeClr val="tx1"/>
                </a:solidFill>
                <a:latin typeface="Raleway"/>
              </a:defRPr>
            </a:lvl4pPr>
            <a:lvl5pPr marL="2057400" indent="-228600" defTabSz="685800">
              <a:lnSpc>
                <a:spcPct val="90000"/>
              </a:lnSpc>
              <a:spcBef>
                <a:spcPts val="375"/>
              </a:spcBef>
              <a:buFont typeface="Arial" panose="020B0604020202020204" pitchFamily="34" charset="0"/>
              <a:buChar char="•"/>
              <a:defRPr sz="1300">
                <a:solidFill>
                  <a:schemeClr val="tx1"/>
                </a:solidFill>
                <a:latin typeface="Raleway"/>
              </a:defRPr>
            </a:lvl5pPr>
            <a:lvl6pPr marL="25146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Raleway"/>
              </a:defRPr>
            </a:lvl6pPr>
            <a:lvl7pPr marL="29718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Raleway"/>
              </a:defRPr>
            </a:lvl7pPr>
            <a:lvl8pPr marL="34290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Raleway"/>
              </a:defRPr>
            </a:lvl8pPr>
            <a:lvl9pPr marL="3886200" indent="-228600" defTabSz="685800" eaLnBrk="0" fontAlgn="base" hangingPunct="0">
              <a:lnSpc>
                <a:spcPct val="90000"/>
              </a:lnSpc>
              <a:spcBef>
                <a:spcPts val="375"/>
              </a:spcBef>
              <a:spcAft>
                <a:spcPct val="0"/>
              </a:spcAft>
              <a:buFont typeface="Arial" panose="020B0604020202020204" pitchFamily="34" charset="0"/>
              <a:buChar char="•"/>
              <a:defRPr sz="1300">
                <a:solidFill>
                  <a:schemeClr val="tx1"/>
                </a:solidFill>
                <a:latin typeface="Raleway"/>
              </a:defRPr>
            </a:lvl9pPr>
          </a:lstStyle>
          <a:p>
            <a:pPr eaLnBrk="1" hangingPunct="1">
              <a:lnSpc>
                <a:spcPct val="100000"/>
              </a:lnSpc>
              <a:spcBef>
                <a:spcPct val="0"/>
              </a:spcBef>
              <a:buFontTx/>
              <a:buNone/>
            </a:pPr>
            <a:r>
              <a:rPr lang="it-IT" altLang="it-IT">
                <a:solidFill>
                  <a:srgbClr val="BFBFBF"/>
                </a:solidFill>
              </a:rPr>
              <a:t>Prof.ssa Elena Cedrola</a:t>
            </a:r>
          </a:p>
          <a:p>
            <a:pPr eaLnBrk="1" hangingPunct="1">
              <a:lnSpc>
                <a:spcPct val="100000"/>
              </a:lnSpc>
              <a:spcBef>
                <a:spcPct val="0"/>
              </a:spcBef>
              <a:buFontTx/>
              <a:buNone/>
            </a:pPr>
            <a:r>
              <a:rPr lang="it-IT" altLang="it-IT">
                <a:solidFill>
                  <a:srgbClr val="BFBFBF"/>
                </a:solidFill>
              </a:rPr>
              <a:t>Ordinario di Economia e Gestione delle Imprese - Direttore Dipartimento di Economia e Diritto Unimc</a:t>
            </a:r>
          </a:p>
        </p:txBody>
      </p:sp>
      <p:sp>
        <p:nvSpPr>
          <p:cNvPr id="27653" name="Sottotitolo 4">
            <a:extLst>
              <a:ext uri="{FF2B5EF4-FFF2-40B4-BE49-F238E27FC236}">
                <a16:creationId xmlns:a16="http://schemas.microsoft.com/office/drawing/2014/main" id="{6A720CCC-810F-44F4-82AF-51906E3AA32E}"/>
              </a:ext>
            </a:extLst>
          </p:cNvPr>
          <p:cNvSpPr>
            <a:spLocks noGrp="1"/>
          </p:cNvSpPr>
          <p:nvPr>
            <p:ph type="subTitle" idx="1"/>
          </p:nvPr>
        </p:nvSpPr>
        <p:spPr>
          <a:xfrm>
            <a:off x="2035175" y="3613150"/>
            <a:ext cx="6851650" cy="1168400"/>
          </a:xfrm>
        </p:spPr>
        <p:txBody>
          <a:bodyPr/>
          <a:lstStyle/>
          <a:p>
            <a:pPr eaLnBrk="1" hangingPunct="1"/>
            <a:r>
              <a:rPr lang="it-IT" altLang="it-IT" sz="2400" b="1">
                <a:latin typeface="Raleway"/>
              </a:rPr>
              <a:t>Lezione 11 – Il marketing mix: il prodotto</a:t>
            </a:r>
          </a:p>
          <a:p>
            <a:pPr eaLnBrk="1" hangingPunct="1"/>
            <a:r>
              <a:rPr lang="it-IT" altLang="it-IT">
                <a:latin typeface="Raleway"/>
              </a:rPr>
              <a:t>elena.cedrola@unimc.it</a:t>
            </a:r>
          </a:p>
          <a:p>
            <a:pPr eaLnBrk="1" hangingPunct="1"/>
            <a:r>
              <a:rPr lang="it-IT" altLang="it-IT">
                <a:latin typeface="Raleway"/>
              </a:rPr>
              <a:t>http://docenti.unimc.it/docenti/elena-cedrola</a:t>
            </a:r>
          </a:p>
          <a:p>
            <a:pPr eaLnBrk="1" hangingPunct="1"/>
            <a:endParaRPr lang="it-IT" altLang="it-IT">
              <a:latin typeface="Raleway"/>
            </a:endParaRPr>
          </a:p>
        </p:txBody>
      </p:sp>
      <p:pic>
        <p:nvPicPr>
          <p:cNvPr id="27654" name="Immagine 6">
            <a:extLst>
              <a:ext uri="{FF2B5EF4-FFF2-40B4-BE49-F238E27FC236}">
                <a16:creationId xmlns:a16="http://schemas.microsoft.com/office/drawing/2014/main" id="{A69A79F3-80D8-47C2-81DB-473E95D0259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50075" y="522288"/>
            <a:ext cx="1354138"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2">
            <a:extLst>
              <a:ext uri="{FF2B5EF4-FFF2-40B4-BE49-F238E27FC236}">
                <a16:creationId xmlns:a16="http://schemas.microsoft.com/office/drawing/2014/main" id="{5178DEE5-A0F5-40E0-89CC-EF7DF79ACFFA}"/>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it-IT" altLang="it-IT" sz="4000" dirty="0">
                <a:solidFill>
                  <a:schemeClr val="accent6">
                    <a:lumMod val="75000"/>
                  </a:schemeClr>
                </a:solidFill>
              </a:rPr>
              <a:t>Le fasi del ciclo di vita del prodotto</a:t>
            </a:r>
          </a:p>
        </p:txBody>
      </p:sp>
      <p:sp>
        <p:nvSpPr>
          <p:cNvPr id="37891" name="Segnaposto data 1">
            <a:extLst>
              <a:ext uri="{FF2B5EF4-FFF2-40B4-BE49-F238E27FC236}">
                <a16:creationId xmlns:a16="http://schemas.microsoft.com/office/drawing/2014/main" id="{D163689C-3554-4BEE-899F-ACCAB842A9B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0F6C9944-1795-4605-855E-17701C8BC0B1}"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37892" name="Segnaposto piè di pagina 2">
            <a:extLst>
              <a:ext uri="{FF2B5EF4-FFF2-40B4-BE49-F238E27FC236}">
                <a16:creationId xmlns:a16="http://schemas.microsoft.com/office/drawing/2014/main" id="{A779C15C-0521-47CE-A1E7-9B5E4A1D880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37893" name="Segnaposto numero diapositiva 3">
            <a:extLst>
              <a:ext uri="{FF2B5EF4-FFF2-40B4-BE49-F238E27FC236}">
                <a16:creationId xmlns:a16="http://schemas.microsoft.com/office/drawing/2014/main" id="{F65772A8-AF44-4B90-91BA-3069E1D5998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918CC84-1008-4375-8111-83018110A220}" type="slidenum">
              <a:rPr lang="it-IT" altLang="it-IT" sz="800" smtClean="0">
                <a:solidFill>
                  <a:srgbClr val="000000"/>
                </a:solidFill>
              </a:rPr>
              <a:pPr fontAlgn="base">
                <a:spcBef>
                  <a:spcPct val="0"/>
                </a:spcBef>
                <a:spcAft>
                  <a:spcPct val="0"/>
                </a:spcAft>
                <a:buFontTx/>
                <a:buNone/>
              </a:pPr>
              <a:t>10</a:t>
            </a:fld>
            <a:endParaRPr lang="it-IT" altLang="it-IT" sz="800">
              <a:solidFill>
                <a:srgbClr val="000000"/>
              </a:solidFill>
            </a:endParaRPr>
          </a:p>
        </p:txBody>
      </p:sp>
      <p:pic>
        <p:nvPicPr>
          <p:cNvPr id="37894" name="Immagine 4">
            <a:extLst>
              <a:ext uri="{FF2B5EF4-FFF2-40B4-BE49-F238E27FC236}">
                <a16:creationId xmlns:a16="http://schemas.microsoft.com/office/drawing/2014/main" id="{7B223E7E-7382-4793-AFFC-6EF2FBD335B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4025" y="1544638"/>
            <a:ext cx="8689975"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a:extLst>
              <a:ext uri="{FF2B5EF4-FFF2-40B4-BE49-F238E27FC236}">
                <a16:creationId xmlns:a16="http://schemas.microsoft.com/office/drawing/2014/main" id="{6D682603-5C4D-4C40-8E18-0B9F0D0119C1}"/>
              </a:ext>
            </a:extLst>
          </p:cNvPr>
          <p:cNvSpPr>
            <a:spLocks noGrp="1" noChangeArrowheads="1"/>
          </p:cNvSpPr>
          <p:nvPr>
            <p:ph type="title"/>
          </p:nvPr>
        </p:nvSpPr>
        <p:spPr>
          <a:xfrm>
            <a:off x="457200" y="1096963"/>
            <a:ext cx="8229600" cy="557212"/>
          </a:xfrm>
        </p:spPr>
        <p:txBody>
          <a:bodyPr rtlCol="0">
            <a:normAutofit fontScale="90000"/>
          </a:bodyPr>
          <a:lstStyle/>
          <a:p>
            <a:pPr eaLnBrk="1" fontAlgn="auto" hangingPunct="1">
              <a:spcAft>
                <a:spcPts val="0"/>
              </a:spcAft>
              <a:defRPr/>
            </a:pPr>
            <a:r>
              <a:rPr lang="it-IT" altLang="it-IT" sz="4000" dirty="0">
                <a:solidFill>
                  <a:schemeClr val="accent6">
                    <a:lumMod val="75000"/>
                  </a:schemeClr>
                </a:solidFill>
              </a:rPr>
              <a:t>Implicazioni del CVP sulla strategia d’impresa</a:t>
            </a:r>
          </a:p>
        </p:txBody>
      </p:sp>
      <p:sp>
        <p:nvSpPr>
          <p:cNvPr id="15365" name="Rectangle 3">
            <a:extLst>
              <a:ext uri="{FF2B5EF4-FFF2-40B4-BE49-F238E27FC236}">
                <a16:creationId xmlns:a16="http://schemas.microsoft.com/office/drawing/2014/main" id="{B2CC4DED-736A-4BAA-AF20-0AE22BEC2838}"/>
              </a:ext>
            </a:extLst>
          </p:cNvPr>
          <p:cNvSpPr>
            <a:spLocks noGrp="1" noChangeArrowheads="1"/>
          </p:cNvSpPr>
          <p:nvPr>
            <p:ph type="body" idx="1"/>
          </p:nvPr>
        </p:nvSpPr>
        <p:spPr>
          <a:xfrm>
            <a:off x="381000" y="2017713"/>
            <a:ext cx="8574088" cy="4114800"/>
          </a:xfrm>
        </p:spPr>
        <p:txBody>
          <a:bodyPr rtlCol="0">
            <a:normAutofit lnSpcReduction="10000"/>
          </a:bodyPr>
          <a:lstStyle/>
          <a:p>
            <a:pPr eaLnBrk="1" fontAlgn="auto" hangingPunct="1">
              <a:lnSpc>
                <a:spcPct val="90000"/>
              </a:lnSpc>
              <a:spcAft>
                <a:spcPts val="0"/>
              </a:spcAft>
              <a:buFont typeface="Arial"/>
              <a:buChar char="•"/>
              <a:defRPr/>
            </a:pPr>
            <a:r>
              <a:rPr lang="it-IT" altLang="it-IT" sz="2600" dirty="0"/>
              <a:t>I prodotti hanno una vita limitata</a:t>
            </a:r>
          </a:p>
          <a:p>
            <a:pPr eaLnBrk="1" fontAlgn="auto" hangingPunct="1">
              <a:lnSpc>
                <a:spcPct val="90000"/>
              </a:lnSpc>
              <a:spcAft>
                <a:spcPts val="0"/>
              </a:spcAft>
              <a:buFont typeface="Arial"/>
              <a:buChar char="•"/>
              <a:defRPr/>
            </a:pPr>
            <a:r>
              <a:rPr lang="it-IT" altLang="it-IT" sz="2600" dirty="0"/>
              <a:t>La vendita dei prodotti passa attraverso stadi diversi, ciascuno dei quali pone problemi particolari per l’impresa</a:t>
            </a:r>
          </a:p>
          <a:p>
            <a:pPr eaLnBrk="1" fontAlgn="auto" hangingPunct="1">
              <a:lnSpc>
                <a:spcPct val="90000"/>
              </a:lnSpc>
              <a:spcAft>
                <a:spcPts val="0"/>
              </a:spcAft>
              <a:buFont typeface="Arial"/>
              <a:buChar char="•"/>
              <a:defRPr/>
            </a:pPr>
            <a:r>
              <a:rPr lang="it-IT" altLang="it-IT" sz="2600" dirty="0"/>
              <a:t>I profitti aumentano e diminuiscono a seconda degli stadi del CVP</a:t>
            </a:r>
          </a:p>
          <a:p>
            <a:pPr eaLnBrk="1" fontAlgn="auto" hangingPunct="1">
              <a:lnSpc>
                <a:spcPct val="90000"/>
              </a:lnSpc>
              <a:spcAft>
                <a:spcPts val="0"/>
              </a:spcAft>
              <a:buFont typeface="Arial"/>
              <a:buChar char="•"/>
              <a:defRPr/>
            </a:pPr>
            <a:r>
              <a:rPr lang="it-IT" altLang="it-IT" sz="2600" dirty="0"/>
              <a:t>I prodotti richiedono strategie d’impresa diverse nei vari stadi del loro CV</a:t>
            </a:r>
          </a:p>
          <a:p>
            <a:pPr eaLnBrk="1" fontAlgn="auto" hangingPunct="1">
              <a:lnSpc>
                <a:spcPct val="90000"/>
              </a:lnSpc>
              <a:spcAft>
                <a:spcPts val="0"/>
              </a:spcAft>
              <a:buFont typeface="Arial"/>
              <a:buChar char="•"/>
              <a:defRPr/>
            </a:pPr>
            <a:r>
              <a:rPr lang="it-IT" altLang="it-IT" sz="2600" dirty="0"/>
              <a:t>L’intensificarsi della concorrenza porta ad una riduzione temporale dei CVP </a:t>
            </a:r>
            <a:r>
              <a:rPr lang="it-IT" altLang="it-IT" sz="2600" dirty="0">
                <a:sym typeface="Wingdings" panose="05000000000000000000" pitchFamily="2" charset="2"/>
              </a:rPr>
              <a:t> i prodotti devono conseguire il profitto in un tempo più breve</a:t>
            </a:r>
            <a:endParaRPr lang="it-IT" altLang="it-IT" sz="2600" dirty="0"/>
          </a:p>
        </p:txBody>
      </p:sp>
      <p:sp>
        <p:nvSpPr>
          <p:cNvPr id="38916" name="Segnaposto data 1">
            <a:extLst>
              <a:ext uri="{FF2B5EF4-FFF2-40B4-BE49-F238E27FC236}">
                <a16:creationId xmlns:a16="http://schemas.microsoft.com/office/drawing/2014/main" id="{2E29A735-DB6C-4E0D-BF8F-370C762E80C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BE6A37A1-F2A6-42A7-95A5-1ADDEBA5D925}"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38917" name="Segnaposto piè di pagina 2">
            <a:extLst>
              <a:ext uri="{FF2B5EF4-FFF2-40B4-BE49-F238E27FC236}">
                <a16:creationId xmlns:a16="http://schemas.microsoft.com/office/drawing/2014/main" id="{F2E6304D-B61B-46B1-9E10-F93B1927C20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38918" name="Segnaposto numero diapositiva 3">
            <a:extLst>
              <a:ext uri="{FF2B5EF4-FFF2-40B4-BE49-F238E27FC236}">
                <a16:creationId xmlns:a16="http://schemas.microsoft.com/office/drawing/2014/main" id="{44C6C7D3-88EE-4634-8AE9-57D1489ABAD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178E4847-2767-4E32-824E-72B65E1FA081}" type="slidenum">
              <a:rPr lang="it-IT" altLang="it-IT" sz="800" smtClean="0">
                <a:solidFill>
                  <a:srgbClr val="000000"/>
                </a:solidFill>
              </a:rPr>
              <a:pPr fontAlgn="base">
                <a:spcBef>
                  <a:spcPct val="0"/>
                </a:spcBef>
                <a:spcAft>
                  <a:spcPct val="0"/>
                </a:spcAft>
                <a:buFontTx/>
                <a:buNone/>
              </a:pPr>
              <a:t>11</a:t>
            </a:fld>
            <a:endParaRPr lang="it-IT" altLang="it-IT" sz="800">
              <a:solidFill>
                <a:srgbClr val="00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1026">
            <a:extLst>
              <a:ext uri="{FF2B5EF4-FFF2-40B4-BE49-F238E27FC236}">
                <a16:creationId xmlns:a16="http://schemas.microsoft.com/office/drawing/2014/main" id="{3E2E4270-9FB4-4679-B232-68D71682473E}"/>
              </a:ext>
            </a:extLst>
          </p:cNvPr>
          <p:cNvSpPr>
            <a:spLocks noGrp="1" noChangeArrowheads="1"/>
          </p:cNvSpPr>
          <p:nvPr>
            <p:ph type="title"/>
          </p:nvPr>
        </p:nvSpPr>
        <p:spPr>
          <a:xfrm>
            <a:off x="452438" y="725488"/>
            <a:ext cx="7793037" cy="1058862"/>
          </a:xfrm>
        </p:spPr>
        <p:txBody>
          <a:bodyPr rtlCol="0">
            <a:normAutofit/>
          </a:bodyPr>
          <a:lstStyle/>
          <a:p>
            <a:pPr eaLnBrk="1" fontAlgn="auto" hangingPunct="1">
              <a:spcAft>
                <a:spcPts val="0"/>
              </a:spcAft>
              <a:defRPr/>
            </a:pPr>
            <a:r>
              <a:rPr lang="it-IT" altLang="it-IT" sz="4000" dirty="0">
                <a:solidFill>
                  <a:schemeClr val="accent6">
                    <a:lumMod val="75000"/>
                  </a:schemeClr>
                </a:solidFill>
              </a:rPr>
              <a:t>Punti deboli del CVP</a:t>
            </a:r>
          </a:p>
        </p:txBody>
      </p:sp>
      <p:sp>
        <p:nvSpPr>
          <p:cNvPr id="39939" name="Rectangle 1027">
            <a:extLst>
              <a:ext uri="{FF2B5EF4-FFF2-40B4-BE49-F238E27FC236}">
                <a16:creationId xmlns:a16="http://schemas.microsoft.com/office/drawing/2014/main" id="{1353B450-9331-472A-B72F-729CDDBB5A74}"/>
              </a:ext>
            </a:extLst>
          </p:cNvPr>
          <p:cNvSpPr>
            <a:spLocks noGrp="1" noChangeArrowheads="1"/>
          </p:cNvSpPr>
          <p:nvPr>
            <p:ph type="body" idx="1"/>
          </p:nvPr>
        </p:nvSpPr>
        <p:spPr>
          <a:xfrm>
            <a:off x="419100" y="1919288"/>
            <a:ext cx="8574088" cy="4306887"/>
          </a:xfrm>
        </p:spPr>
        <p:txBody>
          <a:bodyPr/>
          <a:lstStyle/>
          <a:p>
            <a:pPr eaLnBrk="1" hangingPunct="1">
              <a:lnSpc>
                <a:spcPct val="90000"/>
              </a:lnSpc>
            </a:pPr>
            <a:r>
              <a:rPr lang="it-IT" altLang="it-IT" sz="3000">
                <a:latin typeface="Arial" panose="020B0604020202020204" pitchFamily="34" charset="0"/>
                <a:cs typeface="Arial" panose="020B0604020202020204" pitchFamily="34" charset="0"/>
              </a:rPr>
              <a:t>Presume che i cambiamenti di consumo avvengano in una sola direzione</a:t>
            </a:r>
          </a:p>
          <a:p>
            <a:pPr eaLnBrk="1" hangingPunct="1">
              <a:lnSpc>
                <a:spcPct val="90000"/>
              </a:lnSpc>
            </a:pPr>
            <a:r>
              <a:rPr lang="it-IT" altLang="it-IT" sz="3000">
                <a:latin typeface="Arial" panose="020B0604020202020204" pitchFamily="34" charset="0"/>
                <a:cs typeface="Arial" panose="020B0604020202020204" pitchFamily="34" charset="0"/>
              </a:rPr>
              <a:t>Presume che non ci siano reazioni delle imprese nella fase di declino</a:t>
            </a:r>
          </a:p>
          <a:p>
            <a:pPr eaLnBrk="1" hangingPunct="1">
              <a:lnSpc>
                <a:spcPct val="90000"/>
              </a:lnSpc>
            </a:pPr>
            <a:r>
              <a:rPr lang="it-IT" altLang="it-IT" sz="3000">
                <a:latin typeface="Arial" panose="020B0604020202020204" pitchFamily="34" charset="0"/>
                <a:cs typeface="Arial" panose="020B0604020202020204" pitchFamily="34" charset="0"/>
              </a:rPr>
              <a:t>Prende in considerazione un solo prodotto alla volta e non linee di prodotto</a:t>
            </a:r>
          </a:p>
          <a:p>
            <a:pPr eaLnBrk="1" hangingPunct="1">
              <a:lnSpc>
                <a:spcPct val="90000"/>
              </a:lnSpc>
            </a:pPr>
            <a:r>
              <a:rPr lang="it-IT" altLang="it-IT" sz="3000">
                <a:latin typeface="Arial" panose="020B0604020202020204" pitchFamily="34" charset="0"/>
                <a:cs typeface="Arial" panose="020B0604020202020204" pitchFamily="34" charset="0"/>
              </a:rPr>
              <a:t>Non è un modello previsionale</a:t>
            </a:r>
          </a:p>
          <a:p>
            <a:pPr eaLnBrk="1" hangingPunct="1">
              <a:lnSpc>
                <a:spcPct val="90000"/>
              </a:lnSpc>
            </a:pPr>
            <a:r>
              <a:rPr lang="it-IT" altLang="it-IT" sz="3000">
                <a:latin typeface="Arial" panose="020B0604020202020204" pitchFamily="34" charset="0"/>
                <a:cs typeface="Arial" panose="020B0604020202020204" pitchFamily="34" charset="0"/>
              </a:rPr>
              <a:t>Quello del prodotto di un’impresa potrebbe non rispecchiare la situazione di settore</a:t>
            </a:r>
          </a:p>
        </p:txBody>
      </p:sp>
      <p:pic>
        <p:nvPicPr>
          <p:cNvPr id="39940" name="Picture 1028" descr="j0311806">
            <a:extLst>
              <a:ext uri="{FF2B5EF4-FFF2-40B4-BE49-F238E27FC236}">
                <a16:creationId xmlns:a16="http://schemas.microsoft.com/office/drawing/2014/main" id="{98E6D1B4-C930-4DB5-B018-09D18FA964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263" y="228600"/>
            <a:ext cx="1411287"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Segnaposto data 1">
            <a:extLst>
              <a:ext uri="{FF2B5EF4-FFF2-40B4-BE49-F238E27FC236}">
                <a16:creationId xmlns:a16="http://schemas.microsoft.com/office/drawing/2014/main" id="{A70B0015-F3FA-4433-B8F7-AA66090CDA0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8425552-6D1E-478E-B215-1393A57B92D6}"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39942" name="Segnaposto piè di pagina 2">
            <a:extLst>
              <a:ext uri="{FF2B5EF4-FFF2-40B4-BE49-F238E27FC236}">
                <a16:creationId xmlns:a16="http://schemas.microsoft.com/office/drawing/2014/main" id="{576E1CBE-BE02-44F8-8BB9-65CF0F7950E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39943" name="Segnaposto numero diapositiva 3">
            <a:extLst>
              <a:ext uri="{FF2B5EF4-FFF2-40B4-BE49-F238E27FC236}">
                <a16:creationId xmlns:a16="http://schemas.microsoft.com/office/drawing/2014/main" id="{6B9F1715-973B-4E39-B19A-BAA6ABFD433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BC4041A1-F24D-411A-BB6D-AE724E3489B7}" type="slidenum">
              <a:rPr lang="it-IT" altLang="it-IT" sz="800" smtClean="0">
                <a:solidFill>
                  <a:srgbClr val="000000"/>
                </a:solidFill>
              </a:rPr>
              <a:pPr fontAlgn="base">
                <a:spcBef>
                  <a:spcPct val="0"/>
                </a:spcBef>
                <a:spcAft>
                  <a:spcPct val="0"/>
                </a:spcAft>
                <a:buFontTx/>
                <a:buNone/>
              </a:pPr>
              <a:t>12</a:t>
            </a:fld>
            <a:endParaRPr lang="it-IT" altLang="it-IT" sz="800">
              <a:solidFill>
                <a:srgbClr val="00000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2">
            <a:extLst>
              <a:ext uri="{FF2B5EF4-FFF2-40B4-BE49-F238E27FC236}">
                <a16:creationId xmlns:a16="http://schemas.microsoft.com/office/drawing/2014/main" id="{BA254EE4-06F2-48FA-B488-A9601B62560F}"/>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it-IT" altLang="it-IT" sz="4000" dirty="0">
                <a:solidFill>
                  <a:schemeClr val="accent6">
                    <a:lumMod val="75000"/>
                  </a:schemeClr>
                </a:solidFill>
              </a:rPr>
              <a:t>Modelli tipici di CVP</a:t>
            </a:r>
          </a:p>
        </p:txBody>
      </p:sp>
      <p:pic>
        <p:nvPicPr>
          <p:cNvPr id="40963" name="Picture 4" descr="11-07">
            <a:extLst>
              <a:ext uri="{FF2B5EF4-FFF2-40B4-BE49-F238E27FC236}">
                <a16:creationId xmlns:a16="http://schemas.microsoft.com/office/drawing/2014/main" id="{5F48FD0C-9C3A-4437-A8E2-13075FD690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1773238"/>
            <a:ext cx="9144000" cy="3581400"/>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0964" name="Segnaposto data 1">
            <a:extLst>
              <a:ext uri="{FF2B5EF4-FFF2-40B4-BE49-F238E27FC236}">
                <a16:creationId xmlns:a16="http://schemas.microsoft.com/office/drawing/2014/main" id="{98EBF2DF-184E-4039-B506-34A71EAE1D46}"/>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2394302-9284-4CD4-8D3A-44C0CD138318}"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40965" name="Segnaposto piè di pagina 2">
            <a:extLst>
              <a:ext uri="{FF2B5EF4-FFF2-40B4-BE49-F238E27FC236}">
                <a16:creationId xmlns:a16="http://schemas.microsoft.com/office/drawing/2014/main" id="{DA698EA2-5470-4068-88CC-50D02BE33A2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40966" name="Segnaposto numero diapositiva 3">
            <a:extLst>
              <a:ext uri="{FF2B5EF4-FFF2-40B4-BE49-F238E27FC236}">
                <a16:creationId xmlns:a16="http://schemas.microsoft.com/office/drawing/2014/main" id="{91525A8B-167A-46BA-8D93-3D681033812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0522683B-8857-4917-8DF1-6042DB725062}" type="slidenum">
              <a:rPr lang="it-IT" altLang="it-IT" sz="800" smtClean="0">
                <a:solidFill>
                  <a:srgbClr val="000000"/>
                </a:solidFill>
              </a:rPr>
              <a:pPr fontAlgn="base">
                <a:spcBef>
                  <a:spcPct val="0"/>
                </a:spcBef>
                <a:spcAft>
                  <a:spcPct val="0"/>
                </a:spcAft>
                <a:buFontTx/>
                <a:buNone/>
              </a:pPr>
              <a:t>13</a:t>
            </a:fld>
            <a:endParaRPr lang="it-IT" altLang="it-IT" sz="800">
              <a:solidFill>
                <a:srgbClr val="00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11-08">
            <a:extLst>
              <a:ext uri="{FF2B5EF4-FFF2-40B4-BE49-F238E27FC236}">
                <a16:creationId xmlns:a16="http://schemas.microsoft.com/office/drawing/2014/main" id="{60A542F3-2093-4D04-9EDA-B8F292049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73238"/>
            <a:ext cx="8991600" cy="3886200"/>
          </a:xfrm>
          <a:prstGeom prst="rect">
            <a:avLst/>
          </a:prstGeom>
          <a:noFill/>
          <a:ln w="9525">
            <a:solidFill>
              <a:schemeClr val="tx1"/>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43011" name="Segnaposto data 1">
            <a:extLst>
              <a:ext uri="{FF2B5EF4-FFF2-40B4-BE49-F238E27FC236}">
                <a16:creationId xmlns:a16="http://schemas.microsoft.com/office/drawing/2014/main" id="{B950344C-8D41-43DB-AA9F-E662870AA12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3419E39-503B-44CE-8CB7-AA3E3741AA83}"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43012" name="Segnaposto piè di pagina 2">
            <a:extLst>
              <a:ext uri="{FF2B5EF4-FFF2-40B4-BE49-F238E27FC236}">
                <a16:creationId xmlns:a16="http://schemas.microsoft.com/office/drawing/2014/main" id="{F9D71B20-A35C-4B7E-825E-A87D1A4BEB0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43013" name="Segnaposto numero diapositiva 3">
            <a:extLst>
              <a:ext uri="{FF2B5EF4-FFF2-40B4-BE49-F238E27FC236}">
                <a16:creationId xmlns:a16="http://schemas.microsoft.com/office/drawing/2014/main" id="{40224FA7-65BB-4589-9CF6-A008197FDED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52FB2E5-06A1-4DD7-973C-79B54889EBB2}" type="slidenum">
              <a:rPr lang="it-IT" altLang="it-IT" sz="800" smtClean="0">
                <a:solidFill>
                  <a:srgbClr val="000000"/>
                </a:solidFill>
              </a:rPr>
              <a:pPr fontAlgn="base">
                <a:spcBef>
                  <a:spcPct val="0"/>
                </a:spcBef>
                <a:spcAft>
                  <a:spcPct val="0"/>
                </a:spcAft>
                <a:buFontTx/>
                <a:buNone/>
              </a:pPr>
              <a:t>14</a:t>
            </a:fld>
            <a:endParaRPr lang="it-IT" altLang="it-IT" sz="800">
              <a:solidFill>
                <a:srgbClr val="000000"/>
              </a:solidFill>
            </a:endParaRPr>
          </a:p>
        </p:txBody>
      </p:sp>
      <p:sp>
        <p:nvSpPr>
          <p:cNvPr id="9" name="Rectangle 2">
            <a:extLst>
              <a:ext uri="{FF2B5EF4-FFF2-40B4-BE49-F238E27FC236}">
                <a16:creationId xmlns:a16="http://schemas.microsoft.com/office/drawing/2014/main" id="{0090D4CB-0ADA-476E-ABEC-8700082CC735}"/>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it-IT" altLang="it-IT" sz="4000" dirty="0">
                <a:solidFill>
                  <a:schemeClr val="accent6">
                    <a:lumMod val="75000"/>
                  </a:schemeClr>
                </a:solidFill>
              </a:rPr>
              <a:t>Modelli tipici di CVP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532" name="Rectangle 2">
            <a:extLst>
              <a:ext uri="{FF2B5EF4-FFF2-40B4-BE49-F238E27FC236}">
                <a16:creationId xmlns:a16="http://schemas.microsoft.com/office/drawing/2014/main" id="{0A610511-7467-4F87-A32E-0518BDC0CE21}"/>
              </a:ext>
            </a:extLst>
          </p:cNvPr>
          <p:cNvSpPr>
            <a:spLocks noGrp="1" noChangeArrowheads="1"/>
          </p:cNvSpPr>
          <p:nvPr>
            <p:ph type="title"/>
          </p:nvPr>
        </p:nvSpPr>
        <p:spPr/>
        <p:txBody>
          <a:bodyPr rtlCol="0">
            <a:noAutofit/>
          </a:bodyPr>
          <a:lstStyle/>
          <a:p>
            <a:pPr eaLnBrk="1" fontAlgn="auto" hangingPunct="1">
              <a:spcAft>
                <a:spcPts val="0"/>
              </a:spcAft>
              <a:defRPr/>
            </a:pPr>
            <a:r>
              <a:rPr lang="it-IT" altLang="it-IT" sz="3200" dirty="0">
                <a:solidFill>
                  <a:schemeClr val="accent6">
                    <a:lumMod val="75000"/>
                  </a:schemeClr>
                </a:solidFill>
              </a:rPr>
              <a:t>Matrice del Boston </a:t>
            </a:r>
            <a:r>
              <a:rPr lang="it-IT" altLang="it-IT" sz="3200" dirty="0" err="1">
                <a:solidFill>
                  <a:schemeClr val="accent6">
                    <a:lumMod val="75000"/>
                  </a:schemeClr>
                </a:solidFill>
              </a:rPr>
              <a:t>Consulting</a:t>
            </a:r>
            <a:r>
              <a:rPr lang="it-IT" altLang="it-IT" sz="3200" dirty="0">
                <a:solidFill>
                  <a:schemeClr val="accent6">
                    <a:lumMod val="75000"/>
                  </a:schemeClr>
                </a:solidFill>
              </a:rPr>
              <a:t> Group</a:t>
            </a:r>
          </a:p>
        </p:txBody>
      </p:sp>
      <p:sp>
        <p:nvSpPr>
          <p:cNvPr id="45059" name="Segnaposto data 2">
            <a:extLst>
              <a:ext uri="{FF2B5EF4-FFF2-40B4-BE49-F238E27FC236}">
                <a16:creationId xmlns:a16="http://schemas.microsoft.com/office/drawing/2014/main" id="{80B8521E-66CC-4B8A-BD4C-F5221F6899B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89823A47-5EE5-427E-AF83-6D2910EB7D01}"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pic>
        <p:nvPicPr>
          <p:cNvPr id="45060" name="Immagine 6">
            <a:extLst>
              <a:ext uri="{FF2B5EF4-FFF2-40B4-BE49-F238E27FC236}">
                <a16:creationId xmlns:a16="http://schemas.microsoft.com/office/drawing/2014/main" id="{0D343D8B-64C0-4014-8665-9A746653EDA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617663"/>
            <a:ext cx="5026025" cy="458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1" name="Segnaposto piè di pagina 2">
            <a:extLst>
              <a:ext uri="{FF2B5EF4-FFF2-40B4-BE49-F238E27FC236}">
                <a16:creationId xmlns:a16="http://schemas.microsoft.com/office/drawing/2014/main" id="{80C347E8-5624-4052-85B7-E9F9C789A9E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45062" name="Segnaposto numero diapositiva 1">
            <a:extLst>
              <a:ext uri="{FF2B5EF4-FFF2-40B4-BE49-F238E27FC236}">
                <a16:creationId xmlns:a16="http://schemas.microsoft.com/office/drawing/2014/main" id="{2B6ECDD5-7F2E-4777-B9B5-0B0FCC3CBD2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18C8C7C0-66D3-489E-9250-0E8824B1BEF1}" type="slidenum">
              <a:rPr lang="it-IT" altLang="it-IT" sz="800" smtClean="0">
                <a:solidFill>
                  <a:srgbClr val="898989"/>
                </a:solidFill>
              </a:rPr>
              <a:pPr fontAlgn="base">
                <a:spcBef>
                  <a:spcPct val="0"/>
                </a:spcBef>
                <a:spcAft>
                  <a:spcPct val="0"/>
                </a:spcAft>
                <a:buFontTx/>
                <a:buNone/>
              </a:pPr>
              <a:t>15</a:t>
            </a:fld>
            <a:endParaRPr lang="it-IT" altLang="it-IT" sz="800">
              <a:solidFill>
                <a:srgbClr val="898989"/>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a:extLst>
              <a:ext uri="{FF2B5EF4-FFF2-40B4-BE49-F238E27FC236}">
                <a16:creationId xmlns:a16="http://schemas.microsoft.com/office/drawing/2014/main" id="{39398343-8BF4-4C41-859A-D89F779011E8}"/>
              </a:ext>
            </a:extLst>
          </p:cNvPr>
          <p:cNvSpPr>
            <a:spLocks noGrp="1" noChangeArrowheads="1"/>
          </p:cNvSpPr>
          <p:nvPr>
            <p:ph type="title"/>
          </p:nvPr>
        </p:nvSpPr>
        <p:spPr>
          <a:xfrm>
            <a:off x="438150" y="1271588"/>
            <a:ext cx="8229600" cy="558800"/>
          </a:xfrm>
        </p:spPr>
        <p:txBody>
          <a:bodyPr rtlCol="0">
            <a:normAutofit fontScale="90000"/>
          </a:bodyPr>
          <a:lstStyle/>
          <a:p>
            <a:pPr eaLnBrk="1" fontAlgn="auto" hangingPunct="1">
              <a:spcAft>
                <a:spcPts val="0"/>
              </a:spcAft>
              <a:defRPr/>
            </a:pPr>
            <a:r>
              <a:rPr lang="it-IT" altLang="it-IT" sz="4000" dirty="0"/>
              <a:t>Matrice del Boston </a:t>
            </a:r>
            <a:r>
              <a:rPr lang="it-IT" altLang="it-IT" sz="4000" dirty="0" err="1"/>
              <a:t>Consulting</a:t>
            </a:r>
            <a:r>
              <a:rPr lang="it-IT" altLang="it-IT" sz="4000" dirty="0"/>
              <a:t> Group: decisioni che ne derivano</a:t>
            </a:r>
          </a:p>
        </p:txBody>
      </p:sp>
      <p:sp>
        <p:nvSpPr>
          <p:cNvPr id="47107" name="Text Box 7">
            <a:extLst>
              <a:ext uri="{FF2B5EF4-FFF2-40B4-BE49-F238E27FC236}">
                <a16:creationId xmlns:a16="http://schemas.microsoft.com/office/drawing/2014/main" id="{9F431828-1C7F-4FB6-8244-9203F08A73DA}"/>
              </a:ext>
            </a:extLst>
          </p:cNvPr>
          <p:cNvSpPr txBox="1">
            <a:spLocks noChangeArrowheads="1"/>
          </p:cNvSpPr>
          <p:nvPr/>
        </p:nvSpPr>
        <p:spPr bwMode="auto">
          <a:xfrm>
            <a:off x="457200" y="2514600"/>
            <a:ext cx="8210550"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lvl="1" eaLnBrk="1" hangingPunct="1">
              <a:spcBef>
                <a:spcPct val="40000"/>
              </a:spcBef>
              <a:buFontTx/>
              <a:buChar char="•"/>
            </a:pPr>
            <a:r>
              <a:rPr lang="it-IT" altLang="it-IT" sz="3200" b="0">
                <a:latin typeface="Tahoma" panose="020B0604030504040204" pitchFamily="34" charset="0"/>
              </a:rPr>
              <a:t>Prodotti/gruppi di prodotto da eliminare;</a:t>
            </a:r>
          </a:p>
          <a:p>
            <a:pPr lvl="1" eaLnBrk="1" hangingPunct="1">
              <a:spcBef>
                <a:spcPct val="40000"/>
              </a:spcBef>
              <a:buFontTx/>
              <a:buChar char="•"/>
            </a:pPr>
            <a:r>
              <a:rPr lang="it-IT" altLang="it-IT" sz="3200" b="0">
                <a:latin typeface="Tahoma" panose="020B0604030504040204" pitchFamily="34" charset="0"/>
              </a:rPr>
              <a:t>Prodotti da sostenere; </a:t>
            </a:r>
          </a:p>
          <a:p>
            <a:pPr lvl="1" eaLnBrk="1" hangingPunct="1">
              <a:spcBef>
                <a:spcPct val="40000"/>
              </a:spcBef>
              <a:buFontTx/>
              <a:buChar char="•"/>
            </a:pPr>
            <a:r>
              <a:rPr lang="it-IT" altLang="it-IT" sz="3200" b="0">
                <a:latin typeface="Tahoma" panose="020B0604030504040204" pitchFamily="34" charset="0"/>
              </a:rPr>
              <a:t>Prodotti da modificare;</a:t>
            </a:r>
          </a:p>
          <a:p>
            <a:pPr lvl="1" eaLnBrk="1" hangingPunct="1">
              <a:spcBef>
                <a:spcPct val="40000"/>
              </a:spcBef>
              <a:buFontTx/>
              <a:buChar char="•"/>
            </a:pPr>
            <a:r>
              <a:rPr lang="it-IT" altLang="it-IT" sz="3200" b="0">
                <a:latin typeface="Tahoma" panose="020B0604030504040204" pitchFamily="34" charset="0"/>
              </a:rPr>
              <a:t>Nuovi prodotti da lanciare sul mercato.</a:t>
            </a:r>
          </a:p>
        </p:txBody>
      </p:sp>
      <p:graphicFrame>
        <p:nvGraphicFramePr>
          <p:cNvPr id="47108" name="Object 8">
            <a:extLst>
              <a:ext uri="{FF2B5EF4-FFF2-40B4-BE49-F238E27FC236}">
                <a16:creationId xmlns:a16="http://schemas.microsoft.com/office/drawing/2014/main" id="{77C84A53-F60A-430D-89BD-C21F9923D038}"/>
              </a:ext>
            </a:extLst>
          </p:cNvPr>
          <p:cNvGraphicFramePr>
            <a:graphicFrameLocks noChangeAspect="1"/>
          </p:cNvGraphicFramePr>
          <p:nvPr/>
        </p:nvGraphicFramePr>
        <p:xfrm>
          <a:off x="6781800" y="3048000"/>
          <a:ext cx="1524000" cy="1512888"/>
        </p:xfrm>
        <a:graphic>
          <a:graphicData uri="http://schemas.openxmlformats.org/presentationml/2006/ole">
            <mc:AlternateContent xmlns:mc="http://schemas.openxmlformats.org/markup-compatibility/2006">
              <mc:Choice xmlns:v="urn:schemas-microsoft-com:vml" Requires="v">
                <p:oleObj spid="_x0000_s47117" name="Clip" r:id="rId3" imgW="1748333" imgH="1735531" progId="MS_ClipArt_Gallery.5">
                  <p:embed/>
                </p:oleObj>
              </mc:Choice>
              <mc:Fallback>
                <p:oleObj name="Clip" r:id="rId3" imgW="1748333" imgH="1735531" progId="MS_ClipArt_Gallery.5">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3048000"/>
                        <a:ext cx="1524000" cy="1512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9" name="Segnaposto data 1">
            <a:extLst>
              <a:ext uri="{FF2B5EF4-FFF2-40B4-BE49-F238E27FC236}">
                <a16:creationId xmlns:a16="http://schemas.microsoft.com/office/drawing/2014/main" id="{A754BA99-0449-40D8-8C08-B9E83B61143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51920A09-2844-4086-AAE2-23281F797154}"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47110" name="Segnaposto piè di pagina 2">
            <a:extLst>
              <a:ext uri="{FF2B5EF4-FFF2-40B4-BE49-F238E27FC236}">
                <a16:creationId xmlns:a16="http://schemas.microsoft.com/office/drawing/2014/main" id="{6D8EC95F-4002-4BF0-BD20-06549EEE8C3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47111" name="Segnaposto numero diapositiva 3">
            <a:extLst>
              <a:ext uri="{FF2B5EF4-FFF2-40B4-BE49-F238E27FC236}">
                <a16:creationId xmlns:a16="http://schemas.microsoft.com/office/drawing/2014/main" id="{B5F856D1-022E-43B2-AB85-A4BDFEE3DB1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6FAB7EFF-5182-4884-A5C1-024308A3D492}" type="slidenum">
              <a:rPr lang="it-IT" altLang="it-IT" sz="800" smtClean="0">
                <a:solidFill>
                  <a:srgbClr val="898989"/>
                </a:solidFill>
              </a:rPr>
              <a:pPr fontAlgn="base">
                <a:spcBef>
                  <a:spcPct val="0"/>
                </a:spcBef>
                <a:spcAft>
                  <a:spcPct val="0"/>
                </a:spcAft>
                <a:buFontTx/>
                <a:buNone/>
              </a:pPr>
              <a:t>16</a:t>
            </a:fld>
            <a:endParaRPr lang="it-IT" altLang="it-IT" sz="800">
              <a:solidFill>
                <a:srgbClr val="898989"/>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6EB6AF45-3990-439B-A486-B4D556CA92EF}"/>
              </a:ext>
            </a:extLst>
          </p:cNvPr>
          <p:cNvSpPr>
            <a:spLocks noGrp="1" noChangeArrowheads="1"/>
          </p:cNvSpPr>
          <p:nvPr>
            <p:ph type="title"/>
          </p:nvPr>
        </p:nvSpPr>
        <p:spPr>
          <a:xfrm>
            <a:off x="222250" y="1511300"/>
            <a:ext cx="2386013" cy="3673475"/>
          </a:xfrm>
        </p:spPr>
        <p:txBody>
          <a:bodyPr/>
          <a:lstStyle/>
          <a:p>
            <a:pPr eaLnBrk="1" hangingPunct="1"/>
            <a:r>
              <a:rPr lang="it-IT" altLang="it-IT" sz="3200">
                <a:latin typeface="Arial" panose="020B0604020202020204" pitchFamily="34" charset="0"/>
                <a:cs typeface="Arial" panose="020B0604020202020204" pitchFamily="34" charset="0"/>
              </a:rPr>
              <a:t>Matrice del Boston Consulting Group</a:t>
            </a:r>
          </a:p>
        </p:txBody>
      </p:sp>
      <p:pic>
        <p:nvPicPr>
          <p:cNvPr id="48131" name="Picture 3">
            <a:extLst>
              <a:ext uri="{FF2B5EF4-FFF2-40B4-BE49-F238E27FC236}">
                <a16:creationId xmlns:a16="http://schemas.microsoft.com/office/drawing/2014/main" id="{DB8A321F-3C33-48F6-9870-EB50850F6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1775" y="936625"/>
            <a:ext cx="6096000" cy="523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AutoShape 13">
            <a:extLst>
              <a:ext uri="{FF2B5EF4-FFF2-40B4-BE49-F238E27FC236}">
                <a16:creationId xmlns:a16="http://schemas.microsoft.com/office/drawing/2014/main" id="{34EE75E8-EC9A-44A0-9550-6A419F57770B}"/>
              </a:ext>
            </a:extLst>
          </p:cNvPr>
          <p:cNvSpPr>
            <a:spLocks noChangeArrowheads="1"/>
          </p:cNvSpPr>
          <p:nvPr/>
        </p:nvSpPr>
        <p:spPr bwMode="auto">
          <a:xfrm>
            <a:off x="5943600" y="3048000"/>
            <a:ext cx="1219200" cy="228600"/>
          </a:xfrm>
          <a:prstGeom prst="leftArrow">
            <a:avLst>
              <a:gd name="adj1" fmla="val 50000"/>
              <a:gd name="adj2" fmla="val 133333"/>
            </a:avLst>
          </a:prstGeom>
          <a:solidFill>
            <a:schemeClr val="accent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endParaRPr lang="it-IT" altLang="it-IT">
              <a:latin typeface="Tahoma" panose="020B0604030504040204" pitchFamily="34" charset="0"/>
            </a:endParaRPr>
          </a:p>
        </p:txBody>
      </p:sp>
      <p:sp>
        <p:nvSpPr>
          <p:cNvPr id="215054" name="AutoShape 14">
            <a:extLst>
              <a:ext uri="{FF2B5EF4-FFF2-40B4-BE49-F238E27FC236}">
                <a16:creationId xmlns:a16="http://schemas.microsoft.com/office/drawing/2014/main" id="{6E3B6036-A3BC-4624-B418-0778E01034F5}"/>
              </a:ext>
            </a:extLst>
          </p:cNvPr>
          <p:cNvSpPr>
            <a:spLocks noChangeArrowheads="1"/>
          </p:cNvSpPr>
          <p:nvPr/>
        </p:nvSpPr>
        <p:spPr bwMode="auto">
          <a:xfrm>
            <a:off x="5410200" y="3581400"/>
            <a:ext cx="152400" cy="1143000"/>
          </a:xfrm>
          <a:prstGeom prst="downArrow">
            <a:avLst>
              <a:gd name="adj1" fmla="val 50000"/>
              <a:gd name="adj2" fmla="val 187500"/>
            </a:avLst>
          </a:prstGeom>
          <a:solidFill>
            <a:schemeClr val="accent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endParaRPr lang="it-IT" altLang="it-IT">
              <a:latin typeface="Tahoma" panose="020B0604030504040204" pitchFamily="34" charset="0"/>
            </a:endParaRPr>
          </a:p>
        </p:txBody>
      </p:sp>
      <p:sp>
        <p:nvSpPr>
          <p:cNvPr id="215055" name="AutoShape 15">
            <a:extLst>
              <a:ext uri="{FF2B5EF4-FFF2-40B4-BE49-F238E27FC236}">
                <a16:creationId xmlns:a16="http://schemas.microsoft.com/office/drawing/2014/main" id="{23558F11-1835-4846-9AA8-7326CB2634C9}"/>
              </a:ext>
            </a:extLst>
          </p:cNvPr>
          <p:cNvSpPr>
            <a:spLocks noChangeArrowheads="1"/>
          </p:cNvSpPr>
          <p:nvPr/>
        </p:nvSpPr>
        <p:spPr bwMode="auto">
          <a:xfrm>
            <a:off x="6019800" y="5105400"/>
            <a:ext cx="1066800" cy="152400"/>
          </a:xfrm>
          <a:prstGeom prst="rightArrow">
            <a:avLst>
              <a:gd name="adj1" fmla="val 50000"/>
              <a:gd name="adj2" fmla="val 175000"/>
            </a:avLst>
          </a:prstGeom>
          <a:solidFill>
            <a:schemeClr val="accent6"/>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endParaRPr lang="it-IT" altLang="it-IT">
              <a:latin typeface="Tahoma" panose="020B0604030504040204" pitchFamily="34" charset="0"/>
            </a:endParaRPr>
          </a:p>
        </p:txBody>
      </p:sp>
      <p:sp>
        <p:nvSpPr>
          <p:cNvPr id="48135" name="Segnaposto data 1">
            <a:extLst>
              <a:ext uri="{FF2B5EF4-FFF2-40B4-BE49-F238E27FC236}">
                <a16:creationId xmlns:a16="http://schemas.microsoft.com/office/drawing/2014/main" id="{35ADF22E-E708-497B-BA5C-954F3C37DD2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524F7A21-66CC-48D3-9AF6-67D3C3518229}"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48136" name="Segnaposto piè di pagina 2">
            <a:extLst>
              <a:ext uri="{FF2B5EF4-FFF2-40B4-BE49-F238E27FC236}">
                <a16:creationId xmlns:a16="http://schemas.microsoft.com/office/drawing/2014/main" id="{0DA4CCBE-68D4-4955-8E42-1CC1475A94C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48137" name="Segnaposto numero diapositiva 3">
            <a:extLst>
              <a:ext uri="{FF2B5EF4-FFF2-40B4-BE49-F238E27FC236}">
                <a16:creationId xmlns:a16="http://schemas.microsoft.com/office/drawing/2014/main" id="{6B8A5FFD-A2E6-4948-8FF4-D487284180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0DA5667-A146-4C38-88D7-5AAB41C206F3}" type="slidenum">
              <a:rPr lang="it-IT" altLang="it-IT" sz="800" smtClean="0">
                <a:solidFill>
                  <a:srgbClr val="898989"/>
                </a:solidFill>
              </a:rPr>
              <a:pPr fontAlgn="base">
                <a:spcBef>
                  <a:spcPct val="0"/>
                </a:spcBef>
                <a:spcAft>
                  <a:spcPct val="0"/>
                </a:spcAft>
                <a:buFontTx/>
                <a:buNone/>
              </a:pPr>
              <a:t>17</a:t>
            </a:fld>
            <a:endParaRPr lang="it-IT" altLang="it-IT" sz="800">
              <a:solidFill>
                <a:srgbClr val="89898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15053"/>
                                        </p:tgtEl>
                                        <p:attrNameLst>
                                          <p:attrName>style.visibility</p:attrName>
                                        </p:attrNameLst>
                                      </p:cBhvr>
                                      <p:to>
                                        <p:strVal val="visible"/>
                                      </p:to>
                                    </p:set>
                                    <p:animEffect transition="in" filter="checkerboard(across)">
                                      <p:cBhvr>
                                        <p:cTn id="7" dur="500"/>
                                        <p:tgtEl>
                                          <p:spTgt spid="2150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215054"/>
                                        </p:tgtEl>
                                        <p:attrNameLst>
                                          <p:attrName>style.visibility</p:attrName>
                                        </p:attrNameLst>
                                      </p:cBhvr>
                                      <p:to>
                                        <p:strVal val="visible"/>
                                      </p:to>
                                    </p:set>
                                    <p:animEffect transition="in" filter="checkerboard(across)">
                                      <p:cBhvr>
                                        <p:cTn id="12" dur="500"/>
                                        <p:tgtEl>
                                          <p:spTgt spid="21505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055"/>
                                        </p:tgtEl>
                                        <p:attrNameLst>
                                          <p:attrName>style.visibility</p:attrName>
                                        </p:attrNameLst>
                                      </p:cBhvr>
                                      <p:to>
                                        <p:strVal val="visible"/>
                                      </p:to>
                                    </p:set>
                                    <p:animEffect transition="in" filter="dissolve">
                                      <p:cBhvr>
                                        <p:cTn id="17" dur="500"/>
                                        <p:tgtEl>
                                          <p:spTgt spid="215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53" grpId="0" animBg="1"/>
      <p:bldP spid="215054" grpId="0" animBg="1"/>
      <p:bldP spid="21505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a:extLst>
              <a:ext uri="{FF2B5EF4-FFF2-40B4-BE49-F238E27FC236}">
                <a16:creationId xmlns:a16="http://schemas.microsoft.com/office/drawing/2014/main" id="{9F17A782-0A98-431B-AEEB-3A9E44130C40}"/>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it-IT" altLang="it-IT" sz="4000"/>
              <a:t>Le fasi del ciclo di vita del prodotto</a:t>
            </a:r>
          </a:p>
        </p:txBody>
      </p:sp>
      <p:sp>
        <p:nvSpPr>
          <p:cNvPr id="49155" name="Segnaposto data 1">
            <a:extLst>
              <a:ext uri="{FF2B5EF4-FFF2-40B4-BE49-F238E27FC236}">
                <a16:creationId xmlns:a16="http://schemas.microsoft.com/office/drawing/2014/main" id="{B200A640-37E5-444E-BF78-F9DCD650560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1E5E6E5-52FF-4CCA-88E6-7E4FB9F4CE7B}"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49156" name="Segnaposto piè di pagina 2">
            <a:extLst>
              <a:ext uri="{FF2B5EF4-FFF2-40B4-BE49-F238E27FC236}">
                <a16:creationId xmlns:a16="http://schemas.microsoft.com/office/drawing/2014/main" id="{1398B5E6-262B-4A4D-BD73-1DEBD0D3EFD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49157" name="Segnaposto numero diapositiva 3">
            <a:extLst>
              <a:ext uri="{FF2B5EF4-FFF2-40B4-BE49-F238E27FC236}">
                <a16:creationId xmlns:a16="http://schemas.microsoft.com/office/drawing/2014/main" id="{E09156B8-1D0D-4EFE-9974-4E4EDE37C5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EB7B6B1F-3076-4EFC-A178-B4E1136930EC}" type="slidenum">
              <a:rPr lang="it-IT" altLang="it-IT" sz="800" smtClean="0">
                <a:solidFill>
                  <a:srgbClr val="000000"/>
                </a:solidFill>
              </a:rPr>
              <a:pPr fontAlgn="base">
                <a:spcBef>
                  <a:spcPct val="0"/>
                </a:spcBef>
                <a:spcAft>
                  <a:spcPct val="0"/>
                </a:spcAft>
                <a:buFontTx/>
                <a:buNone/>
              </a:pPr>
              <a:t>18</a:t>
            </a:fld>
            <a:endParaRPr lang="it-IT" altLang="it-IT" sz="800">
              <a:solidFill>
                <a:srgbClr val="000000"/>
              </a:solidFill>
            </a:endParaRPr>
          </a:p>
        </p:txBody>
      </p:sp>
      <p:pic>
        <p:nvPicPr>
          <p:cNvPr id="49158" name="Immagine 4">
            <a:extLst>
              <a:ext uri="{FF2B5EF4-FFF2-40B4-BE49-F238E27FC236}">
                <a16:creationId xmlns:a16="http://schemas.microsoft.com/office/drawing/2014/main" id="{6928D20A-F80C-41CA-AF42-06D46FF0998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1188" y="1471613"/>
            <a:ext cx="8389937" cy="437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a:extLst>
              <a:ext uri="{FF2B5EF4-FFF2-40B4-BE49-F238E27FC236}">
                <a16:creationId xmlns:a16="http://schemas.microsoft.com/office/drawing/2014/main" id="{3926E80A-2167-44B7-BDE1-E983F489714B}"/>
              </a:ext>
            </a:extLst>
          </p:cNvPr>
          <p:cNvSpPr>
            <a:spLocks noGrp="1" noChangeArrowheads="1"/>
          </p:cNvSpPr>
          <p:nvPr>
            <p:ph type="title"/>
          </p:nvPr>
        </p:nvSpPr>
        <p:spPr>
          <a:xfrm>
            <a:off x="482600" y="1109663"/>
            <a:ext cx="8229600" cy="558800"/>
          </a:xfrm>
        </p:spPr>
        <p:txBody>
          <a:bodyPr rtlCol="0">
            <a:normAutofit fontScale="90000"/>
          </a:bodyPr>
          <a:lstStyle/>
          <a:p>
            <a:pPr eaLnBrk="1" fontAlgn="auto" hangingPunct="1">
              <a:spcAft>
                <a:spcPts val="0"/>
              </a:spcAft>
              <a:defRPr/>
            </a:pPr>
            <a:r>
              <a:rPr lang="it-IT" altLang="it-IT" sz="4000" dirty="0"/>
              <a:t>Strategie di marketing in fase di introduzione </a:t>
            </a:r>
            <a:r>
              <a:rPr lang="it-IT" altLang="it-IT" sz="2000" dirty="0"/>
              <a:t>(1)</a:t>
            </a:r>
            <a:endParaRPr lang="it-IT" altLang="it-IT" sz="4000" dirty="0"/>
          </a:p>
        </p:txBody>
      </p:sp>
      <p:sp>
        <p:nvSpPr>
          <p:cNvPr id="32771" name="Rectangle 3">
            <a:extLst>
              <a:ext uri="{FF2B5EF4-FFF2-40B4-BE49-F238E27FC236}">
                <a16:creationId xmlns:a16="http://schemas.microsoft.com/office/drawing/2014/main" id="{39FAFFAF-CF6D-4804-BE5F-24B07989807F}"/>
              </a:ext>
            </a:extLst>
          </p:cNvPr>
          <p:cNvSpPr>
            <a:spLocks noGrp="1" noChangeArrowheads="1"/>
          </p:cNvSpPr>
          <p:nvPr>
            <p:ph type="body" idx="1"/>
          </p:nvPr>
        </p:nvSpPr>
        <p:spPr>
          <a:xfrm>
            <a:off x="195263" y="1947863"/>
            <a:ext cx="8802687" cy="4383087"/>
          </a:xfrm>
        </p:spPr>
        <p:txBody>
          <a:bodyPr/>
          <a:lstStyle/>
          <a:p>
            <a:pPr eaLnBrk="1" hangingPunct="1">
              <a:lnSpc>
                <a:spcPct val="90000"/>
              </a:lnSpc>
              <a:buFont typeface="Wingdings" panose="05000000000000000000" pitchFamily="2" charset="2"/>
              <a:buNone/>
              <a:defRPr/>
            </a:pPr>
            <a:r>
              <a:rPr lang="it-IT" altLang="it-IT" sz="2800" b="1" dirty="0">
                <a:solidFill>
                  <a:schemeClr val="accent6">
                    <a:lumMod val="75000"/>
                  </a:schemeClr>
                </a:solidFill>
                <a:latin typeface="Arial" panose="020B0604020202020204" pitchFamily="34" charset="0"/>
                <a:cs typeface="Arial" panose="020B0604020202020204" pitchFamily="34" charset="0"/>
              </a:rPr>
              <a:t>La fase è caratterizzata da:</a:t>
            </a:r>
          </a:p>
          <a:p>
            <a:pPr eaLnBrk="1" hangingPunct="1">
              <a:lnSpc>
                <a:spcPct val="90000"/>
              </a:lnSpc>
              <a:defRPr/>
            </a:pPr>
            <a:r>
              <a:rPr lang="it-IT" altLang="it-IT" sz="2700" dirty="0">
                <a:latin typeface="Arial" panose="020B0604020202020204" pitchFamily="34" charset="0"/>
                <a:cs typeface="Arial" panose="020B0604020202020204" pitchFamily="34" charset="0"/>
              </a:rPr>
              <a:t>Profitti negativi o scarsi</a:t>
            </a:r>
          </a:p>
          <a:p>
            <a:pPr eaLnBrk="1" hangingPunct="1">
              <a:lnSpc>
                <a:spcPct val="90000"/>
              </a:lnSpc>
              <a:defRPr/>
            </a:pPr>
            <a:r>
              <a:rPr lang="it-IT" altLang="it-IT" sz="2700" dirty="0">
                <a:latin typeface="Arial" panose="020B0604020202020204" pitchFamily="34" charset="0"/>
                <a:cs typeface="Arial" panose="020B0604020202020204" pitchFamily="34" charset="0"/>
              </a:rPr>
              <a:t>Bassi volumi di vendita</a:t>
            </a:r>
          </a:p>
          <a:p>
            <a:pPr eaLnBrk="1" hangingPunct="1">
              <a:lnSpc>
                <a:spcPct val="90000"/>
              </a:lnSpc>
              <a:defRPr/>
            </a:pPr>
            <a:r>
              <a:rPr lang="it-IT" altLang="it-IT" sz="2700" dirty="0">
                <a:latin typeface="Arial" panose="020B0604020202020204" pitchFamily="34" charset="0"/>
                <a:cs typeface="Arial" panose="020B0604020202020204" pitchFamily="34" charset="0"/>
              </a:rPr>
              <a:t>Alti costi di distribuzione e promozione</a:t>
            </a:r>
          </a:p>
          <a:p>
            <a:pPr eaLnBrk="1" hangingPunct="1">
              <a:lnSpc>
                <a:spcPct val="90000"/>
              </a:lnSpc>
              <a:defRPr/>
            </a:pPr>
            <a:r>
              <a:rPr lang="it-IT" altLang="it-IT" sz="2700" dirty="0">
                <a:latin typeface="Arial" panose="020B0604020202020204" pitchFamily="34" charset="0"/>
                <a:cs typeface="Arial" panose="020B0604020202020204" pitchFamily="34" charset="0"/>
              </a:rPr>
              <a:t>Necessità di consistenti investimenti per indurre i distributori ad accettare il nuovo prodotto in assortimento</a:t>
            </a:r>
          </a:p>
          <a:p>
            <a:pPr eaLnBrk="1" hangingPunct="1">
              <a:lnSpc>
                <a:spcPct val="90000"/>
              </a:lnSpc>
              <a:defRPr/>
            </a:pPr>
            <a:r>
              <a:rPr lang="it-IT" altLang="it-IT" sz="2700" dirty="0">
                <a:latin typeface="Arial" panose="020B0604020202020204" pitchFamily="34" charset="0"/>
                <a:cs typeface="Arial" panose="020B0604020202020204" pitchFamily="34" charset="0"/>
              </a:rPr>
              <a:t>Pochi concorrenti che producono versioni base del prodotto</a:t>
            </a:r>
          </a:p>
          <a:p>
            <a:pPr eaLnBrk="1" hangingPunct="1">
              <a:lnSpc>
                <a:spcPct val="90000"/>
              </a:lnSpc>
              <a:defRPr/>
            </a:pPr>
            <a:r>
              <a:rPr lang="it-IT" altLang="it-IT" sz="2700" dirty="0">
                <a:latin typeface="Arial" panose="020B0604020202020204" pitchFamily="34" charset="0"/>
                <a:cs typeface="Arial" panose="020B0604020202020204" pitchFamily="34" charset="0"/>
              </a:rPr>
              <a:t>I primi acquirenti sono in genere ad alto reddito</a:t>
            </a:r>
          </a:p>
          <a:p>
            <a:pPr eaLnBrk="1" hangingPunct="1">
              <a:lnSpc>
                <a:spcPct val="90000"/>
              </a:lnSpc>
              <a:buFont typeface="Wingdings" panose="05000000000000000000" pitchFamily="2" charset="2"/>
              <a:buNone/>
              <a:defRPr/>
            </a:pPr>
            <a:endParaRPr lang="it-IT" altLang="it-IT" sz="2700" dirty="0">
              <a:latin typeface="Arial" panose="020B0604020202020204" pitchFamily="34" charset="0"/>
              <a:cs typeface="Arial" panose="020B0604020202020204" pitchFamily="34" charset="0"/>
            </a:endParaRPr>
          </a:p>
        </p:txBody>
      </p:sp>
      <p:sp>
        <p:nvSpPr>
          <p:cNvPr id="50180" name="Segnaposto data 1">
            <a:extLst>
              <a:ext uri="{FF2B5EF4-FFF2-40B4-BE49-F238E27FC236}">
                <a16:creationId xmlns:a16="http://schemas.microsoft.com/office/drawing/2014/main" id="{B5D5FDA2-D809-4702-80FE-B886B8DD5C3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EDC4960D-1E25-47FF-930D-24CD85708F90}"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0181" name="Segnaposto piè di pagina 2">
            <a:extLst>
              <a:ext uri="{FF2B5EF4-FFF2-40B4-BE49-F238E27FC236}">
                <a16:creationId xmlns:a16="http://schemas.microsoft.com/office/drawing/2014/main" id="{A46DFC32-3F5A-4398-AEBC-2605EE8D925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0182" name="Segnaposto numero diapositiva 3">
            <a:extLst>
              <a:ext uri="{FF2B5EF4-FFF2-40B4-BE49-F238E27FC236}">
                <a16:creationId xmlns:a16="http://schemas.microsoft.com/office/drawing/2014/main" id="{0A73B26C-407C-4EC1-A503-B995BD16856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6A41F0F-7840-43D8-B8B3-FB3669EF4E47}" type="slidenum">
              <a:rPr lang="it-IT" altLang="it-IT" sz="800" smtClean="0">
                <a:solidFill>
                  <a:srgbClr val="000000"/>
                </a:solidFill>
              </a:rPr>
              <a:pPr fontAlgn="base">
                <a:spcBef>
                  <a:spcPct val="0"/>
                </a:spcBef>
                <a:spcAft>
                  <a:spcPct val="0"/>
                </a:spcAft>
                <a:buFontTx/>
                <a:buNone/>
              </a:pPr>
              <a:t>19</a:t>
            </a:fld>
            <a:endParaRPr lang="it-IT" altLang="it-IT" sz="800">
              <a:solidFill>
                <a:srgbClr val="00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a:extLst>
              <a:ext uri="{FF2B5EF4-FFF2-40B4-BE49-F238E27FC236}">
                <a16:creationId xmlns:a16="http://schemas.microsoft.com/office/drawing/2014/main" id="{8EA73CF6-766C-4754-9810-35085F9B0480}"/>
              </a:ext>
            </a:extLst>
          </p:cNvPr>
          <p:cNvSpPr>
            <a:spLocks noChangeArrowheads="1"/>
          </p:cNvSpPr>
          <p:nvPr/>
        </p:nvSpPr>
        <p:spPr bwMode="auto">
          <a:xfrm>
            <a:off x="0" y="838200"/>
            <a:ext cx="8915400" cy="1295400"/>
          </a:xfrm>
          <a:prstGeom prst="rect">
            <a:avLst/>
          </a:prstGeom>
          <a:solidFill>
            <a:schemeClr val="bg1"/>
          </a:solidFill>
          <a:ln w="9525">
            <a:solidFill>
              <a:schemeClr val="bg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a:latin typeface="Tahoma" panose="020B0604030504040204" pitchFamily="34" charset="0"/>
            </a:endParaRPr>
          </a:p>
        </p:txBody>
      </p:sp>
      <p:pic>
        <p:nvPicPr>
          <p:cNvPr id="28675" name="Picture 4">
            <a:extLst>
              <a:ext uri="{FF2B5EF4-FFF2-40B4-BE49-F238E27FC236}">
                <a16:creationId xmlns:a16="http://schemas.microsoft.com/office/drawing/2014/main" id="{54DF5AA6-8349-4AA0-B12E-86FD04FCFA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981075"/>
            <a:ext cx="8672512"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Segnaposto data 1">
            <a:extLst>
              <a:ext uri="{FF2B5EF4-FFF2-40B4-BE49-F238E27FC236}">
                <a16:creationId xmlns:a16="http://schemas.microsoft.com/office/drawing/2014/main" id="{945FDD38-DDA3-4ED9-9C46-89CE1F5DF5C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827CB8C-8866-47AE-A844-4D5F11B712BD}"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28677" name="Segnaposto piè di pagina 2">
            <a:extLst>
              <a:ext uri="{FF2B5EF4-FFF2-40B4-BE49-F238E27FC236}">
                <a16:creationId xmlns:a16="http://schemas.microsoft.com/office/drawing/2014/main" id="{4ECDCCE3-CD55-49F2-8C55-E32755EDA128}"/>
              </a:ext>
            </a:extLst>
          </p:cNvPr>
          <p:cNvSpPr>
            <a:spLocks noGrp="1"/>
          </p:cNvSpPr>
          <p:nvPr>
            <p:ph type="ftr" sz="quarter" idx="11"/>
          </p:nvPr>
        </p:nvSpPr>
        <p:spPr bwMode="auto">
          <a:xfrm>
            <a:off x="3276600" y="6378575"/>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28678" name="Segnaposto numero diapositiva 3">
            <a:extLst>
              <a:ext uri="{FF2B5EF4-FFF2-40B4-BE49-F238E27FC236}">
                <a16:creationId xmlns:a16="http://schemas.microsoft.com/office/drawing/2014/main" id="{9AAAEAED-5609-4BBB-9F02-318905FDD47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641575D-698D-47F5-8920-5AAE658F5936}" type="slidenum">
              <a:rPr lang="it-IT" altLang="it-IT" sz="800" smtClean="0">
                <a:solidFill>
                  <a:srgbClr val="000000"/>
                </a:solidFill>
              </a:rPr>
              <a:pPr fontAlgn="base">
                <a:spcBef>
                  <a:spcPct val="0"/>
                </a:spcBef>
                <a:spcAft>
                  <a:spcPct val="0"/>
                </a:spcAft>
                <a:buFontTx/>
                <a:buNone/>
              </a:pPr>
              <a:t>2</a:t>
            </a:fld>
            <a:endParaRPr lang="it-IT" altLang="it-IT" sz="8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a:extLst>
              <a:ext uri="{FF2B5EF4-FFF2-40B4-BE49-F238E27FC236}">
                <a16:creationId xmlns:a16="http://schemas.microsoft.com/office/drawing/2014/main" id="{CD271636-4C82-433A-9ECE-2600BD897CFD}"/>
              </a:ext>
            </a:extLst>
          </p:cNvPr>
          <p:cNvSpPr>
            <a:spLocks noGrp="1" noChangeArrowheads="1"/>
          </p:cNvSpPr>
          <p:nvPr>
            <p:ph type="title"/>
          </p:nvPr>
        </p:nvSpPr>
        <p:spPr>
          <a:xfrm>
            <a:off x="712788" y="620713"/>
            <a:ext cx="7794625" cy="1143000"/>
          </a:xfrm>
        </p:spPr>
        <p:txBody>
          <a:bodyPr rtlCol="0">
            <a:normAutofit fontScale="90000"/>
          </a:bodyPr>
          <a:lstStyle/>
          <a:p>
            <a:pPr eaLnBrk="1" fontAlgn="auto" hangingPunct="1">
              <a:spcAft>
                <a:spcPts val="0"/>
              </a:spcAft>
              <a:defRPr/>
            </a:pPr>
            <a:r>
              <a:rPr lang="it-IT" altLang="it-IT" sz="4000" dirty="0"/>
              <a:t>L’adozione di un nuovo prodotto</a:t>
            </a:r>
          </a:p>
        </p:txBody>
      </p:sp>
      <p:pic>
        <p:nvPicPr>
          <p:cNvPr id="51203" name="Picture 4" descr="12-11">
            <a:extLst>
              <a:ext uri="{FF2B5EF4-FFF2-40B4-BE49-F238E27FC236}">
                <a16:creationId xmlns:a16="http://schemas.microsoft.com/office/drawing/2014/main" id="{3D64E5F1-D30B-46BC-A5C2-3DE1272C8E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5775"/>
            <a:ext cx="8763000" cy="4343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4" name="Segnaposto data 1">
            <a:extLst>
              <a:ext uri="{FF2B5EF4-FFF2-40B4-BE49-F238E27FC236}">
                <a16:creationId xmlns:a16="http://schemas.microsoft.com/office/drawing/2014/main" id="{B6727B78-933D-49D6-81BD-328FC6D9C87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8B0702A7-497C-46E1-A60C-14E85329836A}"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1205" name="Segnaposto piè di pagina 2">
            <a:extLst>
              <a:ext uri="{FF2B5EF4-FFF2-40B4-BE49-F238E27FC236}">
                <a16:creationId xmlns:a16="http://schemas.microsoft.com/office/drawing/2014/main" id="{9009CE88-E5EF-4F19-A8E3-4F9AEECC8E0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1206" name="Segnaposto numero diapositiva 3">
            <a:extLst>
              <a:ext uri="{FF2B5EF4-FFF2-40B4-BE49-F238E27FC236}">
                <a16:creationId xmlns:a16="http://schemas.microsoft.com/office/drawing/2014/main" id="{AA5AEDB8-192A-4447-B2F5-D467236E36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892C5F60-40B8-4A2E-A97F-95268C171B05}" type="slidenum">
              <a:rPr lang="it-IT" altLang="it-IT" sz="800" smtClean="0">
                <a:solidFill>
                  <a:srgbClr val="000000"/>
                </a:solidFill>
              </a:rPr>
              <a:pPr fontAlgn="base">
                <a:spcBef>
                  <a:spcPct val="0"/>
                </a:spcBef>
                <a:spcAft>
                  <a:spcPct val="0"/>
                </a:spcAft>
                <a:buFontTx/>
                <a:buNone/>
              </a:pPr>
              <a:t>20</a:t>
            </a:fld>
            <a:endParaRPr lang="it-IT" altLang="it-IT" sz="800">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egnaposto data 3">
            <a:extLst>
              <a:ext uri="{FF2B5EF4-FFF2-40B4-BE49-F238E27FC236}">
                <a16:creationId xmlns:a16="http://schemas.microsoft.com/office/drawing/2014/main" id="{087A8929-AC06-4609-A9D0-15E674EC425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9352D91-FACD-4752-8735-CCE5E87E6460}"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2227" name="Segnaposto piè di pagina 4">
            <a:extLst>
              <a:ext uri="{FF2B5EF4-FFF2-40B4-BE49-F238E27FC236}">
                <a16:creationId xmlns:a16="http://schemas.microsoft.com/office/drawing/2014/main" id="{BFF41B64-3AFD-4118-A692-6AE35B37CED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2228" name="Segnaposto numero diapositiva 5">
            <a:extLst>
              <a:ext uri="{FF2B5EF4-FFF2-40B4-BE49-F238E27FC236}">
                <a16:creationId xmlns:a16="http://schemas.microsoft.com/office/drawing/2014/main" id="{CAE9AFBE-81F4-4787-B949-841C221002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EFAA4C25-C8E1-4AF6-8B77-CA387722AA3B}" type="slidenum">
              <a:rPr lang="it-IT" altLang="it-IT" sz="800" smtClean="0">
                <a:solidFill>
                  <a:srgbClr val="000000"/>
                </a:solidFill>
              </a:rPr>
              <a:pPr fontAlgn="base">
                <a:spcBef>
                  <a:spcPct val="0"/>
                </a:spcBef>
                <a:spcAft>
                  <a:spcPct val="0"/>
                </a:spcAft>
                <a:buFontTx/>
                <a:buNone/>
              </a:pPr>
              <a:t>21</a:t>
            </a:fld>
            <a:endParaRPr lang="it-IT" altLang="it-IT" sz="800">
              <a:solidFill>
                <a:srgbClr val="000000"/>
              </a:solidFill>
            </a:endParaRPr>
          </a:p>
        </p:txBody>
      </p:sp>
      <p:sp>
        <p:nvSpPr>
          <p:cNvPr id="52229" name="Segnaposto contenuto 1">
            <a:extLst>
              <a:ext uri="{FF2B5EF4-FFF2-40B4-BE49-F238E27FC236}">
                <a16:creationId xmlns:a16="http://schemas.microsoft.com/office/drawing/2014/main" id="{5BFAF3F0-644E-423C-8DBD-780017C2C883}"/>
              </a:ext>
            </a:extLst>
          </p:cNvPr>
          <p:cNvSpPr>
            <a:spLocks noGrp="1"/>
          </p:cNvSpPr>
          <p:nvPr>
            <p:ph idx="1"/>
          </p:nvPr>
        </p:nvSpPr>
        <p:spPr/>
        <p:txBody>
          <a:bodyPr/>
          <a:lstStyle/>
          <a:p>
            <a:r>
              <a:rPr lang="it-IT" altLang="it-IT">
                <a:latin typeface="Arial" panose="020B0604020202020204" pitchFamily="34" charset="0"/>
                <a:cs typeface="Arial" panose="020B0604020202020204" pitchFamily="34" charset="0"/>
                <a:hlinkClick r:id="rId2"/>
              </a:rPr>
              <a:t>https://www.popupmag.it/fashion-blogger-famose/</a:t>
            </a:r>
            <a:r>
              <a:rPr lang="it-IT" altLang="it-IT">
                <a:latin typeface="Arial" panose="020B0604020202020204" pitchFamily="34" charset="0"/>
                <a:cs typeface="Arial" panose="020B0604020202020204" pitchFamily="34" charset="0"/>
              </a:rPr>
              <a:t> </a:t>
            </a:r>
          </a:p>
          <a:p>
            <a:r>
              <a:rPr lang="it-IT" altLang="it-IT">
                <a:latin typeface="Arial" panose="020B0604020202020204" pitchFamily="34" charset="0"/>
                <a:cs typeface="Arial" panose="020B0604020202020204" pitchFamily="34" charset="0"/>
                <a:hlinkClick r:id="rId3"/>
              </a:rPr>
              <a:t>https://www.millionaireweb.it/la-classifica-dei-blogger-piu-seguiti-in-italia/</a:t>
            </a:r>
            <a:r>
              <a:rPr lang="it-IT" altLang="it-IT">
                <a:latin typeface="Arial" panose="020B0604020202020204" pitchFamily="34" charset="0"/>
                <a:cs typeface="Arial" panose="020B0604020202020204" pitchFamily="34" charset="0"/>
              </a:rPr>
              <a:t>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a:extLst>
              <a:ext uri="{FF2B5EF4-FFF2-40B4-BE49-F238E27FC236}">
                <a16:creationId xmlns:a16="http://schemas.microsoft.com/office/drawing/2014/main" id="{048C1CC2-2D30-4793-901D-21E60A6F8912}"/>
              </a:ext>
            </a:extLst>
          </p:cNvPr>
          <p:cNvSpPr>
            <a:spLocks noGrp="1" noChangeArrowheads="1"/>
          </p:cNvSpPr>
          <p:nvPr>
            <p:ph type="title"/>
          </p:nvPr>
        </p:nvSpPr>
        <p:spPr>
          <a:xfrm>
            <a:off x="457200" y="1096963"/>
            <a:ext cx="8229600" cy="558800"/>
          </a:xfrm>
        </p:spPr>
        <p:txBody>
          <a:bodyPr rtlCol="0">
            <a:normAutofit fontScale="90000"/>
          </a:bodyPr>
          <a:lstStyle/>
          <a:p>
            <a:pPr eaLnBrk="1" fontAlgn="auto" hangingPunct="1">
              <a:spcAft>
                <a:spcPts val="0"/>
              </a:spcAft>
              <a:defRPr/>
            </a:pPr>
            <a:r>
              <a:rPr lang="it-IT" altLang="it-IT" sz="4000" dirty="0"/>
              <a:t>Strategie di marketing in fase di introduzione </a:t>
            </a:r>
            <a:r>
              <a:rPr lang="it-IT" altLang="it-IT" sz="2000" dirty="0"/>
              <a:t>(2)</a:t>
            </a:r>
            <a:endParaRPr lang="it-IT" altLang="it-IT" sz="4000" dirty="0"/>
          </a:p>
        </p:txBody>
      </p:sp>
      <p:sp>
        <p:nvSpPr>
          <p:cNvPr id="53251" name="Rectangle 3">
            <a:extLst>
              <a:ext uri="{FF2B5EF4-FFF2-40B4-BE49-F238E27FC236}">
                <a16:creationId xmlns:a16="http://schemas.microsoft.com/office/drawing/2014/main" id="{660E55B4-7156-499F-ABCD-A5A16E835823}"/>
              </a:ext>
            </a:extLst>
          </p:cNvPr>
          <p:cNvSpPr>
            <a:spLocks noChangeArrowheads="1"/>
          </p:cNvSpPr>
          <p:nvPr/>
        </p:nvSpPr>
        <p:spPr bwMode="auto">
          <a:xfrm>
            <a:off x="1501775" y="2774950"/>
            <a:ext cx="6470650" cy="3392488"/>
          </a:xfrm>
          <a:prstGeom prst="rect">
            <a:avLst/>
          </a:prstGeom>
          <a:solidFill>
            <a:schemeClr val="bg1"/>
          </a:solidFill>
          <a:ln w="50800">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a:latin typeface="Tahoma" panose="020B0604030504040204" pitchFamily="34" charset="0"/>
            </a:endParaRPr>
          </a:p>
        </p:txBody>
      </p:sp>
      <p:sp>
        <p:nvSpPr>
          <p:cNvPr id="53252" name="Line 4">
            <a:extLst>
              <a:ext uri="{FF2B5EF4-FFF2-40B4-BE49-F238E27FC236}">
                <a16:creationId xmlns:a16="http://schemas.microsoft.com/office/drawing/2014/main" id="{5560B33B-0380-4522-B765-75B5C20D399D}"/>
              </a:ext>
            </a:extLst>
          </p:cNvPr>
          <p:cNvSpPr>
            <a:spLocks noChangeShapeType="1"/>
          </p:cNvSpPr>
          <p:nvPr/>
        </p:nvSpPr>
        <p:spPr bwMode="auto">
          <a:xfrm>
            <a:off x="4775200" y="2752725"/>
            <a:ext cx="1588" cy="3436938"/>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53253" name="Line 5">
            <a:extLst>
              <a:ext uri="{FF2B5EF4-FFF2-40B4-BE49-F238E27FC236}">
                <a16:creationId xmlns:a16="http://schemas.microsoft.com/office/drawing/2014/main" id="{BA9E0A02-8BF2-4445-AADC-5E8CE5E8C48A}"/>
              </a:ext>
            </a:extLst>
          </p:cNvPr>
          <p:cNvSpPr>
            <a:spLocks noChangeShapeType="1"/>
          </p:cNvSpPr>
          <p:nvPr/>
        </p:nvSpPr>
        <p:spPr bwMode="auto">
          <a:xfrm>
            <a:off x="1476375" y="4438650"/>
            <a:ext cx="6521450" cy="1588"/>
          </a:xfrm>
          <a:prstGeom prst="line">
            <a:avLst/>
          </a:prstGeom>
          <a:noFill/>
          <a:ln w="508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it-IT"/>
          </a:p>
        </p:txBody>
      </p:sp>
      <p:sp>
        <p:nvSpPr>
          <p:cNvPr id="53254" name="Rectangle 6">
            <a:extLst>
              <a:ext uri="{FF2B5EF4-FFF2-40B4-BE49-F238E27FC236}">
                <a16:creationId xmlns:a16="http://schemas.microsoft.com/office/drawing/2014/main" id="{A9B3C1EF-63C9-4C23-BD2B-BF5DAEF26DA0}"/>
              </a:ext>
            </a:extLst>
          </p:cNvPr>
          <p:cNvSpPr>
            <a:spLocks noChangeArrowheads="1"/>
          </p:cNvSpPr>
          <p:nvPr/>
        </p:nvSpPr>
        <p:spPr bwMode="auto">
          <a:xfrm>
            <a:off x="3784600" y="1922463"/>
            <a:ext cx="23018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a:solidFill>
                  <a:srgbClr val="FF0000"/>
                </a:solidFill>
                <a:latin typeface="Tahoma" panose="020B0604030504040204" pitchFamily="34" charset="0"/>
              </a:rPr>
              <a:t>Promozione</a:t>
            </a:r>
          </a:p>
        </p:txBody>
      </p:sp>
      <p:sp>
        <p:nvSpPr>
          <p:cNvPr id="53255" name="Rectangle 7">
            <a:extLst>
              <a:ext uri="{FF2B5EF4-FFF2-40B4-BE49-F238E27FC236}">
                <a16:creationId xmlns:a16="http://schemas.microsoft.com/office/drawing/2014/main" id="{CD3E9A93-663A-40D2-A12E-16273E8B82D3}"/>
              </a:ext>
            </a:extLst>
          </p:cNvPr>
          <p:cNvSpPr>
            <a:spLocks noChangeArrowheads="1"/>
          </p:cNvSpPr>
          <p:nvPr/>
        </p:nvSpPr>
        <p:spPr bwMode="auto">
          <a:xfrm>
            <a:off x="2286000" y="2286000"/>
            <a:ext cx="45275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solidFill>
                  <a:srgbClr val="FF9900"/>
                </a:solidFill>
                <a:latin typeface="Tahoma" panose="020B0604030504040204" pitchFamily="34" charset="0"/>
              </a:rPr>
              <a:t>     Alta                           Bassa</a:t>
            </a:r>
          </a:p>
        </p:txBody>
      </p:sp>
      <p:sp>
        <p:nvSpPr>
          <p:cNvPr id="53256" name="Rectangle 8">
            <a:extLst>
              <a:ext uri="{FF2B5EF4-FFF2-40B4-BE49-F238E27FC236}">
                <a16:creationId xmlns:a16="http://schemas.microsoft.com/office/drawing/2014/main" id="{D9480D8C-C935-4D4F-8DB9-3D95DC40383B}"/>
              </a:ext>
            </a:extLst>
          </p:cNvPr>
          <p:cNvSpPr>
            <a:spLocks noChangeArrowheads="1"/>
          </p:cNvSpPr>
          <p:nvPr/>
        </p:nvSpPr>
        <p:spPr bwMode="auto">
          <a:xfrm rot="-5460000">
            <a:off x="-211931" y="4033044"/>
            <a:ext cx="13890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800">
                <a:solidFill>
                  <a:srgbClr val="FF0000"/>
                </a:solidFill>
                <a:latin typeface="Tahoma" panose="020B0604030504040204" pitchFamily="34" charset="0"/>
              </a:rPr>
              <a:t>Prezzo</a:t>
            </a:r>
          </a:p>
        </p:txBody>
      </p:sp>
      <p:sp>
        <p:nvSpPr>
          <p:cNvPr id="53257" name="Rectangle 9">
            <a:extLst>
              <a:ext uri="{FF2B5EF4-FFF2-40B4-BE49-F238E27FC236}">
                <a16:creationId xmlns:a16="http://schemas.microsoft.com/office/drawing/2014/main" id="{ED9DB388-58B7-41DC-B280-460140D36F84}"/>
              </a:ext>
            </a:extLst>
          </p:cNvPr>
          <p:cNvSpPr>
            <a:spLocks noChangeArrowheads="1"/>
          </p:cNvSpPr>
          <p:nvPr/>
        </p:nvSpPr>
        <p:spPr bwMode="auto">
          <a:xfrm rot="-5340000">
            <a:off x="-257175" y="4449763"/>
            <a:ext cx="29400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solidFill>
                  <a:srgbClr val="FF9900"/>
                </a:solidFill>
                <a:latin typeface="Tahoma" panose="020B0604030504040204" pitchFamily="34" charset="0"/>
              </a:rPr>
              <a:t>     Basso         Alto</a:t>
            </a:r>
          </a:p>
        </p:txBody>
      </p:sp>
      <p:sp>
        <p:nvSpPr>
          <p:cNvPr id="53258" name="Rectangle 10">
            <a:extLst>
              <a:ext uri="{FF2B5EF4-FFF2-40B4-BE49-F238E27FC236}">
                <a16:creationId xmlns:a16="http://schemas.microsoft.com/office/drawing/2014/main" id="{2381CFE0-E335-49E6-B49D-894B7889B432}"/>
              </a:ext>
            </a:extLst>
          </p:cNvPr>
          <p:cNvSpPr>
            <a:spLocks noChangeArrowheads="1"/>
          </p:cNvSpPr>
          <p:nvPr/>
        </p:nvSpPr>
        <p:spPr bwMode="auto">
          <a:xfrm>
            <a:off x="1985963" y="3259138"/>
            <a:ext cx="23098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latin typeface="Tahoma" panose="020B0604030504040204" pitchFamily="34" charset="0"/>
              </a:rPr>
              <a:t>SCREMATURA</a:t>
            </a:r>
          </a:p>
          <a:p>
            <a:pPr>
              <a:spcBef>
                <a:spcPct val="0"/>
              </a:spcBef>
              <a:buFontTx/>
              <a:buNone/>
            </a:pPr>
            <a:r>
              <a:rPr lang="it-IT" altLang="it-IT" sz="2400">
                <a:latin typeface="Tahoma" panose="020B0604030504040204" pitchFamily="34" charset="0"/>
              </a:rPr>
              <a:t>RAPIDA</a:t>
            </a:r>
          </a:p>
        </p:txBody>
      </p:sp>
      <p:sp>
        <p:nvSpPr>
          <p:cNvPr id="53259" name="Rectangle 11">
            <a:extLst>
              <a:ext uri="{FF2B5EF4-FFF2-40B4-BE49-F238E27FC236}">
                <a16:creationId xmlns:a16="http://schemas.microsoft.com/office/drawing/2014/main" id="{A8CCFD2F-B8FC-4980-AA28-55B30D4985A5}"/>
              </a:ext>
            </a:extLst>
          </p:cNvPr>
          <p:cNvSpPr>
            <a:spLocks noChangeArrowheads="1"/>
          </p:cNvSpPr>
          <p:nvPr/>
        </p:nvSpPr>
        <p:spPr bwMode="auto">
          <a:xfrm>
            <a:off x="5133975" y="4879975"/>
            <a:ext cx="2605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latin typeface="Tahoma" panose="020B0604030504040204" pitchFamily="34" charset="0"/>
              </a:rPr>
              <a:t>PENETRAZIONE</a:t>
            </a:r>
          </a:p>
          <a:p>
            <a:pPr>
              <a:spcBef>
                <a:spcPct val="0"/>
              </a:spcBef>
              <a:buFontTx/>
              <a:buNone/>
            </a:pPr>
            <a:r>
              <a:rPr lang="it-IT" altLang="it-IT" sz="2400">
                <a:latin typeface="Tahoma" panose="020B0604030504040204" pitchFamily="34" charset="0"/>
              </a:rPr>
              <a:t>LENTA</a:t>
            </a:r>
          </a:p>
        </p:txBody>
      </p:sp>
      <p:sp>
        <p:nvSpPr>
          <p:cNvPr id="53260" name="Rectangle 12">
            <a:extLst>
              <a:ext uri="{FF2B5EF4-FFF2-40B4-BE49-F238E27FC236}">
                <a16:creationId xmlns:a16="http://schemas.microsoft.com/office/drawing/2014/main" id="{E9003115-C5DB-45AE-AEC3-F7410C404594}"/>
              </a:ext>
            </a:extLst>
          </p:cNvPr>
          <p:cNvSpPr>
            <a:spLocks noChangeArrowheads="1"/>
          </p:cNvSpPr>
          <p:nvPr/>
        </p:nvSpPr>
        <p:spPr bwMode="auto">
          <a:xfrm>
            <a:off x="1835150" y="4879975"/>
            <a:ext cx="2605088"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latin typeface="Tahoma" panose="020B0604030504040204" pitchFamily="34" charset="0"/>
              </a:rPr>
              <a:t>PENETRAZIONE</a:t>
            </a:r>
          </a:p>
          <a:p>
            <a:pPr>
              <a:spcBef>
                <a:spcPct val="0"/>
              </a:spcBef>
              <a:buFontTx/>
              <a:buNone/>
            </a:pPr>
            <a:r>
              <a:rPr lang="it-IT" altLang="it-IT" sz="2400">
                <a:latin typeface="Tahoma" panose="020B0604030504040204" pitchFamily="34" charset="0"/>
              </a:rPr>
              <a:t>RAPIDA</a:t>
            </a:r>
          </a:p>
        </p:txBody>
      </p:sp>
      <p:sp>
        <p:nvSpPr>
          <p:cNvPr id="53261" name="Rectangle 13">
            <a:extLst>
              <a:ext uri="{FF2B5EF4-FFF2-40B4-BE49-F238E27FC236}">
                <a16:creationId xmlns:a16="http://schemas.microsoft.com/office/drawing/2014/main" id="{932B6FB1-2847-42CD-8775-62853B3379A4}"/>
              </a:ext>
            </a:extLst>
          </p:cNvPr>
          <p:cNvSpPr>
            <a:spLocks noChangeArrowheads="1"/>
          </p:cNvSpPr>
          <p:nvPr/>
        </p:nvSpPr>
        <p:spPr bwMode="auto">
          <a:xfrm>
            <a:off x="5208588" y="3259138"/>
            <a:ext cx="23098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latin typeface="Tahoma" panose="020B0604030504040204" pitchFamily="34" charset="0"/>
              </a:rPr>
              <a:t>SCREMATURA</a:t>
            </a:r>
          </a:p>
          <a:p>
            <a:pPr>
              <a:spcBef>
                <a:spcPct val="0"/>
              </a:spcBef>
              <a:buFontTx/>
              <a:buNone/>
            </a:pPr>
            <a:r>
              <a:rPr lang="it-IT" altLang="it-IT" sz="2400">
                <a:latin typeface="Tahoma" panose="020B0604030504040204" pitchFamily="34" charset="0"/>
              </a:rPr>
              <a:t>LENTA</a:t>
            </a:r>
          </a:p>
        </p:txBody>
      </p:sp>
      <p:sp>
        <p:nvSpPr>
          <p:cNvPr id="53262" name="Segnaposto data 1">
            <a:extLst>
              <a:ext uri="{FF2B5EF4-FFF2-40B4-BE49-F238E27FC236}">
                <a16:creationId xmlns:a16="http://schemas.microsoft.com/office/drawing/2014/main" id="{7511B36C-256A-4AD0-8FEF-61D3C6C7566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A92F44B-0DD6-4B06-815B-DDAE009E45E6}"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3263" name="Segnaposto piè di pagina 2">
            <a:extLst>
              <a:ext uri="{FF2B5EF4-FFF2-40B4-BE49-F238E27FC236}">
                <a16:creationId xmlns:a16="http://schemas.microsoft.com/office/drawing/2014/main" id="{DB98D7AE-F8FC-4865-874E-EE82C0D232B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3264" name="Segnaposto numero diapositiva 3">
            <a:extLst>
              <a:ext uri="{FF2B5EF4-FFF2-40B4-BE49-F238E27FC236}">
                <a16:creationId xmlns:a16="http://schemas.microsoft.com/office/drawing/2014/main" id="{052DB396-F232-44C7-8F3A-C9DBAABE605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9ACA348A-75A8-43CC-B337-94EC82220D16}" type="slidenum">
              <a:rPr lang="it-IT" altLang="it-IT" sz="800" smtClean="0">
                <a:solidFill>
                  <a:srgbClr val="898989"/>
                </a:solidFill>
              </a:rPr>
              <a:pPr fontAlgn="base">
                <a:spcBef>
                  <a:spcPct val="0"/>
                </a:spcBef>
                <a:spcAft>
                  <a:spcPct val="0"/>
                </a:spcAft>
                <a:buFontTx/>
                <a:buNone/>
              </a:pPr>
              <a:t>22</a:t>
            </a:fld>
            <a:endParaRPr lang="it-IT" altLang="it-IT" sz="800">
              <a:solidFill>
                <a:srgbClr val="898989"/>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1026">
            <a:extLst>
              <a:ext uri="{FF2B5EF4-FFF2-40B4-BE49-F238E27FC236}">
                <a16:creationId xmlns:a16="http://schemas.microsoft.com/office/drawing/2014/main" id="{838E03DA-BEEE-4B12-AF9C-E8D8789B9F01}"/>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it-IT" altLang="it-IT" sz="4000"/>
              <a:t>Le fasi del ciclo di vita del prodotto</a:t>
            </a:r>
          </a:p>
        </p:txBody>
      </p:sp>
      <p:sp>
        <p:nvSpPr>
          <p:cNvPr id="54275" name="Segnaposto data 1">
            <a:extLst>
              <a:ext uri="{FF2B5EF4-FFF2-40B4-BE49-F238E27FC236}">
                <a16:creationId xmlns:a16="http://schemas.microsoft.com/office/drawing/2014/main" id="{34B6358D-EB6A-4A0D-B7C4-90D89773198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E0EE15A7-A736-4421-90A9-0BD903C04218}"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4276" name="Segnaposto piè di pagina 2">
            <a:extLst>
              <a:ext uri="{FF2B5EF4-FFF2-40B4-BE49-F238E27FC236}">
                <a16:creationId xmlns:a16="http://schemas.microsoft.com/office/drawing/2014/main" id="{A48705E3-ABC1-4310-B8FD-65D8B56F5DE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4277" name="Segnaposto numero diapositiva 3">
            <a:extLst>
              <a:ext uri="{FF2B5EF4-FFF2-40B4-BE49-F238E27FC236}">
                <a16:creationId xmlns:a16="http://schemas.microsoft.com/office/drawing/2014/main" id="{69D3F48F-357C-4AA5-B008-A0FAC5E5AC1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65F18706-E5B2-4500-8423-14459B56B4A3}" type="slidenum">
              <a:rPr lang="it-IT" altLang="it-IT" sz="800" smtClean="0">
                <a:solidFill>
                  <a:srgbClr val="000000"/>
                </a:solidFill>
              </a:rPr>
              <a:pPr fontAlgn="base">
                <a:spcBef>
                  <a:spcPct val="0"/>
                </a:spcBef>
                <a:spcAft>
                  <a:spcPct val="0"/>
                </a:spcAft>
                <a:buFontTx/>
                <a:buNone/>
              </a:pPr>
              <a:t>23</a:t>
            </a:fld>
            <a:endParaRPr lang="it-IT" altLang="it-IT" sz="800">
              <a:solidFill>
                <a:srgbClr val="000000"/>
              </a:solidFill>
            </a:endParaRPr>
          </a:p>
        </p:txBody>
      </p:sp>
      <p:pic>
        <p:nvPicPr>
          <p:cNvPr id="54278" name="Immagine 4">
            <a:extLst>
              <a:ext uri="{FF2B5EF4-FFF2-40B4-BE49-F238E27FC236}">
                <a16:creationId xmlns:a16="http://schemas.microsoft.com/office/drawing/2014/main" id="{D1DE5096-F22E-473C-BCA7-172975E75B1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576388"/>
            <a:ext cx="868045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a:extLst>
              <a:ext uri="{FF2B5EF4-FFF2-40B4-BE49-F238E27FC236}">
                <a16:creationId xmlns:a16="http://schemas.microsoft.com/office/drawing/2014/main" id="{4D5E083F-5BED-4562-9FA6-6ABAC8D6553C}"/>
              </a:ext>
            </a:extLst>
          </p:cNvPr>
          <p:cNvSpPr>
            <a:spLocks noGrp="1" noChangeArrowheads="1"/>
          </p:cNvSpPr>
          <p:nvPr>
            <p:ph type="title"/>
          </p:nvPr>
        </p:nvSpPr>
        <p:spPr>
          <a:xfrm>
            <a:off x="433388" y="1052513"/>
            <a:ext cx="8459787" cy="558800"/>
          </a:xfrm>
        </p:spPr>
        <p:txBody>
          <a:bodyPr rtlCol="0">
            <a:normAutofit fontScale="90000"/>
          </a:bodyPr>
          <a:lstStyle/>
          <a:p>
            <a:pPr eaLnBrk="1" fontAlgn="auto" hangingPunct="1">
              <a:spcAft>
                <a:spcPts val="0"/>
              </a:spcAft>
              <a:defRPr/>
            </a:pPr>
            <a:r>
              <a:rPr lang="it-IT" altLang="it-IT" sz="3600" dirty="0"/>
              <a:t>Strategie di marketing in fase di crescita </a:t>
            </a:r>
            <a:r>
              <a:rPr lang="it-IT" altLang="it-IT" sz="2000" dirty="0"/>
              <a:t>(1)</a:t>
            </a:r>
            <a:endParaRPr lang="it-IT" altLang="it-IT" sz="4000" dirty="0"/>
          </a:p>
        </p:txBody>
      </p:sp>
      <p:sp>
        <p:nvSpPr>
          <p:cNvPr id="36867" name="Rectangle 3">
            <a:extLst>
              <a:ext uri="{FF2B5EF4-FFF2-40B4-BE49-F238E27FC236}">
                <a16:creationId xmlns:a16="http://schemas.microsoft.com/office/drawing/2014/main" id="{73FEF3BE-8502-43EE-A0E5-24366F1971DB}"/>
              </a:ext>
            </a:extLst>
          </p:cNvPr>
          <p:cNvSpPr>
            <a:spLocks noGrp="1" noChangeArrowheads="1"/>
          </p:cNvSpPr>
          <p:nvPr>
            <p:ph type="body" idx="1"/>
          </p:nvPr>
        </p:nvSpPr>
        <p:spPr>
          <a:xfrm>
            <a:off x="457200" y="1720850"/>
            <a:ext cx="8229600" cy="4525963"/>
          </a:xfrm>
        </p:spPr>
        <p:txBody>
          <a:bodyPr/>
          <a:lstStyle/>
          <a:p>
            <a:pPr eaLnBrk="1" hangingPunct="1">
              <a:lnSpc>
                <a:spcPct val="90000"/>
              </a:lnSpc>
              <a:buFont typeface="Wingdings" panose="05000000000000000000" pitchFamily="2" charset="2"/>
              <a:buNone/>
              <a:defRPr/>
            </a:pPr>
            <a:r>
              <a:rPr lang="it-IT" altLang="it-IT" sz="2900" b="1" dirty="0">
                <a:solidFill>
                  <a:schemeClr val="accent6">
                    <a:lumMod val="75000"/>
                  </a:schemeClr>
                </a:solidFill>
                <a:latin typeface="Arial" panose="020B0604020202020204" pitchFamily="34" charset="0"/>
                <a:cs typeface="Arial" panose="020B0604020202020204" pitchFamily="34" charset="0"/>
              </a:rPr>
              <a:t>La fase è caratterizzata da:</a:t>
            </a:r>
          </a:p>
          <a:p>
            <a:pPr eaLnBrk="1" hangingPunct="1">
              <a:lnSpc>
                <a:spcPct val="90000"/>
              </a:lnSpc>
              <a:defRPr/>
            </a:pPr>
            <a:r>
              <a:rPr lang="it-IT" altLang="it-IT" sz="2800" dirty="0">
                <a:latin typeface="Arial" panose="020B0604020202020204" pitchFamily="34" charset="0"/>
                <a:cs typeface="Arial" panose="020B0604020202020204" pitchFamily="34" charset="0"/>
              </a:rPr>
              <a:t>Rapida ascesa delle vendite</a:t>
            </a:r>
          </a:p>
          <a:p>
            <a:pPr eaLnBrk="1" hangingPunct="1">
              <a:lnSpc>
                <a:spcPct val="90000"/>
              </a:lnSpc>
              <a:defRPr/>
            </a:pPr>
            <a:r>
              <a:rPr lang="it-IT" altLang="it-IT" sz="2800" dirty="0">
                <a:latin typeface="Arial" panose="020B0604020202020204" pitchFamily="34" charset="0"/>
                <a:cs typeface="Arial" panose="020B0604020202020204" pitchFamily="34" charset="0"/>
              </a:rPr>
              <a:t>Nuovi consumatori</a:t>
            </a:r>
          </a:p>
          <a:p>
            <a:pPr eaLnBrk="1" hangingPunct="1">
              <a:lnSpc>
                <a:spcPct val="90000"/>
              </a:lnSpc>
              <a:defRPr/>
            </a:pPr>
            <a:r>
              <a:rPr lang="it-IT" altLang="it-IT" sz="2800" dirty="0">
                <a:latin typeface="Arial" panose="020B0604020202020204" pitchFamily="34" charset="0"/>
                <a:cs typeface="Arial" panose="020B0604020202020204" pitchFamily="34" charset="0"/>
              </a:rPr>
              <a:t>Nuovi concorrenti</a:t>
            </a:r>
          </a:p>
          <a:p>
            <a:pPr eaLnBrk="1" hangingPunct="1">
              <a:lnSpc>
                <a:spcPct val="90000"/>
              </a:lnSpc>
              <a:defRPr/>
            </a:pPr>
            <a:r>
              <a:rPr lang="it-IT" altLang="it-IT" sz="2800" dirty="0">
                <a:latin typeface="Arial" panose="020B0604020202020204" pitchFamily="34" charset="0"/>
                <a:cs typeface="Arial" panose="020B0604020202020204" pitchFamily="34" charset="0"/>
              </a:rPr>
              <a:t>Nuove caratteristiche del prodotto</a:t>
            </a:r>
          </a:p>
          <a:p>
            <a:pPr eaLnBrk="1" hangingPunct="1">
              <a:lnSpc>
                <a:spcPct val="90000"/>
              </a:lnSpc>
              <a:defRPr/>
            </a:pPr>
            <a:r>
              <a:rPr lang="it-IT" altLang="it-IT" sz="2800" dirty="0">
                <a:latin typeface="Arial" panose="020B0604020202020204" pitchFamily="34" charset="0"/>
                <a:cs typeface="Arial" panose="020B0604020202020204" pitchFamily="34" charset="0"/>
              </a:rPr>
              <a:t>Aumento punti di vendita</a:t>
            </a:r>
          </a:p>
          <a:p>
            <a:pPr eaLnBrk="1" hangingPunct="1">
              <a:lnSpc>
                <a:spcPct val="90000"/>
              </a:lnSpc>
              <a:defRPr/>
            </a:pPr>
            <a:r>
              <a:rPr lang="it-IT" altLang="it-IT" sz="2800" dirty="0">
                <a:latin typeface="Arial" panose="020B0604020202020204" pitchFamily="34" charset="0"/>
                <a:cs typeface="Arial" panose="020B0604020202020204" pitchFamily="34" charset="0"/>
              </a:rPr>
              <a:t>Prezzi tendenzialmente stabili</a:t>
            </a:r>
          </a:p>
          <a:p>
            <a:pPr eaLnBrk="1" hangingPunct="1">
              <a:lnSpc>
                <a:spcPct val="90000"/>
              </a:lnSpc>
              <a:defRPr/>
            </a:pPr>
            <a:r>
              <a:rPr lang="it-IT" altLang="it-IT" sz="2800" dirty="0">
                <a:latin typeface="Arial" panose="020B0604020202020204" pitchFamily="34" charset="0"/>
                <a:cs typeface="Arial" panose="020B0604020202020204" pitchFamily="34" charset="0"/>
              </a:rPr>
              <a:t>Spese promozionali tendenzialmente stabili</a:t>
            </a:r>
          </a:p>
          <a:p>
            <a:pPr eaLnBrk="1" hangingPunct="1">
              <a:lnSpc>
                <a:spcPct val="90000"/>
              </a:lnSpc>
              <a:defRPr/>
            </a:pPr>
            <a:r>
              <a:rPr lang="it-IT" altLang="it-IT" sz="2800" dirty="0">
                <a:latin typeface="Arial" panose="020B0604020202020204" pitchFamily="34" charset="0"/>
                <a:cs typeface="Arial" panose="020B0604020202020204" pitchFamily="34" charset="0"/>
              </a:rPr>
              <a:t>Profitti in crescita</a:t>
            </a:r>
          </a:p>
        </p:txBody>
      </p:sp>
      <p:sp>
        <p:nvSpPr>
          <p:cNvPr id="55300" name="Segnaposto data 1">
            <a:extLst>
              <a:ext uri="{FF2B5EF4-FFF2-40B4-BE49-F238E27FC236}">
                <a16:creationId xmlns:a16="http://schemas.microsoft.com/office/drawing/2014/main" id="{56EB2510-83B2-4CF5-B871-6757656B071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6F512C69-3159-400F-89A1-9799C76DC0CF}"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5301" name="Segnaposto piè di pagina 2">
            <a:extLst>
              <a:ext uri="{FF2B5EF4-FFF2-40B4-BE49-F238E27FC236}">
                <a16:creationId xmlns:a16="http://schemas.microsoft.com/office/drawing/2014/main" id="{07625D6F-39D7-4F07-B5EA-1A1981C3A0A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5302" name="Segnaposto numero diapositiva 3">
            <a:extLst>
              <a:ext uri="{FF2B5EF4-FFF2-40B4-BE49-F238E27FC236}">
                <a16:creationId xmlns:a16="http://schemas.microsoft.com/office/drawing/2014/main" id="{75F25C9C-6CDA-4E81-848C-7813CB2A72E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5599C982-DAF6-42CF-91F2-4FF822DB40F1}" type="slidenum">
              <a:rPr lang="it-IT" altLang="it-IT" sz="800" smtClean="0">
                <a:solidFill>
                  <a:srgbClr val="000000"/>
                </a:solidFill>
              </a:rPr>
              <a:pPr fontAlgn="base">
                <a:spcBef>
                  <a:spcPct val="0"/>
                </a:spcBef>
                <a:spcAft>
                  <a:spcPct val="0"/>
                </a:spcAft>
                <a:buFontTx/>
                <a:buNone/>
              </a:pPr>
              <a:t>24</a:t>
            </a:fld>
            <a:endParaRPr lang="it-IT" altLang="it-IT" sz="800">
              <a:solidFill>
                <a:srgbClr val="00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a:extLst>
              <a:ext uri="{FF2B5EF4-FFF2-40B4-BE49-F238E27FC236}">
                <a16:creationId xmlns:a16="http://schemas.microsoft.com/office/drawing/2014/main" id="{44D71FA8-EB65-4983-8610-EAC7B8FAF0E3}"/>
              </a:ext>
            </a:extLst>
          </p:cNvPr>
          <p:cNvSpPr>
            <a:spLocks noGrp="1" noChangeArrowheads="1"/>
          </p:cNvSpPr>
          <p:nvPr>
            <p:ph type="title"/>
          </p:nvPr>
        </p:nvSpPr>
        <p:spPr>
          <a:xfrm>
            <a:off x="455613" y="1268413"/>
            <a:ext cx="8229600" cy="558800"/>
          </a:xfrm>
        </p:spPr>
        <p:txBody>
          <a:bodyPr rtlCol="0">
            <a:normAutofit fontScale="90000"/>
          </a:bodyPr>
          <a:lstStyle/>
          <a:p>
            <a:pPr eaLnBrk="1" fontAlgn="auto" hangingPunct="1">
              <a:spcAft>
                <a:spcPts val="0"/>
              </a:spcAft>
              <a:defRPr/>
            </a:pPr>
            <a:r>
              <a:rPr lang="it-IT" altLang="it-IT" sz="4000" dirty="0"/>
              <a:t>Strategie di marketing in fase di crescita </a:t>
            </a:r>
            <a:r>
              <a:rPr lang="it-IT" altLang="it-IT" sz="2000" dirty="0"/>
              <a:t>(2)</a:t>
            </a:r>
          </a:p>
        </p:txBody>
      </p:sp>
      <p:sp>
        <p:nvSpPr>
          <p:cNvPr id="56323" name="Rectangle 3">
            <a:extLst>
              <a:ext uri="{FF2B5EF4-FFF2-40B4-BE49-F238E27FC236}">
                <a16:creationId xmlns:a16="http://schemas.microsoft.com/office/drawing/2014/main" id="{7DAC2F84-7E82-4D94-BFD6-EE514DE9D70E}"/>
              </a:ext>
            </a:extLst>
          </p:cNvPr>
          <p:cNvSpPr>
            <a:spLocks noGrp="1" noChangeArrowheads="1"/>
          </p:cNvSpPr>
          <p:nvPr>
            <p:ph type="body" idx="1"/>
          </p:nvPr>
        </p:nvSpPr>
        <p:spPr>
          <a:xfrm>
            <a:off x="555625" y="2349500"/>
            <a:ext cx="8229600" cy="3489325"/>
          </a:xfrm>
        </p:spPr>
        <p:txBody>
          <a:bodyPr/>
          <a:lstStyle/>
          <a:p>
            <a:pPr eaLnBrk="1" hangingPunct="1"/>
            <a:r>
              <a:rPr lang="it-IT" altLang="it-IT">
                <a:latin typeface="Arial" panose="020B0604020202020204" pitchFamily="34" charset="0"/>
                <a:cs typeface="Arial" panose="020B0604020202020204" pitchFamily="34" charset="0"/>
              </a:rPr>
              <a:t>Qualità – nuove caratteristiche</a:t>
            </a:r>
          </a:p>
          <a:p>
            <a:pPr eaLnBrk="1" hangingPunct="1"/>
            <a:r>
              <a:rPr lang="it-IT" altLang="it-IT">
                <a:latin typeface="Arial" panose="020B0604020202020204" pitchFamily="34" charset="0"/>
                <a:cs typeface="Arial" panose="020B0604020202020204" pitchFamily="34" charset="0"/>
              </a:rPr>
              <a:t>Nuovi segmenti</a:t>
            </a:r>
          </a:p>
          <a:p>
            <a:pPr eaLnBrk="1" hangingPunct="1"/>
            <a:r>
              <a:rPr lang="it-IT" altLang="it-IT">
                <a:latin typeface="Arial" panose="020B0604020202020204" pitchFamily="34" charset="0"/>
                <a:cs typeface="Arial" panose="020B0604020202020204" pitchFamily="34" charset="0"/>
              </a:rPr>
              <a:t>Nuovi canali distributivi</a:t>
            </a:r>
          </a:p>
          <a:p>
            <a:pPr eaLnBrk="1" hangingPunct="1"/>
            <a:r>
              <a:rPr lang="it-IT" altLang="it-IT">
                <a:latin typeface="Arial" panose="020B0604020202020204" pitchFamily="34" charset="0"/>
                <a:cs typeface="Arial" panose="020B0604020202020204" pitchFamily="34" charset="0"/>
              </a:rPr>
              <a:t>Spese pubblicitarie da notorietà a riacquisto</a:t>
            </a:r>
          </a:p>
          <a:p>
            <a:pPr eaLnBrk="1" hangingPunct="1"/>
            <a:r>
              <a:rPr lang="it-IT" altLang="it-IT">
                <a:latin typeface="Arial" panose="020B0604020202020204" pitchFamily="34" charset="0"/>
                <a:cs typeface="Arial" panose="020B0604020202020204" pitchFamily="34" charset="0"/>
              </a:rPr>
              <a:t>Riduzione prezzi</a:t>
            </a:r>
          </a:p>
        </p:txBody>
      </p:sp>
      <p:sp>
        <p:nvSpPr>
          <p:cNvPr id="56324" name="Picture 4" descr="BS02064_">
            <a:extLst>
              <a:ext uri="{FF2B5EF4-FFF2-40B4-BE49-F238E27FC236}">
                <a16:creationId xmlns:a16="http://schemas.microsoft.com/office/drawing/2014/main" id="{1AC27AB6-B274-4C1B-8550-51B4A30A7643}"/>
              </a:ext>
            </a:extLst>
          </p:cNvPr>
          <p:cNvSpPr>
            <a:spLocks noChangeAspect="1" noChangeArrowheads="1"/>
          </p:cNvSpPr>
          <p:nvPr/>
        </p:nvSpPr>
        <p:spPr bwMode="auto">
          <a:xfrm>
            <a:off x="6781800" y="4648200"/>
            <a:ext cx="172085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a:latin typeface="Tahoma" panose="020B0604030504040204" pitchFamily="34" charset="0"/>
            </a:endParaRPr>
          </a:p>
        </p:txBody>
      </p:sp>
      <p:sp>
        <p:nvSpPr>
          <p:cNvPr id="56325" name="Segnaposto data 1">
            <a:extLst>
              <a:ext uri="{FF2B5EF4-FFF2-40B4-BE49-F238E27FC236}">
                <a16:creationId xmlns:a16="http://schemas.microsoft.com/office/drawing/2014/main" id="{8BCBE6A5-CB13-4735-9F08-89D46F839DF4}"/>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8AB3082B-F627-4B01-896A-166C4577DB0C}"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6326" name="Segnaposto piè di pagina 2">
            <a:extLst>
              <a:ext uri="{FF2B5EF4-FFF2-40B4-BE49-F238E27FC236}">
                <a16:creationId xmlns:a16="http://schemas.microsoft.com/office/drawing/2014/main" id="{F4F6AA7B-42EA-4AC3-B8D4-0658E6BFBC5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6327" name="Segnaposto numero diapositiva 3">
            <a:extLst>
              <a:ext uri="{FF2B5EF4-FFF2-40B4-BE49-F238E27FC236}">
                <a16:creationId xmlns:a16="http://schemas.microsoft.com/office/drawing/2014/main" id="{7EBE2FC6-F3D6-4CBE-8C7B-93EC6CBDC10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AA990CE-B425-4AA1-A408-2743DA1C3AAD}" type="slidenum">
              <a:rPr lang="it-IT" altLang="it-IT" sz="800" smtClean="0">
                <a:solidFill>
                  <a:srgbClr val="000000"/>
                </a:solidFill>
              </a:rPr>
              <a:pPr fontAlgn="base">
                <a:spcBef>
                  <a:spcPct val="0"/>
                </a:spcBef>
                <a:spcAft>
                  <a:spcPct val="0"/>
                </a:spcAft>
                <a:buFontTx/>
                <a:buNone/>
              </a:pPr>
              <a:t>25</a:t>
            </a:fld>
            <a:endParaRPr lang="it-IT" altLang="it-IT" sz="80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1026">
            <a:extLst>
              <a:ext uri="{FF2B5EF4-FFF2-40B4-BE49-F238E27FC236}">
                <a16:creationId xmlns:a16="http://schemas.microsoft.com/office/drawing/2014/main" id="{C5F4DC8C-F301-4FED-99AF-1B39B503EFDD}"/>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it-IT" altLang="it-IT" sz="4000"/>
              <a:t>Le fasi del ciclo di vita del prodotto</a:t>
            </a:r>
          </a:p>
        </p:txBody>
      </p:sp>
      <p:sp>
        <p:nvSpPr>
          <p:cNvPr id="57347" name="Picture 1027">
            <a:extLst>
              <a:ext uri="{FF2B5EF4-FFF2-40B4-BE49-F238E27FC236}">
                <a16:creationId xmlns:a16="http://schemas.microsoft.com/office/drawing/2014/main" id="{DCEA0B69-F822-473E-958B-59083CF8963E}"/>
              </a:ext>
            </a:extLst>
          </p:cNvPr>
          <p:cNvSpPr>
            <a:spLocks noChangeAspect="1" noChangeArrowheads="1"/>
          </p:cNvSpPr>
          <p:nvPr/>
        </p:nvSpPr>
        <p:spPr bwMode="auto">
          <a:xfrm>
            <a:off x="1219200" y="1905000"/>
            <a:ext cx="7010400" cy="450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a:latin typeface="Tahoma" panose="020B0604030504040204" pitchFamily="34" charset="0"/>
            </a:endParaRPr>
          </a:p>
        </p:txBody>
      </p:sp>
      <p:sp>
        <p:nvSpPr>
          <p:cNvPr id="57348" name="Segnaposto data 1">
            <a:extLst>
              <a:ext uri="{FF2B5EF4-FFF2-40B4-BE49-F238E27FC236}">
                <a16:creationId xmlns:a16="http://schemas.microsoft.com/office/drawing/2014/main" id="{27BA7823-5715-4631-911B-CD6ACB686F3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9C6E3403-8E8B-4B3E-BAFC-39906C9A8D8F}"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7349" name="Segnaposto piè di pagina 2">
            <a:extLst>
              <a:ext uri="{FF2B5EF4-FFF2-40B4-BE49-F238E27FC236}">
                <a16:creationId xmlns:a16="http://schemas.microsoft.com/office/drawing/2014/main" id="{0A930ED1-08E1-45EE-82D2-3E02B5E5964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7350" name="Segnaposto numero diapositiva 3">
            <a:extLst>
              <a:ext uri="{FF2B5EF4-FFF2-40B4-BE49-F238E27FC236}">
                <a16:creationId xmlns:a16="http://schemas.microsoft.com/office/drawing/2014/main" id="{5E37DD5E-A180-4C36-A21A-2BA4E53883E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1BD2B5EE-C045-4C12-A500-1A330E75BAB9}" type="slidenum">
              <a:rPr lang="it-IT" altLang="it-IT" sz="800" smtClean="0">
                <a:solidFill>
                  <a:srgbClr val="000000"/>
                </a:solidFill>
              </a:rPr>
              <a:pPr fontAlgn="base">
                <a:spcBef>
                  <a:spcPct val="0"/>
                </a:spcBef>
                <a:spcAft>
                  <a:spcPct val="0"/>
                </a:spcAft>
                <a:buFontTx/>
                <a:buNone/>
              </a:pPr>
              <a:t>26</a:t>
            </a:fld>
            <a:endParaRPr lang="it-IT" altLang="it-IT" sz="800">
              <a:solidFill>
                <a:srgbClr val="000000"/>
              </a:solidFill>
            </a:endParaRPr>
          </a:p>
        </p:txBody>
      </p:sp>
      <p:pic>
        <p:nvPicPr>
          <p:cNvPr id="57351" name="Immagine 4">
            <a:extLst>
              <a:ext uri="{FF2B5EF4-FFF2-40B4-BE49-F238E27FC236}">
                <a16:creationId xmlns:a16="http://schemas.microsoft.com/office/drawing/2014/main" id="{34391784-DBFC-4FA9-8FCD-2826B9D3E31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739900"/>
            <a:ext cx="8332788" cy="434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a:extLst>
              <a:ext uri="{FF2B5EF4-FFF2-40B4-BE49-F238E27FC236}">
                <a16:creationId xmlns:a16="http://schemas.microsoft.com/office/drawing/2014/main" id="{8F947880-5C90-4DFF-9A02-789892B2329A}"/>
              </a:ext>
            </a:extLst>
          </p:cNvPr>
          <p:cNvSpPr>
            <a:spLocks noGrp="1" noChangeArrowheads="1"/>
          </p:cNvSpPr>
          <p:nvPr>
            <p:ph type="title"/>
          </p:nvPr>
        </p:nvSpPr>
        <p:spPr>
          <a:xfrm>
            <a:off x="457200" y="1125538"/>
            <a:ext cx="8229600" cy="558800"/>
          </a:xfrm>
        </p:spPr>
        <p:txBody>
          <a:bodyPr rtlCol="0">
            <a:normAutofit fontScale="90000"/>
          </a:bodyPr>
          <a:lstStyle/>
          <a:p>
            <a:pPr eaLnBrk="1" fontAlgn="auto" hangingPunct="1">
              <a:spcAft>
                <a:spcPts val="0"/>
              </a:spcAft>
              <a:defRPr/>
            </a:pPr>
            <a:r>
              <a:rPr lang="it-IT" altLang="it-IT" sz="4000" dirty="0"/>
              <a:t>Strategie di marketing in fase di maturità </a:t>
            </a:r>
            <a:r>
              <a:rPr lang="it-IT" altLang="it-IT" sz="2000" dirty="0"/>
              <a:t>(1)</a:t>
            </a:r>
          </a:p>
        </p:txBody>
      </p:sp>
      <p:sp>
        <p:nvSpPr>
          <p:cNvPr id="39939" name="Rectangle 3">
            <a:extLst>
              <a:ext uri="{FF2B5EF4-FFF2-40B4-BE49-F238E27FC236}">
                <a16:creationId xmlns:a16="http://schemas.microsoft.com/office/drawing/2014/main" id="{BD9183D8-3029-42BC-841C-7E9FE9C632CD}"/>
              </a:ext>
            </a:extLst>
          </p:cNvPr>
          <p:cNvSpPr>
            <a:spLocks noGrp="1" noChangeArrowheads="1"/>
          </p:cNvSpPr>
          <p:nvPr>
            <p:ph type="body" idx="1"/>
          </p:nvPr>
        </p:nvSpPr>
        <p:spPr>
          <a:xfrm>
            <a:off x="228600" y="2017713"/>
            <a:ext cx="8726488" cy="4383087"/>
          </a:xfrm>
        </p:spPr>
        <p:txBody>
          <a:bodyPr/>
          <a:lstStyle/>
          <a:p>
            <a:pPr eaLnBrk="1" hangingPunct="1">
              <a:lnSpc>
                <a:spcPct val="90000"/>
              </a:lnSpc>
              <a:buFont typeface="Wingdings" panose="05000000000000000000" pitchFamily="2" charset="2"/>
              <a:buNone/>
              <a:defRPr/>
            </a:pPr>
            <a:r>
              <a:rPr lang="it-IT" altLang="it-IT" sz="2400" b="1" dirty="0">
                <a:solidFill>
                  <a:schemeClr val="accent6">
                    <a:lumMod val="75000"/>
                  </a:schemeClr>
                </a:solidFill>
                <a:latin typeface="Arial" panose="020B0604020202020204" pitchFamily="34" charset="0"/>
                <a:cs typeface="Arial" panose="020B0604020202020204" pitchFamily="34" charset="0"/>
              </a:rPr>
              <a:t>La fase è caratterizzata da:</a:t>
            </a:r>
          </a:p>
          <a:p>
            <a:pPr eaLnBrk="1" hangingPunct="1">
              <a:lnSpc>
                <a:spcPct val="90000"/>
              </a:lnSpc>
              <a:defRPr/>
            </a:pPr>
            <a:r>
              <a:rPr lang="it-IT" altLang="it-IT" sz="2300" dirty="0">
                <a:latin typeface="Arial" panose="020B0604020202020204" pitchFamily="34" charset="0"/>
                <a:cs typeface="Arial" panose="020B0604020202020204" pitchFamily="34" charset="0"/>
              </a:rPr>
              <a:t>Tasso di crescita del prodotto in riduzione</a:t>
            </a:r>
          </a:p>
          <a:p>
            <a:pPr eaLnBrk="1" hangingPunct="1">
              <a:lnSpc>
                <a:spcPct val="90000"/>
              </a:lnSpc>
              <a:defRPr/>
            </a:pPr>
            <a:r>
              <a:rPr lang="it-IT" altLang="it-IT" sz="2300" dirty="0">
                <a:latin typeface="Arial" panose="020B0604020202020204" pitchFamily="34" charset="0"/>
                <a:cs typeface="Arial" panose="020B0604020202020204" pitchFamily="34" charset="0"/>
              </a:rPr>
              <a:t>Lunghezza temporale ampia (maturità della crescita, stabile, del decadimento)</a:t>
            </a:r>
          </a:p>
          <a:p>
            <a:pPr eaLnBrk="1" hangingPunct="1">
              <a:lnSpc>
                <a:spcPct val="90000"/>
              </a:lnSpc>
              <a:defRPr/>
            </a:pPr>
            <a:r>
              <a:rPr lang="it-IT" altLang="it-IT" sz="2300" dirty="0">
                <a:latin typeface="Arial" panose="020B0604020202020204" pitchFamily="34" charset="0"/>
                <a:cs typeface="Arial" panose="020B0604020202020204" pitchFamily="34" charset="0"/>
              </a:rPr>
              <a:t>Sovraccapacità produttiva</a:t>
            </a:r>
          </a:p>
          <a:p>
            <a:pPr eaLnBrk="1" hangingPunct="1">
              <a:lnSpc>
                <a:spcPct val="90000"/>
              </a:lnSpc>
              <a:defRPr/>
            </a:pPr>
            <a:r>
              <a:rPr lang="it-IT" altLang="it-IT" sz="2300" dirty="0">
                <a:latin typeface="Arial" panose="020B0604020202020204" pitchFamily="34" charset="0"/>
                <a:cs typeface="Arial" panose="020B0604020202020204" pitchFamily="34" charset="0"/>
              </a:rPr>
              <a:t>Concorrenza intensificata</a:t>
            </a:r>
          </a:p>
          <a:p>
            <a:pPr eaLnBrk="1" hangingPunct="1">
              <a:lnSpc>
                <a:spcPct val="90000"/>
              </a:lnSpc>
              <a:defRPr/>
            </a:pPr>
            <a:r>
              <a:rPr lang="it-IT" altLang="it-IT" sz="2300" dirty="0">
                <a:latin typeface="Arial" panose="020B0604020202020204" pitchFamily="34" charset="0"/>
                <a:cs typeface="Arial" panose="020B0604020202020204" pitchFamily="34" charset="0"/>
              </a:rPr>
              <a:t>Concessione di sconti e prezzi fuori listino</a:t>
            </a:r>
          </a:p>
          <a:p>
            <a:pPr eaLnBrk="1" hangingPunct="1">
              <a:lnSpc>
                <a:spcPct val="90000"/>
              </a:lnSpc>
              <a:defRPr/>
            </a:pPr>
            <a:r>
              <a:rPr lang="it-IT" altLang="it-IT" sz="2300" dirty="0">
                <a:latin typeface="Arial" panose="020B0604020202020204" pitchFamily="34" charset="0"/>
                <a:cs typeface="Arial" panose="020B0604020202020204" pitchFamily="34" charset="0"/>
              </a:rPr>
              <a:t>Incremento spese pubblicitarie e offerte a clienti e distributori</a:t>
            </a:r>
          </a:p>
          <a:p>
            <a:pPr eaLnBrk="1" hangingPunct="1">
              <a:lnSpc>
                <a:spcPct val="90000"/>
              </a:lnSpc>
              <a:defRPr/>
            </a:pPr>
            <a:r>
              <a:rPr lang="it-IT" altLang="it-IT" sz="2300" dirty="0">
                <a:latin typeface="Arial" panose="020B0604020202020204" pitchFamily="34" charset="0"/>
                <a:cs typeface="Arial" panose="020B0604020202020204" pitchFamily="34" charset="0"/>
              </a:rPr>
              <a:t>Aumento spese ricerca e sviluppo</a:t>
            </a:r>
          </a:p>
          <a:p>
            <a:pPr eaLnBrk="1" hangingPunct="1">
              <a:lnSpc>
                <a:spcPct val="90000"/>
              </a:lnSpc>
              <a:defRPr/>
            </a:pPr>
            <a:r>
              <a:rPr lang="it-IT" altLang="it-IT" sz="2300" dirty="0">
                <a:latin typeface="Arial" panose="020B0604020202020204" pitchFamily="34" charset="0"/>
                <a:cs typeface="Arial" panose="020B0604020202020204" pitchFamily="34" charset="0"/>
              </a:rPr>
              <a:t>Erosione dei profitti</a:t>
            </a:r>
          </a:p>
          <a:p>
            <a:pPr eaLnBrk="1" hangingPunct="1">
              <a:lnSpc>
                <a:spcPct val="90000"/>
              </a:lnSpc>
              <a:defRPr/>
            </a:pPr>
            <a:r>
              <a:rPr lang="it-IT" altLang="it-IT" sz="2300" dirty="0">
                <a:latin typeface="Arial" panose="020B0604020202020204" pitchFamily="34" charset="0"/>
                <a:cs typeface="Arial" panose="020B0604020202020204" pitchFamily="34" charset="0"/>
              </a:rPr>
              <a:t>Possibile uscita dal mercato di alcuni concorrenti</a:t>
            </a:r>
          </a:p>
        </p:txBody>
      </p:sp>
      <p:sp>
        <p:nvSpPr>
          <p:cNvPr id="58372" name="Segnaposto data 1">
            <a:extLst>
              <a:ext uri="{FF2B5EF4-FFF2-40B4-BE49-F238E27FC236}">
                <a16:creationId xmlns:a16="http://schemas.microsoft.com/office/drawing/2014/main" id="{5E8E78C3-33A9-4B7E-B99E-296540AFF24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5FD9B59-A682-45CE-AD2D-E006E727F8D8}"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8373" name="Segnaposto piè di pagina 2">
            <a:extLst>
              <a:ext uri="{FF2B5EF4-FFF2-40B4-BE49-F238E27FC236}">
                <a16:creationId xmlns:a16="http://schemas.microsoft.com/office/drawing/2014/main" id="{38905049-DFA0-4FFC-ADA6-46413A1AD9D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8374" name="Segnaposto numero diapositiva 3">
            <a:extLst>
              <a:ext uri="{FF2B5EF4-FFF2-40B4-BE49-F238E27FC236}">
                <a16:creationId xmlns:a16="http://schemas.microsoft.com/office/drawing/2014/main" id="{B8FB0374-2DC4-41C8-BC05-A346F99DE71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98533D8-9E01-4098-A109-6A6F4157A3F6}" type="slidenum">
              <a:rPr lang="it-IT" altLang="it-IT" sz="800" smtClean="0">
                <a:solidFill>
                  <a:srgbClr val="000000"/>
                </a:solidFill>
              </a:rPr>
              <a:pPr fontAlgn="base">
                <a:spcBef>
                  <a:spcPct val="0"/>
                </a:spcBef>
                <a:spcAft>
                  <a:spcPct val="0"/>
                </a:spcAft>
                <a:buFontTx/>
                <a:buNone/>
              </a:pPr>
              <a:t>27</a:t>
            </a:fld>
            <a:endParaRPr lang="it-IT" altLang="it-IT" sz="800">
              <a:solidFill>
                <a:srgbClr val="000000"/>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a:extLst>
              <a:ext uri="{FF2B5EF4-FFF2-40B4-BE49-F238E27FC236}">
                <a16:creationId xmlns:a16="http://schemas.microsoft.com/office/drawing/2014/main" id="{F13476EB-B5D7-413A-9B4F-E8A29338C036}"/>
              </a:ext>
            </a:extLst>
          </p:cNvPr>
          <p:cNvSpPr>
            <a:spLocks noGrp="1" noChangeArrowheads="1"/>
          </p:cNvSpPr>
          <p:nvPr>
            <p:ph type="title"/>
          </p:nvPr>
        </p:nvSpPr>
        <p:spPr>
          <a:xfrm>
            <a:off x="457200" y="1211263"/>
            <a:ext cx="8229600" cy="558800"/>
          </a:xfrm>
        </p:spPr>
        <p:txBody>
          <a:bodyPr rtlCol="0">
            <a:normAutofit fontScale="90000"/>
          </a:bodyPr>
          <a:lstStyle/>
          <a:p>
            <a:pPr eaLnBrk="1" fontAlgn="auto" hangingPunct="1">
              <a:spcAft>
                <a:spcPts val="0"/>
              </a:spcAft>
              <a:defRPr/>
            </a:pPr>
            <a:r>
              <a:rPr lang="it-IT" altLang="it-IT" sz="4000" dirty="0"/>
              <a:t>Strategie di marketing in fase di maturità </a:t>
            </a:r>
            <a:r>
              <a:rPr lang="it-IT" altLang="it-IT" sz="2000" dirty="0"/>
              <a:t>(2)</a:t>
            </a:r>
          </a:p>
        </p:txBody>
      </p:sp>
      <p:sp>
        <p:nvSpPr>
          <p:cNvPr id="40963" name="Rectangle 3">
            <a:extLst>
              <a:ext uri="{FF2B5EF4-FFF2-40B4-BE49-F238E27FC236}">
                <a16:creationId xmlns:a16="http://schemas.microsoft.com/office/drawing/2014/main" id="{DFD4A8F4-3D39-4C6F-927F-379E4CD4CA4B}"/>
              </a:ext>
            </a:extLst>
          </p:cNvPr>
          <p:cNvSpPr>
            <a:spLocks noGrp="1" noChangeArrowheads="1"/>
          </p:cNvSpPr>
          <p:nvPr>
            <p:ph type="body" idx="1"/>
          </p:nvPr>
        </p:nvSpPr>
        <p:spPr>
          <a:xfrm>
            <a:off x="971550" y="2209800"/>
            <a:ext cx="8020050" cy="4114800"/>
          </a:xfrm>
        </p:spPr>
        <p:txBody>
          <a:bodyPr/>
          <a:lstStyle/>
          <a:p>
            <a:pPr marL="609600" indent="-609600" eaLnBrk="1" hangingPunct="1">
              <a:buFont typeface="Wingdings" panose="05000000000000000000" pitchFamily="2" charset="2"/>
              <a:buNone/>
              <a:defRPr/>
            </a:pPr>
            <a:r>
              <a:rPr lang="it-IT" altLang="it-IT" b="1" dirty="0">
                <a:solidFill>
                  <a:schemeClr val="accent6">
                    <a:lumMod val="75000"/>
                  </a:schemeClr>
                </a:solidFill>
                <a:latin typeface="Arial" panose="020B0604020202020204" pitchFamily="34" charset="0"/>
                <a:cs typeface="Arial" panose="020B0604020202020204" pitchFamily="34" charset="0"/>
              </a:rPr>
              <a:t>MODIFICHE NELLE STRATEGIE DI</a:t>
            </a:r>
            <a:r>
              <a:rPr lang="it-IT" altLang="it-IT" dirty="0">
                <a:solidFill>
                  <a:schemeClr val="hlink"/>
                </a:solidFill>
                <a:latin typeface="Arial" panose="020B0604020202020204" pitchFamily="34" charset="0"/>
                <a:cs typeface="Arial" panose="020B0604020202020204" pitchFamily="34" charset="0"/>
              </a:rPr>
              <a:t>:</a:t>
            </a:r>
          </a:p>
          <a:p>
            <a:pPr marL="609600" indent="-609600" eaLnBrk="1" hangingPunct="1">
              <a:buFont typeface="Wingdings" panose="05000000000000000000" pitchFamily="2" charset="2"/>
              <a:buAutoNum type="arabicPeriod"/>
              <a:defRPr/>
            </a:pPr>
            <a:r>
              <a:rPr lang="it-IT" altLang="it-IT" dirty="0">
                <a:latin typeface="Arial" panose="020B0604020202020204" pitchFamily="34" charset="0"/>
                <a:cs typeface="Arial" panose="020B0604020202020204" pitchFamily="34" charset="0"/>
              </a:rPr>
              <a:t>MERCATO </a:t>
            </a:r>
            <a:r>
              <a:rPr lang="it-IT" altLang="it-IT" dirty="0">
                <a:latin typeface="Arial" panose="020B0604020202020204" pitchFamily="34" charset="0"/>
                <a:cs typeface="Arial" panose="020B0604020202020204" pitchFamily="34" charset="0"/>
                <a:sym typeface="Wingdings" panose="05000000000000000000" pitchFamily="2" charset="2"/>
              </a:rPr>
              <a:t></a:t>
            </a:r>
            <a:endParaRPr lang="it-IT" altLang="it-IT" dirty="0">
              <a:latin typeface="Arial" panose="020B0604020202020204" pitchFamily="34" charset="0"/>
              <a:cs typeface="Arial" panose="020B0604020202020204" pitchFamily="34" charset="0"/>
            </a:endParaRPr>
          </a:p>
          <a:p>
            <a:pPr marL="609600" indent="-609600" eaLnBrk="1" hangingPunct="1">
              <a:buFont typeface="Wingdings" panose="05000000000000000000" pitchFamily="2" charset="2"/>
              <a:buAutoNum type="arabicPeriod"/>
              <a:defRPr/>
            </a:pPr>
            <a:r>
              <a:rPr lang="it-IT" altLang="it-IT" dirty="0">
                <a:latin typeface="Arial" panose="020B0604020202020204" pitchFamily="34" charset="0"/>
                <a:cs typeface="Arial" panose="020B0604020202020204" pitchFamily="34" charset="0"/>
              </a:rPr>
              <a:t>PRODOTTO</a:t>
            </a:r>
          </a:p>
          <a:p>
            <a:pPr marL="609600" indent="-609600" eaLnBrk="1" hangingPunct="1">
              <a:buFont typeface="Wingdings" panose="05000000000000000000" pitchFamily="2" charset="2"/>
              <a:buAutoNum type="arabicPeriod"/>
              <a:defRPr/>
            </a:pPr>
            <a:r>
              <a:rPr lang="it-IT" altLang="it-IT" dirty="0">
                <a:latin typeface="Arial" panose="020B0604020202020204" pitchFamily="34" charset="0"/>
                <a:cs typeface="Arial" panose="020B0604020202020204" pitchFamily="34" charset="0"/>
              </a:rPr>
              <a:t>MARKETING MIX</a:t>
            </a:r>
          </a:p>
        </p:txBody>
      </p:sp>
      <p:pic>
        <p:nvPicPr>
          <p:cNvPr id="59396" name="Picture 4" descr="PE02002_">
            <a:extLst>
              <a:ext uri="{FF2B5EF4-FFF2-40B4-BE49-F238E27FC236}">
                <a16:creationId xmlns:a16="http://schemas.microsoft.com/office/drawing/2014/main" id="{E5D74D24-C01D-40BC-AF69-10B3403C0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3284538"/>
            <a:ext cx="2322513" cy="232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7" name="Segnaposto data 1">
            <a:extLst>
              <a:ext uri="{FF2B5EF4-FFF2-40B4-BE49-F238E27FC236}">
                <a16:creationId xmlns:a16="http://schemas.microsoft.com/office/drawing/2014/main" id="{9BFFF536-3D7F-4B9B-9AFA-90BA07701D1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1C606704-CEB3-4F11-A84B-BDE68306F567}"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59398" name="Segnaposto piè di pagina 2">
            <a:extLst>
              <a:ext uri="{FF2B5EF4-FFF2-40B4-BE49-F238E27FC236}">
                <a16:creationId xmlns:a16="http://schemas.microsoft.com/office/drawing/2014/main" id="{8DE41FE6-3D83-4CCF-A088-28ED6BB0990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59399" name="Segnaposto numero diapositiva 3">
            <a:extLst>
              <a:ext uri="{FF2B5EF4-FFF2-40B4-BE49-F238E27FC236}">
                <a16:creationId xmlns:a16="http://schemas.microsoft.com/office/drawing/2014/main" id="{8416A73D-39ED-4073-93A7-489F33CF4EC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BC663759-90E2-4083-AB69-2B4ECAF7F8AD}" type="slidenum">
              <a:rPr lang="it-IT" altLang="it-IT" sz="800" smtClean="0">
                <a:solidFill>
                  <a:srgbClr val="000000"/>
                </a:solidFill>
              </a:rPr>
              <a:pPr fontAlgn="base">
                <a:spcBef>
                  <a:spcPct val="0"/>
                </a:spcBef>
                <a:spcAft>
                  <a:spcPct val="0"/>
                </a:spcAft>
                <a:buFontTx/>
                <a:buNone/>
              </a:pPr>
              <a:t>28</a:t>
            </a:fld>
            <a:endParaRPr lang="it-IT" altLang="it-IT" sz="800">
              <a:solidFill>
                <a:srgbClr val="00000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2">
            <a:extLst>
              <a:ext uri="{FF2B5EF4-FFF2-40B4-BE49-F238E27FC236}">
                <a16:creationId xmlns:a16="http://schemas.microsoft.com/office/drawing/2014/main" id="{2A124F58-2416-483C-AD8D-0A9EB8FE6E3D}"/>
              </a:ext>
            </a:extLst>
          </p:cNvPr>
          <p:cNvSpPr>
            <a:spLocks noGrp="1" noChangeArrowheads="1"/>
          </p:cNvSpPr>
          <p:nvPr>
            <p:ph type="title"/>
          </p:nvPr>
        </p:nvSpPr>
        <p:spPr>
          <a:xfrm>
            <a:off x="457200" y="1068388"/>
            <a:ext cx="8229600" cy="558800"/>
          </a:xfrm>
        </p:spPr>
        <p:txBody>
          <a:bodyPr rtlCol="0">
            <a:normAutofit fontScale="90000"/>
          </a:bodyPr>
          <a:lstStyle/>
          <a:p>
            <a:pPr eaLnBrk="1" fontAlgn="auto" hangingPunct="1">
              <a:spcAft>
                <a:spcPts val="0"/>
              </a:spcAft>
              <a:defRPr/>
            </a:pPr>
            <a:r>
              <a:rPr lang="it-IT" altLang="it-IT" sz="4000" dirty="0"/>
              <a:t>1. Modifiche nelle strategie di mercato</a:t>
            </a:r>
          </a:p>
        </p:txBody>
      </p:sp>
      <p:sp>
        <p:nvSpPr>
          <p:cNvPr id="36869" name="Rectangle 3">
            <a:extLst>
              <a:ext uri="{FF2B5EF4-FFF2-40B4-BE49-F238E27FC236}">
                <a16:creationId xmlns:a16="http://schemas.microsoft.com/office/drawing/2014/main" id="{6CC663BD-1C35-4470-8EBC-52B8FCAFE3BC}"/>
              </a:ext>
            </a:extLst>
          </p:cNvPr>
          <p:cNvSpPr>
            <a:spLocks noGrp="1" noChangeArrowheads="1"/>
          </p:cNvSpPr>
          <p:nvPr>
            <p:ph type="body" idx="1"/>
          </p:nvPr>
        </p:nvSpPr>
        <p:spPr>
          <a:xfrm>
            <a:off x="304800" y="2017713"/>
            <a:ext cx="8650288" cy="4114800"/>
          </a:xfrm>
        </p:spPr>
        <p:txBody>
          <a:bodyPr rtlCol="0">
            <a:normAutofit lnSpcReduction="10000"/>
          </a:bodyPr>
          <a:lstStyle/>
          <a:p>
            <a:pPr eaLnBrk="1" fontAlgn="auto" hangingPunct="1">
              <a:lnSpc>
                <a:spcPct val="90000"/>
              </a:lnSpc>
              <a:spcAft>
                <a:spcPts val="0"/>
              </a:spcAft>
              <a:buFont typeface="Wingdings" panose="05000000000000000000" pitchFamily="2" charset="2"/>
              <a:buNone/>
              <a:defRPr/>
            </a:pPr>
            <a:r>
              <a:rPr lang="it-IT" altLang="it-IT" sz="2800" dirty="0"/>
              <a:t>	L’impresa deve cercare di espandere il mercato della sua marca operando su 2 fattori</a:t>
            </a:r>
          </a:p>
          <a:p>
            <a:pPr eaLnBrk="1" fontAlgn="auto" hangingPunct="1">
              <a:lnSpc>
                <a:spcPct val="90000"/>
              </a:lnSpc>
              <a:spcAft>
                <a:spcPts val="0"/>
              </a:spcAft>
              <a:buFont typeface="Arial"/>
              <a:buChar char="•"/>
              <a:defRPr/>
            </a:pPr>
            <a:r>
              <a:rPr lang="it-IT" altLang="it-IT" sz="2800" b="1" dirty="0">
                <a:solidFill>
                  <a:schemeClr val="accent6">
                    <a:lumMod val="75000"/>
                  </a:schemeClr>
                </a:solidFill>
              </a:rPr>
              <a:t>Numero di utilizzatori</a:t>
            </a:r>
          </a:p>
          <a:p>
            <a:pPr lvl="1" eaLnBrk="1" fontAlgn="auto" hangingPunct="1">
              <a:lnSpc>
                <a:spcPct val="90000"/>
              </a:lnSpc>
              <a:spcAft>
                <a:spcPts val="0"/>
              </a:spcAft>
              <a:buFont typeface="Arial"/>
              <a:buChar char="–"/>
              <a:defRPr/>
            </a:pPr>
            <a:r>
              <a:rPr lang="it-IT" altLang="it-IT" sz="2400" dirty="0"/>
              <a:t>Convertire non utilizzatori</a:t>
            </a:r>
          </a:p>
          <a:p>
            <a:pPr lvl="1" eaLnBrk="1" fontAlgn="auto" hangingPunct="1">
              <a:lnSpc>
                <a:spcPct val="90000"/>
              </a:lnSpc>
              <a:spcAft>
                <a:spcPts val="0"/>
              </a:spcAft>
              <a:buFont typeface="Arial"/>
              <a:buChar char="–"/>
              <a:defRPr/>
            </a:pPr>
            <a:r>
              <a:rPr lang="it-IT" altLang="it-IT" sz="2400" dirty="0"/>
              <a:t>Entrare in nuovi segmenti di mercato</a:t>
            </a:r>
          </a:p>
          <a:p>
            <a:pPr lvl="1" eaLnBrk="1" fontAlgn="auto" hangingPunct="1">
              <a:lnSpc>
                <a:spcPct val="90000"/>
              </a:lnSpc>
              <a:spcAft>
                <a:spcPts val="0"/>
              </a:spcAft>
              <a:buFont typeface="Arial"/>
              <a:buChar char="–"/>
              <a:defRPr/>
            </a:pPr>
            <a:r>
              <a:rPr lang="it-IT" altLang="it-IT" sz="2400" dirty="0"/>
              <a:t>Conquistare i clienti della concorrenza</a:t>
            </a:r>
          </a:p>
          <a:p>
            <a:pPr eaLnBrk="1" fontAlgn="auto" hangingPunct="1">
              <a:lnSpc>
                <a:spcPct val="90000"/>
              </a:lnSpc>
              <a:spcAft>
                <a:spcPts val="0"/>
              </a:spcAft>
              <a:buFont typeface="Arial"/>
              <a:buChar char="•"/>
              <a:defRPr/>
            </a:pPr>
            <a:r>
              <a:rPr lang="it-IT" altLang="it-IT" sz="2800" b="1" dirty="0">
                <a:solidFill>
                  <a:schemeClr val="accent6">
                    <a:lumMod val="75000"/>
                  </a:schemeClr>
                </a:solidFill>
              </a:rPr>
              <a:t>Consumo per utilizzatore</a:t>
            </a:r>
          </a:p>
          <a:p>
            <a:pPr lvl="1" eaLnBrk="1" fontAlgn="auto" hangingPunct="1">
              <a:lnSpc>
                <a:spcPct val="90000"/>
              </a:lnSpc>
              <a:spcAft>
                <a:spcPts val="0"/>
              </a:spcAft>
              <a:buFont typeface="Arial"/>
              <a:buChar char="–"/>
              <a:defRPr/>
            </a:pPr>
            <a:r>
              <a:rPr lang="it-IT" altLang="it-IT" sz="2400" dirty="0"/>
              <a:t>Uso più frequente</a:t>
            </a:r>
          </a:p>
          <a:p>
            <a:pPr lvl="1" eaLnBrk="1" fontAlgn="auto" hangingPunct="1">
              <a:lnSpc>
                <a:spcPct val="90000"/>
              </a:lnSpc>
              <a:spcAft>
                <a:spcPts val="0"/>
              </a:spcAft>
              <a:buFont typeface="Arial"/>
              <a:buChar char="–"/>
              <a:defRPr/>
            </a:pPr>
            <a:r>
              <a:rPr lang="it-IT" altLang="it-IT" sz="2400" dirty="0"/>
              <a:t>Maggior uso per ogni occasione</a:t>
            </a:r>
          </a:p>
          <a:p>
            <a:pPr lvl="1" eaLnBrk="1" fontAlgn="auto" hangingPunct="1">
              <a:lnSpc>
                <a:spcPct val="90000"/>
              </a:lnSpc>
              <a:spcAft>
                <a:spcPts val="0"/>
              </a:spcAft>
              <a:buFont typeface="Arial"/>
              <a:buChar char="–"/>
              <a:defRPr/>
            </a:pPr>
            <a:r>
              <a:rPr lang="it-IT" altLang="it-IT" sz="2400" dirty="0"/>
              <a:t>Usi nuovi e più vari</a:t>
            </a:r>
          </a:p>
        </p:txBody>
      </p:sp>
      <p:sp>
        <p:nvSpPr>
          <p:cNvPr id="60420" name="Segnaposto data 1">
            <a:extLst>
              <a:ext uri="{FF2B5EF4-FFF2-40B4-BE49-F238E27FC236}">
                <a16:creationId xmlns:a16="http://schemas.microsoft.com/office/drawing/2014/main" id="{CB5F3899-399B-47C0-8794-C5D24089AD1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D6F75FB-7A36-488B-BFA5-82594C85F22B}"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60421" name="Segnaposto piè di pagina 2">
            <a:extLst>
              <a:ext uri="{FF2B5EF4-FFF2-40B4-BE49-F238E27FC236}">
                <a16:creationId xmlns:a16="http://schemas.microsoft.com/office/drawing/2014/main" id="{30C1A38A-E8EA-45FA-B21F-F5A82A00502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60422" name="Segnaposto numero diapositiva 3">
            <a:extLst>
              <a:ext uri="{FF2B5EF4-FFF2-40B4-BE49-F238E27FC236}">
                <a16:creationId xmlns:a16="http://schemas.microsoft.com/office/drawing/2014/main" id="{213C5242-200E-47F8-8F7A-FC91EF47D3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59868A1A-412B-46D7-BE48-E4972E56CFF4}" type="slidenum">
              <a:rPr lang="it-IT" altLang="it-IT" sz="800" smtClean="0">
                <a:solidFill>
                  <a:srgbClr val="000000"/>
                </a:solidFill>
              </a:rPr>
              <a:pPr fontAlgn="base">
                <a:spcBef>
                  <a:spcPct val="0"/>
                </a:spcBef>
                <a:spcAft>
                  <a:spcPct val="0"/>
                </a:spcAft>
                <a:buFontTx/>
                <a:buNone/>
              </a:pPr>
              <a:t>29</a:t>
            </a:fld>
            <a:endParaRPr lang="it-IT" altLang="it-IT" sz="800">
              <a:solidFill>
                <a:srgbClr val="00000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a:extLst>
              <a:ext uri="{FF2B5EF4-FFF2-40B4-BE49-F238E27FC236}">
                <a16:creationId xmlns:a16="http://schemas.microsoft.com/office/drawing/2014/main" id="{3278603C-DA53-4D03-BBF7-C6DE67759444}"/>
              </a:ext>
            </a:extLst>
          </p:cNvPr>
          <p:cNvSpPr>
            <a:spLocks noGrp="1" noChangeArrowheads="1"/>
          </p:cNvSpPr>
          <p:nvPr>
            <p:ph type="title"/>
          </p:nvPr>
        </p:nvSpPr>
        <p:spPr>
          <a:xfrm>
            <a:off x="674688" y="696913"/>
            <a:ext cx="7794625" cy="1143000"/>
          </a:xfrm>
        </p:spPr>
        <p:txBody>
          <a:bodyPr rtlCol="0">
            <a:normAutofit/>
          </a:bodyPr>
          <a:lstStyle/>
          <a:p>
            <a:pPr eaLnBrk="1" fontAlgn="auto" hangingPunct="1">
              <a:spcAft>
                <a:spcPts val="0"/>
              </a:spcAft>
              <a:defRPr/>
            </a:pPr>
            <a:r>
              <a:rPr lang="it-IT" altLang="it-IT" sz="3600" dirty="0">
                <a:solidFill>
                  <a:schemeClr val="accent6">
                    <a:lumMod val="75000"/>
                  </a:schemeClr>
                </a:solidFill>
              </a:rPr>
              <a:t>IL CONCETTO DI PRODOTTO</a:t>
            </a:r>
          </a:p>
        </p:txBody>
      </p:sp>
      <p:pic>
        <p:nvPicPr>
          <p:cNvPr id="29699" name="Picture 3" descr="SO02016_">
            <a:extLst>
              <a:ext uri="{FF2B5EF4-FFF2-40B4-BE49-F238E27FC236}">
                <a16:creationId xmlns:a16="http://schemas.microsoft.com/office/drawing/2014/main" id="{A4D7654A-4345-49C7-B012-08D82392A1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8263" y="1747838"/>
            <a:ext cx="2403475"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5">
            <a:extLst>
              <a:ext uri="{FF2B5EF4-FFF2-40B4-BE49-F238E27FC236}">
                <a16:creationId xmlns:a16="http://schemas.microsoft.com/office/drawing/2014/main" id="{3729366C-32AD-4720-9579-8716AB9AC7A9}"/>
              </a:ext>
            </a:extLst>
          </p:cNvPr>
          <p:cNvSpPr txBox="1">
            <a:spLocks noChangeArrowheads="1"/>
          </p:cNvSpPr>
          <p:nvPr/>
        </p:nvSpPr>
        <p:spPr bwMode="auto">
          <a:xfrm>
            <a:off x="323850" y="1885950"/>
            <a:ext cx="5976938" cy="237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3000" b="0">
                <a:latin typeface="Tahoma" panose="020B0604030504040204" pitchFamily="34" charset="0"/>
              </a:rPr>
              <a:t>Un prodotto è tutto ciò che può essere offerto a un mercato a fini di attenzione, acquisizione, uso e consumo, in grado di soddisfare un desiderio o un bisogno.</a:t>
            </a:r>
          </a:p>
        </p:txBody>
      </p:sp>
      <p:sp>
        <p:nvSpPr>
          <p:cNvPr id="10247" name="Text Box 6">
            <a:extLst>
              <a:ext uri="{FF2B5EF4-FFF2-40B4-BE49-F238E27FC236}">
                <a16:creationId xmlns:a16="http://schemas.microsoft.com/office/drawing/2014/main" id="{8EA68458-86AE-4235-AE3E-D1D571AB1EFC}"/>
              </a:ext>
            </a:extLst>
          </p:cNvPr>
          <p:cNvSpPr txBox="1">
            <a:spLocks noChangeArrowheads="1"/>
          </p:cNvSpPr>
          <p:nvPr/>
        </p:nvSpPr>
        <p:spPr bwMode="auto">
          <a:xfrm>
            <a:off x="323850" y="4251325"/>
            <a:ext cx="8820150" cy="240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hlink"/>
              </a:buClr>
              <a:buSzPct val="5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folHlink"/>
              </a:buClr>
              <a:buSzPct val="5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5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a:solidFill>
                  <a:schemeClr val="tx1"/>
                </a:solidFill>
                <a:latin typeface="Tahoma" panose="020B0604030504040204" pitchFamily="34" charset="0"/>
              </a:defRPr>
            </a:lvl9pPr>
          </a:lstStyle>
          <a:p>
            <a:pPr eaLnBrk="1" hangingPunct="1">
              <a:spcBef>
                <a:spcPct val="50000"/>
              </a:spcBef>
              <a:buClrTx/>
              <a:buSzTx/>
              <a:buFontTx/>
              <a:buNone/>
              <a:defRPr/>
            </a:pPr>
            <a:r>
              <a:rPr lang="it-IT" altLang="it-IT" sz="3000" b="0" dirty="0">
                <a:solidFill>
                  <a:schemeClr val="accent6">
                    <a:lumMod val="75000"/>
                  </a:schemeClr>
                </a:solidFill>
              </a:rPr>
              <a:t>Esso può consistere in oggetti fisici, servizi, persone, località, istituzioni e idee. E’ UN INSIEME DI BENEFICI (più della semplice somma delle sue caratteristiche)</a:t>
            </a:r>
          </a:p>
          <a:p>
            <a:pPr eaLnBrk="1" hangingPunct="1">
              <a:spcBef>
                <a:spcPct val="0"/>
              </a:spcBef>
              <a:buClrTx/>
              <a:buSzTx/>
              <a:buFontTx/>
              <a:buNone/>
              <a:defRPr/>
            </a:pPr>
            <a:endParaRPr lang="it-IT" altLang="it-IT" dirty="0">
              <a:solidFill>
                <a:schemeClr val="hlink"/>
              </a:solidFill>
            </a:endParaRPr>
          </a:p>
        </p:txBody>
      </p:sp>
      <p:sp>
        <p:nvSpPr>
          <p:cNvPr id="29702" name="Segnaposto data 1">
            <a:extLst>
              <a:ext uri="{FF2B5EF4-FFF2-40B4-BE49-F238E27FC236}">
                <a16:creationId xmlns:a16="http://schemas.microsoft.com/office/drawing/2014/main" id="{ECB3E9D5-2CF9-4C68-A2CB-A5172E063C9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6636746C-A437-498A-93F1-5BB83153BB39}"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29703" name="Segnaposto piè di pagina 2">
            <a:extLst>
              <a:ext uri="{FF2B5EF4-FFF2-40B4-BE49-F238E27FC236}">
                <a16:creationId xmlns:a16="http://schemas.microsoft.com/office/drawing/2014/main" id="{1C430D70-F422-4B8F-AC56-55F52921635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29704" name="Segnaposto numero diapositiva 3">
            <a:extLst>
              <a:ext uri="{FF2B5EF4-FFF2-40B4-BE49-F238E27FC236}">
                <a16:creationId xmlns:a16="http://schemas.microsoft.com/office/drawing/2014/main" id="{C5EE9D40-0CA2-4856-8C38-F9A37D8C653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D943E5F-B5F4-4A35-A3B4-FF61121FDB08}" type="slidenum">
              <a:rPr lang="it-IT" altLang="it-IT" sz="800" smtClean="0">
                <a:solidFill>
                  <a:srgbClr val="898989"/>
                </a:solidFill>
              </a:rPr>
              <a:pPr fontAlgn="base">
                <a:spcBef>
                  <a:spcPct val="0"/>
                </a:spcBef>
                <a:spcAft>
                  <a:spcPct val="0"/>
                </a:spcAft>
                <a:buFontTx/>
                <a:buNone/>
              </a:pPr>
              <a:t>3</a:t>
            </a:fld>
            <a:endParaRPr lang="it-IT" altLang="it-IT" sz="800">
              <a:solidFill>
                <a:srgbClr val="898989"/>
              </a:solidFill>
            </a:endParaRP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1AE4F1DC-EEDF-4BF2-951F-67A4C4B4932B}"/>
              </a:ext>
            </a:extLst>
          </p:cNvPr>
          <p:cNvSpPr>
            <a:spLocks noGrp="1" noChangeArrowheads="1"/>
          </p:cNvSpPr>
          <p:nvPr>
            <p:ph type="title"/>
          </p:nvPr>
        </p:nvSpPr>
        <p:spPr>
          <a:xfrm>
            <a:off x="457200" y="1163638"/>
            <a:ext cx="8229600" cy="558800"/>
          </a:xfrm>
        </p:spPr>
        <p:txBody>
          <a:bodyPr rtlCol="0">
            <a:normAutofit fontScale="90000"/>
          </a:bodyPr>
          <a:lstStyle/>
          <a:p>
            <a:pPr eaLnBrk="1" fontAlgn="auto" hangingPunct="1">
              <a:spcAft>
                <a:spcPts val="0"/>
              </a:spcAft>
              <a:defRPr/>
            </a:pPr>
            <a:r>
              <a:rPr lang="it-IT" altLang="it-IT" sz="4000" dirty="0"/>
              <a:t>2. Modifiche nelle strategie di prodotto</a:t>
            </a:r>
          </a:p>
        </p:txBody>
      </p:sp>
      <p:sp>
        <p:nvSpPr>
          <p:cNvPr id="61443" name="Rectangle 3">
            <a:extLst>
              <a:ext uri="{FF2B5EF4-FFF2-40B4-BE49-F238E27FC236}">
                <a16:creationId xmlns:a16="http://schemas.microsoft.com/office/drawing/2014/main" id="{A5910C2C-A48F-4941-9AEF-4FDB2673CF9A}"/>
              </a:ext>
            </a:extLst>
          </p:cNvPr>
          <p:cNvSpPr>
            <a:spLocks noGrp="1" noChangeArrowheads="1"/>
          </p:cNvSpPr>
          <p:nvPr>
            <p:ph type="body" idx="1"/>
          </p:nvPr>
        </p:nvSpPr>
        <p:spPr>
          <a:xfrm>
            <a:off x="-304800" y="2017713"/>
            <a:ext cx="9448800" cy="4306887"/>
          </a:xfrm>
        </p:spPr>
        <p:txBody>
          <a:bodyPr/>
          <a:lstStyle/>
          <a:p>
            <a:pPr marL="0" indent="0" eaLnBrk="1" hangingPunct="1">
              <a:buFont typeface="Arial" panose="020B0604020202020204" pitchFamily="34" charset="0"/>
              <a:buNone/>
            </a:pPr>
            <a:r>
              <a:rPr lang="it-IT" altLang="it-IT" sz="2800">
                <a:latin typeface="Arial" panose="020B0604020202020204" pitchFamily="34" charset="0"/>
                <a:cs typeface="Arial" panose="020B0604020202020204" pitchFamily="34" charset="0"/>
              </a:rPr>
              <a:t>	L’impresa può cercare di invertire i trend di vendita 	modificando le caratteristiche del prodotto</a:t>
            </a:r>
          </a:p>
          <a:p>
            <a:pPr marL="457200" lvl="1" indent="0" eaLnBrk="1" hangingPunct="1">
              <a:buFont typeface="Arial" panose="020B0604020202020204" pitchFamily="34" charset="0"/>
              <a:buNone/>
            </a:pPr>
            <a:r>
              <a:rPr lang="it-IT" altLang="it-IT" sz="2400">
                <a:latin typeface="Arial" panose="020B0604020202020204" pitchFamily="34" charset="0"/>
                <a:cs typeface="Arial" panose="020B0604020202020204" pitchFamily="34" charset="0"/>
              </a:rPr>
              <a:t>Miglioramento della qualità</a:t>
            </a:r>
          </a:p>
          <a:p>
            <a:pPr marL="914400" lvl="2" indent="0" eaLnBrk="1" hangingPunct="1">
              <a:buFont typeface="Arial" panose="020B0604020202020204" pitchFamily="34" charset="0"/>
              <a:buNone/>
            </a:pPr>
            <a:r>
              <a:rPr lang="it-IT" altLang="it-IT" sz="2000">
                <a:latin typeface="Arial" panose="020B0604020202020204" pitchFamily="34" charset="0"/>
                <a:cs typeface="Arial" panose="020B0604020202020204" pitchFamily="34" charset="0"/>
              </a:rPr>
              <a:t>Aumento delle prestazioni funzionali del prodotto (es. durata, funzionalità, affidabilità, velocità, gusto …)</a:t>
            </a:r>
          </a:p>
          <a:p>
            <a:pPr marL="457200" lvl="1" indent="0" eaLnBrk="1" hangingPunct="1">
              <a:buFont typeface="Arial" panose="020B0604020202020204" pitchFamily="34" charset="0"/>
              <a:buNone/>
            </a:pPr>
            <a:r>
              <a:rPr lang="it-IT" altLang="it-IT" sz="2400">
                <a:latin typeface="Arial" panose="020B0604020202020204" pitchFamily="34" charset="0"/>
                <a:cs typeface="Arial" panose="020B0604020202020204" pitchFamily="34" charset="0"/>
              </a:rPr>
              <a:t>Miglioramento delle caratteristiche </a:t>
            </a:r>
          </a:p>
          <a:p>
            <a:pPr marL="914400" lvl="2" indent="0" eaLnBrk="1" hangingPunct="1">
              <a:buFont typeface="Arial" panose="020B0604020202020204" pitchFamily="34" charset="0"/>
              <a:buNone/>
            </a:pPr>
            <a:r>
              <a:rPr lang="it-IT" altLang="it-IT" sz="2000">
                <a:latin typeface="Arial" panose="020B0604020202020204" pitchFamily="34" charset="0"/>
                <a:cs typeface="Arial" panose="020B0604020202020204" pitchFamily="34" charset="0"/>
              </a:rPr>
              <a:t>aggiunta di nuovi elementi che espandano la versatilità, sicurezza o la convenienza</a:t>
            </a:r>
          </a:p>
          <a:p>
            <a:pPr marL="457200" lvl="1" indent="0" eaLnBrk="1" hangingPunct="1">
              <a:buFont typeface="Arial" panose="020B0604020202020204" pitchFamily="34" charset="0"/>
              <a:buNone/>
            </a:pPr>
            <a:r>
              <a:rPr lang="it-IT" altLang="it-IT" sz="2400">
                <a:latin typeface="Arial" panose="020B0604020202020204" pitchFamily="34" charset="0"/>
                <a:cs typeface="Arial" panose="020B0604020202020204" pitchFamily="34" charset="0"/>
              </a:rPr>
              <a:t>Miglioramento dello stile </a:t>
            </a:r>
          </a:p>
          <a:p>
            <a:pPr marL="914400" lvl="2" indent="0" eaLnBrk="1" hangingPunct="1">
              <a:buFont typeface="Arial" panose="020B0604020202020204" pitchFamily="34" charset="0"/>
              <a:buNone/>
            </a:pPr>
            <a:r>
              <a:rPr lang="it-IT" altLang="it-IT" sz="2000">
                <a:latin typeface="Arial" panose="020B0604020202020204" pitchFamily="34" charset="0"/>
                <a:cs typeface="Arial" panose="020B0604020202020204" pitchFamily="34" charset="0"/>
              </a:rPr>
              <a:t>Accrescimento dell’attrazione estetica del prodotto</a:t>
            </a:r>
          </a:p>
          <a:p>
            <a:pPr marL="914400" lvl="2" indent="0" eaLnBrk="1" hangingPunct="1">
              <a:buFont typeface="Arial" panose="020B0604020202020204" pitchFamily="34" charset="0"/>
              <a:buNone/>
            </a:pPr>
            <a:endParaRPr lang="it-IT" altLang="it-IT" sz="2000">
              <a:latin typeface="Arial" panose="020B0604020202020204" pitchFamily="34" charset="0"/>
              <a:cs typeface="Arial" panose="020B0604020202020204" pitchFamily="34" charset="0"/>
            </a:endParaRPr>
          </a:p>
          <a:p>
            <a:pPr marL="0" indent="0" eaLnBrk="1" hangingPunct="1">
              <a:buFont typeface="Arial" panose="020B0604020202020204" pitchFamily="34" charset="0"/>
              <a:buNone/>
            </a:pPr>
            <a:endParaRPr lang="it-IT" altLang="it-IT" sz="2800">
              <a:latin typeface="Arial" panose="020B0604020202020204" pitchFamily="34" charset="0"/>
              <a:cs typeface="Arial" panose="020B0604020202020204" pitchFamily="34" charset="0"/>
            </a:endParaRPr>
          </a:p>
        </p:txBody>
      </p:sp>
      <p:sp>
        <p:nvSpPr>
          <p:cNvPr id="61444" name="Segnaposto data 1">
            <a:extLst>
              <a:ext uri="{FF2B5EF4-FFF2-40B4-BE49-F238E27FC236}">
                <a16:creationId xmlns:a16="http://schemas.microsoft.com/office/drawing/2014/main" id="{8F244D8C-8503-4C8F-A4A5-DF292D6BE41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AB9DB52-E499-4BB0-A0F2-D80AF5C599F8}"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61445" name="Segnaposto piè di pagina 2">
            <a:extLst>
              <a:ext uri="{FF2B5EF4-FFF2-40B4-BE49-F238E27FC236}">
                <a16:creationId xmlns:a16="http://schemas.microsoft.com/office/drawing/2014/main" id="{90B1EEAE-078D-4A96-93AA-091D3E75CB9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61446" name="Segnaposto numero diapositiva 3">
            <a:extLst>
              <a:ext uri="{FF2B5EF4-FFF2-40B4-BE49-F238E27FC236}">
                <a16:creationId xmlns:a16="http://schemas.microsoft.com/office/drawing/2014/main" id="{633CF8D6-73DC-4B6A-9E98-9C1C300FEFC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04DFA89D-A573-4A49-87EB-4D7A38592F1F}" type="slidenum">
              <a:rPr lang="it-IT" altLang="it-IT" sz="800" smtClean="0">
                <a:solidFill>
                  <a:srgbClr val="000000"/>
                </a:solidFill>
              </a:rPr>
              <a:pPr fontAlgn="base">
                <a:spcBef>
                  <a:spcPct val="0"/>
                </a:spcBef>
                <a:spcAft>
                  <a:spcPct val="0"/>
                </a:spcAft>
                <a:buFontTx/>
                <a:buNone/>
              </a:pPr>
              <a:t>30</a:t>
            </a:fld>
            <a:endParaRPr lang="it-IT" altLang="it-IT" sz="800">
              <a:solidFill>
                <a:srgbClr val="0000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a:extLst>
              <a:ext uri="{FF2B5EF4-FFF2-40B4-BE49-F238E27FC236}">
                <a16:creationId xmlns:a16="http://schemas.microsoft.com/office/drawing/2014/main" id="{4D8DE95F-1B1F-44ED-B6FC-9C1252149546}"/>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619250" y="66675"/>
            <a:ext cx="6985000" cy="6283325"/>
          </a:xfrm>
          <a:noFill/>
        </p:spPr>
      </p:pic>
      <p:sp>
        <p:nvSpPr>
          <p:cNvPr id="63491" name="Segnaposto data 1">
            <a:extLst>
              <a:ext uri="{FF2B5EF4-FFF2-40B4-BE49-F238E27FC236}">
                <a16:creationId xmlns:a16="http://schemas.microsoft.com/office/drawing/2014/main" id="{22073FF9-3FD5-46C5-A8E6-E674383AEC7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FBC7AC7-80C6-4D1F-9AA6-24673CE97DB0}"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63492" name="Segnaposto piè di pagina 2">
            <a:extLst>
              <a:ext uri="{FF2B5EF4-FFF2-40B4-BE49-F238E27FC236}">
                <a16:creationId xmlns:a16="http://schemas.microsoft.com/office/drawing/2014/main" id="{66D6698F-1B8B-4C26-8F07-6360168BAE3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63493" name="Segnaposto numero diapositiva 3">
            <a:extLst>
              <a:ext uri="{FF2B5EF4-FFF2-40B4-BE49-F238E27FC236}">
                <a16:creationId xmlns:a16="http://schemas.microsoft.com/office/drawing/2014/main" id="{34D081D0-C9FD-476B-A336-7035B650965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E8E19EB-4F03-4DB5-B11A-67395936BC28}" type="slidenum">
              <a:rPr lang="it-IT" altLang="it-IT" sz="800" smtClean="0">
                <a:solidFill>
                  <a:srgbClr val="000000"/>
                </a:solidFill>
              </a:rPr>
              <a:pPr fontAlgn="base">
                <a:spcBef>
                  <a:spcPct val="0"/>
                </a:spcBef>
                <a:spcAft>
                  <a:spcPct val="0"/>
                </a:spcAft>
                <a:buFontTx/>
                <a:buNone/>
              </a:pPr>
              <a:t>31</a:t>
            </a:fld>
            <a:endParaRPr lang="it-IT" altLang="it-IT" sz="800">
              <a:solidFill>
                <a:srgbClr val="000000"/>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1026">
            <a:extLst>
              <a:ext uri="{FF2B5EF4-FFF2-40B4-BE49-F238E27FC236}">
                <a16:creationId xmlns:a16="http://schemas.microsoft.com/office/drawing/2014/main" id="{7958B152-5AB2-4567-97F2-7E4B20C75E42}"/>
              </a:ext>
            </a:extLst>
          </p:cNvPr>
          <p:cNvSpPr>
            <a:spLocks noGrp="1" noChangeArrowheads="1"/>
          </p:cNvSpPr>
          <p:nvPr>
            <p:ph type="title"/>
          </p:nvPr>
        </p:nvSpPr>
        <p:spPr>
          <a:xfrm>
            <a:off x="444500" y="1233488"/>
            <a:ext cx="8229600" cy="558800"/>
          </a:xfrm>
        </p:spPr>
        <p:txBody>
          <a:bodyPr rtlCol="0">
            <a:normAutofit fontScale="90000"/>
          </a:bodyPr>
          <a:lstStyle/>
          <a:p>
            <a:pPr eaLnBrk="1" fontAlgn="auto" hangingPunct="1">
              <a:spcAft>
                <a:spcPts val="0"/>
              </a:spcAft>
              <a:defRPr/>
            </a:pPr>
            <a:r>
              <a:rPr lang="it-IT" altLang="it-IT" sz="4000" dirty="0"/>
              <a:t>Strategie di marketing in fase di maturità </a:t>
            </a:r>
            <a:r>
              <a:rPr lang="it-IT" altLang="it-IT" sz="2000" dirty="0"/>
              <a:t>(2)</a:t>
            </a:r>
          </a:p>
        </p:txBody>
      </p:sp>
      <p:sp>
        <p:nvSpPr>
          <p:cNvPr id="46083" name="Rectangle 1027">
            <a:extLst>
              <a:ext uri="{FF2B5EF4-FFF2-40B4-BE49-F238E27FC236}">
                <a16:creationId xmlns:a16="http://schemas.microsoft.com/office/drawing/2014/main" id="{4C9D320A-4427-400A-A537-3857DC2155C2}"/>
              </a:ext>
            </a:extLst>
          </p:cNvPr>
          <p:cNvSpPr>
            <a:spLocks noGrp="1" noChangeArrowheads="1"/>
          </p:cNvSpPr>
          <p:nvPr>
            <p:ph type="body" idx="1"/>
          </p:nvPr>
        </p:nvSpPr>
        <p:spPr>
          <a:xfrm>
            <a:off x="1219200" y="2209800"/>
            <a:ext cx="7772400" cy="4114800"/>
          </a:xfrm>
        </p:spPr>
        <p:txBody>
          <a:bodyPr/>
          <a:lstStyle/>
          <a:p>
            <a:pPr marL="609600" indent="-609600" eaLnBrk="1" hangingPunct="1">
              <a:buFont typeface="Wingdings" panose="05000000000000000000" pitchFamily="2" charset="2"/>
              <a:buNone/>
              <a:defRPr/>
            </a:pPr>
            <a:r>
              <a:rPr lang="it-IT" altLang="it-IT" dirty="0">
                <a:solidFill>
                  <a:schemeClr val="accent6">
                    <a:lumMod val="75000"/>
                  </a:schemeClr>
                </a:solidFill>
                <a:latin typeface="Arial" panose="020B0604020202020204" pitchFamily="34" charset="0"/>
                <a:cs typeface="Arial" panose="020B0604020202020204" pitchFamily="34" charset="0"/>
              </a:rPr>
              <a:t>MODIFICHE NELLE STRATEGIE DI:</a:t>
            </a:r>
          </a:p>
          <a:p>
            <a:pPr marL="609600" indent="-609600" eaLnBrk="1" hangingPunct="1">
              <a:buFont typeface="Wingdings" panose="05000000000000000000" pitchFamily="2" charset="2"/>
              <a:buAutoNum type="arabicPeriod"/>
              <a:defRPr/>
            </a:pPr>
            <a:r>
              <a:rPr lang="it-IT" altLang="it-IT" dirty="0">
                <a:latin typeface="Arial" panose="020B0604020202020204" pitchFamily="34" charset="0"/>
                <a:cs typeface="Arial" panose="020B0604020202020204" pitchFamily="34" charset="0"/>
              </a:rPr>
              <a:t>MERCATO</a:t>
            </a:r>
          </a:p>
          <a:p>
            <a:pPr marL="609600" indent="-609600" eaLnBrk="1" hangingPunct="1">
              <a:buFont typeface="Wingdings" panose="05000000000000000000" pitchFamily="2" charset="2"/>
              <a:buAutoNum type="arabicPeriod"/>
              <a:defRPr/>
            </a:pPr>
            <a:r>
              <a:rPr lang="it-IT" altLang="it-IT" dirty="0">
                <a:latin typeface="Arial" panose="020B0604020202020204" pitchFamily="34" charset="0"/>
                <a:cs typeface="Arial" panose="020B0604020202020204" pitchFamily="34" charset="0"/>
              </a:rPr>
              <a:t>PRODOTTO</a:t>
            </a:r>
          </a:p>
          <a:p>
            <a:pPr marL="609600" indent="-609600" eaLnBrk="1" hangingPunct="1">
              <a:buFont typeface="Wingdings" panose="05000000000000000000" pitchFamily="2" charset="2"/>
              <a:buAutoNum type="arabicPeriod"/>
              <a:defRPr/>
            </a:pPr>
            <a:r>
              <a:rPr lang="it-IT" altLang="it-IT" dirty="0">
                <a:solidFill>
                  <a:schemeClr val="accent6">
                    <a:lumMod val="75000"/>
                  </a:schemeClr>
                </a:solidFill>
                <a:latin typeface="Arial" panose="020B0604020202020204" pitchFamily="34" charset="0"/>
                <a:cs typeface="Arial" panose="020B0604020202020204" pitchFamily="34" charset="0"/>
              </a:rPr>
              <a:t>MARKETING MIX</a:t>
            </a:r>
          </a:p>
        </p:txBody>
      </p:sp>
      <p:pic>
        <p:nvPicPr>
          <p:cNvPr id="64516" name="Picture 1028" descr="PE02002_">
            <a:extLst>
              <a:ext uri="{FF2B5EF4-FFF2-40B4-BE49-F238E27FC236}">
                <a16:creationId xmlns:a16="http://schemas.microsoft.com/office/drawing/2014/main" id="{8FCF3DCD-E420-4158-8FB8-0263CDDD26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581400"/>
            <a:ext cx="2322513"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Segnaposto data 1">
            <a:extLst>
              <a:ext uri="{FF2B5EF4-FFF2-40B4-BE49-F238E27FC236}">
                <a16:creationId xmlns:a16="http://schemas.microsoft.com/office/drawing/2014/main" id="{90174884-443D-49B2-972F-DD609895B9F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9516583-3EC4-4148-8881-98F4846EB19F}"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64518" name="Segnaposto piè di pagina 2">
            <a:extLst>
              <a:ext uri="{FF2B5EF4-FFF2-40B4-BE49-F238E27FC236}">
                <a16:creationId xmlns:a16="http://schemas.microsoft.com/office/drawing/2014/main" id="{40C270B5-D95B-46A6-A3D2-7C0D6E56916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64519" name="Segnaposto numero diapositiva 3">
            <a:extLst>
              <a:ext uri="{FF2B5EF4-FFF2-40B4-BE49-F238E27FC236}">
                <a16:creationId xmlns:a16="http://schemas.microsoft.com/office/drawing/2014/main" id="{B3B8C2C4-3069-4C11-847C-E826631F278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9F068A94-1788-4353-BA83-8DC1E17FFA08}" type="slidenum">
              <a:rPr lang="it-IT" altLang="it-IT" sz="800" smtClean="0">
                <a:solidFill>
                  <a:srgbClr val="000000"/>
                </a:solidFill>
              </a:rPr>
              <a:pPr fontAlgn="base">
                <a:spcBef>
                  <a:spcPct val="0"/>
                </a:spcBef>
                <a:spcAft>
                  <a:spcPct val="0"/>
                </a:spcAft>
                <a:buFontTx/>
                <a:buNone/>
              </a:pPr>
              <a:t>32</a:t>
            </a:fld>
            <a:endParaRPr lang="it-IT" altLang="it-IT" sz="800">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1026">
            <a:extLst>
              <a:ext uri="{FF2B5EF4-FFF2-40B4-BE49-F238E27FC236}">
                <a16:creationId xmlns:a16="http://schemas.microsoft.com/office/drawing/2014/main" id="{75B0DDAA-353F-4312-9E36-ED130AC5F736}"/>
              </a:ext>
            </a:extLst>
          </p:cNvPr>
          <p:cNvSpPr>
            <a:spLocks noGrp="1" noChangeArrowheads="1"/>
          </p:cNvSpPr>
          <p:nvPr>
            <p:ph type="title"/>
          </p:nvPr>
        </p:nvSpPr>
        <p:spPr/>
        <p:txBody>
          <a:bodyPr rtlCol="0">
            <a:normAutofit fontScale="90000"/>
          </a:bodyPr>
          <a:lstStyle/>
          <a:p>
            <a:pPr eaLnBrk="1" fontAlgn="auto" hangingPunct="1">
              <a:spcAft>
                <a:spcPts val="0"/>
              </a:spcAft>
              <a:defRPr/>
            </a:pPr>
            <a:r>
              <a:rPr lang="it-IT" altLang="it-IT" sz="4000"/>
              <a:t>Le fasi del ciclo di vita del prodotto</a:t>
            </a:r>
          </a:p>
        </p:txBody>
      </p:sp>
      <p:sp>
        <p:nvSpPr>
          <p:cNvPr id="65539" name="Segnaposto data 1">
            <a:extLst>
              <a:ext uri="{FF2B5EF4-FFF2-40B4-BE49-F238E27FC236}">
                <a16:creationId xmlns:a16="http://schemas.microsoft.com/office/drawing/2014/main" id="{D6CD3B9E-7D6D-458E-BAD5-994EC4427E65}"/>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9414FF35-1A5C-458A-B380-B053CABADD61}"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65540" name="Segnaposto piè di pagina 2">
            <a:extLst>
              <a:ext uri="{FF2B5EF4-FFF2-40B4-BE49-F238E27FC236}">
                <a16:creationId xmlns:a16="http://schemas.microsoft.com/office/drawing/2014/main" id="{5F207AA9-9B67-404C-B5F7-FF4188D8EAA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65541" name="Segnaposto numero diapositiva 3">
            <a:extLst>
              <a:ext uri="{FF2B5EF4-FFF2-40B4-BE49-F238E27FC236}">
                <a16:creationId xmlns:a16="http://schemas.microsoft.com/office/drawing/2014/main" id="{C489A089-AE3C-44D0-989E-767FCE910A6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EFB05600-F8B9-4575-962C-48775E4BB1DA}" type="slidenum">
              <a:rPr lang="it-IT" altLang="it-IT" sz="800" smtClean="0">
                <a:solidFill>
                  <a:srgbClr val="000000"/>
                </a:solidFill>
              </a:rPr>
              <a:pPr fontAlgn="base">
                <a:spcBef>
                  <a:spcPct val="0"/>
                </a:spcBef>
                <a:spcAft>
                  <a:spcPct val="0"/>
                </a:spcAft>
                <a:buFontTx/>
                <a:buNone/>
              </a:pPr>
              <a:t>33</a:t>
            </a:fld>
            <a:endParaRPr lang="it-IT" altLang="it-IT" sz="800">
              <a:solidFill>
                <a:srgbClr val="000000"/>
              </a:solidFill>
            </a:endParaRPr>
          </a:p>
        </p:txBody>
      </p:sp>
      <p:pic>
        <p:nvPicPr>
          <p:cNvPr id="65542" name="Immagine 4">
            <a:extLst>
              <a:ext uri="{FF2B5EF4-FFF2-40B4-BE49-F238E27FC236}">
                <a16:creationId xmlns:a16="http://schemas.microsoft.com/office/drawing/2014/main" id="{13EF2D54-31FC-47FC-B85C-01CDDABEA83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465263"/>
            <a:ext cx="8528050" cy="4446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026">
            <a:extLst>
              <a:ext uri="{FF2B5EF4-FFF2-40B4-BE49-F238E27FC236}">
                <a16:creationId xmlns:a16="http://schemas.microsoft.com/office/drawing/2014/main" id="{317FED7B-DE30-4F84-9DAB-53F6D420DE60}"/>
              </a:ext>
            </a:extLst>
          </p:cNvPr>
          <p:cNvSpPr>
            <a:spLocks noGrp="1" noChangeArrowheads="1"/>
          </p:cNvSpPr>
          <p:nvPr>
            <p:ph type="ctrTitle"/>
          </p:nvPr>
        </p:nvSpPr>
        <p:spPr/>
        <p:txBody>
          <a:bodyPr/>
          <a:lstStyle/>
          <a:p>
            <a:pPr eaLnBrk="1" hangingPunct="1"/>
            <a:r>
              <a:rPr lang="it-IT" altLang="it-IT">
                <a:latin typeface="Arial" panose="020B0604020202020204" pitchFamily="34" charset="0"/>
                <a:cs typeface="Arial" panose="020B0604020202020204" pitchFamily="34" charset="0"/>
              </a:rPr>
              <a:t>Il processo di sviluppo dei nuovi prodotti</a:t>
            </a:r>
          </a:p>
        </p:txBody>
      </p:sp>
      <p:graphicFrame>
        <p:nvGraphicFramePr>
          <p:cNvPr id="66563" name="Object 1028">
            <a:extLst>
              <a:ext uri="{FF2B5EF4-FFF2-40B4-BE49-F238E27FC236}">
                <a16:creationId xmlns:a16="http://schemas.microsoft.com/office/drawing/2014/main" id="{B5B61AD1-A38C-4F7B-913F-1DB2EC8B3653}"/>
              </a:ext>
            </a:extLst>
          </p:cNvPr>
          <p:cNvGraphicFramePr>
            <a:graphicFrameLocks noChangeAspect="1"/>
          </p:cNvGraphicFramePr>
          <p:nvPr/>
        </p:nvGraphicFramePr>
        <p:xfrm>
          <a:off x="5410200" y="3505200"/>
          <a:ext cx="2895600" cy="2509838"/>
        </p:xfrm>
        <a:graphic>
          <a:graphicData uri="http://schemas.openxmlformats.org/presentationml/2006/ole">
            <mc:AlternateContent xmlns:mc="http://schemas.openxmlformats.org/markup-compatibility/2006">
              <mc:Choice xmlns:v="urn:schemas-microsoft-com:vml" Requires="v">
                <p:oleObj spid="_x0000_s66572" name="Clip" r:id="rId3" imgW="1928470" imgH="1672438" progId="MS_ClipArt_Gallery.5">
                  <p:embed/>
                </p:oleObj>
              </mc:Choice>
              <mc:Fallback>
                <p:oleObj name="Clip" r:id="rId3" imgW="1928470" imgH="1672438" progId="MS_ClipArt_Gallery.5">
                  <p:embed/>
                  <p:pic>
                    <p:nvPicPr>
                      <p:cNvPr id="0" name="Object 10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505200"/>
                        <a:ext cx="2895600" cy="250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6564" name="Segnaposto piè di pagina 4">
            <a:extLst>
              <a:ext uri="{FF2B5EF4-FFF2-40B4-BE49-F238E27FC236}">
                <a16:creationId xmlns:a16="http://schemas.microsoft.com/office/drawing/2014/main" id="{C6F8E681-F07D-4A10-AA1C-FCD080D6E313}"/>
              </a:ext>
            </a:extLst>
          </p:cNvPr>
          <p:cNvSpPr>
            <a:spLocks noGrp="1"/>
          </p:cNvSpPr>
          <p:nvPr>
            <p:ph type="ftr" sz="quarter" idx="11"/>
          </p:nvPr>
        </p:nvSpPr>
        <p:spPr bwMode="auto">
          <a:xfrm>
            <a:off x="250825" y="6248400"/>
            <a:ext cx="8208963"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l" defTabSz="914400" eaLnBrk="0" fontAlgn="base" hangingPunct="0">
              <a:spcBef>
                <a:spcPct val="0"/>
              </a:spcBef>
              <a:spcAft>
                <a:spcPct val="0"/>
              </a:spcAft>
              <a:buFontTx/>
              <a:buNone/>
            </a:pPr>
            <a:r>
              <a:rPr lang="it-IT" altLang="it-IT" sz="1200" b="1">
                <a:solidFill>
                  <a:schemeClr val="bg2"/>
                </a:solidFill>
                <a:latin typeface="Tahoma" panose="020B0604030504040204" pitchFamily="34" charset="0"/>
              </a:rPr>
              <a:t>Prof.ssa Elena Cedrola - Fondamenti di Marketing Internazionale  Università di Macerata</a:t>
            </a:r>
          </a:p>
        </p:txBody>
      </p:sp>
      <p:sp>
        <p:nvSpPr>
          <p:cNvPr id="66565" name="Segnaposto data 1">
            <a:extLst>
              <a:ext uri="{FF2B5EF4-FFF2-40B4-BE49-F238E27FC236}">
                <a16:creationId xmlns:a16="http://schemas.microsoft.com/office/drawing/2014/main" id="{948BD0B0-24A0-49B2-BEA7-18859792C0DA}"/>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E04AF09D-EDAB-4F63-8B72-F64924E3A56C}" type="datetime1">
              <a:rPr lang="it-IT" altLang="it-IT" sz="1000" smtClean="0">
                <a:solidFill>
                  <a:srgbClr val="898989"/>
                </a:solidFill>
                <a:latin typeface="Calibri" panose="020F0502020204030204" pitchFamily="34" charset="0"/>
              </a:rPr>
              <a:pPr fontAlgn="base">
                <a:spcBef>
                  <a:spcPct val="0"/>
                </a:spcBef>
                <a:spcAft>
                  <a:spcPct val="0"/>
                </a:spcAft>
                <a:buFontTx/>
                <a:buNone/>
              </a:pPr>
              <a:t>17/11/2023</a:t>
            </a:fld>
            <a:endParaRPr lang="it-IT" altLang="it-IT" sz="1000">
              <a:solidFill>
                <a:srgbClr val="898989"/>
              </a:solidFill>
              <a:latin typeface="Calibri" panose="020F0502020204030204" pitchFamily="34" charset="0"/>
            </a:endParaRPr>
          </a:p>
        </p:txBody>
      </p:sp>
      <p:sp>
        <p:nvSpPr>
          <p:cNvPr id="66566" name="Segnaposto numero diapositiva 2">
            <a:extLst>
              <a:ext uri="{FF2B5EF4-FFF2-40B4-BE49-F238E27FC236}">
                <a16:creationId xmlns:a16="http://schemas.microsoft.com/office/drawing/2014/main" id="{B877D679-5099-4880-886C-63C579B8CDC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1120504-0DCF-4C73-9B06-C60863E0CD93}" type="slidenum">
              <a:rPr lang="it-IT" altLang="it-IT" sz="1000" smtClean="0">
                <a:solidFill>
                  <a:srgbClr val="898989"/>
                </a:solidFill>
                <a:latin typeface="Calibri" panose="020F0502020204030204" pitchFamily="34" charset="0"/>
              </a:rPr>
              <a:pPr fontAlgn="base">
                <a:spcBef>
                  <a:spcPct val="0"/>
                </a:spcBef>
                <a:spcAft>
                  <a:spcPct val="0"/>
                </a:spcAft>
                <a:buFontTx/>
                <a:buNone/>
              </a:pPr>
              <a:t>34</a:t>
            </a:fld>
            <a:endParaRPr lang="it-IT" altLang="it-IT" sz="1000">
              <a:solidFill>
                <a:srgbClr val="898989"/>
              </a:solidFill>
              <a:latin typeface="Calibri" panose="020F0502020204030204"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a:extLst>
              <a:ext uri="{FF2B5EF4-FFF2-40B4-BE49-F238E27FC236}">
                <a16:creationId xmlns:a16="http://schemas.microsoft.com/office/drawing/2014/main" id="{46F64F20-EBC6-4204-8D53-1FFCD963C9BE}"/>
              </a:ext>
            </a:extLst>
          </p:cNvPr>
          <p:cNvSpPr>
            <a:spLocks noGrp="1" noChangeArrowheads="1"/>
          </p:cNvSpPr>
          <p:nvPr>
            <p:ph type="title"/>
          </p:nvPr>
        </p:nvSpPr>
        <p:spPr>
          <a:xfrm>
            <a:off x="488950" y="1082675"/>
            <a:ext cx="8229600" cy="558800"/>
          </a:xfrm>
        </p:spPr>
        <p:txBody>
          <a:bodyPr rtlCol="0">
            <a:normAutofit fontScale="90000"/>
          </a:bodyPr>
          <a:lstStyle/>
          <a:p>
            <a:pPr eaLnBrk="1" fontAlgn="auto" hangingPunct="1">
              <a:spcAft>
                <a:spcPts val="0"/>
              </a:spcAft>
              <a:defRPr/>
            </a:pPr>
            <a:r>
              <a:rPr lang="it-IT" altLang="it-IT" sz="4000" dirty="0"/>
              <a:t>Il processo di sviluppo dei nuovi prodotti </a:t>
            </a:r>
            <a:r>
              <a:rPr lang="it-IT" altLang="it-IT" sz="1800" dirty="0"/>
              <a:t>(o pag. 164 Blythe Cedrola Martin)</a:t>
            </a:r>
          </a:p>
        </p:txBody>
      </p:sp>
      <p:sp>
        <p:nvSpPr>
          <p:cNvPr id="44037" name="Rectangle 3">
            <a:extLst>
              <a:ext uri="{FF2B5EF4-FFF2-40B4-BE49-F238E27FC236}">
                <a16:creationId xmlns:a16="http://schemas.microsoft.com/office/drawing/2014/main" id="{DF142838-0FB2-4FED-AD66-C6BE54989CF0}"/>
              </a:ext>
            </a:extLst>
          </p:cNvPr>
          <p:cNvSpPr>
            <a:spLocks noGrp="1" noChangeArrowheads="1"/>
          </p:cNvSpPr>
          <p:nvPr>
            <p:ph type="body" idx="1"/>
          </p:nvPr>
        </p:nvSpPr>
        <p:spPr>
          <a:xfrm>
            <a:off x="609600" y="1966913"/>
            <a:ext cx="8294688" cy="4357687"/>
          </a:xfrm>
        </p:spPr>
        <p:txBody>
          <a:bodyPr rtlCol="0">
            <a:normAutofit lnSpcReduction="10000"/>
          </a:bodyPr>
          <a:lstStyle/>
          <a:p>
            <a:pPr eaLnBrk="1" fontAlgn="auto" hangingPunct="1">
              <a:lnSpc>
                <a:spcPct val="90000"/>
              </a:lnSpc>
              <a:spcAft>
                <a:spcPts val="0"/>
              </a:spcAft>
              <a:buFont typeface="Wingdings" panose="05000000000000000000" pitchFamily="2" charset="2"/>
              <a:buNone/>
              <a:defRPr/>
            </a:pPr>
            <a:r>
              <a:rPr lang="it-IT" altLang="it-IT" sz="3000" dirty="0"/>
              <a:t>1. Generazione delle idee</a:t>
            </a:r>
          </a:p>
          <a:p>
            <a:pPr eaLnBrk="1" fontAlgn="auto" hangingPunct="1">
              <a:lnSpc>
                <a:spcPct val="90000"/>
              </a:lnSpc>
              <a:spcAft>
                <a:spcPts val="0"/>
              </a:spcAft>
              <a:buFont typeface="Wingdings" panose="05000000000000000000" pitchFamily="2" charset="2"/>
              <a:buNone/>
              <a:defRPr/>
            </a:pPr>
            <a:r>
              <a:rPr lang="it-IT" altLang="it-IT" sz="3000" dirty="0"/>
              <a:t>2. Selezione delle idee </a:t>
            </a:r>
          </a:p>
          <a:p>
            <a:pPr eaLnBrk="1" fontAlgn="auto" hangingPunct="1">
              <a:lnSpc>
                <a:spcPct val="90000"/>
              </a:lnSpc>
              <a:spcAft>
                <a:spcPts val="0"/>
              </a:spcAft>
              <a:buFont typeface="Wingdings" panose="05000000000000000000" pitchFamily="2" charset="2"/>
              <a:buNone/>
              <a:defRPr/>
            </a:pPr>
            <a:r>
              <a:rPr lang="it-IT" altLang="it-IT" sz="3000" dirty="0"/>
              <a:t>3. Sviluppo delle idee</a:t>
            </a:r>
          </a:p>
          <a:p>
            <a:pPr eaLnBrk="1" fontAlgn="auto" hangingPunct="1">
              <a:lnSpc>
                <a:spcPct val="90000"/>
              </a:lnSpc>
              <a:spcAft>
                <a:spcPts val="0"/>
              </a:spcAft>
              <a:buFont typeface="Wingdings" panose="05000000000000000000" pitchFamily="2" charset="2"/>
              <a:buNone/>
              <a:defRPr/>
            </a:pPr>
            <a:r>
              <a:rPr lang="it-IT" altLang="it-IT" sz="3000" dirty="0"/>
              <a:t>4. Posizionamento e sperimentazione del concetto di prodotto</a:t>
            </a:r>
          </a:p>
          <a:p>
            <a:pPr eaLnBrk="1" fontAlgn="auto" hangingPunct="1">
              <a:lnSpc>
                <a:spcPct val="90000"/>
              </a:lnSpc>
              <a:spcAft>
                <a:spcPts val="0"/>
              </a:spcAft>
              <a:buFont typeface="Wingdings" panose="05000000000000000000" pitchFamily="2" charset="2"/>
              <a:buNone/>
              <a:defRPr/>
            </a:pPr>
            <a:r>
              <a:rPr lang="it-IT" altLang="it-IT" sz="3000" dirty="0"/>
              <a:t>5. Strategia di marketing</a:t>
            </a:r>
          </a:p>
          <a:p>
            <a:pPr eaLnBrk="1" fontAlgn="auto" hangingPunct="1">
              <a:lnSpc>
                <a:spcPct val="90000"/>
              </a:lnSpc>
              <a:spcAft>
                <a:spcPts val="0"/>
              </a:spcAft>
              <a:buFont typeface="Wingdings" panose="05000000000000000000" pitchFamily="2" charset="2"/>
              <a:buNone/>
              <a:defRPr/>
            </a:pPr>
            <a:r>
              <a:rPr lang="it-IT" altLang="it-IT" sz="3000" dirty="0"/>
              <a:t>6. Analisi economica</a:t>
            </a:r>
          </a:p>
          <a:p>
            <a:pPr eaLnBrk="1" fontAlgn="auto" hangingPunct="1">
              <a:lnSpc>
                <a:spcPct val="90000"/>
              </a:lnSpc>
              <a:spcAft>
                <a:spcPts val="0"/>
              </a:spcAft>
              <a:buFont typeface="Wingdings" panose="05000000000000000000" pitchFamily="2" charset="2"/>
              <a:buNone/>
              <a:defRPr/>
            </a:pPr>
            <a:r>
              <a:rPr lang="it-IT" altLang="it-IT" sz="3000" dirty="0"/>
              <a:t>7. Sviluppo del prodotto</a:t>
            </a:r>
          </a:p>
          <a:p>
            <a:pPr eaLnBrk="1" fontAlgn="auto" hangingPunct="1">
              <a:lnSpc>
                <a:spcPct val="90000"/>
              </a:lnSpc>
              <a:spcAft>
                <a:spcPts val="0"/>
              </a:spcAft>
              <a:buFont typeface="Wingdings" panose="05000000000000000000" pitchFamily="2" charset="2"/>
              <a:buNone/>
              <a:defRPr/>
            </a:pPr>
            <a:r>
              <a:rPr lang="it-IT" altLang="it-IT" sz="3000" dirty="0"/>
              <a:t>8. Test di mercato e commercializzazione</a:t>
            </a:r>
          </a:p>
        </p:txBody>
      </p:sp>
      <p:graphicFrame>
        <p:nvGraphicFramePr>
          <p:cNvPr id="67588" name="Object 4">
            <a:extLst>
              <a:ext uri="{FF2B5EF4-FFF2-40B4-BE49-F238E27FC236}">
                <a16:creationId xmlns:a16="http://schemas.microsoft.com/office/drawing/2014/main" id="{5D09D40F-BCCD-45E2-8F7C-6A191FCE9C9A}"/>
              </a:ext>
            </a:extLst>
          </p:cNvPr>
          <p:cNvGraphicFramePr>
            <a:graphicFrameLocks noChangeAspect="1"/>
          </p:cNvGraphicFramePr>
          <p:nvPr/>
        </p:nvGraphicFramePr>
        <p:xfrm>
          <a:off x="6400800" y="1908175"/>
          <a:ext cx="1981200" cy="1344613"/>
        </p:xfrm>
        <a:graphic>
          <a:graphicData uri="http://schemas.openxmlformats.org/presentationml/2006/ole">
            <mc:AlternateContent xmlns:mc="http://schemas.openxmlformats.org/markup-compatibility/2006">
              <mc:Choice xmlns:v="urn:schemas-microsoft-com:vml" Requires="v">
                <p:oleObj spid="_x0000_s67597" name="Clip" r:id="rId3" imgW="4575018" imgH="3108356" progId="MS_ClipArt_Gallery.5">
                  <p:embed/>
                </p:oleObj>
              </mc:Choice>
              <mc:Fallback>
                <p:oleObj name="Clip" r:id="rId3" imgW="4575018" imgH="3108356" progId="MS_ClipArt_Gallery.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8175"/>
                        <a:ext cx="1981200" cy="13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7589" name="Segnaposto data 1">
            <a:extLst>
              <a:ext uri="{FF2B5EF4-FFF2-40B4-BE49-F238E27FC236}">
                <a16:creationId xmlns:a16="http://schemas.microsoft.com/office/drawing/2014/main" id="{0A04045C-E346-462D-9CFB-3043A72C873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53AF245-5182-4601-9508-D7C5B394F2E9}"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67590" name="Segnaposto piè di pagina 2">
            <a:extLst>
              <a:ext uri="{FF2B5EF4-FFF2-40B4-BE49-F238E27FC236}">
                <a16:creationId xmlns:a16="http://schemas.microsoft.com/office/drawing/2014/main" id="{542D6DA0-A88E-4DBF-8CD4-B8388A9BCC4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67591" name="Segnaposto numero diapositiva 3">
            <a:extLst>
              <a:ext uri="{FF2B5EF4-FFF2-40B4-BE49-F238E27FC236}">
                <a16:creationId xmlns:a16="http://schemas.microsoft.com/office/drawing/2014/main" id="{E99C5189-7E14-4941-8AAE-7B2B1C66D54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FCFCE5A-F7CA-494F-ADCB-A0F391E78BA7}" type="slidenum">
              <a:rPr lang="it-IT" altLang="it-IT" sz="800" smtClean="0">
                <a:solidFill>
                  <a:srgbClr val="000000"/>
                </a:solidFill>
              </a:rPr>
              <a:pPr fontAlgn="base">
                <a:spcBef>
                  <a:spcPct val="0"/>
                </a:spcBef>
                <a:spcAft>
                  <a:spcPct val="0"/>
                </a:spcAft>
                <a:buFontTx/>
                <a:buNone/>
              </a:pPr>
              <a:t>35</a:t>
            </a:fld>
            <a:endParaRPr lang="it-IT" altLang="it-IT" sz="8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Rectangle 2">
            <a:extLst>
              <a:ext uri="{FF2B5EF4-FFF2-40B4-BE49-F238E27FC236}">
                <a16:creationId xmlns:a16="http://schemas.microsoft.com/office/drawing/2014/main" id="{F6ED2CF5-5680-4F26-BA2E-EF49576233FD}"/>
              </a:ext>
            </a:extLst>
          </p:cNvPr>
          <p:cNvSpPr>
            <a:spLocks noGrp="1" noChangeArrowheads="1"/>
          </p:cNvSpPr>
          <p:nvPr>
            <p:ph type="title"/>
          </p:nvPr>
        </p:nvSpPr>
        <p:spPr>
          <a:xfrm>
            <a:off x="457200" y="1030288"/>
            <a:ext cx="8229600" cy="558800"/>
          </a:xfrm>
          <a:solidFill>
            <a:schemeClr val="bg1"/>
          </a:solidFill>
        </p:spPr>
        <p:txBody>
          <a:bodyPr rtlCol="0">
            <a:normAutofit fontScale="90000"/>
          </a:bodyPr>
          <a:lstStyle/>
          <a:p>
            <a:pPr marL="838200" indent="-838200" eaLnBrk="1" fontAlgn="auto" hangingPunct="1">
              <a:spcAft>
                <a:spcPts val="0"/>
              </a:spcAft>
              <a:buFontTx/>
              <a:buAutoNum type="arabicPeriod"/>
              <a:defRPr/>
            </a:pPr>
            <a:r>
              <a:rPr lang="it-IT" altLang="it-IT" sz="4000" dirty="0">
                <a:solidFill>
                  <a:schemeClr val="accent6">
                    <a:lumMod val="75000"/>
                  </a:schemeClr>
                </a:solidFill>
              </a:rPr>
              <a:t>GENERAZIONE DELLE IDEE</a:t>
            </a:r>
            <a:r>
              <a:rPr lang="it-IT" altLang="it-IT" sz="3200" dirty="0">
                <a:solidFill>
                  <a:schemeClr val="accent6">
                    <a:lumMod val="75000"/>
                  </a:schemeClr>
                </a:solidFill>
              </a:rPr>
              <a:t> </a:t>
            </a:r>
            <a:r>
              <a:rPr lang="it-IT" altLang="it-IT" sz="2000" dirty="0">
                <a:solidFill>
                  <a:schemeClr val="accent6">
                    <a:lumMod val="75000"/>
                  </a:schemeClr>
                </a:solidFill>
              </a:rPr>
              <a:t>(1)</a:t>
            </a:r>
            <a:br>
              <a:rPr lang="it-IT" altLang="it-IT" sz="2000" dirty="0">
                <a:solidFill>
                  <a:schemeClr val="accent6">
                    <a:lumMod val="75000"/>
                  </a:schemeClr>
                </a:solidFill>
              </a:rPr>
            </a:br>
            <a:endParaRPr lang="it-IT" altLang="it-IT" sz="2000" dirty="0">
              <a:solidFill>
                <a:schemeClr val="accent6">
                  <a:lumMod val="75000"/>
                </a:schemeClr>
              </a:solidFill>
            </a:endParaRPr>
          </a:p>
        </p:txBody>
      </p:sp>
      <p:sp>
        <p:nvSpPr>
          <p:cNvPr id="45061" name="Rectangle 3">
            <a:extLst>
              <a:ext uri="{FF2B5EF4-FFF2-40B4-BE49-F238E27FC236}">
                <a16:creationId xmlns:a16="http://schemas.microsoft.com/office/drawing/2014/main" id="{7B9E94D0-ED0E-4A6C-AC5C-14F39FF6B270}"/>
              </a:ext>
            </a:extLst>
          </p:cNvPr>
          <p:cNvSpPr>
            <a:spLocks noGrp="1" noChangeArrowheads="1"/>
          </p:cNvSpPr>
          <p:nvPr>
            <p:ph type="body" idx="1"/>
          </p:nvPr>
        </p:nvSpPr>
        <p:spPr>
          <a:xfrm>
            <a:off x="1169988" y="1755775"/>
            <a:ext cx="7507287" cy="4383088"/>
          </a:xfrm>
          <a:solidFill>
            <a:schemeClr val="bg1"/>
          </a:solidFill>
        </p:spPr>
        <p:txBody>
          <a:bodyPr rtlCol="0">
            <a:normAutofit lnSpcReduction="10000"/>
          </a:bodyPr>
          <a:lstStyle/>
          <a:p>
            <a:pPr eaLnBrk="1" fontAlgn="auto" hangingPunct="1">
              <a:lnSpc>
                <a:spcPct val="90000"/>
              </a:lnSpc>
              <a:spcAft>
                <a:spcPts val="0"/>
              </a:spcAft>
              <a:buFont typeface="Wingdings" panose="05000000000000000000" pitchFamily="2" charset="2"/>
              <a:buNone/>
              <a:defRPr/>
            </a:pPr>
            <a:r>
              <a:rPr lang="it-IT" altLang="it-IT" sz="2800" u="sng"/>
              <a:t>Devono essere definiti: </a:t>
            </a:r>
          </a:p>
          <a:p>
            <a:pPr eaLnBrk="1" fontAlgn="auto" hangingPunct="1">
              <a:lnSpc>
                <a:spcPct val="90000"/>
              </a:lnSpc>
              <a:spcAft>
                <a:spcPts val="0"/>
              </a:spcAft>
              <a:buFont typeface="Wingdings" panose="05000000000000000000" pitchFamily="2" charset="2"/>
              <a:buNone/>
              <a:defRPr/>
            </a:pPr>
            <a:r>
              <a:rPr lang="it-IT" altLang="it-IT" sz="2800"/>
              <a:t>-	</a:t>
            </a:r>
            <a:r>
              <a:rPr lang="it-IT" altLang="it-IT" sz="2700"/>
              <a:t>obiettivi</a:t>
            </a:r>
          </a:p>
          <a:p>
            <a:pPr eaLnBrk="1" fontAlgn="auto" hangingPunct="1">
              <a:lnSpc>
                <a:spcPct val="90000"/>
              </a:lnSpc>
              <a:spcAft>
                <a:spcPts val="0"/>
              </a:spcAft>
              <a:buFont typeface="Wingdings" panose="05000000000000000000" pitchFamily="2" charset="2"/>
              <a:buNone/>
              <a:defRPr/>
            </a:pPr>
            <a:r>
              <a:rPr lang="it-IT" altLang="it-IT" sz="2700"/>
              <a:t>-	entità degli sforzi da assegnare</a:t>
            </a:r>
          </a:p>
          <a:p>
            <a:pPr eaLnBrk="1" fontAlgn="auto" hangingPunct="1">
              <a:lnSpc>
                <a:spcPct val="90000"/>
              </a:lnSpc>
              <a:spcAft>
                <a:spcPts val="0"/>
              </a:spcAft>
              <a:buFontTx/>
              <a:buNone/>
              <a:defRPr/>
            </a:pPr>
            <a:r>
              <a:rPr lang="it-IT" altLang="it-IT" sz="2800" u="sng"/>
              <a:t>Le fonti delle nuove idee:</a:t>
            </a:r>
          </a:p>
          <a:p>
            <a:pPr eaLnBrk="1" fontAlgn="auto" hangingPunct="1">
              <a:lnSpc>
                <a:spcPct val="90000"/>
              </a:lnSpc>
              <a:spcAft>
                <a:spcPts val="0"/>
              </a:spcAft>
              <a:buFontTx/>
              <a:buChar char="-"/>
              <a:defRPr/>
            </a:pPr>
            <a:r>
              <a:rPr lang="it-IT" altLang="it-IT" sz="2700"/>
              <a:t>i clienti</a:t>
            </a:r>
          </a:p>
          <a:p>
            <a:pPr eaLnBrk="1" fontAlgn="auto" hangingPunct="1">
              <a:lnSpc>
                <a:spcPct val="90000"/>
              </a:lnSpc>
              <a:spcAft>
                <a:spcPts val="0"/>
              </a:spcAft>
              <a:buFontTx/>
              <a:buChar char="-"/>
              <a:defRPr/>
            </a:pPr>
            <a:r>
              <a:rPr lang="it-IT" altLang="it-IT" sz="2700"/>
              <a:t>gli scienziati</a:t>
            </a:r>
          </a:p>
          <a:p>
            <a:pPr eaLnBrk="1" fontAlgn="auto" hangingPunct="1">
              <a:lnSpc>
                <a:spcPct val="90000"/>
              </a:lnSpc>
              <a:spcAft>
                <a:spcPts val="0"/>
              </a:spcAft>
              <a:buFontTx/>
              <a:buChar char="-"/>
              <a:defRPr/>
            </a:pPr>
            <a:r>
              <a:rPr lang="it-IT" altLang="it-IT" sz="2700"/>
              <a:t>i concorrenti</a:t>
            </a:r>
          </a:p>
          <a:p>
            <a:pPr eaLnBrk="1" fontAlgn="auto" hangingPunct="1">
              <a:lnSpc>
                <a:spcPct val="90000"/>
              </a:lnSpc>
              <a:spcAft>
                <a:spcPts val="0"/>
              </a:spcAft>
              <a:buFontTx/>
              <a:buChar char="-"/>
              <a:defRPr/>
            </a:pPr>
            <a:r>
              <a:rPr lang="it-IT" altLang="it-IT" sz="2700"/>
              <a:t>i venditori</a:t>
            </a:r>
          </a:p>
          <a:p>
            <a:pPr eaLnBrk="1" fontAlgn="auto" hangingPunct="1">
              <a:lnSpc>
                <a:spcPct val="90000"/>
              </a:lnSpc>
              <a:spcAft>
                <a:spcPts val="0"/>
              </a:spcAft>
              <a:buFontTx/>
              <a:buChar char="-"/>
              <a:defRPr/>
            </a:pPr>
            <a:r>
              <a:rPr lang="it-IT" altLang="it-IT" sz="2700"/>
              <a:t>l’Alta Direzione</a:t>
            </a:r>
          </a:p>
          <a:p>
            <a:pPr eaLnBrk="1" fontAlgn="auto" hangingPunct="1">
              <a:lnSpc>
                <a:spcPct val="90000"/>
              </a:lnSpc>
              <a:spcAft>
                <a:spcPts val="0"/>
              </a:spcAft>
              <a:buFontTx/>
              <a:buChar char="-"/>
              <a:defRPr/>
            </a:pPr>
            <a:r>
              <a:rPr lang="it-IT" altLang="it-IT" sz="2700"/>
              <a:t>i venture team</a:t>
            </a:r>
          </a:p>
        </p:txBody>
      </p:sp>
      <p:graphicFrame>
        <p:nvGraphicFramePr>
          <p:cNvPr id="68612" name="Object 4">
            <a:extLst>
              <a:ext uri="{FF2B5EF4-FFF2-40B4-BE49-F238E27FC236}">
                <a16:creationId xmlns:a16="http://schemas.microsoft.com/office/drawing/2014/main" id="{E76B49FF-61AF-4FDB-A4BF-EABF0CAA6CDF}"/>
              </a:ext>
            </a:extLst>
          </p:cNvPr>
          <p:cNvGraphicFramePr>
            <a:graphicFrameLocks noChangeAspect="1"/>
          </p:cNvGraphicFramePr>
          <p:nvPr/>
        </p:nvGraphicFramePr>
        <p:xfrm>
          <a:off x="6300788" y="3429000"/>
          <a:ext cx="1298575" cy="1752600"/>
        </p:xfrm>
        <a:graphic>
          <a:graphicData uri="http://schemas.openxmlformats.org/presentationml/2006/ole">
            <mc:AlternateContent xmlns:mc="http://schemas.openxmlformats.org/markup-compatibility/2006">
              <mc:Choice xmlns:v="urn:schemas-microsoft-com:vml" Requires="v">
                <p:oleObj spid="_x0000_s68621" name="Clip" r:id="rId3" imgW="2525917" imgH="3407121" progId="MS_ClipArt_Gallery.5">
                  <p:embed/>
                </p:oleObj>
              </mc:Choice>
              <mc:Fallback>
                <p:oleObj name="Clip" r:id="rId3" imgW="2525917" imgH="3407121" progId="MS_ClipArt_Gallery.5">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788" y="3429000"/>
                        <a:ext cx="12985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3" name="Segnaposto data 1">
            <a:extLst>
              <a:ext uri="{FF2B5EF4-FFF2-40B4-BE49-F238E27FC236}">
                <a16:creationId xmlns:a16="http://schemas.microsoft.com/office/drawing/2014/main" id="{651579B2-5E87-4994-BF33-7D74EC81123A}"/>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CAC4DE87-1CEC-4F73-8CEA-65369E01A31B}"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68614" name="Segnaposto piè di pagina 2">
            <a:extLst>
              <a:ext uri="{FF2B5EF4-FFF2-40B4-BE49-F238E27FC236}">
                <a16:creationId xmlns:a16="http://schemas.microsoft.com/office/drawing/2014/main" id="{E2C2E1FF-E2AD-4363-9CF9-636DA9AF42E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68615" name="Segnaposto numero diapositiva 3">
            <a:extLst>
              <a:ext uri="{FF2B5EF4-FFF2-40B4-BE49-F238E27FC236}">
                <a16:creationId xmlns:a16="http://schemas.microsoft.com/office/drawing/2014/main" id="{F04E44A6-0AFC-4E1E-81F7-6D504480E65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A7683FB-5510-4D02-ABF0-C389AEBFC9E7}" type="slidenum">
              <a:rPr lang="it-IT" altLang="it-IT" sz="800" smtClean="0">
                <a:solidFill>
                  <a:srgbClr val="000000"/>
                </a:solidFill>
              </a:rPr>
              <a:pPr fontAlgn="base">
                <a:spcBef>
                  <a:spcPct val="0"/>
                </a:spcBef>
                <a:spcAft>
                  <a:spcPct val="0"/>
                </a:spcAft>
                <a:buFontTx/>
                <a:buNone/>
              </a:pPr>
              <a:t>36</a:t>
            </a:fld>
            <a:endParaRPr lang="it-IT" altLang="it-IT" sz="80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a:extLst>
              <a:ext uri="{FF2B5EF4-FFF2-40B4-BE49-F238E27FC236}">
                <a16:creationId xmlns:a16="http://schemas.microsoft.com/office/drawing/2014/main" id="{892AB93D-6140-4A04-8CB0-09FCEB55BF99}"/>
              </a:ext>
            </a:extLst>
          </p:cNvPr>
          <p:cNvSpPr>
            <a:spLocks noGrp="1" noChangeArrowheads="1"/>
          </p:cNvSpPr>
          <p:nvPr>
            <p:ph type="body" idx="1"/>
          </p:nvPr>
        </p:nvSpPr>
        <p:spPr>
          <a:xfrm>
            <a:off x="487363" y="1627188"/>
            <a:ext cx="8421687" cy="4114800"/>
          </a:xfrm>
          <a:solidFill>
            <a:schemeClr val="bg1"/>
          </a:solidFill>
        </p:spPr>
        <p:txBody>
          <a:bodyPr/>
          <a:lstStyle/>
          <a:p>
            <a:pPr eaLnBrk="1" hangingPunct="1">
              <a:buFontTx/>
              <a:buNone/>
            </a:pPr>
            <a:r>
              <a:rPr lang="it-IT" altLang="it-IT" sz="3000">
                <a:latin typeface="Arial" panose="020B0604020202020204" pitchFamily="34" charset="0"/>
                <a:cs typeface="Arial" panose="020B0604020202020204" pitchFamily="34" charset="0"/>
              </a:rPr>
              <a:t>	</a:t>
            </a:r>
            <a:r>
              <a:rPr lang="it-IT" altLang="it-IT" sz="3000" u="sng">
                <a:latin typeface="Arial" panose="020B0604020202020204" pitchFamily="34" charset="0"/>
                <a:cs typeface="Arial" panose="020B0604020202020204" pitchFamily="34" charset="0"/>
              </a:rPr>
              <a:t>Le tecniche per la generazione delle nuove idee:</a:t>
            </a:r>
          </a:p>
          <a:p>
            <a:pPr eaLnBrk="1" hangingPunct="1">
              <a:buFontTx/>
              <a:buChar char="-"/>
            </a:pPr>
            <a:r>
              <a:rPr lang="it-IT" altLang="it-IT" sz="3000">
                <a:latin typeface="Arial" panose="020B0604020202020204" pitchFamily="34" charset="0"/>
                <a:cs typeface="Arial" panose="020B0604020202020204" pitchFamily="34" charset="0"/>
              </a:rPr>
              <a:t>elencazione degli attributi</a:t>
            </a:r>
          </a:p>
          <a:p>
            <a:pPr eaLnBrk="1" hangingPunct="1">
              <a:buFontTx/>
              <a:buChar char="-"/>
            </a:pPr>
            <a:r>
              <a:rPr lang="it-IT" altLang="it-IT" sz="3000">
                <a:latin typeface="Arial" panose="020B0604020202020204" pitchFamily="34" charset="0"/>
                <a:cs typeface="Arial" panose="020B0604020202020204" pitchFamily="34" charset="0"/>
              </a:rPr>
              <a:t>confronto tra oggetti diversi (relazioni forzate)</a:t>
            </a:r>
          </a:p>
          <a:p>
            <a:pPr eaLnBrk="1" hangingPunct="1">
              <a:buFontTx/>
              <a:buChar char="-"/>
            </a:pPr>
            <a:r>
              <a:rPr lang="it-IT" altLang="it-IT" sz="3000">
                <a:latin typeface="Arial" panose="020B0604020202020204" pitchFamily="34" charset="0"/>
                <a:cs typeface="Arial" panose="020B0604020202020204" pitchFamily="34" charset="0"/>
              </a:rPr>
              <a:t>analisi delle situazioni d’uso</a:t>
            </a:r>
          </a:p>
          <a:p>
            <a:pPr eaLnBrk="1" hangingPunct="1">
              <a:buFontTx/>
              <a:buChar char="-"/>
            </a:pPr>
            <a:r>
              <a:rPr lang="it-IT" altLang="it-IT" sz="3000">
                <a:latin typeface="Arial" panose="020B0604020202020204" pitchFamily="34" charset="0"/>
                <a:cs typeface="Arial" panose="020B0604020202020204" pitchFamily="34" charset="0"/>
              </a:rPr>
              <a:t>Brainstorming/sinettica</a:t>
            </a:r>
          </a:p>
          <a:p>
            <a:pPr eaLnBrk="1" hangingPunct="1">
              <a:buFontTx/>
              <a:buChar char="-"/>
            </a:pPr>
            <a:r>
              <a:rPr lang="it-IT" altLang="it-IT" sz="3000">
                <a:latin typeface="Arial" panose="020B0604020202020204" pitchFamily="34" charset="0"/>
                <a:cs typeface="Arial" panose="020B0604020202020204" pitchFamily="34" charset="0"/>
              </a:rPr>
              <a:t>Associazioni di idee</a:t>
            </a:r>
          </a:p>
        </p:txBody>
      </p:sp>
      <p:graphicFrame>
        <p:nvGraphicFramePr>
          <p:cNvPr id="69635" name="Object 5">
            <a:extLst>
              <a:ext uri="{FF2B5EF4-FFF2-40B4-BE49-F238E27FC236}">
                <a16:creationId xmlns:a16="http://schemas.microsoft.com/office/drawing/2014/main" id="{874DA911-8774-4932-BB6A-0D4D603C19D3}"/>
              </a:ext>
            </a:extLst>
          </p:cNvPr>
          <p:cNvGraphicFramePr>
            <a:graphicFrameLocks noChangeAspect="1"/>
          </p:cNvGraphicFramePr>
          <p:nvPr/>
        </p:nvGraphicFramePr>
        <p:xfrm>
          <a:off x="6407150" y="3787775"/>
          <a:ext cx="1298575" cy="1752600"/>
        </p:xfrm>
        <a:graphic>
          <a:graphicData uri="http://schemas.openxmlformats.org/presentationml/2006/ole">
            <mc:AlternateContent xmlns:mc="http://schemas.openxmlformats.org/markup-compatibility/2006">
              <mc:Choice xmlns:v="urn:schemas-microsoft-com:vml" Requires="v">
                <p:oleObj spid="_x0000_s69645" name="Clip" r:id="rId4" imgW="2525917" imgH="3407121" progId="MS_ClipArt_Gallery.5">
                  <p:embed/>
                </p:oleObj>
              </mc:Choice>
              <mc:Fallback>
                <p:oleObj name="Clip" r:id="rId4" imgW="2525917" imgH="3407121" progId="MS_ClipArt_Gallery.5">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07150" y="3787775"/>
                        <a:ext cx="12985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6086" name="Rectangle 7">
            <a:extLst>
              <a:ext uri="{FF2B5EF4-FFF2-40B4-BE49-F238E27FC236}">
                <a16:creationId xmlns:a16="http://schemas.microsoft.com/office/drawing/2014/main" id="{B964CA78-8485-438F-926F-74BA7C3F1AEF}"/>
              </a:ext>
            </a:extLst>
          </p:cNvPr>
          <p:cNvSpPr>
            <a:spLocks noGrp="1" noChangeArrowheads="1"/>
          </p:cNvSpPr>
          <p:nvPr>
            <p:ph type="title"/>
          </p:nvPr>
        </p:nvSpPr>
        <p:spPr>
          <a:xfrm>
            <a:off x="460375" y="1068388"/>
            <a:ext cx="8229600" cy="558800"/>
          </a:xfrm>
          <a:solidFill>
            <a:schemeClr val="bg1"/>
          </a:solidFill>
        </p:spPr>
        <p:txBody>
          <a:bodyPr rtlCol="0">
            <a:normAutofit fontScale="90000"/>
          </a:bodyPr>
          <a:lstStyle/>
          <a:p>
            <a:pPr marL="838200" indent="-838200" eaLnBrk="1" fontAlgn="auto" hangingPunct="1">
              <a:spcAft>
                <a:spcPts val="0"/>
              </a:spcAft>
              <a:buFontTx/>
              <a:buAutoNum type="arabicPeriod"/>
              <a:defRPr/>
            </a:pPr>
            <a:r>
              <a:rPr lang="it-IT" altLang="it-IT" sz="4000" dirty="0">
                <a:solidFill>
                  <a:schemeClr val="accent6">
                    <a:lumMod val="75000"/>
                  </a:schemeClr>
                </a:solidFill>
              </a:rPr>
              <a:t>GENERAZIONE DELLE IDEE</a:t>
            </a:r>
            <a:r>
              <a:rPr lang="it-IT" altLang="it-IT" sz="3200" dirty="0">
                <a:solidFill>
                  <a:schemeClr val="accent6">
                    <a:lumMod val="75000"/>
                  </a:schemeClr>
                </a:solidFill>
              </a:rPr>
              <a:t> </a:t>
            </a:r>
            <a:r>
              <a:rPr lang="it-IT" altLang="it-IT" sz="2000" dirty="0">
                <a:solidFill>
                  <a:schemeClr val="accent6">
                    <a:lumMod val="75000"/>
                  </a:schemeClr>
                </a:solidFill>
              </a:rPr>
              <a:t>(2)</a:t>
            </a:r>
            <a:br>
              <a:rPr lang="it-IT" altLang="it-IT" sz="2000" dirty="0">
                <a:solidFill>
                  <a:schemeClr val="accent6">
                    <a:lumMod val="75000"/>
                  </a:schemeClr>
                </a:solidFill>
              </a:rPr>
            </a:br>
            <a:endParaRPr lang="it-IT" altLang="it-IT" sz="2000" dirty="0">
              <a:solidFill>
                <a:schemeClr val="accent6">
                  <a:lumMod val="75000"/>
                </a:schemeClr>
              </a:solidFill>
            </a:endParaRPr>
          </a:p>
        </p:txBody>
      </p:sp>
      <p:sp>
        <p:nvSpPr>
          <p:cNvPr id="69637" name="Segnaposto data 1">
            <a:extLst>
              <a:ext uri="{FF2B5EF4-FFF2-40B4-BE49-F238E27FC236}">
                <a16:creationId xmlns:a16="http://schemas.microsoft.com/office/drawing/2014/main" id="{850CF349-934C-4E73-BFF0-EE603DE4ABE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5C88023-D37F-421A-816A-0F2E4042AA5C}"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69638" name="Segnaposto piè di pagina 2">
            <a:extLst>
              <a:ext uri="{FF2B5EF4-FFF2-40B4-BE49-F238E27FC236}">
                <a16:creationId xmlns:a16="http://schemas.microsoft.com/office/drawing/2014/main" id="{F042C6CC-9741-4BCC-964F-1F7C378BA9A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69639" name="Segnaposto numero diapositiva 3">
            <a:extLst>
              <a:ext uri="{FF2B5EF4-FFF2-40B4-BE49-F238E27FC236}">
                <a16:creationId xmlns:a16="http://schemas.microsoft.com/office/drawing/2014/main" id="{59AE7EA0-D270-4397-8F5C-4A85E6F5447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AAAA1853-C905-415F-B132-8221F890E42A}" type="slidenum">
              <a:rPr lang="it-IT" altLang="it-IT" sz="800" smtClean="0">
                <a:solidFill>
                  <a:srgbClr val="000000"/>
                </a:solidFill>
              </a:rPr>
              <a:pPr fontAlgn="base">
                <a:spcBef>
                  <a:spcPct val="0"/>
                </a:spcBef>
                <a:spcAft>
                  <a:spcPct val="0"/>
                </a:spcAft>
                <a:buFontTx/>
                <a:buNone/>
              </a:pPr>
              <a:t>37</a:t>
            </a:fld>
            <a:endParaRPr lang="it-IT" altLang="it-IT" sz="80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659DE971-334E-4D7A-916D-0E379A3AE2E4}"/>
              </a:ext>
            </a:extLst>
          </p:cNvPr>
          <p:cNvSpPr>
            <a:spLocks noGrp="1" noChangeArrowheads="1"/>
          </p:cNvSpPr>
          <p:nvPr>
            <p:ph type="title"/>
          </p:nvPr>
        </p:nvSpPr>
        <p:spPr>
          <a:xfrm>
            <a:off x="762000" y="820738"/>
            <a:ext cx="7800975" cy="990600"/>
          </a:xfrm>
          <a:solidFill>
            <a:schemeClr val="bg1"/>
          </a:solidFill>
        </p:spPr>
        <p:txBody>
          <a:bodyPr/>
          <a:lstStyle/>
          <a:p>
            <a:pPr eaLnBrk="1" hangingPunct="1">
              <a:defRPr/>
            </a:pPr>
            <a:r>
              <a:rPr lang="it-IT" altLang="it-IT" sz="3600" dirty="0">
                <a:solidFill>
                  <a:schemeClr val="accent6">
                    <a:lumMod val="75000"/>
                  </a:schemeClr>
                </a:solidFill>
                <a:latin typeface="Arial" panose="020B0604020202020204" pitchFamily="34" charset="0"/>
                <a:cs typeface="Arial" panose="020B0604020202020204" pitchFamily="34" charset="0"/>
              </a:rPr>
              <a:t>2. LA SELEZIONE DELLE IDEE</a:t>
            </a:r>
          </a:p>
        </p:txBody>
      </p:sp>
      <p:sp>
        <p:nvSpPr>
          <p:cNvPr id="53251" name="Rectangle 3">
            <a:extLst>
              <a:ext uri="{FF2B5EF4-FFF2-40B4-BE49-F238E27FC236}">
                <a16:creationId xmlns:a16="http://schemas.microsoft.com/office/drawing/2014/main" id="{2BE06B5D-7E94-46FA-9495-327AC698E68B}"/>
              </a:ext>
            </a:extLst>
          </p:cNvPr>
          <p:cNvSpPr>
            <a:spLocks noGrp="1" noChangeArrowheads="1"/>
          </p:cNvSpPr>
          <p:nvPr>
            <p:ph type="body" idx="1"/>
          </p:nvPr>
        </p:nvSpPr>
        <p:spPr>
          <a:xfrm>
            <a:off x="762000" y="1981200"/>
            <a:ext cx="7772400" cy="4114800"/>
          </a:xfrm>
        </p:spPr>
        <p:txBody>
          <a:bodyPr/>
          <a:lstStyle/>
          <a:p>
            <a:pPr eaLnBrk="1" hangingPunct="1">
              <a:buFont typeface="Wingdings" panose="05000000000000000000" pitchFamily="2" charset="2"/>
              <a:buNone/>
              <a:defRPr/>
            </a:pPr>
            <a:r>
              <a:rPr lang="it-IT" altLang="it-IT" sz="3600" dirty="0">
                <a:latin typeface="Arial" panose="020B0604020202020204" pitchFamily="34" charset="0"/>
                <a:cs typeface="Arial" panose="020B0604020202020204" pitchFamily="34" charset="0"/>
              </a:rPr>
              <a:t>Tale processo presenta due pericoli:</a:t>
            </a:r>
          </a:p>
          <a:p>
            <a:pPr eaLnBrk="1" hangingPunct="1">
              <a:buFontTx/>
              <a:buChar char="-"/>
              <a:defRPr/>
            </a:pPr>
            <a:r>
              <a:rPr lang="it-IT" altLang="it-IT" sz="3600" dirty="0">
                <a:latin typeface="Arial" panose="020B0604020202020204" pitchFamily="34" charset="0"/>
                <a:cs typeface="Arial" panose="020B0604020202020204" pitchFamily="34" charset="0"/>
              </a:rPr>
              <a:t>eliminare idee valide</a:t>
            </a:r>
          </a:p>
          <a:p>
            <a:pPr eaLnBrk="1" hangingPunct="1">
              <a:buFontTx/>
              <a:buChar char="-"/>
              <a:defRPr/>
            </a:pPr>
            <a:r>
              <a:rPr lang="it-IT" altLang="it-IT" sz="3600" dirty="0">
                <a:latin typeface="Arial" panose="020B0604020202020204" pitchFamily="34" charset="0"/>
                <a:cs typeface="Arial" panose="020B0604020202020204" pitchFamily="34" charset="0"/>
              </a:rPr>
              <a:t>avviare alla fasi di sviluppo un’idea priva di prospettive</a:t>
            </a:r>
          </a:p>
          <a:p>
            <a:pPr eaLnBrk="1" hangingPunct="1">
              <a:buFontTx/>
              <a:buNone/>
              <a:defRPr/>
            </a:pPr>
            <a:endParaRPr lang="it-IT" altLang="it-IT" sz="3600" dirty="0">
              <a:solidFill>
                <a:schemeClr val="accent6">
                  <a:lumMod val="75000"/>
                </a:schemeClr>
              </a:solidFill>
              <a:latin typeface="Arial" panose="020B0604020202020204" pitchFamily="34" charset="0"/>
              <a:cs typeface="Arial" panose="020B0604020202020204" pitchFamily="34" charset="0"/>
            </a:endParaRPr>
          </a:p>
          <a:p>
            <a:pPr eaLnBrk="1" hangingPunct="1">
              <a:buFontTx/>
              <a:buNone/>
              <a:defRPr/>
            </a:pPr>
            <a:r>
              <a:rPr lang="it-IT" altLang="it-IT" sz="3600" dirty="0">
                <a:solidFill>
                  <a:schemeClr val="accent6">
                    <a:lumMod val="75000"/>
                  </a:schemeClr>
                </a:solidFill>
                <a:latin typeface="Arial" panose="020B0604020202020204" pitchFamily="34" charset="0"/>
                <a:cs typeface="Arial" panose="020B0604020202020204" pitchFamily="34" charset="0"/>
              </a:rPr>
              <a:t>Attenzione ai costi!</a:t>
            </a:r>
          </a:p>
        </p:txBody>
      </p:sp>
      <p:graphicFrame>
        <p:nvGraphicFramePr>
          <p:cNvPr id="71684" name="Object 0">
            <a:extLst>
              <a:ext uri="{FF2B5EF4-FFF2-40B4-BE49-F238E27FC236}">
                <a16:creationId xmlns:a16="http://schemas.microsoft.com/office/drawing/2014/main" id="{6199A2DD-DD36-426D-8A2C-EB8D9A5ED748}"/>
              </a:ext>
            </a:extLst>
          </p:cNvPr>
          <p:cNvGraphicFramePr>
            <a:graphicFrameLocks noChangeAspect="1"/>
          </p:cNvGraphicFramePr>
          <p:nvPr/>
        </p:nvGraphicFramePr>
        <p:xfrm>
          <a:off x="5562600" y="4419600"/>
          <a:ext cx="2514600" cy="1846263"/>
        </p:xfrm>
        <a:graphic>
          <a:graphicData uri="http://schemas.openxmlformats.org/presentationml/2006/ole">
            <mc:AlternateContent xmlns:mc="http://schemas.openxmlformats.org/markup-compatibility/2006">
              <mc:Choice xmlns:v="urn:schemas-microsoft-com:vml" Requires="v">
                <p:oleObj spid="_x0000_s71693" name="Clip" r:id="rId3" imgW="4582562" imgH="3363362" progId="MS_ClipArt_Gallery.5">
                  <p:embed/>
                </p:oleObj>
              </mc:Choice>
              <mc:Fallback>
                <p:oleObj name="Clip" r:id="rId3" imgW="4582562" imgH="3363362" progId="MS_ClipArt_Gallery.5">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4419600"/>
                        <a:ext cx="2514600" cy="184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1685" name="Segnaposto data 1">
            <a:extLst>
              <a:ext uri="{FF2B5EF4-FFF2-40B4-BE49-F238E27FC236}">
                <a16:creationId xmlns:a16="http://schemas.microsoft.com/office/drawing/2014/main" id="{75EEDE4D-4F58-4569-85EE-21EA619BE04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65184BD-6582-4AA6-A004-1381E87CE529}"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71686" name="Segnaposto piè di pagina 2">
            <a:extLst>
              <a:ext uri="{FF2B5EF4-FFF2-40B4-BE49-F238E27FC236}">
                <a16:creationId xmlns:a16="http://schemas.microsoft.com/office/drawing/2014/main" id="{BF7ADC40-12F3-4FE8-86FF-6D96D593DB9A}"/>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71687" name="Segnaposto numero diapositiva 3">
            <a:extLst>
              <a:ext uri="{FF2B5EF4-FFF2-40B4-BE49-F238E27FC236}">
                <a16:creationId xmlns:a16="http://schemas.microsoft.com/office/drawing/2014/main" id="{12881787-4CBA-4ABE-BEAC-A1B2C2C6F62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58C3B46B-37DD-4AF6-B3F3-EE9621F8C69C}" type="slidenum">
              <a:rPr lang="it-IT" altLang="it-IT" sz="800" smtClean="0">
                <a:solidFill>
                  <a:srgbClr val="000000"/>
                </a:solidFill>
              </a:rPr>
              <a:pPr fontAlgn="base">
                <a:spcBef>
                  <a:spcPct val="0"/>
                </a:spcBef>
                <a:spcAft>
                  <a:spcPct val="0"/>
                </a:spcAft>
                <a:buFontTx/>
                <a:buNone/>
              </a:pPr>
              <a:t>38</a:t>
            </a:fld>
            <a:endParaRPr lang="it-IT" altLang="it-IT" sz="800">
              <a:solidFill>
                <a:srgbClr val="00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a:extLst>
              <a:ext uri="{FF2B5EF4-FFF2-40B4-BE49-F238E27FC236}">
                <a16:creationId xmlns:a16="http://schemas.microsoft.com/office/drawing/2014/main" id="{B23EEF1B-1038-4218-8B69-431010761BDD}"/>
              </a:ext>
            </a:extLst>
          </p:cNvPr>
          <p:cNvSpPr>
            <a:spLocks noGrp="1" noChangeArrowheads="1"/>
          </p:cNvSpPr>
          <p:nvPr>
            <p:ph type="title"/>
          </p:nvPr>
        </p:nvSpPr>
        <p:spPr>
          <a:xfrm>
            <a:off x="457200" y="1112838"/>
            <a:ext cx="8229600" cy="558800"/>
          </a:xfrm>
        </p:spPr>
        <p:txBody>
          <a:bodyPr rtlCol="0">
            <a:normAutofit fontScale="90000"/>
          </a:bodyPr>
          <a:lstStyle/>
          <a:p>
            <a:pPr eaLnBrk="1" fontAlgn="auto" hangingPunct="1">
              <a:spcAft>
                <a:spcPts val="0"/>
              </a:spcAft>
              <a:defRPr/>
            </a:pPr>
            <a:r>
              <a:rPr lang="it-IT" altLang="it-IT" sz="3600" dirty="0">
                <a:solidFill>
                  <a:schemeClr val="accent6">
                    <a:lumMod val="75000"/>
                  </a:schemeClr>
                </a:solidFill>
              </a:rPr>
              <a:t>Stima dei costi di selezione di un nuovo prodotto</a:t>
            </a:r>
          </a:p>
        </p:txBody>
      </p:sp>
      <p:sp>
        <p:nvSpPr>
          <p:cNvPr id="72707" name="Line 3">
            <a:extLst>
              <a:ext uri="{FF2B5EF4-FFF2-40B4-BE49-F238E27FC236}">
                <a16:creationId xmlns:a16="http://schemas.microsoft.com/office/drawing/2014/main" id="{D39689FC-9826-4A2B-8B77-CF77B687B638}"/>
              </a:ext>
            </a:extLst>
          </p:cNvPr>
          <p:cNvSpPr>
            <a:spLocks noChangeShapeType="1"/>
          </p:cNvSpPr>
          <p:nvPr/>
        </p:nvSpPr>
        <p:spPr bwMode="auto">
          <a:xfrm>
            <a:off x="1600200" y="6019800"/>
            <a:ext cx="7162800" cy="0"/>
          </a:xfrm>
          <a:prstGeom prst="line">
            <a:avLst/>
          </a:prstGeom>
          <a:noFill/>
          <a:ln w="9525">
            <a:solidFill>
              <a:schemeClr val="tx1"/>
            </a:solidFill>
            <a:miter lim="800000"/>
            <a:headEnd/>
            <a:tailEnd type="triangle" w="lg" len="med"/>
          </a:ln>
          <a:extLst>
            <a:ext uri="{909E8E84-426E-40DD-AFC4-6F175D3DCCD1}">
              <a14:hiddenFill xmlns:a14="http://schemas.microsoft.com/office/drawing/2010/main">
                <a:noFill/>
              </a14:hiddenFill>
            </a:ext>
          </a:extLst>
        </p:spPr>
        <p:txBody>
          <a:bodyPr wrap="none"/>
          <a:lstStyle/>
          <a:p>
            <a:endParaRPr lang="it-IT"/>
          </a:p>
        </p:txBody>
      </p:sp>
      <p:sp>
        <p:nvSpPr>
          <p:cNvPr id="72708" name="Line 4">
            <a:extLst>
              <a:ext uri="{FF2B5EF4-FFF2-40B4-BE49-F238E27FC236}">
                <a16:creationId xmlns:a16="http://schemas.microsoft.com/office/drawing/2014/main" id="{FB867C47-2466-449A-BC49-47E9D06744BB}"/>
              </a:ext>
            </a:extLst>
          </p:cNvPr>
          <p:cNvSpPr>
            <a:spLocks noChangeShapeType="1"/>
          </p:cNvSpPr>
          <p:nvPr/>
        </p:nvSpPr>
        <p:spPr bwMode="auto">
          <a:xfrm flipV="1">
            <a:off x="2071688" y="2362200"/>
            <a:ext cx="0" cy="3810000"/>
          </a:xfrm>
          <a:prstGeom prst="line">
            <a:avLst/>
          </a:prstGeom>
          <a:noFill/>
          <a:ln w="9525">
            <a:solidFill>
              <a:schemeClr val="tx1"/>
            </a:solidFill>
            <a:miter lim="800000"/>
            <a:headEnd/>
            <a:tailEnd type="triangle" w="lg" len="med"/>
          </a:ln>
          <a:extLst>
            <a:ext uri="{909E8E84-426E-40DD-AFC4-6F175D3DCCD1}">
              <a14:hiddenFill xmlns:a14="http://schemas.microsoft.com/office/drawing/2010/main">
                <a:noFill/>
              </a14:hiddenFill>
            </a:ext>
          </a:extLst>
        </p:spPr>
        <p:txBody>
          <a:bodyPr wrap="none"/>
          <a:lstStyle/>
          <a:p>
            <a:endParaRPr lang="it-IT"/>
          </a:p>
        </p:txBody>
      </p:sp>
      <p:sp>
        <p:nvSpPr>
          <p:cNvPr id="72709" name="Line 5">
            <a:extLst>
              <a:ext uri="{FF2B5EF4-FFF2-40B4-BE49-F238E27FC236}">
                <a16:creationId xmlns:a16="http://schemas.microsoft.com/office/drawing/2014/main" id="{5085CB76-0C41-4C1F-97DD-D7532B9EEE20}"/>
              </a:ext>
            </a:extLst>
          </p:cNvPr>
          <p:cNvSpPr>
            <a:spLocks noChangeShapeType="1"/>
          </p:cNvSpPr>
          <p:nvPr/>
        </p:nvSpPr>
        <p:spPr bwMode="auto">
          <a:xfrm rot="20206851" flipV="1">
            <a:off x="2452688" y="5334000"/>
            <a:ext cx="457200" cy="381000"/>
          </a:xfrm>
          <a:prstGeom prst="line">
            <a:avLst/>
          </a:prstGeom>
          <a:noFill/>
          <a:ln w="34925">
            <a:solidFill>
              <a:schemeClr val="hlink"/>
            </a:solidFill>
            <a:miter lim="800000"/>
            <a:headEnd/>
            <a:tailEnd/>
          </a:ln>
          <a:extLst>
            <a:ext uri="{909E8E84-426E-40DD-AFC4-6F175D3DCCD1}">
              <a14:hiddenFill xmlns:a14="http://schemas.microsoft.com/office/drawing/2010/main">
                <a:noFill/>
              </a14:hiddenFill>
            </a:ext>
          </a:extLst>
        </p:spPr>
        <p:txBody>
          <a:bodyPr wrap="none"/>
          <a:lstStyle/>
          <a:p>
            <a:endParaRPr lang="it-IT"/>
          </a:p>
        </p:txBody>
      </p:sp>
      <p:sp>
        <p:nvSpPr>
          <p:cNvPr id="72710" name="Line 6">
            <a:extLst>
              <a:ext uri="{FF2B5EF4-FFF2-40B4-BE49-F238E27FC236}">
                <a16:creationId xmlns:a16="http://schemas.microsoft.com/office/drawing/2014/main" id="{09D8ECAF-0CF6-4A3E-911A-1B180781D8E6}"/>
              </a:ext>
            </a:extLst>
          </p:cNvPr>
          <p:cNvSpPr>
            <a:spLocks noChangeShapeType="1"/>
          </p:cNvSpPr>
          <p:nvPr/>
        </p:nvSpPr>
        <p:spPr bwMode="auto">
          <a:xfrm flipV="1">
            <a:off x="2819400" y="4352925"/>
            <a:ext cx="228600" cy="914400"/>
          </a:xfrm>
          <a:prstGeom prst="line">
            <a:avLst/>
          </a:prstGeom>
          <a:noFill/>
          <a:ln w="34925">
            <a:solidFill>
              <a:schemeClr val="hlink"/>
            </a:solidFill>
            <a:miter lim="800000"/>
            <a:headEnd/>
            <a:tailEnd/>
          </a:ln>
          <a:extLst>
            <a:ext uri="{909E8E84-426E-40DD-AFC4-6F175D3DCCD1}">
              <a14:hiddenFill xmlns:a14="http://schemas.microsoft.com/office/drawing/2010/main">
                <a:noFill/>
              </a14:hiddenFill>
            </a:ext>
          </a:extLst>
        </p:spPr>
        <p:txBody>
          <a:bodyPr wrap="none"/>
          <a:lstStyle/>
          <a:p>
            <a:endParaRPr lang="it-IT"/>
          </a:p>
        </p:txBody>
      </p:sp>
      <p:sp>
        <p:nvSpPr>
          <p:cNvPr id="72711" name="Line 7">
            <a:extLst>
              <a:ext uri="{FF2B5EF4-FFF2-40B4-BE49-F238E27FC236}">
                <a16:creationId xmlns:a16="http://schemas.microsoft.com/office/drawing/2014/main" id="{C8CF1000-C6F2-4E5B-BD59-0AC57E168DDB}"/>
              </a:ext>
            </a:extLst>
          </p:cNvPr>
          <p:cNvSpPr>
            <a:spLocks noChangeShapeType="1"/>
          </p:cNvSpPr>
          <p:nvPr/>
        </p:nvSpPr>
        <p:spPr bwMode="auto">
          <a:xfrm flipV="1">
            <a:off x="3048000" y="3362325"/>
            <a:ext cx="838200" cy="990600"/>
          </a:xfrm>
          <a:prstGeom prst="line">
            <a:avLst/>
          </a:prstGeom>
          <a:noFill/>
          <a:ln w="34925">
            <a:solidFill>
              <a:schemeClr val="hlink"/>
            </a:solidFill>
            <a:miter lim="800000"/>
            <a:headEnd/>
            <a:tailEnd/>
          </a:ln>
          <a:extLst>
            <a:ext uri="{909E8E84-426E-40DD-AFC4-6F175D3DCCD1}">
              <a14:hiddenFill xmlns:a14="http://schemas.microsoft.com/office/drawing/2010/main">
                <a:noFill/>
              </a14:hiddenFill>
            </a:ext>
          </a:extLst>
        </p:spPr>
        <p:txBody>
          <a:bodyPr wrap="none"/>
          <a:lstStyle/>
          <a:p>
            <a:endParaRPr lang="it-IT"/>
          </a:p>
        </p:txBody>
      </p:sp>
      <p:sp>
        <p:nvSpPr>
          <p:cNvPr id="72712" name="Line 8">
            <a:extLst>
              <a:ext uri="{FF2B5EF4-FFF2-40B4-BE49-F238E27FC236}">
                <a16:creationId xmlns:a16="http://schemas.microsoft.com/office/drawing/2014/main" id="{4AE5E1C0-D848-4441-B602-931046E8A387}"/>
              </a:ext>
            </a:extLst>
          </p:cNvPr>
          <p:cNvSpPr>
            <a:spLocks noChangeShapeType="1"/>
          </p:cNvSpPr>
          <p:nvPr/>
        </p:nvSpPr>
        <p:spPr bwMode="auto">
          <a:xfrm flipV="1">
            <a:off x="3886200" y="2447925"/>
            <a:ext cx="4114800" cy="914400"/>
          </a:xfrm>
          <a:prstGeom prst="line">
            <a:avLst/>
          </a:prstGeom>
          <a:noFill/>
          <a:ln w="34925">
            <a:solidFill>
              <a:schemeClr val="hlink"/>
            </a:solidFill>
            <a:miter lim="800000"/>
            <a:headEnd/>
            <a:tailEnd/>
          </a:ln>
          <a:extLst>
            <a:ext uri="{909E8E84-426E-40DD-AFC4-6F175D3DCCD1}">
              <a14:hiddenFill xmlns:a14="http://schemas.microsoft.com/office/drawing/2010/main">
                <a:noFill/>
              </a14:hiddenFill>
            </a:ext>
          </a:extLst>
        </p:spPr>
        <p:txBody>
          <a:bodyPr wrap="none"/>
          <a:lstStyle/>
          <a:p>
            <a:endParaRPr lang="it-IT"/>
          </a:p>
        </p:txBody>
      </p:sp>
      <p:sp>
        <p:nvSpPr>
          <p:cNvPr id="54281" name="Text Box 9">
            <a:extLst>
              <a:ext uri="{FF2B5EF4-FFF2-40B4-BE49-F238E27FC236}">
                <a16:creationId xmlns:a16="http://schemas.microsoft.com/office/drawing/2014/main" id="{9DAEBCC9-AA91-4AAA-8A3E-4CBA6C197DB5}"/>
              </a:ext>
            </a:extLst>
          </p:cNvPr>
          <p:cNvSpPr txBox="1">
            <a:spLocks noChangeArrowheads="1"/>
          </p:cNvSpPr>
          <p:nvPr/>
        </p:nvSpPr>
        <p:spPr bwMode="auto">
          <a:xfrm>
            <a:off x="2667000" y="5638800"/>
            <a:ext cx="1295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it-IT" altLang="it-IT" sz="1600">
                <a:solidFill>
                  <a:schemeClr val="accent6">
                    <a:lumMod val="75000"/>
                  </a:schemeClr>
                </a:solidFill>
                <a:latin typeface="Tahoma" panose="020B0604030504040204" pitchFamily="34" charset="0"/>
              </a:rPr>
              <a:t>64.000$</a:t>
            </a:r>
          </a:p>
        </p:txBody>
      </p:sp>
      <p:sp>
        <p:nvSpPr>
          <p:cNvPr id="54282" name="Text Box 10">
            <a:extLst>
              <a:ext uri="{FF2B5EF4-FFF2-40B4-BE49-F238E27FC236}">
                <a16:creationId xmlns:a16="http://schemas.microsoft.com/office/drawing/2014/main" id="{67089EB2-6C48-4BD8-BAA0-838DBE48B653}"/>
              </a:ext>
            </a:extLst>
          </p:cNvPr>
          <p:cNvSpPr txBox="1">
            <a:spLocks noChangeArrowheads="1"/>
          </p:cNvSpPr>
          <p:nvPr/>
        </p:nvSpPr>
        <p:spPr bwMode="auto">
          <a:xfrm>
            <a:off x="2895600" y="5105400"/>
            <a:ext cx="1676400"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it-IT" altLang="it-IT" sz="1600" dirty="0">
                <a:solidFill>
                  <a:schemeClr val="accent6">
                    <a:lumMod val="75000"/>
                  </a:schemeClr>
                </a:solidFill>
                <a:latin typeface="Tahoma" panose="020B0604030504040204" pitchFamily="34" charset="0"/>
              </a:rPr>
              <a:t>320.000$</a:t>
            </a:r>
          </a:p>
          <a:p>
            <a:pPr eaLnBrk="1" hangingPunct="1">
              <a:spcBef>
                <a:spcPct val="50000"/>
              </a:spcBef>
              <a:buFontTx/>
              <a:buNone/>
              <a:defRPr/>
            </a:pPr>
            <a:endParaRPr lang="it-IT" altLang="it-IT" sz="1600" dirty="0">
              <a:solidFill>
                <a:schemeClr val="accent6">
                  <a:lumMod val="75000"/>
                </a:schemeClr>
              </a:solidFill>
              <a:latin typeface="Tahoma" panose="020B0604030504040204" pitchFamily="34" charset="0"/>
            </a:endParaRPr>
          </a:p>
        </p:txBody>
      </p:sp>
      <p:sp>
        <p:nvSpPr>
          <p:cNvPr id="54283" name="Text Box 11">
            <a:extLst>
              <a:ext uri="{FF2B5EF4-FFF2-40B4-BE49-F238E27FC236}">
                <a16:creationId xmlns:a16="http://schemas.microsoft.com/office/drawing/2014/main" id="{D3106FFB-C0E2-4CFA-B667-701EAB03F74F}"/>
              </a:ext>
            </a:extLst>
          </p:cNvPr>
          <p:cNvSpPr txBox="1">
            <a:spLocks noChangeArrowheads="1"/>
          </p:cNvSpPr>
          <p:nvPr/>
        </p:nvSpPr>
        <p:spPr bwMode="auto">
          <a:xfrm>
            <a:off x="3124200" y="4335463"/>
            <a:ext cx="1524000" cy="70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it-IT" altLang="it-IT" sz="1600" dirty="0">
                <a:solidFill>
                  <a:schemeClr val="accent6">
                    <a:lumMod val="75000"/>
                  </a:schemeClr>
                </a:solidFill>
                <a:latin typeface="Tahoma" panose="020B0604030504040204" pitchFamily="34" charset="0"/>
              </a:rPr>
              <a:t>1.600.000$</a:t>
            </a:r>
          </a:p>
          <a:p>
            <a:pPr eaLnBrk="1" hangingPunct="1">
              <a:spcBef>
                <a:spcPct val="50000"/>
              </a:spcBef>
              <a:buFontTx/>
              <a:buNone/>
              <a:defRPr/>
            </a:pPr>
            <a:endParaRPr lang="it-IT" altLang="it-IT" sz="1600" dirty="0">
              <a:solidFill>
                <a:schemeClr val="accent6">
                  <a:lumMod val="75000"/>
                </a:schemeClr>
              </a:solidFill>
              <a:latin typeface="Tahoma" panose="020B0604030504040204" pitchFamily="34" charset="0"/>
            </a:endParaRPr>
          </a:p>
        </p:txBody>
      </p:sp>
      <p:sp>
        <p:nvSpPr>
          <p:cNvPr id="54284" name="Text Box 12">
            <a:extLst>
              <a:ext uri="{FF2B5EF4-FFF2-40B4-BE49-F238E27FC236}">
                <a16:creationId xmlns:a16="http://schemas.microsoft.com/office/drawing/2014/main" id="{F9873D9B-7364-4835-B6BB-B8EC07D577D4}"/>
              </a:ext>
            </a:extLst>
          </p:cNvPr>
          <p:cNvSpPr txBox="1">
            <a:spLocks noChangeArrowheads="1"/>
          </p:cNvSpPr>
          <p:nvPr/>
        </p:nvSpPr>
        <p:spPr bwMode="auto">
          <a:xfrm>
            <a:off x="2362200" y="3192463"/>
            <a:ext cx="14478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it-IT" altLang="it-IT" sz="1600" dirty="0">
                <a:solidFill>
                  <a:schemeClr val="accent6">
                    <a:lumMod val="75000"/>
                  </a:schemeClr>
                </a:solidFill>
                <a:latin typeface="Tahoma" panose="020B0604030504040204" pitchFamily="34" charset="0"/>
              </a:rPr>
              <a:t>2.000.000$</a:t>
            </a:r>
          </a:p>
        </p:txBody>
      </p:sp>
      <p:sp>
        <p:nvSpPr>
          <p:cNvPr id="54285" name="Text Box 13">
            <a:extLst>
              <a:ext uri="{FF2B5EF4-FFF2-40B4-BE49-F238E27FC236}">
                <a16:creationId xmlns:a16="http://schemas.microsoft.com/office/drawing/2014/main" id="{507443AF-8127-49A2-A734-0ABBB905255A}"/>
              </a:ext>
            </a:extLst>
          </p:cNvPr>
          <p:cNvSpPr txBox="1">
            <a:spLocks noChangeArrowheads="1"/>
          </p:cNvSpPr>
          <p:nvPr/>
        </p:nvSpPr>
        <p:spPr bwMode="auto">
          <a:xfrm>
            <a:off x="6858000" y="2133600"/>
            <a:ext cx="1600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defRPr/>
            </a:pPr>
            <a:r>
              <a:rPr lang="it-IT" altLang="it-IT" sz="1600" dirty="0">
                <a:solidFill>
                  <a:schemeClr val="accent6">
                    <a:lumMod val="75000"/>
                  </a:schemeClr>
                </a:solidFill>
                <a:latin typeface="Tahoma" panose="020B0604030504040204" pitchFamily="34" charset="0"/>
              </a:rPr>
              <a:t>10.000.000$</a:t>
            </a:r>
          </a:p>
        </p:txBody>
      </p:sp>
      <p:sp>
        <p:nvSpPr>
          <p:cNvPr id="72718" name="Text Box 14">
            <a:extLst>
              <a:ext uri="{FF2B5EF4-FFF2-40B4-BE49-F238E27FC236}">
                <a16:creationId xmlns:a16="http://schemas.microsoft.com/office/drawing/2014/main" id="{428FA715-CE20-4E30-93CA-3D18E431C56A}"/>
              </a:ext>
            </a:extLst>
          </p:cNvPr>
          <p:cNvSpPr txBox="1">
            <a:spLocks noChangeArrowheads="1"/>
          </p:cNvSpPr>
          <p:nvPr/>
        </p:nvSpPr>
        <p:spPr bwMode="auto">
          <a:xfrm>
            <a:off x="838200" y="5486400"/>
            <a:ext cx="10668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400">
                <a:latin typeface="Tahoma" panose="020B0604030504040204" pitchFamily="34" charset="0"/>
              </a:rPr>
              <a:t>Selezione delle idee</a:t>
            </a:r>
          </a:p>
        </p:txBody>
      </p:sp>
      <p:sp>
        <p:nvSpPr>
          <p:cNvPr id="72719" name="Text Box 15">
            <a:extLst>
              <a:ext uri="{FF2B5EF4-FFF2-40B4-BE49-F238E27FC236}">
                <a16:creationId xmlns:a16="http://schemas.microsoft.com/office/drawing/2014/main" id="{4D861D92-94D8-4E24-BB33-6E230F5B5FDF}"/>
              </a:ext>
            </a:extLst>
          </p:cNvPr>
          <p:cNvSpPr txBox="1">
            <a:spLocks noChangeArrowheads="1"/>
          </p:cNvSpPr>
          <p:nvPr/>
        </p:nvSpPr>
        <p:spPr bwMode="auto">
          <a:xfrm>
            <a:off x="838200" y="4805363"/>
            <a:ext cx="1462088"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400">
                <a:latin typeface="Tahoma" panose="020B0604030504040204" pitchFamily="34" charset="0"/>
              </a:rPr>
              <a:t>Prove del concetto di prodotto</a:t>
            </a:r>
          </a:p>
        </p:txBody>
      </p:sp>
      <p:sp>
        <p:nvSpPr>
          <p:cNvPr id="72720" name="Text Box 16">
            <a:extLst>
              <a:ext uri="{FF2B5EF4-FFF2-40B4-BE49-F238E27FC236}">
                <a16:creationId xmlns:a16="http://schemas.microsoft.com/office/drawing/2014/main" id="{999CF0AE-3EB3-46EA-A54F-BACF15C9B94F}"/>
              </a:ext>
            </a:extLst>
          </p:cNvPr>
          <p:cNvSpPr txBox="1">
            <a:spLocks noChangeArrowheads="1"/>
          </p:cNvSpPr>
          <p:nvPr/>
        </p:nvSpPr>
        <p:spPr bwMode="auto">
          <a:xfrm>
            <a:off x="842963" y="4191000"/>
            <a:ext cx="1228725"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400">
                <a:latin typeface="Tahoma" panose="020B0604030504040204" pitchFamily="34" charset="0"/>
              </a:rPr>
              <a:t>Sviluppo del prodotto</a:t>
            </a:r>
          </a:p>
        </p:txBody>
      </p:sp>
      <p:sp>
        <p:nvSpPr>
          <p:cNvPr id="72721" name="Text Box 17">
            <a:extLst>
              <a:ext uri="{FF2B5EF4-FFF2-40B4-BE49-F238E27FC236}">
                <a16:creationId xmlns:a16="http://schemas.microsoft.com/office/drawing/2014/main" id="{F0AA93B1-CDCF-4677-829C-ED545AE65082}"/>
              </a:ext>
            </a:extLst>
          </p:cNvPr>
          <p:cNvSpPr txBox="1">
            <a:spLocks noChangeArrowheads="1"/>
          </p:cNvSpPr>
          <p:nvPr/>
        </p:nvSpPr>
        <p:spPr bwMode="auto">
          <a:xfrm>
            <a:off x="838200" y="3192463"/>
            <a:ext cx="13716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400">
                <a:latin typeface="Tahoma" panose="020B0604030504040204" pitchFamily="34" charset="0"/>
              </a:rPr>
              <a:t>Prova di mercato</a:t>
            </a:r>
          </a:p>
        </p:txBody>
      </p:sp>
      <p:sp>
        <p:nvSpPr>
          <p:cNvPr id="72722" name="Text Box 18">
            <a:extLst>
              <a:ext uri="{FF2B5EF4-FFF2-40B4-BE49-F238E27FC236}">
                <a16:creationId xmlns:a16="http://schemas.microsoft.com/office/drawing/2014/main" id="{87380860-1E63-4512-B3A6-1307CFFEB8D0}"/>
              </a:ext>
            </a:extLst>
          </p:cNvPr>
          <p:cNvSpPr txBox="1">
            <a:spLocks noChangeArrowheads="1"/>
          </p:cNvSpPr>
          <p:nvPr/>
        </p:nvSpPr>
        <p:spPr bwMode="auto">
          <a:xfrm>
            <a:off x="838200" y="2438400"/>
            <a:ext cx="1066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1400">
                <a:latin typeface="Tahoma" panose="020B0604030504040204" pitchFamily="34" charset="0"/>
              </a:rPr>
              <a:t>Lancio</a:t>
            </a:r>
          </a:p>
        </p:txBody>
      </p:sp>
      <p:sp>
        <p:nvSpPr>
          <p:cNvPr id="72723" name="Segnaposto data 1">
            <a:extLst>
              <a:ext uri="{FF2B5EF4-FFF2-40B4-BE49-F238E27FC236}">
                <a16:creationId xmlns:a16="http://schemas.microsoft.com/office/drawing/2014/main" id="{FDA9FE17-3652-4882-B219-8281ED6ACFA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5E21876D-3F28-4A53-AF9C-F2ABA7F10774}"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72724" name="Segnaposto piè di pagina 2">
            <a:extLst>
              <a:ext uri="{FF2B5EF4-FFF2-40B4-BE49-F238E27FC236}">
                <a16:creationId xmlns:a16="http://schemas.microsoft.com/office/drawing/2014/main" id="{80353EFE-273B-4C49-A6D8-7FA595C5697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72725" name="Segnaposto numero diapositiva 3">
            <a:extLst>
              <a:ext uri="{FF2B5EF4-FFF2-40B4-BE49-F238E27FC236}">
                <a16:creationId xmlns:a16="http://schemas.microsoft.com/office/drawing/2014/main" id="{E0BE3D08-F021-41B7-950D-3CFA605BA4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9A51155E-6A5E-4BCD-9D15-40E07BC4F1D5}" type="slidenum">
              <a:rPr lang="it-IT" altLang="it-IT" sz="800" smtClean="0">
                <a:solidFill>
                  <a:srgbClr val="000000"/>
                </a:solidFill>
              </a:rPr>
              <a:pPr fontAlgn="base">
                <a:spcBef>
                  <a:spcPct val="0"/>
                </a:spcBef>
                <a:spcAft>
                  <a:spcPct val="0"/>
                </a:spcAft>
                <a:buFontTx/>
                <a:buNone/>
              </a:pPr>
              <a:t>39</a:t>
            </a:fld>
            <a:endParaRPr lang="it-IT" altLang="it-IT" sz="8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ctangle 2">
            <a:extLst>
              <a:ext uri="{FF2B5EF4-FFF2-40B4-BE49-F238E27FC236}">
                <a16:creationId xmlns:a16="http://schemas.microsoft.com/office/drawing/2014/main" id="{EC37B5F7-602F-4A19-A646-98177114C126}"/>
              </a:ext>
            </a:extLst>
          </p:cNvPr>
          <p:cNvSpPr>
            <a:spLocks noGrp="1" noChangeArrowheads="1"/>
          </p:cNvSpPr>
          <p:nvPr>
            <p:ph type="title"/>
          </p:nvPr>
        </p:nvSpPr>
        <p:spPr>
          <a:xfrm>
            <a:off x="658813" y="641350"/>
            <a:ext cx="8027987" cy="1258888"/>
          </a:xfrm>
        </p:spPr>
        <p:txBody>
          <a:bodyPr rtlCol="0">
            <a:normAutofit fontScale="90000"/>
          </a:bodyPr>
          <a:lstStyle/>
          <a:p>
            <a:pPr eaLnBrk="1" fontAlgn="auto" hangingPunct="1">
              <a:spcAft>
                <a:spcPts val="0"/>
              </a:spcAft>
              <a:defRPr/>
            </a:pPr>
            <a:r>
              <a:rPr lang="it-IT" altLang="it-IT" sz="3000" dirty="0">
                <a:solidFill>
                  <a:schemeClr val="accent6">
                    <a:lumMod val="75000"/>
                  </a:schemeClr>
                </a:solidFill>
              </a:rPr>
              <a:t>Al  di là delle classificazioni di prodotto … I CINQUE LIVELLI DI UN PRODOTTO (</a:t>
            </a:r>
            <a:r>
              <a:rPr lang="it-IT" altLang="it-IT" sz="3000" dirty="0" err="1">
                <a:solidFill>
                  <a:schemeClr val="accent6">
                    <a:lumMod val="75000"/>
                  </a:schemeClr>
                </a:solidFill>
              </a:rPr>
              <a:t>Kotler</a:t>
            </a:r>
            <a:r>
              <a:rPr lang="it-IT" altLang="it-IT" sz="3000" dirty="0">
                <a:solidFill>
                  <a:schemeClr val="accent6">
                    <a:lumMod val="75000"/>
                  </a:schemeClr>
                </a:solidFill>
              </a:rPr>
              <a:t>)</a:t>
            </a:r>
          </a:p>
        </p:txBody>
      </p:sp>
      <p:sp>
        <p:nvSpPr>
          <p:cNvPr id="30723" name="Oval 3">
            <a:extLst>
              <a:ext uri="{FF2B5EF4-FFF2-40B4-BE49-F238E27FC236}">
                <a16:creationId xmlns:a16="http://schemas.microsoft.com/office/drawing/2014/main" id="{CCD6A4F2-060A-4D36-A5D0-BE72BA055F9D}"/>
              </a:ext>
            </a:extLst>
          </p:cNvPr>
          <p:cNvSpPr>
            <a:spLocks noChangeArrowheads="1"/>
          </p:cNvSpPr>
          <p:nvPr/>
        </p:nvSpPr>
        <p:spPr bwMode="auto">
          <a:xfrm>
            <a:off x="2362200" y="2057400"/>
            <a:ext cx="3959225" cy="3959225"/>
          </a:xfrm>
          <a:prstGeom prst="ellipse">
            <a:avLst/>
          </a:prstGeom>
          <a:solidFill>
            <a:srgbClr val="12D24D"/>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a:latin typeface="Tahoma" panose="020B0604030504040204" pitchFamily="34" charset="0"/>
            </a:endParaRPr>
          </a:p>
        </p:txBody>
      </p:sp>
      <p:sp>
        <p:nvSpPr>
          <p:cNvPr id="30724" name="Oval 4">
            <a:extLst>
              <a:ext uri="{FF2B5EF4-FFF2-40B4-BE49-F238E27FC236}">
                <a16:creationId xmlns:a16="http://schemas.microsoft.com/office/drawing/2014/main" id="{E2A65CA3-6362-44B8-B662-0DF69562C2ED}"/>
              </a:ext>
            </a:extLst>
          </p:cNvPr>
          <p:cNvSpPr>
            <a:spLocks noChangeArrowheads="1"/>
          </p:cNvSpPr>
          <p:nvPr/>
        </p:nvSpPr>
        <p:spPr bwMode="auto">
          <a:xfrm>
            <a:off x="2732088" y="2427288"/>
            <a:ext cx="3238500" cy="3238500"/>
          </a:xfrm>
          <a:prstGeom prst="ellipse">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a:latin typeface="Tahoma" panose="020B0604030504040204" pitchFamily="34" charset="0"/>
            </a:endParaRPr>
          </a:p>
        </p:txBody>
      </p:sp>
      <p:sp>
        <p:nvSpPr>
          <p:cNvPr id="30725" name="Oval 5">
            <a:extLst>
              <a:ext uri="{FF2B5EF4-FFF2-40B4-BE49-F238E27FC236}">
                <a16:creationId xmlns:a16="http://schemas.microsoft.com/office/drawing/2014/main" id="{475CCEF0-D48D-4373-A7B7-90BD60D5336F}"/>
              </a:ext>
            </a:extLst>
          </p:cNvPr>
          <p:cNvSpPr>
            <a:spLocks noChangeArrowheads="1"/>
          </p:cNvSpPr>
          <p:nvPr/>
        </p:nvSpPr>
        <p:spPr bwMode="auto">
          <a:xfrm>
            <a:off x="3097213" y="2765425"/>
            <a:ext cx="2519362" cy="2519363"/>
          </a:xfrm>
          <a:prstGeom prst="ellipse">
            <a:avLst/>
          </a:prstGeom>
          <a:solidFill>
            <a:srgbClr val="FF0000"/>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a:latin typeface="Tahoma" panose="020B0604030504040204" pitchFamily="34" charset="0"/>
            </a:endParaRPr>
          </a:p>
        </p:txBody>
      </p:sp>
      <p:sp>
        <p:nvSpPr>
          <p:cNvPr id="30726" name="Oval 6">
            <a:extLst>
              <a:ext uri="{FF2B5EF4-FFF2-40B4-BE49-F238E27FC236}">
                <a16:creationId xmlns:a16="http://schemas.microsoft.com/office/drawing/2014/main" id="{CA539BD5-D111-48D0-AC8B-85D1A9C82191}"/>
              </a:ext>
            </a:extLst>
          </p:cNvPr>
          <p:cNvSpPr>
            <a:spLocks noChangeArrowheads="1"/>
          </p:cNvSpPr>
          <p:nvPr/>
        </p:nvSpPr>
        <p:spPr bwMode="auto">
          <a:xfrm>
            <a:off x="3451225" y="3124200"/>
            <a:ext cx="1800225" cy="1800225"/>
          </a:xfrm>
          <a:prstGeom prst="ellipse">
            <a:avLst/>
          </a:prstGeom>
          <a:solidFill>
            <a:schemeClr val="bg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a:latin typeface="Tahoma" panose="020B0604030504040204" pitchFamily="34" charset="0"/>
            </a:endParaRPr>
          </a:p>
        </p:txBody>
      </p:sp>
      <p:sp>
        <p:nvSpPr>
          <p:cNvPr id="30727" name="Oval 7">
            <a:extLst>
              <a:ext uri="{FF2B5EF4-FFF2-40B4-BE49-F238E27FC236}">
                <a16:creationId xmlns:a16="http://schemas.microsoft.com/office/drawing/2014/main" id="{FFA30D99-C281-4BD2-8F15-822DB2FD123E}"/>
              </a:ext>
            </a:extLst>
          </p:cNvPr>
          <p:cNvSpPr>
            <a:spLocks noChangeArrowheads="1"/>
          </p:cNvSpPr>
          <p:nvPr/>
        </p:nvSpPr>
        <p:spPr bwMode="auto">
          <a:xfrm>
            <a:off x="3819525" y="3494088"/>
            <a:ext cx="1079500" cy="1079500"/>
          </a:xfrm>
          <a:prstGeom prst="ellipse">
            <a:avLst/>
          </a:prstGeom>
          <a:solidFill>
            <a:srgbClr val="3366FF"/>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it-IT" altLang="it-IT">
              <a:latin typeface="Tahoma" panose="020B0604030504040204" pitchFamily="34" charset="0"/>
            </a:endParaRPr>
          </a:p>
        </p:txBody>
      </p:sp>
      <p:sp>
        <p:nvSpPr>
          <p:cNvPr id="30728" name="Text Box 8">
            <a:extLst>
              <a:ext uri="{FF2B5EF4-FFF2-40B4-BE49-F238E27FC236}">
                <a16:creationId xmlns:a16="http://schemas.microsoft.com/office/drawing/2014/main" id="{472DF367-E161-4FA0-A1E9-8E713B5242BF}"/>
              </a:ext>
            </a:extLst>
          </p:cNvPr>
          <p:cNvSpPr txBox="1">
            <a:spLocks noChangeArrowheads="1"/>
          </p:cNvSpPr>
          <p:nvPr/>
        </p:nvSpPr>
        <p:spPr bwMode="auto">
          <a:xfrm>
            <a:off x="3567113" y="3787775"/>
            <a:ext cx="1600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it-IT" sz="1800">
                <a:latin typeface="Times New Roman" panose="02020603050405020304" pitchFamily="18" charset="0"/>
              </a:rPr>
              <a:t>Vantaggio essenziale</a:t>
            </a:r>
          </a:p>
        </p:txBody>
      </p:sp>
      <p:sp>
        <p:nvSpPr>
          <p:cNvPr id="30729" name="Text Box 9">
            <a:extLst>
              <a:ext uri="{FF2B5EF4-FFF2-40B4-BE49-F238E27FC236}">
                <a16:creationId xmlns:a16="http://schemas.microsoft.com/office/drawing/2014/main" id="{AD04E10D-CFC4-464A-A505-24406E642951}"/>
              </a:ext>
            </a:extLst>
          </p:cNvPr>
          <p:cNvSpPr txBox="1">
            <a:spLocks noChangeArrowheads="1"/>
          </p:cNvSpPr>
          <p:nvPr/>
        </p:nvSpPr>
        <p:spPr bwMode="auto">
          <a:xfrm>
            <a:off x="4968875" y="2895600"/>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it-IT" sz="1800">
                <a:latin typeface="Times New Roman" panose="02020603050405020304" pitchFamily="18" charset="0"/>
              </a:rPr>
              <a:t>Prodotto ampliato</a:t>
            </a:r>
          </a:p>
        </p:txBody>
      </p:sp>
      <p:sp>
        <p:nvSpPr>
          <p:cNvPr id="30730" name="Text Box 10">
            <a:extLst>
              <a:ext uri="{FF2B5EF4-FFF2-40B4-BE49-F238E27FC236}">
                <a16:creationId xmlns:a16="http://schemas.microsoft.com/office/drawing/2014/main" id="{E84C4561-5E18-4503-ACCC-D73011B2C656}"/>
              </a:ext>
            </a:extLst>
          </p:cNvPr>
          <p:cNvSpPr txBox="1">
            <a:spLocks noChangeArrowheads="1"/>
          </p:cNvSpPr>
          <p:nvPr/>
        </p:nvSpPr>
        <p:spPr bwMode="auto">
          <a:xfrm>
            <a:off x="5402263" y="498475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it-IT" sz="1800">
                <a:latin typeface="Times New Roman" panose="02020603050405020304" pitchFamily="18" charset="0"/>
              </a:rPr>
              <a:t>Prodotto potenziale</a:t>
            </a:r>
          </a:p>
        </p:txBody>
      </p:sp>
      <p:sp>
        <p:nvSpPr>
          <p:cNvPr id="30731" name="Text Box 11">
            <a:extLst>
              <a:ext uri="{FF2B5EF4-FFF2-40B4-BE49-F238E27FC236}">
                <a16:creationId xmlns:a16="http://schemas.microsoft.com/office/drawing/2014/main" id="{11493401-D070-4328-8F09-3BE55AE31201}"/>
              </a:ext>
            </a:extLst>
          </p:cNvPr>
          <p:cNvSpPr txBox="1">
            <a:spLocks noChangeArrowheads="1"/>
          </p:cNvSpPr>
          <p:nvPr/>
        </p:nvSpPr>
        <p:spPr bwMode="auto">
          <a:xfrm>
            <a:off x="4694238" y="4144963"/>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it-IT" sz="1800">
                <a:latin typeface="Times New Roman" panose="02020603050405020304" pitchFamily="18" charset="0"/>
              </a:rPr>
              <a:t>Prodotto atteso</a:t>
            </a:r>
          </a:p>
        </p:txBody>
      </p:sp>
      <p:sp>
        <p:nvSpPr>
          <p:cNvPr id="30732" name="Text Box 12">
            <a:extLst>
              <a:ext uri="{FF2B5EF4-FFF2-40B4-BE49-F238E27FC236}">
                <a16:creationId xmlns:a16="http://schemas.microsoft.com/office/drawing/2014/main" id="{AFE3B485-88F6-40C8-BCA1-10C25C3E3479}"/>
              </a:ext>
            </a:extLst>
          </p:cNvPr>
          <p:cNvSpPr txBox="1">
            <a:spLocks noChangeArrowheads="1"/>
          </p:cNvSpPr>
          <p:nvPr/>
        </p:nvSpPr>
        <p:spPr bwMode="auto">
          <a:xfrm>
            <a:off x="2743200" y="3200400"/>
            <a:ext cx="1447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it-IT" altLang="it-IT" sz="1800">
                <a:latin typeface="Times New Roman" panose="02020603050405020304" pitchFamily="18" charset="0"/>
              </a:rPr>
              <a:t>Prodotto generico</a:t>
            </a:r>
          </a:p>
        </p:txBody>
      </p:sp>
      <p:sp>
        <p:nvSpPr>
          <p:cNvPr id="30733" name="Segnaposto data 1">
            <a:extLst>
              <a:ext uri="{FF2B5EF4-FFF2-40B4-BE49-F238E27FC236}">
                <a16:creationId xmlns:a16="http://schemas.microsoft.com/office/drawing/2014/main" id="{11BEC699-598E-424E-9E93-8C37F6A1696A}"/>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BB4F7930-7924-4D24-BE3A-270688D7CF00}"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30734" name="Segnaposto piè di pagina 2">
            <a:extLst>
              <a:ext uri="{FF2B5EF4-FFF2-40B4-BE49-F238E27FC236}">
                <a16:creationId xmlns:a16="http://schemas.microsoft.com/office/drawing/2014/main" id="{F22CA7B5-527A-47DB-AE1F-CE7A38E83A0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30735" name="Segnaposto numero diapositiva 3">
            <a:extLst>
              <a:ext uri="{FF2B5EF4-FFF2-40B4-BE49-F238E27FC236}">
                <a16:creationId xmlns:a16="http://schemas.microsoft.com/office/drawing/2014/main" id="{E1556887-2492-4E59-B065-AC9432130B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906D6FE9-95CA-47B8-8B48-74FD773CD2E9}" type="slidenum">
              <a:rPr lang="it-IT" altLang="it-IT" sz="800" smtClean="0">
                <a:solidFill>
                  <a:srgbClr val="898989"/>
                </a:solidFill>
              </a:rPr>
              <a:pPr fontAlgn="base">
                <a:spcBef>
                  <a:spcPct val="0"/>
                </a:spcBef>
                <a:spcAft>
                  <a:spcPct val="0"/>
                </a:spcAft>
                <a:buFontTx/>
                <a:buNone/>
              </a:pPr>
              <a:t>4</a:t>
            </a:fld>
            <a:endParaRPr lang="it-IT" altLang="it-IT" sz="800">
              <a:solidFill>
                <a:srgbClr val="898989"/>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a:extLst>
              <a:ext uri="{FF2B5EF4-FFF2-40B4-BE49-F238E27FC236}">
                <a16:creationId xmlns:a16="http://schemas.microsoft.com/office/drawing/2014/main" id="{5731D3FD-503A-4C50-B487-6C931BB9B3E4}"/>
              </a:ext>
            </a:extLst>
          </p:cNvPr>
          <p:cNvSpPr>
            <a:spLocks noGrp="1" noChangeArrowheads="1"/>
          </p:cNvSpPr>
          <p:nvPr>
            <p:ph type="title"/>
          </p:nvPr>
        </p:nvSpPr>
        <p:spPr>
          <a:xfrm>
            <a:off x="457200" y="1162050"/>
            <a:ext cx="8229600" cy="558800"/>
          </a:xfrm>
          <a:solidFill>
            <a:schemeClr val="bg1"/>
          </a:solidFill>
        </p:spPr>
        <p:txBody>
          <a:bodyPr rtlCol="0">
            <a:normAutofit fontScale="90000"/>
          </a:bodyPr>
          <a:lstStyle/>
          <a:p>
            <a:pPr eaLnBrk="1" fontAlgn="auto" hangingPunct="1">
              <a:spcAft>
                <a:spcPts val="0"/>
              </a:spcAft>
              <a:defRPr/>
            </a:pPr>
            <a:r>
              <a:rPr lang="it-IT" altLang="it-IT" sz="4000" dirty="0">
                <a:solidFill>
                  <a:schemeClr val="accent6">
                    <a:lumMod val="75000"/>
                  </a:schemeClr>
                </a:solidFill>
              </a:rPr>
              <a:t>3. LA VALUTAZIONE DELLE IDEE DI NUOVI PRODOTTI</a:t>
            </a:r>
          </a:p>
        </p:txBody>
      </p:sp>
      <p:sp>
        <p:nvSpPr>
          <p:cNvPr id="73731" name="Rectangle 3">
            <a:extLst>
              <a:ext uri="{FF2B5EF4-FFF2-40B4-BE49-F238E27FC236}">
                <a16:creationId xmlns:a16="http://schemas.microsoft.com/office/drawing/2014/main" id="{82C57716-2ED2-4CF3-B62B-1DD8FAAEDA50}"/>
              </a:ext>
            </a:extLst>
          </p:cNvPr>
          <p:cNvSpPr>
            <a:spLocks noGrp="1" noChangeArrowheads="1"/>
          </p:cNvSpPr>
          <p:nvPr>
            <p:ph type="body" idx="1"/>
          </p:nvPr>
        </p:nvSpPr>
        <p:spPr>
          <a:xfrm>
            <a:off x="838200" y="2209800"/>
            <a:ext cx="7848600" cy="3886200"/>
          </a:xfrm>
        </p:spPr>
        <p:txBody>
          <a:bodyPr/>
          <a:lstStyle/>
          <a:p>
            <a:pPr eaLnBrk="1" hangingPunct="1">
              <a:lnSpc>
                <a:spcPct val="90000"/>
              </a:lnSpc>
              <a:buFont typeface="Wingdings" panose="05000000000000000000" pitchFamily="2" charset="2"/>
              <a:buNone/>
            </a:pPr>
            <a:r>
              <a:rPr lang="it-IT" altLang="it-IT">
                <a:latin typeface="Arial" panose="020B0604020202020204" pitchFamily="34" charset="0"/>
                <a:cs typeface="Arial" panose="020B0604020202020204" pitchFamily="34" charset="0"/>
              </a:rPr>
              <a:t>Per ogni idea occorre descrivere:</a:t>
            </a:r>
          </a:p>
          <a:p>
            <a:pPr eaLnBrk="1" hangingPunct="1">
              <a:lnSpc>
                <a:spcPct val="90000"/>
              </a:lnSpc>
              <a:buFontTx/>
              <a:buChar char="-"/>
            </a:pPr>
            <a:r>
              <a:rPr lang="it-IT" altLang="it-IT">
                <a:latin typeface="Arial" panose="020B0604020202020204" pitchFamily="34" charset="0"/>
                <a:cs typeface="Arial" panose="020B0604020202020204" pitchFamily="34" charset="0"/>
              </a:rPr>
              <a:t>il prodotto</a:t>
            </a:r>
          </a:p>
          <a:p>
            <a:pPr eaLnBrk="1" hangingPunct="1">
              <a:lnSpc>
                <a:spcPct val="90000"/>
              </a:lnSpc>
              <a:buFontTx/>
              <a:buChar char="-"/>
            </a:pPr>
            <a:r>
              <a:rPr lang="it-IT" altLang="it-IT">
                <a:latin typeface="Arial" panose="020B0604020202020204" pitchFamily="34" charset="0"/>
                <a:cs typeface="Arial" panose="020B0604020202020204" pitchFamily="34" charset="0"/>
              </a:rPr>
              <a:t>il mercato obiettivo</a:t>
            </a:r>
          </a:p>
          <a:p>
            <a:pPr eaLnBrk="1" hangingPunct="1">
              <a:lnSpc>
                <a:spcPct val="90000"/>
              </a:lnSpc>
              <a:buFontTx/>
              <a:buChar char="-"/>
            </a:pPr>
            <a:r>
              <a:rPr lang="it-IT" altLang="it-IT">
                <a:latin typeface="Arial" panose="020B0604020202020204" pitchFamily="34" charset="0"/>
                <a:cs typeface="Arial" panose="020B0604020202020204" pitchFamily="34" charset="0"/>
              </a:rPr>
              <a:t>la concorrenza esistente o presumibile</a:t>
            </a:r>
          </a:p>
          <a:p>
            <a:pPr eaLnBrk="1" hangingPunct="1">
              <a:lnSpc>
                <a:spcPct val="90000"/>
              </a:lnSpc>
              <a:buFontTx/>
              <a:buChar char="-"/>
            </a:pPr>
            <a:r>
              <a:rPr lang="it-IT" altLang="it-IT">
                <a:latin typeface="Arial" panose="020B0604020202020204" pitchFamily="34" charset="0"/>
                <a:cs typeface="Arial" panose="020B0604020202020204" pitchFamily="34" charset="0"/>
              </a:rPr>
              <a:t>stime su dimensioni del mercato, prezzo, tempi e costi di sviluppo e produzione, tasso di rendimento</a:t>
            </a:r>
          </a:p>
        </p:txBody>
      </p:sp>
      <p:graphicFrame>
        <p:nvGraphicFramePr>
          <p:cNvPr id="73732" name="Object 0">
            <a:extLst>
              <a:ext uri="{FF2B5EF4-FFF2-40B4-BE49-F238E27FC236}">
                <a16:creationId xmlns:a16="http://schemas.microsoft.com/office/drawing/2014/main" id="{41AE8916-C331-4261-B3EC-3686DCCF0A68}"/>
              </a:ext>
            </a:extLst>
          </p:cNvPr>
          <p:cNvGraphicFramePr>
            <a:graphicFrameLocks noChangeAspect="1"/>
          </p:cNvGraphicFramePr>
          <p:nvPr/>
        </p:nvGraphicFramePr>
        <p:xfrm>
          <a:off x="7086600" y="2133600"/>
          <a:ext cx="1357313" cy="1428750"/>
        </p:xfrm>
        <a:graphic>
          <a:graphicData uri="http://schemas.openxmlformats.org/presentationml/2006/ole">
            <mc:AlternateContent xmlns:mc="http://schemas.openxmlformats.org/markup-compatibility/2006">
              <mc:Choice xmlns:v="urn:schemas-microsoft-com:vml" Requires="v">
                <p:oleObj spid="_x0000_s73741" name="Clip" r:id="rId3" imgW="3293952" imgH="3468986" progId="MS_ClipArt_Gallery.5">
                  <p:embed/>
                </p:oleObj>
              </mc:Choice>
              <mc:Fallback>
                <p:oleObj name="Clip" r:id="rId3" imgW="3293952" imgH="3468986" progId="MS_ClipArt_Gallery.5">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133600"/>
                        <a:ext cx="1357313"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3733" name="Segnaposto data 1">
            <a:extLst>
              <a:ext uri="{FF2B5EF4-FFF2-40B4-BE49-F238E27FC236}">
                <a16:creationId xmlns:a16="http://schemas.microsoft.com/office/drawing/2014/main" id="{2CE6FE36-D4E1-463A-868A-CFF660FEE90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633B964-4776-406A-823A-C655D3E52E0C}"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73734" name="Segnaposto piè di pagina 2">
            <a:extLst>
              <a:ext uri="{FF2B5EF4-FFF2-40B4-BE49-F238E27FC236}">
                <a16:creationId xmlns:a16="http://schemas.microsoft.com/office/drawing/2014/main" id="{A3FBE87D-207E-49AF-B45C-653CF6E9CFD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73735" name="Segnaposto numero diapositiva 3">
            <a:extLst>
              <a:ext uri="{FF2B5EF4-FFF2-40B4-BE49-F238E27FC236}">
                <a16:creationId xmlns:a16="http://schemas.microsoft.com/office/drawing/2014/main" id="{CE74A3F3-7414-4739-8EEA-EB93FDDEBD6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05DBA16-0DF1-4DFA-BECF-916A84FC3864}" type="slidenum">
              <a:rPr lang="it-IT" altLang="it-IT" sz="800" smtClean="0">
                <a:solidFill>
                  <a:srgbClr val="000000"/>
                </a:solidFill>
              </a:rPr>
              <a:pPr fontAlgn="base">
                <a:spcBef>
                  <a:spcPct val="0"/>
                </a:spcBef>
                <a:spcAft>
                  <a:spcPct val="0"/>
                </a:spcAft>
                <a:buFontTx/>
                <a:buNone/>
              </a:pPr>
              <a:t>40</a:t>
            </a:fld>
            <a:endParaRPr lang="it-IT" altLang="it-IT" sz="800">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2">
            <a:extLst>
              <a:ext uri="{FF2B5EF4-FFF2-40B4-BE49-F238E27FC236}">
                <a16:creationId xmlns:a16="http://schemas.microsoft.com/office/drawing/2014/main" id="{854F2514-B199-456F-9BA1-CC974FDDCA34}"/>
              </a:ext>
            </a:extLst>
          </p:cNvPr>
          <p:cNvSpPr>
            <a:spLocks noGrp="1" noChangeArrowheads="1"/>
          </p:cNvSpPr>
          <p:nvPr>
            <p:ph type="title"/>
          </p:nvPr>
        </p:nvSpPr>
        <p:spPr>
          <a:xfrm>
            <a:off x="482600" y="1116013"/>
            <a:ext cx="8229600" cy="558800"/>
          </a:xfrm>
          <a:ln>
            <a:solidFill>
              <a:schemeClr val="bg1"/>
            </a:solidFill>
            <a:miter lim="800000"/>
            <a:headEnd/>
            <a:tailEnd/>
          </a:ln>
        </p:spPr>
        <p:txBody>
          <a:bodyPr rtlCol="0">
            <a:normAutofit fontScale="90000"/>
          </a:bodyPr>
          <a:lstStyle/>
          <a:p>
            <a:pPr eaLnBrk="1" fontAlgn="auto" hangingPunct="1">
              <a:spcAft>
                <a:spcPts val="0"/>
              </a:spcAft>
              <a:defRPr/>
            </a:pPr>
            <a:r>
              <a:rPr lang="it-IT" altLang="it-IT" sz="4000" dirty="0">
                <a:solidFill>
                  <a:schemeClr val="accent6">
                    <a:lumMod val="75000"/>
                  </a:schemeClr>
                </a:solidFill>
              </a:rPr>
              <a:t>4. LO SVILUPPO DEL CONCETTO DI PRODOTTO</a:t>
            </a:r>
          </a:p>
        </p:txBody>
      </p:sp>
      <p:sp>
        <p:nvSpPr>
          <p:cNvPr id="56323" name="Rectangle 3">
            <a:extLst>
              <a:ext uri="{FF2B5EF4-FFF2-40B4-BE49-F238E27FC236}">
                <a16:creationId xmlns:a16="http://schemas.microsoft.com/office/drawing/2014/main" id="{93C77649-4ADF-4371-9BF4-DDA715B86E59}"/>
              </a:ext>
            </a:extLst>
          </p:cNvPr>
          <p:cNvSpPr>
            <a:spLocks noGrp="1" noChangeArrowheads="1"/>
          </p:cNvSpPr>
          <p:nvPr>
            <p:ph type="body" idx="1"/>
          </p:nvPr>
        </p:nvSpPr>
        <p:spPr>
          <a:xfrm>
            <a:off x="569913" y="1916113"/>
            <a:ext cx="8574087" cy="4535487"/>
          </a:xfrm>
        </p:spPr>
        <p:txBody>
          <a:bodyPr/>
          <a:lstStyle/>
          <a:p>
            <a:pPr marL="0" indent="0" eaLnBrk="1" hangingPunct="1">
              <a:buFont typeface="Arial" panose="020B0604020202020204" pitchFamily="34" charset="0"/>
              <a:buNone/>
              <a:defRPr/>
            </a:pPr>
            <a:r>
              <a:rPr lang="it-IT" altLang="it-IT" sz="2400" b="1" i="1" dirty="0">
                <a:solidFill>
                  <a:schemeClr val="accent6">
                    <a:lumMod val="75000"/>
                  </a:schemeClr>
                </a:solidFill>
                <a:latin typeface="Arial" panose="020B0604020202020204" pitchFamily="34" charset="0"/>
                <a:cs typeface="Arial" panose="020B0604020202020204" pitchFamily="34" charset="0"/>
              </a:rPr>
              <a:t>Idea di prodotto</a:t>
            </a:r>
          </a:p>
          <a:p>
            <a:pPr marL="0" indent="0" eaLnBrk="1" hangingPunct="1">
              <a:buFont typeface="Arial" panose="020B0604020202020204" pitchFamily="34" charset="0"/>
              <a:buNone/>
              <a:defRPr/>
            </a:pPr>
            <a:r>
              <a:rPr lang="it-IT" altLang="it-IT" sz="2000" b="1" dirty="0">
                <a:latin typeface="Arial" panose="020B0604020202020204" pitchFamily="34" charset="0"/>
                <a:cs typeface="Arial" panose="020B0604020202020204" pitchFamily="34" charset="0"/>
              </a:rPr>
              <a:t>Identifica un prodotto possibile che l’impresa potrebbe offrire al mercato</a:t>
            </a:r>
          </a:p>
          <a:p>
            <a:pPr marL="0" indent="0" eaLnBrk="1" hangingPunct="1">
              <a:buFont typeface="Arial" panose="020B0604020202020204" pitchFamily="34" charset="0"/>
              <a:buNone/>
              <a:defRPr/>
            </a:pPr>
            <a:r>
              <a:rPr lang="it-IT" altLang="it-IT" sz="2400" b="1" i="1" dirty="0">
                <a:solidFill>
                  <a:schemeClr val="accent6">
                    <a:lumMod val="75000"/>
                  </a:schemeClr>
                </a:solidFill>
                <a:latin typeface="Arial" panose="020B0604020202020204" pitchFamily="34" charset="0"/>
                <a:cs typeface="Arial" panose="020B0604020202020204" pitchFamily="34" charset="0"/>
              </a:rPr>
              <a:t>Concetto di prodotto</a:t>
            </a:r>
          </a:p>
          <a:p>
            <a:pPr marL="0" indent="0" eaLnBrk="1" hangingPunct="1">
              <a:buFont typeface="Arial" panose="020B0604020202020204" pitchFamily="34" charset="0"/>
              <a:buNone/>
              <a:defRPr/>
            </a:pPr>
            <a:r>
              <a:rPr lang="it-IT" altLang="it-IT" sz="2000" b="1" dirty="0">
                <a:latin typeface="Arial" panose="020B0604020202020204" pitchFamily="34" charset="0"/>
                <a:cs typeface="Arial" panose="020B0604020202020204" pitchFamily="34" charset="0"/>
              </a:rPr>
              <a:t>E’ una versione elaborata dell’idea espressa in termini percepibili dal consumatore. </a:t>
            </a:r>
            <a:r>
              <a:rPr lang="it-IT" altLang="it-IT" sz="2000" dirty="0">
                <a:latin typeface="Arial" panose="020B0604020202020204" pitchFamily="34" charset="0"/>
                <a:cs typeface="Arial" panose="020B0604020202020204" pitchFamily="34" charset="0"/>
              </a:rPr>
              <a:t>Es. una miscela solubile per la prima colazione, destinata agli adulti che desiderano una colazione di rapida preparazione.</a:t>
            </a:r>
          </a:p>
          <a:p>
            <a:pPr marL="533400" indent="-533400" eaLnBrk="1" hangingPunct="1">
              <a:buFontTx/>
              <a:buNone/>
              <a:defRPr/>
            </a:pPr>
            <a:endParaRPr lang="it-IT" altLang="it-IT" sz="600" b="1" dirty="0">
              <a:latin typeface="Arial" panose="020B0604020202020204" pitchFamily="34" charset="0"/>
              <a:cs typeface="Arial" panose="020B0604020202020204" pitchFamily="34" charset="0"/>
            </a:endParaRPr>
          </a:p>
          <a:p>
            <a:pPr marL="533400" indent="-533400" eaLnBrk="1" hangingPunct="1">
              <a:buFontTx/>
              <a:buNone/>
              <a:defRPr/>
            </a:pPr>
            <a:r>
              <a:rPr lang="it-IT" altLang="it-IT" sz="2200" b="1" dirty="0">
                <a:solidFill>
                  <a:schemeClr val="hlink"/>
                </a:solidFill>
                <a:latin typeface="Arial" panose="020B0604020202020204" pitchFamily="34" charset="0"/>
                <a:cs typeface="Arial" panose="020B0604020202020204" pitchFamily="34" charset="0"/>
              </a:rPr>
              <a:t>	</a:t>
            </a:r>
            <a:r>
              <a:rPr lang="it-IT" altLang="it-IT" sz="2200" b="1" dirty="0">
                <a:solidFill>
                  <a:schemeClr val="accent6">
                    <a:lumMod val="75000"/>
                  </a:schemeClr>
                </a:solidFill>
                <a:latin typeface="Arial" panose="020B0604020202020204" pitchFamily="34" charset="0"/>
                <a:cs typeface="Arial" panose="020B0604020202020204" pitchFamily="34" charset="0"/>
              </a:rPr>
              <a:t>FASI:</a:t>
            </a:r>
          </a:p>
          <a:p>
            <a:pPr marL="914400" lvl="1" indent="-457200" eaLnBrk="1" hangingPunct="1">
              <a:buFontTx/>
              <a:buAutoNum type="arabicPeriod"/>
              <a:defRPr/>
            </a:pPr>
            <a:r>
              <a:rPr lang="it-IT" altLang="it-IT" sz="2000" b="1" dirty="0">
                <a:solidFill>
                  <a:schemeClr val="accent6">
                    <a:lumMod val="75000"/>
                  </a:schemeClr>
                </a:solidFill>
                <a:latin typeface="Arial" panose="020B0604020202020204" pitchFamily="34" charset="0"/>
                <a:cs typeface="Arial" panose="020B0604020202020204" pitchFamily="34" charset="0"/>
              </a:rPr>
              <a:t>SVILUPPO DEL CONCETTO</a:t>
            </a:r>
          </a:p>
          <a:p>
            <a:pPr marL="914400" lvl="1" indent="-457200" eaLnBrk="1" hangingPunct="1">
              <a:buFontTx/>
              <a:buAutoNum type="arabicPeriod"/>
              <a:defRPr/>
            </a:pPr>
            <a:r>
              <a:rPr lang="it-IT" altLang="it-IT" sz="2000" b="1" dirty="0">
                <a:solidFill>
                  <a:schemeClr val="accent6">
                    <a:lumMod val="75000"/>
                  </a:schemeClr>
                </a:solidFill>
                <a:latin typeface="Arial" panose="020B0604020202020204" pitchFamily="34" charset="0"/>
                <a:cs typeface="Arial" panose="020B0604020202020204" pitchFamily="34" charset="0"/>
              </a:rPr>
              <a:t>POSIZIONAMENTO DEL CONCETTO</a:t>
            </a:r>
          </a:p>
          <a:p>
            <a:pPr marL="914400" lvl="1" indent="-457200" eaLnBrk="1" hangingPunct="1">
              <a:buFontTx/>
              <a:buAutoNum type="arabicPeriod"/>
              <a:defRPr/>
            </a:pPr>
            <a:r>
              <a:rPr lang="it-IT" altLang="it-IT" sz="2000" b="1" dirty="0">
                <a:solidFill>
                  <a:schemeClr val="accent6">
                    <a:lumMod val="75000"/>
                  </a:schemeClr>
                </a:solidFill>
                <a:latin typeface="Arial" panose="020B0604020202020204" pitchFamily="34" charset="0"/>
                <a:cs typeface="Arial" panose="020B0604020202020204" pitchFamily="34" charset="0"/>
              </a:rPr>
              <a:t>SPERIMENTAZIONE DEL CONCETTO</a:t>
            </a:r>
          </a:p>
        </p:txBody>
      </p:sp>
      <p:sp>
        <p:nvSpPr>
          <p:cNvPr id="74756" name="Segnaposto data 1">
            <a:extLst>
              <a:ext uri="{FF2B5EF4-FFF2-40B4-BE49-F238E27FC236}">
                <a16:creationId xmlns:a16="http://schemas.microsoft.com/office/drawing/2014/main" id="{56DA20C5-1071-44CF-B93E-6F5C98B2C01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0445B745-4615-4C3B-AA93-7DAF643AF928}"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74757" name="Segnaposto piè di pagina 2">
            <a:extLst>
              <a:ext uri="{FF2B5EF4-FFF2-40B4-BE49-F238E27FC236}">
                <a16:creationId xmlns:a16="http://schemas.microsoft.com/office/drawing/2014/main" id="{D39D0DE3-A5B0-473B-BE8E-57BC6C4D852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74758" name="Segnaposto numero diapositiva 3">
            <a:extLst>
              <a:ext uri="{FF2B5EF4-FFF2-40B4-BE49-F238E27FC236}">
                <a16:creationId xmlns:a16="http://schemas.microsoft.com/office/drawing/2014/main" id="{9D1925C1-542D-44B4-A7A3-E1CB40A13BF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634AD880-CC03-4782-A76B-55F298F70967}" type="slidenum">
              <a:rPr lang="it-IT" altLang="it-IT" sz="800" smtClean="0">
                <a:solidFill>
                  <a:srgbClr val="000000"/>
                </a:solidFill>
              </a:rPr>
              <a:pPr fontAlgn="base">
                <a:spcBef>
                  <a:spcPct val="0"/>
                </a:spcBef>
                <a:spcAft>
                  <a:spcPct val="0"/>
                </a:spcAft>
                <a:buFontTx/>
                <a:buNone/>
              </a:pPr>
              <a:t>41</a:t>
            </a:fld>
            <a:endParaRPr lang="it-IT" altLang="it-IT" sz="800">
              <a:solidFill>
                <a:srgbClr val="00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a:extLst>
              <a:ext uri="{FF2B5EF4-FFF2-40B4-BE49-F238E27FC236}">
                <a16:creationId xmlns:a16="http://schemas.microsoft.com/office/drawing/2014/main" id="{73F1A9E9-00A1-4CD6-8EA5-156B02408A79}"/>
              </a:ext>
            </a:extLst>
          </p:cNvPr>
          <p:cNvSpPr>
            <a:spLocks noGrp="1" noChangeArrowheads="1"/>
          </p:cNvSpPr>
          <p:nvPr>
            <p:ph type="title"/>
          </p:nvPr>
        </p:nvSpPr>
        <p:spPr>
          <a:xfrm>
            <a:off x="457200" y="1163638"/>
            <a:ext cx="8229600" cy="558800"/>
          </a:xfrm>
        </p:spPr>
        <p:txBody>
          <a:bodyPr rtlCol="0">
            <a:normAutofit fontScale="90000"/>
          </a:bodyPr>
          <a:lstStyle/>
          <a:p>
            <a:pPr eaLnBrk="1" fontAlgn="auto" hangingPunct="1">
              <a:spcAft>
                <a:spcPts val="0"/>
              </a:spcAft>
              <a:defRPr/>
            </a:pPr>
            <a:r>
              <a:rPr lang="it-IT" altLang="it-IT" sz="4000" dirty="0">
                <a:solidFill>
                  <a:schemeClr val="accent6">
                    <a:lumMod val="75000"/>
                  </a:schemeClr>
                </a:solidFill>
              </a:rPr>
              <a:t>5. LA DEFINZIONE DELLA STRATEGIA DI MARKETING</a:t>
            </a:r>
          </a:p>
        </p:txBody>
      </p:sp>
      <p:sp>
        <p:nvSpPr>
          <p:cNvPr id="75779" name="Rectangle 3">
            <a:extLst>
              <a:ext uri="{FF2B5EF4-FFF2-40B4-BE49-F238E27FC236}">
                <a16:creationId xmlns:a16="http://schemas.microsoft.com/office/drawing/2014/main" id="{EB2D0358-6954-4152-8C76-330BE1A1DBC0}"/>
              </a:ext>
            </a:extLst>
          </p:cNvPr>
          <p:cNvSpPr>
            <a:spLocks noGrp="1" noChangeArrowheads="1"/>
          </p:cNvSpPr>
          <p:nvPr>
            <p:ph type="body" idx="1"/>
          </p:nvPr>
        </p:nvSpPr>
        <p:spPr>
          <a:xfrm>
            <a:off x="381000" y="2017713"/>
            <a:ext cx="8574088" cy="4306887"/>
          </a:xfrm>
        </p:spPr>
        <p:txBody>
          <a:bodyPr/>
          <a:lstStyle/>
          <a:p>
            <a:pPr marL="609600" indent="-609600" eaLnBrk="1" hangingPunct="1">
              <a:buFont typeface="Wingdings" panose="05000000000000000000" pitchFamily="2" charset="2"/>
              <a:buNone/>
            </a:pPr>
            <a:endParaRPr lang="it-IT" altLang="it-IT" sz="100" u="sng">
              <a:latin typeface="Times New Roman" panose="02020603050405020304" pitchFamily="18" charset="0"/>
              <a:cs typeface="Arial" panose="020B0604020202020204" pitchFamily="34" charset="0"/>
            </a:endParaRPr>
          </a:p>
          <a:p>
            <a:pPr marL="609600" indent="-609600" eaLnBrk="1" hangingPunct="1">
              <a:buFont typeface="Wingdings" panose="05000000000000000000" pitchFamily="2" charset="2"/>
              <a:buAutoNum type="arabicPeriod"/>
            </a:pPr>
            <a:r>
              <a:rPr lang="it-IT" altLang="it-IT" sz="2800">
                <a:latin typeface="Arial" panose="020B0604020202020204" pitchFamily="34" charset="0"/>
                <a:cs typeface="Arial" panose="020B0604020202020204" pitchFamily="34" charset="0"/>
              </a:rPr>
              <a:t>Dimensione, struttura ed evoluzione del mercato obiettivo, posizionamento del prodotto, vendita, quota di mercato e obiettivi di profitto che si ritiene di conseguire nei primi anni</a:t>
            </a:r>
          </a:p>
          <a:p>
            <a:pPr marL="609600" indent="-609600" eaLnBrk="1" hangingPunct="1">
              <a:buFont typeface="Wingdings" panose="05000000000000000000" pitchFamily="2" charset="2"/>
              <a:buAutoNum type="arabicPeriod"/>
            </a:pPr>
            <a:r>
              <a:rPr lang="it-IT" altLang="it-IT" sz="2800">
                <a:latin typeface="Arial" panose="020B0604020202020204" pitchFamily="34" charset="0"/>
                <a:cs typeface="Arial" panose="020B0604020202020204" pitchFamily="34" charset="0"/>
              </a:rPr>
              <a:t>Prezzo del prodotto, politica distributiva, budget di marketing del primo anno</a:t>
            </a:r>
          </a:p>
          <a:p>
            <a:pPr marL="609600" indent="-609600" eaLnBrk="1" hangingPunct="1">
              <a:buFont typeface="Wingdings" panose="05000000000000000000" pitchFamily="2" charset="2"/>
              <a:buAutoNum type="arabicPeriod"/>
            </a:pPr>
            <a:r>
              <a:rPr lang="it-IT" altLang="it-IT" sz="2800">
                <a:latin typeface="Arial" panose="020B0604020202020204" pitchFamily="34" charset="0"/>
                <a:cs typeface="Arial" panose="020B0604020202020204" pitchFamily="34" charset="0"/>
              </a:rPr>
              <a:t>Obiettivi di vendita e di profitto a lungo termine – strategia di marketing mix</a:t>
            </a:r>
            <a:endParaRPr lang="it-IT" altLang="it-IT" sz="1800" i="1">
              <a:latin typeface="Arial" panose="020B0604020202020204" pitchFamily="34" charset="0"/>
              <a:cs typeface="Arial" panose="020B0604020202020204" pitchFamily="34" charset="0"/>
            </a:endParaRPr>
          </a:p>
        </p:txBody>
      </p:sp>
      <p:sp>
        <p:nvSpPr>
          <p:cNvPr id="75780" name="Segnaposto data 1">
            <a:extLst>
              <a:ext uri="{FF2B5EF4-FFF2-40B4-BE49-F238E27FC236}">
                <a16:creationId xmlns:a16="http://schemas.microsoft.com/office/drawing/2014/main" id="{8F633513-9276-4E9E-B181-A50FEF5826B6}"/>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F63C329-01E3-4E09-AF9B-CE655EDA6E75}"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75781" name="Segnaposto piè di pagina 2">
            <a:extLst>
              <a:ext uri="{FF2B5EF4-FFF2-40B4-BE49-F238E27FC236}">
                <a16:creationId xmlns:a16="http://schemas.microsoft.com/office/drawing/2014/main" id="{D6BAE8B0-DE73-443E-8C39-364CBFBB4FF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75782" name="Segnaposto numero diapositiva 3">
            <a:extLst>
              <a:ext uri="{FF2B5EF4-FFF2-40B4-BE49-F238E27FC236}">
                <a16:creationId xmlns:a16="http://schemas.microsoft.com/office/drawing/2014/main" id="{5B883017-1AEA-475A-9407-348E133385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BA8A9B05-BC00-4B35-B54A-CAB91DC00FEB}" type="slidenum">
              <a:rPr lang="it-IT" altLang="it-IT" sz="800" smtClean="0">
                <a:solidFill>
                  <a:srgbClr val="000000"/>
                </a:solidFill>
              </a:rPr>
              <a:pPr fontAlgn="base">
                <a:spcBef>
                  <a:spcPct val="0"/>
                </a:spcBef>
                <a:spcAft>
                  <a:spcPct val="0"/>
                </a:spcAft>
                <a:buFontTx/>
                <a:buNone/>
              </a:pPr>
              <a:t>42</a:t>
            </a:fld>
            <a:endParaRPr lang="it-IT" altLang="it-IT" sz="800">
              <a:solidFill>
                <a:srgbClr val="00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4211B2A5-D75B-497D-B699-CF17911BE1CF}"/>
              </a:ext>
            </a:extLst>
          </p:cNvPr>
          <p:cNvSpPr>
            <a:spLocks noGrp="1" noChangeArrowheads="1"/>
          </p:cNvSpPr>
          <p:nvPr>
            <p:ph type="body" idx="1"/>
          </p:nvPr>
        </p:nvSpPr>
        <p:spPr>
          <a:xfrm>
            <a:off x="381000" y="2017713"/>
            <a:ext cx="8574088" cy="4114800"/>
          </a:xfrm>
        </p:spPr>
        <p:txBody>
          <a:bodyPr/>
          <a:lstStyle/>
          <a:p>
            <a:pPr eaLnBrk="1" hangingPunct="1">
              <a:lnSpc>
                <a:spcPct val="90000"/>
              </a:lnSpc>
              <a:buFont typeface="Wingdings" panose="05000000000000000000" pitchFamily="2" charset="2"/>
              <a:buNone/>
              <a:defRPr/>
            </a:pPr>
            <a:r>
              <a:rPr lang="it-IT" altLang="it-IT" dirty="0">
                <a:latin typeface="Arial" panose="020B0604020202020204" pitchFamily="34" charset="0"/>
                <a:cs typeface="Arial" panose="020B0604020202020204" pitchFamily="34" charset="0"/>
              </a:rPr>
              <a:t>Per la valutazione della proposta è necessario esaminare:</a:t>
            </a:r>
          </a:p>
          <a:p>
            <a:pPr eaLnBrk="1" hangingPunct="1">
              <a:lnSpc>
                <a:spcPct val="90000"/>
              </a:lnSpc>
              <a:buFontTx/>
              <a:buChar char="•"/>
              <a:defRPr/>
            </a:pPr>
            <a:r>
              <a:rPr lang="it-IT" altLang="it-IT" dirty="0">
                <a:latin typeface="Arial" panose="020B0604020202020204" pitchFamily="34" charset="0"/>
                <a:cs typeface="Arial" panose="020B0604020202020204" pitchFamily="34" charset="0"/>
              </a:rPr>
              <a:t>Le previsioni delle vendite</a:t>
            </a:r>
          </a:p>
          <a:p>
            <a:pPr eaLnBrk="1" hangingPunct="1">
              <a:lnSpc>
                <a:spcPct val="90000"/>
              </a:lnSpc>
              <a:buFontTx/>
              <a:buChar char="•"/>
              <a:defRPr/>
            </a:pPr>
            <a:r>
              <a:rPr lang="it-IT" altLang="it-IT" dirty="0">
                <a:latin typeface="Arial" panose="020B0604020202020204" pitchFamily="34" charset="0"/>
                <a:cs typeface="Arial" panose="020B0604020202020204" pitchFamily="34" charset="0"/>
              </a:rPr>
              <a:t>Le previsioni dei costi e dei profitti, accertando se corrispondono agli obiettivi dell’impresa</a:t>
            </a:r>
          </a:p>
          <a:p>
            <a:pPr eaLnBrk="1" hangingPunct="1">
              <a:lnSpc>
                <a:spcPct val="90000"/>
              </a:lnSpc>
              <a:buFontTx/>
              <a:buNone/>
              <a:defRPr/>
            </a:pPr>
            <a:endParaRPr lang="it-IT" altLang="it-IT" sz="900" dirty="0">
              <a:latin typeface="Arial" panose="020B0604020202020204" pitchFamily="34" charset="0"/>
              <a:cs typeface="Arial" panose="020B0604020202020204" pitchFamily="34" charset="0"/>
            </a:endParaRPr>
          </a:p>
          <a:p>
            <a:pPr eaLnBrk="1" hangingPunct="1">
              <a:lnSpc>
                <a:spcPct val="90000"/>
              </a:lnSpc>
              <a:buFontTx/>
              <a:buNone/>
              <a:defRPr/>
            </a:pPr>
            <a:r>
              <a:rPr lang="it-IT" altLang="it-IT" sz="2800" dirty="0">
                <a:solidFill>
                  <a:schemeClr val="accent6">
                    <a:lumMod val="75000"/>
                  </a:schemeClr>
                </a:solidFill>
                <a:latin typeface="Arial" panose="020B0604020202020204" pitchFamily="34" charset="0"/>
                <a:cs typeface="Arial" panose="020B0604020202020204" pitchFamily="34" charset="0"/>
              </a:rPr>
              <a:t>ES. Previsioni di conto economico</a:t>
            </a:r>
          </a:p>
          <a:p>
            <a:pPr eaLnBrk="1" hangingPunct="1">
              <a:lnSpc>
                <a:spcPct val="90000"/>
              </a:lnSpc>
              <a:buFontTx/>
              <a:buNone/>
              <a:defRPr/>
            </a:pPr>
            <a:r>
              <a:rPr lang="it-IT" altLang="it-IT" sz="2800" dirty="0">
                <a:solidFill>
                  <a:schemeClr val="accent6">
                    <a:lumMod val="75000"/>
                  </a:schemeClr>
                </a:solidFill>
                <a:latin typeface="Arial" panose="020B0604020202020204" pitchFamily="34" charset="0"/>
                <a:cs typeface="Arial" panose="020B0604020202020204" pitchFamily="34" charset="0"/>
              </a:rPr>
              <a:t>      Analisi break </a:t>
            </a:r>
            <a:r>
              <a:rPr lang="it-IT" altLang="it-IT" sz="2800" dirty="0" err="1">
                <a:solidFill>
                  <a:schemeClr val="accent6">
                    <a:lumMod val="75000"/>
                  </a:schemeClr>
                </a:solidFill>
                <a:latin typeface="Arial" panose="020B0604020202020204" pitchFamily="34" charset="0"/>
                <a:cs typeface="Arial" panose="020B0604020202020204" pitchFamily="34" charset="0"/>
              </a:rPr>
              <a:t>even</a:t>
            </a:r>
            <a:r>
              <a:rPr lang="it-IT" altLang="it-IT" sz="2800" dirty="0">
                <a:solidFill>
                  <a:schemeClr val="accent6">
                    <a:lumMod val="75000"/>
                  </a:schemeClr>
                </a:solidFill>
                <a:latin typeface="Arial" panose="020B0604020202020204" pitchFamily="34" charset="0"/>
                <a:cs typeface="Arial" panose="020B0604020202020204" pitchFamily="34" charset="0"/>
              </a:rPr>
              <a:t> </a:t>
            </a:r>
          </a:p>
        </p:txBody>
      </p:sp>
      <p:sp>
        <p:nvSpPr>
          <p:cNvPr id="58371" name="Rectangle 3">
            <a:extLst>
              <a:ext uri="{FF2B5EF4-FFF2-40B4-BE49-F238E27FC236}">
                <a16:creationId xmlns:a16="http://schemas.microsoft.com/office/drawing/2014/main" id="{55890656-F937-4C0D-BCB8-9368B97EDF9C}"/>
              </a:ext>
            </a:extLst>
          </p:cNvPr>
          <p:cNvSpPr>
            <a:spLocks noGrp="1" noChangeArrowheads="1"/>
          </p:cNvSpPr>
          <p:nvPr>
            <p:ph type="title"/>
          </p:nvPr>
        </p:nvSpPr>
        <p:spPr>
          <a:xfrm>
            <a:off x="919163" y="803275"/>
            <a:ext cx="7496175" cy="982663"/>
          </a:xfrm>
        </p:spPr>
        <p:txBody>
          <a:bodyPr/>
          <a:lstStyle/>
          <a:p>
            <a:pPr eaLnBrk="1" hangingPunct="1">
              <a:defRPr/>
            </a:pPr>
            <a:r>
              <a:rPr lang="it-IT" altLang="it-IT" sz="4000" dirty="0">
                <a:solidFill>
                  <a:schemeClr val="accent6">
                    <a:lumMod val="75000"/>
                  </a:schemeClr>
                </a:solidFill>
                <a:latin typeface="Arial" panose="020B0604020202020204" pitchFamily="34" charset="0"/>
                <a:cs typeface="Arial" panose="020B0604020202020204" pitchFamily="34" charset="0"/>
              </a:rPr>
              <a:t>6. L’ANALISI ECONOMICA</a:t>
            </a:r>
          </a:p>
        </p:txBody>
      </p:sp>
      <p:sp>
        <p:nvSpPr>
          <p:cNvPr id="76804" name="Segnaposto data 1">
            <a:extLst>
              <a:ext uri="{FF2B5EF4-FFF2-40B4-BE49-F238E27FC236}">
                <a16:creationId xmlns:a16="http://schemas.microsoft.com/office/drawing/2014/main" id="{1FFD9541-EA8D-4790-BE10-701C2C9777E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CD8C35FE-BF6F-489A-A471-C09FE384ACEB}"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76805" name="Segnaposto piè di pagina 2">
            <a:extLst>
              <a:ext uri="{FF2B5EF4-FFF2-40B4-BE49-F238E27FC236}">
                <a16:creationId xmlns:a16="http://schemas.microsoft.com/office/drawing/2014/main" id="{A715AB9D-1629-4855-9D48-146F6413E490}"/>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76806" name="Segnaposto numero diapositiva 3">
            <a:extLst>
              <a:ext uri="{FF2B5EF4-FFF2-40B4-BE49-F238E27FC236}">
                <a16:creationId xmlns:a16="http://schemas.microsoft.com/office/drawing/2014/main" id="{376E4EFC-3A56-4555-B0A2-DEB4C7C7BA87}"/>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44DDC85C-8F6F-4B3F-A7EE-0ECE72261F78}" type="slidenum">
              <a:rPr lang="it-IT" altLang="it-IT" sz="800" smtClean="0">
                <a:solidFill>
                  <a:srgbClr val="000000"/>
                </a:solidFill>
              </a:rPr>
              <a:pPr fontAlgn="base">
                <a:spcBef>
                  <a:spcPct val="0"/>
                </a:spcBef>
                <a:spcAft>
                  <a:spcPct val="0"/>
                </a:spcAft>
                <a:buFontTx/>
                <a:buNone/>
              </a:pPr>
              <a:t>43</a:t>
            </a:fld>
            <a:endParaRPr lang="it-IT" altLang="it-IT" sz="800">
              <a:solidFill>
                <a:srgbClr val="0000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D7071928-4591-4FF4-9090-6B6B230D7550}"/>
              </a:ext>
            </a:extLst>
          </p:cNvPr>
          <p:cNvSpPr>
            <a:spLocks noGrp="1" noChangeArrowheads="1"/>
          </p:cNvSpPr>
          <p:nvPr>
            <p:ph type="title"/>
          </p:nvPr>
        </p:nvSpPr>
        <p:spPr>
          <a:xfrm>
            <a:off x="701675" y="692150"/>
            <a:ext cx="7953375" cy="982663"/>
          </a:xfrm>
        </p:spPr>
        <p:txBody>
          <a:bodyPr/>
          <a:lstStyle/>
          <a:p>
            <a:pPr eaLnBrk="1" hangingPunct="1"/>
            <a:r>
              <a:rPr lang="it-IT" altLang="it-IT" sz="3300">
                <a:latin typeface="Arial" panose="020B0604020202020204" pitchFamily="34" charset="0"/>
                <a:cs typeface="Arial" panose="020B0604020202020204" pitchFamily="34" charset="0"/>
              </a:rPr>
              <a:t>PREVISIONI DI CONTO ECONOMICO</a:t>
            </a:r>
          </a:p>
        </p:txBody>
      </p:sp>
      <p:graphicFrame>
        <p:nvGraphicFramePr>
          <p:cNvPr id="166915" name="Group 3">
            <a:extLst>
              <a:ext uri="{FF2B5EF4-FFF2-40B4-BE49-F238E27FC236}">
                <a16:creationId xmlns:a16="http://schemas.microsoft.com/office/drawing/2014/main" id="{D26FC907-B40C-4100-9EB3-6BD61F1223D2}"/>
              </a:ext>
            </a:extLst>
          </p:cNvPr>
          <p:cNvGraphicFramePr>
            <a:graphicFrameLocks noGrp="1"/>
          </p:cNvGraphicFramePr>
          <p:nvPr/>
        </p:nvGraphicFramePr>
        <p:xfrm>
          <a:off x="533400" y="1670050"/>
          <a:ext cx="8291513" cy="4484688"/>
        </p:xfrm>
        <a:graphic>
          <a:graphicData uri="http://schemas.openxmlformats.org/drawingml/2006/table">
            <a:tbl>
              <a:tblPr/>
              <a:tblGrid>
                <a:gridCol w="3390528">
                  <a:extLst>
                    <a:ext uri="{9D8B030D-6E8A-4147-A177-3AD203B41FA5}">
                      <a16:colId xmlns:a16="http://schemas.microsoft.com/office/drawing/2014/main" val="20000"/>
                    </a:ext>
                  </a:extLst>
                </a:gridCol>
                <a:gridCol w="805235">
                  <a:extLst>
                    <a:ext uri="{9D8B030D-6E8A-4147-A177-3AD203B41FA5}">
                      <a16:colId xmlns:a16="http://schemas.microsoft.com/office/drawing/2014/main" val="20001"/>
                    </a:ext>
                  </a:extLst>
                </a:gridCol>
                <a:gridCol w="857250">
                  <a:extLst>
                    <a:ext uri="{9D8B030D-6E8A-4147-A177-3AD203B41FA5}">
                      <a16:colId xmlns:a16="http://schemas.microsoft.com/office/drawing/2014/main" val="20002"/>
                    </a:ext>
                  </a:extLst>
                </a:gridCol>
                <a:gridCol w="809625">
                  <a:extLst>
                    <a:ext uri="{9D8B030D-6E8A-4147-A177-3AD203B41FA5}">
                      <a16:colId xmlns:a16="http://schemas.microsoft.com/office/drawing/2014/main" val="20003"/>
                    </a:ext>
                  </a:extLst>
                </a:gridCol>
                <a:gridCol w="809625">
                  <a:extLst>
                    <a:ext uri="{9D8B030D-6E8A-4147-A177-3AD203B41FA5}">
                      <a16:colId xmlns:a16="http://schemas.microsoft.com/office/drawing/2014/main" val="20004"/>
                    </a:ext>
                  </a:extLst>
                </a:gridCol>
                <a:gridCol w="809625">
                  <a:extLst>
                    <a:ext uri="{9D8B030D-6E8A-4147-A177-3AD203B41FA5}">
                      <a16:colId xmlns:a16="http://schemas.microsoft.com/office/drawing/2014/main" val="20005"/>
                    </a:ext>
                  </a:extLst>
                </a:gridCol>
                <a:gridCol w="809625">
                  <a:extLst>
                    <a:ext uri="{9D8B030D-6E8A-4147-A177-3AD203B41FA5}">
                      <a16:colId xmlns:a16="http://schemas.microsoft.com/office/drawing/2014/main" val="20006"/>
                    </a:ext>
                  </a:extLst>
                </a:gridCol>
              </a:tblGrid>
              <a:tr h="774203">
                <a:tc rowSpan="2">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600" b="0" i="0" u="none" strike="noStrike" cap="none" normalizeH="0" baseline="0" dirty="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600" b="0" i="0" u="none" strike="noStrike" cap="none" normalizeH="0" baseline="0" dirty="0">
                        <a:ln>
                          <a:noFill/>
                        </a:ln>
                        <a:solidFill>
                          <a:schemeClr val="tx1"/>
                        </a:solidFill>
                        <a:effectLst/>
                        <a:latin typeface="Tahoma" pitchFamily="34" charset="0"/>
                      </a:endParaRP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dirty="0">
                          <a:ln>
                            <a:noFill/>
                          </a:ln>
                          <a:solidFill>
                            <a:schemeClr val="tx1"/>
                          </a:solidFill>
                          <a:effectLst/>
                          <a:latin typeface="Tahoma" pitchFamily="34" charset="0"/>
                        </a:rPr>
                        <a:t>Ricavi di vendita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dirty="0">
                          <a:ln>
                            <a:noFill/>
                          </a:ln>
                          <a:solidFill>
                            <a:schemeClr val="tx1"/>
                          </a:solidFill>
                          <a:effectLst/>
                          <a:latin typeface="Tahoma" pitchFamily="34" charset="0"/>
                        </a:rPr>
                        <a:t>Costo del venduto (=)</a:t>
                      </a:r>
                    </a:p>
                  </a:txBody>
                  <a:tcPr marT="45721" marB="4572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400" b="1" i="0" u="none" strike="noStrike" cap="none" normalizeH="0" baseline="0" dirty="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400" b="1" i="0" u="none" strike="noStrike" cap="none" normalizeH="0" baseline="0" dirty="0">
                          <a:ln>
                            <a:noFill/>
                          </a:ln>
                          <a:solidFill>
                            <a:schemeClr val="tx1"/>
                          </a:solidFill>
                          <a:effectLst/>
                          <a:latin typeface="Tahoma" pitchFamily="34" charset="0"/>
                        </a:rPr>
                        <a:t>Anno 0</a:t>
                      </a: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400" b="1" i="0" u="none" strike="noStrike" cap="none" normalizeH="0" baseline="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400" b="1" i="0" u="none" strike="noStrike" cap="none" normalizeH="0" baseline="0">
                          <a:ln>
                            <a:noFill/>
                          </a:ln>
                          <a:solidFill>
                            <a:schemeClr val="tx1"/>
                          </a:solidFill>
                          <a:effectLst/>
                          <a:latin typeface="Tahoma" pitchFamily="34" charset="0"/>
                        </a:rPr>
                        <a:t>Anno 1</a:t>
                      </a: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400" b="1" i="0" u="none" strike="noStrike" cap="none" normalizeH="0" baseline="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400" b="1" i="0" u="none" strike="noStrike" cap="none" normalizeH="0" baseline="0">
                          <a:ln>
                            <a:noFill/>
                          </a:ln>
                          <a:solidFill>
                            <a:schemeClr val="tx1"/>
                          </a:solidFill>
                          <a:effectLst/>
                          <a:latin typeface="Tahoma" pitchFamily="34" charset="0"/>
                        </a:rPr>
                        <a:t>Anno 2</a:t>
                      </a: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400" b="1" i="0" u="none" strike="noStrike" cap="none" normalizeH="0" baseline="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400" b="1" i="0" u="none" strike="noStrike" cap="none" normalizeH="0" baseline="0">
                          <a:ln>
                            <a:noFill/>
                          </a:ln>
                          <a:solidFill>
                            <a:schemeClr val="tx1"/>
                          </a:solidFill>
                          <a:effectLst/>
                          <a:latin typeface="Tahoma" pitchFamily="34" charset="0"/>
                        </a:rPr>
                        <a:t>Anno 3</a:t>
                      </a: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400" b="1" i="0" u="none" strike="noStrike" cap="none" normalizeH="0" baseline="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400" b="1" i="0" u="none" strike="noStrike" cap="none" normalizeH="0" baseline="0">
                          <a:ln>
                            <a:noFill/>
                          </a:ln>
                          <a:solidFill>
                            <a:schemeClr val="tx1"/>
                          </a:solidFill>
                          <a:effectLst/>
                          <a:latin typeface="Tahoma" pitchFamily="34" charset="0"/>
                        </a:rPr>
                        <a:t>Anno 4</a:t>
                      </a: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400" b="1" i="0" u="none" strike="noStrike" cap="none" normalizeH="0" baseline="0">
                        <a:ln>
                          <a:noFill/>
                        </a:ln>
                        <a:solidFill>
                          <a:schemeClr val="tx1"/>
                        </a:solidFill>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400" b="1" i="0" u="none" strike="noStrike" cap="none" normalizeH="0" baseline="0">
                          <a:ln>
                            <a:noFill/>
                          </a:ln>
                          <a:solidFill>
                            <a:schemeClr val="tx1"/>
                          </a:solidFill>
                          <a:effectLst/>
                          <a:latin typeface="Tahoma" pitchFamily="34" charset="0"/>
                        </a:rPr>
                        <a:t>Anno 5</a:t>
                      </a:r>
                    </a:p>
                  </a:txBody>
                  <a:tcPr marT="45721" marB="4572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35009">
                <a:tc vMerge="1">
                  <a:txBody>
                    <a:bodyPr/>
                    <a:lstStyle/>
                    <a:p>
                      <a:endParaRPr lang="it-IT"/>
                    </a:p>
                  </a:txBody>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44493">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a:ln>
                            <a:noFill/>
                          </a:ln>
                          <a:solidFill>
                            <a:schemeClr val="tx1"/>
                          </a:solidFill>
                          <a:effectLst/>
                          <a:latin typeface="Tahoma" pitchFamily="34" charset="0"/>
                        </a:rPr>
                        <a:t>Margine lordo (-)</a:t>
                      </a:r>
                    </a:p>
                  </a:txBody>
                  <a:tcPr marT="45721" marB="4572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0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0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0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0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0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10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20509">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dirty="0">
                          <a:ln>
                            <a:noFill/>
                          </a:ln>
                          <a:solidFill>
                            <a:schemeClr val="tx1"/>
                          </a:solidFill>
                          <a:effectLst/>
                          <a:latin typeface="Tahoma" pitchFamily="34" charset="0"/>
                        </a:rPr>
                        <a:t>Costi di sviluppo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dirty="0">
                          <a:ln>
                            <a:noFill/>
                          </a:ln>
                          <a:solidFill>
                            <a:schemeClr val="tx1"/>
                          </a:solidFill>
                          <a:effectLst/>
                          <a:latin typeface="Tahoma" pitchFamily="34" charset="0"/>
                        </a:rPr>
                        <a:t>Costi di Marketing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dirty="0">
                          <a:ln>
                            <a:noFill/>
                          </a:ln>
                          <a:solidFill>
                            <a:schemeClr val="tx1"/>
                          </a:solidFill>
                          <a:effectLst/>
                          <a:latin typeface="Tahoma" pitchFamily="34" charset="0"/>
                        </a:rPr>
                        <a:t>Imputazione dei costi (=)</a:t>
                      </a:r>
                    </a:p>
                  </a:txBody>
                  <a:tcPr marT="45721" marB="4572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4612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a:ln>
                            <a:noFill/>
                          </a:ln>
                          <a:solidFill>
                            <a:schemeClr val="tx1"/>
                          </a:solidFill>
                          <a:effectLst/>
                          <a:latin typeface="Tahoma" pitchFamily="34" charset="0"/>
                        </a:rPr>
                        <a:t>Contribuzione lorda (-)</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a:ln>
                            <a:noFill/>
                          </a:ln>
                          <a:solidFill>
                            <a:schemeClr val="tx1"/>
                          </a:solidFill>
                          <a:effectLst/>
                          <a:latin typeface="Tahoma" pitchFamily="34" charset="0"/>
                        </a:rPr>
                        <a:t>Contribuzione supplem. (=)</a:t>
                      </a:r>
                    </a:p>
                  </a:txBody>
                  <a:tcPr marT="45721" marB="4572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28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64352">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a:ln>
                            <a:noFill/>
                          </a:ln>
                          <a:solidFill>
                            <a:schemeClr val="tx1"/>
                          </a:solidFill>
                          <a:effectLst/>
                          <a:latin typeface="Tahoma" pitchFamily="34" charset="0"/>
                        </a:rPr>
                        <a:t>Contribuzione netta</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a:ln>
                            <a:noFill/>
                          </a:ln>
                          <a:solidFill>
                            <a:schemeClr val="tx1"/>
                          </a:solidFill>
                          <a:effectLst/>
                          <a:latin typeface="Tahoma" pitchFamily="34" charset="0"/>
                        </a:rPr>
                        <a:t>Contribuzione scontata</a:t>
                      </a:r>
                    </a:p>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r>
                        <a:rPr kumimoji="0" lang="it-IT" sz="1600" b="1" i="0" u="none" strike="noStrike" cap="none" normalizeH="0" baseline="0">
                          <a:ln>
                            <a:noFill/>
                          </a:ln>
                          <a:solidFill>
                            <a:schemeClr val="tx1"/>
                          </a:solidFill>
                          <a:effectLst/>
                          <a:latin typeface="Tahoma" pitchFamily="34" charset="0"/>
                        </a:rPr>
                        <a:t>Flusso di cassa cumulativo scontato</a:t>
                      </a:r>
                    </a:p>
                  </a:txBody>
                  <a:tcPr marT="45721" marB="45721"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folHlink"/>
                        </a:buClr>
                        <a:buSzPct val="60000"/>
                        <a:buFont typeface="Wingdings" pitchFamily="2" charset="2"/>
                        <a:buNone/>
                        <a:tabLst/>
                      </a:pPr>
                      <a:endParaRPr kumimoji="0" lang="it-IT" sz="900" b="0" i="0" u="none" strike="noStrike" cap="none" normalizeH="0" baseline="0" dirty="0">
                        <a:ln>
                          <a:noFill/>
                        </a:ln>
                        <a:solidFill>
                          <a:schemeClr val="tx1"/>
                        </a:solidFill>
                        <a:effectLst/>
                        <a:latin typeface="Tahoma" pitchFamily="34" charset="0"/>
                      </a:endParaRPr>
                    </a:p>
                  </a:txBody>
                  <a:tcPr marT="45721" marB="45721"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77884" name="Segnaposto data 1">
            <a:extLst>
              <a:ext uri="{FF2B5EF4-FFF2-40B4-BE49-F238E27FC236}">
                <a16:creationId xmlns:a16="http://schemas.microsoft.com/office/drawing/2014/main" id="{D3B197D2-5F94-44D4-ABA0-78A5638658F7}"/>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42D7EDA-4F05-4539-8167-9B8A0FB9678F}"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77885" name="Segnaposto piè di pagina 2">
            <a:extLst>
              <a:ext uri="{FF2B5EF4-FFF2-40B4-BE49-F238E27FC236}">
                <a16:creationId xmlns:a16="http://schemas.microsoft.com/office/drawing/2014/main" id="{07AB16EB-BB01-4077-9444-6182DB4BD5A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77886" name="Segnaposto numero diapositiva 3">
            <a:extLst>
              <a:ext uri="{FF2B5EF4-FFF2-40B4-BE49-F238E27FC236}">
                <a16:creationId xmlns:a16="http://schemas.microsoft.com/office/drawing/2014/main" id="{2D35ACC2-F18E-444C-A3B0-21EE09F728B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5E47EA3-3E01-4C69-89D3-D4C4BCBB3C39}" type="slidenum">
              <a:rPr lang="it-IT" altLang="it-IT" sz="800" smtClean="0">
                <a:solidFill>
                  <a:srgbClr val="000000"/>
                </a:solidFill>
              </a:rPr>
              <a:pPr fontAlgn="base">
                <a:spcBef>
                  <a:spcPct val="0"/>
                </a:spcBef>
                <a:spcAft>
                  <a:spcPct val="0"/>
                </a:spcAft>
                <a:buFontTx/>
                <a:buNone/>
              </a:pPr>
              <a:t>44</a:t>
            </a:fld>
            <a:endParaRPr lang="it-IT" altLang="it-IT" sz="800">
              <a:solidFill>
                <a:srgbClr val="000000"/>
              </a:solidFill>
            </a:endParaRPr>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2449A183-1BAF-469A-9551-92BC97F2D238}"/>
              </a:ext>
            </a:extLst>
          </p:cNvPr>
          <p:cNvSpPr>
            <a:spLocks noGrp="1" noChangeArrowheads="1"/>
          </p:cNvSpPr>
          <p:nvPr>
            <p:ph type="title"/>
          </p:nvPr>
        </p:nvSpPr>
        <p:spPr>
          <a:xfrm>
            <a:off x="823913" y="836613"/>
            <a:ext cx="7496175" cy="762000"/>
          </a:xfrm>
          <a:ln>
            <a:solidFill>
              <a:schemeClr val="bg1"/>
            </a:solidFill>
            <a:miter lim="800000"/>
            <a:headEnd/>
            <a:tailEnd/>
          </a:ln>
        </p:spPr>
        <p:txBody>
          <a:bodyPr/>
          <a:lstStyle/>
          <a:p>
            <a:pPr eaLnBrk="1" hangingPunct="1">
              <a:defRPr/>
            </a:pPr>
            <a:r>
              <a:rPr lang="it-IT" altLang="it-IT" sz="4000" dirty="0">
                <a:solidFill>
                  <a:schemeClr val="accent6">
                    <a:lumMod val="75000"/>
                  </a:schemeClr>
                </a:solidFill>
                <a:latin typeface="Arial" panose="020B0604020202020204" pitchFamily="34" charset="0"/>
                <a:cs typeface="Arial" panose="020B0604020202020204" pitchFamily="34" charset="0"/>
              </a:rPr>
              <a:t>8. I TEST DI MERCATO</a:t>
            </a:r>
          </a:p>
        </p:txBody>
      </p:sp>
      <p:sp>
        <p:nvSpPr>
          <p:cNvPr id="60419" name="Rectangle 3">
            <a:extLst>
              <a:ext uri="{FF2B5EF4-FFF2-40B4-BE49-F238E27FC236}">
                <a16:creationId xmlns:a16="http://schemas.microsoft.com/office/drawing/2014/main" id="{B1B2BEE1-E6D3-41C8-8663-7039A37D8166}"/>
              </a:ext>
            </a:extLst>
          </p:cNvPr>
          <p:cNvSpPr>
            <a:spLocks noGrp="1" noChangeArrowheads="1"/>
          </p:cNvSpPr>
          <p:nvPr>
            <p:ph type="body" idx="1"/>
          </p:nvPr>
        </p:nvSpPr>
        <p:spPr>
          <a:xfrm>
            <a:off x="228600" y="1712913"/>
            <a:ext cx="8686800" cy="4459287"/>
          </a:xfrm>
        </p:spPr>
        <p:txBody>
          <a:bodyPr/>
          <a:lstStyle/>
          <a:p>
            <a:pPr eaLnBrk="1" hangingPunct="1">
              <a:buFont typeface="Wingdings" panose="05000000000000000000" pitchFamily="2" charset="2"/>
              <a:buNone/>
              <a:defRPr/>
            </a:pPr>
            <a:r>
              <a:rPr lang="it-IT" altLang="it-IT" sz="2400" dirty="0">
                <a:latin typeface="Arial" panose="020B0604020202020204" pitchFamily="34" charset="0"/>
                <a:cs typeface="Arial" panose="020B0604020202020204" pitchFamily="34" charset="0"/>
              </a:rPr>
              <a:t>    Il test di mercato consiste nell’accertare come i consumatori e gli intermediari si comportano nei confronti del prodotto, nonché nella valutazione dell’ampiezza del mercato.</a:t>
            </a:r>
          </a:p>
          <a:p>
            <a:pPr eaLnBrk="1" hangingPunct="1">
              <a:buFont typeface="Wingdings" panose="05000000000000000000" pitchFamily="2" charset="2"/>
              <a:buNone/>
              <a:defRPr/>
            </a:pPr>
            <a:r>
              <a:rPr lang="it-IT" altLang="it-IT" sz="2000" dirty="0">
                <a:latin typeface="Arial" panose="020B0604020202020204" pitchFamily="34" charset="0"/>
                <a:cs typeface="Arial" panose="020B0604020202020204" pitchFamily="34" charset="0"/>
              </a:rPr>
              <a:t>	</a:t>
            </a:r>
            <a:r>
              <a:rPr lang="it-IT" altLang="it-IT" sz="2200" dirty="0">
                <a:solidFill>
                  <a:schemeClr val="accent6">
                    <a:lumMod val="75000"/>
                  </a:schemeClr>
                </a:solidFill>
                <a:latin typeface="Arial" panose="020B0604020202020204" pitchFamily="34" charset="0"/>
                <a:cs typeface="Arial" panose="020B0604020202020204" pitchFamily="34" charset="0"/>
              </a:rPr>
              <a:t>Se ne possono ricavare informazioni:</a:t>
            </a:r>
          </a:p>
          <a:p>
            <a:pPr lvl="1" eaLnBrk="1" hangingPunct="1">
              <a:buFontTx/>
              <a:buChar char="•"/>
              <a:defRPr/>
            </a:pPr>
            <a:r>
              <a:rPr lang="it-IT" altLang="it-IT" sz="2200" dirty="0">
                <a:latin typeface="Arial" panose="020B0604020202020204" pitchFamily="34" charset="0"/>
                <a:cs typeface="Arial" panose="020B0604020202020204" pitchFamily="34" charset="0"/>
              </a:rPr>
              <a:t>sugli acquirenti e gli intermediari</a:t>
            </a:r>
          </a:p>
          <a:p>
            <a:pPr lvl="1" eaLnBrk="1" hangingPunct="1">
              <a:buFontTx/>
              <a:buChar char="•"/>
              <a:defRPr/>
            </a:pPr>
            <a:r>
              <a:rPr lang="it-IT" altLang="it-IT" sz="2200" dirty="0">
                <a:latin typeface="Arial" panose="020B0604020202020204" pitchFamily="34" charset="0"/>
                <a:cs typeface="Arial" panose="020B0604020202020204" pitchFamily="34" charset="0"/>
              </a:rPr>
              <a:t>sull’efficacia dei programmi di marketing</a:t>
            </a:r>
          </a:p>
          <a:p>
            <a:pPr lvl="1" eaLnBrk="1" hangingPunct="1">
              <a:buFontTx/>
              <a:buChar char="•"/>
              <a:defRPr/>
            </a:pPr>
            <a:r>
              <a:rPr lang="it-IT" altLang="it-IT" sz="2200" dirty="0">
                <a:latin typeface="Arial" panose="020B0604020202020204" pitchFamily="34" charset="0"/>
                <a:cs typeface="Arial" panose="020B0604020202020204" pitchFamily="34" charset="0"/>
              </a:rPr>
              <a:t>la potenzialità dei vari mercati…</a:t>
            </a:r>
          </a:p>
          <a:p>
            <a:pPr eaLnBrk="1" hangingPunct="1">
              <a:buFontTx/>
              <a:buNone/>
              <a:defRPr/>
            </a:pPr>
            <a:r>
              <a:rPr lang="it-IT" altLang="it-IT" sz="2400" dirty="0">
                <a:solidFill>
                  <a:schemeClr val="folHlink"/>
                </a:solidFill>
                <a:latin typeface="Arial" panose="020B0604020202020204" pitchFamily="34" charset="0"/>
                <a:cs typeface="Arial" panose="020B0604020202020204" pitchFamily="34" charset="0"/>
              </a:rPr>
              <a:t>	</a:t>
            </a:r>
            <a:r>
              <a:rPr lang="it-IT" altLang="it-IT" sz="2400" dirty="0">
                <a:solidFill>
                  <a:schemeClr val="accent6">
                    <a:lumMod val="75000"/>
                  </a:schemeClr>
                </a:solidFill>
                <a:latin typeface="Arial" panose="020B0604020202020204" pitchFamily="34" charset="0"/>
                <a:cs typeface="Arial" panose="020B0604020202020204" pitchFamily="34" charset="0"/>
              </a:rPr>
              <a:t>I problemi principali riguardano:</a:t>
            </a:r>
          </a:p>
          <a:p>
            <a:pPr lvl="1" eaLnBrk="1" hangingPunct="1">
              <a:buFontTx/>
              <a:buChar char="-"/>
              <a:defRPr/>
            </a:pPr>
            <a:r>
              <a:rPr lang="it-IT" altLang="it-IT" sz="2200" dirty="0">
                <a:latin typeface="Arial" panose="020B0604020202020204" pitchFamily="34" charset="0"/>
                <a:cs typeface="Arial" panose="020B0604020202020204" pitchFamily="34" charset="0"/>
              </a:rPr>
              <a:t>entità f(rischiosità, tempo, costo)</a:t>
            </a:r>
          </a:p>
          <a:p>
            <a:pPr lvl="1" eaLnBrk="1" hangingPunct="1">
              <a:buFontTx/>
              <a:buChar char="-"/>
              <a:defRPr/>
            </a:pPr>
            <a:r>
              <a:rPr lang="it-IT" altLang="it-IT" sz="2200" dirty="0">
                <a:latin typeface="Arial" panose="020B0604020202020204" pitchFamily="34" charset="0"/>
                <a:cs typeface="Arial" panose="020B0604020202020204" pitchFamily="34" charset="0"/>
              </a:rPr>
              <a:t>tipo di test da effettuare (per beni di consumo, per beni industriali)</a:t>
            </a:r>
          </a:p>
        </p:txBody>
      </p:sp>
      <p:sp>
        <p:nvSpPr>
          <p:cNvPr id="78852" name="Segnaposto data 1">
            <a:extLst>
              <a:ext uri="{FF2B5EF4-FFF2-40B4-BE49-F238E27FC236}">
                <a16:creationId xmlns:a16="http://schemas.microsoft.com/office/drawing/2014/main" id="{233E61DC-3C08-4177-9432-62D66A529963}"/>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A2C36838-20A3-4FE3-9A56-7A8C520340B4}"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78853" name="Segnaposto piè di pagina 2">
            <a:extLst>
              <a:ext uri="{FF2B5EF4-FFF2-40B4-BE49-F238E27FC236}">
                <a16:creationId xmlns:a16="http://schemas.microsoft.com/office/drawing/2014/main" id="{5408A7F6-B837-4972-B55C-D11D9BE9188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78854" name="Segnaposto numero diapositiva 3">
            <a:extLst>
              <a:ext uri="{FF2B5EF4-FFF2-40B4-BE49-F238E27FC236}">
                <a16:creationId xmlns:a16="http://schemas.microsoft.com/office/drawing/2014/main" id="{43D092F3-7629-4E6F-A523-473844E74D60}"/>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0DA0F381-74C1-49DA-8769-AC7FE4F8A1DA}" type="slidenum">
              <a:rPr lang="it-IT" altLang="it-IT" sz="800" smtClean="0">
                <a:solidFill>
                  <a:srgbClr val="000000"/>
                </a:solidFill>
              </a:rPr>
              <a:pPr fontAlgn="base">
                <a:spcBef>
                  <a:spcPct val="0"/>
                </a:spcBef>
                <a:spcAft>
                  <a:spcPct val="0"/>
                </a:spcAft>
                <a:buFontTx/>
                <a:buNone/>
              </a:pPr>
              <a:t>45</a:t>
            </a:fld>
            <a:endParaRPr lang="it-IT" altLang="it-IT" sz="800">
              <a:solidFill>
                <a:srgbClr val="000000"/>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2">
            <a:extLst>
              <a:ext uri="{FF2B5EF4-FFF2-40B4-BE49-F238E27FC236}">
                <a16:creationId xmlns:a16="http://schemas.microsoft.com/office/drawing/2014/main" id="{5341AB72-B6A8-4B82-AE2A-DB44FACB33F2}"/>
              </a:ext>
            </a:extLst>
          </p:cNvPr>
          <p:cNvSpPr>
            <a:spLocks noGrp="1" noChangeArrowheads="1"/>
          </p:cNvSpPr>
          <p:nvPr>
            <p:ph type="title"/>
          </p:nvPr>
        </p:nvSpPr>
        <p:spPr>
          <a:xfrm>
            <a:off x="457200" y="1054100"/>
            <a:ext cx="8229600" cy="558800"/>
          </a:xfrm>
        </p:spPr>
        <p:txBody>
          <a:bodyPr rtlCol="0">
            <a:normAutofit fontScale="90000"/>
          </a:bodyPr>
          <a:lstStyle/>
          <a:p>
            <a:pPr eaLnBrk="1" fontAlgn="auto" hangingPunct="1">
              <a:spcAft>
                <a:spcPts val="0"/>
              </a:spcAft>
              <a:defRPr/>
            </a:pPr>
            <a:r>
              <a:rPr lang="it-IT" altLang="it-IT" sz="4000" dirty="0"/>
              <a:t>Il processo di sviluppo dei nuovi prodotti</a:t>
            </a:r>
          </a:p>
        </p:txBody>
      </p:sp>
      <p:sp>
        <p:nvSpPr>
          <p:cNvPr id="56325" name="Rectangle 3">
            <a:extLst>
              <a:ext uri="{FF2B5EF4-FFF2-40B4-BE49-F238E27FC236}">
                <a16:creationId xmlns:a16="http://schemas.microsoft.com/office/drawing/2014/main" id="{AB19A161-0B2A-434E-AE9B-3FF72404D0D5}"/>
              </a:ext>
            </a:extLst>
          </p:cNvPr>
          <p:cNvSpPr>
            <a:spLocks noGrp="1" noChangeArrowheads="1"/>
          </p:cNvSpPr>
          <p:nvPr>
            <p:ph type="body" idx="1"/>
          </p:nvPr>
        </p:nvSpPr>
        <p:spPr>
          <a:xfrm>
            <a:off x="609600" y="1966913"/>
            <a:ext cx="8294688" cy="4357687"/>
          </a:xfrm>
        </p:spPr>
        <p:txBody>
          <a:bodyPr rtlCol="0">
            <a:normAutofit lnSpcReduction="10000"/>
          </a:bodyPr>
          <a:lstStyle/>
          <a:p>
            <a:pPr eaLnBrk="1" fontAlgn="auto" hangingPunct="1">
              <a:lnSpc>
                <a:spcPct val="90000"/>
              </a:lnSpc>
              <a:spcAft>
                <a:spcPts val="0"/>
              </a:spcAft>
              <a:buFont typeface="Wingdings" panose="05000000000000000000" pitchFamily="2" charset="2"/>
              <a:buNone/>
              <a:defRPr/>
            </a:pPr>
            <a:r>
              <a:rPr lang="it-IT" altLang="it-IT" sz="3000" dirty="0"/>
              <a:t>1. Generazione delle idee</a:t>
            </a:r>
          </a:p>
          <a:p>
            <a:pPr eaLnBrk="1" fontAlgn="auto" hangingPunct="1">
              <a:lnSpc>
                <a:spcPct val="90000"/>
              </a:lnSpc>
              <a:spcAft>
                <a:spcPts val="0"/>
              </a:spcAft>
              <a:buFont typeface="Wingdings" panose="05000000000000000000" pitchFamily="2" charset="2"/>
              <a:buNone/>
              <a:defRPr/>
            </a:pPr>
            <a:r>
              <a:rPr lang="it-IT" altLang="it-IT" sz="3000" dirty="0"/>
              <a:t>2. Selezione delle idee </a:t>
            </a:r>
          </a:p>
          <a:p>
            <a:pPr eaLnBrk="1" fontAlgn="auto" hangingPunct="1">
              <a:lnSpc>
                <a:spcPct val="90000"/>
              </a:lnSpc>
              <a:spcAft>
                <a:spcPts val="0"/>
              </a:spcAft>
              <a:buFont typeface="Wingdings" panose="05000000000000000000" pitchFamily="2" charset="2"/>
              <a:buNone/>
              <a:defRPr/>
            </a:pPr>
            <a:r>
              <a:rPr lang="it-IT" altLang="it-IT" sz="3000" dirty="0"/>
              <a:t>3. Sviluppo delle idee</a:t>
            </a:r>
          </a:p>
          <a:p>
            <a:pPr eaLnBrk="1" fontAlgn="auto" hangingPunct="1">
              <a:lnSpc>
                <a:spcPct val="90000"/>
              </a:lnSpc>
              <a:spcAft>
                <a:spcPts val="0"/>
              </a:spcAft>
              <a:buFont typeface="Wingdings" panose="05000000000000000000" pitchFamily="2" charset="2"/>
              <a:buNone/>
              <a:defRPr/>
            </a:pPr>
            <a:r>
              <a:rPr lang="it-IT" altLang="it-IT" sz="3000" dirty="0"/>
              <a:t>4. Posizionamento e sperimentazione del concetto di prodotto</a:t>
            </a:r>
          </a:p>
          <a:p>
            <a:pPr eaLnBrk="1" fontAlgn="auto" hangingPunct="1">
              <a:lnSpc>
                <a:spcPct val="90000"/>
              </a:lnSpc>
              <a:spcAft>
                <a:spcPts val="0"/>
              </a:spcAft>
              <a:buFont typeface="Wingdings" panose="05000000000000000000" pitchFamily="2" charset="2"/>
              <a:buNone/>
              <a:defRPr/>
            </a:pPr>
            <a:r>
              <a:rPr lang="it-IT" altLang="it-IT" sz="3000" dirty="0"/>
              <a:t>5. Strategia di marketing</a:t>
            </a:r>
          </a:p>
          <a:p>
            <a:pPr eaLnBrk="1" fontAlgn="auto" hangingPunct="1">
              <a:lnSpc>
                <a:spcPct val="90000"/>
              </a:lnSpc>
              <a:spcAft>
                <a:spcPts val="0"/>
              </a:spcAft>
              <a:buFont typeface="Wingdings" panose="05000000000000000000" pitchFamily="2" charset="2"/>
              <a:buNone/>
              <a:defRPr/>
            </a:pPr>
            <a:r>
              <a:rPr lang="it-IT" altLang="it-IT" sz="3000" dirty="0"/>
              <a:t>6. Analisi economica</a:t>
            </a:r>
          </a:p>
          <a:p>
            <a:pPr eaLnBrk="1" fontAlgn="auto" hangingPunct="1">
              <a:lnSpc>
                <a:spcPct val="90000"/>
              </a:lnSpc>
              <a:spcAft>
                <a:spcPts val="0"/>
              </a:spcAft>
              <a:buFont typeface="Wingdings" panose="05000000000000000000" pitchFamily="2" charset="2"/>
              <a:buNone/>
              <a:defRPr/>
            </a:pPr>
            <a:r>
              <a:rPr lang="it-IT" altLang="it-IT" sz="3000" dirty="0"/>
              <a:t>7. Sviluppo del prodotto</a:t>
            </a:r>
          </a:p>
          <a:p>
            <a:pPr eaLnBrk="1" fontAlgn="auto" hangingPunct="1">
              <a:lnSpc>
                <a:spcPct val="90000"/>
              </a:lnSpc>
              <a:spcAft>
                <a:spcPts val="0"/>
              </a:spcAft>
              <a:buFont typeface="Wingdings" panose="05000000000000000000" pitchFamily="2" charset="2"/>
              <a:buNone/>
              <a:defRPr/>
            </a:pPr>
            <a:r>
              <a:rPr lang="it-IT" altLang="it-IT" sz="3000" dirty="0"/>
              <a:t>8. Test di mercato e </a:t>
            </a:r>
            <a:r>
              <a:rPr lang="it-IT" altLang="it-IT" sz="3000" dirty="0">
                <a:solidFill>
                  <a:schemeClr val="accent6">
                    <a:lumMod val="75000"/>
                  </a:schemeClr>
                </a:solidFill>
              </a:rPr>
              <a:t>commercializzazione</a:t>
            </a:r>
          </a:p>
        </p:txBody>
      </p:sp>
      <p:graphicFrame>
        <p:nvGraphicFramePr>
          <p:cNvPr id="81924" name="Object 0">
            <a:extLst>
              <a:ext uri="{FF2B5EF4-FFF2-40B4-BE49-F238E27FC236}">
                <a16:creationId xmlns:a16="http://schemas.microsoft.com/office/drawing/2014/main" id="{E57CC98A-145E-4A51-87BA-AF6B07199ED5}"/>
              </a:ext>
            </a:extLst>
          </p:cNvPr>
          <p:cNvGraphicFramePr>
            <a:graphicFrameLocks noChangeAspect="1"/>
          </p:cNvGraphicFramePr>
          <p:nvPr/>
        </p:nvGraphicFramePr>
        <p:xfrm>
          <a:off x="6400800" y="1908175"/>
          <a:ext cx="1981200" cy="1344613"/>
        </p:xfrm>
        <a:graphic>
          <a:graphicData uri="http://schemas.openxmlformats.org/presentationml/2006/ole">
            <mc:AlternateContent xmlns:mc="http://schemas.openxmlformats.org/markup-compatibility/2006">
              <mc:Choice xmlns:v="urn:schemas-microsoft-com:vml" Requires="v">
                <p:oleObj spid="_x0000_s81934" name="Clip" r:id="rId3" imgW="4575018" imgH="3108356" progId="MS_ClipArt_Gallery.5">
                  <p:embed/>
                </p:oleObj>
              </mc:Choice>
              <mc:Fallback>
                <p:oleObj name="Clip" r:id="rId3" imgW="4575018" imgH="3108356" progId="MS_ClipArt_Gallery.5">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1908175"/>
                        <a:ext cx="1981200" cy="13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1925" name="Segnaposto data 1">
            <a:extLst>
              <a:ext uri="{FF2B5EF4-FFF2-40B4-BE49-F238E27FC236}">
                <a16:creationId xmlns:a16="http://schemas.microsoft.com/office/drawing/2014/main" id="{53C41B6E-3E8F-4DA8-8DD8-308355C6D6D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2596930A-5FB5-4495-BE79-1815506375D7}"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81926" name="Segnaposto piè di pagina 2">
            <a:extLst>
              <a:ext uri="{FF2B5EF4-FFF2-40B4-BE49-F238E27FC236}">
                <a16:creationId xmlns:a16="http://schemas.microsoft.com/office/drawing/2014/main" id="{7743CC1E-5F9C-41DB-AA72-4CC921DF8FC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81927" name="Segnaposto numero diapositiva 3">
            <a:extLst>
              <a:ext uri="{FF2B5EF4-FFF2-40B4-BE49-F238E27FC236}">
                <a16:creationId xmlns:a16="http://schemas.microsoft.com/office/drawing/2014/main" id="{ED670790-4E89-41D1-85F5-323A858941E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E904310-6DE0-4286-94DE-C30CC46BB57E}" type="slidenum">
              <a:rPr lang="it-IT" altLang="it-IT" sz="800" smtClean="0">
                <a:solidFill>
                  <a:srgbClr val="000000"/>
                </a:solidFill>
              </a:rPr>
              <a:pPr fontAlgn="base">
                <a:spcBef>
                  <a:spcPct val="0"/>
                </a:spcBef>
                <a:spcAft>
                  <a:spcPct val="0"/>
                </a:spcAft>
                <a:buFontTx/>
                <a:buNone/>
              </a:pPr>
              <a:t>46</a:t>
            </a:fld>
            <a:endParaRPr lang="it-IT" altLang="it-IT" sz="800">
              <a:solidFill>
                <a:srgbClr val="000000"/>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1026">
            <a:extLst>
              <a:ext uri="{FF2B5EF4-FFF2-40B4-BE49-F238E27FC236}">
                <a16:creationId xmlns:a16="http://schemas.microsoft.com/office/drawing/2014/main" id="{FB8892FB-618B-41EA-866A-688DBE8A4BF3}"/>
              </a:ext>
            </a:extLst>
          </p:cNvPr>
          <p:cNvSpPr>
            <a:spLocks noGrp="1" noChangeArrowheads="1"/>
          </p:cNvSpPr>
          <p:nvPr>
            <p:ph type="title"/>
          </p:nvPr>
        </p:nvSpPr>
        <p:spPr>
          <a:xfrm>
            <a:off x="1143000" y="838200"/>
            <a:ext cx="6697663" cy="990600"/>
          </a:xfrm>
        </p:spPr>
        <p:txBody>
          <a:bodyPr rtlCol="0">
            <a:noAutofit/>
          </a:bodyPr>
          <a:lstStyle/>
          <a:p>
            <a:pPr eaLnBrk="1" fontAlgn="auto" hangingPunct="1">
              <a:spcAft>
                <a:spcPts val="0"/>
              </a:spcAft>
              <a:defRPr/>
            </a:pPr>
            <a:r>
              <a:rPr lang="it-IT" altLang="it-IT" sz="3200" dirty="0">
                <a:solidFill>
                  <a:schemeClr val="accent6">
                    <a:lumMod val="75000"/>
                  </a:schemeClr>
                </a:solidFill>
              </a:rPr>
              <a:t>LA POLITICA DI MARCA o BRANDING</a:t>
            </a:r>
          </a:p>
        </p:txBody>
      </p:sp>
      <p:sp>
        <p:nvSpPr>
          <p:cNvPr id="82947" name="Rectangle 1027">
            <a:extLst>
              <a:ext uri="{FF2B5EF4-FFF2-40B4-BE49-F238E27FC236}">
                <a16:creationId xmlns:a16="http://schemas.microsoft.com/office/drawing/2014/main" id="{9343BEA5-2B11-4864-93F6-D256A6EB321A}"/>
              </a:ext>
            </a:extLst>
          </p:cNvPr>
          <p:cNvSpPr>
            <a:spLocks noGrp="1" noChangeArrowheads="1"/>
          </p:cNvSpPr>
          <p:nvPr>
            <p:ph type="body" idx="1"/>
          </p:nvPr>
        </p:nvSpPr>
        <p:spPr>
          <a:xfrm>
            <a:off x="304800" y="2017713"/>
            <a:ext cx="8650288" cy="4306887"/>
          </a:xfrm>
        </p:spPr>
        <p:txBody>
          <a:bodyPr/>
          <a:lstStyle/>
          <a:p>
            <a:pPr eaLnBrk="1" hangingPunct="1">
              <a:buFont typeface="Wingdings" panose="05000000000000000000" pitchFamily="2" charset="2"/>
              <a:buNone/>
            </a:pPr>
            <a:r>
              <a:rPr lang="it-IT" altLang="it-IT">
                <a:latin typeface="Arial" panose="020B0604020202020204" pitchFamily="34" charset="0"/>
                <a:cs typeface="Arial" panose="020B0604020202020204" pitchFamily="34" charset="0"/>
              </a:rPr>
              <a:t>	La definizione di una politica di marca è importante perché :</a:t>
            </a:r>
          </a:p>
          <a:p>
            <a:pPr eaLnBrk="1" hangingPunct="1">
              <a:buFontTx/>
              <a:buChar char="-"/>
            </a:pPr>
            <a:r>
              <a:rPr lang="it-IT" altLang="it-IT">
                <a:latin typeface="Arial" panose="020B0604020202020204" pitchFamily="34" charset="0"/>
                <a:cs typeface="Arial" panose="020B0604020202020204" pitchFamily="34" charset="0"/>
              </a:rPr>
              <a:t>la marca AGGIUNGE VALORE al prodotto</a:t>
            </a:r>
          </a:p>
          <a:p>
            <a:pPr eaLnBrk="1" hangingPunct="1">
              <a:buFontTx/>
              <a:buChar char="-"/>
            </a:pPr>
            <a:r>
              <a:rPr lang="it-IT" altLang="it-IT">
                <a:latin typeface="Arial" panose="020B0604020202020204" pitchFamily="34" charset="0"/>
                <a:cs typeface="Arial" panose="020B0604020202020204" pitchFamily="34" charset="0"/>
              </a:rPr>
              <a:t>richiede notevoli RISORSE FINANZIARIE (pubblicità e promozione)</a:t>
            </a:r>
          </a:p>
          <a:p>
            <a:pPr eaLnBrk="1" hangingPunct="1">
              <a:buFontTx/>
              <a:buChar char="-"/>
            </a:pPr>
            <a:r>
              <a:rPr lang="it-IT" altLang="it-IT">
                <a:latin typeface="Arial" panose="020B0604020202020204" pitchFamily="34" charset="0"/>
                <a:cs typeface="Arial" panose="020B0604020202020204" pitchFamily="34" charset="0"/>
              </a:rPr>
              <a:t>crea un CAPITALE D’IMMAGINE            (fiducia – fedeltà)</a:t>
            </a:r>
          </a:p>
        </p:txBody>
      </p:sp>
      <p:grpSp>
        <p:nvGrpSpPr>
          <p:cNvPr id="82948" name="Group 1113">
            <a:extLst>
              <a:ext uri="{FF2B5EF4-FFF2-40B4-BE49-F238E27FC236}">
                <a16:creationId xmlns:a16="http://schemas.microsoft.com/office/drawing/2014/main" id="{650F6A15-24D8-4D75-B734-1D742106F17D}"/>
              </a:ext>
            </a:extLst>
          </p:cNvPr>
          <p:cNvGrpSpPr>
            <a:grpSpLocks/>
          </p:cNvGrpSpPr>
          <p:nvPr/>
        </p:nvGrpSpPr>
        <p:grpSpPr bwMode="auto">
          <a:xfrm>
            <a:off x="6545263" y="4365625"/>
            <a:ext cx="2225675" cy="1687513"/>
            <a:chOff x="2386" y="3046"/>
            <a:chExt cx="1402" cy="1063"/>
          </a:xfrm>
        </p:grpSpPr>
        <p:sp>
          <p:nvSpPr>
            <p:cNvPr id="82952" name="Rectangle 1029">
              <a:extLst>
                <a:ext uri="{FF2B5EF4-FFF2-40B4-BE49-F238E27FC236}">
                  <a16:creationId xmlns:a16="http://schemas.microsoft.com/office/drawing/2014/main" id="{B0B7F9FC-12B2-460D-A52E-2BBDF2C5FF3F}"/>
                </a:ext>
              </a:extLst>
            </p:cNvPr>
            <p:cNvSpPr>
              <a:spLocks noChangeArrowheads="1"/>
            </p:cNvSpPr>
            <p:nvPr/>
          </p:nvSpPr>
          <p:spPr bwMode="auto">
            <a:xfrm>
              <a:off x="2386" y="3404"/>
              <a:ext cx="1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lgn="ctr" eaLnBrk="1" hangingPunct="1">
                <a:buClr>
                  <a:schemeClr val="folHlink"/>
                </a:buClr>
                <a:buSzPct val="60000"/>
                <a:buFontTx/>
                <a:buNone/>
              </a:pPr>
              <a:endParaRPr lang="it-IT" altLang="it-IT" sz="2000" i="1">
                <a:latin typeface="Times New Roman" panose="02020603050405020304" pitchFamily="18" charset="0"/>
              </a:endParaRPr>
            </a:p>
          </p:txBody>
        </p:sp>
        <p:sp>
          <p:nvSpPr>
            <p:cNvPr id="82953" name="Freeform 1033">
              <a:extLst>
                <a:ext uri="{FF2B5EF4-FFF2-40B4-BE49-F238E27FC236}">
                  <a16:creationId xmlns:a16="http://schemas.microsoft.com/office/drawing/2014/main" id="{49FD965C-7BCE-4C58-8A23-1C04FB373A1B}"/>
                </a:ext>
              </a:extLst>
            </p:cNvPr>
            <p:cNvSpPr>
              <a:spLocks/>
            </p:cNvSpPr>
            <p:nvPr/>
          </p:nvSpPr>
          <p:spPr bwMode="auto">
            <a:xfrm>
              <a:off x="2792" y="3046"/>
              <a:ext cx="605" cy="738"/>
            </a:xfrm>
            <a:custGeom>
              <a:avLst/>
              <a:gdLst>
                <a:gd name="T0" fmla="*/ 0 w 1211"/>
                <a:gd name="T1" fmla="*/ 1 h 1474"/>
                <a:gd name="T2" fmla="*/ 0 w 1211"/>
                <a:gd name="T3" fmla="*/ 1 h 1474"/>
                <a:gd name="T4" fmla="*/ 0 w 1211"/>
                <a:gd name="T5" fmla="*/ 1 h 1474"/>
                <a:gd name="T6" fmla="*/ 0 w 1211"/>
                <a:gd name="T7" fmla="*/ 1 h 1474"/>
                <a:gd name="T8" fmla="*/ 0 w 1211"/>
                <a:gd name="T9" fmla="*/ 1 h 1474"/>
                <a:gd name="T10" fmla="*/ 0 w 1211"/>
                <a:gd name="T11" fmla="*/ 1 h 1474"/>
                <a:gd name="T12" fmla="*/ 0 w 1211"/>
                <a:gd name="T13" fmla="*/ 1 h 1474"/>
                <a:gd name="T14" fmla="*/ 0 w 1211"/>
                <a:gd name="T15" fmla="*/ 1 h 1474"/>
                <a:gd name="T16" fmla="*/ 0 w 1211"/>
                <a:gd name="T17" fmla="*/ 1 h 1474"/>
                <a:gd name="T18" fmla="*/ 0 w 1211"/>
                <a:gd name="T19" fmla="*/ 1 h 1474"/>
                <a:gd name="T20" fmla="*/ 0 w 1211"/>
                <a:gd name="T21" fmla="*/ 1 h 1474"/>
                <a:gd name="T22" fmla="*/ 0 w 1211"/>
                <a:gd name="T23" fmla="*/ 1 h 1474"/>
                <a:gd name="T24" fmla="*/ 0 w 1211"/>
                <a:gd name="T25" fmla="*/ 1 h 1474"/>
                <a:gd name="T26" fmla="*/ 0 w 1211"/>
                <a:gd name="T27" fmla="*/ 1 h 1474"/>
                <a:gd name="T28" fmla="*/ 0 w 1211"/>
                <a:gd name="T29" fmla="*/ 1 h 1474"/>
                <a:gd name="T30" fmla="*/ 0 w 1211"/>
                <a:gd name="T31" fmla="*/ 1 h 1474"/>
                <a:gd name="T32" fmla="*/ 0 w 1211"/>
                <a:gd name="T33" fmla="*/ 1 h 1474"/>
                <a:gd name="T34" fmla="*/ 0 w 1211"/>
                <a:gd name="T35" fmla="*/ 1 h 1474"/>
                <a:gd name="T36" fmla="*/ 0 w 1211"/>
                <a:gd name="T37" fmla="*/ 1 h 1474"/>
                <a:gd name="T38" fmla="*/ 0 w 1211"/>
                <a:gd name="T39" fmla="*/ 1 h 1474"/>
                <a:gd name="T40" fmla="*/ 0 w 1211"/>
                <a:gd name="T41" fmla="*/ 1 h 1474"/>
                <a:gd name="T42" fmla="*/ 0 w 1211"/>
                <a:gd name="T43" fmla="*/ 0 h 1474"/>
                <a:gd name="T44" fmla="*/ 0 w 1211"/>
                <a:gd name="T45" fmla="*/ 1 h 1474"/>
                <a:gd name="T46" fmla="*/ 0 w 1211"/>
                <a:gd name="T47" fmla="*/ 1 h 1474"/>
                <a:gd name="T48" fmla="*/ 0 w 1211"/>
                <a:gd name="T49" fmla="*/ 1 h 1474"/>
                <a:gd name="T50" fmla="*/ 0 w 1211"/>
                <a:gd name="T51" fmla="*/ 1 h 1474"/>
                <a:gd name="T52" fmla="*/ 0 w 1211"/>
                <a:gd name="T53" fmla="*/ 1 h 1474"/>
                <a:gd name="T54" fmla="*/ 0 w 1211"/>
                <a:gd name="T55" fmla="*/ 1 h 1474"/>
                <a:gd name="T56" fmla="*/ 0 w 1211"/>
                <a:gd name="T57" fmla="*/ 1 h 1474"/>
                <a:gd name="T58" fmla="*/ 0 w 1211"/>
                <a:gd name="T59" fmla="*/ 1 h 1474"/>
                <a:gd name="T60" fmla="*/ 0 w 1211"/>
                <a:gd name="T61" fmla="*/ 1 h 1474"/>
                <a:gd name="T62" fmla="*/ 0 w 1211"/>
                <a:gd name="T63" fmla="*/ 1 h 1474"/>
                <a:gd name="T64" fmla="*/ 0 w 1211"/>
                <a:gd name="T65" fmla="*/ 1 h 1474"/>
                <a:gd name="T66" fmla="*/ 0 w 1211"/>
                <a:gd name="T67" fmla="*/ 1 h 1474"/>
                <a:gd name="T68" fmla="*/ 0 w 1211"/>
                <a:gd name="T69" fmla="*/ 1 h 1474"/>
                <a:gd name="T70" fmla="*/ 0 w 1211"/>
                <a:gd name="T71" fmla="*/ 1 h 1474"/>
                <a:gd name="T72" fmla="*/ 0 w 1211"/>
                <a:gd name="T73" fmla="*/ 1 h 1474"/>
                <a:gd name="T74" fmla="*/ 0 w 1211"/>
                <a:gd name="T75" fmla="*/ 1 h 1474"/>
                <a:gd name="T76" fmla="*/ 0 w 1211"/>
                <a:gd name="T77" fmla="*/ 1 h 1474"/>
                <a:gd name="T78" fmla="*/ 0 w 1211"/>
                <a:gd name="T79" fmla="*/ 1 h 1474"/>
                <a:gd name="T80" fmla="*/ 0 w 1211"/>
                <a:gd name="T81" fmla="*/ 1 h 1474"/>
                <a:gd name="T82" fmla="*/ 0 w 1211"/>
                <a:gd name="T83" fmla="*/ 1 h 1474"/>
                <a:gd name="T84" fmla="*/ 0 w 1211"/>
                <a:gd name="T85" fmla="*/ 1 h 1474"/>
                <a:gd name="T86" fmla="*/ 0 w 1211"/>
                <a:gd name="T87" fmla="*/ 1 h 1474"/>
                <a:gd name="T88" fmla="*/ 0 w 1211"/>
                <a:gd name="T89" fmla="*/ 1 h 1474"/>
                <a:gd name="T90" fmla="*/ 0 w 1211"/>
                <a:gd name="T91" fmla="*/ 1 h 1474"/>
                <a:gd name="T92" fmla="*/ 0 w 1211"/>
                <a:gd name="T93" fmla="*/ 1 h 1474"/>
                <a:gd name="T94" fmla="*/ 0 w 1211"/>
                <a:gd name="T95" fmla="*/ 1 h 1474"/>
                <a:gd name="T96" fmla="*/ 0 w 1211"/>
                <a:gd name="T97" fmla="*/ 1 h 1474"/>
                <a:gd name="T98" fmla="*/ 0 w 1211"/>
                <a:gd name="T99" fmla="*/ 1 h 1474"/>
                <a:gd name="T100" fmla="*/ 0 w 1211"/>
                <a:gd name="T101" fmla="*/ 1 h 1474"/>
                <a:gd name="T102" fmla="*/ 0 w 1211"/>
                <a:gd name="T103" fmla="*/ 1 h 1474"/>
                <a:gd name="T104" fmla="*/ 0 w 1211"/>
                <a:gd name="T105" fmla="*/ 1 h 1474"/>
                <a:gd name="T106" fmla="*/ 0 w 1211"/>
                <a:gd name="T107" fmla="*/ 1 h 1474"/>
                <a:gd name="T108" fmla="*/ 0 w 1211"/>
                <a:gd name="T109" fmla="*/ 1 h 1474"/>
                <a:gd name="T110" fmla="*/ 0 w 1211"/>
                <a:gd name="T111" fmla="*/ 1 h 1474"/>
                <a:gd name="T112" fmla="*/ 0 w 1211"/>
                <a:gd name="T113" fmla="*/ 1 h 1474"/>
                <a:gd name="T114" fmla="*/ 0 w 1211"/>
                <a:gd name="T115" fmla="*/ 1 h 1474"/>
                <a:gd name="T116" fmla="*/ 0 w 1211"/>
                <a:gd name="T117" fmla="*/ 1 h 1474"/>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11"/>
                <a:gd name="T178" fmla="*/ 0 h 1474"/>
                <a:gd name="T179" fmla="*/ 1211 w 1211"/>
                <a:gd name="T180" fmla="*/ 1474 h 1474"/>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11" h="1474">
                  <a:moveTo>
                    <a:pt x="335" y="1474"/>
                  </a:moveTo>
                  <a:lnTo>
                    <a:pt x="916" y="1445"/>
                  </a:lnTo>
                  <a:lnTo>
                    <a:pt x="1035" y="1006"/>
                  </a:lnTo>
                  <a:lnTo>
                    <a:pt x="1211" y="895"/>
                  </a:lnTo>
                  <a:lnTo>
                    <a:pt x="1187" y="861"/>
                  </a:lnTo>
                  <a:lnTo>
                    <a:pt x="1163" y="817"/>
                  </a:lnTo>
                  <a:lnTo>
                    <a:pt x="1139" y="767"/>
                  </a:lnTo>
                  <a:lnTo>
                    <a:pt x="1119" y="716"/>
                  </a:lnTo>
                  <a:lnTo>
                    <a:pt x="1101" y="668"/>
                  </a:lnTo>
                  <a:lnTo>
                    <a:pt x="1088" y="629"/>
                  </a:lnTo>
                  <a:lnTo>
                    <a:pt x="1078" y="601"/>
                  </a:lnTo>
                  <a:lnTo>
                    <a:pt x="1075" y="591"/>
                  </a:lnTo>
                  <a:lnTo>
                    <a:pt x="1066" y="566"/>
                  </a:lnTo>
                  <a:lnTo>
                    <a:pt x="1051" y="546"/>
                  </a:lnTo>
                  <a:lnTo>
                    <a:pt x="1032" y="527"/>
                  </a:lnTo>
                  <a:lnTo>
                    <a:pt x="1008" y="511"/>
                  </a:lnTo>
                  <a:lnTo>
                    <a:pt x="983" y="497"/>
                  </a:lnTo>
                  <a:lnTo>
                    <a:pt x="954" y="486"/>
                  </a:lnTo>
                  <a:lnTo>
                    <a:pt x="924" y="476"/>
                  </a:lnTo>
                  <a:lnTo>
                    <a:pt x="894" y="468"/>
                  </a:lnTo>
                  <a:lnTo>
                    <a:pt x="864" y="463"/>
                  </a:lnTo>
                  <a:lnTo>
                    <a:pt x="835" y="458"/>
                  </a:lnTo>
                  <a:lnTo>
                    <a:pt x="809" y="455"/>
                  </a:lnTo>
                  <a:lnTo>
                    <a:pt x="786" y="452"/>
                  </a:lnTo>
                  <a:lnTo>
                    <a:pt x="766" y="450"/>
                  </a:lnTo>
                  <a:lnTo>
                    <a:pt x="750" y="449"/>
                  </a:lnTo>
                  <a:lnTo>
                    <a:pt x="741" y="449"/>
                  </a:lnTo>
                  <a:lnTo>
                    <a:pt x="737" y="449"/>
                  </a:lnTo>
                  <a:lnTo>
                    <a:pt x="751" y="417"/>
                  </a:lnTo>
                  <a:lnTo>
                    <a:pt x="760" y="384"/>
                  </a:lnTo>
                  <a:lnTo>
                    <a:pt x="766" y="353"/>
                  </a:lnTo>
                  <a:lnTo>
                    <a:pt x="769" y="326"/>
                  </a:lnTo>
                  <a:lnTo>
                    <a:pt x="770" y="301"/>
                  </a:lnTo>
                  <a:lnTo>
                    <a:pt x="769" y="283"/>
                  </a:lnTo>
                  <a:lnTo>
                    <a:pt x="767" y="271"/>
                  </a:lnTo>
                  <a:lnTo>
                    <a:pt x="767" y="267"/>
                  </a:lnTo>
                  <a:lnTo>
                    <a:pt x="743" y="197"/>
                  </a:lnTo>
                  <a:lnTo>
                    <a:pt x="714" y="140"/>
                  </a:lnTo>
                  <a:lnTo>
                    <a:pt x="683" y="94"/>
                  </a:lnTo>
                  <a:lnTo>
                    <a:pt x="649" y="59"/>
                  </a:lnTo>
                  <a:lnTo>
                    <a:pt x="612" y="33"/>
                  </a:lnTo>
                  <a:lnTo>
                    <a:pt x="574" y="16"/>
                  </a:lnTo>
                  <a:lnTo>
                    <a:pt x="536" y="4"/>
                  </a:lnTo>
                  <a:lnTo>
                    <a:pt x="499" y="0"/>
                  </a:lnTo>
                  <a:lnTo>
                    <a:pt x="462" y="0"/>
                  </a:lnTo>
                  <a:lnTo>
                    <a:pt x="429" y="3"/>
                  </a:lnTo>
                  <a:lnTo>
                    <a:pt x="398" y="10"/>
                  </a:lnTo>
                  <a:lnTo>
                    <a:pt x="370" y="17"/>
                  </a:lnTo>
                  <a:lnTo>
                    <a:pt x="348" y="25"/>
                  </a:lnTo>
                  <a:lnTo>
                    <a:pt x="331" y="32"/>
                  </a:lnTo>
                  <a:lnTo>
                    <a:pt x="319" y="36"/>
                  </a:lnTo>
                  <a:lnTo>
                    <a:pt x="316" y="39"/>
                  </a:lnTo>
                  <a:lnTo>
                    <a:pt x="282" y="61"/>
                  </a:lnTo>
                  <a:lnTo>
                    <a:pt x="256" y="85"/>
                  </a:lnTo>
                  <a:lnTo>
                    <a:pt x="235" y="111"/>
                  </a:lnTo>
                  <a:lnTo>
                    <a:pt x="219" y="138"/>
                  </a:lnTo>
                  <a:lnTo>
                    <a:pt x="206" y="165"/>
                  </a:lnTo>
                  <a:lnTo>
                    <a:pt x="198" y="193"/>
                  </a:lnTo>
                  <a:lnTo>
                    <a:pt x="194" y="220"/>
                  </a:lnTo>
                  <a:lnTo>
                    <a:pt x="193" y="246"/>
                  </a:lnTo>
                  <a:lnTo>
                    <a:pt x="193" y="271"/>
                  </a:lnTo>
                  <a:lnTo>
                    <a:pt x="195" y="294"/>
                  </a:lnTo>
                  <a:lnTo>
                    <a:pt x="198" y="316"/>
                  </a:lnTo>
                  <a:lnTo>
                    <a:pt x="202" y="335"/>
                  </a:lnTo>
                  <a:lnTo>
                    <a:pt x="206" y="350"/>
                  </a:lnTo>
                  <a:lnTo>
                    <a:pt x="210" y="361"/>
                  </a:lnTo>
                  <a:lnTo>
                    <a:pt x="212" y="368"/>
                  </a:lnTo>
                  <a:lnTo>
                    <a:pt x="213" y="370"/>
                  </a:lnTo>
                  <a:lnTo>
                    <a:pt x="214" y="374"/>
                  </a:lnTo>
                  <a:lnTo>
                    <a:pt x="217" y="384"/>
                  </a:lnTo>
                  <a:lnTo>
                    <a:pt x="221" y="400"/>
                  </a:lnTo>
                  <a:lnTo>
                    <a:pt x="228" y="421"/>
                  </a:lnTo>
                  <a:lnTo>
                    <a:pt x="240" y="445"/>
                  </a:lnTo>
                  <a:lnTo>
                    <a:pt x="255" y="472"/>
                  </a:lnTo>
                  <a:lnTo>
                    <a:pt x="274" y="500"/>
                  </a:lnTo>
                  <a:lnTo>
                    <a:pt x="300" y="527"/>
                  </a:lnTo>
                  <a:lnTo>
                    <a:pt x="295" y="531"/>
                  </a:lnTo>
                  <a:lnTo>
                    <a:pt x="284" y="539"/>
                  </a:lnTo>
                  <a:lnTo>
                    <a:pt x="265" y="550"/>
                  </a:lnTo>
                  <a:lnTo>
                    <a:pt x="243" y="565"/>
                  </a:lnTo>
                  <a:lnTo>
                    <a:pt x="217" y="580"/>
                  </a:lnTo>
                  <a:lnTo>
                    <a:pt x="188" y="594"/>
                  </a:lnTo>
                  <a:lnTo>
                    <a:pt x="159" y="607"/>
                  </a:lnTo>
                  <a:lnTo>
                    <a:pt x="131" y="615"/>
                  </a:lnTo>
                  <a:lnTo>
                    <a:pt x="126" y="619"/>
                  </a:lnTo>
                  <a:lnTo>
                    <a:pt x="110" y="632"/>
                  </a:lnTo>
                  <a:lnTo>
                    <a:pt x="88" y="655"/>
                  </a:lnTo>
                  <a:lnTo>
                    <a:pt x="63" y="685"/>
                  </a:lnTo>
                  <a:lnTo>
                    <a:pt x="43" y="724"/>
                  </a:lnTo>
                  <a:lnTo>
                    <a:pt x="27" y="770"/>
                  </a:lnTo>
                  <a:lnTo>
                    <a:pt x="22" y="824"/>
                  </a:lnTo>
                  <a:lnTo>
                    <a:pt x="31" y="887"/>
                  </a:lnTo>
                  <a:lnTo>
                    <a:pt x="32" y="892"/>
                  </a:lnTo>
                  <a:lnTo>
                    <a:pt x="36" y="910"/>
                  </a:lnTo>
                  <a:lnTo>
                    <a:pt x="39" y="936"/>
                  </a:lnTo>
                  <a:lnTo>
                    <a:pt x="42" y="970"/>
                  </a:lnTo>
                  <a:lnTo>
                    <a:pt x="39" y="1009"/>
                  </a:lnTo>
                  <a:lnTo>
                    <a:pt x="34" y="1052"/>
                  </a:lnTo>
                  <a:lnTo>
                    <a:pt x="21" y="1099"/>
                  </a:lnTo>
                  <a:lnTo>
                    <a:pt x="0" y="1146"/>
                  </a:lnTo>
                  <a:lnTo>
                    <a:pt x="60" y="1173"/>
                  </a:lnTo>
                  <a:lnTo>
                    <a:pt x="60" y="1183"/>
                  </a:lnTo>
                  <a:lnTo>
                    <a:pt x="62" y="1207"/>
                  </a:lnTo>
                  <a:lnTo>
                    <a:pt x="67" y="1239"/>
                  </a:lnTo>
                  <a:lnTo>
                    <a:pt x="76" y="1276"/>
                  </a:lnTo>
                  <a:lnTo>
                    <a:pt x="91" y="1309"/>
                  </a:lnTo>
                  <a:lnTo>
                    <a:pt x="114" y="1336"/>
                  </a:lnTo>
                  <a:lnTo>
                    <a:pt x="145" y="1349"/>
                  </a:lnTo>
                  <a:lnTo>
                    <a:pt x="188" y="1342"/>
                  </a:lnTo>
                  <a:lnTo>
                    <a:pt x="292" y="1317"/>
                  </a:lnTo>
                  <a:lnTo>
                    <a:pt x="292" y="1323"/>
                  </a:lnTo>
                  <a:lnTo>
                    <a:pt x="292" y="1338"/>
                  </a:lnTo>
                  <a:lnTo>
                    <a:pt x="293" y="1360"/>
                  </a:lnTo>
                  <a:lnTo>
                    <a:pt x="296" y="1387"/>
                  </a:lnTo>
                  <a:lnTo>
                    <a:pt x="301" y="1414"/>
                  </a:lnTo>
                  <a:lnTo>
                    <a:pt x="309" y="1440"/>
                  </a:lnTo>
                  <a:lnTo>
                    <a:pt x="320" y="1460"/>
                  </a:lnTo>
                  <a:lnTo>
                    <a:pt x="335" y="14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54" name="Freeform 1034">
              <a:extLst>
                <a:ext uri="{FF2B5EF4-FFF2-40B4-BE49-F238E27FC236}">
                  <a16:creationId xmlns:a16="http://schemas.microsoft.com/office/drawing/2014/main" id="{A9A2561D-735C-4442-AF55-7DE09CAF8EA6}"/>
                </a:ext>
              </a:extLst>
            </p:cNvPr>
            <p:cNvSpPr>
              <a:spLocks/>
            </p:cNvSpPr>
            <p:nvPr/>
          </p:nvSpPr>
          <p:spPr bwMode="auto">
            <a:xfrm>
              <a:off x="2968" y="3140"/>
              <a:ext cx="159" cy="216"/>
            </a:xfrm>
            <a:custGeom>
              <a:avLst/>
              <a:gdLst>
                <a:gd name="T0" fmla="*/ 0 w 320"/>
                <a:gd name="T1" fmla="*/ 1 h 431"/>
                <a:gd name="T2" fmla="*/ 0 w 320"/>
                <a:gd name="T3" fmla="*/ 1 h 431"/>
                <a:gd name="T4" fmla="*/ 0 w 320"/>
                <a:gd name="T5" fmla="*/ 1 h 431"/>
                <a:gd name="T6" fmla="*/ 0 w 320"/>
                <a:gd name="T7" fmla="*/ 1 h 431"/>
                <a:gd name="T8" fmla="*/ 0 w 320"/>
                <a:gd name="T9" fmla="*/ 1 h 431"/>
                <a:gd name="T10" fmla="*/ 0 w 320"/>
                <a:gd name="T11" fmla="*/ 1 h 431"/>
                <a:gd name="T12" fmla="*/ 0 w 320"/>
                <a:gd name="T13" fmla="*/ 1 h 431"/>
                <a:gd name="T14" fmla="*/ 0 w 320"/>
                <a:gd name="T15" fmla="*/ 1 h 431"/>
                <a:gd name="T16" fmla="*/ 0 w 320"/>
                <a:gd name="T17" fmla="*/ 1 h 431"/>
                <a:gd name="T18" fmla="*/ 0 w 320"/>
                <a:gd name="T19" fmla="*/ 1 h 431"/>
                <a:gd name="T20" fmla="*/ 0 w 320"/>
                <a:gd name="T21" fmla="*/ 1 h 431"/>
                <a:gd name="T22" fmla="*/ 0 w 320"/>
                <a:gd name="T23" fmla="*/ 1 h 431"/>
                <a:gd name="T24" fmla="*/ 0 w 320"/>
                <a:gd name="T25" fmla="*/ 1 h 431"/>
                <a:gd name="T26" fmla="*/ 0 w 320"/>
                <a:gd name="T27" fmla="*/ 1 h 431"/>
                <a:gd name="T28" fmla="*/ 0 w 320"/>
                <a:gd name="T29" fmla="*/ 1 h 431"/>
                <a:gd name="T30" fmla="*/ 0 w 320"/>
                <a:gd name="T31" fmla="*/ 1 h 431"/>
                <a:gd name="T32" fmla="*/ 0 w 320"/>
                <a:gd name="T33" fmla="*/ 1 h 431"/>
                <a:gd name="T34" fmla="*/ 0 w 320"/>
                <a:gd name="T35" fmla="*/ 1 h 431"/>
                <a:gd name="T36" fmla="*/ 0 w 320"/>
                <a:gd name="T37" fmla="*/ 1 h 431"/>
                <a:gd name="T38" fmla="*/ 0 w 320"/>
                <a:gd name="T39" fmla="*/ 1 h 431"/>
                <a:gd name="T40" fmla="*/ 0 w 320"/>
                <a:gd name="T41" fmla="*/ 1 h 431"/>
                <a:gd name="T42" fmla="*/ 0 w 320"/>
                <a:gd name="T43" fmla="*/ 1 h 431"/>
                <a:gd name="T44" fmla="*/ 0 w 320"/>
                <a:gd name="T45" fmla="*/ 1 h 431"/>
                <a:gd name="T46" fmla="*/ 0 w 320"/>
                <a:gd name="T47" fmla="*/ 1 h 431"/>
                <a:gd name="T48" fmla="*/ 0 w 320"/>
                <a:gd name="T49" fmla="*/ 1 h 431"/>
                <a:gd name="T50" fmla="*/ 0 w 320"/>
                <a:gd name="T51" fmla="*/ 1 h 431"/>
                <a:gd name="T52" fmla="*/ 0 w 320"/>
                <a:gd name="T53" fmla="*/ 1 h 431"/>
                <a:gd name="T54" fmla="*/ 0 w 320"/>
                <a:gd name="T55" fmla="*/ 1 h 431"/>
                <a:gd name="T56" fmla="*/ 0 w 320"/>
                <a:gd name="T57" fmla="*/ 1 h 431"/>
                <a:gd name="T58" fmla="*/ 0 w 320"/>
                <a:gd name="T59" fmla="*/ 1 h 431"/>
                <a:gd name="T60" fmla="*/ 0 w 320"/>
                <a:gd name="T61" fmla="*/ 1 h 431"/>
                <a:gd name="T62" fmla="*/ 0 w 320"/>
                <a:gd name="T63" fmla="*/ 1 h 431"/>
                <a:gd name="T64" fmla="*/ 0 w 320"/>
                <a:gd name="T65" fmla="*/ 1 h 431"/>
                <a:gd name="T66" fmla="*/ 0 w 320"/>
                <a:gd name="T67" fmla="*/ 1 h 431"/>
                <a:gd name="T68" fmla="*/ 0 w 320"/>
                <a:gd name="T69" fmla="*/ 1 h 431"/>
                <a:gd name="T70" fmla="*/ 0 w 320"/>
                <a:gd name="T71" fmla="*/ 1 h 431"/>
                <a:gd name="T72" fmla="*/ 0 w 320"/>
                <a:gd name="T73" fmla="*/ 1 h 431"/>
                <a:gd name="T74" fmla="*/ 0 w 320"/>
                <a:gd name="T75" fmla="*/ 1 h 431"/>
                <a:gd name="T76" fmla="*/ 0 w 320"/>
                <a:gd name="T77" fmla="*/ 1 h 431"/>
                <a:gd name="T78" fmla="*/ 0 w 320"/>
                <a:gd name="T79" fmla="*/ 1 h 431"/>
                <a:gd name="T80" fmla="*/ 0 w 320"/>
                <a:gd name="T81" fmla="*/ 1 h 431"/>
                <a:gd name="T82" fmla="*/ 0 w 320"/>
                <a:gd name="T83" fmla="*/ 1 h 431"/>
                <a:gd name="T84" fmla="*/ 0 w 320"/>
                <a:gd name="T85" fmla="*/ 1 h 431"/>
                <a:gd name="T86" fmla="*/ 0 w 320"/>
                <a:gd name="T87" fmla="*/ 1 h 431"/>
                <a:gd name="T88" fmla="*/ 0 w 320"/>
                <a:gd name="T89" fmla="*/ 1 h 431"/>
                <a:gd name="T90" fmla="*/ 0 w 320"/>
                <a:gd name="T91" fmla="*/ 1 h 431"/>
                <a:gd name="T92" fmla="*/ 0 w 320"/>
                <a:gd name="T93" fmla="*/ 1 h 431"/>
                <a:gd name="T94" fmla="*/ 0 w 320"/>
                <a:gd name="T95" fmla="*/ 0 h 431"/>
                <a:gd name="T96" fmla="*/ 0 w 320"/>
                <a:gd name="T97" fmla="*/ 1 h 4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20"/>
                <a:gd name="T148" fmla="*/ 0 h 431"/>
                <a:gd name="T149" fmla="*/ 320 w 320"/>
                <a:gd name="T150" fmla="*/ 431 h 4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20" h="431">
                  <a:moveTo>
                    <a:pt x="106" y="3"/>
                  </a:moveTo>
                  <a:lnTo>
                    <a:pt x="103" y="5"/>
                  </a:lnTo>
                  <a:lnTo>
                    <a:pt x="94" y="12"/>
                  </a:lnTo>
                  <a:lnTo>
                    <a:pt x="80" y="23"/>
                  </a:lnTo>
                  <a:lnTo>
                    <a:pt x="64" y="42"/>
                  </a:lnTo>
                  <a:lnTo>
                    <a:pt x="47" y="68"/>
                  </a:lnTo>
                  <a:lnTo>
                    <a:pt x="29" y="102"/>
                  </a:lnTo>
                  <a:lnTo>
                    <a:pt x="13" y="144"/>
                  </a:lnTo>
                  <a:lnTo>
                    <a:pt x="0" y="196"/>
                  </a:lnTo>
                  <a:lnTo>
                    <a:pt x="2" y="204"/>
                  </a:lnTo>
                  <a:lnTo>
                    <a:pt x="4" y="225"/>
                  </a:lnTo>
                  <a:lnTo>
                    <a:pt x="11" y="255"/>
                  </a:lnTo>
                  <a:lnTo>
                    <a:pt x="24" y="291"/>
                  </a:lnTo>
                  <a:lnTo>
                    <a:pt x="42" y="329"/>
                  </a:lnTo>
                  <a:lnTo>
                    <a:pt x="70" y="364"/>
                  </a:lnTo>
                  <a:lnTo>
                    <a:pt x="108" y="397"/>
                  </a:lnTo>
                  <a:lnTo>
                    <a:pt x="157" y="420"/>
                  </a:lnTo>
                  <a:lnTo>
                    <a:pt x="159" y="421"/>
                  </a:lnTo>
                  <a:lnTo>
                    <a:pt x="165" y="424"/>
                  </a:lnTo>
                  <a:lnTo>
                    <a:pt x="174" y="429"/>
                  </a:lnTo>
                  <a:lnTo>
                    <a:pt x="186" y="431"/>
                  </a:lnTo>
                  <a:lnTo>
                    <a:pt x="200" y="431"/>
                  </a:lnTo>
                  <a:lnTo>
                    <a:pt x="214" y="427"/>
                  </a:lnTo>
                  <a:lnTo>
                    <a:pt x="230" y="417"/>
                  </a:lnTo>
                  <a:lnTo>
                    <a:pt x="245" y="400"/>
                  </a:lnTo>
                  <a:lnTo>
                    <a:pt x="249" y="395"/>
                  </a:lnTo>
                  <a:lnTo>
                    <a:pt x="262" y="380"/>
                  </a:lnTo>
                  <a:lnTo>
                    <a:pt x="277" y="356"/>
                  </a:lnTo>
                  <a:lnTo>
                    <a:pt x="294" y="324"/>
                  </a:lnTo>
                  <a:lnTo>
                    <a:pt x="309" y="285"/>
                  </a:lnTo>
                  <a:lnTo>
                    <a:pt x="318" y="239"/>
                  </a:lnTo>
                  <a:lnTo>
                    <a:pt x="320" y="186"/>
                  </a:lnTo>
                  <a:lnTo>
                    <a:pt x="308" y="128"/>
                  </a:lnTo>
                  <a:lnTo>
                    <a:pt x="307" y="127"/>
                  </a:lnTo>
                  <a:lnTo>
                    <a:pt x="306" y="121"/>
                  </a:lnTo>
                  <a:lnTo>
                    <a:pt x="302" y="114"/>
                  </a:lnTo>
                  <a:lnTo>
                    <a:pt x="297" y="105"/>
                  </a:lnTo>
                  <a:lnTo>
                    <a:pt x="291" y="94"/>
                  </a:lnTo>
                  <a:lnTo>
                    <a:pt x="283" y="82"/>
                  </a:lnTo>
                  <a:lnTo>
                    <a:pt x="272" y="69"/>
                  </a:lnTo>
                  <a:lnTo>
                    <a:pt x="261" y="57"/>
                  </a:lnTo>
                  <a:lnTo>
                    <a:pt x="248" y="44"/>
                  </a:lnTo>
                  <a:lnTo>
                    <a:pt x="233" y="31"/>
                  </a:lnTo>
                  <a:lnTo>
                    <a:pt x="217" y="21"/>
                  </a:lnTo>
                  <a:lnTo>
                    <a:pt x="199" y="12"/>
                  </a:lnTo>
                  <a:lnTo>
                    <a:pt x="179" y="5"/>
                  </a:lnTo>
                  <a:lnTo>
                    <a:pt x="156" y="1"/>
                  </a:lnTo>
                  <a:lnTo>
                    <a:pt x="133" y="0"/>
                  </a:lnTo>
                  <a:lnTo>
                    <a:pt x="106" y="3"/>
                  </a:lnTo>
                  <a:close/>
                </a:path>
              </a:pathLst>
            </a:custGeom>
            <a:solidFill>
              <a:srgbClr val="FFCC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55" name="Freeform 1035">
              <a:extLst>
                <a:ext uri="{FF2B5EF4-FFF2-40B4-BE49-F238E27FC236}">
                  <a16:creationId xmlns:a16="http://schemas.microsoft.com/office/drawing/2014/main" id="{E2BC749A-6AA0-48FB-8B8B-7D1BE8E22769}"/>
                </a:ext>
              </a:extLst>
            </p:cNvPr>
            <p:cNvSpPr>
              <a:spLocks/>
            </p:cNvSpPr>
            <p:nvPr/>
          </p:nvSpPr>
          <p:spPr bwMode="auto">
            <a:xfrm>
              <a:off x="3060" y="3204"/>
              <a:ext cx="26" cy="98"/>
            </a:xfrm>
            <a:custGeom>
              <a:avLst/>
              <a:gdLst>
                <a:gd name="T0" fmla="*/ 1 w 52"/>
                <a:gd name="T1" fmla="*/ 0 h 196"/>
                <a:gd name="T2" fmla="*/ 1 w 52"/>
                <a:gd name="T3" fmla="*/ 0 h 196"/>
                <a:gd name="T4" fmla="*/ 1 w 52"/>
                <a:gd name="T5" fmla="*/ 1 h 196"/>
                <a:gd name="T6" fmla="*/ 1 w 52"/>
                <a:gd name="T7" fmla="*/ 1 h 196"/>
                <a:gd name="T8" fmla="*/ 1 w 52"/>
                <a:gd name="T9" fmla="*/ 1 h 196"/>
                <a:gd name="T10" fmla="*/ 1 w 52"/>
                <a:gd name="T11" fmla="*/ 1 h 196"/>
                <a:gd name="T12" fmla="*/ 1 w 52"/>
                <a:gd name="T13" fmla="*/ 1 h 196"/>
                <a:gd name="T14" fmla="*/ 1 w 52"/>
                <a:gd name="T15" fmla="*/ 1 h 196"/>
                <a:gd name="T16" fmla="*/ 0 w 52"/>
                <a:gd name="T17" fmla="*/ 1 h 196"/>
                <a:gd name="T18" fmla="*/ 1 w 52"/>
                <a:gd name="T19" fmla="*/ 1 h 196"/>
                <a:gd name="T20" fmla="*/ 1 w 52"/>
                <a:gd name="T21" fmla="*/ 1 h 196"/>
                <a:gd name="T22" fmla="*/ 0 w 52"/>
                <a:gd name="T23" fmla="*/ 1 h 196"/>
                <a:gd name="T24" fmla="*/ 0 w 52"/>
                <a:gd name="T25" fmla="*/ 1 h 196"/>
                <a:gd name="T26" fmla="*/ 1 w 52"/>
                <a:gd name="T27" fmla="*/ 1 h 196"/>
                <a:gd name="T28" fmla="*/ 1 w 52"/>
                <a:gd name="T29" fmla="*/ 1 h 196"/>
                <a:gd name="T30" fmla="*/ 1 w 52"/>
                <a:gd name="T31" fmla="*/ 1 h 196"/>
                <a:gd name="T32" fmla="*/ 1 w 52"/>
                <a:gd name="T33" fmla="*/ 1 h 196"/>
                <a:gd name="T34" fmla="*/ 1 w 52"/>
                <a:gd name="T35" fmla="*/ 1 h 196"/>
                <a:gd name="T36" fmla="*/ 1 w 52"/>
                <a:gd name="T37" fmla="*/ 1 h 196"/>
                <a:gd name="T38" fmla="*/ 1 w 52"/>
                <a:gd name="T39" fmla="*/ 1 h 196"/>
                <a:gd name="T40" fmla="*/ 1 w 52"/>
                <a:gd name="T41" fmla="*/ 1 h 196"/>
                <a:gd name="T42" fmla="*/ 1 w 52"/>
                <a:gd name="T43" fmla="*/ 1 h 196"/>
                <a:gd name="T44" fmla="*/ 1 w 52"/>
                <a:gd name="T45" fmla="*/ 1 h 196"/>
                <a:gd name="T46" fmla="*/ 1 w 52"/>
                <a:gd name="T47" fmla="*/ 1 h 196"/>
                <a:gd name="T48" fmla="*/ 1 w 52"/>
                <a:gd name="T49" fmla="*/ 1 h 196"/>
                <a:gd name="T50" fmla="*/ 1 w 52"/>
                <a:gd name="T51" fmla="*/ 1 h 196"/>
                <a:gd name="T52" fmla="*/ 1 w 52"/>
                <a:gd name="T53" fmla="*/ 1 h 196"/>
                <a:gd name="T54" fmla="*/ 1 w 52"/>
                <a:gd name="T55" fmla="*/ 1 h 196"/>
                <a:gd name="T56" fmla="*/ 1 w 52"/>
                <a:gd name="T57" fmla="*/ 1 h 196"/>
                <a:gd name="T58" fmla="*/ 1 w 52"/>
                <a:gd name="T59" fmla="*/ 0 h 19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52"/>
                <a:gd name="T91" fmla="*/ 0 h 196"/>
                <a:gd name="T92" fmla="*/ 52 w 52"/>
                <a:gd name="T93" fmla="*/ 196 h 19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52" h="196">
                  <a:moveTo>
                    <a:pt x="47" y="0"/>
                  </a:moveTo>
                  <a:lnTo>
                    <a:pt x="45" y="0"/>
                  </a:lnTo>
                  <a:lnTo>
                    <a:pt x="39" y="1"/>
                  </a:lnTo>
                  <a:lnTo>
                    <a:pt x="31" y="2"/>
                  </a:lnTo>
                  <a:lnTo>
                    <a:pt x="22" y="6"/>
                  </a:lnTo>
                  <a:lnTo>
                    <a:pt x="12" y="11"/>
                  </a:lnTo>
                  <a:lnTo>
                    <a:pt x="6" y="19"/>
                  </a:lnTo>
                  <a:lnTo>
                    <a:pt x="1" y="29"/>
                  </a:lnTo>
                  <a:lnTo>
                    <a:pt x="0" y="44"/>
                  </a:lnTo>
                  <a:lnTo>
                    <a:pt x="1" y="65"/>
                  </a:lnTo>
                  <a:lnTo>
                    <a:pt x="1" y="66"/>
                  </a:lnTo>
                  <a:lnTo>
                    <a:pt x="0" y="60"/>
                  </a:lnTo>
                  <a:lnTo>
                    <a:pt x="0" y="55"/>
                  </a:lnTo>
                  <a:lnTo>
                    <a:pt x="1" y="69"/>
                  </a:lnTo>
                  <a:lnTo>
                    <a:pt x="7" y="99"/>
                  </a:lnTo>
                  <a:lnTo>
                    <a:pt x="15" y="133"/>
                  </a:lnTo>
                  <a:lnTo>
                    <a:pt x="27" y="156"/>
                  </a:lnTo>
                  <a:lnTo>
                    <a:pt x="3" y="191"/>
                  </a:lnTo>
                  <a:lnTo>
                    <a:pt x="4" y="193"/>
                  </a:lnTo>
                  <a:lnTo>
                    <a:pt x="9" y="194"/>
                  </a:lnTo>
                  <a:lnTo>
                    <a:pt x="16" y="195"/>
                  </a:lnTo>
                  <a:lnTo>
                    <a:pt x="23" y="196"/>
                  </a:lnTo>
                  <a:lnTo>
                    <a:pt x="31" y="195"/>
                  </a:lnTo>
                  <a:lnTo>
                    <a:pt x="39" y="191"/>
                  </a:lnTo>
                  <a:lnTo>
                    <a:pt x="46" y="186"/>
                  </a:lnTo>
                  <a:lnTo>
                    <a:pt x="52" y="176"/>
                  </a:lnTo>
                  <a:lnTo>
                    <a:pt x="47" y="152"/>
                  </a:lnTo>
                  <a:lnTo>
                    <a:pt x="40" y="97"/>
                  </a:lnTo>
                  <a:lnTo>
                    <a:pt x="38" y="38"/>
                  </a:lnTo>
                  <a:lnTo>
                    <a:pt x="47" y="0"/>
                  </a:lnTo>
                  <a:close/>
                </a:path>
              </a:pathLst>
            </a:custGeom>
            <a:solidFill>
              <a:srgbClr val="ED91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56" name="Freeform 1036">
              <a:extLst>
                <a:ext uri="{FF2B5EF4-FFF2-40B4-BE49-F238E27FC236}">
                  <a16:creationId xmlns:a16="http://schemas.microsoft.com/office/drawing/2014/main" id="{19D579DA-54E0-44B0-BEC7-004315724F4B}"/>
                </a:ext>
              </a:extLst>
            </p:cNvPr>
            <p:cNvSpPr>
              <a:spLocks/>
            </p:cNvSpPr>
            <p:nvPr/>
          </p:nvSpPr>
          <p:spPr bwMode="auto">
            <a:xfrm>
              <a:off x="3084" y="3204"/>
              <a:ext cx="45" cy="144"/>
            </a:xfrm>
            <a:custGeom>
              <a:avLst/>
              <a:gdLst>
                <a:gd name="T0" fmla="*/ 0 w 91"/>
                <a:gd name="T1" fmla="*/ 1 h 288"/>
                <a:gd name="T2" fmla="*/ 0 w 91"/>
                <a:gd name="T3" fmla="*/ 1 h 288"/>
                <a:gd name="T4" fmla="*/ 0 w 91"/>
                <a:gd name="T5" fmla="*/ 1 h 288"/>
                <a:gd name="T6" fmla="*/ 0 w 91"/>
                <a:gd name="T7" fmla="*/ 1 h 288"/>
                <a:gd name="T8" fmla="*/ 0 w 91"/>
                <a:gd name="T9" fmla="*/ 1 h 288"/>
                <a:gd name="T10" fmla="*/ 0 w 91"/>
                <a:gd name="T11" fmla="*/ 1 h 288"/>
                <a:gd name="T12" fmla="*/ 0 w 91"/>
                <a:gd name="T13" fmla="*/ 1 h 288"/>
                <a:gd name="T14" fmla="*/ 0 w 91"/>
                <a:gd name="T15" fmla="*/ 1 h 288"/>
                <a:gd name="T16" fmla="*/ 0 w 91"/>
                <a:gd name="T17" fmla="*/ 0 h 288"/>
                <a:gd name="T18" fmla="*/ 0 w 91"/>
                <a:gd name="T19" fmla="*/ 1 h 288"/>
                <a:gd name="T20" fmla="*/ 0 w 91"/>
                <a:gd name="T21" fmla="*/ 1 h 288"/>
                <a:gd name="T22" fmla="*/ 0 w 91"/>
                <a:gd name="T23" fmla="*/ 1 h 288"/>
                <a:gd name="T24" fmla="*/ 0 w 91"/>
                <a:gd name="T25" fmla="*/ 1 h 288"/>
                <a:gd name="T26" fmla="*/ 0 w 91"/>
                <a:gd name="T27" fmla="*/ 1 h 288"/>
                <a:gd name="T28" fmla="*/ 0 w 91"/>
                <a:gd name="T29" fmla="*/ 1 h 288"/>
                <a:gd name="T30" fmla="*/ 0 w 91"/>
                <a:gd name="T31" fmla="*/ 1 h 288"/>
                <a:gd name="T32" fmla="*/ 0 w 91"/>
                <a:gd name="T33" fmla="*/ 1 h 288"/>
                <a:gd name="T34" fmla="*/ 0 w 91"/>
                <a:gd name="T35" fmla="*/ 1 h 288"/>
                <a:gd name="T36" fmla="*/ 0 w 91"/>
                <a:gd name="T37" fmla="*/ 1 h 288"/>
                <a:gd name="T38" fmla="*/ 0 w 91"/>
                <a:gd name="T39" fmla="*/ 1 h 288"/>
                <a:gd name="T40" fmla="*/ 0 w 91"/>
                <a:gd name="T41" fmla="*/ 1 h 288"/>
                <a:gd name="T42" fmla="*/ 0 w 91"/>
                <a:gd name="T43" fmla="*/ 1 h 288"/>
                <a:gd name="T44" fmla="*/ 0 w 91"/>
                <a:gd name="T45" fmla="*/ 1 h 288"/>
                <a:gd name="T46" fmla="*/ 0 w 91"/>
                <a:gd name="T47" fmla="*/ 1 h 288"/>
                <a:gd name="T48" fmla="*/ 0 w 91"/>
                <a:gd name="T49" fmla="*/ 1 h 28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1"/>
                <a:gd name="T76" fmla="*/ 0 h 288"/>
                <a:gd name="T77" fmla="*/ 91 w 91"/>
                <a:gd name="T78" fmla="*/ 288 h 28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1" h="288">
                  <a:moveTo>
                    <a:pt x="45" y="164"/>
                  </a:moveTo>
                  <a:lnTo>
                    <a:pt x="47" y="160"/>
                  </a:lnTo>
                  <a:lnTo>
                    <a:pt x="53" y="150"/>
                  </a:lnTo>
                  <a:lnTo>
                    <a:pt x="61" y="133"/>
                  </a:lnTo>
                  <a:lnTo>
                    <a:pt x="69" y="112"/>
                  </a:lnTo>
                  <a:lnTo>
                    <a:pt x="77" y="87"/>
                  </a:lnTo>
                  <a:lnTo>
                    <a:pt x="82" y="59"/>
                  </a:lnTo>
                  <a:lnTo>
                    <a:pt x="82" y="30"/>
                  </a:lnTo>
                  <a:lnTo>
                    <a:pt x="76" y="0"/>
                  </a:lnTo>
                  <a:lnTo>
                    <a:pt x="78" y="6"/>
                  </a:lnTo>
                  <a:lnTo>
                    <a:pt x="84" y="23"/>
                  </a:lnTo>
                  <a:lnTo>
                    <a:pt x="89" y="51"/>
                  </a:lnTo>
                  <a:lnTo>
                    <a:pt x="91" y="87"/>
                  </a:lnTo>
                  <a:lnTo>
                    <a:pt x="85" y="130"/>
                  </a:lnTo>
                  <a:lnTo>
                    <a:pt x="71" y="179"/>
                  </a:lnTo>
                  <a:lnTo>
                    <a:pt x="44" y="232"/>
                  </a:lnTo>
                  <a:lnTo>
                    <a:pt x="0" y="288"/>
                  </a:lnTo>
                  <a:lnTo>
                    <a:pt x="2" y="285"/>
                  </a:lnTo>
                  <a:lnTo>
                    <a:pt x="9" y="273"/>
                  </a:lnTo>
                  <a:lnTo>
                    <a:pt x="20" y="258"/>
                  </a:lnTo>
                  <a:lnTo>
                    <a:pt x="30" y="240"/>
                  </a:lnTo>
                  <a:lnTo>
                    <a:pt x="39" y="219"/>
                  </a:lnTo>
                  <a:lnTo>
                    <a:pt x="46" y="198"/>
                  </a:lnTo>
                  <a:lnTo>
                    <a:pt x="48" y="180"/>
                  </a:lnTo>
                  <a:lnTo>
                    <a:pt x="45" y="164"/>
                  </a:lnTo>
                  <a:close/>
                </a:path>
              </a:pathLst>
            </a:custGeom>
            <a:solidFill>
              <a:srgbClr val="ED91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57" name="Freeform 1037">
              <a:extLst>
                <a:ext uri="{FF2B5EF4-FFF2-40B4-BE49-F238E27FC236}">
                  <a16:creationId xmlns:a16="http://schemas.microsoft.com/office/drawing/2014/main" id="{1171C46B-23A1-46BA-BACA-F43B4C44B867}"/>
                </a:ext>
              </a:extLst>
            </p:cNvPr>
            <p:cNvSpPr>
              <a:spLocks/>
            </p:cNvSpPr>
            <p:nvPr/>
          </p:nvSpPr>
          <p:spPr bwMode="auto">
            <a:xfrm>
              <a:off x="2968" y="3238"/>
              <a:ext cx="94" cy="120"/>
            </a:xfrm>
            <a:custGeom>
              <a:avLst/>
              <a:gdLst>
                <a:gd name="T0" fmla="*/ 0 w 188"/>
                <a:gd name="T1" fmla="*/ 0 h 240"/>
                <a:gd name="T2" fmla="*/ 0 w 188"/>
                <a:gd name="T3" fmla="*/ 1 h 240"/>
                <a:gd name="T4" fmla="*/ 0 w 188"/>
                <a:gd name="T5" fmla="*/ 1 h 240"/>
                <a:gd name="T6" fmla="*/ 1 w 188"/>
                <a:gd name="T7" fmla="*/ 1 h 240"/>
                <a:gd name="T8" fmla="*/ 1 w 188"/>
                <a:gd name="T9" fmla="*/ 1 h 240"/>
                <a:gd name="T10" fmla="*/ 1 w 188"/>
                <a:gd name="T11" fmla="*/ 1 h 240"/>
                <a:gd name="T12" fmla="*/ 1 w 188"/>
                <a:gd name="T13" fmla="*/ 1 h 240"/>
                <a:gd name="T14" fmla="*/ 1 w 188"/>
                <a:gd name="T15" fmla="*/ 1 h 240"/>
                <a:gd name="T16" fmla="*/ 1 w 188"/>
                <a:gd name="T17" fmla="*/ 1 h 240"/>
                <a:gd name="T18" fmla="*/ 1 w 188"/>
                <a:gd name="T19" fmla="*/ 1 h 240"/>
                <a:gd name="T20" fmla="*/ 1 w 188"/>
                <a:gd name="T21" fmla="*/ 1 h 240"/>
                <a:gd name="T22" fmla="*/ 1 w 188"/>
                <a:gd name="T23" fmla="*/ 1 h 240"/>
                <a:gd name="T24" fmla="*/ 1 w 188"/>
                <a:gd name="T25" fmla="*/ 1 h 240"/>
                <a:gd name="T26" fmla="*/ 1 w 188"/>
                <a:gd name="T27" fmla="*/ 1 h 240"/>
                <a:gd name="T28" fmla="*/ 1 w 188"/>
                <a:gd name="T29" fmla="*/ 1 h 240"/>
                <a:gd name="T30" fmla="*/ 1 w 188"/>
                <a:gd name="T31" fmla="*/ 1 h 240"/>
                <a:gd name="T32" fmla="*/ 1 w 188"/>
                <a:gd name="T33" fmla="*/ 1 h 240"/>
                <a:gd name="T34" fmla="*/ 1 w 188"/>
                <a:gd name="T35" fmla="*/ 1 h 240"/>
                <a:gd name="T36" fmla="*/ 1 w 188"/>
                <a:gd name="T37" fmla="*/ 1 h 240"/>
                <a:gd name="T38" fmla="*/ 1 w 188"/>
                <a:gd name="T39" fmla="*/ 1 h 240"/>
                <a:gd name="T40" fmla="*/ 1 w 188"/>
                <a:gd name="T41" fmla="*/ 1 h 240"/>
                <a:gd name="T42" fmla="*/ 1 w 188"/>
                <a:gd name="T43" fmla="*/ 1 h 240"/>
                <a:gd name="T44" fmla="*/ 1 w 188"/>
                <a:gd name="T45" fmla="*/ 1 h 240"/>
                <a:gd name="T46" fmla="*/ 1 w 188"/>
                <a:gd name="T47" fmla="*/ 1 h 240"/>
                <a:gd name="T48" fmla="*/ 1 w 188"/>
                <a:gd name="T49" fmla="*/ 1 h 240"/>
                <a:gd name="T50" fmla="*/ 1 w 188"/>
                <a:gd name="T51" fmla="*/ 1 h 240"/>
                <a:gd name="T52" fmla="*/ 1 w 188"/>
                <a:gd name="T53" fmla="*/ 1 h 240"/>
                <a:gd name="T54" fmla="*/ 1 w 188"/>
                <a:gd name="T55" fmla="*/ 1 h 240"/>
                <a:gd name="T56" fmla="*/ 1 w 188"/>
                <a:gd name="T57" fmla="*/ 1 h 240"/>
                <a:gd name="T58" fmla="*/ 1 w 188"/>
                <a:gd name="T59" fmla="*/ 1 h 240"/>
                <a:gd name="T60" fmla="*/ 1 w 188"/>
                <a:gd name="T61" fmla="*/ 1 h 240"/>
                <a:gd name="T62" fmla="*/ 0 w 188"/>
                <a:gd name="T63" fmla="*/ 1 h 240"/>
                <a:gd name="T64" fmla="*/ 0 w 188"/>
                <a:gd name="T65" fmla="*/ 0 h 24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88"/>
                <a:gd name="T100" fmla="*/ 0 h 240"/>
                <a:gd name="T101" fmla="*/ 188 w 188"/>
                <a:gd name="T102" fmla="*/ 240 h 24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88" h="240">
                  <a:moveTo>
                    <a:pt x="0" y="0"/>
                  </a:moveTo>
                  <a:lnTo>
                    <a:pt x="0" y="4"/>
                  </a:lnTo>
                  <a:lnTo>
                    <a:pt x="0" y="13"/>
                  </a:lnTo>
                  <a:lnTo>
                    <a:pt x="2" y="27"/>
                  </a:lnTo>
                  <a:lnTo>
                    <a:pt x="5" y="43"/>
                  </a:lnTo>
                  <a:lnTo>
                    <a:pt x="12" y="61"/>
                  </a:lnTo>
                  <a:lnTo>
                    <a:pt x="22" y="80"/>
                  </a:lnTo>
                  <a:lnTo>
                    <a:pt x="39" y="97"/>
                  </a:lnTo>
                  <a:lnTo>
                    <a:pt x="60" y="112"/>
                  </a:lnTo>
                  <a:lnTo>
                    <a:pt x="62" y="117"/>
                  </a:lnTo>
                  <a:lnTo>
                    <a:pt x="65" y="127"/>
                  </a:lnTo>
                  <a:lnTo>
                    <a:pt x="72" y="144"/>
                  </a:lnTo>
                  <a:lnTo>
                    <a:pt x="82" y="164"/>
                  </a:lnTo>
                  <a:lnTo>
                    <a:pt x="98" y="186"/>
                  </a:lnTo>
                  <a:lnTo>
                    <a:pt x="121" y="206"/>
                  </a:lnTo>
                  <a:lnTo>
                    <a:pt x="150" y="225"/>
                  </a:lnTo>
                  <a:lnTo>
                    <a:pt x="188" y="240"/>
                  </a:lnTo>
                  <a:lnTo>
                    <a:pt x="186" y="240"/>
                  </a:lnTo>
                  <a:lnTo>
                    <a:pt x="180" y="237"/>
                  </a:lnTo>
                  <a:lnTo>
                    <a:pt x="170" y="235"/>
                  </a:lnTo>
                  <a:lnTo>
                    <a:pt x="157" y="232"/>
                  </a:lnTo>
                  <a:lnTo>
                    <a:pt x="142" y="226"/>
                  </a:lnTo>
                  <a:lnTo>
                    <a:pt x="126" y="219"/>
                  </a:lnTo>
                  <a:lnTo>
                    <a:pt x="108" y="210"/>
                  </a:lnTo>
                  <a:lnTo>
                    <a:pt x="90" y="197"/>
                  </a:lnTo>
                  <a:lnTo>
                    <a:pt x="72" y="183"/>
                  </a:lnTo>
                  <a:lnTo>
                    <a:pt x="55" y="167"/>
                  </a:lnTo>
                  <a:lnTo>
                    <a:pt x="39" y="148"/>
                  </a:lnTo>
                  <a:lnTo>
                    <a:pt x="25" y="125"/>
                  </a:lnTo>
                  <a:lnTo>
                    <a:pt x="13" y="99"/>
                  </a:lnTo>
                  <a:lnTo>
                    <a:pt x="5" y="70"/>
                  </a:lnTo>
                  <a:lnTo>
                    <a:pt x="0" y="37"/>
                  </a:lnTo>
                  <a:lnTo>
                    <a:pt x="0" y="0"/>
                  </a:lnTo>
                  <a:close/>
                </a:path>
              </a:pathLst>
            </a:custGeom>
            <a:solidFill>
              <a:srgbClr val="ED91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58" name="Freeform 1038">
              <a:extLst>
                <a:ext uri="{FF2B5EF4-FFF2-40B4-BE49-F238E27FC236}">
                  <a16:creationId xmlns:a16="http://schemas.microsoft.com/office/drawing/2014/main" id="{F0BB0FAF-FB6F-4A7C-8057-4515C22B3851}"/>
                </a:ext>
              </a:extLst>
            </p:cNvPr>
            <p:cNvSpPr>
              <a:spLocks/>
            </p:cNvSpPr>
            <p:nvPr/>
          </p:nvSpPr>
          <p:spPr bwMode="auto">
            <a:xfrm>
              <a:off x="2909" y="3064"/>
              <a:ext cx="249" cy="242"/>
            </a:xfrm>
            <a:custGeom>
              <a:avLst/>
              <a:gdLst>
                <a:gd name="T0" fmla="*/ 1 w 498"/>
                <a:gd name="T1" fmla="*/ 1 h 484"/>
                <a:gd name="T2" fmla="*/ 1 w 498"/>
                <a:gd name="T3" fmla="*/ 1 h 484"/>
                <a:gd name="T4" fmla="*/ 1 w 498"/>
                <a:gd name="T5" fmla="*/ 1 h 484"/>
                <a:gd name="T6" fmla="*/ 1 w 498"/>
                <a:gd name="T7" fmla="*/ 1 h 484"/>
                <a:gd name="T8" fmla="*/ 1 w 498"/>
                <a:gd name="T9" fmla="*/ 1 h 484"/>
                <a:gd name="T10" fmla="*/ 1 w 498"/>
                <a:gd name="T11" fmla="*/ 1 h 484"/>
                <a:gd name="T12" fmla="*/ 1 w 498"/>
                <a:gd name="T13" fmla="*/ 1 h 484"/>
                <a:gd name="T14" fmla="*/ 1 w 498"/>
                <a:gd name="T15" fmla="*/ 1 h 484"/>
                <a:gd name="T16" fmla="*/ 1 w 498"/>
                <a:gd name="T17" fmla="*/ 1 h 484"/>
                <a:gd name="T18" fmla="*/ 1 w 498"/>
                <a:gd name="T19" fmla="*/ 1 h 484"/>
                <a:gd name="T20" fmla="*/ 1 w 498"/>
                <a:gd name="T21" fmla="*/ 1 h 484"/>
                <a:gd name="T22" fmla="*/ 1 w 498"/>
                <a:gd name="T23" fmla="*/ 1 h 484"/>
                <a:gd name="T24" fmla="*/ 1 w 498"/>
                <a:gd name="T25" fmla="*/ 1 h 484"/>
                <a:gd name="T26" fmla="*/ 1 w 498"/>
                <a:gd name="T27" fmla="*/ 1 h 484"/>
                <a:gd name="T28" fmla="*/ 1 w 498"/>
                <a:gd name="T29" fmla="*/ 1 h 484"/>
                <a:gd name="T30" fmla="*/ 1 w 498"/>
                <a:gd name="T31" fmla="*/ 1 h 484"/>
                <a:gd name="T32" fmla="*/ 1 w 498"/>
                <a:gd name="T33" fmla="*/ 1 h 484"/>
                <a:gd name="T34" fmla="*/ 1 w 498"/>
                <a:gd name="T35" fmla="*/ 1 h 484"/>
                <a:gd name="T36" fmla="*/ 1 w 498"/>
                <a:gd name="T37" fmla="*/ 1 h 484"/>
                <a:gd name="T38" fmla="*/ 1 w 498"/>
                <a:gd name="T39" fmla="*/ 1 h 484"/>
                <a:gd name="T40" fmla="*/ 1 w 498"/>
                <a:gd name="T41" fmla="*/ 1 h 484"/>
                <a:gd name="T42" fmla="*/ 1 w 498"/>
                <a:gd name="T43" fmla="*/ 1 h 484"/>
                <a:gd name="T44" fmla="*/ 1 w 498"/>
                <a:gd name="T45" fmla="*/ 1 h 484"/>
                <a:gd name="T46" fmla="*/ 1 w 498"/>
                <a:gd name="T47" fmla="*/ 1 h 484"/>
                <a:gd name="T48" fmla="*/ 1 w 498"/>
                <a:gd name="T49" fmla="*/ 1 h 484"/>
                <a:gd name="T50" fmla="*/ 1 w 498"/>
                <a:gd name="T51" fmla="*/ 1 h 484"/>
                <a:gd name="T52" fmla="*/ 1 w 498"/>
                <a:gd name="T53" fmla="*/ 1 h 484"/>
                <a:gd name="T54" fmla="*/ 1 w 498"/>
                <a:gd name="T55" fmla="*/ 1 h 484"/>
                <a:gd name="T56" fmla="*/ 1 w 498"/>
                <a:gd name="T57" fmla="*/ 1 h 484"/>
                <a:gd name="T58" fmla="*/ 1 w 498"/>
                <a:gd name="T59" fmla="*/ 1 h 484"/>
                <a:gd name="T60" fmla="*/ 1 w 498"/>
                <a:gd name="T61" fmla="*/ 1 h 484"/>
                <a:gd name="T62" fmla="*/ 1 w 498"/>
                <a:gd name="T63" fmla="*/ 1 h 484"/>
                <a:gd name="T64" fmla="*/ 1 w 498"/>
                <a:gd name="T65" fmla="*/ 1 h 484"/>
                <a:gd name="T66" fmla="*/ 1 w 498"/>
                <a:gd name="T67" fmla="*/ 1 h 484"/>
                <a:gd name="T68" fmla="*/ 1 w 498"/>
                <a:gd name="T69" fmla="*/ 1 h 484"/>
                <a:gd name="T70" fmla="*/ 1 w 498"/>
                <a:gd name="T71" fmla="*/ 1 h 484"/>
                <a:gd name="T72" fmla="*/ 1 w 498"/>
                <a:gd name="T73" fmla="*/ 1 h 484"/>
                <a:gd name="T74" fmla="*/ 1 w 498"/>
                <a:gd name="T75" fmla="*/ 1 h 484"/>
                <a:gd name="T76" fmla="*/ 1 w 498"/>
                <a:gd name="T77" fmla="*/ 1 h 484"/>
                <a:gd name="T78" fmla="*/ 1 w 498"/>
                <a:gd name="T79" fmla="*/ 1 h 48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498"/>
                <a:gd name="T121" fmla="*/ 0 h 484"/>
                <a:gd name="T122" fmla="*/ 498 w 498"/>
                <a:gd name="T123" fmla="*/ 484 h 48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498" h="484">
                  <a:moveTo>
                    <a:pt x="166" y="20"/>
                  </a:moveTo>
                  <a:lnTo>
                    <a:pt x="164" y="20"/>
                  </a:lnTo>
                  <a:lnTo>
                    <a:pt x="157" y="22"/>
                  </a:lnTo>
                  <a:lnTo>
                    <a:pt x="145" y="26"/>
                  </a:lnTo>
                  <a:lnTo>
                    <a:pt x="132" y="30"/>
                  </a:lnTo>
                  <a:lnTo>
                    <a:pt x="116" y="37"/>
                  </a:lnTo>
                  <a:lnTo>
                    <a:pt x="99" y="46"/>
                  </a:lnTo>
                  <a:lnTo>
                    <a:pt x="81" y="59"/>
                  </a:lnTo>
                  <a:lnTo>
                    <a:pt x="62" y="73"/>
                  </a:lnTo>
                  <a:lnTo>
                    <a:pt x="46" y="90"/>
                  </a:lnTo>
                  <a:lnTo>
                    <a:pt x="30" y="111"/>
                  </a:lnTo>
                  <a:lnTo>
                    <a:pt x="17" y="134"/>
                  </a:lnTo>
                  <a:lnTo>
                    <a:pt x="7" y="162"/>
                  </a:lnTo>
                  <a:lnTo>
                    <a:pt x="1" y="193"/>
                  </a:lnTo>
                  <a:lnTo>
                    <a:pt x="0" y="228"/>
                  </a:lnTo>
                  <a:lnTo>
                    <a:pt x="3" y="269"/>
                  </a:lnTo>
                  <a:lnTo>
                    <a:pt x="14" y="312"/>
                  </a:lnTo>
                  <a:lnTo>
                    <a:pt x="15" y="317"/>
                  </a:lnTo>
                  <a:lnTo>
                    <a:pt x="17" y="331"/>
                  </a:lnTo>
                  <a:lnTo>
                    <a:pt x="23" y="350"/>
                  </a:lnTo>
                  <a:lnTo>
                    <a:pt x="32" y="376"/>
                  </a:lnTo>
                  <a:lnTo>
                    <a:pt x="45" y="403"/>
                  </a:lnTo>
                  <a:lnTo>
                    <a:pt x="61" y="431"/>
                  </a:lnTo>
                  <a:lnTo>
                    <a:pt x="83" y="459"/>
                  </a:lnTo>
                  <a:lnTo>
                    <a:pt x="109" y="484"/>
                  </a:lnTo>
                  <a:lnTo>
                    <a:pt x="105" y="473"/>
                  </a:lnTo>
                  <a:lnTo>
                    <a:pt x="94" y="440"/>
                  </a:lnTo>
                  <a:lnTo>
                    <a:pt x="86" y="394"/>
                  </a:lnTo>
                  <a:lnTo>
                    <a:pt x="88" y="339"/>
                  </a:lnTo>
                  <a:lnTo>
                    <a:pt x="88" y="332"/>
                  </a:lnTo>
                  <a:lnTo>
                    <a:pt x="90" y="314"/>
                  </a:lnTo>
                  <a:lnTo>
                    <a:pt x="94" y="286"/>
                  </a:lnTo>
                  <a:lnTo>
                    <a:pt x="104" y="254"/>
                  </a:lnTo>
                  <a:lnTo>
                    <a:pt x="120" y="218"/>
                  </a:lnTo>
                  <a:lnTo>
                    <a:pt x="144" y="182"/>
                  </a:lnTo>
                  <a:lnTo>
                    <a:pt x="177" y="149"/>
                  </a:lnTo>
                  <a:lnTo>
                    <a:pt x="223" y="122"/>
                  </a:lnTo>
                  <a:lnTo>
                    <a:pt x="226" y="122"/>
                  </a:lnTo>
                  <a:lnTo>
                    <a:pt x="230" y="124"/>
                  </a:lnTo>
                  <a:lnTo>
                    <a:pt x="240" y="125"/>
                  </a:lnTo>
                  <a:lnTo>
                    <a:pt x="251" y="126"/>
                  </a:lnTo>
                  <a:lnTo>
                    <a:pt x="264" y="128"/>
                  </a:lnTo>
                  <a:lnTo>
                    <a:pt x="280" y="132"/>
                  </a:lnTo>
                  <a:lnTo>
                    <a:pt x="297" y="136"/>
                  </a:lnTo>
                  <a:lnTo>
                    <a:pt x="314" y="142"/>
                  </a:lnTo>
                  <a:lnTo>
                    <a:pt x="334" y="150"/>
                  </a:lnTo>
                  <a:lnTo>
                    <a:pt x="353" y="158"/>
                  </a:lnTo>
                  <a:lnTo>
                    <a:pt x="371" y="168"/>
                  </a:lnTo>
                  <a:lnTo>
                    <a:pt x="389" y="180"/>
                  </a:lnTo>
                  <a:lnTo>
                    <a:pt x="407" y="194"/>
                  </a:lnTo>
                  <a:lnTo>
                    <a:pt x="423" y="210"/>
                  </a:lnTo>
                  <a:lnTo>
                    <a:pt x="438" y="227"/>
                  </a:lnTo>
                  <a:lnTo>
                    <a:pt x="449" y="248"/>
                  </a:lnTo>
                  <a:lnTo>
                    <a:pt x="453" y="257"/>
                  </a:lnTo>
                  <a:lnTo>
                    <a:pt x="460" y="285"/>
                  </a:lnTo>
                  <a:lnTo>
                    <a:pt x="465" y="335"/>
                  </a:lnTo>
                  <a:lnTo>
                    <a:pt x="462" y="412"/>
                  </a:lnTo>
                  <a:lnTo>
                    <a:pt x="464" y="408"/>
                  </a:lnTo>
                  <a:lnTo>
                    <a:pt x="470" y="399"/>
                  </a:lnTo>
                  <a:lnTo>
                    <a:pt x="478" y="383"/>
                  </a:lnTo>
                  <a:lnTo>
                    <a:pt x="487" y="361"/>
                  </a:lnTo>
                  <a:lnTo>
                    <a:pt x="494" y="334"/>
                  </a:lnTo>
                  <a:lnTo>
                    <a:pt x="498" y="302"/>
                  </a:lnTo>
                  <a:lnTo>
                    <a:pt x="497" y="265"/>
                  </a:lnTo>
                  <a:lnTo>
                    <a:pt x="490" y="224"/>
                  </a:lnTo>
                  <a:lnTo>
                    <a:pt x="488" y="220"/>
                  </a:lnTo>
                  <a:lnTo>
                    <a:pt x="486" y="211"/>
                  </a:lnTo>
                  <a:lnTo>
                    <a:pt x="482" y="196"/>
                  </a:lnTo>
                  <a:lnTo>
                    <a:pt x="476" y="179"/>
                  </a:lnTo>
                  <a:lnTo>
                    <a:pt x="467" y="157"/>
                  </a:lnTo>
                  <a:lnTo>
                    <a:pt x="456" y="134"/>
                  </a:lnTo>
                  <a:lnTo>
                    <a:pt x="442" y="110"/>
                  </a:lnTo>
                  <a:lnTo>
                    <a:pt x="425" y="86"/>
                  </a:lnTo>
                  <a:lnTo>
                    <a:pt x="406" y="62"/>
                  </a:lnTo>
                  <a:lnTo>
                    <a:pt x="382" y="42"/>
                  </a:lnTo>
                  <a:lnTo>
                    <a:pt x="356" y="24"/>
                  </a:lnTo>
                  <a:lnTo>
                    <a:pt x="326" y="11"/>
                  </a:lnTo>
                  <a:lnTo>
                    <a:pt x="293" y="3"/>
                  </a:lnTo>
                  <a:lnTo>
                    <a:pt x="255" y="0"/>
                  </a:lnTo>
                  <a:lnTo>
                    <a:pt x="212" y="6"/>
                  </a:lnTo>
                  <a:lnTo>
                    <a:pt x="166" y="20"/>
                  </a:lnTo>
                  <a:close/>
                </a:path>
              </a:pathLst>
            </a:custGeom>
            <a:solidFill>
              <a:srgbClr val="D399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59" name="Freeform 1039">
              <a:extLst>
                <a:ext uri="{FF2B5EF4-FFF2-40B4-BE49-F238E27FC236}">
                  <a16:creationId xmlns:a16="http://schemas.microsoft.com/office/drawing/2014/main" id="{8BB6E184-D1A5-4C0A-93A2-6C0F510B5F31}"/>
                </a:ext>
              </a:extLst>
            </p:cNvPr>
            <p:cNvSpPr>
              <a:spLocks/>
            </p:cNvSpPr>
            <p:nvPr/>
          </p:nvSpPr>
          <p:spPr bwMode="auto">
            <a:xfrm>
              <a:off x="2922" y="3106"/>
              <a:ext cx="69" cy="72"/>
            </a:xfrm>
            <a:custGeom>
              <a:avLst/>
              <a:gdLst>
                <a:gd name="T0" fmla="*/ 1 w 138"/>
                <a:gd name="T1" fmla="*/ 1 h 144"/>
                <a:gd name="T2" fmla="*/ 1 w 138"/>
                <a:gd name="T3" fmla="*/ 1 h 144"/>
                <a:gd name="T4" fmla="*/ 1 w 138"/>
                <a:gd name="T5" fmla="*/ 1 h 144"/>
                <a:gd name="T6" fmla="*/ 1 w 138"/>
                <a:gd name="T7" fmla="*/ 1 h 144"/>
                <a:gd name="T8" fmla="*/ 1 w 138"/>
                <a:gd name="T9" fmla="*/ 1 h 144"/>
                <a:gd name="T10" fmla="*/ 1 w 138"/>
                <a:gd name="T11" fmla="*/ 1 h 144"/>
                <a:gd name="T12" fmla="*/ 1 w 138"/>
                <a:gd name="T13" fmla="*/ 1 h 144"/>
                <a:gd name="T14" fmla="*/ 1 w 138"/>
                <a:gd name="T15" fmla="*/ 1 h 144"/>
                <a:gd name="T16" fmla="*/ 1 w 138"/>
                <a:gd name="T17" fmla="*/ 1 h 144"/>
                <a:gd name="T18" fmla="*/ 0 w 138"/>
                <a:gd name="T19" fmla="*/ 1 h 144"/>
                <a:gd name="T20" fmla="*/ 1 w 138"/>
                <a:gd name="T21" fmla="*/ 1 h 144"/>
                <a:gd name="T22" fmla="*/ 1 w 138"/>
                <a:gd name="T23" fmla="*/ 1 h 144"/>
                <a:gd name="T24" fmla="*/ 1 w 138"/>
                <a:gd name="T25" fmla="*/ 1 h 144"/>
                <a:gd name="T26" fmla="*/ 1 w 138"/>
                <a:gd name="T27" fmla="*/ 1 h 144"/>
                <a:gd name="T28" fmla="*/ 1 w 138"/>
                <a:gd name="T29" fmla="*/ 1 h 144"/>
                <a:gd name="T30" fmla="*/ 1 w 138"/>
                <a:gd name="T31" fmla="*/ 1 h 144"/>
                <a:gd name="T32" fmla="*/ 1 w 138"/>
                <a:gd name="T33" fmla="*/ 1 h 144"/>
                <a:gd name="T34" fmla="*/ 1 w 138"/>
                <a:gd name="T35" fmla="*/ 1 h 144"/>
                <a:gd name="T36" fmla="*/ 1 w 138"/>
                <a:gd name="T37" fmla="*/ 1 h 144"/>
                <a:gd name="T38" fmla="*/ 1 w 138"/>
                <a:gd name="T39" fmla="*/ 1 h 144"/>
                <a:gd name="T40" fmla="*/ 1 w 138"/>
                <a:gd name="T41" fmla="*/ 1 h 144"/>
                <a:gd name="T42" fmla="*/ 1 w 138"/>
                <a:gd name="T43" fmla="*/ 1 h 144"/>
                <a:gd name="T44" fmla="*/ 1 w 138"/>
                <a:gd name="T45" fmla="*/ 1 h 144"/>
                <a:gd name="T46" fmla="*/ 1 w 138"/>
                <a:gd name="T47" fmla="*/ 1 h 144"/>
                <a:gd name="T48" fmla="*/ 1 w 138"/>
                <a:gd name="T49" fmla="*/ 1 h 144"/>
                <a:gd name="T50" fmla="*/ 1 w 138"/>
                <a:gd name="T51" fmla="*/ 1 h 144"/>
                <a:gd name="T52" fmla="*/ 1 w 138"/>
                <a:gd name="T53" fmla="*/ 1 h 144"/>
                <a:gd name="T54" fmla="*/ 1 w 138"/>
                <a:gd name="T55" fmla="*/ 1 h 144"/>
                <a:gd name="T56" fmla="*/ 1 w 138"/>
                <a:gd name="T57" fmla="*/ 1 h 144"/>
                <a:gd name="T58" fmla="*/ 1 w 138"/>
                <a:gd name="T59" fmla="*/ 1 h 144"/>
                <a:gd name="T60" fmla="*/ 1 w 138"/>
                <a:gd name="T61" fmla="*/ 1 h 144"/>
                <a:gd name="T62" fmla="*/ 1 w 138"/>
                <a:gd name="T63" fmla="*/ 1 h 144"/>
                <a:gd name="T64" fmla="*/ 1 w 138"/>
                <a:gd name="T65" fmla="*/ 1 h 144"/>
                <a:gd name="T66" fmla="*/ 1 w 138"/>
                <a:gd name="T67" fmla="*/ 1 h 144"/>
                <a:gd name="T68" fmla="*/ 1 w 138"/>
                <a:gd name="T69" fmla="*/ 1 h 144"/>
                <a:gd name="T70" fmla="*/ 1 w 138"/>
                <a:gd name="T71" fmla="*/ 1 h 144"/>
                <a:gd name="T72" fmla="*/ 1 w 138"/>
                <a:gd name="T73" fmla="*/ 1 h 144"/>
                <a:gd name="T74" fmla="*/ 1 w 138"/>
                <a:gd name="T75" fmla="*/ 1 h 144"/>
                <a:gd name="T76" fmla="*/ 1 w 138"/>
                <a:gd name="T77" fmla="*/ 0 h 144"/>
                <a:gd name="T78" fmla="*/ 1 w 138"/>
                <a:gd name="T79" fmla="*/ 1 h 144"/>
                <a:gd name="T80" fmla="*/ 1 w 138"/>
                <a:gd name="T81" fmla="*/ 1 h 144"/>
                <a:gd name="T82" fmla="*/ 1 w 138"/>
                <a:gd name="T83" fmla="*/ 1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44"/>
                <a:gd name="T128" fmla="*/ 138 w 138"/>
                <a:gd name="T129" fmla="*/ 144 h 14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44">
                  <a:moveTo>
                    <a:pt x="87" y="4"/>
                  </a:moveTo>
                  <a:lnTo>
                    <a:pt x="72" y="11"/>
                  </a:lnTo>
                  <a:lnTo>
                    <a:pt x="58" y="19"/>
                  </a:lnTo>
                  <a:lnTo>
                    <a:pt x="45" y="29"/>
                  </a:lnTo>
                  <a:lnTo>
                    <a:pt x="34" y="41"/>
                  </a:lnTo>
                  <a:lnTo>
                    <a:pt x="24" y="53"/>
                  </a:lnTo>
                  <a:lnTo>
                    <a:pt x="15" y="67"/>
                  </a:lnTo>
                  <a:lnTo>
                    <a:pt x="7" y="82"/>
                  </a:lnTo>
                  <a:lnTo>
                    <a:pt x="2" y="97"/>
                  </a:lnTo>
                  <a:lnTo>
                    <a:pt x="0" y="112"/>
                  </a:lnTo>
                  <a:lnTo>
                    <a:pt x="4" y="125"/>
                  </a:lnTo>
                  <a:lnTo>
                    <a:pt x="12" y="136"/>
                  </a:lnTo>
                  <a:lnTo>
                    <a:pt x="25" y="143"/>
                  </a:lnTo>
                  <a:lnTo>
                    <a:pt x="32" y="144"/>
                  </a:lnTo>
                  <a:lnTo>
                    <a:pt x="40" y="144"/>
                  </a:lnTo>
                  <a:lnTo>
                    <a:pt x="47" y="143"/>
                  </a:lnTo>
                  <a:lnTo>
                    <a:pt x="53" y="141"/>
                  </a:lnTo>
                  <a:lnTo>
                    <a:pt x="59" y="137"/>
                  </a:lnTo>
                  <a:lnTo>
                    <a:pt x="64" y="133"/>
                  </a:lnTo>
                  <a:lnTo>
                    <a:pt x="68" y="127"/>
                  </a:lnTo>
                  <a:lnTo>
                    <a:pt x="72" y="120"/>
                  </a:lnTo>
                  <a:lnTo>
                    <a:pt x="75" y="112"/>
                  </a:lnTo>
                  <a:lnTo>
                    <a:pt x="79" y="105"/>
                  </a:lnTo>
                  <a:lnTo>
                    <a:pt x="83" y="97"/>
                  </a:lnTo>
                  <a:lnTo>
                    <a:pt x="88" y="90"/>
                  </a:lnTo>
                  <a:lnTo>
                    <a:pt x="93" y="83"/>
                  </a:lnTo>
                  <a:lnTo>
                    <a:pt x="100" y="79"/>
                  </a:lnTo>
                  <a:lnTo>
                    <a:pt x="106" y="74"/>
                  </a:lnTo>
                  <a:lnTo>
                    <a:pt x="115" y="70"/>
                  </a:lnTo>
                  <a:lnTo>
                    <a:pt x="126" y="62"/>
                  </a:lnTo>
                  <a:lnTo>
                    <a:pt x="134" y="51"/>
                  </a:lnTo>
                  <a:lnTo>
                    <a:pt x="138" y="37"/>
                  </a:lnTo>
                  <a:lnTo>
                    <a:pt x="134" y="23"/>
                  </a:lnTo>
                  <a:lnTo>
                    <a:pt x="131" y="16"/>
                  </a:lnTo>
                  <a:lnTo>
                    <a:pt x="126" y="12"/>
                  </a:lnTo>
                  <a:lnTo>
                    <a:pt x="121" y="7"/>
                  </a:lnTo>
                  <a:lnTo>
                    <a:pt x="115" y="4"/>
                  </a:lnTo>
                  <a:lnTo>
                    <a:pt x="108" y="1"/>
                  </a:lnTo>
                  <a:lnTo>
                    <a:pt x="101" y="0"/>
                  </a:lnTo>
                  <a:lnTo>
                    <a:pt x="94" y="1"/>
                  </a:lnTo>
                  <a:lnTo>
                    <a:pt x="87" y="4"/>
                  </a:lnTo>
                  <a:close/>
                </a:path>
              </a:pathLst>
            </a:custGeom>
            <a:solidFill>
              <a:srgbClr val="D399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0" name="Freeform 1040">
              <a:extLst>
                <a:ext uri="{FF2B5EF4-FFF2-40B4-BE49-F238E27FC236}">
                  <a16:creationId xmlns:a16="http://schemas.microsoft.com/office/drawing/2014/main" id="{DB47D4DF-0AF2-40C7-B8F7-9F0A4A9A81E0}"/>
                </a:ext>
              </a:extLst>
            </p:cNvPr>
            <p:cNvSpPr>
              <a:spLocks/>
            </p:cNvSpPr>
            <p:nvPr/>
          </p:nvSpPr>
          <p:spPr bwMode="auto">
            <a:xfrm>
              <a:off x="2926" y="3111"/>
              <a:ext cx="58" cy="64"/>
            </a:xfrm>
            <a:custGeom>
              <a:avLst/>
              <a:gdLst>
                <a:gd name="T0" fmla="*/ 0 w 117"/>
                <a:gd name="T1" fmla="*/ 1 h 127"/>
                <a:gd name="T2" fmla="*/ 0 w 117"/>
                <a:gd name="T3" fmla="*/ 1 h 127"/>
                <a:gd name="T4" fmla="*/ 0 w 117"/>
                <a:gd name="T5" fmla="*/ 1 h 127"/>
                <a:gd name="T6" fmla="*/ 0 w 117"/>
                <a:gd name="T7" fmla="*/ 1 h 127"/>
                <a:gd name="T8" fmla="*/ 0 w 117"/>
                <a:gd name="T9" fmla="*/ 1 h 127"/>
                <a:gd name="T10" fmla="*/ 0 w 117"/>
                <a:gd name="T11" fmla="*/ 1 h 127"/>
                <a:gd name="T12" fmla="*/ 0 w 117"/>
                <a:gd name="T13" fmla="*/ 1 h 127"/>
                <a:gd name="T14" fmla="*/ 0 w 117"/>
                <a:gd name="T15" fmla="*/ 1 h 127"/>
                <a:gd name="T16" fmla="*/ 0 w 117"/>
                <a:gd name="T17" fmla="*/ 1 h 127"/>
                <a:gd name="T18" fmla="*/ 0 w 117"/>
                <a:gd name="T19" fmla="*/ 1 h 127"/>
                <a:gd name="T20" fmla="*/ 0 w 117"/>
                <a:gd name="T21" fmla="*/ 1 h 127"/>
                <a:gd name="T22" fmla="*/ 0 w 117"/>
                <a:gd name="T23" fmla="*/ 1 h 127"/>
                <a:gd name="T24" fmla="*/ 0 w 117"/>
                <a:gd name="T25" fmla="*/ 1 h 127"/>
                <a:gd name="T26" fmla="*/ 0 w 117"/>
                <a:gd name="T27" fmla="*/ 1 h 127"/>
                <a:gd name="T28" fmla="*/ 0 w 117"/>
                <a:gd name="T29" fmla="*/ 1 h 127"/>
                <a:gd name="T30" fmla="*/ 0 w 117"/>
                <a:gd name="T31" fmla="*/ 1 h 127"/>
                <a:gd name="T32" fmla="*/ 0 w 117"/>
                <a:gd name="T33" fmla="*/ 1 h 127"/>
                <a:gd name="T34" fmla="*/ 0 w 117"/>
                <a:gd name="T35" fmla="*/ 1 h 127"/>
                <a:gd name="T36" fmla="*/ 0 w 117"/>
                <a:gd name="T37" fmla="*/ 1 h 127"/>
                <a:gd name="T38" fmla="*/ 0 w 117"/>
                <a:gd name="T39" fmla="*/ 1 h 127"/>
                <a:gd name="T40" fmla="*/ 0 w 117"/>
                <a:gd name="T41" fmla="*/ 1 h 127"/>
                <a:gd name="T42" fmla="*/ 0 w 117"/>
                <a:gd name="T43" fmla="*/ 1 h 127"/>
                <a:gd name="T44" fmla="*/ 0 w 117"/>
                <a:gd name="T45" fmla="*/ 1 h 127"/>
                <a:gd name="T46" fmla="*/ 0 w 117"/>
                <a:gd name="T47" fmla="*/ 1 h 127"/>
                <a:gd name="T48" fmla="*/ 0 w 117"/>
                <a:gd name="T49" fmla="*/ 1 h 127"/>
                <a:gd name="T50" fmla="*/ 0 w 117"/>
                <a:gd name="T51" fmla="*/ 1 h 127"/>
                <a:gd name="T52" fmla="*/ 0 w 117"/>
                <a:gd name="T53" fmla="*/ 1 h 127"/>
                <a:gd name="T54" fmla="*/ 0 w 117"/>
                <a:gd name="T55" fmla="*/ 1 h 127"/>
                <a:gd name="T56" fmla="*/ 0 w 117"/>
                <a:gd name="T57" fmla="*/ 1 h 127"/>
                <a:gd name="T58" fmla="*/ 0 w 117"/>
                <a:gd name="T59" fmla="*/ 1 h 127"/>
                <a:gd name="T60" fmla="*/ 0 w 117"/>
                <a:gd name="T61" fmla="*/ 1 h 127"/>
                <a:gd name="T62" fmla="*/ 0 w 117"/>
                <a:gd name="T63" fmla="*/ 1 h 127"/>
                <a:gd name="T64" fmla="*/ 0 w 117"/>
                <a:gd name="T65" fmla="*/ 1 h 127"/>
                <a:gd name="T66" fmla="*/ 0 w 117"/>
                <a:gd name="T67" fmla="*/ 1 h 127"/>
                <a:gd name="T68" fmla="*/ 0 w 117"/>
                <a:gd name="T69" fmla="*/ 1 h 127"/>
                <a:gd name="T70" fmla="*/ 0 w 117"/>
                <a:gd name="T71" fmla="*/ 1 h 127"/>
                <a:gd name="T72" fmla="*/ 0 w 117"/>
                <a:gd name="T73" fmla="*/ 1 h 127"/>
                <a:gd name="T74" fmla="*/ 0 w 117"/>
                <a:gd name="T75" fmla="*/ 0 h 127"/>
                <a:gd name="T76" fmla="*/ 0 w 117"/>
                <a:gd name="T77" fmla="*/ 0 h 127"/>
                <a:gd name="T78" fmla="*/ 0 w 117"/>
                <a:gd name="T79" fmla="*/ 0 h 127"/>
                <a:gd name="T80" fmla="*/ 0 w 117"/>
                <a:gd name="T81" fmla="*/ 1 h 127"/>
                <a:gd name="T82" fmla="*/ 0 w 117"/>
                <a:gd name="T83" fmla="*/ 1 h 127"/>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7"/>
                <a:gd name="T127" fmla="*/ 0 h 127"/>
                <a:gd name="T128" fmla="*/ 117 w 117"/>
                <a:gd name="T129" fmla="*/ 127 h 127"/>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7" h="127">
                  <a:moveTo>
                    <a:pt x="74" y="2"/>
                  </a:moveTo>
                  <a:lnTo>
                    <a:pt x="60" y="8"/>
                  </a:lnTo>
                  <a:lnTo>
                    <a:pt x="49" y="16"/>
                  </a:lnTo>
                  <a:lnTo>
                    <a:pt x="37" y="25"/>
                  </a:lnTo>
                  <a:lnTo>
                    <a:pt x="28" y="35"/>
                  </a:lnTo>
                  <a:lnTo>
                    <a:pt x="19" y="47"/>
                  </a:lnTo>
                  <a:lnTo>
                    <a:pt x="12" y="59"/>
                  </a:lnTo>
                  <a:lnTo>
                    <a:pt x="6" y="72"/>
                  </a:lnTo>
                  <a:lnTo>
                    <a:pt x="2" y="86"/>
                  </a:lnTo>
                  <a:lnTo>
                    <a:pt x="0" y="99"/>
                  </a:lnTo>
                  <a:lnTo>
                    <a:pt x="3" y="110"/>
                  </a:lnTo>
                  <a:lnTo>
                    <a:pt x="11" y="121"/>
                  </a:lnTo>
                  <a:lnTo>
                    <a:pt x="21" y="126"/>
                  </a:lnTo>
                  <a:lnTo>
                    <a:pt x="27" y="127"/>
                  </a:lnTo>
                  <a:lnTo>
                    <a:pt x="34" y="127"/>
                  </a:lnTo>
                  <a:lnTo>
                    <a:pt x="40" y="126"/>
                  </a:lnTo>
                  <a:lnTo>
                    <a:pt x="44" y="124"/>
                  </a:lnTo>
                  <a:lnTo>
                    <a:pt x="50" y="121"/>
                  </a:lnTo>
                  <a:lnTo>
                    <a:pt x="55" y="116"/>
                  </a:lnTo>
                  <a:lnTo>
                    <a:pt x="58" y="111"/>
                  </a:lnTo>
                  <a:lnTo>
                    <a:pt x="60" y="106"/>
                  </a:lnTo>
                  <a:lnTo>
                    <a:pt x="63" y="99"/>
                  </a:lnTo>
                  <a:lnTo>
                    <a:pt x="66" y="91"/>
                  </a:lnTo>
                  <a:lnTo>
                    <a:pt x="70" y="84"/>
                  </a:lnTo>
                  <a:lnTo>
                    <a:pt x="74" y="77"/>
                  </a:lnTo>
                  <a:lnTo>
                    <a:pt x="79" y="71"/>
                  </a:lnTo>
                  <a:lnTo>
                    <a:pt x="84" y="66"/>
                  </a:lnTo>
                  <a:lnTo>
                    <a:pt x="91" y="62"/>
                  </a:lnTo>
                  <a:lnTo>
                    <a:pt x="98" y="59"/>
                  </a:lnTo>
                  <a:lnTo>
                    <a:pt x="109" y="53"/>
                  </a:lnTo>
                  <a:lnTo>
                    <a:pt x="116" y="42"/>
                  </a:lnTo>
                  <a:lnTo>
                    <a:pt x="117" y="31"/>
                  </a:lnTo>
                  <a:lnTo>
                    <a:pt x="114" y="18"/>
                  </a:lnTo>
                  <a:lnTo>
                    <a:pt x="111" y="12"/>
                  </a:lnTo>
                  <a:lnTo>
                    <a:pt x="108" y="8"/>
                  </a:lnTo>
                  <a:lnTo>
                    <a:pt x="103" y="4"/>
                  </a:lnTo>
                  <a:lnTo>
                    <a:pt x="97" y="1"/>
                  </a:lnTo>
                  <a:lnTo>
                    <a:pt x="91" y="0"/>
                  </a:lnTo>
                  <a:lnTo>
                    <a:pt x="86" y="0"/>
                  </a:lnTo>
                  <a:lnTo>
                    <a:pt x="80" y="0"/>
                  </a:lnTo>
                  <a:lnTo>
                    <a:pt x="74" y="2"/>
                  </a:lnTo>
                  <a:close/>
                </a:path>
              </a:pathLst>
            </a:custGeom>
            <a:solidFill>
              <a:srgbClr val="E2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1" name="Freeform 1041">
              <a:extLst>
                <a:ext uri="{FF2B5EF4-FFF2-40B4-BE49-F238E27FC236}">
                  <a16:creationId xmlns:a16="http://schemas.microsoft.com/office/drawing/2014/main" id="{8D187C1E-B3F7-4144-9857-6CB0A9A5A55D}"/>
                </a:ext>
              </a:extLst>
            </p:cNvPr>
            <p:cNvSpPr>
              <a:spLocks/>
            </p:cNvSpPr>
            <p:nvPr/>
          </p:nvSpPr>
          <p:spPr bwMode="auto">
            <a:xfrm>
              <a:off x="2929" y="3115"/>
              <a:ext cx="49" cy="56"/>
            </a:xfrm>
            <a:custGeom>
              <a:avLst/>
              <a:gdLst>
                <a:gd name="T0" fmla="*/ 1 w 97"/>
                <a:gd name="T1" fmla="*/ 1 h 112"/>
                <a:gd name="T2" fmla="*/ 1 w 97"/>
                <a:gd name="T3" fmla="*/ 1 h 112"/>
                <a:gd name="T4" fmla="*/ 1 w 97"/>
                <a:gd name="T5" fmla="*/ 1 h 112"/>
                <a:gd name="T6" fmla="*/ 1 w 97"/>
                <a:gd name="T7" fmla="*/ 1 h 112"/>
                <a:gd name="T8" fmla="*/ 1 w 97"/>
                <a:gd name="T9" fmla="*/ 1 h 112"/>
                <a:gd name="T10" fmla="*/ 1 w 97"/>
                <a:gd name="T11" fmla="*/ 1 h 112"/>
                <a:gd name="T12" fmla="*/ 1 w 97"/>
                <a:gd name="T13" fmla="*/ 1 h 112"/>
                <a:gd name="T14" fmla="*/ 1 w 97"/>
                <a:gd name="T15" fmla="*/ 1 h 112"/>
                <a:gd name="T16" fmla="*/ 1 w 97"/>
                <a:gd name="T17" fmla="*/ 1 h 112"/>
                <a:gd name="T18" fmla="*/ 0 w 97"/>
                <a:gd name="T19" fmla="*/ 1 h 112"/>
                <a:gd name="T20" fmla="*/ 1 w 97"/>
                <a:gd name="T21" fmla="*/ 1 h 112"/>
                <a:gd name="T22" fmla="*/ 1 w 97"/>
                <a:gd name="T23" fmla="*/ 1 h 112"/>
                <a:gd name="T24" fmla="*/ 1 w 97"/>
                <a:gd name="T25" fmla="*/ 1 h 112"/>
                <a:gd name="T26" fmla="*/ 1 w 97"/>
                <a:gd name="T27" fmla="*/ 1 h 112"/>
                <a:gd name="T28" fmla="*/ 1 w 97"/>
                <a:gd name="T29" fmla="*/ 1 h 112"/>
                <a:gd name="T30" fmla="*/ 1 w 97"/>
                <a:gd name="T31" fmla="*/ 1 h 112"/>
                <a:gd name="T32" fmla="*/ 1 w 97"/>
                <a:gd name="T33" fmla="*/ 1 h 112"/>
                <a:gd name="T34" fmla="*/ 1 w 97"/>
                <a:gd name="T35" fmla="*/ 1 h 112"/>
                <a:gd name="T36" fmla="*/ 1 w 97"/>
                <a:gd name="T37" fmla="*/ 1 h 112"/>
                <a:gd name="T38" fmla="*/ 1 w 97"/>
                <a:gd name="T39" fmla="*/ 1 h 112"/>
                <a:gd name="T40" fmla="*/ 1 w 97"/>
                <a:gd name="T41" fmla="*/ 1 h 112"/>
                <a:gd name="T42" fmla="*/ 1 w 97"/>
                <a:gd name="T43" fmla="*/ 1 h 112"/>
                <a:gd name="T44" fmla="*/ 1 w 97"/>
                <a:gd name="T45" fmla="*/ 1 h 112"/>
                <a:gd name="T46" fmla="*/ 1 w 97"/>
                <a:gd name="T47" fmla="*/ 1 h 112"/>
                <a:gd name="T48" fmla="*/ 1 w 97"/>
                <a:gd name="T49" fmla="*/ 1 h 112"/>
                <a:gd name="T50" fmla="*/ 1 w 97"/>
                <a:gd name="T51" fmla="*/ 1 h 112"/>
                <a:gd name="T52" fmla="*/ 1 w 97"/>
                <a:gd name="T53" fmla="*/ 1 h 112"/>
                <a:gd name="T54" fmla="*/ 1 w 97"/>
                <a:gd name="T55" fmla="*/ 0 h 112"/>
                <a:gd name="T56" fmla="*/ 1 w 97"/>
                <a:gd name="T57" fmla="*/ 1 h 112"/>
                <a:gd name="T58" fmla="*/ 1 w 97"/>
                <a:gd name="T59" fmla="*/ 1 h 112"/>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7"/>
                <a:gd name="T91" fmla="*/ 0 h 112"/>
                <a:gd name="T92" fmla="*/ 97 w 97"/>
                <a:gd name="T93" fmla="*/ 112 h 112"/>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7" h="112">
                  <a:moveTo>
                    <a:pt x="61" y="2"/>
                  </a:moveTo>
                  <a:lnTo>
                    <a:pt x="50" y="8"/>
                  </a:lnTo>
                  <a:lnTo>
                    <a:pt x="39" y="15"/>
                  </a:lnTo>
                  <a:lnTo>
                    <a:pt x="30" y="23"/>
                  </a:lnTo>
                  <a:lnTo>
                    <a:pt x="22" y="32"/>
                  </a:lnTo>
                  <a:lnTo>
                    <a:pt x="15" y="42"/>
                  </a:lnTo>
                  <a:lnTo>
                    <a:pt x="10" y="54"/>
                  </a:lnTo>
                  <a:lnTo>
                    <a:pt x="5" y="65"/>
                  </a:lnTo>
                  <a:lnTo>
                    <a:pt x="1" y="78"/>
                  </a:lnTo>
                  <a:lnTo>
                    <a:pt x="0" y="88"/>
                  </a:lnTo>
                  <a:lnTo>
                    <a:pt x="3" y="98"/>
                  </a:lnTo>
                  <a:lnTo>
                    <a:pt x="8" y="106"/>
                  </a:lnTo>
                  <a:lnTo>
                    <a:pt x="18" y="110"/>
                  </a:lnTo>
                  <a:lnTo>
                    <a:pt x="27" y="112"/>
                  </a:lnTo>
                  <a:lnTo>
                    <a:pt x="37" y="109"/>
                  </a:lnTo>
                  <a:lnTo>
                    <a:pt x="44" y="103"/>
                  </a:lnTo>
                  <a:lnTo>
                    <a:pt x="49" y="94"/>
                  </a:lnTo>
                  <a:lnTo>
                    <a:pt x="53" y="80"/>
                  </a:lnTo>
                  <a:lnTo>
                    <a:pt x="60" y="68"/>
                  </a:lnTo>
                  <a:lnTo>
                    <a:pt x="69" y="56"/>
                  </a:lnTo>
                  <a:lnTo>
                    <a:pt x="82" y="49"/>
                  </a:lnTo>
                  <a:lnTo>
                    <a:pt x="90" y="44"/>
                  </a:lnTo>
                  <a:lnTo>
                    <a:pt x="96" y="35"/>
                  </a:lnTo>
                  <a:lnTo>
                    <a:pt x="97" y="25"/>
                  </a:lnTo>
                  <a:lnTo>
                    <a:pt x="95" y="15"/>
                  </a:lnTo>
                  <a:lnTo>
                    <a:pt x="89" y="7"/>
                  </a:lnTo>
                  <a:lnTo>
                    <a:pt x="81" y="1"/>
                  </a:lnTo>
                  <a:lnTo>
                    <a:pt x="71" y="0"/>
                  </a:lnTo>
                  <a:lnTo>
                    <a:pt x="61" y="2"/>
                  </a:lnTo>
                  <a:close/>
                </a:path>
              </a:pathLst>
            </a:custGeom>
            <a:solidFill>
              <a:srgbClr val="F2CC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2" name="Freeform 1042">
              <a:extLst>
                <a:ext uri="{FF2B5EF4-FFF2-40B4-BE49-F238E27FC236}">
                  <a16:creationId xmlns:a16="http://schemas.microsoft.com/office/drawing/2014/main" id="{4E1985DF-C1A0-4148-9FE2-5EE87EA804CD}"/>
                </a:ext>
              </a:extLst>
            </p:cNvPr>
            <p:cNvSpPr>
              <a:spLocks/>
            </p:cNvSpPr>
            <p:nvPr/>
          </p:nvSpPr>
          <p:spPr bwMode="auto">
            <a:xfrm>
              <a:off x="2932" y="3120"/>
              <a:ext cx="39" cy="48"/>
            </a:xfrm>
            <a:custGeom>
              <a:avLst/>
              <a:gdLst>
                <a:gd name="T0" fmla="*/ 1 w 78"/>
                <a:gd name="T1" fmla="*/ 0 h 97"/>
                <a:gd name="T2" fmla="*/ 1 w 78"/>
                <a:gd name="T3" fmla="*/ 0 h 97"/>
                <a:gd name="T4" fmla="*/ 1 w 78"/>
                <a:gd name="T5" fmla="*/ 0 h 97"/>
                <a:gd name="T6" fmla="*/ 1 w 78"/>
                <a:gd name="T7" fmla="*/ 0 h 97"/>
                <a:gd name="T8" fmla="*/ 1 w 78"/>
                <a:gd name="T9" fmla="*/ 0 h 97"/>
                <a:gd name="T10" fmla="*/ 1 w 78"/>
                <a:gd name="T11" fmla="*/ 0 h 97"/>
                <a:gd name="T12" fmla="*/ 1 w 78"/>
                <a:gd name="T13" fmla="*/ 0 h 97"/>
                <a:gd name="T14" fmla="*/ 1 w 78"/>
                <a:gd name="T15" fmla="*/ 0 h 97"/>
                <a:gd name="T16" fmla="*/ 1 w 78"/>
                <a:gd name="T17" fmla="*/ 0 h 97"/>
                <a:gd name="T18" fmla="*/ 0 w 78"/>
                <a:gd name="T19" fmla="*/ 0 h 97"/>
                <a:gd name="T20" fmla="*/ 1 w 78"/>
                <a:gd name="T21" fmla="*/ 0 h 97"/>
                <a:gd name="T22" fmla="*/ 1 w 78"/>
                <a:gd name="T23" fmla="*/ 0 h 97"/>
                <a:gd name="T24" fmla="*/ 1 w 78"/>
                <a:gd name="T25" fmla="*/ 0 h 97"/>
                <a:gd name="T26" fmla="*/ 1 w 78"/>
                <a:gd name="T27" fmla="*/ 0 h 97"/>
                <a:gd name="T28" fmla="*/ 1 w 78"/>
                <a:gd name="T29" fmla="*/ 0 h 97"/>
                <a:gd name="T30" fmla="*/ 1 w 78"/>
                <a:gd name="T31" fmla="*/ 0 h 97"/>
                <a:gd name="T32" fmla="*/ 1 w 78"/>
                <a:gd name="T33" fmla="*/ 0 h 97"/>
                <a:gd name="T34" fmla="*/ 1 w 78"/>
                <a:gd name="T35" fmla="*/ 0 h 97"/>
                <a:gd name="T36" fmla="*/ 1 w 78"/>
                <a:gd name="T37" fmla="*/ 0 h 97"/>
                <a:gd name="T38" fmla="*/ 1 w 78"/>
                <a:gd name="T39" fmla="*/ 0 h 97"/>
                <a:gd name="T40" fmla="*/ 1 w 78"/>
                <a:gd name="T41" fmla="*/ 0 h 97"/>
                <a:gd name="T42" fmla="*/ 1 w 78"/>
                <a:gd name="T43" fmla="*/ 0 h 97"/>
                <a:gd name="T44" fmla="*/ 1 w 78"/>
                <a:gd name="T45" fmla="*/ 0 h 97"/>
                <a:gd name="T46" fmla="*/ 1 w 78"/>
                <a:gd name="T47" fmla="*/ 0 h 97"/>
                <a:gd name="T48" fmla="*/ 1 w 78"/>
                <a:gd name="T49" fmla="*/ 0 h 97"/>
                <a:gd name="T50" fmla="*/ 1 w 78"/>
                <a:gd name="T51" fmla="*/ 0 h 97"/>
                <a:gd name="T52" fmla="*/ 1 w 78"/>
                <a:gd name="T53" fmla="*/ 0 h 97"/>
                <a:gd name="T54" fmla="*/ 1 w 78"/>
                <a:gd name="T55" fmla="*/ 0 h 97"/>
                <a:gd name="T56" fmla="*/ 1 w 78"/>
                <a:gd name="T57" fmla="*/ 0 h 97"/>
                <a:gd name="T58" fmla="*/ 1 w 78"/>
                <a:gd name="T59" fmla="*/ 0 h 9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78"/>
                <a:gd name="T91" fmla="*/ 0 h 97"/>
                <a:gd name="T92" fmla="*/ 78 w 78"/>
                <a:gd name="T93" fmla="*/ 97 h 9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78" h="97">
                  <a:moveTo>
                    <a:pt x="50" y="2"/>
                  </a:moveTo>
                  <a:lnTo>
                    <a:pt x="40" y="7"/>
                  </a:lnTo>
                  <a:lnTo>
                    <a:pt x="32" y="14"/>
                  </a:lnTo>
                  <a:lnTo>
                    <a:pt x="24" y="21"/>
                  </a:lnTo>
                  <a:lnTo>
                    <a:pt x="17" y="29"/>
                  </a:lnTo>
                  <a:lnTo>
                    <a:pt x="12" y="38"/>
                  </a:lnTo>
                  <a:lnTo>
                    <a:pt x="7" y="47"/>
                  </a:lnTo>
                  <a:lnTo>
                    <a:pt x="4" y="58"/>
                  </a:lnTo>
                  <a:lnTo>
                    <a:pt x="1" y="69"/>
                  </a:lnTo>
                  <a:lnTo>
                    <a:pt x="0" y="77"/>
                  </a:lnTo>
                  <a:lnTo>
                    <a:pt x="2" y="85"/>
                  </a:lnTo>
                  <a:lnTo>
                    <a:pt x="7" y="92"/>
                  </a:lnTo>
                  <a:lnTo>
                    <a:pt x="14" y="96"/>
                  </a:lnTo>
                  <a:lnTo>
                    <a:pt x="22" y="97"/>
                  </a:lnTo>
                  <a:lnTo>
                    <a:pt x="29" y="94"/>
                  </a:lnTo>
                  <a:lnTo>
                    <a:pt x="36" y="90"/>
                  </a:lnTo>
                  <a:lnTo>
                    <a:pt x="39" y="82"/>
                  </a:lnTo>
                  <a:lnTo>
                    <a:pt x="43" y="69"/>
                  </a:lnTo>
                  <a:lnTo>
                    <a:pt x="48" y="58"/>
                  </a:lnTo>
                  <a:lnTo>
                    <a:pt x="57" y="47"/>
                  </a:lnTo>
                  <a:lnTo>
                    <a:pt x="67" y="40"/>
                  </a:lnTo>
                  <a:lnTo>
                    <a:pt x="73" y="36"/>
                  </a:lnTo>
                  <a:lnTo>
                    <a:pt x="77" y="29"/>
                  </a:lnTo>
                  <a:lnTo>
                    <a:pt x="78" y="21"/>
                  </a:lnTo>
                  <a:lnTo>
                    <a:pt x="76" y="13"/>
                  </a:lnTo>
                  <a:lnTo>
                    <a:pt x="70" y="6"/>
                  </a:lnTo>
                  <a:lnTo>
                    <a:pt x="65" y="2"/>
                  </a:lnTo>
                  <a:lnTo>
                    <a:pt x="57" y="0"/>
                  </a:lnTo>
                  <a:lnTo>
                    <a:pt x="50" y="2"/>
                  </a:lnTo>
                  <a:close/>
                </a:path>
              </a:pathLst>
            </a:custGeom>
            <a:solidFill>
              <a:srgbClr val="FFE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3" name="Freeform 1043">
              <a:extLst>
                <a:ext uri="{FF2B5EF4-FFF2-40B4-BE49-F238E27FC236}">
                  <a16:creationId xmlns:a16="http://schemas.microsoft.com/office/drawing/2014/main" id="{F6FE79FE-DD95-4729-B5A9-EC621BC8D846}"/>
                </a:ext>
              </a:extLst>
            </p:cNvPr>
            <p:cNvSpPr>
              <a:spLocks/>
            </p:cNvSpPr>
            <p:nvPr/>
          </p:nvSpPr>
          <p:spPr bwMode="auto">
            <a:xfrm>
              <a:off x="3015" y="3076"/>
              <a:ext cx="101" cy="62"/>
            </a:xfrm>
            <a:custGeom>
              <a:avLst/>
              <a:gdLst>
                <a:gd name="T0" fmla="*/ 1 w 202"/>
                <a:gd name="T1" fmla="*/ 0 h 126"/>
                <a:gd name="T2" fmla="*/ 1 w 202"/>
                <a:gd name="T3" fmla="*/ 0 h 126"/>
                <a:gd name="T4" fmla="*/ 1 w 202"/>
                <a:gd name="T5" fmla="*/ 0 h 126"/>
                <a:gd name="T6" fmla="*/ 1 w 202"/>
                <a:gd name="T7" fmla="*/ 0 h 126"/>
                <a:gd name="T8" fmla="*/ 1 w 202"/>
                <a:gd name="T9" fmla="*/ 0 h 126"/>
                <a:gd name="T10" fmla="*/ 1 w 202"/>
                <a:gd name="T11" fmla="*/ 0 h 126"/>
                <a:gd name="T12" fmla="*/ 1 w 202"/>
                <a:gd name="T13" fmla="*/ 0 h 126"/>
                <a:gd name="T14" fmla="*/ 1 w 202"/>
                <a:gd name="T15" fmla="*/ 0 h 126"/>
                <a:gd name="T16" fmla="*/ 1 w 202"/>
                <a:gd name="T17" fmla="*/ 0 h 126"/>
                <a:gd name="T18" fmla="*/ 1 w 202"/>
                <a:gd name="T19" fmla="*/ 0 h 126"/>
                <a:gd name="T20" fmla="*/ 1 w 202"/>
                <a:gd name="T21" fmla="*/ 0 h 126"/>
                <a:gd name="T22" fmla="*/ 1 w 202"/>
                <a:gd name="T23" fmla="*/ 0 h 126"/>
                <a:gd name="T24" fmla="*/ 1 w 202"/>
                <a:gd name="T25" fmla="*/ 0 h 126"/>
                <a:gd name="T26" fmla="*/ 1 w 202"/>
                <a:gd name="T27" fmla="*/ 0 h 126"/>
                <a:gd name="T28" fmla="*/ 1 w 202"/>
                <a:gd name="T29" fmla="*/ 0 h 126"/>
                <a:gd name="T30" fmla="*/ 1 w 202"/>
                <a:gd name="T31" fmla="*/ 0 h 126"/>
                <a:gd name="T32" fmla="*/ 1 w 202"/>
                <a:gd name="T33" fmla="*/ 0 h 126"/>
                <a:gd name="T34" fmla="*/ 1 w 202"/>
                <a:gd name="T35" fmla="*/ 0 h 126"/>
                <a:gd name="T36" fmla="*/ 1 w 202"/>
                <a:gd name="T37" fmla="*/ 0 h 126"/>
                <a:gd name="T38" fmla="*/ 1 w 202"/>
                <a:gd name="T39" fmla="*/ 0 h 126"/>
                <a:gd name="T40" fmla="*/ 1 w 202"/>
                <a:gd name="T41" fmla="*/ 0 h 126"/>
                <a:gd name="T42" fmla="*/ 1 w 202"/>
                <a:gd name="T43" fmla="*/ 0 h 126"/>
                <a:gd name="T44" fmla="*/ 1 w 202"/>
                <a:gd name="T45" fmla="*/ 0 h 126"/>
                <a:gd name="T46" fmla="*/ 1 w 202"/>
                <a:gd name="T47" fmla="*/ 0 h 126"/>
                <a:gd name="T48" fmla="*/ 1 w 202"/>
                <a:gd name="T49" fmla="*/ 0 h 126"/>
                <a:gd name="T50" fmla="*/ 1 w 202"/>
                <a:gd name="T51" fmla="*/ 0 h 126"/>
                <a:gd name="T52" fmla="*/ 1 w 202"/>
                <a:gd name="T53" fmla="*/ 0 h 126"/>
                <a:gd name="T54" fmla="*/ 1 w 202"/>
                <a:gd name="T55" fmla="*/ 0 h 126"/>
                <a:gd name="T56" fmla="*/ 1 w 202"/>
                <a:gd name="T57" fmla="*/ 0 h 126"/>
                <a:gd name="T58" fmla="*/ 1 w 202"/>
                <a:gd name="T59" fmla="*/ 0 h 126"/>
                <a:gd name="T60" fmla="*/ 1 w 202"/>
                <a:gd name="T61" fmla="*/ 0 h 126"/>
                <a:gd name="T62" fmla="*/ 1 w 202"/>
                <a:gd name="T63" fmla="*/ 0 h 126"/>
                <a:gd name="T64" fmla="*/ 1 w 202"/>
                <a:gd name="T65" fmla="*/ 0 h 126"/>
                <a:gd name="T66" fmla="*/ 1 w 202"/>
                <a:gd name="T67" fmla="*/ 0 h 126"/>
                <a:gd name="T68" fmla="*/ 1 w 202"/>
                <a:gd name="T69" fmla="*/ 0 h 126"/>
                <a:gd name="T70" fmla="*/ 1 w 202"/>
                <a:gd name="T71" fmla="*/ 0 h 126"/>
                <a:gd name="T72" fmla="*/ 0 w 202"/>
                <a:gd name="T73" fmla="*/ 0 h 126"/>
                <a:gd name="T74" fmla="*/ 0 w 202"/>
                <a:gd name="T75" fmla="*/ 0 h 126"/>
                <a:gd name="T76" fmla="*/ 1 w 202"/>
                <a:gd name="T77" fmla="*/ 0 h 126"/>
                <a:gd name="T78" fmla="*/ 1 w 202"/>
                <a:gd name="T79" fmla="*/ 0 h 126"/>
                <a:gd name="T80" fmla="*/ 1 w 202"/>
                <a:gd name="T81" fmla="*/ 0 h 126"/>
                <a:gd name="T82" fmla="*/ 1 w 202"/>
                <a:gd name="T83" fmla="*/ 0 h 126"/>
                <a:gd name="T84" fmla="*/ 1 w 202"/>
                <a:gd name="T85" fmla="*/ 0 h 126"/>
                <a:gd name="T86" fmla="*/ 1 w 202"/>
                <a:gd name="T87" fmla="*/ 0 h 126"/>
                <a:gd name="T88" fmla="*/ 1 w 202"/>
                <a:gd name="T89" fmla="*/ 0 h 126"/>
                <a:gd name="T90" fmla="*/ 1 w 202"/>
                <a:gd name="T91" fmla="*/ 0 h 12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202"/>
                <a:gd name="T139" fmla="*/ 0 h 126"/>
                <a:gd name="T140" fmla="*/ 202 w 202"/>
                <a:gd name="T141" fmla="*/ 126 h 12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202" h="126">
                  <a:moveTo>
                    <a:pt x="44" y="0"/>
                  </a:moveTo>
                  <a:lnTo>
                    <a:pt x="64" y="0"/>
                  </a:lnTo>
                  <a:lnTo>
                    <a:pt x="84" y="4"/>
                  </a:lnTo>
                  <a:lnTo>
                    <a:pt x="104" y="8"/>
                  </a:lnTo>
                  <a:lnTo>
                    <a:pt x="123" y="16"/>
                  </a:lnTo>
                  <a:lnTo>
                    <a:pt x="141" y="24"/>
                  </a:lnTo>
                  <a:lnTo>
                    <a:pt x="158" y="36"/>
                  </a:lnTo>
                  <a:lnTo>
                    <a:pt x="174" y="48"/>
                  </a:lnTo>
                  <a:lnTo>
                    <a:pt x="189" y="60"/>
                  </a:lnTo>
                  <a:lnTo>
                    <a:pt x="198" y="74"/>
                  </a:lnTo>
                  <a:lnTo>
                    <a:pt x="202" y="89"/>
                  </a:lnTo>
                  <a:lnTo>
                    <a:pt x="197" y="103"/>
                  </a:lnTo>
                  <a:lnTo>
                    <a:pt x="187" y="115"/>
                  </a:lnTo>
                  <a:lnTo>
                    <a:pt x="180" y="120"/>
                  </a:lnTo>
                  <a:lnTo>
                    <a:pt x="170" y="124"/>
                  </a:lnTo>
                  <a:lnTo>
                    <a:pt x="162" y="126"/>
                  </a:lnTo>
                  <a:lnTo>
                    <a:pt x="153" y="126"/>
                  </a:lnTo>
                  <a:lnTo>
                    <a:pt x="145" y="125"/>
                  </a:lnTo>
                  <a:lnTo>
                    <a:pt x="136" y="122"/>
                  </a:lnTo>
                  <a:lnTo>
                    <a:pt x="129" y="118"/>
                  </a:lnTo>
                  <a:lnTo>
                    <a:pt x="122" y="112"/>
                  </a:lnTo>
                  <a:lnTo>
                    <a:pt x="114" y="106"/>
                  </a:lnTo>
                  <a:lnTo>
                    <a:pt x="106" y="99"/>
                  </a:lnTo>
                  <a:lnTo>
                    <a:pt x="97" y="94"/>
                  </a:lnTo>
                  <a:lnTo>
                    <a:pt x="89" y="89"/>
                  </a:lnTo>
                  <a:lnTo>
                    <a:pt x="78" y="84"/>
                  </a:lnTo>
                  <a:lnTo>
                    <a:pt x="69" y="82"/>
                  </a:lnTo>
                  <a:lnTo>
                    <a:pt x="59" y="80"/>
                  </a:lnTo>
                  <a:lnTo>
                    <a:pt x="47" y="80"/>
                  </a:lnTo>
                  <a:lnTo>
                    <a:pt x="38" y="80"/>
                  </a:lnTo>
                  <a:lnTo>
                    <a:pt x="29" y="77"/>
                  </a:lnTo>
                  <a:lnTo>
                    <a:pt x="21" y="74"/>
                  </a:lnTo>
                  <a:lnTo>
                    <a:pt x="14" y="68"/>
                  </a:lnTo>
                  <a:lnTo>
                    <a:pt x="8" y="63"/>
                  </a:lnTo>
                  <a:lnTo>
                    <a:pt x="3" y="56"/>
                  </a:lnTo>
                  <a:lnTo>
                    <a:pt x="1" y="49"/>
                  </a:lnTo>
                  <a:lnTo>
                    <a:pt x="0" y="41"/>
                  </a:lnTo>
                  <a:lnTo>
                    <a:pt x="0" y="33"/>
                  </a:lnTo>
                  <a:lnTo>
                    <a:pt x="2" y="26"/>
                  </a:lnTo>
                  <a:lnTo>
                    <a:pt x="6" y="19"/>
                  </a:lnTo>
                  <a:lnTo>
                    <a:pt x="11" y="12"/>
                  </a:lnTo>
                  <a:lnTo>
                    <a:pt x="18" y="7"/>
                  </a:lnTo>
                  <a:lnTo>
                    <a:pt x="26" y="4"/>
                  </a:lnTo>
                  <a:lnTo>
                    <a:pt x="35" y="1"/>
                  </a:lnTo>
                  <a:lnTo>
                    <a:pt x="44" y="0"/>
                  </a:lnTo>
                  <a:close/>
                </a:path>
              </a:pathLst>
            </a:custGeom>
            <a:solidFill>
              <a:srgbClr val="D3996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4" name="Freeform 1044">
              <a:extLst>
                <a:ext uri="{FF2B5EF4-FFF2-40B4-BE49-F238E27FC236}">
                  <a16:creationId xmlns:a16="http://schemas.microsoft.com/office/drawing/2014/main" id="{58C9D6BC-08EA-4E4C-80B5-97CCADB415A5}"/>
                </a:ext>
              </a:extLst>
            </p:cNvPr>
            <p:cNvSpPr>
              <a:spLocks/>
            </p:cNvSpPr>
            <p:nvPr/>
          </p:nvSpPr>
          <p:spPr bwMode="auto">
            <a:xfrm>
              <a:off x="3024" y="3079"/>
              <a:ext cx="87" cy="56"/>
            </a:xfrm>
            <a:custGeom>
              <a:avLst/>
              <a:gdLst>
                <a:gd name="T0" fmla="*/ 1 w 174"/>
                <a:gd name="T1" fmla="*/ 0 h 112"/>
                <a:gd name="T2" fmla="*/ 1 w 174"/>
                <a:gd name="T3" fmla="*/ 1 h 112"/>
                <a:gd name="T4" fmla="*/ 1 w 174"/>
                <a:gd name="T5" fmla="*/ 1 h 112"/>
                <a:gd name="T6" fmla="*/ 1 w 174"/>
                <a:gd name="T7" fmla="*/ 1 h 112"/>
                <a:gd name="T8" fmla="*/ 1 w 174"/>
                <a:gd name="T9" fmla="*/ 1 h 112"/>
                <a:gd name="T10" fmla="*/ 1 w 174"/>
                <a:gd name="T11" fmla="*/ 1 h 112"/>
                <a:gd name="T12" fmla="*/ 1 w 174"/>
                <a:gd name="T13" fmla="*/ 1 h 112"/>
                <a:gd name="T14" fmla="*/ 1 w 174"/>
                <a:gd name="T15" fmla="*/ 1 h 112"/>
                <a:gd name="T16" fmla="*/ 1 w 174"/>
                <a:gd name="T17" fmla="*/ 1 h 112"/>
                <a:gd name="T18" fmla="*/ 1 w 174"/>
                <a:gd name="T19" fmla="*/ 1 h 112"/>
                <a:gd name="T20" fmla="*/ 1 w 174"/>
                <a:gd name="T21" fmla="*/ 1 h 112"/>
                <a:gd name="T22" fmla="*/ 1 w 174"/>
                <a:gd name="T23" fmla="*/ 1 h 112"/>
                <a:gd name="T24" fmla="*/ 1 w 174"/>
                <a:gd name="T25" fmla="*/ 1 h 112"/>
                <a:gd name="T26" fmla="*/ 1 w 174"/>
                <a:gd name="T27" fmla="*/ 1 h 112"/>
                <a:gd name="T28" fmla="*/ 1 w 174"/>
                <a:gd name="T29" fmla="*/ 1 h 112"/>
                <a:gd name="T30" fmla="*/ 1 w 174"/>
                <a:gd name="T31" fmla="*/ 1 h 112"/>
                <a:gd name="T32" fmla="*/ 1 w 174"/>
                <a:gd name="T33" fmla="*/ 1 h 112"/>
                <a:gd name="T34" fmla="*/ 1 w 174"/>
                <a:gd name="T35" fmla="*/ 1 h 112"/>
                <a:gd name="T36" fmla="*/ 1 w 174"/>
                <a:gd name="T37" fmla="*/ 1 h 112"/>
                <a:gd name="T38" fmla="*/ 1 w 174"/>
                <a:gd name="T39" fmla="*/ 1 h 112"/>
                <a:gd name="T40" fmla="*/ 1 w 174"/>
                <a:gd name="T41" fmla="*/ 1 h 112"/>
                <a:gd name="T42" fmla="*/ 1 w 174"/>
                <a:gd name="T43" fmla="*/ 1 h 112"/>
                <a:gd name="T44" fmla="*/ 1 w 174"/>
                <a:gd name="T45" fmla="*/ 1 h 112"/>
                <a:gd name="T46" fmla="*/ 1 w 174"/>
                <a:gd name="T47" fmla="*/ 1 h 112"/>
                <a:gd name="T48" fmla="*/ 1 w 174"/>
                <a:gd name="T49" fmla="*/ 1 h 112"/>
                <a:gd name="T50" fmla="*/ 1 w 174"/>
                <a:gd name="T51" fmla="*/ 1 h 112"/>
                <a:gd name="T52" fmla="*/ 1 w 174"/>
                <a:gd name="T53" fmla="*/ 1 h 112"/>
                <a:gd name="T54" fmla="*/ 1 w 174"/>
                <a:gd name="T55" fmla="*/ 1 h 112"/>
                <a:gd name="T56" fmla="*/ 1 w 174"/>
                <a:gd name="T57" fmla="*/ 1 h 112"/>
                <a:gd name="T58" fmla="*/ 1 w 174"/>
                <a:gd name="T59" fmla="*/ 1 h 112"/>
                <a:gd name="T60" fmla="*/ 1 w 174"/>
                <a:gd name="T61" fmla="*/ 1 h 112"/>
                <a:gd name="T62" fmla="*/ 1 w 174"/>
                <a:gd name="T63" fmla="*/ 1 h 112"/>
                <a:gd name="T64" fmla="*/ 1 w 174"/>
                <a:gd name="T65" fmla="*/ 1 h 112"/>
                <a:gd name="T66" fmla="*/ 1 w 174"/>
                <a:gd name="T67" fmla="*/ 1 h 112"/>
                <a:gd name="T68" fmla="*/ 1 w 174"/>
                <a:gd name="T69" fmla="*/ 1 h 112"/>
                <a:gd name="T70" fmla="*/ 1 w 174"/>
                <a:gd name="T71" fmla="*/ 1 h 112"/>
                <a:gd name="T72" fmla="*/ 0 w 174"/>
                <a:gd name="T73" fmla="*/ 1 h 112"/>
                <a:gd name="T74" fmla="*/ 0 w 174"/>
                <a:gd name="T75" fmla="*/ 1 h 112"/>
                <a:gd name="T76" fmla="*/ 1 w 174"/>
                <a:gd name="T77" fmla="*/ 1 h 112"/>
                <a:gd name="T78" fmla="*/ 1 w 174"/>
                <a:gd name="T79" fmla="*/ 1 h 112"/>
                <a:gd name="T80" fmla="*/ 1 w 174"/>
                <a:gd name="T81" fmla="*/ 1 h 112"/>
                <a:gd name="T82" fmla="*/ 1 w 174"/>
                <a:gd name="T83" fmla="*/ 1 h 112"/>
                <a:gd name="T84" fmla="*/ 1 w 174"/>
                <a:gd name="T85" fmla="*/ 1 h 112"/>
                <a:gd name="T86" fmla="*/ 1 w 174"/>
                <a:gd name="T87" fmla="*/ 1 h 112"/>
                <a:gd name="T88" fmla="*/ 1 w 174"/>
                <a:gd name="T89" fmla="*/ 0 h 112"/>
                <a:gd name="T90" fmla="*/ 1 w 174"/>
                <a:gd name="T91" fmla="*/ 0 h 11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74"/>
                <a:gd name="T139" fmla="*/ 0 h 112"/>
                <a:gd name="T140" fmla="*/ 174 w 174"/>
                <a:gd name="T141" fmla="*/ 112 h 11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74" h="112">
                  <a:moveTo>
                    <a:pt x="38" y="0"/>
                  </a:moveTo>
                  <a:lnTo>
                    <a:pt x="57" y="1"/>
                  </a:lnTo>
                  <a:lnTo>
                    <a:pt x="74" y="4"/>
                  </a:lnTo>
                  <a:lnTo>
                    <a:pt x="91" y="8"/>
                  </a:lnTo>
                  <a:lnTo>
                    <a:pt x="107" y="15"/>
                  </a:lnTo>
                  <a:lnTo>
                    <a:pt x="124" y="23"/>
                  </a:lnTo>
                  <a:lnTo>
                    <a:pt x="137" y="34"/>
                  </a:lnTo>
                  <a:lnTo>
                    <a:pt x="151" y="44"/>
                  </a:lnTo>
                  <a:lnTo>
                    <a:pt x="164" y="56"/>
                  </a:lnTo>
                  <a:lnTo>
                    <a:pt x="172" y="68"/>
                  </a:lnTo>
                  <a:lnTo>
                    <a:pt x="174" y="81"/>
                  </a:lnTo>
                  <a:lnTo>
                    <a:pt x="171" y="94"/>
                  </a:lnTo>
                  <a:lnTo>
                    <a:pt x="163" y="104"/>
                  </a:lnTo>
                  <a:lnTo>
                    <a:pt x="156" y="108"/>
                  </a:lnTo>
                  <a:lnTo>
                    <a:pt x="149" y="111"/>
                  </a:lnTo>
                  <a:lnTo>
                    <a:pt x="142" y="112"/>
                  </a:lnTo>
                  <a:lnTo>
                    <a:pt x="135" y="112"/>
                  </a:lnTo>
                  <a:lnTo>
                    <a:pt x="127" y="112"/>
                  </a:lnTo>
                  <a:lnTo>
                    <a:pt x="120" y="108"/>
                  </a:lnTo>
                  <a:lnTo>
                    <a:pt x="113" y="105"/>
                  </a:lnTo>
                  <a:lnTo>
                    <a:pt x="107" y="100"/>
                  </a:lnTo>
                  <a:lnTo>
                    <a:pt x="100" y="95"/>
                  </a:lnTo>
                  <a:lnTo>
                    <a:pt x="94" y="89"/>
                  </a:lnTo>
                  <a:lnTo>
                    <a:pt x="85" y="83"/>
                  </a:lnTo>
                  <a:lnTo>
                    <a:pt x="77" y="77"/>
                  </a:lnTo>
                  <a:lnTo>
                    <a:pt x="69" y="74"/>
                  </a:lnTo>
                  <a:lnTo>
                    <a:pt x="60" y="70"/>
                  </a:lnTo>
                  <a:lnTo>
                    <a:pt x="51" y="69"/>
                  </a:lnTo>
                  <a:lnTo>
                    <a:pt x="41" y="69"/>
                  </a:lnTo>
                  <a:lnTo>
                    <a:pt x="33" y="68"/>
                  </a:lnTo>
                  <a:lnTo>
                    <a:pt x="26" y="67"/>
                  </a:lnTo>
                  <a:lnTo>
                    <a:pt x="19" y="64"/>
                  </a:lnTo>
                  <a:lnTo>
                    <a:pt x="13" y="59"/>
                  </a:lnTo>
                  <a:lnTo>
                    <a:pt x="8" y="54"/>
                  </a:lnTo>
                  <a:lnTo>
                    <a:pt x="4" y="47"/>
                  </a:lnTo>
                  <a:lnTo>
                    <a:pt x="1" y="42"/>
                  </a:lnTo>
                  <a:lnTo>
                    <a:pt x="0" y="35"/>
                  </a:lnTo>
                  <a:lnTo>
                    <a:pt x="0" y="28"/>
                  </a:lnTo>
                  <a:lnTo>
                    <a:pt x="3" y="21"/>
                  </a:lnTo>
                  <a:lnTo>
                    <a:pt x="6" y="15"/>
                  </a:lnTo>
                  <a:lnTo>
                    <a:pt x="11" y="11"/>
                  </a:lnTo>
                  <a:lnTo>
                    <a:pt x="16" y="6"/>
                  </a:lnTo>
                  <a:lnTo>
                    <a:pt x="23" y="3"/>
                  </a:lnTo>
                  <a:lnTo>
                    <a:pt x="30" y="1"/>
                  </a:lnTo>
                  <a:lnTo>
                    <a:pt x="38" y="0"/>
                  </a:lnTo>
                  <a:close/>
                </a:path>
              </a:pathLst>
            </a:custGeom>
            <a:solidFill>
              <a:srgbClr val="E2B2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5" name="Freeform 1045">
              <a:extLst>
                <a:ext uri="{FF2B5EF4-FFF2-40B4-BE49-F238E27FC236}">
                  <a16:creationId xmlns:a16="http://schemas.microsoft.com/office/drawing/2014/main" id="{C874252C-B009-42EC-BEE5-888C93C1D40D}"/>
                </a:ext>
              </a:extLst>
            </p:cNvPr>
            <p:cNvSpPr>
              <a:spLocks/>
            </p:cNvSpPr>
            <p:nvPr/>
          </p:nvSpPr>
          <p:spPr bwMode="auto">
            <a:xfrm>
              <a:off x="3033" y="3083"/>
              <a:ext cx="74" cy="49"/>
            </a:xfrm>
            <a:custGeom>
              <a:avLst/>
              <a:gdLst>
                <a:gd name="T0" fmla="*/ 1 w 147"/>
                <a:gd name="T1" fmla="*/ 0 h 99"/>
                <a:gd name="T2" fmla="*/ 1 w 147"/>
                <a:gd name="T3" fmla="*/ 0 h 99"/>
                <a:gd name="T4" fmla="*/ 1 w 147"/>
                <a:gd name="T5" fmla="*/ 0 h 99"/>
                <a:gd name="T6" fmla="*/ 1 w 147"/>
                <a:gd name="T7" fmla="*/ 0 h 99"/>
                <a:gd name="T8" fmla="*/ 1 w 147"/>
                <a:gd name="T9" fmla="*/ 0 h 99"/>
                <a:gd name="T10" fmla="*/ 1 w 147"/>
                <a:gd name="T11" fmla="*/ 0 h 99"/>
                <a:gd name="T12" fmla="*/ 1 w 147"/>
                <a:gd name="T13" fmla="*/ 0 h 99"/>
                <a:gd name="T14" fmla="*/ 1 w 147"/>
                <a:gd name="T15" fmla="*/ 0 h 99"/>
                <a:gd name="T16" fmla="*/ 1 w 147"/>
                <a:gd name="T17" fmla="*/ 0 h 99"/>
                <a:gd name="T18" fmla="*/ 1 w 147"/>
                <a:gd name="T19" fmla="*/ 0 h 99"/>
                <a:gd name="T20" fmla="*/ 1 w 147"/>
                <a:gd name="T21" fmla="*/ 0 h 99"/>
                <a:gd name="T22" fmla="*/ 1 w 147"/>
                <a:gd name="T23" fmla="*/ 0 h 99"/>
                <a:gd name="T24" fmla="*/ 1 w 147"/>
                <a:gd name="T25" fmla="*/ 0 h 99"/>
                <a:gd name="T26" fmla="*/ 1 w 147"/>
                <a:gd name="T27" fmla="*/ 0 h 99"/>
                <a:gd name="T28" fmla="*/ 1 w 147"/>
                <a:gd name="T29" fmla="*/ 0 h 99"/>
                <a:gd name="T30" fmla="*/ 1 w 147"/>
                <a:gd name="T31" fmla="*/ 0 h 99"/>
                <a:gd name="T32" fmla="*/ 1 w 147"/>
                <a:gd name="T33" fmla="*/ 0 h 99"/>
                <a:gd name="T34" fmla="*/ 1 w 147"/>
                <a:gd name="T35" fmla="*/ 0 h 99"/>
                <a:gd name="T36" fmla="*/ 1 w 147"/>
                <a:gd name="T37" fmla="*/ 0 h 99"/>
                <a:gd name="T38" fmla="*/ 1 w 147"/>
                <a:gd name="T39" fmla="*/ 0 h 99"/>
                <a:gd name="T40" fmla="*/ 1 w 147"/>
                <a:gd name="T41" fmla="*/ 0 h 99"/>
                <a:gd name="T42" fmla="*/ 1 w 147"/>
                <a:gd name="T43" fmla="*/ 0 h 99"/>
                <a:gd name="T44" fmla="*/ 1 w 147"/>
                <a:gd name="T45" fmla="*/ 0 h 99"/>
                <a:gd name="T46" fmla="*/ 1 w 147"/>
                <a:gd name="T47" fmla="*/ 0 h 99"/>
                <a:gd name="T48" fmla="*/ 1 w 147"/>
                <a:gd name="T49" fmla="*/ 0 h 99"/>
                <a:gd name="T50" fmla="*/ 1 w 147"/>
                <a:gd name="T51" fmla="*/ 0 h 99"/>
                <a:gd name="T52" fmla="*/ 1 w 147"/>
                <a:gd name="T53" fmla="*/ 0 h 99"/>
                <a:gd name="T54" fmla="*/ 1 w 147"/>
                <a:gd name="T55" fmla="*/ 0 h 99"/>
                <a:gd name="T56" fmla="*/ 1 w 147"/>
                <a:gd name="T57" fmla="*/ 0 h 99"/>
                <a:gd name="T58" fmla="*/ 1 w 147"/>
                <a:gd name="T59" fmla="*/ 0 h 99"/>
                <a:gd name="T60" fmla="*/ 1 w 147"/>
                <a:gd name="T61" fmla="*/ 0 h 99"/>
                <a:gd name="T62" fmla="*/ 1 w 147"/>
                <a:gd name="T63" fmla="*/ 0 h 99"/>
                <a:gd name="T64" fmla="*/ 0 w 147"/>
                <a:gd name="T65" fmla="*/ 0 h 99"/>
                <a:gd name="T66" fmla="*/ 1 w 147"/>
                <a:gd name="T67" fmla="*/ 0 h 99"/>
                <a:gd name="T68" fmla="*/ 1 w 147"/>
                <a:gd name="T69" fmla="*/ 0 h 99"/>
                <a:gd name="T70" fmla="*/ 1 w 147"/>
                <a:gd name="T71" fmla="*/ 0 h 99"/>
                <a:gd name="T72" fmla="*/ 1 w 147"/>
                <a:gd name="T73" fmla="*/ 0 h 99"/>
                <a:gd name="T74" fmla="*/ 1 w 147"/>
                <a:gd name="T75" fmla="*/ 0 h 9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47"/>
                <a:gd name="T115" fmla="*/ 0 h 99"/>
                <a:gd name="T116" fmla="*/ 147 w 147"/>
                <a:gd name="T117" fmla="*/ 99 h 99"/>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47" h="99">
                  <a:moveTo>
                    <a:pt x="31" y="0"/>
                  </a:moveTo>
                  <a:lnTo>
                    <a:pt x="46" y="1"/>
                  </a:lnTo>
                  <a:lnTo>
                    <a:pt x="62" y="4"/>
                  </a:lnTo>
                  <a:lnTo>
                    <a:pt x="76" y="8"/>
                  </a:lnTo>
                  <a:lnTo>
                    <a:pt x="91" y="14"/>
                  </a:lnTo>
                  <a:lnTo>
                    <a:pt x="103" y="22"/>
                  </a:lnTo>
                  <a:lnTo>
                    <a:pt x="116" y="31"/>
                  </a:lnTo>
                  <a:lnTo>
                    <a:pt x="128" y="40"/>
                  </a:lnTo>
                  <a:lnTo>
                    <a:pt x="138" y="52"/>
                  </a:lnTo>
                  <a:lnTo>
                    <a:pt x="145" y="62"/>
                  </a:lnTo>
                  <a:lnTo>
                    <a:pt x="147" y="73"/>
                  </a:lnTo>
                  <a:lnTo>
                    <a:pt x="144" y="83"/>
                  </a:lnTo>
                  <a:lnTo>
                    <a:pt x="137" y="92"/>
                  </a:lnTo>
                  <a:lnTo>
                    <a:pt x="132" y="96"/>
                  </a:lnTo>
                  <a:lnTo>
                    <a:pt x="126" y="98"/>
                  </a:lnTo>
                  <a:lnTo>
                    <a:pt x="121" y="99"/>
                  </a:lnTo>
                  <a:lnTo>
                    <a:pt x="115" y="99"/>
                  </a:lnTo>
                  <a:lnTo>
                    <a:pt x="108" y="98"/>
                  </a:lnTo>
                  <a:lnTo>
                    <a:pt x="102" y="96"/>
                  </a:lnTo>
                  <a:lnTo>
                    <a:pt x="96" y="93"/>
                  </a:lnTo>
                  <a:lnTo>
                    <a:pt x="92" y="89"/>
                  </a:lnTo>
                  <a:lnTo>
                    <a:pt x="86" y="82"/>
                  </a:lnTo>
                  <a:lnTo>
                    <a:pt x="79" y="76"/>
                  </a:lnTo>
                  <a:lnTo>
                    <a:pt x="72" y="72"/>
                  </a:lnTo>
                  <a:lnTo>
                    <a:pt x="65" y="66"/>
                  </a:lnTo>
                  <a:lnTo>
                    <a:pt x="57" y="62"/>
                  </a:lnTo>
                  <a:lnTo>
                    <a:pt x="49" y="60"/>
                  </a:lnTo>
                  <a:lnTo>
                    <a:pt x="41" y="58"/>
                  </a:lnTo>
                  <a:lnTo>
                    <a:pt x="32" y="58"/>
                  </a:lnTo>
                  <a:lnTo>
                    <a:pt x="19" y="55"/>
                  </a:lnTo>
                  <a:lnTo>
                    <a:pt x="9" y="49"/>
                  </a:lnTo>
                  <a:lnTo>
                    <a:pt x="2" y="39"/>
                  </a:lnTo>
                  <a:lnTo>
                    <a:pt x="0" y="28"/>
                  </a:lnTo>
                  <a:lnTo>
                    <a:pt x="2" y="16"/>
                  </a:lnTo>
                  <a:lnTo>
                    <a:pt x="8" y="7"/>
                  </a:lnTo>
                  <a:lnTo>
                    <a:pt x="18" y="1"/>
                  </a:lnTo>
                  <a:lnTo>
                    <a:pt x="31" y="0"/>
                  </a:lnTo>
                  <a:close/>
                </a:path>
              </a:pathLst>
            </a:custGeom>
            <a:solidFill>
              <a:srgbClr val="F2CC8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6" name="Freeform 1046">
              <a:extLst>
                <a:ext uri="{FF2B5EF4-FFF2-40B4-BE49-F238E27FC236}">
                  <a16:creationId xmlns:a16="http://schemas.microsoft.com/office/drawing/2014/main" id="{5AEAD13C-B995-4AC1-8C29-C0649332CC27}"/>
                </a:ext>
              </a:extLst>
            </p:cNvPr>
            <p:cNvSpPr>
              <a:spLocks/>
            </p:cNvSpPr>
            <p:nvPr/>
          </p:nvSpPr>
          <p:spPr bwMode="auto">
            <a:xfrm>
              <a:off x="3041" y="3086"/>
              <a:ext cx="61" cy="43"/>
            </a:xfrm>
            <a:custGeom>
              <a:avLst/>
              <a:gdLst>
                <a:gd name="T0" fmla="*/ 1 w 121"/>
                <a:gd name="T1" fmla="*/ 0 h 85"/>
                <a:gd name="T2" fmla="*/ 1 w 121"/>
                <a:gd name="T3" fmla="*/ 1 h 85"/>
                <a:gd name="T4" fmla="*/ 1 w 121"/>
                <a:gd name="T5" fmla="*/ 1 h 85"/>
                <a:gd name="T6" fmla="*/ 1 w 121"/>
                <a:gd name="T7" fmla="*/ 1 h 85"/>
                <a:gd name="T8" fmla="*/ 1 w 121"/>
                <a:gd name="T9" fmla="*/ 1 h 85"/>
                <a:gd name="T10" fmla="*/ 1 w 121"/>
                <a:gd name="T11" fmla="*/ 1 h 85"/>
                <a:gd name="T12" fmla="*/ 1 w 121"/>
                <a:gd name="T13" fmla="*/ 1 h 85"/>
                <a:gd name="T14" fmla="*/ 1 w 121"/>
                <a:gd name="T15" fmla="*/ 1 h 85"/>
                <a:gd name="T16" fmla="*/ 1 w 121"/>
                <a:gd name="T17" fmla="*/ 1 h 85"/>
                <a:gd name="T18" fmla="*/ 1 w 121"/>
                <a:gd name="T19" fmla="*/ 1 h 85"/>
                <a:gd name="T20" fmla="*/ 1 w 121"/>
                <a:gd name="T21" fmla="*/ 1 h 85"/>
                <a:gd name="T22" fmla="*/ 1 w 121"/>
                <a:gd name="T23" fmla="*/ 1 h 85"/>
                <a:gd name="T24" fmla="*/ 1 w 121"/>
                <a:gd name="T25" fmla="*/ 1 h 85"/>
                <a:gd name="T26" fmla="*/ 1 w 121"/>
                <a:gd name="T27" fmla="*/ 1 h 85"/>
                <a:gd name="T28" fmla="*/ 1 w 121"/>
                <a:gd name="T29" fmla="*/ 1 h 85"/>
                <a:gd name="T30" fmla="*/ 1 w 121"/>
                <a:gd name="T31" fmla="*/ 1 h 85"/>
                <a:gd name="T32" fmla="*/ 1 w 121"/>
                <a:gd name="T33" fmla="*/ 1 h 85"/>
                <a:gd name="T34" fmla="*/ 1 w 121"/>
                <a:gd name="T35" fmla="*/ 1 h 85"/>
                <a:gd name="T36" fmla="*/ 1 w 121"/>
                <a:gd name="T37" fmla="*/ 1 h 85"/>
                <a:gd name="T38" fmla="*/ 1 w 121"/>
                <a:gd name="T39" fmla="*/ 1 h 85"/>
                <a:gd name="T40" fmla="*/ 1 w 121"/>
                <a:gd name="T41" fmla="*/ 1 h 85"/>
                <a:gd name="T42" fmla="*/ 1 w 121"/>
                <a:gd name="T43" fmla="*/ 1 h 85"/>
                <a:gd name="T44" fmla="*/ 1 w 121"/>
                <a:gd name="T45" fmla="*/ 1 h 85"/>
                <a:gd name="T46" fmla="*/ 1 w 121"/>
                <a:gd name="T47" fmla="*/ 1 h 85"/>
                <a:gd name="T48" fmla="*/ 1 w 121"/>
                <a:gd name="T49" fmla="*/ 1 h 85"/>
                <a:gd name="T50" fmla="*/ 1 w 121"/>
                <a:gd name="T51" fmla="*/ 1 h 85"/>
                <a:gd name="T52" fmla="*/ 1 w 121"/>
                <a:gd name="T53" fmla="*/ 1 h 85"/>
                <a:gd name="T54" fmla="*/ 1 w 121"/>
                <a:gd name="T55" fmla="*/ 1 h 85"/>
                <a:gd name="T56" fmla="*/ 1 w 121"/>
                <a:gd name="T57" fmla="*/ 1 h 85"/>
                <a:gd name="T58" fmla="*/ 1 w 121"/>
                <a:gd name="T59" fmla="*/ 1 h 85"/>
                <a:gd name="T60" fmla="*/ 1 w 121"/>
                <a:gd name="T61" fmla="*/ 1 h 85"/>
                <a:gd name="T62" fmla="*/ 1 w 121"/>
                <a:gd name="T63" fmla="*/ 1 h 85"/>
                <a:gd name="T64" fmla="*/ 0 w 121"/>
                <a:gd name="T65" fmla="*/ 1 h 85"/>
                <a:gd name="T66" fmla="*/ 1 w 121"/>
                <a:gd name="T67" fmla="*/ 1 h 85"/>
                <a:gd name="T68" fmla="*/ 1 w 121"/>
                <a:gd name="T69" fmla="*/ 1 h 85"/>
                <a:gd name="T70" fmla="*/ 1 w 121"/>
                <a:gd name="T71" fmla="*/ 1 h 85"/>
                <a:gd name="T72" fmla="*/ 1 w 121"/>
                <a:gd name="T73" fmla="*/ 0 h 85"/>
                <a:gd name="T74" fmla="*/ 1 w 121"/>
                <a:gd name="T75" fmla="*/ 0 h 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21"/>
                <a:gd name="T115" fmla="*/ 0 h 85"/>
                <a:gd name="T116" fmla="*/ 121 w 121"/>
                <a:gd name="T117" fmla="*/ 85 h 8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21" h="85">
                  <a:moveTo>
                    <a:pt x="25" y="0"/>
                  </a:moveTo>
                  <a:lnTo>
                    <a:pt x="38" y="1"/>
                  </a:lnTo>
                  <a:lnTo>
                    <a:pt x="51" y="3"/>
                  </a:lnTo>
                  <a:lnTo>
                    <a:pt x="63" y="8"/>
                  </a:lnTo>
                  <a:lnTo>
                    <a:pt x="75" y="14"/>
                  </a:lnTo>
                  <a:lnTo>
                    <a:pt x="86" y="21"/>
                  </a:lnTo>
                  <a:lnTo>
                    <a:pt x="97" y="29"/>
                  </a:lnTo>
                  <a:lnTo>
                    <a:pt x="106" y="38"/>
                  </a:lnTo>
                  <a:lnTo>
                    <a:pt x="114" y="48"/>
                  </a:lnTo>
                  <a:lnTo>
                    <a:pt x="119" y="56"/>
                  </a:lnTo>
                  <a:lnTo>
                    <a:pt x="121" y="65"/>
                  </a:lnTo>
                  <a:lnTo>
                    <a:pt x="119" y="74"/>
                  </a:lnTo>
                  <a:lnTo>
                    <a:pt x="113" y="81"/>
                  </a:lnTo>
                  <a:lnTo>
                    <a:pt x="109" y="83"/>
                  </a:lnTo>
                  <a:lnTo>
                    <a:pt x="105" y="85"/>
                  </a:lnTo>
                  <a:lnTo>
                    <a:pt x="100" y="85"/>
                  </a:lnTo>
                  <a:lnTo>
                    <a:pt x="96" y="85"/>
                  </a:lnTo>
                  <a:lnTo>
                    <a:pt x="91" y="85"/>
                  </a:lnTo>
                  <a:lnTo>
                    <a:pt x="86" y="83"/>
                  </a:lnTo>
                  <a:lnTo>
                    <a:pt x="82" y="81"/>
                  </a:lnTo>
                  <a:lnTo>
                    <a:pt x="78" y="77"/>
                  </a:lnTo>
                  <a:lnTo>
                    <a:pt x="74" y="71"/>
                  </a:lnTo>
                  <a:lnTo>
                    <a:pt x="68" y="65"/>
                  </a:lnTo>
                  <a:lnTo>
                    <a:pt x="62" y="60"/>
                  </a:lnTo>
                  <a:lnTo>
                    <a:pt x="55" y="55"/>
                  </a:lnTo>
                  <a:lnTo>
                    <a:pt x="48" y="52"/>
                  </a:lnTo>
                  <a:lnTo>
                    <a:pt x="41" y="50"/>
                  </a:lnTo>
                  <a:lnTo>
                    <a:pt x="33" y="47"/>
                  </a:lnTo>
                  <a:lnTo>
                    <a:pt x="25" y="47"/>
                  </a:lnTo>
                  <a:lnTo>
                    <a:pt x="16" y="45"/>
                  </a:lnTo>
                  <a:lnTo>
                    <a:pt x="8" y="39"/>
                  </a:lnTo>
                  <a:lnTo>
                    <a:pt x="2" y="31"/>
                  </a:lnTo>
                  <a:lnTo>
                    <a:pt x="0" y="22"/>
                  </a:lnTo>
                  <a:lnTo>
                    <a:pt x="2" y="13"/>
                  </a:lnTo>
                  <a:lnTo>
                    <a:pt x="8" y="6"/>
                  </a:lnTo>
                  <a:lnTo>
                    <a:pt x="16" y="1"/>
                  </a:lnTo>
                  <a:lnTo>
                    <a:pt x="25" y="0"/>
                  </a:lnTo>
                  <a:close/>
                </a:path>
              </a:pathLst>
            </a:custGeom>
            <a:solidFill>
              <a:srgbClr val="FFE2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7" name="Freeform 1047">
              <a:extLst>
                <a:ext uri="{FF2B5EF4-FFF2-40B4-BE49-F238E27FC236}">
                  <a16:creationId xmlns:a16="http://schemas.microsoft.com/office/drawing/2014/main" id="{0037C33F-29CB-49EF-8470-3AECA83E8A46}"/>
                </a:ext>
              </a:extLst>
            </p:cNvPr>
            <p:cNvSpPr>
              <a:spLocks/>
            </p:cNvSpPr>
            <p:nvPr/>
          </p:nvSpPr>
          <p:spPr bwMode="auto">
            <a:xfrm>
              <a:off x="2983" y="3074"/>
              <a:ext cx="42" cy="57"/>
            </a:xfrm>
            <a:custGeom>
              <a:avLst/>
              <a:gdLst>
                <a:gd name="T0" fmla="*/ 0 w 85"/>
                <a:gd name="T1" fmla="*/ 1 h 114"/>
                <a:gd name="T2" fmla="*/ 0 w 85"/>
                <a:gd name="T3" fmla="*/ 1 h 114"/>
                <a:gd name="T4" fmla="*/ 0 w 85"/>
                <a:gd name="T5" fmla="*/ 1 h 114"/>
                <a:gd name="T6" fmla="*/ 0 w 85"/>
                <a:gd name="T7" fmla="*/ 1 h 114"/>
                <a:gd name="T8" fmla="*/ 0 w 85"/>
                <a:gd name="T9" fmla="*/ 1 h 114"/>
                <a:gd name="T10" fmla="*/ 0 w 85"/>
                <a:gd name="T11" fmla="*/ 1 h 114"/>
                <a:gd name="T12" fmla="*/ 0 w 85"/>
                <a:gd name="T13" fmla="*/ 1 h 114"/>
                <a:gd name="T14" fmla="*/ 0 w 85"/>
                <a:gd name="T15" fmla="*/ 1 h 114"/>
                <a:gd name="T16" fmla="*/ 0 w 85"/>
                <a:gd name="T17" fmla="*/ 0 h 114"/>
                <a:gd name="T18" fmla="*/ 0 w 85"/>
                <a:gd name="T19" fmla="*/ 0 h 114"/>
                <a:gd name="T20" fmla="*/ 0 w 85"/>
                <a:gd name="T21" fmla="*/ 1 h 114"/>
                <a:gd name="T22" fmla="*/ 0 w 85"/>
                <a:gd name="T23" fmla="*/ 1 h 114"/>
                <a:gd name="T24" fmla="*/ 0 w 85"/>
                <a:gd name="T25" fmla="*/ 1 h 114"/>
                <a:gd name="T26" fmla="*/ 0 w 85"/>
                <a:gd name="T27" fmla="*/ 1 h 114"/>
                <a:gd name="T28" fmla="*/ 0 w 85"/>
                <a:gd name="T29" fmla="*/ 1 h 114"/>
                <a:gd name="T30" fmla="*/ 0 w 85"/>
                <a:gd name="T31" fmla="*/ 1 h 114"/>
                <a:gd name="T32" fmla="*/ 0 w 85"/>
                <a:gd name="T33" fmla="*/ 1 h 114"/>
                <a:gd name="T34" fmla="*/ 0 w 85"/>
                <a:gd name="T35" fmla="*/ 1 h 114"/>
                <a:gd name="T36" fmla="*/ 0 w 85"/>
                <a:gd name="T37" fmla="*/ 1 h 11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5"/>
                <a:gd name="T58" fmla="*/ 0 h 114"/>
                <a:gd name="T59" fmla="*/ 85 w 85"/>
                <a:gd name="T60" fmla="*/ 114 h 11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5" h="114">
                  <a:moveTo>
                    <a:pt x="68" y="114"/>
                  </a:moveTo>
                  <a:lnTo>
                    <a:pt x="67" y="110"/>
                  </a:lnTo>
                  <a:lnTo>
                    <a:pt x="64" y="100"/>
                  </a:lnTo>
                  <a:lnTo>
                    <a:pt x="58" y="85"/>
                  </a:lnTo>
                  <a:lnTo>
                    <a:pt x="50" y="67"/>
                  </a:lnTo>
                  <a:lnTo>
                    <a:pt x="41" y="47"/>
                  </a:lnTo>
                  <a:lnTo>
                    <a:pt x="29" y="29"/>
                  </a:lnTo>
                  <a:lnTo>
                    <a:pt x="15" y="13"/>
                  </a:lnTo>
                  <a:lnTo>
                    <a:pt x="0" y="0"/>
                  </a:lnTo>
                  <a:lnTo>
                    <a:pt x="19" y="0"/>
                  </a:lnTo>
                  <a:lnTo>
                    <a:pt x="21" y="2"/>
                  </a:lnTo>
                  <a:lnTo>
                    <a:pt x="27" y="8"/>
                  </a:lnTo>
                  <a:lnTo>
                    <a:pt x="36" y="17"/>
                  </a:lnTo>
                  <a:lnTo>
                    <a:pt x="47" y="30"/>
                  </a:lnTo>
                  <a:lnTo>
                    <a:pt x="58" y="46"/>
                  </a:lnTo>
                  <a:lnTo>
                    <a:pt x="68" y="64"/>
                  </a:lnTo>
                  <a:lnTo>
                    <a:pt x="78" y="84"/>
                  </a:lnTo>
                  <a:lnTo>
                    <a:pt x="85" y="106"/>
                  </a:lnTo>
                  <a:lnTo>
                    <a:pt x="68" y="11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8" name="Freeform 1048">
              <a:extLst>
                <a:ext uri="{FF2B5EF4-FFF2-40B4-BE49-F238E27FC236}">
                  <a16:creationId xmlns:a16="http://schemas.microsoft.com/office/drawing/2014/main" id="{00EDDA65-EBCD-4A2D-B66C-8808662AB5A9}"/>
                </a:ext>
              </a:extLst>
            </p:cNvPr>
            <p:cNvSpPr>
              <a:spLocks/>
            </p:cNvSpPr>
            <p:nvPr/>
          </p:nvSpPr>
          <p:spPr bwMode="auto">
            <a:xfrm>
              <a:off x="2978" y="3236"/>
              <a:ext cx="47" cy="15"/>
            </a:xfrm>
            <a:custGeom>
              <a:avLst/>
              <a:gdLst>
                <a:gd name="T0" fmla="*/ 0 w 95"/>
                <a:gd name="T1" fmla="*/ 0 h 31"/>
                <a:gd name="T2" fmla="*/ 0 w 95"/>
                <a:gd name="T3" fmla="*/ 0 h 31"/>
                <a:gd name="T4" fmla="*/ 0 w 95"/>
                <a:gd name="T5" fmla="*/ 0 h 31"/>
                <a:gd name="T6" fmla="*/ 0 w 95"/>
                <a:gd name="T7" fmla="*/ 0 h 31"/>
                <a:gd name="T8" fmla="*/ 0 w 95"/>
                <a:gd name="T9" fmla="*/ 0 h 31"/>
                <a:gd name="T10" fmla="*/ 0 w 95"/>
                <a:gd name="T11" fmla="*/ 0 h 31"/>
                <a:gd name="T12" fmla="*/ 0 w 95"/>
                <a:gd name="T13" fmla="*/ 0 h 31"/>
                <a:gd name="T14" fmla="*/ 0 w 95"/>
                <a:gd name="T15" fmla="*/ 0 h 31"/>
                <a:gd name="T16" fmla="*/ 0 w 95"/>
                <a:gd name="T17" fmla="*/ 0 h 31"/>
                <a:gd name="T18" fmla="*/ 0 w 95"/>
                <a:gd name="T19" fmla="*/ 0 h 31"/>
                <a:gd name="T20" fmla="*/ 0 w 95"/>
                <a:gd name="T21" fmla="*/ 0 h 31"/>
                <a:gd name="T22" fmla="*/ 0 w 95"/>
                <a:gd name="T23" fmla="*/ 0 h 31"/>
                <a:gd name="T24" fmla="*/ 0 w 95"/>
                <a:gd name="T25" fmla="*/ 0 h 31"/>
                <a:gd name="T26" fmla="*/ 0 w 95"/>
                <a:gd name="T27" fmla="*/ 0 h 31"/>
                <a:gd name="T28" fmla="*/ 0 w 95"/>
                <a:gd name="T29" fmla="*/ 0 h 31"/>
                <a:gd name="T30" fmla="*/ 0 w 95"/>
                <a:gd name="T31" fmla="*/ 0 h 31"/>
                <a:gd name="T32" fmla="*/ 0 w 95"/>
                <a:gd name="T33" fmla="*/ 0 h 31"/>
                <a:gd name="T34" fmla="*/ 0 w 95"/>
                <a:gd name="T35" fmla="*/ 0 h 31"/>
                <a:gd name="T36" fmla="*/ 0 w 95"/>
                <a:gd name="T37" fmla="*/ 0 h 31"/>
                <a:gd name="T38" fmla="*/ 0 w 95"/>
                <a:gd name="T39" fmla="*/ 0 h 31"/>
                <a:gd name="T40" fmla="*/ 0 w 95"/>
                <a:gd name="T41" fmla="*/ 0 h 31"/>
                <a:gd name="T42" fmla="*/ 0 w 95"/>
                <a:gd name="T43" fmla="*/ 0 h 31"/>
                <a:gd name="T44" fmla="*/ 0 w 95"/>
                <a:gd name="T45" fmla="*/ 0 h 31"/>
                <a:gd name="T46" fmla="*/ 0 w 95"/>
                <a:gd name="T47" fmla="*/ 0 h 31"/>
                <a:gd name="T48" fmla="*/ 0 w 95"/>
                <a:gd name="T49" fmla="*/ 0 h 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95"/>
                <a:gd name="T76" fmla="*/ 0 h 31"/>
                <a:gd name="T77" fmla="*/ 95 w 95"/>
                <a:gd name="T78" fmla="*/ 31 h 3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95" h="31">
                  <a:moveTo>
                    <a:pt x="95" y="0"/>
                  </a:moveTo>
                  <a:lnTo>
                    <a:pt x="92" y="1"/>
                  </a:lnTo>
                  <a:lnTo>
                    <a:pt x="85" y="3"/>
                  </a:lnTo>
                  <a:lnTo>
                    <a:pt x="74" y="6"/>
                  </a:lnTo>
                  <a:lnTo>
                    <a:pt x="61" y="10"/>
                  </a:lnTo>
                  <a:lnTo>
                    <a:pt x="46" y="12"/>
                  </a:lnTo>
                  <a:lnTo>
                    <a:pt x="30" y="12"/>
                  </a:lnTo>
                  <a:lnTo>
                    <a:pt x="15" y="11"/>
                  </a:lnTo>
                  <a:lnTo>
                    <a:pt x="0" y="6"/>
                  </a:lnTo>
                  <a:lnTo>
                    <a:pt x="1" y="8"/>
                  </a:lnTo>
                  <a:lnTo>
                    <a:pt x="5" y="10"/>
                  </a:lnTo>
                  <a:lnTo>
                    <a:pt x="10" y="12"/>
                  </a:lnTo>
                  <a:lnTo>
                    <a:pt x="17" y="16"/>
                  </a:lnTo>
                  <a:lnTo>
                    <a:pt x="24" y="20"/>
                  </a:lnTo>
                  <a:lnTo>
                    <a:pt x="32" y="23"/>
                  </a:lnTo>
                  <a:lnTo>
                    <a:pt x="40" y="25"/>
                  </a:lnTo>
                  <a:lnTo>
                    <a:pt x="48" y="26"/>
                  </a:lnTo>
                  <a:lnTo>
                    <a:pt x="52" y="28"/>
                  </a:lnTo>
                  <a:lnTo>
                    <a:pt x="60" y="31"/>
                  </a:lnTo>
                  <a:lnTo>
                    <a:pt x="69" y="30"/>
                  </a:lnTo>
                  <a:lnTo>
                    <a:pt x="78" y="18"/>
                  </a:lnTo>
                  <a:lnTo>
                    <a:pt x="81" y="18"/>
                  </a:lnTo>
                  <a:lnTo>
                    <a:pt x="88" y="16"/>
                  </a:lnTo>
                  <a:lnTo>
                    <a:pt x="93" y="10"/>
                  </a:lnTo>
                  <a:lnTo>
                    <a:pt x="95"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69" name="Freeform 1049">
              <a:extLst>
                <a:ext uri="{FF2B5EF4-FFF2-40B4-BE49-F238E27FC236}">
                  <a16:creationId xmlns:a16="http://schemas.microsoft.com/office/drawing/2014/main" id="{494CC522-F5E7-4930-B251-7B1D7C178883}"/>
                </a:ext>
              </a:extLst>
            </p:cNvPr>
            <p:cNvSpPr>
              <a:spLocks/>
            </p:cNvSpPr>
            <p:nvPr/>
          </p:nvSpPr>
          <p:spPr bwMode="auto">
            <a:xfrm>
              <a:off x="3067" y="3213"/>
              <a:ext cx="44" cy="18"/>
            </a:xfrm>
            <a:custGeom>
              <a:avLst/>
              <a:gdLst>
                <a:gd name="T0" fmla="*/ 1 w 88"/>
                <a:gd name="T1" fmla="*/ 0 h 37"/>
                <a:gd name="T2" fmla="*/ 1 w 88"/>
                <a:gd name="T3" fmla="*/ 0 h 37"/>
                <a:gd name="T4" fmla="*/ 1 w 88"/>
                <a:gd name="T5" fmla="*/ 0 h 37"/>
                <a:gd name="T6" fmla="*/ 1 w 88"/>
                <a:gd name="T7" fmla="*/ 0 h 37"/>
                <a:gd name="T8" fmla="*/ 1 w 88"/>
                <a:gd name="T9" fmla="*/ 0 h 37"/>
                <a:gd name="T10" fmla="*/ 1 w 88"/>
                <a:gd name="T11" fmla="*/ 0 h 37"/>
                <a:gd name="T12" fmla="*/ 1 w 88"/>
                <a:gd name="T13" fmla="*/ 0 h 37"/>
                <a:gd name="T14" fmla="*/ 1 w 88"/>
                <a:gd name="T15" fmla="*/ 0 h 37"/>
                <a:gd name="T16" fmla="*/ 0 w 88"/>
                <a:gd name="T17" fmla="*/ 0 h 37"/>
                <a:gd name="T18" fmla="*/ 1 w 88"/>
                <a:gd name="T19" fmla="*/ 0 h 37"/>
                <a:gd name="T20" fmla="*/ 1 w 88"/>
                <a:gd name="T21" fmla="*/ 0 h 37"/>
                <a:gd name="T22" fmla="*/ 1 w 88"/>
                <a:gd name="T23" fmla="*/ 0 h 37"/>
                <a:gd name="T24" fmla="*/ 1 w 88"/>
                <a:gd name="T25" fmla="*/ 0 h 37"/>
                <a:gd name="T26" fmla="*/ 1 w 88"/>
                <a:gd name="T27" fmla="*/ 0 h 37"/>
                <a:gd name="T28" fmla="*/ 1 w 88"/>
                <a:gd name="T29" fmla="*/ 0 h 37"/>
                <a:gd name="T30" fmla="*/ 1 w 88"/>
                <a:gd name="T31" fmla="*/ 0 h 37"/>
                <a:gd name="T32" fmla="*/ 1 w 88"/>
                <a:gd name="T33" fmla="*/ 0 h 37"/>
                <a:gd name="T34" fmla="*/ 1 w 88"/>
                <a:gd name="T35" fmla="*/ 0 h 37"/>
                <a:gd name="T36" fmla="*/ 1 w 88"/>
                <a:gd name="T37" fmla="*/ 0 h 37"/>
                <a:gd name="T38" fmla="*/ 1 w 88"/>
                <a:gd name="T39" fmla="*/ 0 h 37"/>
                <a:gd name="T40" fmla="*/ 1 w 88"/>
                <a:gd name="T41" fmla="*/ 0 h 37"/>
                <a:gd name="T42" fmla="*/ 1 w 88"/>
                <a:gd name="T43" fmla="*/ 0 h 37"/>
                <a:gd name="T44" fmla="*/ 1 w 88"/>
                <a:gd name="T45" fmla="*/ 0 h 37"/>
                <a:gd name="T46" fmla="*/ 1 w 88"/>
                <a:gd name="T47" fmla="*/ 0 h 37"/>
                <a:gd name="T48" fmla="*/ 1 w 88"/>
                <a:gd name="T49" fmla="*/ 0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88"/>
                <a:gd name="T76" fmla="*/ 0 h 37"/>
                <a:gd name="T77" fmla="*/ 88 w 88"/>
                <a:gd name="T78" fmla="*/ 37 h 3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88" h="37">
                  <a:moveTo>
                    <a:pt x="88" y="0"/>
                  </a:moveTo>
                  <a:lnTo>
                    <a:pt x="86" y="2"/>
                  </a:lnTo>
                  <a:lnTo>
                    <a:pt x="79" y="5"/>
                  </a:lnTo>
                  <a:lnTo>
                    <a:pt x="70" y="10"/>
                  </a:lnTo>
                  <a:lnTo>
                    <a:pt x="57" y="14"/>
                  </a:lnTo>
                  <a:lnTo>
                    <a:pt x="43" y="19"/>
                  </a:lnTo>
                  <a:lnTo>
                    <a:pt x="28" y="21"/>
                  </a:lnTo>
                  <a:lnTo>
                    <a:pt x="13" y="21"/>
                  </a:lnTo>
                  <a:lnTo>
                    <a:pt x="0" y="18"/>
                  </a:lnTo>
                  <a:lnTo>
                    <a:pt x="1" y="19"/>
                  </a:lnTo>
                  <a:lnTo>
                    <a:pt x="4" y="20"/>
                  </a:lnTo>
                  <a:lnTo>
                    <a:pt x="9" y="24"/>
                  </a:lnTo>
                  <a:lnTo>
                    <a:pt x="16" y="27"/>
                  </a:lnTo>
                  <a:lnTo>
                    <a:pt x="23" y="29"/>
                  </a:lnTo>
                  <a:lnTo>
                    <a:pt x="31" y="32"/>
                  </a:lnTo>
                  <a:lnTo>
                    <a:pt x="39" y="33"/>
                  </a:lnTo>
                  <a:lnTo>
                    <a:pt x="46" y="33"/>
                  </a:lnTo>
                  <a:lnTo>
                    <a:pt x="49" y="35"/>
                  </a:lnTo>
                  <a:lnTo>
                    <a:pt x="56" y="37"/>
                  </a:lnTo>
                  <a:lnTo>
                    <a:pt x="65" y="34"/>
                  </a:lnTo>
                  <a:lnTo>
                    <a:pt x="73" y="21"/>
                  </a:lnTo>
                  <a:lnTo>
                    <a:pt x="76" y="20"/>
                  </a:lnTo>
                  <a:lnTo>
                    <a:pt x="81" y="18"/>
                  </a:lnTo>
                  <a:lnTo>
                    <a:pt x="87" y="12"/>
                  </a:lnTo>
                  <a:lnTo>
                    <a:pt x="8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0" name="Freeform 1050">
              <a:extLst>
                <a:ext uri="{FF2B5EF4-FFF2-40B4-BE49-F238E27FC236}">
                  <a16:creationId xmlns:a16="http://schemas.microsoft.com/office/drawing/2014/main" id="{00C3E9BB-91C2-492E-BF5B-FF64B64207A9}"/>
                </a:ext>
              </a:extLst>
            </p:cNvPr>
            <p:cNvSpPr>
              <a:spLocks/>
            </p:cNvSpPr>
            <p:nvPr/>
          </p:nvSpPr>
          <p:spPr bwMode="auto">
            <a:xfrm>
              <a:off x="3065" y="3283"/>
              <a:ext cx="22" cy="19"/>
            </a:xfrm>
            <a:custGeom>
              <a:avLst/>
              <a:gdLst>
                <a:gd name="T0" fmla="*/ 1 w 44"/>
                <a:gd name="T1" fmla="*/ 0 h 38"/>
                <a:gd name="T2" fmla="*/ 1 w 44"/>
                <a:gd name="T3" fmla="*/ 1 h 38"/>
                <a:gd name="T4" fmla="*/ 1 w 44"/>
                <a:gd name="T5" fmla="*/ 1 h 38"/>
                <a:gd name="T6" fmla="*/ 1 w 44"/>
                <a:gd name="T7" fmla="*/ 1 h 38"/>
                <a:gd name="T8" fmla="*/ 1 w 44"/>
                <a:gd name="T9" fmla="*/ 1 h 38"/>
                <a:gd name="T10" fmla="*/ 1 w 44"/>
                <a:gd name="T11" fmla="*/ 1 h 38"/>
                <a:gd name="T12" fmla="*/ 0 w 44"/>
                <a:gd name="T13" fmla="*/ 1 h 38"/>
                <a:gd name="T14" fmla="*/ 0 w 44"/>
                <a:gd name="T15" fmla="*/ 1 h 38"/>
                <a:gd name="T16" fmla="*/ 1 w 44"/>
                <a:gd name="T17" fmla="*/ 1 h 38"/>
                <a:gd name="T18" fmla="*/ 1 w 44"/>
                <a:gd name="T19" fmla="*/ 1 h 38"/>
                <a:gd name="T20" fmla="*/ 1 w 44"/>
                <a:gd name="T21" fmla="*/ 1 h 38"/>
                <a:gd name="T22" fmla="*/ 1 w 44"/>
                <a:gd name="T23" fmla="*/ 1 h 38"/>
                <a:gd name="T24" fmla="*/ 1 w 44"/>
                <a:gd name="T25" fmla="*/ 1 h 38"/>
                <a:gd name="T26" fmla="*/ 1 w 44"/>
                <a:gd name="T27" fmla="*/ 1 h 38"/>
                <a:gd name="T28" fmla="*/ 1 w 44"/>
                <a:gd name="T29" fmla="*/ 1 h 38"/>
                <a:gd name="T30" fmla="*/ 1 w 44"/>
                <a:gd name="T31" fmla="*/ 1 h 38"/>
                <a:gd name="T32" fmla="*/ 1 w 44"/>
                <a:gd name="T33" fmla="*/ 1 h 38"/>
                <a:gd name="T34" fmla="*/ 1 w 44"/>
                <a:gd name="T35" fmla="*/ 1 h 38"/>
                <a:gd name="T36" fmla="*/ 1 w 44"/>
                <a:gd name="T37" fmla="*/ 1 h 38"/>
                <a:gd name="T38" fmla="*/ 1 w 44"/>
                <a:gd name="T39" fmla="*/ 1 h 38"/>
                <a:gd name="T40" fmla="*/ 1 w 44"/>
                <a:gd name="T41" fmla="*/ 0 h 3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4"/>
                <a:gd name="T64" fmla="*/ 0 h 38"/>
                <a:gd name="T65" fmla="*/ 44 w 44"/>
                <a:gd name="T66" fmla="*/ 38 h 38"/>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4" h="38">
                  <a:moveTo>
                    <a:pt x="23" y="0"/>
                  </a:moveTo>
                  <a:lnTo>
                    <a:pt x="22" y="1"/>
                  </a:lnTo>
                  <a:lnTo>
                    <a:pt x="17" y="6"/>
                  </a:lnTo>
                  <a:lnTo>
                    <a:pt x="13" y="10"/>
                  </a:lnTo>
                  <a:lnTo>
                    <a:pt x="7" y="17"/>
                  </a:lnTo>
                  <a:lnTo>
                    <a:pt x="2" y="24"/>
                  </a:lnTo>
                  <a:lnTo>
                    <a:pt x="0" y="30"/>
                  </a:lnTo>
                  <a:lnTo>
                    <a:pt x="0" y="35"/>
                  </a:lnTo>
                  <a:lnTo>
                    <a:pt x="6" y="38"/>
                  </a:lnTo>
                  <a:lnTo>
                    <a:pt x="7" y="37"/>
                  </a:lnTo>
                  <a:lnTo>
                    <a:pt x="8" y="33"/>
                  </a:lnTo>
                  <a:lnTo>
                    <a:pt x="12" y="30"/>
                  </a:lnTo>
                  <a:lnTo>
                    <a:pt x="15" y="25"/>
                  </a:lnTo>
                  <a:lnTo>
                    <a:pt x="21" y="22"/>
                  </a:lnTo>
                  <a:lnTo>
                    <a:pt x="27" y="18"/>
                  </a:lnTo>
                  <a:lnTo>
                    <a:pt x="34" y="17"/>
                  </a:lnTo>
                  <a:lnTo>
                    <a:pt x="42" y="18"/>
                  </a:lnTo>
                  <a:lnTo>
                    <a:pt x="43" y="15"/>
                  </a:lnTo>
                  <a:lnTo>
                    <a:pt x="44" y="8"/>
                  </a:lnTo>
                  <a:lnTo>
                    <a:pt x="38" y="2"/>
                  </a:lnTo>
                  <a:lnTo>
                    <a:pt x="2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1" name="Freeform 1051">
              <a:extLst>
                <a:ext uri="{FF2B5EF4-FFF2-40B4-BE49-F238E27FC236}">
                  <a16:creationId xmlns:a16="http://schemas.microsoft.com/office/drawing/2014/main" id="{8D8D37DF-50B5-4DD6-9C51-AAC4817876FF}"/>
                </a:ext>
              </a:extLst>
            </p:cNvPr>
            <p:cNvSpPr>
              <a:spLocks/>
            </p:cNvSpPr>
            <p:nvPr/>
          </p:nvSpPr>
          <p:spPr bwMode="auto">
            <a:xfrm>
              <a:off x="3043" y="3302"/>
              <a:ext cx="51" cy="16"/>
            </a:xfrm>
            <a:custGeom>
              <a:avLst/>
              <a:gdLst>
                <a:gd name="T0" fmla="*/ 0 w 103"/>
                <a:gd name="T1" fmla="*/ 1 h 32"/>
                <a:gd name="T2" fmla="*/ 0 w 103"/>
                <a:gd name="T3" fmla="*/ 1 h 32"/>
                <a:gd name="T4" fmla="*/ 0 w 103"/>
                <a:gd name="T5" fmla="*/ 1 h 32"/>
                <a:gd name="T6" fmla="*/ 0 w 103"/>
                <a:gd name="T7" fmla="*/ 1 h 32"/>
                <a:gd name="T8" fmla="*/ 0 w 103"/>
                <a:gd name="T9" fmla="*/ 1 h 32"/>
                <a:gd name="T10" fmla="*/ 0 w 103"/>
                <a:gd name="T11" fmla="*/ 1 h 32"/>
                <a:gd name="T12" fmla="*/ 0 w 103"/>
                <a:gd name="T13" fmla="*/ 1 h 32"/>
                <a:gd name="T14" fmla="*/ 0 w 103"/>
                <a:gd name="T15" fmla="*/ 1 h 32"/>
                <a:gd name="T16" fmla="*/ 0 w 103"/>
                <a:gd name="T17" fmla="*/ 0 h 32"/>
                <a:gd name="T18" fmla="*/ 0 w 103"/>
                <a:gd name="T19" fmla="*/ 1 h 32"/>
                <a:gd name="T20" fmla="*/ 0 w 103"/>
                <a:gd name="T21" fmla="*/ 1 h 32"/>
                <a:gd name="T22" fmla="*/ 0 w 103"/>
                <a:gd name="T23" fmla="*/ 1 h 32"/>
                <a:gd name="T24" fmla="*/ 0 w 103"/>
                <a:gd name="T25" fmla="*/ 1 h 32"/>
                <a:gd name="T26" fmla="*/ 0 w 103"/>
                <a:gd name="T27" fmla="*/ 1 h 32"/>
                <a:gd name="T28" fmla="*/ 0 w 103"/>
                <a:gd name="T29" fmla="*/ 1 h 32"/>
                <a:gd name="T30" fmla="*/ 0 w 103"/>
                <a:gd name="T31" fmla="*/ 1 h 32"/>
                <a:gd name="T32" fmla="*/ 0 w 103"/>
                <a:gd name="T33" fmla="*/ 1 h 3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3"/>
                <a:gd name="T52" fmla="*/ 0 h 32"/>
                <a:gd name="T53" fmla="*/ 103 w 103"/>
                <a:gd name="T54" fmla="*/ 32 h 3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3" h="32">
                  <a:moveTo>
                    <a:pt x="0" y="22"/>
                  </a:moveTo>
                  <a:lnTo>
                    <a:pt x="4" y="23"/>
                  </a:lnTo>
                  <a:lnTo>
                    <a:pt x="12" y="27"/>
                  </a:lnTo>
                  <a:lnTo>
                    <a:pt x="24" y="30"/>
                  </a:lnTo>
                  <a:lnTo>
                    <a:pt x="41" y="32"/>
                  </a:lnTo>
                  <a:lnTo>
                    <a:pt x="57" y="32"/>
                  </a:lnTo>
                  <a:lnTo>
                    <a:pt x="74" y="28"/>
                  </a:lnTo>
                  <a:lnTo>
                    <a:pt x="90" y="17"/>
                  </a:lnTo>
                  <a:lnTo>
                    <a:pt x="103" y="0"/>
                  </a:lnTo>
                  <a:lnTo>
                    <a:pt x="100" y="1"/>
                  </a:lnTo>
                  <a:lnTo>
                    <a:pt x="95" y="6"/>
                  </a:lnTo>
                  <a:lnTo>
                    <a:pt x="87" y="12"/>
                  </a:lnTo>
                  <a:lnTo>
                    <a:pt x="74" y="17"/>
                  </a:lnTo>
                  <a:lnTo>
                    <a:pt x="59" y="23"/>
                  </a:lnTo>
                  <a:lnTo>
                    <a:pt x="42" y="27"/>
                  </a:lnTo>
                  <a:lnTo>
                    <a:pt x="22" y="27"/>
                  </a:lnTo>
                  <a:lnTo>
                    <a:pt x="0"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2" name="Freeform 1052">
              <a:extLst>
                <a:ext uri="{FF2B5EF4-FFF2-40B4-BE49-F238E27FC236}">
                  <a16:creationId xmlns:a16="http://schemas.microsoft.com/office/drawing/2014/main" id="{E8ACCA33-8A64-483C-A2A8-E17F5F0B7E56}"/>
                </a:ext>
              </a:extLst>
            </p:cNvPr>
            <p:cNvSpPr>
              <a:spLocks/>
            </p:cNvSpPr>
            <p:nvPr/>
          </p:nvSpPr>
          <p:spPr bwMode="auto">
            <a:xfrm>
              <a:off x="3060" y="3321"/>
              <a:ext cx="24" cy="14"/>
            </a:xfrm>
            <a:custGeom>
              <a:avLst/>
              <a:gdLst>
                <a:gd name="T0" fmla="*/ 0 w 47"/>
                <a:gd name="T1" fmla="*/ 1 h 28"/>
                <a:gd name="T2" fmla="*/ 1 w 47"/>
                <a:gd name="T3" fmla="*/ 1 h 28"/>
                <a:gd name="T4" fmla="*/ 1 w 47"/>
                <a:gd name="T5" fmla="*/ 1 h 28"/>
                <a:gd name="T6" fmla="*/ 1 w 47"/>
                <a:gd name="T7" fmla="*/ 1 h 28"/>
                <a:gd name="T8" fmla="*/ 1 w 47"/>
                <a:gd name="T9" fmla="*/ 1 h 28"/>
                <a:gd name="T10" fmla="*/ 1 w 47"/>
                <a:gd name="T11" fmla="*/ 1 h 28"/>
                <a:gd name="T12" fmla="*/ 1 w 47"/>
                <a:gd name="T13" fmla="*/ 1 h 28"/>
                <a:gd name="T14" fmla="*/ 1 w 47"/>
                <a:gd name="T15" fmla="*/ 1 h 28"/>
                <a:gd name="T16" fmla="*/ 1 w 47"/>
                <a:gd name="T17" fmla="*/ 0 h 28"/>
                <a:gd name="T18" fmla="*/ 1 w 47"/>
                <a:gd name="T19" fmla="*/ 1 h 28"/>
                <a:gd name="T20" fmla="*/ 1 w 47"/>
                <a:gd name="T21" fmla="*/ 1 h 28"/>
                <a:gd name="T22" fmla="*/ 1 w 47"/>
                <a:gd name="T23" fmla="*/ 1 h 28"/>
                <a:gd name="T24" fmla="*/ 1 w 47"/>
                <a:gd name="T25" fmla="*/ 1 h 28"/>
                <a:gd name="T26" fmla="*/ 1 w 47"/>
                <a:gd name="T27" fmla="*/ 1 h 28"/>
                <a:gd name="T28" fmla="*/ 1 w 47"/>
                <a:gd name="T29" fmla="*/ 1 h 28"/>
                <a:gd name="T30" fmla="*/ 1 w 47"/>
                <a:gd name="T31" fmla="*/ 1 h 28"/>
                <a:gd name="T32" fmla="*/ 0 w 47"/>
                <a:gd name="T33" fmla="*/ 1 h 2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47"/>
                <a:gd name="T52" fmla="*/ 0 h 28"/>
                <a:gd name="T53" fmla="*/ 47 w 47"/>
                <a:gd name="T54" fmla="*/ 28 h 28"/>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47" h="28">
                  <a:moveTo>
                    <a:pt x="0" y="12"/>
                  </a:moveTo>
                  <a:lnTo>
                    <a:pt x="1" y="12"/>
                  </a:lnTo>
                  <a:lnTo>
                    <a:pt x="4" y="14"/>
                  </a:lnTo>
                  <a:lnTo>
                    <a:pt x="9" y="15"/>
                  </a:lnTo>
                  <a:lnTo>
                    <a:pt x="15" y="15"/>
                  </a:lnTo>
                  <a:lnTo>
                    <a:pt x="23" y="15"/>
                  </a:lnTo>
                  <a:lnTo>
                    <a:pt x="31" y="13"/>
                  </a:lnTo>
                  <a:lnTo>
                    <a:pt x="39" y="8"/>
                  </a:lnTo>
                  <a:lnTo>
                    <a:pt x="47" y="0"/>
                  </a:lnTo>
                  <a:lnTo>
                    <a:pt x="47" y="2"/>
                  </a:lnTo>
                  <a:lnTo>
                    <a:pt x="46" y="8"/>
                  </a:lnTo>
                  <a:lnTo>
                    <a:pt x="42" y="15"/>
                  </a:lnTo>
                  <a:lnTo>
                    <a:pt x="39" y="22"/>
                  </a:lnTo>
                  <a:lnTo>
                    <a:pt x="32" y="27"/>
                  </a:lnTo>
                  <a:lnTo>
                    <a:pt x="24" y="28"/>
                  </a:lnTo>
                  <a:lnTo>
                    <a:pt x="14" y="23"/>
                  </a:lnTo>
                  <a:lnTo>
                    <a:pt x="0"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3" name="Freeform 1053">
              <a:extLst>
                <a:ext uri="{FF2B5EF4-FFF2-40B4-BE49-F238E27FC236}">
                  <a16:creationId xmlns:a16="http://schemas.microsoft.com/office/drawing/2014/main" id="{4E59368E-3D90-407E-8784-C7962B1670D6}"/>
                </a:ext>
              </a:extLst>
            </p:cNvPr>
            <p:cNvSpPr>
              <a:spLocks/>
            </p:cNvSpPr>
            <p:nvPr/>
          </p:nvSpPr>
          <p:spPr bwMode="auto">
            <a:xfrm>
              <a:off x="3048" y="3292"/>
              <a:ext cx="14" cy="4"/>
            </a:xfrm>
            <a:custGeom>
              <a:avLst/>
              <a:gdLst>
                <a:gd name="T0" fmla="*/ 1 w 27"/>
                <a:gd name="T1" fmla="*/ 0 h 10"/>
                <a:gd name="T2" fmla="*/ 1 w 27"/>
                <a:gd name="T3" fmla="*/ 0 h 10"/>
                <a:gd name="T4" fmla="*/ 1 w 27"/>
                <a:gd name="T5" fmla="*/ 0 h 10"/>
                <a:gd name="T6" fmla="*/ 1 w 27"/>
                <a:gd name="T7" fmla="*/ 0 h 10"/>
                <a:gd name="T8" fmla="*/ 1 w 27"/>
                <a:gd name="T9" fmla="*/ 0 h 10"/>
                <a:gd name="T10" fmla="*/ 1 w 27"/>
                <a:gd name="T11" fmla="*/ 0 h 10"/>
                <a:gd name="T12" fmla="*/ 1 w 27"/>
                <a:gd name="T13" fmla="*/ 0 h 10"/>
                <a:gd name="T14" fmla="*/ 0 w 27"/>
                <a:gd name="T15" fmla="*/ 0 h 10"/>
                <a:gd name="T16" fmla="*/ 0 w 27"/>
                <a:gd name="T17" fmla="*/ 0 h 10"/>
                <a:gd name="T18" fmla="*/ 1 w 27"/>
                <a:gd name="T19" fmla="*/ 0 h 10"/>
                <a:gd name="T20" fmla="*/ 1 w 27"/>
                <a:gd name="T21" fmla="*/ 0 h 10"/>
                <a:gd name="T22" fmla="*/ 1 w 27"/>
                <a:gd name="T23" fmla="*/ 0 h 10"/>
                <a:gd name="T24" fmla="*/ 1 w 27"/>
                <a:gd name="T25" fmla="*/ 0 h 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7"/>
                <a:gd name="T40" fmla="*/ 0 h 10"/>
                <a:gd name="T41" fmla="*/ 27 w 27"/>
                <a:gd name="T42" fmla="*/ 10 h 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7" h="10">
                  <a:moveTo>
                    <a:pt x="27" y="7"/>
                  </a:moveTo>
                  <a:lnTo>
                    <a:pt x="25" y="6"/>
                  </a:lnTo>
                  <a:lnTo>
                    <a:pt x="19" y="5"/>
                  </a:lnTo>
                  <a:lnTo>
                    <a:pt x="11" y="5"/>
                  </a:lnTo>
                  <a:lnTo>
                    <a:pt x="2" y="10"/>
                  </a:lnTo>
                  <a:lnTo>
                    <a:pt x="2" y="8"/>
                  </a:lnTo>
                  <a:lnTo>
                    <a:pt x="1" y="6"/>
                  </a:lnTo>
                  <a:lnTo>
                    <a:pt x="0" y="4"/>
                  </a:lnTo>
                  <a:lnTo>
                    <a:pt x="0" y="1"/>
                  </a:lnTo>
                  <a:lnTo>
                    <a:pt x="2" y="0"/>
                  </a:lnTo>
                  <a:lnTo>
                    <a:pt x="7" y="0"/>
                  </a:lnTo>
                  <a:lnTo>
                    <a:pt x="15" y="1"/>
                  </a:lnTo>
                  <a:lnTo>
                    <a:pt x="27" y="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4" name="Freeform 1054">
              <a:extLst>
                <a:ext uri="{FF2B5EF4-FFF2-40B4-BE49-F238E27FC236}">
                  <a16:creationId xmlns:a16="http://schemas.microsoft.com/office/drawing/2014/main" id="{E9C955B2-D7E5-46DE-AF47-91341902A675}"/>
                </a:ext>
              </a:extLst>
            </p:cNvPr>
            <p:cNvSpPr>
              <a:spLocks/>
            </p:cNvSpPr>
            <p:nvPr/>
          </p:nvSpPr>
          <p:spPr bwMode="auto">
            <a:xfrm>
              <a:off x="2822" y="3286"/>
              <a:ext cx="543" cy="310"/>
            </a:xfrm>
            <a:custGeom>
              <a:avLst/>
              <a:gdLst>
                <a:gd name="T0" fmla="*/ 1 w 1086"/>
                <a:gd name="T1" fmla="*/ 1 h 619"/>
                <a:gd name="T2" fmla="*/ 1 w 1086"/>
                <a:gd name="T3" fmla="*/ 1 h 619"/>
                <a:gd name="T4" fmla="*/ 1 w 1086"/>
                <a:gd name="T5" fmla="*/ 1 h 619"/>
                <a:gd name="T6" fmla="*/ 1 w 1086"/>
                <a:gd name="T7" fmla="*/ 1 h 619"/>
                <a:gd name="T8" fmla="*/ 1 w 1086"/>
                <a:gd name="T9" fmla="*/ 1 h 619"/>
                <a:gd name="T10" fmla="*/ 1 w 1086"/>
                <a:gd name="T11" fmla="*/ 1 h 619"/>
                <a:gd name="T12" fmla="*/ 1 w 1086"/>
                <a:gd name="T13" fmla="*/ 1 h 619"/>
                <a:gd name="T14" fmla="*/ 1 w 1086"/>
                <a:gd name="T15" fmla="*/ 1 h 619"/>
                <a:gd name="T16" fmla="*/ 1 w 1086"/>
                <a:gd name="T17" fmla="*/ 1 h 619"/>
                <a:gd name="T18" fmla="*/ 1 w 1086"/>
                <a:gd name="T19" fmla="*/ 1 h 619"/>
                <a:gd name="T20" fmla="*/ 1 w 1086"/>
                <a:gd name="T21" fmla="*/ 1 h 619"/>
                <a:gd name="T22" fmla="*/ 1 w 1086"/>
                <a:gd name="T23" fmla="*/ 1 h 619"/>
                <a:gd name="T24" fmla="*/ 1 w 1086"/>
                <a:gd name="T25" fmla="*/ 1 h 619"/>
                <a:gd name="T26" fmla="*/ 1 w 1086"/>
                <a:gd name="T27" fmla="*/ 1 h 619"/>
                <a:gd name="T28" fmla="*/ 1 w 1086"/>
                <a:gd name="T29" fmla="*/ 1 h 619"/>
                <a:gd name="T30" fmla="*/ 1 w 1086"/>
                <a:gd name="T31" fmla="*/ 1 h 619"/>
                <a:gd name="T32" fmla="*/ 1 w 1086"/>
                <a:gd name="T33" fmla="*/ 1 h 619"/>
                <a:gd name="T34" fmla="*/ 1 w 1086"/>
                <a:gd name="T35" fmla="*/ 1 h 619"/>
                <a:gd name="T36" fmla="*/ 1 w 1086"/>
                <a:gd name="T37" fmla="*/ 1 h 619"/>
                <a:gd name="T38" fmla="*/ 1 w 1086"/>
                <a:gd name="T39" fmla="*/ 1 h 619"/>
                <a:gd name="T40" fmla="*/ 1 w 1086"/>
                <a:gd name="T41" fmla="*/ 1 h 619"/>
                <a:gd name="T42" fmla="*/ 1 w 1086"/>
                <a:gd name="T43" fmla="*/ 1 h 619"/>
                <a:gd name="T44" fmla="*/ 1 w 1086"/>
                <a:gd name="T45" fmla="*/ 1 h 619"/>
                <a:gd name="T46" fmla="*/ 1 w 1086"/>
                <a:gd name="T47" fmla="*/ 1 h 619"/>
                <a:gd name="T48" fmla="*/ 1 w 1086"/>
                <a:gd name="T49" fmla="*/ 1 h 619"/>
                <a:gd name="T50" fmla="*/ 1 w 1086"/>
                <a:gd name="T51" fmla="*/ 1 h 619"/>
                <a:gd name="T52" fmla="*/ 1 w 1086"/>
                <a:gd name="T53" fmla="*/ 1 h 619"/>
                <a:gd name="T54" fmla="*/ 1 w 1086"/>
                <a:gd name="T55" fmla="*/ 1 h 619"/>
                <a:gd name="T56" fmla="*/ 1 w 1086"/>
                <a:gd name="T57" fmla="*/ 1 h 619"/>
                <a:gd name="T58" fmla="*/ 1 w 1086"/>
                <a:gd name="T59" fmla="*/ 1 h 619"/>
                <a:gd name="T60" fmla="*/ 1 w 1086"/>
                <a:gd name="T61" fmla="*/ 1 h 619"/>
                <a:gd name="T62" fmla="*/ 1 w 1086"/>
                <a:gd name="T63" fmla="*/ 1 h 619"/>
                <a:gd name="T64" fmla="*/ 1 w 1086"/>
                <a:gd name="T65" fmla="*/ 1 h 619"/>
                <a:gd name="T66" fmla="*/ 1 w 1086"/>
                <a:gd name="T67" fmla="*/ 1 h 619"/>
                <a:gd name="T68" fmla="*/ 1 w 1086"/>
                <a:gd name="T69" fmla="*/ 1 h 619"/>
                <a:gd name="T70" fmla="*/ 1 w 1086"/>
                <a:gd name="T71" fmla="*/ 1 h 619"/>
                <a:gd name="T72" fmla="*/ 1 w 1086"/>
                <a:gd name="T73" fmla="*/ 1 h 619"/>
                <a:gd name="T74" fmla="*/ 1 w 1086"/>
                <a:gd name="T75" fmla="*/ 1 h 619"/>
                <a:gd name="T76" fmla="*/ 1 w 1086"/>
                <a:gd name="T77" fmla="*/ 1 h 619"/>
                <a:gd name="T78" fmla="*/ 1 w 1086"/>
                <a:gd name="T79" fmla="*/ 1 h 619"/>
                <a:gd name="T80" fmla="*/ 1 w 1086"/>
                <a:gd name="T81" fmla="*/ 1 h 619"/>
                <a:gd name="T82" fmla="*/ 1 w 1086"/>
                <a:gd name="T83" fmla="*/ 1 h 619"/>
                <a:gd name="T84" fmla="*/ 1 w 1086"/>
                <a:gd name="T85" fmla="*/ 1 h 619"/>
                <a:gd name="T86" fmla="*/ 1 w 1086"/>
                <a:gd name="T87" fmla="*/ 1 h 619"/>
                <a:gd name="T88" fmla="*/ 1 w 1086"/>
                <a:gd name="T89" fmla="*/ 1 h 619"/>
                <a:gd name="T90" fmla="*/ 1 w 1086"/>
                <a:gd name="T91" fmla="*/ 1 h 619"/>
                <a:gd name="T92" fmla="*/ 1 w 1086"/>
                <a:gd name="T93" fmla="*/ 1 h 619"/>
                <a:gd name="T94" fmla="*/ 1 w 1086"/>
                <a:gd name="T95" fmla="*/ 1 h 619"/>
                <a:gd name="T96" fmla="*/ 1 w 1086"/>
                <a:gd name="T97" fmla="*/ 1 h 619"/>
                <a:gd name="T98" fmla="*/ 1 w 1086"/>
                <a:gd name="T99" fmla="*/ 1 h 619"/>
                <a:gd name="T100" fmla="*/ 1 w 1086"/>
                <a:gd name="T101" fmla="*/ 1 h 619"/>
                <a:gd name="T102" fmla="*/ 1 w 1086"/>
                <a:gd name="T103" fmla="*/ 1 h 619"/>
                <a:gd name="T104" fmla="*/ 1 w 1086"/>
                <a:gd name="T105" fmla="*/ 1 h 619"/>
                <a:gd name="T106" fmla="*/ 1 w 1086"/>
                <a:gd name="T107" fmla="*/ 1 h 619"/>
                <a:gd name="T108" fmla="*/ 1 w 1086"/>
                <a:gd name="T109" fmla="*/ 1 h 619"/>
                <a:gd name="T110" fmla="*/ 1 w 1086"/>
                <a:gd name="T111" fmla="*/ 1 h 619"/>
                <a:gd name="T112" fmla="*/ 1 w 1086"/>
                <a:gd name="T113" fmla="*/ 1 h 619"/>
                <a:gd name="T114" fmla="*/ 1 w 1086"/>
                <a:gd name="T115" fmla="*/ 1 h 619"/>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86"/>
                <a:gd name="T175" fmla="*/ 0 h 619"/>
                <a:gd name="T176" fmla="*/ 1086 w 1086"/>
                <a:gd name="T177" fmla="*/ 619 h 619"/>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86" h="619">
                  <a:moveTo>
                    <a:pt x="260" y="85"/>
                  </a:moveTo>
                  <a:lnTo>
                    <a:pt x="256" y="87"/>
                  </a:lnTo>
                  <a:lnTo>
                    <a:pt x="244" y="96"/>
                  </a:lnTo>
                  <a:lnTo>
                    <a:pt x="226" y="106"/>
                  </a:lnTo>
                  <a:lnTo>
                    <a:pt x="204" y="119"/>
                  </a:lnTo>
                  <a:lnTo>
                    <a:pt x="179" y="131"/>
                  </a:lnTo>
                  <a:lnTo>
                    <a:pt x="153" y="144"/>
                  </a:lnTo>
                  <a:lnTo>
                    <a:pt x="128" y="154"/>
                  </a:lnTo>
                  <a:lnTo>
                    <a:pt x="106" y="160"/>
                  </a:lnTo>
                  <a:lnTo>
                    <a:pt x="101" y="164"/>
                  </a:lnTo>
                  <a:lnTo>
                    <a:pt x="90" y="174"/>
                  </a:lnTo>
                  <a:lnTo>
                    <a:pt x="74" y="190"/>
                  </a:lnTo>
                  <a:lnTo>
                    <a:pt x="56" y="211"/>
                  </a:lnTo>
                  <a:lnTo>
                    <a:pt x="38" y="235"/>
                  </a:lnTo>
                  <a:lnTo>
                    <a:pt x="23" y="261"/>
                  </a:lnTo>
                  <a:lnTo>
                    <a:pt x="13" y="290"/>
                  </a:lnTo>
                  <a:lnTo>
                    <a:pt x="10" y="320"/>
                  </a:lnTo>
                  <a:lnTo>
                    <a:pt x="13" y="328"/>
                  </a:lnTo>
                  <a:lnTo>
                    <a:pt x="17" y="351"/>
                  </a:lnTo>
                  <a:lnTo>
                    <a:pt x="23" y="385"/>
                  </a:lnTo>
                  <a:lnTo>
                    <a:pt x="28" y="427"/>
                  </a:lnTo>
                  <a:lnTo>
                    <a:pt x="29" y="475"/>
                  </a:lnTo>
                  <a:lnTo>
                    <a:pt x="27" y="524"/>
                  </a:lnTo>
                  <a:lnTo>
                    <a:pt x="17" y="572"/>
                  </a:lnTo>
                  <a:lnTo>
                    <a:pt x="0" y="617"/>
                  </a:lnTo>
                  <a:lnTo>
                    <a:pt x="3" y="617"/>
                  </a:lnTo>
                  <a:lnTo>
                    <a:pt x="14" y="619"/>
                  </a:lnTo>
                  <a:lnTo>
                    <a:pt x="29" y="619"/>
                  </a:lnTo>
                  <a:lnTo>
                    <a:pt x="47" y="617"/>
                  </a:lnTo>
                  <a:lnTo>
                    <a:pt x="69" y="615"/>
                  </a:lnTo>
                  <a:lnTo>
                    <a:pt x="92" y="609"/>
                  </a:lnTo>
                  <a:lnTo>
                    <a:pt x="114" y="600"/>
                  </a:lnTo>
                  <a:lnTo>
                    <a:pt x="136" y="586"/>
                  </a:lnTo>
                  <a:lnTo>
                    <a:pt x="138" y="585"/>
                  </a:lnTo>
                  <a:lnTo>
                    <a:pt x="145" y="583"/>
                  </a:lnTo>
                  <a:lnTo>
                    <a:pt x="156" y="579"/>
                  </a:lnTo>
                  <a:lnTo>
                    <a:pt x="168" y="575"/>
                  </a:lnTo>
                  <a:lnTo>
                    <a:pt x="186" y="569"/>
                  </a:lnTo>
                  <a:lnTo>
                    <a:pt x="204" y="562"/>
                  </a:lnTo>
                  <a:lnTo>
                    <a:pt x="225" y="555"/>
                  </a:lnTo>
                  <a:lnTo>
                    <a:pt x="247" y="547"/>
                  </a:lnTo>
                  <a:lnTo>
                    <a:pt x="270" y="539"/>
                  </a:lnTo>
                  <a:lnTo>
                    <a:pt x="293" y="532"/>
                  </a:lnTo>
                  <a:lnTo>
                    <a:pt x="317" y="524"/>
                  </a:lnTo>
                  <a:lnTo>
                    <a:pt x="340" y="516"/>
                  </a:lnTo>
                  <a:lnTo>
                    <a:pt x="362" y="509"/>
                  </a:lnTo>
                  <a:lnTo>
                    <a:pt x="383" y="503"/>
                  </a:lnTo>
                  <a:lnTo>
                    <a:pt x="401" y="498"/>
                  </a:lnTo>
                  <a:lnTo>
                    <a:pt x="417" y="493"/>
                  </a:lnTo>
                  <a:lnTo>
                    <a:pt x="423" y="487"/>
                  </a:lnTo>
                  <a:lnTo>
                    <a:pt x="437" y="471"/>
                  </a:lnTo>
                  <a:lnTo>
                    <a:pt x="457" y="448"/>
                  </a:lnTo>
                  <a:lnTo>
                    <a:pt x="483" y="422"/>
                  </a:lnTo>
                  <a:lnTo>
                    <a:pt x="508" y="394"/>
                  </a:lnTo>
                  <a:lnTo>
                    <a:pt x="532" y="370"/>
                  </a:lnTo>
                  <a:lnTo>
                    <a:pt x="552" y="351"/>
                  </a:lnTo>
                  <a:lnTo>
                    <a:pt x="565" y="342"/>
                  </a:lnTo>
                  <a:lnTo>
                    <a:pt x="672" y="369"/>
                  </a:lnTo>
                  <a:lnTo>
                    <a:pt x="675" y="372"/>
                  </a:lnTo>
                  <a:lnTo>
                    <a:pt x="684" y="379"/>
                  </a:lnTo>
                  <a:lnTo>
                    <a:pt x="698" y="390"/>
                  </a:lnTo>
                  <a:lnTo>
                    <a:pt x="717" y="404"/>
                  </a:lnTo>
                  <a:lnTo>
                    <a:pt x="738" y="417"/>
                  </a:lnTo>
                  <a:lnTo>
                    <a:pt x="762" y="430"/>
                  </a:lnTo>
                  <a:lnTo>
                    <a:pt x="786" y="439"/>
                  </a:lnTo>
                  <a:lnTo>
                    <a:pt x="810" y="443"/>
                  </a:lnTo>
                  <a:lnTo>
                    <a:pt x="868" y="533"/>
                  </a:lnTo>
                  <a:lnTo>
                    <a:pt x="1086" y="411"/>
                  </a:lnTo>
                  <a:lnTo>
                    <a:pt x="1083" y="403"/>
                  </a:lnTo>
                  <a:lnTo>
                    <a:pt x="1071" y="381"/>
                  </a:lnTo>
                  <a:lnTo>
                    <a:pt x="1056" y="348"/>
                  </a:lnTo>
                  <a:lnTo>
                    <a:pt x="1039" y="308"/>
                  </a:lnTo>
                  <a:lnTo>
                    <a:pt x="1021" y="263"/>
                  </a:lnTo>
                  <a:lnTo>
                    <a:pt x="1002" y="218"/>
                  </a:lnTo>
                  <a:lnTo>
                    <a:pt x="988" y="175"/>
                  </a:lnTo>
                  <a:lnTo>
                    <a:pt x="979" y="139"/>
                  </a:lnTo>
                  <a:lnTo>
                    <a:pt x="979" y="138"/>
                  </a:lnTo>
                  <a:lnTo>
                    <a:pt x="979" y="135"/>
                  </a:lnTo>
                  <a:lnTo>
                    <a:pt x="979" y="130"/>
                  </a:lnTo>
                  <a:lnTo>
                    <a:pt x="977" y="123"/>
                  </a:lnTo>
                  <a:lnTo>
                    <a:pt x="974" y="115"/>
                  </a:lnTo>
                  <a:lnTo>
                    <a:pt x="968" y="106"/>
                  </a:lnTo>
                  <a:lnTo>
                    <a:pt x="960" y="96"/>
                  </a:lnTo>
                  <a:lnTo>
                    <a:pt x="949" y="85"/>
                  </a:lnTo>
                  <a:lnTo>
                    <a:pt x="934" y="75"/>
                  </a:lnTo>
                  <a:lnTo>
                    <a:pt x="915" y="63"/>
                  </a:lnTo>
                  <a:lnTo>
                    <a:pt x="892" y="53"/>
                  </a:lnTo>
                  <a:lnTo>
                    <a:pt x="863" y="43"/>
                  </a:lnTo>
                  <a:lnTo>
                    <a:pt x="828" y="33"/>
                  </a:lnTo>
                  <a:lnTo>
                    <a:pt x="789" y="24"/>
                  </a:lnTo>
                  <a:lnTo>
                    <a:pt x="742" y="17"/>
                  </a:lnTo>
                  <a:lnTo>
                    <a:pt x="688" y="11"/>
                  </a:lnTo>
                  <a:lnTo>
                    <a:pt x="639" y="0"/>
                  </a:lnTo>
                  <a:lnTo>
                    <a:pt x="637" y="6"/>
                  </a:lnTo>
                  <a:lnTo>
                    <a:pt x="633" y="21"/>
                  </a:lnTo>
                  <a:lnTo>
                    <a:pt x="623" y="43"/>
                  </a:lnTo>
                  <a:lnTo>
                    <a:pt x="609" y="69"/>
                  </a:lnTo>
                  <a:lnTo>
                    <a:pt x="592" y="99"/>
                  </a:lnTo>
                  <a:lnTo>
                    <a:pt x="570" y="129"/>
                  </a:lnTo>
                  <a:lnTo>
                    <a:pt x="543" y="158"/>
                  </a:lnTo>
                  <a:lnTo>
                    <a:pt x="512" y="182"/>
                  </a:lnTo>
                  <a:lnTo>
                    <a:pt x="509" y="182"/>
                  </a:lnTo>
                  <a:lnTo>
                    <a:pt x="503" y="181"/>
                  </a:lnTo>
                  <a:lnTo>
                    <a:pt x="494" y="178"/>
                  </a:lnTo>
                  <a:lnTo>
                    <a:pt x="483" y="176"/>
                  </a:lnTo>
                  <a:lnTo>
                    <a:pt x="468" y="173"/>
                  </a:lnTo>
                  <a:lnTo>
                    <a:pt x="450" y="168"/>
                  </a:lnTo>
                  <a:lnTo>
                    <a:pt x="432" y="164"/>
                  </a:lnTo>
                  <a:lnTo>
                    <a:pt x="412" y="158"/>
                  </a:lnTo>
                  <a:lnTo>
                    <a:pt x="392" y="151"/>
                  </a:lnTo>
                  <a:lnTo>
                    <a:pt x="371" y="144"/>
                  </a:lnTo>
                  <a:lnTo>
                    <a:pt x="350" y="136"/>
                  </a:lnTo>
                  <a:lnTo>
                    <a:pt x="330" y="128"/>
                  </a:lnTo>
                  <a:lnTo>
                    <a:pt x="310" y="119"/>
                  </a:lnTo>
                  <a:lnTo>
                    <a:pt x="291" y="108"/>
                  </a:lnTo>
                  <a:lnTo>
                    <a:pt x="275" y="97"/>
                  </a:lnTo>
                  <a:lnTo>
                    <a:pt x="260" y="85"/>
                  </a:lnTo>
                  <a:close/>
                </a:path>
              </a:pathLst>
            </a:custGeom>
            <a:solidFill>
              <a:srgbClr val="B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5" name="Freeform 1055">
              <a:extLst>
                <a:ext uri="{FF2B5EF4-FFF2-40B4-BE49-F238E27FC236}">
                  <a16:creationId xmlns:a16="http://schemas.microsoft.com/office/drawing/2014/main" id="{661BA024-A17C-4AC1-A5B5-E9916DD26357}"/>
                </a:ext>
              </a:extLst>
            </p:cNvPr>
            <p:cNvSpPr>
              <a:spLocks/>
            </p:cNvSpPr>
            <p:nvPr/>
          </p:nvSpPr>
          <p:spPr bwMode="auto">
            <a:xfrm>
              <a:off x="2852" y="3478"/>
              <a:ext cx="278" cy="221"/>
            </a:xfrm>
            <a:custGeom>
              <a:avLst/>
              <a:gdLst>
                <a:gd name="T0" fmla="*/ 1 w 556"/>
                <a:gd name="T1" fmla="*/ 1 h 442"/>
                <a:gd name="T2" fmla="*/ 0 w 556"/>
                <a:gd name="T3" fmla="*/ 1 h 442"/>
                <a:gd name="T4" fmla="*/ 1 w 556"/>
                <a:gd name="T5" fmla="*/ 1 h 442"/>
                <a:gd name="T6" fmla="*/ 1 w 556"/>
                <a:gd name="T7" fmla="*/ 1 h 442"/>
                <a:gd name="T8" fmla="*/ 1 w 556"/>
                <a:gd name="T9" fmla="*/ 1 h 442"/>
                <a:gd name="T10" fmla="*/ 1 w 556"/>
                <a:gd name="T11" fmla="*/ 1 h 442"/>
                <a:gd name="T12" fmla="*/ 1 w 556"/>
                <a:gd name="T13" fmla="*/ 1 h 442"/>
                <a:gd name="T14" fmla="*/ 1 w 556"/>
                <a:gd name="T15" fmla="*/ 1 h 442"/>
                <a:gd name="T16" fmla="*/ 1 w 556"/>
                <a:gd name="T17" fmla="*/ 1 h 442"/>
                <a:gd name="T18" fmla="*/ 1 w 556"/>
                <a:gd name="T19" fmla="*/ 1 h 442"/>
                <a:gd name="T20" fmla="*/ 1 w 556"/>
                <a:gd name="T21" fmla="*/ 1 h 442"/>
                <a:gd name="T22" fmla="*/ 1 w 556"/>
                <a:gd name="T23" fmla="*/ 1 h 442"/>
                <a:gd name="T24" fmla="*/ 1 w 556"/>
                <a:gd name="T25" fmla="*/ 1 h 442"/>
                <a:gd name="T26" fmla="*/ 1 w 556"/>
                <a:gd name="T27" fmla="*/ 1 h 442"/>
                <a:gd name="T28" fmla="*/ 1 w 556"/>
                <a:gd name="T29" fmla="*/ 1 h 442"/>
                <a:gd name="T30" fmla="*/ 1 w 556"/>
                <a:gd name="T31" fmla="*/ 1 h 442"/>
                <a:gd name="T32" fmla="*/ 1 w 556"/>
                <a:gd name="T33" fmla="*/ 1 h 442"/>
                <a:gd name="T34" fmla="*/ 1 w 556"/>
                <a:gd name="T35" fmla="*/ 1 h 442"/>
                <a:gd name="T36" fmla="*/ 1 w 556"/>
                <a:gd name="T37" fmla="*/ 1 h 442"/>
                <a:gd name="T38" fmla="*/ 1 w 556"/>
                <a:gd name="T39" fmla="*/ 1 h 442"/>
                <a:gd name="T40" fmla="*/ 1 w 556"/>
                <a:gd name="T41" fmla="*/ 0 h 442"/>
                <a:gd name="T42" fmla="*/ 1 w 556"/>
                <a:gd name="T43" fmla="*/ 1 h 442"/>
                <a:gd name="T44" fmla="*/ 1 w 556"/>
                <a:gd name="T45" fmla="*/ 1 h 442"/>
                <a:gd name="T46" fmla="*/ 1 w 556"/>
                <a:gd name="T47" fmla="*/ 1 h 442"/>
                <a:gd name="T48" fmla="*/ 1 w 556"/>
                <a:gd name="T49" fmla="*/ 1 h 442"/>
                <a:gd name="T50" fmla="*/ 1 w 556"/>
                <a:gd name="T51" fmla="*/ 1 h 442"/>
                <a:gd name="T52" fmla="*/ 1 w 556"/>
                <a:gd name="T53" fmla="*/ 1 h 442"/>
                <a:gd name="T54" fmla="*/ 1 w 556"/>
                <a:gd name="T55" fmla="*/ 1 h 442"/>
                <a:gd name="T56" fmla="*/ 1 w 556"/>
                <a:gd name="T57" fmla="*/ 1 h 442"/>
                <a:gd name="T58" fmla="*/ 1 w 556"/>
                <a:gd name="T59" fmla="*/ 1 h 442"/>
                <a:gd name="T60" fmla="*/ 1 w 556"/>
                <a:gd name="T61" fmla="*/ 1 h 442"/>
                <a:gd name="T62" fmla="*/ 1 w 556"/>
                <a:gd name="T63" fmla="*/ 1 h 442"/>
                <a:gd name="T64" fmla="*/ 1 w 556"/>
                <a:gd name="T65" fmla="*/ 1 h 44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556"/>
                <a:gd name="T100" fmla="*/ 0 h 442"/>
                <a:gd name="T101" fmla="*/ 556 w 556"/>
                <a:gd name="T102" fmla="*/ 442 h 44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556" h="442">
                  <a:moveTo>
                    <a:pt x="3" y="304"/>
                  </a:moveTo>
                  <a:lnTo>
                    <a:pt x="2" y="307"/>
                  </a:lnTo>
                  <a:lnTo>
                    <a:pt x="1" y="318"/>
                  </a:lnTo>
                  <a:lnTo>
                    <a:pt x="0" y="334"/>
                  </a:lnTo>
                  <a:lnTo>
                    <a:pt x="0" y="353"/>
                  </a:lnTo>
                  <a:lnTo>
                    <a:pt x="2" y="375"/>
                  </a:lnTo>
                  <a:lnTo>
                    <a:pt x="8" y="398"/>
                  </a:lnTo>
                  <a:lnTo>
                    <a:pt x="20" y="421"/>
                  </a:lnTo>
                  <a:lnTo>
                    <a:pt x="36" y="442"/>
                  </a:lnTo>
                  <a:lnTo>
                    <a:pt x="38" y="442"/>
                  </a:lnTo>
                  <a:lnTo>
                    <a:pt x="44" y="441"/>
                  </a:lnTo>
                  <a:lnTo>
                    <a:pt x="53" y="438"/>
                  </a:lnTo>
                  <a:lnTo>
                    <a:pt x="66" y="435"/>
                  </a:lnTo>
                  <a:lnTo>
                    <a:pt x="82" y="430"/>
                  </a:lnTo>
                  <a:lnTo>
                    <a:pt x="100" y="426"/>
                  </a:lnTo>
                  <a:lnTo>
                    <a:pt x="122" y="418"/>
                  </a:lnTo>
                  <a:lnTo>
                    <a:pt x="145" y="410"/>
                  </a:lnTo>
                  <a:lnTo>
                    <a:pt x="170" y="399"/>
                  </a:lnTo>
                  <a:lnTo>
                    <a:pt x="197" y="387"/>
                  </a:lnTo>
                  <a:lnTo>
                    <a:pt x="225" y="373"/>
                  </a:lnTo>
                  <a:lnTo>
                    <a:pt x="255" y="356"/>
                  </a:lnTo>
                  <a:lnTo>
                    <a:pt x="284" y="337"/>
                  </a:lnTo>
                  <a:lnTo>
                    <a:pt x="316" y="316"/>
                  </a:lnTo>
                  <a:lnTo>
                    <a:pt x="346" y="292"/>
                  </a:lnTo>
                  <a:lnTo>
                    <a:pt x="377" y="266"/>
                  </a:lnTo>
                  <a:lnTo>
                    <a:pt x="379" y="262"/>
                  </a:lnTo>
                  <a:lnTo>
                    <a:pt x="387" y="255"/>
                  </a:lnTo>
                  <a:lnTo>
                    <a:pt x="399" y="244"/>
                  </a:lnTo>
                  <a:lnTo>
                    <a:pt x="414" y="232"/>
                  </a:lnTo>
                  <a:lnTo>
                    <a:pt x="430" y="220"/>
                  </a:lnTo>
                  <a:lnTo>
                    <a:pt x="447" y="209"/>
                  </a:lnTo>
                  <a:lnTo>
                    <a:pt x="463" y="203"/>
                  </a:lnTo>
                  <a:lnTo>
                    <a:pt x="478" y="202"/>
                  </a:lnTo>
                  <a:lnTo>
                    <a:pt x="479" y="201"/>
                  </a:lnTo>
                  <a:lnTo>
                    <a:pt x="481" y="199"/>
                  </a:lnTo>
                  <a:lnTo>
                    <a:pt x="486" y="194"/>
                  </a:lnTo>
                  <a:lnTo>
                    <a:pt x="494" y="186"/>
                  </a:lnTo>
                  <a:lnTo>
                    <a:pt x="505" y="176"/>
                  </a:lnTo>
                  <a:lnTo>
                    <a:pt x="518" y="162"/>
                  </a:lnTo>
                  <a:lnTo>
                    <a:pt x="536" y="144"/>
                  </a:lnTo>
                  <a:lnTo>
                    <a:pt x="556" y="122"/>
                  </a:lnTo>
                  <a:lnTo>
                    <a:pt x="520" y="0"/>
                  </a:lnTo>
                  <a:lnTo>
                    <a:pt x="390" y="139"/>
                  </a:lnTo>
                  <a:lnTo>
                    <a:pt x="388" y="140"/>
                  </a:lnTo>
                  <a:lnTo>
                    <a:pt x="382" y="142"/>
                  </a:lnTo>
                  <a:lnTo>
                    <a:pt x="372" y="146"/>
                  </a:lnTo>
                  <a:lnTo>
                    <a:pt x="361" y="149"/>
                  </a:lnTo>
                  <a:lnTo>
                    <a:pt x="347" y="154"/>
                  </a:lnTo>
                  <a:lnTo>
                    <a:pt x="332" y="159"/>
                  </a:lnTo>
                  <a:lnTo>
                    <a:pt x="317" y="162"/>
                  </a:lnTo>
                  <a:lnTo>
                    <a:pt x="302" y="164"/>
                  </a:lnTo>
                  <a:lnTo>
                    <a:pt x="298" y="165"/>
                  </a:lnTo>
                  <a:lnTo>
                    <a:pt x="289" y="168"/>
                  </a:lnTo>
                  <a:lnTo>
                    <a:pt x="275" y="171"/>
                  </a:lnTo>
                  <a:lnTo>
                    <a:pt x="258" y="177"/>
                  </a:lnTo>
                  <a:lnTo>
                    <a:pt x="236" y="184"/>
                  </a:lnTo>
                  <a:lnTo>
                    <a:pt x="212" y="192"/>
                  </a:lnTo>
                  <a:lnTo>
                    <a:pt x="185" y="200"/>
                  </a:lnTo>
                  <a:lnTo>
                    <a:pt x="159" y="209"/>
                  </a:lnTo>
                  <a:lnTo>
                    <a:pt x="131" y="221"/>
                  </a:lnTo>
                  <a:lnTo>
                    <a:pt x="105" y="231"/>
                  </a:lnTo>
                  <a:lnTo>
                    <a:pt x="79" y="243"/>
                  </a:lnTo>
                  <a:lnTo>
                    <a:pt x="56" y="254"/>
                  </a:lnTo>
                  <a:lnTo>
                    <a:pt x="37" y="267"/>
                  </a:lnTo>
                  <a:lnTo>
                    <a:pt x="21" y="279"/>
                  </a:lnTo>
                  <a:lnTo>
                    <a:pt x="9" y="291"/>
                  </a:lnTo>
                  <a:lnTo>
                    <a:pt x="3" y="304"/>
                  </a:lnTo>
                  <a:close/>
                </a:path>
              </a:pathLst>
            </a:custGeom>
            <a:solidFill>
              <a:srgbClr val="FFCCC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6" name="Freeform 1056">
              <a:extLst>
                <a:ext uri="{FF2B5EF4-FFF2-40B4-BE49-F238E27FC236}">
                  <a16:creationId xmlns:a16="http://schemas.microsoft.com/office/drawing/2014/main" id="{CC952384-BBB7-4543-9730-FB0154F84792}"/>
                </a:ext>
              </a:extLst>
            </p:cNvPr>
            <p:cNvSpPr>
              <a:spLocks/>
            </p:cNvSpPr>
            <p:nvPr/>
          </p:nvSpPr>
          <p:spPr bwMode="auto">
            <a:xfrm>
              <a:off x="3084" y="3478"/>
              <a:ext cx="88" cy="103"/>
            </a:xfrm>
            <a:custGeom>
              <a:avLst/>
              <a:gdLst>
                <a:gd name="T0" fmla="*/ 0 w 177"/>
                <a:gd name="T1" fmla="*/ 1 h 206"/>
                <a:gd name="T2" fmla="*/ 0 w 177"/>
                <a:gd name="T3" fmla="*/ 1 h 206"/>
                <a:gd name="T4" fmla="*/ 0 w 177"/>
                <a:gd name="T5" fmla="*/ 1 h 206"/>
                <a:gd name="T6" fmla="*/ 0 w 177"/>
                <a:gd name="T7" fmla="*/ 1 h 206"/>
                <a:gd name="T8" fmla="*/ 0 w 177"/>
                <a:gd name="T9" fmla="*/ 1 h 206"/>
                <a:gd name="T10" fmla="*/ 0 w 177"/>
                <a:gd name="T11" fmla="*/ 1 h 206"/>
                <a:gd name="T12" fmla="*/ 0 w 177"/>
                <a:gd name="T13" fmla="*/ 1 h 206"/>
                <a:gd name="T14" fmla="*/ 0 w 177"/>
                <a:gd name="T15" fmla="*/ 1 h 206"/>
                <a:gd name="T16" fmla="*/ 0 w 177"/>
                <a:gd name="T17" fmla="*/ 1 h 206"/>
                <a:gd name="T18" fmla="*/ 0 w 177"/>
                <a:gd name="T19" fmla="*/ 1 h 206"/>
                <a:gd name="T20" fmla="*/ 0 w 177"/>
                <a:gd name="T21" fmla="*/ 1 h 206"/>
                <a:gd name="T22" fmla="*/ 0 w 177"/>
                <a:gd name="T23" fmla="*/ 1 h 206"/>
                <a:gd name="T24" fmla="*/ 0 w 177"/>
                <a:gd name="T25" fmla="*/ 1 h 206"/>
                <a:gd name="T26" fmla="*/ 0 w 177"/>
                <a:gd name="T27" fmla="*/ 1 h 206"/>
                <a:gd name="T28" fmla="*/ 0 w 177"/>
                <a:gd name="T29" fmla="*/ 1 h 206"/>
                <a:gd name="T30" fmla="*/ 0 w 177"/>
                <a:gd name="T31" fmla="*/ 1 h 206"/>
                <a:gd name="T32" fmla="*/ 0 w 177"/>
                <a:gd name="T33" fmla="*/ 1 h 206"/>
                <a:gd name="T34" fmla="*/ 0 w 177"/>
                <a:gd name="T35" fmla="*/ 0 h 206"/>
                <a:gd name="T36" fmla="*/ 0 w 177"/>
                <a:gd name="T37" fmla="*/ 1 h 206"/>
                <a:gd name="T38" fmla="*/ 0 w 177"/>
                <a:gd name="T39" fmla="*/ 1 h 206"/>
                <a:gd name="T40" fmla="*/ 0 w 177"/>
                <a:gd name="T41" fmla="*/ 1 h 206"/>
                <a:gd name="T42" fmla="*/ 0 w 177"/>
                <a:gd name="T43" fmla="*/ 1 h 206"/>
                <a:gd name="T44" fmla="*/ 0 w 177"/>
                <a:gd name="T45" fmla="*/ 1 h 206"/>
                <a:gd name="T46" fmla="*/ 0 w 177"/>
                <a:gd name="T47" fmla="*/ 1 h 206"/>
                <a:gd name="T48" fmla="*/ 0 w 177"/>
                <a:gd name="T49" fmla="*/ 1 h 206"/>
                <a:gd name="T50" fmla="*/ 0 w 177"/>
                <a:gd name="T51" fmla="*/ 1 h 20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77"/>
                <a:gd name="T79" fmla="*/ 0 h 206"/>
                <a:gd name="T80" fmla="*/ 177 w 177"/>
                <a:gd name="T81" fmla="*/ 206 h 20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77" h="206">
                  <a:moveTo>
                    <a:pt x="0" y="206"/>
                  </a:moveTo>
                  <a:lnTo>
                    <a:pt x="2" y="206"/>
                  </a:lnTo>
                  <a:lnTo>
                    <a:pt x="10" y="206"/>
                  </a:lnTo>
                  <a:lnTo>
                    <a:pt x="22" y="203"/>
                  </a:lnTo>
                  <a:lnTo>
                    <a:pt x="36" y="200"/>
                  </a:lnTo>
                  <a:lnTo>
                    <a:pt x="50" y="193"/>
                  </a:lnTo>
                  <a:lnTo>
                    <a:pt x="65" y="183"/>
                  </a:lnTo>
                  <a:lnTo>
                    <a:pt x="78" y="168"/>
                  </a:lnTo>
                  <a:lnTo>
                    <a:pt x="89" y="147"/>
                  </a:lnTo>
                  <a:lnTo>
                    <a:pt x="93" y="147"/>
                  </a:lnTo>
                  <a:lnTo>
                    <a:pt x="104" y="145"/>
                  </a:lnTo>
                  <a:lnTo>
                    <a:pt x="120" y="139"/>
                  </a:lnTo>
                  <a:lnTo>
                    <a:pt x="137" y="130"/>
                  </a:lnTo>
                  <a:lnTo>
                    <a:pt x="154" y="115"/>
                  </a:lnTo>
                  <a:lnTo>
                    <a:pt x="168" y="93"/>
                  </a:lnTo>
                  <a:lnTo>
                    <a:pt x="176" y="62"/>
                  </a:lnTo>
                  <a:lnTo>
                    <a:pt x="177" y="21"/>
                  </a:lnTo>
                  <a:lnTo>
                    <a:pt x="57" y="0"/>
                  </a:lnTo>
                  <a:lnTo>
                    <a:pt x="58" y="6"/>
                  </a:lnTo>
                  <a:lnTo>
                    <a:pt x="61" y="26"/>
                  </a:lnTo>
                  <a:lnTo>
                    <a:pt x="65" y="54"/>
                  </a:lnTo>
                  <a:lnTo>
                    <a:pt x="66" y="86"/>
                  </a:lnTo>
                  <a:lnTo>
                    <a:pt x="61" y="122"/>
                  </a:lnTo>
                  <a:lnTo>
                    <a:pt x="51" y="155"/>
                  </a:lnTo>
                  <a:lnTo>
                    <a:pt x="31" y="184"/>
                  </a:lnTo>
                  <a:lnTo>
                    <a:pt x="0" y="206"/>
                  </a:lnTo>
                  <a:close/>
                </a:path>
              </a:pathLst>
            </a:custGeom>
            <a:solidFill>
              <a:srgbClr val="ED91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7" name="Freeform 1057">
              <a:extLst>
                <a:ext uri="{FF2B5EF4-FFF2-40B4-BE49-F238E27FC236}">
                  <a16:creationId xmlns:a16="http://schemas.microsoft.com/office/drawing/2014/main" id="{AFEC32F8-5271-4E63-A55D-016FEF2DCDDF}"/>
                </a:ext>
              </a:extLst>
            </p:cNvPr>
            <p:cNvSpPr>
              <a:spLocks/>
            </p:cNvSpPr>
            <p:nvPr/>
          </p:nvSpPr>
          <p:spPr bwMode="auto">
            <a:xfrm>
              <a:off x="2859" y="3606"/>
              <a:ext cx="187" cy="93"/>
            </a:xfrm>
            <a:custGeom>
              <a:avLst/>
              <a:gdLst>
                <a:gd name="T0" fmla="*/ 1 w 373"/>
                <a:gd name="T1" fmla="*/ 0 h 188"/>
                <a:gd name="T2" fmla="*/ 1 w 373"/>
                <a:gd name="T3" fmla="*/ 0 h 188"/>
                <a:gd name="T4" fmla="*/ 1 w 373"/>
                <a:gd name="T5" fmla="*/ 0 h 188"/>
                <a:gd name="T6" fmla="*/ 1 w 373"/>
                <a:gd name="T7" fmla="*/ 0 h 188"/>
                <a:gd name="T8" fmla="*/ 1 w 373"/>
                <a:gd name="T9" fmla="*/ 0 h 188"/>
                <a:gd name="T10" fmla="*/ 1 w 373"/>
                <a:gd name="T11" fmla="*/ 0 h 188"/>
                <a:gd name="T12" fmla="*/ 1 w 373"/>
                <a:gd name="T13" fmla="*/ 0 h 188"/>
                <a:gd name="T14" fmla="*/ 1 w 373"/>
                <a:gd name="T15" fmla="*/ 0 h 188"/>
                <a:gd name="T16" fmla="*/ 1 w 373"/>
                <a:gd name="T17" fmla="*/ 0 h 188"/>
                <a:gd name="T18" fmla="*/ 1 w 373"/>
                <a:gd name="T19" fmla="*/ 0 h 188"/>
                <a:gd name="T20" fmla="*/ 1 w 373"/>
                <a:gd name="T21" fmla="*/ 0 h 188"/>
                <a:gd name="T22" fmla="*/ 1 w 373"/>
                <a:gd name="T23" fmla="*/ 0 h 188"/>
                <a:gd name="T24" fmla="*/ 1 w 373"/>
                <a:gd name="T25" fmla="*/ 0 h 188"/>
                <a:gd name="T26" fmla="*/ 1 w 373"/>
                <a:gd name="T27" fmla="*/ 0 h 188"/>
                <a:gd name="T28" fmla="*/ 1 w 373"/>
                <a:gd name="T29" fmla="*/ 0 h 188"/>
                <a:gd name="T30" fmla="*/ 1 w 373"/>
                <a:gd name="T31" fmla="*/ 0 h 188"/>
                <a:gd name="T32" fmla="*/ 1 w 373"/>
                <a:gd name="T33" fmla="*/ 0 h 188"/>
                <a:gd name="T34" fmla="*/ 1 w 373"/>
                <a:gd name="T35" fmla="*/ 0 h 188"/>
                <a:gd name="T36" fmla="*/ 1 w 373"/>
                <a:gd name="T37" fmla="*/ 0 h 188"/>
                <a:gd name="T38" fmla="*/ 1 w 373"/>
                <a:gd name="T39" fmla="*/ 0 h 188"/>
                <a:gd name="T40" fmla="*/ 1 w 373"/>
                <a:gd name="T41" fmla="*/ 0 h 188"/>
                <a:gd name="T42" fmla="*/ 0 w 373"/>
                <a:gd name="T43" fmla="*/ 0 h 188"/>
                <a:gd name="T44" fmla="*/ 0 w 373"/>
                <a:gd name="T45" fmla="*/ 0 h 188"/>
                <a:gd name="T46" fmla="*/ 1 w 373"/>
                <a:gd name="T47" fmla="*/ 0 h 188"/>
                <a:gd name="T48" fmla="*/ 1 w 373"/>
                <a:gd name="T49" fmla="*/ 0 h 188"/>
                <a:gd name="T50" fmla="*/ 1 w 373"/>
                <a:gd name="T51" fmla="*/ 0 h 188"/>
                <a:gd name="T52" fmla="*/ 1 w 373"/>
                <a:gd name="T53" fmla="*/ 0 h 188"/>
                <a:gd name="T54" fmla="*/ 1 w 373"/>
                <a:gd name="T55" fmla="*/ 0 h 188"/>
                <a:gd name="T56" fmla="*/ 1 w 373"/>
                <a:gd name="T57" fmla="*/ 0 h 188"/>
                <a:gd name="T58" fmla="*/ 1 w 373"/>
                <a:gd name="T59" fmla="*/ 0 h 188"/>
                <a:gd name="T60" fmla="*/ 1 w 373"/>
                <a:gd name="T61" fmla="*/ 0 h 188"/>
                <a:gd name="T62" fmla="*/ 1 w 373"/>
                <a:gd name="T63" fmla="*/ 0 h 188"/>
                <a:gd name="T64" fmla="*/ 1 w 373"/>
                <a:gd name="T65" fmla="*/ 0 h 188"/>
                <a:gd name="T66" fmla="*/ 1 w 373"/>
                <a:gd name="T67" fmla="*/ 0 h 188"/>
                <a:gd name="T68" fmla="*/ 1 w 373"/>
                <a:gd name="T69" fmla="*/ 0 h 188"/>
                <a:gd name="T70" fmla="*/ 1 w 373"/>
                <a:gd name="T71" fmla="*/ 0 h 188"/>
                <a:gd name="T72" fmla="*/ 1 w 373"/>
                <a:gd name="T73" fmla="*/ 0 h 188"/>
                <a:gd name="T74" fmla="*/ 1 w 373"/>
                <a:gd name="T75" fmla="*/ 0 h 188"/>
                <a:gd name="T76" fmla="*/ 1 w 373"/>
                <a:gd name="T77" fmla="*/ 0 h 188"/>
                <a:gd name="T78" fmla="*/ 1 w 373"/>
                <a:gd name="T79" fmla="*/ 0 h 188"/>
                <a:gd name="T80" fmla="*/ 1 w 373"/>
                <a:gd name="T81" fmla="*/ 0 h 18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373"/>
                <a:gd name="T124" fmla="*/ 0 h 188"/>
                <a:gd name="T125" fmla="*/ 373 w 373"/>
                <a:gd name="T126" fmla="*/ 188 h 18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373" h="188">
                  <a:moveTo>
                    <a:pt x="373" y="0"/>
                  </a:moveTo>
                  <a:lnTo>
                    <a:pt x="371" y="2"/>
                  </a:lnTo>
                  <a:lnTo>
                    <a:pt x="365" y="8"/>
                  </a:lnTo>
                  <a:lnTo>
                    <a:pt x="356" y="19"/>
                  </a:lnTo>
                  <a:lnTo>
                    <a:pt x="343" y="30"/>
                  </a:lnTo>
                  <a:lnTo>
                    <a:pt x="327" y="45"/>
                  </a:lnTo>
                  <a:lnTo>
                    <a:pt x="309" y="61"/>
                  </a:lnTo>
                  <a:lnTo>
                    <a:pt x="288" y="80"/>
                  </a:lnTo>
                  <a:lnTo>
                    <a:pt x="265" y="97"/>
                  </a:lnTo>
                  <a:lnTo>
                    <a:pt x="238" y="115"/>
                  </a:lnTo>
                  <a:lnTo>
                    <a:pt x="211" y="133"/>
                  </a:lnTo>
                  <a:lnTo>
                    <a:pt x="182" y="148"/>
                  </a:lnTo>
                  <a:lnTo>
                    <a:pt x="152" y="161"/>
                  </a:lnTo>
                  <a:lnTo>
                    <a:pt x="120" y="174"/>
                  </a:lnTo>
                  <a:lnTo>
                    <a:pt x="87" y="182"/>
                  </a:lnTo>
                  <a:lnTo>
                    <a:pt x="54" y="187"/>
                  </a:lnTo>
                  <a:lnTo>
                    <a:pt x="21" y="188"/>
                  </a:lnTo>
                  <a:lnTo>
                    <a:pt x="18" y="187"/>
                  </a:lnTo>
                  <a:lnTo>
                    <a:pt x="15" y="183"/>
                  </a:lnTo>
                  <a:lnTo>
                    <a:pt x="9" y="178"/>
                  </a:lnTo>
                  <a:lnTo>
                    <a:pt x="3" y="172"/>
                  </a:lnTo>
                  <a:lnTo>
                    <a:pt x="0" y="166"/>
                  </a:lnTo>
                  <a:lnTo>
                    <a:pt x="0" y="160"/>
                  </a:lnTo>
                  <a:lnTo>
                    <a:pt x="5" y="157"/>
                  </a:lnTo>
                  <a:lnTo>
                    <a:pt x="16" y="156"/>
                  </a:lnTo>
                  <a:lnTo>
                    <a:pt x="18" y="156"/>
                  </a:lnTo>
                  <a:lnTo>
                    <a:pt x="25" y="155"/>
                  </a:lnTo>
                  <a:lnTo>
                    <a:pt x="36" y="153"/>
                  </a:lnTo>
                  <a:lnTo>
                    <a:pt x="49" y="150"/>
                  </a:lnTo>
                  <a:lnTo>
                    <a:pt x="67" y="146"/>
                  </a:lnTo>
                  <a:lnTo>
                    <a:pt x="86" y="142"/>
                  </a:lnTo>
                  <a:lnTo>
                    <a:pt x="109" y="136"/>
                  </a:lnTo>
                  <a:lnTo>
                    <a:pt x="135" y="129"/>
                  </a:lnTo>
                  <a:lnTo>
                    <a:pt x="161" y="120"/>
                  </a:lnTo>
                  <a:lnTo>
                    <a:pt x="190" y="110"/>
                  </a:lnTo>
                  <a:lnTo>
                    <a:pt x="220" y="97"/>
                  </a:lnTo>
                  <a:lnTo>
                    <a:pt x="250" y="82"/>
                  </a:lnTo>
                  <a:lnTo>
                    <a:pt x="281" y="65"/>
                  </a:lnTo>
                  <a:lnTo>
                    <a:pt x="312" y="46"/>
                  </a:lnTo>
                  <a:lnTo>
                    <a:pt x="343" y="24"/>
                  </a:lnTo>
                  <a:lnTo>
                    <a:pt x="373" y="0"/>
                  </a:lnTo>
                  <a:close/>
                </a:path>
              </a:pathLst>
            </a:custGeom>
            <a:solidFill>
              <a:srgbClr val="ED919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8" name="Freeform 1058">
              <a:extLst>
                <a:ext uri="{FF2B5EF4-FFF2-40B4-BE49-F238E27FC236}">
                  <a16:creationId xmlns:a16="http://schemas.microsoft.com/office/drawing/2014/main" id="{9B10FC47-71F3-4905-902F-6EE213675761}"/>
                </a:ext>
              </a:extLst>
            </p:cNvPr>
            <p:cNvSpPr>
              <a:spLocks/>
            </p:cNvSpPr>
            <p:nvPr/>
          </p:nvSpPr>
          <p:spPr bwMode="auto">
            <a:xfrm>
              <a:off x="2950" y="3329"/>
              <a:ext cx="78" cy="60"/>
            </a:xfrm>
            <a:custGeom>
              <a:avLst/>
              <a:gdLst>
                <a:gd name="T0" fmla="*/ 1 w 155"/>
                <a:gd name="T1" fmla="*/ 0 h 120"/>
                <a:gd name="T2" fmla="*/ 1 w 155"/>
                <a:gd name="T3" fmla="*/ 1 h 120"/>
                <a:gd name="T4" fmla="*/ 1 w 155"/>
                <a:gd name="T5" fmla="*/ 1 h 120"/>
                <a:gd name="T6" fmla="*/ 1 w 155"/>
                <a:gd name="T7" fmla="*/ 1 h 120"/>
                <a:gd name="T8" fmla="*/ 0 w 155"/>
                <a:gd name="T9" fmla="*/ 1 h 120"/>
                <a:gd name="T10" fmla="*/ 0 w 155"/>
                <a:gd name="T11" fmla="*/ 1 h 120"/>
                <a:gd name="T12" fmla="*/ 0 w 155"/>
                <a:gd name="T13" fmla="*/ 1 h 120"/>
                <a:gd name="T14" fmla="*/ 1 w 155"/>
                <a:gd name="T15" fmla="*/ 1 h 120"/>
                <a:gd name="T16" fmla="*/ 1 w 155"/>
                <a:gd name="T17" fmla="*/ 1 h 120"/>
                <a:gd name="T18" fmla="*/ 1 w 155"/>
                <a:gd name="T19" fmla="*/ 1 h 120"/>
                <a:gd name="T20" fmla="*/ 1 w 155"/>
                <a:gd name="T21" fmla="*/ 1 h 120"/>
                <a:gd name="T22" fmla="*/ 1 w 155"/>
                <a:gd name="T23" fmla="*/ 1 h 120"/>
                <a:gd name="T24" fmla="*/ 1 w 155"/>
                <a:gd name="T25" fmla="*/ 1 h 120"/>
                <a:gd name="T26" fmla="*/ 1 w 155"/>
                <a:gd name="T27" fmla="*/ 1 h 120"/>
                <a:gd name="T28" fmla="*/ 1 w 155"/>
                <a:gd name="T29" fmla="*/ 1 h 120"/>
                <a:gd name="T30" fmla="*/ 1 w 155"/>
                <a:gd name="T31" fmla="*/ 1 h 120"/>
                <a:gd name="T32" fmla="*/ 1 w 155"/>
                <a:gd name="T33" fmla="*/ 1 h 120"/>
                <a:gd name="T34" fmla="*/ 1 w 155"/>
                <a:gd name="T35" fmla="*/ 1 h 120"/>
                <a:gd name="T36" fmla="*/ 1 w 155"/>
                <a:gd name="T37" fmla="*/ 1 h 120"/>
                <a:gd name="T38" fmla="*/ 1 w 155"/>
                <a:gd name="T39" fmla="*/ 1 h 120"/>
                <a:gd name="T40" fmla="*/ 1 w 155"/>
                <a:gd name="T41" fmla="*/ 1 h 120"/>
                <a:gd name="T42" fmla="*/ 1 w 155"/>
                <a:gd name="T43" fmla="*/ 1 h 120"/>
                <a:gd name="T44" fmla="*/ 1 w 155"/>
                <a:gd name="T45" fmla="*/ 1 h 120"/>
                <a:gd name="T46" fmla="*/ 1 w 155"/>
                <a:gd name="T47" fmla="*/ 1 h 120"/>
                <a:gd name="T48" fmla="*/ 1 w 155"/>
                <a:gd name="T49" fmla="*/ 0 h 12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5"/>
                <a:gd name="T76" fmla="*/ 0 h 120"/>
                <a:gd name="T77" fmla="*/ 155 w 155"/>
                <a:gd name="T78" fmla="*/ 120 h 12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5" h="120">
                  <a:moveTo>
                    <a:pt x="4" y="0"/>
                  </a:moveTo>
                  <a:lnTo>
                    <a:pt x="4" y="2"/>
                  </a:lnTo>
                  <a:lnTo>
                    <a:pt x="3" y="9"/>
                  </a:lnTo>
                  <a:lnTo>
                    <a:pt x="1" y="19"/>
                  </a:lnTo>
                  <a:lnTo>
                    <a:pt x="0" y="31"/>
                  </a:lnTo>
                  <a:lnTo>
                    <a:pt x="0" y="45"/>
                  </a:lnTo>
                  <a:lnTo>
                    <a:pt x="0" y="60"/>
                  </a:lnTo>
                  <a:lnTo>
                    <a:pt x="1" y="75"/>
                  </a:lnTo>
                  <a:lnTo>
                    <a:pt x="6" y="89"/>
                  </a:lnTo>
                  <a:lnTo>
                    <a:pt x="11" y="102"/>
                  </a:lnTo>
                  <a:lnTo>
                    <a:pt x="21" y="112"/>
                  </a:lnTo>
                  <a:lnTo>
                    <a:pt x="32" y="118"/>
                  </a:lnTo>
                  <a:lnTo>
                    <a:pt x="48" y="120"/>
                  </a:lnTo>
                  <a:lnTo>
                    <a:pt x="68" y="118"/>
                  </a:lnTo>
                  <a:lnTo>
                    <a:pt x="92" y="108"/>
                  </a:lnTo>
                  <a:lnTo>
                    <a:pt x="121" y="93"/>
                  </a:lnTo>
                  <a:lnTo>
                    <a:pt x="155" y="70"/>
                  </a:lnTo>
                  <a:lnTo>
                    <a:pt x="150" y="68"/>
                  </a:lnTo>
                  <a:lnTo>
                    <a:pt x="133" y="61"/>
                  </a:lnTo>
                  <a:lnTo>
                    <a:pt x="110" y="51"/>
                  </a:lnTo>
                  <a:lnTo>
                    <a:pt x="84" y="39"/>
                  </a:lnTo>
                  <a:lnTo>
                    <a:pt x="56" y="28"/>
                  </a:lnTo>
                  <a:lnTo>
                    <a:pt x="32" y="16"/>
                  </a:lnTo>
                  <a:lnTo>
                    <a:pt x="14" y="6"/>
                  </a:lnTo>
                  <a:lnTo>
                    <a:pt x="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79" name="Freeform 1059">
              <a:extLst>
                <a:ext uri="{FF2B5EF4-FFF2-40B4-BE49-F238E27FC236}">
                  <a16:creationId xmlns:a16="http://schemas.microsoft.com/office/drawing/2014/main" id="{F0C4EB9E-7122-4E28-9DDC-255D129E9A87}"/>
                </a:ext>
              </a:extLst>
            </p:cNvPr>
            <p:cNvSpPr>
              <a:spLocks/>
            </p:cNvSpPr>
            <p:nvPr/>
          </p:nvSpPr>
          <p:spPr bwMode="auto">
            <a:xfrm>
              <a:off x="2816" y="3522"/>
              <a:ext cx="128" cy="92"/>
            </a:xfrm>
            <a:custGeom>
              <a:avLst/>
              <a:gdLst>
                <a:gd name="T0" fmla="*/ 1 w 256"/>
                <a:gd name="T1" fmla="*/ 0 h 184"/>
                <a:gd name="T2" fmla="*/ 1 w 256"/>
                <a:gd name="T3" fmla="*/ 0 h 184"/>
                <a:gd name="T4" fmla="*/ 1 w 256"/>
                <a:gd name="T5" fmla="*/ 1 h 184"/>
                <a:gd name="T6" fmla="*/ 1 w 256"/>
                <a:gd name="T7" fmla="*/ 1 h 184"/>
                <a:gd name="T8" fmla="*/ 1 w 256"/>
                <a:gd name="T9" fmla="*/ 1 h 184"/>
                <a:gd name="T10" fmla="*/ 1 w 256"/>
                <a:gd name="T11" fmla="*/ 1 h 184"/>
                <a:gd name="T12" fmla="*/ 1 w 256"/>
                <a:gd name="T13" fmla="*/ 1 h 184"/>
                <a:gd name="T14" fmla="*/ 1 w 256"/>
                <a:gd name="T15" fmla="*/ 1 h 184"/>
                <a:gd name="T16" fmla="*/ 1 w 256"/>
                <a:gd name="T17" fmla="*/ 1 h 184"/>
                <a:gd name="T18" fmla="*/ 1 w 256"/>
                <a:gd name="T19" fmla="*/ 1 h 184"/>
                <a:gd name="T20" fmla="*/ 1 w 256"/>
                <a:gd name="T21" fmla="*/ 1 h 184"/>
                <a:gd name="T22" fmla="*/ 1 w 256"/>
                <a:gd name="T23" fmla="*/ 1 h 184"/>
                <a:gd name="T24" fmla="*/ 1 w 256"/>
                <a:gd name="T25" fmla="*/ 1 h 184"/>
                <a:gd name="T26" fmla="*/ 1 w 256"/>
                <a:gd name="T27" fmla="*/ 1 h 184"/>
                <a:gd name="T28" fmla="*/ 1 w 256"/>
                <a:gd name="T29" fmla="*/ 1 h 184"/>
                <a:gd name="T30" fmla="*/ 1 w 256"/>
                <a:gd name="T31" fmla="*/ 1 h 184"/>
                <a:gd name="T32" fmla="*/ 1 w 256"/>
                <a:gd name="T33" fmla="*/ 1 h 184"/>
                <a:gd name="T34" fmla="*/ 1 w 256"/>
                <a:gd name="T35" fmla="*/ 1 h 184"/>
                <a:gd name="T36" fmla="*/ 1 w 256"/>
                <a:gd name="T37" fmla="*/ 1 h 184"/>
                <a:gd name="T38" fmla="*/ 1 w 256"/>
                <a:gd name="T39" fmla="*/ 1 h 184"/>
                <a:gd name="T40" fmla="*/ 1 w 256"/>
                <a:gd name="T41" fmla="*/ 1 h 184"/>
                <a:gd name="T42" fmla="*/ 1 w 256"/>
                <a:gd name="T43" fmla="*/ 1 h 184"/>
                <a:gd name="T44" fmla="*/ 1 w 256"/>
                <a:gd name="T45" fmla="*/ 1 h 184"/>
                <a:gd name="T46" fmla="*/ 1 w 256"/>
                <a:gd name="T47" fmla="*/ 1 h 184"/>
                <a:gd name="T48" fmla="*/ 1 w 256"/>
                <a:gd name="T49" fmla="*/ 1 h 184"/>
                <a:gd name="T50" fmla="*/ 1 w 256"/>
                <a:gd name="T51" fmla="*/ 1 h 184"/>
                <a:gd name="T52" fmla="*/ 1 w 256"/>
                <a:gd name="T53" fmla="*/ 1 h 184"/>
                <a:gd name="T54" fmla="*/ 1 w 256"/>
                <a:gd name="T55" fmla="*/ 1 h 184"/>
                <a:gd name="T56" fmla="*/ 1 w 256"/>
                <a:gd name="T57" fmla="*/ 1 h 184"/>
                <a:gd name="T58" fmla="*/ 1 w 256"/>
                <a:gd name="T59" fmla="*/ 1 h 184"/>
                <a:gd name="T60" fmla="*/ 1 w 256"/>
                <a:gd name="T61" fmla="*/ 1 h 184"/>
                <a:gd name="T62" fmla="*/ 1 w 256"/>
                <a:gd name="T63" fmla="*/ 1 h 184"/>
                <a:gd name="T64" fmla="*/ 0 w 256"/>
                <a:gd name="T65" fmla="*/ 1 h 184"/>
                <a:gd name="T66" fmla="*/ 1 w 256"/>
                <a:gd name="T67" fmla="*/ 1 h 184"/>
                <a:gd name="T68" fmla="*/ 1 w 256"/>
                <a:gd name="T69" fmla="*/ 1 h 184"/>
                <a:gd name="T70" fmla="*/ 1 w 256"/>
                <a:gd name="T71" fmla="*/ 1 h 184"/>
                <a:gd name="T72" fmla="*/ 1 w 256"/>
                <a:gd name="T73" fmla="*/ 1 h 184"/>
                <a:gd name="T74" fmla="*/ 1 w 256"/>
                <a:gd name="T75" fmla="*/ 1 h 184"/>
                <a:gd name="T76" fmla="*/ 1 w 256"/>
                <a:gd name="T77" fmla="*/ 1 h 184"/>
                <a:gd name="T78" fmla="*/ 1 w 256"/>
                <a:gd name="T79" fmla="*/ 1 h 184"/>
                <a:gd name="T80" fmla="*/ 1 w 256"/>
                <a:gd name="T81" fmla="*/ 0 h 18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56"/>
                <a:gd name="T124" fmla="*/ 0 h 184"/>
                <a:gd name="T125" fmla="*/ 256 w 256"/>
                <a:gd name="T126" fmla="*/ 184 h 184"/>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56" h="184">
                  <a:moveTo>
                    <a:pt x="44" y="0"/>
                  </a:moveTo>
                  <a:lnTo>
                    <a:pt x="46" y="0"/>
                  </a:lnTo>
                  <a:lnTo>
                    <a:pt x="51" y="1"/>
                  </a:lnTo>
                  <a:lnTo>
                    <a:pt x="59" y="4"/>
                  </a:lnTo>
                  <a:lnTo>
                    <a:pt x="69" y="5"/>
                  </a:lnTo>
                  <a:lnTo>
                    <a:pt x="82" y="8"/>
                  </a:lnTo>
                  <a:lnTo>
                    <a:pt x="97" y="12"/>
                  </a:lnTo>
                  <a:lnTo>
                    <a:pt x="112" y="15"/>
                  </a:lnTo>
                  <a:lnTo>
                    <a:pt x="129" y="20"/>
                  </a:lnTo>
                  <a:lnTo>
                    <a:pt x="147" y="25"/>
                  </a:lnTo>
                  <a:lnTo>
                    <a:pt x="165" y="31"/>
                  </a:lnTo>
                  <a:lnTo>
                    <a:pt x="182" y="38"/>
                  </a:lnTo>
                  <a:lnTo>
                    <a:pt x="200" y="45"/>
                  </a:lnTo>
                  <a:lnTo>
                    <a:pt x="216" y="52"/>
                  </a:lnTo>
                  <a:lnTo>
                    <a:pt x="231" y="60"/>
                  </a:lnTo>
                  <a:lnTo>
                    <a:pt x="245" y="69"/>
                  </a:lnTo>
                  <a:lnTo>
                    <a:pt x="256" y="78"/>
                  </a:lnTo>
                  <a:lnTo>
                    <a:pt x="250" y="80"/>
                  </a:lnTo>
                  <a:lnTo>
                    <a:pt x="235" y="84"/>
                  </a:lnTo>
                  <a:lnTo>
                    <a:pt x="212" y="92"/>
                  </a:lnTo>
                  <a:lnTo>
                    <a:pt x="186" y="100"/>
                  </a:lnTo>
                  <a:lnTo>
                    <a:pt x="158" y="111"/>
                  </a:lnTo>
                  <a:lnTo>
                    <a:pt x="131" y="122"/>
                  </a:lnTo>
                  <a:lnTo>
                    <a:pt x="106" y="135"/>
                  </a:lnTo>
                  <a:lnTo>
                    <a:pt x="89" y="146"/>
                  </a:lnTo>
                  <a:lnTo>
                    <a:pt x="87" y="149"/>
                  </a:lnTo>
                  <a:lnTo>
                    <a:pt x="79" y="153"/>
                  </a:lnTo>
                  <a:lnTo>
                    <a:pt x="67" y="161"/>
                  </a:lnTo>
                  <a:lnTo>
                    <a:pt x="53" y="169"/>
                  </a:lnTo>
                  <a:lnTo>
                    <a:pt x="40" y="176"/>
                  </a:lnTo>
                  <a:lnTo>
                    <a:pt x="25" y="182"/>
                  </a:lnTo>
                  <a:lnTo>
                    <a:pt x="11" y="184"/>
                  </a:lnTo>
                  <a:lnTo>
                    <a:pt x="0" y="183"/>
                  </a:lnTo>
                  <a:lnTo>
                    <a:pt x="3" y="178"/>
                  </a:lnTo>
                  <a:lnTo>
                    <a:pt x="8" y="164"/>
                  </a:lnTo>
                  <a:lnTo>
                    <a:pt x="15" y="142"/>
                  </a:lnTo>
                  <a:lnTo>
                    <a:pt x="25" y="115"/>
                  </a:lnTo>
                  <a:lnTo>
                    <a:pt x="33" y="85"/>
                  </a:lnTo>
                  <a:lnTo>
                    <a:pt x="40" y="55"/>
                  </a:lnTo>
                  <a:lnTo>
                    <a:pt x="44" y="27"/>
                  </a:lnTo>
                  <a:lnTo>
                    <a:pt x="4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0" name="Freeform 1060">
              <a:extLst>
                <a:ext uri="{FF2B5EF4-FFF2-40B4-BE49-F238E27FC236}">
                  <a16:creationId xmlns:a16="http://schemas.microsoft.com/office/drawing/2014/main" id="{EA438ADF-9520-4CEE-A0CD-3380AFD3BABB}"/>
                </a:ext>
              </a:extLst>
            </p:cNvPr>
            <p:cNvSpPr>
              <a:spLocks/>
            </p:cNvSpPr>
            <p:nvPr/>
          </p:nvSpPr>
          <p:spPr bwMode="auto">
            <a:xfrm>
              <a:off x="2874" y="3407"/>
              <a:ext cx="192" cy="154"/>
            </a:xfrm>
            <a:custGeom>
              <a:avLst/>
              <a:gdLst>
                <a:gd name="T0" fmla="*/ 1 w 382"/>
                <a:gd name="T1" fmla="*/ 1 h 307"/>
                <a:gd name="T2" fmla="*/ 1 w 382"/>
                <a:gd name="T3" fmla="*/ 1 h 307"/>
                <a:gd name="T4" fmla="*/ 1 w 382"/>
                <a:gd name="T5" fmla="*/ 1 h 307"/>
                <a:gd name="T6" fmla="*/ 1 w 382"/>
                <a:gd name="T7" fmla="*/ 1 h 307"/>
                <a:gd name="T8" fmla="*/ 1 w 382"/>
                <a:gd name="T9" fmla="*/ 1 h 307"/>
                <a:gd name="T10" fmla="*/ 1 w 382"/>
                <a:gd name="T11" fmla="*/ 1 h 307"/>
                <a:gd name="T12" fmla="*/ 1 w 382"/>
                <a:gd name="T13" fmla="*/ 1 h 307"/>
                <a:gd name="T14" fmla="*/ 1 w 382"/>
                <a:gd name="T15" fmla="*/ 1 h 307"/>
                <a:gd name="T16" fmla="*/ 1 w 382"/>
                <a:gd name="T17" fmla="*/ 1 h 307"/>
                <a:gd name="T18" fmla="*/ 1 w 382"/>
                <a:gd name="T19" fmla="*/ 1 h 307"/>
                <a:gd name="T20" fmla="*/ 1 w 382"/>
                <a:gd name="T21" fmla="*/ 1 h 307"/>
                <a:gd name="T22" fmla="*/ 1 w 382"/>
                <a:gd name="T23" fmla="*/ 1 h 307"/>
                <a:gd name="T24" fmla="*/ 1 w 382"/>
                <a:gd name="T25" fmla="*/ 1 h 307"/>
                <a:gd name="T26" fmla="*/ 0 w 382"/>
                <a:gd name="T27" fmla="*/ 1 h 307"/>
                <a:gd name="T28" fmla="*/ 1 w 382"/>
                <a:gd name="T29" fmla="*/ 1 h 307"/>
                <a:gd name="T30" fmla="*/ 1 w 382"/>
                <a:gd name="T31" fmla="*/ 1 h 307"/>
                <a:gd name="T32" fmla="*/ 1 w 382"/>
                <a:gd name="T33" fmla="*/ 1 h 307"/>
                <a:gd name="T34" fmla="*/ 1 w 382"/>
                <a:gd name="T35" fmla="*/ 1 h 307"/>
                <a:gd name="T36" fmla="*/ 1 w 382"/>
                <a:gd name="T37" fmla="*/ 1 h 307"/>
                <a:gd name="T38" fmla="*/ 1 w 382"/>
                <a:gd name="T39" fmla="*/ 1 h 307"/>
                <a:gd name="T40" fmla="*/ 1 w 382"/>
                <a:gd name="T41" fmla="*/ 1 h 307"/>
                <a:gd name="T42" fmla="*/ 1 w 382"/>
                <a:gd name="T43" fmla="*/ 1 h 307"/>
                <a:gd name="T44" fmla="*/ 1 w 382"/>
                <a:gd name="T45" fmla="*/ 0 h 307"/>
                <a:gd name="T46" fmla="*/ 1 w 382"/>
                <a:gd name="T47" fmla="*/ 1 h 307"/>
                <a:gd name="T48" fmla="*/ 1 w 382"/>
                <a:gd name="T49" fmla="*/ 1 h 307"/>
                <a:gd name="T50" fmla="*/ 1 w 382"/>
                <a:gd name="T51" fmla="*/ 1 h 307"/>
                <a:gd name="T52" fmla="*/ 1 w 382"/>
                <a:gd name="T53" fmla="*/ 1 h 307"/>
                <a:gd name="T54" fmla="*/ 1 w 382"/>
                <a:gd name="T55" fmla="*/ 1 h 307"/>
                <a:gd name="T56" fmla="*/ 1 w 382"/>
                <a:gd name="T57" fmla="*/ 1 h 307"/>
                <a:gd name="T58" fmla="*/ 1 w 382"/>
                <a:gd name="T59" fmla="*/ 1 h 307"/>
                <a:gd name="T60" fmla="*/ 1 w 382"/>
                <a:gd name="T61" fmla="*/ 1 h 307"/>
                <a:gd name="T62" fmla="*/ 1 w 382"/>
                <a:gd name="T63" fmla="*/ 1 h 307"/>
                <a:gd name="T64" fmla="*/ 1 w 382"/>
                <a:gd name="T65" fmla="*/ 1 h 307"/>
                <a:gd name="T66" fmla="*/ 1 w 382"/>
                <a:gd name="T67" fmla="*/ 1 h 307"/>
                <a:gd name="T68" fmla="*/ 1 w 382"/>
                <a:gd name="T69" fmla="*/ 1 h 307"/>
                <a:gd name="T70" fmla="*/ 1 w 382"/>
                <a:gd name="T71" fmla="*/ 1 h 307"/>
                <a:gd name="T72" fmla="*/ 1 w 382"/>
                <a:gd name="T73" fmla="*/ 1 h 307"/>
                <a:gd name="T74" fmla="*/ 1 w 382"/>
                <a:gd name="T75" fmla="*/ 1 h 307"/>
                <a:gd name="T76" fmla="*/ 1 w 382"/>
                <a:gd name="T77" fmla="*/ 1 h 307"/>
                <a:gd name="T78" fmla="*/ 1 w 382"/>
                <a:gd name="T79" fmla="*/ 1 h 307"/>
                <a:gd name="T80" fmla="*/ 1 w 382"/>
                <a:gd name="T81" fmla="*/ 1 h 307"/>
                <a:gd name="T82" fmla="*/ 1 w 382"/>
                <a:gd name="T83" fmla="*/ 1 h 307"/>
                <a:gd name="T84" fmla="*/ 1 w 382"/>
                <a:gd name="T85" fmla="*/ 1 h 30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82"/>
                <a:gd name="T130" fmla="*/ 0 h 307"/>
                <a:gd name="T131" fmla="*/ 382 w 382"/>
                <a:gd name="T132" fmla="*/ 307 h 30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82" h="307">
                  <a:moveTo>
                    <a:pt x="138" y="307"/>
                  </a:moveTo>
                  <a:lnTo>
                    <a:pt x="136" y="302"/>
                  </a:lnTo>
                  <a:lnTo>
                    <a:pt x="130" y="288"/>
                  </a:lnTo>
                  <a:lnTo>
                    <a:pt x="120" y="267"/>
                  </a:lnTo>
                  <a:lnTo>
                    <a:pt x="106" y="243"/>
                  </a:lnTo>
                  <a:lnTo>
                    <a:pt x="90" y="218"/>
                  </a:lnTo>
                  <a:lnTo>
                    <a:pt x="70" y="195"/>
                  </a:lnTo>
                  <a:lnTo>
                    <a:pt x="47" y="174"/>
                  </a:lnTo>
                  <a:lnTo>
                    <a:pt x="23" y="161"/>
                  </a:lnTo>
                  <a:lnTo>
                    <a:pt x="21" y="160"/>
                  </a:lnTo>
                  <a:lnTo>
                    <a:pt x="15" y="155"/>
                  </a:lnTo>
                  <a:lnTo>
                    <a:pt x="8" y="148"/>
                  </a:lnTo>
                  <a:lnTo>
                    <a:pt x="2" y="139"/>
                  </a:lnTo>
                  <a:lnTo>
                    <a:pt x="0" y="130"/>
                  </a:lnTo>
                  <a:lnTo>
                    <a:pt x="2" y="119"/>
                  </a:lnTo>
                  <a:lnTo>
                    <a:pt x="14" y="108"/>
                  </a:lnTo>
                  <a:lnTo>
                    <a:pt x="34" y="97"/>
                  </a:lnTo>
                  <a:lnTo>
                    <a:pt x="34" y="90"/>
                  </a:lnTo>
                  <a:lnTo>
                    <a:pt x="33" y="72"/>
                  </a:lnTo>
                  <a:lnTo>
                    <a:pt x="34" y="49"/>
                  </a:lnTo>
                  <a:lnTo>
                    <a:pt x="38" y="26"/>
                  </a:lnTo>
                  <a:lnTo>
                    <a:pt x="44" y="8"/>
                  </a:lnTo>
                  <a:lnTo>
                    <a:pt x="55" y="0"/>
                  </a:lnTo>
                  <a:lnTo>
                    <a:pt x="71" y="8"/>
                  </a:lnTo>
                  <a:lnTo>
                    <a:pt x="94" y="37"/>
                  </a:lnTo>
                  <a:lnTo>
                    <a:pt x="97" y="39"/>
                  </a:lnTo>
                  <a:lnTo>
                    <a:pt x="102" y="45"/>
                  </a:lnTo>
                  <a:lnTo>
                    <a:pt x="112" y="54"/>
                  </a:lnTo>
                  <a:lnTo>
                    <a:pt x="123" y="67"/>
                  </a:lnTo>
                  <a:lnTo>
                    <a:pt x="138" y="80"/>
                  </a:lnTo>
                  <a:lnTo>
                    <a:pt x="157" y="95"/>
                  </a:lnTo>
                  <a:lnTo>
                    <a:pt x="175" y="112"/>
                  </a:lnTo>
                  <a:lnTo>
                    <a:pt x="197" y="128"/>
                  </a:lnTo>
                  <a:lnTo>
                    <a:pt x="219" y="143"/>
                  </a:lnTo>
                  <a:lnTo>
                    <a:pt x="242" y="157"/>
                  </a:lnTo>
                  <a:lnTo>
                    <a:pt x="266" y="169"/>
                  </a:lnTo>
                  <a:lnTo>
                    <a:pt x="290" y="178"/>
                  </a:lnTo>
                  <a:lnTo>
                    <a:pt x="314" y="185"/>
                  </a:lnTo>
                  <a:lnTo>
                    <a:pt x="337" y="188"/>
                  </a:lnTo>
                  <a:lnTo>
                    <a:pt x="360" y="185"/>
                  </a:lnTo>
                  <a:lnTo>
                    <a:pt x="382" y="177"/>
                  </a:lnTo>
                  <a:lnTo>
                    <a:pt x="312" y="251"/>
                  </a:lnTo>
                  <a:lnTo>
                    <a:pt x="138" y="307"/>
                  </a:lnTo>
                  <a:close/>
                </a:path>
              </a:pathLst>
            </a:custGeom>
            <a:solidFill>
              <a:srgbClr val="7FD1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1" name="Freeform 1061">
              <a:extLst>
                <a:ext uri="{FF2B5EF4-FFF2-40B4-BE49-F238E27FC236}">
                  <a16:creationId xmlns:a16="http://schemas.microsoft.com/office/drawing/2014/main" id="{AA47CFF2-E6C1-44FE-8316-C4A57D9D888D}"/>
                </a:ext>
              </a:extLst>
            </p:cNvPr>
            <p:cNvSpPr>
              <a:spLocks/>
            </p:cNvSpPr>
            <p:nvPr/>
          </p:nvSpPr>
          <p:spPr bwMode="auto">
            <a:xfrm>
              <a:off x="3092" y="3305"/>
              <a:ext cx="273" cy="249"/>
            </a:xfrm>
            <a:custGeom>
              <a:avLst/>
              <a:gdLst>
                <a:gd name="T0" fmla="*/ 0 w 547"/>
                <a:gd name="T1" fmla="*/ 1 h 497"/>
                <a:gd name="T2" fmla="*/ 0 w 547"/>
                <a:gd name="T3" fmla="*/ 1 h 497"/>
                <a:gd name="T4" fmla="*/ 0 w 547"/>
                <a:gd name="T5" fmla="*/ 1 h 497"/>
                <a:gd name="T6" fmla="*/ 0 w 547"/>
                <a:gd name="T7" fmla="*/ 1 h 497"/>
                <a:gd name="T8" fmla="*/ 0 w 547"/>
                <a:gd name="T9" fmla="*/ 1 h 497"/>
                <a:gd name="T10" fmla="*/ 0 w 547"/>
                <a:gd name="T11" fmla="*/ 1 h 497"/>
                <a:gd name="T12" fmla="*/ 0 w 547"/>
                <a:gd name="T13" fmla="*/ 1 h 497"/>
                <a:gd name="T14" fmla="*/ 0 w 547"/>
                <a:gd name="T15" fmla="*/ 1 h 497"/>
                <a:gd name="T16" fmla="*/ 0 w 547"/>
                <a:gd name="T17" fmla="*/ 1 h 497"/>
                <a:gd name="T18" fmla="*/ 0 w 547"/>
                <a:gd name="T19" fmla="*/ 1 h 497"/>
                <a:gd name="T20" fmla="*/ 0 w 547"/>
                <a:gd name="T21" fmla="*/ 1 h 497"/>
                <a:gd name="T22" fmla="*/ 0 w 547"/>
                <a:gd name="T23" fmla="*/ 1 h 497"/>
                <a:gd name="T24" fmla="*/ 0 w 547"/>
                <a:gd name="T25" fmla="*/ 1 h 497"/>
                <a:gd name="T26" fmla="*/ 0 w 547"/>
                <a:gd name="T27" fmla="*/ 1 h 497"/>
                <a:gd name="T28" fmla="*/ 0 w 547"/>
                <a:gd name="T29" fmla="*/ 1 h 497"/>
                <a:gd name="T30" fmla="*/ 0 w 547"/>
                <a:gd name="T31" fmla="*/ 1 h 497"/>
                <a:gd name="T32" fmla="*/ 0 w 547"/>
                <a:gd name="T33" fmla="*/ 1 h 497"/>
                <a:gd name="T34" fmla="*/ 0 w 547"/>
                <a:gd name="T35" fmla="*/ 1 h 497"/>
                <a:gd name="T36" fmla="*/ 0 w 547"/>
                <a:gd name="T37" fmla="*/ 1 h 497"/>
                <a:gd name="T38" fmla="*/ 0 w 547"/>
                <a:gd name="T39" fmla="*/ 1 h 497"/>
                <a:gd name="T40" fmla="*/ 0 w 547"/>
                <a:gd name="T41" fmla="*/ 1 h 497"/>
                <a:gd name="T42" fmla="*/ 0 w 547"/>
                <a:gd name="T43" fmla="*/ 1 h 497"/>
                <a:gd name="T44" fmla="*/ 0 w 547"/>
                <a:gd name="T45" fmla="*/ 1 h 497"/>
                <a:gd name="T46" fmla="*/ 0 w 547"/>
                <a:gd name="T47" fmla="*/ 1 h 497"/>
                <a:gd name="T48" fmla="*/ 0 w 547"/>
                <a:gd name="T49" fmla="*/ 1 h 497"/>
                <a:gd name="T50" fmla="*/ 0 w 547"/>
                <a:gd name="T51" fmla="*/ 1 h 497"/>
                <a:gd name="T52" fmla="*/ 0 w 547"/>
                <a:gd name="T53" fmla="*/ 1 h 497"/>
                <a:gd name="T54" fmla="*/ 0 w 547"/>
                <a:gd name="T55" fmla="*/ 1 h 497"/>
                <a:gd name="T56" fmla="*/ 0 w 547"/>
                <a:gd name="T57" fmla="*/ 1 h 497"/>
                <a:gd name="T58" fmla="*/ 0 w 547"/>
                <a:gd name="T59" fmla="*/ 1 h 497"/>
                <a:gd name="T60" fmla="*/ 0 w 547"/>
                <a:gd name="T61" fmla="*/ 1 h 497"/>
                <a:gd name="T62" fmla="*/ 0 w 547"/>
                <a:gd name="T63" fmla="*/ 1 h 497"/>
                <a:gd name="T64" fmla="*/ 0 w 547"/>
                <a:gd name="T65" fmla="*/ 1 h 497"/>
                <a:gd name="T66" fmla="*/ 0 w 547"/>
                <a:gd name="T67" fmla="*/ 1 h 497"/>
                <a:gd name="T68" fmla="*/ 0 w 547"/>
                <a:gd name="T69" fmla="*/ 1 h 497"/>
                <a:gd name="T70" fmla="*/ 0 w 547"/>
                <a:gd name="T71" fmla="*/ 1 h 497"/>
                <a:gd name="T72" fmla="*/ 0 w 547"/>
                <a:gd name="T73" fmla="*/ 1 h 497"/>
                <a:gd name="T74" fmla="*/ 0 w 547"/>
                <a:gd name="T75" fmla="*/ 1 h 497"/>
                <a:gd name="T76" fmla="*/ 0 w 547"/>
                <a:gd name="T77" fmla="*/ 1 h 497"/>
                <a:gd name="T78" fmla="*/ 0 w 547"/>
                <a:gd name="T79" fmla="*/ 1 h 497"/>
                <a:gd name="T80" fmla="*/ 0 w 547"/>
                <a:gd name="T81" fmla="*/ 1 h 497"/>
                <a:gd name="T82" fmla="*/ 0 w 547"/>
                <a:gd name="T83" fmla="*/ 1 h 497"/>
                <a:gd name="T84" fmla="*/ 0 w 547"/>
                <a:gd name="T85" fmla="*/ 0 h 497"/>
                <a:gd name="T86" fmla="*/ 0 w 547"/>
                <a:gd name="T87" fmla="*/ 1 h 497"/>
                <a:gd name="T88" fmla="*/ 0 w 547"/>
                <a:gd name="T89" fmla="*/ 1 h 497"/>
                <a:gd name="T90" fmla="*/ 0 w 547"/>
                <a:gd name="T91" fmla="*/ 1 h 49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47"/>
                <a:gd name="T139" fmla="*/ 0 h 497"/>
                <a:gd name="T140" fmla="*/ 547 w 547"/>
                <a:gd name="T141" fmla="*/ 497 h 497"/>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47" h="497">
                  <a:moveTo>
                    <a:pt x="209" y="14"/>
                  </a:moveTo>
                  <a:lnTo>
                    <a:pt x="206" y="27"/>
                  </a:lnTo>
                  <a:lnTo>
                    <a:pt x="198" y="63"/>
                  </a:lnTo>
                  <a:lnTo>
                    <a:pt x="185" y="110"/>
                  </a:lnTo>
                  <a:lnTo>
                    <a:pt x="166" y="160"/>
                  </a:lnTo>
                  <a:lnTo>
                    <a:pt x="141" y="201"/>
                  </a:lnTo>
                  <a:lnTo>
                    <a:pt x="110" y="226"/>
                  </a:lnTo>
                  <a:lnTo>
                    <a:pt x="73" y="222"/>
                  </a:lnTo>
                  <a:lnTo>
                    <a:pt x="29" y="182"/>
                  </a:lnTo>
                  <a:lnTo>
                    <a:pt x="27" y="183"/>
                  </a:lnTo>
                  <a:lnTo>
                    <a:pt x="21" y="185"/>
                  </a:lnTo>
                  <a:lnTo>
                    <a:pt x="14" y="191"/>
                  </a:lnTo>
                  <a:lnTo>
                    <a:pt x="6" y="199"/>
                  </a:lnTo>
                  <a:lnTo>
                    <a:pt x="1" y="209"/>
                  </a:lnTo>
                  <a:lnTo>
                    <a:pt x="0" y="222"/>
                  </a:lnTo>
                  <a:lnTo>
                    <a:pt x="5" y="238"/>
                  </a:lnTo>
                  <a:lnTo>
                    <a:pt x="16" y="258"/>
                  </a:lnTo>
                  <a:lnTo>
                    <a:pt x="37" y="307"/>
                  </a:lnTo>
                  <a:lnTo>
                    <a:pt x="126" y="311"/>
                  </a:lnTo>
                  <a:lnTo>
                    <a:pt x="129" y="315"/>
                  </a:lnTo>
                  <a:lnTo>
                    <a:pt x="140" y="326"/>
                  </a:lnTo>
                  <a:lnTo>
                    <a:pt x="156" y="342"/>
                  </a:lnTo>
                  <a:lnTo>
                    <a:pt x="175" y="360"/>
                  </a:lnTo>
                  <a:lnTo>
                    <a:pt x="197" y="378"/>
                  </a:lnTo>
                  <a:lnTo>
                    <a:pt x="219" y="393"/>
                  </a:lnTo>
                  <a:lnTo>
                    <a:pt x="241" y="403"/>
                  </a:lnTo>
                  <a:lnTo>
                    <a:pt x="261" y="406"/>
                  </a:lnTo>
                  <a:lnTo>
                    <a:pt x="320" y="497"/>
                  </a:lnTo>
                  <a:lnTo>
                    <a:pt x="547" y="374"/>
                  </a:lnTo>
                  <a:lnTo>
                    <a:pt x="439" y="78"/>
                  </a:lnTo>
                  <a:lnTo>
                    <a:pt x="438" y="77"/>
                  </a:lnTo>
                  <a:lnTo>
                    <a:pt x="437" y="74"/>
                  </a:lnTo>
                  <a:lnTo>
                    <a:pt x="433" y="68"/>
                  </a:lnTo>
                  <a:lnTo>
                    <a:pt x="429" y="61"/>
                  </a:lnTo>
                  <a:lnTo>
                    <a:pt x="422" y="53"/>
                  </a:lnTo>
                  <a:lnTo>
                    <a:pt x="414" y="44"/>
                  </a:lnTo>
                  <a:lnTo>
                    <a:pt x="403" y="36"/>
                  </a:lnTo>
                  <a:lnTo>
                    <a:pt x="391" y="26"/>
                  </a:lnTo>
                  <a:lnTo>
                    <a:pt x="377" y="18"/>
                  </a:lnTo>
                  <a:lnTo>
                    <a:pt x="360" y="11"/>
                  </a:lnTo>
                  <a:lnTo>
                    <a:pt x="341" y="6"/>
                  </a:lnTo>
                  <a:lnTo>
                    <a:pt x="320" y="2"/>
                  </a:lnTo>
                  <a:lnTo>
                    <a:pt x="296" y="0"/>
                  </a:lnTo>
                  <a:lnTo>
                    <a:pt x="270" y="1"/>
                  </a:lnTo>
                  <a:lnTo>
                    <a:pt x="241" y="6"/>
                  </a:lnTo>
                  <a:lnTo>
                    <a:pt x="209" y="14"/>
                  </a:lnTo>
                  <a:close/>
                </a:path>
              </a:pathLst>
            </a:custGeom>
            <a:solidFill>
              <a:srgbClr val="7FD1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2" name="Freeform 1062">
              <a:extLst>
                <a:ext uri="{FF2B5EF4-FFF2-40B4-BE49-F238E27FC236}">
                  <a16:creationId xmlns:a16="http://schemas.microsoft.com/office/drawing/2014/main" id="{8FE0DC42-1868-466D-8FDF-C1ADB411C640}"/>
                </a:ext>
              </a:extLst>
            </p:cNvPr>
            <p:cNvSpPr>
              <a:spLocks/>
            </p:cNvSpPr>
            <p:nvPr/>
          </p:nvSpPr>
          <p:spPr bwMode="auto">
            <a:xfrm>
              <a:off x="2944" y="3311"/>
              <a:ext cx="106" cy="91"/>
            </a:xfrm>
            <a:custGeom>
              <a:avLst/>
              <a:gdLst>
                <a:gd name="T0" fmla="*/ 1 w 212"/>
                <a:gd name="T1" fmla="*/ 1 h 182"/>
                <a:gd name="T2" fmla="*/ 1 w 212"/>
                <a:gd name="T3" fmla="*/ 1 h 182"/>
                <a:gd name="T4" fmla="*/ 1 w 212"/>
                <a:gd name="T5" fmla="*/ 1 h 182"/>
                <a:gd name="T6" fmla="*/ 1 w 212"/>
                <a:gd name="T7" fmla="*/ 1 h 182"/>
                <a:gd name="T8" fmla="*/ 1 w 212"/>
                <a:gd name="T9" fmla="*/ 1 h 182"/>
                <a:gd name="T10" fmla="*/ 1 w 212"/>
                <a:gd name="T11" fmla="*/ 1 h 182"/>
                <a:gd name="T12" fmla="*/ 1 w 212"/>
                <a:gd name="T13" fmla="*/ 1 h 182"/>
                <a:gd name="T14" fmla="*/ 1 w 212"/>
                <a:gd name="T15" fmla="*/ 1 h 182"/>
                <a:gd name="T16" fmla="*/ 1 w 212"/>
                <a:gd name="T17" fmla="*/ 1 h 182"/>
                <a:gd name="T18" fmla="*/ 1 w 212"/>
                <a:gd name="T19" fmla="*/ 1 h 182"/>
                <a:gd name="T20" fmla="*/ 1 w 212"/>
                <a:gd name="T21" fmla="*/ 1 h 182"/>
                <a:gd name="T22" fmla="*/ 1 w 212"/>
                <a:gd name="T23" fmla="*/ 1 h 182"/>
                <a:gd name="T24" fmla="*/ 1 w 212"/>
                <a:gd name="T25" fmla="*/ 1 h 182"/>
                <a:gd name="T26" fmla="*/ 1 w 212"/>
                <a:gd name="T27" fmla="*/ 1 h 182"/>
                <a:gd name="T28" fmla="*/ 1 w 212"/>
                <a:gd name="T29" fmla="*/ 1 h 182"/>
                <a:gd name="T30" fmla="*/ 1 w 212"/>
                <a:gd name="T31" fmla="*/ 1 h 182"/>
                <a:gd name="T32" fmla="*/ 1 w 212"/>
                <a:gd name="T33" fmla="*/ 1 h 182"/>
                <a:gd name="T34" fmla="*/ 1 w 212"/>
                <a:gd name="T35" fmla="*/ 1 h 182"/>
                <a:gd name="T36" fmla="*/ 1 w 212"/>
                <a:gd name="T37" fmla="*/ 1 h 182"/>
                <a:gd name="T38" fmla="*/ 1 w 212"/>
                <a:gd name="T39" fmla="*/ 1 h 182"/>
                <a:gd name="T40" fmla="*/ 1 w 212"/>
                <a:gd name="T41" fmla="*/ 1 h 182"/>
                <a:gd name="T42" fmla="*/ 1 w 212"/>
                <a:gd name="T43" fmla="*/ 1 h 182"/>
                <a:gd name="T44" fmla="*/ 0 w 212"/>
                <a:gd name="T45" fmla="*/ 1 h 182"/>
                <a:gd name="T46" fmla="*/ 1 w 212"/>
                <a:gd name="T47" fmla="*/ 1 h 182"/>
                <a:gd name="T48" fmla="*/ 1 w 212"/>
                <a:gd name="T49" fmla="*/ 0 h 182"/>
                <a:gd name="T50" fmla="*/ 1 w 212"/>
                <a:gd name="T51" fmla="*/ 1 h 182"/>
                <a:gd name="T52" fmla="*/ 1 w 212"/>
                <a:gd name="T53" fmla="*/ 1 h 182"/>
                <a:gd name="T54" fmla="*/ 1 w 212"/>
                <a:gd name="T55" fmla="*/ 1 h 18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212"/>
                <a:gd name="T85" fmla="*/ 0 h 182"/>
                <a:gd name="T86" fmla="*/ 212 w 212"/>
                <a:gd name="T87" fmla="*/ 182 h 182"/>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212" h="182">
                  <a:moveTo>
                    <a:pt x="32" y="22"/>
                  </a:moveTo>
                  <a:lnTo>
                    <a:pt x="31" y="29"/>
                  </a:lnTo>
                  <a:lnTo>
                    <a:pt x="28" y="47"/>
                  </a:lnTo>
                  <a:lnTo>
                    <a:pt x="25" y="72"/>
                  </a:lnTo>
                  <a:lnTo>
                    <a:pt x="25" y="98"/>
                  </a:lnTo>
                  <a:lnTo>
                    <a:pt x="29" y="124"/>
                  </a:lnTo>
                  <a:lnTo>
                    <a:pt x="39" y="143"/>
                  </a:lnTo>
                  <a:lnTo>
                    <a:pt x="57" y="154"/>
                  </a:lnTo>
                  <a:lnTo>
                    <a:pt x="84" y="150"/>
                  </a:lnTo>
                  <a:lnTo>
                    <a:pt x="184" y="102"/>
                  </a:lnTo>
                  <a:lnTo>
                    <a:pt x="212" y="115"/>
                  </a:lnTo>
                  <a:lnTo>
                    <a:pt x="97" y="170"/>
                  </a:lnTo>
                  <a:lnTo>
                    <a:pt x="93" y="172"/>
                  </a:lnTo>
                  <a:lnTo>
                    <a:pt x="85" y="176"/>
                  </a:lnTo>
                  <a:lnTo>
                    <a:pt x="74" y="180"/>
                  </a:lnTo>
                  <a:lnTo>
                    <a:pt x="59" y="182"/>
                  </a:lnTo>
                  <a:lnTo>
                    <a:pt x="44" y="182"/>
                  </a:lnTo>
                  <a:lnTo>
                    <a:pt x="31" y="177"/>
                  </a:lnTo>
                  <a:lnTo>
                    <a:pt x="20" y="164"/>
                  </a:lnTo>
                  <a:lnTo>
                    <a:pt x="13" y="142"/>
                  </a:lnTo>
                  <a:lnTo>
                    <a:pt x="9" y="128"/>
                  </a:lnTo>
                  <a:lnTo>
                    <a:pt x="4" y="96"/>
                  </a:lnTo>
                  <a:lnTo>
                    <a:pt x="0" y="56"/>
                  </a:lnTo>
                  <a:lnTo>
                    <a:pt x="8" y="18"/>
                  </a:lnTo>
                  <a:lnTo>
                    <a:pt x="21" y="0"/>
                  </a:lnTo>
                  <a:lnTo>
                    <a:pt x="28" y="4"/>
                  </a:lnTo>
                  <a:lnTo>
                    <a:pt x="31" y="15"/>
                  </a:lnTo>
                  <a:lnTo>
                    <a:pt x="32" y="2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3" name="Freeform 1063">
              <a:extLst>
                <a:ext uri="{FF2B5EF4-FFF2-40B4-BE49-F238E27FC236}">
                  <a16:creationId xmlns:a16="http://schemas.microsoft.com/office/drawing/2014/main" id="{80C1AABD-2CDA-4761-8814-1AE65C20337A}"/>
                </a:ext>
              </a:extLst>
            </p:cNvPr>
            <p:cNvSpPr>
              <a:spLocks/>
            </p:cNvSpPr>
            <p:nvPr/>
          </p:nvSpPr>
          <p:spPr bwMode="auto">
            <a:xfrm>
              <a:off x="3034" y="3286"/>
              <a:ext cx="163" cy="100"/>
            </a:xfrm>
            <a:custGeom>
              <a:avLst/>
              <a:gdLst>
                <a:gd name="T0" fmla="*/ 0 w 326"/>
                <a:gd name="T1" fmla="*/ 1 h 199"/>
                <a:gd name="T2" fmla="*/ 1 w 326"/>
                <a:gd name="T3" fmla="*/ 1 h 199"/>
                <a:gd name="T4" fmla="*/ 1 w 326"/>
                <a:gd name="T5" fmla="*/ 1 h 199"/>
                <a:gd name="T6" fmla="*/ 1 w 326"/>
                <a:gd name="T7" fmla="*/ 1 h 199"/>
                <a:gd name="T8" fmla="*/ 1 w 326"/>
                <a:gd name="T9" fmla="*/ 1 h 199"/>
                <a:gd name="T10" fmla="*/ 1 w 326"/>
                <a:gd name="T11" fmla="*/ 1 h 199"/>
                <a:gd name="T12" fmla="*/ 1 w 326"/>
                <a:gd name="T13" fmla="*/ 1 h 199"/>
                <a:gd name="T14" fmla="*/ 1 w 326"/>
                <a:gd name="T15" fmla="*/ 1 h 199"/>
                <a:gd name="T16" fmla="*/ 1 w 326"/>
                <a:gd name="T17" fmla="*/ 1 h 199"/>
                <a:gd name="T18" fmla="*/ 1 w 326"/>
                <a:gd name="T19" fmla="*/ 1 h 199"/>
                <a:gd name="T20" fmla="*/ 1 w 326"/>
                <a:gd name="T21" fmla="*/ 1 h 199"/>
                <a:gd name="T22" fmla="*/ 1 w 326"/>
                <a:gd name="T23" fmla="*/ 1 h 199"/>
                <a:gd name="T24" fmla="*/ 1 w 326"/>
                <a:gd name="T25" fmla="*/ 1 h 199"/>
                <a:gd name="T26" fmla="*/ 1 w 326"/>
                <a:gd name="T27" fmla="*/ 1 h 199"/>
                <a:gd name="T28" fmla="*/ 1 w 326"/>
                <a:gd name="T29" fmla="*/ 1 h 199"/>
                <a:gd name="T30" fmla="*/ 1 w 326"/>
                <a:gd name="T31" fmla="*/ 1 h 199"/>
                <a:gd name="T32" fmla="*/ 1 w 326"/>
                <a:gd name="T33" fmla="*/ 1 h 199"/>
                <a:gd name="T34" fmla="*/ 1 w 326"/>
                <a:gd name="T35" fmla="*/ 1 h 199"/>
                <a:gd name="T36" fmla="*/ 1 w 326"/>
                <a:gd name="T37" fmla="*/ 1 h 199"/>
                <a:gd name="T38" fmla="*/ 1 w 326"/>
                <a:gd name="T39" fmla="*/ 1 h 199"/>
                <a:gd name="T40" fmla="*/ 1 w 326"/>
                <a:gd name="T41" fmla="*/ 1 h 199"/>
                <a:gd name="T42" fmla="*/ 1 w 326"/>
                <a:gd name="T43" fmla="*/ 1 h 199"/>
                <a:gd name="T44" fmla="*/ 1 w 326"/>
                <a:gd name="T45" fmla="*/ 1 h 199"/>
                <a:gd name="T46" fmla="*/ 1 w 326"/>
                <a:gd name="T47" fmla="*/ 1 h 199"/>
                <a:gd name="T48" fmla="*/ 1 w 326"/>
                <a:gd name="T49" fmla="*/ 0 h 199"/>
                <a:gd name="T50" fmla="*/ 1 w 326"/>
                <a:gd name="T51" fmla="*/ 1 h 199"/>
                <a:gd name="T52" fmla="*/ 1 w 326"/>
                <a:gd name="T53" fmla="*/ 1 h 199"/>
                <a:gd name="T54" fmla="*/ 1 w 326"/>
                <a:gd name="T55" fmla="*/ 1 h 199"/>
                <a:gd name="T56" fmla="*/ 1 w 326"/>
                <a:gd name="T57" fmla="*/ 1 h 199"/>
                <a:gd name="T58" fmla="*/ 1 w 326"/>
                <a:gd name="T59" fmla="*/ 1 h 199"/>
                <a:gd name="T60" fmla="*/ 1 w 326"/>
                <a:gd name="T61" fmla="*/ 1 h 199"/>
                <a:gd name="T62" fmla="*/ 1 w 326"/>
                <a:gd name="T63" fmla="*/ 1 h 199"/>
                <a:gd name="T64" fmla="*/ 1 w 326"/>
                <a:gd name="T65" fmla="*/ 1 h 199"/>
                <a:gd name="T66" fmla="*/ 1 w 326"/>
                <a:gd name="T67" fmla="*/ 1 h 199"/>
                <a:gd name="T68" fmla="*/ 1 w 326"/>
                <a:gd name="T69" fmla="*/ 1 h 199"/>
                <a:gd name="T70" fmla="*/ 1 w 326"/>
                <a:gd name="T71" fmla="*/ 1 h 199"/>
                <a:gd name="T72" fmla="*/ 1 w 326"/>
                <a:gd name="T73" fmla="*/ 1 h 199"/>
                <a:gd name="T74" fmla="*/ 1 w 326"/>
                <a:gd name="T75" fmla="*/ 1 h 199"/>
                <a:gd name="T76" fmla="*/ 1 w 326"/>
                <a:gd name="T77" fmla="*/ 1 h 199"/>
                <a:gd name="T78" fmla="*/ 1 w 326"/>
                <a:gd name="T79" fmla="*/ 1 h 199"/>
                <a:gd name="T80" fmla="*/ 1 w 326"/>
                <a:gd name="T81" fmla="*/ 1 h 199"/>
                <a:gd name="T82" fmla="*/ 0 w 326"/>
                <a:gd name="T83" fmla="*/ 1 h 199"/>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26"/>
                <a:gd name="T127" fmla="*/ 0 h 199"/>
                <a:gd name="T128" fmla="*/ 326 w 326"/>
                <a:gd name="T129" fmla="*/ 199 h 199"/>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26" h="199">
                  <a:moveTo>
                    <a:pt x="0" y="187"/>
                  </a:moveTo>
                  <a:lnTo>
                    <a:pt x="3" y="188"/>
                  </a:lnTo>
                  <a:lnTo>
                    <a:pt x="13" y="189"/>
                  </a:lnTo>
                  <a:lnTo>
                    <a:pt x="26" y="191"/>
                  </a:lnTo>
                  <a:lnTo>
                    <a:pt x="45" y="193"/>
                  </a:lnTo>
                  <a:lnTo>
                    <a:pt x="66" y="196"/>
                  </a:lnTo>
                  <a:lnTo>
                    <a:pt x="91" y="198"/>
                  </a:lnTo>
                  <a:lnTo>
                    <a:pt x="117" y="199"/>
                  </a:lnTo>
                  <a:lnTo>
                    <a:pt x="145" y="199"/>
                  </a:lnTo>
                  <a:lnTo>
                    <a:pt x="173" y="198"/>
                  </a:lnTo>
                  <a:lnTo>
                    <a:pt x="200" y="195"/>
                  </a:lnTo>
                  <a:lnTo>
                    <a:pt x="228" y="190"/>
                  </a:lnTo>
                  <a:lnTo>
                    <a:pt x="252" y="182"/>
                  </a:lnTo>
                  <a:lnTo>
                    <a:pt x="275" y="172"/>
                  </a:lnTo>
                  <a:lnTo>
                    <a:pt x="294" y="158"/>
                  </a:lnTo>
                  <a:lnTo>
                    <a:pt x="309" y="139"/>
                  </a:lnTo>
                  <a:lnTo>
                    <a:pt x="319" y="119"/>
                  </a:lnTo>
                  <a:lnTo>
                    <a:pt x="321" y="114"/>
                  </a:lnTo>
                  <a:lnTo>
                    <a:pt x="325" y="101"/>
                  </a:lnTo>
                  <a:lnTo>
                    <a:pt x="326" y="83"/>
                  </a:lnTo>
                  <a:lnTo>
                    <a:pt x="325" y="61"/>
                  </a:lnTo>
                  <a:lnTo>
                    <a:pt x="314" y="40"/>
                  </a:lnTo>
                  <a:lnTo>
                    <a:pt x="296" y="21"/>
                  </a:lnTo>
                  <a:lnTo>
                    <a:pt x="264" y="7"/>
                  </a:lnTo>
                  <a:lnTo>
                    <a:pt x="215" y="0"/>
                  </a:lnTo>
                  <a:lnTo>
                    <a:pt x="214" y="2"/>
                  </a:lnTo>
                  <a:lnTo>
                    <a:pt x="212" y="8"/>
                  </a:lnTo>
                  <a:lnTo>
                    <a:pt x="209" y="18"/>
                  </a:lnTo>
                  <a:lnTo>
                    <a:pt x="204" y="31"/>
                  </a:lnTo>
                  <a:lnTo>
                    <a:pt x="197" y="46"/>
                  </a:lnTo>
                  <a:lnTo>
                    <a:pt x="189" y="62"/>
                  </a:lnTo>
                  <a:lnTo>
                    <a:pt x="180" y="79"/>
                  </a:lnTo>
                  <a:lnTo>
                    <a:pt x="168" y="97"/>
                  </a:lnTo>
                  <a:lnTo>
                    <a:pt x="157" y="113"/>
                  </a:lnTo>
                  <a:lnTo>
                    <a:pt x="143" y="129"/>
                  </a:lnTo>
                  <a:lnTo>
                    <a:pt x="128" y="143"/>
                  </a:lnTo>
                  <a:lnTo>
                    <a:pt x="111" y="154"/>
                  </a:lnTo>
                  <a:lnTo>
                    <a:pt x="93" y="164"/>
                  </a:lnTo>
                  <a:lnTo>
                    <a:pt x="74" y="168"/>
                  </a:lnTo>
                  <a:lnTo>
                    <a:pt x="53" y="168"/>
                  </a:lnTo>
                  <a:lnTo>
                    <a:pt x="31" y="164"/>
                  </a:lnTo>
                  <a:lnTo>
                    <a:pt x="0" y="187"/>
                  </a:lnTo>
                  <a:close/>
                </a:path>
              </a:pathLst>
            </a:custGeom>
            <a:solidFill>
              <a:srgbClr val="7FD1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4" name="Freeform 1064">
              <a:extLst>
                <a:ext uri="{FF2B5EF4-FFF2-40B4-BE49-F238E27FC236}">
                  <a16:creationId xmlns:a16="http://schemas.microsoft.com/office/drawing/2014/main" id="{B001701D-66E6-4F46-B406-2F03434E25E9}"/>
                </a:ext>
              </a:extLst>
            </p:cNvPr>
            <p:cNvSpPr>
              <a:spLocks/>
            </p:cNvSpPr>
            <p:nvPr/>
          </p:nvSpPr>
          <p:spPr bwMode="auto">
            <a:xfrm>
              <a:off x="3110" y="3286"/>
              <a:ext cx="50" cy="71"/>
            </a:xfrm>
            <a:custGeom>
              <a:avLst/>
              <a:gdLst>
                <a:gd name="T0" fmla="*/ 0 w 100"/>
                <a:gd name="T1" fmla="*/ 1 h 140"/>
                <a:gd name="T2" fmla="*/ 1 w 100"/>
                <a:gd name="T3" fmla="*/ 1 h 140"/>
                <a:gd name="T4" fmla="*/ 1 w 100"/>
                <a:gd name="T5" fmla="*/ 1 h 140"/>
                <a:gd name="T6" fmla="*/ 1 w 100"/>
                <a:gd name="T7" fmla="*/ 1 h 140"/>
                <a:gd name="T8" fmla="*/ 1 w 100"/>
                <a:gd name="T9" fmla="*/ 1 h 140"/>
                <a:gd name="T10" fmla="*/ 1 w 100"/>
                <a:gd name="T11" fmla="*/ 1 h 140"/>
                <a:gd name="T12" fmla="*/ 1 w 100"/>
                <a:gd name="T13" fmla="*/ 1 h 140"/>
                <a:gd name="T14" fmla="*/ 1 w 100"/>
                <a:gd name="T15" fmla="*/ 1 h 140"/>
                <a:gd name="T16" fmla="*/ 1 w 100"/>
                <a:gd name="T17" fmla="*/ 1 h 140"/>
                <a:gd name="T18" fmla="*/ 1 w 100"/>
                <a:gd name="T19" fmla="*/ 0 h 140"/>
                <a:gd name="T20" fmla="*/ 0 w 100"/>
                <a:gd name="T21" fmla="*/ 1 h 1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00"/>
                <a:gd name="T34" fmla="*/ 0 h 140"/>
                <a:gd name="T35" fmla="*/ 100 w 100"/>
                <a:gd name="T36" fmla="*/ 140 h 14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00" h="140">
                  <a:moveTo>
                    <a:pt x="0" y="119"/>
                  </a:moveTo>
                  <a:lnTo>
                    <a:pt x="6" y="122"/>
                  </a:lnTo>
                  <a:lnTo>
                    <a:pt x="22" y="130"/>
                  </a:lnTo>
                  <a:lnTo>
                    <a:pt x="43" y="138"/>
                  </a:lnTo>
                  <a:lnTo>
                    <a:pt x="65" y="140"/>
                  </a:lnTo>
                  <a:lnTo>
                    <a:pt x="84" y="134"/>
                  </a:lnTo>
                  <a:lnTo>
                    <a:pt x="98" y="113"/>
                  </a:lnTo>
                  <a:lnTo>
                    <a:pt x="100" y="71"/>
                  </a:lnTo>
                  <a:lnTo>
                    <a:pt x="88" y="7"/>
                  </a:lnTo>
                  <a:lnTo>
                    <a:pt x="63" y="0"/>
                  </a:lnTo>
                  <a:lnTo>
                    <a:pt x="0" y="119"/>
                  </a:lnTo>
                  <a:close/>
                </a:path>
              </a:pathLst>
            </a:custGeom>
            <a:solidFill>
              <a:srgbClr val="E5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5" name="Freeform 1065">
              <a:extLst>
                <a:ext uri="{FF2B5EF4-FFF2-40B4-BE49-F238E27FC236}">
                  <a16:creationId xmlns:a16="http://schemas.microsoft.com/office/drawing/2014/main" id="{7B974A5D-8668-4AB0-8596-62F211864943}"/>
                </a:ext>
              </a:extLst>
            </p:cNvPr>
            <p:cNvSpPr>
              <a:spLocks/>
            </p:cNvSpPr>
            <p:nvPr/>
          </p:nvSpPr>
          <p:spPr bwMode="auto">
            <a:xfrm>
              <a:off x="3090" y="3271"/>
              <a:ext cx="78" cy="105"/>
            </a:xfrm>
            <a:custGeom>
              <a:avLst/>
              <a:gdLst>
                <a:gd name="T0" fmla="*/ 1 w 156"/>
                <a:gd name="T1" fmla="*/ 1 h 209"/>
                <a:gd name="T2" fmla="*/ 1 w 156"/>
                <a:gd name="T3" fmla="*/ 1 h 209"/>
                <a:gd name="T4" fmla="*/ 1 w 156"/>
                <a:gd name="T5" fmla="*/ 1 h 209"/>
                <a:gd name="T6" fmla="*/ 1 w 156"/>
                <a:gd name="T7" fmla="*/ 1 h 209"/>
                <a:gd name="T8" fmla="*/ 1 w 156"/>
                <a:gd name="T9" fmla="*/ 1 h 209"/>
                <a:gd name="T10" fmla="*/ 1 w 156"/>
                <a:gd name="T11" fmla="*/ 1 h 209"/>
                <a:gd name="T12" fmla="*/ 1 w 156"/>
                <a:gd name="T13" fmla="*/ 1 h 209"/>
                <a:gd name="T14" fmla="*/ 1 w 156"/>
                <a:gd name="T15" fmla="*/ 1 h 209"/>
                <a:gd name="T16" fmla="*/ 1 w 156"/>
                <a:gd name="T17" fmla="*/ 1 h 209"/>
                <a:gd name="T18" fmla="*/ 1 w 156"/>
                <a:gd name="T19" fmla="*/ 1 h 209"/>
                <a:gd name="T20" fmla="*/ 0 w 156"/>
                <a:gd name="T21" fmla="*/ 1 h 209"/>
                <a:gd name="T22" fmla="*/ 1 w 156"/>
                <a:gd name="T23" fmla="*/ 1 h 209"/>
                <a:gd name="T24" fmla="*/ 1 w 156"/>
                <a:gd name="T25" fmla="*/ 1 h 209"/>
                <a:gd name="T26" fmla="*/ 1 w 156"/>
                <a:gd name="T27" fmla="*/ 1 h 209"/>
                <a:gd name="T28" fmla="*/ 1 w 156"/>
                <a:gd name="T29" fmla="*/ 1 h 209"/>
                <a:gd name="T30" fmla="*/ 1 w 156"/>
                <a:gd name="T31" fmla="*/ 1 h 209"/>
                <a:gd name="T32" fmla="*/ 1 w 156"/>
                <a:gd name="T33" fmla="*/ 1 h 209"/>
                <a:gd name="T34" fmla="*/ 1 w 156"/>
                <a:gd name="T35" fmla="*/ 1 h 209"/>
                <a:gd name="T36" fmla="*/ 1 w 156"/>
                <a:gd name="T37" fmla="*/ 1 h 209"/>
                <a:gd name="T38" fmla="*/ 1 w 156"/>
                <a:gd name="T39" fmla="*/ 1 h 209"/>
                <a:gd name="T40" fmla="*/ 1 w 156"/>
                <a:gd name="T41" fmla="*/ 1 h 209"/>
                <a:gd name="T42" fmla="*/ 1 w 156"/>
                <a:gd name="T43" fmla="*/ 1 h 209"/>
                <a:gd name="T44" fmla="*/ 1 w 156"/>
                <a:gd name="T45" fmla="*/ 1 h 209"/>
                <a:gd name="T46" fmla="*/ 1 w 156"/>
                <a:gd name="T47" fmla="*/ 1 h 209"/>
                <a:gd name="T48" fmla="*/ 1 w 156"/>
                <a:gd name="T49" fmla="*/ 0 h 209"/>
                <a:gd name="T50" fmla="*/ 1 w 156"/>
                <a:gd name="T51" fmla="*/ 1 h 209"/>
                <a:gd name="T52" fmla="*/ 1 w 156"/>
                <a:gd name="T53" fmla="*/ 1 h 209"/>
                <a:gd name="T54" fmla="*/ 1 w 156"/>
                <a:gd name="T55" fmla="*/ 1 h 20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6"/>
                <a:gd name="T85" fmla="*/ 0 h 209"/>
                <a:gd name="T86" fmla="*/ 156 w 156"/>
                <a:gd name="T87" fmla="*/ 209 h 20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6" h="209">
                  <a:moveTo>
                    <a:pt x="123" y="26"/>
                  </a:moveTo>
                  <a:lnTo>
                    <a:pt x="125" y="33"/>
                  </a:lnTo>
                  <a:lnTo>
                    <a:pt x="129" y="53"/>
                  </a:lnTo>
                  <a:lnTo>
                    <a:pt x="133" y="79"/>
                  </a:lnTo>
                  <a:lnTo>
                    <a:pt x="137" y="109"/>
                  </a:lnTo>
                  <a:lnTo>
                    <a:pt x="136" y="139"/>
                  </a:lnTo>
                  <a:lnTo>
                    <a:pt x="129" y="162"/>
                  </a:lnTo>
                  <a:lnTo>
                    <a:pt x="114" y="176"/>
                  </a:lnTo>
                  <a:lnTo>
                    <a:pt x="88" y="176"/>
                  </a:lnTo>
                  <a:lnTo>
                    <a:pt x="23" y="145"/>
                  </a:lnTo>
                  <a:lnTo>
                    <a:pt x="0" y="162"/>
                  </a:lnTo>
                  <a:lnTo>
                    <a:pt x="80" y="200"/>
                  </a:lnTo>
                  <a:lnTo>
                    <a:pt x="84" y="201"/>
                  </a:lnTo>
                  <a:lnTo>
                    <a:pt x="91" y="205"/>
                  </a:lnTo>
                  <a:lnTo>
                    <a:pt x="102" y="208"/>
                  </a:lnTo>
                  <a:lnTo>
                    <a:pt x="115" y="209"/>
                  </a:lnTo>
                  <a:lnTo>
                    <a:pt x="128" y="207"/>
                  </a:lnTo>
                  <a:lnTo>
                    <a:pt x="139" y="198"/>
                  </a:lnTo>
                  <a:lnTo>
                    <a:pt x="147" y="182"/>
                  </a:lnTo>
                  <a:lnTo>
                    <a:pt x="152" y="157"/>
                  </a:lnTo>
                  <a:lnTo>
                    <a:pt x="154" y="142"/>
                  </a:lnTo>
                  <a:lnTo>
                    <a:pt x="156" y="105"/>
                  </a:lnTo>
                  <a:lnTo>
                    <a:pt x="154" y="60"/>
                  </a:lnTo>
                  <a:lnTo>
                    <a:pt x="144" y="18"/>
                  </a:lnTo>
                  <a:lnTo>
                    <a:pt x="131" y="0"/>
                  </a:lnTo>
                  <a:lnTo>
                    <a:pt x="125" y="4"/>
                  </a:lnTo>
                  <a:lnTo>
                    <a:pt x="123" y="18"/>
                  </a:lnTo>
                  <a:lnTo>
                    <a:pt x="123"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6" name="Freeform 1066">
              <a:extLst>
                <a:ext uri="{FF2B5EF4-FFF2-40B4-BE49-F238E27FC236}">
                  <a16:creationId xmlns:a16="http://schemas.microsoft.com/office/drawing/2014/main" id="{675B5ED9-F8CF-4065-8E00-D0DAEC62F36F}"/>
                </a:ext>
              </a:extLst>
            </p:cNvPr>
            <p:cNvSpPr>
              <a:spLocks/>
            </p:cNvSpPr>
            <p:nvPr/>
          </p:nvSpPr>
          <p:spPr bwMode="auto">
            <a:xfrm>
              <a:off x="2908" y="3437"/>
              <a:ext cx="94" cy="128"/>
            </a:xfrm>
            <a:custGeom>
              <a:avLst/>
              <a:gdLst>
                <a:gd name="T0" fmla="*/ 1 w 187"/>
                <a:gd name="T1" fmla="*/ 1 h 256"/>
                <a:gd name="T2" fmla="*/ 1 w 187"/>
                <a:gd name="T3" fmla="*/ 1 h 256"/>
                <a:gd name="T4" fmla="*/ 1 w 187"/>
                <a:gd name="T5" fmla="*/ 1 h 256"/>
                <a:gd name="T6" fmla="*/ 1 w 187"/>
                <a:gd name="T7" fmla="*/ 1 h 256"/>
                <a:gd name="T8" fmla="*/ 1 w 187"/>
                <a:gd name="T9" fmla="*/ 1 h 256"/>
                <a:gd name="T10" fmla="*/ 1 w 187"/>
                <a:gd name="T11" fmla="*/ 1 h 256"/>
                <a:gd name="T12" fmla="*/ 1 w 187"/>
                <a:gd name="T13" fmla="*/ 1 h 256"/>
                <a:gd name="T14" fmla="*/ 1 w 187"/>
                <a:gd name="T15" fmla="*/ 1 h 256"/>
                <a:gd name="T16" fmla="*/ 0 w 187"/>
                <a:gd name="T17" fmla="*/ 1 h 256"/>
                <a:gd name="T18" fmla="*/ 1 w 187"/>
                <a:gd name="T19" fmla="*/ 1 h 256"/>
                <a:gd name="T20" fmla="*/ 1 w 187"/>
                <a:gd name="T21" fmla="*/ 1 h 256"/>
                <a:gd name="T22" fmla="*/ 1 w 187"/>
                <a:gd name="T23" fmla="*/ 1 h 256"/>
                <a:gd name="T24" fmla="*/ 1 w 187"/>
                <a:gd name="T25" fmla="*/ 1 h 256"/>
                <a:gd name="T26" fmla="*/ 1 w 187"/>
                <a:gd name="T27" fmla="*/ 0 h 256"/>
                <a:gd name="T28" fmla="*/ 1 w 187"/>
                <a:gd name="T29" fmla="*/ 1 h 256"/>
                <a:gd name="T30" fmla="*/ 1 w 187"/>
                <a:gd name="T31" fmla="*/ 1 h 256"/>
                <a:gd name="T32" fmla="*/ 1 w 187"/>
                <a:gd name="T33" fmla="*/ 1 h 256"/>
                <a:gd name="T34" fmla="*/ 1 w 187"/>
                <a:gd name="T35" fmla="*/ 1 h 256"/>
                <a:gd name="T36" fmla="*/ 1 w 187"/>
                <a:gd name="T37" fmla="*/ 1 h 256"/>
                <a:gd name="T38" fmla="*/ 1 w 187"/>
                <a:gd name="T39" fmla="*/ 1 h 256"/>
                <a:gd name="T40" fmla="*/ 1 w 187"/>
                <a:gd name="T41" fmla="*/ 1 h 256"/>
                <a:gd name="T42" fmla="*/ 1 w 187"/>
                <a:gd name="T43" fmla="*/ 1 h 256"/>
                <a:gd name="T44" fmla="*/ 1 w 187"/>
                <a:gd name="T45" fmla="*/ 1 h 256"/>
                <a:gd name="T46" fmla="*/ 1 w 187"/>
                <a:gd name="T47" fmla="*/ 1 h 256"/>
                <a:gd name="T48" fmla="*/ 1 w 187"/>
                <a:gd name="T49" fmla="*/ 1 h 256"/>
                <a:gd name="T50" fmla="*/ 1 w 187"/>
                <a:gd name="T51" fmla="*/ 1 h 256"/>
                <a:gd name="T52" fmla="*/ 1 w 187"/>
                <a:gd name="T53" fmla="*/ 1 h 256"/>
                <a:gd name="T54" fmla="*/ 1 w 187"/>
                <a:gd name="T55" fmla="*/ 1 h 256"/>
                <a:gd name="T56" fmla="*/ 1 w 187"/>
                <a:gd name="T57" fmla="*/ 1 h 256"/>
                <a:gd name="T58" fmla="*/ 1 w 187"/>
                <a:gd name="T59" fmla="*/ 1 h 256"/>
                <a:gd name="T60" fmla="*/ 1 w 187"/>
                <a:gd name="T61" fmla="*/ 1 h 256"/>
                <a:gd name="T62" fmla="*/ 1 w 187"/>
                <a:gd name="T63" fmla="*/ 1 h 256"/>
                <a:gd name="T64" fmla="*/ 1 w 187"/>
                <a:gd name="T65" fmla="*/ 1 h 256"/>
                <a:gd name="T66" fmla="*/ 1 w 187"/>
                <a:gd name="T67" fmla="*/ 1 h 256"/>
                <a:gd name="T68" fmla="*/ 1 w 187"/>
                <a:gd name="T69" fmla="*/ 1 h 2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7"/>
                <a:gd name="T106" fmla="*/ 0 h 256"/>
                <a:gd name="T107" fmla="*/ 187 w 187"/>
                <a:gd name="T108" fmla="*/ 256 h 2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7" h="256">
                  <a:moveTo>
                    <a:pt x="84" y="256"/>
                  </a:moveTo>
                  <a:lnTo>
                    <a:pt x="84" y="247"/>
                  </a:lnTo>
                  <a:lnTo>
                    <a:pt x="81" y="227"/>
                  </a:lnTo>
                  <a:lnTo>
                    <a:pt x="77" y="197"/>
                  </a:lnTo>
                  <a:lnTo>
                    <a:pt x="70" y="159"/>
                  </a:lnTo>
                  <a:lnTo>
                    <a:pt x="60" y="118"/>
                  </a:lnTo>
                  <a:lnTo>
                    <a:pt x="45" y="78"/>
                  </a:lnTo>
                  <a:lnTo>
                    <a:pt x="25" y="40"/>
                  </a:lnTo>
                  <a:lnTo>
                    <a:pt x="0" y="9"/>
                  </a:lnTo>
                  <a:lnTo>
                    <a:pt x="1" y="8"/>
                  </a:lnTo>
                  <a:lnTo>
                    <a:pt x="4" y="6"/>
                  </a:lnTo>
                  <a:lnTo>
                    <a:pt x="9" y="3"/>
                  </a:lnTo>
                  <a:lnTo>
                    <a:pt x="15" y="1"/>
                  </a:lnTo>
                  <a:lnTo>
                    <a:pt x="22" y="0"/>
                  </a:lnTo>
                  <a:lnTo>
                    <a:pt x="28" y="2"/>
                  </a:lnTo>
                  <a:lnTo>
                    <a:pt x="35" y="8"/>
                  </a:lnTo>
                  <a:lnTo>
                    <a:pt x="43" y="17"/>
                  </a:lnTo>
                  <a:lnTo>
                    <a:pt x="47" y="24"/>
                  </a:lnTo>
                  <a:lnTo>
                    <a:pt x="56" y="40"/>
                  </a:lnTo>
                  <a:lnTo>
                    <a:pt x="70" y="65"/>
                  </a:lnTo>
                  <a:lnTo>
                    <a:pt x="88" y="94"/>
                  </a:lnTo>
                  <a:lnTo>
                    <a:pt x="110" y="125"/>
                  </a:lnTo>
                  <a:lnTo>
                    <a:pt x="134" y="154"/>
                  </a:lnTo>
                  <a:lnTo>
                    <a:pt x="161" y="177"/>
                  </a:lnTo>
                  <a:lnTo>
                    <a:pt x="187" y="193"/>
                  </a:lnTo>
                  <a:lnTo>
                    <a:pt x="185" y="193"/>
                  </a:lnTo>
                  <a:lnTo>
                    <a:pt x="178" y="194"/>
                  </a:lnTo>
                  <a:lnTo>
                    <a:pt x="168" y="193"/>
                  </a:lnTo>
                  <a:lnTo>
                    <a:pt x="155" y="191"/>
                  </a:lnTo>
                  <a:lnTo>
                    <a:pt x="140" y="186"/>
                  </a:lnTo>
                  <a:lnTo>
                    <a:pt x="125" y="177"/>
                  </a:lnTo>
                  <a:lnTo>
                    <a:pt x="110" y="164"/>
                  </a:lnTo>
                  <a:lnTo>
                    <a:pt x="95" y="145"/>
                  </a:lnTo>
                  <a:lnTo>
                    <a:pt x="124" y="247"/>
                  </a:lnTo>
                  <a:lnTo>
                    <a:pt x="84" y="25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7" name="Freeform 1067">
              <a:extLst>
                <a:ext uri="{FF2B5EF4-FFF2-40B4-BE49-F238E27FC236}">
                  <a16:creationId xmlns:a16="http://schemas.microsoft.com/office/drawing/2014/main" id="{ABB1B8A5-4F3D-464D-A520-8C495E018736}"/>
                </a:ext>
              </a:extLst>
            </p:cNvPr>
            <p:cNvSpPr>
              <a:spLocks/>
            </p:cNvSpPr>
            <p:nvPr/>
          </p:nvSpPr>
          <p:spPr bwMode="auto">
            <a:xfrm>
              <a:off x="2960" y="3577"/>
              <a:ext cx="309" cy="188"/>
            </a:xfrm>
            <a:custGeom>
              <a:avLst/>
              <a:gdLst>
                <a:gd name="T0" fmla="*/ 1 w 617"/>
                <a:gd name="T1" fmla="*/ 1 h 376"/>
                <a:gd name="T2" fmla="*/ 1 w 617"/>
                <a:gd name="T3" fmla="*/ 1 h 376"/>
                <a:gd name="T4" fmla="*/ 1 w 617"/>
                <a:gd name="T5" fmla="*/ 1 h 376"/>
                <a:gd name="T6" fmla="*/ 1 w 617"/>
                <a:gd name="T7" fmla="*/ 1 h 376"/>
                <a:gd name="T8" fmla="*/ 1 w 617"/>
                <a:gd name="T9" fmla="*/ 1 h 376"/>
                <a:gd name="T10" fmla="*/ 1 w 617"/>
                <a:gd name="T11" fmla="*/ 1 h 376"/>
                <a:gd name="T12" fmla="*/ 1 w 617"/>
                <a:gd name="T13" fmla="*/ 1 h 376"/>
                <a:gd name="T14" fmla="*/ 1 w 617"/>
                <a:gd name="T15" fmla="*/ 1 h 376"/>
                <a:gd name="T16" fmla="*/ 1 w 617"/>
                <a:gd name="T17" fmla="*/ 1 h 376"/>
                <a:gd name="T18" fmla="*/ 1 w 617"/>
                <a:gd name="T19" fmla="*/ 1 h 376"/>
                <a:gd name="T20" fmla="*/ 1 w 617"/>
                <a:gd name="T21" fmla="*/ 1 h 376"/>
                <a:gd name="T22" fmla="*/ 1 w 617"/>
                <a:gd name="T23" fmla="*/ 1 h 376"/>
                <a:gd name="T24" fmla="*/ 1 w 617"/>
                <a:gd name="T25" fmla="*/ 1 h 376"/>
                <a:gd name="T26" fmla="*/ 1 w 617"/>
                <a:gd name="T27" fmla="*/ 1 h 376"/>
                <a:gd name="T28" fmla="*/ 1 w 617"/>
                <a:gd name="T29" fmla="*/ 1 h 376"/>
                <a:gd name="T30" fmla="*/ 1 w 617"/>
                <a:gd name="T31" fmla="*/ 1 h 376"/>
                <a:gd name="T32" fmla="*/ 1 w 617"/>
                <a:gd name="T33" fmla="*/ 1 h 376"/>
                <a:gd name="T34" fmla="*/ 1 w 617"/>
                <a:gd name="T35" fmla="*/ 1 h 376"/>
                <a:gd name="T36" fmla="*/ 1 w 617"/>
                <a:gd name="T37" fmla="*/ 1 h 376"/>
                <a:gd name="T38" fmla="*/ 1 w 617"/>
                <a:gd name="T39" fmla="*/ 0 h 376"/>
                <a:gd name="T40" fmla="*/ 1 w 617"/>
                <a:gd name="T41" fmla="*/ 1 h 376"/>
                <a:gd name="T42" fmla="*/ 1 w 617"/>
                <a:gd name="T43" fmla="*/ 1 h 376"/>
                <a:gd name="T44" fmla="*/ 1 w 617"/>
                <a:gd name="T45" fmla="*/ 1 h 376"/>
                <a:gd name="T46" fmla="*/ 1 w 617"/>
                <a:gd name="T47" fmla="*/ 1 h 376"/>
                <a:gd name="T48" fmla="*/ 1 w 617"/>
                <a:gd name="T49" fmla="*/ 1 h 376"/>
                <a:gd name="T50" fmla="*/ 1 w 617"/>
                <a:gd name="T51" fmla="*/ 1 h 376"/>
                <a:gd name="T52" fmla="*/ 1 w 617"/>
                <a:gd name="T53" fmla="*/ 1 h 376"/>
                <a:gd name="T54" fmla="*/ 1 w 617"/>
                <a:gd name="T55" fmla="*/ 1 h 376"/>
                <a:gd name="T56" fmla="*/ 1 w 617"/>
                <a:gd name="T57" fmla="*/ 1 h 376"/>
                <a:gd name="T58" fmla="*/ 1 w 617"/>
                <a:gd name="T59" fmla="*/ 1 h 376"/>
                <a:gd name="T60" fmla="*/ 1 w 617"/>
                <a:gd name="T61" fmla="*/ 1 h 376"/>
                <a:gd name="T62" fmla="*/ 1 w 617"/>
                <a:gd name="T63" fmla="*/ 1 h 376"/>
                <a:gd name="T64" fmla="*/ 1 w 617"/>
                <a:gd name="T65" fmla="*/ 1 h 376"/>
                <a:gd name="T66" fmla="*/ 1 w 617"/>
                <a:gd name="T67" fmla="*/ 1 h 376"/>
                <a:gd name="T68" fmla="*/ 1 w 617"/>
                <a:gd name="T69" fmla="*/ 1 h 376"/>
                <a:gd name="T70" fmla="*/ 1 w 617"/>
                <a:gd name="T71" fmla="*/ 1 h 376"/>
                <a:gd name="T72" fmla="*/ 1 w 617"/>
                <a:gd name="T73" fmla="*/ 1 h 376"/>
                <a:gd name="T74" fmla="*/ 1 w 617"/>
                <a:gd name="T75" fmla="*/ 1 h 376"/>
                <a:gd name="T76" fmla="*/ 1 w 617"/>
                <a:gd name="T77" fmla="*/ 1 h 376"/>
                <a:gd name="T78" fmla="*/ 1 w 617"/>
                <a:gd name="T79" fmla="*/ 1 h 376"/>
                <a:gd name="T80" fmla="*/ 1 w 617"/>
                <a:gd name="T81" fmla="*/ 1 h 376"/>
                <a:gd name="T82" fmla="*/ 1 w 617"/>
                <a:gd name="T83" fmla="*/ 1 h 376"/>
                <a:gd name="T84" fmla="*/ 1 w 617"/>
                <a:gd name="T85" fmla="*/ 1 h 376"/>
                <a:gd name="T86" fmla="*/ 0 w 617"/>
                <a:gd name="T87" fmla="*/ 1 h 376"/>
                <a:gd name="T88" fmla="*/ 1 w 617"/>
                <a:gd name="T89" fmla="*/ 1 h 37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617"/>
                <a:gd name="T136" fmla="*/ 0 h 376"/>
                <a:gd name="T137" fmla="*/ 617 w 617"/>
                <a:gd name="T138" fmla="*/ 376 h 37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617" h="376">
                  <a:moveTo>
                    <a:pt x="21" y="373"/>
                  </a:moveTo>
                  <a:lnTo>
                    <a:pt x="26" y="373"/>
                  </a:lnTo>
                  <a:lnTo>
                    <a:pt x="39" y="374"/>
                  </a:lnTo>
                  <a:lnTo>
                    <a:pt x="59" y="375"/>
                  </a:lnTo>
                  <a:lnTo>
                    <a:pt x="86" y="375"/>
                  </a:lnTo>
                  <a:lnTo>
                    <a:pt x="118" y="376"/>
                  </a:lnTo>
                  <a:lnTo>
                    <a:pt x="154" y="376"/>
                  </a:lnTo>
                  <a:lnTo>
                    <a:pt x="194" y="376"/>
                  </a:lnTo>
                  <a:lnTo>
                    <a:pt x="237" y="375"/>
                  </a:lnTo>
                  <a:lnTo>
                    <a:pt x="281" y="373"/>
                  </a:lnTo>
                  <a:lnTo>
                    <a:pt x="324" y="370"/>
                  </a:lnTo>
                  <a:lnTo>
                    <a:pt x="368" y="366"/>
                  </a:lnTo>
                  <a:lnTo>
                    <a:pt x="411" y="359"/>
                  </a:lnTo>
                  <a:lnTo>
                    <a:pt x="450" y="351"/>
                  </a:lnTo>
                  <a:lnTo>
                    <a:pt x="487" y="341"/>
                  </a:lnTo>
                  <a:lnTo>
                    <a:pt x="518" y="329"/>
                  </a:lnTo>
                  <a:lnTo>
                    <a:pt x="544" y="314"/>
                  </a:lnTo>
                  <a:lnTo>
                    <a:pt x="617" y="5"/>
                  </a:lnTo>
                  <a:lnTo>
                    <a:pt x="559" y="26"/>
                  </a:lnTo>
                  <a:lnTo>
                    <a:pt x="350" y="0"/>
                  </a:lnTo>
                  <a:lnTo>
                    <a:pt x="335" y="18"/>
                  </a:lnTo>
                  <a:lnTo>
                    <a:pt x="317" y="31"/>
                  </a:lnTo>
                  <a:lnTo>
                    <a:pt x="301" y="41"/>
                  </a:lnTo>
                  <a:lnTo>
                    <a:pt x="285" y="48"/>
                  </a:lnTo>
                  <a:lnTo>
                    <a:pt x="271" y="53"/>
                  </a:lnTo>
                  <a:lnTo>
                    <a:pt x="260" y="55"/>
                  </a:lnTo>
                  <a:lnTo>
                    <a:pt x="252" y="56"/>
                  </a:lnTo>
                  <a:lnTo>
                    <a:pt x="250" y="56"/>
                  </a:lnTo>
                  <a:lnTo>
                    <a:pt x="240" y="68"/>
                  </a:lnTo>
                  <a:lnTo>
                    <a:pt x="228" y="81"/>
                  </a:lnTo>
                  <a:lnTo>
                    <a:pt x="213" y="95"/>
                  </a:lnTo>
                  <a:lnTo>
                    <a:pt x="195" y="110"/>
                  </a:lnTo>
                  <a:lnTo>
                    <a:pt x="175" y="126"/>
                  </a:lnTo>
                  <a:lnTo>
                    <a:pt x="154" y="141"/>
                  </a:lnTo>
                  <a:lnTo>
                    <a:pt x="132" y="157"/>
                  </a:lnTo>
                  <a:lnTo>
                    <a:pt x="111" y="172"/>
                  </a:lnTo>
                  <a:lnTo>
                    <a:pt x="89" y="187"/>
                  </a:lnTo>
                  <a:lnTo>
                    <a:pt x="69" y="201"/>
                  </a:lnTo>
                  <a:lnTo>
                    <a:pt x="50" y="213"/>
                  </a:lnTo>
                  <a:lnTo>
                    <a:pt x="33" y="224"/>
                  </a:lnTo>
                  <a:lnTo>
                    <a:pt x="19" y="232"/>
                  </a:lnTo>
                  <a:lnTo>
                    <a:pt x="9" y="239"/>
                  </a:lnTo>
                  <a:lnTo>
                    <a:pt x="2" y="244"/>
                  </a:lnTo>
                  <a:lnTo>
                    <a:pt x="0" y="245"/>
                  </a:lnTo>
                  <a:lnTo>
                    <a:pt x="21" y="373"/>
                  </a:lnTo>
                  <a:close/>
                </a:path>
              </a:pathLst>
            </a:custGeom>
            <a:solidFill>
              <a:srgbClr val="B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8" name="Freeform 1068">
              <a:extLst>
                <a:ext uri="{FF2B5EF4-FFF2-40B4-BE49-F238E27FC236}">
                  <a16:creationId xmlns:a16="http://schemas.microsoft.com/office/drawing/2014/main" id="{154A47D5-A061-4FDC-9E31-4B12992B52C8}"/>
                </a:ext>
              </a:extLst>
            </p:cNvPr>
            <p:cNvSpPr>
              <a:spLocks/>
            </p:cNvSpPr>
            <p:nvPr/>
          </p:nvSpPr>
          <p:spPr bwMode="auto">
            <a:xfrm>
              <a:off x="2957" y="3618"/>
              <a:ext cx="163" cy="145"/>
            </a:xfrm>
            <a:custGeom>
              <a:avLst/>
              <a:gdLst>
                <a:gd name="T0" fmla="*/ 1 w 325"/>
                <a:gd name="T1" fmla="*/ 0 h 292"/>
                <a:gd name="T2" fmla="*/ 1 w 325"/>
                <a:gd name="T3" fmla="*/ 0 h 292"/>
                <a:gd name="T4" fmla="*/ 1 w 325"/>
                <a:gd name="T5" fmla="*/ 0 h 292"/>
                <a:gd name="T6" fmla="*/ 1 w 325"/>
                <a:gd name="T7" fmla="*/ 0 h 292"/>
                <a:gd name="T8" fmla="*/ 1 w 325"/>
                <a:gd name="T9" fmla="*/ 0 h 292"/>
                <a:gd name="T10" fmla="*/ 1 w 325"/>
                <a:gd name="T11" fmla="*/ 0 h 292"/>
                <a:gd name="T12" fmla="*/ 1 w 325"/>
                <a:gd name="T13" fmla="*/ 0 h 292"/>
                <a:gd name="T14" fmla="*/ 1 w 325"/>
                <a:gd name="T15" fmla="*/ 0 h 292"/>
                <a:gd name="T16" fmla="*/ 1 w 325"/>
                <a:gd name="T17" fmla="*/ 0 h 292"/>
                <a:gd name="T18" fmla="*/ 1 w 325"/>
                <a:gd name="T19" fmla="*/ 0 h 292"/>
                <a:gd name="T20" fmla="*/ 1 w 325"/>
                <a:gd name="T21" fmla="*/ 0 h 292"/>
                <a:gd name="T22" fmla="*/ 1 w 325"/>
                <a:gd name="T23" fmla="*/ 0 h 292"/>
                <a:gd name="T24" fmla="*/ 1 w 325"/>
                <a:gd name="T25" fmla="*/ 0 h 292"/>
                <a:gd name="T26" fmla="*/ 1 w 325"/>
                <a:gd name="T27" fmla="*/ 0 h 292"/>
                <a:gd name="T28" fmla="*/ 1 w 325"/>
                <a:gd name="T29" fmla="*/ 0 h 292"/>
                <a:gd name="T30" fmla="*/ 1 w 325"/>
                <a:gd name="T31" fmla="*/ 0 h 292"/>
                <a:gd name="T32" fmla="*/ 1 w 325"/>
                <a:gd name="T33" fmla="*/ 0 h 292"/>
                <a:gd name="T34" fmla="*/ 1 w 325"/>
                <a:gd name="T35" fmla="*/ 0 h 292"/>
                <a:gd name="T36" fmla="*/ 1 w 325"/>
                <a:gd name="T37" fmla="*/ 0 h 292"/>
                <a:gd name="T38" fmla="*/ 1 w 325"/>
                <a:gd name="T39" fmla="*/ 0 h 292"/>
                <a:gd name="T40" fmla="*/ 1 w 325"/>
                <a:gd name="T41" fmla="*/ 0 h 292"/>
                <a:gd name="T42" fmla="*/ 1 w 325"/>
                <a:gd name="T43" fmla="*/ 0 h 292"/>
                <a:gd name="T44" fmla="*/ 1 w 325"/>
                <a:gd name="T45" fmla="*/ 0 h 292"/>
                <a:gd name="T46" fmla="*/ 1 w 325"/>
                <a:gd name="T47" fmla="*/ 0 h 292"/>
                <a:gd name="T48" fmla="*/ 1 w 325"/>
                <a:gd name="T49" fmla="*/ 0 h 292"/>
                <a:gd name="T50" fmla="*/ 1 w 325"/>
                <a:gd name="T51" fmla="*/ 0 h 292"/>
                <a:gd name="T52" fmla="*/ 1 w 325"/>
                <a:gd name="T53" fmla="*/ 0 h 292"/>
                <a:gd name="T54" fmla="*/ 1 w 325"/>
                <a:gd name="T55" fmla="*/ 0 h 292"/>
                <a:gd name="T56" fmla="*/ 1 w 325"/>
                <a:gd name="T57" fmla="*/ 0 h 292"/>
                <a:gd name="T58" fmla="*/ 1 w 325"/>
                <a:gd name="T59" fmla="*/ 0 h 292"/>
                <a:gd name="T60" fmla="*/ 1 w 325"/>
                <a:gd name="T61" fmla="*/ 0 h 292"/>
                <a:gd name="T62" fmla="*/ 1 w 325"/>
                <a:gd name="T63" fmla="*/ 0 h 292"/>
                <a:gd name="T64" fmla="*/ 1 w 325"/>
                <a:gd name="T65" fmla="*/ 0 h 292"/>
                <a:gd name="T66" fmla="*/ 1 w 325"/>
                <a:gd name="T67" fmla="*/ 0 h 292"/>
                <a:gd name="T68" fmla="*/ 1 w 325"/>
                <a:gd name="T69" fmla="*/ 0 h 292"/>
                <a:gd name="T70" fmla="*/ 1 w 325"/>
                <a:gd name="T71" fmla="*/ 0 h 292"/>
                <a:gd name="T72" fmla="*/ 1 w 325"/>
                <a:gd name="T73" fmla="*/ 0 h 292"/>
                <a:gd name="T74" fmla="*/ 1 w 325"/>
                <a:gd name="T75" fmla="*/ 0 h 292"/>
                <a:gd name="T76" fmla="*/ 1 w 325"/>
                <a:gd name="T77" fmla="*/ 0 h 292"/>
                <a:gd name="T78" fmla="*/ 1 w 325"/>
                <a:gd name="T79" fmla="*/ 0 h 292"/>
                <a:gd name="T80" fmla="*/ 1 w 325"/>
                <a:gd name="T81" fmla="*/ 0 h 292"/>
                <a:gd name="T82" fmla="*/ 1 w 325"/>
                <a:gd name="T83" fmla="*/ 0 h 292"/>
                <a:gd name="T84" fmla="*/ 1 w 325"/>
                <a:gd name="T85" fmla="*/ 0 h 292"/>
                <a:gd name="T86" fmla="*/ 1 w 325"/>
                <a:gd name="T87" fmla="*/ 0 h 292"/>
                <a:gd name="T88" fmla="*/ 1 w 325"/>
                <a:gd name="T89" fmla="*/ 0 h 292"/>
                <a:gd name="T90" fmla="*/ 1 w 325"/>
                <a:gd name="T91" fmla="*/ 0 h 292"/>
                <a:gd name="T92" fmla="*/ 0 w 325"/>
                <a:gd name="T93" fmla="*/ 0 h 292"/>
                <a:gd name="T94" fmla="*/ 1 w 325"/>
                <a:gd name="T95" fmla="*/ 0 h 292"/>
                <a:gd name="T96" fmla="*/ 1 w 325"/>
                <a:gd name="T97" fmla="*/ 0 h 292"/>
                <a:gd name="T98" fmla="*/ 1 w 325"/>
                <a:gd name="T99" fmla="*/ 0 h 292"/>
                <a:gd name="T100" fmla="*/ 1 w 325"/>
                <a:gd name="T101" fmla="*/ 0 h 2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25"/>
                <a:gd name="T154" fmla="*/ 0 h 292"/>
                <a:gd name="T155" fmla="*/ 325 w 325"/>
                <a:gd name="T156" fmla="*/ 292 h 292"/>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25" h="292">
                  <a:moveTo>
                    <a:pt x="27" y="292"/>
                  </a:moveTo>
                  <a:lnTo>
                    <a:pt x="148" y="280"/>
                  </a:lnTo>
                  <a:lnTo>
                    <a:pt x="145" y="277"/>
                  </a:lnTo>
                  <a:lnTo>
                    <a:pt x="137" y="268"/>
                  </a:lnTo>
                  <a:lnTo>
                    <a:pt x="126" y="254"/>
                  </a:lnTo>
                  <a:lnTo>
                    <a:pt x="116" y="234"/>
                  </a:lnTo>
                  <a:lnTo>
                    <a:pt x="109" y="210"/>
                  </a:lnTo>
                  <a:lnTo>
                    <a:pt x="107" y="182"/>
                  </a:lnTo>
                  <a:lnTo>
                    <a:pt x="113" y="150"/>
                  </a:lnTo>
                  <a:lnTo>
                    <a:pt x="129" y="116"/>
                  </a:lnTo>
                  <a:lnTo>
                    <a:pt x="132" y="121"/>
                  </a:lnTo>
                  <a:lnTo>
                    <a:pt x="141" y="136"/>
                  </a:lnTo>
                  <a:lnTo>
                    <a:pt x="155" y="157"/>
                  </a:lnTo>
                  <a:lnTo>
                    <a:pt x="175" y="182"/>
                  </a:lnTo>
                  <a:lnTo>
                    <a:pt x="198" y="209"/>
                  </a:lnTo>
                  <a:lnTo>
                    <a:pt x="224" y="234"/>
                  </a:lnTo>
                  <a:lnTo>
                    <a:pt x="253" y="254"/>
                  </a:lnTo>
                  <a:lnTo>
                    <a:pt x="284" y="268"/>
                  </a:lnTo>
                  <a:lnTo>
                    <a:pt x="325" y="260"/>
                  </a:lnTo>
                  <a:lnTo>
                    <a:pt x="320" y="255"/>
                  </a:lnTo>
                  <a:lnTo>
                    <a:pt x="307" y="240"/>
                  </a:lnTo>
                  <a:lnTo>
                    <a:pt x="289" y="217"/>
                  </a:lnTo>
                  <a:lnTo>
                    <a:pt x="270" y="186"/>
                  </a:lnTo>
                  <a:lnTo>
                    <a:pt x="252" y="148"/>
                  </a:lnTo>
                  <a:lnTo>
                    <a:pt x="237" y="104"/>
                  </a:lnTo>
                  <a:lnTo>
                    <a:pt x="230" y="54"/>
                  </a:lnTo>
                  <a:lnTo>
                    <a:pt x="234" y="0"/>
                  </a:lnTo>
                  <a:lnTo>
                    <a:pt x="231" y="3"/>
                  </a:lnTo>
                  <a:lnTo>
                    <a:pt x="226" y="7"/>
                  </a:lnTo>
                  <a:lnTo>
                    <a:pt x="215" y="15"/>
                  </a:lnTo>
                  <a:lnTo>
                    <a:pt x="203" y="26"/>
                  </a:lnTo>
                  <a:lnTo>
                    <a:pt x="188" y="37"/>
                  </a:lnTo>
                  <a:lnTo>
                    <a:pt x="170" y="51"/>
                  </a:lnTo>
                  <a:lnTo>
                    <a:pt x="152" y="65"/>
                  </a:lnTo>
                  <a:lnTo>
                    <a:pt x="132" y="80"/>
                  </a:lnTo>
                  <a:lnTo>
                    <a:pt x="113" y="96"/>
                  </a:lnTo>
                  <a:lnTo>
                    <a:pt x="92" y="110"/>
                  </a:lnTo>
                  <a:lnTo>
                    <a:pt x="73" y="124"/>
                  </a:lnTo>
                  <a:lnTo>
                    <a:pt x="55" y="136"/>
                  </a:lnTo>
                  <a:lnTo>
                    <a:pt x="39" y="147"/>
                  </a:lnTo>
                  <a:lnTo>
                    <a:pt x="25" y="156"/>
                  </a:lnTo>
                  <a:lnTo>
                    <a:pt x="14" y="162"/>
                  </a:lnTo>
                  <a:lnTo>
                    <a:pt x="6" y="164"/>
                  </a:lnTo>
                  <a:lnTo>
                    <a:pt x="4" y="169"/>
                  </a:lnTo>
                  <a:lnTo>
                    <a:pt x="2" y="180"/>
                  </a:lnTo>
                  <a:lnTo>
                    <a:pt x="1" y="198"/>
                  </a:lnTo>
                  <a:lnTo>
                    <a:pt x="0" y="219"/>
                  </a:lnTo>
                  <a:lnTo>
                    <a:pt x="1" y="241"/>
                  </a:lnTo>
                  <a:lnTo>
                    <a:pt x="6" y="262"/>
                  </a:lnTo>
                  <a:lnTo>
                    <a:pt x="14" y="279"/>
                  </a:lnTo>
                  <a:lnTo>
                    <a:pt x="27" y="292"/>
                  </a:lnTo>
                  <a:close/>
                </a:path>
              </a:pathLst>
            </a:custGeom>
            <a:solidFill>
              <a:srgbClr val="7FD1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89" name="Freeform 1069">
              <a:extLst>
                <a:ext uri="{FF2B5EF4-FFF2-40B4-BE49-F238E27FC236}">
                  <a16:creationId xmlns:a16="http://schemas.microsoft.com/office/drawing/2014/main" id="{10C28260-C9B1-4927-B6A8-8B7E3A62E163}"/>
                </a:ext>
              </a:extLst>
            </p:cNvPr>
            <p:cNvSpPr>
              <a:spLocks/>
            </p:cNvSpPr>
            <p:nvPr/>
          </p:nvSpPr>
          <p:spPr bwMode="auto">
            <a:xfrm>
              <a:off x="2910" y="3705"/>
              <a:ext cx="424" cy="273"/>
            </a:xfrm>
            <a:custGeom>
              <a:avLst/>
              <a:gdLst>
                <a:gd name="T0" fmla="*/ 1 w 848"/>
                <a:gd name="T1" fmla="*/ 1 h 545"/>
                <a:gd name="T2" fmla="*/ 1 w 848"/>
                <a:gd name="T3" fmla="*/ 1 h 545"/>
                <a:gd name="T4" fmla="*/ 1 w 848"/>
                <a:gd name="T5" fmla="*/ 1 h 545"/>
                <a:gd name="T6" fmla="*/ 1 w 848"/>
                <a:gd name="T7" fmla="*/ 1 h 545"/>
                <a:gd name="T8" fmla="*/ 1 w 848"/>
                <a:gd name="T9" fmla="*/ 1 h 545"/>
                <a:gd name="T10" fmla="*/ 1 w 848"/>
                <a:gd name="T11" fmla="*/ 1 h 545"/>
                <a:gd name="T12" fmla="*/ 1 w 848"/>
                <a:gd name="T13" fmla="*/ 1 h 545"/>
                <a:gd name="T14" fmla="*/ 1 w 848"/>
                <a:gd name="T15" fmla="*/ 1 h 545"/>
                <a:gd name="T16" fmla="*/ 1 w 848"/>
                <a:gd name="T17" fmla="*/ 1 h 545"/>
                <a:gd name="T18" fmla="*/ 1 w 848"/>
                <a:gd name="T19" fmla="*/ 1 h 545"/>
                <a:gd name="T20" fmla="*/ 1 w 848"/>
                <a:gd name="T21" fmla="*/ 1 h 545"/>
                <a:gd name="T22" fmla="*/ 1 w 848"/>
                <a:gd name="T23" fmla="*/ 1 h 545"/>
                <a:gd name="T24" fmla="*/ 1 w 848"/>
                <a:gd name="T25" fmla="*/ 1 h 545"/>
                <a:gd name="T26" fmla="*/ 1 w 848"/>
                <a:gd name="T27" fmla="*/ 1 h 545"/>
                <a:gd name="T28" fmla="*/ 1 w 848"/>
                <a:gd name="T29" fmla="*/ 1 h 545"/>
                <a:gd name="T30" fmla="*/ 1 w 848"/>
                <a:gd name="T31" fmla="*/ 1 h 545"/>
                <a:gd name="T32" fmla="*/ 1 w 848"/>
                <a:gd name="T33" fmla="*/ 1 h 545"/>
                <a:gd name="T34" fmla="*/ 1 w 848"/>
                <a:gd name="T35" fmla="*/ 1 h 545"/>
                <a:gd name="T36" fmla="*/ 1 w 848"/>
                <a:gd name="T37" fmla="*/ 1 h 545"/>
                <a:gd name="T38" fmla="*/ 1 w 848"/>
                <a:gd name="T39" fmla="*/ 1 h 545"/>
                <a:gd name="T40" fmla="*/ 1 w 848"/>
                <a:gd name="T41" fmla="*/ 1 h 545"/>
                <a:gd name="T42" fmla="*/ 1 w 848"/>
                <a:gd name="T43" fmla="*/ 1 h 545"/>
                <a:gd name="T44" fmla="*/ 1 w 848"/>
                <a:gd name="T45" fmla="*/ 1 h 545"/>
                <a:gd name="T46" fmla="*/ 1 w 848"/>
                <a:gd name="T47" fmla="*/ 1 h 545"/>
                <a:gd name="T48" fmla="*/ 1 w 848"/>
                <a:gd name="T49" fmla="*/ 1 h 545"/>
                <a:gd name="T50" fmla="*/ 1 w 848"/>
                <a:gd name="T51" fmla="*/ 1 h 545"/>
                <a:gd name="T52" fmla="*/ 1 w 848"/>
                <a:gd name="T53" fmla="*/ 1 h 545"/>
                <a:gd name="T54" fmla="*/ 1 w 848"/>
                <a:gd name="T55" fmla="*/ 1 h 545"/>
                <a:gd name="T56" fmla="*/ 1 w 848"/>
                <a:gd name="T57" fmla="*/ 1 h 545"/>
                <a:gd name="T58" fmla="*/ 1 w 848"/>
                <a:gd name="T59" fmla="*/ 1 h 545"/>
                <a:gd name="T60" fmla="*/ 1 w 848"/>
                <a:gd name="T61" fmla="*/ 1 h 545"/>
                <a:gd name="T62" fmla="*/ 1 w 848"/>
                <a:gd name="T63" fmla="*/ 1 h 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848"/>
                <a:gd name="T97" fmla="*/ 0 h 545"/>
                <a:gd name="T98" fmla="*/ 848 w 848"/>
                <a:gd name="T99" fmla="*/ 545 h 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848" h="545">
                  <a:moveTo>
                    <a:pt x="92" y="101"/>
                  </a:moveTo>
                  <a:lnTo>
                    <a:pt x="96" y="101"/>
                  </a:lnTo>
                  <a:lnTo>
                    <a:pt x="108" y="102"/>
                  </a:lnTo>
                  <a:lnTo>
                    <a:pt x="127" y="102"/>
                  </a:lnTo>
                  <a:lnTo>
                    <a:pt x="151" y="103"/>
                  </a:lnTo>
                  <a:lnTo>
                    <a:pt x="182" y="103"/>
                  </a:lnTo>
                  <a:lnTo>
                    <a:pt x="218" y="102"/>
                  </a:lnTo>
                  <a:lnTo>
                    <a:pt x="258" y="100"/>
                  </a:lnTo>
                  <a:lnTo>
                    <a:pt x="302" y="97"/>
                  </a:lnTo>
                  <a:lnTo>
                    <a:pt x="349" y="93"/>
                  </a:lnTo>
                  <a:lnTo>
                    <a:pt x="399" y="87"/>
                  </a:lnTo>
                  <a:lnTo>
                    <a:pt x="449" y="79"/>
                  </a:lnTo>
                  <a:lnTo>
                    <a:pt x="502" y="68"/>
                  </a:lnTo>
                  <a:lnTo>
                    <a:pt x="555" y="56"/>
                  </a:lnTo>
                  <a:lnTo>
                    <a:pt x="608" y="41"/>
                  </a:lnTo>
                  <a:lnTo>
                    <a:pt x="660" y="22"/>
                  </a:lnTo>
                  <a:lnTo>
                    <a:pt x="711" y="0"/>
                  </a:lnTo>
                  <a:lnTo>
                    <a:pt x="717" y="13"/>
                  </a:lnTo>
                  <a:lnTo>
                    <a:pt x="732" y="47"/>
                  </a:lnTo>
                  <a:lnTo>
                    <a:pt x="754" y="98"/>
                  </a:lnTo>
                  <a:lnTo>
                    <a:pt x="778" y="163"/>
                  </a:lnTo>
                  <a:lnTo>
                    <a:pt x="803" y="238"/>
                  </a:lnTo>
                  <a:lnTo>
                    <a:pt x="825" y="316"/>
                  </a:lnTo>
                  <a:lnTo>
                    <a:pt x="841" y="397"/>
                  </a:lnTo>
                  <a:lnTo>
                    <a:pt x="848" y="473"/>
                  </a:lnTo>
                  <a:lnTo>
                    <a:pt x="846" y="473"/>
                  </a:lnTo>
                  <a:lnTo>
                    <a:pt x="841" y="474"/>
                  </a:lnTo>
                  <a:lnTo>
                    <a:pt x="832" y="476"/>
                  </a:lnTo>
                  <a:lnTo>
                    <a:pt x="820" y="479"/>
                  </a:lnTo>
                  <a:lnTo>
                    <a:pt x="805" y="481"/>
                  </a:lnTo>
                  <a:lnTo>
                    <a:pt x="788" y="484"/>
                  </a:lnTo>
                  <a:lnTo>
                    <a:pt x="767" y="488"/>
                  </a:lnTo>
                  <a:lnTo>
                    <a:pt x="744" y="491"/>
                  </a:lnTo>
                  <a:lnTo>
                    <a:pt x="720" y="495"/>
                  </a:lnTo>
                  <a:lnTo>
                    <a:pt x="694" y="499"/>
                  </a:lnTo>
                  <a:lnTo>
                    <a:pt x="665" y="504"/>
                  </a:lnTo>
                  <a:lnTo>
                    <a:pt x="635" y="508"/>
                  </a:lnTo>
                  <a:lnTo>
                    <a:pt x="603" y="513"/>
                  </a:lnTo>
                  <a:lnTo>
                    <a:pt x="570" y="517"/>
                  </a:lnTo>
                  <a:lnTo>
                    <a:pt x="537" y="521"/>
                  </a:lnTo>
                  <a:lnTo>
                    <a:pt x="502" y="526"/>
                  </a:lnTo>
                  <a:lnTo>
                    <a:pt x="467" y="529"/>
                  </a:lnTo>
                  <a:lnTo>
                    <a:pt x="432" y="533"/>
                  </a:lnTo>
                  <a:lnTo>
                    <a:pt x="395" y="536"/>
                  </a:lnTo>
                  <a:lnTo>
                    <a:pt x="360" y="540"/>
                  </a:lnTo>
                  <a:lnTo>
                    <a:pt x="325" y="542"/>
                  </a:lnTo>
                  <a:lnTo>
                    <a:pt x="289" y="544"/>
                  </a:lnTo>
                  <a:lnTo>
                    <a:pt x="255" y="545"/>
                  </a:lnTo>
                  <a:lnTo>
                    <a:pt x="220" y="545"/>
                  </a:lnTo>
                  <a:lnTo>
                    <a:pt x="188" y="545"/>
                  </a:lnTo>
                  <a:lnTo>
                    <a:pt x="156" y="545"/>
                  </a:lnTo>
                  <a:lnTo>
                    <a:pt x="126" y="543"/>
                  </a:lnTo>
                  <a:lnTo>
                    <a:pt x="97" y="541"/>
                  </a:lnTo>
                  <a:lnTo>
                    <a:pt x="69" y="537"/>
                  </a:lnTo>
                  <a:lnTo>
                    <a:pt x="44" y="533"/>
                  </a:lnTo>
                  <a:lnTo>
                    <a:pt x="21" y="528"/>
                  </a:lnTo>
                  <a:lnTo>
                    <a:pt x="0" y="521"/>
                  </a:lnTo>
                  <a:lnTo>
                    <a:pt x="1" y="507"/>
                  </a:lnTo>
                  <a:lnTo>
                    <a:pt x="4" y="468"/>
                  </a:lnTo>
                  <a:lnTo>
                    <a:pt x="8" y="413"/>
                  </a:lnTo>
                  <a:lnTo>
                    <a:pt x="16" y="345"/>
                  </a:lnTo>
                  <a:lnTo>
                    <a:pt x="28" y="275"/>
                  </a:lnTo>
                  <a:lnTo>
                    <a:pt x="44" y="205"/>
                  </a:lnTo>
                  <a:lnTo>
                    <a:pt x="66" y="146"/>
                  </a:lnTo>
                  <a:lnTo>
                    <a:pt x="92" y="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0" name="Freeform 1070">
              <a:extLst>
                <a:ext uri="{FF2B5EF4-FFF2-40B4-BE49-F238E27FC236}">
                  <a16:creationId xmlns:a16="http://schemas.microsoft.com/office/drawing/2014/main" id="{D158C87C-10A4-49E2-B91B-4F304E1D6FC6}"/>
                </a:ext>
              </a:extLst>
            </p:cNvPr>
            <p:cNvSpPr>
              <a:spLocks/>
            </p:cNvSpPr>
            <p:nvPr/>
          </p:nvSpPr>
          <p:spPr bwMode="auto">
            <a:xfrm>
              <a:off x="2939" y="3502"/>
              <a:ext cx="364" cy="457"/>
            </a:xfrm>
            <a:custGeom>
              <a:avLst/>
              <a:gdLst>
                <a:gd name="T0" fmla="*/ 1 w 728"/>
                <a:gd name="T1" fmla="*/ 1 h 914"/>
                <a:gd name="T2" fmla="*/ 1 w 728"/>
                <a:gd name="T3" fmla="*/ 1 h 914"/>
                <a:gd name="T4" fmla="*/ 1 w 728"/>
                <a:gd name="T5" fmla="*/ 1 h 914"/>
                <a:gd name="T6" fmla="*/ 0 w 728"/>
                <a:gd name="T7" fmla="*/ 1 h 914"/>
                <a:gd name="T8" fmla="*/ 1 w 728"/>
                <a:gd name="T9" fmla="*/ 1 h 914"/>
                <a:gd name="T10" fmla="*/ 1 w 728"/>
                <a:gd name="T11" fmla="*/ 1 h 914"/>
                <a:gd name="T12" fmla="*/ 1 w 728"/>
                <a:gd name="T13" fmla="*/ 1 h 914"/>
                <a:gd name="T14" fmla="*/ 1 w 728"/>
                <a:gd name="T15" fmla="*/ 1 h 914"/>
                <a:gd name="T16" fmla="*/ 1 w 728"/>
                <a:gd name="T17" fmla="*/ 1 h 914"/>
                <a:gd name="T18" fmla="*/ 1 w 728"/>
                <a:gd name="T19" fmla="*/ 1 h 914"/>
                <a:gd name="T20" fmla="*/ 1 w 728"/>
                <a:gd name="T21" fmla="*/ 1 h 914"/>
                <a:gd name="T22" fmla="*/ 1 w 728"/>
                <a:gd name="T23" fmla="*/ 1 h 914"/>
                <a:gd name="T24" fmla="*/ 1 w 728"/>
                <a:gd name="T25" fmla="*/ 1 h 914"/>
                <a:gd name="T26" fmla="*/ 1 w 728"/>
                <a:gd name="T27" fmla="*/ 1 h 914"/>
                <a:gd name="T28" fmla="*/ 1 w 728"/>
                <a:gd name="T29" fmla="*/ 1 h 914"/>
                <a:gd name="T30" fmla="*/ 1 w 728"/>
                <a:gd name="T31" fmla="*/ 1 h 914"/>
                <a:gd name="T32" fmla="*/ 1 w 728"/>
                <a:gd name="T33" fmla="*/ 1 h 914"/>
                <a:gd name="T34" fmla="*/ 1 w 728"/>
                <a:gd name="T35" fmla="*/ 1 h 914"/>
                <a:gd name="T36" fmla="*/ 1 w 728"/>
                <a:gd name="T37" fmla="*/ 1 h 914"/>
                <a:gd name="T38" fmla="*/ 1 w 728"/>
                <a:gd name="T39" fmla="*/ 1 h 914"/>
                <a:gd name="T40" fmla="*/ 1 w 728"/>
                <a:gd name="T41" fmla="*/ 1 h 914"/>
                <a:gd name="T42" fmla="*/ 1 w 728"/>
                <a:gd name="T43" fmla="*/ 1 h 914"/>
                <a:gd name="T44" fmla="*/ 1 w 728"/>
                <a:gd name="T45" fmla="*/ 1 h 914"/>
                <a:gd name="T46" fmla="*/ 1 w 728"/>
                <a:gd name="T47" fmla="*/ 1 h 914"/>
                <a:gd name="T48" fmla="*/ 1 w 728"/>
                <a:gd name="T49" fmla="*/ 1 h 914"/>
                <a:gd name="T50" fmla="*/ 1 w 728"/>
                <a:gd name="T51" fmla="*/ 1 h 914"/>
                <a:gd name="T52" fmla="*/ 1 w 728"/>
                <a:gd name="T53" fmla="*/ 1 h 914"/>
                <a:gd name="T54" fmla="*/ 1 w 728"/>
                <a:gd name="T55" fmla="*/ 1 h 914"/>
                <a:gd name="T56" fmla="*/ 1 w 728"/>
                <a:gd name="T57" fmla="*/ 1 h 914"/>
                <a:gd name="T58" fmla="*/ 1 w 728"/>
                <a:gd name="T59" fmla="*/ 1 h 914"/>
                <a:gd name="T60" fmla="*/ 1 w 728"/>
                <a:gd name="T61" fmla="*/ 1 h 914"/>
                <a:gd name="T62" fmla="*/ 1 w 728"/>
                <a:gd name="T63" fmla="*/ 1 h 914"/>
                <a:gd name="T64" fmla="*/ 1 w 728"/>
                <a:gd name="T65" fmla="*/ 1 h 914"/>
                <a:gd name="T66" fmla="*/ 1 w 728"/>
                <a:gd name="T67" fmla="*/ 1 h 914"/>
                <a:gd name="T68" fmla="*/ 1 w 728"/>
                <a:gd name="T69" fmla="*/ 1 h 914"/>
                <a:gd name="T70" fmla="*/ 1 w 728"/>
                <a:gd name="T71" fmla="*/ 1 h 914"/>
                <a:gd name="T72" fmla="*/ 1 w 728"/>
                <a:gd name="T73" fmla="*/ 1 h 9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728"/>
                <a:gd name="T112" fmla="*/ 0 h 914"/>
                <a:gd name="T113" fmla="*/ 728 w 728"/>
                <a:gd name="T114" fmla="*/ 914 h 914"/>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728" h="914">
                  <a:moveTo>
                    <a:pt x="57" y="555"/>
                  </a:moveTo>
                  <a:lnTo>
                    <a:pt x="54" y="565"/>
                  </a:lnTo>
                  <a:lnTo>
                    <a:pt x="47" y="593"/>
                  </a:lnTo>
                  <a:lnTo>
                    <a:pt x="37" y="636"/>
                  </a:lnTo>
                  <a:lnTo>
                    <a:pt x="25" y="686"/>
                  </a:lnTo>
                  <a:lnTo>
                    <a:pt x="14" y="743"/>
                  </a:lnTo>
                  <a:lnTo>
                    <a:pt x="5" y="799"/>
                  </a:lnTo>
                  <a:lnTo>
                    <a:pt x="0" y="852"/>
                  </a:lnTo>
                  <a:lnTo>
                    <a:pt x="1" y="898"/>
                  </a:lnTo>
                  <a:lnTo>
                    <a:pt x="134" y="914"/>
                  </a:lnTo>
                  <a:lnTo>
                    <a:pt x="131" y="902"/>
                  </a:lnTo>
                  <a:lnTo>
                    <a:pt x="127" y="867"/>
                  </a:lnTo>
                  <a:lnTo>
                    <a:pt x="121" y="817"/>
                  </a:lnTo>
                  <a:lnTo>
                    <a:pt x="114" y="758"/>
                  </a:lnTo>
                  <a:lnTo>
                    <a:pt x="108" y="697"/>
                  </a:lnTo>
                  <a:lnTo>
                    <a:pt x="105" y="640"/>
                  </a:lnTo>
                  <a:lnTo>
                    <a:pt x="105" y="593"/>
                  </a:lnTo>
                  <a:lnTo>
                    <a:pt x="109" y="563"/>
                  </a:lnTo>
                  <a:lnTo>
                    <a:pt x="113" y="577"/>
                  </a:lnTo>
                  <a:lnTo>
                    <a:pt x="124" y="613"/>
                  </a:lnTo>
                  <a:lnTo>
                    <a:pt x="140" y="664"/>
                  </a:lnTo>
                  <a:lnTo>
                    <a:pt x="160" y="724"/>
                  </a:lnTo>
                  <a:lnTo>
                    <a:pt x="181" y="787"/>
                  </a:lnTo>
                  <a:lnTo>
                    <a:pt x="200" y="843"/>
                  </a:lnTo>
                  <a:lnTo>
                    <a:pt x="219" y="887"/>
                  </a:lnTo>
                  <a:lnTo>
                    <a:pt x="234" y="911"/>
                  </a:lnTo>
                  <a:lnTo>
                    <a:pt x="238" y="911"/>
                  </a:lnTo>
                  <a:lnTo>
                    <a:pt x="252" y="910"/>
                  </a:lnTo>
                  <a:lnTo>
                    <a:pt x="274" y="908"/>
                  </a:lnTo>
                  <a:lnTo>
                    <a:pt x="303" y="905"/>
                  </a:lnTo>
                  <a:lnTo>
                    <a:pt x="337" y="903"/>
                  </a:lnTo>
                  <a:lnTo>
                    <a:pt x="375" y="900"/>
                  </a:lnTo>
                  <a:lnTo>
                    <a:pt x="417" y="896"/>
                  </a:lnTo>
                  <a:lnTo>
                    <a:pt x="461" y="891"/>
                  </a:lnTo>
                  <a:lnTo>
                    <a:pt x="504" y="887"/>
                  </a:lnTo>
                  <a:lnTo>
                    <a:pt x="547" y="882"/>
                  </a:lnTo>
                  <a:lnTo>
                    <a:pt x="589" y="878"/>
                  </a:lnTo>
                  <a:lnTo>
                    <a:pt x="628" y="872"/>
                  </a:lnTo>
                  <a:lnTo>
                    <a:pt x="662" y="867"/>
                  </a:lnTo>
                  <a:lnTo>
                    <a:pt x="691" y="861"/>
                  </a:lnTo>
                  <a:lnTo>
                    <a:pt x="713" y="857"/>
                  </a:lnTo>
                  <a:lnTo>
                    <a:pt x="728" y="851"/>
                  </a:lnTo>
                  <a:lnTo>
                    <a:pt x="727" y="837"/>
                  </a:lnTo>
                  <a:lnTo>
                    <a:pt x="723" y="799"/>
                  </a:lnTo>
                  <a:lnTo>
                    <a:pt x="716" y="744"/>
                  </a:lnTo>
                  <a:lnTo>
                    <a:pt x="706" y="676"/>
                  </a:lnTo>
                  <a:lnTo>
                    <a:pt x="692" y="603"/>
                  </a:lnTo>
                  <a:lnTo>
                    <a:pt x="674" y="532"/>
                  </a:lnTo>
                  <a:lnTo>
                    <a:pt x="651" y="466"/>
                  </a:lnTo>
                  <a:lnTo>
                    <a:pt x="622" y="415"/>
                  </a:lnTo>
                  <a:lnTo>
                    <a:pt x="660" y="155"/>
                  </a:lnTo>
                  <a:lnTo>
                    <a:pt x="684" y="56"/>
                  </a:lnTo>
                  <a:lnTo>
                    <a:pt x="525" y="0"/>
                  </a:lnTo>
                  <a:lnTo>
                    <a:pt x="517" y="135"/>
                  </a:lnTo>
                  <a:lnTo>
                    <a:pt x="473" y="147"/>
                  </a:lnTo>
                  <a:lnTo>
                    <a:pt x="405" y="127"/>
                  </a:lnTo>
                  <a:lnTo>
                    <a:pt x="405" y="131"/>
                  </a:lnTo>
                  <a:lnTo>
                    <a:pt x="407" y="144"/>
                  </a:lnTo>
                  <a:lnTo>
                    <a:pt x="408" y="163"/>
                  </a:lnTo>
                  <a:lnTo>
                    <a:pt x="409" y="190"/>
                  </a:lnTo>
                  <a:lnTo>
                    <a:pt x="408" y="220"/>
                  </a:lnTo>
                  <a:lnTo>
                    <a:pt x="407" y="253"/>
                  </a:lnTo>
                  <a:lnTo>
                    <a:pt x="402" y="289"/>
                  </a:lnTo>
                  <a:lnTo>
                    <a:pt x="396" y="326"/>
                  </a:lnTo>
                  <a:lnTo>
                    <a:pt x="387" y="362"/>
                  </a:lnTo>
                  <a:lnTo>
                    <a:pt x="374" y="396"/>
                  </a:lnTo>
                  <a:lnTo>
                    <a:pt x="358" y="428"/>
                  </a:lnTo>
                  <a:lnTo>
                    <a:pt x="337" y="456"/>
                  </a:lnTo>
                  <a:lnTo>
                    <a:pt x="312" y="478"/>
                  </a:lnTo>
                  <a:lnTo>
                    <a:pt x="281" y="493"/>
                  </a:lnTo>
                  <a:lnTo>
                    <a:pt x="244" y="500"/>
                  </a:lnTo>
                  <a:lnTo>
                    <a:pt x="202" y="499"/>
                  </a:lnTo>
                  <a:lnTo>
                    <a:pt x="46" y="503"/>
                  </a:lnTo>
                  <a:lnTo>
                    <a:pt x="57" y="555"/>
                  </a:lnTo>
                  <a:close/>
                </a:path>
              </a:pathLst>
            </a:custGeom>
            <a:solidFill>
              <a:srgbClr val="7FD1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1" name="Freeform 1071">
              <a:extLst>
                <a:ext uri="{FF2B5EF4-FFF2-40B4-BE49-F238E27FC236}">
                  <a16:creationId xmlns:a16="http://schemas.microsoft.com/office/drawing/2014/main" id="{101D1FAC-D7C3-4C92-93A1-0E6598A4F831}"/>
                </a:ext>
              </a:extLst>
            </p:cNvPr>
            <p:cNvSpPr>
              <a:spLocks/>
            </p:cNvSpPr>
            <p:nvPr/>
          </p:nvSpPr>
          <p:spPr bwMode="auto">
            <a:xfrm>
              <a:off x="2956" y="3709"/>
              <a:ext cx="307" cy="91"/>
            </a:xfrm>
            <a:custGeom>
              <a:avLst/>
              <a:gdLst>
                <a:gd name="T0" fmla="*/ 0 w 615"/>
                <a:gd name="T1" fmla="*/ 1 h 180"/>
                <a:gd name="T2" fmla="*/ 0 w 615"/>
                <a:gd name="T3" fmla="*/ 1 h 180"/>
                <a:gd name="T4" fmla="*/ 0 w 615"/>
                <a:gd name="T5" fmla="*/ 1 h 180"/>
                <a:gd name="T6" fmla="*/ 0 w 615"/>
                <a:gd name="T7" fmla="*/ 1 h 180"/>
                <a:gd name="T8" fmla="*/ 0 w 615"/>
                <a:gd name="T9" fmla="*/ 1 h 180"/>
                <a:gd name="T10" fmla="*/ 0 w 615"/>
                <a:gd name="T11" fmla="*/ 1 h 180"/>
                <a:gd name="T12" fmla="*/ 0 w 615"/>
                <a:gd name="T13" fmla="*/ 1 h 180"/>
                <a:gd name="T14" fmla="*/ 0 w 615"/>
                <a:gd name="T15" fmla="*/ 1 h 180"/>
                <a:gd name="T16" fmla="*/ 0 w 615"/>
                <a:gd name="T17" fmla="*/ 1 h 180"/>
                <a:gd name="T18" fmla="*/ 0 w 615"/>
                <a:gd name="T19" fmla="*/ 1 h 180"/>
                <a:gd name="T20" fmla="*/ 0 w 615"/>
                <a:gd name="T21" fmla="*/ 1 h 180"/>
                <a:gd name="T22" fmla="*/ 0 w 615"/>
                <a:gd name="T23" fmla="*/ 1 h 180"/>
                <a:gd name="T24" fmla="*/ 0 w 615"/>
                <a:gd name="T25" fmla="*/ 1 h 180"/>
                <a:gd name="T26" fmla="*/ 0 w 615"/>
                <a:gd name="T27" fmla="*/ 1 h 180"/>
                <a:gd name="T28" fmla="*/ 0 w 615"/>
                <a:gd name="T29" fmla="*/ 1 h 180"/>
                <a:gd name="T30" fmla="*/ 0 w 615"/>
                <a:gd name="T31" fmla="*/ 1 h 180"/>
                <a:gd name="T32" fmla="*/ 0 w 615"/>
                <a:gd name="T33" fmla="*/ 1 h 180"/>
                <a:gd name="T34" fmla="*/ 0 w 615"/>
                <a:gd name="T35" fmla="*/ 0 h 180"/>
                <a:gd name="T36" fmla="*/ 0 w 615"/>
                <a:gd name="T37" fmla="*/ 1 h 180"/>
                <a:gd name="T38" fmla="*/ 0 w 615"/>
                <a:gd name="T39" fmla="*/ 1 h 180"/>
                <a:gd name="T40" fmla="*/ 0 w 615"/>
                <a:gd name="T41" fmla="*/ 1 h 180"/>
                <a:gd name="T42" fmla="*/ 0 w 615"/>
                <a:gd name="T43" fmla="*/ 1 h 180"/>
                <a:gd name="T44" fmla="*/ 0 w 615"/>
                <a:gd name="T45" fmla="*/ 1 h 180"/>
                <a:gd name="T46" fmla="*/ 0 w 615"/>
                <a:gd name="T47" fmla="*/ 1 h 180"/>
                <a:gd name="T48" fmla="*/ 0 w 615"/>
                <a:gd name="T49" fmla="*/ 1 h 180"/>
                <a:gd name="T50" fmla="*/ 0 w 615"/>
                <a:gd name="T51" fmla="*/ 1 h 180"/>
                <a:gd name="T52" fmla="*/ 0 w 615"/>
                <a:gd name="T53" fmla="*/ 1 h 180"/>
                <a:gd name="T54" fmla="*/ 0 w 615"/>
                <a:gd name="T55" fmla="*/ 1 h 180"/>
                <a:gd name="T56" fmla="*/ 0 w 615"/>
                <a:gd name="T57" fmla="*/ 1 h 180"/>
                <a:gd name="T58" fmla="*/ 0 w 615"/>
                <a:gd name="T59" fmla="*/ 1 h 180"/>
                <a:gd name="T60" fmla="*/ 0 w 615"/>
                <a:gd name="T61" fmla="*/ 1 h 180"/>
                <a:gd name="T62" fmla="*/ 0 w 615"/>
                <a:gd name="T63" fmla="*/ 1 h 180"/>
                <a:gd name="T64" fmla="*/ 0 w 615"/>
                <a:gd name="T65" fmla="*/ 1 h 180"/>
                <a:gd name="T66" fmla="*/ 0 w 615"/>
                <a:gd name="T67" fmla="*/ 1 h 180"/>
                <a:gd name="T68" fmla="*/ 0 w 615"/>
                <a:gd name="T69" fmla="*/ 1 h 180"/>
                <a:gd name="T70" fmla="*/ 0 w 615"/>
                <a:gd name="T71" fmla="*/ 1 h 180"/>
                <a:gd name="T72" fmla="*/ 0 w 615"/>
                <a:gd name="T73" fmla="*/ 1 h 18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15"/>
                <a:gd name="T112" fmla="*/ 0 h 180"/>
                <a:gd name="T113" fmla="*/ 615 w 615"/>
                <a:gd name="T114" fmla="*/ 180 h 18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15" h="180">
                  <a:moveTo>
                    <a:pt x="0" y="64"/>
                  </a:moveTo>
                  <a:lnTo>
                    <a:pt x="3" y="65"/>
                  </a:lnTo>
                  <a:lnTo>
                    <a:pt x="8" y="69"/>
                  </a:lnTo>
                  <a:lnTo>
                    <a:pt x="18" y="74"/>
                  </a:lnTo>
                  <a:lnTo>
                    <a:pt x="31" y="80"/>
                  </a:lnTo>
                  <a:lnTo>
                    <a:pt x="48" y="88"/>
                  </a:lnTo>
                  <a:lnTo>
                    <a:pt x="68" y="96"/>
                  </a:lnTo>
                  <a:lnTo>
                    <a:pt x="91" y="105"/>
                  </a:lnTo>
                  <a:lnTo>
                    <a:pt x="117" y="114"/>
                  </a:lnTo>
                  <a:lnTo>
                    <a:pt x="147" y="122"/>
                  </a:lnTo>
                  <a:lnTo>
                    <a:pt x="178" y="127"/>
                  </a:lnTo>
                  <a:lnTo>
                    <a:pt x="212" y="133"/>
                  </a:lnTo>
                  <a:lnTo>
                    <a:pt x="249" y="137"/>
                  </a:lnTo>
                  <a:lnTo>
                    <a:pt x="287" y="138"/>
                  </a:lnTo>
                  <a:lnTo>
                    <a:pt x="329" y="137"/>
                  </a:lnTo>
                  <a:lnTo>
                    <a:pt x="371" y="132"/>
                  </a:lnTo>
                  <a:lnTo>
                    <a:pt x="416" y="124"/>
                  </a:lnTo>
                  <a:lnTo>
                    <a:pt x="589" y="0"/>
                  </a:lnTo>
                  <a:lnTo>
                    <a:pt x="615" y="32"/>
                  </a:lnTo>
                  <a:lnTo>
                    <a:pt x="432" y="168"/>
                  </a:lnTo>
                  <a:lnTo>
                    <a:pt x="430" y="168"/>
                  </a:lnTo>
                  <a:lnTo>
                    <a:pt x="422" y="170"/>
                  </a:lnTo>
                  <a:lnTo>
                    <a:pt x="410" y="171"/>
                  </a:lnTo>
                  <a:lnTo>
                    <a:pt x="393" y="173"/>
                  </a:lnTo>
                  <a:lnTo>
                    <a:pt x="374" y="176"/>
                  </a:lnTo>
                  <a:lnTo>
                    <a:pt x="349" y="178"/>
                  </a:lnTo>
                  <a:lnTo>
                    <a:pt x="323" y="179"/>
                  </a:lnTo>
                  <a:lnTo>
                    <a:pt x="294" y="180"/>
                  </a:lnTo>
                  <a:lnTo>
                    <a:pt x="262" y="180"/>
                  </a:lnTo>
                  <a:lnTo>
                    <a:pt x="228" y="178"/>
                  </a:lnTo>
                  <a:lnTo>
                    <a:pt x="194" y="175"/>
                  </a:lnTo>
                  <a:lnTo>
                    <a:pt x="157" y="170"/>
                  </a:lnTo>
                  <a:lnTo>
                    <a:pt x="120" y="162"/>
                  </a:lnTo>
                  <a:lnTo>
                    <a:pt x="83" y="153"/>
                  </a:lnTo>
                  <a:lnTo>
                    <a:pt x="45" y="140"/>
                  </a:lnTo>
                  <a:lnTo>
                    <a:pt x="8" y="124"/>
                  </a:lnTo>
                  <a:lnTo>
                    <a:pt x="0" y="6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2" name="Freeform 1072">
              <a:extLst>
                <a:ext uri="{FF2B5EF4-FFF2-40B4-BE49-F238E27FC236}">
                  <a16:creationId xmlns:a16="http://schemas.microsoft.com/office/drawing/2014/main" id="{61015449-598A-47B3-B9B9-C6A33E6BEC76}"/>
                </a:ext>
              </a:extLst>
            </p:cNvPr>
            <p:cNvSpPr>
              <a:spLocks/>
            </p:cNvSpPr>
            <p:nvPr/>
          </p:nvSpPr>
          <p:spPr bwMode="auto">
            <a:xfrm>
              <a:off x="3044" y="3800"/>
              <a:ext cx="102" cy="113"/>
            </a:xfrm>
            <a:custGeom>
              <a:avLst/>
              <a:gdLst>
                <a:gd name="T0" fmla="*/ 0 w 203"/>
                <a:gd name="T1" fmla="*/ 0 h 227"/>
                <a:gd name="T2" fmla="*/ 1 w 203"/>
                <a:gd name="T3" fmla="*/ 0 h 227"/>
                <a:gd name="T4" fmla="*/ 1 w 203"/>
                <a:gd name="T5" fmla="*/ 0 h 227"/>
                <a:gd name="T6" fmla="*/ 1 w 203"/>
                <a:gd name="T7" fmla="*/ 0 h 227"/>
                <a:gd name="T8" fmla="*/ 1 w 203"/>
                <a:gd name="T9" fmla="*/ 0 h 227"/>
                <a:gd name="T10" fmla="*/ 1 w 203"/>
                <a:gd name="T11" fmla="*/ 0 h 227"/>
                <a:gd name="T12" fmla="*/ 1 w 203"/>
                <a:gd name="T13" fmla="*/ 0 h 227"/>
                <a:gd name="T14" fmla="*/ 1 w 203"/>
                <a:gd name="T15" fmla="*/ 0 h 227"/>
                <a:gd name="T16" fmla="*/ 1 w 203"/>
                <a:gd name="T17" fmla="*/ 0 h 227"/>
                <a:gd name="T18" fmla="*/ 1 w 203"/>
                <a:gd name="T19" fmla="*/ 0 h 227"/>
                <a:gd name="T20" fmla="*/ 1 w 203"/>
                <a:gd name="T21" fmla="*/ 0 h 227"/>
                <a:gd name="T22" fmla="*/ 0 w 203"/>
                <a:gd name="T23" fmla="*/ 0 h 22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3"/>
                <a:gd name="T37" fmla="*/ 0 h 227"/>
                <a:gd name="T38" fmla="*/ 203 w 203"/>
                <a:gd name="T39" fmla="*/ 227 h 22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3" h="227">
                  <a:moveTo>
                    <a:pt x="0" y="4"/>
                  </a:moveTo>
                  <a:lnTo>
                    <a:pt x="92" y="227"/>
                  </a:lnTo>
                  <a:lnTo>
                    <a:pt x="93" y="216"/>
                  </a:lnTo>
                  <a:lnTo>
                    <a:pt x="97" y="187"/>
                  </a:lnTo>
                  <a:lnTo>
                    <a:pt x="104" y="150"/>
                  </a:lnTo>
                  <a:lnTo>
                    <a:pt x="115" y="116"/>
                  </a:lnTo>
                  <a:lnTo>
                    <a:pt x="130" y="90"/>
                  </a:lnTo>
                  <a:lnTo>
                    <a:pt x="147" y="86"/>
                  </a:lnTo>
                  <a:lnTo>
                    <a:pt x="169" y="110"/>
                  </a:lnTo>
                  <a:lnTo>
                    <a:pt x="195" y="172"/>
                  </a:lnTo>
                  <a:lnTo>
                    <a:pt x="203" y="0"/>
                  </a:lnTo>
                  <a:lnTo>
                    <a:pt x="0" y="4"/>
                  </a:lnTo>
                  <a:close/>
                </a:path>
              </a:pathLst>
            </a:custGeom>
            <a:solidFill>
              <a:srgbClr val="B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3" name="Freeform 1073">
              <a:extLst>
                <a:ext uri="{FF2B5EF4-FFF2-40B4-BE49-F238E27FC236}">
                  <a16:creationId xmlns:a16="http://schemas.microsoft.com/office/drawing/2014/main" id="{9A53AD86-0F5D-47F5-BE1F-2F0BDE3353B7}"/>
                </a:ext>
              </a:extLst>
            </p:cNvPr>
            <p:cNvSpPr>
              <a:spLocks/>
            </p:cNvSpPr>
            <p:nvPr/>
          </p:nvSpPr>
          <p:spPr bwMode="auto">
            <a:xfrm>
              <a:off x="2828" y="3941"/>
              <a:ext cx="856" cy="168"/>
            </a:xfrm>
            <a:custGeom>
              <a:avLst/>
              <a:gdLst>
                <a:gd name="T0" fmla="*/ 1 w 1710"/>
                <a:gd name="T1" fmla="*/ 0 h 336"/>
                <a:gd name="T2" fmla="*/ 0 w 1710"/>
                <a:gd name="T3" fmla="*/ 1 h 336"/>
                <a:gd name="T4" fmla="*/ 1 w 1710"/>
                <a:gd name="T5" fmla="*/ 1 h 336"/>
                <a:gd name="T6" fmla="*/ 1 w 1710"/>
                <a:gd name="T7" fmla="*/ 1 h 336"/>
                <a:gd name="T8" fmla="*/ 1 w 1710"/>
                <a:gd name="T9" fmla="*/ 0 h 336"/>
                <a:gd name="T10" fmla="*/ 0 60000 65536"/>
                <a:gd name="T11" fmla="*/ 0 60000 65536"/>
                <a:gd name="T12" fmla="*/ 0 60000 65536"/>
                <a:gd name="T13" fmla="*/ 0 60000 65536"/>
                <a:gd name="T14" fmla="*/ 0 60000 65536"/>
                <a:gd name="T15" fmla="*/ 0 w 1710"/>
                <a:gd name="T16" fmla="*/ 0 h 336"/>
                <a:gd name="T17" fmla="*/ 1710 w 1710"/>
                <a:gd name="T18" fmla="*/ 336 h 336"/>
              </a:gdLst>
              <a:ahLst/>
              <a:cxnLst>
                <a:cxn ang="T10">
                  <a:pos x="T0" y="T1"/>
                </a:cxn>
                <a:cxn ang="T11">
                  <a:pos x="T2" y="T3"/>
                </a:cxn>
                <a:cxn ang="T12">
                  <a:pos x="T4" y="T5"/>
                </a:cxn>
                <a:cxn ang="T13">
                  <a:pos x="T6" y="T7"/>
                </a:cxn>
                <a:cxn ang="T14">
                  <a:pos x="T8" y="T9"/>
                </a:cxn>
              </a:cxnLst>
              <a:rect l="T15" t="T16" r="T17" b="T18"/>
              <a:pathLst>
                <a:path w="1710" h="336">
                  <a:moveTo>
                    <a:pt x="776" y="0"/>
                  </a:moveTo>
                  <a:lnTo>
                    <a:pt x="0" y="56"/>
                  </a:lnTo>
                  <a:lnTo>
                    <a:pt x="592" y="336"/>
                  </a:lnTo>
                  <a:lnTo>
                    <a:pt x="1710" y="32"/>
                  </a:lnTo>
                  <a:lnTo>
                    <a:pt x="77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4" name="Freeform 1074">
              <a:extLst>
                <a:ext uri="{FF2B5EF4-FFF2-40B4-BE49-F238E27FC236}">
                  <a16:creationId xmlns:a16="http://schemas.microsoft.com/office/drawing/2014/main" id="{DAAC805E-4A3A-40E4-B460-E9065BA6FFAB}"/>
                </a:ext>
              </a:extLst>
            </p:cNvPr>
            <p:cNvSpPr>
              <a:spLocks/>
            </p:cNvSpPr>
            <p:nvPr/>
          </p:nvSpPr>
          <p:spPr bwMode="auto">
            <a:xfrm>
              <a:off x="2896" y="3969"/>
              <a:ext cx="680" cy="116"/>
            </a:xfrm>
            <a:custGeom>
              <a:avLst/>
              <a:gdLst>
                <a:gd name="T0" fmla="*/ 0 w 1359"/>
                <a:gd name="T1" fmla="*/ 1 h 232"/>
                <a:gd name="T2" fmla="*/ 1 w 1359"/>
                <a:gd name="T3" fmla="*/ 1 h 232"/>
                <a:gd name="T4" fmla="*/ 1 w 1359"/>
                <a:gd name="T5" fmla="*/ 0 h 232"/>
                <a:gd name="T6" fmla="*/ 1 w 1359"/>
                <a:gd name="T7" fmla="*/ 1 h 232"/>
                <a:gd name="T8" fmla="*/ 0 w 1359"/>
                <a:gd name="T9" fmla="*/ 1 h 232"/>
                <a:gd name="T10" fmla="*/ 0 60000 65536"/>
                <a:gd name="T11" fmla="*/ 0 60000 65536"/>
                <a:gd name="T12" fmla="*/ 0 60000 65536"/>
                <a:gd name="T13" fmla="*/ 0 60000 65536"/>
                <a:gd name="T14" fmla="*/ 0 60000 65536"/>
                <a:gd name="T15" fmla="*/ 0 w 1359"/>
                <a:gd name="T16" fmla="*/ 0 h 232"/>
                <a:gd name="T17" fmla="*/ 1359 w 1359"/>
                <a:gd name="T18" fmla="*/ 232 h 232"/>
              </a:gdLst>
              <a:ahLst/>
              <a:cxnLst>
                <a:cxn ang="T10">
                  <a:pos x="T0" y="T1"/>
                </a:cxn>
                <a:cxn ang="T11">
                  <a:pos x="T2" y="T3"/>
                </a:cxn>
                <a:cxn ang="T12">
                  <a:pos x="T4" y="T5"/>
                </a:cxn>
                <a:cxn ang="T13">
                  <a:pos x="T6" y="T7"/>
                </a:cxn>
                <a:cxn ang="T14">
                  <a:pos x="T8" y="T9"/>
                </a:cxn>
              </a:cxnLst>
              <a:rect l="T15" t="T16" r="T17" b="T18"/>
              <a:pathLst>
                <a:path w="1359" h="232">
                  <a:moveTo>
                    <a:pt x="0" y="32"/>
                  </a:moveTo>
                  <a:lnTo>
                    <a:pt x="456" y="232"/>
                  </a:lnTo>
                  <a:lnTo>
                    <a:pt x="1359" y="0"/>
                  </a:lnTo>
                  <a:lnTo>
                    <a:pt x="695" y="15"/>
                  </a:lnTo>
                  <a:lnTo>
                    <a:pt x="0" y="32"/>
                  </a:lnTo>
                  <a:close/>
                </a:path>
              </a:pathLst>
            </a:custGeom>
            <a:solidFill>
              <a:srgbClr val="BFDD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5" name="Freeform 1075">
              <a:extLst>
                <a:ext uri="{FF2B5EF4-FFF2-40B4-BE49-F238E27FC236}">
                  <a16:creationId xmlns:a16="http://schemas.microsoft.com/office/drawing/2014/main" id="{4902A43C-EB7B-4AF0-811D-CC48C3BD53FF}"/>
                </a:ext>
              </a:extLst>
            </p:cNvPr>
            <p:cNvSpPr>
              <a:spLocks/>
            </p:cNvSpPr>
            <p:nvPr/>
          </p:nvSpPr>
          <p:spPr bwMode="auto">
            <a:xfrm>
              <a:off x="3519" y="3603"/>
              <a:ext cx="269" cy="387"/>
            </a:xfrm>
            <a:custGeom>
              <a:avLst/>
              <a:gdLst>
                <a:gd name="T0" fmla="*/ 1 w 538"/>
                <a:gd name="T1" fmla="*/ 1 h 773"/>
                <a:gd name="T2" fmla="*/ 1 w 538"/>
                <a:gd name="T3" fmla="*/ 1 h 773"/>
                <a:gd name="T4" fmla="*/ 1 w 538"/>
                <a:gd name="T5" fmla="*/ 1 h 773"/>
                <a:gd name="T6" fmla="*/ 1 w 538"/>
                <a:gd name="T7" fmla="*/ 1 h 773"/>
                <a:gd name="T8" fmla="*/ 1 w 538"/>
                <a:gd name="T9" fmla="*/ 1 h 773"/>
                <a:gd name="T10" fmla="*/ 1 w 538"/>
                <a:gd name="T11" fmla="*/ 1 h 773"/>
                <a:gd name="T12" fmla="*/ 1 w 538"/>
                <a:gd name="T13" fmla="*/ 1 h 773"/>
                <a:gd name="T14" fmla="*/ 1 w 538"/>
                <a:gd name="T15" fmla="*/ 1 h 773"/>
                <a:gd name="T16" fmla="*/ 1 w 538"/>
                <a:gd name="T17" fmla="*/ 1 h 773"/>
                <a:gd name="T18" fmla="*/ 1 w 538"/>
                <a:gd name="T19" fmla="*/ 1 h 773"/>
                <a:gd name="T20" fmla="*/ 1 w 538"/>
                <a:gd name="T21" fmla="*/ 1 h 773"/>
                <a:gd name="T22" fmla="*/ 1 w 538"/>
                <a:gd name="T23" fmla="*/ 1 h 773"/>
                <a:gd name="T24" fmla="*/ 1 w 538"/>
                <a:gd name="T25" fmla="*/ 1 h 773"/>
                <a:gd name="T26" fmla="*/ 1 w 538"/>
                <a:gd name="T27" fmla="*/ 1 h 773"/>
                <a:gd name="T28" fmla="*/ 1 w 538"/>
                <a:gd name="T29" fmla="*/ 1 h 773"/>
                <a:gd name="T30" fmla="*/ 1 w 538"/>
                <a:gd name="T31" fmla="*/ 1 h 773"/>
                <a:gd name="T32" fmla="*/ 1 w 538"/>
                <a:gd name="T33" fmla="*/ 1 h 773"/>
                <a:gd name="T34" fmla="*/ 1 w 538"/>
                <a:gd name="T35" fmla="*/ 1 h 773"/>
                <a:gd name="T36" fmla="*/ 1 w 538"/>
                <a:gd name="T37" fmla="*/ 1 h 773"/>
                <a:gd name="T38" fmla="*/ 1 w 538"/>
                <a:gd name="T39" fmla="*/ 1 h 773"/>
                <a:gd name="T40" fmla="*/ 1 w 538"/>
                <a:gd name="T41" fmla="*/ 1 h 773"/>
                <a:gd name="T42" fmla="*/ 1 w 538"/>
                <a:gd name="T43" fmla="*/ 1 h 773"/>
                <a:gd name="T44" fmla="*/ 1 w 538"/>
                <a:gd name="T45" fmla="*/ 1 h 773"/>
                <a:gd name="T46" fmla="*/ 1 w 538"/>
                <a:gd name="T47" fmla="*/ 1 h 773"/>
                <a:gd name="T48" fmla="*/ 1 w 538"/>
                <a:gd name="T49" fmla="*/ 1 h 773"/>
                <a:gd name="T50" fmla="*/ 1 w 538"/>
                <a:gd name="T51" fmla="*/ 1 h 773"/>
                <a:gd name="T52" fmla="*/ 1 w 538"/>
                <a:gd name="T53" fmla="*/ 1 h 773"/>
                <a:gd name="T54" fmla="*/ 1 w 538"/>
                <a:gd name="T55" fmla="*/ 1 h 773"/>
                <a:gd name="T56" fmla="*/ 1 w 538"/>
                <a:gd name="T57" fmla="*/ 1 h 773"/>
                <a:gd name="T58" fmla="*/ 1 w 538"/>
                <a:gd name="T59" fmla="*/ 1 h 773"/>
                <a:gd name="T60" fmla="*/ 1 w 538"/>
                <a:gd name="T61" fmla="*/ 1 h 773"/>
                <a:gd name="T62" fmla="*/ 1 w 538"/>
                <a:gd name="T63" fmla="*/ 1 h 773"/>
                <a:gd name="T64" fmla="*/ 1 w 538"/>
                <a:gd name="T65" fmla="*/ 1 h 773"/>
                <a:gd name="T66" fmla="*/ 1 w 538"/>
                <a:gd name="T67" fmla="*/ 1 h 773"/>
                <a:gd name="T68" fmla="*/ 1 w 538"/>
                <a:gd name="T69" fmla="*/ 1 h 773"/>
                <a:gd name="T70" fmla="*/ 1 w 538"/>
                <a:gd name="T71" fmla="*/ 1 h 773"/>
                <a:gd name="T72" fmla="*/ 1 w 538"/>
                <a:gd name="T73" fmla="*/ 1 h 773"/>
                <a:gd name="T74" fmla="*/ 1 w 538"/>
                <a:gd name="T75" fmla="*/ 1 h 773"/>
                <a:gd name="T76" fmla="*/ 1 w 538"/>
                <a:gd name="T77" fmla="*/ 1 h 773"/>
                <a:gd name="T78" fmla="*/ 1 w 538"/>
                <a:gd name="T79" fmla="*/ 1 h 773"/>
                <a:gd name="T80" fmla="*/ 1 w 538"/>
                <a:gd name="T81" fmla="*/ 1 h 773"/>
                <a:gd name="T82" fmla="*/ 1 w 538"/>
                <a:gd name="T83" fmla="*/ 1 h 773"/>
                <a:gd name="T84" fmla="*/ 1 w 538"/>
                <a:gd name="T85" fmla="*/ 1 h 773"/>
                <a:gd name="T86" fmla="*/ 1 w 538"/>
                <a:gd name="T87" fmla="*/ 1 h 773"/>
                <a:gd name="T88" fmla="*/ 1 w 538"/>
                <a:gd name="T89" fmla="*/ 1 h 773"/>
                <a:gd name="T90" fmla="*/ 1 w 538"/>
                <a:gd name="T91" fmla="*/ 1 h 773"/>
                <a:gd name="T92" fmla="*/ 1 w 538"/>
                <a:gd name="T93" fmla="*/ 1 h 773"/>
                <a:gd name="T94" fmla="*/ 1 w 538"/>
                <a:gd name="T95" fmla="*/ 1 h 773"/>
                <a:gd name="T96" fmla="*/ 1 w 538"/>
                <a:gd name="T97" fmla="*/ 1 h 773"/>
                <a:gd name="T98" fmla="*/ 1 w 538"/>
                <a:gd name="T99" fmla="*/ 1 h 773"/>
                <a:gd name="T100" fmla="*/ 1 w 538"/>
                <a:gd name="T101" fmla="*/ 1 h 773"/>
                <a:gd name="T102" fmla="*/ 1 w 538"/>
                <a:gd name="T103" fmla="*/ 1 h 773"/>
                <a:gd name="T104" fmla="*/ 1 w 538"/>
                <a:gd name="T105" fmla="*/ 1 h 773"/>
                <a:gd name="T106" fmla="*/ 1 w 538"/>
                <a:gd name="T107" fmla="*/ 1 h 773"/>
                <a:gd name="T108" fmla="*/ 1 w 538"/>
                <a:gd name="T109" fmla="*/ 1 h 773"/>
                <a:gd name="T110" fmla="*/ 1 w 538"/>
                <a:gd name="T111" fmla="*/ 1 h 773"/>
                <a:gd name="T112" fmla="*/ 1 w 538"/>
                <a:gd name="T113" fmla="*/ 1 h 773"/>
                <a:gd name="T114" fmla="*/ 1 w 538"/>
                <a:gd name="T115" fmla="*/ 1 h 773"/>
                <a:gd name="T116" fmla="*/ 1 w 538"/>
                <a:gd name="T117" fmla="*/ 1 h 773"/>
                <a:gd name="T118" fmla="*/ 1 w 538"/>
                <a:gd name="T119" fmla="*/ 1 h 773"/>
                <a:gd name="T120" fmla="*/ 1 w 538"/>
                <a:gd name="T121" fmla="*/ 1 h 773"/>
                <a:gd name="T122" fmla="*/ 1 w 538"/>
                <a:gd name="T123" fmla="*/ 1 h 773"/>
                <a:gd name="T124" fmla="*/ 0 w 538"/>
                <a:gd name="T125" fmla="*/ 1 h 77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38"/>
                <a:gd name="T190" fmla="*/ 0 h 773"/>
                <a:gd name="T191" fmla="*/ 538 w 538"/>
                <a:gd name="T192" fmla="*/ 773 h 77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38" h="773">
                  <a:moveTo>
                    <a:pt x="60" y="588"/>
                  </a:moveTo>
                  <a:lnTo>
                    <a:pt x="67" y="581"/>
                  </a:lnTo>
                  <a:lnTo>
                    <a:pt x="84" y="564"/>
                  </a:lnTo>
                  <a:lnTo>
                    <a:pt x="108" y="535"/>
                  </a:lnTo>
                  <a:lnTo>
                    <a:pt x="135" y="497"/>
                  </a:lnTo>
                  <a:lnTo>
                    <a:pt x="159" y="452"/>
                  </a:lnTo>
                  <a:lnTo>
                    <a:pt x="179" y="402"/>
                  </a:lnTo>
                  <a:lnTo>
                    <a:pt x="188" y="345"/>
                  </a:lnTo>
                  <a:lnTo>
                    <a:pt x="183" y="285"/>
                  </a:lnTo>
                  <a:lnTo>
                    <a:pt x="182" y="283"/>
                  </a:lnTo>
                  <a:lnTo>
                    <a:pt x="179" y="275"/>
                  </a:lnTo>
                  <a:lnTo>
                    <a:pt x="174" y="262"/>
                  </a:lnTo>
                  <a:lnTo>
                    <a:pt x="169" y="247"/>
                  </a:lnTo>
                  <a:lnTo>
                    <a:pt x="166" y="229"/>
                  </a:lnTo>
                  <a:lnTo>
                    <a:pt x="164" y="207"/>
                  </a:lnTo>
                  <a:lnTo>
                    <a:pt x="162" y="185"/>
                  </a:lnTo>
                  <a:lnTo>
                    <a:pt x="166" y="161"/>
                  </a:lnTo>
                  <a:lnTo>
                    <a:pt x="172" y="138"/>
                  </a:lnTo>
                  <a:lnTo>
                    <a:pt x="183" y="114"/>
                  </a:lnTo>
                  <a:lnTo>
                    <a:pt x="200" y="92"/>
                  </a:lnTo>
                  <a:lnTo>
                    <a:pt x="223" y="71"/>
                  </a:lnTo>
                  <a:lnTo>
                    <a:pt x="255" y="54"/>
                  </a:lnTo>
                  <a:lnTo>
                    <a:pt x="293" y="39"/>
                  </a:lnTo>
                  <a:lnTo>
                    <a:pt x="340" y="28"/>
                  </a:lnTo>
                  <a:lnTo>
                    <a:pt x="397" y="21"/>
                  </a:lnTo>
                  <a:lnTo>
                    <a:pt x="400" y="21"/>
                  </a:lnTo>
                  <a:lnTo>
                    <a:pt x="406" y="21"/>
                  </a:lnTo>
                  <a:lnTo>
                    <a:pt x="415" y="20"/>
                  </a:lnTo>
                  <a:lnTo>
                    <a:pt x="425" y="19"/>
                  </a:lnTo>
                  <a:lnTo>
                    <a:pt x="438" y="16"/>
                  </a:lnTo>
                  <a:lnTo>
                    <a:pt x="449" y="12"/>
                  </a:lnTo>
                  <a:lnTo>
                    <a:pt x="461" y="6"/>
                  </a:lnTo>
                  <a:lnTo>
                    <a:pt x="470" y="0"/>
                  </a:lnTo>
                  <a:lnTo>
                    <a:pt x="469" y="2"/>
                  </a:lnTo>
                  <a:lnTo>
                    <a:pt x="464" y="9"/>
                  </a:lnTo>
                  <a:lnTo>
                    <a:pt x="459" y="18"/>
                  </a:lnTo>
                  <a:lnTo>
                    <a:pt x="450" y="29"/>
                  </a:lnTo>
                  <a:lnTo>
                    <a:pt x="440" y="41"/>
                  </a:lnTo>
                  <a:lnTo>
                    <a:pt x="429" y="54"/>
                  </a:lnTo>
                  <a:lnTo>
                    <a:pt x="415" y="64"/>
                  </a:lnTo>
                  <a:lnTo>
                    <a:pt x="401" y="72"/>
                  </a:lnTo>
                  <a:lnTo>
                    <a:pt x="399" y="73"/>
                  </a:lnTo>
                  <a:lnTo>
                    <a:pt x="393" y="76"/>
                  </a:lnTo>
                  <a:lnTo>
                    <a:pt x="382" y="81"/>
                  </a:lnTo>
                  <a:lnTo>
                    <a:pt x="371" y="89"/>
                  </a:lnTo>
                  <a:lnTo>
                    <a:pt x="376" y="88"/>
                  </a:lnTo>
                  <a:lnTo>
                    <a:pt x="389" y="87"/>
                  </a:lnTo>
                  <a:lnTo>
                    <a:pt x="409" y="87"/>
                  </a:lnTo>
                  <a:lnTo>
                    <a:pt x="434" y="89"/>
                  </a:lnTo>
                  <a:lnTo>
                    <a:pt x="461" y="96"/>
                  </a:lnTo>
                  <a:lnTo>
                    <a:pt x="488" y="109"/>
                  </a:lnTo>
                  <a:lnTo>
                    <a:pt x="515" y="131"/>
                  </a:lnTo>
                  <a:lnTo>
                    <a:pt x="538" y="162"/>
                  </a:lnTo>
                  <a:lnTo>
                    <a:pt x="532" y="162"/>
                  </a:lnTo>
                  <a:lnTo>
                    <a:pt x="518" y="162"/>
                  </a:lnTo>
                  <a:lnTo>
                    <a:pt x="497" y="163"/>
                  </a:lnTo>
                  <a:lnTo>
                    <a:pt x="471" y="164"/>
                  </a:lnTo>
                  <a:lnTo>
                    <a:pt x="445" y="169"/>
                  </a:lnTo>
                  <a:lnTo>
                    <a:pt x="419" y="175"/>
                  </a:lnTo>
                  <a:lnTo>
                    <a:pt x="396" y="184"/>
                  </a:lnTo>
                  <a:lnTo>
                    <a:pt x="380" y="197"/>
                  </a:lnTo>
                  <a:lnTo>
                    <a:pt x="384" y="197"/>
                  </a:lnTo>
                  <a:lnTo>
                    <a:pt x="393" y="197"/>
                  </a:lnTo>
                  <a:lnTo>
                    <a:pt x="408" y="198"/>
                  </a:lnTo>
                  <a:lnTo>
                    <a:pt x="426" y="201"/>
                  </a:lnTo>
                  <a:lnTo>
                    <a:pt x="447" y="208"/>
                  </a:lnTo>
                  <a:lnTo>
                    <a:pt x="470" y="220"/>
                  </a:lnTo>
                  <a:lnTo>
                    <a:pt x="493" y="237"/>
                  </a:lnTo>
                  <a:lnTo>
                    <a:pt x="516" y="260"/>
                  </a:lnTo>
                  <a:lnTo>
                    <a:pt x="513" y="260"/>
                  </a:lnTo>
                  <a:lnTo>
                    <a:pt x="503" y="261"/>
                  </a:lnTo>
                  <a:lnTo>
                    <a:pt x="490" y="262"/>
                  </a:lnTo>
                  <a:lnTo>
                    <a:pt x="472" y="264"/>
                  </a:lnTo>
                  <a:lnTo>
                    <a:pt x="455" y="267"/>
                  </a:lnTo>
                  <a:lnTo>
                    <a:pt x="438" y="271"/>
                  </a:lnTo>
                  <a:lnTo>
                    <a:pt x="422" y="276"/>
                  </a:lnTo>
                  <a:lnTo>
                    <a:pt x="410" y="282"/>
                  </a:lnTo>
                  <a:lnTo>
                    <a:pt x="411" y="283"/>
                  </a:lnTo>
                  <a:lnTo>
                    <a:pt x="415" y="284"/>
                  </a:lnTo>
                  <a:lnTo>
                    <a:pt x="422" y="288"/>
                  </a:lnTo>
                  <a:lnTo>
                    <a:pt x="429" y="292"/>
                  </a:lnTo>
                  <a:lnTo>
                    <a:pt x="438" y="299"/>
                  </a:lnTo>
                  <a:lnTo>
                    <a:pt x="448" y="307"/>
                  </a:lnTo>
                  <a:lnTo>
                    <a:pt x="459" y="316"/>
                  </a:lnTo>
                  <a:lnTo>
                    <a:pt x="470" y="328"/>
                  </a:lnTo>
                  <a:lnTo>
                    <a:pt x="467" y="329"/>
                  </a:lnTo>
                  <a:lnTo>
                    <a:pt x="456" y="330"/>
                  </a:lnTo>
                  <a:lnTo>
                    <a:pt x="441" y="332"/>
                  </a:lnTo>
                  <a:lnTo>
                    <a:pt x="424" y="336"/>
                  </a:lnTo>
                  <a:lnTo>
                    <a:pt x="407" y="341"/>
                  </a:lnTo>
                  <a:lnTo>
                    <a:pt x="391" y="346"/>
                  </a:lnTo>
                  <a:lnTo>
                    <a:pt x="378" y="352"/>
                  </a:lnTo>
                  <a:lnTo>
                    <a:pt x="371" y="358"/>
                  </a:lnTo>
                  <a:lnTo>
                    <a:pt x="410" y="388"/>
                  </a:lnTo>
                  <a:lnTo>
                    <a:pt x="406" y="390"/>
                  </a:lnTo>
                  <a:lnTo>
                    <a:pt x="394" y="397"/>
                  </a:lnTo>
                  <a:lnTo>
                    <a:pt x="378" y="406"/>
                  </a:lnTo>
                  <a:lnTo>
                    <a:pt x="359" y="419"/>
                  </a:lnTo>
                  <a:lnTo>
                    <a:pt x="343" y="433"/>
                  </a:lnTo>
                  <a:lnTo>
                    <a:pt x="331" y="448"/>
                  </a:lnTo>
                  <a:lnTo>
                    <a:pt x="325" y="463"/>
                  </a:lnTo>
                  <a:lnTo>
                    <a:pt x="328" y="478"/>
                  </a:lnTo>
                  <a:lnTo>
                    <a:pt x="326" y="479"/>
                  </a:lnTo>
                  <a:lnTo>
                    <a:pt x="319" y="483"/>
                  </a:lnTo>
                  <a:lnTo>
                    <a:pt x="309" y="491"/>
                  </a:lnTo>
                  <a:lnTo>
                    <a:pt x="298" y="502"/>
                  </a:lnTo>
                  <a:lnTo>
                    <a:pt x="288" y="514"/>
                  </a:lnTo>
                  <a:lnTo>
                    <a:pt x="280" y="531"/>
                  </a:lnTo>
                  <a:lnTo>
                    <a:pt x="276" y="548"/>
                  </a:lnTo>
                  <a:lnTo>
                    <a:pt x="278" y="567"/>
                  </a:lnTo>
                  <a:lnTo>
                    <a:pt x="275" y="570"/>
                  </a:lnTo>
                  <a:lnTo>
                    <a:pt x="270" y="576"/>
                  </a:lnTo>
                  <a:lnTo>
                    <a:pt x="262" y="584"/>
                  </a:lnTo>
                  <a:lnTo>
                    <a:pt x="249" y="596"/>
                  </a:lnTo>
                  <a:lnTo>
                    <a:pt x="235" y="610"/>
                  </a:lnTo>
                  <a:lnTo>
                    <a:pt x="218" y="625"/>
                  </a:lnTo>
                  <a:lnTo>
                    <a:pt x="199" y="642"/>
                  </a:lnTo>
                  <a:lnTo>
                    <a:pt x="179" y="660"/>
                  </a:lnTo>
                  <a:lnTo>
                    <a:pt x="158" y="678"/>
                  </a:lnTo>
                  <a:lnTo>
                    <a:pt x="135" y="697"/>
                  </a:lnTo>
                  <a:lnTo>
                    <a:pt x="112" y="714"/>
                  </a:lnTo>
                  <a:lnTo>
                    <a:pt x="89" y="729"/>
                  </a:lnTo>
                  <a:lnTo>
                    <a:pt x="66" y="744"/>
                  </a:lnTo>
                  <a:lnTo>
                    <a:pt x="43" y="756"/>
                  </a:lnTo>
                  <a:lnTo>
                    <a:pt x="21" y="766"/>
                  </a:lnTo>
                  <a:lnTo>
                    <a:pt x="0" y="773"/>
                  </a:lnTo>
                  <a:lnTo>
                    <a:pt x="60" y="58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6" name="Freeform 1076">
              <a:extLst>
                <a:ext uri="{FF2B5EF4-FFF2-40B4-BE49-F238E27FC236}">
                  <a16:creationId xmlns:a16="http://schemas.microsoft.com/office/drawing/2014/main" id="{5081F796-1D4F-4DF6-A808-5835F71B33C5}"/>
                </a:ext>
              </a:extLst>
            </p:cNvPr>
            <p:cNvSpPr>
              <a:spLocks/>
            </p:cNvSpPr>
            <p:nvPr/>
          </p:nvSpPr>
          <p:spPr bwMode="auto">
            <a:xfrm>
              <a:off x="3539" y="3636"/>
              <a:ext cx="221" cy="322"/>
            </a:xfrm>
            <a:custGeom>
              <a:avLst/>
              <a:gdLst>
                <a:gd name="T0" fmla="*/ 0 w 444"/>
                <a:gd name="T1" fmla="*/ 1 h 644"/>
                <a:gd name="T2" fmla="*/ 0 w 444"/>
                <a:gd name="T3" fmla="*/ 1 h 644"/>
                <a:gd name="T4" fmla="*/ 0 w 444"/>
                <a:gd name="T5" fmla="*/ 1 h 644"/>
                <a:gd name="T6" fmla="*/ 0 w 444"/>
                <a:gd name="T7" fmla="*/ 1 h 644"/>
                <a:gd name="T8" fmla="*/ 0 w 444"/>
                <a:gd name="T9" fmla="*/ 1 h 644"/>
                <a:gd name="T10" fmla="*/ 0 w 444"/>
                <a:gd name="T11" fmla="*/ 1 h 644"/>
                <a:gd name="T12" fmla="*/ 0 w 444"/>
                <a:gd name="T13" fmla="*/ 1 h 644"/>
                <a:gd name="T14" fmla="*/ 0 w 444"/>
                <a:gd name="T15" fmla="*/ 1 h 644"/>
                <a:gd name="T16" fmla="*/ 0 w 444"/>
                <a:gd name="T17" fmla="*/ 1 h 644"/>
                <a:gd name="T18" fmla="*/ 0 w 444"/>
                <a:gd name="T19" fmla="*/ 1 h 644"/>
                <a:gd name="T20" fmla="*/ 0 w 444"/>
                <a:gd name="T21" fmla="*/ 0 h 644"/>
                <a:gd name="T22" fmla="*/ 0 w 444"/>
                <a:gd name="T23" fmla="*/ 1 h 644"/>
                <a:gd name="T24" fmla="*/ 0 w 444"/>
                <a:gd name="T25" fmla="*/ 1 h 644"/>
                <a:gd name="T26" fmla="*/ 0 w 444"/>
                <a:gd name="T27" fmla="*/ 1 h 644"/>
                <a:gd name="T28" fmla="*/ 0 w 444"/>
                <a:gd name="T29" fmla="*/ 1 h 644"/>
                <a:gd name="T30" fmla="*/ 0 w 444"/>
                <a:gd name="T31" fmla="*/ 1 h 644"/>
                <a:gd name="T32" fmla="*/ 0 w 444"/>
                <a:gd name="T33" fmla="*/ 1 h 644"/>
                <a:gd name="T34" fmla="*/ 0 w 444"/>
                <a:gd name="T35" fmla="*/ 1 h 644"/>
                <a:gd name="T36" fmla="*/ 0 w 444"/>
                <a:gd name="T37" fmla="*/ 1 h 644"/>
                <a:gd name="T38" fmla="*/ 0 w 444"/>
                <a:gd name="T39" fmla="*/ 1 h 644"/>
                <a:gd name="T40" fmla="*/ 0 w 444"/>
                <a:gd name="T41" fmla="*/ 1 h 644"/>
                <a:gd name="T42" fmla="*/ 0 w 444"/>
                <a:gd name="T43" fmla="*/ 1 h 644"/>
                <a:gd name="T44" fmla="*/ 0 w 444"/>
                <a:gd name="T45" fmla="*/ 1 h 644"/>
                <a:gd name="T46" fmla="*/ 0 w 444"/>
                <a:gd name="T47" fmla="*/ 1 h 644"/>
                <a:gd name="T48" fmla="*/ 0 w 444"/>
                <a:gd name="T49" fmla="*/ 1 h 644"/>
                <a:gd name="T50" fmla="*/ 0 w 444"/>
                <a:gd name="T51" fmla="*/ 1 h 644"/>
                <a:gd name="T52" fmla="*/ 0 w 444"/>
                <a:gd name="T53" fmla="*/ 1 h 644"/>
                <a:gd name="T54" fmla="*/ 0 w 444"/>
                <a:gd name="T55" fmla="*/ 1 h 644"/>
                <a:gd name="T56" fmla="*/ 0 w 444"/>
                <a:gd name="T57" fmla="*/ 1 h 644"/>
                <a:gd name="T58" fmla="*/ 0 w 444"/>
                <a:gd name="T59" fmla="*/ 1 h 644"/>
                <a:gd name="T60" fmla="*/ 0 w 444"/>
                <a:gd name="T61" fmla="*/ 1 h 644"/>
                <a:gd name="T62" fmla="*/ 0 w 444"/>
                <a:gd name="T63" fmla="*/ 1 h 644"/>
                <a:gd name="T64" fmla="*/ 0 w 444"/>
                <a:gd name="T65" fmla="*/ 1 h 644"/>
                <a:gd name="T66" fmla="*/ 0 w 444"/>
                <a:gd name="T67" fmla="*/ 1 h 644"/>
                <a:gd name="T68" fmla="*/ 0 w 444"/>
                <a:gd name="T69" fmla="*/ 1 h 644"/>
                <a:gd name="T70" fmla="*/ 0 w 444"/>
                <a:gd name="T71" fmla="*/ 1 h 644"/>
                <a:gd name="T72" fmla="*/ 0 w 444"/>
                <a:gd name="T73" fmla="*/ 1 h 644"/>
                <a:gd name="T74" fmla="*/ 0 w 444"/>
                <a:gd name="T75" fmla="*/ 1 h 644"/>
                <a:gd name="T76" fmla="*/ 0 w 444"/>
                <a:gd name="T77" fmla="*/ 1 h 644"/>
                <a:gd name="T78" fmla="*/ 0 w 444"/>
                <a:gd name="T79" fmla="*/ 1 h 644"/>
                <a:gd name="T80" fmla="*/ 0 w 444"/>
                <a:gd name="T81" fmla="*/ 1 h 644"/>
                <a:gd name="T82" fmla="*/ 0 w 444"/>
                <a:gd name="T83" fmla="*/ 1 h 644"/>
                <a:gd name="T84" fmla="*/ 0 w 444"/>
                <a:gd name="T85" fmla="*/ 1 h 644"/>
                <a:gd name="T86" fmla="*/ 0 w 444"/>
                <a:gd name="T87" fmla="*/ 1 h 644"/>
                <a:gd name="T88" fmla="*/ 0 w 444"/>
                <a:gd name="T89" fmla="*/ 1 h 644"/>
                <a:gd name="T90" fmla="*/ 0 w 444"/>
                <a:gd name="T91" fmla="*/ 1 h 644"/>
                <a:gd name="T92" fmla="*/ 0 w 444"/>
                <a:gd name="T93" fmla="*/ 1 h 644"/>
                <a:gd name="T94" fmla="*/ 0 w 444"/>
                <a:gd name="T95" fmla="*/ 1 h 64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444"/>
                <a:gd name="T145" fmla="*/ 0 h 644"/>
                <a:gd name="T146" fmla="*/ 444 w 444"/>
                <a:gd name="T147" fmla="*/ 644 h 64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444" h="644">
                  <a:moveTo>
                    <a:pt x="8" y="593"/>
                  </a:moveTo>
                  <a:lnTo>
                    <a:pt x="11" y="591"/>
                  </a:lnTo>
                  <a:lnTo>
                    <a:pt x="17" y="584"/>
                  </a:lnTo>
                  <a:lnTo>
                    <a:pt x="27" y="573"/>
                  </a:lnTo>
                  <a:lnTo>
                    <a:pt x="40" y="559"/>
                  </a:lnTo>
                  <a:lnTo>
                    <a:pt x="55" y="540"/>
                  </a:lnTo>
                  <a:lnTo>
                    <a:pt x="73" y="519"/>
                  </a:lnTo>
                  <a:lnTo>
                    <a:pt x="90" y="493"/>
                  </a:lnTo>
                  <a:lnTo>
                    <a:pt x="107" y="467"/>
                  </a:lnTo>
                  <a:lnTo>
                    <a:pt x="126" y="437"/>
                  </a:lnTo>
                  <a:lnTo>
                    <a:pt x="142" y="406"/>
                  </a:lnTo>
                  <a:lnTo>
                    <a:pt x="156" y="372"/>
                  </a:lnTo>
                  <a:lnTo>
                    <a:pt x="168" y="338"/>
                  </a:lnTo>
                  <a:lnTo>
                    <a:pt x="178" y="302"/>
                  </a:lnTo>
                  <a:lnTo>
                    <a:pt x="182" y="266"/>
                  </a:lnTo>
                  <a:lnTo>
                    <a:pt x="183" y="229"/>
                  </a:lnTo>
                  <a:lnTo>
                    <a:pt x="179" y="193"/>
                  </a:lnTo>
                  <a:lnTo>
                    <a:pt x="178" y="190"/>
                  </a:lnTo>
                  <a:lnTo>
                    <a:pt x="176" y="186"/>
                  </a:lnTo>
                  <a:lnTo>
                    <a:pt x="173" y="176"/>
                  </a:lnTo>
                  <a:lnTo>
                    <a:pt x="171" y="166"/>
                  </a:lnTo>
                  <a:lnTo>
                    <a:pt x="167" y="152"/>
                  </a:lnTo>
                  <a:lnTo>
                    <a:pt x="166" y="137"/>
                  </a:lnTo>
                  <a:lnTo>
                    <a:pt x="166" y="121"/>
                  </a:lnTo>
                  <a:lnTo>
                    <a:pt x="168" y="105"/>
                  </a:lnTo>
                  <a:lnTo>
                    <a:pt x="173" y="88"/>
                  </a:lnTo>
                  <a:lnTo>
                    <a:pt x="181" y="70"/>
                  </a:lnTo>
                  <a:lnTo>
                    <a:pt x="194" y="54"/>
                  </a:lnTo>
                  <a:lnTo>
                    <a:pt x="210" y="39"/>
                  </a:lnTo>
                  <a:lnTo>
                    <a:pt x="231" y="26"/>
                  </a:lnTo>
                  <a:lnTo>
                    <a:pt x="257" y="15"/>
                  </a:lnTo>
                  <a:lnTo>
                    <a:pt x="289" y="6"/>
                  </a:lnTo>
                  <a:lnTo>
                    <a:pt x="328" y="0"/>
                  </a:lnTo>
                  <a:lnTo>
                    <a:pt x="325" y="3"/>
                  </a:lnTo>
                  <a:lnTo>
                    <a:pt x="317" y="8"/>
                  </a:lnTo>
                  <a:lnTo>
                    <a:pt x="305" y="19"/>
                  </a:lnTo>
                  <a:lnTo>
                    <a:pt x="292" y="30"/>
                  </a:lnTo>
                  <a:lnTo>
                    <a:pt x="278" y="46"/>
                  </a:lnTo>
                  <a:lnTo>
                    <a:pt x="263" y="64"/>
                  </a:lnTo>
                  <a:lnTo>
                    <a:pt x="251" y="82"/>
                  </a:lnTo>
                  <a:lnTo>
                    <a:pt x="243" y="103"/>
                  </a:lnTo>
                  <a:lnTo>
                    <a:pt x="244" y="102"/>
                  </a:lnTo>
                  <a:lnTo>
                    <a:pt x="247" y="98"/>
                  </a:lnTo>
                  <a:lnTo>
                    <a:pt x="251" y="94"/>
                  </a:lnTo>
                  <a:lnTo>
                    <a:pt x="258" y="88"/>
                  </a:lnTo>
                  <a:lnTo>
                    <a:pt x="265" y="82"/>
                  </a:lnTo>
                  <a:lnTo>
                    <a:pt x="276" y="75"/>
                  </a:lnTo>
                  <a:lnTo>
                    <a:pt x="286" y="68"/>
                  </a:lnTo>
                  <a:lnTo>
                    <a:pt x="299" y="62"/>
                  </a:lnTo>
                  <a:lnTo>
                    <a:pt x="312" y="57"/>
                  </a:lnTo>
                  <a:lnTo>
                    <a:pt x="327" y="53"/>
                  </a:lnTo>
                  <a:lnTo>
                    <a:pt x="345" y="52"/>
                  </a:lnTo>
                  <a:lnTo>
                    <a:pt x="362" y="52"/>
                  </a:lnTo>
                  <a:lnTo>
                    <a:pt x="380" y="55"/>
                  </a:lnTo>
                  <a:lnTo>
                    <a:pt x="401" y="61"/>
                  </a:lnTo>
                  <a:lnTo>
                    <a:pt x="422" y="72"/>
                  </a:lnTo>
                  <a:lnTo>
                    <a:pt x="444" y="85"/>
                  </a:lnTo>
                  <a:lnTo>
                    <a:pt x="443" y="85"/>
                  </a:lnTo>
                  <a:lnTo>
                    <a:pt x="438" y="84"/>
                  </a:lnTo>
                  <a:lnTo>
                    <a:pt x="431" y="83"/>
                  </a:lnTo>
                  <a:lnTo>
                    <a:pt x="422" y="82"/>
                  </a:lnTo>
                  <a:lnTo>
                    <a:pt x="410" y="81"/>
                  </a:lnTo>
                  <a:lnTo>
                    <a:pt x="398" y="81"/>
                  </a:lnTo>
                  <a:lnTo>
                    <a:pt x="384" y="82"/>
                  </a:lnTo>
                  <a:lnTo>
                    <a:pt x="369" y="83"/>
                  </a:lnTo>
                  <a:lnTo>
                    <a:pt x="354" y="87"/>
                  </a:lnTo>
                  <a:lnTo>
                    <a:pt x="339" y="91"/>
                  </a:lnTo>
                  <a:lnTo>
                    <a:pt x="323" y="97"/>
                  </a:lnTo>
                  <a:lnTo>
                    <a:pt x="308" y="106"/>
                  </a:lnTo>
                  <a:lnTo>
                    <a:pt x="294" y="117"/>
                  </a:lnTo>
                  <a:lnTo>
                    <a:pt x="281" y="130"/>
                  </a:lnTo>
                  <a:lnTo>
                    <a:pt x="270" y="148"/>
                  </a:lnTo>
                  <a:lnTo>
                    <a:pt x="259" y="167"/>
                  </a:lnTo>
                  <a:lnTo>
                    <a:pt x="263" y="166"/>
                  </a:lnTo>
                  <a:lnTo>
                    <a:pt x="273" y="164"/>
                  </a:lnTo>
                  <a:lnTo>
                    <a:pt x="289" y="161"/>
                  </a:lnTo>
                  <a:lnTo>
                    <a:pt x="310" y="160"/>
                  </a:lnTo>
                  <a:lnTo>
                    <a:pt x="332" y="161"/>
                  </a:lnTo>
                  <a:lnTo>
                    <a:pt x="356" y="165"/>
                  </a:lnTo>
                  <a:lnTo>
                    <a:pt x="381" y="174"/>
                  </a:lnTo>
                  <a:lnTo>
                    <a:pt x="405" y="188"/>
                  </a:lnTo>
                  <a:lnTo>
                    <a:pt x="400" y="188"/>
                  </a:lnTo>
                  <a:lnTo>
                    <a:pt x="388" y="189"/>
                  </a:lnTo>
                  <a:lnTo>
                    <a:pt x="370" y="191"/>
                  </a:lnTo>
                  <a:lnTo>
                    <a:pt x="348" y="195"/>
                  </a:lnTo>
                  <a:lnTo>
                    <a:pt x="325" y="202"/>
                  </a:lnTo>
                  <a:lnTo>
                    <a:pt x="302" y="211"/>
                  </a:lnTo>
                  <a:lnTo>
                    <a:pt x="281" y="225"/>
                  </a:lnTo>
                  <a:lnTo>
                    <a:pt x="264" y="243"/>
                  </a:lnTo>
                  <a:lnTo>
                    <a:pt x="267" y="242"/>
                  </a:lnTo>
                  <a:lnTo>
                    <a:pt x="278" y="239"/>
                  </a:lnTo>
                  <a:lnTo>
                    <a:pt x="293" y="235"/>
                  </a:lnTo>
                  <a:lnTo>
                    <a:pt x="310" y="233"/>
                  </a:lnTo>
                  <a:lnTo>
                    <a:pt x="328" y="231"/>
                  </a:lnTo>
                  <a:lnTo>
                    <a:pt x="347" y="231"/>
                  </a:lnTo>
                  <a:lnTo>
                    <a:pt x="363" y="235"/>
                  </a:lnTo>
                  <a:lnTo>
                    <a:pt x="375" y="243"/>
                  </a:lnTo>
                  <a:lnTo>
                    <a:pt x="371" y="244"/>
                  </a:lnTo>
                  <a:lnTo>
                    <a:pt x="361" y="249"/>
                  </a:lnTo>
                  <a:lnTo>
                    <a:pt x="346" y="256"/>
                  </a:lnTo>
                  <a:lnTo>
                    <a:pt x="327" y="265"/>
                  </a:lnTo>
                  <a:lnTo>
                    <a:pt x="308" y="277"/>
                  </a:lnTo>
                  <a:lnTo>
                    <a:pt x="288" y="291"/>
                  </a:lnTo>
                  <a:lnTo>
                    <a:pt x="271" y="307"/>
                  </a:lnTo>
                  <a:lnTo>
                    <a:pt x="256" y="325"/>
                  </a:lnTo>
                  <a:lnTo>
                    <a:pt x="257" y="324"/>
                  </a:lnTo>
                  <a:lnTo>
                    <a:pt x="261" y="323"/>
                  </a:lnTo>
                  <a:lnTo>
                    <a:pt x="265" y="320"/>
                  </a:lnTo>
                  <a:lnTo>
                    <a:pt x="272" y="319"/>
                  </a:lnTo>
                  <a:lnTo>
                    <a:pt x="279" y="318"/>
                  </a:lnTo>
                  <a:lnTo>
                    <a:pt x="288" y="319"/>
                  </a:lnTo>
                  <a:lnTo>
                    <a:pt x="297" y="323"/>
                  </a:lnTo>
                  <a:lnTo>
                    <a:pt x="307" y="330"/>
                  </a:lnTo>
                  <a:lnTo>
                    <a:pt x="304" y="331"/>
                  </a:lnTo>
                  <a:lnTo>
                    <a:pt x="297" y="334"/>
                  </a:lnTo>
                  <a:lnTo>
                    <a:pt x="288" y="340"/>
                  </a:lnTo>
                  <a:lnTo>
                    <a:pt x="278" y="348"/>
                  </a:lnTo>
                  <a:lnTo>
                    <a:pt x="267" y="358"/>
                  </a:lnTo>
                  <a:lnTo>
                    <a:pt x="261" y="370"/>
                  </a:lnTo>
                  <a:lnTo>
                    <a:pt x="256" y="385"/>
                  </a:lnTo>
                  <a:lnTo>
                    <a:pt x="256" y="401"/>
                  </a:lnTo>
                  <a:lnTo>
                    <a:pt x="254" y="403"/>
                  </a:lnTo>
                  <a:lnTo>
                    <a:pt x="247" y="409"/>
                  </a:lnTo>
                  <a:lnTo>
                    <a:pt x="237" y="418"/>
                  </a:lnTo>
                  <a:lnTo>
                    <a:pt x="227" y="429"/>
                  </a:lnTo>
                  <a:lnTo>
                    <a:pt x="216" y="441"/>
                  </a:lnTo>
                  <a:lnTo>
                    <a:pt x="208" y="455"/>
                  </a:lnTo>
                  <a:lnTo>
                    <a:pt x="202" y="469"/>
                  </a:lnTo>
                  <a:lnTo>
                    <a:pt x="201" y="483"/>
                  </a:lnTo>
                  <a:lnTo>
                    <a:pt x="198" y="486"/>
                  </a:lnTo>
                  <a:lnTo>
                    <a:pt x="190" y="494"/>
                  </a:lnTo>
                  <a:lnTo>
                    <a:pt x="178" y="507"/>
                  </a:lnTo>
                  <a:lnTo>
                    <a:pt x="163" y="523"/>
                  </a:lnTo>
                  <a:lnTo>
                    <a:pt x="145" y="542"/>
                  </a:lnTo>
                  <a:lnTo>
                    <a:pt x="126" y="561"/>
                  </a:lnTo>
                  <a:lnTo>
                    <a:pt x="105" y="581"/>
                  </a:lnTo>
                  <a:lnTo>
                    <a:pt x="84" y="599"/>
                  </a:lnTo>
                  <a:lnTo>
                    <a:pt x="64" y="617"/>
                  </a:lnTo>
                  <a:lnTo>
                    <a:pt x="45" y="630"/>
                  </a:lnTo>
                  <a:lnTo>
                    <a:pt x="28" y="640"/>
                  </a:lnTo>
                  <a:lnTo>
                    <a:pt x="15" y="644"/>
                  </a:lnTo>
                  <a:lnTo>
                    <a:pt x="6" y="643"/>
                  </a:lnTo>
                  <a:lnTo>
                    <a:pt x="0" y="635"/>
                  </a:lnTo>
                  <a:lnTo>
                    <a:pt x="1" y="619"/>
                  </a:lnTo>
                  <a:lnTo>
                    <a:pt x="8" y="593"/>
                  </a:lnTo>
                  <a:close/>
                </a:path>
              </a:pathLst>
            </a:custGeom>
            <a:solidFill>
              <a:srgbClr val="9E6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7" name="Freeform 1077">
              <a:extLst>
                <a:ext uri="{FF2B5EF4-FFF2-40B4-BE49-F238E27FC236}">
                  <a16:creationId xmlns:a16="http://schemas.microsoft.com/office/drawing/2014/main" id="{99E6571A-39EC-484E-BE3C-A6C2B141E978}"/>
                </a:ext>
              </a:extLst>
            </p:cNvPr>
            <p:cNvSpPr>
              <a:spLocks/>
            </p:cNvSpPr>
            <p:nvPr/>
          </p:nvSpPr>
          <p:spPr bwMode="auto">
            <a:xfrm>
              <a:off x="3005" y="3267"/>
              <a:ext cx="554" cy="783"/>
            </a:xfrm>
            <a:custGeom>
              <a:avLst/>
              <a:gdLst>
                <a:gd name="T0" fmla="*/ 1 w 1108"/>
                <a:gd name="T1" fmla="*/ 1 h 1566"/>
                <a:gd name="T2" fmla="*/ 1 w 1108"/>
                <a:gd name="T3" fmla="*/ 1 h 1566"/>
                <a:gd name="T4" fmla="*/ 1 w 1108"/>
                <a:gd name="T5" fmla="*/ 1 h 1566"/>
                <a:gd name="T6" fmla="*/ 1 w 1108"/>
                <a:gd name="T7" fmla="*/ 1 h 1566"/>
                <a:gd name="T8" fmla="*/ 1 w 1108"/>
                <a:gd name="T9" fmla="*/ 1 h 1566"/>
                <a:gd name="T10" fmla="*/ 1 w 1108"/>
                <a:gd name="T11" fmla="*/ 1 h 1566"/>
                <a:gd name="T12" fmla="*/ 1 w 1108"/>
                <a:gd name="T13" fmla="*/ 1 h 1566"/>
                <a:gd name="T14" fmla="*/ 1 w 1108"/>
                <a:gd name="T15" fmla="*/ 1 h 1566"/>
                <a:gd name="T16" fmla="*/ 1 w 1108"/>
                <a:gd name="T17" fmla="*/ 1 h 1566"/>
                <a:gd name="T18" fmla="*/ 1 w 1108"/>
                <a:gd name="T19" fmla="*/ 1 h 1566"/>
                <a:gd name="T20" fmla="*/ 1 w 1108"/>
                <a:gd name="T21" fmla="*/ 1 h 1566"/>
                <a:gd name="T22" fmla="*/ 1 w 1108"/>
                <a:gd name="T23" fmla="*/ 1 h 1566"/>
                <a:gd name="T24" fmla="*/ 1 w 1108"/>
                <a:gd name="T25" fmla="*/ 1 h 1566"/>
                <a:gd name="T26" fmla="*/ 1 w 1108"/>
                <a:gd name="T27" fmla="*/ 1 h 1566"/>
                <a:gd name="T28" fmla="*/ 1 w 1108"/>
                <a:gd name="T29" fmla="*/ 1 h 1566"/>
                <a:gd name="T30" fmla="*/ 1 w 1108"/>
                <a:gd name="T31" fmla="*/ 1 h 1566"/>
                <a:gd name="T32" fmla="*/ 1 w 1108"/>
                <a:gd name="T33" fmla="*/ 1 h 1566"/>
                <a:gd name="T34" fmla="*/ 1 w 1108"/>
                <a:gd name="T35" fmla="*/ 1 h 1566"/>
                <a:gd name="T36" fmla="*/ 1 w 1108"/>
                <a:gd name="T37" fmla="*/ 1 h 1566"/>
                <a:gd name="T38" fmla="*/ 1 w 1108"/>
                <a:gd name="T39" fmla="*/ 1 h 1566"/>
                <a:gd name="T40" fmla="*/ 1 w 1108"/>
                <a:gd name="T41" fmla="*/ 1 h 1566"/>
                <a:gd name="T42" fmla="*/ 1 w 1108"/>
                <a:gd name="T43" fmla="*/ 1 h 1566"/>
                <a:gd name="T44" fmla="*/ 0 w 1108"/>
                <a:gd name="T45" fmla="*/ 1 h 1566"/>
                <a:gd name="T46" fmla="*/ 1 w 1108"/>
                <a:gd name="T47" fmla="*/ 1 h 1566"/>
                <a:gd name="T48" fmla="*/ 1 w 1108"/>
                <a:gd name="T49" fmla="*/ 1 h 1566"/>
                <a:gd name="T50" fmla="*/ 1 w 1108"/>
                <a:gd name="T51" fmla="*/ 1 h 1566"/>
                <a:gd name="T52" fmla="*/ 1 w 1108"/>
                <a:gd name="T53" fmla="*/ 1 h 1566"/>
                <a:gd name="T54" fmla="*/ 1 w 1108"/>
                <a:gd name="T55" fmla="*/ 1 h 1566"/>
                <a:gd name="T56" fmla="*/ 1 w 1108"/>
                <a:gd name="T57" fmla="*/ 1 h 1566"/>
                <a:gd name="T58" fmla="*/ 1 w 1108"/>
                <a:gd name="T59" fmla="*/ 1 h 1566"/>
                <a:gd name="T60" fmla="*/ 1 w 1108"/>
                <a:gd name="T61" fmla="*/ 1 h 1566"/>
                <a:gd name="T62" fmla="*/ 1 w 1108"/>
                <a:gd name="T63" fmla="*/ 1 h 1566"/>
                <a:gd name="T64" fmla="*/ 1 w 1108"/>
                <a:gd name="T65" fmla="*/ 1 h 1566"/>
                <a:gd name="T66" fmla="*/ 1 w 1108"/>
                <a:gd name="T67" fmla="*/ 1 h 1566"/>
                <a:gd name="T68" fmla="*/ 1 w 1108"/>
                <a:gd name="T69" fmla="*/ 1 h 1566"/>
                <a:gd name="T70" fmla="*/ 1 w 1108"/>
                <a:gd name="T71" fmla="*/ 1 h 1566"/>
                <a:gd name="T72" fmla="*/ 1 w 1108"/>
                <a:gd name="T73" fmla="*/ 1 h 1566"/>
                <a:gd name="T74" fmla="*/ 1 w 1108"/>
                <a:gd name="T75" fmla="*/ 1 h 1566"/>
                <a:gd name="T76" fmla="*/ 1 w 1108"/>
                <a:gd name="T77" fmla="*/ 1 h 1566"/>
                <a:gd name="T78" fmla="*/ 1 w 1108"/>
                <a:gd name="T79" fmla="*/ 1 h 1566"/>
                <a:gd name="T80" fmla="*/ 1 w 1108"/>
                <a:gd name="T81" fmla="*/ 1 h 1566"/>
                <a:gd name="T82" fmla="*/ 1 w 1108"/>
                <a:gd name="T83" fmla="*/ 1 h 1566"/>
                <a:gd name="T84" fmla="*/ 1 w 1108"/>
                <a:gd name="T85" fmla="*/ 1 h 1566"/>
                <a:gd name="T86" fmla="*/ 1 w 1108"/>
                <a:gd name="T87" fmla="*/ 1 h 1566"/>
                <a:gd name="T88" fmla="*/ 1 w 1108"/>
                <a:gd name="T89" fmla="*/ 1 h 1566"/>
                <a:gd name="T90" fmla="*/ 1 w 1108"/>
                <a:gd name="T91" fmla="*/ 1 h 1566"/>
                <a:gd name="T92" fmla="*/ 1 w 1108"/>
                <a:gd name="T93" fmla="*/ 1 h 1566"/>
                <a:gd name="T94" fmla="*/ 1 w 1108"/>
                <a:gd name="T95" fmla="*/ 1 h 1566"/>
                <a:gd name="T96" fmla="*/ 1 w 1108"/>
                <a:gd name="T97" fmla="*/ 1 h 1566"/>
                <a:gd name="T98" fmla="*/ 1 w 1108"/>
                <a:gd name="T99" fmla="*/ 1 h 1566"/>
                <a:gd name="T100" fmla="*/ 1 w 1108"/>
                <a:gd name="T101" fmla="*/ 1 h 1566"/>
                <a:gd name="T102" fmla="*/ 1 w 1108"/>
                <a:gd name="T103" fmla="*/ 1 h 1566"/>
                <a:gd name="T104" fmla="*/ 1 w 1108"/>
                <a:gd name="T105" fmla="*/ 1 h 1566"/>
                <a:gd name="T106" fmla="*/ 1 w 1108"/>
                <a:gd name="T107" fmla="*/ 1 h 1566"/>
                <a:gd name="T108" fmla="*/ 1 w 1108"/>
                <a:gd name="T109" fmla="*/ 1 h 1566"/>
                <a:gd name="T110" fmla="*/ 1 w 1108"/>
                <a:gd name="T111" fmla="*/ 1 h 1566"/>
                <a:gd name="T112" fmla="*/ 1 w 1108"/>
                <a:gd name="T113" fmla="*/ 1 h 1566"/>
                <a:gd name="T114" fmla="*/ 1 w 1108"/>
                <a:gd name="T115" fmla="*/ 1 h 1566"/>
                <a:gd name="T116" fmla="*/ 1 w 1108"/>
                <a:gd name="T117" fmla="*/ 1 h 156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108"/>
                <a:gd name="T178" fmla="*/ 0 h 1566"/>
                <a:gd name="T179" fmla="*/ 1108 w 1108"/>
                <a:gd name="T180" fmla="*/ 1566 h 156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108" h="1566">
                  <a:moveTo>
                    <a:pt x="1092" y="1101"/>
                  </a:moveTo>
                  <a:lnTo>
                    <a:pt x="1077" y="1034"/>
                  </a:lnTo>
                  <a:lnTo>
                    <a:pt x="1057" y="970"/>
                  </a:lnTo>
                  <a:lnTo>
                    <a:pt x="1031" y="906"/>
                  </a:lnTo>
                  <a:lnTo>
                    <a:pt x="1001" y="848"/>
                  </a:lnTo>
                  <a:lnTo>
                    <a:pt x="969" y="791"/>
                  </a:lnTo>
                  <a:lnTo>
                    <a:pt x="935" y="738"/>
                  </a:lnTo>
                  <a:lnTo>
                    <a:pt x="899" y="689"/>
                  </a:lnTo>
                  <a:lnTo>
                    <a:pt x="862" y="643"/>
                  </a:lnTo>
                  <a:lnTo>
                    <a:pt x="826" y="602"/>
                  </a:lnTo>
                  <a:lnTo>
                    <a:pt x="793" y="565"/>
                  </a:lnTo>
                  <a:lnTo>
                    <a:pt x="762" y="533"/>
                  </a:lnTo>
                  <a:lnTo>
                    <a:pt x="734" y="507"/>
                  </a:lnTo>
                  <a:lnTo>
                    <a:pt x="711" y="486"/>
                  </a:lnTo>
                  <a:lnTo>
                    <a:pt x="693" y="470"/>
                  </a:lnTo>
                  <a:lnTo>
                    <a:pt x="681" y="461"/>
                  </a:lnTo>
                  <a:lnTo>
                    <a:pt x="678" y="457"/>
                  </a:lnTo>
                  <a:lnTo>
                    <a:pt x="703" y="441"/>
                  </a:lnTo>
                  <a:lnTo>
                    <a:pt x="713" y="404"/>
                  </a:lnTo>
                  <a:lnTo>
                    <a:pt x="711" y="353"/>
                  </a:lnTo>
                  <a:lnTo>
                    <a:pt x="702" y="297"/>
                  </a:lnTo>
                  <a:lnTo>
                    <a:pt x="688" y="241"/>
                  </a:lnTo>
                  <a:lnTo>
                    <a:pt x="673" y="192"/>
                  </a:lnTo>
                  <a:lnTo>
                    <a:pt x="661" y="158"/>
                  </a:lnTo>
                  <a:lnTo>
                    <a:pt x="657" y="145"/>
                  </a:lnTo>
                  <a:lnTo>
                    <a:pt x="652" y="118"/>
                  </a:lnTo>
                  <a:lnTo>
                    <a:pt x="643" y="97"/>
                  </a:lnTo>
                  <a:lnTo>
                    <a:pt x="630" y="78"/>
                  </a:lnTo>
                  <a:lnTo>
                    <a:pt x="618" y="64"/>
                  </a:lnTo>
                  <a:lnTo>
                    <a:pt x="604" y="54"/>
                  </a:lnTo>
                  <a:lnTo>
                    <a:pt x="592" y="47"/>
                  </a:lnTo>
                  <a:lnTo>
                    <a:pt x="584" y="44"/>
                  </a:lnTo>
                  <a:lnTo>
                    <a:pt x="581" y="42"/>
                  </a:lnTo>
                  <a:lnTo>
                    <a:pt x="559" y="23"/>
                  </a:lnTo>
                  <a:lnTo>
                    <a:pt x="535" y="10"/>
                  </a:lnTo>
                  <a:lnTo>
                    <a:pt x="508" y="3"/>
                  </a:lnTo>
                  <a:lnTo>
                    <a:pt x="483" y="0"/>
                  </a:lnTo>
                  <a:lnTo>
                    <a:pt x="460" y="1"/>
                  </a:lnTo>
                  <a:lnTo>
                    <a:pt x="440" y="3"/>
                  </a:lnTo>
                  <a:lnTo>
                    <a:pt x="428" y="6"/>
                  </a:lnTo>
                  <a:lnTo>
                    <a:pt x="423" y="7"/>
                  </a:lnTo>
                  <a:lnTo>
                    <a:pt x="417" y="8"/>
                  </a:lnTo>
                  <a:lnTo>
                    <a:pt x="400" y="12"/>
                  </a:lnTo>
                  <a:lnTo>
                    <a:pt x="376" y="19"/>
                  </a:lnTo>
                  <a:lnTo>
                    <a:pt x="348" y="29"/>
                  </a:lnTo>
                  <a:lnTo>
                    <a:pt x="319" y="41"/>
                  </a:lnTo>
                  <a:lnTo>
                    <a:pt x="293" y="57"/>
                  </a:lnTo>
                  <a:lnTo>
                    <a:pt x="271" y="76"/>
                  </a:lnTo>
                  <a:lnTo>
                    <a:pt x="259" y="99"/>
                  </a:lnTo>
                  <a:lnTo>
                    <a:pt x="258" y="101"/>
                  </a:lnTo>
                  <a:lnTo>
                    <a:pt x="255" y="106"/>
                  </a:lnTo>
                  <a:lnTo>
                    <a:pt x="250" y="112"/>
                  </a:lnTo>
                  <a:lnTo>
                    <a:pt x="244" y="120"/>
                  </a:lnTo>
                  <a:lnTo>
                    <a:pt x="238" y="128"/>
                  </a:lnTo>
                  <a:lnTo>
                    <a:pt x="229" y="135"/>
                  </a:lnTo>
                  <a:lnTo>
                    <a:pt x="221" y="139"/>
                  </a:lnTo>
                  <a:lnTo>
                    <a:pt x="213" y="141"/>
                  </a:lnTo>
                  <a:lnTo>
                    <a:pt x="201" y="144"/>
                  </a:lnTo>
                  <a:lnTo>
                    <a:pt x="179" y="147"/>
                  </a:lnTo>
                  <a:lnTo>
                    <a:pt x="149" y="153"/>
                  </a:lnTo>
                  <a:lnTo>
                    <a:pt x="118" y="159"/>
                  </a:lnTo>
                  <a:lnTo>
                    <a:pt x="87" y="166"/>
                  </a:lnTo>
                  <a:lnTo>
                    <a:pt x="59" y="170"/>
                  </a:lnTo>
                  <a:lnTo>
                    <a:pt x="41" y="175"/>
                  </a:lnTo>
                  <a:lnTo>
                    <a:pt x="34" y="176"/>
                  </a:lnTo>
                  <a:lnTo>
                    <a:pt x="19" y="182"/>
                  </a:lnTo>
                  <a:lnTo>
                    <a:pt x="8" y="189"/>
                  </a:lnTo>
                  <a:lnTo>
                    <a:pt x="3" y="196"/>
                  </a:lnTo>
                  <a:lnTo>
                    <a:pt x="0" y="201"/>
                  </a:lnTo>
                  <a:lnTo>
                    <a:pt x="0" y="207"/>
                  </a:lnTo>
                  <a:lnTo>
                    <a:pt x="1" y="212"/>
                  </a:lnTo>
                  <a:lnTo>
                    <a:pt x="3" y="214"/>
                  </a:lnTo>
                  <a:lnTo>
                    <a:pt x="4" y="215"/>
                  </a:lnTo>
                  <a:lnTo>
                    <a:pt x="18" y="254"/>
                  </a:lnTo>
                  <a:lnTo>
                    <a:pt x="35" y="284"/>
                  </a:lnTo>
                  <a:lnTo>
                    <a:pt x="54" y="305"/>
                  </a:lnTo>
                  <a:lnTo>
                    <a:pt x="74" y="319"/>
                  </a:lnTo>
                  <a:lnTo>
                    <a:pt x="92" y="328"/>
                  </a:lnTo>
                  <a:lnTo>
                    <a:pt x="107" y="333"/>
                  </a:lnTo>
                  <a:lnTo>
                    <a:pt x="118" y="334"/>
                  </a:lnTo>
                  <a:lnTo>
                    <a:pt x="121" y="334"/>
                  </a:lnTo>
                  <a:lnTo>
                    <a:pt x="128" y="334"/>
                  </a:lnTo>
                  <a:lnTo>
                    <a:pt x="145" y="335"/>
                  </a:lnTo>
                  <a:lnTo>
                    <a:pt x="171" y="337"/>
                  </a:lnTo>
                  <a:lnTo>
                    <a:pt x="201" y="342"/>
                  </a:lnTo>
                  <a:lnTo>
                    <a:pt x="231" y="349"/>
                  </a:lnTo>
                  <a:lnTo>
                    <a:pt x="259" y="359"/>
                  </a:lnTo>
                  <a:lnTo>
                    <a:pt x="281" y="373"/>
                  </a:lnTo>
                  <a:lnTo>
                    <a:pt x="295" y="391"/>
                  </a:lnTo>
                  <a:lnTo>
                    <a:pt x="299" y="405"/>
                  </a:lnTo>
                  <a:lnTo>
                    <a:pt x="303" y="441"/>
                  </a:lnTo>
                  <a:lnTo>
                    <a:pt x="304" y="488"/>
                  </a:lnTo>
                  <a:lnTo>
                    <a:pt x="295" y="534"/>
                  </a:lnTo>
                  <a:lnTo>
                    <a:pt x="292" y="540"/>
                  </a:lnTo>
                  <a:lnTo>
                    <a:pt x="285" y="557"/>
                  </a:lnTo>
                  <a:lnTo>
                    <a:pt x="274" y="583"/>
                  </a:lnTo>
                  <a:lnTo>
                    <a:pt x="264" y="616"/>
                  </a:lnTo>
                  <a:lnTo>
                    <a:pt x="256" y="655"/>
                  </a:lnTo>
                  <a:lnTo>
                    <a:pt x="251" y="699"/>
                  </a:lnTo>
                  <a:lnTo>
                    <a:pt x="254" y="745"/>
                  </a:lnTo>
                  <a:lnTo>
                    <a:pt x="264" y="792"/>
                  </a:lnTo>
                  <a:lnTo>
                    <a:pt x="266" y="815"/>
                  </a:lnTo>
                  <a:lnTo>
                    <a:pt x="273" y="870"/>
                  </a:lnTo>
                  <a:lnTo>
                    <a:pt x="281" y="935"/>
                  </a:lnTo>
                  <a:lnTo>
                    <a:pt x="289" y="989"/>
                  </a:lnTo>
                  <a:lnTo>
                    <a:pt x="291" y="994"/>
                  </a:lnTo>
                  <a:lnTo>
                    <a:pt x="295" y="1008"/>
                  </a:lnTo>
                  <a:lnTo>
                    <a:pt x="303" y="1027"/>
                  </a:lnTo>
                  <a:lnTo>
                    <a:pt x="315" y="1053"/>
                  </a:lnTo>
                  <a:lnTo>
                    <a:pt x="330" y="1079"/>
                  </a:lnTo>
                  <a:lnTo>
                    <a:pt x="350" y="1108"/>
                  </a:lnTo>
                  <a:lnTo>
                    <a:pt x="375" y="1133"/>
                  </a:lnTo>
                  <a:lnTo>
                    <a:pt x="405" y="1156"/>
                  </a:lnTo>
                  <a:lnTo>
                    <a:pt x="407" y="1187"/>
                  </a:lnTo>
                  <a:lnTo>
                    <a:pt x="410" y="1261"/>
                  </a:lnTo>
                  <a:lnTo>
                    <a:pt x="408" y="1349"/>
                  </a:lnTo>
                  <a:lnTo>
                    <a:pt x="395" y="1422"/>
                  </a:lnTo>
                  <a:lnTo>
                    <a:pt x="390" y="1422"/>
                  </a:lnTo>
                  <a:lnTo>
                    <a:pt x="376" y="1424"/>
                  </a:lnTo>
                  <a:lnTo>
                    <a:pt x="356" y="1426"/>
                  </a:lnTo>
                  <a:lnTo>
                    <a:pt x="333" y="1432"/>
                  </a:lnTo>
                  <a:lnTo>
                    <a:pt x="310" y="1441"/>
                  </a:lnTo>
                  <a:lnTo>
                    <a:pt x="292" y="1456"/>
                  </a:lnTo>
                  <a:lnTo>
                    <a:pt x="278" y="1477"/>
                  </a:lnTo>
                  <a:lnTo>
                    <a:pt x="274" y="1505"/>
                  </a:lnTo>
                  <a:lnTo>
                    <a:pt x="276" y="1507"/>
                  </a:lnTo>
                  <a:lnTo>
                    <a:pt x="280" y="1510"/>
                  </a:lnTo>
                  <a:lnTo>
                    <a:pt x="288" y="1515"/>
                  </a:lnTo>
                  <a:lnTo>
                    <a:pt x="299" y="1519"/>
                  </a:lnTo>
                  <a:lnTo>
                    <a:pt x="310" y="1524"/>
                  </a:lnTo>
                  <a:lnTo>
                    <a:pt x="324" y="1527"/>
                  </a:lnTo>
                  <a:lnTo>
                    <a:pt x="339" y="1528"/>
                  </a:lnTo>
                  <a:lnTo>
                    <a:pt x="356" y="1526"/>
                  </a:lnTo>
                  <a:lnTo>
                    <a:pt x="356" y="1528"/>
                  </a:lnTo>
                  <a:lnTo>
                    <a:pt x="357" y="1534"/>
                  </a:lnTo>
                  <a:lnTo>
                    <a:pt x="362" y="1543"/>
                  </a:lnTo>
                  <a:lnTo>
                    <a:pt x="369" y="1552"/>
                  </a:lnTo>
                  <a:lnTo>
                    <a:pt x="382" y="1560"/>
                  </a:lnTo>
                  <a:lnTo>
                    <a:pt x="400" y="1565"/>
                  </a:lnTo>
                  <a:lnTo>
                    <a:pt x="425" y="1566"/>
                  </a:lnTo>
                  <a:lnTo>
                    <a:pt x="459" y="1562"/>
                  </a:lnTo>
                  <a:lnTo>
                    <a:pt x="585" y="1537"/>
                  </a:lnTo>
                  <a:lnTo>
                    <a:pt x="587" y="1539"/>
                  </a:lnTo>
                  <a:lnTo>
                    <a:pt x="592" y="1543"/>
                  </a:lnTo>
                  <a:lnTo>
                    <a:pt x="603" y="1550"/>
                  </a:lnTo>
                  <a:lnTo>
                    <a:pt x="618" y="1556"/>
                  </a:lnTo>
                  <a:lnTo>
                    <a:pt x="640" y="1561"/>
                  </a:lnTo>
                  <a:lnTo>
                    <a:pt x="667" y="1561"/>
                  </a:lnTo>
                  <a:lnTo>
                    <a:pt x="704" y="1555"/>
                  </a:lnTo>
                  <a:lnTo>
                    <a:pt x="749" y="1542"/>
                  </a:lnTo>
                  <a:lnTo>
                    <a:pt x="753" y="1542"/>
                  </a:lnTo>
                  <a:lnTo>
                    <a:pt x="761" y="1541"/>
                  </a:lnTo>
                  <a:lnTo>
                    <a:pt x="774" y="1539"/>
                  </a:lnTo>
                  <a:lnTo>
                    <a:pt x="792" y="1537"/>
                  </a:lnTo>
                  <a:lnTo>
                    <a:pt x="812" y="1533"/>
                  </a:lnTo>
                  <a:lnTo>
                    <a:pt x="835" y="1530"/>
                  </a:lnTo>
                  <a:lnTo>
                    <a:pt x="861" y="1525"/>
                  </a:lnTo>
                  <a:lnTo>
                    <a:pt x="887" y="1520"/>
                  </a:lnTo>
                  <a:lnTo>
                    <a:pt x="914" y="1515"/>
                  </a:lnTo>
                  <a:lnTo>
                    <a:pt x="940" y="1509"/>
                  </a:lnTo>
                  <a:lnTo>
                    <a:pt x="966" y="1502"/>
                  </a:lnTo>
                  <a:lnTo>
                    <a:pt x="990" y="1494"/>
                  </a:lnTo>
                  <a:lnTo>
                    <a:pt x="1011" y="1486"/>
                  </a:lnTo>
                  <a:lnTo>
                    <a:pt x="1029" y="1478"/>
                  </a:lnTo>
                  <a:lnTo>
                    <a:pt x="1043" y="1469"/>
                  </a:lnTo>
                  <a:lnTo>
                    <a:pt x="1052" y="1459"/>
                  </a:lnTo>
                  <a:lnTo>
                    <a:pt x="1057" y="1455"/>
                  </a:lnTo>
                  <a:lnTo>
                    <a:pt x="1064" y="1441"/>
                  </a:lnTo>
                  <a:lnTo>
                    <a:pt x="1067" y="1424"/>
                  </a:lnTo>
                  <a:lnTo>
                    <a:pt x="1057" y="1404"/>
                  </a:lnTo>
                  <a:lnTo>
                    <a:pt x="1060" y="1403"/>
                  </a:lnTo>
                  <a:lnTo>
                    <a:pt x="1069" y="1398"/>
                  </a:lnTo>
                  <a:lnTo>
                    <a:pt x="1081" y="1387"/>
                  </a:lnTo>
                  <a:lnTo>
                    <a:pt x="1094" y="1365"/>
                  </a:lnTo>
                  <a:lnTo>
                    <a:pt x="1104" y="1328"/>
                  </a:lnTo>
                  <a:lnTo>
                    <a:pt x="1108" y="1274"/>
                  </a:lnTo>
                  <a:lnTo>
                    <a:pt x="1105" y="1200"/>
                  </a:lnTo>
                  <a:lnTo>
                    <a:pt x="1092" y="11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8" name="Freeform 1078">
              <a:extLst>
                <a:ext uri="{FF2B5EF4-FFF2-40B4-BE49-F238E27FC236}">
                  <a16:creationId xmlns:a16="http://schemas.microsoft.com/office/drawing/2014/main" id="{A882069F-3FE3-4260-9842-78AA28F96F04}"/>
                </a:ext>
              </a:extLst>
            </p:cNvPr>
            <p:cNvSpPr>
              <a:spLocks/>
            </p:cNvSpPr>
            <p:nvPr/>
          </p:nvSpPr>
          <p:spPr bwMode="auto">
            <a:xfrm>
              <a:off x="3025" y="3282"/>
              <a:ext cx="508" cy="757"/>
            </a:xfrm>
            <a:custGeom>
              <a:avLst/>
              <a:gdLst>
                <a:gd name="T0" fmla="*/ 1 w 1016"/>
                <a:gd name="T1" fmla="*/ 1 h 1512"/>
                <a:gd name="T2" fmla="*/ 1 w 1016"/>
                <a:gd name="T3" fmla="*/ 1 h 1512"/>
                <a:gd name="T4" fmla="*/ 1 w 1016"/>
                <a:gd name="T5" fmla="*/ 1 h 1512"/>
                <a:gd name="T6" fmla="*/ 1 w 1016"/>
                <a:gd name="T7" fmla="*/ 1 h 1512"/>
                <a:gd name="T8" fmla="*/ 1 w 1016"/>
                <a:gd name="T9" fmla="*/ 1 h 1512"/>
                <a:gd name="T10" fmla="*/ 1 w 1016"/>
                <a:gd name="T11" fmla="*/ 1 h 1512"/>
                <a:gd name="T12" fmla="*/ 1 w 1016"/>
                <a:gd name="T13" fmla="*/ 1 h 1512"/>
                <a:gd name="T14" fmla="*/ 1 w 1016"/>
                <a:gd name="T15" fmla="*/ 1 h 1512"/>
                <a:gd name="T16" fmla="*/ 1 w 1016"/>
                <a:gd name="T17" fmla="*/ 1 h 1512"/>
                <a:gd name="T18" fmla="*/ 1 w 1016"/>
                <a:gd name="T19" fmla="*/ 1 h 1512"/>
                <a:gd name="T20" fmla="*/ 1 w 1016"/>
                <a:gd name="T21" fmla="*/ 1 h 1512"/>
                <a:gd name="T22" fmla="*/ 1 w 1016"/>
                <a:gd name="T23" fmla="*/ 1 h 1512"/>
                <a:gd name="T24" fmla="*/ 1 w 1016"/>
                <a:gd name="T25" fmla="*/ 1 h 1512"/>
                <a:gd name="T26" fmla="*/ 1 w 1016"/>
                <a:gd name="T27" fmla="*/ 1 h 1512"/>
                <a:gd name="T28" fmla="*/ 1 w 1016"/>
                <a:gd name="T29" fmla="*/ 0 h 1512"/>
                <a:gd name="T30" fmla="*/ 1 w 1016"/>
                <a:gd name="T31" fmla="*/ 1 h 1512"/>
                <a:gd name="T32" fmla="*/ 1 w 1016"/>
                <a:gd name="T33" fmla="*/ 1 h 1512"/>
                <a:gd name="T34" fmla="*/ 1 w 1016"/>
                <a:gd name="T35" fmla="*/ 1 h 1512"/>
                <a:gd name="T36" fmla="*/ 1 w 1016"/>
                <a:gd name="T37" fmla="*/ 1 h 1512"/>
                <a:gd name="T38" fmla="*/ 1 w 1016"/>
                <a:gd name="T39" fmla="*/ 1 h 1512"/>
                <a:gd name="T40" fmla="*/ 1 w 1016"/>
                <a:gd name="T41" fmla="*/ 1 h 1512"/>
                <a:gd name="T42" fmla="*/ 1 w 1016"/>
                <a:gd name="T43" fmla="*/ 1 h 1512"/>
                <a:gd name="T44" fmla="*/ 1 w 1016"/>
                <a:gd name="T45" fmla="*/ 1 h 1512"/>
                <a:gd name="T46" fmla="*/ 1 w 1016"/>
                <a:gd name="T47" fmla="*/ 1 h 1512"/>
                <a:gd name="T48" fmla="*/ 1 w 1016"/>
                <a:gd name="T49" fmla="*/ 1 h 1512"/>
                <a:gd name="T50" fmla="*/ 1 w 1016"/>
                <a:gd name="T51" fmla="*/ 1 h 1512"/>
                <a:gd name="T52" fmla="*/ 1 w 1016"/>
                <a:gd name="T53" fmla="*/ 1 h 1512"/>
                <a:gd name="T54" fmla="*/ 1 w 1016"/>
                <a:gd name="T55" fmla="*/ 1 h 1512"/>
                <a:gd name="T56" fmla="*/ 1 w 1016"/>
                <a:gd name="T57" fmla="*/ 1 h 1512"/>
                <a:gd name="T58" fmla="*/ 1 w 1016"/>
                <a:gd name="T59" fmla="*/ 1 h 1512"/>
                <a:gd name="T60" fmla="*/ 1 w 1016"/>
                <a:gd name="T61" fmla="*/ 1 h 1512"/>
                <a:gd name="T62" fmla="*/ 1 w 1016"/>
                <a:gd name="T63" fmla="*/ 1 h 1512"/>
                <a:gd name="T64" fmla="*/ 1 w 1016"/>
                <a:gd name="T65" fmla="*/ 1 h 1512"/>
                <a:gd name="T66" fmla="*/ 1 w 1016"/>
                <a:gd name="T67" fmla="*/ 1 h 1512"/>
                <a:gd name="T68" fmla="*/ 1 w 1016"/>
                <a:gd name="T69" fmla="*/ 1 h 1512"/>
                <a:gd name="T70" fmla="*/ 1 w 1016"/>
                <a:gd name="T71" fmla="*/ 1 h 1512"/>
                <a:gd name="T72" fmla="*/ 1 w 1016"/>
                <a:gd name="T73" fmla="*/ 1 h 1512"/>
                <a:gd name="T74" fmla="*/ 1 w 1016"/>
                <a:gd name="T75" fmla="*/ 1 h 1512"/>
                <a:gd name="T76" fmla="*/ 1 w 1016"/>
                <a:gd name="T77" fmla="*/ 1 h 1512"/>
                <a:gd name="T78" fmla="*/ 1 w 1016"/>
                <a:gd name="T79" fmla="*/ 1 h 1512"/>
                <a:gd name="T80" fmla="*/ 1 w 1016"/>
                <a:gd name="T81" fmla="*/ 1 h 1512"/>
                <a:gd name="T82" fmla="*/ 1 w 1016"/>
                <a:gd name="T83" fmla="*/ 1 h 1512"/>
                <a:gd name="T84" fmla="*/ 1 w 1016"/>
                <a:gd name="T85" fmla="*/ 1 h 1512"/>
                <a:gd name="T86" fmla="*/ 1 w 1016"/>
                <a:gd name="T87" fmla="*/ 1 h 1512"/>
                <a:gd name="T88" fmla="*/ 1 w 1016"/>
                <a:gd name="T89" fmla="*/ 1 h 1512"/>
                <a:gd name="T90" fmla="*/ 1 w 1016"/>
                <a:gd name="T91" fmla="*/ 1 h 1512"/>
                <a:gd name="T92" fmla="*/ 1 w 1016"/>
                <a:gd name="T93" fmla="*/ 1 h 1512"/>
                <a:gd name="T94" fmla="*/ 1 w 1016"/>
                <a:gd name="T95" fmla="*/ 1 h 1512"/>
                <a:gd name="T96" fmla="*/ 1 w 1016"/>
                <a:gd name="T97" fmla="*/ 1 h 1512"/>
                <a:gd name="T98" fmla="*/ 1 w 1016"/>
                <a:gd name="T99" fmla="*/ 1 h 1512"/>
                <a:gd name="T100" fmla="*/ 1 w 1016"/>
                <a:gd name="T101" fmla="*/ 1 h 1512"/>
                <a:gd name="T102" fmla="*/ 1 w 1016"/>
                <a:gd name="T103" fmla="*/ 1 h 1512"/>
                <a:gd name="T104" fmla="*/ 1 w 1016"/>
                <a:gd name="T105" fmla="*/ 1 h 15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016"/>
                <a:gd name="T160" fmla="*/ 0 h 1512"/>
                <a:gd name="T161" fmla="*/ 1016 w 1016"/>
                <a:gd name="T162" fmla="*/ 1512 h 15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016" h="1512">
                  <a:moveTo>
                    <a:pt x="990" y="1347"/>
                  </a:moveTo>
                  <a:lnTo>
                    <a:pt x="993" y="1343"/>
                  </a:lnTo>
                  <a:lnTo>
                    <a:pt x="996" y="1333"/>
                  </a:lnTo>
                  <a:lnTo>
                    <a:pt x="1003" y="1314"/>
                  </a:lnTo>
                  <a:lnTo>
                    <a:pt x="1009" y="1290"/>
                  </a:lnTo>
                  <a:lnTo>
                    <a:pt x="1013" y="1258"/>
                  </a:lnTo>
                  <a:lnTo>
                    <a:pt x="1016" y="1220"/>
                  </a:lnTo>
                  <a:lnTo>
                    <a:pt x="1014" y="1174"/>
                  </a:lnTo>
                  <a:lnTo>
                    <a:pt x="1009" y="1122"/>
                  </a:lnTo>
                  <a:lnTo>
                    <a:pt x="997" y="1063"/>
                  </a:lnTo>
                  <a:lnTo>
                    <a:pt x="978" y="998"/>
                  </a:lnTo>
                  <a:lnTo>
                    <a:pt x="949" y="925"/>
                  </a:lnTo>
                  <a:lnTo>
                    <a:pt x="911" y="847"/>
                  </a:lnTo>
                  <a:lnTo>
                    <a:pt x="861" y="761"/>
                  </a:lnTo>
                  <a:lnTo>
                    <a:pt x="799" y="669"/>
                  </a:lnTo>
                  <a:lnTo>
                    <a:pt x="723" y="571"/>
                  </a:lnTo>
                  <a:lnTo>
                    <a:pt x="632" y="468"/>
                  </a:lnTo>
                  <a:lnTo>
                    <a:pt x="601" y="432"/>
                  </a:lnTo>
                  <a:lnTo>
                    <a:pt x="603" y="430"/>
                  </a:lnTo>
                  <a:lnTo>
                    <a:pt x="609" y="423"/>
                  </a:lnTo>
                  <a:lnTo>
                    <a:pt x="616" y="411"/>
                  </a:lnTo>
                  <a:lnTo>
                    <a:pt x="624" y="394"/>
                  </a:lnTo>
                  <a:lnTo>
                    <a:pt x="630" y="374"/>
                  </a:lnTo>
                  <a:lnTo>
                    <a:pt x="633" y="349"/>
                  </a:lnTo>
                  <a:lnTo>
                    <a:pt x="633" y="320"/>
                  </a:lnTo>
                  <a:lnTo>
                    <a:pt x="626" y="288"/>
                  </a:lnTo>
                  <a:lnTo>
                    <a:pt x="625" y="279"/>
                  </a:lnTo>
                  <a:lnTo>
                    <a:pt x="623" y="254"/>
                  </a:lnTo>
                  <a:lnTo>
                    <a:pt x="618" y="220"/>
                  </a:lnTo>
                  <a:lnTo>
                    <a:pt x="610" y="178"/>
                  </a:lnTo>
                  <a:lnTo>
                    <a:pt x="596" y="136"/>
                  </a:lnTo>
                  <a:lnTo>
                    <a:pt x="579" y="95"/>
                  </a:lnTo>
                  <a:lnTo>
                    <a:pt x="555" y="63"/>
                  </a:lnTo>
                  <a:lnTo>
                    <a:pt x="524" y="42"/>
                  </a:lnTo>
                  <a:lnTo>
                    <a:pt x="523" y="41"/>
                  </a:lnTo>
                  <a:lnTo>
                    <a:pt x="520" y="38"/>
                  </a:lnTo>
                  <a:lnTo>
                    <a:pt x="517" y="33"/>
                  </a:lnTo>
                  <a:lnTo>
                    <a:pt x="510" y="29"/>
                  </a:lnTo>
                  <a:lnTo>
                    <a:pt x="502" y="22"/>
                  </a:lnTo>
                  <a:lnTo>
                    <a:pt x="493" y="16"/>
                  </a:lnTo>
                  <a:lnTo>
                    <a:pt x="480" y="10"/>
                  </a:lnTo>
                  <a:lnTo>
                    <a:pt x="465" y="6"/>
                  </a:lnTo>
                  <a:lnTo>
                    <a:pt x="449" y="2"/>
                  </a:lnTo>
                  <a:lnTo>
                    <a:pt x="429" y="0"/>
                  </a:lnTo>
                  <a:lnTo>
                    <a:pt x="407" y="0"/>
                  </a:lnTo>
                  <a:lnTo>
                    <a:pt x="382" y="3"/>
                  </a:lnTo>
                  <a:lnTo>
                    <a:pt x="354" y="10"/>
                  </a:lnTo>
                  <a:lnTo>
                    <a:pt x="324" y="19"/>
                  </a:lnTo>
                  <a:lnTo>
                    <a:pt x="291" y="34"/>
                  </a:lnTo>
                  <a:lnTo>
                    <a:pt x="254" y="53"/>
                  </a:lnTo>
                  <a:lnTo>
                    <a:pt x="253" y="56"/>
                  </a:lnTo>
                  <a:lnTo>
                    <a:pt x="250" y="66"/>
                  </a:lnTo>
                  <a:lnTo>
                    <a:pt x="243" y="79"/>
                  </a:lnTo>
                  <a:lnTo>
                    <a:pt x="230" y="95"/>
                  </a:lnTo>
                  <a:lnTo>
                    <a:pt x="213" y="112"/>
                  </a:lnTo>
                  <a:lnTo>
                    <a:pt x="188" y="127"/>
                  </a:lnTo>
                  <a:lnTo>
                    <a:pt x="157" y="137"/>
                  </a:lnTo>
                  <a:lnTo>
                    <a:pt x="117" y="143"/>
                  </a:lnTo>
                  <a:lnTo>
                    <a:pt x="111" y="144"/>
                  </a:lnTo>
                  <a:lnTo>
                    <a:pt x="95" y="146"/>
                  </a:lnTo>
                  <a:lnTo>
                    <a:pt x="73" y="150"/>
                  </a:lnTo>
                  <a:lnTo>
                    <a:pt x="48" y="154"/>
                  </a:lnTo>
                  <a:lnTo>
                    <a:pt x="25" y="160"/>
                  </a:lnTo>
                  <a:lnTo>
                    <a:pt x="8" y="166"/>
                  </a:lnTo>
                  <a:lnTo>
                    <a:pt x="0" y="173"/>
                  </a:lnTo>
                  <a:lnTo>
                    <a:pt x="3" y="181"/>
                  </a:lnTo>
                  <a:lnTo>
                    <a:pt x="4" y="184"/>
                  </a:lnTo>
                  <a:lnTo>
                    <a:pt x="8" y="193"/>
                  </a:lnTo>
                  <a:lnTo>
                    <a:pt x="13" y="207"/>
                  </a:lnTo>
                  <a:lnTo>
                    <a:pt x="23" y="222"/>
                  </a:lnTo>
                  <a:lnTo>
                    <a:pt x="34" y="238"/>
                  </a:lnTo>
                  <a:lnTo>
                    <a:pt x="50" y="252"/>
                  </a:lnTo>
                  <a:lnTo>
                    <a:pt x="71" y="263"/>
                  </a:lnTo>
                  <a:lnTo>
                    <a:pt x="95" y="267"/>
                  </a:lnTo>
                  <a:lnTo>
                    <a:pt x="101" y="267"/>
                  </a:lnTo>
                  <a:lnTo>
                    <a:pt x="117" y="268"/>
                  </a:lnTo>
                  <a:lnTo>
                    <a:pt x="141" y="269"/>
                  </a:lnTo>
                  <a:lnTo>
                    <a:pt x="169" y="274"/>
                  </a:lnTo>
                  <a:lnTo>
                    <a:pt x="199" y="280"/>
                  </a:lnTo>
                  <a:lnTo>
                    <a:pt x="227" y="289"/>
                  </a:lnTo>
                  <a:lnTo>
                    <a:pt x="252" y="302"/>
                  </a:lnTo>
                  <a:lnTo>
                    <a:pt x="269" y="319"/>
                  </a:lnTo>
                  <a:lnTo>
                    <a:pt x="271" y="325"/>
                  </a:lnTo>
                  <a:lnTo>
                    <a:pt x="279" y="341"/>
                  </a:lnTo>
                  <a:lnTo>
                    <a:pt x="288" y="364"/>
                  </a:lnTo>
                  <a:lnTo>
                    <a:pt x="298" y="394"/>
                  </a:lnTo>
                  <a:lnTo>
                    <a:pt x="305" y="428"/>
                  </a:lnTo>
                  <a:lnTo>
                    <a:pt x="308" y="465"/>
                  </a:lnTo>
                  <a:lnTo>
                    <a:pt x="305" y="503"/>
                  </a:lnTo>
                  <a:lnTo>
                    <a:pt x="294" y="539"/>
                  </a:lnTo>
                  <a:lnTo>
                    <a:pt x="292" y="545"/>
                  </a:lnTo>
                  <a:lnTo>
                    <a:pt x="285" y="562"/>
                  </a:lnTo>
                  <a:lnTo>
                    <a:pt x="277" y="587"/>
                  </a:lnTo>
                  <a:lnTo>
                    <a:pt x="270" y="618"/>
                  </a:lnTo>
                  <a:lnTo>
                    <a:pt x="265" y="654"/>
                  </a:lnTo>
                  <a:lnTo>
                    <a:pt x="262" y="691"/>
                  </a:lnTo>
                  <a:lnTo>
                    <a:pt x="267" y="729"/>
                  </a:lnTo>
                  <a:lnTo>
                    <a:pt x="279" y="764"/>
                  </a:lnTo>
                  <a:lnTo>
                    <a:pt x="278" y="774"/>
                  </a:lnTo>
                  <a:lnTo>
                    <a:pt x="278" y="803"/>
                  </a:lnTo>
                  <a:lnTo>
                    <a:pt x="281" y="845"/>
                  </a:lnTo>
                  <a:lnTo>
                    <a:pt x="286" y="896"/>
                  </a:lnTo>
                  <a:lnTo>
                    <a:pt x="299" y="951"/>
                  </a:lnTo>
                  <a:lnTo>
                    <a:pt x="320" y="1008"/>
                  </a:lnTo>
                  <a:lnTo>
                    <a:pt x="352" y="1059"/>
                  </a:lnTo>
                  <a:lnTo>
                    <a:pt x="397" y="1101"/>
                  </a:lnTo>
                  <a:lnTo>
                    <a:pt x="399" y="1110"/>
                  </a:lnTo>
                  <a:lnTo>
                    <a:pt x="404" y="1136"/>
                  </a:lnTo>
                  <a:lnTo>
                    <a:pt x="410" y="1174"/>
                  </a:lnTo>
                  <a:lnTo>
                    <a:pt x="414" y="1220"/>
                  </a:lnTo>
                  <a:lnTo>
                    <a:pt x="418" y="1271"/>
                  </a:lnTo>
                  <a:lnTo>
                    <a:pt x="417" y="1324"/>
                  </a:lnTo>
                  <a:lnTo>
                    <a:pt x="410" y="1374"/>
                  </a:lnTo>
                  <a:lnTo>
                    <a:pt x="397" y="1419"/>
                  </a:lnTo>
                  <a:lnTo>
                    <a:pt x="391" y="1419"/>
                  </a:lnTo>
                  <a:lnTo>
                    <a:pt x="374" y="1421"/>
                  </a:lnTo>
                  <a:lnTo>
                    <a:pt x="352" y="1425"/>
                  </a:lnTo>
                  <a:lnTo>
                    <a:pt x="327" y="1430"/>
                  </a:lnTo>
                  <a:lnTo>
                    <a:pt x="303" y="1436"/>
                  </a:lnTo>
                  <a:lnTo>
                    <a:pt x="285" y="1447"/>
                  </a:lnTo>
                  <a:lnTo>
                    <a:pt x="276" y="1458"/>
                  </a:lnTo>
                  <a:lnTo>
                    <a:pt x="279" y="1474"/>
                  </a:lnTo>
                  <a:lnTo>
                    <a:pt x="281" y="1474"/>
                  </a:lnTo>
                  <a:lnTo>
                    <a:pt x="283" y="1476"/>
                  </a:lnTo>
                  <a:lnTo>
                    <a:pt x="288" y="1477"/>
                  </a:lnTo>
                  <a:lnTo>
                    <a:pt x="294" y="1478"/>
                  </a:lnTo>
                  <a:lnTo>
                    <a:pt x="303" y="1479"/>
                  </a:lnTo>
                  <a:lnTo>
                    <a:pt x="312" y="1479"/>
                  </a:lnTo>
                  <a:lnTo>
                    <a:pt x="323" y="1478"/>
                  </a:lnTo>
                  <a:lnTo>
                    <a:pt x="336" y="1474"/>
                  </a:lnTo>
                  <a:lnTo>
                    <a:pt x="336" y="1477"/>
                  </a:lnTo>
                  <a:lnTo>
                    <a:pt x="336" y="1481"/>
                  </a:lnTo>
                  <a:lnTo>
                    <a:pt x="338" y="1488"/>
                  </a:lnTo>
                  <a:lnTo>
                    <a:pt x="342" y="1496"/>
                  </a:lnTo>
                  <a:lnTo>
                    <a:pt x="349" y="1503"/>
                  </a:lnTo>
                  <a:lnTo>
                    <a:pt x="360" y="1509"/>
                  </a:lnTo>
                  <a:lnTo>
                    <a:pt x="375" y="1512"/>
                  </a:lnTo>
                  <a:lnTo>
                    <a:pt x="397" y="1511"/>
                  </a:lnTo>
                  <a:lnTo>
                    <a:pt x="519" y="1485"/>
                  </a:lnTo>
                  <a:lnTo>
                    <a:pt x="521" y="1485"/>
                  </a:lnTo>
                  <a:lnTo>
                    <a:pt x="527" y="1486"/>
                  </a:lnTo>
                  <a:lnTo>
                    <a:pt x="536" y="1488"/>
                  </a:lnTo>
                  <a:lnTo>
                    <a:pt x="550" y="1489"/>
                  </a:lnTo>
                  <a:lnTo>
                    <a:pt x="566" y="1491"/>
                  </a:lnTo>
                  <a:lnTo>
                    <a:pt x="587" y="1492"/>
                  </a:lnTo>
                  <a:lnTo>
                    <a:pt x="611" y="1492"/>
                  </a:lnTo>
                  <a:lnTo>
                    <a:pt x="639" y="1491"/>
                  </a:lnTo>
                  <a:lnTo>
                    <a:pt x="669" y="1488"/>
                  </a:lnTo>
                  <a:lnTo>
                    <a:pt x="702" y="1485"/>
                  </a:lnTo>
                  <a:lnTo>
                    <a:pt x="739" y="1479"/>
                  </a:lnTo>
                  <a:lnTo>
                    <a:pt x="778" y="1470"/>
                  </a:lnTo>
                  <a:lnTo>
                    <a:pt x="821" y="1459"/>
                  </a:lnTo>
                  <a:lnTo>
                    <a:pt x="866" y="1446"/>
                  </a:lnTo>
                  <a:lnTo>
                    <a:pt x="914" y="1430"/>
                  </a:lnTo>
                  <a:lnTo>
                    <a:pt x="965" y="1409"/>
                  </a:lnTo>
                  <a:lnTo>
                    <a:pt x="970" y="1403"/>
                  </a:lnTo>
                  <a:lnTo>
                    <a:pt x="980" y="1388"/>
                  </a:lnTo>
                  <a:lnTo>
                    <a:pt x="988" y="1367"/>
                  </a:lnTo>
                  <a:lnTo>
                    <a:pt x="990" y="1347"/>
                  </a:lnTo>
                  <a:close/>
                </a:path>
              </a:pathLst>
            </a:custGeom>
            <a:solidFill>
              <a:srgbClr val="9E6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2999" name="Freeform 1079">
              <a:extLst>
                <a:ext uri="{FF2B5EF4-FFF2-40B4-BE49-F238E27FC236}">
                  <a16:creationId xmlns:a16="http://schemas.microsoft.com/office/drawing/2014/main" id="{0453485C-5445-4773-B08A-1F0B839B11BE}"/>
                </a:ext>
              </a:extLst>
            </p:cNvPr>
            <p:cNvSpPr>
              <a:spLocks/>
            </p:cNvSpPr>
            <p:nvPr/>
          </p:nvSpPr>
          <p:spPr bwMode="auto">
            <a:xfrm>
              <a:off x="3099" y="3419"/>
              <a:ext cx="111" cy="194"/>
            </a:xfrm>
            <a:custGeom>
              <a:avLst/>
              <a:gdLst>
                <a:gd name="T0" fmla="*/ 0 w 224"/>
                <a:gd name="T1" fmla="*/ 0 h 388"/>
                <a:gd name="T2" fmla="*/ 0 w 224"/>
                <a:gd name="T3" fmla="*/ 0 h 388"/>
                <a:gd name="T4" fmla="*/ 0 w 224"/>
                <a:gd name="T5" fmla="*/ 0 h 388"/>
                <a:gd name="T6" fmla="*/ 0 w 224"/>
                <a:gd name="T7" fmla="*/ 0 h 388"/>
                <a:gd name="T8" fmla="*/ 0 w 224"/>
                <a:gd name="T9" fmla="*/ 1 h 388"/>
                <a:gd name="T10" fmla="*/ 0 w 224"/>
                <a:gd name="T11" fmla="*/ 1 h 388"/>
                <a:gd name="T12" fmla="*/ 0 w 224"/>
                <a:gd name="T13" fmla="*/ 1 h 388"/>
                <a:gd name="T14" fmla="*/ 0 w 224"/>
                <a:gd name="T15" fmla="*/ 1 h 388"/>
                <a:gd name="T16" fmla="*/ 0 w 224"/>
                <a:gd name="T17" fmla="*/ 1 h 388"/>
                <a:gd name="T18" fmla="*/ 0 w 224"/>
                <a:gd name="T19" fmla="*/ 1 h 388"/>
                <a:gd name="T20" fmla="*/ 0 w 224"/>
                <a:gd name="T21" fmla="*/ 1 h 388"/>
                <a:gd name="T22" fmla="*/ 0 w 224"/>
                <a:gd name="T23" fmla="*/ 1 h 388"/>
                <a:gd name="T24" fmla="*/ 0 w 224"/>
                <a:gd name="T25" fmla="*/ 1 h 388"/>
                <a:gd name="T26" fmla="*/ 0 w 224"/>
                <a:gd name="T27" fmla="*/ 1 h 388"/>
                <a:gd name="T28" fmla="*/ 0 w 224"/>
                <a:gd name="T29" fmla="*/ 1 h 388"/>
                <a:gd name="T30" fmla="*/ 0 w 224"/>
                <a:gd name="T31" fmla="*/ 1 h 388"/>
                <a:gd name="T32" fmla="*/ 0 w 224"/>
                <a:gd name="T33" fmla="*/ 1 h 388"/>
                <a:gd name="T34" fmla="*/ 0 w 224"/>
                <a:gd name="T35" fmla="*/ 1 h 388"/>
                <a:gd name="T36" fmla="*/ 0 w 224"/>
                <a:gd name="T37" fmla="*/ 1 h 388"/>
                <a:gd name="T38" fmla="*/ 0 w 224"/>
                <a:gd name="T39" fmla="*/ 1 h 388"/>
                <a:gd name="T40" fmla="*/ 0 w 224"/>
                <a:gd name="T41" fmla="*/ 1 h 388"/>
                <a:gd name="T42" fmla="*/ 0 w 224"/>
                <a:gd name="T43" fmla="*/ 1 h 388"/>
                <a:gd name="T44" fmla="*/ 0 w 224"/>
                <a:gd name="T45" fmla="*/ 1 h 388"/>
                <a:gd name="T46" fmla="*/ 0 w 224"/>
                <a:gd name="T47" fmla="*/ 1 h 388"/>
                <a:gd name="T48" fmla="*/ 0 w 224"/>
                <a:gd name="T49" fmla="*/ 1 h 388"/>
                <a:gd name="T50" fmla="*/ 0 w 224"/>
                <a:gd name="T51" fmla="*/ 1 h 388"/>
                <a:gd name="T52" fmla="*/ 0 w 224"/>
                <a:gd name="T53" fmla="*/ 1 h 388"/>
                <a:gd name="T54" fmla="*/ 0 w 224"/>
                <a:gd name="T55" fmla="*/ 1 h 388"/>
                <a:gd name="T56" fmla="*/ 0 w 224"/>
                <a:gd name="T57" fmla="*/ 1 h 388"/>
                <a:gd name="T58" fmla="*/ 0 w 224"/>
                <a:gd name="T59" fmla="*/ 1 h 388"/>
                <a:gd name="T60" fmla="*/ 0 w 224"/>
                <a:gd name="T61" fmla="*/ 1 h 388"/>
                <a:gd name="T62" fmla="*/ 0 w 224"/>
                <a:gd name="T63" fmla="*/ 1 h 388"/>
                <a:gd name="T64" fmla="*/ 0 w 224"/>
                <a:gd name="T65" fmla="*/ 1 h 388"/>
                <a:gd name="T66" fmla="*/ 0 w 224"/>
                <a:gd name="T67" fmla="*/ 1 h 388"/>
                <a:gd name="T68" fmla="*/ 0 w 224"/>
                <a:gd name="T69" fmla="*/ 1 h 388"/>
                <a:gd name="T70" fmla="*/ 0 w 224"/>
                <a:gd name="T71" fmla="*/ 1 h 388"/>
                <a:gd name="T72" fmla="*/ 0 w 224"/>
                <a:gd name="T73" fmla="*/ 1 h 388"/>
                <a:gd name="T74" fmla="*/ 0 w 224"/>
                <a:gd name="T75" fmla="*/ 1 h 388"/>
                <a:gd name="T76" fmla="*/ 0 w 224"/>
                <a:gd name="T77" fmla="*/ 1 h 388"/>
                <a:gd name="T78" fmla="*/ 0 w 224"/>
                <a:gd name="T79" fmla="*/ 1 h 388"/>
                <a:gd name="T80" fmla="*/ 0 w 224"/>
                <a:gd name="T81" fmla="*/ 1 h 388"/>
                <a:gd name="T82" fmla="*/ 0 w 224"/>
                <a:gd name="T83" fmla="*/ 1 h 388"/>
                <a:gd name="T84" fmla="*/ 0 w 224"/>
                <a:gd name="T85" fmla="*/ 1 h 388"/>
                <a:gd name="T86" fmla="*/ 0 w 224"/>
                <a:gd name="T87" fmla="*/ 1 h 388"/>
                <a:gd name="T88" fmla="*/ 0 w 224"/>
                <a:gd name="T89" fmla="*/ 1 h 388"/>
                <a:gd name="T90" fmla="*/ 0 w 224"/>
                <a:gd name="T91" fmla="*/ 1 h 388"/>
                <a:gd name="T92" fmla="*/ 0 w 224"/>
                <a:gd name="T93" fmla="*/ 1 h 388"/>
                <a:gd name="T94" fmla="*/ 0 w 224"/>
                <a:gd name="T95" fmla="*/ 1 h 388"/>
                <a:gd name="T96" fmla="*/ 0 w 224"/>
                <a:gd name="T97" fmla="*/ 1 h 388"/>
                <a:gd name="T98" fmla="*/ 0 w 224"/>
                <a:gd name="T99" fmla="*/ 1 h 388"/>
                <a:gd name="T100" fmla="*/ 0 w 224"/>
                <a:gd name="T101" fmla="*/ 1 h 388"/>
                <a:gd name="T102" fmla="*/ 0 w 224"/>
                <a:gd name="T103" fmla="*/ 1 h 388"/>
                <a:gd name="T104" fmla="*/ 0 w 224"/>
                <a:gd name="T105" fmla="*/ 1 h 388"/>
                <a:gd name="T106" fmla="*/ 0 w 224"/>
                <a:gd name="T107" fmla="*/ 1 h 388"/>
                <a:gd name="T108" fmla="*/ 0 w 224"/>
                <a:gd name="T109" fmla="*/ 1 h 388"/>
                <a:gd name="T110" fmla="*/ 0 w 224"/>
                <a:gd name="T111" fmla="*/ 1 h 388"/>
                <a:gd name="T112" fmla="*/ 0 w 224"/>
                <a:gd name="T113" fmla="*/ 0 h 388"/>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224"/>
                <a:gd name="T172" fmla="*/ 0 h 388"/>
                <a:gd name="T173" fmla="*/ 224 w 224"/>
                <a:gd name="T174" fmla="*/ 388 h 388"/>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224" h="388">
                  <a:moveTo>
                    <a:pt x="0" y="0"/>
                  </a:moveTo>
                  <a:lnTo>
                    <a:pt x="2" y="0"/>
                  </a:lnTo>
                  <a:lnTo>
                    <a:pt x="8" y="0"/>
                  </a:lnTo>
                  <a:lnTo>
                    <a:pt x="18" y="0"/>
                  </a:lnTo>
                  <a:lnTo>
                    <a:pt x="31" y="1"/>
                  </a:lnTo>
                  <a:lnTo>
                    <a:pt x="46" y="3"/>
                  </a:lnTo>
                  <a:lnTo>
                    <a:pt x="62" y="6"/>
                  </a:lnTo>
                  <a:lnTo>
                    <a:pt x="81" y="9"/>
                  </a:lnTo>
                  <a:lnTo>
                    <a:pt x="100" y="14"/>
                  </a:lnTo>
                  <a:lnTo>
                    <a:pt x="120" y="21"/>
                  </a:lnTo>
                  <a:lnTo>
                    <a:pt x="138" y="30"/>
                  </a:lnTo>
                  <a:lnTo>
                    <a:pt x="158" y="40"/>
                  </a:lnTo>
                  <a:lnTo>
                    <a:pt x="174" y="53"/>
                  </a:lnTo>
                  <a:lnTo>
                    <a:pt x="190" y="69"/>
                  </a:lnTo>
                  <a:lnTo>
                    <a:pt x="203" y="87"/>
                  </a:lnTo>
                  <a:lnTo>
                    <a:pt x="213" y="108"/>
                  </a:lnTo>
                  <a:lnTo>
                    <a:pt x="220" y="132"/>
                  </a:lnTo>
                  <a:lnTo>
                    <a:pt x="221" y="135"/>
                  </a:lnTo>
                  <a:lnTo>
                    <a:pt x="222" y="142"/>
                  </a:lnTo>
                  <a:lnTo>
                    <a:pt x="224" y="153"/>
                  </a:lnTo>
                  <a:lnTo>
                    <a:pt x="224" y="168"/>
                  </a:lnTo>
                  <a:lnTo>
                    <a:pt x="220" y="184"/>
                  </a:lnTo>
                  <a:lnTo>
                    <a:pt x="213" y="204"/>
                  </a:lnTo>
                  <a:lnTo>
                    <a:pt x="202" y="225"/>
                  </a:lnTo>
                  <a:lnTo>
                    <a:pt x="184" y="245"/>
                  </a:lnTo>
                  <a:lnTo>
                    <a:pt x="182" y="250"/>
                  </a:lnTo>
                  <a:lnTo>
                    <a:pt x="175" y="263"/>
                  </a:lnTo>
                  <a:lnTo>
                    <a:pt x="165" y="281"/>
                  </a:lnTo>
                  <a:lnTo>
                    <a:pt x="153" y="303"/>
                  </a:lnTo>
                  <a:lnTo>
                    <a:pt x="141" y="327"/>
                  </a:lnTo>
                  <a:lnTo>
                    <a:pt x="130" y="351"/>
                  </a:lnTo>
                  <a:lnTo>
                    <a:pt x="122" y="372"/>
                  </a:lnTo>
                  <a:lnTo>
                    <a:pt x="118" y="388"/>
                  </a:lnTo>
                  <a:lnTo>
                    <a:pt x="118" y="385"/>
                  </a:lnTo>
                  <a:lnTo>
                    <a:pt x="118" y="374"/>
                  </a:lnTo>
                  <a:lnTo>
                    <a:pt x="118" y="359"/>
                  </a:lnTo>
                  <a:lnTo>
                    <a:pt x="119" y="340"/>
                  </a:lnTo>
                  <a:lnTo>
                    <a:pt x="122" y="318"/>
                  </a:lnTo>
                  <a:lnTo>
                    <a:pt x="128" y="294"/>
                  </a:lnTo>
                  <a:lnTo>
                    <a:pt x="136" y="269"/>
                  </a:lnTo>
                  <a:lnTo>
                    <a:pt x="147" y="245"/>
                  </a:lnTo>
                  <a:lnTo>
                    <a:pt x="149" y="242"/>
                  </a:lnTo>
                  <a:lnTo>
                    <a:pt x="150" y="230"/>
                  </a:lnTo>
                  <a:lnTo>
                    <a:pt x="151" y="213"/>
                  </a:lnTo>
                  <a:lnTo>
                    <a:pt x="151" y="190"/>
                  </a:lnTo>
                  <a:lnTo>
                    <a:pt x="150" y="162"/>
                  </a:lnTo>
                  <a:lnTo>
                    <a:pt x="146" y="131"/>
                  </a:lnTo>
                  <a:lnTo>
                    <a:pt x="139" y="97"/>
                  </a:lnTo>
                  <a:lnTo>
                    <a:pt x="128" y="61"/>
                  </a:lnTo>
                  <a:lnTo>
                    <a:pt x="126" y="59"/>
                  </a:lnTo>
                  <a:lnTo>
                    <a:pt x="120" y="51"/>
                  </a:lnTo>
                  <a:lnTo>
                    <a:pt x="109" y="40"/>
                  </a:lnTo>
                  <a:lnTo>
                    <a:pt x="94" y="29"/>
                  </a:lnTo>
                  <a:lnTo>
                    <a:pt x="76" y="17"/>
                  </a:lnTo>
                  <a:lnTo>
                    <a:pt x="54" y="7"/>
                  </a:lnTo>
                  <a:lnTo>
                    <a:pt x="29" y="1"/>
                  </a:lnTo>
                  <a:lnTo>
                    <a:pt x="0" y="0"/>
                  </a:lnTo>
                  <a:close/>
                </a:path>
              </a:pathLst>
            </a:custGeom>
            <a:solidFill>
              <a:srgbClr val="6D1C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0" name="Freeform 1080">
              <a:extLst>
                <a:ext uri="{FF2B5EF4-FFF2-40B4-BE49-F238E27FC236}">
                  <a16:creationId xmlns:a16="http://schemas.microsoft.com/office/drawing/2014/main" id="{BF286DE6-A862-4A90-9305-54FCAEF7CC1C}"/>
                </a:ext>
              </a:extLst>
            </p:cNvPr>
            <p:cNvSpPr>
              <a:spLocks/>
            </p:cNvSpPr>
            <p:nvPr/>
          </p:nvSpPr>
          <p:spPr bwMode="auto">
            <a:xfrm>
              <a:off x="3224" y="3833"/>
              <a:ext cx="38" cy="164"/>
            </a:xfrm>
            <a:custGeom>
              <a:avLst/>
              <a:gdLst>
                <a:gd name="T0" fmla="*/ 0 w 76"/>
                <a:gd name="T1" fmla="*/ 0 h 327"/>
                <a:gd name="T2" fmla="*/ 1 w 76"/>
                <a:gd name="T3" fmla="*/ 1 h 327"/>
                <a:gd name="T4" fmla="*/ 1 w 76"/>
                <a:gd name="T5" fmla="*/ 1 h 327"/>
                <a:gd name="T6" fmla="*/ 1 w 76"/>
                <a:gd name="T7" fmla="*/ 1 h 327"/>
                <a:gd name="T8" fmla="*/ 1 w 76"/>
                <a:gd name="T9" fmla="*/ 1 h 327"/>
                <a:gd name="T10" fmla="*/ 1 w 76"/>
                <a:gd name="T11" fmla="*/ 1 h 327"/>
                <a:gd name="T12" fmla="*/ 1 w 76"/>
                <a:gd name="T13" fmla="*/ 1 h 327"/>
                <a:gd name="T14" fmla="*/ 1 w 76"/>
                <a:gd name="T15" fmla="*/ 1 h 327"/>
                <a:gd name="T16" fmla="*/ 1 w 76"/>
                <a:gd name="T17" fmla="*/ 1 h 327"/>
                <a:gd name="T18" fmla="*/ 1 w 76"/>
                <a:gd name="T19" fmla="*/ 1 h 327"/>
                <a:gd name="T20" fmla="*/ 1 w 76"/>
                <a:gd name="T21" fmla="*/ 1 h 327"/>
                <a:gd name="T22" fmla="*/ 1 w 76"/>
                <a:gd name="T23" fmla="*/ 1 h 327"/>
                <a:gd name="T24" fmla="*/ 1 w 76"/>
                <a:gd name="T25" fmla="*/ 1 h 327"/>
                <a:gd name="T26" fmla="*/ 1 w 76"/>
                <a:gd name="T27" fmla="*/ 1 h 327"/>
                <a:gd name="T28" fmla="*/ 1 w 76"/>
                <a:gd name="T29" fmla="*/ 1 h 327"/>
                <a:gd name="T30" fmla="*/ 1 w 76"/>
                <a:gd name="T31" fmla="*/ 1 h 327"/>
                <a:gd name="T32" fmla="*/ 1 w 76"/>
                <a:gd name="T33" fmla="*/ 1 h 327"/>
                <a:gd name="T34" fmla="*/ 0 w 76"/>
                <a:gd name="T35" fmla="*/ 1 h 327"/>
                <a:gd name="T36" fmla="*/ 1 w 76"/>
                <a:gd name="T37" fmla="*/ 1 h 327"/>
                <a:gd name="T38" fmla="*/ 1 w 76"/>
                <a:gd name="T39" fmla="*/ 1 h 327"/>
                <a:gd name="T40" fmla="*/ 1 w 76"/>
                <a:gd name="T41" fmla="*/ 1 h 327"/>
                <a:gd name="T42" fmla="*/ 0 w 76"/>
                <a:gd name="T43" fmla="*/ 0 h 32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6"/>
                <a:gd name="T67" fmla="*/ 0 h 327"/>
                <a:gd name="T68" fmla="*/ 76 w 76"/>
                <a:gd name="T69" fmla="*/ 327 h 32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6" h="327">
                  <a:moveTo>
                    <a:pt x="0" y="0"/>
                  </a:moveTo>
                  <a:lnTo>
                    <a:pt x="2" y="2"/>
                  </a:lnTo>
                  <a:lnTo>
                    <a:pt x="9" y="8"/>
                  </a:lnTo>
                  <a:lnTo>
                    <a:pt x="20" y="16"/>
                  </a:lnTo>
                  <a:lnTo>
                    <a:pt x="32" y="27"/>
                  </a:lnTo>
                  <a:lnTo>
                    <a:pt x="45" y="39"/>
                  </a:lnTo>
                  <a:lnTo>
                    <a:pt x="58" y="52"/>
                  </a:lnTo>
                  <a:lnTo>
                    <a:pt x="68" y="65"/>
                  </a:lnTo>
                  <a:lnTo>
                    <a:pt x="76" y="77"/>
                  </a:lnTo>
                  <a:lnTo>
                    <a:pt x="75" y="87"/>
                  </a:lnTo>
                  <a:lnTo>
                    <a:pt x="73" y="112"/>
                  </a:lnTo>
                  <a:lnTo>
                    <a:pt x="68" y="146"/>
                  </a:lnTo>
                  <a:lnTo>
                    <a:pt x="61" y="189"/>
                  </a:lnTo>
                  <a:lnTo>
                    <a:pt x="53" y="233"/>
                  </a:lnTo>
                  <a:lnTo>
                    <a:pt x="43" y="273"/>
                  </a:lnTo>
                  <a:lnTo>
                    <a:pt x="30" y="307"/>
                  </a:lnTo>
                  <a:lnTo>
                    <a:pt x="16" y="327"/>
                  </a:lnTo>
                  <a:lnTo>
                    <a:pt x="0" y="318"/>
                  </a:lnTo>
                  <a:lnTo>
                    <a:pt x="3" y="285"/>
                  </a:lnTo>
                  <a:lnTo>
                    <a:pt x="8" y="202"/>
                  </a:lnTo>
                  <a:lnTo>
                    <a:pt x="9" y="97"/>
                  </a:lnTo>
                  <a:lnTo>
                    <a:pt x="0" y="0"/>
                  </a:lnTo>
                  <a:close/>
                </a:path>
              </a:pathLst>
            </a:custGeom>
            <a:solidFill>
              <a:srgbClr val="6D1C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1" name="Freeform 1081">
              <a:extLst>
                <a:ext uri="{FF2B5EF4-FFF2-40B4-BE49-F238E27FC236}">
                  <a16:creationId xmlns:a16="http://schemas.microsoft.com/office/drawing/2014/main" id="{CC7DC6FD-D055-41ED-BCC5-88E8FAE5498D}"/>
                </a:ext>
              </a:extLst>
            </p:cNvPr>
            <p:cNvSpPr>
              <a:spLocks/>
            </p:cNvSpPr>
            <p:nvPr/>
          </p:nvSpPr>
          <p:spPr bwMode="auto">
            <a:xfrm>
              <a:off x="3258" y="3493"/>
              <a:ext cx="264" cy="398"/>
            </a:xfrm>
            <a:custGeom>
              <a:avLst/>
              <a:gdLst>
                <a:gd name="T0" fmla="*/ 0 w 529"/>
                <a:gd name="T1" fmla="*/ 1 h 796"/>
                <a:gd name="T2" fmla="*/ 0 w 529"/>
                <a:gd name="T3" fmla="*/ 1 h 796"/>
                <a:gd name="T4" fmla="*/ 0 w 529"/>
                <a:gd name="T5" fmla="*/ 1 h 796"/>
                <a:gd name="T6" fmla="*/ 0 w 529"/>
                <a:gd name="T7" fmla="*/ 1 h 796"/>
                <a:gd name="T8" fmla="*/ 0 w 529"/>
                <a:gd name="T9" fmla="*/ 1 h 796"/>
                <a:gd name="T10" fmla="*/ 0 w 529"/>
                <a:gd name="T11" fmla="*/ 1 h 796"/>
                <a:gd name="T12" fmla="*/ 0 w 529"/>
                <a:gd name="T13" fmla="*/ 1 h 796"/>
                <a:gd name="T14" fmla="*/ 0 w 529"/>
                <a:gd name="T15" fmla="*/ 1 h 796"/>
                <a:gd name="T16" fmla="*/ 0 w 529"/>
                <a:gd name="T17" fmla="*/ 1 h 796"/>
                <a:gd name="T18" fmla="*/ 0 w 529"/>
                <a:gd name="T19" fmla="*/ 1 h 796"/>
                <a:gd name="T20" fmla="*/ 0 w 529"/>
                <a:gd name="T21" fmla="*/ 1 h 796"/>
                <a:gd name="T22" fmla="*/ 0 w 529"/>
                <a:gd name="T23" fmla="*/ 1 h 796"/>
                <a:gd name="T24" fmla="*/ 0 w 529"/>
                <a:gd name="T25" fmla="*/ 1 h 796"/>
                <a:gd name="T26" fmla="*/ 0 w 529"/>
                <a:gd name="T27" fmla="*/ 1 h 796"/>
                <a:gd name="T28" fmla="*/ 0 w 529"/>
                <a:gd name="T29" fmla="*/ 1 h 796"/>
                <a:gd name="T30" fmla="*/ 0 w 529"/>
                <a:gd name="T31" fmla="*/ 1 h 796"/>
                <a:gd name="T32" fmla="*/ 0 w 529"/>
                <a:gd name="T33" fmla="*/ 1 h 796"/>
                <a:gd name="T34" fmla="*/ 0 w 529"/>
                <a:gd name="T35" fmla="*/ 1 h 796"/>
                <a:gd name="T36" fmla="*/ 0 w 529"/>
                <a:gd name="T37" fmla="*/ 1 h 796"/>
                <a:gd name="T38" fmla="*/ 0 w 529"/>
                <a:gd name="T39" fmla="*/ 1 h 796"/>
                <a:gd name="T40" fmla="*/ 0 w 529"/>
                <a:gd name="T41" fmla="*/ 1 h 796"/>
                <a:gd name="T42" fmla="*/ 0 w 529"/>
                <a:gd name="T43" fmla="*/ 1 h 796"/>
                <a:gd name="T44" fmla="*/ 0 w 529"/>
                <a:gd name="T45" fmla="*/ 1 h 796"/>
                <a:gd name="T46" fmla="*/ 0 w 529"/>
                <a:gd name="T47" fmla="*/ 1 h 796"/>
                <a:gd name="T48" fmla="*/ 0 w 529"/>
                <a:gd name="T49" fmla="*/ 1 h 796"/>
                <a:gd name="T50" fmla="*/ 0 w 529"/>
                <a:gd name="T51" fmla="*/ 1 h 796"/>
                <a:gd name="T52" fmla="*/ 0 w 529"/>
                <a:gd name="T53" fmla="*/ 1 h 796"/>
                <a:gd name="T54" fmla="*/ 0 w 529"/>
                <a:gd name="T55" fmla="*/ 1 h 796"/>
                <a:gd name="T56" fmla="*/ 0 w 529"/>
                <a:gd name="T57" fmla="*/ 1 h 796"/>
                <a:gd name="T58" fmla="*/ 0 w 529"/>
                <a:gd name="T59" fmla="*/ 1 h 796"/>
                <a:gd name="T60" fmla="*/ 0 w 529"/>
                <a:gd name="T61" fmla="*/ 1 h 796"/>
                <a:gd name="T62" fmla="*/ 0 w 529"/>
                <a:gd name="T63" fmla="*/ 1 h 796"/>
                <a:gd name="T64" fmla="*/ 0 w 529"/>
                <a:gd name="T65" fmla="*/ 1 h 796"/>
                <a:gd name="T66" fmla="*/ 0 w 529"/>
                <a:gd name="T67" fmla="*/ 1 h 796"/>
                <a:gd name="T68" fmla="*/ 0 w 529"/>
                <a:gd name="T69" fmla="*/ 1 h 796"/>
                <a:gd name="T70" fmla="*/ 0 w 529"/>
                <a:gd name="T71" fmla="*/ 1 h 796"/>
                <a:gd name="T72" fmla="*/ 0 w 529"/>
                <a:gd name="T73" fmla="*/ 1 h 796"/>
                <a:gd name="T74" fmla="*/ 0 w 529"/>
                <a:gd name="T75" fmla="*/ 1 h 796"/>
                <a:gd name="T76" fmla="*/ 0 w 529"/>
                <a:gd name="T77" fmla="*/ 1 h 796"/>
                <a:gd name="T78" fmla="*/ 0 w 529"/>
                <a:gd name="T79" fmla="*/ 1 h 796"/>
                <a:gd name="T80" fmla="*/ 0 w 529"/>
                <a:gd name="T81" fmla="*/ 1 h 796"/>
                <a:gd name="T82" fmla="*/ 0 w 529"/>
                <a:gd name="T83" fmla="*/ 1 h 796"/>
                <a:gd name="T84" fmla="*/ 0 w 529"/>
                <a:gd name="T85" fmla="*/ 1 h 796"/>
                <a:gd name="T86" fmla="*/ 0 w 529"/>
                <a:gd name="T87" fmla="*/ 1 h 796"/>
                <a:gd name="T88" fmla="*/ 0 w 529"/>
                <a:gd name="T89" fmla="*/ 1 h 796"/>
                <a:gd name="T90" fmla="*/ 0 w 529"/>
                <a:gd name="T91" fmla="*/ 1 h 796"/>
                <a:gd name="T92" fmla="*/ 0 w 529"/>
                <a:gd name="T93" fmla="*/ 1 h 796"/>
                <a:gd name="T94" fmla="*/ 0 w 529"/>
                <a:gd name="T95" fmla="*/ 1 h 796"/>
                <a:gd name="T96" fmla="*/ 0 w 529"/>
                <a:gd name="T97" fmla="*/ 1 h 796"/>
                <a:gd name="T98" fmla="*/ 0 w 529"/>
                <a:gd name="T99" fmla="*/ 1 h 796"/>
                <a:gd name="T100" fmla="*/ 0 w 529"/>
                <a:gd name="T101" fmla="*/ 1 h 796"/>
                <a:gd name="T102" fmla="*/ 0 w 529"/>
                <a:gd name="T103" fmla="*/ 1 h 796"/>
                <a:gd name="T104" fmla="*/ 0 w 529"/>
                <a:gd name="T105" fmla="*/ 1 h 796"/>
                <a:gd name="T106" fmla="*/ 0 w 529"/>
                <a:gd name="T107" fmla="*/ 1 h 796"/>
                <a:gd name="T108" fmla="*/ 0 w 529"/>
                <a:gd name="T109" fmla="*/ 0 h 796"/>
                <a:gd name="T110" fmla="*/ 0 w 529"/>
                <a:gd name="T111" fmla="*/ 1 h 796"/>
                <a:gd name="T112" fmla="*/ 0 w 529"/>
                <a:gd name="T113" fmla="*/ 1 h 79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29"/>
                <a:gd name="T172" fmla="*/ 0 h 796"/>
                <a:gd name="T173" fmla="*/ 529 w 529"/>
                <a:gd name="T174" fmla="*/ 796 h 79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29" h="796">
                  <a:moveTo>
                    <a:pt x="38" y="32"/>
                  </a:moveTo>
                  <a:lnTo>
                    <a:pt x="35" y="43"/>
                  </a:lnTo>
                  <a:lnTo>
                    <a:pt x="25" y="74"/>
                  </a:lnTo>
                  <a:lnTo>
                    <a:pt x="15" y="120"/>
                  </a:lnTo>
                  <a:lnTo>
                    <a:pt x="6" y="176"/>
                  </a:lnTo>
                  <a:lnTo>
                    <a:pt x="0" y="237"/>
                  </a:lnTo>
                  <a:lnTo>
                    <a:pt x="4" y="298"/>
                  </a:lnTo>
                  <a:lnTo>
                    <a:pt x="17" y="354"/>
                  </a:lnTo>
                  <a:lnTo>
                    <a:pt x="46" y="402"/>
                  </a:lnTo>
                  <a:lnTo>
                    <a:pt x="50" y="404"/>
                  </a:lnTo>
                  <a:lnTo>
                    <a:pt x="60" y="408"/>
                  </a:lnTo>
                  <a:lnTo>
                    <a:pt x="75" y="414"/>
                  </a:lnTo>
                  <a:lnTo>
                    <a:pt x="93" y="419"/>
                  </a:lnTo>
                  <a:lnTo>
                    <a:pt x="112" y="421"/>
                  </a:lnTo>
                  <a:lnTo>
                    <a:pt x="129" y="419"/>
                  </a:lnTo>
                  <a:lnTo>
                    <a:pt x="144" y="410"/>
                  </a:lnTo>
                  <a:lnTo>
                    <a:pt x="154" y="391"/>
                  </a:lnTo>
                  <a:lnTo>
                    <a:pt x="161" y="393"/>
                  </a:lnTo>
                  <a:lnTo>
                    <a:pt x="179" y="403"/>
                  </a:lnTo>
                  <a:lnTo>
                    <a:pt x="204" y="418"/>
                  </a:lnTo>
                  <a:lnTo>
                    <a:pt x="234" y="438"/>
                  </a:lnTo>
                  <a:lnTo>
                    <a:pt x="266" y="467"/>
                  </a:lnTo>
                  <a:lnTo>
                    <a:pt x="295" y="504"/>
                  </a:lnTo>
                  <a:lnTo>
                    <a:pt x="319" y="548"/>
                  </a:lnTo>
                  <a:lnTo>
                    <a:pt x="334" y="601"/>
                  </a:lnTo>
                  <a:lnTo>
                    <a:pt x="337" y="605"/>
                  </a:lnTo>
                  <a:lnTo>
                    <a:pt x="341" y="617"/>
                  </a:lnTo>
                  <a:lnTo>
                    <a:pt x="349" y="635"/>
                  </a:lnTo>
                  <a:lnTo>
                    <a:pt x="360" y="658"/>
                  </a:lnTo>
                  <a:lnTo>
                    <a:pt x="373" y="683"/>
                  </a:lnTo>
                  <a:lnTo>
                    <a:pt x="387" y="709"/>
                  </a:lnTo>
                  <a:lnTo>
                    <a:pt x="403" y="734"/>
                  </a:lnTo>
                  <a:lnTo>
                    <a:pt x="419" y="758"/>
                  </a:lnTo>
                  <a:lnTo>
                    <a:pt x="437" y="777"/>
                  </a:lnTo>
                  <a:lnTo>
                    <a:pt x="453" y="790"/>
                  </a:lnTo>
                  <a:lnTo>
                    <a:pt x="469" y="796"/>
                  </a:lnTo>
                  <a:lnTo>
                    <a:pt x="485" y="793"/>
                  </a:lnTo>
                  <a:lnTo>
                    <a:pt x="499" y="779"/>
                  </a:lnTo>
                  <a:lnTo>
                    <a:pt x="512" y="753"/>
                  </a:lnTo>
                  <a:lnTo>
                    <a:pt x="521" y="713"/>
                  </a:lnTo>
                  <a:lnTo>
                    <a:pt x="529" y="656"/>
                  </a:lnTo>
                  <a:lnTo>
                    <a:pt x="524" y="647"/>
                  </a:lnTo>
                  <a:lnTo>
                    <a:pt x="510" y="620"/>
                  </a:lnTo>
                  <a:lnTo>
                    <a:pt x="489" y="581"/>
                  </a:lnTo>
                  <a:lnTo>
                    <a:pt x="460" y="529"/>
                  </a:lnTo>
                  <a:lnTo>
                    <a:pt x="425" y="470"/>
                  </a:lnTo>
                  <a:lnTo>
                    <a:pt x="387" y="404"/>
                  </a:lnTo>
                  <a:lnTo>
                    <a:pt x="347" y="335"/>
                  </a:lnTo>
                  <a:lnTo>
                    <a:pt x="303" y="266"/>
                  </a:lnTo>
                  <a:lnTo>
                    <a:pt x="259" y="200"/>
                  </a:lnTo>
                  <a:lnTo>
                    <a:pt x="217" y="138"/>
                  </a:lnTo>
                  <a:lnTo>
                    <a:pt x="175" y="85"/>
                  </a:lnTo>
                  <a:lnTo>
                    <a:pt x="137" y="42"/>
                  </a:lnTo>
                  <a:lnTo>
                    <a:pt x="103" y="12"/>
                  </a:lnTo>
                  <a:lnTo>
                    <a:pt x="75" y="0"/>
                  </a:lnTo>
                  <a:lnTo>
                    <a:pt x="52" y="4"/>
                  </a:lnTo>
                  <a:lnTo>
                    <a:pt x="38" y="32"/>
                  </a:lnTo>
                  <a:close/>
                </a:path>
              </a:pathLst>
            </a:custGeom>
            <a:solidFill>
              <a:srgbClr val="9E6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2" name="Freeform 1082">
              <a:extLst>
                <a:ext uri="{FF2B5EF4-FFF2-40B4-BE49-F238E27FC236}">
                  <a16:creationId xmlns:a16="http://schemas.microsoft.com/office/drawing/2014/main" id="{CFB29C73-43AF-47E4-8B09-379B2FBE8705}"/>
                </a:ext>
              </a:extLst>
            </p:cNvPr>
            <p:cNvSpPr>
              <a:spLocks/>
            </p:cNvSpPr>
            <p:nvPr/>
          </p:nvSpPr>
          <p:spPr bwMode="auto">
            <a:xfrm>
              <a:off x="3263" y="3500"/>
              <a:ext cx="252" cy="381"/>
            </a:xfrm>
            <a:custGeom>
              <a:avLst/>
              <a:gdLst>
                <a:gd name="T0" fmla="*/ 1 w 504"/>
                <a:gd name="T1" fmla="*/ 0 h 763"/>
                <a:gd name="T2" fmla="*/ 1 w 504"/>
                <a:gd name="T3" fmla="*/ 0 h 763"/>
                <a:gd name="T4" fmla="*/ 1 w 504"/>
                <a:gd name="T5" fmla="*/ 0 h 763"/>
                <a:gd name="T6" fmla="*/ 1 w 504"/>
                <a:gd name="T7" fmla="*/ 0 h 763"/>
                <a:gd name="T8" fmla="*/ 1 w 504"/>
                <a:gd name="T9" fmla="*/ 0 h 763"/>
                <a:gd name="T10" fmla="*/ 0 w 504"/>
                <a:gd name="T11" fmla="*/ 0 h 763"/>
                <a:gd name="T12" fmla="*/ 1 w 504"/>
                <a:gd name="T13" fmla="*/ 0 h 763"/>
                <a:gd name="T14" fmla="*/ 1 w 504"/>
                <a:gd name="T15" fmla="*/ 0 h 763"/>
                <a:gd name="T16" fmla="*/ 1 w 504"/>
                <a:gd name="T17" fmla="*/ 0 h 763"/>
                <a:gd name="T18" fmla="*/ 1 w 504"/>
                <a:gd name="T19" fmla="*/ 0 h 763"/>
                <a:gd name="T20" fmla="*/ 1 w 504"/>
                <a:gd name="T21" fmla="*/ 0 h 763"/>
                <a:gd name="T22" fmla="*/ 1 w 504"/>
                <a:gd name="T23" fmla="*/ 0 h 763"/>
                <a:gd name="T24" fmla="*/ 1 w 504"/>
                <a:gd name="T25" fmla="*/ 0 h 763"/>
                <a:gd name="T26" fmla="*/ 1 w 504"/>
                <a:gd name="T27" fmla="*/ 0 h 763"/>
                <a:gd name="T28" fmla="*/ 1 w 504"/>
                <a:gd name="T29" fmla="*/ 0 h 763"/>
                <a:gd name="T30" fmla="*/ 1 w 504"/>
                <a:gd name="T31" fmla="*/ 0 h 763"/>
                <a:gd name="T32" fmla="*/ 1 w 504"/>
                <a:gd name="T33" fmla="*/ 0 h 763"/>
                <a:gd name="T34" fmla="*/ 1 w 504"/>
                <a:gd name="T35" fmla="*/ 0 h 763"/>
                <a:gd name="T36" fmla="*/ 1 w 504"/>
                <a:gd name="T37" fmla="*/ 0 h 763"/>
                <a:gd name="T38" fmla="*/ 1 w 504"/>
                <a:gd name="T39" fmla="*/ 0 h 763"/>
                <a:gd name="T40" fmla="*/ 1 w 504"/>
                <a:gd name="T41" fmla="*/ 0 h 763"/>
                <a:gd name="T42" fmla="*/ 1 w 504"/>
                <a:gd name="T43" fmla="*/ 0 h 763"/>
                <a:gd name="T44" fmla="*/ 1 w 504"/>
                <a:gd name="T45" fmla="*/ 0 h 763"/>
                <a:gd name="T46" fmla="*/ 1 w 504"/>
                <a:gd name="T47" fmla="*/ 0 h 763"/>
                <a:gd name="T48" fmla="*/ 1 w 504"/>
                <a:gd name="T49" fmla="*/ 0 h 763"/>
                <a:gd name="T50" fmla="*/ 1 w 504"/>
                <a:gd name="T51" fmla="*/ 0 h 763"/>
                <a:gd name="T52" fmla="*/ 1 w 504"/>
                <a:gd name="T53" fmla="*/ 0 h 763"/>
                <a:gd name="T54" fmla="*/ 1 w 504"/>
                <a:gd name="T55" fmla="*/ 0 h 763"/>
                <a:gd name="T56" fmla="*/ 1 w 504"/>
                <a:gd name="T57" fmla="*/ 0 h 763"/>
                <a:gd name="T58" fmla="*/ 1 w 504"/>
                <a:gd name="T59" fmla="*/ 0 h 763"/>
                <a:gd name="T60" fmla="*/ 1 w 504"/>
                <a:gd name="T61" fmla="*/ 0 h 763"/>
                <a:gd name="T62" fmla="*/ 1 w 504"/>
                <a:gd name="T63" fmla="*/ 0 h 763"/>
                <a:gd name="T64" fmla="*/ 1 w 504"/>
                <a:gd name="T65" fmla="*/ 0 h 763"/>
                <a:gd name="T66" fmla="*/ 1 w 504"/>
                <a:gd name="T67" fmla="*/ 0 h 763"/>
                <a:gd name="T68" fmla="*/ 1 w 504"/>
                <a:gd name="T69" fmla="*/ 0 h 763"/>
                <a:gd name="T70" fmla="*/ 1 w 504"/>
                <a:gd name="T71" fmla="*/ 0 h 763"/>
                <a:gd name="T72" fmla="*/ 1 w 504"/>
                <a:gd name="T73" fmla="*/ 0 h 763"/>
                <a:gd name="T74" fmla="*/ 1 w 504"/>
                <a:gd name="T75" fmla="*/ 0 h 763"/>
                <a:gd name="T76" fmla="*/ 1 w 504"/>
                <a:gd name="T77" fmla="*/ 0 h 763"/>
                <a:gd name="T78" fmla="*/ 1 w 504"/>
                <a:gd name="T79" fmla="*/ 0 h 763"/>
                <a:gd name="T80" fmla="*/ 1 w 504"/>
                <a:gd name="T81" fmla="*/ 0 h 763"/>
                <a:gd name="T82" fmla="*/ 1 w 504"/>
                <a:gd name="T83" fmla="*/ 0 h 763"/>
                <a:gd name="T84" fmla="*/ 1 w 504"/>
                <a:gd name="T85" fmla="*/ 0 h 763"/>
                <a:gd name="T86" fmla="*/ 1 w 504"/>
                <a:gd name="T87" fmla="*/ 0 h 763"/>
                <a:gd name="T88" fmla="*/ 1 w 504"/>
                <a:gd name="T89" fmla="*/ 0 h 763"/>
                <a:gd name="T90" fmla="*/ 1 w 504"/>
                <a:gd name="T91" fmla="*/ 0 h 763"/>
                <a:gd name="T92" fmla="*/ 1 w 504"/>
                <a:gd name="T93" fmla="*/ 0 h 763"/>
                <a:gd name="T94" fmla="*/ 1 w 504"/>
                <a:gd name="T95" fmla="*/ 0 h 763"/>
                <a:gd name="T96" fmla="*/ 1 w 504"/>
                <a:gd name="T97" fmla="*/ 0 h 76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04"/>
                <a:gd name="T148" fmla="*/ 0 h 763"/>
                <a:gd name="T149" fmla="*/ 504 w 504"/>
                <a:gd name="T150" fmla="*/ 763 h 76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04" h="763">
                  <a:moveTo>
                    <a:pt x="36" y="31"/>
                  </a:moveTo>
                  <a:lnTo>
                    <a:pt x="33" y="42"/>
                  </a:lnTo>
                  <a:lnTo>
                    <a:pt x="25" y="72"/>
                  </a:lnTo>
                  <a:lnTo>
                    <a:pt x="14" y="115"/>
                  </a:lnTo>
                  <a:lnTo>
                    <a:pt x="5" y="168"/>
                  </a:lnTo>
                  <a:lnTo>
                    <a:pt x="0" y="226"/>
                  </a:lnTo>
                  <a:lnTo>
                    <a:pt x="4" y="284"/>
                  </a:lnTo>
                  <a:lnTo>
                    <a:pt x="17" y="338"/>
                  </a:lnTo>
                  <a:lnTo>
                    <a:pt x="44" y="383"/>
                  </a:lnTo>
                  <a:lnTo>
                    <a:pt x="48" y="384"/>
                  </a:lnTo>
                  <a:lnTo>
                    <a:pt x="57" y="388"/>
                  </a:lnTo>
                  <a:lnTo>
                    <a:pt x="71" y="393"/>
                  </a:lnTo>
                  <a:lnTo>
                    <a:pt x="87" y="396"/>
                  </a:lnTo>
                  <a:lnTo>
                    <a:pt x="104" y="398"/>
                  </a:lnTo>
                  <a:lnTo>
                    <a:pt x="120" y="394"/>
                  </a:lnTo>
                  <a:lnTo>
                    <a:pt x="134" y="384"/>
                  </a:lnTo>
                  <a:lnTo>
                    <a:pt x="143" y="367"/>
                  </a:lnTo>
                  <a:lnTo>
                    <a:pt x="150" y="370"/>
                  </a:lnTo>
                  <a:lnTo>
                    <a:pt x="169" y="378"/>
                  </a:lnTo>
                  <a:lnTo>
                    <a:pt x="194" y="393"/>
                  </a:lnTo>
                  <a:lnTo>
                    <a:pt x="225" y="415"/>
                  </a:lnTo>
                  <a:lnTo>
                    <a:pt x="256" y="444"/>
                  </a:lnTo>
                  <a:lnTo>
                    <a:pt x="286" y="478"/>
                  </a:lnTo>
                  <a:lnTo>
                    <a:pt x="309" y="521"/>
                  </a:lnTo>
                  <a:lnTo>
                    <a:pt x="324" y="572"/>
                  </a:lnTo>
                  <a:lnTo>
                    <a:pt x="331" y="588"/>
                  </a:lnTo>
                  <a:lnTo>
                    <a:pt x="348" y="628"/>
                  </a:lnTo>
                  <a:lnTo>
                    <a:pt x="375" y="679"/>
                  </a:lnTo>
                  <a:lnTo>
                    <a:pt x="405" y="727"/>
                  </a:lnTo>
                  <a:lnTo>
                    <a:pt x="436" y="759"/>
                  </a:lnTo>
                  <a:lnTo>
                    <a:pt x="466" y="763"/>
                  </a:lnTo>
                  <a:lnTo>
                    <a:pt x="489" y="725"/>
                  </a:lnTo>
                  <a:lnTo>
                    <a:pt x="504" y="631"/>
                  </a:lnTo>
                  <a:lnTo>
                    <a:pt x="499" y="622"/>
                  </a:lnTo>
                  <a:lnTo>
                    <a:pt x="486" y="598"/>
                  </a:lnTo>
                  <a:lnTo>
                    <a:pt x="465" y="559"/>
                  </a:lnTo>
                  <a:lnTo>
                    <a:pt x="438" y="509"/>
                  </a:lnTo>
                  <a:lnTo>
                    <a:pt x="406" y="453"/>
                  </a:lnTo>
                  <a:lnTo>
                    <a:pt x="369" y="390"/>
                  </a:lnTo>
                  <a:lnTo>
                    <a:pt x="330" y="324"/>
                  </a:lnTo>
                  <a:lnTo>
                    <a:pt x="290" y="257"/>
                  </a:lnTo>
                  <a:lnTo>
                    <a:pt x="247" y="193"/>
                  </a:lnTo>
                  <a:lnTo>
                    <a:pt x="207" y="134"/>
                  </a:lnTo>
                  <a:lnTo>
                    <a:pt x="168" y="83"/>
                  </a:lnTo>
                  <a:lnTo>
                    <a:pt x="131" y="42"/>
                  </a:lnTo>
                  <a:lnTo>
                    <a:pt x="98" y="13"/>
                  </a:lnTo>
                  <a:lnTo>
                    <a:pt x="71" y="0"/>
                  </a:lnTo>
                  <a:lnTo>
                    <a:pt x="50" y="6"/>
                  </a:lnTo>
                  <a:lnTo>
                    <a:pt x="36" y="31"/>
                  </a:lnTo>
                  <a:close/>
                </a:path>
              </a:pathLst>
            </a:custGeom>
            <a:solidFill>
              <a:srgbClr val="AA704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3" name="Freeform 1083">
              <a:extLst>
                <a:ext uri="{FF2B5EF4-FFF2-40B4-BE49-F238E27FC236}">
                  <a16:creationId xmlns:a16="http://schemas.microsoft.com/office/drawing/2014/main" id="{0A655A92-E2A8-480A-8B38-65C1900135FF}"/>
                </a:ext>
              </a:extLst>
            </p:cNvPr>
            <p:cNvSpPr>
              <a:spLocks/>
            </p:cNvSpPr>
            <p:nvPr/>
          </p:nvSpPr>
          <p:spPr bwMode="auto">
            <a:xfrm>
              <a:off x="3268" y="3506"/>
              <a:ext cx="239" cy="366"/>
            </a:xfrm>
            <a:custGeom>
              <a:avLst/>
              <a:gdLst>
                <a:gd name="T0" fmla="*/ 1 w 478"/>
                <a:gd name="T1" fmla="*/ 0 h 733"/>
                <a:gd name="T2" fmla="*/ 1 w 478"/>
                <a:gd name="T3" fmla="*/ 0 h 733"/>
                <a:gd name="T4" fmla="*/ 1 w 478"/>
                <a:gd name="T5" fmla="*/ 0 h 733"/>
                <a:gd name="T6" fmla="*/ 1 w 478"/>
                <a:gd name="T7" fmla="*/ 0 h 733"/>
                <a:gd name="T8" fmla="*/ 1 w 478"/>
                <a:gd name="T9" fmla="*/ 0 h 733"/>
                <a:gd name="T10" fmla="*/ 0 w 478"/>
                <a:gd name="T11" fmla="*/ 0 h 733"/>
                <a:gd name="T12" fmla="*/ 1 w 478"/>
                <a:gd name="T13" fmla="*/ 0 h 733"/>
                <a:gd name="T14" fmla="*/ 1 w 478"/>
                <a:gd name="T15" fmla="*/ 0 h 733"/>
                <a:gd name="T16" fmla="*/ 1 w 478"/>
                <a:gd name="T17" fmla="*/ 0 h 733"/>
                <a:gd name="T18" fmla="*/ 1 w 478"/>
                <a:gd name="T19" fmla="*/ 0 h 733"/>
                <a:gd name="T20" fmla="*/ 1 w 478"/>
                <a:gd name="T21" fmla="*/ 0 h 733"/>
                <a:gd name="T22" fmla="*/ 1 w 478"/>
                <a:gd name="T23" fmla="*/ 0 h 733"/>
                <a:gd name="T24" fmla="*/ 1 w 478"/>
                <a:gd name="T25" fmla="*/ 0 h 733"/>
                <a:gd name="T26" fmla="*/ 1 w 478"/>
                <a:gd name="T27" fmla="*/ 0 h 733"/>
                <a:gd name="T28" fmla="*/ 1 w 478"/>
                <a:gd name="T29" fmla="*/ 0 h 733"/>
                <a:gd name="T30" fmla="*/ 1 w 478"/>
                <a:gd name="T31" fmla="*/ 0 h 733"/>
                <a:gd name="T32" fmla="*/ 1 w 478"/>
                <a:gd name="T33" fmla="*/ 0 h 733"/>
                <a:gd name="T34" fmla="*/ 1 w 478"/>
                <a:gd name="T35" fmla="*/ 0 h 733"/>
                <a:gd name="T36" fmla="*/ 1 w 478"/>
                <a:gd name="T37" fmla="*/ 0 h 733"/>
                <a:gd name="T38" fmla="*/ 1 w 478"/>
                <a:gd name="T39" fmla="*/ 0 h 733"/>
                <a:gd name="T40" fmla="*/ 1 w 478"/>
                <a:gd name="T41" fmla="*/ 0 h 733"/>
                <a:gd name="T42" fmla="*/ 1 w 478"/>
                <a:gd name="T43" fmla="*/ 0 h 733"/>
                <a:gd name="T44" fmla="*/ 1 w 478"/>
                <a:gd name="T45" fmla="*/ 0 h 733"/>
                <a:gd name="T46" fmla="*/ 1 w 478"/>
                <a:gd name="T47" fmla="*/ 0 h 733"/>
                <a:gd name="T48" fmla="*/ 1 w 478"/>
                <a:gd name="T49" fmla="*/ 0 h 733"/>
                <a:gd name="T50" fmla="*/ 1 w 478"/>
                <a:gd name="T51" fmla="*/ 0 h 733"/>
                <a:gd name="T52" fmla="*/ 1 w 478"/>
                <a:gd name="T53" fmla="*/ 0 h 733"/>
                <a:gd name="T54" fmla="*/ 1 w 478"/>
                <a:gd name="T55" fmla="*/ 0 h 733"/>
                <a:gd name="T56" fmla="*/ 1 w 478"/>
                <a:gd name="T57" fmla="*/ 0 h 733"/>
                <a:gd name="T58" fmla="*/ 1 w 478"/>
                <a:gd name="T59" fmla="*/ 0 h 733"/>
                <a:gd name="T60" fmla="*/ 1 w 478"/>
                <a:gd name="T61" fmla="*/ 0 h 733"/>
                <a:gd name="T62" fmla="*/ 1 w 478"/>
                <a:gd name="T63" fmla="*/ 0 h 733"/>
                <a:gd name="T64" fmla="*/ 1 w 478"/>
                <a:gd name="T65" fmla="*/ 0 h 733"/>
                <a:gd name="T66" fmla="*/ 1 w 478"/>
                <a:gd name="T67" fmla="*/ 0 h 733"/>
                <a:gd name="T68" fmla="*/ 1 w 478"/>
                <a:gd name="T69" fmla="*/ 0 h 733"/>
                <a:gd name="T70" fmla="*/ 1 w 478"/>
                <a:gd name="T71" fmla="*/ 0 h 733"/>
                <a:gd name="T72" fmla="*/ 1 w 478"/>
                <a:gd name="T73" fmla="*/ 0 h 733"/>
                <a:gd name="T74" fmla="*/ 1 w 478"/>
                <a:gd name="T75" fmla="*/ 0 h 733"/>
                <a:gd name="T76" fmla="*/ 1 w 478"/>
                <a:gd name="T77" fmla="*/ 0 h 733"/>
                <a:gd name="T78" fmla="*/ 1 w 478"/>
                <a:gd name="T79" fmla="*/ 0 h 733"/>
                <a:gd name="T80" fmla="*/ 1 w 478"/>
                <a:gd name="T81" fmla="*/ 0 h 733"/>
                <a:gd name="T82" fmla="*/ 1 w 478"/>
                <a:gd name="T83" fmla="*/ 0 h 733"/>
                <a:gd name="T84" fmla="*/ 1 w 478"/>
                <a:gd name="T85" fmla="*/ 0 h 733"/>
                <a:gd name="T86" fmla="*/ 1 w 478"/>
                <a:gd name="T87" fmla="*/ 0 h 733"/>
                <a:gd name="T88" fmla="*/ 1 w 478"/>
                <a:gd name="T89" fmla="*/ 0 h 733"/>
                <a:gd name="T90" fmla="*/ 1 w 478"/>
                <a:gd name="T91" fmla="*/ 0 h 733"/>
                <a:gd name="T92" fmla="*/ 1 w 478"/>
                <a:gd name="T93" fmla="*/ 0 h 733"/>
                <a:gd name="T94" fmla="*/ 1 w 478"/>
                <a:gd name="T95" fmla="*/ 0 h 733"/>
                <a:gd name="T96" fmla="*/ 1 w 478"/>
                <a:gd name="T97" fmla="*/ 0 h 73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478"/>
                <a:gd name="T148" fmla="*/ 0 h 733"/>
                <a:gd name="T149" fmla="*/ 478 w 478"/>
                <a:gd name="T150" fmla="*/ 733 h 73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478" h="733">
                  <a:moveTo>
                    <a:pt x="34" y="29"/>
                  </a:moveTo>
                  <a:lnTo>
                    <a:pt x="31" y="39"/>
                  </a:lnTo>
                  <a:lnTo>
                    <a:pt x="23" y="67"/>
                  </a:lnTo>
                  <a:lnTo>
                    <a:pt x="14" y="108"/>
                  </a:lnTo>
                  <a:lnTo>
                    <a:pt x="4" y="159"/>
                  </a:lnTo>
                  <a:lnTo>
                    <a:pt x="0" y="214"/>
                  </a:lnTo>
                  <a:lnTo>
                    <a:pt x="3" y="269"/>
                  </a:lnTo>
                  <a:lnTo>
                    <a:pt x="16" y="321"/>
                  </a:lnTo>
                  <a:lnTo>
                    <a:pt x="41" y="364"/>
                  </a:lnTo>
                  <a:lnTo>
                    <a:pt x="45" y="365"/>
                  </a:lnTo>
                  <a:lnTo>
                    <a:pt x="53" y="368"/>
                  </a:lnTo>
                  <a:lnTo>
                    <a:pt x="65" y="372"/>
                  </a:lnTo>
                  <a:lnTo>
                    <a:pt x="80" y="373"/>
                  </a:lnTo>
                  <a:lnTo>
                    <a:pt x="95" y="373"/>
                  </a:lnTo>
                  <a:lnTo>
                    <a:pt x="110" y="368"/>
                  </a:lnTo>
                  <a:lnTo>
                    <a:pt x="123" y="358"/>
                  </a:lnTo>
                  <a:lnTo>
                    <a:pt x="132" y="341"/>
                  </a:lnTo>
                  <a:lnTo>
                    <a:pt x="139" y="344"/>
                  </a:lnTo>
                  <a:lnTo>
                    <a:pt x="158" y="352"/>
                  </a:lnTo>
                  <a:lnTo>
                    <a:pt x="184" y="368"/>
                  </a:lnTo>
                  <a:lnTo>
                    <a:pt x="215" y="389"/>
                  </a:lnTo>
                  <a:lnTo>
                    <a:pt x="247" y="418"/>
                  </a:lnTo>
                  <a:lnTo>
                    <a:pt x="277" y="453"/>
                  </a:lnTo>
                  <a:lnTo>
                    <a:pt x="300" y="494"/>
                  </a:lnTo>
                  <a:lnTo>
                    <a:pt x="315" y="542"/>
                  </a:lnTo>
                  <a:lnTo>
                    <a:pt x="322" y="559"/>
                  </a:lnTo>
                  <a:lnTo>
                    <a:pt x="338" y="598"/>
                  </a:lnTo>
                  <a:lnTo>
                    <a:pt x="363" y="647"/>
                  </a:lnTo>
                  <a:lnTo>
                    <a:pt x="391" y="696"/>
                  </a:lnTo>
                  <a:lnTo>
                    <a:pt x="420" y="728"/>
                  </a:lnTo>
                  <a:lnTo>
                    <a:pt x="447" y="733"/>
                  </a:lnTo>
                  <a:lnTo>
                    <a:pt x="466" y="696"/>
                  </a:lnTo>
                  <a:lnTo>
                    <a:pt x="478" y="606"/>
                  </a:lnTo>
                  <a:lnTo>
                    <a:pt x="473" y="598"/>
                  </a:lnTo>
                  <a:lnTo>
                    <a:pt x="461" y="574"/>
                  </a:lnTo>
                  <a:lnTo>
                    <a:pt x="441" y="537"/>
                  </a:lnTo>
                  <a:lnTo>
                    <a:pt x="416" y="489"/>
                  </a:lnTo>
                  <a:lnTo>
                    <a:pt x="384" y="434"/>
                  </a:lnTo>
                  <a:lnTo>
                    <a:pt x="350" y="374"/>
                  </a:lnTo>
                  <a:lnTo>
                    <a:pt x="313" y="311"/>
                  </a:lnTo>
                  <a:lnTo>
                    <a:pt x="274" y="246"/>
                  </a:lnTo>
                  <a:lnTo>
                    <a:pt x="235" y="185"/>
                  </a:lnTo>
                  <a:lnTo>
                    <a:pt x="196" y="129"/>
                  </a:lnTo>
                  <a:lnTo>
                    <a:pt x="159" y="79"/>
                  </a:lnTo>
                  <a:lnTo>
                    <a:pt x="124" y="40"/>
                  </a:lnTo>
                  <a:lnTo>
                    <a:pt x="93" y="13"/>
                  </a:lnTo>
                  <a:lnTo>
                    <a:pt x="68" y="0"/>
                  </a:lnTo>
                  <a:lnTo>
                    <a:pt x="47" y="4"/>
                  </a:lnTo>
                  <a:lnTo>
                    <a:pt x="34" y="29"/>
                  </a:lnTo>
                  <a:close/>
                </a:path>
              </a:pathLst>
            </a:custGeom>
            <a:solidFill>
              <a:srgbClr val="B57A5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4" name="Freeform 1084">
              <a:extLst>
                <a:ext uri="{FF2B5EF4-FFF2-40B4-BE49-F238E27FC236}">
                  <a16:creationId xmlns:a16="http://schemas.microsoft.com/office/drawing/2014/main" id="{350BD56A-26FE-4F22-9E3F-227B077C8729}"/>
                </a:ext>
              </a:extLst>
            </p:cNvPr>
            <p:cNvSpPr>
              <a:spLocks/>
            </p:cNvSpPr>
            <p:nvPr/>
          </p:nvSpPr>
          <p:spPr bwMode="auto">
            <a:xfrm>
              <a:off x="3273" y="3512"/>
              <a:ext cx="226" cy="352"/>
            </a:xfrm>
            <a:custGeom>
              <a:avLst/>
              <a:gdLst>
                <a:gd name="T0" fmla="*/ 1 w 452"/>
                <a:gd name="T1" fmla="*/ 1 h 702"/>
                <a:gd name="T2" fmla="*/ 1 w 452"/>
                <a:gd name="T3" fmla="*/ 1 h 702"/>
                <a:gd name="T4" fmla="*/ 1 w 452"/>
                <a:gd name="T5" fmla="*/ 1 h 702"/>
                <a:gd name="T6" fmla="*/ 1 w 452"/>
                <a:gd name="T7" fmla="*/ 1 h 702"/>
                <a:gd name="T8" fmla="*/ 1 w 452"/>
                <a:gd name="T9" fmla="*/ 1 h 702"/>
                <a:gd name="T10" fmla="*/ 0 w 452"/>
                <a:gd name="T11" fmla="*/ 1 h 702"/>
                <a:gd name="T12" fmla="*/ 1 w 452"/>
                <a:gd name="T13" fmla="*/ 1 h 702"/>
                <a:gd name="T14" fmla="*/ 1 w 452"/>
                <a:gd name="T15" fmla="*/ 1 h 702"/>
                <a:gd name="T16" fmla="*/ 1 w 452"/>
                <a:gd name="T17" fmla="*/ 1 h 702"/>
                <a:gd name="T18" fmla="*/ 1 w 452"/>
                <a:gd name="T19" fmla="*/ 1 h 702"/>
                <a:gd name="T20" fmla="*/ 1 w 452"/>
                <a:gd name="T21" fmla="*/ 1 h 702"/>
                <a:gd name="T22" fmla="*/ 1 w 452"/>
                <a:gd name="T23" fmla="*/ 1 h 702"/>
                <a:gd name="T24" fmla="*/ 1 w 452"/>
                <a:gd name="T25" fmla="*/ 1 h 702"/>
                <a:gd name="T26" fmla="*/ 1 w 452"/>
                <a:gd name="T27" fmla="*/ 1 h 702"/>
                <a:gd name="T28" fmla="*/ 1 w 452"/>
                <a:gd name="T29" fmla="*/ 1 h 702"/>
                <a:gd name="T30" fmla="*/ 1 w 452"/>
                <a:gd name="T31" fmla="*/ 1 h 702"/>
                <a:gd name="T32" fmla="*/ 1 w 452"/>
                <a:gd name="T33" fmla="*/ 1 h 702"/>
                <a:gd name="T34" fmla="*/ 1 w 452"/>
                <a:gd name="T35" fmla="*/ 1 h 702"/>
                <a:gd name="T36" fmla="*/ 1 w 452"/>
                <a:gd name="T37" fmla="*/ 1 h 702"/>
                <a:gd name="T38" fmla="*/ 1 w 452"/>
                <a:gd name="T39" fmla="*/ 1 h 702"/>
                <a:gd name="T40" fmla="*/ 1 w 452"/>
                <a:gd name="T41" fmla="*/ 1 h 702"/>
                <a:gd name="T42" fmla="*/ 1 w 452"/>
                <a:gd name="T43" fmla="*/ 1 h 702"/>
                <a:gd name="T44" fmla="*/ 1 w 452"/>
                <a:gd name="T45" fmla="*/ 1 h 702"/>
                <a:gd name="T46" fmla="*/ 1 w 452"/>
                <a:gd name="T47" fmla="*/ 1 h 702"/>
                <a:gd name="T48" fmla="*/ 1 w 452"/>
                <a:gd name="T49" fmla="*/ 1 h 702"/>
                <a:gd name="T50" fmla="*/ 1 w 452"/>
                <a:gd name="T51" fmla="*/ 1 h 702"/>
                <a:gd name="T52" fmla="*/ 1 w 452"/>
                <a:gd name="T53" fmla="*/ 1 h 702"/>
                <a:gd name="T54" fmla="*/ 1 w 452"/>
                <a:gd name="T55" fmla="*/ 1 h 702"/>
                <a:gd name="T56" fmla="*/ 1 w 452"/>
                <a:gd name="T57" fmla="*/ 1 h 702"/>
                <a:gd name="T58" fmla="*/ 1 w 452"/>
                <a:gd name="T59" fmla="*/ 1 h 702"/>
                <a:gd name="T60" fmla="*/ 1 w 452"/>
                <a:gd name="T61" fmla="*/ 1 h 702"/>
                <a:gd name="T62" fmla="*/ 1 w 452"/>
                <a:gd name="T63" fmla="*/ 1 h 702"/>
                <a:gd name="T64" fmla="*/ 1 w 452"/>
                <a:gd name="T65" fmla="*/ 1 h 702"/>
                <a:gd name="T66" fmla="*/ 1 w 452"/>
                <a:gd name="T67" fmla="*/ 1 h 702"/>
                <a:gd name="T68" fmla="*/ 1 w 452"/>
                <a:gd name="T69" fmla="*/ 1 h 702"/>
                <a:gd name="T70" fmla="*/ 1 w 452"/>
                <a:gd name="T71" fmla="*/ 1 h 702"/>
                <a:gd name="T72" fmla="*/ 1 w 452"/>
                <a:gd name="T73" fmla="*/ 1 h 702"/>
                <a:gd name="T74" fmla="*/ 1 w 452"/>
                <a:gd name="T75" fmla="*/ 1 h 702"/>
                <a:gd name="T76" fmla="*/ 1 w 452"/>
                <a:gd name="T77" fmla="*/ 1 h 702"/>
                <a:gd name="T78" fmla="*/ 1 w 452"/>
                <a:gd name="T79" fmla="*/ 1 h 702"/>
                <a:gd name="T80" fmla="*/ 1 w 452"/>
                <a:gd name="T81" fmla="*/ 1 h 702"/>
                <a:gd name="T82" fmla="*/ 1 w 452"/>
                <a:gd name="T83" fmla="*/ 1 h 702"/>
                <a:gd name="T84" fmla="*/ 1 w 452"/>
                <a:gd name="T85" fmla="*/ 1 h 702"/>
                <a:gd name="T86" fmla="*/ 1 w 452"/>
                <a:gd name="T87" fmla="*/ 1 h 702"/>
                <a:gd name="T88" fmla="*/ 1 w 452"/>
                <a:gd name="T89" fmla="*/ 1 h 702"/>
                <a:gd name="T90" fmla="*/ 1 w 452"/>
                <a:gd name="T91" fmla="*/ 1 h 702"/>
                <a:gd name="T92" fmla="*/ 1 w 452"/>
                <a:gd name="T93" fmla="*/ 1 h 702"/>
                <a:gd name="T94" fmla="*/ 1 w 452"/>
                <a:gd name="T95" fmla="*/ 1 h 702"/>
                <a:gd name="T96" fmla="*/ 1 w 452"/>
                <a:gd name="T97" fmla="*/ 1 h 702"/>
                <a:gd name="T98" fmla="*/ 1 w 452"/>
                <a:gd name="T99" fmla="*/ 1 h 702"/>
                <a:gd name="T100" fmla="*/ 1 w 452"/>
                <a:gd name="T101" fmla="*/ 1 h 702"/>
                <a:gd name="T102" fmla="*/ 1 w 452"/>
                <a:gd name="T103" fmla="*/ 1 h 702"/>
                <a:gd name="T104" fmla="*/ 1 w 452"/>
                <a:gd name="T105" fmla="*/ 1 h 702"/>
                <a:gd name="T106" fmla="*/ 1 w 452"/>
                <a:gd name="T107" fmla="*/ 1 h 702"/>
                <a:gd name="T108" fmla="*/ 1 w 452"/>
                <a:gd name="T109" fmla="*/ 0 h 702"/>
                <a:gd name="T110" fmla="*/ 1 w 452"/>
                <a:gd name="T111" fmla="*/ 1 h 702"/>
                <a:gd name="T112" fmla="*/ 1 w 452"/>
                <a:gd name="T113" fmla="*/ 1 h 70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2"/>
                <a:gd name="T172" fmla="*/ 0 h 702"/>
                <a:gd name="T173" fmla="*/ 452 w 452"/>
                <a:gd name="T174" fmla="*/ 702 h 70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2" h="702">
                  <a:moveTo>
                    <a:pt x="32" y="27"/>
                  </a:moveTo>
                  <a:lnTo>
                    <a:pt x="29" y="36"/>
                  </a:lnTo>
                  <a:lnTo>
                    <a:pt x="22" y="64"/>
                  </a:lnTo>
                  <a:lnTo>
                    <a:pt x="13" y="103"/>
                  </a:lnTo>
                  <a:lnTo>
                    <a:pt x="5" y="150"/>
                  </a:lnTo>
                  <a:lnTo>
                    <a:pt x="0" y="203"/>
                  </a:lnTo>
                  <a:lnTo>
                    <a:pt x="2" y="255"/>
                  </a:lnTo>
                  <a:lnTo>
                    <a:pt x="15" y="305"/>
                  </a:lnTo>
                  <a:lnTo>
                    <a:pt x="39" y="345"/>
                  </a:lnTo>
                  <a:lnTo>
                    <a:pt x="42" y="346"/>
                  </a:lnTo>
                  <a:lnTo>
                    <a:pt x="50" y="349"/>
                  </a:lnTo>
                  <a:lnTo>
                    <a:pt x="61" y="350"/>
                  </a:lnTo>
                  <a:lnTo>
                    <a:pt x="74" y="351"/>
                  </a:lnTo>
                  <a:lnTo>
                    <a:pt x="89" y="349"/>
                  </a:lnTo>
                  <a:lnTo>
                    <a:pt x="101" y="343"/>
                  </a:lnTo>
                  <a:lnTo>
                    <a:pt x="114" y="332"/>
                  </a:lnTo>
                  <a:lnTo>
                    <a:pt x="122" y="316"/>
                  </a:lnTo>
                  <a:lnTo>
                    <a:pt x="124" y="317"/>
                  </a:lnTo>
                  <a:lnTo>
                    <a:pt x="129" y="320"/>
                  </a:lnTo>
                  <a:lnTo>
                    <a:pt x="137" y="323"/>
                  </a:lnTo>
                  <a:lnTo>
                    <a:pt x="148" y="329"/>
                  </a:lnTo>
                  <a:lnTo>
                    <a:pt x="160" y="335"/>
                  </a:lnTo>
                  <a:lnTo>
                    <a:pt x="175" y="344"/>
                  </a:lnTo>
                  <a:lnTo>
                    <a:pt x="190" y="353"/>
                  </a:lnTo>
                  <a:lnTo>
                    <a:pt x="206" y="365"/>
                  </a:lnTo>
                  <a:lnTo>
                    <a:pt x="222" y="379"/>
                  </a:lnTo>
                  <a:lnTo>
                    <a:pt x="239" y="392"/>
                  </a:lnTo>
                  <a:lnTo>
                    <a:pt x="254" y="408"/>
                  </a:lnTo>
                  <a:lnTo>
                    <a:pt x="269" y="426"/>
                  </a:lnTo>
                  <a:lnTo>
                    <a:pt x="281" y="445"/>
                  </a:lnTo>
                  <a:lnTo>
                    <a:pt x="293" y="466"/>
                  </a:lnTo>
                  <a:lnTo>
                    <a:pt x="301" y="488"/>
                  </a:lnTo>
                  <a:lnTo>
                    <a:pt x="307" y="512"/>
                  </a:lnTo>
                  <a:lnTo>
                    <a:pt x="312" y="528"/>
                  </a:lnTo>
                  <a:lnTo>
                    <a:pt x="328" y="566"/>
                  </a:lnTo>
                  <a:lnTo>
                    <a:pt x="351" y="616"/>
                  </a:lnTo>
                  <a:lnTo>
                    <a:pt x="378" y="664"/>
                  </a:lnTo>
                  <a:lnTo>
                    <a:pt x="403" y="696"/>
                  </a:lnTo>
                  <a:lnTo>
                    <a:pt x="427" y="702"/>
                  </a:lnTo>
                  <a:lnTo>
                    <a:pt x="444" y="668"/>
                  </a:lnTo>
                  <a:lnTo>
                    <a:pt x="452" y="581"/>
                  </a:lnTo>
                  <a:lnTo>
                    <a:pt x="447" y="573"/>
                  </a:lnTo>
                  <a:lnTo>
                    <a:pt x="436" y="550"/>
                  </a:lnTo>
                  <a:lnTo>
                    <a:pt x="417" y="514"/>
                  </a:lnTo>
                  <a:lnTo>
                    <a:pt x="393" y="470"/>
                  </a:lnTo>
                  <a:lnTo>
                    <a:pt x="364" y="417"/>
                  </a:lnTo>
                  <a:lnTo>
                    <a:pt x="331" y="359"/>
                  </a:lnTo>
                  <a:lnTo>
                    <a:pt x="296" y="298"/>
                  </a:lnTo>
                  <a:lnTo>
                    <a:pt x="259" y="237"/>
                  </a:lnTo>
                  <a:lnTo>
                    <a:pt x="222" y="178"/>
                  </a:lnTo>
                  <a:lnTo>
                    <a:pt x="186" y="124"/>
                  </a:lnTo>
                  <a:lnTo>
                    <a:pt x="150" y="77"/>
                  </a:lnTo>
                  <a:lnTo>
                    <a:pt x="118" y="39"/>
                  </a:lnTo>
                  <a:lnTo>
                    <a:pt x="88" y="12"/>
                  </a:lnTo>
                  <a:lnTo>
                    <a:pt x="63" y="0"/>
                  </a:lnTo>
                  <a:lnTo>
                    <a:pt x="45" y="4"/>
                  </a:lnTo>
                  <a:lnTo>
                    <a:pt x="32" y="27"/>
                  </a:lnTo>
                  <a:close/>
                </a:path>
              </a:pathLst>
            </a:custGeom>
            <a:solidFill>
              <a:srgbClr val="C184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5" name="Freeform 1085">
              <a:extLst>
                <a:ext uri="{FF2B5EF4-FFF2-40B4-BE49-F238E27FC236}">
                  <a16:creationId xmlns:a16="http://schemas.microsoft.com/office/drawing/2014/main" id="{61EAB19D-CF59-4F28-9A30-D8142E509574}"/>
                </a:ext>
              </a:extLst>
            </p:cNvPr>
            <p:cNvSpPr>
              <a:spLocks/>
            </p:cNvSpPr>
            <p:nvPr/>
          </p:nvSpPr>
          <p:spPr bwMode="auto">
            <a:xfrm>
              <a:off x="3278" y="3519"/>
              <a:ext cx="213" cy="336"/>
            </a:xfrm>
            <a:custGeom>
              <a:avLst/>
              <a:gdLst>
                <a:gd name="T0" fmla="*/ 0 w 428"/>
                <a:gd name="T1" fmla="*/ 1 h 672"/>
                <a:gd name="T2" fmla="*/ 0 w 428"/>
                <a:gd name="T3" fmla="*/ 1 h 672"/>
                <a:gd name="T4" fmla="*/ 0 w 428"/>
                <a:gd name="T5" fmla="*/ 1 h 672"/>
                <a:gd name="T6" fmla="*/ 0 w 428"/>
                <a:gd name="T7" fmla="*/ 1 h 672"/>
                <a:gd name="T8" fmla="*/ 0 w 428"/>
                <a:gd name="T9" fmla="*/ 1 h 672"/>
                <a:gd name="T10" fmla="*/ 0 w 428"/>
                <a:gd name="T11" fmla="*/ 1 h 672"/>
                <a:gd name="T12" fmla="*/ 0 w 428"/>
                <a:gd name="T13" fmla="*/ 1 h 672"/>
                <a:gd name="T14" fmla="*/ 0 w 428"/>
                <a:gd name="T15" fmla="*/ 1 h 672"/>
                <a:gd name="T16" fmla="*/ 0 w 428"/>
                <a:gd name="T17" fmla="*/ 1 h 672"/>
                <a:gd name="T18" fmla="*/ 0 w 428"/>
                <a:gd name="T19" fmla="*/ 1 h 672"/>
                <a:gd name="T20" fmla="*/ 0 w 428"/>
                <a:gd name="T21" fmla="*/ 1 h 672"/>
                <a:gd name="T22" fmla="*/ 0 w 428"/>
                <a:gd name="T23" fmla="*/ 1 h 672"/>
                <a:gd name="T24" fmla="*/ 0 w 428"/>
                <a:gd name="T25" fmla="*/ 1 h 672"/>
                <a:gd name="T26" fmla="*/ 0 w 428"/>
                <a:gd name="T27" fmla="*/ 1 h 672"/>
                <a:gd name="T28" fmla="*/ 0 w 428"/>
                <a:gd name="T29" fmla="*/ 1 h 672"/>
                <a:gd name="T30" fmla="*/ 0 w 428"/>
                <a:gd name="T31" fmla="*/ 1 h 672"/>
                <a:gd name="T32" fmla="*/ 0 w 428"/>
                <a:gd name="T33" fmla="*/ 1 h 672"/>
                <a:gd name="T34" fmla="*/ 0 w 428"/>
                <a:gd name="T35" fmla="*/ 1 h 672"/>
                <a:gd name="T36" fmla="*/ 0 w 428"/>
                <a:gd name="T37" fmla="*/ 1 h 672"/>
                <a:gd name="T38" fmla="*/ 0 w 428"/>
                <a:gd name="T39" fmla="*/ 1 h 672"/>
                <a:gd name="T40" fmla="*/ 0 w 428"/>
                <a:gd name="T41" fmla="*/ 1 h 672"/>
                <a:gd name="T42" fmla="*/ 0 w 428"/>
                <a:gd name="T43" fmla="*/ 1 h 672"/>
                <a:gd name="T44" fmla="*/ 0 w 428"/>
                <a:gd name="T45" fmla="*/ 1 h 672"/>
                <a:gd name="T46" fmla="*/ 0 w 428"/>
                <a:gd name="T47" fmla="*/ 1 h 672"/>
                <a:gd name="T48" fmla="*/ 0 w 428"/>
                <a:gd name="T49" fmla="*/ 1 h 672"/>
                <a:gd name="T50" fmla="*/ 0 w 428"/>
                <a:gd name="T51" fmla="*/ 1 h 672"/>
                <a:gd name="T52" fmla="*/ 0 w 428"/>
                <a:gd name="T53" fmla="*/ 1 h 672"/>
                <a:gd name="T54" fmla="*/ 0 w 428"/>
                <a:gd name="T55" fmla="*/ 1 h 672"/>
                <a:gd name="T56" fmla="*/ 0 w 428"/>
                <a:gd name="T57" fmla="*/ 1 h 672"/>
                <a:gd name="T58" fmla="*/ 0 w 428"/>
                <a:gd name="T59" fmla="*/ 1 h 672"/>
                <a:gd name="T60" fmla="*/ 0 w 428"/>
                <a:gd name="T61" fmla="*/ 1 h 672"/>
                <a:gd name="T62" fmla="*/ 0 w 428"/>
                <a:gd name="T63" fmla="*/ 1 h 672"/>
                <a:gd name="T64" fmla="*/ 0 w 428"/>
                <a:gd name="T65" fmla="*/ 1 h 672"/>
                <a:gd name="T66" fmla="*/ 0 w 428"/>
                <a:gd name="T67" fmla="*/ 1 h 672"/>
                <a:gd name="T68" fmla="*/ 0 w 428"/>
                <a:gd name="T69" fmla="*/ 1 h 672"/>
                <a:gd name="T70" fmla="*/ 0 w 428"/>
                <a:gd name="T71" fmla="*/ 1 h 672"/>
                <a:gd name="T72" fmla="*/ 0 w 428"/>
                <a:gd name="T73" fmla="*/ 1 h 672"/>
                <a:gd name="T74" fmla="*/ 0 w 428"/>
                <a:gd name="T75" fmla="*/ 1 h 672"/>
                <a:gd name="T76" fmla="*/ 0 w 428"/>
                <a:gd name="T77" fmla="*/ 1 h 672"/>
                <a:gd name="T78" fmla="*/ 0 w 428"/>
                <a:gd name="T79" fmla="*/ 1 h 672"/>
                <a:gd name="T80" fmla="*/ 0 w 428"/>
                <a:gd name="T81" fmla="*/ 1 h 672"/>
                <a:gd name="T82" fmla="*/ 0 w 428"/>
                <a:gd name="T83" fmla="*/ 1 h 672"/>
                <a:gd name="T84" fmla="*/ 0 w 428"/>
                <a:gd name="T85" fmla="*/ 1 h 672"/>
                <a:gd name="T86" fmla="*/ 0 w 428"/>
                <a:gd name="T87" fmla="*/ 1 h 672"/>
                <a:gd name="T88" fmla="*/ 0 w 428"/>
                <a:gd name="T89" fmla="*/ 1 h 672"/>
                <a:gd name="T90" fmla="*/ 0 w 428"/>
                <a:gd name="T91" fmla="*/ 1 h 672"/>
                <a:gd name="T92" fmla="*/ 0 w 428"/>
                <a:gd name="T93" fmla="*/ 1 h 672"/>
                <a:gd name="T94" fmla="*/ 0 w 428"/>
                <a:gd name="T95" fmla="*/ 1 h 672"/>
                <a:gd name="T96" fmla="*/ 0 w 428"/>
                <a:gd name="T97" fmla="*/ 1 h 672"/>
                <a:gd name="T98" fmla="*/ 0 w 428"/>
                <a:gd name="T99" fmla="*/ 1 h 672"/>
                <a:gd name="T100" fmla="*/ 0 w 428"/>
                <a:gd name="T101" fmla="*/ 1 h 672"/>
                <a:gd name="T102" fmla="*/ 0 w 428"/>
                <a:gd name="T103" fmla="*/ 1 h 672"/>
                <a:gd name="T104" fmla="*/ 0 w 428"/>
                <a:gd name="T105" fmla="*/ 1 h 672"/>
                <a:gd name="T106" fmla="*/ 0 w 428"/>
                <a:gd name="T107" fmla="*/ 1 h 672"/>
                <a:gd name="T108" fmla="*/ 0 w 428"/>
                <a:gd name="T109" fmla="*/ 0 h 672"/>
                <a:gd name="T110" fmla="*/ 0 w 428"/>
                <a:gd name="T111" fmla="*/ 1 h 672"/>
                <a:gd name="T112" fmla="*/ 0 w 428"/>
                <a:gd name="T113" fmla="*/ 1 h 67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8"/>
                <a:gd name="T172" fmla="*/ 0 h 672"/>
                <a:gd name="T173" fmla="*/ 428 w 428"/>
                <a:gd name="T174" fmla="*/ 672 h 67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8" h="672">
                  <a:moveTo>
                    <a:pt x="31" y="26"/>
                  </a:moveTo>
                  <a:lnTo>
                    <a:pt x="28" y="35"/>
                  </a:lnTo>
                  <a:lnTo>
                    <a:pt x="21" y="60"/>
                  </a:lnTo>
                  <a:lnTo>
                    <a:pt x="12" y="97"/>
                  </a:lnTo>
                  <a:lnTo>
                    <a:pt x="4" y="142"/>
                  </a:lnTo>
                  <a:lnTo>
                    <a:pt x="0" y="192"/>
                  </a:lnTo>
                  <a:lnTo>
                    <a:pt x="3" y="241"/>
                  </a:lnTo>
                  <a:lnTo>
                    <a:pt x="14" y="287"/>
                  </a:lnTo>
                  <a:lnTo>
                    <a:pt x="37" y="326"/>
                  </a:lnTo>
                  <a:lnTo>
                    <a:pt x="39" y="326"/>
                  </a:lnTo>
                  <a:lnTo>
                    <a:pt x="46" y="328"/>
                  </a:lnTo>
                  <a:lnTo>
                    <a:pt x="57" y="329"/>
                  </a:lnTo>
                  <a:lnTo>
                    <a:pt x="68" y="328"/>
                  </a:lnTo>
                  <a:lnTo>
                    <a:pt x="81" y="324"/>
                  </a:lnTo>
                  <a:lnTo>
                    <a:pt x="94" y="317"/>
                  </a:lnTo>
                  <a:lnTo>
                    <a:pt x="104" y="307"/>
                  </a:lnTo>
                  <a:lnTo>
                    <a:pt x="112" y="291"/>
                  </a:lnTo>
                  <a:lnTo>
                    <a:pt x="114" y="292"/>
                  </a:lnTo>
                  <a:lnTo>
                    <a:pt x="119" y="294"/>
                  </a:lnTo>
                  <a:lnTo>
                    <a:pt x="127" y="298"/>
                  </a:lnTo>
                  <a:lnTo>
                    <a:pt x="139" y="303"/>
                  </a:lnTo>
                  <a:lnTo>
                    <a:pt x="151" y="310"/>
                  </a:lnTo>
                  <a:lnTo>
                    <a:pt x="166" y="318"/>
                  </a:lnTo>
                  <a:lnTo>
                    <a:pt x="181" y="329"/>
                  </a:lnTo>
                  <a:lnTo>
                    <a:pt x="197" y="340"/>
                  </a:lnTo>
                  <a:lnTo>
                    <a:pt x="215" y="353"/>
                  </a:lnTo>
                  <a:lnTo>
                    <a:pt x="231" y="367"/>
                  </a:lnTo>
                  <a:lnTo>
                    <a:pt x="246" y="383"/>
                  </a:lnTo>
                  <a:lnTo>
                    <a:pt x="261" y="400"/>
                  </a:lnTo>
                  <a:lnTo>
                    <a:pt x="273" y="419"/>
                  </a:lnTo>
                  <a:lnTo>
                    <a:pt x="285" y="438"/>
                  </a:lnTo>
                  <a:lnTo>
                    <a:pt x="293" y="460"/>
                  </a:lnTo>
                  <a:lnTo>
                    <a:pt x="299" y="482"/>
                  </a:lnTo>
                  <a:lnTo>
                    <a:pt x="304" y="497"/>
                  </a:lnTo>
                  <a:lnTo>
                    <a:pt x="319" y="536"/>
                  </a:lnTo>
                  <a:lnTo>
                    <a:pt x="340" y="584"/>
                  </a:lnTo>
                  <a:lnTo>
                    <a:pt x="365" y="632"/>
                  </a:lnTo>
                  <a:lnTo>
                    <a:pt x="389" y="665"/>
                  </a:lnTo>
                  <a:lnTo>
                    <a:pt x="409" y="672"/>
                  </a:lnTo>
                  <a:lnTo>
                    <a:pt x="423" y="639"/>
                  </a:lnTo>
                  <a:lnTo>
                    <a:pt x="428" y="556"/>
                  </a:lnTo>
                  <a:lnTo>
                    <a:pt x="424" y="548"/>
                  </a:lnTo>
                  <a:lnTo>
                    <a:pt x="413" y="526"/>
                  </a:lnTo>
                  <a:lnTo>
                    <a:pt x="394" y="492"/>
                  </a:lnTo>
                  <a:lnTo>
                    <a:pt x="371" y="448"/>
                  </a:lnTo>
                  <a:lnTo>
                    <a:pt x="345" y="399"/>
                  </a:lnTo>
                  <a:lnTo>
                    <a:pt x="314" y="344"/>
                  </a:lnTo>
                  <a:lnTo>
                    <a:pt x="280" y="285"/>
                  </a:lnTo>
                  <a:lnTo>
                    <a:pt x="246" y="227"/>
                  </a:lnTo>
                  <a:lnTo>
                    <a:pt x="210" y="171"/>
                  </a:lnTo>
                  <a:lnTo>
                    <a:pt x="175" y="119"/>
                  </a:lnTo>
                  <a:lnTo>
                    <a:pt x="142" y="74"/>
                  </a:lnTo>
                  <a:lnTo>
                    <a:pt x="111" y="37"/>
                  </a:lnTo>
                  <a:lnTo>
                    <a:pt x="83" y="12"/>
                  </a:lnTo>
                  <a:lnTo>
                    <a:pt x="60" y="0"/>
                  </a:lnTo>
                  <a:lnTo>
                    <a:pt x="43" y="4"/>
                  </a:lnTo>
                  <a:lnTo>
                    <a:pt x="31" y="26"/>
                  </a:lnTo>
                  <a:close/>
                </a:path>
              </a:pathLst>
            </a:custGeom>
            <a:solidFill>
              <a:srgbClr val="CC8E7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6" name="Freeform 1086">
              <a:extLst>
                <a:ext uri="{FF2B5EF4-FFF2-40B4-BE49-F238E27FC236}">
                  <a16:creationId xmlns:a16="http://schemas.microsoft.com/office/drawing/2014/main" id="{A2A1B2AA-FBA1-45ED-A682-DF71F4FFB227}"/>
                </a:ext>
              </a:extLst>
            </p:cNvPr>
            <p:cNvSpPr>
              <a:spLocks/>
            </p:cNvSpPr>
            <p:nvPr/>
          </p:nvSpPr>
          <p:spPr bwMode="auto">
            <a:xfrm>
              <a:off x="3282" y="3525"/>
              <a:ext cx="201" cy="321"/>
            </a:xfrm>
            <a:custGeom>
              <a:avLst/>
              <a:gdLst>
                <a:gd name="T0" fmla="*/ 1 w 402"/>
                <a:gd name="T1" fmla="*/ 1 h 642"/>
                <a:gd name="T2" fmla="*/ 1 w 402"/>
                <a:gd name="T3" fmla="*/ 1 h 642"/>
                <a:gd name="T4" fmla="*/ 1 w 402"/>
                <a:gd name="T5" fmla="*/ 1 h 642"/>
                <a:gd name="T6" fmla="*/ 1 w 402"/>
                <a:gd name="T7" fmla="*/ 1 h 642"/>
                <a:gd name="T8" fmla="*/ 1 w 402"/>
                <a:gd name="T9" fmla="*/ 1 h 642"/>
                <a:gd name="T10" fmla="*/ 0 w 402"/>
                <a:gd name="T11" fmla="*/ 1 h 642"/>
                <a:gd name="T12" fmla="*/ 1 w 402"/>
                <a:gd name="T13" fmla="*/ 1 h 642"/>
                <a:gd name="T14" fmla="*/ 1 w 402"/>
                <a:gd name="T15" fmla="*/ 1 h 642"/>
                <a:gd name="T16" fmla="*/ 1 w 402"/>
                <a:gd name="T17" fmla="*/ 1 h 642"/>
                <a:gd name="T18" fmla="*/ 1 w 402"/>
                <a:gd name="T19" fmla="*/ 1 h 642"/>
                <a:gd name="T20" fmla="*/ 1 w 402"/>
                <a:gd name="T21" fmla="*/ 1 h 642"/>
                <a:gd name="T22" fmla="*/ 1 w 402"/>
                <a:gd name="T23" fmla="*/ 1 h 642"/>
                <a:gd name="T24" fmla="*/ 1 w 402"/>
                <a:gd name="T25" fmla="*/ 1 h 642"/>
                <a:gd name="T26" fmla="*/ 1 w 402"/>
                <a:gd name="T27" fmla="*/ 1 h 642"/>
                <a:gd name="T28" fmla="*/ 1 w 402"/>
                <a:gd name="T29" fmla="*/ 1 h 642"/>
                <a:gd name="T30" fmla="*/ 1 w 402"/>
                <a:gd name="T31" fmla="*/ 1 h 642"/>
                <a:gd name="T32" fmla="*/ 1 w 402"/>
                <a:gd name="T33" fmla="*/ 1 h 642"/>
                <a:gd name="T34" fmla="*/ 1 w 402"/>
                <a:gd name="T35" fmla="*/ 1 h 642"/>
                <a:gd name="T36" fmla="*/ 1 w 402"/>
                <a:gd name="T37" fmla="*/ 1 h 642"/>
                <a:gd name="T38" fmla="*/ 1 w 402"/>
                <a:gd name="T39" fmla="*/ 1 h 642"/>
                <a:gd name="T40" fmla="*/ 1 w 402"/>
                <a:gd name="T41" fmla="*/ 1 h 642"/>
                <a:gd name="T42" fmla="*/ 1 w 402"/>
                <a:gd name="T43" fmla="*/ 1 h 642"/>
                <a:gd name="T44" fmla="*/ 1 w 402"/>
                <a:gd name="T45" fmla="*/ 1 h 642"/>
                <a:gd name="T46" fmla="*/ 1 w 402"/>
                <a:gd name="T47" fmla="*/ 1 h 642"/>
                <a:gd name="T48" fmla="*/ 1 w 402"/>
                <a:gd name="T49" fmla="*/ 1 h 642"/>
                <a:gd name="T50" fmla="*/ 1 w 402"/>
                <a:gd name="T51" fmla="*/ 1 h 642"/>
                <a:gd name="T52" fmla="*/ 1 w 402"/>
                <a:gd name="T53" fmla="*/ 1 h 642"/>
                <a:gd name="T54" fmla="*/ 1 w 402"/>
                <a:gd name="T55" fmla="*/ 1 h 642"/>
                <a:gd name="T56" fmla="*/ 1 w 402"/>
                <a:gd name="T57" fmla="*/ 1 h 642"/>
                <a:gd name="T58" fmla="*/ 1 w 402"/>
                <a:gd name="T59" fmla="*/ 1 h 642"/>
                <a:gd name="T60" fmla="*/ 1 w 402"/>
                <a:gd name="T61" fmla="*/ 1 h 642"/>
                <a:gd name="T62" fmla="*/ 1 w 402"/>
                <a:gd name="T63" fmla="*/ 1 h 642"/>
                <a:gd name="T64" fmla="*/ 1 w 402"/>
                <a:gd name="T65" fmla="*/ 1 h 642"/>
                <a:gd name="T66" fmla="*/ 1 w 402"/>
                <a:gd name="T67" fmla="*/ 1 h 642"/>
                <a:gd name="T68" fmla="*/ 1 w 402"/>
                <a:gd name="T69" fmla="*/ 1 h 642"/>
                <a:gd name="T70" fmla="*/ 1 w 402"/>
                <a:gd name="T71" fmla="*/ 1 h 642"/>
                <a:gd name="T72" fmla="*/ 1 w 402"/>
                <a:gd name="T73" fmla="*/ 1 h 642"/>
                <a:gd name="T74" fmla="*/ 1 w 402"/>
                <a:gd name="T75" fmla="*/ 1 h 642"/>
                <a:gd name="T76" fmla="*/ 1 w 402"/>
                <a:gd name="T77" fmla="*/ 1 h 642"/>
                <a:gd name="T78" fmla="*/ 1 w 402"/>
                <a:gd name="T79" fmla="*/ 1 h 642"/>
                <a:gd name="T80" fmla="*/ 1 w 402"/>
                <a:gd name="T81" fmla="*/ 1 h 642"/>
                <a:gd name="T82" fmla="*/ 1 w 402"/>
                <a:gd name="T83" fmla="*/ 1 h 642"/>
                <a:gd name="T84" fmla="*/ 1 w 402"/>
                <a:gd name="T85" fmla="*/ 1 h 642"/>
                <a:gd name="T86" fmla="*/ 1 w 402"/>
                <a:gd name="T87" fmla="*/ 1 h 642"/>
                <a:gd name="T88" fmla="*/ 1 w 402"/>
                <a:gd name="T89" fmla="*/ 1 h 642"/>
                <a:gd name="T90" fmla="*/ 1 w 402"/>
                <a:gd name="T91" fmla="*/ 1 h 642"/>
                <a:gd name="T92" fmla="*/ 1 w 402"/>
                <a:gd name="T93" fmla="*/ 1 h 642"/>
                <a:gd name="T94" fmla="*/ 1 w 402"/>
                <a:gd name="T95" fmla="*/ 1 h 642"/>
                <a:gd name="T96" fmla="*/ 1 w 402"/>
                <a:gd name="T97" fmla="*/ 1 h 642"/>
                <a:gd name="T98" fmla="*/ 1 w 402"/>
                <a:gd name="T99" fmla="*/ 1 h 642"/>
                <a:gd name="T100" fmla="*/ 1 w 402"/>
                <a:gd name="T101" fmla="*/ 1 h 642"/>
                <a:gd name="T102" fmla="*/ 1 w 402"/>
                <a:gd name="T103" fmla="*/ 1 h 642"/>
                <a:gd name="T104" fmla="*/ 1 w 402"/>
                <a:gd name="T105" fmla="*/ 1 h 642"/>
                <a:gd name="T106" fmla="*/ 1 w 402"/>
                <a:gd name="T107" fmla="*/ 1 h 642"/>
                <a:gd name="T108" fmla="*/ 1 w 402"/>
                <a:gd name="T109" fmla="*/ 0 h 642"/>
                <a:gd name="T110" fmla="*/ 1 w 402"/>
                <a:gd name="T111" fmla="*/ 1 h 642"/>
                <a:gd name="T112" fmla="*/ 1 w 402"/>
                <a:gd name="T113" fmla="*/ 1 h 64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02"/>
                <a:gd name="T172" fmla="*/ 0 h 642"/>
                <a:gd name="T173" fmla="*/ 402 w 402"/>
                <a:gd name="T174" fmla="*/ 642 h 64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02" h="642">
                  <a:moveTo>
                    <a:pt x="28" y="24"/>
                  </a:moveTo>
                  <a:lnTo>
                    <a:pt x="26" y="33"/>
                  </a:lnTo>
                  <a:lnTo>
                    <a:pt x="19" y="56"/>
                  </a:lnTo>
                  <a:lnTo>
                    <a:pt x="10" y="92"/>
                  </a:lnTo>
                  <a:lnTo>
                    <a:pt x="3" y="135"/>
                  </a:lnTo>
                  <a:lnTo>
                    <a:pt x="0" y="182"/>
                  </a:lnTo>
                  <a:lnTo>
                    <a:pt x="2" y="229"/>
                  </a:lnTo>
                  <a:lnTo>
                    <a:pt x="13" y="272"/>
                  </a:lnTo>
                  <a:lnTo>
                    <a:pt x="35" y="309"/>
                  </a:lnTo>
                  <a:lnTo>
                    <a:pt x="38" y="309"/>
                  </a:lnTo>
                  <a:lnTo>
                    <a:pt x="43" y="309"/>
                  </a:lnTo>
                  <a:lnTo>
                    <a:pt x="53" y="307"/>
                  </a:lnTo>
                  <a:lnTo>
                    <a:pt x="63" y="305"/>
                  </a:lnTo>
                  <a:lnTo>
                    <a:pt x="73" y="301"/>
                  </a:lnTo>
                  <a:lnTo>
                    <a:pt x="85" y="294"/>
                  </a:lnTo>
                  <a:lnTo>
                    <a:pt x="94" y="282"/>
                  </a:lnTo>
                  <a:lnTo>
                    <a:pt x="101" y="267"/>
                  </a:lnTo>
                  <a:lnTo>
                    <a:pt x="103" y="268"/>
                  </a:lnTo>
                  <a:lnTo>
                    <a:pt x="108" y="271"/>
                  </a:lnTo>
                  <a:lnTo>
                    <a:pt x="117" y="274"/>
                  </a:lnTo>
                  <a:lnTo>
                    <a:pt x="127" y="280"/>
                  </a:lnTo>
                  <a:lnTo>
                    <a:pt x="141" y="287"/>
                  </a:lnTo>
                  <a:lnTo>
                    <a:pt x="155" y="295"/>
                  </a:lnTo>
                  <a:lnTo>
                    <a:pt x="171" y="305"/>
                  </a:lnTo>
                  <a:lnTo>
                    <a:pt x="188" y="317"/>
                  </a:lnTo>
                  <a:lnTo>
                    <a:pt x="205" y="329"/>
                  </a:lnTo>
                  <a:lnTo>
                    <a:pt x="222" y="343"/>
                  </a:lnTo>
                  <a:lnTo>
                    <a:pt x="237" y="358"/>
                  </a:lnTo>
                  <a:lnTo>
                    <a:pt x="252" y="375"/>
                  </a:lnTo>
                  <a:lnTo>
                    <a:pt x="266" y="393"/>
                  </a:lnTo>
                  <a:lnTo>
                    <a:pt x="276" y="412"/>
                  </a:lnTo>
                  <a:lnTo>
                    <a:pt x="284" y="432"/>
                  </a:lnTo>
                  <a:lnTo>
                    <a:pt x="290" y="454"/>
                  </a:lnTo>
                  <a:lnTo>
                    <a:pt x="296" y="469"/>
                  </a:lnTo>
                  <a:lnTo>
                    <a:pt x="309" y="507"/>
                  </a:lnTo>
                  <a:lnTo>
                    <a:pt x="329" y="555"/>
                  </a:lnTo>
                  <a:lnTo>
                    <a:pt x="351" y="601"/>
                  </a:lnTo>
                  <a:lnTo>
                    <a:pt x="373" y="635"/>
                  </a:lnTo>
                  <a:lnTo>
                    <a:pt x="390" y="642"/>
                  </a:lnTo>
                  <a:lnTo>
                    <a:pt x="400" y="612"/>
                  </a:lnTo>
                  <a:lnTo>
                    <a:pt x="402" y="531"/>
                  </a:lnTo>
                  <a:lnTo>
                    <a:pt x="398" y="524"/>
                  </a:lnTo>
                  <a:lnTo>
                    <a:pt x="388" y="502"/>
                  </a:lnTo>
                  <a:lnTo>
                    <a:pt x="370" y="471"/>
                  </a:lnTo>
                  <a:lnTo>
                    <a:pt x="349" y="430"/>
                  </a:lnTo>
                  <a:lnTo>
                    <a:pt x="323" y="381"/>
                  </a:lnTo>
                  <a:lnTo>
                    <a:pt x="294" y="328"/>
                  </a:lnTo>
                  <a:lnTo>
                    <a:pt x="263" y="273"/>
                  </a:lnTo>
                  <a:lnTo>
                    <a:pt x="231" y="218"/>
                  </a:lnTo>
                  <a:lnTo>
                    <a:pt x="198" y="165"/>
                  </a:lnTo>
                  <a:lnTo>
                    <a:pt x="164" y="115"/>
                  </a:lnTo>
                  <a:lnTo>
                    <a:pt x="133" y="71"/>
                  </a:lnTo>
                  <a:lnTo>
                    <a:pt x="104" y="37"/>
                  </a:lnTo>
                  <a:lnTo>
                    <a:pt x="78" y="11"/>
                  </a:lnTo>
                  <a:lnTo>
                    <a:pt x="56" y="0"/>
                  </a:lnTo>
                  <a:lnTo>
                    <a:pt x="40" y="3"/>
                  </a:lnTo>
                  <a:lnTo>
                    <a:pt x="28" y="24"/>
                  </a:lnTo>
                  <a:close/>
                </a:path>
              </a:pathLst>
            </a:custGeom>
            <a:solidFill>
              <a:srgbClr val="D8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7" name="Freeform 1087">
              <a:extLst>
                <a:ext uri="{FF2B5EF4-FFF2-40B4-BE49-F238E27FC236}">
                  <a16:creationId xmlns:a16="http://schemas.microsoft.com/office/drawing/2014/main" id="{9D6CA36F-F665-4C9F-8DFE-FC8E934874DE}"/>
                </a:ext>
              </a:extLst>
            </p:cNvPr>
            <p:cNvSpPr>
              <a:spLocks/>
            </p:cNvSpPr>
            <p:nvPr/>
          </p:nvSpPr>
          <p:spPr bwMode="auto">
            <a:xfrm>
              <a:off x="3236" y="3343"/>
              <a:ext cx="79" cy="66"/>
            </a:xfrm>
            <a:custGeom>
              <a:avLst/>
              <a:gdLst>
                <a:gd name="T0" fmla="*/ 0 w 159"/>
                <a:gd name="T1" fmla="*/ 1 h 131"/>
                <a:gd name="T2" fmla="*/ 0 w 159"/>
                <a:gd name="T3" fmla="*/ 1 h 131"/>
                <a:gd name="T4" fmla="*/ 0 w 159"/>
                <a:gd name="T5" fmla="*/ 1 h 131"/>
                <a:gd name="T6" fmla="*/ 0 w 159"/>
                <a:gd name="T7" fmla="*/ 1 h 131"/>
                <a:gd name="T8" fmla="*/ 0 w 159"/>
                <a:gd name="T9" fmla="*/ 1 h 131"/>
                <a:gd name="T10" fmla="*/ 0 w 159"/>
                <a:gd name="T11" fmla="*/ 1 h 131"/>
                <a:gd name="T12" fmla="*/ 0 w 159"/>
                <a:gd name="T13" fmla="*/ 1 h 131"/>
                <a:gd name="T14" fmla="*/ 0 w 159"/>
                <a:gd name="T15" fmla="*/ 1 h 131"/>
                <a:gd name="T16" fmla="*/ 0 w 159"/>
                <a:gd name="T17" fmla="*/ 1 h 131"/>
                <a:gd name="T18" fmla="*/ 0 w 159"/>
                <a:gd name="T19" fmla="*/ 1 h 131"/>
                <a:gd name="T20" fmla="*/ 0 w 159"/>
                <a:gd name="T21" fmla="*/ 1 h 131"/>
                <a:gd name="T22" fmla="*/ 0 w 159"/>
                <a:gd name="T23" fmla="*/ 1 h 131"/>
                <a:gd name="T24" fmla="*/ 0 w 159"/>
                <a:gd name="T25" fmla="*/ 1 h 131"/>
                <a:gd name="T26" fmla="*/ 0 w 159"/>
                <a:gd name="T27" fmla="*/ 1 h 131"/>
                <a:gd name="T28" fmla="*/ 0 w 159"/>
                <a:gd name="T29" fmla="*/ 1 h 131"/>
                <a:gd name="T30" fmla="*/ 0 w 159"/>
                <a:gd name="T31" fmla="*/ 1 h 131"/>
                <a:gd name="T32" fmla="*/ 0 w 159"/>
                <a:gd name="T33" fmla="*/ 1 h 131"/>
                <a:gd name="T34" fmla="*/ 0 w 159"/>
                <a:gd name="T35" fmla="*/ 1 h 131"/>
                <a:gd name="T36" fmla="*/ 0 w 159"/>
                <a:gd name="T37" fmla="*/ 1 h 131"/>
                <a:gd name="T38" fmla="*/ 0 w 159"/>
                <a:gd name="T39" fmla="*/ 1 h 131"/>
                <a:gd name="T40" fmla="*/ 0 w 159"/>
                <a:gd name="T41" fmla="*/ 1 h 131"/>
                <a:gd name="T42" fmla="*/ 0 w 159"/>
                <a:gd name="T43" fmla="*/ 1 h 131"/>
                <a:gd name="T44" fmla="*/ 0 w 159"/>
                <a:gd name="T45" fmla="*/ 1 h 131"/>
                <a:gd name="T46" fmla="*/ 0 w 159"/>
                <a:gd name="T47" fmla="*/ 0 h 131"/>
                <a:gd name="T48" fmla="*/ 0 w 159"/>
                <a:gd name="T49" fmla="*/ 0 h 131"/>
                <a:gd name="T50" fmla="*/ 0 w 159"/>
                <a:gd name="T51" fmla="*/ 1 h 131"/>
                <a:gd name="T52" fmla="*/ 0 w 159"/>
                <a:gd name="T53" fmla="*/ 1 h 131"/>
                <a:gd name="T54" fmla="*/ 0 w 159"/>
                <a:gd name="T55" fmla="*/ 1 h 131"/>
                <a:gd name="T56" fmla="*/ 0 w 159"/>
                <a:gd name="T57" fmla="*/ 1 h 131"/>
                <a:gd name="T58" fmla="*/ 0 w 159"/>
                <a:gd name="T59" fmla="*/ 1 h 131"/>
                <a:gd name="T60" fmla="*/ 0 w 159"/>
                <a:gd name="T61" fmla="*/ 1 h 131"/>
                <a:gd name="T62" fmla="*/ 0 w 159"/>
                <a:gd name="T63" fmla="*/ 1 h 131"/>
                <a:gd name="T64" fmla="*/ 0 w 159"/>
                <a:gd name="T65" fmla="*/ 1 h 131"/>
                <a:gd name="T66" fmla="*/ 0 w 159"/>
                <a:gd name="T67" fmla="*/ 1 h 13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59"/>
                <a:gd name="T103" fmla="*/ 0 h 131"/>
                <a:gd name="T104" fmla="*/ 159 w 159"/>
                <a:gd name="T105" fmla="*/ 131 h 13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59" h="131">
                  <a:moveTo>
                    <a:pt x="20" y="99"/>
                  </a:moveTo>
                  <a:lnTo>
                    <a:pt x="35" y="99"/>
                  </a:lnTo>
                  <a:lnTo>
                    <a:pt x="50" y="103"/>
                  </a:lnTo>
                  <a:lnTo>
                    <a:pt x="65" y="107"/>
                  </a:lnTo>
                  <a:lnTo>
                    <a:pt x="80" y="113"/>
                  </a:lnTo>
                  <a:lnTo>
                    <a:pt x="95" y="119"/>
                  </a:lnTo>
                  <a:lnTo>
                    <a:pt x="110" y="124"/>
                  </a:lnTo>
                  <a:lnTo>
                    <a:pt x="126" y="129"/>
                  </a:lnTo>
                  <a:lnTo>
                    <a:pt x="141" y="131"/>
                  </a:lnTo>
                  <a:lnTo>
                    <a:pt x="148" y="128"/>
                  </a:lnTo>
                  <a:lnTo>
                    <a:pt x="153" y="117"/>
                  </a:lnTo>
                  <a:lnTo>
                    <a:pt x="158" y="103"/>
                  </a:lnTo>
                  <a:lnTo>
                    <a:pt x="159" y="83"/>
                  </a:lnTo>
                  <a:lnTo>
                    <a:pt x="158" y="63"/>
                  </a:lnTo>
                  <a:lnTo>
                    <a:pt x="153" y="47"/>
                  </a:lnTo>
                  <a:lnTo>
                    <a:pt x="148" y="37"/>
                  </a:lnTo>
                  <a:lnTo>
                    <a:pt x="141" y="33"/>
                  </a:lnTo>
                  <a:lnTo>
                    <a:pt x="126" y="30"/>
                  </a:lnTo>
                  <a:lnTo>
                    <a:pt x="110" y="25"/>
                  </a:lnTo>
                  <a:lnTo>
                    <a:pt x="95" y="18"/>
                  </a:lnTo>
                  <a:lnTo>
                    <a:pt x="80" y="13"/>
                  </a:lnTo>
                  <a:lnTo>
                    <a:pt x="65" y="7"/>
                  </a:lnTo>
                  <a:lnTo>
                    <a:pt x="50" y="2"/>
                  </a:lnTo>
                  <a:lnTo>
                    <a:pt x="35" y="0"/>
                  </a:lnTo>
                  <a:lnTo>
                    <a:pt x="20" y="0"/>
                  </a:lnTo>
                  <a:lnTo>
                    <a:pt x="13" y="3"/>
                  </a:lnTo>
                  <a:lnTo>
                    <a:pt x="6" y="14"/>
                  </a:lnTo>
                  <a:lnTo>
                    <a:pt x="1" y="30"/>
                  </a:lnTo>
                  <a:lnTo>
                    <a:pt x="0" y="50"/>
                  </a:lnTo>
                  <a:lnTo>
                    <a:pt x="1" y="69"/>
                  </a:lnTo>
                  <a:lnTo>
                    <a:pt x="6" y="84"/>
                  </a:lnTo>
                  <a:lnTo>
                    <a:pt x="13" y="96"/>
                  </a:lnTo>
                  <a:lnTo>
                    <a:pt x="20" y="99"/>
                  </a:lnTo>
                  <a:close/>
                </a:path>
              </a:pathLst>
            </a:custGeom>
            <a:solidFill>
              <a:srgbClr val="9E6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8" name="Freeform 1088">
              <a:extLst>
                <a:ext uri="{FF2B5EF4-FFF2-40B4-BE49-F238E27FC236}">
                  <a16:creationId xmlns:a16="http://schemas.microsoft.com/office/drawing/2014/main" id="{0C6EF6E8-0D35-42C1-8D98-81F0C5EB5AB8}"/>
                </a:ext>
              </a:extLst>
            </p:cNvPr>
            <p:cNvSpPr>
              <a:spLocks/>
            </p:cNvSpPr>
            <p:nvPr/>
          </p:nvSpPr>
          <p:spPr bwMode="auto">
            <a:xfrm>
              <a:off x="3238" y="3347"/>
              <a:ext cx="74" cy="58"/>
            </a:xfrm>
            <a:custGeom>
              <a:avLst/>
              <a:gdLst>
                <a:gd name="T0" fmla="*/ 1 w 147"/>
                <a:gd name="T1" fmla="*/ 1 h 116"/>
                <a:gd name="T2" fmla="*/ 1 w 147"/>
                <a:gd name="T3" fmla="*/ 1 h 116"/>
                <a:gd name="T4" fmla="*/ 1 w 147"/>
                <a:gd name="T5" fmla="*/ 1 h 116"/>
                <a:gd name="T6" fmla="*/ 1 w 147"/>
                <a:gd name="T7" fmla="*/ 1 h 116"/>
                <a:gd name="T8" fmla="*/ 1 w 147"/>
                <a:gd name="T9" fmla="*/ 1 h 116"/>
                <a:gd name="T10" fmla="*/ 1 w 147"/>
                <a:gd name="T11" fmla="*/ 1 h 116"/>
                <a:gd name="T12" fmla="*/ 1 w 147"/>
                <a:gd name="T13" fmla="*/ 1 h 116"/>
                <a:gd name="T14" fmla="*/ 1 w 147"/>
                <a:gd name="T15" fmla="*/ 1 h 116"/>
                <a:gd name="T16" fmla="*/ 1 w 147"/>
                <a:gd name="T17" fmla="*/ 1 h 116"/>
                <a:gd name="T18" fmla="*/ 1 w 147"/>
                <a:gd name="T19" fmla="*/ 1 h 116"/>
                <a:gd name="T20" fmla="*/ 1 w 147"/>
                <a:gd name="T21" fmla="*/ 1 h 116"/>
                <a:gd name="T22" fmla="*/ 1 w 147"/>
                <a:gd name="T23" fmla="*/ 1 h 116"/>
                <a:gd name="T24" fmla="*/ 1 w 147"/>
                <a:gd name="T25" fmla="*/ 1 h 116"/>
                <a:gd name="T26" fmla="*/ 1 w 147"/>
                <a:gd name="T27" fmla="*/ 1 h 116"/>
                <a:gd name="T28" fmla="*/ 1 w 147"/>
                <a:gd name="T29" fmla="*/ 1 h 116"/>
                <a:gd name="T30" fmla="*/ 1 w 147"/>
                <a:gd name="T31" fmla="*/ 1 h 116"/>
                <a:gd name="T32" fmla="*/ 1 w 147"/>
                <a:gd name="T33" fmla="*/ 1 h 116"/>
                <a:gd name="T34" fmla="*/ 1 w 147"/>
                <a:gd name="T35" fmla="*/ 1 h 116"/>
                <a:gd name="T36" fmla="*/ 1 w 147"/>
                <a:gd name="T37" fmla="*/ 1 h 116"/>
                <a:gd name="T38" fmla="*/ 1 w 147"/>
                <a:gd name="T39" fmla="*/ 1 h 116"/>
                <a:gd name="T40" fmla="*/ 1 w 147"/>
                <a:gd name="T41" fmla="*/ 1 h 116"/>
                <a:gd name="T42" fmla="*/ 1 w 147"/>
                <a:gd name="T43" fmla="*/ 1 h 116"/>
                <a:gd name="T44" fmla="*/ 1 w 147"/>
                <a:gd name="T45" fmla="*/ 1 h 116"/>
                <a:gd name="T46" fmla="*/ 1 w 147"/>
                <a:gd name="T47" fmla="*/ 0 h 116"/>
                <a:gd name="T48" fmla="*/ 1 w 147"/>
                <a:gd name="T49" fmla="*/ 1 h 116"/>
                <a:gd name="T50" fmla="*/ 1 w 147"/>
                <a:gd name="T51" fmla="*/ 1 h 116"/>
                <a:gd name="T52" fmla="*/ 1 w 147"/>
                <a:gd name="T53" fmla="*/ 1 h 116"/>
                <a:gd name="T54" fmla="*/ 1 w 147"/>
                <a:gd name="T55" fmla="*/ 1 h 116"/>
                <a:gd name="T56" fmla="*/ 0 w 147"/>
                <a:gd name="T57" fmla="*/ 1 h 116"/>
                <a:gd name="T58" fmla="*/ 1 w 147"/>
                <a:gd name="T59" fmla="*/ 1 h 116"/>
                <a:gd name="T60" fmla="*/ 1 w 147"/>
                <a:gd name="T61" fmla="*/ 1 h 116"/>
                <a:gd name="T62" fmla="*/ 1 w 147"/>
                <a:gd name="T63" fmla="*/ 1 h 116"/>
                <a:gd name="T64" fmla="*/ 1 w 147"/>
                <a:gd name="T65" fmla="*/ 1 h 116"/>
                <a:gd name="T66" fmla="*/ 1 w 147"/>
                <a:gd name="T67" fmla="*/ 1 h 11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47"/>
                <a:gd name="T103" fmla="*/ 0 h 116"/>
                <a:gd name="T104" fmla="*/ 147 w 147"/>
                <a:gd name="T105" fmla="*/ 116 h 11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47" h="116">
                  <a:moveTo>
                    <a:pt x="18" y="87"/>
                  </a:moveTo>
                  <a:lnTo>
                    <a:pt x="32" y="87"/>
                  </a:lnTo>
                  <a:lnTo>
                    <a:pt x="46" y="90"/>
                  </a:lnTo>
                  <a:lnTo>
                    <a:pt x="60" y="94"/>
                  </a:lnTo>
                  <a:lnTo>
                    <a:pt x="74" y="99"/>
                  </a:lnTo>
                  <a:lnTo>
                    <a:pt x="88" y="105"/>
                  </a:lnTo>
                  <a:lnTo>
                    <a:pt x="101" y="109"/>
                  </a:lnTo>
                  <a:lnTo>
                    <a:pt x="116" y="114"/>
                  </a:lnTo>
                  <a:lnTo>
                    <a:pt x="130" y="116"/>
                  </a:lnTo>
                  <a:lnTo>
                    <a:pt x="137" y="113"/>
                  </a:lnTo>
                  <a:lnTo>
                    <a:pt x="143" y="104"/>
                  </a:lnTo>
                  <a:lnTo>
                    <a:pt x="146" y="90"/>
                  </a:lnTo>
                  <a:lnTo>
                    <a:pt x="147" y="72"/>
                  </a:lnTo>
                  <a:lnTo>
                    <a:pt x="146" y="56"/>
                  </a:lnTo>
                  <a:lnTo>
                    <a:pt x="143" y="43"/>
                  </a:lnTo>
                  <a:lnTo>
                    <a:pt x="137" y="33"/>
                  </a:lnTo>
                  <a:lnTo>
                    <a:pt x="130" y="30"/>
                  </a:lnTo>
                  <a:lnTo>
                    <a:pt x="116" y="28"/>
                  </a:lnTo>
                  <a:lnTo>
                    <a:pt x="101" y="23"/>
                  </a:lnTo>
                  <a:lnTo>
                    <a:pt x="88" y="17"/>
                  </a:lnTo>
                  <a:lnTo>
                    <a:pt x="74" y="11"/>
                  </a:lnTo>
                  <a:lnTo>
                    <a:pt x="60" y="7"/>
                  </a:lnTo>
                  <a:lnTo>
                    <a:pt x="46" y="2"/>
                  </a:lnTo>
                  <a:lnTo>
                    <a:pt x="32" y="0"/>
                  </a:lnTo>
                  <a:lnTo>
                    <a:pt x="18" y="1"/>
                  </a:lnTo>
                  <a:lnTo>
                    <a:pt x="11" y="5"/>
                  </a:lnTo>
                  <a:lnTo>
                    <a:pt x="6" y="14"/>
                  </a:lnTo>
                  <a:lnTo>
                    <a:pt x="1" y="26"/>
                  </a:lnTo>
                  <a:lnTo>
                    <a:pt x="0" y="44"/>
                  </a:lnTo>
                  <a:lnTo>
                    <a:pt x="1" y="61"/>
                  </a:lnTo>
                  <a:lnTo>
                    <a:pt x="6" y="75"/>
                  </a:lnTo>
                  <a:lnTo>
                    <a:pt x="11" y="84"/>
                  </a:lnTo>
                  <a:lnTo>
                    <a:pt x="18" y="87"/>
                  </a:lnTo>
                  <a:close/>
                </a:path>
              </a:pathLst>
            </a:custGeom>
            <a:solidFill>
              <a:srgbClr val="AD72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09" name="Freeform 1089">
              <a:extLst>
                <a:ext uri="{FF2B5EF4-FFF2-40B4-BE49-F238E27FC236}">
                  <a16:creationId xmlns:a16="http://schemas.microsoft.com/office/drawing/2014/main" id="{0E689350-F93D-45A5-8493-60A0B98128FF}"/>
                </a:ext>
              </a:extLst>
            </p:cNvPr>
            <p:cNvSpPr>
              <a:spLocks/>
            </p:cNvSpPr>
            <p:nvPr/>
          </p:nvSpPr>
          <p:spPr bwMode="auto">
            <a:xfrm>
              <a:off x="3242" y="3352"/>
              <a:ext cx="67" cy="49"/>
            </a:xfrm>
            <a:custGeom>
              <a:avLst/>
              <a:gdLst>
                <a:gd name="T0" fmla="*/ 0 w 135"/>
                <a:gd name="T1" fmla="*/ 1 h 98"/>
                <a:gd name="T2" fmla="*/ 0 w 135"/>
                <a:gd name="T3" fmla="*/ 1 h 98"/>
                <a:gd name="T4" fmla="*/ 0 w 135"/>
                <a:gd name="T5" fmla="*/ 1 h 98"/>
                <a:gd name="T6" fmla="*/ 0 w 135"/>
                <a:gd name="T7" fmla="*/ 1 h 98"/>
                <a:gd name="T8" fmla="*/ 0 w 135"/>
                <a:gd name="T9" fmla="*/ 1 h 98"/>
                <a:gd name="T10" fmla="*/ 0 w 135"/>
                <a:gd name="T11" fmla="*/ 1 h 98"/>
                <a:gd name="T12" fmla="*/ 0 w 135"/>
                <a:gd name="T13" fmla="*/ 1 h 98"/>
                <a:gd name="T14" fmla="*/ 0 w 135"/>
                <a:gd name="T15" fmla="*/ 1 h 98"/>
                <a:gd name="T16" fmla="*/ 0 w 135"/>
                <a:gd name="T17" fmla="*/ 1 h 98"/>
                <a:gd name="T18" fmla="*/ 0 w 135"/>
                <a:gd name="T19" fmla="*/ 1 h 98"/>
                <a:gd name="T20" fmla="*/ 0 w 135"/>
                <a:gd name="T21" fmla="*/ 1 h 98"/>
                <a:gd name="T22" fmla="*/ 0 w 135"/>
                <a:gd name="T23" fmla="*/ 1 h 98"/>
                <a:gd name="T24" fmla="*/ 0 w 135"/>
                <a:gd name="T25" fmla="*/ 1 h 98"/>
                <a:gd name="T26" fmla="*/ 0 w 135"/>
                <a:gd name="T27" fmla="*/ 1 h 98"/>
                <a:gd name="T28" fmla="*/ 0 w 135"/>
                <a:gd name="T29" fmla="*/ 1 h 98"/>
                <a:gd name="T30" fmla="*/ 0 w 135"/>
                <a:gd name="T31" fmla="*/ 1 h 98"/>
                <a:gd name="T32" fmla="*/ 0 w 135"/>
                <a:gd name="T33" fmla="*/ 1 h 98"/>
                <a:gd name="T34" fmla="*/ 0 w 135"/>
                <a:gd name="T35" fmla="*/ 1 h 98"/>
                <a:gd name="T36" fmla="*/ 0 w 135"/>
                <a:gd name="T37" fmla="*/ 1 h 98"/>
                <a:gd name="T38" fmla="*/ 0 w 135"/>
                <a:gd name="T39" fmla="*/ 1 h 98"/>
                <a:gd name="T40" fmla="*/ 0 w 135"/>
                <a:gd name="T41" fmla="*/ 1 h 98"/>
                <a:gd name="T42" fmla="*/ 0 w 135"/>
                <a:gd name="T43" fmla="*/ 1 h 98"/>
                <a:gd name="T44" fmla="*/ 0 w 135"/>
                <a:gd name="T45" fmla="*/ 1 h 98"/>
                <a:gd name="T46" fmla="*/ 0 w 135"/>
                <a:gd name="T47" fmla="*/ 0 h 98"/>
                <a:gd name="T48" fmla="*/ 0 w 135"/>
                <a:gd name="T49" fmla="*/ 0 h 98"/>
                <a:gd name="T50" fmla="*/ 0 w 135"/>
                <a:gd name="T51" fmla="*/ 1 h 98"/>
                <a:gd name="T52" fmla="*/ 0 w 135"/>
                <a:gd name="T53" fmla="*/ 1 h 98"/>
                <a:gd name="T54" fmla="*/ 0 w 135"/>
                <a:gd name="T55" fmla="*/ 1 h 98"/>
                <a:gd name="T56" fmla="*/ 0 w 135"/>
                <a:gd name="T57" fmla="*/ 1 h 98"/>
                <a:gd name="T58" fmla="*/ 0 w 135"/>
                <a:gd name="T59" fmla="*/ 1 h 98"/>
                <a:gd name="T60" fmla="*/ 0 w 135"/>
                <a:gd name="T61" fmla="*/ 1 h 98"/>
                <a:gd name="T62" fmla="*/ 0 w 135"/>
                <a:gd name="T63" fmla="*/ 1 h 98"/>
                <a:gd name="T64" fmla="*/ 0 w 135"/>
                <a:gd name="T65" fmla="*/ 1 h 98"/>
                <a:gd name="T66" fmla="*/ 0 w 135"/>
                <a:gd name="T67" fmla="*/ 1 h 9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35"/>
                <a:gd name="T103" fmla="*/ 0 h 98"/>
                <a:gd name="T104" fmla="*/ 135 w 135"/>
                <a:gd name="T105" fmla="*/ 98 h 9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35" h="98">
                  <a:moveTo>
                    <a:pt x="16" y="74"/>
                  </a:moveTo>
                  <a:lnTo>
                    <a:pt x="29" y="74"/>
                  </a:lnTo>
                  <a:lnTo>
                    <a:pt x="41" y="76"/>
                  </a:lnTo>
                  <a:lnTo>
                    <a:pt x="54" y="80"/>
                  </a:lnTo>
                  <a:lnTo>
                    <a:pt x="67" y="84"/>
                  </a:lnTo>
                  <a:lnTo>
                    <a:pt x="79" y="89"/>
                  </a:lnTo>
                  <a:lnTo>
                    <a:pt x="93" y="92"/>
                  </a:lnTo>
                  <a:lnTo>
                    <a:pt x="106" y="96"/>
                  </a:lnTo>
                  <a:lnTo>
                    <a:pt x="119" y="98"/>
                  </a:lnTo>
                  <a:lnTo>
                    <a:pt x="125" y="96"/>
                  </a:lnTo>
                  <a:lnTo>
                    <a:pt x="130" y="88"/>
                  </a:lnTo>
                  <a:lnTo>
                    <a:pt x="134" y="76"/>
                  </a:lnTo>
                  <a:lnTo>
                    <a:pt x="135" y="61"/>
                  </a:lnTo>
                  <a:lnTo>
                    <a:pt x="134" y="47"/>
                  </a:lnTo>
                  <a:lnTo>
                    <a:pt x="130" y="36"/>
                  </a:lnTo>
                  <a:lnTo>
                    <a:pt x="125" y="28"/>
                  </a:lnTo>
                  <a:lnTo>
                    <a:pt x="119" y="24"/>
                  </a:lnTo>
                  <a:lnTo>
                    <a:pt x="106" y="22"/>
                  </a:lnTo>
                  <a:lnTo>
                    <a:pt x="93" y="19"/>
                  </a:lnTo>
                  <a:lnTo>
                    <a:pt x="79" y="14"/>
                  </a:lnTo>
                  <a:lnTo>
                    <a:pt x="67" y="9"/>
                  </a:lnTo>
                  <a:lnTo>
                    <a:pt x="54" y="5"/>
                  </a:lnTo>
                  <a:lnTo>
                    <a:pt x="41" y="1"/>
                  </a:lnTo>
                  <a:lnTo>
                    <a:pt x="29" y="0"/>
                  </a:lnTo>
                  <a:lnTo>
                    <a:pt x="16" y="0"/>
                  </a:lnTo>
                  <a:lnTo>
                    <a:pt x="9" y="2"/>
                  </a:lnTo>
                  <a:lnTo>
                    <a:pt x="4" y="10"/>
                  </a:lnTo>
                  <a:lnTo>
                    <a:pt x="1" y="22"/>
                  </a:lnTo>
                  <a:lnTo>
                    <a:pt x="0" y="37"/>
                  </a:lnTo>
                  <a:lnTo>
                    <a:pt x="1" y="52"/>
                  </a:lnTo>
                  <a:lnTo>
                    <a:pt x="4" y="63"/>
                  </a:lnTo>
                  <a:lnTo>
                    <a:pt x="9" y="72"/>
                  </a:lnTo>
                  <a:lnTo>
                    <a:pt x="16" y="74"/>
                  </a:lnTo>
                  <a:close/>
                </a:path>
              </a:pathLst>
            </a:custGeom>
            <a:solidFill>
              <a:srgbClr val="BA7F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0" name="Freeform 1090">
              <a:extLst>
                <a:ext uri="{FF2B5EF4-FFF2-40B4-BE49-F238E27FC236}">
                  <a16:creationId xmlns:a16="http://schemas.microsoft.com/office/drawing/2014/main" id="{CC58CC88-49D0-47EC-A1F1-D906559EE1EE}"/>
                </a:ext>
              </a:extLst>
            </p:cNvPr>
            <p:cNvSpPr>
              <a:spLocks/>
            </p:cNvSpPr>
            <p:nvPr/>
          </p:nvSpPr>
          <p:spPr bwMode="auto">
            <a:xfrm>
              <a:off x="3245" y="3356"/>
              <a:ext cx="61" cy="40"/>
            </a:xfrm>
            <a:custGeom>
              <a:avLst/>
              <a:gdLst>
                <a:gd name="T0" fmla="*/ 0 w 123"/>
                <a:gd name="T1" fmla="*/ 0 h 81"/>
                <a:gd name="T2" fmla="*/ 0 w 123"/>
                <a:gd name="T3" fmla="*/ 0 h 81"/>
                <a:gd name="T4" fmla="*/ 0 w 123"/>
                <a:gd name="T5" fmla="*/ 0 h 81"/>
                <a:gd name="T6" fmla="*/ 0 w 123"/>
                <a:gd name="T7" fmla="*/ 0 h 81"/>
                <a:gd name="T8" fmla="*/ 0 w 123"/>
                <a:gd name="T9" fmla="*/ 0 h 81"/>
                <a:gd name="T10" fmla="*/ 0 w 123"/>
                <a:gd name="T11" fmla="*/ 0 h 81"/>
                <a:gd name="T12" fmla="*/ 0 w 123"/>
                <a:gd name="T13" fmla="*/ 0 h 81"/>
                <a:gd name="T14" fmla="*/ 0 w 123"/>
                <a:gd name="T15" fmla="*/ 0 h 81"/>
                <a:gd name="T16" fmla="*/ 0 w 123"/>
                <a:gd name="T17" fmla="*/ 0 h 81"/>
                <a:gd name="T18" fmla="*/ 0 w 123"/>
                <a:gd name="T19" fmla="*/ 0 h 81"/>
                <a:gd name="T20" fmla="*/ 0 w 123"/>
                <a:gd name="T21" fmla="*/ 0 h 81"/>
                <a:gd name="T22" fmla="*/ 0 w 123"/>
                <a:gd name="T23" fmla="*/ 0 h 81"/>
                <a:gd name="T24" fmla="*/ 0 w 123"/>
                <a:gd name="T25" fmla="*/ 0 h 81"/>
                <a:gd name="T26" fmla="*/ 0 w 123"/>
                <a:gd name="T27" fmla="*/ 0 h 81"/>
                <a:gd name="T28" fmla="*/ 0 w 123"/>
                <a:gd name="T29" fmla="*/ 0 h 81"/>
                <a:gd name="T30" fmla="*/ 0 w 123"/>
                <a:gd name="T31" fmla="*/ 0 h 81"/>
                <a:gd name="T32" fmla="*/ 0 w 123"/>
                <a:gd name="T33" fmla="*/ 0 h 81"/>
                <a:gd name="T34" fmla="*/ 0 w 123"/>
                <a:gd name="T35" fmla="*/ 0 h 81"/>
                <a:gd name="T36" fmla="*/ 0 w 123"/>
                <a:gd name="T37" fmla="*/ 0 h 81"/>
                <a:gd name="T38" fmla="*/ 0 w 123"/>
                <a:gd name="T39" fmla="*/ 0 h 81"/>
                <a:gd name="T40" fmla="*/ 0 w 123"/>
                <a:gd name="T41" fmla="*/ 0 h 81"/>
                <a:gd name="T42" fmla="*/ 0 w 123"/>
                <a:gd name="T43" fmla="*/ 0 h 81"/>
                <a:gd name="T44" fmla="*/ 0 w 123"/>
                <a:gd name="T45" fmla="*/ 0 h 81"/>
                <a:gd name="T46" fmla="*/ 0 w 123"/>
                <a:gd name="T47" fmla="*/ 0 h 81"/>
                <a:gd name="T48" fmla="*/ 0 w 123"/>
                <a:gd name="T49" fmla="*/ 0 h 81"/>
                <a:gd name="T50" fmla="*/ 0 w 123"/>
                <a:gd name="T51" fmla="*/ 0 h 81"/>
                <a:gd name="T52" fmla="*/ 0 w 123"/>
                <a:gd name="T53" fmla="*/ 0 h 81"/>
                <a:gd name="T54" fmla="*/ 0 w 123"/>
                <a:gd name="T55" fmla="*/ 0 h 81"/>
                <a:gd name="T56" fmla="*/ 0 w 123"/>
                <a:gd name="T57" fmla="*/ 0 h 81"/>
                <a:gd name="T58" fmla="*/ 0 w 123"/>
                <a:gd name="T59" fmla="*/ 0 h 81"/>
                <a:gd name="T60" fmla="*/ 0 w 123"/>
                <a:gd name="T61" fmla="*/ 0 h 81"/>
                <a:gd name="T62" fmla="*/ 0 w 123"/>
                <a:gd name="T63" fmla="*/ 0 h 81"/>
                <a:gd name="T64" fmla="*/ 0 w 123"/>
                <a:gd name="T65" fmla="*/ 0 h 81"/>
                <a:gd name="T66" fmla="*/ 0 w 123"/>
                <a:gd name="T67" fmla="*/ 0 h 8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23"/>
                <a:gd name="T103" fmla="*/ 0 h 81"/>
                <a:gd name="T104" fmla="*/ 123 w 123"/>
                <a:gd name="T105" fmla="*/ 81 h 81"/>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23" h="81">
                  <a:moveTo>
                    <a:pt x="15" y="61"/>
                  </a:moveTo>
                  <a:lnTo>
                    <a:pt x="26" y="61"/>
                  </a:lnTo>
                  <a:lnTo>
                    <a:pt x="38" y="64"/>
                  </a:lnTo>
                  <a:lnTo>
                    <a:pt x="49" y="66"/>
                  </a:lnTo>
                  <a:lnTo>
                    <a:pt x="61" y="69"/>
                  </a:lnTo>
                  <a:lnTo>
                    <a:pt x="72" y="73"/>
                  </a:lnTo>
                  <a:lnTo>
                    <a:pt x="84" y="76"/>
                  </a:lnTo>
                  <a:lnTo>
                    <a:pt x="96" y="80"/>
                  </a:lnTo>
                  <a:lnTo>
                    <a:pt x="108" y="81"/>
                  </a:lnTo>
                  <a:lnTo>
                    <a:pt x="114" y="79"/>
                  </a:lnTo>
                  <a:lnTo>
                    <a:pt x="118" y="73"/>
                  </a:lnTo>
                  <a:lnTo>
                    <a:pt x="122" y="62"/>
                  </a:lnTo>
                  <a:lnTo>
                    <a:pt x="123" y="51"/>
                  </a:lnTo>
                  <a:lnTo>
                    <a:pt x="122" y="39"/>
                  </a:lnTo>
                  <a:lnTo>
                    <a:pt x="118" y="30"/>
                  </a:lnTo>
                  <a:lnTo>
                    <a:pt x="114" y="23"/>
                  </a:lnTo>
                  <a:lnTo>
                    <a:pt x="108" y="21"/>
                  </a:lnTo>
                  <a:lnTo>
                    <a:pt x="96" y="19"/>
                  </a:lnTo>
                  <a:lnTo>
                    <a:pt x="84" y="15"/>
                  </a:lnTo>
                  <a:lnTo>
                    <a:pt x="72" y="12"/>
                  </a:lnTo>
                  <a:lnTo>
                    <a:pt x="61" y="8"/>
                  </a:lnTo>
                  <a:lnTo>
                    <a:pt x="49" y="5"/>
                  </a:lnTo>
                  <a:lnTo>
                    <a:pt x="38" y="1"/>
                  </a:lnTo>
                  <a:lnTo>
                    <a:pt x="26" y="0"/>
                  </a:lnTo>
                  <a:lnTo>
                    <a:pt x="15" y="0"/>
                  </a:lnTo>
                  <a:lnTo>
                    <a:pt x="9" y="2"/>
                  </a:lnTo>
                  <a:lnTo>
                    <a:pt x="4" y="9"/>
                  </a:lnTo>
                  <a:lnTo>
                    <a:pt x="1" y="19"/>
                  </a:lnTo>
                  <a:lnTo>
                    <a:pt x="0" y="30"/>
                  </a:lnTo>
                  <a:lnTo>
                    <a:pt x="1" y="43"/>
                  </a:lnTo>
                  <a:lnTo>
                    <a:pt x="4" y="52"/>
                  </a:lnTo>
                  <a:lnTo>
                    <a:pt x="9" y="59"/>
                  </a:lnTo>
                  <a:lnTo>
                    <a:pt x="15" y="61"/>
                  </a:lnTo>
                  <a:close/>
                </a:path>
              </a:pathLst>
            </a:custGeom>
            <a:solidFill>
              <a:srgbClr val="C98C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1" name="Freeform 1091">
              <a:extLst>
                <a:ext uri="{FF2B5EF4-FFF2-40B4-BE49-F238E27FC236}">
                  <a16:creationId xmlns:a16="http://schemas.microsoft.com/office/drawing/2014/main" id="{EE19B0A0-5150-437A-AF2F-03D77848AE0F}"/>
                </a:ext>
              </a:extLst>
            </p:cNvPr>
            <p:cNvSpPr>
              <a:spLocks/>
            </p:cNvSpPr>
            <p:nvPr/>
          </p:nvSpPr>
          <p:spPr bwMode="auto">
            <a:xfrm>
              <a:off x="3248" y="3360"/>
              <a:ext cx="56" cy="32"/>
            </a:xfrm>
            <a:custGeom>
              <a:avLst/>
              <a:gdLst>
                <a:gd name="T0" fmla="*/ 1 w 112"/>
                <a:gd name="T1" fmla="*/ 0 h 65"/>
                <a:gd name="T2" fmla="*/ 1 w 112"/>
                <a:gd name="T3" fmla="*/ 0 h 65"/>
                <a:gd name="T4" fmla="*/ 1 w 112"/>
                <a:gd name="T5" fmla="*/ 0 h 65"/>
                <a:gd name="T6" fmla="*/ 1 w 112"/>
                <a:gd name="T7" fmla="*/ 0 h 65"/>
                <a:gd name="T8" fmla="*/ 1 w 112"/>
                <a:gd name="T9" fmla="*/ 0 h 65"/>
                <a:gd name="T10" fmla="*/ 1 w 112"/>
                <a:gd name="T11" fmla="*/ 0 h 65"/>
                <a:gd name="T12" fmla="*/ 1 w 112"/>
                <a:gd name="T13" fmla="*/ 0 h 65"/>
                <a:gd name="T14" fmla="*/ 1 w 112"/>
                <a:gd name="T15" fmla="*/ 0 h 65"/>
                <a:gd name="T16" fmla="*/ 1 w 112"/>
                <a:gd name="T17" fmla="*/ 0 h 65"/>
                <a:gd name="T18" fmla="*/ 1 w 112"/>
                <a:gd name="T19" fmla="*/ 0 h 65"/>
                <a:gd name="T20" fmla="*/ 1 w 112"/>
                <a:gd name="T21" fmla="*/ 0 h 65"/>
                <a:gd name="T22" fmla="*/ 1 w 112"/>
                <a:gd name="T23" fmla="*/ 0 h 65"/>
                <a:gd name="T24" fmla="*/ 1 w 112"/>
                <a:gd name="T25" fmla="*/ 0 h 65"/>
                <a:gd name="T26" fmla="*/ 1 w 112"/>
                <a:gd name="T27" fmla="*/ 0 h 65"/>
                <a:gd name="T28" fmla="*/ 1 w 112"/>
                <a:gd name="T29" fmla="*/ 0 h 65"/>
                <a:gd name="T30" fmla="*/ 1 w 112"/>
                <a:gd name="T31" fmla="*/ 0 h 65"/>
                <a:gd name="T32" fmla="*/ 1 w 112"/>
                <a:gd name="T33" fmla="*/ 0 h 65"/>
                <a:gd name="T34" fmla="*/ 1 w 112"/>
                <a:gd name="T35" fmla="*/ 0 h 65"/>
                <a:gd name="T36" fmla="*/ 1 w 112"/>
                <a:gd name="T37" fmla="*/ 0 h 65"/>
                <a:gd name="T38" fmla="*/ 1 w 112"/>
                <a:gd name="T39" fmla="*/ 0 h 65"/>
                <a:gd name="T40" fmla="*/ 1 w 112"/>
                <a:gd name="T41" fmla="*/ 0 h 65"/>
                <a:gd name="T42" fmla="*/ 1 w 112"/>
                <a:gd name="T43" fmla="*/ 0 h 65"/>
                <a:gd name="T44" fmla="*/ 1 w 112"/>
                <a:gd name="T45" fmla="*/ 0 h 65"/>
                <a:gd name="T46" fmla="*/ 1 w 112"/>
                <a:gd name="T47" fmla="*/ 0 h 65"/>
                <a:gd name="T48" fmla="*/ 1 w 112"/>
                <a:gd name="T49" fmla="*/ 0 h 65"/>
                <a:gd name="T50" fmla="*/ 1 w 112"/>
                <a:gd name="T51" fmla="*/ 0 h 65"/>
                <a:gd name="T52" fmla="*/ 1 w 112"/>
                <a:gd name="T53" fmla="*/ 0 h 65"/>
                <a:gd name="T54" fmla="*/ 1 w 112"/>
                <a:gd name="T55" fmla="*/ 0 h 65"/>
                <a:gd name="T56" fmla="*/ 0 w 112"/>
                <a:gd name="T57" fmla="*/ 0 h 65"/>
                <a:gd name="T58" fmla="*/ 1 w 112"/>
                <a:gd name="T59" fmla="*/ 0 h 65"/>
                <a:gd name="T60" fmla="*/ 1 w 112"/>
                <a:gd name="T61" fmla="*/ 0 h 65"/>
                <a:gd name="T62" fmla="*/ 1 w 112"/>
                <a:gd name="T63" fmla="*/ 0 h 65"/>
                <a:gd name="T64" fmla="*/ 1 w 112"/>
                <a:gd name="T65" fmla="*/ 0 h 65"/>
                <a:gd name="T66" fmla="*/ 1 w 112"/>
                <a:gd name="T67" fmla="*/ 0 h 6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2"/>
                <a:gd name="T103" fmla="*/ 0 h 65"/>
                <a:gd name="T104" fmla="*/ 112 w 112"/>
                <a:gd name="T105" fmla="*/ 65 h 6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2" h="65">
                  <a:moveTo>
                    <a:pt x="13" y="49"/>
                  </a:moveTo>
                  <a:lnTo>
                    <a:pt x="23" y="49"/>
                  </a:lnTo>
                  <a:lnTo>
                    <a:pt x="35" y="50"/>
                  </a:lnTo>
                  <a:lnTo>
                    <a:pt x="45" y="52"/>
                  </a:lnTo>
                  <a:lnTo>
                    <a:pt x="56" y="56"/>
                  </a:lnTo>
                  <a:lnTo>
                    <a:pt x="66" y="58"/>
                  </a:lnTo>
                  <a:lnTo>
                    <a:pt x="76" y="61"/>
                  </a:lnTo>
                  <a:lnTo>
                    <a:pt x="88" y="64"/>
                  </a:lnTo>
                  <a:lnTo>
                    <a:pt x="98" y="65"/>
                  </a:lnTo>
                  <a:lnTo>
                    <a:pt x="104" y="62"/>
                  </a:lnTo>
                  <a:lnTo>
                    <a:pt x="109" y="58"/>
                  </a:lnTo>
                  <a:lnTo>
                    <a:pt x="111" y="50"/>
                  </a:lnTo>
                  <a:lnTo>
                    <a:pt x="112" y="41"/>
                  </a:lnTo>
                  <a:lnTo>
                    <a:pt x="111" y="31"/>
                  </a:lnTo>
                  <a:lnTo>
                    <a:pt x="109" y="23"/>
                  </a:lnTo>
                  <a:lnTo>
                    <a:pt x="104" y="19"/>
                  </a:lnTo>
                  <a:lnTo>
                    <a:pt x="98" y="16"/>
                  </a:lnTo>
                  <a:lnTo>
                    <a:pt x="88" y="15"/>
                  </a:lnTo>
                  <a:lnTo>
                    <a:pt x="76" y="13"/>
                  </a:lnTo>
                  <a:lnTo>
                    <a:pt x="66" y="9"/>
                  </a:lnTo>
                  <a:lnTo>
                    <a:pt x="56" y="6"/>
                  </a:lnTo>
                  <a:lnTo>
                    <a:pt x="45" y="4"/>
                  </a:lnTo>
                  <a:lnTo>
                    <a:pt x="35" y="1"/>
                  </a:lnTo>
                  <a:lnTo>
                    <a:pt x="23" y="0"/>
                  </a:lnTo>
                  <a:lnTo>
                    <a:pt x="13" y="0"/>
                  </a:lnTo>
                  <a:lnTo>
                    <a:pt x="8" y="3"/>
                  </a:lnTo>
                  <a:lnTo>
                    <a:pt x="4" y="7"/>
                  </a:lnTo>
                  <a:lnTo>
                    <a:pt x="2" y="15"/>
                  </a:lnTo>
                  <a:lnTo>
                    <a:pt x="0" y="24"/>
                  </a:lnTo>
                  <a:lnTo>
                    <a:pt x="2" y="34"/>
                  </a:lnTo>
                  <a:lnTo>
                    <a:pt x="4" y="42"/>
                  </a:lnTo>
                  <a:lnTo>
                    <a:pt x="8" y="46"/>
                  </a:lnTo>
                  <a:lnTo>
                    <a:pt x="13" y="49"/>
                  </a:lnTo>
                  <a:close/>
                </a:path>
              </a:pathLst>
            </a:custGeom>
            <a:solidFill>
              <a:srgbClr val="D8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2" name="Freeform 1092">
              <a:extLst>
                <a:ext uri="{FF2B5EF4-FFF2-40B4-BE49-F238E27FC236}">
                  <a16:creationId xmlns:a16="http://schemas.microsoft.com/office/drawing/2014/main" id="{5F49C71E-545F-46AA-A135-72C1CECF6600}"/>
                </a:ext>
              </a:extLst>
            </p:cNvPr>
            <p:cNvSpPr>
              <a:spLocks/>
            </p:cNvSpPr>
            <p:nvPr/>
          </p:nvSpPr>
          <p:spPr bwMode="auto">
            <a:xfrm>
              <a:off x="3155" y="3335"/>
              <a:ext cx="28" cy="22"/>
            </a:xfrm>
            <a:custGeom>
              <a:avLst/>
              <a:gdLst>
                <a:gd name="T0" fmla="*/ 0 w 56"/>
                <a:gd name="T1" fmla="*/ 1 h 43"/>
                <a:gd name="T2" fmla="*/ 0 w 56"/>
                <a:gd name="T3" fmla="*/ 1 h 43"/>
                <a:gd name="T4" fmla="*/ 1 w 56"/>
                <a:gd name="T5" fmla="*/ 1 h 43"/>
                <a:gd name="T6" fmla="*/ 1 w 56"/>
                <a:gd name="T7" fmla="*/ 1 h 43"/>
                <a:gd name="T8" fmla="*/ 1 w 56"/>
                <a:gd name="T9" fmla="*/ 1 h 43"/>
                <a:gd name="T10" fmla="*/ 1 w 56"/>
                <a:gd name="T11" fmla="*/ 0 h 43"/>
                <a:gd name="T12" fmla="*/ 1 w 56"/>
                <a:gd name="T13" fmla="*/ 1 h 43"/>
                <a:gd name="T14" fmla="*/ 1 w 56"/>
                <a:gd name="T15" fmla="*/ 1 h 43"/>
                <a:gd name="T16" fmla="*/ 1 w 56"/>
                <a:gd name="T17" fmla="*/ 1 h 43"/>
                <a:gd name="T18" fmla="*/ 1 w 56"/>
                <a:gd name="T19" fmla="*/ 1 h 43"/>
                <a:gd name="T20" fmla="*/ 1 w 56"/>
                <a:gd name="T21" fmla="*/ 1 h 43"/>
                <a:gd name="T22" fmla="*/ 1 w 56"/>
                <a:gd name="T23" fmla="*/ 1 h 43"/>
                <a:gd name="T24" fmla="*/ 1 w 56"/>
                <a:gd name="T25" fmla="*/ 1 h 43"/>
                <a:gd name="T26" fmla="*/ 1 w 56"/>
                <a:gd name="T27" fmla="*/ 1 h 43"/>
                <a:gd name="T28" fmla="*/ 1 w 56"/>
                <a:gd name="T29" fmla="*/ 1 h 43"/>
                <a:gd name="T30" fmla="*/ 1 w 56"/>
                <a:gd name="T31" fmla="*/ 1 h 43"/>
                <a:gd name="T32" fmla="*/ 0 w 56"/>
                <a:gd name="T33" fmla="*/ 1 h 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6"/>
                <a:gd name="T52" fmla="*/ 0 h 43"/>
                <a:gd name="T53" fmla="*/ 56 w 56"/>
                <a:gd name="T54" fmla="*/ 43 h 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6" h="43">
                  <a:moveTo>
                    <a:pt x="0" y="29"/>
                  </a:moveTo>
                  <a:lnTo>
                    <a:pt x="0" y="26"/>
                  </a:lnTo>
                  <a:lnTo>
                    <a:pt x="1" y="19"/>
                  </a:lnTo>
                  <a:lnTo>
                    <a:pt x="5" y="11"/>
                  </a:lnTo>
                  <a:lnTo>
                    <a:pt x="9" y="3"/>
                  </a:lnTo>
                  <a:lnTo>
                    <a:pt x="16" y="0"/>
                  </a:lnTo>
                  <a:lnTo>
                    <a:pt x="25" y="1"/>
                  </a:lnTo>
                  <a:lnTo>
                    <a:pt x="39" y="9"/>
                  </a:lnTo>
                  <a:lnTo>
                    <a:pt x="56" y="29"/>
                  </a:lnTo>
                  <a:lnTo>
                    <a:pt x="54" y="30"/>
                  </a:lnTo>
                  <a:lnTo>
                    <a:pt x="48" y="33"/>
                  </a:lnTo>
                  <a:lnTo>
                    <a:pt x="40" y="38"/>
                  </a:lnTo>
                  <a:lnTo>
                    <a:pt x="30" y="41"/>
                  </a:lnTo>
                  <a:lnTo>
                    <a:pt x="19" y="43"/>
                  </a:lnTo>
                  <a:lnTo>
                    <a:pt x="10" y="42"/>
                  </a:lnTo>
                  <a:lnTo>
                    <a:pt x="3" y="38"/>
                  </a:lnTo>
                  <a:lnTo>
                    <a:pt x="0" y="2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3" name="Freeform 1093">
              <a:extLst>
                <a:ext uri="{FF2B5EF4-FFF2-40B4-BE49-F238E27FC236}">
                  <a16:creationId xmlns:a16="http://schemas.microsoft.com/office/drawing/2014/main" id="{A5079ED7-2C46-43E0-B7BB-AD55F885E66A}"/>
                </a:ext>
              </a:extLst>
            </p:cNvPr>
            <p:cNvSpPr>
              <a:spLocks/>
            </p:cNvSpPr>
            <p:nvPr/>
          </p:nvSpPr>
          <p:spPr bwMode="auto">
            <a:xfrm>
              <a:off x="3216" y="3739"/>
              <a:ext cx="51" cy="251"/>
            </a:xfrm>
            <a:custGeom>
              <a:avLst/>
              <a:gdLst>
                <a:gd name="T0" fmla="*/ 0 w 103"/>
                <a:gd name="T1" fmla="*/ 0 h 504"/>
                <a:gd name="T2" fmla="*/ 0 w 103"/>
                <a:gd name="T3" fmla="*/ 0 h 504"/>
                <a:gd name="T4" fmla="*/ 0 w 103"/>
                <a:gd name="T5" fmla="*/ 0 h 504"/>
                <a:gd name="T6" fmla="*/ 0 w 103"/>
                <a:gd name="T7" fmla="*/ 0 h 504"/>
                <a:gd name="T8" fmla="*/ 0 w 103"/>
                <a:gd name="T9" fmla="*/ 0 h 504"/>
                <a:gd name="T10" fmla="*/ 0 w 103"/>
                <a:gd name="T11" fmla="*/ 0 h 504"/>
                <a:gd name="T12" fmla="*/ 0 w 103"/>
                <a:gd name="T13" fmla="*/ 0 h 504"/>
                <a:gd name="T14" fmla="*/ 0 w 103"/>
                <a:gd name="T15" fmla="*/ 0 h 504"/>
                <a:gd name="T16" fmla="*/ 0 w 103"/>
                <a:gd name="T17" fmla="*/ 0 h 504"/>
                <a:gd name="T18" fmla="*/ 0 w 103"/>
                <a:gd name="T19" fmla="*/ 0 h 504"/>
                <a:gd name="T20" fmla="*/ 0 w 103"/>
                <a:gd name="T21" fmla="*/ 0 h 504"/>
                <a:gd name="T22" fmla="*/ 0 w 103"/>
                <a:gd name="T23" fmla="*/ 0 h 504"/>
                <a:gd name="T24" fmla="*/ 0 w 103"/>
                <a:gd name="T25" fmla="*/ 0 h 504"/>
                <a:gd name="T26" fmla="*/ 0 w 103"/>
                <a:gd name="T27" fmla="*/ 0 h 504"/>
                <a:gd name="T28" fmla="*/ 0 w 103"/>
                <a:gd name="T29" fmla="*/ 0 h 504"/>
                <a:gd name="T30" fmla="*/ 0 w 103"/>
                <a:gd name="T31" fmla="*/ 0 h 504"/>
                <a:gd name="T32" fmla="*/ 0 w 103"/>
                <a:gd name="T33" fmla="*/ 0 h 504"/>
                <a:gd name="T34" fmla="*/ 0 w 103"/>
                <a:gd name="T35" fmla="*/ 0 h 504"/>
                <a:gd name="T36" fmla="*/ 0 w 103"/>
                <a:gd name="T37" fmla="*/ 0 h 504"/>
                <a:gd name="T38" fmla="*/ 0 w 103"/>
                <a:gd name="T39" fmla="*/ 0 h 504"/>
                <a:gd name="T40" fmla="*/ 0 w 103"/>
                <a:gd name="T41" fmla="*/ 0 h 504"/>
                <a:gd name="T42" fmla="*/ 0 w 103"/>
                <a:gd name="T43" fmla="*/ 0 h 504"/>
                <a:gd name="T44" fmla="*/ 0 w 103"/>
                <a:gd name="T45" fmla="*/ 0 h 504"/>
                <a:gd name="T46" fmla="*/ 0 w 103"/>
                <a:gd name="T47" fmla="*/ 0 h 504"/>
                <a:gd name="T48" fmla="*/ 0 w 103"/>
                <a:gd name="T49" fmla="*/ 0 h 504"/>
                <a:gd name="T50" fmla="*/ 0 w 103"/>
                <a:gd name="T51" fmla="*/ 0 h 504"/>
                <a:gd name="T52" fmla="*/ 0 w 103"/>
                <a:gd name="T53" fmla="*/ 0 h 504"/>
                <a:gd name="T54" fmla="*/ 0 w 103"/>
                <a:gd name="T55" fmla="*/ 0 h 504"/>
                <a:gd name="T56" fmla="*/ 0 w 103"/>
                <a:gd name="T57" fmla="*/ 0 h 504"/>
                <a:gd name="T58" fmla="*/ 0 w 103"/>
                <a:gd name="T59" fmla="*/ 0 h 504"/>
                <a:gd name="T60" fmla="*/ 0 w 103"/>
                <a:gd name="T61" fmla="*/ 0 h 504"/>
                <a:gd name="T62" fmla="*/ 0 w 103"/>
                <a:gd name="T63" fmla="*/ 0 h 504"/>
                <a:gd name="T64" fmla="*/ 0 w 103"/>
                <a:gd name="T65" fmla="*/ 0 h 504"/>
                <a:gd name="T66" fmla="*/ 0 w 103"/>
                <a:gd name="T67" fmla="*/ 0 h 504"/>
                <a:gd name="T68" fmla="*/ 0 w 103"/>
                <a:gd name="T69" fmla="*/ 0 h 504"/>
                <a:gd name="T70" fmla="*/ 0 w 103"/>
                <a:gd name="T71" fmla="*/ 0 h 504"/>
                <a:gd name="T72" fmla="*/ 0 w 103"/>
                <a:gd name="T73" fmla="*/ 0 h 504"/>
                <a:gd name="T74" fmla="*/ 0 w 103"/>
                <a:gd name="T75" fmla="*/ 0 h 504"/>
                <a:gd name="T76" fmla="*/ 0 w 103"/>
                <a:gd name="T77" fmla="*/ 0 h 504"/>
                <a:gd name="T78" fmla="*/ 0 w 103"/>
                <a:gd name="T79" fmla="*/ 0 h 504"/>
                <a:gd name="T80" fmla="*/ 0 w 103"/>
                <a:gd name="T81" fmla="*/ 0 h 504"/>
                <a:gd name="T82" fmla="*/ 0 w 103"/>
                <a:gd name="T83" fmla="*/ 0 h 504"/>
                <a:gd name="T84" fmla="*/ 0 w 103"/>
                <a:gd name="T85" fmla="*/ 0 h 504"/>
                <a:gd name="T86" fmla="*/ 0 w 103"/>
                <a:gd name="T87" fmla="*/ 0 h 504"/>
                <a:gd name="T88" fmla="*/ 0 w 103"/>
                <a:gd name="T89" fmla="*/ 0 h 504"/>
                <a:gd name="T90" fmla="*/ 0 w 103"/>
                <a:gd name="T91" fmla="*/ 0 h 504"/>
                <a:gd name="T92" fmla="*/ 0 w 103"/>
                <a:gd name="T93" fmla="*/ 0 h 504"/>
                <a:gd name="T94" fmla="*/ 0 w 103"/>
                <a:gd name="T95" fmla="*/ 0 h 504"/>
                <a:gd name="T96" fmla="*/ 0 w 103"/>
                <a:gd name="T97" fmla="*/ 0 h 5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3"/>
                <a:gd name="T148" fmla="*/ 0 h 504"/>
                <a:gd name="T149" fmla="*/ 103 w 103"/>
                <a:gd name="T150" fmla="*/ 504 h 5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3" h="504">
                  <a:moveTo>
                    <a:pt x="0" y="501"/>
                  </a:moveTo>
                  <a:lnTo>
                    <a:pt x="2" y="501"/>
                  </a:lnTo>
                  <a:lnTo>
                    <a:pt x="7" y="503"/>
                  </a:lnTo>
                  <a:lnTo>
                    <a:pt x="14" y="504"/>
                  </a:lnTo>
                  <a:lnTo>
                    <a:pt x="23" y="504"/>
                  </a:lnTo>
                  <a:lnTo>
                    <a:pt x="32" y="501"/>
                  </a:lnTo>
                  <a:lnTo>
                    <a:pt x="42" y="497"/>
                  </a:lnTo>
                  <a:lnTo>
                    <a:pt x="50" y="489"/>
                  </a:lnTo>
                  <a:lnTo>
                    <a:pt x="56" y="476"/>
                  </a:lnTo>
                  <a:lnTo>
                    <a:pt x="58" y="469"/>
                  </a:lnTo>
                  <a:lnTo>
                    <a:pt x="62" y="451"/>
                  </a:lnTo>
                  <a:lnTo>
                    <a:pt x="69" y="422"/>
                  </a:lnTo>
                  <a:lnTo>
                    <a:pt x="77" y="388"/>
                  </a:lnTo>
                  <a:lnTo>
                    <a:pt x="84" y="352"/>
                  </a:lnTo>
                  <a:lnTo>
                    <a:pt x="92" y="314"/>
                  </a:lnTo>
                  <a:lnTo>
                    <a:pt x="98" y="279"/>
                  </a:lnTo>
                  <a:lnTo>
                    <a:pt x="101" y="250"/>
                  </a:lnTo>
                  <a:lnTo>
                    <a:pt x="103" y="233"/>
                  </a:lnTo>
                  <a:lnTo>
                    <a:pt x="103" y="190"/>
                  </a:lnTo>
                  <a:lnTo>
                    <a:pt x="97" y="141"/>
                  </a:lnTo>
                  <a:lnTo>
                    <a:pt x="81" y="97"/>
                  </a:lnTo>
                  <a:lnTo>
                    <a:pt x="78" y="95"/>
                  </a:lnTo>
                  <a:lnTo>
                    <a:pt x="74" y="89"/>
                  </a:lnTo>
                  <a:lnTo>
                    <a:pt x="68" y="80"/>
                  </a:lnTo>
                  <a:lnTo>
                    <a:pt x="61" y="67"/>
                  </a:lnTo>
                  <a:lnTo>
                    <a:pt x="56" y="53"/>
                  </a:lnTo>
                  <a:lnTo>
                    <a:pt x="53" y="37"/>
                  </a:lnTo>
                  <a:lnTo>
                    <a:pt x="54" y="19"/>
                  </a:lnTo>
                  <a:lnTo>
                    <a:pt x="61" y="0"/>
                  </a:lnTo>
                  <a:lnTo>
                    <a:pt x="59" y="4"/>
                  </a:lnTo>
                  <a:lnTo>
                    <a:pt x="54" y="12"/>
                  </a:lnTo>
                  <a:lnTo>
                    <a:pt x="50" y="24"/>
                  </a:lnTo>
                  <a:lnTo>
                    <a:pt x="45" y="42"/>
                  </a:lnTo>
                  <a:lnTo>
                    <a:pt x="43" y="62"/>
                  </a:lnTo>
                  <a:lnTo>
                    <a:pt x="44" y="87"/>
                  </a:lnTo>
                  <a:lnTo>
                    <a:pt x="52" y="112"/>
                  </a:lnTo>
                  <a:lnTo>
                    <a:pt x="67" y="138"/>
                  </a:lnTo>
                  <a:lnTo>
                    <a:pt x="69" y="151"/>
                  </a:lnTo>
                  <a:lnTo>
                    <a:pt x="73" y="183"/>
                  </a:lnTo>
                  <a:lnTo>
                    <a:pt x="75" y="228"/>
                  </a:lnTo>
                  <a:lnTo>
                    <a:pt x="71" y="281"/>
                  </a:lnTo>
                  <a:lnTo>
                    <a:pt x="69" y="291"/>
                  </a:lnTo>
                  <a:lnTo>
                    <a:pt x="63" y="316"/>
                  </a:lnTo>
                  <a:lnTo>
                    <a:pt x="54" y="350"/>
                  </a:lnTo>
                  <a:lnTo>
                    <a:pt x="44" y="391"/>
                  </a:lnTo>
                  <a:lnTo>
                    <a:pt x="32" y="432"/>
                  </a:lnTo>
                  <a:lnTo>
                    <a:pt x="20" y="467"/>
                  </a:lnTo>
                  <a:lnTo>
                    <a:pt x="9" y="492"/>
                  </a:lnTo>
                  <a:lnTo>
                    <a:pt x="0" y="50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4" name="Freeform 1094">
              <a:extLst>
                <a:ext uri="{FF2B5EF4-FFF2-40B4-BE49-F238E27FC236}">
                  <a16:creationId xmlns:a16="http://schemas.microsoft.com/office/drawing/2014/main" id="{B3AB2C71-8C6E-4468-A661-638375E62D71}"/>
                </a:ext>
              </a:extLst>
            </p:cNvPr>
            <p:cNvSpPr>
              <a:spLocks/>
            </p:cNvSpPr>
            <p:nvPr/>
          </p:nvSpPr>
          <p:spPr bwMode="auto">
            <a:xfrm>
              <a:off x="3187" y="3977"/>
              <a:ext cx="57" cy="51"/>
            </a:xfrm>
            <a:custGeom>
              <a:avLst/>
              <a:gdLst>
                <a:gd name="T0" fmla="*/ 1 w 114"/>
                <a:gd name="T1" fmla="*/ 0 h 103"/>
                <a:gd name="T2" fmla="*/ 1 w 114"/>
                <a:gd name="T3" fmla="*/ 0 h 103"/>
                <a:gd name="T4" fmla="*/ 1 w 114"/>
                <a:gd name="T5" fmla="*/ 0 h 103"/>
                <a:gd name="T6" fmla="*/ 1 w 114"/>
                <a:gd name="T7" fmla="*/ 0 h 103"/>
                <a:gd name="T8" fmla="*/ 1 w 114"/>
                <a:gd name="T9" fmla="*/ 0 h 103"/>
                <a:gd name="T10" fmla="*/ 1 w 114"/>
                <a:gd name="T11" fmla="*/ 0 h 103"/>
                <a:gd name="T12" fmla="*/ 1 w 114"/>
                <a:gd name="T13" fmla="*/ 0 h 103"/>
                <a:gd name="T14" fmla="*/ 1 w 114"/>
                <a:gd name="T15" fmla="*/ 0 h 103"/>
                <a:gd name="T16" fmla="*/ 1 w 114"/>
                <a:gd name="T17" fmla="*/ 0 h 103"/>
                <a:gd name="T18" fmla="*/ 1 w 114"/>
                <a:gd name="T19" fmla="*/ 0 h 103"/>
                <a:gd name="T20" fmla="*/ 1 w 114"/>
                <a:gd name="T21" fmla="*/ 0 h 103"/>
                <a:gd name="T22" fmla="*/ 1 w 114"/>
                <a:gd name="T23" fmla="*/ 0 h 103"/>
                <a:gd name="T24" fmla="*/ 1 w 114"/>
                <a:gd name="T25" fmla="*/ 0 h 103"/>
                <a:gd name="T26" fmla="*/ 1 w 114"/>
                <a:gd name="T27" fmla="*/ 0 h 103"/>
                <a:gd name="T28" fmla="*/ 1 w 114"/>
                <a:gd name="T29" fmla="*/ 0 h 103"/>
                <a:gd name="T30" fmla="*/ 1 w 114"/>
                <a:gd name="T31" fmla="*/ 0 h 103"/>
                <a:gd name="T32" fmla="*/ 1 w 114"/>
                <a:gd name="T33" fmla="*/ 0 h 103"/>
                <a:gd name="T34" fmla="*/ 1 w 114"/>
                <a:gd name="T35" fmla="*/ 0 h 103"/>
                <a:gd name="T36" fmla="*/ 1 w 114"/>
                <a:gd name="T37" fmla="*/ 0 h 103"/>
                <a:gd name="T38" fmla="*/ 1 w 114"/>
                <a:gd name="T39" fmla="*/ 0 h 103"/>
                <a:gd name="T40" fmla="*/ 1 w 114"/>
                <a:gd name="T41" fmla="*/ 0 h 103"/>
                <a:gd name="T42" fmla="*/ 1 w 114"/>
                <a:gd name="T43" fmla="*/ 0 h 103"/>
                <a:gd name="T44" fmla="*/ 1 w 114"/>
                <a:gd name="T45" fmla="*/ 0 h 103"/>
                <a:gd name="T46" fmla="*/ 0 w 114"/>
                <a:gd name="T47" fmla="*/ 0 h 103"/>
                <a:gd name="T48" fmla="*/ 0 w 114"/>
                <a:gd name="T49" fmla="*/ 0 h 103"/>
                <a:gd name="T50" fmla="*/ 1 w 114"/>
                <a:gd name="T51" fmla="*/ 0 h 1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4"/>
                <a:gd name="T79" fmla="*/ 0 h 103"/>
                <a:gd name="T80" fmla="*/ 114 w 114"/>
                <a:gd name="T81" fmla="*/ 103 h 10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4" h="103">
                  <a:moveTo>
                    <a:pt x="12" y="103"/>
                  </a:moveTo>
                  <a:lnTo>
                    <a:pt x="12" y="101"/>
                  </a:lnTo>
                  <a:lnTo>
                    <a:pt x="11" y="99"/>
                  </a:lnTo>
                  <a:lnTo>
                    <a:pt x="10" y="95"/>
                  </a:lnTo>
                  <a:lnTo>
                    <a:pt x="11" y="90"/>
                  </a:lnTo>
                  <a:lnTo>
                    <a:pt x="13" y="83"/>
                  </a:lnTo>
                  <a:lnTo>
                    <a:pt x="19" y="76"/>
                  </a:lnTo>
                  <a:lnTo>
                    <a:pt x="28" y="69"/>
                  </a:lnTo>
                  <a:lnTo>
                    <a:pt x="43" y="61"/>
                  </a:lnTo>
                  <a:lnTo>
                    <a:pt x="45" y="61"/>
                  </a:lnTo>
                  <a:lnTo>
                    <a:pt x="53" y="59"/>
                  </a:lnTo>
                  <a:lnTo>
                    <a:pt x="64" y="55"/>
                  </a:lnTo>
                  <a:lnTo>
                    <a:pt x="76" y="50"/>
                  </a:lnTo>
                  <a:lnTo>
                    <a:pt x="89" y="42"/>
                  </a:lnTo>
                  <a:lnTo>
                    <a:pt x="101" y="31"/>
                  </a:lnTo>
                  <a:lnTo>
                    <a:pt x="110" y="17"/>
                  </a:lnTo>
                  <a:lnTo>
                    <a:pt x="114" y="0"/>
                  </a:lnTo>
                  <a:lnTo>
                    <a:pt x="73" y="10"/>
                  </a:lnTo>
                  <a:lnTo>
                    <a:pt x="68" y="12"/>
                  </a:lnTo>
                  <a:lnTo>
                    <a:pt x="57" y="15"/>
                  </a:lnTo>
                  <a:lnTo>
                    <a:pt x="41" y="21"/>
                  </a:lnTo>
                  <a:lnTo>
                    <a:pt x="23" y="30"/>
                  </a:lnTo>
                  <a:lnTo>
                    <a:pt x="8" y="42"/>
                  </a:lnTo>
                  <a:lnTo>
                    <a:pt x="0" y="58"/>
                  </a:lnTo>
                  <a:lnTo>
                    <a:pt x="0" y="78"/>
                  </a:lnTo>
                  <a:lnTo>
                    <a:pt x="12"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5" name="Freeform 1095">
              <a:extLst>
                <a:ext uri="{FF2B5EF4-FFF2-40B4-BE49-F238E27FC236}">
                  <a16:creationId xmlns:a16="http://schemas.microsoft.com/office/drawing/2014/main" id="{FD9724B2-33E3-47F2-A3C5-776F9F411025}"/>
                </a:ext>
              </a:extLst>
            </p:cNvPr>
            <p:cNvSpPr>
              <a:spLocks/>
            </p:cNvSpPr>
            <p:nvPr/>
          </p:nvSpPr>
          <p:spPr bwMode="auto">
            <a:xfrm>
              <a:off x="3280" y="3883"/>
              <a:ext cx="156" cy="147"/>
            </a:xfrm>
            <a:custGeom>
              <a:avLst/>
              <a:gdLst>
                <a:gd name="T0" fmla="*/ 1 w 312"/>
                <a:gd name="T1" fmla="*/ 0 h 295"/>
                <a:gd name="T2" fmla="*/ 1 w 312"/>
                <a:gd name="T3" fmla="*/ 0 h 295"/>
                <a:gd name="T4" fmla="*/ 1 w 312"/>
                <a:gd name="T5" fmla="*/ 0 h 295"/>
                <a:gd name="T6" fmla="*/ 1 w 312"/>
                <a:gd name="T7" fmla="*/ 0 h 295"/>
                <a:gd name="T8" fmla="*/ 1 w 312"/>
                <a:gd name="T9" fmla="*/ 0 h 295"/>
                <a:gd name="T10" fmla="*/ 1 w 312"/>
                <a:gd name="T11" fmla="*/ 0 h 295"/>
                <a:gd name="T12" fmla="*/ 1 w 312"/>
                <a:gd name="T13" fmla="*/ 0 h 295"/>
                <a:gd name="T14" fmla="*/ 1 w 312"/>
                <a:gd name="T15" fmla="*/ 0 h 295"/>
                <a:gd name="T16" fmla="*/ 1 w 312"/>
                <a:gd name="T17" fmla="*/ 0 h 295"/>
                <a:gd name="T18" fmla="*/ 1 w 312"/>
                <a:gd name="T19" fmla="*/ 0 h 295"/>
                <a:gd name="T20" fmla="*/ 1 w 312"/>
                <a:gd name="T21" fmla="*/ 0 h 295"/>
                <a:gd name="T22" fmla="*/ 1 w 312"/>
                <a:gd name="T23" fmla="*/ 0 h 295"/>
                <a:gd name="T24" fmla="*/ 1 w 312"/>
                <a:gd name="T25" fmla="*/ 0 h 295"/>
                <a:gd name="T26" fmla="*/ 1 w 312"/>
                <a:gd name="T27" fmla="*/ 0 h 295"/>
                <a:gd name="T28" fmla="*/ 1 w 312"/>
                <a:gd name="T29" fmla="*/ 0 h 295"/>
                <a:gd name="T30" fmla="*/ 0 w 312"/>
                <a:gd name="T31" fmla="*/ 0 h 295"/>
                <a:gd name="T32" fmla="*/ 1 w 312"/>
                <a:gd name="T33" fmla="*/ 0 h 295"/>
                <a:gd name="T34" fmla="*/ 1 w 312"/>
                <a:gd name="T35" fmla="*/ 0 h 295"/>
                <a:gd name="T36" fmla="*/ 1 w 312"/>
                <a:gd name="T37" fmla="*/ 0 h 295"/>
                <a:gd name="T38" fmla="*/ 1 w 312"/>
                <a:gd name="T39" fmla="*/ 0 h 295"/>
                <a:gd name="T40" fmla="*/ 1 w 312"/>
                <a:gd name="T41" fmla="*/ 0 h 295"/>
                <a:gd name="T42" fmla="*/ 1 w 312"/>
                <a:gd name="T43" fmla="*/ 0 h 295"/>
                <a:gd name="T44" fmla="*/ 1 w 312"/>
                <a:gd name="T45" fmla="*/ 0 h 295"/>
                <a:gd name="T46" fmla="*/ 1 w 312"/>
                <a:gd name="T47" fmla="*/ 0 h 295"/>
                <a:gd name="T48" fmla="*/ 1 w 312"/>
                <a:gd name="T49" fmla="*/ 0 h 295"/>
                <a:gd name="T50" fmla="*/ 1 w 312"/>
                <a:gd name="T51" fmla="*/ 0 h 295"/>
                <a:gd name="T52" fmla="*/ 1 w 312"/>
                <a:gd name="T53" fmla="*/ 0 h 295"/>
                <a:gd name="T54" fmla="*/ 1 w 312"/>
                <a:gd name="T55" fmla="*/ 0 h 295"/>
                <a:gd name="T56" fmla="*/ 1 w 312"/>
                <a:gd name="T57" fmla="*/ 0 h 295"/>
                <a:gd name="T58" fmla="*/ 1 w 312"/>
                <a:gd name="T59" fmla="*/ 0 h 295"/>
                <a:gd name="T60" fmla="*/ 1 w 312"/>
                <a:gd name="T61" fmla="*/ 0 h 295"/>
                <a:gd name="T62" fmla="*/ 1 w 312"/>
                <a:gd name="T63" fmla="*/ 0 h 295"/>
                <a:gd name="T64" fmla="*/ 1 w 312"/>
                <a:gd name="T65" fmla="*/ 0 h 295"/>
                <a:gd name="T66" fmla="*/ 1 w 312"/>
                <a:gd name="T67" fmla="*/ 0 h 295"/>
                <a:gd name="T68" fmla="*/ 1 w 312"/>
                <a:gd name="T69" fmla="*/ 0 h 295"/>
                <a:gd name="T70" fmla="*/ 1 w 312"/>
                <a:gd name="T71" fmla="*/ 0 h 295"/>
                <a:gd name="T72" fmla="*/ 1 w 312"/>
                <a:gd name="T73" fmla="*/ 0 h 295"/>
                <a:gd name="T74" fmla="*/ 1 w 312"/>
                <a:gd name="T75" fmla="*/ 0 h 295"/>
                <a:gd name="T76" fmla="*/ 1 w 312"/>
                <a:gd name="T77" fmla="*/ 0 h 295"/>
                <a:gd name="T78" fmla="*/ 1 w 312"/>
                <a:gd name="T79" fmla="*/ 0 h 295"/>
                <a:gd name="T80" fmla="*/ 1 w 312"/>
                <a:gd name="T81" fmla="*/ 0 h 295"/>
                <a:gd name="T82" fmla="*/ 1 w 312"/>
                <a:gd name="T83" fmla="*/ 0 h 29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312"/>
                <a:gd name="T127" fmla="*/ 0 h 295"/>
                <a:gd name="T128" fmla="*/ 312 w 312"/>
                <a:gd name="T129" fmla="*/ 295 h 29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312" h="295">
                  <a:moveTo>
                    <a:pt x="137" y="0"/>
                  </a:moveTo>
                  <a:lnTo>
                    <a:pt x="134" y="5"/>
                  </a:lnTo>
                  <a:lnTo>
                    <a:pt x="124" y="18"/>
                  </a:lnTo>
                  <a:lnTo>
                    <a:pt x="112" y="36"/>
                  </a:lnTo>
                  <a:lnTo>
                    <a:pt x="99" y="58"/>
                  </a:lnTo>
                  <a:lnTo>
                    <a:pt x="87" y="83"/>
                  </a:lnTo>
                  <a:lnTo>
                    <a:pt x="81" y="109"/>
                  </a:lnTo>
                  <a:lnTo>
                    <a:pt x="81" y="133"/>
                  </a:lnTo>
                  <a:lnTo>
                    <a:pt x="90" y="155"/>
                  </a:lnTo>
                  <a:lnTo>
                    <a:pt x="84" y="159"/>
                  </a:lnTo>
                  <a:lnTo>
                    <a:pt x="70" y="171"/>
                  </a:lnTo>
                  <a:lnTo>
                    <a:pt x="52" y="189"/>
                  </a:lnTo>
                  <a:lnTo>
                    <a:pt x="32" y="210"/>
                  </a:lnTo>
                  <a:lnTo>
                    <a:pt x="15" y="232"/>
                  </a:lnTo>
                  <a:lnTo>
                    <a:pt x="2" y="254"/>
                  </a:lnTo>
                  <a:lnTo>
                    <a:pt x="0" y="272"/>
                  </a:lnTo>
                  <a:lnTo>
                    <a:pt x="9" y="285"/>
                  </a:lnTo>
                  <a:lnTo>
                    <a:pt x="43" y="295"/>
                  </a:lnTo>
                  <a:lnTo>
                    <a:pt x="44" y="294"/>
                  </a:lnTo>
                  <a:lnTo>
                    <a:pt x="48" y="291"/>
                  </a:lnTo>
                  <a:lnTo>
                    <a:pt x="55" y="286"/>
                  </a:lnTo>
                  <a:lnTo>
                    <a:pt x="64" y="279"/>
                  </a:lnTo>
                  <a:lnTo>
                    <a:pt x="76" y="271"/>
                  </a:lnTo>
                  <a:lnTo>
                    <a:pt x="91" y="263"/>
                  </a:lnTo>
                  <a:lnTo>
                    <a:pt x="106" y="254"/>
                  </a:lnTo>
                  <a:lnTo>
                    <a:pt x="124" y="243"/>
                  </a:lnTo>
                  <a:lnTo>
                    <a:pt x="144" y="234"/>
                  </a:lnTo>
                  <a:lnTo>
                    <a:pt x="165" y="225"/>
                  </a:lnTo>
                  <a:lnTo>
                    <a:pt x="187" y="217"/>
                  </a:lnTo>
                  <a:lnTo>
                    <a:pt x="211" y="209"/>
                  </a:lnTo>
                  <a:lnTo>
                    <a:pt x="235" y="202"/>
                  </a:lnTo>
                  <a:lnTo>
                    <a:pt x="260" y="197"/>
                  </a:lnTo>
                  <a:lnTo>
                    <a:pt x="286" y="194"/>
                  </a:lnTo>
                  <a:lnTo>
                    <a:pt x="312" y="193"/>
                  </a:lnTo>
                  <a:lnTo>
                    <a:pt x="305" y="187"/>
                  </a:lnTo>
                  <a:lnTo>
                    <a:pt x="288" y="172"/>
                  </a:lnTo>
                  <a:lnTo>
                    <a:pt x="261" y="149"/>
                  </a:lnTo>
                  <a:lnTo>
                    <a:pt x="231" y="120"/>
                  </a:lnTo>
                  <a:lnTo>
                    <a:pt x="202" y="89"/>
                  </a:lnTo>
                  <a:lnTo>
                    <a:pt x="173" y="58"/>
                  </a:lnTo>
                  <a:lnTo>
                    <a:pt x="150" y="27"/>
                  </a:lnTo>
                  <a:lnTo>
                    <a:pt x="137" y="0"/>
                  </a:lnTo>
                  <a:close/>
                </a:path>
              </a:pathLst>
            </a:custGeom>
            <a:solidFill>
              <a:srgbClr val="6D1C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6" name="Freeform 1096">
              <a:extLst>
                <a:ext uri="{FF2B5EF4-FFF2-40B4-BE49-F238E27FC236}">
                  <a16:creationId xmlns:a16="http://schemas.microsoft.com/office/drawing/2014/main" id="{9702E654-74AD-47C0-B72A-FC8197730EF8}"/>
                </a:ext>
              </a:extLst>
            </p:cNvPr>
            <p:cNvSpPr>
              <a:spLocks/>
            </p:cNvSpPr>
            <p:nvPr/>
          </p:nvSpPr>
          <p:spPr bwMode="auto">
            <a:xfrm>
              <a:off x="3299" y="3982"/>
              <a:ext cx="139" cy="58"/>
            </a:xfrm>
            <a:custGeom>
              <a:avLst/>
              <a:gdLst>
                <a:gd name="T0" fmla="*/ 0 w 279"/>
                <a:gd name="T1" fmla="*/ 0 h 118"/>
                <a:gd name="T2" fmla="*/ 0 w 279"/>
                <a:gd name="T3" fmla="*/ 0 h 118"/>
                <a:gd name="T4" fmla="*/ 0 w 279"/>
                <a:gd name="T5" fmla="*/ 0 h 118"/>
                <a:gd name="T6" fmla="*/ 0 w 279"/>
                <a:gd name="T7" fmla="*/ 0 h 118"/>
                <a:gd name="T8" fmla="*/ 0 w 279"/>
                <a:gd name="T9" fmla="*/ 0 h 118"/>
                <a:gd name="T10" fmla="*/ 0 w 279"/>
                <a:gd name="T11" fmla="*/ 0 h 118"/>
                <a:gd name="T12" fmla="*/ 0 w 279"/>
                <a:gd name="T13" fmla="*/ 0 h 118"/>
                <a:gd name="T14" fmla="*/ 0 w 279"/>
                <a:gd name="T15" fmla="*/ 0 h 118"/>
                <a:gd name="T16" fmla="*/ 0 w 279"/>
                <a:gd name="T17" fmla="*/ 0 h 118"/>
                <a:gd name="T18" fmla="*/ 0 w 279"/>
                <a:gd name="T19" fmla="*/ 0 h 118"/>
                <a:gd name="T20" fmla="*/ 0 w 279"/>
                <a:gd name="T21" fmla="*/ 0 h 118"/>
                <a:gd name="T22" fmla="*/ 0 w 279"/>
                <a:gd name="T23" fmla="*/ 0 h 118"/>
                <a:gd name="T24" fmla="*/ 0 w 279"/>
                <a:gd name="T25" fmla="*/ 0 h 118"/>
                <a:gd name="T26" fmla="*/ 0 w 279"/>
                <a:gd name="T27" fmla="*/ 0 h 118"/>
                <a:gd name="T28" fmla="*/ 0 w 279"/>
                <a:gd name="T29" fmla="*/ 0 h 118"/>
                <a:gd name="T30" fmla="*/ 0 w 279"/>
                <a:gd name="T31" fmla="*/ 0 h 118"/>
                <a:gd name="T32" fmla="*/ 0 w 279"/>
                <a:gd name="T33" fmla="*/ 0 h 118"/>
                <a:gd name="T34" fmla="*/ 0 w 279"/>
                <a:gd name="T35" fmla="*/ 0 h 118"/>
                <a:gd name="T36" fmla="*/ 0 w 279"/>
                <a:gd name="T37" fmla="*/ 0 h 118"/>
                <a:gd name="T38" fmla="*/ 0 w 279"/>
                <a:gd name="T39" fmla="*/ 0 h 118"/>
                <a:gd name="T40" fmla="*/ 0 w 279"/>
                <a:gd name="T41" fmla="*/ 0 h 118"/>
                <a:gd name="T42" fmla="*/ 0 w 279"/>
                <a:gd name="T43" fmla="*/ 0 h 118"/>
                <a:gd name="T44" fmla="*/ 0 w 279"/>
                <a:gd name="T45" fmla="*/ 0 h 118"/>
                <a:gd name="T46" fmla="*/ 0 w 279"/>
                <a:gd name="T47" fmla="*/ 0 h 118"/>
                <a:gd name="T48" fmla="*/ 0 w 279"/>
                <a:gd name="T49" fmla="*/ 0 h 118"/>
                <a:gd name="T50" fmla="*/ 0 w 279"/>
                <a:gd name="T51" fmla="*/ 0 h 118"/>
                <a:gd name="T52" fmla="*/ 0 w 279"/>
                <a:gd name="T53" fmla="*/ 0 h 118"/>
                <a:gd name="T54" fmla="*/ 0 w 279"/>
                <a:gd name="T55" fmla="*/ 0 h 118"/>
                <a:gd name="T56" fmla="*/ 0 w 279"/>
                <a:gd name="T57" fmla="*/ 0 h 118"/>
                <a:gd name="T58" fmla="*/ 0 w 279"/>
                <a:gd name="T59" fmla="*/ 0 h 118"/>
                <a:gd name="T60" fmla="*/ 0 w 279"/>
                <a:gd name="T61" fmla="*/ 0 h 118"/>
                <a:gd name="T62" fmla="*/ 0 w 279"/>
                <a:gd name="T63" fmla="*/ 0 h 118"/>
                <a:gd name="T64" fmla="*/ 0 w 279"/>
                <a:gd name="T65" fmla="*/ 0 h 118"/>
                <a:gd name="T66" fmla="*/ 0 w 279"/>
                <a:gd name="T67" fmla="*/ 0 h 118"/>
                <a:gd name="T68" fmla="*/ 0 w 279"/>
                <a:gd name="T69" fmla="*/ 0 h 118"/>
                <a:gd name="T70" fmla="*/ 0 w 279"/>
                <a:gd name="T71" fmla="*/ 0 h 118"/>
                <a:gd name="T72" fmla="*/ 0 w 279"/>
                <a:gd name="T73" fmla="*/ 0 h 118"/>
                <a:gd name="T74" fmla="*/ 0 w 279"/>
                <a:gd name="T75" fmla="*/ 0 h 118"/>
                <a:gd name="T76" fmla="*/ 0 w 279"/>
                <a:gd name="T77" fmla="*/ 0 h 118"/>
                <a:gd name="T78" fmla="*/ 0 w 279"/>
                <a:gd name="T79" fmla="*/ 0 h 118"/>
                <a:gd name="T80" fmla="*/ 0 w 279"/>
                <a:gd name="T81" fmla="*/ 0 h 118"/>
                <a:gd name="T82" fmla="*/ 0 w 279"/>
                <a:gd name="T83" fmla="*/ 0 h 118"/>
                <a:gd name="T84" fmla="*/ 0 w 279"/>
                <a:gd name="T85" fmla="*/ 0 h 118"/>
                <a:gd name="T86" fmla="*/ 0 w 279"/>
                <a:gd name="T87" fmla="*/ 0 h 118"/>
                <a:gd name="T88" fmla="*/ 0 w 279"/>
                <a:gd name="T89" fmla="*/ 0 h 118"/>
                <a:gd name="T90" fmla="*/ 0 w 279"/>
                <a:gd name="T91" fmla="*/ 0 h 118"/>
                <a:gd name="T92" fmla="*/ 0 w 279"/>
                <a:gd name="T93" fmla="*/ 0 h 118"/>
                <a:gd name="T94" fmla="*/ 0 w 279"/>
                <a:gd name="T95" fmla="*/ 0 h 118"/>
                <a:gd name="T96" fmla="*/ 0 w 279"/>
                <a:gd name="T97" fmla="*/ 0 h 118"/>
                <a:gd name="T98" fmla="*/ 0 w 279"/>
                <a:gd name="T99" fmla="*/ 0 h 11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79"/>
                <a:gd name="T151" fmla="*/ 0 h 118"/>
                <a:gd name="T152" fmla="*/ 279 w 279"/>
                <a:gd name="T153" fmla="*/ 118 h 11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79" h="118">
                  <a:moveTo>
                    <a:pt x="53" y="103"/>
                  </a:moveTo>
                  <a:lnTo>
                    <a:pt x="51" y="102"/>
                  </a:lnTo>
                  <a:lnTo>
                    <a:pt x="47" y="98"/>
                  </a:lnTo>
                  <a:lnTo>
                    <a:pt x="41" y="93"/>
                  </a:lnTo>
                  <a:lnTo>
                    <a:pt x="37" y="86"/>
                  </a:lnTo>
                  <a:lnTo>
                    <a:pt x="36" y="78"/>
                  </a:lnTo>
                  <a:lnTo>
                    <a:pt x="38" y="71"/>
                  </a:lnTo>
                  <a:lnTo>
                    <a:pt x="47" y="63"/>
                  </a:lnTo>
                  <a:lnTo>
                    <a:pt x="63" y="57"/>
                  </a:lnTo>
                  <a:lnTo>
                    <a:pt x="64" y="56"/>
                  </a:lnTo>
                  <a:lnTo>
                    <a:pt x="68" y="55"/>
                  </a:lnTo>
                  <a:lnTo>
                    <a:pt x="74" y="52"/>
                  </a:lnTo>
                  <a:lnTo>
                    <a:pt x="82" y="48"/>
                  </a:lnTo>
                  <a:lnTo>
                    <a:pt x="91" y="44"/>
                  </a:lnTo>
                  <a:lnTo>
                    <a:pt x="102" y="40"/>
                  </a:lnTo>
                  <a:lnTo>
                    <a:pt x="116" y="35"/>
                  </a:lnTo>
                  <a:lnTo>
                    <a:pt x="130" y="30"/>
                  </a:lnTo>
                  <a:lnTo>
                    <a:pt x="146" y="26"/>
                  </a:lnTo>
                  <a:lnTo>
                    <a:pt x="164" y="21"/>
                  </a:lnTo>
                  <a:lnTo>
                    <a:pt x="181" y="17"/>
                  </a:lnTo>
                  <a:lnTo>
                    <a:pt x="199" y="13"/>
                  </a:lnTo>
                  <a:lnTo>
                    <a:pt x="219" y="11"/>
                  </a:lnTo>
                  <a:lnTo>
                    <a:pt x="238" y="10"/>
                  </a:lnTo>
                  <a:lnTo>
                    <a:pt x="258" y="10"/>
                  </a:lnTo>
                  <a:lnTo>
                    <a:pt x="279" y="11"/>
                  </a:lnTo>
                  <a:lnTo>
                    <a:pt x="276" y="11"/>
                  </a:lnTo>
                  <a:lnTo>
                    <a:pt x="271" y="10"/>
                  </a:lnTo>
                  <a:lnTo>
                    <a:pt x="260" y="7"/>
                  </a:lnTo>
                  <a:lnTo>
                    <a:pt x="248" y="6"/>
                  </a:lnTo>
                  <a:lnTo>
                    <a:pt x="231" y="4"/>
                  </a:lnTo>
                  <a:lnTo>
                    <a:pt x="213" y="3"/>
                  </a:lnTo>
                  <a:lnTo>
                    <a:pt x="193" y="2"/>
                  </a:lnTo>
                  <a:lnTo>
                    <a:pt x="172" y="0"/>
                  </a:lnTo>
                  <a:lnTo>
                    <a:pt x="150" y="2"/>
                  </a:lnTo>
                  <a:lnTo>
                    <a:pt x="127" y="4"/>
                  </a:lnTo>
                  <a:lnTo>
                    <a:pt x="104" y="7"/>
                  </a:lnTo>
                  <a:lnTo>
                    <a:pt x="82" y="13"/>
                  </a:lnTo>
                  <a:lnTo>
                    <a:pt x="61" y="20"/>
                  </a:lnTo>
                  <a:lnTo>
                    <a:pt x="40" y="29"/>
                  </a:lnTo>
                  <a:lnTo>
                    <a:pt x="23" y="42"/>
                  </a:lnTo>
                  <a:lnTo>
                    <a:pt x="7" y="57"/>
                  </a:lnTo>
                  <a:lnTo>
                    <a:pt x="6" y="59"/>
                  </a:lnTo>
                  <a:lnTo>
                    <a:pt x="3" y="64"/>
                  </a:lnTo>
                  <a:lnTo>
                    <a:pt x="1" y="71"/>
                  </a:lnTo>
                  <a:lnTo>
                    <a:pt x="0" y="80"/>
                  </a:lnTo>
                  <a:lnTo>
                    <a:pt x="1" y="89"/>
                  </a:lnTo>
                  <a:lnTo>
                    <a:pt x="5" y="99"/>
                  </a:lnTo>
                  <a:lnTo>
                    <a:pt x="14" y="110"/>
                  </a:lnTo>
                  <a:lnTo>
                    <a:pt x="28" y="118"/>
                  </a:lnTo>
                  <a:lnTo>
                    <a:pt x="53" y="1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7" name="Freeform 1097">
              <a:extLst>
                <a:ext uri="{FF2B5EF4-FFF2-40B4-BE49-F238E27FC236}">
                  <a16:creationId xmlns:a16="http://schemas.microsoft.com/office/drawing/2014/main" id="{2A350A13-D1F7-4CAE-B0B3-C3CDA41E01EE}"/>
                </a:ext>
              </a:extLst>
            </p:cNvPr>
            <p:cNvSpPr>
              <a:spLocks/>
            </p:cNvSpPr>
            <p:nvPr/>
          </p:nvSpPr>
          <p:spPr bwMode="auto">
            <a:xfrm>
              <a:off x="3334" y="3776"/>
              <a:ext cx="166" cy="214"/>
            </a:xfrm>
            <a:custGeom>
              <a:avLst/>
              <a:gdLst>
                <a:gd name="T0" fmla="*/ 1 w 332"/>
                <a:gd name="T1" fmla="*/ 0 h 429"/>
                <a:gd name="T2" fmla="*/ 1 w 332"/>
                <a:gd name="T3" fmla="*/ 0 h 429"/>
                <a:gd name="T4" fmla="*/ 1 w 332"/>
                <a:gd name="T5" fmla="*/ 0 h 429"/>
                <a:gd name="T6" fmla="*/ 1 w 332"/>
                <a:gd name="T7" fmla="*/ 0 h 429"/>
                <a:gd name="T8" fmla="*/ 1 w 332"/>
                <a:gd name="T9" fmla="*/ 0 h 429"/>
                <a:gd name="T10" fmla="*/ 1 w 332"/>
                <a:gd name="T11" fmla="*/ 0 h 429"/>
                <a:gd name="T12" fmla="*/ 1 w 332"/>
                <a:gd name="T13" fmla="*/ 0 h 429"/>
                <a:gd name="T14" fmla="*/ 1 w 332"/>
                <a:gd name="T15" fmla="*/ 0 h 429"/>
                <a:gd name="T16" fmla="*/ 1 w 332"/>
                <a:gd name="T17" fmla="*/ 0 h 429"/>
                <a:gd name="T18" fmla="*/ 1 w 332"/>
                <a:gd name="T19" fmla="*/ 0 h 429"/>
                <a:gd name="T20" fmla="*/ 1 w 332"/>
                <a:gd name="T21" fmla="*/ 0 h 429"/>
                <a:gd name="T22" fmla="*/ 0 w 332"/>
                <a:gd name="T23" fmla="*/ 0 h 429"/>
                <a:gd name="T24" fmla="*/ 1 w 332"/>
                <a:gd name="T25" fmla="*/ 0 h 429"/>
                <a:gd name="T26" fmla="*/ 1 w 332"/>
                <a:gd name="T27" fmla="*/ 0 h 429"/>
                <a:gd name="T28" fmla="*/ 1 w 332"/>
                <a:gd name="T29" fmla="*/ 0 h 429"/>
                <a:gd name="T30" fmla="*/ 1 w 332"/>
                <a:gd name="T31" fmla="*/ 0 h 429"/>
                <a:gd name="T32" fmla="*/ 1 w 332"/>
                <a:gd name="T33" fmla="*/ 0 h 429"/>
                <a:gd name="T34" fmla="*/ 1 w 332"/>
                <a:gd name="T35" fmla="*/ 0 h 429"/>
                <a:gd name="T36" fmla="*/ 1 w 332"/>
                <a:gd name="T37" fmla="*/ 0 h 429"/>
                <a:gd name="T38" fmla="*/ 1 w 332"/>
                <a:gd name="T39" fmla="*/ 0 h 429"/>
                <a:gd name="T40" fmla="*/ 1 w 332"/>
                <a:gd name="T41" fmla="*/ 0 h 429"/>
                <a:gd name="T42" fmla="*/ 1 w 332"/>
                <a:gd name="T43" fmla="*/ 0 h 429"/>
                <a:gd name="T44" fmla="*/ 1 w 332"/>
                <a:gd name="T45" fmla="*/ 0 h 429"/>
                <a:gd name="T46" fmla="*/ 1 w 332"/>
                <a:gd name="T47" fmla="*/ 0 h 429"/>
                <a:gd name="T48" fmla="*/ 1 w 332"/>
                <a:gd name="T49" fmla="*/ 0 h 429"/>
                <a:gd name="T50" fmla="*/ 1 w 332"/>
                <a:gd name="T51" fmla="*/ 0 h 429"/>
                <a:gd name="T52" fmla="*/ 1 w 332"/>
                <a:gd name="T53" fmla="*/ 0 h 429"/>
                <a:gd name="T54" fmla="*/ 1 w 332"/>
                <a:gd name="T55" fmla="*/ 0 h 429"/>
                <a:gd name="T56" fmla="*/ 1 w 332"/>
                <a:gd name="T57" fmla="*/ 0 h 429"/>
                <a:gd name="T58" fmla="*/ 1 w 332"/>
                <a:gd name="T59" fmla="*/ 0 h 429"/>
                <a:gd name="T60" fmla="*/ 1 w 332"/>
                <a:gd name="T61" fmla="*/ 0 h 429"/>
                <a:gd name="T62" fmla="*/ 1 w 332"/>
                <a:gd name="T63" fmla="*/ 0 h 429"/>
                <a:gd name="T64" fmla="*/ 1 w 332"/>
                <a:gd name="T65" fmla="*/ 0 h 429"/>
                <a:gd name="T66" fmla="*/ 1 w 332"/>
                <a:gd name="T67" fmla="*/ 0 h 429"/>
                <a:gd name="T68" fmla="*/ 1 w 332"/>
                <a:gd name="T69" fmla="*/ 0 h 429"/>
                <a:gd name="T70" fmla="*/ 1 w 332"/>
                <a:gd name="T71" fmla="*/ 0 h 429"/>
                <a:gd name="T72" fmla="*/ 1 w 332"/>
                <a:gd name="T73" fmla="*/ 0 h 429"/>
                <a:gd name="T74" fmla="*/ 1 w 332"/>
                <a:gd name="T75" fmla="*/ 0 h 429"/>
                <a:gd name="T76" fmla="*/ 1 w 332"/>
                <a:gd name="T77" fmla="*/ 0 h 429"/>
                <a:gd name="T78" fmla="*/ 1 w 332"/>
                <a:gd name="T79" fmla="*/ 0 h 429"/>
                <a:gd name="T80" fmla="*/ 1 w 332"/>
                <a:gd name="T81" fmla="*/ 0 h 429"/>
                <a:gd name="T82" fmla="*/ 1 w 332"/>
                <a:gd name="T83" fmla="*/ 0 h 429"/>
                <a:gd name="T84" fmla="*/ 1 w 332"/>
                <a:gd name="T85" fmla="*/ 0 h 429"/>
                <a:gd name="T86" fmla="*/ 1 w 332"/>
                <a:gd name="T87" fmla="*/ 0 h 429"/>
                <a:gd name="T88" fmla="*/ 1 w 332"/>
                <a:gd name="T89" fmla="*/ 0 h 429"/>
                <a:gd name="T90" fmla="*/ 1 w 332"/>
                <a:gd name="T91" fmla="*/ 0 h 429"/>
                <a:gd name="T92" fmla="*/ 1 w 332"/>
                <a:gd name="T93" fmla="*/ 0 h 429"/>
                <a:gd name="T94" fmla="*/ 1 w 332"/>
                <a:gd name="T95" fmla="*/ 0 h 429"/>
                <a:gd name="T96" fmla="*/ 1 w 332"/>
                <a:gd name="T97" fmla="*/ 0 h 4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32"/>
                <a:gd name="T148" fmla="*/ 0 h 429"/>
                <a:gd name="T149" fmla="*/ 332 w 332"/>
                <a:gd name="T150" fmla="*/ 429 h 429"/>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32" h="429">
                  <a:moveTo>
                    <a:pt x="188" y="421"/>
                  </a:moveTo>
                  <a:lnTo>
                    <a:pt x="183" y="416"/>
                  </a:lnTo>
                  <a:lnTo>
                    <a:pt x="171" y="402"/>
                  </a:lnTo>
                  <a:lnTo>
                    <a:pt x="153" y="381"/>
                  </a:lnTo>
                  <a:lnTo>
                    <a:pt x="130" y="354"/>
                  </a:lnTo>
                  <a:lnTo>
                    <a:pt x="105" y="323"/>
                  </a:lnTo>
                  <a:lnTo>
                    <a:pt x="80" y="286"/>
                  </a:lnTo>
                  <a:lnTo>
                    <a:pt x="54" y="248"/>
                  </a:lnTo>
                  <a:lnTo>
                    <a:pt x="32" y="209"/>
                  </a:lnTo>
                  <a:lnTo>
                    <a:pt x="15" y="169"/>
                  </a:lnTo>
                  <a:lnTo>
                    <a:pt x="4" y="131"/>
                  </a:lnTo>
                  <a:lnTo>
                    <a:pt x="0" y="96"/>
                  </a:lnTo>
                  <a:lnTo>
                    <a:pt x="6" y="63"/>
                  </a:lnTo>
                  <a:lnTo>
                    <a:pt x="24" y="37"/>
                  </a:lnTo>
                  <a:lnTo>
                    <a:pt x="55" y="17"/>
                  </a:lnTo>
                  <a:lnTo>
                    <a:pt x="102" y="4"/>
                  </a:lnTo>
                  <a:lnTo>
                    <a:pt x="164" y="0"/>
                  </a:lnTo>
                  <a:lnTo>
                    <a:pt x="158" y="1"/>
                  </a:lnTo>
                  <a:lnTo>
                    <a:pt x="144" y="5"/>
                  </a:lnTo>
                  <a:lnTo>
                    <a:pt x="126" y="12"/>
                  </a:lnTo>
                  <a:lnTo>
                    <a:pt x="104" y="22"/>
                  </a:lnTo>
                  <a:lnTo>
                    <a:pt x="83" y="35"/>
                  </a:lnTo>
                  <a:lnTo>
                    <a:pt x="67" y="51"/>
                  </a:lnTo>
                  <a:lnTo>
                    <a:pt x="58" y="70"/>
                  </a:lnTo>
                  <a:lnTo>
                    <a:pt x="59" y="93"/>
                  </a:lnTo>
                  <a:lnTo>
                    <a:pt x="60" y="98"/>
                  </a:lnTo>
                  <a:lnTo>
                    <a:pt x="65" y="112"/>
                  </a:lnTo>
                  <a:lnTo>
                    <a:pt x="70" y="133"/>
                  </a:lnTo>
                  <a:lnTo>
                    <a:pt x="80" y="159"/>
                  </a:lnTo>
                  <a:lnTo>
                    <a:pt x="91" y="189"/>
                  </a:lnTo>
                  <a:lnTo>
                    <a:pt x="105" y="222"/>
                  </a:lnTo>
                  <a:lnTo>
                    <a:pt x="120" y="257"/>
                  </a:lnTo>
                  <a:lnTo>
                    <a:pt x="138" y="292"/>
                  </a:lnTo>
                  <a:lnTo>
                    <a:pt x="157" y="324"/>
                  </a:lnTo>
                  <a:lnTo>
                    <a:pt x="179" y="353"/>
                  </a:lnTo>
                  <a:lnTo>
                    <a:pt x="201" y="378"/>
                  </a:lnTo>
                  <a:lnTo>
                    <a:pt x="225" y="395"/>
                  </a:lnTo>
                  <a:lnTo>
                    <a:pt x="250" y="406"/>
                  </a:lnTo>
                  <a:lnTo>
                    <a:pt x="277" y="407"/>
                  </a:lnTo>
                  <a:lnTo>
                    <a:pt x="303" y="398"/>
                  </a:lnTo>
                  <a:lnTo>
                    <a:pt x="332" y="376"/>
                  </a:lnTo>
                  <a:lnTo>
                    <a:pt x="330" y="379"/>
                  </a:lnTo>
                  <a:lnTo>
                    <a:pt x="324" y="387"/>
                  </a:lnTo>
                  <a:lnTo>
                    <a:pt x="312" y="400"/>
                  </a:lnTo>
                  <a:lnTo>
                    <a:pt x="297" y="411"/>
                  </a:lnTo>
                  <a:lnTo>
                    <a:pt x="278" y="422"/>
                  </a:lnTo>
                  <a:lnTo>
                    <a:pt x="252" y="429"/>
                  </a:lnTo>
                  <a:lnTo>
                    <a:pt x="223" y="429"/>
                  </a:lnTo>
                  <a:lnTo>
                    <a:pt x="188" y="42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8" name="Freeform 1098">
              <a:extLst>
                <a:ext uri="{FF2B5EF4-FFF2-40B4-BE49-F238E27FC236}">
                  <a16:creationId xmlns:a16="http://schemas.microsoft.com/office/drawing/2014/main" id="{C78F4525-B1DA-4054-B938-DD837F6DCFD5}"/>
                </a:ext>
              </a:extLst>
            </p:cNvPr>
            <p:cNvSpPr>
              <a:spLocks/>
            </p:cNvSpPr>
            <p:nvPr/>
          </p:nvSpPr>
          <p:spPr bwMode="auto">
            <a:xfrm>
              <a:off x="3269" y="3851"/>
              <a:ext cx="82" cy="179"/>
            </a:xfrm>
            <a:custGeom>
              <a:avLst/>
              <a:gdLst>
                <a:gd name="T0" fmla="*/ 0 w 165"/>
                <a:gd name="T1" fmla="*/ 1 h 358"/>
                <a:gd name="T2" fmla="*/ 0 w 165"/>
                <a:gd name="T3" fmla="*/ 1 h 358"/>
                <a:gd name="T4" fmla="*/ 0 w 165"/>
                <a:gd name="T5" fmla="*/ 1 h 358"/>
                <a:gd name="T6" fmla="*/ 0 w 165"/>
                <a:gd name="T7" fmla="*/ 1 h 358"/>
                <a:gd name="T8" fmla="*/ 0 w 165"/>
                <a:gd name="T9" fmla="*/ 1 h 358"/>
                <a:gd name="T10" fmla="*/ 0 w 165"/>
                <a:gd name="T11" fmla="*/ 1 h 358"/>
                <a:gd name="T12" fmla="*/ 0 w 165"/>
                <a:gd name="T13" fmla="*/ 1 h 358"/>
                <a:gd name="T14" fmla="*/ 0 w 165"/>
                <a:gd name="T15" fmla="*/ 1 h 358"/>
                <a:gd name="T16" fmla="*/ 0 w 165"/>
                <a:gd name="T17" fmla="*/ 1 h 358"/>
                <a:gd name="T18" fmla="*/ 0 w 165"/>
                <a:gd name="T19" fmla="*/ 1 h 358"/>
                <a:gd name="T20" fmla="*/ 0 w 165"/>
                <a:gd name="T21" fmla="*/ 1 h 358"/>
                <a:gd name="T22" fmla="*/ 0 w 165"/>
                <a:gd name="T23" fmla="*/ 1 h 358"/>
                <a:gd name="T24" fmla="*/ 0 w 165"/>
                <a:gd name="T25" fmla="*/ 1 h 358"/>
                <a:gd name="T26" fmla="*/ 0 w 165"/>
                <a:gd name="T27" fmla="*/ 1 h 358"/>
                <a:gd name="T28" fmla="*/ 0 w 165"/>
                <a:gd name="T29" fmla="*/ 1 h 358"/>
                <a:gd name="T30" fmla="*/ 0 w 165"/>
                <a:gd name="T31" fmla="*/ 1 h 358"/>
                <a:gd name="T32" fmla="*/ 0 w 165"/>
                <a:gd name="T33" fmla="*/ 0 h 358"/>
                <a:gd name="T34" fmla="*/ 0 w 165"/>
                <a:gd name="T35" fmla="*/ 1 h 358"/>
                <a:gd name="T36" fmla="*/ 0 w 165"/>
                <a:gd name="T37" fmla="*/ 1 h 358"/>
                <a:gd name="T38" fmla="*/ 0 w 165"/>
                <a:gd name="T39" fmla="*/ 1 h 358"/>
                <a:gd name="T40" fmla="*/ 0 w 165"/>
                <a:gd name="T41" fmla="*/ 1 h 358"/>
                <a:gd name="T42" fmla="*/ 0 w 165"/>
                <a:gd name="T43" fmla="*/ 1 h 358"/>
                <a:gd name="T44" fmla="*/ 0 w 165"/>
                <a:gd name="T45" fmla="*/ 1 h 358"/>
                <a:gd name="T46" fmla="*/ 0 w 165"/>
                <a:gd name="T47" fmla="*/ 1 h 358"/>
                <a:gd name="T48" fmla="*/ 0 w 165"/>
                <a:gd name="T49" fmla="*/ 1 h 358"/>
                <a:gd name="T50" fmla="*/ 0 w 165"/>
                <a:gd name="T51" fmla="*/ 1 h 358"/>
                <a:gd name="T52" fmla="*/ 0 w 165"/>
                <a:gd name="T53" fmla="*/ 1 h 358"/>
                <a:gd name="T54" fmla="*/ 0 w 165"/>
                <a:gd name="T55" fmla="*/ 1 h 358"/>
                <a:gd name="T56" fmla="*/ 0 w 165"/>
                <a:gd name="T57" fmla="*/ 1 h 358"/>
                <a:gd name="T58" fmla="*/ 0 w 165"/>
                <a:gd name="T59" fmla="*/ 1 h 358"/>
                <a:gd name="T60" fmla="*/ 0 w 165"/>
                <a:gd name="T61" fmla="*/ 1 h 358"/>
                <a:gd name="T62" fmla="*/ 0 w 165"/>
                <a:gd name="T63" fmla="*/ 1 h 358"/>
                <a:gd name="T64" fmla="*/ 0 w 165"/>
                <a:gd name="T65" fmla="*/ 1 h 358"/>
                <a:gd name="T66" fmla="*/ 0 w 165"/>
                <a:gd name="T67" fmla="*/ 1 h 358"/>
                <a:gd name="T68" fmla="*/ 0 w 165"/>
                <a:gd name="T69" fmla="*/ 1 h 35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65"/>
                <a:gd name="T106" fmla="*/ 0 h 358"/>
                <a:gd name="T107" fmla="*/ 165 w 165"/>
                <a:gd name="T108" fmla="*/ 358 h 35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65" h="358">
                  <a:moveTo>
                    <a:pt x="0" y="358"/>
                  </a:moveTo>
                  <a:lnTo>
                    <a:pt x="0" y="355"/>
                  </a:lnTo>
                  <a:lnTo>
                    <a:pt x="0" y="344"/>
                  </a:lnTo>
                  <a:lnTo>
                    <a:pt x="2" y="328"/>
                  </a:lnTo>
                  <a:lnTo>
                    <a:pt x="7" y="309"/>
                  </a:lnTo>
                  <a:lnTo>
                    <a:pt x="16" y="287"/>
                  </a:lnTo>
                  <a:lnTo>
                    <a:pt x="29" y="264"/>
                  </a:lnTo>
                  <a:lnTo>
                    <a:pt x="47" y="241"/>
                  </a:lnTo>
                  <a:lnTo>
                    <a:pt x="73" y="220"/>
                  </a:lnTo>
                  <a:lnTo>
                    <a:pt x="73" y="213"/>
                  </a:lnTo>
                  <a:lnTo>
                    <a:pt x="74" y="193"/>
                  </a:lnTo>
                  <a:lnTo>
                    <a:pt x="77" y="165"/>
                  </a:lnTo>
                  <a:lnTo>
                    <a:pt x="83" y="131"/>
                  </a:lnTo>
                  <a:lnTo>
                    <a:pt x="91" y="94"/>
                  </a:lnTo>
                  <a:lnTo>
                    <a:pt x="103" y="59"/>
                  </a:lnTo>
                  <a:lnTo>
                    <a:pt x="118" y="25"/>
                  </a:lnTo>
                  <a:lnTo>
                    <a:pt x="138" y="0"/>
                  </a:lnTo>
                  <a:lnTo>
                    <a:pt x="165" y="36"/>
                  </a:lnTo>
                  <a:lnTo>
                    <a:pt x="161" y="43"/>
                  </a:lnTo>
                  <a:lnTo>
                    <a:pt x="153" y="60"/>
                  </a:lnTo>
                  <a:lnTo>
                    <a:pt x="141" y="86"/>
                  </a:lnTo>
                  <a:lnTo>
                    <a:pt x="128" y="116"/>
                  </a:lnTo>
                  <a:lnTo>
                    <a:pt x="115" y="149"/>
                  </a:lnTo>
                  <a:lnTo>
                    <a:pt x="106" y="178"/>
                  </a:lnTo>
                  <a:lnTo>
                    <a:pt x="101" y="204"/>
                  </a:lnTo>
                  <a:lnTo>
                    <a:pt x="103" y="220"/>
                  </a:lnTo>
                  <a:lnTo>
                    <a:pt x="98" y="225"/>
                  </a:lnTo>
                  <a:lnTo>
                    <a:pt x="88" y="237"/>
                  </a:lnTo>
                  <a:lnTo>
                    <a:pt x="74" y="256"/>
                  </a:lnTo>
                  <a:lnTo>
                    <a:pt x="58" y="276"/>
                  </a:lnTo>
                  <a:lnTo>
                    <a:pt x="43" y="298"/>
                  </a:lnTo>
                  <a:lnTo>
                    <a:pt x="31" y="319"/>
                  </a:lnTo>
                  <a:lnTo>
                    <a:pt x="27" y="336"/>
                  </a:lnTo>
                  <a:lnTo>
                    <a:pt x="31" y="348"/>
                  </a:lnTo>
                  <a:lnTo>
                    <a:pt x="0" y="35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19" name="Freeform 1099">
              <a:extLst>
                <a:ext uri="{FF2B5EF4-FFF2-40B4-BE49-F238E27FC236}">
                  <a16:creationId xmlns:a16="http://schemas.microsoft.com/office/drawing/2014/main" id="{F7E69FDD-4BD8-48B0-98C1-8CB9041CBFD8}"/>
                </a:ext>
              </a:extLst>
            </p:cNvPr>
            <p:cNvSpPr>
              <a:spLocks/>
            </p:cNvSpPr>
            <p:nvPr/>
          </p:nvSpPr>
          <p:spPr bwMode="auto">
            <a:xfrm>
              <a:off x="3218" y="3346"/>
              <a:ext cx="122" cy="185"/>
            </a:xfrm>
            <a:custGeom>
              <a:avLst/>
              <a:gdLst>
                <a:gd name="T0" fmla="*/ 1 w 244"/>
                <a:gd name="T1" fmla="*/ 0 h 371"/>
                <a:gd name="T2" fmla="*/ 1 w 244"/>
                <a:gd name="T3" fmla="*/ 0 h 371"/>
                <a:gd name="T4" fmla="*/ 1 w 244"/>
                <a:gd name="T5" fmla="*/ 0 h 371"/>
                <a:gd name="T6" fmla="*/ 1 w 244"/>
                <a:gd name="T7" fmla="*/ 0 h 371"/>
                <a:gd name="T8" fmla="*/ 1 w 244"/>
                <a:gd name="T9" fmla="*/ 0 h 371"/>
                <a:gd name="T10" fmla="*/ 1 w 244"/>
                <a:gd name="T11" fmla="*/ 0 h 371"/>
                <a:gd name="T12" fmla="*/ 1 w 244"/>
                <a:gd name="T13" fmla="*/ 0 h 371"/>
                <a:gd name="T14" fmla="*/ 1 w 244"/>
                <a:gd name="T15" fmla="*/ 0 h 371"/>
                <a:gd name="T16" fmla="*/ 1 w 244"/>
                <a:gd name="T17" fmla="*/ 0 h 371"/>
                <a:gd name="T18" fmla="*/ 1 w 244"/>
                <a:gd name="T19" fmla="*/ 0 h 371"/>
                <a:gd name="T20" fmla="*/ 1 w 244"/>
                <a:gd name="T21" fmla="*/ 0 h 371"/>
                <a:gd name="T22" fmla="*/ 1 w 244"/>
                <a:gd name="T23" fmla="*/ 0 h 371"/>
                <a:gd name="T24" fmla="*/ 1 w 244"/>
                <a:gd name="T25" fmla="*/ 0 h 371"/>
                <a:gd name="T26" fmla="*/ 1 w 244"/>
                <a:gd name="T27" fmla="*/ 0 h 371"/>
                <a:gd name="T28" fmla="*/ 1 w 244"/>
                <a:gd name="T29" fmla="*/ 0 h 371"/>
                <a:gd name="T30" fmla="*/ 1 w 244"/>
                <a:gd name="T31" fmla="*/ 0 h 371"/>
                <a:gd name="T32" fmla="*/ 1 w 244"/>
                <a:gd name="T33" fmla="*/ 0 h 371"/>
                <a:gd name="T34" fmla="*/ 1 w 244"/>
                <a:gd name="T35" fmla="*/ 0 h 371"/>
                <a:gd name="T36" fmla="*/ 1 w 244"/>
                <a:gd name="T37" fmla="*/ 0 h 371"/>
                <a:gd name="T38" fmla="*/ 1 w 244"/>
                <a:gd name="T39" fmla="*/ 0 h 371"/>
                <a:gd name="T40" fmla="*/ 1 w 244"/>
                <a:gd name="T41" fmla="*/ 0 h 371"/>
                <a:gd name="T42" fmla="*/ 1 w 244"/>
                <a:gd name="T43" fmla="*/ 0 h 371"/>
                <a:gd name="T44" fmla="*/ 1 w 244"/>
                <a:gd name="T45" fmla="*/ 0 h 371"/>
                <a:gd name="T46" fmla="*/ 1 w 244"/>
                <a:gd name="T47" fmla="*/ 0 h 371"/>
                <a:gd name="T48" fmla="*/ 1 w 244"/>
                <a:gd name="T49" fmla="*/ 0 h 371"/>
                <a:gd name="T50" fmla="*/ 1 w 244"/>
                <a:gd name="T51" fmla="*/ 0 h 371"/>
                <a:gd name="T52" fmla="*/ 1 w 244"/>
                <a:gd name="T53" fmla="*/ 0 h 371"/>
                <a:gd name="T54" fmla="*/ 1 w 244"/>
                <a:gd name="T55" fmla="*/ 0 h 371"/>
                <a:gd name="T56" fmla="*/ 1 w 244"/>
                <a:gd name="T57" fmla="*/ 0 h 371"/>
                <a:gd name="T58" fmla="*/ 1 w 244"/>
                <a:gd name="T59" fmla="*/ 0 h 371"/>
                <a:gd name="T60" fmla="*/ 1 w 244"/>
                <a:gd name="T61" fmla="*/ 0 h 371"/>
                <a:gd name="T62" fmla="*/ 1 w 244"/>
                <a:gd name="T63" fmla="*/ 0 h 3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44"/>
                <a:gd name="T97" fmla="*/ 0 h 371"/>
                <a:gd name="T98" fmla="*/ 244 w 244"/>
                <a:gd name="T99" fmla="*/ 371 h 371"/>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44" h="371">
                  <a:moveTo>
                    <a:pt x="230" y="303"/>
                  </a:moveTo>
                  <a:lnTo>
                    <a:pt x="225" y="304"/>
                  </a:lnTo>
                  <a:lnTo>
                    <a:pt x="214" y="307"/>
                  </a:lnTo>
                  <a:lnTo>
                    <a:pt x="195" y="309"/>
                  </a:lnTo>
                  <a:lnTo>
                    <a:pt x="175" y="311"/>
                  </a:lnTo>
                  <a:lnTo>
                    <a:pt x="153" y="308"/>
                  </a:lnTo>
                  <a:lnTo>
                    <a:pt x="131" y="301"/>
                  </a:lnTo>
                  <a:lnTo>
                    <a:pt x="111" y="288"/>
                  </a:lnTo>
                  <a:lnTo>
                    <a:pt x="98" y="265"/>
                  </a:lnTo>
                  <a:lnTo>
                    <a:pt x="95" y="270"/>
                  </a:lnTo>
                  <a:lnTo>
                    <a:pt x="92" y="285"/>
                  </a:lnTo>
                  <a:lnTo>
                    <a:pt x="92" y="304"/>
                  </a:lnTo>
                  <a:lnTo>
                    <a:pt x="102" y="320"/>
                  </a:lnTo>
                  <a:lnTo>
                    <a:pt x="99" y="318"/>
                  </a:lnTo>
                  <a:lnTo>
                    <a:pt x="89" y="312"/>
                  </a:lnTo>
                  <a:lnTo>
                    <a:pt x="77" y="299"/>
                  </a:lnTo>
                  <a:lnTo>
                    <a:pt x="63" y="281"/>
                  </a:lnTo>
                  <a:lnTo>
                    <a:pt x="50" y="255"/>
                  </a:lnTo>
                  <a:lnTo>
                    <a:pt x="42" y="222"/>
                  </a:lnTo>
                  <a:lnTo>
                    <a:pt x="39" y="179"/>
                  </a:lnTo>
                  <a:lnTo>
                    <a:pt x="43" y="127"/>
                  </a:lnTo>
                  <a:lnTo>
                    <a:pt x="43" y="123"/>
                  </a:lnTo>
                  <a:lnTo>
                    <a:pt x="45" y="110"/>
                  </a:lnTo>
                  <a:lnTo>
                    <a:pt x="46" y="93"/>
                  </a:lnTo>
                  <a:lnTo>
                    <a:pt x="46" y="72"/>
                  </a:lnTo>
                  <a:lnTo>
                    <a:pt x="43" y="49"/>
                  </a:lnTo>
                  <a:lnTo>
                    <a:pt x="40" y="28"/>
                  </a:lnTo>
                  <a:lnTo>
                    <a:pt x="32" y="11"/>
                  </a:lnTo>
                  <a:lnTo>
                    <a:pt x="22" y="0"/>
                  </a:lnTo>
                  <a:lnTo>
                    <a:pt x="20" y="0"/>
                  </a:lnTo>
                  <a:lnTo>
                    <a:pt x="16" y="1"/>
                  </a:lnTo>
                  <a:lnTo>
                    <a:pt x="11" y="3"/>
                  </a:lnTo>
                  <a:lnTo>
                    <a:pt x="5" y="7"/>
                  </a:lnTo>
                  <a:lnTo>
                    <a:pt x="2" y="11"/>
                  </a:lnTo>
                  <a:lnTo>
                    <a:pt x="0" y="18"/>
                  </a:lnTo>
                  <a:lnTo>
                    <a:pt x="2" y="25"/>
                  </a:lnTo>
                  <a:lnTo>
                    <a:pt x="9" y="34"/>
                  </a:lnTo>
                  <a:lnTo>
                    <a:pt x="12" y="43"/>
                  </a:lnTo>
                  <a:lnTo>
                    <a:pt x="17" y="68"/>
                  </a:lnTo>
                  <a:lnTo>
                    <a:pt x="18" y="101"/>
                  </a:lnTo>
                  <a:lnTo>
                    <a:pt x="9" y="137"/>
                  </a:lnTo>
                  <a:lnTo>
                    <a:pt x="8" y="144"/>
                  </a:lnTo>
                  <a:lnTo>
                    <a:pt x="5" y="164"/>
                  </a:lnTo>
                  <a:lnTo>
                    <a:pt x="4" y="194"/>
                  </a:lnTo>
                  <a:lnTo>
                    <a:pt x="7" y="230"/>
                  </a:lnTo>
                  <a:lnTo>
                    <a:pt x="16" y="269"/>
                  </a:lnTo>
                  <a:lnTo>
                    <a:pt x="34" y="307"/>
                  </a:lnTo>
                  <a:lnTo>
                    <a:pt x="63" y="342"/>
                  </a:lnTo>
                  <a:lnTo>
                    <a:pt x="106" y="371"/>
                  </a:lnTo>
                  <a:lnTo>
                    <a:pt x="107" y="368"/>
                  </a:lnTo>
                  <a:lnTo>
                    <a:pt x="109" y="362"/>
                  </a:lnTo>
                  <a:lnTo>
                    <a:pt x="113" y="354"/>
                  </a:lnTo>
                  <a:lnTo>
                    <a:pt x="118" y="346"/>
                  </a:lnTo>
                  <a:lnTo>
                    <a:pt x="125" y="341"/>
                  </a:lnTo>
                  <a:lnTo>
                    <a:pt x="133" y="336"/>
                  </a:lnTo>
                  <a:lnTo>
                    <a:pt x="142" y="337"/>
                  </a:lnTo>
                  <a:lnTo>
                    <a:pt x="153" y="345"/>
                  </a:lnTo>
                  <a:lnTo>
                    <a:pt x="159" y="346"/>
                  </a:lnTo>
                  <a:lnTo>
                    <a:pt x="174" y="347"/>
                  </a:lnTo>
                  <a:lnTo>
                    <a:pt x="193" y="349"/>
                  </a:lnTo>
                  <a:lnTo>
                    <a:pt x="214" y="347"/>
                  </a:lnTo>
                  <a:lnTo>
                    <a:pt x="232" y="344"/>
                  </a:lnTo>
                  <a:lnTo>
                    <a:pt x="243" y="336"/>
                  </a:lnTo>
                  <a:lnTo>
                    <a:pt x="244" y="323"/>
                  </a:lnTo>
                  <a:lnTo>
                    <a:pt x="230" y="30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0" name="Freeform 1100">
              <a:extLst>
                <a:ext uri="{FF2B5EF4-FFF2-40B4-BE49-F238E27FC236}">
                  <a16:creationId xmlns:a16="http://schemas.microsoft.com/office/drawing/2014/main" id="{0D0B3E70-DAFC-4E28-BF6C-955D450DDBA2}"/>
                </a:ext>
              </a:extLst>
            </p:cNvPr>
            <p:cNvSpPr>
              <a:spLocks/>
            </p:cNvSpPr>
            <p:nvPr/>
          </p:nvSpPr>
          <p:spPr bwMode="auto">
            <a:xfrm>
              <a:off x="3204" y="3706"/>
              <a:ext cx="51" cy="154"/>
            </a:xfrm>
            <a:custGeom>
              <a:avLst/>
              <a:gdLst>
                <a:gd name="T0" fmla="*/ 0 w 101"/>
                <a:gd name="T1" fmla="*/ 1 h 307"/>
                <a:gd name="T2" fmla="*/ 0 w 101"/>
                <a:gd name="T3" fmla="*/ 1 h 307"/>
                <a:gd name="T4" fmla="*/ 0 w 101"/>
                <a:gd name="T5" fmla="*/ 1 h 307"/>
                <a:gd name="T6" fmla="*/ 1 w 101"/>
                <a:gd name="T7" fmla="*/ 1 h 307"/>
                <a:gd name="T8" fmla="*/ 1 w 101"/>
                <a:gd name="T9" fmla="*/ 1 h 307"/>
                <a:gd name="T10" fmla="*/ 1 w 101"/>
                <a:gd name="T11" fmla="*/ 1 h 307"/>
                <a:gd name="T12" fmla="*/ 1 w 101"/>
                <a:gd name="T13" fmla="*/ 1 h 307"/>
                <a:gd name="T14" fmla="*/ 1 w 101"/>
                <a:gd name="T15" fmla="*/ 1 h 307"/>
                <a:gd name="T16" fmla="*/ 1 w 101"/>
                <a:gd name="T17" fmla="*/ 1 h 307"/>
                <a:gd name="T18" fmla="*/ 1 w 101"/>
                <a:gd name="T19" fmla="*/ 1 h 307"/>
                <a:gd name="T20" fmla="*/ 1 w 101"/>
                <a:gd name="T21" fmla="*/ 1 h 307"/>
                <a:gd name="T22" fmla="*/ 1 w 101"/>
                <a:gd name="T23" fmla="*/ 1 h 307"/>
                <a:gd name="T24" fmla="*/ 1 w 101"/>
                <a:gd name="T25" fmla="*/ 1 h 307"/>
                <a:gd name="T26" fmla="*/ 1 w 101"/>
                <a:gd name="T27" fmla="*/ 1 h 307"/>
                <a:gd name="T28" fmla="*/ 1 w 101"/>
                <a:gd name="T29" fmla="*/ 1 h 307"/>
                <a:gd name="T30" fmla="*/ 1 w 101"/>
                <a:gd name="T31" fmla="*/ 1 h 307"/>
                <a:gd name="T32" fmla="*/ 1 w 101"/>
                <a:gd name="T33" fmla="*/ 1 h 307"/>
                <a:gd name="T34" fmla="*/ 1 w 101"/>
                <a:gd name="T35" fmla="*/ 1 h 307"/>
                <a:gd name="T36" fmla="*/ 1 w 101"/>
                <a:gd name="T37" fmla="*/ 1 h 307"/>
                <a:gd name="T38" fmla="*/ 1 w 101"/>
                <a:gd name="T39" fmla="*/ 1 h 307"/>
                <a:gd name="T40" fmla="*/ 1 w 101"/>
                <a:gd name="T41" fmla="*/ 1 h 307"/>
                <a:gd name="T42" fmla="*/ 1 w 101"/>
                <a:gd name="T43" fmla="*/ 1 h 307"/>
                <a:gd name="T44" fmla="*/ 1 w 101"/>
                <a:gd name="T45" fmla="*/ 1 h 307"/>
                <a:gd name="T46" fmla="*/ 1 w 101"/>
                <a:gd name="T47" fmla="*/ 1 h 307"/>
                <a:gd name="T48" fmla="*/ 1 w 101"/>
                <a:gd name="T49" fmla="*/ 1 h 307"/>
                <a:gd name="T50" fmla="*/ 1 w 101"/>
                <a:gd name="T51" fmla="*/ 0 h 307"/>
                <a:gd name="T52" fmla="*/ 1 w 101"/>
                <a:gd name="T53" fmla="*/ 1 h 307"/>
                <a:gd name="T54" fmla="*/ 0 w 101"/>
                <a:gd name="T55" fmla="*/ 1 h 30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01"/>
                <a:gd name="T85" fmla="*/ 0 h 307"/>
                <a:gd name="T86" fmla="*/ 101 w 101"/>
                <a:gd name="T87" fmla="*/ 307 h 307"/>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01" h="307">
                  <a:moveTo>
                    <a:pt x="0" y="38"/>
                  </a:moveTo>
                  <a:lnTo>
                    <a:pt x="0" y="47"/>
                  </a:lnTo>
                  <a:lnTo>
                    <a:pt x="0" y="72"/>
                  </a:lnTo>
                  <a:lnTo>
                    <a:pt x="1" y="108"/>
                  </a:lnTo>
                  <a:lnTo>
                    <a:pt x="7" y="152"/>
                  </a:lnTo>
                  <a:lnTo>
                    <a:pt x="17" y="197"/>
                  </a:lnTo>
                  <a:lnTo>
                    <a:pt x="34" y="242"/>
                  </a:lnTo>
                  <a:lnTo>
                    <a:pt x="59" y="280"/>
                  </a:lnTo>
                  <a:lnTo>
                    <a:pt x="93" y="307"/>
                  </a:lnTo>
                  <a:lnTo>
                    <a:pt x="91" y="304"/>
                  </a:lnTo>
                  <a:lnTo>
                    <a:pt x="84" y="295"/>
                  </a:lnTo>
                  <a:lnTo>
                    <a:pt x="74" y="280"/>
                  </a:lnTo>
                  <a:lnTo>
                    <a:pt x="63" y="261"/>
                  </a:lnTo>
                  <a:lnTo>
                    <a:pt x="54" y="240"/>
                  </a:lnTo>
                  <a:lnTo>
                    <a:pt x="47" y="217"/>
                  </a:lnTo>
                  <a:lnTo>
                    <a:pt x="44" y="193"/>
                  </a:lnTo>
                  <a:lnTo>
                    <a:pt x="47" y="170"/>
                  </a:lnTo>
                  <a:lnTo>
                    <a:pt x="101" y="243"/>
                  </a:lnTo>
                  <a:lnTo>
                    <a:pt x="98" y="236"/>
                  </a:lnTo>
                  <a:lnTo>
                    <a:pt x="91" y="216"/>
                  </a:lnTo>
                  <a:lnTo>
                    <a:pt x="79" y="189"/>
                  </a:lnTo>
                  <a:lnTo>
                    <a:pt x="68" y="153"/>
                  </a:lnTo>
                  <a:lnTo>
                    <a:pt x="57" y="114"/>
                  </a:lnTo>
                  <a:lnTo>
                    <a:pt x="49" y="73"/>
                  </a:lnTo>
                  <a:lnTo>
                    <a:pt x="47" y="34"/>
                  </a:lnTo>
                  <a:lnTo>
                    <a:pt x="51" y="0"/>
                  </a:lnTo>
                  <a:lnTo>
                    <a:pt x="25" y="98"/>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1" name="Freeform 1101">
              <a:extLst>
                <a:ext uri="{FF2B5EF4-FFF2-40B4-BE49-F238E27FC236}">
                  <a16:creationId xmlns:a16="http://schemas.microsoft.com/office/drawing/2014/main" id="{84E90F33-EC6D-4117-99B2-6D6D2A0EE509}"/>
                </a:ext>
              </a:extLst>
            </p:cNvPr>
            <p:cNvSpPr>
              <a:spLocks/>
            </p:cNvSpPr>
            <p:nvPr/>
          </p:nvSpPr>
          <p:spPr bwMode="auto">
            <a:xfrm>
              <a:off x="3340" y="3614"/>
              <a:ext cx="58" cy="156"/>
            </a:xfrm>
            <a:custGeom>
              <a:avLst/>
              <a:gdLst>
                <a:gd name="T0" fmla="*/ 1 w 116"/>
                <a:gd name="T1" fmla="*/ 1 h 311"/>
                <a:gd name="T2" fmla="*/ 1 w 116"/>
                <a:gd name="T3" fmla="*/ 1 h 311"/>
                <a:gd name="T4" fmla="*/ 1 w 116"/>
                <a:gd name="T5" fmla="*/ 1 h 311"/>
                <a:gd name="T6" fmla="*/ 1 w 116"/>
                <a:gd name="T7" fmla="*/ 1 h 311"/>
                <a:gd name="T8" fmla="*/ 1 w 116"/>
                <a:gd name="T9" fmla="*/ 1 h 311"/>
                <a:gd name="T10" fmla="*/ 1 w 116"/>
                <a:gd name="T11" fmla="*/ 1 h 311"/>
                <a:gd name="T12" fmla="*/ 1 w 116"/>
                <a:gd name="T13" fmla="*/ 1 h 311"/>
                <a:gd name="T14" fmla="*/ 1 w 116"/>
                <a:gd name="T15" fmla="*/ 1 h 311"/>
                <a:gd name="T16" fmla="*/ 1 w 116"/>
                <a:gd name="T17" fmla="*/ 1 h 311"/>
                <a:gd name="T18" fmla="*/ 1 w 116"/>
                <a:gd name="T19" fmla="*/ 1 h 311"/>
                <a:gd name="T20" fmla="*/ 1 w 116"/>
                <a:gd name="T21" fmla="*/ 1 h 311"/>
                <a:gd name="T22" fmla="*/ 1 w 116"/>
                <a:gd name="T23" fmla="*/ 1 h 311"/>
                <a:gd name="T24" fmla="*/ 1 w 116"/>
                <a:gd name="T25" fmla="*/ 1 h 311"/>
                <a:gd name="T26" fmla="*/ 1 w 116"/>
                <a:gd name="T27" fmla="*/ 1 h 311"/>
                <a:gd name="T28" fmla="*/ 1 w 116"/>
                <a:gd name="T29" fmla="*/ 1 h 311"/>
                <a:gd name="T30" fmla="*/ 1 w 116"/>
                <a:gd name="T31" fmla="*/ 1 h 311"/>
                <a:gd name="T32" fmla="*/ 0 w 116"/>
                <a:gd name="T33" fmla="*/ 0 h 311"/>
                <a:gd name="T34" fmla="*/ 1 w 116"/>
                <a:gd name="T35" fmla="*/ 1 h 311"/>
                <a:gd name="T36" fmla="*/ 1 w 116"/>
                <a:gd name="T37" fmla="*/ 1 h 311"/>
                <a:gd name="T38" fmla="*/ 1 w 116"/>
                <a:gd name="T39" fmla="*/ 1 h 311"/>
                <a:gd name="T40" fmla="*/ 1 w 116"/>
                <a:gd name="T41" fmla="*/ 1 h 311"/>
                <a:gd name="T42" fmla="*/ 1 w 116"/>
                <a:gd name="T43" fmla="*/ 1 h 311"/>
                <a:gd name="T44" fmla="*/ 1 w 116"/>
                <a:gd name="T45" fmla="*/ 1 h 311"/>
                <a:gd name="T46" fmla="*/ 1 w 116"/>
                <a:gd name="T47" fmla="*/ 1 h 311"/>
                <a:gd name="T48" fmla="*/ 1 w 116"/>
                <a:gd name="T49" fmla="*/ 1 h 31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6"/>
                <a:gd name="T76" fmla="*/ 0 h 311"/>
                <a:gd name="T77" fmla="*/ 116 w 116"/>
                <a:gd name="T78" fmla="*/ 311 h 31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6" h="311">
                  <a:moveTo>
                    <a:pt x="47" y="311"/>
                  </a:moveTo>
                  <a:lnTo>
                    <a:pt x="49" y="311"/>
                  </a:lnTo>
                  <a:lnTo>
                    <a:pt x="54" y="310"/>
                  </a:lnTo>
                  <a:lnTo>
                    <a:pt x="62" y="308"/>
                  </a:lnTo>
                  <a:lnTo>
                    <a:pt x="72" y="305"/>
                  </a:lnTo>
                  <a:lnTo>
                    <a:pt x="83" y="299"/>
                  </a:lnTo>
                  <a:lnTo>
                    <a:pt x="93" y="291"/>
                  </a:lnTo>
                  <a:lnTo>
                    <a:pt x="102" y="280"/>
                  </a:lnTo>
                  <a:lnTo>
                    <a:pt x="110" y="267"/>
                  </a:lnTo>
                  <a:lnTo>
                    <a:pt x="115" y="249"/>
                  </a:lnTo>
                  <a:lnTo>
                    <a:pt x="116" y="227"/>
                  </a:lnTo>
                  <a:lnTo>
                    <a:pt x="113" y="203"/>
                  </a:lnTo>
                  <a:lnTo>
                    <a:pt x="105" y="173"/>
                  </a:lnTo>
                  <a:lnTo>
                    <a:pt x="90" y="139"/>
                  </a:lnTo>
                  <a:lnTo>
                    <a:pt x="68" y="98"/>
                  </a:lnTo>
                  <a:lnTo>
                    <a:pt x="38" y="52"/>
                  </a:lnTo>
                  <a:lnTo>
                    <a:pt x="0" y="0"/>
                  </a:lnTo>
                  <a:lnTo>
                    <a:pt x="4" y="13"/>
                  </a:lnTo>
                  <a:lnTo>
                    <a:pt x="18" y="47"/>
                  </a:lnTo>
                  <a:lnTo>
                    <a:pt x="34" y="94"/>
                  </a:lnTo>
                  <a:lnTo>
                    <a:pt x="52" y="149"/>
                  </a:lnTo>
                  <a:lnTo>
                    <a:pt x="65" y="205"/>
                  </a:lnTo>
                  <a:lnTo>
                    <a:pt x="71" y="255"/>
                  </a:lnTo>
                  <a:lnTo>
                    <a:pt x="67" y="293"/>
                  </a:lnTo>
                  <a:lnTo>
                    <a:pt x="47" y="3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2" name="Freeform 1102">
              <a:extLst>
                <a:ext uri="{FF2B5EF4-FFF2-40B4-BE49-F238E27FC236}">
                  <a16:creationId xmlns:a16="http://schemas.microsoft.com/office/drawing/2014/main" id="{C419F4A6-ECC4-4374-856E-2CD63831E02F}"/>
                </a:ext>
              </a:extLst>
            </p:cNvPr>
            <p:cNvSpPr>
              <a:spLocks/>
            </p:cNvSpPr>
            <p:nvPr/>
          </p:nvSpPr>
          <p:spPr bwMode="auto">
            <a:xfrm>
              <a:off x="3014" y="3360"/>
              <a:ext cx="27" cy="37"/>
            </a:xfrm>
            <a:custGeom>
              <a:avLst/>
              <a:gdLst>
                <a:gd name="T0" fmla="*/ 1 w 54"/>
                <a:gd name="T1" fmla="*/ 0 h 75"/>
                <a:gd name="T2" fmla="*/ 1 w 54"/>
                <a:gd name="T3" fmla="*/ 0 h 75"/>
                <a:gd name="T4" fmla="*/ 1 w 54"/>
                <a:gd name="T5" fmla="*/ 0 h 75"/>
                <a:gd name="T6" fmla="*/ 1 w 54"/>
                <a:gd name="T7" fmla="*/ 0 h 75"/>
                <a:gd name="T8" fmla="*/ 1 w 54"/>
                <a:gd name="T9" fmla="*/ 0 h 75"/>
                <a:gd name="T10" fmla="*/ 1 w 54"/>
                <a:gd name="T11" fmla="*/ 0 h 75"/>
                <a:gd name="T12" fmla="*/ 1 w 54"/>
                <a:gd name="T13" fmla="*/ 0 h 75"/>
                <a:gd name="T14" fmla="*/ 1 w 54"/>
                <a:gd name="T15" fmla="*/ 0 h 75"/>
                <a:gd name="T16" fmla="*/ 1 w 54"/>
                <a:gd name="T17" fmla="*/ 0 h 75"/>
                <a:gd name="T18" fmla="*/ 1 w 54"/>
                <a:gd name="T19" fmla="*/ 0 h 75"/>
                <a:gd name="T20" fmla="*/ 1 w 54"/>
                <a:gd name="T21" fmla="*/ 0 h 75"/>
                <a:gd name="T22" fmla="*/ 1 w 54"/>
                <a:gd name="T23" fmla="*/ 0 h 75"/>
                <a:gd name="T24" fmla="*/ 1 w 54"/>
                <a:gd name="T25" fmla="*/ 0 h 75"/>
                <a:gd name="T26" fmla="*/ 1 w 54"/>
                <a:gd name="T27" fmla="*/ 0 h 75"/>
                <a:gd name="T28" fmla="*/ 1 w 54"/>
                <a:gd name="T29" fmla="*/ 0 h 75"/>
                <a:gd name="T30" fmla="*/ 0 w 54"/>
                <a:gd name="T31" fmla="*/ 0 h 75"/>
                <a:gd name="T32" fmla="*/ 1 w 54"/>
                <a:gd name="T33" fmla="*/ 0 h 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4"/>
                <a:gd name="T52" fmla="*/ 0 h 75"/>
                <a:gd name="T53" fmla="*/ 54 w 54"/>
                <a:gd name="T54" fmla="*/ 75 h 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4" h="75">
                  <a:moveTo>
                    <a:pt x="3" y="3"/>
                  </a:moveTo>
                  <a:lnTo>
                    <a:pt x="7" y="1"/>
                  </a:lnTo>
                  <a:lnTo>
                    <a:pt x="16" y="0"/>
                  </a:lnTo>
                  <a:lnTo>
                    <a:pt x="29" y="0"/>
                  </a:lnTo>
                  <a:lnTo>
                    <a:pt x="41" y="4"/>
                  </a:lnTo>
                  <a:lnTo>
                    <a:pt x="51" y="11"/>
                  </a:lnTo>
                  <a:lnTo>
                    <a:pt x="54" y="24"/>
                  </a:lnTo>
                  <a:lnTo>
                    <a:pt x="49" y="45"/>
                  </a:lnTo>
                  <a:lnTo>
                    <a:pt x="33" y="75"/>
                  </a:lnTo>
                  <a:lnTo>
                    <a:pt x="31" y="72"/>
                  </a:lnTo>
                  <a:lnTo>
                    <a:pt x="26" y="64"/>
                  </a:lnTo>
                  <a:lnTo>
                    <a:pt x="19" y="51"/>
                  </a:lnTo>
                  <a:lnTo>
                    <a:pt x="11" y="37"/>
                  </a:lnTo>
                  <a:lnTo>
                    <a:pt x="6" y="23"/>
                  </a:lnTo>
                  <a:lnTo>
                    <a:pt x="1" y="12"/>
                  </a:lnTo>
                  <a:lnTo>
                    <a:pt x="0" y="5"/>
                  </a:lnTo>
                  <a:lnTo>
                    <a:pt x="3"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3" name="Freeform 1103">
              <a:extLst>
                <a:ext uri="{FF2B5EF4-FFF2-40B4-BE49-F238E27FC236}">
                  <a16:creationId xmlns:a16="http://schemas.microsoft.com/office/drawing/2014/main" id="{49DBCDD5-1380-44F7-B92E-5DCFB0044066}"/>
                </a:ext>
              </a:extLst>
            </p:cNvPr>
            <p:cNvSpPr>
              <a:spLocks/>
            </p:cNvSpPr>
            <p:nvPr/>
          </p:nvSpPr>
          <p:spPr bwMode="auto">
            <a:xfrm>
              <a:off x="3233" y="3614"/>
              <a:ext cx="38" cy="217"/>
            </a:xfrm>
            <a:custGeom>
              <a:avLst/>
              <a:gdLst>
                <a:gd name="T0" fmla="*/ 0 w 78"/>
                <a:gd name="T1" fmla="*/ 0 h 435"/>
                <a:gd name="T2" fmla="*/ 0 w 78"/>
                <a:gd name="T3" fmla="*/ 0 h 435"/>
                <a:gd name="T4" fmla="*/ 0 w 78"/>
                <a:gd name="T5" fmla="*/ 0 h 435"/>
                <a:gd name="T6" fmla="*/ 0 w 78"/>
                <a:gd name="T7" fmla="*/ 0 h 435"/>
                <a:gd name="T8" fmla="*/ 0 w 78"/>
                <a:gd name="T9" fmla="*/ 0 h 435"/>
                <a:gd name="T10" fmla="*/ 0 w 78"/>
                <a:gd name="T11" fmla="*/ 0 h 435"/>
                <a:gd name="T12" fmla="*/ 0 w 78"/>
                <a:gd name="T13" fmla="*/ 0 h 435"/>
                <a:gd name="T14" fmla="*/ 0 w 78"/>
                <a:gd name="T15" fmla="*/ 0 h 435"/>
                <a:gd name="T16" fmla="*/ 0 w 78"/>
                <a:gd name="T17" fmla="*/ 0 h 435"/>
                <a:gd name="T18" fmla="*/ 0 w 78"/>
                <a:gd name="T19" fmla="*/ 0 h 435"/>
                <a:gd name="T20" fmla="*/ 0 w 78"/>
                <a:gd name="T21" fmla="*/ 0 h 435"/>
                <a:gd name="T22" fmla="*/ 0 w 78"/>
                <a:gd name="T23" fmla="*/ 0 h 435"/>
                <a:gd name="T24" fmla="*/ 0 w 78"/>
                <a:gd name="T25" fmla="*/ 0 h 435"/>
                <a:gd name="T26" fmla="*/ 0 w 78"/>
                <a:gd name="T27" fmla="*/ 0 h 435"/>
                <a:gd name="T28" fmla="*/ 0 w 78"/>
                <a:gd name="T29" fmla="*/ 0 h 435"/>
                <a:gd name="T30" fmla="*/ 0 w 78"/>
                <a:gd name="T31" fmla="*/ 0 h 435"/>
                <a:gd name="T32" fmla="*/ 0 w 78"/>
                <a:gd name="T33" fmla="*/ 0 h 435"/>
                <a:gd name="T34" fmla="*/ 0 w 78"/>
                <a:gd name="T35" fmla="*/ 0 h 435"/>
                <a:gd name="T36" fmla="*/ 0 w 78"/>
                <a:gd name="T37" fmla="*/ 0 h 435"/>
                <a:gd name="T38" fmla="*/ 0 w 78"/>
                <a:gd name="T39" fmla="*/ 0 h 435"/>
                <a:gd name="T40" fmla="*/ 0 w 78"/>
                <a:gd name="T41" fmla="*/ 0 h 435"/>
                <a:gd name="T42" fmla="*/ 0 w 78"/>
                <a:gd name="T43" fmla="*/ 0 h 435"/>
                <a:gd name="T44" fmla="*/ 0 w 78"/>
                <a:gd name="T45" fmla="*/ 0 h 4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8"/>
                <a:gd name="T70" fmla="*/ 0 h 435"/>
                <a:gd name="T71" fmla="*/ 78 w 78"/>
                <a:gd name="T72" fmla="*/ 435 h 43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8" h="435">
                  <a:moveTo>
                    <a:pt x="20" y="0"/>
                  </a:moveTo>
                  <a:lnTo>
                    <a:pt x="20" y="8"/>
                  </a:lnTo>
                  <a:lnTo>
                    <a:pt x="20" y="33"/>
                  </a:lnTo>
                  <a:lnTo>
                    <a:pt x="21" y="66"/>
                  </a:lnTo>
                  <a:lnTo>
                    <a:pt x="23" y="108"/>
                  </a:lnTo>
                  <a:lnTo>
                    <a:pt x="30" y="154"/>
                  </a:lnTo>
                  <a:lnTo>
                    <a:pt x="41" y="199"/>
                  </a:lnTo>
                  <a:lnTo>
                    <a:pt x="56" y="240"/>
                  </a:lnTo>
                  <a:lnTo>
                    <a:pt x="78" y="273"/>
                  </a:lnTo>
                  <a:lnTo>
                    <a:pt x="78" y="290"/>
                  </a:lnTo>
                  <a:lnTo>
                    <a:pt x="76" y="330"/>
                  </a:lnTo>
                  <a:lnTo>
                    <a:pt x="72" y="383"/>
                  </a:lnTo>
                  <a:lnTo>
                    <a:pt x="65" y="435"/>
                  </a:lnTo>
                  <a:lnTo>
                    <a:pt x="36" y="362"/>
                  </a:lnTo>
                  <a:lnTo>
                    <a:pt x="44" y="282"/>
                  </a:lnTo>
                  <a:lnTo>
                    <a:pt x="41" y="276"/>
                  </a:lnTo>
                  <a:lnTo>
                    <a:pt x="33" y="257"/>
                  </a:lnTo>
                  <a:lnTo>
                    <a:pt x="21" y="230"/>
                  </a:lnTo>
                  <a:lnTo>
                    <a:pt x="11" y="194"/>
                  </a:lnTo>
                  <a:lnTo>
                    <a:pt x="3" y="151"/>
                  </a:lnTo>
                  <a:lnTo>
                    <a:pt x="0" y="104"/>
                  </a:lnTo>
                  <a:lnTo>
                    <a:pt x="5" y="53"/>
                  </a:lnTo>
                  <a:lnTo>
                    <a:pt x="2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4" name="Freeform 1104">
              <a:extLst>
                <a:ext uri="{FF2B5EF4-FFF2-40B4-BE49-F238E27FC236}">
                  <a16:creationId xmlns:a16="http://schemas.microsoft.com/office/drawing/2014/main" id="{FF23F162-C78E-479B-9BE9-37AD37145B96}"/>
                </a:ext>
              </a:extLst>
            </p:cNvPr>
            <p:cNvSpPr>
              <a:spLocks/>
            </p:cNvSpPr>
            <p:nvPr/>
          </p:nvSpPr>
          <p:spPr bwMode="auto">
            <a:xfrm>
              <a:off x="3573" y="3699"/>
              <a:ext cx="87" cy="220"/>
            </a:xfrm>
            <a:custGeom>
              <a:avLst/>
              <a:gdLst>
                <a:gd name="T0" fmla="*/ 0 w 175"/>
                <a:gd name="T1" fmla="*/ 0 h 439"/>
                <a:gd name="T2" fmla="*/ 0 w 175"/>
                <a:gd name="T3" fmla="*/ 1 h 439"/>
                <a:gd name="T4" fmla="*/ 0 w 175"/>
                <a:gd name="T5" fmla="*/ 1 h 439"/>
                <a:gd name="T6" fmla="*/ 0 w 175"/>
                <a:gd name="T7" fmla="*/ 1 h 439"/>
                <a:gd name="T8" fmla="*/ 0 w 175"/>
                <a:gd name="T9" fmla="*/ 1 h 439"/>
                <a:gd name="T10" fmla="*/ 0 w 175"/>
                <a:gd name="T11" fmla="*/ 1 h 439"/>
                <a:gd name="T12" fmla="*/ 0 w 175"/>
                <a:gd name="T13" fmla="*/ 1 h 439"/>
                <a:gd name="T14" fmla="*/ 0 w 175"/>
                <a:gd name="T15" fmla="*/ 1 h 439"/>
                <a:gd name="T16" fmla="*/ 0 w 175"/>
                <a:gd name="T17" fmla="*/ 1 h 439"/>
                <a:gd name="T18" fmla="*/ 0 w 175"/>
                <a:gd name="T19" fmla="*/ 1 h 439"/>
                <a:gd name="T20" fmla="*/ 0 w 175"/>
                <a:gd name="T21" fmla="*/ 1 h 439"/>
                <a:gd name="T22" fmla="*/ 0 w 175"/>
                <a:gd name="T23" fmla="*/ 1 h 439"/>
                <a:gd name="T24" fmla="*/ 0 w 175"/>
                <a:gd name="T25" fmla="*/ 1 h 439"/>
                <a:gd name="T26" fmla="*/ 0 w 175"/>
                <a:gd name="T27" fmla="*/ 1 h 439"/>
                <a:gd name="T28" fmla="*/ 0 w 175"/>
                <a:gd name="T29" fmla="*/ 1 h 439"/>
                <a:gd name="T30" fmla="*/ 0 w 175"/>
                <a:gd name="T31" fmla="*/ 1 h 439"/>
                <a:gd name="T32" fmla="*/ 0 w 175"/>
                <a:gd name="T33" fmla="*/ 1 h 439"/>
                <a:gd name="T34" fmla="*/ 0 w 175"/>
                <a:gd name="T35" fmla="*/ 1 h 439"/>
                <a:gd name="T36" fmla="*/ 0 w 175"/>
                <a:gd name="T37" fmla="*/ 1 h 439"/>
                <a:gd name="T38" fmla="*/ 0 w 175"/>
                <a:gd name="T39" fmla="*/ 1 h 439"/>
                <a:gd name="T40" fmla="*/ 0 w 175"/>
                <a:gd name="T41" fmla="*/ 1 h 439"/>
                <a:gd name="T42" fmla="*/ 0 w 175"/>
                <a:gd name="T43" fmla="*/ 1 h 439"/>
                <a:gd name="T44" fmla="*/ 0 w 175"/>
                <a:gd name="T45" fmla="*/ 1 h 439"/>
                <a:gd name="T46" fmla="*/ 0 w 175"/>
                <a:gd name="T47" fmla="*/ 1 h 439"/>
                <a:gd name="T48" fmla="*/ 0 w 175"/>
                <a:gd name="T49" fmla="*/ 0 h 43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75"/>
                <a:gd name="T76" fmla="*/ 0 h 439"/>
                <a:gd name="T77" fmla="*/ 175 w 175"/>
                <a:gd name="T78" fmla="*/ 439 h 439"/>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75" h="439">
                  <a:moveTo>
                    <a:pt x="149" y="0"/>
                  </a:moveTo>
                  <a:lnTo>
                    <a:pt x="150" y="3"/>
                  </a:lnTo>
                  <a:lnTo>
                    <a:pt x="153" y="11"/>
                  </a:lnTo>
                  <a:lnTo>
                    <a:pt x="158" y="25"/>
                  </a:lnTo>
                  <a:lnTo>
                    <a:pt x="164" y="43"/>
                  </a:lnTo>
                  <a:lnTo>
                    <a:pt x="168" y="64"/>
                  </a:lnTo>
                  <a:lnTo>
                    <a:pt x="173" y="91"/>
                  </a:lnTo>
                  <a:lnTo>
                    <a:pt x="175" y="120"/>
                  </a:lnTo>
                  <a:lnTo>
                    <a:pt x="175" y="151"/>
                  </a:lnTo>
                  <a:lnTo>
                    <a:pt x="172" y="184"/>
                  </a:lnTo>
                  <a:lnTo>
                    <a:pt x="165" y="220"/>
                  </a:lnTo>
                  <a:lnTo>
                    <a:pt x="153" y="256"/>
                  </a:lnTo>
                  <a:lnTo>
                    <a:pt x="136" y="293"/>
                  </a:lnTo>
                  <a:lnTo>
                    <a:pt x="113" y="331"/>
                  </a:lnTo>
                  <a:lnTo>
                    <a:pt x="83" y="367"/>
                  </a:lnTo>
                  <a:lnTo>
                    <a:pt x="46" y="404"/>
                  </a:lnTo>
                  <a:lnTo>
                    <a:pt x="0" y="439"/>
                  </a:lnTo>
                  <a:lnTo>
                    <a:pt x="7" y="425"/>
                  </a:lnTo>
                  <a:lnTo>
                    <a:pt x="24" y="388"/>
                  </a:lnTo>
                  <a:lnTo>
                    <a:pt x="49" y="333"/>
                  </a:lnTo>
                  <a:lnTo>
                    <a:pt x="76" y="266"/>
                  </a:lnTo>
                  <a:lnTo>
                    <a:pt x="104" y="193"/>
                  </a:lnTo>
                  <a:lnTo>
                    <a:pt x="128" y="121"/>
                  </a:lnTo>
                  <a:lnTo>
                    <a:pt x="144" y="54"/>
                  </a:lnTo>
                  <a:lnTo>
                    <a:pt x="149" y="0"/>
                  </a:lnTo>
                  <a:close/>
                </a:path>
              </a:pathLst>
            </a:custGeom>
            <a:solidFill>
              <a:srgbClr val="9E6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5" name="Freeform 1105">
              <a:extLst>
                <a:ext uri="{FF2B5EF4-FFF2-40B4-BE49-F238E27FC236}">
                  <a16:creationId xmlns:a16="http://schemas.microsoft.com/office/drawing/2014/main" id="{03937421-C9F3-42A7-AD79-DF06AA60E5F4}"/>
                </a:ext>
              </a:extLst>
            </p:cNvPr>
            <p:cNvSpPr>
              <a:spLocks/>
            </p:cNvSpPr>
            <p:nvPr/>
          </p:nvSpPr>
          <p:spPr bwMode="auto">
            <a:xfrm>
              <a:off x="3575" y="3709"/>
              <a:ext cx="77" cy="204"/>
            </a:xfrm>
            <a:custGeom>
              <a:avLst/>
              <a:gdLst>
                <a:gd name="T0" fmla="*/ 0 w 153"/>
                <a:gd name="T1" fmla="*/ 1 h 408"/>
                <a:gd name="T2" fmla="*/ 1 w 153"/>
                <a:gd name="T3" fmla="*/ 1 h 408"/>
                <a:gd name="T4" fmla="*/ 1 w 153"/>
                <a:gd name="T5" fmla="*/ 1 h 408"/>
                <a:gd name="T6" fmla="*/ 1 w 153"/>
                <a:gd name="T7" fmla="*/ 1 h 408"/>
                <a:gd name="T8" fmla="*/ 1 w 153"/>
                <a:gd name="T9" fmla="*/ 1 h 408"/>
                <a:gd name="T10" fmla="*/ 1 w 153"/>
                <a:gd name="T11" fmla="*/ 1 h 408"/>
                <a:gd name="T12" fmla="*/ 1 w 153"/>
                <a:gd name="T13" fmla="*/ 1 h 408"/>
                <a:gd name="T14" fmla="*/ 1 w 153"/>
                <a:gd name="T15" fmla="*/ 1 h 408"/>
                <a:gd name="T16" fmla="*/ 1 w 153"/>
                <a:gd name="T17" fmla="*/ 0 h 408"/>
                <a:gd name="T18" fmla="*/ 1 w 153"/>
                <a:gd name="T19" fmla="*/ 1 h 408"/>
                <a:gd name="T20" fmla="*/ 1 w 153"/>
                <a:gd name="T21" fmla="*/ 1 h 408"/>
                <a:gd name="T22" fmla="*/ 1 w 153"/>
                <a:gd name="T23" fmla="*/ 1 h 408"/>
                <a:gd name="T24" fmla="*/ 1 w 153"/>
                <a:gd name="T25" fmla="*/ 1 h 408"/>
                <a:gd name="T26" fmla="*/ 1 w 153"/>
                <a:gd name="T27" fmla="*/ 1 h 408"/>
                <a:gd name="T28" fmla="*/ 1 w 153"/>
                <a:gd name="T29" fmla="*/ 1 h 408"/>
                <a:gd name="T30" fmla="*/ 1 w 153"/>
                <a:gd name="T31" fmla="*/ 1 h 408"/>
                <a:gd name="T32" fmla="*/ 1 w 153"/>
                <a:gd name="T33" fmla="*/ 1 h 408"/>
                <a:gd name="T34" fmla="*/ 1 w 153"/>
                <a:gd name="T35" fmla="*/ 1 h 408"/>
                <a:gd name="T36" fmla="*/ 1 w 153"/>
                <a:gd name="T37" fmla="*/ 1 h 408"/>
                <a:gd name="T38" fmla="*/ 1 w 153"/>
                <a:gd name="T39" fmla="*/ 1 h 408"/>
                <a:gd name="T40" fmla="*/ 1 w 153"/>
                <a:gd name="T41" fmla="*/ 1 h 408"/>
                <a:gd name="T42" fmla="*/ 1 w 153"/>
                <a:gd name="T43" fmla="*/ 1 h 408"/>
                <a:gd name="T44" fmla="*/ 1 w 153"/>
                <a:gd name="T45" fmla="*/ 1 h 408"/>
                <a:gd name="T46" fmla="*/ 1 w 153"/>
                <a:gd name="T47" fmla="*/ 1 h 408"/>
                <a:gd name="T48" fmla="*/ 0 w 153"/>
                <a:gd name="T49" fmla="*/ 1 h 40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3"/>
                <a:gd name="T76" fmla="*/ 0 h 408"/>
                <a:gd name="T77" fmla="*/ 153 w 153"/>
                <a:gd name="T78" fmla="*/ 408 h 408"/>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3" h="408">
                  <a:moveTo>
                    <a:pt x="0" y="408"/>
                  </a:moveTo>
                  <a:lnTo>
                    <a:pt x="13" y="389"/>
                  </a:lnTo>
                  <a:lnTo>
                    <a:pt x="32" y="349"/>
                  </a:lnTo>
                  <a:lnTo>
                    <a:pt x="56" y="295"/>
                  </a:lnTo>
                  <a:lnTo>
                    <a:pt x="82" y="232"/>
                  </a:lnTo>
                  <a:lnTo>
                    <a:pt x="107" y="165"/>
                  </a:lnTo>
                  <a:lnTo>
                    <a:pt x="128" y="101"/>
                  </a:lnTo>
                  <a:lnTo>
                    <a:pt x="142" y="44"/>
                  </a:lnTo>
                  <a:lnTo>
                    <a:pt x="146" y="0"/>
                  </a:lnTo>
                  <a:lnTo>
                    <a:pt x="147" y="12"/>
                  </a:lnTo>
                  <a:lnTo>
                    <a:pt x="149" y="27"/>
                  </a:lnTo>
                  <a:lnTo>
                    <a:pt x="151" y="45"/>
                  </a:lnTo>
                  <a:lnTo>
                    <a:pt x="152" y="67"/>
                  </a:lnTo>
                  <a:lnTo>
                    <a:pt x="153" y="90"/>
                  </a:lnTo>
                  <a:lnTo>
                    <a:pt x="153" y="116"/>
                  </a:lnTo>
                  <a:lnTo>
                    <a:pt x="152" y="143"/>
                  </a:lnTo>
                  <a:lnTo>
                    <a:pt x="150" y="172"/>
                  </a:lnTo>
                  <a:lnTo>
                    <a:pt x="144" y="202"/>
                  </a:lnTo>
                  <a:lnTo>
                    <a:pt x="135" y="233"/>
                  </a:lnTo>
                  <a:lnTo>
                    <a:pt x="123" y="263"/>
                  </a:lnTo>
                  <a:lnTo>
                    <a:pt x="108" y="294"/>
                  </a:lnTo>
                  <a:lnTo>
                    <a:pt x="89" y="324"/>
                  </a:lnTo>
                  <a:lnTo>
                    <a:pt x="64" y="353"/>
                  </a:lnTo>
                  <a:lnTo>
                    <a:pt x="34" y="382"/>
                  </a:lnTo>
                  <a:lnTo>
                    <a:pt x="0" y="408"/>
                  </a:lnTo>
                  <a:close/>
                </a:path>
              </a:pathLst>
            </a:custGeom>
            <a:solidFill>
              <a:srgbClr val="AD724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6" name="Freeform 1106">
              <a:extLst>
                <a:ext uri="{FF2B5EF4-FFF2-40B4-BE49-F238E27FC236}">
                  <a16:creationId xmlns:a16="http://schemas.microsoft.com/office/drawing/2014/main" id="{4059F7B5-7379-4900-B638-311FA75DC0AB}"/>
                </a:ext>
              </a:extLst>
            </p:cNvPr>
            <p:cNvSpPr>
              <a:spLocks/>
            </p:cNvSpPr>
            <p:nvPr/>
          </p:nvSpPr>
          <p:spPr bwMode="auto">
            <a:xfrm>
              <a:off x="3579" y="3718"/>
              <a:ext cx="71" cy="188"/>
            </a:xfrm>
            <a:custGeom>
              <a:avLst/>
              <a:gdLst>
                <a:gd name="T0" fmla="*/ 0 w 143"/>
                <a:gd name="T1" fmla="*/ 1 h 375"/>
                <a:gd name="T2" fmla="*/ 0 w 143"/>
                <a:gd name="T3" fmla="*/ 1 h 375"/>
                <a:gd name="T4" fmla="*/ 0 w 143"/>
                <a:gd name="T5" fmla="*/ 1 h 375"/>
                <a:gd name="T6" fmla="*/ 0 w 143"/>
                <a:gd name="T7" fmla="*/ 1 h 375"/>
                <a:gd name="T8" fmla="*/ 0 w 143"/>
                <a:gd name="T9" fmla="*/ 1 h 375"/>
                <a:gd name="T10" fmla="*/ 0 w 143"/>
                <a:gd name="T11" fmla="*/ 1 h 375"/>
                <a:gd name="T12" fmla="*/ 0 w 143"/>
                <a:gd name="T13" fmla="*/ 1 h 375"/>
                <a:gd name="T14" fmla="*/ 0 w 143"/>
                <a:gd name="T15" fmla="*/ 1 h 375"/>
                <a:gd name="T16" fmla="*/ 0 w 143"/>
                <a:gd name="T17" fmla="*/ 0 h 375"/>
                <a:gd name="T18" fmla="*/ 0 w 143"/>
                <a:gd name="T19" fmla="*/ 1 h 375"/>
                <a:gd name="T20" fmla="*/ 0 w 143"/>
                <a:gd name="T21" fmla="*/ 1 h 375"/>
                <a:gd name="T22" fmla="*/ 0 w 143"/>
                <a:gd name="T23" fmla="*/ 1 h 375"/>
                <a:gd name="T24" fmla="*/ 0 w 143"/>
                <a:gd name="T25" fmla="*/ 1 h 375"/>
                <a:gd name="T26" fmla="*/ 0 w 143"/>
                <a:gd name="T27" fmla="*/ 1 h 375"/>
                <a:gd name="T28" fmla="*/ 0 w 143"/>
                <a:gd name="T29" fmla="*/ 1 h 375"/>
                <a:gd name="T30" fmla="*/ 0 w 143"/>
                <a:gd name="T31" fmla="*/ 1 h 375"/>
                <a:gd name="T32" fmla="*/ 0 w 143"/>
                <a:gd name="T33" fmla="*/ 1 h 37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3"/>
                <a:gd name="T52" fmla="*/ 0 h 375"/>
                <a:gd name="T53" fmla="*/ 143 w 143"/>
                <a:gd name="T54" fmla="*/ 375 h 375"/>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3" h="375">
                  <a:moveTo>
                    <a:pt x="0" y="375"/>
                  </a:moveTo>
                  <a:lnTo>
                    <a:pt x="17" y="350"/>
                  </a:lnTo>
                  <a:lnTo>
                    <a:pt x="39" y="309"/>
                  </a:lnTo>
                  <a:lnTo>
                    <a:pt x="63" y="256"/>
                  </a:lnTo>
                  <a:lnTo>
                    <a:pt x="87" y="196"/>
                  </a:lnTo>
                  <a:lnTo>
                    <a:pt x="109" y="136"/>
                  </a:lnTo>
                  <a:lnTo>
                    <a:pt x="127" y="79"/>
                  </a:lnTo>
                  <a:lnTo>
                    <a:pt x="139" y="32"/>
                  </a:lnTo>
                  <a:lnTo>
                    <a:pt x="143" y="0"/>
                  </a:lnTo>
                  <a:lnTo>
                    <a:pt x="143" y="43"/>
                  </a:lnTo>
                  <a:lnTo>
                    <a:pt x="140" y="90"/>
                  </a:lnTo>
                  <a:lnTo>
                    <a:pt x="133" y="140"/>
                  </a:lnTo>
                  <a:lnTo>
                    <a:pt x="122" y="192"/>
                  </a:lnTo>
                  <a:lnTo>
                    <a:pt x="105" y="243"/>
                  </a:lnTo>
                  <a:lnTo>
                    <a:pt x="79" y="293"/>
                  </a:lnTo>
                  <a:lnTo>
                    <a:pt x="45" y="337"/>
                  </a:lnTo>
                  <a:lnTo>
                    <a:pt x="0" y="375"/>
                  </a:lnTo>
                  <a:close/>
                </a:path>
              </a:pathLst>
            </a:custGeom>
            <a:solidFill>
              <a:srgbClr val="BA7F6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7" name="Freeform 1107">
              <a:extLst>
                <a:ext uri="{FF2B5EF4-FFF2-40B4-BE49-F238E27FC236}">
                  <a16:creationId xmlns:a16="http://schemas.microsoft.com/office/drawing/2014/main" id="{2B631EAF-D5EF-4771-9975-AB2CABEC72D5}"/>
                </a:ext>
              </a:extLst>
            </p:cNvPr>
            <p:cNvSpPr>
              <a:spLocks/>
            </p:cNvSpPr>
            <p:nvPr/>
          </p:nvSpPr>
          <p:spPr bwMode="auto">
            <a:xfrm>
              <a:off x="3582" y="3728"/>
              <a:ext cx="70" cy="172"/>
            </a:xfrm>
            <a:custGeom>
              <a:avLst/>
              <a:gdLst>
                <a:gd name="T0" fmla="*/ 0 w 140"/>
                <a:gd name="T1" fmla="*/ 1 h 343"/>
                <a:gd name="T2" fmla="*/ 1 w 140"/>
                <a:gd name="T3" fmla="*/ 1 h 343"/>
                <a:gd name="T4" fmla="*/ 1 w 140"/>
                <a:gd name="T5" fmla="*/ 1 h 343"/>
                <a:gd name="T6" fmla="*/ 1 w 140"/>
                <a:gd name="T7" fmla="*/ 1 h 343"/>
                <a:gd name="T8" fmla="*/ 1 w 140"/>
                <a:gd name="T9" fmla="*/ 1 h 343"/>
                <a:gd name="T10" fmla="*/ 1 w 140"/>
                <a:gd name="T11" fmla="*/ 1 h 343"/>
                <a:gd name="T12" fmla="*/ 1 w 140"/>
                <a:gd name="T13" fmla="*/ 1 h 343"/>
                <a:gd name="T14" fmla="*/ 1 w 140"/>
                <a:gd name="T15" fmla="*/ 1 h 343"/>
                <a:gd name="T16" fmla="*/ 1 w 140"/>
                <a:gd name="T17" fmla="*/ 0 h 343"/>
                <a:gd name="T18" fmla="*/ 1 w 140"/>
                <a:gd name="T19" fmla="*/ 1 h 343"/>
                <a:gd name="T20" fmla="*/ 1 w 140"/>
                <a:gd name="T21" fmla="*/ 1 h 343"/>
                <a:gd name="T22" fmla="*/ 1 w 140"/>
                <a:gd name="T23" fmla="*/ 1 h 343"/>
                <a:gd name="T24" fmla="*/ 1 w 140"/>
                <a:gd name="T25" fmla="*/ 1 h 343"/>
                <a:gd name="T26" fmla="*/ 1 w 140"/>
                <a:gd name="T27" fmla="*/ 1 h 343"/>
                <a:gd name="T28" fmla="*/ 1 w 140"/>
                <a:gd name="T29" fmla="*/ 1 h 343"/>
                <a:gd name="T30" fmla="*/ 1 w 140"/>
                <a:gd name="T31" fmla="*/ 1 h 343"/>
                <a:gd name="T32" fmla="*/ 0 w 140"/>
                <a:gd name="T33" fmla="*/ 1 h 3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0"/>
                <a:gd name="T52" fmla="*/ 0 h 343"/>
                <a:gd name="T53" fmla="*/ 140 w 140"/>
                <a:gd name="T54" fmla="*/ 343 h 34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0" h="343">
                  <a:moveTo>
                    <a:pt x="0" y="343"/>
                  </a:moveTo>
                  <a:lnTo>
                    <a:pt x="23" y="313"/>
                  </a:lnTo>
                  <a:lnTo>
                    <a:pt x="47" y="269"/>
                  </a:lnTo>
                  <a:lnTo>
                    <a:pt x="71" y="216"/>
                  </a:lnTo>
                  <a:lnTo>
                    <a:pt x="93" y="161"/>
                  </a:lnTo>
                  <a:lnTo>
                    <a:pt x="112" y="107"/>
                  </a:lnTo>
                  <a:lnTo>
                    <a:pt x="127" y="58"/>
                  </a:lnTo>
                  <a:lnTo>
                    <a:pt x="137" y="20"/>
                  </a:lnTo>
                  <a:lnTo>
                    <a:pt x="140" y="0"/>
                  </a:lnTo>
                  <a:lnTo>
                    <a:pt x="138" y="57"/>
                  </a:lnTo>
                  <a:lnTo>
                    <a:pt x="130" y="112"/>
                  </a:lnTo>
                  <a:lnTo>
                    <a:pt x="115" y="164"/>
                  </a:lnTo>
                  <a:lnTo>
                    <a:pt x="96" y="213"/>
                  </a:lnTo>
                  <a:lnTo>
                    <a:pt x="74" y="255"/>
                  </a:lnTo>
                  <a:lnTo>
                    <a:pt x="50" y="292"/>
                  </a:lnTo>
                  <a:lnTo>
                    <a:pt x="25" y="321"/>
                  </a:lnTo>
                  <a:lnTo>
                    <a:pt x="0" y="343"/>
                  </a:lnTo>
                  <a:close/>
                </a:path>
              </a:pathLst>
            </a:custGeom>
            <a:solidFill>
              <a:srgbClr val="C98C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8" name="Freeform 1108">
              <a:extLst>
                <a:ext uri="{FF2B5EF4-FFF2-40B4-BE49-F238E27FC236}">
                  <a16:creationId xmlns:a16="http://schemas.microsoft.com/office/drawing/2014/main" id="{D7B5256E-E33D-48FC-8AF1-1C138F063A46}"/>
                </a:ext>
              </a:extLst>
            </p:cNvPr>
            <p:cNvSpPr>
              <a:spLocks/>
            </p:cNvSpPr>
            <p:nvPr/>
          </p:nvSpPr>
          <p:spPr bwMode="auto">
            <a:xfrm>
              <a:off x="3585" y="3737"/>
              <a:ext cx="69" cy="157"/>
            </a:xfrm>
            <a:custGeom>
              <a:avLst/>
              <a:gdLst>
                <a:gd name="T0" fmla="*/ 1 w 138"/>
                <a:gd name="T1" fmla="*/ 0 h 312"/>
                <a:gd name="T2" fmla="*/ 1 w 138"/>
                <a:gd name="T3" fmla="*/ 1 h 312"/>
                <a:gd name="T4" fmla="*/ 1 w 138"/>
                <a:gd name="T5" fmla="*/ 1 h 312"/>
                <a:gd name="T6" fmla="*/ 1 w 138"/>
                <a:gd name="T7" fmla="*/ 1 h 312"/>
                <a:gd name="T8" fmla="*/ 1 w 138"/>
                <a:gd name="T9" fmla="*/ 1 h 312"/>
                <a:gd name="T10" fmla="*/ 1 w 138"/>
                <a:gd name="T11" fmla="*/ 1 h 312"/>
                <a:gd name="T12" fmla="*/ 1 w 138"/>
                <a:gd name="T13" fmla="*/ 1 h 312"/>
                <a:gd name="T14" fmla="*/ 1 w 138"/>
                <a:gd name="T15" fmla="*/ 1 h 312"/>
                <a:gd name="T16" fmla="*/ 0 w 138"/>
                <a:gd name="T17" fmla="*/ 1 h 312"/>
                <a:gd name="T18" fmla="*/ 1 w 138"/>
                <a:gd name="T19" fmla="*/ 1 h 312"/>
                <a:gd name="T20" fmla="*/ 1 w 138"/>
                <a:gd name="T21" fmla="*/ 1 h 312"/>
                <a:gd name="T22" fmla="*/ 1 w 138"/>
                <a:gd name="T23" fmla="*/ 1 h 312"/>
                <a:gd name="T24" fmla="*/ 1 w 138"/>
                <a:gd name="T25" fmla="*/ 1 h 312"/>
                <a:gd name="T26" fmla="*/ 1 w 138"/>
                <a:gd name="T27" fmla="*/ 1 h 312"/>
                <a:gd name="T28" fmla="*/ 1 w 138"/>
                <a:gd name="T29" fmla="*/ 1 h 312"/>
                <a:gd name="T30" fmla="*/ 1 w 138"/>
                <a:gd name="T31" fmla="*/ 1 h 312"/>
                <a:gd name="T32" fmla="*/ 1 w 138"/>
                <a:gd name="T33" fmla="*/ 0 h 3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38"/>
                <a:gd name="T52" fmla="*/ 0 h 312"/>
                <a:gd name="T53" fmla="*/ 138 w 138"/>
                <a:gd name="T54" fmla="*/ 312 h 31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38" h="312">
                  <a:moveTo>
                    <a:pt x="138" y="0"/>
                  </a:moveTo>
                  <a:lnTo>
                    <a:pt x="135" y="10"/>
                  </a:lnTo>
                  <a:lnTo>
                    <a:pt x="127" y="38"/>
                  </a:lnTo>
                  <a:lnTo>
                    <a:pt x="116" y="78"/>
                  </a:lnTo>
                  <a:lnTo>
                    <a:pt x="98" y="127"/>
                  </a:lnTo>
                  <a:lnTo>
                    <a:pt x="79" y="179"/>
                  </a:lnTo>
                  <a:lnTo>
                    <a:pt x="56" y="230"/>
                  </a:lnTo>
                  <a:lnTo>
                    <a:pt x="29" y="276"/>
                  </a:lnTo>
                  <a:lnTo>
                    <a:pt x="0" y="312"/>
                  </a:lnTo>
                  <a:lnTo>
                    <a:pt x="6" y="308"/>
                  </a:lnTo>
                  <a:lnTo>
                    <a:pt x="22" y="293"/>
                  </a:lnTo>
                  <a:lnTo>
                    <a:pt x="44" y="268"/>
                  </a:lnTo>
                  <a:lnTo>
                    <a:pt x="71" y="234"/>
                  </a:lnTo>
                  <a:lnTo>
                    <a:pt x="96" y="190"/>
                  </a:lnTo>
                  <a:lnTo>
                    <a:pt x="118" y="136"/>
                  </a:lnTo>
                  <a:lnTo>
                    <a:pt x="133" y="73"/>
                  </a:lnTo>
                  <a:lnTo>
                    <a:pt x="138" y="0"/>
                  </a:lnTo>
                  <a:close/>
                </a:path>
              </a:pathLst>
            </a:custGeom>
            <a:solidFill>
              <a:srgbClr val="D899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29" name="Freeform 1109">
              <a:extLst>
                <a:ext uri="{FF2B5EF4-FFF2-40B4-BE49-F238E27FC236}">
                  <a16:creationId xmlns:a16="http://schemas.microsoft.com/office/drawing/2014/main" id="{289A6D95-CE69-4AE3-9275-C5B6FCAA4129}"/>
                </a:ext>
              </a:extLst>
            </p:cNvPr>
            <p:cNvSpPr>
              <a:spLocks/>
            </p:cNvSpPr>
            <p:nvPr/>
          </p:nvSpPr>
          <p:spPr bwMode="auto">
            <a:xfrm>
              <a:off x="2976" y="3203"/>
              <a:ext cx="59" cy="17"/>
            </a:xfrm>
            <a:custGeom>
              <a:avLst/>
              <a:gdLst>
                <a:gd name="T0" fmla="*/ 1 w 117"/>
                <a:gd name="T1" fmla="*/ 1 h 34"/>
                <a:gd name="T2" fmla="*/ 1 w 117"/>
                <a:gd name="T3" fmla="*/ 1 h 34"/>
                <a:gd name="T4" fmla="*/ 1 w 117"/>
                <a:gd name="T5" fmla="*/ 1 h 34"/>
                <a:gd name="T6" fmla="*/ 1 w 117"/>
                <a:gd name="T7" fmla="*/ 1 h 34"/>
                <a:gd name="T8" fmla="*/ 1 w 117"/>
                <a:gd name="T9" fmla="*/ 1 h 34"/>
                <a:gd name="T10" fmla="*/ 1 w 117"/>
                <a:gd name="T11" fmla="*/ 1 h 34"/>
                <a:gd name="T12" fmla="*/ 1 w 117"/>
                <a:gd name="T13" fmla="*/ 1 h 34"/>
                <a:gd name="T14" fmla="*/ 1 w 117"/>
                <a:gd name="T15" fmla="*/ 1 h 34"/>
                <a:gd name="T16" fmla="*/ 0 w 117"/>
                <a:gd name="T17" fmla="*/ 1 h 34"/>
                <a:gd name="T18" fmla="*/ 0 w 117"/>
                <a:gd name="T19" fmla="*/ 1 h 34"/>
                <a:gd name="T20" fmla="*/ 0 w 117"/>
                <a:gd name="T21" fmla="*/ 1 h 34"/>
                <a:gd name="T22" fmla="*/ 1 w 117"/>
                <a:gd name="T23" fmla="*/ 1 h 34"/>
                <a:gd name="T24" fmla="*/ 1 w 117"/>
                <a:gd name="T25" fmla="*/ 1 h 34"/>
                <a:gd name="T26" fmla="*/ 1 w 117"/>
                <a:gd name="T27" fmla="*/ 1 h 34"/>
                <a:gd name="T28" fmla="*/ 1 w 117"/>
                <a:gd name="T29" fmla="*/ 0 h 34"/>
                <a:gd name="T30" fmla="*/ 1 w 117"/>
                <a:gd name="T31" fmla="*/ 1 h 34"/>
                <a:gd name="T32" fmla="*/ 1 w 117"/>
                <a:gd name="T33" fmla="*/ 1 h 34"/>
                <a:gd name="T34" fmla="*/ 1 w 117"/>
                <a:gd name="T35" fmla="*/ 1 h 34"/>
                <a:gd name="T36" fmla="*/ 1 w 117"/>
                <a:gd name="T37" fmla="*/ 1 h 34"/>
                <a:gd name="T38" fmla="*/ 1 w 117"/>
                <a:gd name="T39" fmla="*/ 1 h 34"/>
                <a:gd name="T40" fmla="*/ 1 w 117"/>
                <a:gd name="T41" fmla="*/ 1 h 3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
                <a:gd name="T64" fmla="*/ 0 h 34"/>
                <a:gd name="T65" fmla="*/ 117 w 117"/>
                <a:gd name="T66" fmla="*/ 34 h 34"/>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 h="34">
                  <a:moveTo>
                    <a:pt x="103" y="34"/>
                  </a:moveTo>
                  <a:lnTo>
                    <a:pt x="100" y="32"/>
                  </a:lnTo>
                  <a:lnTo>
                    <a:pt x="91" y="28"/>
                  </a:lnTo>
                  <a:lnTo>
                    <a:pt x="78" y="22"/>
                  </a:lnTo>
                  <a:lnTo>
                    <a:pt x="62" y="16"/>
                  </a:lnTo>
                  <a:lnTo>
                    <a:pt x="45" y="11"/>
                  </a:lnTo>
                  <a:lnTo>
                    <a:pt x="28" y="11"/>
                  </a:lnTo>
                  <a:lnTo>
                    <a:pt x="12" y="17"/>
                  </a:lnTo>
                  <a:lnTo>
                    <a:pt x="0" y="29"/>
                  </a:lnTo>
                  <a:lnTo>
                    <a:pt x="0" y="26"/>
                  </a:lnTo>
                  <a:lnTo>
                    <a:pt x="0" y="21"/>
                  </a:lnTo>
                  <a:lnTo>
                    <a:pt x="3" y="14"/>
                  </a:lnTo>
                  <a:lnTo>
                    <a:pt x="10" y="7"/>
                  </a:lnTo>
                  <a:lnTo>
                    <a:pt x="24" y="1"/>
                  </a:lnTo>
                  <a:lnTo>
                    <a:pt x="45" y="0"/>
                  </a:lnTo>
                  <a:lnTo>
                    <a:pt x="75" y="4"/>
                  </a:lnTo>
                  <a:lnTo>
                    <a:pt x="117" y="16"/>
                  </a:lnTo>
                  <a:lnTo>
                    <a:pt x="117" y="19"/>
                  </a:lnTo>
                  <a:lnTo>
                    <a:pt x="116" y="26"/>
                  </a:lnTo>
                  <a:lnTo>
                    <a:pt x="113" y="32"/>
                  </a:lnTo>
                  <a:lnTo>
                    <a:pt x="103" y="34"/>
                  </a:lnTo>
                  <a:close/>
                </a:path>
              </a:pathLst>
            </a:custGeom>
            <a:solidFill>
              <a:srgbClr val="9E6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30" name="Freeform 1110">
              <a:extLst>
                <a:ext uri="{FF2B5EF4-FFF2-40B4-BE49-F238E27FC236}">
                  <a16:creationId xmlns:a16="http://schemas.microsoft.com/office/drawing/2014/main" id="{C99E57DA-EA0D-45D3-B4AD-97D0D3CACDF7}"/>
                </a:ext>
              </a:extLst>
            </p:cNvPr>
            <p:cNvSpPr>
              <a:spLocks/>
            </p:cNvSpPr>
            <p:nvPr/>
          </p:nvSpPr>
          <p:spPr bwMode="auto">
            <a:xfrm>
              <a:off x="3066" y="3186"/>
              <a:ext cx="48" cy="26"/>
            </a:xfrm>
            <a:custGeom>
              <a:avLst/>
              <a:gdLst>
                <a:gd name="T0" fmla="*/ 0 w 96"/>
                <a:gd name="T1" fmla="*/ 0 h 53"/>
                <a:gd name="T2" fmla="*/ 0 w 96"/>
                <a:gd name="T3" fmla="*/ 0 h 53"/>
                <a:gd name="T4" fmla="*/ 1 w 96"/>
                <a:gd name="T5" fmla="*/ 0 h 53"/>
                <a:gd name="T6" fmla="*/ 1 w 96"/>
                <a:gd name="T7" fmla="*/ 0 h 53"/>
                <a:gd name="T8" fmla="*/ 1 w 96"/>
                <a:gd name="T9" fmla="*/ 0 h 53"/>
                <a:gd name="T10" fmla="*/ 1 w 96"/>
                <a:gd name="T11" fmla="*/ 0 h 53"/>
                <a:gd name="T12" fmla="*/ 1 w 96"/>
                <a:gd name="T13" fmla="*/ 0 h 53"/>
                <a:gd name="T14" fmla="*/ 1 w 96"/>
                <a:gd name="T15" fmla="*/ 0 h 53"/>
                <a:gd name="T16" fmla="*/ 1 w 96"/>
                <a:gd name="T17" fmla="*/ 0 h 53"/>
                <a:gd name="T18" fmla="*/ 1 w 96"/>
                <a:gd name="T19" fmla="*/ 0 h 53"/>
                <a:gd name="T20" fmla="*/ 1 w 96"/>
                <a:gd name="T21" fmla="*/ 0 h 53"/>
                <a:gd name="T22" fmla="*/ 1 w 96"/>
                <a:gd name="T23" fmla="*/ 0 h 53"/>
                <a:gd name="T24" fmla="*/ 1 w 96"/>
                <a:gd name="T25" fmla="*/ 0 h 53"/>
                <a:gd name="T26" fmla="*/ 1 w 96"/>
                <a:gd name="T27" fmla="*/ 0 h 53"/>
                <a:gd name="T28" fmla="*/ 1 w 96"/>
                <a:gd name="T29" fmla="*/ 0 h 53"/>
                <a:gd name="T30" fmla="*/ 1 w 96"/>
                <a:gd name="T31" fmla="*/ 0 h 53"/>
                <a:gd name="T32" fmla="*/ 1 w 96"/>
                <a:gd name="T33" fmla="*/ 0 h 53"/>
                <a:gd name="T34" fmla="*/ 0 w 96"/>
                <a:gd name="T35" fmla="*/ 0 h 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53"/>
                <a:gd name="T56" fmla="*/ 96 w 96"/>
                <a:gd name="T57" fmla="*/ 53 h 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53">
                  <a:moveTo>
                    <a:pt x="0" y="35"/>
                  </a:moveTo>
                  <a:lnTo>
                    <a:pt x="0" y="53"/>
                  </a:lnTo>
                  <a:lnTo>
                    <a:pt x="4" y="50"/>
                  </a:lnTo>
                  <a:lnTo>
                    <a:pt x="12" y="42"/>
                  </a:lnTo>
                  <a:lnTo>
                    <a:pt x="24" y="31"/>
                  </a:lnTo>
                  <a:lnTo>
                    <a:pt x="39" y="21"/>
                  </a:lnTo>
                  <a:lnTo>
                    <a:pt x="55" y="12"/>
                  </a:lnTo>
                  <a:lnTo>
                    <a:pt x="70" y="7"/>
                  </a:lnTo>
                  <a:lnTo>
                    <a:pt x="85" y="8"/>
                  </a:lnTo>
                  <a:lnTo>
                    <a:pt x="96" y="19"/>
                  </a:lnTo>
                  <a:lnTo>
                    <a:pt x="96" y="16"/>
                  </a:lnTo>
                  <a:lnTo>
                    <a:pt x="94" y="12"/>
                  </a:lnTo>
                  <a:lnTo>
                    <a:pt x="90" y="6"/>
                  </a:lnTo>
                  <a:lnTo>
                    <a:pt x="82" y="1"/>
                  </a:lnTo>
                  <a:lnTo>
                    <a:pt x="71" y="0"/>
                  </a:lnTo>
                  <a:lnTo>
                    <a:pt x="53" y="4"/>
                  </a:lnTo>
                  <a:lnTo>
                    <a:pt x="30" y="15"/>
                  </a:lnTo>
                  <a:lnTo>
                    <a:pt x="0" y="35"/>
                  </a:lnTo>
                  <a:close/>
                </a:path>
              </a:pathLst>
            </a:custGeom>
            <a:solidFill>
              <a:srgbClr val="9E663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31" name="Freeform 1111">
              <a:extLst>
                <a:ext uri="{FF2B5EF4-FFF2-40B4-BE49-F238E27FC236}">
                  <a16:creationId xmlns:a16="http://schemas.microsoft.com/office/drawing/2014/main" id="{50FEEF88-6BC0-404D-AC45-F58C428C17FA}"/>
                </a:ext>
              </a:extLst>
            </p:cNvPr>
            <p:cNvSpPr>
              <a:spLocks/>
            </p:cNvSpPr>
            <p:nvPr/>
          </p:nvSpPr>
          <p:spPr bwMode="auto">
            <a:xfrm>
              <a:off x="3114" y="3513"/>
              <a:ext cx="46" cy="21"/>
            </a:xfrm>
            <a:custGeom>
              <a:avLst/>
              <a:gdLst>
                <a:gd name="T0" fmla="*/ 0 w 92"/>
                <a:gd name="T1" fmla="*/ 1 h 41"/>
                <a:gd name="T2" fmla="*/ 1 w 92"/>
                <a:gd name="T3" fmla="*/ 1 h 41"/>
                <a:gd name="T4" fmla="*/ 1 w 92"/>
                <a:gd name="T5" fmla="*/ 1 h 41"/>
                <a:gd name="T6" fmla="*/ 1 w 92"/>
                <a:gd name="T7" fmla="*/ 1 h 41"/>
                <a:gd name="T8" fmla="*/ 1 w 92"/>
                <a:gd name="T9" fmla="*/ 0 h 41"/>
                <a:gd name="T10" fmla="*/ 0 w 92"/>
                <a:gd name="T11" fmla="*/ 1 h 41"/>
                <a:gd name="T12" fmla="*/ 0 60000 65536"/>
                <a:gd name="T13" fmla="*/ 0 60000 65536"/>
                <a:gd name="T14" fmla="*/ 0 60000 65536"/>
                <a:gd name="T15" fmla="*/ 0 60000 65536"/>
                <a:gd name="T16" fmla="*/ 0 60000 65536"/>
                <a:gd name="T17" fmla="*/ 0 60000 65536"/>
                <a:gd name="T18" fmla="*/ 0 w 92"/>
                <a:gd name="T19" fmla="*/ 0 h 41"/>
                <a:gd name="T20" fmla="*/ 92 w 92"/>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92" h="41">
                  <a:moveTo>
                    <a:pt x="0" y="38"/>
                  </a:moveTo>
                  <a:lnTo>
                    <a:pt x="16" y="19"/>
                  </a:lnTo>
                  <a:lnTo>
                    <a:pt x="76" y="41"/>
                  </a:lnTo>
                  <a:lnTo>
                    <a:pt x="92" y="16"/>
                  </a:lnTo>
                  <a:lnTo>
                    <a:pt x="15" y="0"/>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sp>
          <p:nvSpPr>
            <p:cNvPr id="83032" name="Freeform 1112">
              <a:extLst>
                <a:ext uri="{FF2B5EF4-FFF2-40B4-BE49-F238E27FC236}">
                  <a16:creationId xmlns:a16="http://schemas.microsoft.com/office/drawing/2014/main" id="{131B9471-0FBC-4A52-ACEF-EE9838E78D19}"/>
                </a:ext>
              </a:extLst>
            </p:cNvPr>
            <p:cNvSpPr>
              <a:spLocks/>
            </p:cNvSpPr>
            <p:nvPr/>
          </p:nvSpPr>
          <p:spPr bwMode="auto">
            <a:xfrm>
              <a:off x="3107" y="3489"/>
              <a:ext cx="53" cy="23"/>
            </a:xfrm>
            <a:custGeom>
              <a:avLst/>
              <a:gdLst>
                <a:gd name="T0" fmla="*/ 0 w 106"/>
                <a:gd name="T1" fmla="*/ 1 h 45"/>
                <a:gd name="T2" fmla="*/ 1 w 106"/>
                <a:gd name="T3" fmla="*/ 1 h 45"/>
                <a:gd name="T4" fmla="*/ 1 w 106"/>
                <a:gd name="T5" fmla="*/ 1 h 45"/>
                <a:gd name="T6" fmla="*/ 1 w 106"/>
                <a:gd name="T7" fmla="*/ 1 h 45"/>
                <a:gd name="T8" fmla="*/ 1 w 106"/>
                <a:gd name="T9" fmla="*/ 0 h 45"/>
                <a:gd name="T10" fmla="*/ 0 w 106"/>
                <a:gd name="T11" fmla="*/ 1 h 45"/>
                <a:gd name="T12" fmla="*/ 0 60000 65536"/>
                <a:gd name="T13" fmla="*/ 0 60000 65536"/>
                <a:gd name="T14" fmla="*/ 0 60000 65536"/>
                <a:gd name="T15" fmla="*/ 0 60000 65536"/>
                <a:gd name="T16" fmla="*/ 0 60000 65536"/>
                <a:gd name="T17" fmla="*/ 0 60000 65536"/>
                <a:gd name="T18" fmla="*/ 0 w 106"/>
                <a:gd name="T19" fmla="*/ 0 h 45"/>
                <a:gd name="T20" fmla="*/ 106 w 106"/>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6" h="45">
                  <a:moveTo>
                    <a:pt x="0" y="38"/>
                  </a:moveTo>
                  <a:lnTo>
                    <a:pt x="24" y="19"/>
                  </a:lnTo>
                  <a:lnTo>
                    <a:pt x="106" y="45"/>
                  </a:lnTo>
                  <a:lnTo>
                    <a:pt x="101" y="17"/>
                  </a:lnTo>
                  <a:lnTo>
                    <a:pt x="19" y="0"/>
                  </a:lnTo>
                  <a:lnTo>
                    <a:pt x="0"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it-IT"/>
            </a:p>
          </p:txBody>
        </p:sp>
      </p:grpSp>
      <p:sp>
        <p:nvSpPr>
          <p:cNvPr id="82949" name="Segnaposto data 1">
            <a:extLst>
              <a:ext uri="{FF2B5EF4-FFF2-40B4-BE49-F238E27FC236}">
                <a16:creationId xmlns:a16="http://schemas.microsoft.com/office/drawing/2014/main" id="{FE901FA4-525B-42C7-862E-98A23212B90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B37EC80C-1663-4746-9614-137D00157C7E}"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82950" name="Segnaposto piè di pagina 2">
            <a:extLst>
              <a:ext uri="{FF2B5EF4-FFF2-40B4-BE49-F238E27FC236}">
                <a16:creationId xmlns:a16="http://schemas.microsoft.com/office/drawing/2014/main" id="{A1F91280-2F31-4A77-BA9C-EF161B2F5AC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82951" name="Segnaposto numero diapositiva 3">
            <a:extLst>
              <a:ext uri="{FF2B5EF4-FFF2-40B4-BE49-F238E27FC236}">
                <a16:creationId xmlns:a16="http://schemas.microsoft.com/office/drawing/2014/main" id="{C1CA3ADC-E5EC-45FE-9959-E0EE5D1223EE}"/>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03FE73BD-B5C5-47E1-B8B3-9424399DDC5A}" type="slidenum">
              <a:rPr lang="it-IT" altLang="it-IT" sz="800" smtClean="0">
                <a:solidFill>
                  <a:srgbClr val="000000"/>
                </a:solidFill>
              </a:rPr>
              <a:pPr fontAlgn="base">
                <a:spcBef>
                  <a:spcPct val="0"/>
                </a:spcBef>
                <a:spcAft>
                  <a:spcPct val="0"/>
                </a:spcAft>
                <a:buFontTx/>
                <a:buNone/>
              </a:pPr>
              <a:t>47</a:t>
            </a:fld>
            <a:endParaRPr lang="it-IT" altLang="it-IT" sz="800">
              <a:solidFill>
                <a:srgbClr val="00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2" name="Rectangle 2">
            <a:extLst>
              <a:ext uri="{FF2B5EF4-FFF2-40B4-BE49-F238E27FC236}">
                <a16:creationId xmlns:a16="http://schemas.microsoft.com/office/drawing/2014/main" id="{822A44B7-4C30-4881-A148-987CD96E6638}"/>
              </a:ext>
            </a:extLst>
          </p:cNvPr>
          <p:cNvSpPr>
            <a:spLocks noGrp="1" noChangeArrowheads="1"/>
          </p:cNvSpPr>
          <p:nvPr>
            <p:ph type="title"/>
          </p:nvPr>
        </p:nvSpPr>
        <p:spPr>
          <a:xfrm>
            <a:off x="838200" y="1143000"/>
            <a:ext cx="7793038" cy="485775"/>
          </a:xfrm>
        </p:spPr>
        <p:txBody>
          <a:bodyPr rtlCol="0">
            <a:normAutofit fontScale="90000"/>
          </a:bodyPr>
          <a:lstStyle/>
          <a:p>
            <a:pPr eaLnBrk="1" fontAlgn="auto" hangingPunct="1">
              <a:spcAft>
                <a:spcPts val="0"/>
              </a:spcAft>
              <a:defRPr/>
            </a:pPr>
            <a:r>
              <a:rPr lang="it-IT" altLang="it-IT" sz="4000" dirty="0">
                <a:solidFill>
                  <a:schemeClr val="accent6">
                    <a:lumMod val="75000"/>
                  </a:schemeClr>
                </a:solidFill>
              </a:rPr>
              <a:t>I vantaggi della marca</a:t>
            </a:r>
            <a:br>
              <a:rPr lang="it-IT" altLang="it-IT" sz="4000" dirty="0">
                <a:solidFill>
                  <a:schemeClr val="accent6">
                    <a:lumMod val="75000"/>
                  </a:schemeClr>
                </a:solidFill>
              </a:rPr>
            </a:br>
            <a:endParaRPr lang="it-IT" altLang="it-IT" sz="4000" dirty="0">
              <a:solidFill>
                <a:schemeClr val="accent6">
                  <a:lumMod val="75000"/>
                </a:schemeClr>
              </a:solidFill>
            </a:endParaRPr>
          </a:p>
        </p:txBody>
      </p:sp>
      <p:sp>
        <p:nvSpPr>
          <p:cNvPr id="83971" name="Text Box 3">
            <a:extLst>
              <a:ext uri="{FF2B5EF4-FFF2-40B4-BE49-F238E27FC236}">
                <a16:creationId xmlns:a16="http://schemas.microsoft.com/office/drawing/2014/main" id="{4082F886-E534-47D9-8058-D0D7DA712FB9}"/>
              </a:ext>
            </a:extLst>
          </p:cNvPr>
          <p:cNvSpPr txBox="1">
            <a:spLocks noChangeArrowheads="1"/>
          </p:cNvSpPr>
          <p:nvPr/>
        </p:nvSpPr>
        <p:spPr bwMode="auto">
          <a:xfrm>
            <a:off x="457200" y="1406525"/>
            <a:ext cx="8229600" cy="466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it-IT" altLang="it-IT" sz="2200" b="0">
                <a:latin typeface="Tahoma" panose="020B0604030504040204" pitchFamily="34" charset="0"/>
              </a:rPr>
              <a:t>Semplificazione nell’evasione degli ordini</a:t>
            </a:r>
          </a:p>
          <a:p>
            <a:pPr eaLnBrk="1" hangingPunct="1">
              <a:spcBef>
                <a:spcPct val="50000"/>
              </a:spcBef>
              <a:buFontTx/>
              <a:buNone/>
            </a:pPr>
            <a:r>
              <a:rPr lang="it-IT" altLang="it-IT" sz="2200" b="0">
                <a:latin typeface="Tahoma" panose="020B0604030504040204" pitchFamily="34" charset="0"/>
              </a:rPr>
              <a:t>Il nome di marca e il marchio di fabbrica offrono protezione legale</a:t>
            </a:r>
          </a:p>
          <a:p>
            <a:pPr eaLnBrk="1" hangingPunct="1">
              <a:spcBef>
                <a:spcPct val="50000"/>
              </a:spcBef>
              <a:buFontTx/>
              <a:buNone/>
            </a:pPr>
            <a:r>
              <a:rPr lang="it-IT" altLang="it-IT" sz="2200" b="0">
                <a:latin typeface="Tahoma" panose="020B0604030504040204" pitchFamily="34" charset="0"/>
              </a:rPr>
              <a:t>Favorisce la fedeltà di marca, la protezione dalla concorrenza e un maggiore controllo della programmazione del marketing mix</a:t>
            </a:r>
          </a:p>
          <a:p>
            <a:pPr eaLnBrk="1" hangingPunct="1">
              <a:spcBef>
                <a:spcPct val="50000"/>
              </a:spcBef>
              <a:buFontTx/>
              <a:buNone/>
            </a:pPr>
            <a:r>
              <a:rPr lang="it-IT" altLang="it-IT" sz="2200" b="0">
                <a:latin typeface="Tahoma" panose="020B0604030504040204" pitchFamily="34" charset="0"/>
              </a:rPr>
              <a:t>Facilita la segmentazione del mercato</a:t>
            </a:r>
          </a:p>
          <a:p>
            <a:pPr eaLnBrk="1" hangingPunct="1">
              <a:spcBef>
                <a:spcPct val="50000"/>
              </a:spcBef>
              <a:buFontTx/>
              <a:buNone/>
            </a:pPr>
            <a:r>
              <a:rPr lang="it-IT" altLang="it-IT" sz="2200" b="0">
                <a:latin typeface="Tahoma" panose="020B0604030504040204" pitchFamily="34" charset="0"/>
              </a:rPr>
              <a:t>I rivenditori usano le marche per: accrescere le vendite, identificare i fornitori, sviluppare le preferenze dei consumatori</a:t>
            </a:r>
          </a:p>
          <a:p>
            <a:pPr eaLnBrk="1" hangingPunct="1">
              <a:spcBef>
                <a:spcPct val="50000"/>
              </a:spcBef>
              <a:buFontTx/>
              <a:buNone/>
            </a:pPr>
            <a:r>
              <a:rPr lang="it-IT" altLang="it-IT" sz="2200" b="0">
                <a:latin typeface="Tahoma" panose="020B0604030504040204" pitchFamily="34" charset="0"/>
              </a:rPr>
              <a:t>I consumatori gradiscono le marche perché: consentono di identificare le differenze di qualità e semplificare il processo di acquisto</a:t>
            </a:r>
          </a:p>
        </p:txBody>
      </p:sp>
      <p:sp>
        <p:nvSpPr>
          <p:cNvPr id="83972" name="Segnaposto data 1">
            <a:extLst>
              <a:ext uri="{FF2B5EF4-FFF2-40B4-BE49-F238E27FC236}">
                <a16:creationId xmlns:a16="http://schemas.microsoft.com/office/drawing/2014/main" id="{2E393314-F95C-4415-96EF-4471FF75A646}"/>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B157C52-AA5F-4643-9072-A26A6E71B5C1}"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83973" name="Segnaposto piè di pagina 2">
            <a:extLst>
              <a:ext uri="{FF2B5EF4-FFF2-40B4-BE49-F238E27FC236}">
                <a16:creationId xmlns:a16="http://schemas.microsoft.com/office/drawing/2014/main" id="{BF749A2F-3942-468A-A0E9-B3E8FD5F507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83974" name="Segnaposto numero diapositiva 3">
            <a:extLst>
              <a:ext uri="{FF2B5EF4-FFF2-40B4-BE49-F238E27FC236}">
                <a16:creationId xmlns:a16="http://schemas.microsoft.com/office/drawing/2014/main" id="{381586CB-566B-46F1-9493-DA8DB3A4C5B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0A403DD-3445-4E84-84DF-8A013EB8F07D}" type="slidenum">
              <a:rPr lang="it-IT" altLang="it-IT" sz="800" smtClean="0">
                <a:solidFill>
                  <a:srgbClr val="898989"/>
                </a:solidFill>
              </a:rPr>
              <a:pPr fontAlgn="base">
                <a:spcBef>
                  <a:spcPct val="0"/>
                </a:spcBef>
                <a:spcAft>
                  <a:spcPct val="0"/>
                </a:spcAft>
                <a:buFontTx/>
                <a:buNone/>
              </a:pPr>
              <a:t>48</a:t>
            </a:fld>
            <a:endParaRPr lang="it-IT" altLang="it-IT" sz="800">
              <a:solidFill>
                <a:srgbClr val="898989"/>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Segnaposto contenuto 8">
            <a:extLst>
              <a:ext uri="{FF2B5EF4-FFF2-40B4-BE49-F238E27FC236}">
                <a16:creationId xmlns:a16="http://schemas.microsoft.com/office/drawing/2014/main" id="{7EACD60B-797F-486C-8092-26CF1736D744}"/>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051050" y="908050"/>
            <a:ext cx="5216525" cy="5216525"/>
          </a:xfrm>
        </p:spPr>
      </p:pic>
      <p:sp>
        <p:nvSpPr>
          <p:cNvPr id="84995" name="Segnaposto data 2">
            <a:extLst>
              <a:ext uri="{FF2B5EF4-FFF2-40B4-BE49-F238E27FC236}">
                <a16:creationId xmlns:a16="http://schemas.microsoft.com/office/drawing/2014/main" id="{01C5E890-13B1-429B-81E6-DF8BE0A4A45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6BE1AF2-35FB-4225-8CC1-A6003E7DC2DD}"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84996" name="Segnaposto piè di pagina 3">
            <a:extLst>
              <a:ext uri="{FF2B5EF4-FFF2-40B4-BE49-F238E27FC236}">
                <a16:creationId xmlns:a16="http://schemas.microsoft.com/office/drawing/2014/main" id="{67E49B53-6233-42DE-83FE-14077601F3D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84997" name="Segnaposto numero diapositiva 4">
            <a:extLst>
              <a:ext uri="{FF2B5EF4-FFF2-40B4-BE49-F238E27FC236}">
                <a16:creationId xmlns:a16="http://schemas.microsoft.com/office/drawing/2014/main" id="{9C35E7FB-523D-4AA5-A750-AD89B15ED47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573E33C6-2693-4602-AEE5-E56D31D1E6CB}" type="slidenum">
              <a:rPr lang="it-IT" altLang="it-IT" sz="800" smtClean="0">
                <a:solidFill>
                  <a:srgbClr val="000000"/>
                </a:solidFill>
              </a:rPr>
              <a:pPr fontAlgn="base">
                <a:spcBef>
                  <a:spcPct val="0"/>
                </a:spcBef>
                <a:spcAft>
                  <a:spcPct val="0"/>
                </a:spcAft>
                <a:buFontTx/>
                <a:buNone/>
              </a:pPr>
              <a:t>49</a:t>
            </a:fld>
            <a:endParaRPr lang="it-IT" altLang="it-IT" sz="80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olo 1">
            <a:extLst>
              <a:ext uri="{FF2B5EF4-FFF2-40B4-BE49-F238E27FC236}">
                <a16:creationId xmlns:a16="http://schemas.microsoft.com/office/drawing/2014/main" id="{E61171F9-AA71-49C1-8E76-6604469322D5}"/>
              </a:ext>
            </a:extLst>
          </p:cNvPr>
          <p:cNvSpPr>
            <a:spLocks noGrp="1"/>
          </p:cNvSpPr>
          <p:nvPr>
            <p:ph type="title"/>
          </p:nvPr>
        </p:nvSpPr>
        <p:spPr>
          <a:xfrm>
            <a:off x="395288" y="1268413"/>
            <a:ext cx="8229600" cy="558800"/>
          </a:xfrm>
        </p:spPr>
        <p:txBody>
          <a:bodyPr/>
          <a:lstStyle/>
          <a:p>
            <a:r>
              <a:rPr lang="it-IT" altLang="it-IT">
                <a:latin typeface="Arial" panose="020B0604020202020204" pitchFamily="34" charset="0"/>
                <a:cs typeface="Arial" panose="020B0604020202020204" pitchFamily="34" charset="0"/>
              </a:rPr>
              <a:t>Il portafoglio prodotti </a:t>
            </a:r>
            <a:endParaRPr lang="en-GB" altLang="it-IT">
              <a:latin typeface="Arial" panose="020B0604020202020204" pitchFamily="34" charset="0"/>
              <a:cs typeface="Arial" panose="020B0604020202020204" pitchFamily="34" charset="0"/>
            </a:endParaRPr>
          </a:p>
        </p:txBody>
      </p:sp>
      <p:sp>
        <p:nvSpPr>
          <p:cNvPr id="31747" name="CasellaDiTesto 5">
            <a:extLst>
              <a:ext uri="{FF2B5EF4-FFF2-40B4-BE49-F238E27FC236}">
                <a16:creationId xmlns:a16="http://schemas.microsoft.com/office/drawing/2014/main" id="{3F857C6B-2A80-4BDA-B499-85CB3B5C3A87}"/>
              </a:ext>
            </a:extLst>
          </p:cNvPr>
          <p:cNvSpPr txBox="1">
            <a:spLocks noChangeArrowheads="1"/>
          </p:cNvSpPr>
          <p:nvPr/>
        </p:nvSpPr>
        <p:spPr bwMode="auto">
          <a:xfrm>
            <a:off x="628650" y="2874963"/>
            <a:ext cx="7392988"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400">
                <a:solidFill>
                  <a:srgbClr val="898989"/>
                </a:solidFill>
                <a:latin typeface="Raleway"/>
              </a:rPr>
              <a:t>Gamma / assortimento: insieme di prodotti offerti in vendita da un’impresa in un determinato momento, in termini di</a:t>
            </a:r>
          </a:p>
          <a:p>
            <a:pPr>
              <a:spcBef>
                <a:spcPct val="0"/>
              </a:spcBef>
              <a:buFontTx/>
              <a:buNone/>
            </a:pPr>
            <a:endParaRPr lang="it-IT" altLang="it-IT" sz="1800">
              <a:solidFill>
                <a:srgbClr val="898989"/>
              </a:solidFill>
              <a:latin typeface="Raleway"/>
            </a:endParaRPr>
          </a:p>
          <a:p>
            <a:pPr>
              <a:spcBef>
                <a:spcPct val="0"/>
              </a:spcBef>
              <a:buFontTx/>
              <a:buNone/>
            </a:pPr>
            <a:r>
              <a:rPr lang="it-IT" altLang="it-IT" sz="1800">
                <a:solidFill>
                  <a:srgbClr val="898989"/>
                </a:solidFill>
                <a:latin typeface="Raleway"/>
              </a:rPr>
              <a:t>LINEE di prodotto</a:t>
            </a:r>
          </a:p>
          <a:p>
            <a:pPr>
              <a:spcBef>
                <a:spcPct val="0"/>
              </a:spcBef>
              <a:buFontTx/>
              <a:buNone/>
            </a:pPr>
            <a:r>
              <a:rPr lang="it-IT" altLang="it-IT" sz="1800">
                <a:solidFill>
                  <a:srgbClr val="898989"/>
                </a:solidFill>
                <a:latin typeface="Raleway"/>
              </a:rPr>
              <a:t>MODELLI diversi nella stessa linea</a:t>
            </a:r>
            <a:endParaRPr lang="en-GB" altLang="it-IT" sz="1800">
              <a:solidFill>
                <a:srgbClr val="898989"/>
              </a:solidFill>
              <a:latin typeface="Raleway"/>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olo 1">
            <a:extLst>
              <a:ext uri="{FF2B5EF4-FFF2-40B4-BE49-F238E27FC236}">
                <a16:creationId xmlns:a16="http://schemas.microsoft.com/office/drawing/2014/main" id="{84F7DE2C-4627-49C2-B244-2D2A0FBC4490}"/>
              </a:ext>
            </a:extLst>
          </p:cNvPr>
          <p:cNvSpPr>
            <a:spLocks noGrp="1"/>
          </p:cNvSpPr>
          <p:nvPr>
            <p:ph type="title"/>
          </p:nvPr>
        </p:nvSpPr>
        <p:spPr>
          <a:xfrm>
            <a:off x="447675" y="1052513"/>
            <a:ext cx="8229600" cy="1439862"/>
          </a:xfrm>
        </p:spPr>
        <p:txBody>
          <a:bodyPr/>
          <a:lstStyle/>
          <a:p>
            <a:pPr algn="l"/>
            <a:r>
              <a:rPr lang="it-IT" altLang="it-IT" sz="2000">
                <a:latin typeface="Arial" panose="020B0604020202020204" pitchFamily="34" charset="0"/>
                <a:cs typeface="Arial" panose="020B0604020202020204" pitchFamily="34" charset="0"/>
              </a:rPr>
              <a:t>Marchio grafico</a:t>
            </a:r>
            <a:r>
              <a:rPr lang="it-IT" altLang="it-IT" sz="2000" b="0">
                <a:latin typeface="Arial" panose="020B0604020202020204" pitchFamily="34" charset="0"/>
                <a:cs typeface="Arial" panose="020B0604020202020204" pitchFamily="34" charset="0"/>
              </a:rPr>
              <a:t>: Il marchio formato solo dal simbolo e non da lettere (Uccellino Twitter);</a:t>
            </a:r>
            <a:br>
              <a:rPr lang="it-IT" altLang="it-IT" sz="2000" b="0">
                <a:latin typeface="Arial" panose="020B0604020202020204" pitchFamily="34" charset="0"/>
                <a:cs typeface="Arial" panose="020B0604020202020204" pitchFamily="34" charset="0"/>
              </a:rPr>
            </a:br>
            <a:r>
              <a:rPr lang="it-IT" altLang="it-IT" sz="2000">
                <a:latin typeface="Arial" panose="020B0604020202020204" pitchFamily="34" charset="0"/>
                <a:cs typeface="Arial" panose="020B0604020202020204" pitchFamily="34" charset="0"/>
              </a:rPr>
              <a:t>Logotipo</a:t>
            </a:r>
            <a:r>
              <a:rPr lang="it-IT" altLang="it-IT" sz="2000" b="0">
                <a:latin typeface="Arial" panose="020B0604020202020204" pitchFamily="34" charset="0"/>
                <a:cs typeface="Arial" panose="020B0604020202020204" pitchFamily="34" charset="0"/>
              </a:rPr>
              <a:t>: Un qualsiasi marchio costituito esclusivamente da una composizione di caratteri tipografici (Esempio Calvin Klein);</a:t>
            </a:r>
            <a:br>
              <a:rPr lang="it-IT" altLang="it-IT" sz="2000" b="0">
                <a:latin typeface="Arial" panose="020B0604020202020204" pitchFamily="34" charset="0"/>
                <a:cs typeface="Arial" panose="020B0604020202020204" pitchFamily="34" charset="0"/>
              </a:rPr>
            </a:br>
            <a:r>
              <a:rPr lang="it-IT" altLang="it-IT" sz="2000">
                <a:latin typeface="Arial" panose="020B0604020202020204" pitchFamily="34" charset="0"/>
                <a:cs typeface="Arial" panose="020B0604020202020204" pitchFamily="34" charset="0"/>
              </a:rPr>
              <a:t>Marchio/Logotipo</a:t>
            </a:r>
            <a:r>
              <a:rPr lang="it-IT" altLang="it-IT" sz="2000" b="0">
                <a:latin typeface="Arial" panose="020B0604020202020204" pitchFamily="34" charset="0"/>
                <a:cs typeface="Arial" panose="020B0604020202020204" pitchFamily="34" charset="0"/>
              </a:rPr>
              <a:t>: Il marchio formato sia da segni grafici che da lettere (Rolex);</a:t>
            </a:r>
          </a:p>
        </p:txBody>
      </p:sp>
      <p:pic>
        <p:nvPicPr>
          <p:cNvPr id="86019" name="Segnaposto contenuto 6">
            <a:extLst>
              <a:ext uri="{FF2B5EF4-FFF2-40B4-BE49-F238E27FC236}">
                <a16:creationId xmlns:a16="http://schemas.microsoft.com/office/drawing/2014/main" id="{05D0DE02-F24F-4D18-92C8-F47AC1BC628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74663" y="2852738"/>
            <a:ext cx="8229600" cy="3292475"/>
          </a:xfrm>
        </p:spPr>
      </p:pic>
      <p:sp>
        <p:nvSpPr>
          <p:cNvPr id="86020" name="Segnaposto data 3">
            <a:extLst>
              <a:ext uri="{FF2B5EF4-FFF2-40B4-BE49-F238E27FC236}">
                <a16:creationId xmlns:a16="http://schemas.microsoft.com/office/drawing/2014/main" id="{F384AB4C-5E87-457C-A383-2C522686153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104EB663-934C-4810-AC5E-F6C16D9ABB00}"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86021" name="Segnaposto piè di pagina 4">
            <a:extLst>
              <a:ext uri="{FF2B5EF4-FFF2-40B4-BE49-F238E27FC236}">
                <a16:creationId xmlns:a16="http://schemas.microsoft.com/office/drawing/2014/main" id="{DE493226-F26B-40C4-A944-1533A894D06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86022" name="Segnaposto numero diapositiva 5">
            <a:extLst>
              <a:ext uri="{FF2B5EF4-FFF2-40B4-BE49-F238E27FC236}">
                <a16:creationId xmlns:a16="http://schemas.microsoft.com/office/drawing/2014/main" id="{B1E74139-DF64-41E2-8248-3CF60CF6E186}"/>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238C537F-CF8D-4FE3-B5DB-39106F0BD460}" type="slidenum">
              <a:rPr lang="it-IT" altLang="it-IT" sz="800" smtClean="0">
                <a:solidFill>
                  <a:srgbClr val="000000"/>
                </a:solidFill>
              </a:rPr>
              <a:pPr fontAlgn="base">
                <a:spcBef>
                  <a:spcPct val="0"/>
                </a:spcBef>
                <a:spcAft>
                  <a:spcPct val="0"/>
                </a:spcAft>
                <a:buFontTx/>
                <a:buNone/>
              </a:pPr>
              <a:t>50</a:t>
            </a:fld>
            <a:endParaRPr lang="it-IT" altLang="it-IT" sz="800">
              <a:solidFill>
                <a:srgbClr val="000000"/>
              </a:solidFil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olo 1">
            <a:extLst>
              <a:ext uri="{FF2B5EF4-FFF2-40B4-BE49-F238E27FC236}">
                <a16:creationId xmlns:a16="http://schemas.microsoft.com/office/drawing/2014/main" id="{737C0DCE-E8C2-4441-9C44-0D6C1A2C92A6}"/>
              </a:ext>
            </a:extLst>
          </p:cNvPr>
          <p:cNvSpPr>
            <a:spLocks noGrp="1"/>
          </p:cNvSpPr>
          <p:nvPr>
            <p:ph type="title"/>
          </p:nvPr>
        </p:nvSpPr>
        <p:spPr>
          <a:xfrm>
            <a:off x="250825" y="1916113"/>
            <a:ext cx="8229600" cy="1296987"/>
          </a:xfrm>
        </p:spPr>
        <p:txBody>
          <a:bodyPr/>
          <a:lstStyle/>
          <a:p>
            <a:pPr algn="l"/>
            <a:r>
              <a:rPr lang="it-IT" altLang="it-IT" sz="1800" b="0">
                <a:latin typeface="Arial" panose="020B0604020202020204" pitchFamily="34" charset="0"/>
                <a:cs typeface="Arial" panose="020B0604020202020204" pitchFamily="34" charset="0"/>
              </a:rPr>
              <a:t>Ogni marchio che presenta una parte grafica può essere classificato sulla base del rapporto tra il significato e il significante:</a:t>
            </a:r>
            <a:br>
              <a:rPr lang="it-IT" altLang="it-IT" sz="1800" b="0">
                <a:latin typeface="Arial" panose="020B0604020202020204" pitchFamily="34" charset="0"/>
                <a:cs typeface="Arial" panose="020B0604020202020204" pitchFamily="34" charset="0"/>
              </a:rPr>
            </a:br>
            <a:r>
              <a:rPr lang="it-IT" altLang="it-IT" sz="1800">
                <a:latin typeface="Arial" panose="020B0604020202020204" pitchFamily="34" charset="0"/>
                <a:cs typeface="Arial" panose="020B0604020202020204" pitchFamily="34" charset="0"/>
              </a:rPr>
              <a:t>Illustrato</a:t>
            </a:r>
            <a:r>
              <a:rPr lang="it-IT" altLang="it-IT" sz="1800" b="0">
                <a:latin typeface="Arial" panose="020B0604020202020204" pitchFamily="34" charset="0"/>
                <a:cs typeface="Arial" panose="020B0604020202020204" pitchFamily="34" charset="0"/>
              </a:rPr>
              <a:t>: Quando la parte grafica è rappresentata da una illustrazione o un disegno (Marchio Apple del 1976)</a:t>
            </a:r>
            <a:br>
              <a:rPr lang="it-IT" altLang="it-IT" sz="1800" b="0">
                <a:latin typeface="Arial" panose="020B0604020202020204" pitchFamily="34" charset="0"/>
                <a:cs typeface="Arial" panose="020B0604020202020204" pitchFamily="34" charset="0"/>
              </a:rPr>
            </a:br>
            <a:r>
              <a:rPr lang="it-IT" altLang="it-IT" sz="1800">
                <a:latin typeface="Arial" panose="020B0604020202020204" pitchFamily="34" charset="0"/>
                <a:cs typeface="Arial" panose="020B0604020202020204" pitchFamily="34" charset="0"/>
              </a:rPr>
              <a:t>Pittogramma</a:t>
            </a:r>
            <a:r>
              <a:rPr lang="it-IT" altLang="it-IT" sz="1800" b="0">
                <a:latin typeface="Arial" panose="020B0604020202020204" pitchFamily="34" charset="0"/>
                <a:cs typeface="Arial" panose="020B0604020202020204" pitchFamily="34" charset="0"/>
              </a:rPr>
              <a:t>: Se il simbolo è costruito attraverso la sintesi visiva di una cosa reale e visibile (Marchio Apple oggi);</a:t>
            </a:r>
            <a:br>
              <a:rPr lang="it-IT" altLang="it-IT" sz="1800" b="0">
                <a:latin typeface="Arial" panose="020B0604020202020204" pitchFamily="34" charset="0"/>
                <a:cs typeface="Arial" panose="020B0604020202020204" pitchFamily="34" charset="0"/>
              </a:rPr>
            </a:br>
            <a:r>
              <a:rPr lang="it-IT" altLang="it-IT" sz="1800">
                <a:latin typeface="Arial" panose="020B0604020202020204" pitchFamily="34" charset="0"/>
                <a:cs typeface="Arial" panose="020B0604020202020204" pitchFamily="34" charset="0"/>
              </a:rPr>
              <a:t>Ideogramma</a:t>
            </a:r>
            <a:r>
              <a:rPr lang="it-IT" altLang="it-IT" sz="1800" b="0">
                <a:latin typeface="Arial" panose="020B0604020202020204" pitchFamily="34" charset="0"/>
                <a:cs typeface="Arial" panose="020B0604020202020204" pitchFamily="34" charset="0"/>
              </a:rPr>
              <a:t>: Quando il segno rappresenta un concetto, un idea comunque riconducibile a qualcosa (Il marchio Mercedes rappresenta le pale dell’aereo, il marchio Nike la suola di una scarpa);</a:t>
            </a:r>
            <a:br>
              <a:rPr lang="it-IT" altLang="it-IT" sz="1800" b="0">
                <a:latin typeface="Arial" panose="020B0604020202020204" pitchFamily="34" charset="0"/>
                <a:cs typeface="Arial" panose="020B0604020202020204" pitchFamily="34" charset="0"/>
              </a:rPr>
            </a:br>
            <a:r>
              <a:rPr lang="it-IT" altLang="it-IT" sz="1800">
                <a:latin typeface="Arial" panose="020B0604020202020204" pitchFamily="34" charset="0"/>
                <a:cs typeface="Arial" panose="020B0604020202020204" pitchFamily="34" charset="0"/>
              </a:rPr>
              <a:t>Geometrico</a:t>
            </a:r>
            <a:r>
              <a:rPr lang="it-IT" altLang="it-IT" sz="1800" b="0">
                <a:latin typeface="Arial" panose="020B0604020202020204" pitchFamily="34" charset="0"/>
                <a:cs typeface="Arial" panose="020B0604020202020204" pitchFamily="34" charset="0"/>
              </a:rPr>
              <a:t>: Quando il simbolo è composto da una o più forme geometriche (Marchio Mitsubishi);</a:t>
            </a:r>
            <a:br>
              <a:rPr lang="it-IT" altLang="it-IT" sz="1800" b="0">
                <a:latin typeface="Arial" panose="020B0604020202020204" pitchFamily="34" charset="0"/>
                <a:cs typeface="Arial" panose="020B0604020202020204" pitchFamily="34" charset="0"/>
              </a:rPr>
            </a:br>
            <a:r>
              <a:rPr lang="it-IT" altLang="it-IT" sz="1800">
                <a:latin typeface="Arial" panose="020B0604020202020204" pitchFamily="34" charset="0"/>
                <a:cs typeface="Arial" panose="020B0604020202020204" pitchFamily="34" charset="0"/>
              </a:rPr>
              <a:t>Astratto</a:t>
            </a:r>
            <a:r>
              <a:rPr lang="it-IT" altLang="it-IT" sz="1800" b="0">
                <a:latin typeface="Arial" panose="020B0604020202020204" pitchFamily="34" charset="0"/>
                <a:cs typeface="Arial" panose="020B0604020202020204" pitchFamily="34" charset="0"/>
              </a:rPr>
              <a:t>: Quando il simbolo è un segno grafico astratto.</a:t>
            </a:r>
          </a:p>
        </p:txBody>
      </p:sp>
      <p:sp>
        <p:nvSpPr>
          <p:cNvPr id="87043" name="Segnaposto data 3">
            <a:extLst>
              <a:ext uri="{FF2B5EF4-FFF2-40B4-BE49-F238E27FC236}">
                <a16:creationId xmlns:a16="http://schemas.microsoft.com/office/drawing/2014/main" id="{7F2D63E4-356E-4270-B97A-A5E05675A260}"/>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2DE1DE3-0E4B-40C3-8C1F-A0D7A07ED8F8}"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87044" name="Segnaposto piè di pagina 4">
            <a:extLst>
              <a:ext uri="{FF2B5EF4-FFF2-40B4-BE49-F238E27FC236}">
                <a16:creationId xmlns:a16="http://schemas.microsoft.com/office/drawing/2014/main" id="{18CCAA2B-4981-4D58-B67D-3B079795C05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87045" name="Segnaposto numero diapositiva 5">
            <a:extLst>
              <a:ext uri="{FF2B5EF4-FFF2-40B4-BE49-F238E27FC236}">
                <a16:creationId xmlns:a16="http://schemas.microsoft.com/office/drawing/2014/main" id="{8A41110A-B997-4F0E-9E9C-A0E7163B293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18464876-D779-4770-9E16-50AA2FE2722E}" type="slidenum">
              <a:rPr lang="it-IT" altLang="it-IT" sz="800" smtClean="0">
                <a:solidFill>
                  <a:srgbClr val="000000"/>
                </a:solidFill>
              </a:rPr>
              <a:pPr fontAlgn="base">
                <a:spcBef>
                  <a:spcPct val="0"/>
                </a:spcBef>
                <a:spcAft>
                  <a:spcPct val="0"/>
                </a:spcAft>
                <a:buFontTx/>
                <a:buNone/>
              </a:pPr>
              <a:t>51</a:t>
            </a:fld>
            <a:endParaRPr lang="it-IT" altLang="it-IT" sz="800">
              <a:solidFill>
                <a:srgbClr val="000000"/>
              </a:solidFill>
            </a:endParaRPr>
          </a:p>
        </p:txBody>
      </p:sp>
      <p:pic>
        <p:nvPicPr>
          <p:cNvPr id="87046" name="Immagine 6">
            <a:extLst>
              <a:ext uri="{FF2B5EF4-FFF2-40B4-BE49-F238E27FC236}">
                <a16:creationId xmlns:a16="http://schemas.microsoft.com/office/drawing/2014/main" id="{925D2DEF-B4C5-46E6-B5B0-0CC8382D8BF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1075" y="4322763"/>
            <a:ext cx="4751388" cy="190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Immagine 7">
            <a:extLst>
              <a:ext uri="{FF2B5EF4-FFF2-40B4-BE49-F238E27FC236}">
                <a16:creationId xmlns:a16="http://schemas.microsoft.com/office/drawing/2014/main" id="{414EE248-F941-46FF-BE25-6A76FD0F739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3275" y="4330700"/>
            <a:ext cx="144145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Immagine 8">
            <a:extLst>
              <a:ext uri="{FF2B5EF4-FFF2-40B4-BE49-F238E27FC236}">
                <a16:creationId xmlns:a16="http://schemas.microsoft.com/office/drawing/2014/main" id="{B224FC0D-68D1-4C2F-A729-4D21752BC875}"/>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092950" y="4508500"/>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96C6C4C6-C87F-4FBC-B2AB-09D47E0AC4A2}"/>
              </a:ext>
            </a:extLst>
          </p:cNvPr>
          <p:cNvSpPr>
            <a:spLocks noGrp="1"/>
          </p:cNvSpPr>
          <p:nvPr>
            <p:ph idx="1"/>
          </p:nvPr>
        </p:nvSpPr>
        <p:spPr>
          <a:xfrm>
            <a:off x="323850" y="981075"/>
            <a:ext cx="8229600" cy="4525963"/>
          </a:xfrm>
        </p:spPr>
        <p:txBody>
          <a:bodyPr/>
          <a:lstStyle/>
          <a:p>
            <a:pPr marL="0" indent="0">
              <a:buFont typeface="Arial" panose="020B0604020202020204" pitchFamily="34" charset="0"/>
              <a:buNone/>
              <a:defRPr/>
            </a:pPr>
            <a:r>
              <a:rPr lang="it-IT" sz="2000" dirty="0"/>
              <a:t>Sulla base delle lettere che lo compongono, anche il logotipo può essere classificato. Possiamo identificare tre tipologie:</a:t>
            </a:r>
          </a:p>
          <a:p>
            <a:pPr>
              <a:defRPr/>
            </a:pPr>
            <a:endParaRPr lang="it-IT" sz="2000" dirty="0"/>
          </a:p>
          <a:p>
            <a:pPr>
              <a:defRPr/>
            </a:pPr>
            <a:r>
              <a:rPr lang="it-IT" sz="2000" b="1" dirty="0"/>
              <a:t>Monogramma</a:t>
            </a:r>
            <a:r>
              <a:rPr lang="it-IT" sz="2000" dirty="0"/>
              <a:t>: Logotipo composto dalla combinazione e sovrapposizione di due o più lettere (Louis Vuitton);</a:t>
            </a:r>
          </a:p>
          <a:p>
            <a:pPr>
              <a:defRPr/>
            </a:pPr>
            <a:r>
              <a:rPr lang="it-IT" sz="2000" b="1" dirty="0"/>
              <a:t>Acronimo</a:t>
            </a:r>
            <a:r>
              <a:rPr lang="it-IT" sz="2000" dirty="0"/>
              <a:t>: Possiamo definire così quel logotipo composto dalle sole iniziali del nome dell’azienda o dell’associazione (Come nei marchi istituzionali)</a:t>
            </a:r>
          </a:p>
          <a:p>
            <a:pPr>
              <a:defRPr/>
            </a:pPr>
            <a:r>
              <a:rPr lang="it-IT" sz="2000" b="1" dirty="0"/>
              <a:t>Denominativo</a:t>
            </a:r>
            <a:r>
              <a:rPr lang="it-IT" sz="2000" dirty="0"/>
              <a:t>: Logotipo composto dalla combinazione di lettere e grafemi che formano il nome dell’azienda (Calvin Klein).</a:t>
            </a:r>
          </a:p>
        </p:txBody>
      </p:sp>
      <p:sp>
        <p:nvSpPr>
          <p:cNvPr id="88067" name="Segnaposto data 3">
            <a:extLst>
              <a:ext uri="{FF2B5EF4-FFF2-40B4-BE49-F238E27FC236}">
                <a16:creationId xmlns:a16="http://schemas.microsoft.com/office/drawing/2014/main" id="{B75901A5-6DC0-4AB6-9882-33B017191FB3}"/>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297F4608-7777-49BA-A8F2-9542F475F707}"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88068" name="Segnaposto piè di pagina 4">
            <a:extLst>
              <a:ext uri="{FF2B5EF4-FFF2-40B4-BE49-F238E27FC236}">
                <a16:creationId xmlns:a16="http://schemas.microsoft.com/office/drawing/2014/main" id="{E120EDA1-37F9-4A78-B7BC-9A1E90E0DFE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88069" name="Segnaposto numero diapositiva 5">
            <a:extLst>
              <a:ext uri="{FF2B5EF4-FFF2-40B4-BE49-F238E27FC236}">
                <a16:creationId xmlns:a16="http://schemas.microsoft.com/office/drawing/2014/main" id="{D9966B07-3A8D-45D1-9DC5-2A999337B98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C09144B8-CFB7-4F7B-B8F5-0C9CA8CA0AA0}" type="slidenum">
              <a:rPr lang="it-IT" altLang="it-IT" sz="800" smtClean="0">
                <a:solidFill>
                  <a:srgbClr val="000000"/>
                </a:solidFill>
              </a:rPr>
              <a:pPr fontAlgn="base">
                <a:spcBef>
                  <a:spcPct val="0"/>
                </a:spcBef>
                <a:spcAft>
                  <a:spcPct val="0"/>
                </a:spcAft>
                <a:buFontTx/>
                <a:buNone/>
              </a:pPr>
              <a:t>52</a:t>
            </a:fld>
            <a:endParaRPr lang="it-IT" altLang="it-IT" sz="800">
              <a:solidFill>
                <a:srgbClr val="000000"/>
              </a:solidFill>
            </a:endParaRPr>
          </a:p>
        </p:txBody>
      </p:sp>
      <p:pic>
        <p:nvPicPr>
          <p:cNvPr id="88070" name="Immagine 6">
            <a:extLst>
              <a:ext uri="{FF2B5EF4-FFF2-40B4-BE49-F238E27FC236}">
                <a16:creationId xmlns:a16="http://schemas.microsoft.com/office/drawing/2014/main" id="{4D63078A-5657-47E8-89C1-3A3D16FF9C7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0038" y="4581525"/>
            <a:ext cx="1985962" cy="146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1" name="AutoShape 2" descr="Fiat Chrysler Automobiles - Wikipedia">
            <a:extLst>
              <a:ext uri="{FF2B5EF4-FFF2-40B4-BE49-F238E27FC236}">
                <a16:creationId xmlns:a16="http://schemas.microsoft.com/office/drawing/2014/main" id="{6E193E9C-1484-4F3E-A79D-38FA53701177}"/>
              </a:ext>
            </a:extLst>
          </p:cNvPr>
          <p:cNvSpPr>
            <a:spLocks noChangeAspect="1" noChangeArrowheads="1"/>
          </p:cNvSpPr>
          <p:nvPr/>
        </p:nvSpPr>
        <p:spPr bwMode="auto">
          <a:xfrm>
            <a:off x="211138" y="-242888"/>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it-IT" altLang="it-IT">
              <a:latin typeface="Tahoma" panose="020B0604030504040204" pitchFamily="34" charset="0"/>
            </a:endParaRPr>
          </a:p>
        </p:txBody>
      </p:sp>
      <p:pic>
        <p:nvPicPr>
          <p:cNvPr id="88072" name="Immagine 8">
            <a:extLst>
              <a:ext uri="{FF2B5EF4-FFF2-40B4-BE49-F238E27FC236}">
                <a16:creationId xmlns:a16="http://schemas.microsoft.com/office/drawing/2014/main" id="{7773D30B-2139-46A1-BC3C-5C7F0155043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76475" y="4735513"/>
            <a:ext cx="35242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3" name="Immagine 9">
            <a:extLst>
              <a:ext uri="{FF2B5EF4-FFF2-40B4-BE49-F238E27FC236}">
                <a16:creationId xmlns:a16="http://schemas.microsoft.com/office/drawing/2014/main" id="{56273D87-88BA-424B-85A9-56B44C335C7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202363" y="4533900"/>
            <a:ext cx="2400300" cy="156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6" name="Rectangle 2">
            <a:extLst>
              <a:ext uri="{FF2B5EF4-FFF2-40B4-BE49-F238E27FC236}">
                <a16:creationId xmlns:a16="http://schemas.microsoft.com/office/drawing/2014/main" id="{BBE00592-D1E0-476C-B222-C20675502320}"/>
              </a:ext>
            </a:extLst>
          </p:cNvPr>
          <p:cNvSpPr>
            <a:spLocks noGrp="1" noChangeArrowheads="1"/>
          </p:cNvSpPr>
          <p:nvPr>
            <p:ph type="title"/>
          </p:nvPr>
        </p:nvSpPr>
        <p:spPr>
          <a:xfrm>
            <a:off x="766763" y="685800"/>
            <a:ext cx="7610475" cy="1143000"/>
          </a:xfrm>
        </p:spPr>
        <p:txBody>
          <a:bodyPr rtlCol="0">
            <a:normAutofit fontScale="90000"/>
          </a:bodyPr>
          <a:lstStyle/>
          <a:p>
            <a:pPr eaLnBrk="1" fontAlgn="auto" hangingPunct="1">
              <a:spcAft>
                <a:spcPts val="0"/>
              </a:spcAft>
              <a:defRPr/>
            </a:pPr>
            <a:r>
              <a:rPr lang="it-IT" altLang="it-IT" sz="3600" dirty="0">
                <a:solidFill>
                  <a:schemeClr val="accent6">
                    <a:lumMod val="75000"/>
                  </a:schemeClr>
                </a:solidFill>
              </a:rPr>
              <a:t>LE PRINCIPALI TIPOLOGIE DI MARCA</a:t>
            </a:r>
          </a:p>
        </p:txBody>
      </p:sp>
      <p:sp>
        <p:nvSpPr>
          <p:cNvPr id="64515" name="Text Box 3">
            <a:extLst>
              <a:ext uri="{FF2B5EF4-FFF2-40B4-BE49-F238E27FC236}">
                <a16:creationId xmlns:a16="http://schemas.microsoft.com/office/drawing/2014/main" id="{98FAF4A5-D376-4E9F-BE5F-6930955F7CBF}"/>
              </a:ext>
            </a:extLst>
          </p:cNvPr>
          <p:cNvSpPr txBox="1">
            <a:spLocks noChangeArrowheads="1"/>
          </p:cNvSpPr>
          <p:nvPr/>
        </p:nvSpPr>
        <p:spPr bwMode="auto">
          <a:xfrm>
            <a:off x="457200" y="1995488"/>
            <a:ext cx="8305800" cy="378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it-IT" altLang="it-IT" sz="2100" dirty="0">
                <a:solidFill>
                  <a:schemeClr val="accent6">
                    <a:lumMod val="75000"/>
                  </a:schemeClr>
                </a:solidFill>
                <a:latin typeface="Tahoma" panose="020B0604030504040204" pitchFamily="34" charset="0"/>
              </a:rPr>
              <a:t>MARCA DEL PRODUTTORE       </a:t>
            </a:r>
            <a:r>
              <a:rPr lang="it-IT" altLang="it-IT" sz="2100" dirty="0">
                <a:latin typeface="Tahoma" panose="020B0604030504040204" pitchFamily="34" charset="0"/>
              </a:rPr>
              <a:t>quando l’impresa produttrice appone il proprio nome ai prodotti in vendita</a:t>
            </a:r>
          </a:p>
          <a:p>
            <a:pPr eaLnBrk="1" hangingPunct="1">
              <a:spcBef>
                <a:spcPct val="50000"/>
              </a:spcBef>
              <a:buFontTx/>
              <a:buNone/>
              <a:defRPr/>
            </a:pPr>
            <a:r>
              <a:rPr lang="it-IT" altLang="it-IT" sz="2100" dirty="0">
                <a:solidFill>
                  <a:schemeClr val="accent6">
                    <a:lumMod val="75000"/>
                  </a:schemeClr>
                </a:solidFill>
                <a:latin typeface="Tahoma" panose="020B0604030504040204" pitchFamily="34" charset="0"/>
              </a:rPr>
              <a:t>MARCA DEL LICENZIANTE       </a:t>
            </a:r>
            <a:r>
              <a:rPr lang="it-IT" altLang="it-IT" sz="2100" dirty="0">
                <a:latin typeface="Tahoma" panose="020B0604030504040204" pitchFamily="34" charset="0"/>
              </a:rPr>
              <a:t>quando l’impresa che produce su licenza appone il nome del licenziante il prodotto</a:t>
            </a:r>
          </a:p>
          <a:p>
            <a:pPr eaLnBrk="1" hangingPunct="1">
              <a:spcBef>
                <a:spcPct val="50000"/>
              </a:spcBef>
              <a:buFontTx/>
              <a:buNone/>
              <a:defRPr/>
            </a:pPr>
            <a:r>
              <a:rPr lang="it-IT" altLang="it-IT" sz="2100" dirty="0">
                <a:solidFill>
                  <a:schemeClr val="accent6">
                    <a:lumMod val="75000"/>
                  </a:schemeClr>
                </a:solidFill>
                <a:latin typeface="Tahoma" panose="020B0604030504040204" pitchFamily="34" charset="0"/>
              </a:rPr>
              <a:t>MARCA DEL TERZISTA        </a:t>
            </a:r>
            <a:r>
              <a:rPr lang="it-IT" altLang="it-IT" sz="2100" dirty="0">
                <a:latin typeface="Tahoma" panose="020B0604030504040204" pitchFamily="34" charset="0"/>
              </a:rPr>
              <a:t>quando l’impresa pone in vendita sotto il proprio nome prodotti realizzati da una o più imprese esterne</a:t>
            </a:r>
          </a:p>
          <a:p>
            <a:pPr eaLnBrk="1" hangingPunct="1">
              <a:spcBef>
                <a:spcPct val="50000"/>
              </a:spcBef>
              <a:buFontTx/>
              <a:buNone/>
              <a:defRPr/>
            </a:pPr>
            <a:r>
              <a:rPr lang="it-IT" altLang="it-IT" sz="2100" dirty="0">
                <a:solidFill>
                  <a:schemeClr val="accent6">
                    <a:lumMod val="75000"/>
                  </a:schemeClr>
                </a:solidFill>
                <a:latin typeface="Tahoma" panose="020B0604030504040204" pitchFamily="34" charset="0"/>
              </a:rPr>
              <a:t>MARCA COMMERCIALE        </a:t>
            </a:r>
            <a:r>
              <a:rPr lang="it-IT" altLang="it-IT" sz="2100" dirty="0">
                <a:latin typeface="Tahoma" panose="020B0604030504040204" pitchFamily="34" charset="0"/>
              </a:rPr>
              <a:t>quando una catena di supermercati o di grandi magazzini pone in vendita sotto il proprio nome prodotti realizzati da imprese fornitrici</a:t>
            </a:r>
          </a:p>
        </p:txBody>
      </p:sp>
      <p:sp>
        <p:nvSpPr>
          <p:cNvPr id="89092" name="Line 4">
            <a:extLst>
              <a:ext uri="{FF2B5EF4-FFF2-40B4-BE49-F238E27FC236}">
                <a16:creationId xmlns:a16="http://schemas.microsoft.com/office/drawing/2014/main" id="{A49DCE41-62DF-4988-AB2F-980FEEEB108B}"/>
              </a:ext>
            </a:extLst>
          </p:cNvPr>
          <p:cNvSpPr>
            <a:spLocks noChangeShapeType="1"/>
          </p:cNvSpPr>
          <p:nvPr/>
        </p:nvSpPr>
        <p:spPr bwMode="auto">
          <a:xfrm>
            <a:off x="4191000" y="2286000"/>
            <a:ext cx="304800" cy="0"/>
          </a:xfrm>
          <a:prstGeom prst="line">
            <a:avLst/>
          </a:prstGeom>
          <a:noFill/>
          <a:ln w="28575">
            <a:solidFill>
              <a:srgbClr val="12D24D"/>
            </a:solidFill>
            <a:miter lim="800000"/>
            <a:headEnd/>
            <a:tailEnd type="arrow" w="med" len="med"/>
          </a:ln>
          <a:extLst>
            <a:ext uri="{909E8E84-426E-40DD-AFC4-6F175D3DCCD1}">
              <a14:hiddenFill xmlns:a14="http://schemas.microsoft.com/office/drawing/2010/main">
                <a:noFill/>
              </a14:hiddenFill>
            </a:ext>
          </a:extLst>
        </p:spPr>
        <p:txBody>
          <a:bodyPr wrap="none"/>
          <a:lstStyle/>
          <a:p>
            <a:endParaRPr lang="it-IT"/>
          </a:p>
        </p:txBody>
      </p:sp>
      <p:sp>
        <p:nvSpPr>
          <p:cNvPr id="89093" name="Line 5">
            <a:extLst>
              <a:ext uri="{FF2B5EF4-FFF2-40B4-BE49-F238E27FC236}">
                <a16:creationId xmlns:a16="http://schemas.microsoft.com/office/drawing/2014/main" id="{E9179C68-3441-482F-91A9-C13270D332B3}"/>
              </a:ext>
            </a:extLst>
          </p:cNvPr>
          <p:cNvSpPr>
            <a:spLocks noChangeShapeType="1"/>
          </p:cNvSpPr>
          <p:nvPr/>
        </p:nvSpPr>
        <p:spPr bwMode="auto">
          <a:xfrm>
            <a:off x="4149725" y="2997200"/>
            <a:ext cx="304800" cy="0"/>
          </a:xfrm>
          <a:prstGeom prst="line">
            <a:avLst/>
          </a:prstGeom>
          <a:noFill/>
          <a:ln w="28575">
            <a:solidFill>
              <a:srgbClr val="12D24D"/>
            </a:solidFill>
            <a:miter lim="800000"/>
            <a:headEnd/>
            <a:tailEnd type="arrow" w="med" len="med"/>
          </a:ln>
          <a:extLst>
            <a:ext uri="{909E8E84-426E-40DD-AFC4-6F175D3DCCD1}">
              <a14:hiddenFill xmlns:a14="http://schemas.microsoft.com/office/drawing/2010/main">
                <a:noFill/>
              </a14:hiddenFill>
            </a:ext>
          </a:extLst>
        </p:spPr>
        <p:txBody>
          <a:bodyPr wrap="none"/>
          <a:lstStyle/>
          <a:p>
            <a:endParaRPr lang="it-IT"/>
          </a:p>
        </p:txBody>
      </p:sp>
      <p:sp>
        <p:nvSpPr>
          <p:cNvPr id="89094" name="Line 6">
            <a:extLst>
              <a:ext uri="{FF2B5EF4-FFF2-40B4-BE49-F238E27FC236}">
                <a16:creationId xmlns:a16="http://schemas.microsoft.com/office/drawing/2014/main" id="{8FDDA56E-DEC9-426A-A1E2-72D8737E4DA6}"/>
              </a:ext>
            </a:extLst>
          </p:cNvPr>
          <p:cNvSpPr>
            <a:spLocks noChangeShapeType="1"/>
          </p:cNvSpPr>
          <p:nvPr/>
        </p:nvSpPr>
        <p:spPr bwMode="auto">
          <a:xfrm>
            <a:off x="3656013" y="3789363"/>
            <a:ext cx="307975" cy="0"/>
          </a:xfrm>
          <a:prstGeom prst="line">
            <a:avLst/>
          </a:prstGeom>
          <a:noFill/>
          <a:ln w="28575">
            <a:solidFill>
              <a:srgbClr val="12D24D"/>
            </a:solidFill>
            <a:miter lim="800000"/>
            <a:headEnd/>
            <a:tailEnd type="arrow" w="med" len="med"/>
          </a:ln>
          <a:extLst>
            <a:ext uri="{909E8E84-426E-40DD-AFC4-6F175D3DCCD1}">
              <a14:hiddenFill xmlns:a14="http://schemas.microsoft.com/office/drawing/2010/main">
                <a:noFill/>
              </a14:hiddenFill>
            </a:ext>
          </a:extLst>
        </p:spPr>
        <p:txBody>
          <a:bodyPr wrap="none"/>
          <a:lstStyle/>
          <a:p>
            <a:endParaRPr lang="it-IT"/>
          </a:p>
        </p:txBody>
      </p:sp>
      <p:sp>
        <p:nvSpPr>
          <p:cNvPr id="89095" name="Line 7">
            <a:extLst>
              <a:ext uri="{FF2B5EF4-FFF2-40B4-BE49-F238E27FC236}">
                <a16:creationId xmlns:a16="http://schemas.microsoft.com/office/drawing/2014/main" id="{53ADAAB6-3740-496C-8BD1-5741797D5091}"/>
              </a:ext>
            </a:extLst>
          </p:cNvPr>
          <p:cNvSpPr>
            <a:spLocks noChangeShapeType="1"/>
          </p:cNvSpPr>
          <p:nvPr/>
        </p:nvSpPr>
        <p:spPr bwMode="auto">
          <a:xfrm>
            <a:off x="3810000" y="4941888"/>
            <a:ext cx="306388" cy="0"/>
          </a:xfrm>
          <a:prstGeom prst="line">
            <a:avLst/>
          </a:prstGeom>
          <a:noFill/>
          <a:ln w="28575">
            <a:solidFill>
              <a:srgbClr val="12D24D"/>
            </a:solidFill>
            <a:miter lim="800000"/>
            <a:headEnd/>
            <a:tailEnd type="arrow" w="med" len="med"/>
          </a:ln>
          <a:extLst>
            <a:ext uri="{909E8E84-426E-40DD-AFC4-6F175D3DCCD1}">
              <a14:hiddenFill xmlns:a14="http://schemas.microsoft.com/office/drawing/2010/main">
                <a:noFill/>
              </a14:hiddenFill>
            </a:ext>
          </a:extLst>
        </p:spPr>
        <p:txBody>
          <a:bodyPr wrap="none"/>
          <a:lstStyle/>
          <a:p>
            <a:endParaRPr lang="it-IT"/>
          </a:p>
        </p:txBody>
      </p:sp>
      <p:sp>
        <p:nvSpPr>
          <p:cNvPr id="89096" name="Segnaposto data 1">
            <a:extLst>
              <a:ext uri="{FF2B5EF4-FFF2-40B4-BE49-F238E27FC236}">
                <a16:creationId xmlns:a16="http://schemas.microsoft.com/office/drawing/2014/main" id="{E3B5113E-4194-45A9-BD95-7F520FFDFB4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85F8CE03-4520-4BFE-9EDD-64E412E34554}"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89097" name="Segnaposto piè di pagina 2">
            <a:extLst>
              <a:ext uri="{FF2B5EF4-FFF2-40B4-BE49-F238E27FC236}">
                <a16:creationId xmlns:a16="http://schemas.microsoft.com/office/drawing/2014/main" id="{52F4C252-D8D9-45E1-8F79-79B66CE98044}"/>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89098" name="Segnaposto numero diapositiva 3">
            <a:extLst>
              <a:ext uri="{FF2B5EF4-FFF2-40B4-BE49-F238E27FC236}">
                <a16:creationId xmlns:a16="http://schemas.microsoft.com/office/drawing/2014/main" id="{BE7A4569-402E-4674-8109-90132F16142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5A747DD-1117-47EC-AA20-B5A317242E3B}" type="slidenum">
              <a:rPr lang="it-IT" altLang="it-IT" sz="800" smtClean="0">
                <a:solidFill>
                  <a:srgbClr val="898989"/>
                </a:solidFill>
              </a:rPr>
              <a:pPr fontAlgn="base">
                <a:spcBef>
                  <a:spcPct val="0"/>
                </a:spcBef>
                <a:spcAft>
                  <a:spcPct val="0"/>
                </a:spcAft>
                <a:buFontTx/>
                <a:buNone/>
              </a:pPr>
              <a:t>53</a:t>
            </a:fld>
            <a:endParaRPr lang="it-IT" altLang="it-IT" sz="800">
              <a:solidFill>
                <a:srgbClr val="898989"/>
              </a:solidFil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1026">
            <a:extLst>
              <a:ext uri="{FF2B5EF4-FFF2-40B4-BE49-F238E27FC236}">
                <a16:creationId xmlns:a16="http://schemas.microsoft.com/office/drawing/2014/main" id="{79F06934-5377-41E1-B340-19A30BA9E9CA}"/>
              </a:ext>
            </a:extLst>
          </p:cNvPr>
          <p:cNvSpPr>
            <a:spLocks noGrp="1" noChangeArrowheads="1"/>
          </p:cNvSpPr>
          <p:nvPr>
            <p:ph type="title"/>
          </p:nvPr>
        </p:nvSpPr>
        <p:spPr>
          <a:xfrm>
            <a:off x="1150938" y="860425"/>
            <a:ext cx="6469062" cy="1143000"/>
          </a:xfrm>
        </p:spPr>
        <p:txBody>
          <a:bodyPr rtlCol="0">
            <a:normAutofit fontScale="90000"/>
          </a:bodyPr>
          <a:lstStyle/>
          <a:p>
            <a:pPr eaLnBrk="1" fontAlgn="auto" hangingPunct="1">
              <a:spcAft>
                <a:spcPts val="0"/>
              </a:spcAft>
              <a:defRPr/>
            </a:pPr>
            <a:r>
              <a:rPr lang="it-IT" altLang="it-IT" sz="3600" dirty="0">
                <a:solidFill>
                  <a:schemeClr val="accent6">
                    <a:lumMod val="75000"/>
                  </a:schemeClr>
                </a:solidFill>
              </a:rPr>
              <a:t>	MARCHE DI GRUPPO E INDIVIDUALI</a:t>
            </a:r>
          </a:p>
        </p:txBody>
      </p:sp>
      <p:sp>
        <p:nvSpPr>
          <p:cNvPr id="65539" name="Text Box 1027">
            <a:extLst>
              <a:ext uri="{FF2B5EF4-FFF2-40B4-BE49-F238E27FC236}">
                <a16:creationId xmlns:a16="http://schemas.microsoft.com/office/drawing/2014/main" id="{A0380A5F-53B1-42A4-9DCF-3FCB062F99A3}"/>
              </a:ext>
            </a:extLst>
          </p:cNvPr>
          <p:cNvSpPr txBox="1">
            <a:spLocks noChangeArrowheads="1"/>
          </p:cNvSpPr>
          <p:nvPr/>
        </p:nvSpPr>
        <p:spPr bwMode="auto">
          <a:xfrm>
            <a:off x="381000" y="1981200"/>
            <a:ext cx="838200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it-IT" altLang="it-IT" sz="2200" dirty="0">
                <a:latin typeface="Tahoma" panose="020B0604030504040204" pitchFamily="34" charset="0"/>
              </a:rPr>
              <a:t>Si possono distinguere 4 strategie di marca:</a:t>
            </a:r>
          </a:p>
          <a:p>
            <a:pPr eaLnBrk="1" hangingPunct="1">
              <a:spcBef>
                <a:spcPct val="50000"/>
              </a:spcBef>
              <a:buFontTx/>
              <a:buNone/>
              <a:defRPr/>
            </a:pPr>
            <a:r>
              <a:rPr lang="it-IT" altLang="it-IT" sz="2200" dirty="0">
                <a:solidFill>
                  <a:schemeClr val="accent6">
                    <a:lumMod val="75000"/>
                  </a:schemeClr>
                </a:solidFill>
                <a:latin typeface="Tahoma" panose="020B0604030504040204" pitchFamily="34" charset="0"/>
              </a:rPr>
              <a:t>DENOMINAZIONE DI MARCA INDIVIDUALI </a:t>
            </a:r>
            <a:r>
              <a:rPr lang="it-IT" altLang="it-IT" sz="2200" b="0" dirty="0">
                <a:latin typeface="Tahoma" panose="020B0604030504040204" pitchFamily="34" charset="0"/>
              </a:rPr>
              <a:t>Es. </a:t>
            </a:r>
            <a:r>
              <a:rPr lang="it-IT" altLang="it-IT" sz="2200" b="0" i="1" dirty="0" err="1">
                <a:latin typeface="Tahoma" panose="020B0604030504040204" pitchFamily="34" charset="0"/>
              </a:rPr>
              <a:t>Procter</a:t>
            </a:r>
            <a:r>
              <a:rPr lang="it-IT" altLang="it-IT" sz="2200" b="0" i="1" dirty="0">
                <a:latin typeface="Tahoma" panose="020B0604030504040204" pitchFamily="34" charset="0"/>
              </a:rPr>
              <a:t> &amp; </a:t>
            </a:r>
            <a:r>
              <a:rPr lang="it-IT" altLang="it-IT" sz="2200" b="0" i="1" dirty="0" err="1">
                <a:latin typeface="Tahoma" panose="020B0604030504040204" pitchFamily="34" charset="0"/>
              </a:rPr>
              <a:t>Gamble</a:t>
            </a:r>
            <a:r>
              <a:rPr lang="it-IT" altLang="it-IT" sz="2200" b="0" i="1" dirty="0">
                <a:latin typeface="Tahoma" panose="020B0604030504040204" pitchFamily="34" charset="0"/>
              </a:rPr>
              <a:t> </a:t>
            </a:r>
            <a:r>
              <a:rPr lang="it-IT" altLang="it-IT" sz="1100" b="0" i="1" dirty="0">
                <a:latin typeface="Tahoma" panose="020B0604030504040204" pitchFamily="34" charset="0"/>
                <a:hlinkClick r:id="rId2"/>
              </a:rPr>
              <a:t>http://www.pg.com/it_IT/index.shtml</a:t>
            </a:r>
            <a:r>
              <a:rPr lang="it-IT" altLang="it-IT" sz="1100" b="0" i="1" dirty="0">
                <a:latin typeface="Tahoma" panose="020B0604030504040204" pitchFamily="34" charset="0"/>
              </a:rPr>
              <a:t> </a:t>
            </a:r>
          </a:p>
          <a:p>
            <a:pPr eaLnBrk="1" hangingPunct="1">
              <a:spcBef>
                <a:spcPct val="50000"/>
              </a:spcBef>
              <a:buFontTx/>
              <a:buNone/>
              <a:defRPr/>
            </a:pPr>
            <a:r>
              <a:rPr lang="it-IT" altLang="it-IT" sz="2200" dirty="0">
                <a:solidFill>
                  <a:schemeClr val="accent6">
                    <a:lumMod val="75000"/>
                  </a:schemeClr>
                </a:solidFill>
                <a:latin typeface="Tahoma" panose="020B0604030504040204" pitchFamily="34" charset="0"/>
              </a:rPr>
              <a:t>DENOMINAZIONE DELL’IMPRESA PER TUTTI I PRODOTTI </a:t>
            </a:r>
            <a:r>
              <a:rPr lang="it-IT" altLang="it-IT" sz="2200" b="0" dirty="0">
                <a:latin typeface="Tahoma" panose="020B0604030504040204" pitchFamily="34" charset="0"/>
              </a:rPr>
              <a:t>Es. </a:t>
            </a:r>
            <a:r>
              <a:rPr lang="it-IT" altLang="it-IT" sz="2200" b="0" i="1" dirty="0">
                <a:latin typeface="Tahoma" panose="020B0604030504040204" pitchFamily="34" charset="0"/>
              </a:rPr>
              <a:t>Philips </a:t>
            </a:r>
            <a:r>
              <a:rPr lang="it-IT" altLang="it-IT" sz="1200" b="0" dirty="0">
                <a:latin typeface="Tahoma" panose="020B0604030504040204" pitchFamily="34" charset="0"/>
                <a:hlinkClick r:id="rId3"/>
              </a:rPr>
              <a:t>http://www.philips.it/</a:t>
            </a:r>
            <a:endParaRPr lang="it-IT" altLang="it-IT" sz="1200" b="0" i="1" dirty="0">
              <a:latin typeface="Tahoma" panose="020B0604030504040204" pitchFamily="34" charset="0"/>
            </a:endParaRPr>
          </a:p>
          <a:p>
            <a:pPr eaLnBrk="1" hangingPunct="1">
              <a:spcBef>
                <a:spcPct val="50000"/>
              </a:spcBef>
              <a:buFontTx/>
              <a:buNone/>
              <a:defRPr/>
            </a:pPr>
            <a:r>
              <a:rPr lang="it-IT" altLang="it-IT" sz="2200" dirty="0">
                <a:solidFill>
                  <a:schemeClr val="accent6">
                    <a:lumMod val="75000"/>
                  </a:schemeClr>
                </a:solidFill>
                <a:latin typeface="Tahoma" panose="020B0604030504040204" pitchFamily="34" charset="0"/>
              </a:rPr>
              <a:t>DENOMINAZIONI SEPARATE PER I VARI GRUPPI DI PRODOTTI </a:t>
            </a:r>
            <a:r>
              <a:rPr lang="it-IT" altLang="it-IT" sz="2200" b="0" dirty="0">
                <a:latin typeface="Tahoma" panose="020B0604030504040204" pitchFamily="34" charset="0"/>
              </a:rPr>
              <a:t>Es. </a:t>
            </a:r>
            <a:r>
              <a:rPr lang="it-IT" altLang="it-IT" sz="2200" b="0" i="1" dirty="0">
                <a:latin typeface="Tahoma" panose="020B0604030504040204" pitchFamily="34" charset="0"/>
              </a:rPr>
              <a:t>Max Mara</a:t>
            </a:r>
            <a:endParaRPr lang="it-IT" altLang="it-IT" sz="2200" b="0" dirty="0">
              <a:latin typeface="Tahoma" panose="020B0604030504040204" pitchFamily="34" charset="0"/>
            </a:endParaRPr>
          </a:p>
          <a:p>
            <a:pPr eaLnBrk="1" hangingPunct="1">
              <a:spcBef>
                <a:spcPct val="50000"/>
              </a:spcBef>
              <a:buFontTx/>
              <a:buNone/>
              <a:defRPr/>
            </a:pPr>
            <a:r>
              <a:rPr lang="it-IT" altLang="it-IT" sz="2200" dirty="0">
                <a:solidFill>
                  <a:schemeClr val="accent6">
                    <a:lumMod val="75000"/>
                  </a:schemeClr>
                </a:solidFill>
                <a:latin typeface="Tahoma" panose="020B0604030504040204" pitchFamily="34" charset="0"/>
              </a:rPr>
              <a:t>DENOMINAZIONI DELL’IMPRESA UNITA A DENOMINAZIONI DEI PRODOTTI</a:t>
            </a:r>
            <a:r>
              <a:rPr lang="it-IT" altLang="it-IT" sz="2200" dirty="0">
                <a:latin typeface="Tahoma" panose="020B0604030504040204" pitchFamily="34" charset="0"/>
              </a:rPr>
              <a:t> </a:t>
            </a:r>
            <a:r>
              <a:rPr lang="it-IT" altLang="it-IT" sz="2200" b="0" dirty="0">
                <a:latin typeface="Tahoma" panose="020B0604030504040204" pitchFamily="34" charset="0"/>
              </a:rPr>
              <a:t>Es. </a:t>
            </a:r>
            <a:r>
              <a:rPr lang="it-IT" altLang="it-IT" sz="2200" b="0" i="1" dirty="0" err="1">
                <a:latin typeface="Tahoma" panose="020B0604030504040204" pitchFamily="34" charset="0"/>
              </a:rPr>
              <a:t>Kellog’s</a:t>
            </a:r>
            <a:endParaRPr lang="it-IT" altLang="it-IT" sz="2200" b="0" i="1" dirty="0">
              <a:latin typeface="Tahoma" panose="020B0604030504040204" pitchFamily="34" charset="0"/>
            </a:endParaRPr>
          </a:p>
        </p:txBody>
      </p:sp>
      <p:sp>
        <p:nvSpPr>
          <p:cNvPr id="90116" name="Segnaposto data 1">
            <a:extLst>
              <a:ext uri="{FF2B5EF4-FFF2-40B4-BE49-F238E27FC236}">
                <a16:creationId xmlns:a16="http://schemas.microsoft.com/office/drawing/2014/main" id="{00F91353-0811-4648-B4A3-76420EC3186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0E4CF3F3-DD63-4653-BABE-08C3C144C42C}"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90117" name="Segnaposto piè di pagina 2">
            <a:extLst>
              <a:ext uri="{FF2B5EF4-FFF2-40B4-BE49-F238E27FC236}">
                <a16:creationId xmlns:a16="http://schemas.microsoft.com/office/drawing/2014/main" id="{F3F6C1CB-B4BB-429E-96C1-CE5EF178FEFB}"/>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90118" name="Segnaposto numero diapositiva 3">
            <a:extLst>
              <a:ext uri="{FF2B5EF4-FFF2-40B4-BE49-F238E27FC236}">
                <a16:creationId xmlns:a16="http://schemas.microsoft.com/office/drawing/2014/main" id="{8F9F8B5E-43DF-4621-AB99-C58E9DC4D0AC}"/>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479AEB53-EA56-4FC9-A50E-59160D1D9F09}" type="slidenum">
              <a:rPr lang="it-IT" altLang="it-IT" sz="800" smtClean="0">
                <a:solidFill>
                  <a:srgbClr val="898989"/>
                </a:solidFill>
              </a:rPr>
              <a:pPr fontAlgn="base">
                <a:spcBef>
                  <a:spcPct val="0"/>
                </a:spcBef>
                <a:spcAft>
                  <a:spcPct val="0"/>
                </a:spcAft>
                <a:buFontTx/>
                <a:buNone/>
              </a:pPr>
              <a:t>54</a:t>
            </a:fld>
            <a:endParaRPr lang="it-IT" altLang="it-IT" sz="800">
              <a:solidFill>
                <a:srgbClr val="898989"/>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7">
            <a:extLst>
              <a:ext uri="{FF2B5EF4-FFF2-40B4-BE49-F238E27FC236}">
                <a16:creationId xmlns:a16="http://schemas.microsoft.com/office/drawing/2014/main" id="{8910D43C-6F4F-41BB-B6DD-1368E93D81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0" y="646113"/>
            <a:ext cx="9126538" cy="5414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39" name="Segnaposto data 1">
            <a:extLst>
              <a:ext uri="{FF2B5EF4-FFF2-40B4-BE49-F238E27FC236}">
                <a16:creationId xmlns:a16="http://schemas.microsoft.com/office/drawing/2014/main" id="{7CFAA321-BC39-402E-9CDC-CB23DAD2F68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8D02D64B-79FC-48EE-B9E3-EFBDD9FF3775}"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91140" name="Segnaposto piè di pagina 2">
            <a:extLst>
              <a:ext uri="{FF2B5EF4-FFF2-40B4-BE49-F238E27FC236}">
                <a16:creationId xmlns:a16="http://schemas.microsoft.com/office/drawing/2014/main" id="{430C1C47-2604-4148-8E30-22F14584AD96}"/>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91141" name="Segnaposto numero diapositiva 3">
            <a:extLst>
              <a:ext uri="{FF2B5EF4-FFF2-40B4-BE49-F238E27FC236}">
                <a16:creationId xmlns:a16="http://schemas.microsoft.com/office/drawing/2014/main" id="{73E3C552-9CEF-4042-8624-1B63899CC6F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138DC0BF-97AD-4B9C-9354-8531AB8D7757}" type="slidenum">
              <a:rPr lang="it-IT" altLang="it-IT" sz="800" smtClean="0">
                <a:solidFill>
                  <a:srgbClr val="000000"/>
                </a:solidFill>
              </a:rPr>
              <a:pPr fontAlgn="base">
                <a:spcBef>
                  <a:spcPct val="0"/>
                </a:spcBef>
                <a:spcAft>
                  <a:spcPct val="0"/>
                </a:spcAft>
                <a:buFontTx/>
                <a:buNone/>
              </a:pPr>
              <a:t>55</a:t>
            </a:fld>
            <a:endParaRPr lang="it-IT" altLang="it-IT" sz="800">
              <a:solidFill>
                <a:srgbClr val="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1026">
            <a:extLst>
              <a:ext uri="{FF2B5EF4-FFF2-40B4-BE49-F238E27FC236}">
                <a16:creationId xmlns:a16="http://schemas.microsoft.com/office/drawing/2014/main" id="{3817C931-9900-4DF0-B94D-BDFA22983F28}"/>
              </a:ext>
            </a:extLst>
          </p:cNvPr>
          <p:cNvSpPr>
            <a:spLocks noGrp="1" noChangeArrowheads="1"/>
          </p:cNvSpPr>
          <p:nvPr>
            <p:ph type="title"/>
          </p:nvPr>
        </p:nvSpPr>
        <p:spPr>
          <a:xfrm>
            <a:off x="1150938" y="860425"/>
            <a:ext cx="6469062" cy="1143000"/>
          </a:xfrm>
        </p:spPr>
        <p:txBody>
          <a:bodyPr rtlCol="0">
            <a:normAutofit fontScale="90000"/>
          </a:bodyPr>
          <a:lstStyle/>
          <a:p>
            <a:pPr eaLnBrk="1" fontAlgn="auto" hangingPunct="1">
              <a:spcAft>
                <a:spcPts val="0"/>
              </a:spcAft>
              <a:defRPr/>
            </a:pPr>
            <a:r>
              <a:rPr lang="it-IT" altLang="it-IT" sz="3600" dirty="0">
                <a:solidFill>
                  <a:schemeClr val="accent6">
                    <a:lumMod val="75000"/>
                  </a:schemeClr>
                </a:solidFill>
              </a:rPr>
              <a:t>	MARCHE DI GRUPPO E INDIVIDUALI</a:t>
            </a:r>
          </a:p>
        </p:txBody>
      </p:sp>
      <p:sp>
        <p:nvSpPr>
          <p:cNvPr id="65539" name="Text Box 1027">
            <a:extLst>
              <a:ext uri="{FF2B5EF4-FFF2-40B4-BE49-F238E27FC236}">
                <a16:creationId xmlns:a16="http://schemas.microsoft.com/office/drawing/2014/main" id="{C05DBD4E-E66E-4A5F-8710-F99E24BD0AE4}"/>
              </a:ext>
            </a:extLst>
          </p:cNvPr>
          <p:cNvSpPr txBox="1">
            <a:spLocks noChangeArrowheads="1"/>
          </p:cNvSpPr>
          <p:nvPr/>
        </p:nvSpPr>
        <p:spPr bwMode="auto">
          <a:xfrm>
            <a:off x="381000" y="1981200"/>
            <a:ext cx="8382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defRPr/>
            </a:pPr>
            <a:r>
              <a:rPr lang="it-IT" altLang="it-IT" sz="2200" dirty="0">
                <a:latin typeface="Tahoma" panose="020B0604030504040204" pitchFamily="34" charset="0"/>
              </a:rPr>
              <a:t>Si possono distinguere 4 strategie di marca:</a:t>
            </a:r>
          </a:p>
          <a:p>
            <a:pPr eaLnBrk="1" hangingPunct="1">
              <a:spcBef>
                <a:spcPct val="50000"/>
              </a:spcBef>
              <a:buFontTx/>
              <a:buNone/>
              <a:defRPr/>
            </a:pPr>
            <a:r>
              <a:rPr lang="it-IT" altLang="it-IT" sz="2200" dirty="0">
                <a:solidFill>
                  <a:schemeClr val="accent6">
                    <a:lumMod val="75000"/>
                  </a:schemeClr>
                </a:solidFill>
                <a:latin typeface="Tahoma" panose="020B0604030504040204" pitchFamily="34" charset="0"/>
              </a:rPr>
              <a:t>DENOMINAZIONE DI MARCA INDIVIDUALI </a:t>
            </a:r>
            <a:r>
              <a:rPr lang="it-IT" altLang="it-IT" sz="2200" b="0" dirty="0">
                <a:latin typeface="Tahoma" panose="020B0604030504040204" pitchFamily="34" charset="0"/>
              </a:rPr>
              <a:t>Es. </a:t>
            </a:r>
            <a:r>
              <a:rPr lang="it-IT" altLang="it-IT" sz="2200" b="0" i="1" dirty="0" err="1">
                <a:latin typeface="Tahoma" panose="020B0604030504040204" pitchFamily="34" charset="0"/>
              </a:rPr>
              <a:t>Procter</a:t>
            </a:r>
            <a:r>
              <a:rPr lang="it-IT" altLang="it-IT" sz="2200" b="0" i="1" dirty="0">
                <a:latin typeface="Tahoma" panose="020B0604030504040204" pitchFamily="34" charset="0"/>
              </a:rPr>
              <a:t> &amp; </a:t>
            </a:r>
            <a:r>
              <a:rPr lang="it-IT" altLang="it-IT" sz="2200" b="0" i="1" dirty="0" err="1">
                <a:latin typeface="Tahoma" panose="020B0604030504040204" pitchFamily="34" charset="0"/>
              </a:rPr>
              <a:t>Gamble</a:t>
            </a:r>
            <a:r>
              <a:rPr lang="it-IT" altLang="it-IT" sz="2200" b="0" i="1" dirty="0">
                <a:latin typeface="Tahoma" panose="020B0604030504040204" pitchFamily="34" charset="0"/>
              </a:rPr>
              <a:t> </a:t>
            </a:r>
            <a:r>
              <a:rPr lang="it-IT" altLang="it-IT" sz="1100" b="0" i="1" dirty="0">
                <a:latin typeface="Tahoma" panose="020B0604030504040204" pitchFamily="34" charset="0"/>
                <a:hlinkClick r:id="rId2"/>
              </a:rPr>
              <a:t>http://www.pg.com/it_IT/index.shtml</a:t>
            </a:r>
            <a:r>
              <a:rPr lang="it-IT" altLang="it-IT" sz="1100" b="0" i="1" dirty="0">
                <a:latin typeface="Tahoma" panose="020B0604030504040204" pitchFamily="34" charset="0"/>
              </a:rPr>
              <a:t> </a:t>
            </a:r>
          </a:p>
          <a:p>
            <a:pPr eaLnBrk="1" hangingPunct="1">
              <a:spcBef>
                <a:spcPct val="50000"/>
              </a:spcBef>
              <a:buFontTx/>
              <a:buNone/>
              <a:defRPr/>
            </a:pPr>
            <a:r>
              <a:rPr lang="it-IT" altLang="it-IT" sz="2200" dirty="0">
                <a:solidFill>
                  <a:schemeClr val="accent6">
                    <a:lumMod val="75000"/>
                  </a:schemeClr>
                </a:solidFill>
                <a:latin typeface="Tahoma" panose="020B0604030504040204" pitchFamily="34" charset="0"/>
              </a:rPr>
              <a:t>DENOMINAZIONE DELL’IMPRESA PER TUTTI I PRODOTTI </a:t>
            </a:r>
            <a:r>
              <a:rPr lang="it-IT" altLang="it-IT" sz="2200" b="0" dirty="0">
                <a:latin typeface="Tahoma" panose="020B0604030504040204" pitchFamily="34" charset="0"/>
              </a:rPr>
              <a:t>Es. </a:t>
            </a:r>
            <a:r>
              <a:rPr lang="it-IT" altLang="it-IT" sz="2200" b="0" i="1" dirty="0">
                <a:latin typeface="Tahoma" panose="020B0604030504040204" pitchFamily="34" charset="0"/>
              </a:rPr>
              <a:t>Philips </a:t>
            </a:r>
            <a:r>
              <a:rPr lang="it-IT" altLang="it-IT" sz="1200" b="0" dirty="0">
                <a:latin typeface="Tahoma" panose="020B0604030504040204" pitchFamily="34" charset="0"/>
                <a:hlinkClick r:id="rId3"/>
              </a:rPr>
              <a:t>http://www.philips.it/</a:t>
            </a:r>
            <a:endParaRPr lang="it-IT" altLang="it-IT" sz="1200" b="0" i="1" dirty="0">
              <a:latin typeface="Tahoma" panose="020B0604030504040204" pitchFamily="34" charset="0"/>
            </a:endParaRPr>
          </a:p>
          <a:p>
            <a:pPr eaLnBrk="1" hangingPunct="1">
              <a:spcBef>
                <a:spcPct val="50000"/>
              </a:spcBef>
              <a:buFontTx/>
              <a:buNone/>
              <a:defRPr/>
            </a:pPr>
            <a:r>
              <a:rPr lang="it-IT" altLang="it-IT" sz="2200" dirty="0">
                <a:solidFill>
                  <a:schemeClr val="accent6">
                    <a:lumMod val="75000"/>
                  </a:schemeClr>
                </a:solidFill>
                <a:latin typeface="Tahoma" panose="020B0604030504040204" pitchFamily="34" charset="0"/>
              </a:rPr>
              <a:t>DENOMINAZIONI SEPARATE PER I VARI GRUPPI DI PRODOTTI </a:t>
            </a:r>
            <a:r>
              <a:rPr lang="it-IT" altLang="it-IT" sz="2200" b="0" dirty="0">
                <a:latin typeface="Tahoma" panose="020B0604030504040204" pitchFamily="34" charset="0"/>
              </a:rPr>
              <a:t>Es. </a:t>
            </a:r>
            <a:r>
              <a:rPr lang="it-IT" altLang="it-IT" sz="2200" b="0" i="1" dirty="0">
                <a:latin typeface="Tahoma" panose="020B0604030504040204" pitchFamily="34" charset="0"/>
              </a:rPr>
              <a:t>Max Mara</a:t>
            </a:r>
            <a:endParaRPr lang="it-IT" altLang="it-IT" sz="2200" b="0" dirty="0">
              <a:latin typeface="Tahoma" panose="020B0604030504040204" pitchFamily="34" charset="0"/>
            </a:endParaRPr>
          </a:p>
          <a:p>
            <a:pPr eaLnBrk="1" hangingPunct="1">
              <a:spcBef>
                <a:spcPct val="50000"/>
              </a:spcBef>
              <a:buFontTx/>
              <a:buNone/>
              <a:defRPr/>
            </a:pPr>
            <a:r>
              <a:rPr lang="it-IT" altLang="it-IT" sz="2200" dirty="0">
                <a:solidFill>
                  <a:schemeClr val="accent6">
                    <a:lumMod val="75000"/>
                  </a:schemeClr>
                </a:solidFill>
                <a:latin typeface="Tahoma" panose="020B0604030504040204" pitchFamily="34" charset="0"/>
              </a:rPr>
              <a:t>DENOMINAZIONI DELL’IMPRESA UNITA A DENOMINAZIONI DEI PRODOTTI</a:t>
            </a:r>
            <a:r>
              <a:rPr lang="it-IT" altLang="it-IT" sz="2200" dirty="0">
                <a:latin typeface="Tahoma" panose="020B0604030504040204" pitchFamily="34" charset="0"/>
              </a:rPr>
              <a:t> </a:t>
            </a:r>
            <a:r>
              <a:rPr lang="it-IT" altLang="it-IT" sz="2200" b="0" dirty="0">
                <a:latin typeface="Tahoma" panose="020B0604030504040204" pitchFamily="34" charset="0"/>
              </a:rPr>
              <a:t>Es. </a:t>
            </a:r>
            <a:r>
              <a:rPr lang="it-IT" altLang="it-IT" sz="2200" b="0" i="1" dirty="0" err="1">
                <a:latin typeface="Tahoma" panose="020B0604030504040204" pitchFamily="34" charset="0"/>
              </a:rPr>
              <a:t>Kellog’s</a:t>
            </a:r>
            <a:r>
              <a:rPr lang="it-IT" altLang="it-IT" sz="2200" b="0" i="1" dirty="0">
                <a:latin typeface="Tahoma" panose="020B0604030504040204" pitchFamily="34" charset="0"/>
              </a:rPr>
              <a:t> </a:t>
            </a:r>
            <a:r>
              <a:rPr lang="it-IT" altLang="it-IT" sz="1200" b="0" i="1" dirty="0">
                <a:solidFill>
                  <a:prstClr val="black"/>
                </a:solidFill>
                <a:latin typeface="Tahoma" panose="020B0604030504040204" pitchFamily="34" charset="0"/>
                <a:cs typeface="+mn-cs"/>
                <a:hlinkClick r:id="rId4"/>
              </a:rPr>
              <a:t>http://www.kelloggs.it/pages/homepage.aspx</a:t>
            </a:r>
            <a:r>
              <a:rPr lang="it-IT" altLang="it-IT" sz="1200" b="0" i="1" dirty="0">
                <a:solidFill>
                  <a:prstClr val="black"/>
                </a:solidFill>
                <a:latin typeface="Tahoma" panose="020B0604030504040204" pitchFamily="34" charset="0"/>
                <a:cs typeface="+mn-cs"/>
              </a:rPr>
              <a:t> </a:t>
            </a:r>
            <a:endParaRPr lang="it-IT" altLang="it-IT" sz="2200" b="0" i="1" dirty="0">
              <a:latin typeface="Tahoma" panose="020B0604030504040204" pitchFamily="34" charset="0"/>
            </a:endParaRPr>
          </a:p>
        </p:txBody>
      </p:sp>
      <p:sp>
        <p:nvSpPr>
          <p:cNvPr id="92164" name="Segnaposto data 1">
            <a:extLst>
              <a:ext uri="{FF2B5EF4-FFF2-40B4-BE49-F238E27FC236}">
                <a16:creationId xmlns:a16="http://schemas.microsoft.com/office/drawing/2014/main" id="{72CB9BBD-6832-441A-BC0F-5C4D331B299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217E0F68-E4BA-4230-80CC-990B653A1492}"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92165" name="Segnaposto piè di pagina 2">
            <a:extLst>
              <a:ext uri="{FF2B5EF4-FFF2-40B4-BE49-F238E27FC236}">
                <a16:creationId xmlns:a16="http://schemas.microsoft.com/office/drawing/2014/main" id="{A0DF218A-CFF2-49A0-894E-31FD6860E96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92166" name="Segnaposto numero diapositiva 3">
            <a:extLst>
              <a:ext uri="{FF2B5EF4-FFF2-40B4-BE49-F238E27FC236}">
                <a16:creationId xmlns:a16="http://schemas.microsoft.com/office/drawing/2014/main" id="{C7FD49C9-778D-4D42-9597-A251E710244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CB87EBF3-C0B4-4507-8D47-1E3309B5E4C1}" type="slidenum">
              <a:rPr lang="it-IT" altLang="it-IT" sz="800" smtClean="0">
                <a:solidFill>
                  <a:srgbClr val="898989"/>
                </a:solidFill>
              </a:rPr>
              <a:pPr fontAlgn="base">
                <a:spcBef>
                  <a:spcPct val="0"/>
                </a:spcBef>
                <a:spcAft>
                  <a:spcPct val="0"/>
                </a:spcAft>
                <a:buFontTx/>
                <a:buNone/>
              </a:pPr>
              <a:t>56</a:t>
            </a:fld>
            <a:endParaRPr lang="it-IT" altLang="it-IT" sz="800">
              <a:solidFill>
                <a:srgbClr val="898989"/>
              </a:solidFil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egnaposto contenuto 1">
            <a:extLst>
              <a:ext uri="{FF2B5EF4-FFF2-40B4-BE49-F238E27FC236}">
                <a16:creationId xmlns:a16="http://schemas.microsoft.com/office/drawing/2014/main" id="{751517CE-36C2-43C5-9F12-5B756BB463C7}"/>
              </a:ext>
            </a:extLst>
          </p:cNvPr>
          <p:cNvSpPr>
            <a:spLocks noGrp="1"/>
          </p:cNvSpPr>
          <p:nvPr>
            <p:ph idx="1"/>
          </p:nvPr>
        </p:nvSpPr>
        <p:spPr/>
        <p:txBody>
          <a:bodyPr/>
          <a:lstStyle/>
          <a:p>
            <a:pPr eaLnBrk="1" hangingPunct="1"/>
            <a:endParaRPr lang="it-IT" altLang="it-IT">
              <a:latin typeface="Arial" panose="020B0604020202020204" pitchFamily="34" charset="0"/>
              <a:cs typeface="Arial" panose="020B0604020202020204" pitchFamily="34" charset="0"/>
            </a:endParaRPr>
          </a:p>
        </p:txBody>
      </p:sp>
      <p:pic>
        <p:nvPicPr>
          <p:cNvPr id="93187" name="Picture 4">
            <a:extLst>
              <a:ext uri="{FF2B5EF4-FFF2-40B4-BE49-F238E27FC236}">
                <a16:creationId xmlns:a16="http://schemas.microsoft.com/office/drawing/2014/main" id="{72909068-F006-446D-8544-7DA3CF0AE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188913"/>
            <a:ext cx="8748713" cy="609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8" name="Segnaposto data 1">
            <a:extLst>
              <a:ext uri="{FF2B5EF4-FFF2-40B4-BE49-F238E27FC236}">
                <a16:creationId xmlns:a16="http://schemas.microsoft.com/office/drawing/2014/main" id="{9510EAF6-7935-4FD7-9571-E792D034888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14E2649-3019-4505-8BA7-A6AC4A015F48}"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93189" name="Segnaposto piè di pagina 2">
            <a:extLst>
              <a:ext uri="{FF2B5EF4-FFF2-40B4-BE49-F238E27FC236}">
                <a16:creationId xmlns:a16="http://schemas.microsoft.com/office/drawing/2014/main" id="{34E971E3-3E6C-4CFB-A36C-A14C75A43008}"/>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93190" name="Segnaposto numero diapositiva 3">
            <a:extLst>
              <a:ext uri="{FF2B5EF4-FFF2-40B4-BE49-F238E27FC236}">
                <a16:creationId xmlns:a16="http://schemas.microsoft.com/office/drawing/2014/main" id="{D9DC0898-7BA5-44E3-99F4-2224A37F66B2}"/>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CEB66A27-27A5-4985-8CD1-87F13E885000}" type="slidenum">
              <a:rPr lang="it-IT" altLang="it-IT" sz="800" smtClean="0">
                <a:solidFill>
                  <a:srgbClr val="000000"/>
                </a:solidFill>
              </a:rPr>
              <a:pPr fontAlgn="base">
                <a:spcBef>
                  <a:spcPct val="0"/>
                </a:spcBef>
                <a:spcAft>
                  <a:spcPct val="0"/>
                </a:spcAft>
                <a:buFontTx/>
                <a:buNone/>
              </a:pPr>
              <a:t>57</a:t>
            </a:fld>
            <a:endParaRPr lang="it-IT" altLang="it-IT" sz="800">
              <a:solidFill>
                <a:srgbClr val="000000"/>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1A9184-6950-43E2-97A4-F5B93D8C4354}"/>
              </a:ext>
            </a:extLst>
          </p:cNvPr>
          <p:cNvSpPr>
            <a:spLocks noGrp="1"/>
          </p:cNvSpPr>
          <p:nvPr>
            <p:ph type="title"/>
          </p:nvPr>
        </p:nvSpPr>
        <p:spPr>
          <a:xfrm>
            <a:off x="3124200" y="149225"/>
            <a:ext cx="6734175" cy="558800"/>
          </a:xfrm>
        </p:spPr>
        <p:txBody>
          <a:bodyPr rtlCol="0">
            <a:normAutofit fontScale="90000"/>
          </a:bodyPr>
          <a:lstStyle/>
          <a:p>
            <a:pPr eaLnBrk="1" fontAlgn="auto" hangingPunct="1">
              <a:spcAft>
                <a:spcPts val="0"/>
              </a:spcAft>
              <a:defRPr/>
            </a:pPr>
            <a:r>
              <a:rPr lang="it-IT" dirty="0">
                <a:solidFill>
                  <a:schemeClr val="accent6">
                    <a:lumMod val="75000"/>
                  </a:schemeClr>
                </a:solidFill>
              </a:rPr>
              <a:t>Brand </a:t>
            </a:r>
            <a:r>
              <a:rPr lang="it-IT" dirty="0" err="1">
                <a:solidFill>
                  <a:schemeClr val="accent6">
                    <a:lumMod val="75000"/>
                  </a:schemeClr>
                </a:solidFill>
              </a:rPr>
              <a:t>extention</a:t>
            </a:r>
            <a:endParaRPr lang="it-IT" dirty="0">
              <a:solidFill>
                <a:schemeClr val="accent6">
                  <a:lumMod val="75000"/>
                </a:schemeClr>
              </a:solidFill>
            </a:endParaRPr>
          </a:p>
        </p:txBody>
      </p:sp>
      <p:sp>
        <p:nvSpPr>
          <p:cNvPr id="94211" name="Segnaposto data 3">
            <a:extLst>
              <a:ext uri="{FF2B5EF4-FFF2-40B4-BE49-F238E27FC236}">
                <a16:creationId xmlns:a16="http://schemas.microsoft.com/office/drawing/2014/main" id="{A75FECB5-40DF-4B76-AD30-7B3971F44DD1}"/>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C18F3005-375E-4746-908A-9F2395F6F3CC}"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94212" name="Segnaposto piè di pagina 4">
            <a:extLst>
              <a:ext uri="{FF2B5EF4-FFF2-40B4-BE49-F238E27FC236}">
                <a16:creationId xmlns:a16="http://schemas.microsoft.com/office/drawing/2014/main" id="{5F5B07E4-E550-47AF-B546-291A03BB186C}"/>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t>Prof.ssa Elena Cedrola - Fondamenti di Marketing Internazionale  Università di Macerata</a:t>
            </a:r>
          </a:p>
        </p:txBody>
      </p:sp>
      <p:sp>
        <p:nvSpPr>
          <p:cNvPr id="94213" name="Segnaposto numero diapositiva 5">
            <a:extLst>
              <a:ext uri="{FF2B5EF4-FFF2-40B4-BE49-F238E27FC236}">
                <a16:creationId xmlns:a16="http://schemas.microsoft.com/office/drawing/2014/main" id="{38366E82-F258-4F2C-9A66-F1C8FCB443D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435E8C0-05C4-4F95-BF2B-7E51296AA641}" type="slidenum">
              <a:rPr lang="it-IT" altLang="it-IT" sz="800" smtClean="0">
                <a:solidFill>
                  <a:srgbClr val="000000"/>
                </a:solidFill>
              </a:rPr>
              <a:pPr fontAlgn="base">
                <a:spcBef>
                  <a:spcPct val="0"/>
                </a:spcBef>
                <a:spcAft>
                  <a:spcPct val="0"/>
                </a:spcAft>
                <a:buFontTx/>
                <a:buNone/>
              </a:pPr>
              <a:t>58</a:t>
            </a:fld>
            <a:endParaRPr lang="it-IT" altLang="it-IT" sz="800">
              <a:solidFill>
                <a:srgbClr val="000000"/>
              </a:solidFill>
            </a:endParaRPr>
          </a:p>
        </p:txBody>
      </p:sp>
      <p:sp>
        <p:nvSpPr>
          <p:cNvPr id="7" name="Espace réservé du contenu 2">
            <a:extLst>
              <a:ext uri="{FF2B5EF4-FFF2-40B4-BE49-F238E27FC236}">
                <a16:creationId xmlns:a16="http://schemas.microsoft.com/office/drawing/2014/main" id="{5E330767-502B-4740-9FB3-9F620E183A2B}"/>
              </a:ext>
            </a:extLst>
          </p:cNvPr>
          <p:cNvSpPr txBox="1">
            <a:spLocks noGrp="1"/>
          </p:cNvSpPr>
          <p:nvPr>
            <p:ph idx="1"/>
          </p:nvPr>
        </p:nvSpPr>
        <p:spPr>
          <a:xfrm>
            <a:off x="269875" y="1042988"/>
            <a:ext cx="8416925" cy="4760912"/>
          </a:xfrm>
        </p:spPr>
        <p:txBody>
          <a:bodyPr rtlCol="0">
            <a:normAutofit/>
          </a:bodyPr>
          <a:lstStyle/>
          <a:p>
            <a:pPr marL="0" indent="0" eaLnBrk="1" fontAlgn="auto" hangingPunct="1">
              <a:lnSpc>
                <a:spcPct val="84000"/>
              </a:lnSpc>
              <a:spcAft>
                <a:spcPts val="0"/>
              </a:spcAft>
              <a:buFont typeface="Arial"/>
              <a:buNone/>
              <a:defRPr/>
            </a:pPr>
            <a:r>
              <a:rPr lang="fr-FR" sz="1700" b="1" dirty="0"/>
              <a:t>Brand extension: </a:t>
            </a:r>
            <a:r>
              <a:rPr lang="fr-FR" sz="1700" dirty="0" err="1"/>
              <a:t>decision</a:t>
            </a:r>
            <a:r>
              <a:rPr lang="fr-FR" sz="1700" dirty="0"/>
              <a:t> by </a:t>
            </a:r>
            <a:r>
              <a:rPr lang="fr-FR" sz="1700" dirty="0" err="1"/>
              <a:t>which</a:t>
            </a:r>
            <a:r>
              <a:rPr lang="fr-FR" sz="1700" dirty="0"/>
              <a:t> </a:t>
            </a:r>
            <a:r>
              <a:rPr lang="en-US" sz="1700" dirty="0"/>
              <a:t>a company uses </a:t>
            </a:r>
            <a:r>
              <a:rPr lang="en-US" sz="1700" b="1" dirty="0"/>
              <a:t>an existing and well-established brand </a:t>
            </a:r>
            <a:r>
              <a:rPr lang="en-US" sz="1700" dirty="0"/>
              <a:t>(“the parent brand”) for a</a:t>
            </a:r>
            <a:r>
              <a:rPr lang="fr-FR" sz="1700" dirty="0"/>
              <a:t> new </a:t>
            </a:r>
            <a:r>
              <a:rPr lang="fr-FR" sz="1700" dirty="0" err="1"/>
              <a:t>product</a:t>
            </a:r>
            <a:r>
              <a:rPr lang="fr-FR" sz="1700" dirty="0"/>
              <a:t> class </a:t>
            </a:r>
          </a:p>
          <a:p>
            <a:pPr marL="0" indent="0" eaLnBrk="1" fontAlgn="auto" hangingPunct="1">
              <a:lnSpc>
                <a:spcPct val="84000"/>
              </a:lnSpc>
              <a:spcAft>
                <a:spcPts val="0"/>
              </a:spcAft>
              <a:buFont typeface="Arial"/>
              <a:buNone/>
              <a:defRPr/>
            </a:pPr>
            <a:r>
              <a:rPr lang="fr-FR" sz="1700" b="1" dirty="0">
                <a:solidFill>
                  <a:srgbClr val="9B2D1F"/>
                </a:solidFill>
              </a:rPr>
              <a:t>2 types </a:t>
            </a:r>
            <a:r>
              <a:rPr lang="fr-FR" sz="1700" dirty="0"/>
              <a:t>of brand extensions: </a:t>
            </a:r>
          </a:p>
          <a:p>
            <a:pPr lvl="1" eaLnBrk="1" fontAlgn="auto" hangingPunct="1">
              <a:lnSpc>
                <a:spcPct val="84000"/>
              </a:lnSpc>
              <a:spcAft>
                <a:spcPts val="0"/>
              </a:spcAft>
              <a:buFont typeface="Arial"/>
              <a:buChar char="–"/>
              <a:defRPr/>
            </a:pPr>
            <a:r>
              <a:rPr lang="fr-FR" sz="1700" b="1" dirty="0"/>
              <a:t>Horizontal </a:t>
            </a:r>
            <a:r>
              <a:rPr lang="fr-FR" sz="1700" dirty="0"/>
              <a:t>: </a:t>
            </a:r>
            <a:r>
              <a:rPr lang="fr-FR" sz="1700" dirty="0" err="1"/>
              <a:t>product</a:t>
            </a:r>
            <a:r>
              <a:rPr lang="fr-FR" sz="1700" dirty="0"/>
              <a:t> </a:t>
            </a:r>
            <a:r>
              <a:rPr lang="fr-FR" sz="1700" dirty="0" err="1"/>
              <a:t>which</a:t>
            </a:r>
            <a:r>
              <a:rPr lang="fr-FR" sz="1700" dirty="0"/>
              <a:t> has a </a:t>
            </a:r>
            <a:r>
              <a:rPr lang="fr-FR" sz="1700" dirty="0" err="1"/>
              <a:t>similar</a:t>
            </a:r>
            <a:r>
              <a:rPr lang="fr-FR" sz="1700" dirty="0"/>
              <a:t> </a:t>
            </a:r>
            <a:r>
              <a:rPr lang="fr-FR" sz="1700" dirty="0" err="1"/>
              <a:t>price</a:t>
            </a:r>
            <a:r>
              <a:rPr lang="fr-FR" sz="1700" dirty="0"/>
              <a:t> </a:t>
            </a:r>
            <a:r>
              <a:rPr lang="fr-FR" sz="1700" dirty="0" err="1"/>
              <a:t>level</a:t>
            </a:r>
            <a:r>
              <a:rPr lang="fr-FR" sz="1700" dirty="0"/>
              <a:t> and </a:t>
            </a:r>
            <a:r>
              <a:rPr lang="fr-FR" sz="1700" dirty="0" err="1"/>
              <a:t>quality</a:t>
            </a:r>
            <a:r>
              <a:rPr lang="fr-FR" sz="1700" dirty="0"/>
              <a:t> </a:t>
            </a:r>
            <a:r>
              <a:rPr lang="fr-FR" sz="1700" dirty="0" err="1"/>
              <a:t>level</a:t>
            </a:r>
            <a:r>
              <a:rPr lang="fr-FR" sz="1700" dirty="0"/>
              <a:t> </a:t>
            </a:r>
            <a:r>
              <a:rPr lang="fr-FR" sz="1700" dirty="0" err="1"/>
              <a:t>than</a:t>
            </a:r>
            <a:r>
              <a:rPr lang="fr-FR" sz="1700" dirty="0"/>
              <a:t> the parent brand = </a:t>
            </a:r>
            <a:r>
              <a:rPr lang="fr-FR" sz="1700" dirty="0" err="1"/>
              <a:t>same</a:t>
            </a:r>
            <a:r>
              <a:rPr lang="fr-FR" sz="1700" dirty="0"/>
              <a:t> </a:t>
            </a:r>
            <a:r>
              <a:rPr lang="fr-FR" sz="1700" dirty="0" err="1"/>
              <a:t>positionning</a:t>
            </a:r>
            <a:r>
              <a:rPr lang="fr-FR" sz="1700" dirty="0"/>
              <a:t> </a:t>
            </a:r>
          </a:p>
          <a:p>
            <a:pPr lvl="1" eaLnBrk="1" fontAlgn="auto" hangingPunct="1">
              <a:lnSpc>
                <a:spcPct val="84000"/>
              </a:lnSpc>
              <a:spcAft>
                <a:spcPts val="0"/>
              </a:spcAft>
              <a:buFont typeface="Arial"/>
              <a:buChar char="–"/>
              <a:defRPr/>
            </a:pPr>
            <a:r>
              <a:rPr lang="fr-FR" sz="1700" b="1" dirty="0"/>
              <a:t>Vertical : </a:t>
            </a:r>
            <a:r>
              <a:rPr lang="en-US" sz="1700" dirty="0"/>
              <a:t>products that do not have the same quality and price as the parent brand -  possibility of extending the product </a:t>
            </a:r>
          </a:p>
          <a:p>
            <a:pPr lvl="3" eaLnBrk="1" fontAlgn="auto" hangingPunct="1">
              <a:lnSpc>
                <a:spcPct val="84000"/>
              </a:lnSpc>
              <a:spcAft>
                <a:spcPts val="0"/>
              </a:spcAft>
              <a:buSzPts val="1800"/>
              <a:buFont typeface="Arial"/>
              <a:buBlip>
                <a:blip/>
              </a:buBlip>
              <a:defRPr/>
            </a:pPr>
            <a:r>
              <a:rPr lang="en-US" sz="1700" b="1" dirty="0"/>
              <a:t>Upward : higher prices and quality for a more affluent target </a:t>
            </a:r>
          </a:p>
          <a:p>
            <a:pPr lvl="3" eaLnBrk="1" fontAlgn="auto" hangingPunct="1">
              <a:lnSpc>
                <a:spcPct val="84000"/>
              </a:lnSpc>
              <a:spcAft>
                <a:spcPts val="0"/>
              </a:spcAft>
              <a:buSzPts val="1800"/>
              <a:buFont typeface="Arial"/>
              <a:buBlip>
                <a:blip/>
              </a:buBlip>
              <a:defRPr/>
            </a:pPr>
            <a:r>
              <a:rPr lang="en-US" sz="1700" b="1" dirty="0"/>
              <a:t>Downward: offering products at a lower price and quality - more common in the Fashion Industry. </a:t>
            </a:r>
          </a:p>
          <a:p>
            <a:pPr marL="987552" lvl="2" indent="0" eaLnBrk="1" fontAlgn="auto" hangingPunct="1">
              <a:lnSpc>
                <a:spcPct val="84000"/>
              </a:lnSpc>
              <a:spcAft>
                <a:spcPts val="0"/>
              </a:spcAft>
              <a:buFont typeface="Arial"/>
              <a:buNone/>
              <a:defRPr/>
            </a:pPr>
            <a:r>
              <a:rPr lang="fr-FR" sz="1700" dirty="0"/>
              <a:t>	</a:t>
            </a:r>
            <a:r>
              <a:rPr lang="fr-FR" sz="1700" dirty="0" err="1"/>
              <a:t>e.g</a:t>
            </a:r>
            <a:r>
              <a:rPr lang="fr-FR" sz="1700" dirty="0"/>
              <a:t>: The brand Ralph Lauren </a:t>
            </a:r>
            <a:r>
              <a:rPr lang="fr-FR" sz="1700" dirty="0" err="1"/>
              <a:t>which</a:t>
            </a:r>
            <a:r>
              <a:rPr lang="fr-FR" sz="1700" dirty="0"/>
              <a:t> has 16 </a:t>
            </a:r>
            <a:r>
              <a:rPr lang="fr-FR" sz="1700" dirty="0" err="1"/>
              <a:t>different</a:t>
            </a:r>
            <a:r>
              <a:rPr lang="fr-FR" sz="1700" dirty="0"/>
              <a:t> </a:t>
            </a:r>
            <a:r>
              <a:rPr lang="fr-FR" sz="1700" dirty="0" err="1"/>
              <a:t>levels</a:t>
            </a:r>
            <a:r>
              <a:rPr lang="fr-FR" sz="1700" dirty="0"/>
              <a:t> of brands </a:t>
            </a:r>
          </a:p>
          <a:p>
            <a:pPr eaLnBrk="1" fontAlgn="auto" hangingPunct="1">
              <a:lnSpc>
                <a:spcPct val="84000"/>
              </a:lnSpc>
              <a:spcAft>
                <a:spcPts val="0"/>
              </a:spcAft>
              <a:buFont typeface="Arial"/>
              <a:buChar char="–"/>
              <a:defRPr/>
            </a:pPr>
            <a:endParaRPr lang="fr-FR" sz="1800" dirty="0"/>
          </a:p>
          <a:p>
            <a:pPr eaLnBrk="1" fontAlgn="auto" hangingPunct="1">
              <a:lnSpc>
                <a:spcPct val="84000"/>
              </a:lnSpc>
              <a:spcAft>
                <a:spcPts val="0"/>
              </a:spcAft>
              <a:buFont typeface="Arial"/>
              <a:buChar char="–"/>
              <a:defRPr/>
            </a:pPr>
            <a:endParaRPr lang="fr-FR" sz="1800"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Segnaposto contenuto 6">
            <a:extLst>
              <a:ext uri="{FF2B5EF4-FFF2-40B4-BE49-F238E27FC236}">
                <a16:creationId xmlns:a16="http://schemas.microsoft.com/office/drawing/2014/main" id="{D1A29619-EDA6-4E5C-89B6-F1658599860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28863" y="200025"/>
            <a:ext cx="4895850" cy="5922963"/>
          </a:xfrm>
        </p:spPr>
      </p:pic>
      <p:sp>
        <p:nvSpPr>
          <p:cNvPr id="95235" name="Segnaposto data 3">
            <a:extLst>
              <a:ext uri="{FF2B5EF4-FFF2-40B4-BE49-F238E27FC236}">
                <a16:creationId xmlns:a16="http://schemas.microsoft.com/office/drawing/2014/main" id="{4E043948-54AF-4C2A-8E60-F86114FFB57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D51B853-6B97-440F-8641-B85D8B7BA45E}"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95236" name="Segnaposto piè di pagina 4">
            <a:extLst>
              <a:ext uri="{FF2B5EF4-FFF2-40B4-BE49-F238E27FC236}">
                <a16:creationId xmlns:a16="http://schemas.microsoft.com/office/drawing/2014/main" id="{5DFD6A1C-2C28-484E-822B-93B4E5C7501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t>Prof.ssa Elena Cedrola - Fondamenti di Marketing Internazionale  Università di Macerata</a:t>
            </a:r>
          </a:p>
        </p:txBody>
      </p:sp>
      <p:sp>
        <p:nvSpPr>
          <p:cNvPr id="95237" name="Segnaposto numero diapositiva 5">
            <a:extLst>
              <a:ext uri="{FF2B5EF4-FFF2-40B4-BE49-F238E27FC236}">
                <a16:creationId xmlns:a16="http://schemas.microsoft.com/office/drawing/2014/main" id="{6B6FB275-6A80-41C9-9751-09605CC698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CA58E86-150A-49D0-855A-481C3A73DAE1}" type="slidenum">
              <a:rPr lang="it-IT" altLang="it-IT" sz="800" smtClean="0">
                <a:solidFill>
                  <a:srgbClr val="000000"/>
                </a:solidFill>
              </a:rPr>
              <a:pPr fontAlgn="base">
                <a:spcBef>
                  <a:spcPct val="0"/>
                </a:spcBef>
                <a:spcAft>
                  <a:spcPct val="0"/>
                </a:spcAft>
                <a:buFontTx/>
                <a:buNone/>
              </a:pPr>
              <a:t>59</a:t>
            </a:fld>
            <a:endParaRPr lang="it-IT" altLang="it-IT" sz="8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olo 1">
            <a:extLst>
              <a:ext uri="{FF2B5EF4-FFF2-40B4-BE49-F238E27FC236}">
                <a16:creationId xmlns:a16="http://schemas.microsoft.com/office/drawing/2014/main" id="{F85FBAD9-0524-4A92-811A-C9B760BB340E}"/>
              </a:ext>
            </a:extLst>
          </p:cNvPr>
          <p:cNvSpPr>
            <a:spLocks noGrp="1"/>
          </p:cNvSpPr>
          <p:nvPr>
            <p:ph type="title"/>
          </p:nvPr>
        </p:nvSpPr>
        <p:spPr>
          <a:xfrm>
            <a:off x="492125" y="1196975"/>
            <a:ext cx="8229600" cy="558800"/>
          </a:xfrm>
        </p:spPr>
        <p:txBody>
          <a:bodyPr/>
          <a:lstStyle/>
          <a:p>
            <a:r>
              <a:rPr lang="it-IT" altLang="it-IT">
                <a:latin typeface="Arial" panose="020B0604020202020204" pitchFamily="34" charset="0"/>
                <a:cs typeface="Arial" panose="020B0604020202020204" pitchFamily="34" charset="0"/>
              </a:rPr>
              <a:t>Il portafoglio prodotti</a:t>
            </a:r>
            <a:endParaRPr lang="en-GB" altLang="it-IT">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FCA0A5DD-44E8-78E3-A248-0BF5D2B739E5}"/>
              </a:ext>
            </a:extLst>
          </p:cNvPr>
          <p:cNvSpPr txBox="1"/>
          <p:nvPr/>
        </p:nvSpPr>
        <p:spPr>
          <a:xfrm>
            <a:off x="628650" y="2533650"/>
            <a:ext cx="8093075" cy="3140075"/>
          </a:xfrm>
          <a:prstGeom prst="rect">
            <a:avLst/>
          </a:prstGeom>
          <a:noFill/>
        </p:spPr>
        <p:txBody>
          <a:bodyPr>
            <a:spAutoFit/>
          </a:bodyPr>
          <a:lstStyle/>
          <a:p>
            <a:pPr>
              <a:defRPr/>
            </a:pPr>
            <a:r>
              <a:rPr lang="it-IT" sz="1800" dirty="0">
                <a:solidFill>
                  <a:srgbClr val="898989"/>
                </a:solidFill>
                <a:latin typeface="Raleway" pitchFamily="2" charset="0"/>
              </a:rPr>
              <a:t>LINEE di prodotto</a:t>
            </a:r>
          </a:p>
          <a:p>
            <a:pPr>
              <a:defRPr/>
            </a:pPr>
            <a:r>
              <a:rPr lang="it-IT" sz="1800" dirty="0">
                <a:solidFill>
                  <a:srgbClr val="898989"/>
                </a:solidFill>
                <a:latin typeface="Raleway" pitchFamily="2" charset="0"/>
              </a:rPr>
              <a:t>Gruppi di prodotti estremamente legati perché</a:t>
            </a:r>
          </a:p>
          <a:p>
            <a:pPr marL="257175" indent="-257175">
              <a:buFont typeface="Arial" panose="020B0604020202020204" pitchFamily="34" charset="0"/>
              <a:buChar char="•"/>
              <a:defRPr/>
            </a:pPr>
            <a:r>
              <a:rPr lang="it-IT" sz="1800" dirty="0">
                <a:solidFill>
                  <a:srgbClr val="898989"/>
                </a:solidFill>
                <a:latin typeface="Raleway" pitchFamily="2" charset="0"/>
              </a:rPr>
              <a:t>Soddisfano una certa classe di bisogni</a:t>
            </a:r>
          </a:p>
          <a:p>
            <a:pPr marL="257175" indent="-257175">
              <a:buFont typeface="Arial" panose="020B0604020202020204" pitchFamily="34" charset="0"/>
              <a:buChar char="•"/>
              <a:defRPr/>
            </a:pPr>
            <a:r>
              <a:rPr lang="it-IT" sz="1800" dirty="0">
                <a:solidFill>
                  <a:srgbClr val="898989"/>
                </a:solidFill>
                <a:latin typeface="Raleway" pitchFamily="2" charset="0"/>
              </a:rPr>
              <a:t>Sono usati insieme</a:t>
            </a:r>
          </a:p>
          <a:p>
            <a:pPr marL="257175" indent="-257175">
              <a:buFont typeface="Arial" panose="020B0604020202020204" pitchFamily="34" charset="0"/>
              <a:buChar char="•"/>
              <a:defRPr/>
            </a:pPr>
            <a:r>
              <a:rPr lang="it-IT" sz="1800" dirty="0">
                <a:solidFill>
                  <a:srgbClr val="898989"/>
                </a:solidFill>
                <a:latin typeface="Raleway" pitchFamily="2" charset="0"/>
              </a:rPr>
              <a:t>Sono venduti allo stesso gruppo di clienti</a:t>
            </a:r>
          </a:p>
          <a:p>
            <a:pPr marL="257175" indent="-257175">
              <a:buFont typeface="Arial" panose="020B0604020202020204" pitchFamily="34" charset="0"/>
              <a:buChar char="•"/>
              <a:defRPr/>
            </a:pPr>
            <a:r>
              <a:rPr lang="it-IT" sz="1800" dirty="0">
                <a:solidFill>
                  <a:srgbClr val="898989"/>
                </a:solidFill>
                <a:latin typeface="Raleway" pitchFamily="2" charset="0"/>
              </a:rPr>
              <a:t>Sono venduti attraverso lo stesso canale</a:t>
            </a:r>
          </a:p>
          <a:p>
            <a:pPr marL="257175" indent="-257175">
              <a:buFont typeface="Arial" panose="020B0604020202020204" pitchFamily="34" charset="0"/>
              <a:buChar char="•"/>
              <a:defRPr/>
            </a:pPr>
            <a:r>
              <a:rPr lang="it-IT" sz="1800" dirty="0">
                <a:solidFill>
                  <a:srgbClr val="898989"/>
                </a:solidFill>
                <a:latin typeface="Raleway" pitchFamily="2" charset="0"/>
              </a:rPr>
              <a:t>Rientrano nella stessa fascia di prezzo</a:t>
            </a:r>
          </a:p>
          <a:p>
            <a:pPr>
              <a:defRPr/>
            </a:pPr>
            <a:endParaRPr lang="it-IT" sz="1800" dirty="0">
              <a:solidFill>
                <a:srgbClr val="898989"/>
              </a:solidFill>
              <a:latin typeface="Raleway" pitchFamily="2" charset="0"/>
            </a:endParaRPr>
          </a:p>
          <a:p>
            <a:pPr>
              <a:defRPr/>
            </a:pPr>
            <a:r>
              <a:rPr lang="it-IT" sz="1800" dirty="0">
                <a:solidFill>
                  <a:srgbClr val="898989"/>
                </a:solidFill>
                <a:latin typeface="Raleway" pitchFamily="2" charset="0"/>
              </a:rPr>
              <a:t>MODELLI diversi nella stessa linea</a:t>
            </a:r>
          </a:p>
          <a:p>
            <a:pPr>
              <a:defRPr/>
            </a:pPr>
            <a:r>
              <a:rPr lang="it-IT" sz="1800" dirty="0">
                <a:solidFill>
                  <a:srgbClr val="898989"/>
                </a:solidFill>
                <a:latin typeface="Raleway" pitchFamily="2" charset="0"/>
              </a:rPr>
              <a:t>Singole versioni/varianti aventi una specifica collocazione nel listino vendite</a:t>
            </a:r>
            <a:endParaRPr lang="en-GB" sz="1800" dirty="0">
              <a:solidFill>
                <a:srgbClr val="898989"/>
              </a:solidFill>
              <a:latin typeface="Raleway" pitchFamily="2"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5F0B70E-7402-48A1-9E7B-CA299C858A25}"/>
              </a:ext>
            </a:extLst>
          </p:cNvPr>
          <p:cNvSpPr>
            <a:spLocks noGrp="1"/>
          </p:cNvSpPr>
          <p:nvPr>
            <p:ph type="title"/>
          </p:nvPr>
        </p:nvSpPr>
        <p:spPr>
          <a:xfrm>
            <a:off x="3124200" y="149225"/>
            <a:ext cx="6734175" cy="558800"/>
          </a:xfrm>
        </p:spPr>
        <p:txBody>
          <a:bodyPr rtlCol="0">
            <a:normAutofit fontScale="90000"/>
          </a:bodyPr>
          <a:lstStyle/>
          <a:p>
            <a:pPr eaLnBrk="1" fontAlgn="auto" hangingPunct="1">
              <a:spcAft>
                <a:spcPts val="0"/>
              </a:spcAft>
              <a:defRPr/>
            </a:pPr>
            <a:r>
              <a:rPr lang="it-IT" dirty="0">
                <a:solidFill>
                  <a:schemeClr val="accent6">
                    <a:lumMod val="75000"/>
                  </a:schemeClr>
                </a:solidFill>
              </a:rPr>
              <a:t>Brand </a:t>
            </a:r>
            <a:r>
              <a:rPr lang="it-IT" dirty="0" err="1">
                <a:solidFill>
                  <a:schemeClr val="accent6">
                    <a:lumMod val="75000"/>
                  </a:schemeClr>
                </a:solidFill>
              </a:rPr>
              <a:t>extention</a:t>
            </a:r>
            <a:endParaRPr lang="it-IT" dirty="0">
              <a:solidFill>
                <a:schemeClr val="accent6">
                  <a:lumMod val="75000"/>
                </a:schemeClr>
              </a:solidFill>
            </a:endParaRPr>
          </a:p>
        </p:txBody>
      </p:sp>
      <p:sp>
        <p:nvSpPr>
          <p:cNvPr id="96259" name="Segnaposto data 3">
            <a:extLst>
              <a:ext uri="{FF2B5EF4-FFF2-40B4-BE49-F238E27FC236}">
                <a16:creationId xmlns:a16="http://schemas.microsoft.com/office/drawing/2014/main" id="{47CCC245-EF86-43FD-9FB8-B943A8D9903E}"/>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2D000DEA-8F1E-44D5-A93A-0EB2376DCCFA}"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96260" name="Segnaposto piè di pagina 4">
            <a:extLst>
              <a:ext uri="{FF2B5EF4-FFF2-40B4-BE49-F238E27FC236}">
                <a16:creationId xmlns:a16="http://schemas.microsoft.com/office/drawing/2014/main" id="{CB032397-05F2-4AFD-8FC2-C3AA100F0987}"/>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t>Prof.ssa Elena Cedrola - Fondamenti di Marketing Internazionale  Università di Macerata</a:t>
            </a:r>
          </a:p>
        </p:txBody>
      </p:sp>
      <p:sp>
        <p:nvSpPr>
          <p:cNvPr id="96261" name="Segnaposto numero diapositiva 5">
            <a:extLst>
              <a:ext uri="{FF2B5EF4-FFF2-40B4-BE49-F238E27FC236}">
                <a16:creationId xmlns:a16="http://schemas.microsoft.com/office/drawing/2014/main" id="{A715C7C1-CE99-49A7-B977-57899FAB46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9201D0AD-D5B2-40DE-B59D-F67E3C95FE62}" type="slidenum">
              <a:rPr lang="it-IT" altLang="it-IT" sz="800" smtClean="0">
                <a:solidFill>
                  <a:srgbClr val="000000"/>
                </a:solidFill>
              </a:rPr>
              <a:pPr fontAlgn="base">
                <a:spcBef>
                  <a:spcPct val="0"/>
                </a:spcBef>
                <a:spcAft>
                  <a:spcPct val="0"/>
                </a:spcAft>
                <a:buFontTx/>
                <a:buNone/>
              </a:pPr>
              <a:t>60</a:t>
            </a:fld>
            <a:endParaRPr lang="it-IT" altLang="it-IT" sz="800">
              <a:solidFill>
                <a:srgbClr val="000000"/>
              </a:solidFill>
            </a:endParaRPr>
          </a:p>
        </p:txBody>
      </p:sp>
      <p:sp>
        <p:nvSpPr>
          <p:cNvPr id="7" name="Espace réservé du contenu 2">
            <a:extLst>
              <a:ext uri="{FF2B5EF4-FFF2-40B4-BE49-F238E27FC236}">
                <a16:creationId xmlns:a16="http://schemas.microsoft.com/office/drawing/2014/main" id="{822E0A1F-6FFE-429C-B814-AD9AD1BDC7AF}"/>
              </a:ext>
            </a:extLst>
          </p:cNvPr>
          <p:cNvSpPr txBox="1">
            <a:spLocks noGrp="1"/>
          </p:cNvSpPr>
          <p:nvPr>
            <p:ph idx="1"/>
          </p:nvPr>
        </p:nvSpPr>
        <p:spPr>
          <a:xfrm>
            <a:off x="269875" y="1042988"/>
            <a:ext cx="8416925" cy="4760912"/>
          </a:xfrm>
        </p:spPr>
        <p:txBody>
          <a:bodyPr rtlCol="0">
            <a:normAutofit lnSpcReduction="10000"/>
          </a:bodyPr>
          <a:lstStyle/>
          <a:p>
            <a:pPr marL="0" indent="0" eaLnBrk="1" fontAlgn="auto" hangingPunct="1">
              <a:lnSpc>
                <a:spcPct val="84000"/>
              </a:lnSpc>
              <a:spcAft>
                <a:spcPts val="0"/>
              </a:spcAft>
              <a:buFont typeface="Arial"/>
              <a:buNone/>
              <a:defRPr/>
            </a:pPr>
            <a:r>
              <a:rPr lang="fr-FR" sz="1700" b="1" dirty="0"/>
              <a:t>Brand extension: </a:t>
            </a:r>
            <a:r>
              <a:rPr lang="fr-FR" sz="1700" dirty="0" err="1"/>
              <a:t>decision</a:t>
            </a:r>
            <a:r>
              <a:rPr lang="fr-FR" sz="1700" dirty="0"/>
              <a:t> by </a:t>
            </a:r>
            <a:r>
              <a:rPr lang="fr-FR" sz="1700" dirty="0" err="1"/>
              <a:t>which</a:t>
            </a:r>
            <a:r>
              <a:rPr lang="fr-FR" sz="1700" dirty="0"/>
              <a:t> </a:t>
            </a:r>
            <a:r>
              <a:rPr lang="en-US" sz="1700" dirty="0"/>
              <a:t>a company uses </a:t>
            </a:r>
            <a:r>
              <a:rPr lang="en-US" sz="1700" b="1" dirty="0"/>
              <a:t>an existing and well-established brand </a:t>
            </a:r>
            <a:r>
              <a:rPr lang="en-US" sz="1700" dirty="0"/>
              <a:t>(“the parent brand”) for a</a:t>
            </a:r>
            <a:r>
              <a:rPr lang="fr-FR" sz="1700" dirty="0"/>
              <a:t> new </a:t>
            </a:r>
            <a:r>
              <a:rPr lang="fr-FR" sz="1700" dirty="0" err="1"/>
              <a:t>product</a:t>
            </a:r>
            <a:r>
              <a:rPr lang="fr-FR" sz="1700" dirty="0"/>
              <a:t> class </a:t>
            </a:r>
          </a:p>
          <a:p>
            <a:pPr marL="0" indent="0" eaLnBrk="1" fontAlgn="auto" hangingPunct="1">
              <a:lnSpc>
                <a:spcPct val="84000"/>
              </a:lnSpc>
              <a:spcAft>
                <a:spcPts val="0"/>
              </a:spcAft>
              <a:buFont typeface="Arial"/>
              <a:buNone/>
              <a:defRPr/>
            </a:pPr>
            <a:r>
              <a:rPr lang="fr-FR" sz="1700" b="1" dirty="0">
                <a:solidFill>
                  <a:srgbClr val="9B2D1F"/>
                </a:solidFill>
              </a:rPr>
              <a:t>2 types </a:t>
            </a:r>
            <a:r>
              <a:rPr lang="fr-FR" sz="1700" dirty="0"/>
              <a:t>of brand extensions: </a:t>
            </a:r>
          </a:p>
          <a:p>
            <a:pPr lvl="1" eaLnBrk="1" fontAlgn="auto" hangingPunct="1">
              <a:lnSpc>
                <a:spcPct val="84000"/>
              </a:lnSpc>
              <a:spcAft>
                <a:spcPts val="0"/>
              </a:spcAft>
              <a:buFont typeface="Arial"/>
              <a:buChar char="–"/>
              <a:defRPr/>
            </a:pPr>
            <a:r>
              <a:rPr lang="fr-FR" sz="1700" b="1" dirty="0"/>
              <a:t>Horizontal </a:t>
            </a:r>
            <a:r>
              <a:rPr lang="fr-FR" sz="1700" dirty="0"/>
              <a:t>: </a:t>
            </a:r>
            <a:r>
              <a:rPr lang="fr-FR" sz="1700" dirty="0" err="1"/>
              <a:t>product</a:t>
            </a:r>
            <a:r>
              <a:rPr lang="fr-FR" sz="1700" dirty="0"/>
              <a:t> </a:t>
            </a:r>
            <a:r>
              <a:rPr lang="fr-FR" sz="1700" dirty="0" err="1"/>
              <a:t>which</a:t>
            </a:r>
            <a:r>
              <a:rPr lang="fr-FR" sz="1700" dirty="0"/>
              <a:t> has a </a:t>
            </a:r>
            <a:r>
              <a:rPr lang="fr-FR" sz="1700" dirty="0" err="1"/>
              <a:t>similar</a:t>
            </a:r>
            <a:r>
              <a:rPr lang="fr-FR" sz="1700" dirty="0"/>
              <a:t> </a:t>
            </a:r>
            <a:r>
              <a:rPr lang="fr-FR" sz="1700" dirty="0" err="1"/>
              <a:t>price</a:t>
            </a:r>
            <a:r>
              <a:rPr lang="fr-FR" sz="1700" dirty="0"/>
              <a:t> </a:t>
            </a:r>
            <a:r>
              <a:rPr lang="fr-FR" sz="1700" dirty="0" err="1"/>
              <a:t>level</a:t>
            </a:r>
            <a:r>
              <a:rPr lang="fr-FR" sz="1700" dirty="0"/>
              <a:t> and </a:t>
            </a:r>
            <a:r>
              <a:rPr lang="fr-FR" sz="1700" dirty="0" err="1"/>
              <a:t>quality</a:t>
            </a:r>
            <a:r>
              <a:rPr lang="fr-FR" sz="1700" dirty="0"/>
              <a:t> </a:t>
            </a:r>
            <a:r>
              <a:rPr lang="fr-FR" sz="1700" dirty="0" err="1"/>
              <a:t>level</a:t>
            </a:r>
            <a:r>
              <a:rPr lang="fr-FR" sz="1700" dirty="0"/>
              <a:t> </a:t>
            </a:r>
            <a:r>
              <a:rPr lang="fr-FR" sz="1700" dirty="0" err="1"/>
              <a:t>than</a:t>
            </a:r>
            <a:r>
              <a:rPr lang="fr-FR" sz="1700" dirty="0"/>
              <a:t> the parent brand = </a:t>
            </a:r>
            <a:r>
              <a:rPr lang="fr-FR" sz="1700" dirty="0" err="1"/>
              <a:t>same</a:t>
            </a:r>
            <a:r>
              <a:rPr lang="fr-FR" sz="1700" dirty="0"/>
              <a:t> </a:t>
            </a:r>
            <a:r>
              <a:rPr lang="fr-FR" sz="1700" dirty="0" err="1"/>
              <a:t>positionning</a:t>
            </a:r>
            <a:r>
              <a:rPr lang="fr-FR" sz="1700" dirty="0"/>
              <a:t> </a:t>
            </a:r>
          </a:p>
          <a:p>
            <a:pPr lvl="1" eaLnBrk="1" fontAlgn="auto" hangingPunct="1">
              <a:lnSpc>
                <a:spcPct val="84000"/>
              </a:lnSpc>
              <a:spcAft>
                <a:spcPts val="0"/>
              </a:spcAft>
              <a:buFont typeface="Arial"/>
              <a:buChar char="–"/>
              <a:defRPr/>
            </a:pPr>
            <a:r>
              <a:rPr lang="fr-FR" sz="1700" b="1" dirty="0"/>
              <a:t>Vertical : </a:t>
            </a:r>
            <a:r>
              <a:rPr lang="en-US" sz="1700" dirty="0"/>
              <a:t>products that do not have the same quality and price as the parent brand -  possibility of extending the product </a:t>
            </a:r>
          </a:p>
          <a:p>
            <a:pPr lvl="3" eaLnBrk="1" fontAlgn="auto" hangingPunct="1">
              <a:lnSpc>
                <a:spcPct val="84000"/>
              </a:lnSpc>
              <a:spcAft>
                <a:spcPts val="0"/>
              </a:spcAft>
              <a:buSzPts val="1800"/>
              <a:buFont typeface="Arial"/>
              <a:buBlip>
                <a:blip/>
              </a:buBlip>
              <a:defRPr/>
            </a:pPr>
            <a:r>
              <a:rPr lang="en-US" sz="1700" b="1" dirty="0"/>
              <a:t>Upward : higher prices and quality for a more affluent target </a:t>
            </a:r>
          </a:p>
          <a:p>
            <a:pPr lvl="3" eaLnBrk="1" fontAlgn="auto" hangingPunct="1">
              <a:lnSpc>
                <a:spcPct val="84000"/>
              </a:lnSpc>
              <a:spcAft>
                <a:spcPts val="0"/>
              </a:spcAft>
              <a:buSzPts val="1800"/>
              <a:buFont typeface="Arial"/>
              <a:buBlip>
                <a:blip/>
              </a:buBlip>
              <a:defRPr/>
            </a:pPr>
            <a:r>
              <a:rPr lang="en-US" sz="1700" b="1" dirty="0"/>
              <a:t>Downward: offering products at a lower price and quality - more common in the Fashion Industry. </a:t>
            </a:r>
          </a:p>
          <a:p>
            <a:pPr marL="987552" lvl="2" indent="0" eaLnBrk="1" fontAlgn="auto" hangingPunct="1">
              <a:lnSpc>
                <a:spcPct val="84000"/>
              </a:lnSpc>
              <a:spcAft>
                <a:spcPts val="0"/>
              </a:spcAft>
              <a:buFont typeface="Arial"/>
              <a:buNone/>
              <a:defRPr/>
            </a:pPr>
            <a:r>
              <a:rPr lang="fr-FR" sz="1700" dirty="0"/>
              <a:t>	</a:t>
            </a:r>
            <a:r>
              <a:rPr lang="fr-FR" sz="1700" dirty="0" err="1"/>
              <a:t>e.g</a:t>
            </a:r>
            <a:r>
              <a:rPr lang="fr-FR" sz="1700" dirty="0"/>
              <a:t>: The brand Ralph Lauren </a:t>
            </a:r>
            <a:r>
              <a:rPr lang="fr-FR" sz="1700" dirty="0" err="1"/>
              <a:t>which</a:t>
            </a:r>
            <a:r>
              <a:rPr lang="fr-FR" sz="1700" dirty="0"/>
              <a:t> has 16 </a:t>
            </a:r>
            <a:r>
              <a:rPr lang="fr-FR" sz="1700" dirty="0" err="1"/>
              <a:t>different</a:t>
            </a:r>
            <a:r>
              <a:rPr lang="fr-FR" sz="1700" dirty="0"/>
              <a:t> </a:t>
            </a:r>
            <a:r>
              <a:rPr lang="fr-FR" sz="1700" dirty="0" err="1"/>
              <a:t>levels</a:t>
            </a:r>
            <a:r>
              <a:rPr lang="fr-FR" sz="1700" dirty="0"/>
              <a:t> of brands </a:t>
            </a:r>
          </a:p>
          <a:p>
            <a:pPr marL="0" indent="0" eaLnBrk="1" fontAlgn="auto" hangingPunct="1">
              <a:lnSpc>
                <a:spcPct val="84000"/>
              </a:lnSpc>
              <a:spcAft>
                <a:spcPts val="0"/>
              </a:spcAft>
              <a:buFont typeface="Arial"/>
              <a:buNone/>
              <a:defRPr/>
            </a:pPr>
            <a:endParaRPr lang="fr-FR" sz="1700" dirty="0"/>
          </a:p>
          <a:p>
            <a:pPr marL="0" indent="0" eaLnBrk="1" fontAlgn="auto" hangingPunct="1">
              <a:lnSpc>
                <a:spcPct val="84000"/>
              </a:lnSpc>
              <a:spcAft>
                <a:spcPts val="0"/>
              </a:spcAft>
              <a:buFont typeface="Arial"/>
              <a:buNone/>
              <a:defRPr/>
            </a:pPr>
            <a:r>
              <a:rPr lang="fr-FR" sz="1700" b="1" u="sng" dirty="0" err="1"/>
              <a:t>Advantages</a:t>
            </a:r>
            <a:r>
              <a:rPr lang="fr-FR" sz="1700" b="1" u="sng" dirty="0"/>
              <a:t> of </a:t>
            </a:r>
            <a:r>
              <a:rPr lang="fr-FR" sz="1700" b="1" u="sng" dirty="0" err="1"/>
              <a:t>implementing</a:t>
            </a:r>
            <a:r>
              <a:rPr lang="fr-FR" sz="1700" b="1" u="sng" dirty="0"/>
              <a:t> a Brand Extension:</a:t>
            </a:r>
          </a:p>
          <a:p>
            <a:pPr eaLnBrk="1" fontAlgn="auto" hangingPunct="1">
              <a:lnSpc>
                <a:spcPct val="84000"/>
              </a:lnSpc>
              <a:spcAft>
                <a:spcPts val="0"/>
              </a:spcAft>
              <a:buFont typeface="Arial"/>
              <a:buChar char="–"/>
              <a:defRPr/>
            </a:pPr>
            <a:r>
              <a:rPr lang="en-US" sz="1700" dirty="0"/>
              <a:t>The company will not pay the costs associated with the development of a new brand</a:t>
            </a:r>
          </a:p>
          <a:p>
            <a:pPr eaLnBrk="1" fontAlgn="auto" hangingPunct="1">
              <a:lnSpc>
                <a:spcPct val="84000"/>
              </a:lnSpc>
              <a:spcAft>
                <a:spcPts val="0"/>
              </a:spcAft>
              <a:buFont typeface="Arial"/>
              <a:buChar char="–"/>
              <a:defRPr/>
            </a:pPr>
            <a:r>
              <a:rPr lang="en-US" sz="1700" dirty="0"/>
              <a:t>Expands the target </a:t>
            </a:r>
          </a:p>
          <a:p>
            <a:pPr eaLnBrk="1" fontAlgn="auto" hangingPunct="1">
              <a:lnSpc>
                <a:spcPct val="84000"/>
              </a:lnSpc>
              <a:spcAft>
                <a:spcPts val="0"/>
              </a:spcAft>
              <a:buFont typeface="Arial"/>
              <a:buChar char="–"/>
              <a:defRPr/>
            </a:pPr>
            <a:r>
              <a:rPr lang="fr-FR" sz="1700" dirty="0" err="1"/>
              <a:t>Enhances</a:t>
            </a:r>
            <a:r>
              <a:rPr lang="fr-FR" sz="1700" dirty="0"/>
              <a:t> brand image and </a:t>
            </a:r>
            <a:r>
              <a:rPr lang="fr-FR" sz="1700" dirty="0" err="1"/>
              <a:t>increase</a:t>
            </a:r>
            <a:r>
              <a:rPr lang="fr-FR" sz="1700" dirty="0"/>
              <a:t> </a:t>
            </a:r>
            <a:r>
              <a:rPr lang="fr-FR" sz="1700" dirty="0" err="1"/>
              <a:t>market</a:t>
            </a:r>
            <a:r>
              <a:rPr lang="fr-FR" sz="1700" dirty="0"/>
              <a:t> </a:t>
            </a:r>
            <a:r>
              <a:rPr lang="fr-FR" sz="1700" dirty="0" err="1"/>
              <a:t>coverages</a:t>
            </a:r>
            <a:r>
              <a:rPr lang="fr-FR" sz="1700" dirty="0"/>
              <a:t> </a:t>
            </a:r>
          </a:p>
          <a:p>
            <a:pPr marL="0" indent="0" eaLnBrk="1" fontAlgn="auto" hangingPunct="1">
              <a:lnSpc>
                <a:spcPct val="84000"/>
              </a:lnSpc>
              <a:spcAft>
                <a:spcPts val="0"/>
              </a:spcAft>
              <a:buFont typeface="Arial"/>
              <a:buNone/>
              <a:defRPr/>
            </a:pPr>
            <a:r>
              <a:rPr lang="fr-FR" sz="1700" b="1" u="sng" dirty="0"/>
              <a:t>There are </a:t>
            </a:r>
            <a:r>
              <a:rPr lang="fr-FR" sz="1700" b="1" u="sng" dirty="0" err="1"/>
              <a:t>also</a:t>
            </a:r>
            <a:r>
              <a:rPr lang="fr-FR" sz="1700" b="1" u="sng" dirty="0"/>
              <a:t> </a:t>
            </a:r>
            <a:r>
              <a:rPr lang="fr-FR" sz="1700" b="1" u="sng" dirty="0" err="1"/>
              <a:t>several</a:t>
            </a:r>
            <a:r>
              <a:rPr lang="fr-FR" sz="1700" b="1" u="sng" dirty="0"/>
              <a:t> </a:t>
            </a:r>
            <a:r>
              <a:rPr lang="fr-FR" sz="1700" b="1" u="sng" dirty="0" err="1"/>
              <a:t>risks</a:t>
            </a:r>
            <a:r>
              <a:rPr lang="fr-FR" sz="1700" b="1" u="sng" dirty="0"/>
              <a:t>: </a:t>
            </a:r>
          </a:p>
          <a:p>
            <a:pPr eaLnBrk="1" fontAlgn="auto" hangingPunct="1">
              <a:lnSpc>
                <a:spcPct val="84000"/>
              </a:lnSpc>
              <a:spcAft>
                <a:spcPts val="0"/>
              </a:spcAft>
              <a:buFont typeface="Arial"/>
              <a:buChar char="–"/>
              <a:defRPr/>
            </a:pPr>
            <a:r>
              <a:rPr lang="fr-FR" sz="1700" dirty="0" err="1"/>
              <a:t>Risk</a:t>
            </a:r>
            <a:r>
              <a:rPr lang="fr-FR" sz="1700" dirty="0"/>
              <a:t> of </a:t>
            </a:r>
            <a:r>
              <a:rPr lang="fr-FR" sz="1700" dirty="0" err="1"/>
              <a:t>confusing</a:t>
            </a:r>
            <a:r>
              <a:rPr lang="fr-FR" sz="1700" dirty="0"/>
              <a:t> the </a:t>
            </a:r>
            <a:r>
              <a:rPr lang="fr-FR" sz="1700" dirty="0" err="1"/>
              <a:t>consumers</a:t>
            </a:r>
            <a:r>
              <a:rPr lang="fr-FR" sz="1700" dirty="0"/>
              <a:t> </a:t>
            </a:r>
          </a:p>
          <a:p>
            <a:pPr eaLnBrk="1" fontAlgn="auto" hangingPunct="1">
              <a:lnSpc>
                <a:spcPct val="84000"/>
              </a:lnSpc>
              <a:spcAft>
                <a:spcPts val="0"/>
              </a:spcAft>
              <a:buFont typeface="Arial"/>
              <a:buChar char="–"/>
              <a:defRPr/>
            </a:pPr>
            <a:r>
              <a:rPr lang="fr-FR" sz="1700" dirty="0"/>
              <a:t>Or </a:t>
            </a:r>
            <a:r>
              <a:rPr lang="fr-FR" sz="1700" dirty="0" err="1"/>
              <a:t>diluting</a:t>
            </a:r>
            <a:r>
              <a:rPr lang="fr-FR" sz="1700" dirty="0"/>
              <a:t> the parent brand image (=</a:t>
            </a:r>
            <a:r>
              <a:rPr lang="fr-FR" sz="1700" dirty="0" err="1"/>
              <a:t>degradation</a:t>
            </a:r>
            <a:r>
              <a:rPr lang="fr-FR" sz="1700" dirty="0"/>
              <a:t> of the brand image)</a:t>
            </a:r>
          </a:p>
          <a:p>
            <a:pPr eaLnBrk="1" fontAlgn="auto" hangingPunct="1">
              <a:lnSpc>
                <a:spcPct val="84000"/>
              </a:lnSpc>
              <a:spcAft>
                <a:spcPts val="0"/>
              </a:spcAft>
              <a:buFont typeface="Arial"/>
              <a:buChar char="–"/>
              <a:defRPr/>
            </a:pPr>
            <a:endParaRPr lang="fr-FR" sz="1800" dirty="0"/>
          </a:p>
          <a:p>
            <a:pPr eaLnBrk="1" fontAlgn="auto" hangingPunct="1">
              <a:lnSpc>
                <a:spcPct val="84000"/>
              </a:lnSpc>
              <a:spcAft>
                <a:spcPts val="0"/>
              </a:spcAft>
              <a:buFont typeface="Arial"/>
              <a:buChar char="–"/>
              <a:defRPr/>
            </a:pPr>
            <a:endParaRPr lang="fr-FR" sz="1800"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79A0F1-8F86-43E0-A206-38A66692189D}"/>
              </a:ext>
            </a:extLst>
          </p:cNvPr>
          <p:cNvSpPr>
            <a:spLocks noGrp="1"/>
          </p:cNvSpPr>
          <p:nvPr>
            <p:ph type="title"/>
          </p:nvPr>
        </p:nvSpPr>
        <p:spPr>
          <a:xfrm>
            <a:off x="5257800" y="111125"/>
            <a:ext cx="2787650" cy="558800"/>
          </a:xfrm>
        </p:spPr>
        <p:txBody>
          <a:bodyPr rtlCol="0">
            <a:normAutofit fontScale="90000"/>
          </a:bodyPr>
          <a:lstStyle/>
          <a:p>
            <a:pPr eaLnBrk="1" fontAlgn="auto" hangingPunct="1">
              <a:spcAft>
                <a:spcPts val="0"/>
              </a:spcAft>
              <a:defRPr/>
            </a:pPr>
            <a:r>
              <a:rPr lang="it-IT" dirty="0">
                <a:solidFill>
                  <a:schemeClr val="accent6">
                    <a:lumMod val="75000"/>
                  </a:schemeClr>
                </a:solidFill>
              </a:rPr>
              <a:t>Armani</a:t>
            </a:r>
          </a:p>
        </p:txBody>
      </p:sp>
      <p:pic>
        <p:nvPicPr>
          <p:cNvPr id="97283" name="Segnaposto contenuto 6">
            <a:extLst>
              <a:ext uri="{FF2B5EF4-FFF2-40B4-BE49-F238E27FC236}">
                <a16:creationId xmlns:a16="http://schemas.microsoft.com/office/drawing/2014/main" id="{CEB38EB6-C49A-4D49-B708-A10DD802CF5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rot="5400000">
            <a:off x="1958181" y="-696118"/>
            <a:ext cx="5151437" cy="8502650"/>
          </a:xfrm>
        </p:spPr>
      </p:pic>
      <p:sp>
        <p:nvSpPr>
          <p:cNvPr id="97284" name="Segnaposto data 3">
            <a:extLst>
              <a:ext uri="{FF2B5EF4-FFF2-40B4-BE49-F238E27FC236}">
                <a16:creationId xmlns:a16="http://schemas.microsoft.com/office/drawing/2014/main" id="{F85E5526-4157-488A-B3B9-049D3D759D88}"/>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9972F04D-0432-49A6-89F1-DBE1B21F8BAB}"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97285" name="Segnaposto piè di pagina 4">
            <a:extLst>
              <a:ext uri="{FF2B5EF4-FFF2-40B4-BE49-F238E27FC236}">
                <a16:creationId xmlns:a16="http://schemas.microsoft.com/office/drawing/2014/main" id="{5753FE1A-EDB5-4422-A6C8-CC89BB1355B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t>Prof.ssa Elena Cedrola - Fondamenti di Marketing Internazionale  Università di Macerata</a:t>
            </a:r>
          </a:p>
        </p:txBody>
      </p:sp>
      <p:sp>
        <p:nvSpPr>
          <p:cNvPr id="97286" name="Segnaposto numero diapositiva 5">
            <a:extLst>
              <a:ext uri="{FF2B5EF4-FFF2-40B4-BE49-F238E27FC236}">
                <a16:creationId xmlns:a16="http://schemas.microsoft.com/office/drawing/2014/main" id="{D9688940-03DB-4BEC-B13D-37257032D739}"/>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7505888-A55C-4E00-A6D5-DA123E3AA8D4}" type="slidenum">
              <a:rPr lang="it-IT" altLang="it-IT" sz="800" smtClean="0">
                <a:solidFill>
                  <a:srgbClr val="000000"/>
                </a:solidFill>
              </a:rPr>
              <a:pPr fontAlgn="base">
                <a:spcBef>
                  <a:spcPct val="0"/>
                </a:spcBef>
                <a:spcAft>
                  <a:spcPct val="0"/>
                </a:spcAft>
                <a:buFontTx/>
                <a:buNone/>
              </a:pPr>
              <a:t>61</a:t>
            </a:fld>
            <a:endParaRPr lang="it-IT" altLang="it-IT" sz="80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A082D5-C129-4B7E-948C-6CBA196A12F7}"/>
              </a:ext>
            </a:extLst>
          </p:cNvPr>
          <p:cNvSpPr>
            <a:spLocks noGrp="1"/>
          </p:cNvSpPr>
          <p:nvPr>
            <p:ph type="title"/>
          </p:nvPr>
        </p:nvSpPr>
        <p:spPr>
          <a:xfrm>
            <a:off x="1905000" y="136525"/>
            <a:ext cx="8229600" cy="558800"/>
          </a:xfrm>
        </p:spPr>
        <p:txBody>
          <a:bodyPr rtlCol="0">
            <a:normAutofit fontScale="90000"/>
          </a:bodyPr>
          <a:lstStyle/>
          <a:p>
            <a:pPr eaLnBrk="1" fontAlgn="auto" hangingPunct="1">
              <a:spcAft>
                <a:spcPts val="0"/>
              </a:spcAft>
              <a:defRPr/>
            </a:pPr>
            <a:r>
              <a:rPr lang="it-IT" dirty="0">
                <a:solidFill>
                  <a:schemeClr val="accent6">
                    <a:lumMod val="75000"/>
                  </a:schemeClr>
                </a:solidFill>
              </a:rPr>
              <a:t>Brand portfolio</a:t>
            </a:r>
          </a:p>
        </p:txBody>
      </p:sp>
      <p:sp>
        <p:nvSpPr>
          <p:cNvPr id="98307" name="Segnaposto data 3">
            <a:extLst>
              <a:ext uri="{FF2B5EF4-FFF2-40B4-BE49-F238E27FC236}">
                <a16:creationId xmlns:a16="http://schemas.microsoft.com/office/drawing/2014/main" id="{0B912508-263C-479D-9CE0-AA946B7A973D}"/>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669881FD-ED61-4CED-AB60-B9D91D2294E9}"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98308" name="Segnaposto piè di pagina 4">
            <a:extLst>
              <a:ext uri="{FF2B5EF4-FFF2-40B4-BE49-F238E27FC236}">
                <a16:creationId xmlns:a16="http://schemas.microsoft.com/office/drawing/2014/main" id="{5B029415-477B-4E53-B3E7-82F74F2E9749}"/>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t>Prof.ssa Elena Cedrola - Fondamenti di Marketing Internazionale  Università di Macerata</a:t>
            </a:r>
          </a:p>
        </p:txBody>
      </p:sp>
      <p:sp>
        <p:nvSpPr>
          <p:cNvPr id="98309" name="Segnaposto numero diapositiva 5">
            <a:extLst>
              <a:ext uri="{FF2B5EF4-FFF2-40B4-BE49-F238E27FC236}">
                <a16:creationId xmlns:a16="http://schemas.microsoft.com/office/drawing/2014/main" id="{CABE0988-FFB5-487A-BCBD-B17131E1146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39178E58-9AAE-493E-973B-1A51BF36F306}" type="slidenum">
              <a:rPr lang="it-IT" altLang="it-IT" sz="800" smtClean="0">
                <a:solidFill>
                  <a:srgbClr val="000000"/>
                </a:solidFill>
              </a:rPr>
              <a:pPr fontAlgn="base">
                <a:spcBef>
                  <a:spcPct val="0"/>
                </a:spcBef>
                <a:spcAft>
                  <a:spcPct val="0"/>
                </a:spcAft>
                <a:buFontTx/>
                <a:buNone/>
              </a:pPr>
              <a:t>62</a:t>
            </a:fld>
            <a:endParaRPr lang="it-IT" altLang="it-IT" sz="800">
              <a:solidFill>
                <a:srgbClr val="000000"/>
              </a:solidFill>
            </a:endParaRPr>
          </a:p>
        </p:txBody>
      </p:sp>
      <p:sp>
        <p:nvSpPr>
          <p:cNvPr id="7" name="Espace réservé du contenu 2">
            <a:extLst>
              <a:ext uri="{FF2B5EF4-FFF2-40B4-BE49-F238E27FC236}">
                <a16:creationId xmlns:a16="http://schemas.microsoft.com/office/drawing/2014/main" id="{6E23B7DE-2274-41BC-B3B0-008D24BCB1A1}"/>
              </a:ext>
            </a:extLst>
          </p:cNvPr>
          <p:cNvSpPr txBox="1">
            <a:spLocks noGrp="1"/>
          </p:cNvSpPr>
          <p:nvPr>
            <p:ph idx="1"/>
          </p:nvPr>
        </p:nvSpPr>
        <p:spPr>
          <a:xfrm>
            <a:off x="457200" y="1004888"/>
            <a:ext cx="8229600" cy="5121275"/>
          </a:xfrm>
        </p:spPr>
        <p:txBody>
          <a:bodyPr rtlCol="0">
            <a:normAutofit/>
          </a:bodyPr>
          <a:lstStyle/>
          <a:p>
            <a:pPr marL="0" indent="0" eaLnBrk="1" fontAlgn="auto" hangingPunct="1">
              <a:lnSpc>
                <a:spcPct val="150000"/>
              </a:lnSpc>
              <a:spcBef>
                <a:spcPts val="0"/>
              </a:spcBef>
              <a:spcAft>
                <a:spcPts val="0"/>
              </a:spcAft>
              <a:buFont typeface="Arial"/>
              <a:buNone/>
              <a:defRPr/>
            </a:pPr>
            <a:r>
              <a:rPr lang="fr-FR" sz="2000" dirty="0" err="1"/>
              <a:t>Companies</a:t>
            </a:r>
            <a:r>
              <a:rPr lang="fr-FR" sz="2000" dirty="0"/>
              <a:t> </a:t>
            </a:r>
            <a:r>
              <a:rPr lang="fr-FR" sz="2000" dirty="0" err="1"/>
              <a:t>sometimes</a:t>
            </a:r>
            <a:r>
              <a:rPr lang="fr-FR" sz="2000" dirty="0"/>
              <a:t> have multiple brands to </a:t>
            </a:r>
            <a:r>
              <a:rPr lang="fr-FR" sz="2000" dirty="0" err="1"/>
              <a:t>meet</a:t>
            </a:r>
            <a:r>
              <a:rPr lang="fr-FR" sz="2000" dirty="0"/>
              <a:t> a </a:t>
            </a:r>
            <a:r>
              <a:rPr lang="fr-FR" sz="2000" dirty="0" err="1"/>
              <a:t>larger</a:t>
            </a:r>
            <a:r>
              <a:rPr lang="fr-FR" sz="2000" dirty="0"/>
              <a:t> </a:t>
            </a:r>
            <a:r>
              <a:rPr lang="fr-FR" sz="2000" dirty="0" err="1"/>
              <a:t>demand</a:t>
            </a:r>
            <a:r>
              <a:rPr lang="fr-FR" sz="2000" dirty="0"/>
              <a:t> </a:t>
            </a:r>
          </a:p>
          <a:p>
            <a:pPr marL="0" indent="0" eaLnBrk="1" fontAlgn="auto" hangingPunct="1">
              <a:lnSpc>
                <a:spcPct val="150000"/>
              </a:lnSpc>
              <a:spcBef>
                <a:spcPts val="0"/>
              </a:spcBef>
              <a:spcAft>
                <a:spcPts val="0"/>
              </a:spcAft>
              <a:buFont typeface="Arial"/>
              <a:buNone/>
              <a:defRPr/>
            </a:pPr>
            <a:r>
              <a:rPr lang="fr-FR" sz="2000" b="1" dirty="0">
                <a:solidFill>
                  <a:schemeClr val="accent6">
                    <a:lumMod val="75000"/>
                  </a:schemeClr>
                </a:solidFill>
              </a:rPr>
              <a:t>Brand </a:t>
            </a:r>
            <a:r>
              <a:rPr lang="fr-FR" sz="2000" b="1" dirty="0" err="1">
                <a:solidFill>
                  <a:schemeClr val="accent6">
                    <a:lumMod val="75000"/>
                  </a:schemeClr>
                </a:solidFill>
              </a:rPr>
              <a:t>portofolio</a:t>
            </a:r>
            <a:r>
              <a:rPr lang="fr-FR" sz="2000" dirty="0">
                <a:solidFill>
                  <a:schemeClr val="accent6">
                    <a:lumMod val="75000"/>
                  </a:schemeClr>
                </a:solidFill>
              </a:rPr>
              <a:t>: </a:t>
            </a:r>
            <a:r>
              <a:rPr lang="fr-FR" sz="2000" i="1" dirty="0">
                <a:solidFill>
                  <a:schemeClr val="accent6">
                    <a:lumMod val="75000"/>
                  </a:schemeClr>
                </a:solidFill>
              </a:rPr>
              <a:t>«all the brand and </a:t>
            </a:r>
            <a:r>
              <a:rPr lang="fr-FR" sz="2000" i="1" dirty="0" err="1">
                <a:solidFill>
                  <a:schemeClr val="accent6">
                    <a:lumMod val="75000"/>
                  </a:schemeClr>
                </a:solidFill>
              </a:rPr>
              <a:t>their</a:t>
            </a:r>
            <a:r>
              <a:rPr lang="fr-FR" sz="2000" i="1" dirty="0">
                <a:solidFill>
                  <a:schemeClr val="accent6">
                    <a:lumMod val="75000"/>
                  </a:schemeClr>
                </a:solidFill>
              </a:rPr>
              <a:t> extensions, </a:t>
            </a:r>
            <a:r>
              <a:rPr lang="fr-FR" sz="2000" i="1" dirty="0" err="1">
                <a:solidFill>
                  <a:schemeClr val="accent6">
                    <a:lumMod val="75000"/>
                  </a:schemeClr>
                </a:solidFill>
              </a:rPr>
              <a:t>offered</a:t>
            </a:r>
            <a:r>
              <a:rPr lang="fr-FR" sz="2000" i="1" dirty="0">
                <a:solidFill>
                  <a:schemeClr val="accent6">
                    <a:lumMod val="75000"/>
                  </a:schemeClr>
                </a:solidFill>
              </a:rPr>
              <a:t> by a </a:t>
            </a:r>
            <a:r>
              <a:rPr lang="fr-FR" sz="2000" i="1" dirty="0" err="1">
                <a:solidFill>
                  <a:schemeClr val="accent6">
                    <a:lumMod val="75000"/>
                  </a:schemeClr>
                </a:solidFill>
              </a:rPr>
              <a:t>given</a:t>
            </a:r>
            <a:r>
              <a:rPr lang="fr-FR" sz="2000" i="1" dirty="0">
                <a:solidFill>
                  <a:schemeClr val="accent6">
                    <a:lumMod val="75000"/>
                  </a:schemeClr>
                </a:solidFill>
              </a:rPr>
              <a:t> </a:t>
            </a:r>
            <a:r>
              <a:rPr lang="fr-FR" sz="2000" i="1" dirty="0" err="1">
                <a:solidFill>
                  <a:schemeClr val="accent6">
                    <a:lumMod val="75000"/>
                  </a:schemeClr>
                </a:solidFill>
              </a:rPr>
              <a:t>company</a:t>
            </a:r>
            <a:r>
              <a:rPr lang="fr-FR" sz="2000" i="1" dirty="0">
                <a:solidFill>
                  <a:schemeClr val="accent6">
                    <a:lumMod val="75000"/>
                  </a:schemeClr>
                </a:solidFill>
              </a:rPr>
              <a:t> in a </a:t>
            </a:r>
            <a:r>
              <a:rPr lang="fr-FR" sz="2000" i="1" dirty="0" err="1">
                <a:solidFill>
                  <a:schemeClr val="accent6">
                    <a:lumMod val="75000"/>
                  </a:schemeClr>
                </a:solidFill>
              </a:rPr>
              <a:t>given</a:t>
            </a:r>
            <a:r>
              <a:rPr lang="fr-FR" sz="2000" i="1" dirty="0">
                <a:solidFill>
                  <a:schemeClr val="accent6">
                    <a:lumMod val="75000"/>
                  </a:schemeClr>
                </a:solidFill>
              </a:rPr>
              <a:t> </a:t>
            </a:r>
            <a:r>
              <a:rPr lang="fr-FR" sz="2000" i="1" dirty="0" err="1">
                <a:solidFill>
                  <a:schemeClr val="accent6">
                    <a:lumMod val="75000"/>
                  </a:schemeClr>
                </a:solidFill>
              </a:rPr>
              <a:t>product</a:t>
            </a:r>
            <a:r>
              <a:rPr lang="fr-FR" sz="2000" i="1" dirty="0">
                <a:solidFill>
                  <a:schemeClr val="accent6">
                    <a:lumMod val="75000"/>
                  </a:schemeClr>
                </a:solidFill>
              </a:rPr>
              <a:t> </a:t>
            </a:r>
            <a:r>
              <a:rPr lang="fr-FR" sz="2000" i="1" dirty="0" err="1">
                <a:solidFill>
                  <a:schemeClr val="accent6">
                    <a:lumMod val="75000"/>
                  </a:schemeClr>
                </a:solidFill>
              </a:rPr>
              <a:t>category</a:t>
            </a:r>
            <a:r>
              <a:rPr lang="fr-FR" sz="2000" i="1" dirty="0">
                <a:solidFill>
                  <a:schemeClr val="accent6">
                    <a:lumMod val="75000"/>
                  </a:schemeClr>
                </a:solidFill>
              </a:rPr>
              <a:t>»</a:t>
            </a:r>
            <a:r>
              <a:rPr lang="fr-FR" sz="2000" dirty="0">
                <a:solidFill>
                  <a:schemeClr val="accent6">
                    <a:lumMod val="75000"/>
                  </a:schemeClr>
                </a:solidFill>
              </a:rPr>
              <a:t> </a:t>
            </a:r>
          </a:p>
          <a:p>
            <a:pPr marL="0" indent="0" eaLnBrk="1" fontAlgn="auto" hangingPunct="1">
              <a:lnSpc>
                <a:spcPct val="150000"/>
              </a:lnSpc>
              <a:spcBef>
                <a:spcPts val="0"/>
              </a:spcBef>
              <a:spcAft>
                <a:spcPts val="0"/>
              </a:spcAft>
              <a:buFont typeface="Arial"/>
              <a:buNone/>
              <a:defRPr/>
            </a:pPr>
            <a:r>
              <a:rPr lang="fr-FR" sz="1800" b="1" dirty="0">
                <a:solidFill>
                  <a:schemeClr val="accent6">
                    <a:lumMod val="75000"/>
                  </a:schemeClr>
                </a:solidFill>
              </a:rPr>
              <a:t>2 </a:t>
            </a:r>
            <a:r>
              <a:rPr lang="fr-FR" sz="1800" b="1" dirty="0" err="1">
                <a:solidFill>
                  <a:schemeClr val="accent6">
                    <a:lumMod val="75000"/>
                  </a:schemeClr>
                </a:solidFill>
              </a:rPr>
              <a:t>forms</a:t>
            </a:r>
            <a:r>
              <a:rPr lang="fr-FR" sz="1800" b="1" dirty="0">
                <a:solidFill>
                  <a:schemeClr val="accent6">
                    <a:lumMod val="75000"/>
                  </a:schemeClr>
                </a:solidFill>
              </a:rPr>
              <a:t> of Brand </a:t>
            </a:r>
            <a:r>
              <a:rPr lang="fr-FR" sz="1800" b="1" dirty="0" err="1">
                <a:solidFill>
                  <a:schemeClr val="accent6">
                    <a:lumMod val="75000"/>
                  </a:schemeClr>
                </a:solidFill>
              </a:rPr>
              <a:t>Artchitecture</a:t>
            </a:r>
            <a:r>
              <a:rPr lang="fr-FR" sz="1800" b="1" dirty="0">
                <a:solidFill>
                  <a:schemeClr val="accent6">
                    <a:lumMod val="75000"/>
                  </a:schemeClr>
                </a:solidFill>
              </a:rPr>
              <a:t> : </a:t>
            </a:r>
          </a:p>
          <a:p>
            <a:pPr marL="0" indent="0" eaLnBrk="1" fontAlgn="auto" hangingPunct="1">
              <a:lnSpc>
                <a:spcPct val="74000"/>
              </a:lnSpc>
              <a:spcAft>
                <a:spcPts val="0"/>
              </a:spcAft>
              <a:buFont typeface="Arial" panose="020B0604020202020204" pitchFamily="34" charset="0"/>
              <a:buNone/>
              <a:defRPr/>
            </a:pPr>
            <a:r>
              <a:rPr lang="fr-FR" sz="2000" b="1" u="sng" dirty="0" err="1">
                <a:solidFill>
                  <a:schemeClr val="accent6">
                    <a:lumMod val="75000"/>
                  </a:schemeClr>
                </a:solidFill>
              </a:rPr>
              <a:t>Branded</a:t>
            </a:r>
            <a:r>
              <a:rPr lang="fr-FR" sz="2000" b="1" u="sng" dirty="0">
                <a:solidFill>
                  <a:schemeClr val="accent6">
                    <a:lumMod val="75000"/>
                  </a:schemeClr>
                </a:solidFill>
              </a:rPr>
              <a:t> House </a:t>
            </a:r>
            <a:r>
              <a:rPr lang="fr-FR" sz="1800" b="1" dirty="0"/>
              <a:t>: </a:t>
            </a:r>
            <a:r>
              <a:rPr lang="fr-FR" sz="1800" dirty="0" err="1"/>
              <a:t>When</a:t>
            </a:r>
            <a:r>
              <a:rPr lang="fr-FR" sz="1800" dirty="0"/>
              <a:t> the </a:t>
            </a:r>
            <a:r>
              <a:rPr lang="fr-FR" sz="1800" dirty="0" err="1"/>
              <a:t>company</a:t>
            </a:r>
            <a:r>
              <a:rPr lang="fr-FR" sz="1800" dirty="0"/>
              <a:t> has </a:t>
            </a:r>
            <a:r>
              <a:rPr lang="fr-FR" sz="1800" dirty="0" err="1"/>
              <a:t>sub</a:t>
            </a:r>
            <a:r>
              <a:rPr lang="fr-FR" sz="1800" dirty="0"/>
              <a:t>-brands </a:t>
            </a:r>
            <a:r>
              <a:rPr lang="fr-FR" sz="1800" dirty="0" err="1"/>
              <a:t>connected</a:t>
            </a:r>
            <a:r>
              <a:rPr lang="fr-FR" sz="1800" dirty="0"/>
              <a:t> to one main brand.  </a:t>
            </a:r>
            <a:r>
              <a:rPr lang="fr-FR" sz="1800" b="1" dirty="0" err="1"/>
              <a:t>e.g</a:t>
            </a:r>
            <a:r>
              <a:rPr lang="fr-FR" sz="1800" b="1" dirty="0"/>
              <a:t> Armani </a:t>
            </a:r>
          </a:p>
          <a:p>
            <a:pPr eaLnBrk="1" fontAlgn="auto" hangingPunct="1">
              <a:lnSpc>
                <a:spcPct val="74000"/>
              </a:lnSpc>
              <a:spcAft>
                <a:spcPts val="0"/>
              </a:spcAft>
              <a:defRPr/>
            </a:pPr>
            <a:r>
              <a:rPr lang="fr-FR" sz="1800" dirty="0"/>
              <a:t>This </a:t>
            </a:r>
            <a:r>
              <a:rPr lang="fr-FR" sz="1800" dirty="0" err="1"/>
              <a:t>approch</a:t>
            </a:r>
            <a:r>
              <a:rPr lang="fr-FR" sz="1800" dirty="0"/>
              <a:t> </a:t>
            </a:r>
            <a:r>
              <a:rPr lang="fr-FR" sz="1800" dirty="0" err="1"/>
              <a:t>ask</a:t>
            </a:r>
            <a:r>
              <a:rPr lang="fr-FR" sz="1800" dirty="0"/>
              <a:t> a </a:t>
            </a:r>
            <a:r>
              <a:rPr lang="fr-FR" sz="1800" dirty="0" err="1"/>
              <a:t>larger</a:t>
            </a:r>
            <a:r>
              <a:rPr lang="fr-FR" sz="1800" dirty="0"/>
              <a:t> Investment </a:t>
            </a:r>
          </a:p>
          <a:p>
            <a:pPr eaLnBrk="1" fontAlgn="auto" hangingPunct="1">
              <a:lnSpc>
                <a:spcPct val="74000"/>
              </a:lnSpc>
              <a:spcAft>
                <a:spcPts val="0"/>
              </a:spcAft>
              <a:defRPr/>
            </a:pPr>
            <a:r>
              <a:rPr lang="fr-FR" sz="1800" b="1" dirty="0"/>
              <a:t>RISK: </a:t>
            </a:r>
            <a:r>
              <a:rPr lang="fr-FR" sz="1800" dirty="0"/>
              <a:t>If a brand collapses, </a:t>
            </a:r>
            <a:r>
              <a:rPr lang="fr-FR" sz="1800" dirty="0" err="1"/>
              <a:t>it</a:t>
            </a:r>
            <a:r>
              <a:rPr lang="fr-FR" sz="1800" dirty="0"/>
              <a:t> </a:t>
            </a:r>
            <a:r>
              <a:rPr lang="fr-FR" sz="1800" dirty="0" err="1"/>
              <a:t>will</a:t>
            </a:r>
            <a:r>
              <a:rPr lang="fr-FR" sz="1800" dirty="0"/>
              <a:t> affect the </a:t>
            </a:r>
            <a:r>
              <a:rPr lang="fr-FR" sz="1800" dirty="0" err="1"/>
              <a:t>other</a:t>
            </a:r>
            <a:r>
              <a:rPr lang="fr-FR" sz="1800" dirty="0"/>
              <a:t> brands. </a:t>
            </a:r>
          </a:p>
          <a:p>
            <a:pPr marL="0" indent="0" eaLnBrk="1" fontAlgn="auto" hangingPunct="1">
              <a:lnSpc>
                <a:spcPct val="74000"/>
              </a:lnSpc>
              <a:spcAft>
                <a:spcPts val="0"/>
              </a:spcAft>
              <a:buFont typeface="Arial"/>
              <a:buNone/>
              <a:defRPr/>
            </a:pPr>
            <a:endParaRPr lang="fr-FR" sz="1800" dirty="0"/>
          </a:p>
          <a:p>
            <a:pPr marL="0" indent="0" eaLnBrk="1" fontAlgn="auto" hangingPunct="1">
              <a:lnSpc>
                <a:spcPct val="74000"/>
              </a:lnSpc>
              <a:spcAft>
                <a:spcPts val="0"/>
              </a:spcAft>
              <a:buFont typeface="Arial"/>
              <a:buNone/>
              <a:defRPr/>
            </a:pPr>
            <a:r>
              <a:rPr lang="fr-FR" sz="2000" b="1" u="sng" dirty="0">
                <a:solidFill>
                  <a:schemeClr val="accent6">
                    <a:lumMod val="75000"/>
                  </a:schemeClr>
                </a:solidFill>
              </a:rPr>
              <a:t>House of brands</a:t>
            </a:r>
            <a:r>
              <a:rPr lang="fr-FR" sz="1800" b="1" dirty="0"/>
              <a:t>: </a:t>
            </a:r>
            <a:r>
              <a:rPr lang="fr-FR" sz="1800" dirty="0"/>
              <a:t>Brands are </a:t>
            </a:r>
            <a:r>
              <a:rPr lang="fr-FR" sz="1800" dirty="0" err="1"/>
              <a:t>independent</a:t>
            </a:r>
            <a:r>
              <a:rPr lang="fr-FR" sz="1800" dirty="0"/>
              <a:t>, </a:t>
            </a:r>
            <a:r>
              <a:rPr lang="fr-FR" sz="1800" dirty="0" err="1"/>
              <a:t>unconnected</a:t>
            </a:r>
            <a:r>
              <a:rPr lang="fr-FR" sz="1800" dirty="0"/>
              <a:t>. </a:t>
            </a:r>
          </a:p>
          <a:p>
            <a:pPr eaLnBrk="1" fontAlgn="auto" hangingPunct="1">
              <a:lnSpc>
                <a:spcPct val="74000"/>
              </a:lnSpc>
              <a:spcAft>
                <a:spcPts val="0"/>
              </a:spcAft>
              <a:defRPr/>
            </a:pPr>
            <a:r>
              <a:rPr lang="fr-FR" sz="1800" dirty="0" err="1"/>
              <a:t>Consumers</a:t>
            </a:r>
            <a:r>
              <a:rPr lang="fr-FR" sz="1800" dirty="0"/>
              <a:t> </a:t>
            </a:r>
            <a:r>
              <a:rPr lang="fr-FR" sz="1800" dirty="0" err="1"/>
              <a:t>usually</a:t>
            </a:r>
            <a:r>
              <a:rPr lang="fr-FR" sz="1800" dirty="0"/>
              <a:t> do not know the </a:t>
            </a:r>
            <a:r>
              <a:rPr lang="fr-FR" sz="1800" dirty="0" err="1"/>
              <a:t>company</a:t>
            </a:r>
            <a:r>
              <a:rPr lang="fr-FR" sz="1800" dirty="0"/>
              <a:t> the brand </a:t>
            </a:r>
            <a:r>
              <a:rPr lang="fr-FR" sz="1800" dirty="0" err="1"/>
              <a:t>belongs</a:t>
            </a:r>
            <a:r>
              <a:rPr lang="fr-FR" sz="1800" dirty="0"/>
              <a:t> to</a:t>
            </a:r>
          </a:p>
          <a:p>
            <a:pPr eaLnBrk="1" fontAlgn="auto" hangingPunct="1">
              <a:lnSpc>
                <a:spcPct val="74000"/>
              </a:lnSpc>
              <a:spcAft>
                <a:spcPts val="0"/>
              </a:spcAft>
              <a:defRPr/>
            </a:pPr>
            <a:r>
              <a:rPr lang="fr-FR" sz="1800" dirty="0" err="1"/>
              <a:t>Implementation</a:t>
            </a:r>
            <a:r>
              <a:rPr lang="fr-FR" sz="1800" dirty="0"/>
              <a:t> of </a:t>
            </a:r>
            <a:r>
              <a:rPr lang="fr-FR" sz="1800" b="1" dirty="0"/>
              <a:t>an </a:t>
            </a:r>
            <a:r>
              <a:rPr lang="fr-FR" sz="1800" b="1" dirty="0" err="1"/>
              <a:t>independent</a:t>
            </a:r>
            <a:r>
              <a:rPr lang="fr-FR" sz="1800" b="1" dirty="0"/>
              <a:t> brand image</a:t>
            </a:r>
          </a:p>
          <a:p>
            <a:pPr marL="0" indent="0" eaLnBrk="1" fontAlgn="auto" hangingPunct="1">
              <a:lnSpc>
                <a:spcPct val="74000"/>
              </a:lnSpc>
              <a:spcAft>
                <a:spcPts val="0"/>
              </a:spcAft>
              <a:buFont typeface="Arial"/>
              <a:buNone/>
              <a:defRPr/>
            </a:pPr>
            <a:r>
              <a:rPr lang="fr-FR" sz="1800" dirty="0"/>
              <a:t>      </a:t>
            </a:r>
            <a:r>
              <a:rPr lang="fr-FR" sz="1800" dirty="0" err="1"/>
              <a:t>e.g</a:t>
            </a:r>
            <a:r>
              <a:rPr lang="fr-FR" sz="1800" dirty="0"/>
              <a:t>: LVMH – French </a:t>
            </a:r>
            <a:r>
              <a:rPr lang="fr-FR" sz="1800" dirty="0" err="1"/>
              <a:t>Luxury</a:t>
            </a:r>
            <a:r>
              <a:rPr lang="fr-FR" sz="1800" dirty="0"/>
              <a:t> : more </a:t>
            </a:r>
            <a:r>
              <a:rPr lang="fr-FR" sz="1800" dirty="0" err="1"/>
              <a:t>than</a:t>
            </a:r>
            <a:r>
              <a:rPr lang="fr-FR" sz="1800" dirty="0"/>
              <a:t> 50 </a:t>
            </a:r>
            <a:r>
              <a:rPr lang="fr-FR" sz="1800" dirty="0" err="1"/>
              <a:t>luxury</a:t>
            </a:r>
            <a:r>
              <a:rPr lang="fr-FR" sz="1800" dirty="0"/>
              <a:t> brands in </a:t>
            </a:r>
            <a:r>
              <a:rPr lang="fr-FR" sz="1800" dirty="0" err="1"/>
              <a:t>various</a:t>
            </a:r>
            <a:r>
              <a:rPr lang="fr-FR" sz="1800" dirty="0"/>
              <a:t> </a:t>
            </a:r>
            <a:r>
              <a:rPr lang="fr-FR" sz="1800" dirty="0" err="1"/>
              <a:t>sectors</a:t>
            </a:r>
            <a:r>
              <a:rPr lang="fr-FR" sz="1800" dirty="0"/>
              <a:t>  </a:t>
            </a:r>
          </a:p>
          <a:p>
            <a:pPr eaLnBrk="1" fontAlgn="auto" hangingPunct="1">
              <a:lnSpc>
                <a:spcPct val="74000"/>
              </a:lnSpc>
              <a:spcAft>
                <a:spcPts val="0"/>
              </a:spcAft>
              <a:buSzPts val="1800"/>
              <a:defRPr/>
            </a:pPr>
            <a:r>
              <a:rPr lang="fr-FR" sz="1800" dirty="0" err="1"/>
              <a:t>Prevents</a:t>
            </a:r>
            <a:r>
              <a:rPr lang="fr-FR" sz="1800" dirty="0"/>
              <a:t> a brand </a:t>
            </a:r>
            <a:r>
              <a:rPr lang="fr-FR" sz="1800" dirty="0" err="1"/>
              <a:t>from</a:t>
            </a:r>
            <a:r>
              <a:rPr lang="fr-FR" sz="1800" dirty="0"/>
              <a:t> </a:t>
            </a:r>
            <a:r>
              <a:rPr lang="fr-FR" sz="1800" dirty="0" err="1"/>
              <a:t>being</a:t>
            </a:r>
            <a:r>
              <a:rPr lang="fr-FR" sz="1800" dirty="0"/>
              <a:t> </a:t>
            </a:r>
            <a:r>
              <a:rPr lang="fr-FR" sz="1800" dirty="0" err="1"/>
              <a:t>impacted</a:t>
            </a:r>
            <a:r>
              <a:rPr lang="fr-FR" sz="1800" dirty="0"/>
              <a:t> by </a:t>
            </a:r>
            <a:r>
              <a:rPr lang="fr-FR" sz="1800" dirty="0" err="1"/>
              <a:t>another</a:t>
            </a:r>
            <a:r>
              <a:rPr lang="fr-FR" sz="1800" dirty="0"/>
              <a:t> brand of the </a:t>
            </a:r>
            <a:r>
              <a:rPr lang="fr-FR" sz="1800" dirty="0" err="1"/>
              <a:t>Portofolio</a:t>
            </a:r>
            <a:r>
              <a:rPr lang="fr-FR" sz="1800" dirty="0"/>
              <a:t> </a:t>
            </a:r>
          </a:p>
          <a:p>
            <a:pPr marL="0" indent="0" eaLnBrk="1" fontAlgn="auto" hangingPunct="1">
              <a:lnSpc>
                <a:spcPct val="150000"/>
              </a:lnSpc>
              <a:spcBef>
                <a:spcPts val="0"/>
              </a:spcBef>
              <a:spcAft>
                <a:spcPts val="0"/>
              </a:spcAft>
              <a:buFont typeface="Arial"/>
              <a:buNone/>
              <a:defRPr/>
            </a:pPr>
            <a:endParaRPr lang="fr-FR" sz="2300" dirty="0"/>
          </a:p>
          <a:p>
            <a:pPr marL="0" indent="0" eaLnBrk="1" fontAlgn="auto" hangingPunct="1">
              <a:lnSpc>
                <a:spcPct val="64000"/>
              </a:lnSpc>
              <a:spcAft>
                <a:spcPts val="0"/>
              </a:spcAft>
              <a:buFont typeface="Arial"/>
              <a:buNone/>
              <a:defRPr/>
            </a:pPr>
            <a:endParaRPr lang="fr-FR" sz="2000" dirty="0"/>
          </a:p>
          <a:p>
            <a:pPr marL="0" indent="0" eaLnBrk="1" fontAlgn="auto" hangingPunct="1">
              <a:lnSpc>
                <a:spcPct val="64000"/>
              </a:lnSpc>
              <a:spcAft>
                <a:spcPts val="0"/>
              </a:spcAft>
              <a:buFont typeface="Arial"/>
              <a:buNone/>
              <a:defRPr/>
            </a:pPr>
            <a:endParaRPr lang="fr-FR" sz="2000"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B05265-04D8-4DAD-BD6F-311249CB0933}"/>
              </a:ext>
            </a:extLst>
          </p:cNvPr>
          <p:cNvSpPr>
            <a:spLocks noGrp="1"/>
          </p:cNvSpPr>
          <p:nvPr>
            <p:ph type="title"/>
          </p:nvPr>
        </p:nvSpPr>
        <p:spPr>
          <a:xfrm>
            <a:off x="2220913" y="136525"/>
            <a:ext cx="8229600" cy="558800"/>
          </a:xfrm>
        </p:spPr>
        <p:txBody>
          <a:bodyPr rtlCol="0">
            <a:noAutofit/>
          </a:bodyPr>
          <a:lstStyle/>
          <a:p>
            <a:pPr eaLnBrk="1" fontAlgn="auto" hangingPunct="1">
              <a:spcAft>
                <a:spcPts val="0"/>
              </a:spcAft>
              <a:defRPr/>
            </a:pPr>
            <a:r>
              <a:rPr lang="it-IT" sz="3600" dirty="0">
                <a:solidFill>
                  <a:schemeClr val="accent6">
                    <a:lumMod val="75000"/>
                  </a:schemeClr>
                </a:solidFill>
              </a:rPr>
              <a:t>BRAND PORTFOLIO</a:t>
            </a:r>
          </a:p>
        </p:txBody>
      </p:sp>
      <p:pic>
        <p:nvPicPr>
          <p:cNvPr id="101379" name="Segnaposto contenuto 6">
            <a:extLst>
              <a:ext uri="{FF2B5EF4-FFF2-40B4-BE49-F238E27FC236}">
                <a16:creationId xmlns:a16="http://schemas.microsoft.com/office/drawing/2014/main" id="{8566747A-D859-445F-8E9A-23F76DE2BBF1}"/>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0413" y="860425"/>
            <a:ext cx="7700962" cy="5308600"/>
          </a:xfrm>
        </p:spPr>
      </p:pic>
      <p:sp>
        <p:nvSpPr>
          <p:cNvPr id="101380" name="Segnaposto data 3">
            <a:extLst>
              <a:ext uri="{FF2B5EF4-FFF2-40B4-BE49-F238E27FC236}">
                <a16:creationId xmlns:a16="http://schemas.microsoft.com/office/drawing/2014/main" id="{B9216342-0E09-4807-AE95-DEA167C5EBDC}"/>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C17B0B50-DCBA-4ED7-9FDD-BA14560F455B}"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101381" name="Segnaposto piè di pagina 4">
            <a:extLst>
              <a:ext uri="{FF2B5EF4-FFF2-40B4-BE49-F238E27FC236}">
                <a16:creationId xmlns:a16="http://schemas.microsoft.com/office/drawing/2014/main" id="{715C4DA4-20E1-412B-A2ED-BEEFE572DBC2}"/>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t>Prof.ssa Elena Cedrola - Fondamenti di Marketing Internazionale  Università di Macerata</a:t>
            </a:r>
          </a:p>
        </p:txBody>
      </p:sp>
      <p:sp>
        <p:nvSpPr>
          <p:cNvPr id="101382" name="Segnaposto numero diapositiva 5">
            <a:extLst>
              <a:ext uri="{FF2B5EF4-FFF2-40B4-BE49-F238E27FC236}">
                <a16:creationId xmlns:a16="http://schemas.microsoft.com/office/drawing/2014/main" id="{C2346500-C350-4815-9551-2A18B274F94A}"/>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435E9530-10E1-4F5C-A5AE-67657EE1F2A6}" type="slidenum">
              <a:rPr lang="it-IT" altLang="it-IT" sz="800" smtClean="0">
                <a:solidFill>
                  <a:srgbClr val="000000"/>
                </a:solidFill>
              </a:rPr>
              <a:pPr fontAlgn="base">
                <a:spcBef>
                  <a:spcPct val="0"/>
                </a:spcBef>
                <a:spcAft>
                  <a:spcPct val="0"/>
                </a:spcAft>
                <a:buFontTx/>
                <a:buNone/>
              </a:pPr>
              <a:t>63</a:t>
            </a:fld>
            <a:endParaRPr lang="it-IT" altLang="it-IT" sz="800">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a:extLst>
              <a:ext uri="{FF2B5EF4-FFF2-40B4-BE49-F238E27FC236}">
                <a16:creationId xmlns:a16="http://schemas.microsoft.com/office/drawing/2014/main" id="{2AF3B756-E6E4-4286-B6AD-688957A9D653}"/>
              </a:ext>
            </a:extLst>
          </p:cNvPr>
          <p:cNvSpPr txBox="1">
            <a:spLocks noChangeArrowheads="1"/>
          </p:cNvSpPr>
          <p:nvPr/>
        </p:nvSpPr>
        <p:spPr bwMode="auto">
          <a:xfrm>
            <a:off x="457200" y="2060575"/>
            <a:ext cx="8591550"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AutoNum type="arabicPeriod"/>
            </a:pPr>
            <a:r>
              <a:rPr lang="it-IT" altLang="it-IT" sz="2000" b="0">
                <a:latin typeface="Tahoma" panose="020B0604030504040204" pitchFamily="34" charset="0"/>
              </a:rPr>
              <a:t>Suggerire alcuni dei vantaggi del prodotto (es. softlan, sogni d’oro)</a:t>
            </a:r>
          </a:p>
          <a:p>
            <a:pPr eaLnBrk="1" hangingPunct="1">
              <a:spcBef>
                <a:spcPct val="50000"/>
              </a:spcBef>
              <a:buFontTx/>
              <a:buAutoNum type="arabicPeriod"/>
            </a:pPr>
            <a:r>
              <a:rPr lang="it-IT" altLang="it-IT" sz="2000" b="0">
                <a:latin typeface="Tahoma" panose="020B0604030504040204" pitchFamily="34" charset="0"/>
              </a:rPr>
              <a:t>Ricordare alcune qualità del prodotto (es. svelto, ortofresco)</a:t>
            </a:r>
          </a:p>
          <a:p>
            <a:pPr eaLnBrk="1" hangingPunct="1">
              <a:spcBef>
                <a:spcPct val="50000"/>
              </a:spcBef>
              <a:buFontTx/>
              <a:buAutoNum type="arabicPeriod"/>
            </a:pPr>
            <a:r>
              <a:rPr lang="it-IT" altLang="it-IT" sz="2000" b="0">
                <a:latin typeface="Tahoma" panose="020B0604030504040204" pitchFamily="34" charset="0"/>
              </a:rPr>
              <a:t>Essere facile da pronunciare  </a:t>
            </a:r>
            <a:r>
              <a:rPr lang="it-IT" altLang="it-IT" sz="1200" b="0">
                <a:latin typeface="Tahoma" panose="020B0604030504040204" pitchFamily="34" charset="0"/>
                <a:hlinkClick r:id="rId2"/>
              </a:rPr>
              <a:t>http://www.haagendazs.com/products/product.aspx?id=210</a:t>
            </a:r>
            <a:r>
              <a:rPr lang="it-IT" altLang="it-IT" sz="1200" b="0">
                <a:latin typeface="Tahoma" panose="020B0604030504040204" pitchFamily="34" charset="0"/>
              </a:rPr>
              <a:t> </a:t>
            </a:r>
          </a:p>
          <a:p>
            <a:pPr eaLnBrk="1" hangingPunct="1">
              <a:spcBef>
                <a:spcPct val="50000"/>
              </a:spcBef>
              <a:buFontTx/>
              <a:buAutoNum type="arabicPeriod"/>
            </a:pPr>
            <a:r>
              <a:rPr lang="it-IT" altLang="it-IT" sz="2000" b="0">
                <a:latin typeface="Tahoma" panose="020B0604030504040204" pitchFamily="34" charset="0"/>
              </a:rPr>
              <a:t>Essere distintivo</a:t>
            </a:r>
          </a:p>
          <a:p>
            <a:pPr eaLnBrk="1" hangingPunct="1">
              <a:spcBef>
                <a:spcPct val="50000"/>
              </a:spcBef>
              <a:buFontTx/>
              <a:buAutoNum type="arabicPeriod"/>
            </a:pPr>
            <a:r>
              <a:rPr lang="it-IT" altLang="it-IT" sz="2000" b="0">
                <a:latin typeface="Tahoma" panose="020B0604030504040204" pitchFamily="34" charset="0"/>
              </a:rPr>
              <a:t>Catturare l’attenzione del cliente</a:t>
            </a:r>
          </a:p>
          <a:p>
            <a:pPr eaLnBrk="1" hangingPunct="1">
              <a:spcBef>
                <a:spcPct val="50000"/>
              </a:spcBef>
              <a:buFontTx/>
              <a:buAutoNum type="arabicPeriod"/>
            </a:pPr>
            <a:r>
              <a:rPr lang="it-IT" altLang="it-IT" sz="2000" b="0">
                <a:latin typeface="Tahoma" panose="020B0604030504040204" pitchFamily="34" charset="0"/>
              </a:rPr>
              <a:t>Correlati con il posizionamento del prodotto</a:t>
            </a:r>
          </a:p>
          <a:p>
            <a:pPr eaLnBrk="1" hangingPunct="1">
              <a:spcBef>
                <a:spcPct val="50000"/>
              </a:spcBef>
              <a:buFontTx/>
              <a:buAutoNum type="arabicPeriod"/>
            </a:pPr>
            <a:r>
              <a:rPr lang="it-IT" altLang="it-IT" sz="2000" b="0">
                <a:latin typeface="Tahoma" panose="020B0604030504040204" pitchFamily="34" charset="0"/>
              </a:rPr>
              <a:t>Collegarsi a un’immagine visiva per essere ricordati più facilmente</a:t>
            </a:r>
          </a:p>
          <a:p>
            <a:pPr eaLnBrk="1" hangingPunct="1">
              <a:spcBef>
                <a:spcPct val="50000"/>
              </a:spcBef>
              <a:buFontTx/>
              <a:buAutoNum type="arabicPeriod"/>
            </a:pPr>
            <a:r>
              <a:rPr lang="it-IT" altLang="it-IT" sz="2000" b="0">
                <a:latin typeface="Tahoma" panose="020B0604030504040204" pitchFamily="34" charset="0"/>
              </a:rPr>
              <a:t>Favorire la creazione di un soprannome (Mac – Apple Macintosh)</a:t>
            </a:r>
          </a:p>
        </p:txBody>
      </p:sp>
      <p:sp>
        <p:nvSpPr>
          <p:cNvPr id="69635" name="Text Box 3">
            <a:extLst>
              <a:ext uri="{FF2B5EF4-FFF2-40B4-BE49-F238E27FC236}">
                <a16:creationId xmlns:a16="http://schemas.microsoft.com/office/drawing/2014/main" id="{F696CD9C-5B9C-462D-B7CC-22D2E8B82C7E}"/>
              </a:ext>
            </a:extLst>
          </p:cNvPr>
          <p:cNvSpPr txBox="1">
            <a:spLocks noChangeArrowheads="1"/>
          </p:cNvSpPr>
          <p:nvPr/>
        </p:nvSpPr>
        <p:spPr bwMode="auto">
          <a:xfrm>
            <a:off x="703263" y="893763"/>
            <a:ext cx="78327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defRPr/>
            </a:pPr>
            <a:r>
              <a:rPr lang="it-IT" altLang="it-IT" sz="2800" dirty="0">
                <a:solidFill>
                  <a:schemeClr val="accent6">
                    <a:lumMod val="75000"/>
                  </a:schemeClr>
                </a:solidFill>
                <a:latin typeface="Tahoma" panose="020B0604030504040204" pitchFamily="34" charset="0"/>
              </a:rPr>
              <a:t>… alcune qualità che il nome di marca </a:t>
            </a:r>
          </a:p>
          <a:p>
            <a:pPr eaLnBrk="1" hangingPunct="1">
              <a:spcBef>
                <a:spcPct val="0"/>
              </a:spcBef>
              <a:buFontTx/>
              <a:buNone/>
              <a:defRPr/>
            </a:pPr>
            <a:r>
              <a:rPr lang="it-IT" altLang="it-IT" sz="2800" dirty="0">
                <a:solidFill>
                  <a:schemeClr val="accent6">
                    <a:lumMod val="75000"/>
                  </a:schemeClr>
                </a:solidFill>
                <a:latin typeface="Tahoma" panose="020B0604030504040204" pitchFamily="34" charset="0"/>
              </a:rPr>
              <a:t>dovrebbe possedere</a:t>
            </a:r>
          </a:p>
        </p:txBody>
      </p:sp>
      <p:sp>
        <p:nvSpPr>
          <p:cNvPr id="102404" name="Segnaposto data 1">
            <a:extLst>
              <a:ext uri="{FF2B5EF4-FFF2-40B4-BE49-F238E27FC236}">
                <a16:creationId xmlns:a16="http://schemas.microsoft.com/office/drawing/2014/main" id="{DE051DB2-FCA5-4A8E-95F3-863BF8607C66}"/>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B7FCD7B-4864-4580-AE13-ED07EF58646D}"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102405" name="Segnaposto piè di pagina 2">
            <a:extLst>
              <a:ext uri="{FF2B5EF4-FFF2-40B4-BE49-F238E27FC236}">
                <a16:creationId xmlns:a16="http://schemas.microsoft.com/office/drawing/2014/main" id="{8184ABBB-F92B-4474-AEEE-945A7788B475}"/>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102406" name="Segnaposto numero diapositiva 3">
            <a:extLst>
              <a:ext uri="{FF2B5EF4-FFF2-40B4-BE49-F238E27FC236}">
                <a16:creationId xmlns:a16="http://schemas.microsoft.com/office/drawing/2014/main" id="{340F9397-9616-46F0-99F0-E4AFD15B6B54}"/>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2426F079-B963-422D-BE6D-378F80084C7F}" type="slidenum">
              <a:rPr lang="it-IT" altLang="it-IT" sz="800" smtClean="0">
                <a:solidFill>
                  <a:srgbClr val="898989"/>
                </a:solidFill>
              </a:rPr>
              <a:pPr fontAlgn="base">
                <a:spcBef>
                  <a:spcPct val="0"/>
                </a:spcBef>
                <a:spcAft>
                  <a:spcPct val="0"/>
                </a:spcAft>
                <a:buFontTx/>
                <a:buNone/>
              </a:pPr>
              <a:t>64</a:t>
            </a:fld>
            <a:endParaRPr lang="it-IT" altLang="it-IT" sz="800">
              <a:solidFill>
                <a:srgbClr val="898989"/>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Rectangle 2">
            <a:extLst>
              <a:ext uri="{FF2B5EF4-FFF2-40B4-BE49-F238E27FC236}">
                <a16:creationId xmlns:a16="http://schemas.microsoft.com/office/drawing/2014/main" id="{0FDEDFAD-8C21-4E7F-9445-A6A15A338BA8}"/>
              </a:ext>
            </a:extLst>
          </p:cNvPr>
          <p:cNvSpPr>
            <a:spLocks noGrp="1" noChangeArrowheads="1"/>
          </p:cNvSpPr>
          <p:nvPr>
            <p:ph type="title"/>
          </p:nvPr>
        </p:nvSpPr>
        <p:spPr>
          <a:xfrm>
            <a:off x="457200" y="1135063"/>
            <a:ext cx="8229600" cy="558800"/>
          </a:xfrm>
        </p:spPr>
        <p:txBody>
          <a:bodyPr rtlCol="0">
            <a:noAutofit/>
          </a:bodyPr>
          <a:lstStyle/>
          <a:p>
            <a:pPr eaLnBrk="1" fontAlgn="auto" hangingPunct="1">
              <a:spcAft>
                <a:spcPts val="0"/>
              </a:spcAft>
              <a:defRPr/>
            </a:pPr>
            <a:r>
              <a:rPr lang="it-IT" altLang="it-IT" sz="3200" dirty="0">
                <a:solidFill>
                  <a:schemeClr val="accent6">
                    <a:lumMod val="75000"/>
                  </a:schemeClr>
                </a:solidFill>
              </a:rPr>
              <a:t>LA DEFINIZIONE DELLA CONFEZIONE E DELL’ETICHETTA</a:t>
            </a:r>
          </a:p>
        </p:txBody>
      </p:sp>
      <p:sp>
        <p:nvSpPr>
          <p:cNvPr id="71683" name="Rectangle 3">
            <a:extLst>
              <a:ext uri="{FF2B5EF4-FFF2-40B4-BE49-F238E27FC236}">
                <a16:creationId xmlns:a16="http://schemas.microsoft.com/office/drawing/2014/main" id="{D4503966-A060-487B-B90C-BED49DD7D57A}"/>
              </a:ext>
            </a:extLst>
          </p:cNvPr>
          <p:cNvSpPr>
            <a:spLocks noGrp="1" noChangeArrowheads="1"/>
          </p:cNvSpPr>
          <p:nvPr>
            <p:ph type="body" idx="1"/>
          </p:nvPr>
        </p:nvSpPr>
        <p:spPr>
          <a:xfrm>
            <a:off x="457200" y="2017713"/>
            <a:ext cx="8497888" cy="4306887"/>
          </a:xfrm>
        </p:spPr>
        <p:txBody>
          <a:bodyPr/>
          <a:lstStyle/>
          <a:p>
            <a:pPr eaLnBrk="1" hangingPunct="1">
              <a:buFont typeface="Wingdings" panose="05000000000000000000" pitchFamily="2" charset="2"/>
              <a:buNone/>
              <a:defRPr/>
            </a:pPr>
            <a:r>
              <a:rPr lang="it-IT" altLang="it-IT" sz="2800" dirty="0">
                <a:solidFill>
                  <a:schemeClr val="accent6">
                    <a:lumMod val="75000"/>
                  </a:schemeClr>
                </a:solidFill>
                <a:latin typeface="Arial" panose="020B0604020202020204" pitchFamily="34" charset="0"/>
                <a:cs typeface="Arial" panose="020B0604020202020204" pitchFamily="34" charset="0"/>
              </a:rPr>
              <a:t>CONFEZIONE</a:t>
            </a:r>
          </a:p>
          <a:p>
            <a:pPr eaLnBrk="1" hangingPunct="1">
              <a:buFont typeface="Wingdings" panose="05000000000000000000" pitchFamily="2" charset="2"/>
              <a:buNone/>
              <a:defRPr/>
            </a:pPr>
            <a:r>
              <a:rPr lang="it-IT" altLang="it-IT" sz="2800" dirty="0">
                <a:latin typeface="Arial" panose="020B0604020202020204" pitchFamily="34" charset="0"/>
                <a:cs typeface="Arial" panose="020B0604020202020204" pitchFamily="34" charset="0"/>
              </a:rPr>
              <a:t>Il confezionamento (packaging) è l’insieme delle attività svolte per progettare e realizzare il contenitore o involucro (confezione)</a:t>
            </a:r>
          </a:p>
          <a:p>
            <a:pPr eaLnBrk="1" hangingPunct="1">
              <a:buFont typeface="Wingdings" panose="05000000000000000000" pitchFamily="2" charset="2"/>
              <a:buNone/>
              <a:defRPr/>
            </a:pPr>
            <a:r>
              <a:rPr lang="it-IT" altLang="it-IT" sz="2800" dirty="0">
                <a:latin typeface="Arial" panose="020B0604020202020204" pitchFamily="34" charset="0"/>
                <a:cs typeface="Arial" panose="020B0604020202020204" pitchFamily="34" charset="0"/>
              </a:rPr>
              <a:t>Comprende 3 livelli di materiali</a:t>
            </a:r>
          </a:p>
          <a:p>
            <a:pPr lvl="1" eaLnBrk="1" hangingPunct="1">
              <a:defRPr/>
            </a:pPr>
            <a:r>
              <a:rPr lang="it-IT" altLang="it-IT" sz="2400" dirty="0">
                <a:latin typeface="Arial" panose="020B0604020202020204" pitchFamily="34" charset="0"/>
                <a:cs typeface="Arial" panose="020B0604020202020204" pitchFamily="34" charset="0"/>
              </a:rPr>
              <a:t>Confezione primaria</a:t>
            </a:r>
          </a:p>
          <a:p>
            <a:pPr lvl="1" eaLnBrk="1" hangingPunct="1">
              <a:defRPr/>
            </a:pPr>
            <a:r>
              <a:rPr lang="it-IT" altLang="it-IT" sz="2400" dirty="0">
                <a:latin typeface="Arial" panose="020B0604020202020204" pitchFamily="34" charset="0"/>
                <a:cs typeface="Arial" panose="020B0604020202020204" pitchFamily="34" charset="0"/>
              </a:rPr>
              <a:t>Confezione secondaria</a:t>
            </a:r>
          </a:p>
          <a:p>
            <a:pPr lvl="1" eaLnBrk="1" hangingPunct="1">
              <a:defRPr/>
            </a:pPr>
            <a:r>
              <a:rPr lang="it-IT" altLang="it-IT" sz="2400" dirty="0">
                <a:latin typeface="Arial" panose="020B0604020202020204" pitchFamily="34" charset="0"/>
                <a:cs typeface="Arial" panose="020B0604020202020204" pitchFamily="34" charset="0"/>
              </a:rPr>
              <a:t>Imballaggio</a:t>
            </a:r>
          </a:p>
          <a:p>
            <a:pPr eaLnBrk="1" hangingPunct="1">
              <a:buFont typeface="Wingdings" panose="05000000000000000000" pitchFamily="2" charset="2"/>
              <a:buNone/>
              <a:defRPr/>
            </a:pPr>
            <a:r>
              <a:rPr lang="it-IT" altLang="it-IT" sz="2800" dirty="0">
                <a:solidFill>
                  <a:schemeClr val="accent6">
                    <a:lumMod val="75000"/>
                  </a:schemeClr>
                </a:solidFill>
                <a:latin typeface="Arial" panose="020B0604020202020204" pitchFamily="34" charset="0"/>
                <a:cs typeface="Arial" panose="020B0604020202020204" pitchFamily="34" charset="0"/>
              </a:rPr>
              <a:t>E’ un importante strumento di marketing</a:t>
            </a:r>
          </a:p>
        </p:txBody>
      </p:sp>
      <p:sp>
        <p:nvSpPr>
          <p:cNvPr id="104452" name="Segnaposto data 1">
            <a:extLst>
              <a:ext uri="{FF2B5EF4-FFF2-40B4-BE49-F238E27FC236}">
                <a16:creationId xmlns:a16="http://schemas.microsoft.com/office/drawing/2014/main" id="{54AFDEF1-8F58-4584-B08B-E5C3A8A40232}"/>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29FB257-4C09-498E-B290-B29E199CF97E}"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104453" name="Segnaposto piè di pagina 2">
            <a:extLst>
              <a:ext uri="{FF2B5EF4-FFF2-40B4-BE49-F238E27FC236}">
                <a16:creationId xmlns:a16="http://schemas.microsoft.com/office/drawing/2014/main" id="{2A35FE8C-62F6-4DAF-A0BE-1199D9A3D463}"/>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104454" name="Segnaposto numero diapositiva 3">
            <a:extLst>
              <a:ext uri="{FF2B5EF4-FFF2-40B4-BE49-F238E27FC236}">
                <a16:creationId xmlns:a16="http://schemas.microsoft.com/office/drawing/2014/main" id="{0F1857EC-C035-4CA5-87C7-CB7AA508FB23}"/>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0F6976B7-27D5-4430-B61E-19EC3978BCD6}" type="slidenum">
              <a:rPr lang="it-IT" altLang="it-IT" sz="800" smtClean="0">
                <a:solidFill>
                  <a:srgbClr val="000000"/>
                </a:solidFill>
              </a:rPr>
              <a:pPr fontAlgn="base">
                <a:spcBef>
                  <a:spcPct val="0"/>
                </a:spcBef>
                <a:spcAft>
                  <a:spcPct val="0"/>
                </a:spcAft>
                <a:buFontTx/>
                <a:buNone/>
              </a:pPr>
              <a:t>65</a:t>
            </a:fld>
            <a:endParaRPr lang="it-IT" altLang="it-IT" sz="800">
              <a:solidFill>
                <a:srgbClr val="00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4">
            <a:extLst>
              <a:ext uri="{FF2B5EF4-FFF2-40B4-BE49-F238E27FC236}">
                <a16:creationId xmlns:a16="http://schemas.microsoft.com/office/drawing/2014/main" id="{48EA75C3-FDB7-447F-81F6-F81B8897A8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2713" y="928688"/>
            <a:ext cx="5087937" cy="523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Segnaposto data 1">
            <a:extLst>
              <a:ext uri="{FF2B5EF4-FFF2-40B4-BE49-F238E27FC236}">
                <a16:creationId xmlns:a16="http://schemas.microsoft.com/office/drawing/2014/main" id="{086CB319-D102-4952-89E2-B3BB193E8B7B}"/>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5579D69A-E69A-489C-9315-6210147B8779}"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106500" name="Segnaposto piè di pagina 2">
            <a:extLst>
              <a:ext uri="{FF2B5EF4-FFF2-40B4-BE49-F238E27FC236}">
                <a16:creationId xmlns:a16="http://schemas.microsoft.com/office/drawing/2014/main" id="{A78F3C27-85AC-4705-90DF-0DB2958C31ED}"/>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106501" name="Segnaposto numero diapositiva 3">
            <a:extLst>
              <a:ext uri="{FF2B5EF4-FFF2-40B4-BE49-F238E27FC236}">
                <a16:creationId xmlns:a16="http://schemas.microsoft.com/office/drawing/2014/main" id="{DD63B9F2-A9B8-46F1-8DF6-79CF5BD2AC9F}"/>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AD8C1191-63C2-4AA6-AA4C-355C1E870D61}" type="slidenum">
              <a:rPr lang="it-IT" altLang="it-IT" sz="800" smtClean="0">
                <a:solidFill>
                  <a:srgbClr val="898989"/>
                </a:solidFill>
              </a:rPr>
              <a:pPr fontAlgn="base">
                <a:spcBef>
                  <a:spcPct val="0"/>
                </a:spcBef>
                <a:spcAft>
                  <a:spcPct val="0"/>
                </a:spcAft>
                <a:buFontTx/>
                <a:buNone/>
              </a:pPr>
              <a:t>66</a:t>
            </a:fld>
            <a:endParaRPr lang="it-IT" altLang="it-IT" sz="800">
              <a:solidFill>
                <a:srgbClr val="898989"/>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olo 1">
            <a:extLst>
              <a:ext uri="{FF2B5EF4-FFF2-40B4-BE49-F238E27FC236}">
                <a16:creationId xmlns:a16="http://schemas.microsoft.com/office/drawing/2014/main" id="{1150A529-EF0C-4C23-95E5-CE55411230AC}"/>
              </a:ext>
            </a:extLst>
          </p:cNvPr>
          <p:cNvSpPr>
            <a:spLocks noGrp="1"/>
          </p:cNvSpPr>
          <p:nvPr>
            <p:ph type="title"/>
          </p:nvPr>
        </p:nvSpPr>
        <p:spPr/>
        <p:txBody>
          <a:bodyPr rtlCol="0">
            <a:normAutofit fontScale="90000"/>
          </a:bodyPr>
          <a:lstStyle/>
          <a:p>
            <a:pPr eaLnBrk="1" fontAlgn="auto" hangingPunct="1">
              <a:spcAft>
                <a:spcPts val="0"/>
              </a:spcAft>
              <a:defRPr/>
            </a:pPr>
            <a:r>
              <a:rPr lang="it-IT" altLang="it-IT"/>
              <a:t>Riferimenti bibliografici</a:t>
            </a:r>
          </a:p>
        </p:txBody>
      </p:sp>
      <p:sp>
        <p:nvSpPr>
          <p:cNvPr id="128003" name="Segnaposto contenuto 2">
            <a:extLst>
              <a:ext uri="{FF2B5EF4-FFF2-40B4-BE49-F238E27FC236}">
                <a16:creationId xmlns:a16="http://schemas.microsoft.com/office/drawing/2014/main" id="{7A1388C2-0F56-4997-834C-5D44A36AC0F3}"/>
              </a:ext>
            </a:extLst>
          </p:cNvPr>
          <p:cNvSpPr>
            <a:spLocks noGrp="1"/>
          </p:cNvSpPr>
          <p:nvPr>
            <p:ph idx="1"/>
          </p:nvPr>
        </p:nvSpPr>
        <p:spPr/>
        <p:txBody>
          <a:bodyPr/>
          <a:lstStyle/>
          <a:p>
            <a:pPr eaLnBrk="1" hangingPunct="1"/>
            <a:r>
              <a:rPr lang="it-IT" altLang="it-IT" dirty="0">
                <a:latin typeface="Arial" panose="020B0604020202020204" pitchFamily="34" charset="0"/>
                <a:cs typeface="Arial" panose="020B0604020202020204" pitchFamily="34" charset="0"/>
              </a:rPr>
              <a:t>Blythe Cedrola Martin, cap. </a:t>
            </a:r>
            <a:r>
              <a:rPr lang="it-IT" altLang="it-IT">
                <a:latin typeface="Arial" panose="020B0604020202020204" pitchFamily="34" charset="0"/>
                <a:cs typeface="Arial" panose="020B0604020202020204" pitchFamily="34" charset="0"/>
              </a:rPr>
              <a:t>6</a:t>
            </a:r>
            <a:endParaRPr lang="it-IT" altLang="it-IT" dirty="0">
              <a:latin typeface="Arial" panose="020B0604020202020204" pitchFamily="34" charset="0"/>
              <a:cs typeface="Arial" panose="020B0604020202020204" pitchFamily="34" charset="0"/>
            </a:endParaRPr>
          </a:p>
        </p:txBody>
      </p:sp>
      <p:sp>
        <p:nvSpPr>
          <p:cNvPr id="128004" name="Segnaposto data 1">
            <a:extLst>
              <a:ext uri="{FF2B5EF4-FFF2-40B4-BE49-F238E27FC236}">
                <a16:creationId xmlns:a16="http://schemas.microsoft.com/office/drawing/2014/main" id="{D1C25539-DEDA-48EB-B37F-A87F9C37D26F}"/>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B3D1FCB-01A3-4FA1-8F11-1F65C6440B9A}"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128005" name="Segnaposto piè di pagina 2">
            <a:extLst>
              <a:ext uri="{FF2B5EF4-FFF2-40B4-BE49-F238E27FC236}">
                <a16:creationId xmlns:a16="http://schemas.microsoft.com/office/drawing/2014/main" id="{15C7BD13-674F-4A3D-A309-F25385A903AF}"/>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128006" name="Segnaposto numero diapositiva 3">
            <a:extLst>
              <a:ext uri="{FF2B5EF4-FFF2-40B4-BE49-F238E27FC236}">
                <a16:creationId xmlns:a16="http://schemas.microsoft.com/office/drawing/2014/main" id="{AD158FC8-1066-4C1C-BB9C-358B2A413D51}"/>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76FC7DCE-C309-4F3B-BC1C-E779473EC41C}" type="slidenum">
              <a:rPr lang="it-IT" altLang="it-IT" sz="800" smtClean="0">
                <a:solidFill>
                  <a:srgbClr val="000000"/>
                </a:solidFill>
              </a:rPr>
              <a:pPr fontAlgn="base">
                <a:spcBef>
                  <a:spcPct val="0"/>
                </a:spcBef>
                <a:spcAft>
                  <a:spcPct val="0"/>
                </a:spcAft>
                <a:buFontTx/>
                <a:buNone/>
              </a:pPr>
              <a:t>67</a:t>
            </a:fld>
            <a:endParaRPr lang="it-IT" altLang="it-IT" sz="800">
              <a:solidFill>
                <a:srgbClr val="0000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olo 1">
            <a:extLst>
              <a:ext uri="{FF2B5EF4-FFF2-40B4-BE49-F238E27FC236}">
                <a16:creationId xmlns:a16="http://schemas.microsoft.com/office/drawing/2014/main" id="{883B15D7-F973-42C6-B334-0241874F1C94}"/>
              </a:ext>
            </a:extLst>
          </p:cNvPr>
          <p:cNvSpPr>
            <a:spLocks noGrp="1"/>
          </p:cNvSpPr>
          <p:nvPr>
            <p:ph type="title"/>
          </p:nvPr>
        </p:nvSpPr>
        <p:spPr>
          <a:xfrm>
            <a:off x="468313" y="1341438"/>
            <a:ext cx="8229600" cy="558800"/>
          </a:xfrm>
        </p:spPr>
        <p:txBody>
          <a:bodyPr/>
          <a:lstStyle/>
          <a:p>
            <a:r>
              <a:rPr lang="it-IT" altLang="it-IT">
                <a:latin typeface="Arial" panose="020B0604020202020204" pitchFamily="34" charset="0"/>
                <a:cs typeface="Arial" panose="020B0604020202020204" pitchFamily="34" charset="0"/>
              </a:rPr>
              <a:t>Il portafoglio prodotti</a:t>
            </a:r>
            <a:endParaRPr lang="en-GB" altLang="it-IT">
              <a:latin typeface="Arial" panose="020B0604020202020204" pitchFamily="34" charset="0"/>
              <a:cs typeface="Arial" panose="020B0604020202020204" pitchFamily="34" charset="0"/>
            </a:endParaRPr>
          </a:p>
        </p:txBody>
      </p:sp>
      <p:sp>
        <p:nvSpPr>
          <p:cNvPr id="6" name="CasellaDiTesto 5">
            <a:extLst>
              <a:ext uri="{FF2B5EF4-FFF2-40B4-BE49-F238E27FC236}">
                <a16:creationId xmlns:a16="http://schemas.microsoft.com/office/drawing/2014/main" id="{FCA0A5DD-44E8-78E3-A248-0BF5D2B739E5}"/>
              </a:ext>
            </a:extLst>
          </p:cNvPr>
          <p:cNvSpPr txBox="1"/>
          <p:nvPr/>
        </p:nvSpPr>
        <p:spPr>
          <a:xfrm>
            <a:off x="628650" y="2667000"/>
            <a:ext cx="3732213" cy="2308225"/>
          </a:xfrm>
          <a:prstGeom prst="rect">
            <a:avLst/>
          </a:prstGeom>
          <a:noFill/>
        </p:spPr>
        <p:txBody>
          <a:bodyPr>
            <a:spAutoFit/>
          </a:bodyPr>
          <a:lstStyle/>
          <a:p>
            <a:pPr>
              <a:defRPr/>
            </a:pPr>
            <a:r>
              <a:rPr lang="it-IT" sz="1800" dirty="0">
                <a:solidFill>
                  <a:srgbClr val="898989"/>
                </a:solidFill>
                <a:latin typeface="Raleway" pitchFamily="2" charset="0"/>
              </a:rPr>
              <a:t>DIMENSIONI:</a:t>
            </a:r>
          </a:p>
          <a:p>
            <a:pPr marL="257175" indent="-257175">
              <a:buFont typeface="Arial" panose="020B0604020202020204" pitchFamily="34" charset="0"/>
              <a:buChar char="•"/>
              <a:defRPr/>
            </a:pPr>
            <a:r>
              <a:rPr lang="it-IT" sz="1800" dirty="0">
                <a:solidFill>
                  <a:srgbClr val="898989"/>
                </a:solidFill>
                <a:latin typeface="Raleway" pitchFamily="2" charset="0"/>
              </a:rPr>
              <a:t>APIEZZA: numero di linee di prodotto</a:t>
            </a:r>
          </a:p>
          <a:p>
            <a:pPr marL="257175" indent="-257175">
              <a:buFont typeface="Arial" panose="020B0604020202020204" pitchFamily="34" charset="0"/>
              <a:buChar char="•"/>
              <a:defRPr/>
            </a:pPr>
            <a:r>
              <a:rPr lang="it-IT" sz="1800" dirty="0">
                <a:solidFill>
                  <a:srgbClr val="898989"/>
                </a:solidFill>
                <a:latin typeface="Raleway" pitchFamily="2" charset="0"/>
              </a:rPr>
              <a:t>PROFONDITÀ: numero di referenze (ogni possibile variante/modello di prodotto)</a:t>
            </a:r>
          </a:p>
          <a:p>
            <a:pPr marL="257175" indent="-257175">
              <a:buFont typeface="Arial" panose="020B0604020202020204" pitchFamily="34" charset="0"/>
              <a:buChar char="•"/>
              <a:defRPr/>
            </a:pPr>
            <a:r>
              <a:rPr lang="it-IT" sz="1800" dirty="0">
                <a:solidFill>
                  <a:srgbClr val="898989"/>
                </a:solidFill>
                <a:latin typeface="Raleway" pitchFamily="2" charset="0"/>
              </a:rPr>
              <a:t>LUNGHEZZA: numero totale di prodotti</a:t>
            </a:r>
            <a:endParaRPr lang="en-GB" sz="1800" dirty="0">
              <a:solidFill>
                <a:srgbClr val="898989"/>
              </a:solidFill>
              <a:latin typeface="Raleway" pitchFamily="2" charset="0"/>
            </a:endParaRPr>
          </a:p>
        </p:txBody>
      </p:sp>
      <p:pic>
        <p:nvPicPr>
          <p:cNvPr id="33796" name="Immagine 2">
            <a:extLst>
              <a:ext uri="{FF2B5EF4-FFF2-40B4-BE49-F238E27FC236}">
                <a16:creationId xmlns:a16="http://schemas.microsoft.com/office/drawing/2014/main" id="{D481AC72-68D5-4640-8C95-6EC11D74A9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83138" y="2746375"/>
            <a:ext cx="4175125"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olo 1">
            <a:extLst>
              <a:ext uri="{FF2B5EF4-FFF2-40B4-BE49-F238E27FC236}">
                <a16:creationId xmlns:a16="http://schemas.microsoft.com/office/drawing/2014/main" id="{11053D16-D71C-4E49-B874-29125048F846}"/>
              </a:ext>
            </a:extLst>
          </p:cNvPr>
          <p:cNvSpPr>
            <a:spLocks noGrp="1"/>
          </p:cNvSpPr>
          <p:nvPr>
            <p:ph type="title"/>
          </p:nvPr>
        </p:nvSpPr>
        <p:spPr>
          <a:xfrm>
            <a:off x="1076325" y="1274763"/>
            <a:ext cx="7886700" cy="652462"/>
          </a:xfrm>
        </p:spPr>
        <p:txBody>
          <a:bodyPr/>
          <a:lstStyle/>
          <a:p>
            <a:pPr algn="r"/>
            <a:r>
              <a:rPr lang="it-IT" altLang="it-IT">
                <a:latin typeface="Arial" panose="020B0604020202020204" pitchFamily="34" charset="0"/>
                <a:cs typeface="Arial" panose="020B0604020202020204" pitchFamily="34" charset="0"/>
              </a:rPr>
              <a:t>ES: portafoglio prodotti</a:t>
            </a:r>
            <a:endParaRPr lang="en-GB" altLang="it-IT">
              <a:latin typeface="Arial" panose="020B0604020202020204" pitchFamily="34" charset="0"/>
              <a:cs typeface="Arial" panose="020B0604020202020204" pitchFamily="34" charset="0"/>
            </a:endParaRPr>
          </a:p>
        </p:txBody>
      </p:sp>
      <p:pic>
        <p:nvPicPr>
          <p:cNvPr id="34819" name="Picture 2" descr="Sostenere la gamma integrale Mulino Bianco e favorire la cross  fertilization all'interno della marca.">
            <a:extLst>
              <a:ext uri="{FF2B5EF4-FFF2-40B4-BE49-F238E27FC236}">
                <a16:creationId xmlns:a16="http://schemas.microsoft.com/office/drawing/2014/main" id="{1572B0F2-7E8D-40D5-BE82-E6771295FB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9563" y="3186113"/>
            <a:ext cx="240030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Immagine 2">
            <a:extLst>
              <a:ext uri="{FF2B5EF4-FFF2-40B4-BE49-F238E27FC236}">
                <a16:creationId xmlns:a16="http://schemas.microsoft.com/office/drawing/2014/main" id="{D02B4162-9D43-4970-B747-0ED584149AD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3213" y="3186113"/>
            <a:ext cx="254635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Immagine 3">
            <a:extLst>
              <a:ext uri="{FF2B5EF4-FFF2-40B4-BE49-F238E27FC236}">
                <a16:creationId xmlns:a16="http://schemas.microsoft.com/office/drawing/2014/main" id="{7FFA53EB-DE88-47ED-A45F-9138716192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49863" y="3186113"/>
            <a:ext cx="3867150"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2" name="Immagine 4">
            <a:extLst>
              <a:ext uri="{FF2B5EF4-FFF2-40B4-BE49-F238E27FC236}">
                <a16:creationId xmlns:a16="http://schemas.microsoft.com/office/drawing/2014/main" id="{EF7AD39D-6F84-423B-9AF7-7FC5F04E2F4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59000" y="2106613"/>
            <a:ext cx="1230313" cy="113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3" name="Immagine 6">
            <a:extLst>
              <a:ext uri="{FF2B5EF4-FFF2-40B4-BE49-F238E27FC236}">
                <a16:creationId xmlns:a16="http://schemas.microsoft.com/office/drawing/2014/main" id="{E33E786B-4B4A-45D2-9F8A-BB2A3A97FD0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17900" y="2073275"/>
            <a:ext cx="1203325"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4" name="Picture 4" descr="Prodotti | Barilla">
            <a:extLst>
              <a:ext uri="{FF2B5EF4-FFF2-40B4-BE49-F238E27FC236}">
                <a16:creationId xmlns:a16="http://schemas.microsoft.com/office/drawing/2014/main" id="{FD1DC1E0-AC6A-4C65-BF27-8F0F225860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0375" y="1787525"/>
            <a:ext cx="1576388" cy="145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5" name="Picture 6" descr="COOP Centro Italia | Consegna a casa | Piazza Vittorio Veneto 3/5 | stelle">
            <a:extLst>
              <a:ext uri="{FF2B5EF4-FFF2-40B4-BE49-F238E27FC236}">
                <a16:creationId xmlns:a16="http://schemas.microsoft.com/office/drawing/2014/main" id="{411C7B16-4580-435C-86EA-CDD3C6496C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44672"/>
          <a:stretch>
            <a:fillRect/>
          </a:stretch>
        </p:blipFill>
        <p:spPr bwMode="auto">
          <a:xfrm>
            <a:off x="303213" y="4833938"/>
            <a:ext cx="2401887"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CME Whistles _ MADE HERE _ Popular Mechanics">
            <a:hlinkClick r:id="" action="ppaction://media"/>
            <a:extLst>
              <a:ext uri="{FF2B5EF4-FFF2-40B4-BE49-F238E27FC236}">
                <a16:creationId xmlns:a16="http://schemas.microsoft.com/office/drawing/2014/main" id="{B9DB954E-6E04-4D58-B93D-3196F651033B}"/>
              </a:ext>
            </a:extLst>
          </p:cNvPr>
          <p:cNvPicPr>
            <a:picLocks noGrp="1" noRot="1" noChangeAspect="1"/>
          </p:cNvPicPr>
          <p:nvPr>
            <p:ph idx="1"/>
            <a:videoFile r:link="rId1"/>
          </p:nvPr>
        </p:nvPicPr>
        <p:blipFill>
          <a:blip r:embed="rId3"/>
          <a:srcRect/>
          <a:stretch>
            <a:fillRect/>
          </a:stretch>
        </p:blipFill>
        <p:spPr>
          <a:xfrm>
            <a:off x="107950" y="908050"/>
            <a:ext cx="8959850" cy="5257800"/>
          </a:xfrm>
        </p:spPr>
      </p:pic>
      <p:sp>
        <p:nvSpPr>
          <p:cNvPr id="35843" name="Segnaposto data 2">
            <a:extLst>
              <a:ext uri="{FF2B5EF4-FFF2-40B4-BE49-F238E27FC236}">
                <a16:creationId xmlns:a16="http://schemas.microsoft.com/office/drawing/2014/main" id="{B41F9125-798D-428D-A83E-2BB47D6A9FD9}"/>
              </a:ext>
            </a:extLst>
          </p:cNvPr>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9369364F-9D59-443E-A3F9-03335A08D477}" type="datetime1">
              <a:rPr lang="it-IT" altLang="it-IT" sz="800" smtClean="0">
                <a:solidFill>
                  <a:srgbClr val="898989"/>
                </a:solidFill>
              </a:rPr>
              <a:pPr fontAlgn="base">
                <a:spcBef>
                  <a:spcPct val="0"/>
                </a:spcBef>
                <a:spcAft>
                  <a:spcPct val="0"/>
                </a:spcAft>
                <a:buFontTx/>
                <a:buNone/>
              </a:pPr>
              <a:t>17/11/2023</a:t>
            </a:fld>
            <a:endParaRPr lang="it-IT" altLang="it-IT" sz="800">
              <a:solidFill>
                <a:srgbClr val="898989"/>
              </a:solidFill>
            </a:endParaRPr>
          </a:p>
        </p:txBody>
      </p:sp>
      <p:sp>
        <p:nvSpPr>
          <p:cNvPr id="35844" name="Segnaposto piè di pagina 3">
            <a:extLst>
              <a:ext uri="{FF2B5EF4-FFF2-40B4-BE49-F238E27FC236}">
                <a16:creationId xmlns:a16="http://schemas.microsoft.com/office/drawing/2014/main" id="{ED2AA0C6-FB81-4157-907E-81A37B0493B1}"/>
              </a:ext>
            </a:extLst>
          </p:cNvPr>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r>
              <a:rPr lang="it-IT" altLang="it-IT" sz="800">
                <a:solidFill>
                  <a:srgbClr val="000000"/>
                </a:solidFill>
              </a:rPr>
              <a:t>Prof.ssa Elena Cedrola - Fondamenti di Marketing Internazionale  Università di Macerata</a:t>
            </a:r>
          </a:p>
        </p:txBody>
      </p:sp>
      <p:sp>
        <p:nvSpPr>
          <p:cNvPr id="35845" name="Segnaposto numero diapositiva 4">
            <a:extLst>
              <a:ext uri="{FF2B5EF4-FFF2-40B4-BE49-F238E27FC236}">
                <a16:creationId xmlns:a16="http://schemas.microsoft.com/office/drawing/2014/main" id="{20F3C0B1-5918-43A2-B2B7-7BC5B312123B}"/>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457200">
              <a:spcBef>
                <a:spcPct val="20000"/>
              </a:spcBef>
              <a:buFont typeface="Arial" panose="020B0604020202020204" pitchFamily="34" charset="0"/>
              <a:buChar char="•"/>
              <a:defRPr sz="3200">
                <a:solidFill>
                  <a:schemeClr val="tx1"/>
                </a:solidFill>
                <a:latin typeface="Arial" panose="020B0604020202020204" pitchFamily="34" charset="0"/>
                <a:cs typeface="Arial" panose="020B0604020202020204" pitchFamily="34" charset="0"/>
              </a:defRPr>
            </a:lvl1pPr>
            <a:lvl2pPr marL="742950" indent="-285750" defTabSz="457200">
              <a:spcBef>
                <a:spcPct val="20000"/>
              </a:spcBef>
              <a:buFont typeface="Arial" panose="020B0604020202020204" pitchFamily="34" charset="0"/>
              <a:buChar char="–"/>
              <a:defRPr sz="2800">
                <a:solidFill>
                  <a:schemeClr val="tx1"/>
                </a:solidFill>
                <a:latin typeface="Arial" panose="020B0604020202020204" pitchFamily="34" charset="0"/>
                <a:cs typeface="Arial" panose="020B0604020202020204" pitchFamily="34" charset="0"/>
              </a:defRPr>
            </a:lvl2pPr>
            <a:lvl3pPr marL="1143000" indent="-228600" defTabSz="457200">
              <a:spcBef>
                <a:spcPct val="200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3pPr>
            <a:lvl4pPr marL="16002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defTabSz="457200">
              <a:spcBef>
                <a:spcPct val="20000"/>
              </a:spcBef>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204BEF16-126F-459E-80B5-9DFBD3A36894}" type="slidenum">
              <a:rPr lang="it-IT" altLang="it-IT" sz="800" smtClean="0">
                <a:solidFill>
                  <a:srgbClr val="000000"/>
                </a:solidFill>
              </a:rPr>
              <a:pPr fontAlgn="base">
                <a:spcBef>
                  <a:spcPct val="0"/>
                </a:spcBef>
                <a:spcAft>
                  <a:spcPct val="0"/>
                </a:spcAft>
                <a:buFontTx/>
                <a:buNone/>
              </a:pPr>
              <a:t>9</a:t>
            </a:fld>
            <a:endParaRPr lang="it-IT" altLang="it-IT" sz="800">
              <a:solidFill>
                <a:srgbClr val="000000"/>
              </a:solidFill>
            </a:endParaRPr>
          </a:p>
        </p:txBody>
      </p:sp>
      <p:sp>
        <p:nvSpPr>
          <p:cNvPr id="9" name="Rettangolo 8">
            <a:extLst>
              <a:ext uri="{FF2B5EF4-FFF2-40B4-BE49-F238E27FC236}">
                <a16:creationId xmlns:a16="http://schemas.microsoft.com/office/drawing/2014/main" id="{8DA896A4-FDE0-449A-9AD7-39D67A00B40B}"/>
              </a:ext>
            </a:extLst>
          </p:cNvPr>
          <p:cNvSpPr/>
          <p:nvPr/>
        </p:nvSpPr>
        <p:spPr>
          <a:xfrm>
            <a:off x="5283200" y="77788"/>
            <a:ext cx="3319463" cy="584200"/>
          </a:xfrm>
          <a:prstGeom prst="rect">
            <a:avLst/>
          </a:prstGeom>
        </p:spPr>
        <p:txBody>
          <a:bodyPr wrap="none">
            <a:spAutoFit/>
          </a:bodyPr>
          <a:lstStyle/>
          <a:p>
            <a:pPr>
              <a:defRPr/>
            </a:pPr>
            <a:r>
              <a:rPr lang="it-IT" dirty="0">
                <a:solidFill>
                  <a:schemeClr val="accent6">
                    <a:lumMod val="75000"/>
                  </a:schemeClr>
                </a:solidFill>
              </a:rPr>
              <a:t>Acme Fischietti</a:t>
            </a:r>
            <a:endParaRPr lang="it-IT" dirty="0"/>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Slide__UNIMC_DipECONOMIA_DIRITT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Tema di Office">
  <a:themeElements>
    <a:clrScheme name="Gradazioni di grigio">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C:\Programmi\Microsoft Office\Templates\Presentation Designs\Sfumature.pot</Template>
  <TotalTime>3843</TotalTime>
  <Words>3938</Words>
  <Application>Microsoft Office PowerPoint</Application>
  <PresentationFormat>Presentazione su schermo (4:3)</PresentationFormat>
  <Paragraphs>560</Paragraphs>
  <Slides>67</Slides>
  <Notes>6</Notes>
  <HiddenSlides>0</HiddenSlides>
  <MMClips>1</MMClips>
  <ScaleCrop>false</ScaleCrop>
  <HeadingPairs>
    <vt:vector size="8" baseType="variant">
      <vt:variant>
        <vt:lpstr>Caratteri utilizzati</vt:lpstr>
      </vt:variant>
      <vt:variant>
        <vt:i4>7</vt:i4>
      </vt:variant>
      <vt:variant>
        <vt:lpstr>Tema</vt:lpstr>
      </vt:variant>
      <vt:variant>
        <vt:i4>2</vt:i4>
      </vt:variant>
      <vt:variant>
        <vt:lpstr>Server OLE incorporati</vt:lpstr>
      </vt:variant>
      <vt:variant>
        <vt:i4>1</vt:i4>
      </vt:variant>
      <vt:variant>
        <vt:lpstr>Titoli diapositive</vt:lpstr>
      </vt:variant>
      <vt:variant>
        <vt:i4>67</vt:i4>
      </vt:variant>
    </vt:vector>
  </HeadingPairs>
  <TitlesOfParts>
    <vt:vector size="77" baseType="lpstr">
      <vt:lpstr>Arial</vt:lpstr>
      <vt:lpstr>Arial Italic</vt:lpstr>
      <vt:lpstr>Calibri</vt:lpstr>
      <vt:lpstr>Raleway</vt:lpstr>
      <vt:lpstr>Tahoma</vt:lpstr>
      <vt:lpstr>Times New Roman</vt:lpstr>
      <vt:lpstr>Wingdings</vt:lpstr>
      <vt:lpstr>Slide__UNIMC_DipECONOMIA_DIRITTO</vt:lpstr>
      <vt:lpstr>1_Tema di Office</vt:lpstr>
      <vt:lpstr>Clip</vt:lpstr>
      <vt:lpstr>Corso di Fondamenti di marketing internazionale  a.a. 2023-2024</vt:lpstr>
      <vt:lpstr>Presentazione standard di PowerPoint</vt:lpstr>
      <vt:lpstr>IL CONCETTO DI PRODOTTO</vt:lpstr>
      <vt:lpstr>Al  di là delle classificazioni di prodotto … I CINQUE LIVELLI DI UN PRODOTTO (Kotler)</vt:lpstr>
      <vt:lpstr>Il portafoglio prodotti </vt:lpstr>
      <vt:lpstr>Il portafoglio prodotti</vt:lpstr>
      <vt:lpstr>Il portafoglio prodotti</vt:lpstr>
      <vt:lpstr>ES: portafoglio prodotti</vt:lpstr>
      <vt:lpstr>Presentazione standard di PowerPoint</vt:lpstr>
      <vt:lpstr>Le fasi del ciclo di vita del prodotto</vt:lpstr>
      <vt:lpstr>Implicazioni del CVP sulla strategia d’impresa</vt:lpstr>
      <vt:lpstr>Punti deboli del CVP</vt:lpstr>
      <vt:lpstr>Modelli tipici di CVP</vt:lpstr>
      <vt:lpstr>Modelli tipici di CVP</vt:lpstr>
      <vt:lpstr>Matrice del Boston Consulting Group</vt:lpstr>
      <vt:lpstr>Matrice del Boston Consulting Group: decisioni che ne derivano</vt:lpstr>
      <vt:lpstr>Matrice del Boston Consulting Group</vt:lpstr>
      <vt:lpstr>Le fasi del ciclo di vita del prodotto</vt:lpstr>
      <vt:lpstr>Strategie di marketing in fase di introduzione (1)</vt:lpstr>
      <vt:lpstr>L’adozione di un nuovo prodotto</vt:lpstr>
      <vt:lpstr>Presentazione standard di PowerPoint</vt:lpstr>
      <vt:lpstr>Strategie di marketing in fase di introduzione (2)</vt:lpstr>
      <vt:lpstr>Le fasi del ciclo di vita del prodotto</vt:lpstr>
      <vt:lpstr>Strategie di marketing in fase di crescita (1)</vt:lpstr>
      <vt:lpstr>Strategie di marketing in fase di crescita (2)</vt:lpstr>
      <vt:lpstr>Le fasi del ciclo di vita del prodotto</vt:lpstr>
      <vt:lpstr>Strategie di marketing in fase di maturità (1)</vt:lpstr>
      <vt:lpstr>Strategie di marketing in fase di maturità (2)</vt:lpstr>
      <vt:lpstr>1. Modifiche nelle strategie di mercato</vt:lpstr>
      <vt:lpstr>2. Modifiche nelle strategie di prodotto</vt:lpstr>
      <vt:lpstr>Presentazione standard di PowerPoint</vt:lpstr>
      <vt:lpstr>Strategie di marketing in fase di maturità (2)</vt:lpstr>
      <vt:lpstr>Le fasi del ciclo di vita del prodotto</vt:lpstr>
      <vt:lpstr>Il processo di sviluppo dei nuovi prodotti</vt:lpstr>
      <vt:lpstr>Il processo di sviluppo dei nuovi prodotti (o pag. 164 Blythe Cedrola Martin)</vt:lpstr>
      <vt:lpstr>GENERAZIONE DELLE IDEE (1) </vt:lpstr>
      <vt:lpstr>GENERAZIONE DELLE IDEE (2) </vt:lpstr>
      <vt:lpstr>2. LA SELEZIONE DELLE IDEE</vt:lpstr>
      <vt:lpstr>Stima dei costi di selezione di un nuovo prodotto</vt:lpstr>
      <vt:lpstr>3. LA VALUTAZIONE DELLE IDEE DI NUOVI PRODOTTI</vt:lpstr>
      <vt:lpstr>4. LO SVILUPPO DEL CONCETTO DI PRODOTTO</vt:lpstr>
      <vt:lpstr>5. LA DEFINZIONE DELLA STRATEGIA DI MARKETING</vt:lpstr>
      <vt:lpstr>6. L’ANALISI ECONOMICA</vt:lpstr>
      <vt:lpstr>PREVISIONI DI CONTO ECONOMICO</vt:lpstr>
      <vt:lpstr>8. I TEST DI MERCATO</vt:lpstr>
      <vt:lpstr>Il processo di sviluppo dei nuovi prodotti</vt:lpstr>
      <vt:lpstr>LA POLITICA DI MARCA o BRANDING</vt:lpstr>
      <vt:lpstr>I vantaggi della marca </vt:lpstr>
      <vt:lpstr>Presentazione standard di PowerPoint</vt:lpstr>
      <vt:lpstr>Marchio grafico: Il marchio formato solo dal simbolo e non da lettere (Uccellino Twitter); Logotipo: Un qualsiasi marchio costituito esclusivamente da una composizione di caratteri tipografici (Esempio Calvin Klein); Marchio/Logotipo: Il marchio formato sia da segni grafici che da lettere (Rolex);</vt:lpstr>
      <vt:lpstr>Ogni marchio che presenta una parte grafica può essere classificato sulla base del rapporto tra il significato e il significante: Illustrato: Quando la parte grafica è rappresentata da una illustrazione o un disegno (Marchio Apple del 1976) Pittogramma: Se il simbolo è costruito attraverso la sintesi visiva di una cosa reale e visibile (Marchio Apple oggi); Ideogramma: Quando il segno rappresenta un concetto, un idea comunque riconducibile a qualcosa (Il marchio Mercedes rappresenta le pale dell’aereo, il marchio Nike la suola di una scarpa); Geometrico: Quando il simbolo è composto da una o più forme geometriche (Marchio Mitsubishi); Astratto: Quando il simbolo è un segno grafico astratto.</vt:lpstr>
      <vt:lpstr>Presentazione standard di PowerPoint</vt:lpstr>
      <vt:lpstr>LE PRINCIPALI TIPOLOGIE DI MARCA</vt:lpstr>
      <vt:lpstr> MARCHE DI GRUPPO E INDIVIDUALI</vt:lpstr>
      <vt:lpstr>Presentazione standard di PowerPoint</vt:lpstr>
      <vt:lpstr> MARCHE DI GRUPPO E INDIVIDUALI</vt:lpstr>
      <vt:lpstr>Presentazione standard di PowerPoint</vt:lpstr>
      <vt:lpstr>Brand extention</vt:lpstr>
      <vt:lpstr>Presentazione standard di PowerPoint</vt:lpstr>
      <vt:lpstr>Brand extention</vt:lpstr>
      <vt:lpstr>Armani</vt:lpstr>
      <vt:lpstr>Brand portfolio</vt:lpstr>
      <vt:lpstr>BRAND PORTFOLIO</vt:lpstr>
      <vt:lpstr>Presentazione standard di PowerPoint</vt:lpstr>
      <vt:lpstr>LA DEFINIZIONE DELLA CONFEZIONE E DELL’ETICHETTA</vt:lpstr>
      <vt:lpstr>Presentazione standard di PowerPoint</vt:lpstr>
      <vt:lpstr>Riferimenti bibliografici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GERARCHIA DI PRODOTTO</dc:title>
  <dc:creator>Windows 98 SE</dc:creator>
  <cp:lastModifiedBy>elena.cedrola@unimc.it</cp:lastModifiedBy>
  <cp:revision>156</cp:revision>
  <cp:lastPrinted>1601-01-01T00:00:00Z</cp:lastPrinted>
  <dcterms:created xsi:type="dcterms:W3CDTF">2001-11-15T18:11:10Z</dcterms:created>
  <dcterms:modified xsi:type="dcterms:W3CDTF">2023-11-17T18:15:04Z</dcterms:modified>
</cp:coreProperties>
</file>