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Stile medio 3 - Color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Stile scuro 1 - Colore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8A9E70-1FEF-4211-905A-6CB34749F95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806D41C-38AB-4995-A0E4-92BB526A1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4D14C93-D610-4569-A484-0F832DA8C42C}"/>
              </a:ext>
            </a:extLst>
          </p:cNvPr>
          <p:cNvSpPr>
            <a:spLocks noGrp="1"/>
          </p:cNvSpPr>
          <p:nvPr>
            <p:ph type="dt" sz="half" idx="10"/>
          </p:nvPr>
        </p:nvSpPr>
        <p:spPr/>
        <p:txBody>
          <a:bodyPr/>
          <a:lstStyle/>
          <a:p>
            <a:fld id="{54316F42-A4B4-470A-ACBD-CB4E1A684D5F}" type="datetimeFigureOut">
              <a:rPr lang="it-IT" smtClean="0"/>
              <a:t>22/10/2024</a:t>
            </a:fld>
            <a:endParaRPr lang="it-IT"/>
          </a:p>
        </p:txBody>
      </p:sp>
      <p:sp>
        <p:nvSpPr>
          <p:cNvPr id="5" name="Segnaposto piè di pagina 4">
            <a:extLst>
              <a:ext uri="{FF2B5EF4-FFF2-40B4-BE49-F238E27FC236}">
                <a16:creationId xmlns:a16="http://schemas.microsoft.com/office/drawing/2014/main" id="{44D38E7E-8E00-4022-BF6C-D04D053795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6B9C0F-0A6C-4399-8D57-01B9119820C0}"/>
              </a:ext>
            </a:extLst>
          </p:cNvPr>
          <p:cNvSpPr>
            <a:spLocks noGrp="1"/>
          </p:cNvSpPr>
          <p:nvPr>
            <p:ph type="sldNum" sz="quarter" idx="12"/>
          </p:nvPr>
        </p:nvSpPr>
        <p:spPr/>
        <p:txBody>
          <a:bodyPr/>
          <a:lstStyle/>
          <a:p>
            <a:fld id="{8F952F26-BC18-498D-897A-F6ED8363BDEF}" type="slidenum">
              <a:rPr lang="it-IT" smtClean="0"/>
              <a:t>‹N›</a:t>
            </a:fld>
            <a:endParaRPr lang="it-IT"/>
          </a:p>
        </p:txBody>
      </p:sp>
    </p:spTree>
    <p:extLst>
      <p:ext uri="{BB962C8B-B14F-4D97-AF65-F5344CB8AC3E}">
        <p14:creationId xmlns:p14="http://schemas.microsoft.com/office/powerpoint/2010/main" val="171321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39DEE4-068C-47C7-9C3C-98C3F3FF5F1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17FE30A-EEB4-48BE-A172-C13313A6C71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E4D2F5E-3F93-44F0-94F0-7630965D55CD}"/>
              </a:ext>
            </a:extLst>
          </p:cNvPr>
          <p:cNvSpPr>
            <a:spLocks noGrp="1"/>
          </p:cNvSpPr>
          <p:nvPr>
            <p:ph type="dt" sz="half" idx="10"/>
          </p:nvPr>
        </p:nvSpPr>
        <p:spPr/>
        <p:txBody>
          <a:bodyPr/>
          <a:lstStyle/>
          <a:p>
            <a:fld id="{54316F42-A4B4-470A-ACBD-CB4E1A684D5F}" type="datetimeFigureOut">
              <a:rPr lang="it-IT" smtClean="0"/>
              <a:t>22/10/2024</a:t>
            </a:fld>
            <a:endParaRPr lang="it-IT"/>
          </a:p>
        </p:txBody>
      </p:sp>
      <p:sp>
        <p:nvSpPr>
          <p:cNvPr id="5" name="Segnaposto piè di pagina 4">
            <a:extLst>
              <a:ext uri="{FF2B5EF4-FFF2-40B4-BE49-F238E27FC236}">
                <a16:creationId xmlns:a16="http://schemas.microsoft.com/office/drawing/2014/main" id="{FCAAE706-BE53-4DB8-BB1F-E06DC25F90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40A882-B321-4CE2-955C-912D1DE2A5D2}"/>
              </a:ext>
            </a:extLst>
          </p:cNvPr>
          <p:cNvSpPr>
            <a:spLocks noGrp="1"/>
          </p:cNvSpPr>
          <p:nvPr>
            <p:ph type="sldNum" sz="quarter" idx="12"/>
          </p:nvPr>
        </p:nvSpPr>
        <p:spPr/>
        <p:txBody>
          <a:bodyPr/>
          <a:lstStyle/>
          <a:p>
            <a:fld id="{8F952F26-BC18-498D-897A-F6ED8363BDEF}" type="slidenum">
              <a:rPr lang="it-IT" smtClean="0"/>
              <a:t>‹N›</a:t>
            </a:fld>
            <a:endParaRPr lang="it-IT"/>
          </a:p>
        </p:txBody>
      </p:sp>
    </p:spTree>
    <p:extLst>
      <p:ext uri="{BB962C8B-B14F-4D97-AF65-F5344CB8AC3E}">
        <p14:creationId xmlns:p14="http://schemas.microsoft.com/office/powerpoint/2010/main" val="171913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FB076A3-887B-4318-A2F2-3430DE50DC0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B76E5CB-E583-40F0-9AAC-81B6A30C5767}"/>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154DD2E-C2DE-444B-9BEB-D027A5330049}"/>
              </a:ext>
            </a:extLst>
          </p:cNvPr>
          <p:cNvSpPr>
            <a:spLocks noGrp="1"/>
          </p:cNvSpPr>
          <p:nvPr>
            <p:ph type="dt" sz="half" idx="10"/>
          </p:nvPr>
        </p:nvSpPr>
        <p:spPr/>
        <p:txBody>
          <a:bodyPr/>
          <a:lstStyle/>
          <a:p>
            <a:fld id="{54316F42-A4B4-470A-ACBD-CB4E1A684D5F}" type="datetimeFigureOut">
              <a:rPr lang="it-IT" smtClean="0"/>
              <a:t>22/10/2024</a:t>
            </a:fld>
            <a:endParaRPr lang="it-IT"/>
          </a:p>
        </p:txBody>
      </p:sp>
      <p:sp>
        <p:nvSpPr>
          <p:cNvPr id="5" name="Segnaposto piè di pagina 4">
            <a:extLst>
              <a:ext uri="{FF2B5EF4-FFF2-40B4-BE49-F238E27FC236}">
                <a16:creationId xmlns:a16="http://schemas.microsoft.com/office/drawing/2014/main" id="{A3F5EEDD-E9E0-4A64-87FA-905A4E049D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F5110CE-21F7-4D0F-84FB-F26D98D02B2B}"/>
              </a:ext>
            </a:extLst>
          </p:cNvPr>
          <p:cNvSpPr>
            <a:spLocks noGrp="1"/>
          </p:cNvSpPr>
          <p:nvPr>
            <p:ph type="sldNum" sz="quarter" idx="12"/>
          </p:nvPr>
        </p:nvSpPr>
        <p:spPr/>
        <p:txBody>
          <a:bodyPr/>
          <a:lstStyle/>
          <a:p>
            <a:fld id="{8F952F26-BC18-498D-897A-F6ED8363BDEF}" type="slidenum">
              <a:rPr lang="it-IT" smtClean="0"/>
              <a:t>‹N›</a:t>
            </a:fld>
            <a:endParaRPr lang="it-IT"/>
          </a:p>
        </p:txBody>
      </p:sp>
    </p:spTree>
    <p:extLst>
      <p:ext uri="{BB962C8B-B14F-4D97-AF65-F5344CB8AC3E}">
        <p14:creationId xmlns:p14="http://schemas.microsoft.com/office/powerpoint/2010/main" val="256032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4B991A-2836-4D48-B185-FDB34DD3A35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C013084-22AB-4516-9B03-7E19BCEA8018}"/>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D23FCD-17F1-49C3-AEBA-E9E5AD6B02B5}"/>
              </a:ext>
            </a:extLst>
          </p:cNvPr>
          <p:cNvSpPr>
            <a:spLocks noGrp="1"/>
          </p:cNvSpPr>
          <p:nvPr>
            <p:ph type="dt" sz="half" idx="10"/>
          </p:nvPr>
        </p:nvSpPr>
        <p:spPr/>
        <p:txBody>
          <a:bodyPr/>
          <a:lstStyle/>
          <a:p>
            <a:fld id="{54316F42-A4B4-470A-ACBD-CB4E1A684D5F}" type="datetimeFigureOut">
              <a:rPr lang="it-IT" smtClean="0"/>
              <a:t>22/10/2024</a:t>
            </a:fld>
            <a:endParaRPr lang="it-IT"/>
          </a:p>
        </p:txBody>
      </p:sp>
      <p:sp>
        <p:nvSpPr>
          <p:cNvPr id="5" name="Segnaposto piè di pagina 4">
            <a:extLst>
              <a:ext uri="{FF2B5EF4-FFF2-40B4-BE49-F238E27FC236}">
                <a16:creationId xmlns:a16="http://schemas.microsoft.com/office/drawing/2014/main" id="{B87A82BF-CD9B-4837-908C-ACA7EBB3BAA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DBD67CD-548E-41F6-B80E-7788C2880736}"/>
              </a:ext>
            </a:extLst>
          </p:cNvPr>
          <p:cNvSpPr>
            <a:spLocks noGrp="1"/>
          </p:cNvSpPr>
          <p:nvPr>
            <p:ph type="sldNum" sz="quarter" idx="12"/>
          </p:nvPr>
        </p:nvSpPr>
        <p:spPr/>
        <p:txBody>
          <a:bodyPr/>
          <a:lstStyle/>
          <a:p>
            <a:fld id="{8F952F26-BC18-498D-897A-F6ED8363BDEF}" type="slidenum">
              <a:rPr lang="it-IT" smtClean="0"/>
              <a:t>‹N›</a:t>
            </a:fld>
            <a:endParaRPr lang="it-IT"/>
          </a:p>
        </p:txBody>
      </p:sp>
    </p:spTree>
    <p:extLst>
      <p:ext uri="{BB962C8B-B14F-4D97-AF65-F5344CB8AC3E}">
        <p14:creationId xmlns:p14="http://schemas.microsoft.com/office/powerpoint/2010/main" val="91506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928945-B4D7-4393-8D78-8A441DEC70C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84174CF-878A-4E6F-B009-D19535B0A4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5A6A6F44-D8C7-4B1D-B24C-E502A06D566E}"/>
              </a:ext>
            </a:extLst>
          </p:cNvPr>
          <p:cNvSpPr>
            <a:spLocks noGrp="1"/>
          </p:cNvSpPr>
          <p:nvPr>
            <p:ph type="dt" sz="half" idx="10"/>
          </p:nvPr>
        </p:nvSpPr>
        <p:spPr/>
        <p:txBody>
          <a:bodyPr/>
          <a:lstStyle/>
          <a:p>
            <a:fld id="{54316F42-A4B4-470A-ACBD-CB4E1A684D5F}" type="datetimeFigureOut">
              <a:rPr lang="it-IT" smtClean="0"/>
              <a:t>22/10/2024</a:t>
            </a:fld>
            <a:endParaRPr lang="it-IT"/>
          </a:p>
        </p:txBody>
      </p:sp>
      <p:sp>
        <p:nvSpPr>
          <p:cNvPr id="5" name="Segnaposto piè di pagina 4">
            <a:extLst>
              <a:ext uri="{FF2B5EF4-FFF2-40B4-BE49-F238E27FC236}">
                <a16:creationId xmlns:a16="http://schemas.microsoft.com/office/drawing/2014/main" id="{1BBB7B1B-0F00-412B-B4CB-6379C9844A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B1490AF-6FD0-48C9-B438-D25129860B39}"/>
              </a:ext>
            </a:extLst>
          </p:cNvPr>
          <p:cNvSpPr>
            <a:spLocks noGrp="1"/>
          </p:cNvSpPr>
          <p:nvPr>
            <p:ph type="sldNum" sz="quarter" idx="12"/>
          </p:nvPr>
        </p:nvSpPr>
        <p:spPr/>
        <p:txBody>
          <a:bodyPr/>
          <a:lstStyle/>
          <a:p>
            <a:fld id="{8F952F26-BC18-498D-897A-F6ED8363BDEF}" type="slidenum">
              <a:rPr lang="it-IT" smtClean="0"/>
              <a:t>‹N›</a:t>
            </a:fld>
            <a:endParaRPr lang="it-IT"/>
          </a:p>
        </p:txBody>
      </p:sp>
    </p:spTree>
    <p:extLst>
      <p:ext uri="{BB962C8B-B14F-4D97-AF65-F5344CB8AC3E}">
        <p14:creationId xmlns:p14="http://schemas.microsoft.com/office/powerpoint/2010/main" val="245206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657C1-95DA-414B-B422-BBB40ACFAB2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3B2C75A-BFB8-451D-A4BA-77380A57AF7D}"/>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70F0A92-7121-4FE6-AB85-BCFFF4CBA179}"/>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9E713DF-4DB1-4683-895E-BFD9784CF4B0}"/>
              </a:ext>
            </a:extLst>
          </p:cNvPr>
          <p:cNvSpPr>
            <a:spLocks noGrp="1"/>
          </p:cNvSpPr>
          <p:nvPr>
            <p:ph type="dt" sz="half" idx="10"/>
          </p:nvPr>
        </p:nvSpPr>
        <p:spPr/>
        <p:txBody>
          <a:bodyPr/>
          <a:lstStyle/>
          <a:p>
            <a:fld id="{54316F42-A4B4-470A-ACBD-CB4E1A684D5F}" type="datetimeFigureOut">
              <a:rPr lang="it-IT" smtClean="0"/>
              <a:t>22/10/2024</a:t>
            </a:fld>
            <a:endParaRPr lang="it-IT"/>
          </a:p>
        </p:txBody>
      </p:sp>
      <p:sp>
        <p:nvSpPr>
          <p:cNvPr id="6" name="Segnaposto piè di pagina 5">
            <a:extLst>
              <a:ext uri="{FF2B5EF4-FFF2-40B4-BE49-F238E27FC236}">
                <a16:creationId xmlns:a16="http://schemas.microsoft.com/office/drawing/2014/main" id="{B7A6BF4D-CD99-4744-8DF2-549F5CD84B7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E07F55-1615-4ABE-85E1-FB3A719F5088}"/>
              </a:ext>
            </a:extLst>
          </p:cNvPr>
          <p:cNvSpPr>
            <a:spLocks noGrp="1"/>
          </p:cNvSpPr>
          <p:nvPr>
            <p:ph type="sldNum" sz="quarter" idx="12"/>
          </p:nvPr>
        </p:nvSpPr>
        <p:spPr/>
        <p:txBody>
          <a:bodyPr/>
          <a:lstStyle/>
          <a:p>
            <a:fld id="{8F952F26-BC18-498D-897A-F6ED8363BDEF}" type="slidenum">
              <a:rPr lang="it-IT" smtClean="0"/>
              <a:t>‹N›</a:t>
            </a:fld>
            <a:endParaRPr lang="it-IT"/>
          </a:p>
        </p:txBody>
      </p:sp>
    </p:spTree>
    <p:extLst>
      <p:ext uri="{BB962C8B-B14F-4D97-AF65-F5344CB8AC3E}">
        <p14:creationId xmlns:p14="http://schemas.microsoft.com/office/powerpoint/2010/main" val="12757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CE0DB4-922F-4F9D-8AD5-9F98BC38B91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93B669B-3771-458B-A499-6EEE8BC4F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301A1147-1F9D-4CB9-8117-EA83A0B8ABB2}"/>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C37FD9E-7BF8-4CE6-A343-AE3DF1F8F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96C6355E-3684-4EED-96A8-CC4F328DF8C7}"/>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F6C3217-7947-415B-BCFE-A5E39F26E08B}"/>
              </a:ext>
            </a:extLst>
          </p:cNvPr>
          <p:cNvSpPr>
            <a:spLocks noGrp="1"/>
          </p:cNvSpPr>
          <p:nvPr>
            <p:ph type="dt" sz="half" idx="10"/>
          </p:nvPr>
        </p:nvSpPr>
        <p:spPr/>
        <p:txBody>
          <a:bodyPr/>
          <a:lstStyle/>
          <a:p>
            <a:fld id="{54316F42-A4B4-470A-ACBD-CB4E1A684D5F}" type="datetimeFigureOut">
              <a:rPr lang="it-IT" smtClean="0"/>
              <a:t>22/10/2024</a:t>
            </a:fld>
            <a:endParaRPr lang="it-IT"/>
          </a:p>
        </p:txBody>
      </p:sp>
      <p:sp>
        <p:nvSpPr>
          <p:cNvPr id="8" name="Segnaposto piè di pagina 7">
            <a:extLst>
              <a:ext uri="{FF2B5EF4-FFF2-40B4-BE49-F238E27FC236}">
                <a16:creationId xmlns:a16="http://schemas.microsoft.com/office/drawing/2014/main" id="{198286FA-FA16-4396-B0C6-F99343281DC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B28507A-0E16-4E9C-864F-B8580B36FDCF}"/>
              </a:ext>
            </a:extLst>
          </p:cNvPr>
          <p:cNvSpPr>
            <a:spLocks noGrp="1"/>
          </p:cNvSpPr>
          <p:nvPr>
            <p:ph type="sldNum" sz="quarter" idx="12"/>
          </p:nvPr>
        </p:nvSpPr>
        <p:spPr/>
        <p:txBody>
          <a:bodyPr/>
          <a:lstStyle/>
          <a:p>
            <a:fld id="{8F952F26-BC18-498D-897A-F6ED8363BDEF}" type="slidenum">
              <a:rPr lang="it-IT" smtClean="0"/>
              <a:t>‹N›</a:t>
            </a:fld>
            <a:endParaRPr lang="it-IT"/>
          </a:p>
        </p:txBody>
      </p:sp>
    </p:spTree>
    <p:extLst>
      <p:ext uri="{BB962C8B-B14F-4D97-AF65-F5344CB8AC3E}">
        <p14:creationId xmlns:p14="http://schemas.microsoft.com/office/powerpoint/2010/main" val="423684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A280BC-F7DC-4D90-94C1-E554272C309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5B60AC2-2216-4BB8-AD45-35CED0EC38D0}"/>
              </a:ext>
            </a:extLst>
          </p:cNvPr>
          <p:cNvSpPr>
            <a:spLocks noGrp="1"/>
          </p:cNvSpPr>
          <p:nvPr>
            <p:ph type="dt" sz="half" idx="10"/>
          </p:nvPr>
        </p:nvSpPr>
        <p:spPr/>
        <p:txBody>
          <a:bodyPr/>
          <a:lstStyle/>
          <a:p>
            <a:fld id="{54316F42-A4B4-470A-ACBD-CB4E1A684D5F}" type="datetimeFigureOut">
              <a:rPr lang="it-IT" smtClean="0"/>
              <a:t>22/10/2024</a:t>
            </a:fld>
            <a:endParaRPr lang="it-IT"/>
          </a:p>
        </p:txBody>
      </p:sp>
      <p:sp>
        <p:nvSpPr>
          <p:cNvPr id="4" name="Segnaposto piè di pagina 3">
            <a:extLst>
              <a:ext uri="{FF2B5EF4-FFF2-40B4-BE49-F238E27FC236}">
                <a16:creationId xmlns:a16="http://schemas.microsoft.com/office/drawing/2014/main" id="{AECB9007-FA70-4EE9-A922-837AE02C698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09297A7-4A36-4F94-954C-12681D7A091D}"/>
              </a:ext>
            </a:extLst>
          </p:cNvPr>
          <p:cNvSpPr>
            <a:spLocks noGrp="1"/>
          </p:cNvSpPr>
          <p:nvPr>
            <p:ph type="sldNum" sz="quarter" idx="12"/>
          </p:nvPr>
        </p:nvSpPr>
        <p:spPr/>
        <p:txBody>
          <a:bodyPr/>
          <a:lstStyle/>
          <a:p>
            <a:fld id="{8F952F26-BC18-498D-897A-F6ED8363BDEF}" type="slidenum">
              <a:rPr lang="it-IT" smtClean="0"/>
              <a:t>‹N›</a:t>
            </a:fld>
            <a:endParaRPr lang="it-IT"/>
          </a:p>
        </p:txBody>
      </p:sp>
    </p:spTree>
    <p:extLst>
      <p:ext uri="{BB962C8B-B14F-4D97-AF65-F5344CB8AC3E}">
        <p14:creationId xmlns:p14="http://schemas.microsoft.com/office/powerpoint/2010/main" val="207983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A027ABA-2BE9-405A-864A-C76DF4C7FEE5}"/>
              </a:ext>
            </a:extLst>
          </p:cNvPr>
          <p:cNvSpPr>
            <a:spLocks noGrp="1"/>
          </p:cNvSpPr>
          <p:nvPr>
            <p:ph type="dt" sz="half" idx="10"/>
          </p:nvPr>
        </p:nvSpPr>
        <p:spPr/>
        <p:txBody>
          <a:bodyPr/>
          <a:lstStyle/>
          <a:p>
            <a:fld id="{54316F42-A4B4-470A-ACBD-CB4E1A684D5F}" type="datetimeFigureOut">
              <a:rPr lang="it-IT" smtClean="0"/>
              <a:t>22/10/2024</a:t>
            </a:fld>
            <a:endParaRPr lang="it-IT"/>
          </a:p>
        </p:txBody>
      </p:sp>
      <p:sp>
        <p:nvSpPr>
          <p:cNvPr id="3" name="Segnaposto piè di pagina 2">
            <a:extLst>
              <a:ext uri="{FF2B5EF4-FFF2-40B4-BE49-F238E27FC236}">
                <a16:creationId xmlns:a16="http://schemas.microsoft.com/office/drawing/2014/main" id="{BF484FAE-BC7F-4337-8A0D-13F3CC1E636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6B6DA8C-BFB5-4ECC-BA6B-3F335CEAAB0B}"/>
              </a:ext>
            </a:extLst>
          </p:cNvPr>
          <p:cNvSpPr>
            <a:spLocks noGrp="1"/>
          </p:cNvSpPr>
          <p:nvPr>
            <p:ph type="sldNum" sz="quarter" idx="12"/>
          </p:nvPr>
        </p:nvSpPr>
        <p:spPr/>
        <p:txBody>
          <a:bodyPr/>
          <a:lstStyle/>
          <a:p>
            <a:fld id="{8F952F26-BC18-498D-897A-F6ED8363BDEF}" type="slidenum">
              <a:rPr lang="it-IT" smtClean="0"/>
              <a:t>‹N›</a:t>
            </a:fld>
            <a:endParaRPr lang="it-IT"/>
          </a:p>
        </p:txBody>
      </p:sp>
    </p:spTree>
    <p:extLst>
      <p:ext uri="{BB962C8B-B14F-4D97-AF65-F5344CB8AC3E}">
        <p14:creationId xmlns:p14="http://schemas.microsoft.com/office/powerpoint/2010/main" val="418325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0CB132-F744-459A-AC02-BA8AB499980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A6EBAD-8D9B-4504-A395-6BD35C1A78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8A2E96D-8430-40A0-A668-639AACC97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0D05214A-A4C0-4EC9-A671-4F28C7F01F5E}"/>
              </a:ext>
            </a:extLst>
          </p:cNvPr>
          <p:cNvSpPr>
            <a:spLocks noGrp="1"/>
          </p:cNvSpPr>
          <p:nvPr>
            <p:ph type="dt" sz="half" idx="10"/>
          </p:nvPr>
        </p:nvSpPr>
        <p:spPr/>
        <p:txBody>
          <a:bodyPr/>
          <a:lstStyle/>
          <a:p>
            <a:fld id="{54316F42-A4B4-470A-ACBD-CB4E1A684D5F}" type="datetimeFigureOut">
              <a:rPr lang="it-IT" smtClean="0"/>
              <a:t>22/10/2024</a:t>
            </a:fld>
            <a:endParaRPr lang="it-IT"/>
          </a:p>
        </p:txBody>
      </p:sp>
      <p:sp>
        <p:nvSpPr>
          <p:cNvPr id="6" name="Segnaposto piè di pagina 5">
            <a:extLst>
              <a:ext uri="{FF2B5EF4-FFF2-40B4-BE49-F238E27FC236}">
                <a16:creationId xmlns:a16="http://schemas.microsoft.com/office/drawing/2014/main" id="{DD0A03BA-7732-4EBB-A288-731FF1831A1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335109D-6574-466A-9EAD-31F3BB08B714}"/>
              </a:ext>
            </a:extLst>
          </p:cNvPr>
          <p:cNvSpPr>
            <a:spLocks noGrp="1"/>
          </p:cNvSpPr>
          <p:nvPr>
            <p:ph type="sldNum" sz="quarter" idx="12"/>
          </p:nvPr>
        </p:nvSpPr>
        <p:spPr/>
        <p:txBody>
          <a:bodyPr/>
          <a:lstStyle/>
          <a:p>
            <a:fld id="{8F952F26-BC18-498D-897A-F6ED8363BDEF}" type="slidenum">
              <a:rPr lang="it-IT" smtClean="0"/>
              <a:t>‹N›</a:t>
            </a:fld>
            <a:endParaRPr lang="it-IT"/>
          </a:p>
        </p:txBody>
      </p:sp>
    </p:spTree>
    <p:extLst>
      <p:ext uri="{BB962C8B-B14F-4D97-AF65-F5344CB8AC3E}">
        <p14:creationId xmlns:p14="http://schemas.microsoft.com/office/powerpoint/2010/main" val="170544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6A3178-01A2-48ED-825F-329EE158342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C4212A5-37B8-4FA9-AF09-866F9FFF9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3B6AC2C-501A-4D2F-8F31-6E498D705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917870C3-1A58-495E-8375-75D9A5CE21F0}"/>
              </a:ext>
            </a:extLst>
          </p:cNvPr>
          <p:cNvSpPr>
            <a:spLocks noGrp="1"/>
          </p:cNvSpPr>
          <p:nvPr>
            <p:ph type="dt" sz="half" idx="10"/>
          </p:nvPr>
        </p:nvSpPr>
        <p:spPr/>
        <p:txBody>
          <a:bodyPr/>
          <a:lstStyle/>
          <a:p>
            <a:fld id="{54316F42-A4B4-470A-ACBD-CB4E1A684D5F}" type="datetimeFigureOut">
              <a:rPr lang="it-IT" smtClean="0"/>
              <a:t>22/10/2024</a:t>
            </a:fld>
            <a:endParaRPr lang="it-IT"/>
          </a:p>
        </p:txBody>
      </p:sp>
      <p:sp>
        <p:nvSpPr>
          <p:cNvPr id="6" name="Segnaposto piè di pagina 5">
            <a:extLst>
              <a:ext uri="{FF2B5EF4-FFF2-40B4-BE49-F238E27FC236}">
                <a16:creationId xmlns:a16="http://schemas.microsoft.com/office/drawing/2014/main" id="{8CC609C6-52AF-4EAB-A8BC-86A76192A65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8783C4D-154A-4E16-8673-5D4963826289}"/>
              </a:ext>
            </a:extLst>
          </p:cNvPr>
          <p:cNvSpPr>
            <a:spLocks noGrp="1"/>
          </p:cNvSpPr>
          <p:nvPr>
            <p:ph type="sldNum" sz="quarter" idx="12"/>
          </p:nvPr>
        </p:nvSpPr>
        <p:spPr/>
        <p:txBody>
          <a:bodyPr/>
          <a:lstStyle/>
          <a:p>
            <a:fld id="{8F952F26-BC18-498D-897A-F6ED8363BDEF}" type="slidenum">
              <a:rPr lang="it-IT" smtClean="0"/>
              <a:t>‹N›</a:t>
            </a:fld>
            <a:endParaRPr lang="it-IT"/>
          </a:p>
        </p:txBody>
      </p:sp>
    </p:spTree>
    <p:extLst>
      <p:ext uri="{BB962C8B-B14F-4D97-AF65-F5344CB8AC3E}">
        <p14:creationId xmlns:p14="http://schemas.microsoft.com/office/powerpoint/2010/main" val="418542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D19914E-5992-4152-B7DC-5AF4E50F2D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487900E-4975-4F7E-B626-481AE77CDC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ABF98D-E80F-4629-897C-5DA15591EC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16F42-A4B4-470A-ACBD-CB4E1A684D5F}" type="datetimeFigureOut">
              <a:rPr lang="it-IT" smtClean="0"/>
              <a:t>22/10/2024</a:t>
            </a:fld>
            <a:endParaRPr lang="it-IT"/>
          </a:p>
        </p:txBody>
      </p:sp>
      <p:sp>
        <p:nvSpPr>
          <p:cNvPr id="5" name="Segnaposto piè di pagina 4">
            <a:extLst>
              <a:ext uri="{FF2B5EF4-FFF2-40B4-BE49-F238E27FC236}">
                <a16:creationId xmlns:a16="http://schemas.microsoft.com/office/drawing/2014/main" id="{BE914D59-22E3-4C0E-88B8-F348B9D1A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B6B4E27-77E5-412F-B6F2-2F9F8DA6EE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52F26-BC18-498D-897A-F6ED8363BDEF}" type="slidenum">
              <a:rPr lang="it-IT" smtClean="0"/>
              <a:t>‹N›</a:t>
            </a:fld>
            <a:endParaRPr lang="it-IT"/>
          </a:p>
        </p:txBody>
      </p:sp>
    </p:spTree>
    <p:extLst>
      <p:ext uri="{BB962C8B-B14F-4D97-AF65-F5344CB8AC3E}">
        <p14:creationId xmlns:p14="http://schemas.microsoft.com/office/powerpoint/2010/main" val="408400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ammauroindustria.com/processoxagosto" TargetMode="External"/><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 Id="rId4" Type="http://schemas.openxmlformats.org/officeDocument/2006/relationships/hyperlink" Target="https://ifph.hypotheses.org/public-history-programs-and-center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iph.hypotheses.org/3193" TargetMode="External"/><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hyperlink" Target="https://www.indire.it/progetto/memorie-magistral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ievocazioni.net/" TargetMode="External"/><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hyperlink" Target="https://www.tolentino815.it/associazio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hyperlink" Target="https://books.fupress.com/catalogue/la-ipublic-historyi-tra-scuola-universit-e-territorio/1064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as.rutgers.edu/news-a-events/news/newsroom/faculty/2543-public-history-program-gives-new-perspective-on-the-past"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hyperlink" Target="https://ncph.org/history-at-wor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3A0CC3-EA3A-4A01-914B-011D2F15F0E4}"/>
              </a:ext>
            </a:extLst>
          </p:cNvPr>
          <p:cNvSpPr>
            <a:spLocks noGrp="1"/>
          </p:cNvSpPr>
          <p:nvPr>
            <p:ph type="ctrTitle"/>
          </p:nvPr>
        </p:nvSpPr>
        <p:spPr>
          <a:xfrm>
            <a:off x="1988155" y="4506265"/>
            <a:ext cx="7914736" cy="857995"/>
          </a:xfrm>
        </p:spPr>
        <p:txBody>
          <a:bodyPr>
            <a:noAutofit/>
          </a:bodyPr>
          <a:lstStyle/>
          <a:p>
            <a:r>
              <a:rPr lang="it-IT" b="1" dirty="0">
                <a:solidFill>
                  <a:srgbClr val="C00000"/>
                </a:solidFill>
              </a:rPr>
              <a:t>Public History</a:t>
            </a:r>
          </a:p>
        </p:txBody>
      </p:sp>
      <p:sp>
        <p:nvSpPr>
          <p:cNvPr id="3" name="Sottotitolo 2">
            <a:extLst>
              <a:ext uri="{FF2B5EF4-FFF2-40B4-BE49-F238E27FC236}">
                <a16:creationId xmlns:a16="http://schemas.microsoft.com/office/drawing/2014/main" id="{CC8944F7-7353-4B13-AA74-226C22EA1054}"/>
              </a:ext>
            </a:extLst>
          </p:cNvPr>
          <p:cNvSpPr>
            <a:spLocks noGrp="1"/>
          </p:cNvSpPr>
          <p:nvPr>
            <p:ph type="subTitle" idx="1"/>
          </p:nvPr>
        </p:nvSpPr>
        <p:spPr>
          <a:xfrm>
            <a:off x="1524000" y="5402847"/>
            <a:ext cx="9144000" cy="857995"/>
          </a:xfrm>
        </p:spPr>
        <p:txBody>
          <a:bodyPr>
            <a:normAutofit lnSpcReduction="10000"/>
          </a:bodyPr>
          <a:lstStyle/>
          <a:p>
            <a:r>
              <a:rPr lang="it-IT" dirty="0"/>
              <a:t>Elisabetta Patrizi</a:t>
            </a:r>
          </a:p>
          <a:p>
            <a:r>
              <a:rPr lang="it-IT" dirty="0"/>
              <a:t>(Università degli Studi di Macerata)</a:t>
            </a:r>
          </a:p>
        </p:txBody>
      </p:sp>
      <p:pic>
        <p:nvPicPr>
          <p:cNvPr id="7" name="Immagine 6">
            <a:extLst>
              <a:ext uri="{FF2B5EF4-FFF2-40B4-BE49-F238E27FC236}">
                <a16:creationId xmlns:a16="http://schemas.microsoft.com/office/drawing/2014/main" id="{73A28AB2-02E2-4540-84A9-9189BC2B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029" y="464993"/>
            <a:ext cx="5309117" cy="4002685"/>
          </a:xfrm>
          <a:prstGeom prst="rect">
            <a:avLst/>
          </a:prstGeom>
        </p:spPr>
      </p:pic>
      <p:sp>
        <p:nvSpPr>
          <p:cNvPr id="8" name="CasellaDiTesto 7">
            <a:extLst>
              <a:ext uri="{FF2B5EF4-FFF2-40B4-BE49-F238E27FC236}">
                <a16:creationId xmlns:a16="http://schemas.microsoft.com/office/drawing/2014/main" id="{BA176E87-5512-420D-8E81-EF6ECB67CC13}"/>
              </a:ext>
            </a:extLst>
          </p:cNvPr>
          <p:cNvSpPr txBox="1"/>
          <p:nvPr/>
        </p:nvSpPr>
        <p:spPr>
          <a:xfrm>
            <a:off x="8640146" y="3532864"/>
            <a:ext cx="2239347" cy="954107"/>
          </a:xfrm>
          <a:prstGeom prst="rect">
            <a:avLst/>
          </a:prstGeom>
          <a:noFill/>
        </p:spPr>
        <p:txBody>
          <a:bodyPr wrap="square" rtlCol="0">
            <a:spAutoFit/>
          </a:bodyPr>
          <a:lstStyle/>
          <a:p>
            <a:r>
              <a:rPr lang="it-IT" sz="1400" dirty="0"/>
              <a:t>Processo X Agosto, Villa Torlonia, San Mauro Pascoli</a:t>
            </a:r>
          </a:p>
          <a:p>
            <a:r>
              <a:rPr lang="it-IT" sz="1400" dirty="0">
                <a:hlinkClick r:id="rId3"/>
              </a:rPr>
              <a:t>https://www.sammauroindustria.com/processoxagosto</a:t>
            </a:r>
            <a:r>
              <a:rPr lang="it-IT" sz="1400" dirty="0"/>
              <a:t> </a:t>
            </a:r>
          </a:p>
        </p:txBody>
      </p:sp>
    </p:spTree>
    <p:extLst>
      <p:ext uri="{BB962C8B-B14F-4D97-AF65-F5344CB8AC3E}">
        <p14:creationId xmlns:p14="http://schemas.microsoft.com/office/powerpoint/2010/main" val="383603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329D120-D59D-4F1D-B633-AACEE545E307}"/>
              </a:ext>
            </a:extLst>
          </p:cNvPr>
          <p:cNvSpPr>
            <a:spLocks noGrp="1"/>
          </p:cNvSpPr>
          <p:nvPr>
            <p:ph idx="1"/>
          </p:nvPr>
        </p:nvSpPr>
        <p:spPr>
          <a:xfrm>
            <a:off x="854168" y="435722"/>
            <a:ext cx="7058191" cy="1346425"/>
          </a:xfrm>
          <a:ln>
            <a:noFill/>
          </a:ln>
        </p:spPr>
        <p:txBody>
          <a:bodyPr>
            <a:noAutofit/>
          </a:bodyPr>
          <a:lstStyle/>
          <a:p>
            <a:r>
              <a:rPr lang="it-IT" sz="2200" dirty="0"/>
              <a:t>All’inizio della sua storia la Public History coincide con l’</a:t>
            </a:r>
            <a:r>
              <a:rPr lang="it-IT" sz="2200" dirty="0">
                <a:solidFill>
                  <a:srgbClr val="C00000"/>
                </a:solidFill>
              </a:rPr>
              <a:t>Applied History</a:t>
            </a:r>
            <a:r>
              <a:rPr lang="it-IT" sz="2200" dirty="0"/>
              <a:t>, in quanto si occupa di questioni politiche e relative al presente, poi piano piano allarga i suoi orizzonti a uno spettro tematico potenzialmente infinito.</a:t>
            </a:r>
          </a:p>
        </p:txBody>
      </p:sp>
      <p:sp>
        <p:nvSpPr>
          <p:cNvPr id="9" name="Segnaposto contenuto 2">
            <a:extLst>
              <a:ext uri="{FF2B5EF4-FFF2-40B4-BE49-F238E27FC236}">
                <a16:creationId xmlns:a16="http://schemas.microsoft.com/office/drawing/2014/main" id="{968D756B-1AEB-47A6-B245-DB63553FAAC4}"/>
              </a:ext>
            </a:extLst>
          </p:cNvPr>
          <p:cNvSpPr txBox="1">
            <a:spLocks/>
          </p:cNvSpPr>
          <p:nvPr/>
        </p:nvSpPr>
        <p:spPr>
          <a:xfrm>
            <a:off x="782215" y="1877393"/>
            <a:ext cx="6551645" cy="156025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Gradualmente la Public History si è </a:t>
            </a:r>
            <a:r>
              <a:rPr lang="it-IT" sz="2200" dirty="0">
                <a:solidFill>
                  <a:srgbClr val="C00000"/>
                </a:solidFill>
              </a:rPr>
              <a:t>diffusa al di fuori degli Stati Uniti</a:t>
            </a:r>
            <a:r>
              <a:rPr lang="it-IT" sz="2200" dirty="0"/>
              <a:t>, prima in contesto anglosassone (Gran Bretagna, Canada, Australia) e poi, nonostante l’iniziale riluttanza e scetticismo di alcuni Paesi (ad es. Francia e Germania), anche in Europa. </a:t>
            </a:r>
          </a:p>
        </p:txBody>
      </p:sp>
      <p:sp>
        <p:nvSpPr>
          <p:cNvPr id="8" name="Segnaposto contenuto 2">
            <a:extLst>
              <a:ext uri="{FF2B5EF4-FFF2-40B4-BE49-F238E27FC236}">
                <a16:creationId xmlns:a16="http://schemas.microsoft.com/office/drawing/2014/main" id="{9AF566D0-17D5-4044-B9CD-6E18B8C69D1E}"/>
              </a:ext>
            </a:extLst>
          </p:cNvPr>
          <p:cNvSpPr txBox="1">
            <a:spLocks/>
          </p:cNvSpPr>
          <p:nvPr/>
        </p:nvSpPr>
        <p:spPr>
          <a:xfrm>
            <a:off x="854168" y="3588883"/>
            <a:ext cx="6747588" cy="283339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Il primo Paese europeo in cui la PH ha attecchito è stato la </a:t>
            </a:r>
            <a:r>
              <a:rPr lang="it-IT" sz="2200" b="1" dirty="0"/>
              <a:t>Gran Bretagna</a:t>
            </a:r>
            <a:r>
              <a:rPr lang="it-IT" sz="2200" dirty="0"/>
              <a:t>, dove è arrivata ad un riconoscimento ufficiale negli anni Ottanta (convegno internazionale presso il </a:t>
            </a:r>
            <a:r>
              <a:rPr lang="it-IT" sz="2200" dirty="0" err="1"/>
              <a:t>Ruskin</a:t>
            </a:r>
            <a:r>
              <a:rPr lang="it-IT" sz="2200" dirty="0"/>
              <a:t> College di Oxford, 1985) grazie all’impegno di </a:t>
            </a:r>
            <a:r>
              <a:rPr lang="it-IT" sz="2200" b="1" dirty="0"/>
              <a:t>Raphael Samuel</a:t>
            </a:r>
            <a:r>
              <a:rPr lang="it-IT" sz="2200" dirty="0"/>
              <a:t> </a:t>
            </a:r>
            <a:r>
              <a:rPr lang="it-IT" sz="2200" dirty="0">
                <a:latin typeface="Century Gothic" panose="020B0502020202020204" pitchFamily="34" charset="0"/>
              </a:rPr>
              <a:t>→ </a:t>
            </a:r>
            <a:r>
              <a:rPr lang="it-IT" sz="2200" dirty="0" err="1">
                <a:solidFill>
                  <a:srgbClr val="C00000"/>
                </a:solidFill>
              </a:rPr>
              <a:t>popular</a:t>
            </a:r>
            <a:r>
              <a:rPr lang="it-IT" sz="2200" dirty="0">
                <a:solidFill>
                  <a:srgbClr val="C00000"/>
                </a:solidFill>
              </a:rPr>
              <a:t> history</a:t>
            </a:r>
            <a:r>
              <a:rPr lang="it-IT" sz="2200" dirty="0"/>
              <a:t>. </a:t>
            </a:r>
          </a:p>
          <a:p>
            <a:r>
              <a:rPr lang="it-IT" sz="2200" dirty="0"/>
              <a:t>Il primo master in PH si è tenuto nel 1996, anno della morte di Samuel, e oggi conta ben tre gradi nella formazione universitaria (laurea, master, dottorato). </a:t>
            </a:r>
          </a:p>
        </p:txBody>
      </p:sp>
      <p:pic>
        <p:nvPicPr>
          <p:cNvPr id="10" name="Immagine 9">
            <a:extLst>
              <a:ext uri="{FF2B5EF4-FFF2-40B4-BE49-F238E27FC236}">
                <a16:creationId xmlns:a16="http://schemas.microsoft.com/office/drawing/2014/main" id="{73FB1348-0961-4B85-ADF0-88702C1E2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030" y="3588883"/>
            <a:ext cx="2927118" cy="2917855"/>
          </a:xfrm>
          <a:prstGeom prst="rect">
            <a:avLst/>
          </a:prstGeom>
        </p:spPr>
      </p:pic>
      <p:pic>
        <p:nvPicPr>
          <p:cNvPr id="4" name="Immagine 3">
            <a:extLst>
              <a:ext uri="{FF2B5EF4-FFF2-40B4-BE49-F238E27FC236}">
                <a16:creationId xmlns:a16="http://schemas.microsoft.com/office/drawing/2014/main" id="{E4EDF9C4-10D6-435B-8B3A-3350A223580D}"/>
              </a:ext>
            </a:extLst>
          </p:cNvPr>
          <p:cNvPicPr>
            <a:picLocks noChangeAspect="1"/>
          </p:cNvPicPr>
          <p:nvPr/>
        </p:nvPicPr>
        <p:blipFill rotWithShape="1">
          <a:blip r:embed="rId3">
            <a:extLst>
              <a:ext uri="{28A0092B-C50C-407E-A947-70E740481C1C}">
                <a14:useLocalDpi xmlns:a14="http://schemas.microsoft.com/office/drawing/2010/main" val="0"/>
              </a:ext>
            </a:extLst>
          </a:blip>
          <a:srcRect l="9132"/>
          <a:stretch/>
        </p:blipFill>
        <p:spPr>
          <a:xfrm>
            <a:off x="7912359" y="520556"/>
            <a:ext cx="3903575" cy="2618429"/>
          </a:xfrm>
          <a:prstGeom prst="rect">
            <a:avLst/>
          </a:prstGeom>
        </p:spPr>
      </p:pic>
      <p:sp>
        <p:nvSpPr>
          <p:cNvPr id="5" name="CasellaDiTesto 4">
            <a:extLst>
              <a:ext uri="{FF2B5EF4-FFF2-40B4-BE49-F238E27FC236}">
                <a16:creationId xmlns:a16="http://schemas.microsoft.com/office/drawing/2014/main" id="{3F85484C-4D75-4C77-84C3-DB19077EEEBA}"/>
              </a:ext>
            </a:extLst>
          </p:cNvPr>
          <p:cNvSpPr txBox="1"/>
          <p:nvPr/>
        </p:nvSpPr>
        <p:spPr>
          <a:xfrm>
            <a:off x="7819053" y="3130617"/>
            <a:ext cx="4245073" cy="276999"/>
          </a:xfrm>
          <a:prstGeom prst="rect">
            <a:avLst/>
          </a:prstGeom>
          <a:noFill/>
        </p:spPr>
        <p:txBody>
          <a:bodyPr wrap="none" rtlCol="0">
            <a:spAutoFit/>
          </a:bodyPr>
          <a:lstStyle/>
          <a:p>
            <a:r>
              <a:rPr lang="it-IT" sz="1200" dirty="0">
                <a:hlinkClick r:id="rId4"/>
              </a:rPr>
              <a:t>https://ifph.hypotheses.org/public-history-programs-and-centers</a:t>
            </a:r>
            <a:endParaRPr lang="it-IT" sz="1200" dirty="0"/>
          </a:p>
        </p:txBody>
      </p:sp>
    </p:spTree>
    <p:extLst>
      <p:ext uri="{BB962C8B-B14F-4D97-AF65-F5344CB8AC3E}">
        <p14:creationId xmlns:p14="http://schemas.microsoft.com/office/powerpoint/2010/main" val="374547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8"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a:extLst>
              <a:ext uri="{FF2B5EF4-FFF2-40B4-BE49-F238E27FC236}">
                <a16:creationId xmlns:a16="http://schemas.microsoft.com/office/drawing/2014/main" id="{9AF566D0-17D5-4044-B9CD-6E18B8C69D1E}"/>
              </a:ext>
            </a:extLst>
          </p:cNvPr>
          <p:cNvSpPr txBox="1">
            <a:spLocks/>
          </p:cNvSpPr>
          <p:nvPr/>
        </p:nvSpPr>
        <p:spPr>
          <a:xfrm>
            <a:off x="968828" y="1963308"/>
            <a:ext cx="7624666" cy="210405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In Italia nel 2017 è nata l’</a:t>
            </a:r>
            <a:r>
              <a:rPr lang="it-IT" sz="2200" b="1" dirty="0">
                <a:solidFill>
                  <a:srgbClr val="C00000"/>
                </a:solidFill>
              </a:rPr>
              <a:t>Associazione Italiana di Public History (AIPH). </a:t>
            </a:r>
          </a:p>
          <a:p>
            <a:r>
              <a:rPr lang="it-IT" sz="2200" dirty="0"/>
              <a:t>Si è volutamente evitato di tradurre l’espressione Public History, perché l’espressione “storia pubblica” evoca implicazioni con la sfera politica e con l’uso pubblico della storia (che spesso è un uso strumentale).</a:t>
            </a:r>
          </a:p>
        </p:txBody>
      </p:sp>
      <p:sp>
        <p:nvSpPr>
          <p:cNvPr id="11" name="Segnaposto contenuto 2">
            <a:extLst>
              <a:ext uri="{FF2B5EF4-FFF2-40B4-BE49-F238E27FC236}">
                <a16:creationId xmlns:a16="http://schemas.microsoft.com/office/drawing/2014/main" id="{CA192F91-9C00-4669-B344-C6C1430EE616}"/>
              </a:ext>
            </a:extLst>
          </p:cNvPr>
          <p:cNvSpPr txBox="1">
            <a:spLocks/>
          </p:cNvSpPr>
          <p:nvPr/>
        </p:nvSpPr>
        <p:spPr>
          <a:xfrm>
            <a:off x="1148609" y="4222913"/>
            <a:ext cx="7323588" cy="210405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Nel </a:t>
            </a:r>
            <a:r>
              <a:rPr lang="it-IT" sz="2200" b="1" dirty="0">
                <a:solidFill>
                  <a:srgbClr val="C00000"/>
                </a:solidFill>
              </a:rPr>
              <a:t>Manifesto della PH italiana </a:t>
            </a:r>
            <a:r>
              <a:rPr lang="it-IT" sz="2200" dirty="0"/>
              <a:t>si legge:</a:t>
            </a:r>
          </a:p>
          <a:p>
            <a:pPr marL="0" indent="0">
              <a:buNone/>
            </a:pPr>
            <a:r>
              <a:rPr lang="it-IT" sz="2200" dirty="0"/>
              <a:t>«Per i </a:t>
            </a:r>
            <a:r>
              <a:rPr lang="it-IT" sz="2200" i="1" dirty="0"/>
              <a:t>public </a:t>
            </a:r>
            <a:r>
              <a:rPr lang="it-IT" sz="2200" i="1" dirty="0" err="1"/>
              <a:t>historian</a:t>
            </a:r>
            <a:r>
              <a:rPr lang="it-IT" sz="2200" dirty="0"/>
              <a:t> è imprescindibile considerare i pubblici, specialisti e non, sia come interlocutori privilegiati sia come possibili protagonisti di originali pratiche di ricerca, contribuendo a restituire agli storici e alla storia un ruolo centrale nell’interpretazione della società contemporanea» .</a:t>
            </a:r>
          </a:p>
        </p:txBody>
      </p:sp>
      <p:pic>
        <p:nvPicPr>
          <p:cNvPr id="6" name="Immagine 5">
            <a:extLst>
              <a:ext uri="{FF2B5EF4-FFF2-40B4-BE49-F238E27FC236}">
                <a16:creationId xmlns:a16="http://schemas.microsoft.com/office/drawing/2014/main" id="{23D10820-91F9-4F59-95C5-85E8F104E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099" y="1963308"/>
            <a:ext cx="2765566" cy="3896316"/>
          </a:xfrm>
          <a:prstGeom prst="rect">
            <a:avLst/>
          </a:prstGeom>
        </p:spPr>
      </p:pic>
      <p:sp>
        <p:nvSpPr>
          <p:cNvPr id="7" name="CasellaDiTesto 6">
            <a:extLst>
              <a:ext uri="{FF2B5EF4-FFF2-40B4-BE49-F238E27FC236}">
                <a16:creationId xmlns:a16="http://schemas.microsoft.com/office/drawing/2014/main" id="{55706B2B-4FAC-4964-B1A8-9E64FCEEAA64}"/>
              </a:ext>
            </a:extLst>
          </p:cNvPr>
          <p:cNvSpPr txBox="1"/>
          <p:nvPr/>
        </p:nvSpPr>
        <p:spPr>
          <a:xfrm>
            <a:off x="8992521" y="5859624"/>
            <a:ext cx="2306850" cy="276999"/>
          </a:xfrm>
          <a:prstGeom prst="rect">
            <a:avLst/>
          </a:prstGeom>
          <a:noFill/>
        </p:spPr>
        <p:txBody>
          <a:bodyPr wrap="none" rtlCol="0">
            <a:spAutoFit/>
          </a:bodyPr>
          <a:lstStyle/>
          <a:p>
            <a:r>
              <a:rPr lang="it-IT" sz="1200" dirty="0">
                <a:hlinkClick r:id="rId3"/>
              </a:rPr>
              <a:t>https://aiph.hypotheses.org/3193</a:t>
            </a:r>
            <a:endParaRPr lang="it-IT" sz="1200" dirty="0"/>
          </a:p>
        </p:txBody>
      </p:sp>
      <p:sp>
        <p:nvSpPr>
          <p:cNvPr id="14" name="Titolo 1">
            <a:extLst>
              <a:ext uri="{FF2B5EF4-FFF2-40B4-BE49-F238E27FC236}">
                <a16:creationId xmlns:a16="http://schemas.microsoft.com/office/drawing/2014/main" id="{07212B81-C9EA-457B-924F-12099B3A0075}"/>
              </a:ext>
            </a:extLst>
          </p:cNvPr>
          <p:cNvSpPr>
            <a:spLocks noGrp="1"/>
          </p:cNvSpPr>
          <p:nvPr>
            <p:ph type="title"/>
          </p:nvPr>
        </p:nvSpPr>
        <p:spPr>
          <a:xfrm>
            <a:off x="968828" y="360746"/>
            <a:ext cx="10515600" cy="1325563"/>
          </a:xfrm>
        </p:spPr>
        <p:txBody>
          <a:bodyPr/>
          <a:lstStyle/>
          <a:p>
            <a:r>
              <a:rPr lang="it-IT" b="1" dirty="0">
                <a:solidFill>
                  <a:srgbClr val="C00000"/>
                </a:solidFill>
              </a:rPr>
              <a:t>E in Italia?</a:t>
            </a:r>
            <a:endParaRPr lang="it-IT" dirty="0">
              <a:solidFill>
                <a:srgbClr val="C00000"/>
              </a:solidFill>
            </a:endParaRPr>
          </a:p>
        </p:txBody>
      </p:sp>
    </p:spTree>
    <p:extLst>
      <p:ext uri="{BB962C8B-B14F-4D97-AF65-F5344CB8AC3E}">
        <p14:creationId xmlns:p14="http://schemas.microsoft.com/office/powerpoint/2010/main" val="343302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build="p"/>
      <p:bldP spid="7"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a:extLst>
              <a:ext uri="{FF2B5EF4-FFF2-40B4-BE49-F238E27FC236}">
                <a16:creationId xmlns:a16="http://schemas.microsoft.com/office/drawing/2014/main" id="{9AF566D0-17D5-4044-B9CD-6E18B8C69D1E}"/>
              </a:ext>
            </a:extLst>
          </p:cNvPr>
          <p:cNvSpPr txBox="1">
            <a:spLocks/>
          </p:cNvSpPr>
          <p:nvPr/>
        </p:nvSpPr>
        <p:spPr>
          <a:xfrm>
            <a:off x="998070" y="531034"/>
            <a:ext cx="9732134" cy="266936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La PH in Italia ha preso il via agli inizi del nuovo millennio, soprattutto per tramite dei </a:t>
            </a:r>
            <a:r>
              <a:rPr lang="it-IT" sz="2200" b="1" dirty="0">
                <a:solidFill>
                  <a:srgbClr val="C00000"/>
                </a:solidFill>
              </a:rPr>
              <a:t>festival di storia</a:t>
            </a:r>
            <a:r>
              <a:rPr lang="it-IT" sz="2200" dirty="0"/>
              <a:t>, ovvero manifestazioni promosse per ripensare la storia coinvolgendo larghe fette di pubblico (teatro, cinema, giochi, musica, mostre, tavole rotonde, incontri etc.). </a:t>
            </a:r>
          </a:p>
          <a:p>
            <a:r>
              <a:rPr lang="it-IT" sz="2200" dirty="0"/>
              <a:t>Eventi ai quali gli storici partecipano e collaborano insieme a molteplici professionalità per mettere in scena la storia e rispondere al bisogno diffuso di storia. </a:t>
            </a:r>
          </a:p>
        </p:txBody>
      </p:sp>
      <p:sp>
        <p:nvSpPr>
          <p:cNvPr id="11" name="Segnaposto contenuto 2">
            <a:extLst>
              <a:ext uri="{FF2B5EF4-FFF2-40B4-BE49-F238E27FC236}">
                <a16:creationId xmlns:a16="http://schemas.microsoft.com/office/drawing/2014/main" id="{CA192F91-9C00-4669-B344-C6C1430EE616}"/>
              </a:ext>
            </a:extLst>
          </p:cNvPr>
          <p:cNvSpPr txBox="1">
            <a:spLocks/>
          </p:cNvSpPr>
          <p:nvPr/>
        </p:nvSpPr>
        <p:spPr>
          <a:xfrm>
            <a:off x="1101956" y="3112570"/>
            <a:ext cx="5308175" cy="298032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Nel 2004 è nata la </a:t>
            </a:r>
            <a:r>
              <a:rPr lang="it-IT" sz="2200" dirty="0">
                <a:solidFill>
                  <a:srgbClr val="C00000"/>
                </a:solidFill>
              </a:rPr>
              <a:t>Festa Internazionale della Storia di Bologna</a:t>
            </a:r>
            <a:r>
              <a:rPr lang="it-IT" sz="2200" dirty="0"/>
              <a:t>, </a:t>
            </a:r>
          </a:p>
          <a:p>
            <a:r>
              <a:rPr lang="it-IT" sz="2200" dirty="0"/>
              <a:t>nel 2005 il </a:t>
            </a:r>
            <a:r>
              <a:rPr lang="it-IT" sz="2200" i="1" dirty="0"/>
              <a:t>festival della storia di Gorizia </a:t>
            </a:r>
            <a:r>
              <a:rPr lang="it-IT" sz="2200" dirty="0"/>
              <a:t>e quello a </a:t>
            </a:r>
            <a:r>
              <a:rPr lang="it-IT" sz="2200" dirty="0">
                <a:solidFill>
                  <a:srgbClr val="C00000"/>
                </a:solidFill>
              </a:rPr>
              <a:t>Torino-Piemonte</a:t>
            </a:r>
            <a:r>
              <a:rPr lang="it-IT" sz="2200" dirty="0"/>
              <a:t>, </a:t>
            </a:r>
          </a:p>
          <a:p>
            <a:r>
              <a:rPr lang="it-IT" sz="2200" dirty="0"/>
              <a:t>nel 2014 il </a:t>
            </a:r>
            <a:r>
              <a:rPr lang="it-IT" sz="2200" i="1" dirty="0">
                <a:solidFill>
                  <a:srgbClr val="C00000"/>
                </a:solidFill>
              </a:rPr>
              <a:t>900Fest</a:t>
            </a:r>
            <a:r>
              <a:rPr lang="it-IT" sz="2200" dirty="0"/>
              <a:t> di Forlì </a:t>
            </a:r>
          </a:p>
          <a:p>
            <a:r>
              <a:rPr lang="it-IT" sz="2200" dirty="0"/>
              <a:t>Dal 2001 si svolge lo spettacolare </a:t>
            </a:r>
            <a:r>
              <a:rPr lang="it-IT" sz="2200" i="1" dirty="0">
                <a:solidFill>
                  <a:srgbClr val="C00000"/>
                </a:solidFill>
              </a:rPr>
              <a:t>Processo x Agosto</a:t>
            </a:r>
            <a:r>
              <a:rPr lang="it-IT" sz="2200" dirty="0">
                <a:solidFill>
                  <a:srgbClr val="C00000"/>
                </a:solidFill>
              </a:rPr>
              <a:t> </a:t>
            </a:r>
            <a:r>
              <a:rPr lang="it-IT" sz="2200" dirty="0"/>
              <a:t>a San Mauro Pascoli presso Villa Torlonia</a:t>
            </a:r>
          </a:p>
        </p:txBody>
      </p:sp>
      <p:pic>
        <p:nvPicPr>
          <p:cNvPr id="5" name="Immagine 4">
            <a:extLst>
              <a:ext uri="{FF2B5EF4-FFF2-40B4-BE49-F238E27FC236}">
                <a16:creationId xmlns:a16="http://schemas.microsoft.com/office/drawing/2014/main" id="{6AD4D8AA-7526-439B-B60D-E1FACF017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110" y="2853190"/>
            <a:ext cx="2565919" cy="3068521"/>
          </a:xfrm>
          <a:prstGeom prst="rect">
            <a:avLst/>
          </a:prstGeom>
        </p:spPr>
      </p:pic>
      <p:sp>
        <p:nvSpPr>
          <p:cNvPr id="2" name="CasellaDiTesto 1">
            <a:extLst>
              <a:ext uri="{FF2B5EF4-FFF2-40B4-BE49-F238E27FC236}">
                <a16:creationId xmlns:a16="http://schemas.microsoft.com/office/drawing/2014/main" id="{BBCA69D6-9DBA-4F46-B7BA-27C0F5192007}"/>
              </a:ext>
            </a:extLst>
          </p:cNvPr>
          <p:cNvSpPr txBox="1"/>
          <p:nvPr/>
        </p:nvSpPr>
        <p:spPr>
          <a:xfrm>
            <a:off x="7623110" y="5921711"/>
            <a:ext cx="2696547" cy="461665"/>
          </a:xfrm>
          <a:prstGeom prst="rect">
            <a:avLst/>
          </a:prstGeom>
          <a:noFill/>
        </p:spPr>
        <p:txBody>
          <a:bodyPr wrap="square" rtlCol="0">
            <a:spAutoFit/>
          </a:bodyPr>
          <a:lstStyle/>
          <a:p>
            <a:r>
              <a:rPr lang="it-IT" sz="1200" dirty="0"/>
              <a:t>Rievocazione del passamano lungo il portico di San Luca, Bologna</a:t>
            </a:r>
          </a:p>
        </p:txBody>
      </p:sp>
    </p:spTree>
    <p:extLst>
      <p:ext uri="{BB962C8B-B14F-4D97-AF65-F5344CB8AC3E}">
        <p14:creationId xmlns:p14="http://schemas.microsoft.com/office/powerpoint/2010/main" val="412007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randombar(horizont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a:extLst>
              <a:ext uri="{FF2B5EF4-FFF2-40B4-BE49-F238E27FC236}">
                <a16:creationId xmlns:a16="http://schemas.microsoft.com/office/drawing/2014/main" id="{9AF566D0-17D5-4044-B9CD-6E18B8C69D1E}"/>
              </a:ext>
            </a:extLst>
          </p:cNvPr>
          <p:cNvSpPr txBox="1">
            <a:spLocks/>
          </p:cNvSpPr>
          <p:nvPr/>
        </p:nvSpPr>
        <p:spPr>
          <a:xfrm>
            <a:off x="935780" y="1565446"/>
            <a:ext cx="10106609" cy="265787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Il panorama degli ambiti di azione e linguaggi della PH è molto ampio (parchi storici, in cui realizzare percorsi della memoria, musei storici nazionali e di nuovo conio, mostre ed esposizioni, laboratori interattivi, spettacoli teatrali, reading di testimonianze autobiografiche, romanzi storici, film e documentari, anniversari e commemorazioni, manifestazioni e rievocazioni storiche, televisione, radio, siti web, social media etc.).</a:t>
            </a:r>
          </a:p>
          <a:p>
            <a:r>
              <a:rPr lang="it-IT" sz="2200" dirty="0"/>
              <a:t> Il punto di convergenza è dato dalla volontà di promuovere esperienze che permettono di </a:t>
            </a:r>
            <a:r>
              <a:rPr lang="it-IT" sz="2200" dirty="0">
                <a:solidFill>
                  <a:srgbClr val="C00000"/>
                </a:solidFill>
              </a:rPr>
              <a:t>andare oltre la fruizione passiva ed individuale </a:t>
            </a:r>
            <a:r>
              <a:rPr lang="it-IT" sz="2200" dirty="0"/>
              <a:t>(lettura di un libro).</a:t>
            </a:r>
          </a:p>
        </p:txBody>
      </p:sp>
      <p:sp>
        <p:nvSpPr>
          <p:cNvPr id="11" name="Segnaposto contenuto 2">
            <a:extLst>
              <a:ext uri="{FF2B5EF4-FFF2-40B4-BE49-F238E27FC236}">
                <a16:creationId xmlns:a16="http://schemas.microsoft.com/office/drawing/2014/main" id="{CA192F91-9C00-4669-B344-C6C1430EE616}"/>
              </a:ext>
            </a:extLst>
          </p:cNvPr>
          <p:cNvSpPr txBox="1">
            <a:spLocks/>
          </p:cNvSpPr>
          <p:nvPr/>
        </p:nvSpPr>
        <p:spPr>
          <a:xfrm>
            <a:off x="968829" y="4483360"/>
            <a:ext cx="5795866" cy="19174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La </a:t>
            </a:r>
            <a:r>
              <a:rPr lang="it-IT" sz="2200" b="1" dirty="0">
                <a:solidFill>
                  <a:srgbClr val="C00000"/>
                </a:solidFill>
              </a:rPr>
              <a:t>Digital Public History</a:t>
            </a:r>
            <a:r>
              <a:rPr lang="it-IT" sz="2200" dirty="0"/>
              <a:t>: uno dei terreni di azione maggiormente coltivati dalla PH è il </a:t>
            </a:r>
            <a:r>
              <a:rPr lang="it-IT" sz="2200" b="1" dirty="0"/>
              <a:t>web</a:t>
            </a:r>
            <a:r>
              <a:rPr lang="it-IT" sz="2200" dirty="0"/>
              <a:t>, dove si rintracciano molteplici iniziative di fruizione pubblica del passato, ivi comprese le più innovative esperienze supportate dalle tecnologie di realtà immersive e aumentata. </a:t>
            </a:r>
          </a:p>
        </p:txBody>
      </p:sp>
      <p:sp>
        <p:nvSpPr>
          <p:cNvPr id="14" name="Titolo 1">
            <a:extLst>
              <a:ext uri="{FF2B5EF4-FFF2-40B4-BE49-F238E27FC236}">
                <a16:creationId xmlns:a16="http://schemas.microsoft.com/office/drawing/2014/main" id="{07212B81-C9EA-457B-924F-12099B3A0075}"/>
              </a:ext>
            </a:extLst>
          </p:cNvPr>
          <p:cNvSpPr>
            <a:spLocks noGrp="1"/>
          </p:cNvSpPr>
          <p:nvPr>
            <p:ph type="title"/>
          </p:nvPr>
        </p:nvSpPr>
        <p:spPr>
          <a:xfrm>
            <a:off x="968828" y="360746"/>
            <a:ext cx="10515600" cy="1325563"/>
          </a:xfrm>
        </p:spPr>
        <p:txBody>
          <a:bodyPr/>
          <a:lstStyle/>
          <a:p>
            <a:r>
              <a:rPr lang="it-IT" b="1" dirty="0">
                <a:solidFill>
                  <a:srgbClr val="C00000"/>
                </a:solidFill>
              </a:rPr>
              <a:t>Il campo d’azione della PH</a:t>
            </a:r>
            <a:endParaRPr lang="it-IT" dirty="0">
              <a:solidFill>
                <a:srgbClr val="C00000"/>
              </a:solidFill>
            </a:endParaRPr>
          </a:p>
        </p:txBody>
      </p:sp>
      <p:sp>
        <p:nvSpPr>
          <p:cNvPr id="2" name="CasellaDiTesto 1">
            <a:extLst>
              <a:ext uri="{FF2B5EF4-FFF2-40B4-BE49-F238E27FC236}">
                <a16:creationId xmlns:a16="http://schemas.microsoft.com/office/drawing/2014/main" id="{1E89DEF2-8A82-4798-809C-C421A11B37E5}"/>
              </a:ext>
            </a:extLst>
          </p:cNvPr>
          <p:cNvSpPr txBox="1"/>
          <p:nvPr/>
        </p:nvSpPr>
        <p:spPr>
          <a:xfrm>
            <a:off x="7475767" y="5974034"/>
            <a:ext cx="4008661" cy="523220"/>
          </a:xfrm>
          <a:prstGeom prst="rect">
            <a:avLst/>
          </a:prstGeom>
          <a:noFill/>
        </p:spPr>
        <p:txBody>
          <a:bodyPr wrap="none" rtlCol="0">
            <a:spAutoFit/>
          </a:bodyPr>
          <a:lstStyle/>
          <a:p>
            <a:r>
              <a:rPr lang="it-IT" sz="1400" dirty="0"/>
              <a:t>Progetto Indire Memorie Magistrali</a:t>
            </a:r>
          </a:p>
          <a:p>
            <a:r>
              <a:rPr lang="it-IT" sz="1400" dirty="0">
                <a:hlinkClick r:id="rId2"/>
              </a:rPr>
              <a:t>https://www.indire.it/progetto/memorie-magistrali/</a:t>
            </a:r>
            <a:endParaRPr lang="it-IT" sz="1400" dirty="0"/>
          </a:p>
        </p:txBody>
      </p:sp>
      <p:pic>
        <p:nvPicPr>
          <p:cNvPr id="4" name="Immagine 3">
            <a:extLst>
              <a:ext uri="{FF2B5EF4-FFF2-40B4-BE49-F238E27FC236}">
                <a16:creationId xmlns:a16="http://schemas.microsoft.com/office/drawing/2014/main" id="{3DE76AE3-4A28-4861-A1F6-D1390531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562" y="4247954"/>
            <a:ext cx="3040644" cy="1726080"/>
          </a:xfrm>
          <a:prstGeom prst="rect">
            <a:avLst/>
          </a:prstGeom>
        </p:spPr>
      </p:pic>
    </p:spTree>
    <p:extLst>
      <p:ext uri="{BB962C8B-B14F-4D97-AF65-F5344CB8AC3E}">
        <p14:creationId xmlns:p14="http://schemas.microsoft.com/office/powerpoint/2010/main" val="158950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build="p"/>
      <p:bldP spid="1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a:extLst>
              <a:ext uri="{FF2B5EF4-FFF2-40B4-BE49-F238E27FC236}">
                <a16:creationId xmlns:a16="http://schemas.microsoft.com/office/drawing/2014/main" id="{9AF566D0-17D5-4044-B9CD-6E18B8C69D1E}"/>
              </a:ext>
            </a:extLst>
          </p:cNvPr>
          <p:cNvSpPr txBox="1">
            <a:spLocks/>
          </p:cNvSpPr>
          <p:nvPr/>
        </p:nvSpPr>
        <p:spPr>
          <a:xfrm>
            <a:off x="935780" y="1565446"/>
            <a:ext cx="6911265" cy="288525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Ricostruzione storica, che vede la partecipazione di </a:t>
            </a:r>
            <a:r>
              <a:rPr lang="it-IT" sz="2200" i="1" dirty="0" err="1"/>
              <a:t>reenactors</a:t>
            </a:r>
            <a:r>
              <a:rPr lang="it-IT" sz="2200" dirty="0"/>
              <a:t> (figuranti, a volte anche attori di professione) e la consulenza di Public </a:t>
            </a:r>
            <a:r>
              <a:rPr lang="it-IT" sz="2200" dirty="0" err="1"/>
              <a:t>Historians</a:t>
            </a:r>
            <a:r>
              <a:rPr lang="it-IT" sz="2200" dirty="0"/>
              <a:t> che si occupano della veridicità e dell'accuratezza della rappresentazione.</a:t>
            </a:r>
          </a:p>
          <a:p>
            <a:r>
              <a:rPr lang="it-IT" sz="2200" dirty="0"/>
              <a:t>Si è sviluppato in USA in occasione della celebrazione del primo centenario della Guerra Civile americana, quando ci si rese conto che bisognava trovare forme di coinvolgimento del pubblico più attrattive del solito convegno scientifico. </a:t>
            </a:r>
          </a:p>
        </p:txBody>
      </p:sp>
      <p:sp>
        <p:nvSpPr>
          <p:cNvPr id="11" name="Segnaposto contenuto 2">
            <a:extLst>
              <a:ext uri="{FF2B5EF4-FFF2-40B4-BE49-F238E27FC236}">
                <a16:creationId xmlns:a16="http://schemas.microsoft.com/office/drawing/2014/main" id="{CA192F91-9C00-4669-B344-C6C1430EE616}"/>
              </a:ext>
            </a:extLst>
          </p:cNvPr>
          <p:cNvSpPr txBox="1">
            <a:spLocks/>
          </p:cNvSpPr>
          <p:nvPr/>
        </p:nvSpPr>
        <p:spPr>
          <a:xfrm>
            <a:off x="935779" y="4579814"/>
            <a:ext cx="6911265" cy="19174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Tanti e variegati sono ormai gli esempi di </a:t>
            </a:r>
            <a:r>
              <a:rPr lang="it-IT" sz="2200" i="1" dirty="0" err="1"/>
              <a:t>reenactment</a:t>
            </a:r>
            <a:r>
              <a:rPr lang="it-IT" sz="2200" i="1" dirty="0"/>
              <a:t> </a:t>
            </a:r>
            <a:r>
              <a:rPr lang="it-IT" sz="2200" dirty="0"/>
              <a:t>diffusi in diversi Paesi, </a:t>
            </a:r>
          </a:p>
          <a:p>
            <a:r>
              <a:rPr lang="it-IT" sz="2200" dirty="0"/>
              <a:t>sono stati incentivati dalle amministrazioni locali e dai privati, per promuovere l’economia del territorio (</a:t>
            </a:r>
            <a:r>
              <a:rPr lang="it-IT" sz="2200" i="1" dirty="0"/>
              <a:t>heritage </a:t>
            </a:r>
            <a:r>
              <a:rPr lang="it-IT" sz="2200" i="1" dirty="0" err="1"/>
              <a:t>tourism</a:t>
            </a:r>
            <a:r>
              <a:rPr lang="it-IT" sz="2200" dirty="0"/>
              <a:t>) e il suo patrimonio culturale identitario.</a:t>
            </a:r>
          </a:p>
        </p:txBody>
      </p:sp>
      <p:sp>
        <p:nvSpPr>
          <p:cNvPr id="14" name="Titolo 1">
            <a:extLst>
              <a:ext uri="{FF2B5EF4-FFF2-40B4-BE49-F238E27FC236}">
                <a16:creationId xmlns:a16="http://schemas.microsoft.com/office/drawing/2014/main" id="{07212B81-C9EA-457B-924F-12099B3A0075}"/>
              </a:ext>
            </a:extLst>
          </p:cNvPr>
          <p:cNvSpPr>
            <a:spLocks noGrp="1"/>
          </p:cNvSpPr>
          <p:nvPr>
            <p:ph type="title"/>
          </p:nvPr>
        </p:nvSpPr>
        <p:spPr>
          <a:xfrm>
            <a:off x="968828" y="360746"/>
            <a:ext cx="10515600" cy="1325563"/>
          </a:xfrm>
        </p:spPr>
        <p:txBody>
          <a:bodyPr/>
          <a:lstStyle/>
          <a:p>
            <a:r>
              <a:rPr lang="it-IT" b="1" dirty="0">
                <a:solidFill>
                  <a:srgbClr val="C00000"/>
                </a:solidFill>
              </a:rPr>
              <a:t>Il </a:t>
            </a:r>
            <a:r>
              <a:rPr lang="it-IT" b="1" dirty="0" err="1">
                <a:solidFill>
                  <a:srgbClr val="C00000"/>
                </a:solidFill>
              </a:rPr>
              <a:t>reenactment</a:t>
            </a:r>
            <a:endParaRPr lang="it-IT" dirty="0">
              <a:solidFill>
                <a:srgbClr val="C00000"/>
              </a:solidFill>
            </a:endParaRPr>
          </a:p>
        </p:txBody>
      </p:sp>
      <p:pic>
        <p:nvPicPr>
          <p:cNvPr id="5" name="Immagine 4">
            <a:extLst>
              <a:ext uri="{FF2B5EF4-FFF2-40B4-BE49-F238E27FC236}">
                <a16:creationId xmlns:a16="http://schemas.microsoft.com/office/drawing/2014/main" id="{14EB42AC-E857-46F9-A165-4C4282095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082" y="703084"/>
            <a:ext cx="2994920" cy="4145639"/>
          </a:xfrm>
          <a:prstGeom prst="rect">
            <a:avLst/>
          </a:prstGeom>
          <a:ln>
            <a:solidFill>
              <a:schemeClr val="accent1"/>
            </a:solidFill>
          </a:ln>
        </p:spPr>
      </p:pic>
      <p:sp>
        <p:nvSpPr>
          <p:cNvPr id="2" name="CasellaDiTesto 1">
            <a:extLst>
              <a:ext uri="{FF2B5EF4-FFF2-40B4-BE49-F238E27FC236}">
                <a16:creationId xmlns:a16="http://schemas.microsoft.com/office/drawing/2014/main" id="{23E99AAB-C1E3-43BE-9104-D04BF71B133F}"/>
              </a:ext>
            </a:extLst>
          </p:cNvPr>
          <p:cNvSpPr txBox="1"/>
          <p:nvPr/>
        </p:nvSpPr>
        <p:spPr>
          <a:xfrm>
            <a:off x="8152468" y="4848723"/>
            <a:ext cx="3174293" cy="1754326"/>
          </a:xfrm>
          <a:prstGeom prst="rect">
            <a:avLst/>
          </a:prstGeom>
          <a:noFill/>
        </p:spPr>
        <p:txBody>
          <a:bodyPr wrap="square" rtlCol="0">
            <a:spAutoFit/>
          </a:bodyPr>
          <a:lstStyle/>
          <a:p>
            <a:r>
              <a:rPr lang="it-IT" dirty="0">
                <a:hlinkClick r:id="rId3"/>
              </a:rPr>
              <a:t>https://www.rievocazioni.net/</a:t>
            </a:r>
            <a:endParaRPr lang="it-IT" dirty="0"/>
          </a:p>
          <a:p>
            <a:endParaRPr lang="it-IT" dirty="0"/>
          </a:p>
          <a:p>
            <a:r>
              <a:rPr lang="it-IT" dirty="0"/>
              <a:t>Esempio: </a:t>
            </a:r>
            <a:r>
              <a:rPr lang="it-IT" dirty="0">
                <a:hlinkClick r:id="rId4"/>
              </a:rPr>
              <a:t>https://www.tolentino815.it/associazione/</a:t>
            </a:r>
            <a:endParaRPr lang="it-IT" dirty="0"/>
          </a:p>
          <a:p>
            <a:endParaRPr lang="it-IT" dirty="0"/>
          </a:p>
        </p:txBody>
      </p:sp>
    </p:spTree>
    <p:extLst>
      <p:ext uri="{BB962C8B-B14F-4D97-AF65-F5344CB8AC3E}">
        <p14:creationId xmlns:p14="http://schemas.microsoft.com/office/powerpoint/2010/main" val="306962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build="p"/>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a:extLst>
              <a:ext uri="{FF2B5EF4-FFF2-40B4-BE49-F238E27FC236}">
                <a16:creationId xmlns:a16="http://schemas.microsoft.com/office/drawing/2014/main" id="{9AF566D0-17D5-4044-B9CD-6E18B8C69D1E}"/>
              </a:ext>
            </a:extLst>
          </p:cNvPr>
          <p:cNvSpPr txBox="1">
            <a:spLocks/>
          </p:cNvSpPr>
          <p:nvPr/>
        </p:nvSpPr>
        <p:spPr>
          <a:xfrm>
            <a:off x="935780" y="1565446"/>
            <a:ext cx="10148987" cy="103779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esprimono il bisogno collettivo di storia presso il pubblico e «rappresentano un luogo reale […] dove si possono incontrare esperienze consolidate di spettacolarizzazione della storia» (Noiret, p. 20). </a:t>
            </a:r>
          </a:p>
        </p:txBody>
      </p:sp>
      <p:sp>
        <p:nvSpPr>
          <p:cNvPr id="14" name="Titolo 1">
            <a:extLst>
              <a:ext uri="{FF2B5EF4-FFF2-40B4-BE49-F238E27FC236}">
                <a16:creationId xmlns:a16="http://schemas.microsoft.com/office/drawing/2014/main" id="{07212B81-C9EA-457B-924F-12099B3A0075}"/>
              </a:ext>
            </a:extLst>
          </p:cNvPr>
          <p:cNvSpPr>
            <a:spLocks noGrp="1"/>
          </p:cNvSpPr>
          <p:nvPr>
            <p:ph type="title"/>
          </p:nvPr>
        </p:nvSpPr>
        <p:spPr>
          <a:xfrm>
            <a:off x="968828" y="360746"/>
            <a:ext cx="10515600" cy="1325563"/>
          </a:xfrm>
        </p:spPr>
        <p:txBody>
          <a:bodyPr/>
          <a:lstStyle/>
          <a:p>
            <a:r>
              <a:rPr lang="it-IT" b="1" dirty="0">
                <a:solidFill>
                  <a:srgbClr val="C00000"/>
                </a:solidFill>
              </a:rPr>
              <a:t>I Festival di storia</a:t>
            </a:r>
            <a:endParaRPr lang="it-IT" dirty="0">
              <a:solidFill>
                <a:srgbClr val="C00000"/>
              </a:solidFill>
            </a:endParaRPr>
          </a:p>
        </p:txBody>
      </p:sp>
      <p:pic>
        <p:nvPicPr>
          <p:cNvPr id="4" name="Immagine 3">
            <a:extLst>
              <a:ext uri="{FF2B5EF4-FFF2-40B4-BE49-F238E27FC236}">
                <a16:creationId xmlns:a16="http://schemas.microsoft.com/office/drawing/2014/main" id="{26CF5373-6B68-4C85-98CC-E8D50FC6F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28" y="2537019"/>
            <a:ext cx="5012497" cy="1783962"/>
          </a:xfrm>
          <a:prstGeom prst="rect">
            <a:avLst/>
          </a:prstGeom>
        </p:spPr>
      </p:pic>
      <p:pic>
        <p:nvPicPr>
          <p:cNvPr id="1026" name="Picture 2" descr="https://www.sammauroindustria.com/wp-content/uploads/2024/07/manifesto-2024_page-0001-scaled.jpg">
            <a:extLst>
              <a:ext uri="{FF2B5EF4-FFF2-40B4-BE49-F238E27FC236}">
                <a16:creationId xmlns:a16="http://schemas.microsoft.com/office/drawing/2014/main" id="{8D1630D4-71D7-4C47-96A5-0DB6D72BF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281" y="2409605"/>
            <a:ext cx="2901745" cy="4145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900fest.com/wp-content/uploads/2024/10/logo_900fest_femminismi.jpg?w=1024">
            <a:extLst>
              <a:ext uri="{FF2B5EF4-FFF2-40B4-BE49-F238E27FC236}">
                <a16:creationId xmlns:a16="http://schemas.microsoft.com/office/drawing/2014/main" id="{5C0380C9-55F1-4FE5-AEB7-657EE68EE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345" y="4501945"/>
            <a:ext cx="3623882" cy="216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4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a:extLst>
              <a:ext uri="{FF2B5EF4-FFF2-40B4-BE49-F238E27FC236}">
                <a16:creationId xmlns:a16="http://schemas.microsoft.com/office/drawing/2014/main" id="{9AF566D0-17D5-4044-B9CD-6E18B8C69D1E}"/>
              </a:ext>
            </a:extLst>
          </p:cNvPr>
          <p:cNvSpPr txBox="1">
            <a:spLocks/>
          </p:cNvSpPr>
          <p:nvPr/>
        </p:nvSpPr>
        <p:spPr>
          <a:xfrm>
            <a:off x="935780" y="1565446"/>
            <a:ext cx="10148987" cy="220412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L’attore diventa “</a:t>
            </a:r>
            <a:r>
              <a:rPr lang="it-IT" sz="2200" dirty="0">
                <a:solidFill>
                  <a:srgbClr val="C00000"/>
                </a:solidFill>
              </a:rPr>
              <a:t>passatore di memoria</a:t>
            </a:r>
            <a:r>
              <a:rPr lang="it-IT" sz="2200" dirty="0"/>
              <a:t>”, coinvolgere il pubblico ricorrendo non alla narrazione dotta e astratta, ma partendo dal proprio punto di vista documentato.</a:t>
            </a:r>
          </a:p>
          <a:p>
            <a:r>
              <a:rPr lang="it-IT" sz="2200" dirty="0"/>
              <a:t>Un esempio è dato dall’attività teatrale di Marco Paolini (</a:t>
            </a:r>
            <a:r>
              <a:rPr lang="it-IT" sz="2200" b="1" dirty="0"/>
              <a:t>teatro civile</a:t>
            </a:r>
            <a:r>
              <a:rPr lang="it-IT" sz="2200" dirty="0"/>
              <a:t>), che nel portare in scena la catastrofe del Vajont del 1963 realizza un’azione di Public History di grande impatto emotivo. </a:t>
            </a:r>
          </a:p>
          <a:p>
            <a:r>
              <a:rPr lang="it-IT" sz="2200" dirty="0"/>
              <a:t>Paolini narra in prima persona, parte dai suoi ricordi e lo fa a partire dalle fonti: </a:t>
            </a:r>
          </a:p>
        </p:txBody>
      </p:sp>
      <p:sp>
        <p:nvSpPr>
          <p:cNvPr id="14" name="Titolo 1">
            <a:extLst>
              <a:ext uri="{FF2B5EF4-FFF2-40B4-BE49-F238E27FC236}">
                <a16:creationId xmlns:a16="http://schemas.microsoft.com/office/drawing/2014/main" id="{07212B81-C9EA-457B-924F-12099B3A0075}"/>
              </a:ext>
            </a:extLst>
          </p:cNvPr>
          <p:cNvSpPr>
            <a:spLocks noGrp="1"/>
          </p:cNvSpPr>
          <p:nvPr>
            <p:ph type="title"/>
          </p:nvPr>
        </p:nvSpPr>
        <p:spPr>
          <a:xfrm>
            <a:off x="968828" y="360746"/>
            <a:ext cx="10515600" cy="1325563"/>
          </a:xfrm>
        </p:spPr>
        <p:txBody>
          <a:bodyPr/>
          <a:lstStyle/>
          <a:p>
            <a:r>
              <a:rPr lang="it-IT" b="1" dirty="0">
                <a:solidFill>
                  <a:srgbClr val="C00000"/>
                </a:solidFill>
              </a:rPr>
              <a:t>Gli spettacoli teatrali</a:t>
            </a:r>
            <a:endParaRPr lang="it-IT" dirty="0">
              <a:solidFill>
                <a:srgbClr val="C00000"/>
              </a:solidFill>
            </a:endParaRPr>
          </a:p>
        </p:txBody>
      </p:sp>
      <p:sp>
        <p:nvSpPr>
          <p:cNvPr id="7" name="Segnaposto contenuto 2">
            <a:extLst>
              <a:ext uri="{FF2B5EF4-FFF2-40B4-BE49-F238E27FC236}">
                <a16:creationId xmlns:a16="http://schemas.microsoft.com/office/drawing/2014/main" id="{D4C1314E-88AC-49BA-B007-B549FFACF86C}"/>
              </a:ext>
            </a:extLst>
          </p:cNvPr>
          <p:cNvSpPr txBox="1">
            <a:spLocks/>
          </p:cNvSpPr>
          <p:nvPr/>
        </p:nvSpPr>
        <p:spPr>
          <a:xfrm>
            <a:off x="1021506" y="4115813"/>
            <a:ext cx="10148987" cy="2204121"/>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200" dirty="0"/>
              <a:t>«per raccontarvi questa storia […] per tenervi svegli, attenti inevitabilmente signori ogni tanto … invento. […] Ma quando faccio parlare gli imputati, no! Perché sul Vajont c’è stato un processo. […]. Mi sono potuto leggere quello che un po’ di storici, giornalisti, gente documentata capace nel suo lavoro come Tina Merlin e altri hanno fatto. Va ben? Io non rivelo niente, casomai rimetto in circolo. Ma non faccio scoop: è tutto pubblicato. Quando parlano gli imputati, non sono parole di dialoghi inventati, ma sono atti del processo» (Ridolfi, p. 20).</a:t>
            </a:r>
            <a:r>
              <a:rPr lang="it-IT" sz="2200" baseline="30000" dirty="0"/>
              <a:t> </a:t>
            </a:r>
            <a:endParaRPr lang="it-IT" sz="2200" dirty="0"/>
          </a:p>
        </p:txBody>
      </p:sp>
    </p:spTree>
    <p:extLst>
      <p:ext uri="{BB962C8B-B14F-4D97-AF65-F5344CB8AC3E}">
        <p14:creationId xmlns:p14="http://schemas.microsoft.com/office/powerpoint/2010/main" val="386993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4" grpId="0"/>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a:extLst>
              <a:ext uri="{FF2B5EF4-FFF2-40B4-BE49-F238E27FC236}">
                <a16:creationId xmlns:a16="http://schemas.microsoft.com/office/drawing/2014/main" id="{9AF566D0-17D5-4044-B9CD-6E18B8C69D1E}"/>
              </a:ext>
            </a:extLst>
          </p:cNvPr>
          <p:cNvSpPr txBox="1">
            <a:spLocks/>
          </p:cNvSpPr>
          <p:nvPr/>
        </p:nvSpPr>
        <p:spPr>
          <a:xfrm>
            <a:off x="935780" y="1565446"/>
            <a:ext cx="10148987" cy="100980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Caratterizzano la società contemporanea sono un esempio di come la storia abbia invaso la sfera pubblica, che chiede di commemorare e rievocare per poter rinsaldare la propria identità.</a:t>
            </a:r>
          </a:p>
        </p:txBody>
      </p:sp>
      <p:sp>
        <p:nvSpPr>
          <p:cNvPr id="14" name="Titolo 1">
            <a:extLst>
              <a:ext uri="{FF2B5EF4-FFF2-40B4-BE49-F238E27FC236}">
                <a16:creationId xmlns:a16="http://schemas.microsoft.com/office/drawing/2014/main" id="{07212B81-C9EA-457B-924F-12099B3A0075}"/>
              </a:ext>
            </a:extLst>
          </p:cNvPr>
          <p:cNvSpPr>
            <a:spLocks noGrp="1"/>
          </p:cNvSpPr>
          <p:nvPr>
            <p:ph type="title"/>
          </p:nvPr>
        </p:nvSpPr>
        <p:spPr>
          <a:xfrm>
            <a:off x="968828" y="360746"/>
            <a:ext cx="10515600" cy="1325563"/>
          </a:xfrm>
        </p:spPr>
        <p:txBody>
          <a:bodyPr/>
          <a:lstStyle/>
          <a:p>
            <a:r>
              <a:rPr lang="it-IT" b="1" dirty="0">
                <a:solidFill>
                  <a:srgbClr val="C00000"/>
                </a:solidFill>
              </a:rPr>
              <a:t>Commemorazioni e celebrazioni di anniversari</a:t>
            </a:r>
            <a:r>
              <a:rPr lang="it-IT" dirty="0">
                <a:solidFill>
                  <a:srgbClr val="C00000"/>
                </a:solidFill>
              </a:rPr>
              <a:t> </a:t>
            </a:r>
          </a:p>
        </p:txBody>
      </p:sp>
      <p:sp>
        <p:nvSpPr>
          <p:cNvPr id="5" name="Segnaposto contenuto 2">
            <a:extLst>
              <a:ext uri="{FF2B5EF4-FFF2-40B4-BE49-F238E27FC236}">
                <a16:creationId xmlns:a16="http://schemas.microsoft.com/office/drawing/2014/main" id="{613BB783-228C-44C8-AA13-BD65BD5BD39C}"/>
              </a:ext>
            </a:extLst>
          </p:cNvPr>
          <p:cNvSpPr txBox="1">
            <a:spLocks/>
          </p:cNvSpPr>
          <p:nvPr/>
        </p:nvSpPr>
        <p:spPr>
          <a:xfrm>
            <a:off x="968828" y="3126768"/>
            <a:ext cx="10148987" cy="264888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In Italia le celebrazioni del calendario civile (25 aprile festa della liberazione, 2 giugno festa della repubblica) negli anni si sono modificate, ad esse si sono aggiunte date che celebrano l’individuo in quanto “vittima” (della memoria, del terrorismo e delle mafie, delle foibe, etc.). </a:t>
            </a:r>
          </a:p>
          <a:p>
            <a:r>
              <a:rPr lang="it-IT" sz="2200" dirty="0"/>
              <a:t>Queste celebrazioni hanno prodotto nuovi scenari in svariati ambiti: didattica scolastica, allestimenti museali, nuovi luoghi della memoria, rinnovamento della toponomastica etc. tutti ambiti di intervento in cui lo storico (interno ed esterno all’università) torna a giocare un ruolo centrale nel raccontare la storia. </a:t>
            </a:r>
          </a:p>
        </p:txBody>
      </p:sp>
    </p:spTree>
    <p:extLst>
      <p:ext uri="{BB962C8B-B14F-4D97-AF65-F5344CB8AC3E}">
        <p14:creationId xmlns:p14="http://schemas.microsoft.com/office/powerpoint/2010/main" val="43303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
            <a:extLst>
              <a:ext uri="{FF2B5EF4-FFF2-40B4-BE49-F238E27FC236}">
                <a16:creationId xmlns:a16="http://schemas.microsoft.com/office/drawing/2014/main" id="{07212B81-C9EA-457B-924F-12099B3A0075}"/>
              </a:ext>
            </a:extLst>
          </p:cNvPr>
          <p:cNvSpPr>
            <a:spLocks noGrp="1"/>
          </p:cNvSpPr>
          <p:nvPr>
            <p:ph type="title"/>
          </p:nvPr>
        </p:nvSpPr>
        <p:spPr>
          <a:xfrm>
            <a:off x="968828" y="360746"/>
            <a:ext cx="10515600" cy="1325563"/>
          </a:xfrm>
        </p:spPr>
        <p:txBody>
          <a:bodyPr/>
          <a:lstStyle/>
          <a:p>
            <a:r>
              <a:rPr lang="it-IT" b="1" dirty="0">
                <a:solidFill>
                  <a:srgbClr val="C00000"/>
                </a:solidFill>
              </a:rPr>
              <a:t>Alcune conclusioni</a:t>
            </a:r>
            <a:endParaRPr lang="it-IT" dirty="0">
              <a:solidFill>
                <a:srgbClr val="C00000"/>
              </a:solidFill>
            </a:endParaRPr>
          </a:p>
        </p:txBody>
      </p:sp>
      <p:sp>
        <p:nvSpPr>
          <p:cNvPr id="5" name="Segnaposto contenuto 2">
            <a:extLst>
              <a:ext uri="{FF2B5EF4-FFF2-40B4-BE49-F238E27FC236}">
                <a16:creationId xmlns:a16="http://schemas.microsoft.com/office/drawing/2014/main" id="{613BB783-228C-44C8-AA13-BD65BD5BD39C}"/>
              </a:ext>
            </a:extLst>
          </p:cNvPr>
          <p:cNvSpPr txBox="1">
            <a:spLocks/>
          </p:cNvSpPr>
          <p:nvPr/>
        </p:nvSpPr>
        <p:spPr>
          <a:xfrm>
            <a:off x="894183" y="2650906"/>
            <a:ext cx="10148987" cy="2396955"/>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C’è un bisogno effettivo di storia nel tempo presente, a cui gli storici universitari e non debbono rispondere, lavorando di concerto con altre professionalità e sperimentando nuovi linguaggi capaci di coinvolgere il pubblico nel “fare storia”. </a:t>
            </a:r>
          </a:p>
          <a:p>
            <a:r>
              <a:rPr lang="it-IT" sz="2200" dirty="0"/>
              <a:t>La domanda sociale di storia è concreta. </a:t>
            </a:r>
          </a:p>
          <a:p>
            <a:r>
              <a:rPr lang="it-IT" sz="2200" dirty="0"/>
              <a:t>Si tratta di comunicare in modo diverso i risultati della ricerca affinché circolino maggiormente ed in modo più efficace.</a:t>
            </a:r>
          </a:p>
        </p:txBody>
      </p:sp>
    </p:spTree>
    <p:extLst>
      <p:ext uri="{BB962C8B-B14F-4D97-AF65-F5344CB8AC3E}">
        <p14:creationId xmlns:p14="http://schemas.microsoft.com/office/powerpoint/2010/main" val="133976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A47976-271B-434B-8FD5-F09CFF3511A5}"/>
              </a:ext>
            </a:extLst>
          </p:cNvPr>
          <p:cNvSpPr>
            <a:spLocks noGrp="1"/>
          </p:cNvSpPr>
          <p:nvPr>
            <p:ph type="title"/>
          </p:nvPr>
        </p:nvSpPr>
        <p:spPr/>
        <p:txBody>
          <a:bodyPr/>
          <a:lstStyle/>
          <a:p>
            <a:r>
              <a:rPr lang="it-IT" b="1" dirty="0">
                <a:solidFill>
                  <a:srgbClr val="C00000"/>
                </a:solidFill>
              </a:rPr>
              <a:t>Premessa</a:t>
            </a:r>
          </a:p>
        </p:txBody>
      </p:sp>
      <p:sp>
        <p:nvSpPr>
          <p:cNvPr id="3" name="Segnaposto contenuto 2">
            <a:extLst>
              <a:ext uri="{FF2B5EF4-FFF2-40B4-BE49-F238E27FC236}">
                <a16:creationId xmlns:a16="http://schemas.microsoft.com/office/drawing/2014/main" id="{9329D120-D59D-4F1D-B633-AACEE545E307}"/>
              </a:ext>
            </a:extLst>
          </p:cNvPr>
          <p:cNvSpPr>
            <a:spLocks noGrp="1"/>
          </p:cNvSpPr>
          <p:nvPr>
            <p:ph idx="1"/>
          </p:nvPr>
        </p:nvSpPr>
        <p:spPr>
          <a:xfrm>
            <a:off x="912845" y="2443956"/>
            <a:ext cx="9369490" cy="2883824"/>
          </a:xfrm>
          <a:ln>
            <a:solidFill>
              <a:srgbClr val="C00000"/>
            </a:solidFill>
          </a:ln>
        </p:spPr>
        <p:txBody>
          <a:bodyPr>
            <a:normAutofit/>
          </a:bodyPr>
          <a:lstStyle/>
          <a:p>
            <a:pPr marL="0" indent="0" algn="ctr">
              <a:buNone/>
            </a:pPr>
            <a:r>
              <a:rPr lang="it-IT" dirty="0"/>
              <a:t>«La conoscenza storica e la sua pratica non possono limitarsi al mondo accademico e scientifico; sebbene esso rimanga il luogo della ricerca e dell’accreditamento di qualità, </a:t>
            </a:r>
            <a:r>
              <a:rPr lang="it-IT" dirty="0">
                <a:solidFill>
                  <a:srgbClr val="C00000"/>
                </a:solidFill>
              </a:rPr>
              <a:t>il “fare storia” riguarda una cerchia ampia di storici, professionali e non</a:t>
            </a:r>
            <a:r>
              <a:rPr lang="it-IT" dirty="0"/>
              <a:t>». </a:t>
            </a:r>
          </a:p>
          <a:p>
            <a:pPr marL="0" indent="0" algn="ctr">
              <a:buNone/>
            </a:pPr>
            <a:r>
              <a:rPr lang="it-IT" dirty="0"/>
              <a:t>(M. Ridolfi, </a:t>
            </a:r>
            <a:r>
              <a:rPr lang="it-IT" i="1" dirty="0"/>
              <a:t>Verso la Public History. Fare e raccontare storia nel tempo presente</a:t>
            </a:r>
            <a:r>
              <a:rPr lang="it-IT" dirty="0"/>
              <a:t>, Pisa, Pacini, 2017, p. 5)</a:t>
            </a:r>
            <a:endParaRPr lang="it-IT" sz="2200" dirty="0"/>
          </a:p>
        </p:txBody>
      </p:sp>
    </p:spTree>
    <p:extLst>
      <p:ext uri="{BB962C8B-B14F-4D97-AF65-F5344CB8AC3E}">
        <p14:creationId xmlns:p14="http://schemas.microsoft.com/office/powerpoint/2010/main" val="59816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A47976-271B-434B-8FD5-F09CFF3511A5}"/>
              </a:ext>
            </a:extLst>
          </p:cNvPr>
          <p:cNvSpPr>
            <a:spLocks noGrp="1"/>
          </p:cNvSpPr>
          <p:nvPr>
            <p:ph type="title"/>
          </p:nvPr>
        </p:nvSpPr>
        <p:spPr/>
        <p:txBody>
          <a:bodyPr/>
          <a:lstStyle/>
          <a:p>
            <a:r>
              <a:rPr lang="it-IT" b="1" dirty="0">
                <a:solidFill>
                  <a:srgbClr val="C00000"/>
                </a:solidFill>
              </a:rPr>
              <a:t>Che cos’è la Public History?</a:t>
            </a:r>
            <a:endParaRPr lang="it-IT" dirty="0">
              <a:solidFill>
                <a:srgbClr val="C00000"/>
              </a:solidFill>
            </a:endParaRPr>
          </a:p>
        </p:txBody>
      </p:sp>
      <p:sp>
        <p:nvSpPr>
          <p:cNvPr id="3" name="Segnaposto contenuto 2">
            <a:extLst>
              <a:ext uri="{FF2B5EF4-FFF2-40B4-BE49-F238E27FC236}">
                <a16:creationId xmlns:a16="http://schemas.microsoft.com/office/drawing/2014/main" id="{9329D120-D59D-4F1D-B633-AACEE545E307}"/>
              </a:ext>
            </a:extLst>
          </p:cNvPr>
          <p:cNvSpPr>
            <a:spLocks noGrp="1"/>
          </p:cNvSpPr>
          <p:nvPr>
            <p:ph idx="1"/>
          </p:nvPr>
        </p:nvSpPr>
        <p:spPr>
          <a:xfrm>
            <a:off x="912845" y="1690688"/>
            <a:ext cx="6738257" cy="795817"/>
          </a:xfrm>
          <a:ln>
            <a:noFill/>
          </a:ln>
        </p:spPr>
        <p:txBody>
          <a:bodyPr>
            <a:normAutofit/>
          </a:bodyPr>
          <a:lstStyle/>
          <a:p>
            <a:pPr marL="0" indent="0">
              <a:buNone/>
            </a:pPr>
            <a:r>
              <a:rPr lang="it-IT" sz="2200" dirty="0"/>
              <a:t>Gli esperti del settore dicono che è facile da praticare, ma difficile da definire. </a:t>
            </a:r>
          </a:p>
        </p:txBody>
      </p:sp>
      <p:sp>
        <p:nvSpPr>
          <p:cNvPr id="4" name="Segnaposto contenuto 2">
            <a:extLst>
              <a:ext uri="{FF2B5EF4-FFF2-40B4-BE49-F238E27FC236}">
                <a16:creationId xmlns:a16="http://schemas.microsoft.com/office/drawing/2014/main" id="{14CF4F72-FDAE-4AB5-AF10-8B722F310303}"/>
              </a:ext>
            </a:extLst>
          </p:cNvPr>
          <p:cNvSpPr txBox="1">
            <a:spLocks/>
          </p:cNvSpPr>
          <p:nvPr/>
        </p:nvSpPr>
        <p:spPr>
          <a:xfrm>
            <a:off x="912844" y="2627755"/>
            <a:ext cx="6215744" cy="136789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Il fondatore della PH, </a:t>
            </a:r>
            <a:r>
              <a:rPr lang="it-IT" sz="2200" b="1" dirty="0"/>
              <a:t>Robert </a:t>
            </a:r>
            <a:r>
              <a:rPr lang="it-IT" sz="2200" b="1" dirty="0" err="1"/>
              <a:t>Kelley</a:t>
            </a:r>
            <a:r>
              <a:rPr lang="it-IT" sz="2200" b="1" dirty="0"/>
              <a:t> </a:t>
            </a:r>
            <a:r>
              <a:rPr lang="it-IT" sz="2200" dirty="0"/>
              <a:t>nel 1978 ha definito la Public History come quell’«employment of </a:t>
            </a:r>
            <a:r>
              <a:rPr lang="it-IT" sz="2200" dirty="0" err="1"/>
              <a:t>historians</a:t>
            </a:r>
            <a:r>
              <a:rPr lang="it-IT" sz="2200" dirty="0"/>
              <a:t> and the historical method </a:t>
            </a:r>
            <a:r>
              <a:rPr lang="it-IT" sz="2200" dirty="0" err="1">
                <a:solidFill>
                  <a:srgbClr val="C00000"/>
                </a:solidFill>
              </a:rPr>
              <a:t>outside</a:t>
            </a:r>
            <a:r>
              <a:rPr lang="it-IT" sz="2200" dirty="0">
                <a:solidFill>
                  <a:srgbClr val="C00000"/>
                </a:solidFill>
              </a:rPr>
              <a:t> of </a:t>
            </a:r>
            <a:r>
              <a:rPr lang="it-IT" sz="2200" dirty="0" err="1">
                <a:solidFill>
                  <a:srgbClr val="C00000"/>
                </a:solidFill>
              </a:rPr>
              <a:t>academia</a:t>
            </a:r>
            <a:r>
              <a:rPr lang="it-IT" sz="2200" dirty="0"/>
              <a:t>».</a:t>
            </a:r>
          </a:p>
        </p:txBody>
      </p:sp>
      <p:sp>
        <p:nvSpPr>
          <p:cNvPr id="5" name="Segnaposto contenuto 2">
            <a:extLst>
              <a:ext uri="{FF2B5EF4-FFF2-40B4-BE49-F238E27FC236}">
                <a16:creationId xmlns:a16="http://schemas.microsoft.com/office/drawing/2014/main" id="{589DC1BA-E8A9-495E-AA28-B4A73B2881E9}"/>
              </a:ext>
            </a:extLst>
          </p:cNvPr>
          <p:cNvSpPr txBox="1">
            <a:spLocks/>
          </p:cNvSpPr>
          <p:nvPr/>
        </p:nvSpPr>
        <p:spPr>
          <a:xfrm>
            <a:off x="912844" y="4136903"/>
            <a:ext cx="7176797" cy="212393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Nel 2007 il </a:t>
            </a:r>
            <a:r>
              <a:rPr lang="it-IT" sz="2200" b="1" dirty="0"/>
              <a:t>National Council of Public History </a:t>
            </a:r>
            <a:r>
              <a:rPr lang="it-IT" sz="2200" dirty="0"/>
              <a:t>(NCPH) ha proposto una nuova definizione di Public History: «a </a:t>
            </a:r>
            <a:r>
              <a:rPr lang="it-IT" sz="2200" dirty="0" err="1">
                <a:solidFill>
                  <a:srgbClr val="C00000"/>
                </a:solidFill>
              </a:rPr>
              <a:t>movement</a:t>
            </a:r>
            <a:r>
              <a:rPr lang="it-IT" sz="2200" dirty="0"/>
              <a:t>, </a:t>
            </a:r>
            <a:r>
              <a:rPr lang="it-IT" sz="2200" dirty="0" err="1">
                <a:solidFill>
                  <a:srgbClr val="C00000"/>
                </a:solidFill>
              </a:rPr>
              <a:t>methodology</a:t>
            </a:r>
            <a:r>
              <a:rPr lang="it-IT" sz="2200" dirty="0"/>
              <a:t>, and </a:t>
            </a:r>
            <a:r>
              <a:rPr lang="it-IT" sz="2200" dirty="0">
                <a:solidFill>
                  <a:srgbClr val="C00000"/>
                </a:solidFill>
              </a:rPr>
              <a:t>approach</a:t>
            </a:r>
            <a:r>
              <a:rPr lang="it-IT" sz="2200" dirty="0"/>
              <a:t> </a:t>
            </a:r>
            <a:r>
              <a:rPr lang="it-IT" sz="2200" dirty="0" err="1"/>
              <a:t>that</a:t>
            </a:r>
            <a:r>
              <a:rPr lang="it-IT" sz="2200" dirty="0"/>
              <a:t> </a:t>
            </a:r>
            <a:r>
              <a:rPr lang="it-IT" sz="2200" dirty="0" err="1"/>
              <a:t>promotes</a:t>
            </a:r>
            <a:r>
              <a:rPr lang="it-IT" sz="2200" dirty="0"/>
              <a:t> the collaborative study and practice of history; </a:t>
            </a:r>
            <a:r>
              <a:rPr lang="it-IT" sz="2200" dirty="0" err="1"/>
              <a:t>its</a:t>
            </a:r>
            <a:r>
              <a:rPr lang="it-IT" sz="2200" dirty="0"/>
              <a:t> </a:t>
            </a:r>
            <a:r>
              <a:rPr lang="it-IT" sz="2200" dirty="0" err="1"/>
              <a:t>practitioners</a:t>
            </a:r>
            <a:r>
              <a:rPr lang="it-IT" sz="2200" dirty="0"/>
              <a:t> </a:t>
            </a:r>
            <a:r>
              <a:rPr lang="it-IT" sz="2200" dirty="0" err="1"/>
              <a:t>embrace</a:t>
            </a:r>
            <a:r>
              <a:rPr lang="it-IT" sz="2200" dirty="0"/>
              <a:t> a mission to make </a:t>
            </a:r>
            <a:r>
              <a:rPr lang="it-IT" sz="2200" dirty="0" err="1"/>
              <a:t>their</a:t>
            </a:r>
            <a:r>
              <a:rPr lang="it-IT" sz="2200" dirty="0"/>
              <a:t> special insights </a:t>
            </a:r>
            <a:r>
              <a:rPr lang="it-IT" sz="2200" dirty="0" err="1"/>
              <a:t>accessible</a:t>
            </a:r>
            <a:r>
              <a:rPr lang="it-IT" sz="2200" dirty="0"/>
              <a:t> and </a:t>
            </a:r>
            <a:r>
              <a:rPr lang="it-IT" sz="2200" dirty="0" err="1"/>
              <a:t>useful</a:t>
            </a:r>
            <a:r>
              <a:rPr lang="it-IT" sz="2200" dirty="0"/>
              <a:t> to the public» (</a:t>
            </a:r>
            <a:r>
              <a:rPr lang="it-IT" sz="2200" dirty="0" err="1"/>
              <a:t>Cauvin</a:t>
            </a:r>
            <a:r>
              <a:rPr lang="it-IT" sz="2200" dirty="0"/>
              <a:t>, </a:t>
            </a:r>
            <a:r>
              <a:rPr lang="it-IT" sz="2200" i="1" dirty="0"/>
              <a:t>Public History. A </a:t>
            </a:r>
            <a:r>
              <a:rPr lang="it-IT" sz="2200" i="1" dirty="0" err="1"/>
              <a:t>texbook</a:t>
            </a:r>
            <a:r>
              <a:rPr lang="it-IT" sz="2200" i="1" dirty="0"/>
              <a:t> of </a:t>
            </a:r>
            <a:r>
              <a:rPr lang="it-IT" sz="2200" i="1" dirty="0" err="1"/>
              <a:t>Practise</a:t>
            </a:r>
            <a:r>
              <a:rPr lang="it-IT" sz="2200" dirty="0"/>
              <a:t>, New York-London, </a:t>
            </a:r>
            <a:r>
              <a:rPr lang="it-IT" sz="2200" dirty="0" err="1"/>
              <a:t>Routledge</a:t>
            </a:r>
            <a:r>
              <a:rPr lang="it-IT" sz="2200" dirty="0"/>
              <a:t>, 2022, p. 11)</a:t>
            </a:r>
          </a:p>
        </p:txBody>
      </p:sp>
      <p:pic>
        <p:nvPicPr>
          <p:cNvPr id="1028" name="Picture 4" descr="ncph">
            <a:extLst>
              <a:ext uri="{FF2B5EF4-FFF2-40B4-BE49-F238E27FC236}">
                <a16:creationId xmlns:a16="http://schemas.microsoft.com/office/drawing/2014/main" id="{F98C1EEF-1547-49FE-9F92-1444529F8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470" y="4065030"/>
            <a:ext cx="2299314" cy="2295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ncph.org/wp-content/uploads/2009/12/awards-robert-kelley.jpg">
            <a:extLst>
              <a:ext uri="{FF2B5EF4-FFF2-40B4-BE49-F238E27FC236}">
                <a16:creationId xmlns:a16="http://schemas.microsoft.com/office/drawing/2014/main" id="{8494DD1F-F329-4208-AB54-6C63AD790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9470" y="1061751"/>
            <a:ext cx="211455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08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wheel(1)">
                                      <p:cBhvr>
                                        <p:cTn id="23" dur="20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circle(in)">
                                      <p:cBhvr>
                                        <p:cTn id="3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14CF4F72-FDAE-4AB5-AF10-8B722F310303}"/>
              </a:ext>
            </a:extLst>
          </p:cNvPr>
          <p:cNvSpPr txBox="1">
            <a:spLocks/>
          </p:cNvSpPr>
          <p:nvPr/>
        </p:nvSpPr>
        <p:spPr>
          <a:xfrm>
            <a:off x="838200" y="2542721"/>
            <a:ext cx="6523653" cy="233718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Secondo </a:t>
            </a:r>
            <a:r>
              <a:rPr lang="it-IT" sz="2200" b="1" dirty="0"/>
              <a:t>Thomas </a:t>
            </a:r>
            <a:r>
              <a:rPr lang="it-IT" sz="2200" b="1" dirty="0" err="1"/>
              <a:t>Cauvin</a:t>
            </a:r>
            <a:r>
              <a:rPr lang="it-IT" sz="2200" b="1" dirty="0"/>
              <a:t> </a:t>
            </a:r>
            <a:r>
              <a:rPr lang="it-IT" sz="2200" dirty="0"/>
              <a:t>la PH è «a </a:t>
            </a:r>
            <a:r>
              <a:rPr lang="it-IT" sz="2200" dirty="0" err="1">
                <a:solidFill>
                  <a:srgbClr val="C00000"/>
                </a:solidFill>
              </a:rPr>
              <a:t>process</a:t>
            </a:r>
            <a:r>
              <a:rPr lang="it-IT" sz="2200" dirty="0"/>
              <a:t> </a:t>
            </a:r>
            <a:r>
              <a:rPr lang="it-IT" sz="2200" dirty="0" err="1"/>
              <a:t>that</a:t>
            </a:r>
            <a:r>
              <a:rPr lang="it-IT" sz="2200" dirty="0"/>
              <a:t> </a:t>
            </a:r>
            <a:r>
              <a:rPr lang="it-IT" sz="2200" dirty="0" err="1"/>
              <a:t>includes</a:t>
            </a:r>
            <a:r>
              <a:rPr lang="it-IT" sz="2200" dirty="0"/>
              <a:t> </a:t>
            </a:r>
            <a:r>
              <a:rPr lang="it-IT" sz="2200" dirty="0" err="1"/>
              <a:t>distinct</a:t>
            </a:r>
            <a:r>
              <a:rPr lang="it-IT" sz="2200" dirty="0"/>
              <a:t> </a:t>
            </a:r>
            <a:r>
              <a:rPr lang="it-IT" sz="2200" dirty="0" err="1"/>
              <a:t>but</a:t>
            </a:r>
            <a:r>
              <a:rPr lang="it-IT" sz="2200" dirty="0"/>
              <a:t> </a:t>
            </a:r>
            <a:r>
              <a:rPr lang="it-IT" sz="2200" dirty="0" err="1"/>
              <a:t>connected</a:t>
            </a:r>
            <a:r>
              <a:rPr lang="it-IT" sz="2200" dirty="0"/>
              <a:t> </a:t>
            </a:r>
            <a:r>
              <a:rPr lang="it-IT" sz="2200" dirty="0" err="1"/>
              <a:t>pratices</a:t>
            </a:r>
            <a:r>
              <a:rPr lang="it-IT" sz="2200" dirty="0"/>
              <a:t>»:</a:t>
            </a:r>
          </a:p>
          <a:p>
            <a:pPr lvl="0">
              <a:buFontTx/>
              <a:buChar char="-"/>
            </a:pPr>
            <a:r>
              <a:rPr lang="it-IT" sz="2200" dirty="0" err="1"/>
              <a:t>creating</a:t>
            </a:r>
            <a:r>
              <a:rPr lang="it-IT" sz="2200" dirty="0"/>
              <a:t> and managing </a:t>
            </a:r>
            <a:r>
              <a:rPr lang="it-IT" sz="2200" dirty="0" err="1"/>
              <a:t>sources</a:t>
            </a:r>
            <a:r>
              <a:rPr lang="it-IT" sz="2200" dirty="0"/>
              <a:t>,</a:t>
            </a:r>
          </a:p>
          <a:p>
            <a:pPr lvl="0">
              <a:buFontTx/>
              <a:buChar char="-"/>
            </a:pPr>
            <a:r>
              <a:rPr lang="it-IT" sz="2200" dirty="0" err="1"/>
              <a:t>interpreting</a:t>
            </a:r>
            <a:r>
              <a:rPr lang="it-IT" sz="2200" dirty="0"/>
              <a:t> history,</a:t>
            </a:r>
          </a:p>
          <a:p>
            <a:pPr lvl="0">
              <a:buFontTx/>
              <a:buChar char="-"/>
            </a:pPr>
            <a:r>
              <a:rPr lang="it-IT" sz="2200" dirty="0" err="1"/>
              <a:t>communicate</a:t>
            </a:r>
            <a:r>
              <a:rPr lang="it-IT" sz="2200" dirty="0"/>
              <a:t> to large, </a:t>
            </a:r>
            <a:r>
              <a:rPr lang="it-IT" sz="2200" dirty="0" err="1"/>
              <a:t>often</a:t>
            </a:r>
            <a:r>
              <a:rPr lang="it-IT" sz="2200" dirty="0"/>
              <a:t> non-</a:t>
            </a:r>
            <a:r>
              <a:rPr lang="it-IT" sz="2200" dirty="0" err="1"/>
              <a:t>academic</a:t>
            </a:r>
            <a:r>
              <a:rPr lang="it-IT" sz="2200" dirty="0"/>
              <a:t> </a:t>
            </a:r>
            <a:r>
              <a:rPr lang="it-IT" sz="2200" dirty="0" err="1"/>
              <a:t>audiences</a:t>
            </a:r>
            <a:r>
              <a:rPr lang="it-IT" sz="2200" dirty="0"/>
              <a:t> </a:t>
            </a:r>
            <a:r>
              <a:rPr lang="it-IT" sz="2200" dirty="0" err="1"/>
              <a:t>through</a:t>
            </a:r>
            <a:r>
              <a:rPr lang="it-IT" sz="2200" dirty="0"/>
              <a:t> multiple media.</a:t>
            </a:r>
          </a:p>
          <a:p>
            <a:endParaRPr lang="it-IT" sz="2200" dirty="0"/>
          </a:p>
        </p:txBody>
      </p:sp>
      <p:sp>
        <p:nvSpPr>
          <p:cNvPr id="10" name="Segnaposto contenuto 2">
            <a:extLst>
              <a:ext uri="{FF2B5EF4-FFF2-40B4-BE49-F238E27FC236}">
                <a16:creationId xmlns:a16="http://schemas.microsoft.com/office/drawing/2014/main" id="{7256CB18-FB0D-405D-9141-08196D8A6EA4}"/>
              </a:ext>
            </a:extLst>
          </p:cNvPr>
          <p:cNvSpPr txBox="1">
            <a:spLocks/>
          </p:cNvSpPr>
          <p:nvPr/>
        </p:nvSpPr>
        <p:spPr>
          <a:xfrm>
            <a:off x="838200" y="530249"/>
            <a:ext cx="7559351" cy="155458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Nel 2011 l’</a:t>
            </a:r>
            <a:r>
              <a:rPr lang="it-IT" sz="2200" b="1" dirty="0"/>
              <a:t>International Federation for Public History </a:t>
            </a:r>
            <a:r>
              <a:rPr lang="it-IT" sz="2200" dirty="0"/>
              <a:t>(IFPH) ha sottolineato come la Public History sia «a field in the historical sciences made up of </a:t>
            </a:r>
            <a:r>
              <a:rPr lang="it-IT" sz="2200" dirty="0" err="1"/>
              <a:t>professionals</a:t>
            </a:r>
            <a:r>
              <a:rPr lang="it-IT" sz="2200" dirty="0"/>
              <a:t> </a:t>
            </a:r>
            <a:r>
              <a:rPr lang="it-IT" sz="2200" dirty="0" err="1"/>
              <a:t>who</a:t>
            </a:r>
            <a:r>
              <a:rPr lang="it-IT" sz="2200" dirty="0"/>
              <a:t> </a:t>
            </a:r>
            <a:r>
              <a:rPr lang="it-IT" sz="2200" dirty="0" err="1"/>
              <a:t>undertake</a:t>
            </a:r>
            <a:r>
              <a:rPr lang="it-IT" sz="2200" dirty="0"/>
              <a:t> historical work in a </a:t>
            </a:r>
            <a:r>
              <a:rPr lang="it-IT" sz="2200" dirty="0" err="1">
                <a:solidFill>
                  <a:srgbClr val="C00000"/>
                </a:solidFill>
              </a:rPr>
              <a:t>variety</a:t>
            </a:r>
            <a:r>
              <a:rPr lang="it-IT" sz="2200" dirty="0">
                <a:solidFill>
                  <a:srgbClr val="C00000"/>
                </a:solidFill>
              </a:rPr>
              <a:t> of public and private setting </a:t>
            </a:r>
            <a:r>
              <a:rPr lang="it-IT" sz="2200" dirty="0"/>
              <a:t>for </a:t>
            </a:r>
            <a:r>
              <a:rPr lang="it-IT" sz="2200" dirty="0" err="1">
                <a:solidFill>
                  <a:srgbClr val="C00000"/>
                </a:solidFill>
              </a:rPr>
              <a:t>different</a:t>
            </a:r>
            <a:r>
              <a:rPr lang="it-IT" sz="2200" dirty="0">
                <a:solidFill>
                  <a:srgbClr val="C00000"/>
                </a:solidFill>
              </a:rPr>
              <a:t> </a:t>
            </a:r>
            <a:r>
              <a:rPr lang="it-IT" sz="2200" dirty="0" err="1">
                <a:solidFill>
                  <a:srgbClr val="C00000"/>
                </a:solidFill>
              </a:rPr>
              <a:t>kinds</a:t>
            </a:r>
            <a:r>
              <a:rPr lang="it-IT" sz="2200" dirty="0">
                <a:solidFill>
                  <a:srgbClr val="C00000"/>
                </a:solidFill>
              </a:rPr>
              <a:t> of audience </a:t>
            </a:r>
            <a:r>
              <a:rPr lang="it-IT" sz="2200" dirty="0"/>
              <a:t>worldwide» (ibid.)</a:t>
            </a:r>
          </a:p>
        </p:txBody>
      </p:sp>
      <p:pic>
        <p:nvPicPr>
          <p:cNvPr id="2050" name="Picture 2" descr="International Federation for Public History – IFPH – Digital &amp; Public  History">
            <a:extLst>
              <a:ext uri="{FF2B5EF4-FFF2-40B4-BE49-F238E27FC236}">
                <a16:creationId xmlns:a16="http://schemas.microsoft.com/office/drawing/2014/main" id="{59EED24E-C4DC-4192-BD3E-D61905865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447189"/>
            <a:ext cx="21336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a:extLst>
              <a:ext uri="{FF2B5EF4-FFF2-40B4-BE49-F238E27FC236}">
                <a16:creationId xmlns:a16="http://schemas.microsoft.com/office/drawing/2014/main" id="{012DD752-1223-456D-9468-F27E41C676A5}"/>
              </a:ext>
            </a:extLst>
          </p:cNvPr>
          <p:cNvPicPr>
            <a:picLocks noChangeAspect="1"/>
          </p:cNvPicPr>
          <p:nvPr/>
        </p:nvPicPr>
        <p:blipFill rotWithShape="1">
          <a:blip r:embed="rId3">
            <a:extLst>
              <a:ext uri="{28A0092B-C50C-407E-A947-70E740481C1C}">
                <a14:useLocalDpi xmlns:a14="http://schemas.microsoft.com/office/drawing/2010/main" val="0"/>
              </a:ext>
            </a:extLst>
          </a:blip>
          <a:srcRect l="1882"/>
          <a:stretch/>
        </p:blipFill>
        <p:spPr>
          <a:xfrm>
            <a:off x="7632441" y="2540324"/>
            <a:ext cx="4344292" cy="3627434"/>
          </a:xfrm>
          <a:prstGeom prst="rect">
            <a:avLst/>
          </a:prstGeom>
          <a:ln>
            <a:solidFill>
              <a:schemeClr val="accent6"/>
            </a:solidFill>
          </a:ln>
        </p:spPr>
      </p:pic>
      <p:sp>
        <p:nvSpPr>
          <p:cNvPr id="15" name="Segnaposto contenuto 2">
            <a:extLst>
              <a:ext uri="{FF2B5EF4-FFF2-40B4-BE49-F238E27FC236}">
                <a16:creationId xmlns:a16="http://schemas.microsoft.com/office/drawing/2014/main" id="{BCBEFE10-9751-4003-B282-BF49B5481C5E}"/>
              </a:ext>
            </a:extLst>
          </p:cNvPr>
          <p:cNvSpPr txBox="1">
            <a:spLocks/>
          </p:cNvSpPr>
          <p:nvPr/>
        </p:nvSpPr>
        <p:spPr>
          <a:xfrm>
            <a:off x="838200" y="5148454"/>
            <a:ext cx="6523653" cy="93510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Una delle chiavi di volta della Public History è l’</a:t>
            </a:r>
            <a:r>
              <a:rPr lang="it-IT" sz="2200" b="1" dirty="0">
                <a:solidFill>
                  <a:srgbClr val="C00000"/>
                </a:solidFill>
              </a:rPr>
              <a:t>elemento partecipativo</a:t>
            </a:r>
            <a:r>
              <a:rPr lang="it-IT" sz="2200" dirty="0"/>
              <a:t>. </a:t>
            </a:r>
          </a:p>
        </p:txBody>
      </p:sp>
    </p:spTree>
    <p:extLst>
      <p:ext uri="{BB962C8B-B14F-4D97-AF65-F5344CB8AC3E}">
        <p14:creationId xmlns:p14="http://schemas.microsoft.com/office/powerpoint/2010/main" val="379439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build="p"/>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2">
            <a:extLst>
              <a:ext uri="{FF2B5EF4-FFF2-40B4-BE49-F238E27FC236}">
                <a16:creationId xmlns:a16="http://schemas.microsoft.com/office/drawing/2014/main" id="{7256CB18-FB0D-405D-9141-08196D8A6EA4}"/>
              </a:ext>
            </a:extLst>
          </p:cNvPr>
          <p:cNvSpPr txBox="1">
            <a:spLocks/>
          </p:cNvSpPr>
          <p:nvPr/>
        </p:nvSpPr>
        <p:spPr>
          <a:xfrm>
            <a:off x="838200" y="530249"/>
            <a:ext cx="7475375" cy="194236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«Il principale obiettivo della disciplina – scrive </a:t>
            </a:r>
            <a:r>
              <a:rPr lang="it-IT" sz="2200" b="1" dirty="0"/>
              <a:t>Monica Dati </a:t>
            </a:r>
            <a:r>
              <a:rPr lang="it-IT" sz="2200" dirty="0"/>
              <a:t>– è mettere in pratica un </a:t>
            </a:r>
            <a:r>
              <a:rPr lang="it-IT" sz="2200" dirty="0">
                <a:solidFill>
                  <a:srgbClr val="C00000"/>
                </a:solidFill>
              </a:rPr>
              <a:t>dialogo tra interlocutori diversi </a:t>
            </a:r>
            <a:r>
              <a:rPr lang="it-IT" sz="2200" dirty="0"/>
              <a:t>per stabilire una conoscenza diffusa e condivisa del passato, per valorizzare la storia e l’importanza di </a:t>
            </a:r>
            <a:r>
              <a:rPr lang="it-IT" sz="2200" dirty="0">
                <a:solidFill>
                  <a:srgbClr val="C00000"/>
                </a:solidFill>
              </a:rPr>
              <a:t>“pensare storicamente”</a:t>
            </a:r>
            <a:r>
              <a:rPr lang="it-IT" sz="2200" dirty="0"/>
              <a:t>, </a:t>
            </a:r>
            <a:r>
              <a:rPr lang="it-IT" sz="2200" dirty="0">
                <a:solidFill>
                  <a:srgbClr val="C00000"/>
                </a:solidFill>
              </a:rPr>
              <a:t>“ritenuto un pensare utile per tutta la collettività”</a:t>
            </a:r>
            <a:r>
              <a:rPr lang="it-IT" sz="2200" dirty="0"/>
              <a:t>» (M. Dati, p. 9).</a:t>
            </a:r>
          </a:p>
        </p:txBody>
      </p:sp>
      <p:sp>
        <p:nvSpPr>
          <p:cNvPr id="2" name="CasellaDiTesto 1">
            <a:extLst>
              <a:ext uri="{FF2B5EF4-FFF2-40B4-BE49-F238E27FC236}">
                <a16:creationId xmlns:a16="http://schemas.microsoft.com/office/drawing/2014/main" id="{59AA5D74-82AE-4C75-BFE5-C5FA93C87FAE}"/>
              </a:ext>
            </a:extLst>
          </p:cNvPr>
          <p:cNvSpPr txBox="1"/>
          <p:nvPr/>
        </p:nvSpPr>
        <p:spPr>
          <a:xfrm>
            <a:off x="8920065" y="3696510"/>
            <a:ext cx="2801765" cy="1200329"/>
          </a:xfrm>
          <a:prstGeom prst="rect">
            <a:avLst/>
          </a:prstGeom>
          <a:noFill/>
        </p:spPr>
        <p:txBody>
          <a:bodyPr wrap="square" rtlCol="0">
            <a:spAutoFit/>
          </a:bodyPr>
          <a:lstStyle/>
          <a:p>
            <a:r>
              <a:rPr lang="it-IT" dirty="0">
                <a:hlinkClick r:id="rId2"/>
              </a:rPr>
              <a:t>https://books.fupress.com/catalogue/la-ipublic-historyi-tra-scuola-universit-e-territorio/10643</a:t>
            </a:r>
            <a:endParaRPr lang="it-IT" dirty="0"/>
          </a:p>
        </p:txBody>
      </p:sp>
      <p:pic>
        <p:nvPicPr>
          <p:cNvPr id="5" name="Immagine 4">
            <a:extLst>
              <a:ext uri="{FF2B5EF4-FFF2-40B4-BE49-F238E27FC236}">
                <a16:creationId xmlns:a16="http://schemas.microsoft.com/office/drawing/2014/main" id="{31DC946F-93B5-4469-91B6-93199642059E}"/>
              </a:ext>
            </a:extLst>
          </p:cNvPr>
          <p:cNvPicPr>
            <a:picLocks noChangeAspect="1"/>
          </p:cNvPicPr>
          <p:nvPr/>
        </p:nvPicPr>
        <p:blipFill rotWithShape="1">
          <a:blip r:embed="rId3">
            <a:extLst>
              <a:ext uri="{28A0092B-C50C-407E-A947-70E740481C1C}">
                <a14:useLocalDpi xmlns:a14="http://schemas.microsoft.com/office/drawing/2010/main" val="0"/>
              </a:ext>
            </a:extLst>
          </a:blip>
          <a:srcRect l="3897" t="1918"/>
          <a:stretch/>
        </p:blipFill>
        <p:spPr>
          <a:xfrm>
            <a:off x="9125339" y="530249"/>
            <a:ext cx="2080726" cy="3077182"/>
          </a:xfrm>
          <a:prstGeom prst="rect">
            <a:avLst/>
          </a:prstGeom>
        </p:spPr>
      </p:pic>
      <p:sp>
        <p:nvSpPr>
          <p:cNvPr id="11" name="Segnaposto contenuto 2">
            <a:extLst>
              <a:ext uri="{FF2B5EF4-FFF2-40B4-BE49-F238E27FC236}">
                <a16:creationId xmlns:a16="http://schemas.microsoft.com/office/drawing/2014/main" id="{AA7C14ED-1C7D-4189-9AF2-6494B88BEB97}"/>
              </a:ext>
            </a:extLst>
          </p:cNvPr>
          <p:cNvSpPr txBox="1">
            <a:spLocks/>
          </p:cNvSpPr>
          <p:nvPr/>
        </p:nvSpPr>
        <p:spPr>
          <a:xfrm>
            <a:off x="838200" y="2954476"/>
            <a:ext cx="7475375" cy="248527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i="1" dirty="0">
                <a:solidFill>
                  <a:srgbClr val="C00000"/>
                </a:solidFill>
              </a:rPr>
              <a:t>First the public</a:t>
            </a:r>
            <a:r>
              <a:rPr lang="it-IT" sz="2200" dirty="0"/>
              <a:t>: </a:t>
            </a:r>
          </a:p>
          <a:p>
            <a:pPr>
              <a:buFontTx/>
              <a:buChar char="-"/>
            </a:pPr>
            <a:r>
              <a:rPr lang="it-IT" sz="2200" dirty="0"/>
              <a:t>il pubblico o l’utente si profila come </a:t>
            </a:r>
            <a:r>
              <a:rPr lang="it-IT" sz="2200" dirty="0">
                <a:solidFill>
                  <a:srgbClr val="C00000"/>
                </a:solidFill>
              </a:rPr>
              <a:t>co-autore</a:t>
            </a:r>
            <a:r>
              <a:rPr lang="it-IT" sz="2200" dirty="0"/>
              <a:t>, interlocutore e collaboratore delle iniziative di Public History proposte (</a:t>
            </a:r>
            <a:r>
              <a:rPr lang="it-IT" sz="2200" dirty="0">
                <a:latin typeface="Century Gothic" panose="020B0502020202020204" pitchFamily="34" charset="0"/>
              </a:rPr>
              <a:t>≠ </a:t>
            </a:r>
            <a:r>
              <a:rPr lang="it-IT" sz="2200" dirty="0"/>
              <a:t>pubblico mero ricevente del contenuto storico). </a:t>
            </a:r>
          </a:p>
          <a:p>
            <a:pPr>
              <a:buFontTx/>
              <a:buChar char="-"/>
            </a:pPr>
            <a:r>
              <a:rPr lang="it-IT" sz="2200" dirty="0"/>
              <a:t>Il public </a:t>
            </a:r>
            <a:r>
              <a:rPr lang="it-IT" sz="2200" dirty="0" err="1"/>
              <a:t>historian</a:t>
            </a:r>
            <a:r>
              <a:rPr lang="it-IT" sz="2200" dirty="0"/>
              <a:t> deve avere capacità di rivolgersi a nuovi interlocutori con modalità diverse dalle vecchie pratiche narrative (</a:t>
            </a:r>
            <a:r>
              <a:rPr lang="it-IT" sz="2200" dirty="0">
                <a:solidFill>
                  <a:srgbClr val="C00000"/>
                </a:solidFill>
              </a:rPr>
              <a:t>public engagement</a:t>
            </a:r>
            <a:r>
              <a:rPr lang="it-IT" sz="2200" dirty="0"/>
              <a:t>).</a:t>
            </a:r>
          </a:p>
        </p:txBody>
      </p:sp>
    </p:spTree>
    <p:extLst>
      <p:ext uri="{BB962C8B-B14F-4D97-AF65-F5344CB8AC3E}">
        <p14:creationId xmlns:p14="http://schemas.microsoft.com/office/powerpoint/2010/main" val="14016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 grpId="0"/>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2">
            <a:extLst>
              <a:ext uri="{FF2B5EF4-FFF2-40B4-BE49-F238E27FC236}">
                <a16:creationId xmlns:a16="http://schemas.microsoft.com/office/drawing/2014/main" id="{7256CB18-FB0D-405D-9141-08196D8A6EA4}"/>
              </a:ext>
            </a:extLst>
          </p:cNvPr>
          <p:cNvSpPr txBox="1">
            <a:spLocks/>
          </p:cNvSpPr>
          <p:nvPr/>
        </p:nvSpPr>
        <p:spPr>
          <a:xfrm>
            <a:off x="838200" y="530249"/>
            <a:ext cx="7475375" cy="165311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Secondo </a:t>
            </a:r>
            <a:r>
              <a:rPr lang="it-IT" sz="2200" b="1" dirty="0"/>
              <a:t>Serge Noiret </a:t>
            </a:r>
            <a:r>
              <a:rPr lang="it-IT" sz="2200" dirty="0"/>
              <a:t>la PH si può considerare come quel particolare tipo di approccio al passato che assomma in sé una vasta gamma di pratiche, le quali hanno per obiettivo la diffusione della </a:t>
            </a:r>
            <a:r>
              <a:rPr lang="it-IT" sz="2200" b="1" dirty="0">
                <a:solidFill>
                  <a:srgbClr val="C00000"/>
                </a:solidFill>
              </a:rPr>
              <a:t>storia</a:t>
            </a:r>
            <a:r>
              <a:rPr lang="it-IT" sz="2200" dirty="0"/>
              <a:t> e della </a:t>
            </a:r>
            <a:r>
              <a:rPr lang="it-IT" sz="2200" b="1" dirty="0">
                <a:solidFill>
                  <a:srgbClr val="C00000"/>
                </a:solidFill>
              </a:rPr>
              <a:t>memoria</a:t>
            </a:r>
            <a:r>
              <a:rPr lang="it-IT" sz="2200" dirty="0"/>
              <a:t> verso pubblici e comunità diversificate di non specialisti.</a:t>
            </a:r>
          </a:p>
          <a:p>
            <a:endParaRPr lang="it-IT" sz="2200" dirty="0"/>
          </a:p>
        </p:txBody>
      </p:sp>
      <p:sp>
        <p:nvSpPr>
          <p:cNvPr id="11" name="Segnaposto contenuto 2">
            <a:extLst>
              <a:ext uri="{FF2B5EF4-FFF2-40B4-BE49-F238E27FC236}">
                <a16:creationId xmlns:a16="http://schemas.microsoft.com/office/drawing/2014/main" id="{AA7C14ED-1C7D-4189-9AF2-6494B88BEB97}"/>
              </a:ext>
            </a:extLst>
          </p:cNvPr>
          <p:cNvSpPr txBox="1">
            <a:spLocks/>
          </p:cNvSpPr>
          <p:nvPr/>
        </p:nvSpPr>
        <p:spPr>
          <a:xfrm>
            <a:off x="754225" y="2422631"/>
            <a:ext cx="7475375" cy="111367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Il concetto di storia e quello di memoria spesso sono confusi e utilizzati in modo intercambiabile, ma sono cose diverse, anche se entrambi riguardano il passato.</a:t>
            </a:r>
          </a:p>
        </p:txBody>
      </p:sp>
      <p:pic>
        <p:nvPicPr>
          <p:cNvPr id="3074" name="Picture 2" descr="Serge Noiret – Fondazione Palazzo Ducale">
            <a:extLst>
              <a:ext uri="{FF2B5EF4-FFF2-40B4-BE49-F238E27FC236}">
                <a16:creationId xmlns:a16="http://schemas.microsoft.com/office/drawing/2014/main" id="{E2EFD650-C536-4016-A5E3-EAAB643CA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470" y="640485"/>
            <a:ext cx="2676330" cy="267633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graphicFrame>
        <p:nvGraphicFramePr>
          <p:cNvPr id="3" name="Tabella 2">
            <a:extLst>
              <a:ext uri="{FF2B5EF4-FFF2-40B4-BE49-F238E27FC236}">
                <a16:creationId xmlns:a16="http://schemas.microsoft.com/office/drawing/2014/main" id="{A9B574DE-B52A-444D-9AF8-DB240466C788}"/>
              </a:ext>
            </a:extLst>
          </p:cNvPr>
          <p:cNvGraphicFramePr>
            <a:graphicFrameLocks noGrp="1"/>
          </p:cNvGraphicFramePr>
          <p:nvPr>
            <p:extLst>
              <p:ext uri="{D42A27DB-BD31-4B8C-83A1-F6EECF244321}">
                <p14:modId xmlns:p14="http://schemas.microsoft.com/office/powerpoint/2010/main" val="4173731219"/>
              </p:ext>
            </p:extLst>
          </p:nvPr>
        </p:nvGraphicFramePr>
        <p:xfrm>
          <a:off x="1042955" y="3775570"/>
          <a:ext cx="8128000" cy="2672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93132025"/>
                    </a:ext>
                  </a:extLst>
                </a:gridCol>
                <a:gridCol w="4064000">
                  <a:extLst>
                    <a:ext uri="{9D8B030D-6E8A-4147-A177-3AD203B41FA5}">
                      <a16:colId xmlns:a16="http://schemas.microsoft.com/office/drawing/2014/main" val="3211298934"/>
                    </a:ext>
                  </a:extLst>
                </a:gridCol>
              </a:tblGrid>
              <a:tr h="370840">
                <a:tc>
                  <a:txBody>
                    <a:bodyPr/>
                    <a:lstStyle/>
                    <a:p>
                      <a:r>
                        <a:rPr lang="it-IT" dirty="0"/>
                        <a:t>Storia</a:t>
                      </a:r>
                    </a:p>
                  </a:txBody>
                  <a:tcPr/>
                </a:tc>
                <a:tc>
                  <a:txBody>
                    <a:bodyPr/>
                    <a:lstStyle/>
                    <a:p>
                      <a:r>
                        <a:rPr lang="it-IT" dirty="0"/>
                        <a:t>Memoria</a:t>
                      </a:r>
                    </a:p>
                  </a:txBody>
                  <a:tcPr/>
                </a:tc>
                <a:extLst>
                  <a:ext uri="{0D108BD9-81ED-4DB2-BD59-A6C34878D82A}">
                    <a16:rowId xmlns:a16="http://schemas.microsoft.com/office/drawing/2014/main" val="2593488895"/>
                  </a:ext>
                </a:extLst>
              </a:tr>
              <a:tr h="370840">
                <a:tc>
                  <a:txBody>
                    <a:bodyPr/>
                    <a:lstStyle/>
                    <a:p>
                      <a:r>
                        <a:rPr lang="it-IT" sz="1800" kern="1200" dirty="0">
                          <a:solidFill>
                            <a:srgbClr val="C00000"/>
                          </a:solidFill>
                          <a:effectLst/>
                          <a:latin typeface="+mn-lt"/>
                          <a:ea typeface="+mn-ea"/>
                          <a:cs typeface="+mn-cs"/>
                        </a:rPr>
                        <a:t>racconto documentato </a:t>
                      </a:r>
                      <a:r>
                        <a:rPr lang="it-IT" sz="1800" kern="1200" dirty="0">
                          <a:solidFill>
                            <a:schemeClr val="dk1"/>
                          </a:solidFill>
                          <a:effectLst/>
                          <a:latin typeface="+mn-lt"/>
                          <a:ea typeface="+mn-ea"/>
                          <a:cs typeface="+mn-cs"/>
                        </a:rPr>
                        <a:t>di eventi del passato, basato su fonti affidabili, interpretate in modo rigoroso</a:t>
                      </a:r>
                      <a:endParaRPr lang="it-IT" dirty="0"/>
                    </a:p>
                  </a:txBody>
                  <a:tcPr/>
                </a:tc>
                <a:tc>
                  <a:txBody>
                    <a:bodyPr/>
                    <a:lstStyle/>
                    <a:p>
                      <a:r>
                        <a:rPr lang="it-IT" sz="1800" kern="1200" dirty="0">
                          <a:solidFill>
                            <a:schemeClr val="dk1"/>
                          </a:solidFill>
                          <a:effectLst/>
                          <a:latin typeface="+mn-lt"/>
                          <a:ea typeface="+mn-ea"/>
                          <a:cs typeface="+mn-cs"/>
                        </a:rPr>
                        <a:t>non è una disciplina, in quanto si riferisce al modo in cui le persone, come singoli o come gruppi, </a:t>
                      </a:r>
                      <a:r>
                        <a:rPr lang="it-IT" sz="1800" kern="1200" dirty="0">
                          <a:solidFill>
                            <a:srgbClr val="C00000"/>
                          </a:solidFill>
                          <a:effectLst/>
                          <a:latin typeface="+mn-lt"/>
                          <a:ea typeface="+mn-ea"/>
                          <a:cs typeface="+mn-cs"/>
                        </a:rPr>
                        <a:t>ricordano</a:t>
                      </a:r>
                      <a:r>
                        <a:rPr lang="it-IT" sz="1800" kern="1200" dirty="0">
                          <a:solidFill>
                            <a:srgbClr val="FF0000"/>
                          </a:solidFill>
                          <a:effectLst/>
                          <a:latin typeface="+mn-lt"/>
                          <a:ea typeface="+mn-ea"/>
                          <a:cs typeface="+mn-cs"/>
                        </a:rPr>
                        <a:t> </a:t>
                      </a:r>
                      <a:r>
                        <a:rPr lang="it-IT" sz="1800" kern="1200" dirty="0">
                          <a:solidFill>
                            <a:schemeClr val="dk1"/>
                          </a:solidFill>
                          <a:effectLst/>
                          <a:latin typeface="+mn-lt"/>
                          <a:ea typeface="+mn-ea"/>
                          <a:cs typeface="+mn-cs"/>
                        </a:rPr>
                        <a:t>gli eventi passati in base al proprio vissuto</a:t>
                      </a:r>
                      <a:endParaRPr lang="it-IT" dirty="0"/>
                    </a:p>
                  </a:txBody>
                  <a:tcPr/>
                </a:tc>
                <a:extLst>
                  <a:ext uri="{0D108BD9-81ED-4DB2-BD59-A6C34878D82A}">
                    <a16:rowId xmlns:a16="http://schemas.microsoft.com/office/drawing/2014/main" val="3726860631"/>
                  </a:ext>
                </a:extLst>
              </a:tr>
              <a:tr h="1112520">
                <a:tc>
                  <a:txBody>
                    <a:bodyPr/>
                    <a:lstStyle/>
                    <a:p>
                      <a:r>
                        <a:rPr lang="it-IT" sz="1800" kern="1200" dirty="0">
                          <a:solidFill>
                            <a:schemeClr val="dk1"/>
                          </a:solidFill>
                          <a:effectLst/>
                          <a:latin typeface="+mn-lt"/>
                          <a:ea typeface="+mn-ea"/>
                          <a:cs typeface="+mn-cs"/>
                        </a:rPr>
                        <a:t>ha una dimensione </a:t>
                      </a:r>
                      <a:r>
                        <a:rPr lang="it-IT" sz="1800" kern="1200" dirty="0">
                          <a:solidFill>
                            <a:srgbClr val="C00000"/>
                          </a:solidFill>
                          <a:effectLst/>
                          <a:latin typeface="+mn-lt"/>
                          <a:ea typeface="+mn-ea"/>
                          <a:cs typeface="+mn-cs"/>
                        </a:rPr>
                        <a:t>pubblica</a:t>
                      </a:r>
                      <a:endParaRPr lang="it-IT" dirty="0">
                        <a:solidFill>
                          <a:srgbClr val="C00000"/>
                        </a:solidFill>
                      </a:endParaRPr>
                    </a:p>
                    <a:p>
                      <a:r>
                        <a:rPr lang="it-IT" b="1" dirty="0"/>
                        <a:t>Ma</a:t>
                      </a:r>
                      <a:r>
                        <a:rPr lang="it-IT" dirty="0"/>
                        <a:t> </a:t>
                      </a:r>
                      <a:r>
                        <a:rPr lang="it-IT" sz="1800" kern="1200" dirty="0">
                          <a:solidFill>
                            <a:schemeClr val="dk1"/>
                          </a:solidFill>
                          <a:effectLst/>
                          <a:latin typeface="+mn-lt"/>
                          <a:ea typeface="+mn-ea"/>
                          <a:cs typeface="+mn-cs"/>
                        </a:rPr>
                        <a:t>non riguarda solo i fatti e gli eventi, riguarda l'uomo nel suo complesso</a:t>
                      </a:r>
                      <a:endParaRPr lang="it-IT" dirty="0"/>
                    </a:p>
                  </a:txBody>
                  <a:tcPr/>
                </a:tc>
                <a:tc>
                  <a:txBody>
                    <a:bodyPr/>
                    <a:lstStyle/>
                    <a:p>
                      <a:r>
                        <a:rPr lang="it-IT" sz="1800" kern="1200" dirty="0">
                          <a:solidFill>
                            <a:schemeClr val="dk1"/>
                          </a:solidFill>
                          <a:effectLst/>
                          <a:latin typeface="+mn-lt"/>
                          <a:ea typeface="+mn-ea"/>
                          <a:cs typeface="+mn-cs"/>
                        </a:rPr>
                        <a:t>ha una dimensione </a:t>
                      </a:r>
                      <a:r>
                        <a:rPr lang="it-IT" sz="1800" kern="1200" dirty="0">
                          <a:solidFill>
                            <a:srgbClr val="C00000"/>
                          </a:solidFill>
                          <a:effectLst/>
                          <a:latin typeface="+mn-lt"/>
                          <a:ea typeface="+mn-ea"/>
                          <a:cs typeface="+mn-cs"/>
                        </a:rPr>
                        <a:t>intima</a:t>
                      </a:r>
                      <a:r>
                        <a:rPr lang="it-IT" sz="1800" kern="1200" dirty="0">
                          <a:solidFill>
                            <a:schemeClr val="tx1"/>
                          </a:solidFill>
                          <a:effectLst/>
                          <a:latin typeface="+mn-lt"/>
                          <a:ea typeface="+mn-ea"/>
                          <a:cs typeface="+mn-cs"/>
                        </a:rPr>
                        <a:t>, coinvolge emozioni, ricordi, punti di vista diversi.</a:t>
                      </a:r>
                      <a:endParaRPr lang="it-IT" dirty="0">
                        <a:solidFill>
                          <a:schemeClr val="tx1"/>
                        </a:solidFill>
                      </a:endParaRPr>
                    </a:p>
                  </a:txBody>
                  <a:tcPr/>
                </a:tc>
                <a:extLst>
                  <a:ext uri="{0D108BD9-81ED-4DB2-BD59-A6C34878D82A}">
                    <a16:rowId xmlns:a16="http://schemas.microsoft.com/office/drawing/2014/main" val="4152218572"/>
                  </a:ext>
                </a:extLst>
              </a:tr>
            </a:tbl>
          </a:graphicData>
        </a:graphic>
      </p:graphicFrame>
      <p:sp>
        <p:nvSpPr>
          <p:cNvPr id="2" name="CasellaDiTesto 1">
            <a:extLst>
              <a:ext uri="{FF2B5EF4-FFF2-40B4-BE49-F238E27FC236}">
                <a16:creationId xmlns:a16="http://schemas.microsoft.com/office/drawing/2014/main" id="{EC8D8BA5-3F9D-4331-A761-DE4F50FD1488}"/>
              </a:ext>
            </a:extLst>
          </p:cNvPr>
          <p:cNvSpPr txBox="1"/>
          <p:nvPr/>
        </p:nvSpPr>
        <p:spPr>
          <a:xfrm>
            <a:off x="9386595" y="3775570"/>
            <a:ext cx="2183364" cy="1754326"/>
          </a:xfrm>
          <a:prstGeom prst="rect">
            <a:avLst/>
          </a:prstGeom>
          <a:noFill/>
          <a:ln>
            <a:solidFill>
              <a:srgbClr val="C00000"/>
            </a:solidFill>
          </a:ln>
        </p:spPr>
        <p:txBody>
          <a:bodyPr wrap="square" rtlCol="0">
            <a:spAutoFit/>
          </a:bodyPr>
          <a:lstStyle/>
          <a:p>
            <a:r>
              <a:rPr lang="it-IT" dirty="0"/>
              <a:t>Esempio su Guerra civile americana:</a:t>
            </a:r>
          </a:p>
          <a:p>
            <a:pPr marL="285750" indent="-285750">
              <a:buFont typeface="Arial" panose="020B0604020202020204" pitchFamily="34" charset="0"/>
              <a:buChar char="•"/>
            </a:pPr>
            <a:r>
              <a:rPr lang="it-IT" dirty="0"/>
              <a:t>soldatini</a:t>
            </a:r>
          </a:p>
          <a:p>
            <a:pPr marL="285750" indent="-285750">
              <a:buFont typeface="Arial" panose="020B0604020202020204" pitchFamily="34" charset="0"/>
              <a:buChar char="•"/>
            </a:pPr>
            <a:r>
              <a:rPr lang="it-IT" dirty="0"/>
              <a:t>figurine</a:t>
            </a:r>
          </a:p>
          <a:p>
            <a:pPr marL="285750" indent="-285750">
              <a:buFont typeface="Arial" panose="020B0604020202020204" pitchFamily="34" charset="0"/>
              <a:buChar char="•"/>
            </a:pPr>
            <a:r>
              <a:rPr lang="it-IT" dirty="0"/>
              <a:t>La </a:t>
            </a:r>
            <a:r>
              <a:rPr lang="it-IT" dirty="0" err="1"/>
              <a:t>lost</a:t>
            </a:r>
            <a:r>
              <a:rPr lang="it-IT" dirty="0"/>
              <a:t> cause dei sudisti</a:t>
            </a:r>
          </a:p>
        </p:txBody>
      </p:sp>
    </p:spTree>
    <p:extLst>
      <p:ext uri="{BB962C8B-B14F-4D97-AF65-F5344CB8AC3E}">
        <p14:creationId xmlns:p14="http://schemas.microsoft.com/office/powerpoint/2010/main" val="395732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ircle(in)">
                                      <p:cBhvr>
                                        <p:cTn id="11" dur="2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A47976-271B-434B-8FD5-F09CFF3511A5}"/>
              </a:ext>
            </a:extLst>
          </p:cNvPr>
          <p:cNvSpPr>
            <a:spLocks noGrp="1"/>
          </p:cNvSpPr>
          <p:nvPr>
            <p:ph type="title"/>
          </p:nvPr>
        </p:nvSpPr>
        <p:spPr/>
        <p:txBody>
          <a:bodyPr/>
          <a:lstStyle/>
          <a:p>
            <a:r>
              <a:rPr lang="it-IT" b="1" dirty="0">
                <a:solidFill>
                  <a:srgbClr val="C00000"/>
                </a:solidFill>
              </a:rPr>
              <a:t>Il compito del Public </a:t>
            </a:r>
            <a:r>
              <a:rPr lang="it-IT" b="1" dirty="0" err="1">
                <a:solidFill>
                  <a:srgbClr val="C00000"/>
                </a:solidFill>
              </a:rPr>
              <a:t>Historian</a:t>
            </a:r>
            <a:endParaRPr lang="it-IT" dirty="0">
              <a:solidFill>
                <a:srgbClr val="C00000"/>
              </a:solidFill>
            </a:endParaRPr>
          </a:p>
        </p:txBody>
      </p:sp>
      <p:sp>
        <p:nvSpPr>
          <p:cNvPr id="3" name="Segnaposto contenuto 2">
            <a:extLst>
              <a:ext uri="{FF2B5EF4-FFF2-40B4-BE49-F238E27FC236}">
                <a16:creationId xmlns:a16="http://schemas.microsoft.com/office/drawing/2014/main" id="{9329D120-D59D-4F1D-B633-AACEE545E307}"/>
              </a:ext>
            </a:extLst>
          </p:cNvPr>
          <p:cNvSpPr>
            <a:spLocks noGrp="1"/>
          </p:cNvSpPr>
          <p:nvPr>
            <p:ph idx="1"/>
          </p:nvPr>
        </p:nvSpPr>
        <p:spPr>
          <a:xfrm>
            <a:off x="912845" y="1690688"/>
            <a:ext cx="5795865" cy="1603018"/>
          </a:xfrm>
          <a:ln>
            <a:noFill/>
          </a:ln>
        </p:spPr>
        <p:txBody>
          <a:bodyPr>
            <a:normAutofit lnSpcReduction="10000"/>
          </a:bodyPr>
          <a:lstStyle/>
          <a:p>
            <a:r>
              <a:rPr lang="it-IT" sz="2200" dirty="0"/>
              <a:t>È interprete della storia e della memoria di una comunità. </a:t>
            </a:r>
          </a:p>
          <a:p>
            <a:r>
              <a:rPr lang="it-IT" sz="2200" dirty="0"/>
              <a:t>È un “</a:t>
            </a:r>
            <a:r>
              <a:rPr lang="it-IT" sz="2200" dirty="0">
                <a:solidFill>
                  <a:srgbClr val="C00000"/>
                </a:solidFill>
              </a:rPr>
              <a:t>passatore di storia</a:t>
            </a:r>
            <a:r>
              <a:rPr lang="it-IT" sz="2200" dirty="0"/>
              <a:t>” e un “</a:t>
            </a:r>
            <a:r>
              <a:rPr lang="it-IT" sz="2200" dirty="0">
                <a:solidFill>
                  <a:srgbClr val="C00000"/>
                </a:solidFill>
              </a:rPr>
              <a:t>comunicatore di memoria</a:t>
            </a:r>
            <a:r>
              <a:rPr lang="it-IT" sz="2200" dirty="0"/>
              <a:t>” che adotta varie forme di narrazione (Noiret, pp. 15, 17)</a:t>
            </a:r>
          </a:p>
        </p:txBody>
      </p:sp>
      <p:sp>
        <p:nvSpPr>
          <p:cNvPr id="5" name="Segnaposto contenuto 2">
            <a:extLst>
              <a:ext uri="{FF2B5EF4-FFF2-40B4-BE49-F238E27FC236}">
                <a16:creationId xmlns:a16="http://schemas.microsoft.com/office/drawing/2014/main" id="{589DC1BA-E8A9-495E-AA28-B4A73B2881E9}"/>
              </a:ext>
            </a:extLst>
          </p:cNvPr>
          <p:cNvSpPr txBox="1">
            <a:spLocks/>
          </p:cNvSpPr>
          <p:nvPr/>
        </p:nvSpPr>
        <p:spPr>
          <a:xfrm>
            <a:off x="838200" y="3293706"/>
            <a:ext cx="6233627" cy="187360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Secondo l’</a:t>
            </a:r>
            <a:r>
              <a:rPr lang="it-IT" sz="2200" dirty="0" err="1"/>
              <a:t>Italian</a:t>
            </a:r>
            <a:r>
              <a:rPr lang="it-IT" sz="2200" dirty="0"/>
              <a:t> Public History Manifesto: “</a:t>
            </a:r>
            <a:r>
              <a:rPr lang="it-IT" sz="2200" dirty="0" err="1"/>
              <a:t>Historians</a:t>
            </a:r>
            <a:r>
              <a:rPr lang="it-IT" sz="2200" dirty="0"/>
              <a:t> </a:t>
            </a:r>
            <a:r>
              <a:rPr lang="it-IT" sz="2200" dirty="0" err="1"/>
              <a:t>who</a:t>
            </a:r>
            <a:r>
              <a:rPr lang="it-IT" sz="2200" dirty="0"/>
              <a:t> </a:t>
            </a:r>
            <a:r>
              <a:rPr lang="it-IT" sz="2200" dirty="0" err="1"/>
              <a:t>adhere</a:t>
            </a:r>
            <a:r>
              <a:rPr lang="it-IT" sz="2200" dirty="0"/>
              <a:t> to Public History </a:t>
            </a:r>
            <a:r>
              <a:rPr lang="it-IT" sz="2200" dirty="0" err="1"/>
              <a:t>conduct</a:t>
            </a:r>
            <a:r>
              <a:rPr lang="it-IT" sz="2200" dirty="0"/>
              <a:t> </a:t>
            </a:r>
            <a:r>
              <a:rPr lang="it-IT" sz="2200" dirty="0" err="1"/>
              <a:t>activities</a:t>
            </a:r>
            <a:r>
              <a:rPr lang="it-IT" sz="2200" dirty="0"/>
              <a:t> </a:t>
            </a:r>
            <a:r>
              <a:rPr lang="it-IT" sz="2200" dirty="0" err="1"/>
              <a:t>related</a:t>
            </a:r>
            <a:r>
              <a:rPr lang="it-IT" sz="2200" dirty="0"/>
              <a:t> to research and communication </a:t>
            </a:r>
            <a:r>
              <a:rPr lang="it-IT" sz="2200" dirty="0" err="1">
                <a:solidFill>
                  <a:srgbClr val="C00000"/>
                </a:solidFill>
              </a:rPr>
              <a:t>outside</a:t>
            </a:r>
            <a:r>
              <a:rPr lang="it-IT" sz="2200" dirty="0">
                <a:solidFill>
                  <a:srgbClr val="C00000"/>
                </a:solidFill>
              </a:rPr>
              <a:t> </a:t>
            </a:r>
            <a:r>
              <a:rPr lang="it-IT" sz="2200" dirty="0" err="1">
                <a:solidFill>
                  <a:srgbClr val="C00000"/>
                </a:solidFill>
              </a:rPr>
              <a:t>academic</a:t>
            </a:r>
            <a:r>
              <a:rPr lang="it-IT" sz="2200" dirty="0">
                <a:solidFill>
                  <a:srgbClr val="C00000"/>
                </a:solidFill>
              </a:rPr>
              <a:t> circles</a:t>
            </a:r>
            <a:r>
              <a:rPr lang="it-IT" sz="2200" dirty="0"/>
              <a:t>, in the public sector </a:t>
            </a:r>
            <a:r>
              <a:rPr lang="it-IT" sz="2200" dirty="0" err="1"/>
              <a:t>as</a:t>
            </a:r>
            <a:r>
              <a:rPr lang="it-IT" sz="2200" dirty="0"/>
              <a:t> </a:t>
            </a:r>
            <a:r>
              <a:rPr lang="it-IT" sz="2200" dirty="0" err="1"/>
              <a:t>well</a:t>
            </a:r>
            <a:r>
              <a:rPr lang="it-IT" sz="2200" dirty="0"/>
              <a:t> </a:t>
            </a:r>
            <a:r>
              <a:rPr lang="it-IT" sz="2200" dirty="0" err="1"/>
              <a:t>as</a:t>
            </a:r>
            <a:r>
              <a:rPr lang="it-IT" sz="2200" dirty="0"/>
              <a:t> in the private sector, with and for </a:t>
            </a:r>
            <a:r>
              <a:rPr lang="it-IT" sz="2200" dirty="0" err="1">
                <a:solidFill>
                  <a:srgbClr val="C00000"/>
                </a:solidFill>
              </a:rPr>
              <a:t>different</a:t>
            </a:r>
            <a:r>
              <a:rPr lang="it-IT" sz="2200" dirty="0">
                <a:solidFill>
                  <a:srgbClr val="C00000"/>
                </a:solidFill>
              </a:rPr>
              <a:t> </a:t>
            </a:r>
            <a:r>
              <a:rPr lang="it-IT" sz="2200" dirty="0" err="1">
                <a:solidFill>
                  <a:srgbClr val="C00000"/>
                </a:solidFill>
              </a:rPr>
              <a:t>audiences</a:t>
            </a:r>
            <a:r>
              <a:rPr lang="it-IT" sz="2200" dirty="0"/>
              <a:t>” (Tucci, 2018). </a:t>
            </a:r>
          </a:p>
        </p:txBody>
      </p:sp>
      <p:sp>
        <p:nvSpPr>
          <p:cNvPr id="8" name="Segnaposto contenuto 2">
            <a:extLst>
              <a:ext uri="{FF2B5EF4-FFF2-40B4-BE49-F238E27FC236}">
                <a16:creationId xmlns:a16="http://schemas.microsoft.com/office/drawing/2014/main" id="{50D58D17-9D54-437B-9058-D7DDC3AA26B9}"/>
              </a:ext>
            </a:extLst>
          </p:cNvPr>
          <p:cNvSpPr txBox="1">
            <a:spLocks/>
          </p:cNvSpPr>
          <p:nvPr/>
        </p:nvSpPr>
        <p:spPr>
          <a:xfrm>
            <a:off x="838200" y="5167312"/>
            <a:ext cx="10619792" cy="160301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solidFill>
                  <a:srgbClr val="C00000"/>
                </a:solidFill>
              </a:rPr>
              <a:t>Lavora in equipe </a:t>
            </a:r>
            <a:r>
              <a:rPr lang="it-IT" sz="2200" dirty="0"/>
              <a:t>con diverse professionalità, «</a:t>
            </a:r>
            <a:r>
              <a:rPr lang="en-US" sz="2200" dirty="0"/>
              <a:t>to making history relevant and useful in the public sphere</a:t>
            </a:r>
            <a:r>
              <a:rPr lang="it-IT" sz="2200" dirty="0"/>
              <a:t>» (NCPH).</a:t>
            </a:r>
          </a:p>
          <a:p>
            <a:r>
              <a:rPr lang="it-IT" sz="2200" dirty="0"/>
              <a:t>Utilizzare </a:t>
            </a:r>
            <a:r>
              <a:rPr lang="it-IT" sz="2200" dirty="0">
                <a:solidFill>
                  <a:srgbClr val="C00000"/>
                </a:solidFill>
              </a:rPr>
              <a:t>linguaggi accattivanti </a:t>
            </a:r>
            <a:r>
              <a:rPr lang="it-IT" sz="2200" dirty="0"/>
              <a:t>in grado di coinvolgere il pubblico, mantenendo la centralità del messaggio storico e senza cedere alla spettacolarizzazione.</a:t>
            </a:r>
          </a:p>
        </p:txBody>
      </p:sp>
      <p:pic>
        <p:nvPicPr>
          <p:cNvPr id="1026" name="Picture 2" descr="The public history class met outside at the site where the historic marker says Alexander Hamilton held off the British.">
            <a:extLst>
              <a:ext uri="{FF2B5EF4-FFF2-40B4-BE49-F238E27FC236}">
                <a16:creationId xmlns:a16="http://schemas.microsoft.com/office/drawing/2014/main" id="{842CC549-F4D8-435B-BC90-CC623A4FE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827" y="1690688"/>
            <a:ext cx="4861249" cy="2430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3F7FF7E5-9B09-4341-B801-EEDE0EE2D40F}"/>
              </a:ext>
            </a:extLst>
          </p:cNvPr>
          <p:cNvSpPr txBox="1"/>
          <p:nvPr/>
        </p:nvSpPr>
        <p:spPr>
          <a:xfrm>
            <a:off x="7071827" y="4182647"/>
            <a:ext cx="4606940" cy="830997"/>
          </a:xfrm>
          <a:prstGeom prst="rect">
            <a:avLst/>
          </a:prstGeom>
          <a:noFill/>
        </p:spPr>
        <p:txBody>
          <a:bodyPr wrap="square" rtlCol="0">
            <a:spAutoFit/>
          </a:bodyPr>
          <a:lstStyle/>
          <a:p>
            <a:r>
              <a:rPr lang="en-US" sz="1200" dirty="0"/>
              <a:t>The public history class met outside at the site where the historic marker says Alexander Hamilton held off the British</a:t>
            </a:r>
          </a:p>
          <a:p>
            <a:r>
              <a:rPr lang="it-IT" sz="1200" dirty="0">
                <a:hlinkClick r:id="rId3"/>
              </a:rPr>
              <a:t>https://sas.rutgers.edu/news-a-events/news/newsroom/faculty/2543-public-history-program-gives-new-perspective-on-the-past</a:t>
            </a:r>
            <a:endParaRPr lang="it-IT" sz="1200" dirty="0"/>
          </a:p>
        </p:txBody>
      </p:sp>
    </p:spTree>
    <p:extLst>
      <p:ext uri="{BB962C8B-B14F-4D97-AF65-F5344CB8AC3E}">
        <p14:creationId xmlns:p14="http://schemas.microsoft.com/office/powerpoint/2010/main" val="142602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500"/>
                                        <p:tgtEl>
                                          <p:spTgt spid="102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8"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A47976-271B-434B-8FD5-F09CFF3511A5}"/>
              </a:ext>
            </a:extLst>
          </p:cNvPr>
          <p:cNvSpPr>
            <a:spLocks noGrp="1"/>
          </p:cNvSpPr>
          <p:nvPr>
            <p:ph type="title"/>
          </p:nvPr>
        </p:nvSpPr>
        <p:spPr/>
        <p:txBody>
          <a:bodyPr/>
          <a:lstStyle/>
          <a:p>
            <a:r>
              <a:rPr lang="it-IT" b="1" dirty="0">
                <a:solidFill>
                  <a:srgbClr val="C00000"/>
                </a:solidFill>
              </a:rPr>
              <a:t>Nuove fonti</a:t>
            </a:r>
            <a:endParaRPr lang="it-IT" dirty="0">
              <a:solidFill>
                <a:srgbClr val="C00000"/>
              </a:solidFill>
            </a:endParaRPr>
          </a:p>
        </p:txBody>
      </p:sp>
      <p:sp>
        <p:nvSpPr>
          <p:cNvPr id="3" name="Segnaposto contenuto 2">
            <a:extLst>
              <a:ext uri="{FF2B5EF4-FFF2-40B4-BE49-F238E27FC236}">
                <a16:creationId xmlns:a16="http://schemas.microsoft.com/office/drawing/2014/main" id="{9329D120-D59D-4F1D-B633-AACEE545E307}"/>
              </a:ext>
            </a:extLst>
          </p:cNvPr>
          <p:cNvSpPr>
            <a:spLocks noGrp="1"/>
          </p:cNvSpPr>
          <p:nvPr>
            <p:ph idx="1"/>
          </p:nvPr>
        </p:nvSpPr>
        <p:spPr>
          <a:xfrm>
            <a:off x="912845" y="1690688"/>
            <a:ext cx="5795865" cy="1808292"/>
          </a:xfrm>
          <a:ln>
            <a:noFill/>
          </a:ln>
        </p:spPr>
        <p:txBody>
          <a:bodyPr>
            <a:normAutofit/>
          </a:bodyPr>
          <a:lstStyle/>
          <a:p>
            <a:r>
              <a:rPr lang="it-IT" sz="2200" dirty="0"/>
              <a:t>Gli storici pubblici possono produrre narrazioni storiche in </a:t>
            </a:r>
            <a:r>
              <a:rPr lang="it-IT" sz="2200" dirty="0">
                <a:solidFill>
                  <a:srgbClr val="C00000"/>
                </a:solidFill>
              </a:rPr>
              <a:t>diversi contesti </a:t>
            </a:r>
            <a:r>
              <a:rPr lang="it-IT" sz="2200" dirty="0"/>
              <a:t>(scuole, biblioteche, associazioni, musei, aziende) e attraverso </a:t>
            </a:r>
            <a:r>
              <a:rPr lang="it-IT" sz="2200" dirty="0">
                <a:solidFill>
                  <a:srgbClr val="C00000"/>
                </a:solidFill>
              </a:rPr>
              <a:t>diversi media </a:t>
            </a:r>
            <a:r>
              <a:rPr lang="it-IT" sz="2200" dirty="0"/>
              <a:t>(mostre, filmati, documentari, tecnologie digitali etc.). </a:t>
            </a:r>
          </a:p>
        </p:txBody>
      </p:sp>
      <p:sp>
        <p:nvSpPr>
          <p:cNvPr id="5" name="Segnaposto contenuto 2">
            <a:extLst>
              <a:ext uri="{FF2B5EF4-FFF2-40B4-BE49-F238E27FC236}">
                <a16:creationId xmlns:a16="http://schemas.microsoft.com/office/drawing/2014/main" id="{589DC1BA-E8A9-495E-AA28-B4A73B2881E9}"/>
              </a:ext>
            </a:extLst>
          </p:cNvPr>
          <p:cNvSpPr txBox="1">
            <a:spLocks/>
          </p:cNvSpPr>
          <p:nvPr/>
        </p:nvSpPr>
        <p:spPr>
          <a:xfrm>
            <a:off x="838200" y="3750906"/>
            <a:ext cx="6233627" cy="2220686"/>
          </a:xfrm>
          <a:prstGeom prst="rect">
            <a:avLst/>
          </a:prstGeom>
          <a:ln>
            <a:solidFill>
              <a:srgbClr val="C0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«La fonte d’archivio non si presenta più come elemento privilegiato dell’analisi storiografica ma ad essa devono essere affiancati altri documenti: dalla fotografia a filmati, passando per la musica, le arti figurative, il teatro, la letteratura, diari ed autobiografie, testimonianze orali e non ultime le fonti native digitali» (Dati, p. 32). </a:t>
            </a:r>
          </a:p>
        </p:txBody>
      </p:sp>
      <p:sp>
        <p:nvSpPr>
          <p:cNvPr id="6" name="CasellaDiTesto 5">
            <a:extLst>
              <a:ext uri="{FF2B5EF4-FFF2-40B4-BE49-F238E27FC236}">
                <a16:creationId xmlns:a16="http://schemas.microsoft.com/office/drawing/2014/main" id="{3F7FF7E5-9B09-4341-B801-EEDE0EE2D40F}"/>
              </a:ext>
            </a:extLst>
          </p:cNvPr>
          <p:cNvSpPr txBox="1"/>
          <p:nvPr/>
        </p:nvSpPr>
        <p:spPr>
          <a:xfrm>
            <a:off x="7295762" y="4011590"/>
            <a:ext cx="4606940" cy="461665"/>
          </a:xfrm>
          <a:prstGeom prst="rect">
            <a:avLst/>
          </a:prstGeom>
          <a:noFill/>
        </p:spPr>
        <p:txBody>
          <a:bodyPr wrap="square" rtlCol="0">
            <a:spAutoFit/>
          </a:bodyPr>
          <a:lstStyle/>
          <a:p>
            <a:r>
              <a:rPr lang="it-IT" sz="1200" dirty="0"/>
              <a:t>National Council of Public History</a:t>
            </a:r>
          </a:p>
          <a:p>
            <a:r>
              <a:rPr lang="it-IT" sz="1200" dirty="0">
                <a:hlinkClick r:id="rId2"/>
              </a:rPr>
              <a:t>https://ncph.org/history-at-work/</a:t>
            </a:r>
            <a:endParaRPr lang="it-IT" sz="1200" dirty="0"/>
          </a:p>
        </p:txBody>
      </p:sp>
      <p:pic>
        <p:nvPicPr>
          <p:cNvPr id="7" name="Immagine 6">
            <a:extLst>
              <a:ext uri="{FF2B5EF4-FFF2-40B4-BE49-F238E27FC236}">
                <a16:creationId xmlns:a16="http://schemas.microsoft.com/office/drawing/2014/main" id="{52C76EAB-766D-4D26-A839-536D23908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601" y="1557326"/>
            <a:ext cx="4109672" cy="2314878"/>
          </a:xfrm>
          <a:prstGeom prst="rect">
            <a:avLst/>
          </a:prstGeom>
        </p:spPr>
      </p:pic>
    </p:spTree>
    <p:extLst>
      <p:ext uri="{BB962C8B-B14F-4D97-AF65-F5344CB8AC3E}">
        <p14:creationId xmlns:p14="http://schemas.microsoft.com/office/powerpoint/2010/main" val="120995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A47976-271B-434B-8FD5-F09CFF3511A5}"/>
              </a:ext>
            </a:extLst>
          </p:cNvPr>
          <p:cNvSpPr>
            <a:spLocks noGrp="1"/>
          </p:cNvSpPr>
          <p:nvPr>
            <p:ph type="title"/>
          </p:nvPr>
        </p:nvSpPr>
        <p:spPr/>
        <p:txBody>
          <a:bodyPr/>
          <a:lstStyle/>
          <a:p>
            <a:r>
              <a:rPr lang="it-IT" b="1" dirty="0">
                <a:solidFill>
                  <a:srgbClr val="C00000"/>
                </a:solidFill>
              </a:rPr>
              <a:t>Quando, dove e perché nasce la PH?</a:t>
            </a:r>
            <a:endParaRPr lang="it-IT" dirty="0">
              <a:solidFill>
                <a:srgbClr val="C00000"/>
              </a:solidFill>
            </a:endParaRPr>
          </a:p>
        </p:txBody>
      </p:sp>
      <p:sp>
        <p:nvSpPr>
          <p:cNvPr id="3" name="Segnaposto contenuto 2">
            <a:extLst>
              <a:ext uri="{FF2B5EF4-FFF2-40B4-BE49-F238E27FC236}">
                <a16:creationId xmlns:a16="http://schemas.microsoft.com/office/drawing/2014/main" id="{9329D120-D59D-4F1D-B633-AACEE545E307}"/>
              </a:ext>
            </a:extLst>
          </p:cNvPr>
          <p:cNvSpPr>
            <a:spLocks noGrp="1"/>
          </p:cNvSpPr>
          <p:nvPr>
            <p:ph idx="1"/>
          </p:nvPr>
        </p:nvSpPr>
        <p:spPr>
          <a:xfrm>
            <a:off x="912845" y="1690688"/>
            <a:ext cx="6696364" cy="2993279"/>
          </a:xfrm>
          <a:ln>
            <a:noFill/>
          </a:ln>
        </p:spPr>
        <p:txBody>
          <a:bodyPr>
            <a:noAutofit/>
          </a:bodyPr>
          <a:lstStyle/>
          <a:p>
            <a:r>
              <a:rPr lang="it-IT" sz="2200" dirty="0"/>
              <a:t>La Public History nasce negli Stati Uniti negli anni Settanta del Novecento per iniziativa di Robert </a:t>
            </a:r>
            <a:r>
              <a:rPr lang="it-IT" sz="2200" dirty="0" err="1"/>
              <a:t>Kelley</a:t>
            </a:r>
            <a:r>
              <a:rPr lang="it-IT" sz="2200" dirty="0"/>
              <a:t>.</a:t>
            </a:r>
          </a:p>
          <a:p>
            <a:r>
              <a:rPr lang="it-IT" sz="2200" dirty="0"/>
              <a:t>Contribuisce al suo sviluppo lo storico </a:t>
            </a:r>
            <a:r>
              <a:rPr lang="it-IT" sz="2200" b="1" dirty="0"/>
              <a:t>Wesley Johnson</a:t>
            </a:r>
            <a:r>
              <a:rPr lang="it-IT" sz="2200" dirty="0"/>
              <a:t>, che si impegna per diffondere l’approccio della Public History in giro per il mondo (missionario della Public History). </a:t>
            </a:r>
          </a:p>
          <a:p>
            <a:r>
              <a:rPr lang="it-IT" sz="2200" dirty="0"/>
              <a:t>I due storici nel 1978 fondano la rivista </a:t>
            </a:r>
            <a:r>
              <a:rPr lang="it-IT" sz="2200" dirty="0">
                <a:solidFill>
                  <a:srgbClr val="C00000"/>
                </a:solidFill>
              </a:rPr>
              <a:t>«The Public </a:t>
            </a:r>
            <a:r>
              <a:rPr lang="it-IT" sz="2200" dirty="0" err="1">
                <a:solidFill>
                  <a:srgbClr val="C00000"/>
                </a:solidFill>
              </a:rPr>
              <a:t>Historian</a:t>
            </a:r>
            <a:r>
              <a:rPr lang="it-IT" sz="2200" dirty="0">
                <a:solidFill>
                  <a:srgbClr val="C00000"/>
                </a:solidFill>
              </a:rPr>
              <a:t>» </a:t>
            </a:r>
            <a:r>
              <a:rPr lang="it-IT" sz="2200" dirty="0"/>
              <a:t>e nel 1979-80 il </a:t>
            </a:r>
            <a:r>
              <a:rPr lang="it-IT" sz="2200" dirty="0">
                <a:solidFill>
                  <a:srgbClr val="C00000"/>
                </a:solidFill>
              </a:rPr>
              <a:t>National Council on Public History</a:t>
            </a:r>
            <a:r>
              <a:rPr lang="it-IT" sz="2200" dirty="0"/>
              <a:t>.</a:t>
            </a:r>
          </a:p>
        </p:txBody>
      </p:sp>
      <p:pic>
        <p:nvPicPr>
          <p:cNvPr id="2052" name="Picture 4" descr="Interview with Wes Johnson, Part I: April 17, 2015 | National Council on Public  History">
            <a:extLst>
              <a:ext uri="{FF2B5EF4-FFF2-40B4-BE49-F238E27FC236}">
                <a16:creationId xmlns:a16="http://schemas.microsoft.com/office/drawing/2014/main" id="{13E2ADE7-E5C6-4E96-9240-5BBCCE277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7492" y="1669881"/>
            <a:ext cx="2404092" cy="3014086"/>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contenuto 2">
            <a:extLst>
              <a:ext uri="{FF2B5EF4-FFF2-40B4-BE49-F238E27FC236}">
                <a16:creationId xmlns:a16="http://schemas.microsoft.com/office/drawing/2014/main" id="{968D756B-1AEB-47A6-B245-DB63553FAAC4}"/>
              </a:ext>
            </a:extLst>
          </p:cNvPr>
          <p:cNvSpPr txBox="1">
            <a:spLocks/>
          </p:cNvSpPr>
          <p:nvPr/>
        </p:nvSpPr>
        <p:spPr>
          <a:xfrm>
            <a:off x="838199" y="4819555"/>
            <a:ext cx="9537441" cy="154392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Secondo Wesley la PH nasce dalla necessità di superare l’isolamento degli storici universitari, per:</a:t>
            </a:r>
          </a:p>
          <a:p>
            <a:r>
              <a:rPr lang="it-IT" sz="2200" dirty="0"/>
              <a:t>mettere la “storia al servizio della comunità” </a:t>
            </a:r>
            <a:r>
              <a:rPr lang="it-IT" sz="2200" dirty="0">
                <a:latin typeface="Century Gothic" panose="020B0502020202020204" pitchFamily="34" charset="0"/>
              </a:rPr>
              <a:t>→ </a:t>
            </a:r>
            <a:r>
              <a:rPr lang="it-IT" sz="2200" i="1" dirty="0">
                <a:solidFill>
                  <a:srgbClr val="C00000"/>
                </a:solidFill>
              </a:rPr>
              <a:t>history from </a:t>
            </a:r>
            <a:r>
              <a:rPr lang="it-IT" sz="2200" i="1" dirty="0" err="1">
                <a:solidFill>
                  <a:srgbClr val="C00000"/>
                </a:solidFill>
              </a:rPr>
              <a:t>below</a:t>
            </a:r>
            <a:r>
              <a:rPr lang="it-IT" sz="2200" dirty="0">
                <a:solidFill>
                  <a:srgbClr val="C00000"/>
                </a:solidFill>
              </a:rPr>
              <a:t> </a:t>
            </a:r>
          </a:p>
          <a:p>
            <a:r>
              <a:rPr lang="it-IT" sz="2200" dirty="0"/>
              <a:t>e favorire anche nuove prospettive occupazionali per gli storici. </a:t>
            </a:r>
          </a:p>
        </p:txBody>
      </p:sp>
    </p:spTree>
    <p:extLst>
      <p:ext uri="{BB962C8B-B14F-4D97-AF65-F5344CB8AC3E}">
        <p14:creationId xmlns:p14="http://schemas.microsoft.com/office/powerpoint/2010/main" val="361236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randombar(horizontal)">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2183</TotalTime>
  <Words>2205</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Calibri</vt:lpstr>
      <vt:lpstr>Calibri Light</vt:lpstr>
      <vt:lpstr>Century Gothic</vt:lpstr>
      <vt:lpstr>Tema di Office</vt:lpstr>
      <vt:lpstr>Public History</vt:lpstr>
      <vt:lpstr>Premessa</vt:lpstr>
      <vt:lpstr>Che cos’è la Public History?</vt:lpstr>
      <vt:lpstr>Presentazione standard di PowerPoint</vt:lpstr>
      <vt:lpstr>Presentazione standard di PowerPoint</vt:lpstr>
      <vt:lpstr>Presentazione standard di PowerPoint</vt:lpstr>
      <vt:lpstr>Il compito del Public Historian</vt:lpstr>
      <vt:lpstr>Nuove fonti</vt:lpstr>
      <vt:lpstr>Quando, dove e perché nasce la PH?</vt:lpstr>
      <vt:lpstr>Presentazione standard di PowerPoint</vt:lpstr>
      <vt:lpstr>E in Italia?</vt:lpstr>
      <vt:lpstr>Presentazione standard di PowerPoint</vt:lpstr>
      <vt:lpstr>Il campo d’azione della PH</vt:lpstr>
      <vt:lpstr>Il reenactment</vt:lpstr>
      <vt:lpstr>I Festival di storia</vt:lpstr>
      <vt:lpstr>Gli spettacoli teatrali</vt:lpstr>
      <vt:lpstr>Commemorazioni e celebrazioni di anniversari </vt:lpstr>
      <vt:lpstr>Alcune conclusioni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biblioteche scolastiche. Il caso della biblioteca del Convitto «G. Leopardi» di Macerata</dc:title>
  <dc:creator>elisabetta.patrizi@unimc.it</dc:creator>
  <cp:lastModifiedBy>Elisabetta Patrizi</cp:lastModifiedBy>
  <cp:revision>161</cp:revision>
  <dcterms:created xsi:type="dcterms:W3CDTF">2023-03-18T15:36:08Z</dcterms:created>
  <dcterms:modified xsi:type="dcterms:W3CDTF">2024-10-22T07:45:57Z</dcterms:modified>
</cp:coreProperties>
</file>