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85" r:id="rId10"/>
    <p:sldId id="284" r:id="rId11"/>
    <p:sldId id="264" r:id="rId12"/>
    <p:sldId id="265" r:id="rId13"/>
    <p:sldId id="267" r:id="rId14"/>
    <p:sldId id="268" r:id="rId15"/>
    <p:sldId id="273" r:id="rId16"/>
    <p:sldId id="274" r:id="rId17"/>
    <p:sldId id="275" r:id="rId18"/>
    <p:sldId id="276" r:id="rId19"/>
    <p:sldId id="277" r:id="rId20"/>
    <p:sldId id="278" r:id="rId21"/>
    <p:sldId id="279" r:id="rId22"/>
    <p:sldId id="281" r:id="rId23"/>
    <p:sldId id="283" r:id="rId24"/>
    <p:sldId id="280" r:id="rId25"/>
    <p:sldId id="282"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ma Malinconico" userId="4012900c31508f72" providerId="LiveId" clId="{0C7558CB-B18A-49DE-9CDF-EF9F6D1E06B1}"/>
    <pc:docChg chg="custSel delSld modSld">
      <pc:chgData name="Emma Malinconico" userId="4012900c31508f72" providerId="LiveId" clId="{0C7558CB-B18A-49DE-9CDF-EF9F6D1E06B1}" dt="2024-10-23T21:39:21.392" v="52" actId="20577"/>
      <pc:docMkLst>
        <pc:docMk/>
      </pc:docMkLst>
      <pc:sldChg chg="modSp mod">
        <pc:chgData name="Emma Malinconico" userId="4012900c31508f72" providerId="LiveId" clId="{0C7558CB-B18A-49DE-9CDF-EF9F6D1E06B1}" dt="2024-10-23T21:38:23.269" v="50" actId="113"/>
        <pc:sldMkLst>
          <pc:docMk/>
          <pc:sldMk cId="3363501616" sldId="256"/>
        </pc:sldMkLst>
        <pc:spChg chg="mod">
          <ac:chgData name="Emma Malinconico" userId="4012900c31508f72" providerId="LiveId" clId="{0C7558CB-B18A-49DE-9CDF-EF9F6D1E06B1}" dt="2024-10-23T21:38:00.321" v="33" actId="20577"/>
          <ac:spMkLst>
            <pc:docMk/>
            <pc:sldMk cId="3363501616" sldId="256"/>
            <ac:spMk id="2" creationId="{358988BF-3887-4D2C-BD97-E6410A3D6AD2}"/>
          </ac:spMkLst>
        </pc:spChg>
        <pc:spChg chg="mod">
          <ac:chgData name="Emma Malinconico" userId="4012900c31508f72" providerId="LiveId" clId="{0C7558CB-B18A-49DE-9CDF-EF9F6D1E06B1}" dt="2024-10-23T21:38:23.269" v="50" actId="113"/>
          <ac:spMkLst>
            <pc:docMk/>
            <pc:sldMk cId="3363501616" sldId="256"/>
            <ac:spMk id="3" creationId="{990B9BC4-EAB9-44B2-9D59-FBCDE1426A79}"/>
          </ac:spMkLst>
        </pc:spChg>
      </pc:sldChg>
      <pc:sldChg chg="del">
        <pc:chgData name="Emma Malinconico" userId="4012900c31508f72" providerId="LiveId" clId="{0C7558CB-B18A-49DE-9CDF-EF9F6D1E06B1}" dt="2024-10-23T21:38:32.515" v="51" actId="47"/>
        <pc:sldMkLst>
          <pc:docMk/>
          <pc:sldMk cId="1380301066" sldId="266"/>
        </pc:sldMkLst>
      </pc:sldChg>
      <pc:sldChg chg="modSp mod">
        <pc:chgData name="Emma Malinconico" userId="4012900c31508f72" providerId="LiveId" clId="{0C7558CB-B18A-49DE-9CDF-EF9F6D1E06B1}" dt="2024-10-23T21:39:21.392" v="52" actId="20577"/>
        <pc:sldMkLst>
          <pc:docMk/>
          <pc:sldMk cId="2753992368" sldId="275"/>
        </pc:sldMkLst>
        <pc:spChg chg="mod">
          <ac:chgData name="Emma Malinconico" userId="4012900c31508f72" providerId="LiveId" clId="{0C7558CB-B18A-49DE-9CDF-EF9F6D1E06B1}" dt="2024-10-23T21:39:21.392" v="52" actId="20577"/>
          <ac:spMkLst>
            <pc:docMk/>
            <pc:sldMk cId="2753992368" sldId="275"/>
            <ac:spMk id="3" creationId="{402A582E-D079-4C3C-BB05-584C5AC25472}"/>
          </ac:spMkLst>
        </pc:spChg>
      </pc:sldChg>
    </pc:docChg>
  </pc:docChgLst>
  <pc:docChgLst>
    <pc:chgData name="Emma Malinconico" userId="4012900c31508f72" providerId="LiveId" clId="{29ADAD5D-B639-49A0-AD5B-8D71EF73B91A}"/>
    <pc:docChg chg="modSld">
      <pc:chgData name="Emma Malinconico" userId="4012900c31508f72" providerId="LiveId" clId="{29ADAD5D-B639-49A0-AD5B-8D71EF73B91A}" dt="2022-11-07T18:01:02.732" v="6" actId="114"/>
      <pc:docMkLst>
        <pc:docMk/>
      </pc:docMkLst>
      <pc:sldChg chg="modSp mod">
        <pc:chgData name="Emma Malinconico" userId="4012900c31508f72" providerId="LiveId" clId="{29ADAD5D-B639-49A0-AD5B-8D71EF73B91A}" dt="2022-11-07T18:01:02.732" v="6" actId="114"/>
        <pc:sldMkLst>
          <pc:docMk/>
          <pc:sldMk cId="1564916864" sldId="259"/>
        </pc:sldMkLst>
        <pc:spChg chg="mod">
          <ac:chgData name="Emma Malinconico" userId="4012900c31508f72" providerId="LiveId" clId="{29ADAD5D-B639-49A0-AD5B-8D71EF73B91A}" dt="2022-11-07T18:01:02.732" v="6" actId="114"/>
          <ac:spMkLst>
            <pc:docMk/>
            <pc:sldMk cId="1564916864" sldId="259"/>
            <ac:spMk id="3" creationId="{BBECC301-ECDC-4A7D-A6EF-F7711B4F616D}"/>
          </ac:spMkLst>
        </pc:spChg>
      </pc:sldChg>
    </pc:docChg>
  </pc:docChgLst>
  <pc:docChgLst>
    <pc:chgData name="Emma Malinconico" userId="4012900c31508f72" providerId="LiveId" clId="{182FE04A-107A-4B5E-8FA8-8520C746A046}"/>
    <pc:docChg chg="modSld">
      <pc:chgData name="Emma Malinconico" userId="4012900c31508f72" providerId="LiveId" clId="{182FE04A-107A-4B5E-8FA8-8520C746A046}" dt="2024-10-23T21:36:39.135" v="2" actId="13926"/>
      <pc:docMkLst>
        <pc:docMk/>
      </pc:docMkLst>
      <pc:sldChg chg="modSp mod">
        <pc:chgData name="Emma Malinconico" userId="4012900c31508f72" providerId="LiveId" clId="{182FE04A-107A-4B5E-8FA8-8520C746A046}" dt="2024-10-23T21:36:09.431" v="0" actId="20577"/>
        <pc:sldMkLst>
          <pc:docMk/>
          <pc:sldMk cId="2208400124" sldId="263"/>
        </pc:sldMkLst>
        <pc:spChg chg="mod">
          <ac:chgData name="Emma Malinconico" userId="4012900c31508f72" providerId="LiveId" clId="{182FE04A-107A-4B5E-8FA8-8520C746A046}" dt="2024-10-23T21:36:09.431" v="0" actId="20577"/>
          <ac:spMkLst>
            <pc:docMk/>
            <pc:sldMk cId="2208400124" sldId="263"/>
            <ac:spMk id="3" creationId="{55B44341-AFF3-4380-ACFE-E649F2A58C92}"/>
          </ac:spMkLst>
        </pc:spChg>
      </pc:sldChg>
      <pc:sldChg chg="modSp mod">
        <pc:chgData name="Emma Malinconico" userId="4012900c31508f72" providerId="LiveId" clId="{182FE04A-107A-4B5E-8FA8-8520C746A046}" dt="2024-10-23T21:36:39.135" v="2" actId="13926"/>
        <pc:sldMkLst>
          <pc:docMk/>
          <pc:sldMk cId="4282397398" sldId="265"/>
        </pc:sldMkLst>
        <pc:spChg chg="mod">
          <ac:chgData name="Emma Malinconico" userId="4012900c31508f72" providerId="LiveId" clId="{182FE04A-107A-4B5E-8FA8-8520C746A046}" dt="2024-10-23T21:36:39.135" v="2" actId="13926"/>
          <ac:spMkLst>
            <pc:docMk/>
            <pc:sldMk cId="4282397398" sldId="265"/>
            <ac:spMk id="3" creationId="{9D3D247D-3DDA-4D0F-91D8-184FE2E2D036}"/>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10/26/2024</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10/26/2024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olo e sottotitolo">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10/26/2024</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zione con didascalia">
    <p:spTree>
      <p:nvGrpSpPr>
        <p:cNvPr id="1" name=""/>
        <p:cNvGrpSpPr/>
        <p:nvPr/>
      </p:nvGrpSpPr>
      <p:grpSpPr>
        <a:xfrm>
          <a:off x="0" y="0"/>
          <a:ext cx="0" cy="0"/>
          <a:chOff x="0" y="0"/>
          <a:chExt cx="0" cy="0"/>
        </a:xfrm>
      </p:grpSpPr>
      <p:pic>
        <p:nvPicPr>
          <p:cNvPr id="11" name="Picture 10"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it-IT"/>
              <a:t>Fare clic per modificare lo stile del titolo dello schema</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10/26/2024</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cheda nome">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10/26/2024</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it-IT"/>
              <a:t>Fare clic per modificare lo stile del titolo dello schema</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48A87A34-81AB-432B-8DAE-1953F412C126}" type="datetimeFigureOut">
              <a:rPr lang="en-US" dirty="0"/>
              <a:t>10/26/2024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it-IT"/>
              <a:t>Fare clic per modificare lo stile del titolo dello schema</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3" name="Date Placeholder 2"/>
          <p:cNvSpPr>
            <a:spLocks noGrp="1"/>
          </p:cNvSpPr>
          <p:nvPr>
            <p:ph type="dt" sz="half" idx="10"/>
          </p:nvPr>
        </p:nvSpPr>
        <p:spPr/>
        <p:txBody>
          <a:bodyPr/>
          <a:lstStyle/>
          <a:p>
            <a:fld id="{48A87A34-81AB-432B-8DAE-1953F412C126}" type="datetimeFigureOut">
              <a:rPr lang="en-US" dirty="0"/>
              <a:t>10/26/2024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olo e testo verticale">
    <p:spTree>
      <p:nvGrpSpPr>
        <p:cNvPr id="1" name=""/>
        <p:cNvGrpSpPr/>
        <p:nvPr/>
      </p:nvGrpSpPr>
      <p:grpSpPr>
        <a:xfrm>
          <a:off x="0" y="0"/>
          <a:ext cx="0" cy="0"/>
          <a:chOff x="0" y="0"/>
          <a:chExt cx="0" cy="0"/>
        </a:xfrm>
      </p:grpSpPr>
      <p:pic>
        <p:nvPicPr>
          <p:cNvPr id="9" name="Picture 8"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10/26/2024</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10/26/2024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pic>
        <p:nvPicPr>
          <p:cNvPr id="8" name="Picture 7" descr="C3-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10/26/2024</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85800" y="3132666"/>
            <a:ext cx="5311775" cy="3086019"/>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3132666"/>
            <a:ext cx="5334000" cy="3086019"/>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10/26/2024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10/26/2024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10/26/2024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10/26/2024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8A87A34-81AB-432B-8DAE-1953F412C126}" type="datetimeFigureOut">
              <a:rPr lang="en-US" dirty="0"/>
              <a:t>10/26/2024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3-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10/26/2024</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58988BF-3887-4D2C-BD97-E6410A3D6AD2}"/>
              </a:ext>
            </a:extLst>
          </p:cNvPr>
          <p:cNvSpPr>
            <a:spLocks noGrp="1"/>
          </p:cNvSpPr>
          <p:nvPr>
            <p:ph type="ctrTitle"/>
          </p:nvPr>
        </p:nvSpPr>
        <p:spPr>
          <a:xfrm>
            <a:off x="1273278" y="810347"/>
            <a:ext cx="9448800" cy="1825096"/>
          </a:xfrm>
        </p:spPr>
        <p:txBody>
          <a:bodyPr>
            <a:normAutofit fontScale="90000"/>
          </a:bodyPr>
          <a:lstStyle/>
          <a:p>
            <a:pPr algn="ctr"/>
            <a:r>
              <a:rPr lang="it-IT" dirty="0"/>
              <a:t>Teoria della traduzione </a:t>
            </a:r>
            <a:br>
              <a:rPr lang="it-IT" dirty="0"/>
            </a:br>
            <a:r>
              <a:rPr lang="it-IT" dirty="0"/>
              <a:t>introduzione</a:t>
            </a:r>
            <a:endParaRPr lang="it-IT" sz="4000" dirty="0"/>
          </a:p>
        </p:txBody>
      </p:sp>
      <p:sp>
        <p:nvSpPr>
          <p:cNvPr id="3" name="Sottotitolo 2">
            <a:extLst>
              <a:ext uri="{FF2B5EF4-FFF2-40B4-BE49-F238E27FC236}">
                <a16:creationId xmlns:a16="http://schemas.microsoft.com/office/drawing/2014/main" id="{990B9BC4-EAB9-44B2-9D59-FBCDE1426A79}"/>
              </a:ext>
            </a:extLst>
          </p:cNvPr>
          <p:cNvSpPr>
            <a:spLocks noGrp="1"/>
          </p:cNvSpPr>
          <p:nvPr>
            <p:ph type="subTitle" idx="1"/>
          </p:nvPr>
        </p:nvSpPr>
        <p:spPr>
          <a:xfrm>
            <a:off x="1371600" y="3032431"/>
            <a:ext cx="9448800" cy="1825095"/>
          </a:xfrm>
        </p:spPr>
        <p:txBody>
          <a:bodyPr>
            <a:normAutofit lnSpcReduction="10000"/>
          </a:bodyPr>
          <a:lstStyle/>
          <a:p>
            <a:pPr algn="ctr"/>
            <a:r>
              <a:rPr lang="it-IT" b="1" dirty="0"/>
              <a:t>Corso di Lingua e Traduzione Francese I </a:t>
            </a:r>
          </a:p>
          <a:p>
            <a:pPr algn="ctr"/>
            <a:r>
              <a:rPr lang="it-IT" b="1" dirty="0"/>
              <a:t> L-12 ; L-36; L-20</a:t>
            </a:r>
          </a:p>
          <a:p>
            <a:pPr algn="ctr"/>
            <a:r>
              <a:rPr lang="it-IT" b="1" dirty="0"/>
              <a:t>Modulo A </a:t>
            </a:r>
          </a:p>
          <a:p>
            <a:pPr algn="ctr"/>
            <a:r>
              <a:rPr lang="it-IT" b="1" dirty="0"/>
              <a:t>A.A. 2024 – 2025</a:t>
            </a:r>
          </a:p>
          <a:p>
            <a:pPr algn="ctr"/>
            <a:r>
              <a:rPr lang="it-IT" b="1" dirty="0"/>
              <a:t>Prof.ssa Emma Malinconico</a:t>
            </a:r>
          </a:p>
        </p:txBody>
      </p:sp>
    </p:spTree>
    <p:extLst>
      <p:ext uri="{BB962C8B-B14F-4D97-AF65-F5344CB8AC3E}">
        <p14:creationId xmlns:p14="http://schemas.microsoft.com/office/powerpoint/2010/main" val="33635016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8B555F-DC4C-F261-3235-81135E39C231}"/>
              </a:ext>
            </a:extLst>
          </p:cNvPr>
          <p:cNvSpPr>
            <a:spLocks noGrp="1"/>
          </p:cNvSpPr>
          <p:nvPr>
            <p:ph type="title"/>
          </p:nvPr>
        </p:nvSpPr>
        <p:spPr>
          <a:xfrm>
            <a:off x="2340077" y="314632"/>
            <a:ext cx="9166123" cy="1742769"/>
          </a:xfrm>
        </p:spPr>
        <p:txBody>
          <a:bodyPr>
            <a:normAutofit/>
          </a:bodyPr>
          <a:lstStyle/>
          <a:p>
            <a:pPr algn="ctr"/>
            <a:r>
              <a:rPr lang="it-IT" sz="3600" b="1" dirty="0"/>
              <a:t>Traduzione </a:t>
            </a:r>
            <a:br>
              <a:rPr lang="it-IT" sz="3600" b="1" dirty="0"/>
            </a:br>
            <a:r>
              <a:rPr lang="it-IT" sz="3600" b="1" dirty="0"/>
              <a:t>target </a:t>
            </a:r>
            <a:r>
              <a:rPr lang="it-IT" sz="3600" b="1" dirty="0" err="1"/>
              <a:t>oriented</a:t>
            </a:r>
            <a:r>
              <a:rPr lang="it-IT" sz="3600" b="1" dirty="0"/>
              <a:t> / source </a:t>
            </a:r>
            <a:r>
              <a:rPr lang="it-IT" sz="3600" b="1" dirty="0" err="1"/>
              <a:t>oriented</a:t>
            </a:r>
            <a:endParaRPr lang="it-IT" sz="3600" b="1" dirty="0"/>
          </a:p>
        </p:txBody>
      </p:sp>
      <p:sp>
        <p:nvSpPr>
          <p:cNvPr id="3" name="Segnaposto contenuto 2">
            <a:extLst>
              <a:ext uri="{FF2B5EF4-FFF2-40B4-BE49-F238E27FC236}">
                <a16:creationId xmlns:a16="http://schemas.microsoft.com/office/drawing/2014/main" id="{CA880747-A676-E68E-2F65-9285958C58FE}"/>
              </a:ext>
            </a:extLst>
          </p:cNvPr>
          <p:cNvSpPr>
            <a:spLocks noGrp="1"/>
          </p:cNvSpPr>
          <p:nvPr>
            <p:ph idx="1"/>
          </p:nvPr>
        </p:nvSpPr>
        <p:spPr/>
        <p:txBody>
          <a:bodyPr>
            <a:normAutofit fontScale="92500"/>
          </a:bodyPr>
          <a:lstStyle/>
          <a:p>
            <a:pPr marL="0" indent="0" algn="just">
              <a:buNone/>
            </a:pPr>
            <a:r>
              <a:rPr lang="it-IT" dirty="0"/>
              <a:t>Quando un testo da tradurre contiene elementi </a:t>
            </a:r>
            <a:r>
              <a:rPr lang="it-IT" dirty="0" err="1"/>
              <a:t>culturospecifici</a:t>
            </a:r>
            <a:r>
              <a:rPr lang="it-IT" dirty="0"/>
              <a:t>, può essere necessario scegliere tra il creare una traduzione target </a:t>
            </a:r>
            <a:r>
              <a:rPr lang="it-IT" dirty="0" err="1"/>
              <a:t>oriented</a:t>
            </a:r>
            <a:r>
              <a:rPr lang="it-IT" dirty="0"/>
              <a:t> o source </a:t>
            </a:r>
            <a:r>
              <a:rPr lang="it-IT" dirty="0" err="1"/>
              <a:t>oriented</a:t>
            </a:r>
            <a:r>
              <a:rPr lang="it-IT" dirty="0"/>
              <a:t>. </a:t>
            </a:r>
          </a:p>
          <a:p>
            <a:pPr marL="0" indent="0" algn="just">
              <a:buNone/>
            </a:pPr>
            <a:r>
              <a:rPr lang="it-IT" dirty="0"/>
              <a:t>Traduzione target </a:t>
            </a:r>
            <a:r>
              <a:rPr lang="it-IT" dirty="0" err="1"/>
              <a:t>oriented</a:t>
            </a:r>
            <a:r>
              <a:rPr lang="it-IT" dirty="0"/>
              <a:t> = </a:t>
            </a:r>
            <a:r>
              <a:rPr lang="it-IT" dirty="0" err="1"/>
              <a:t>traduction</a:t>
            </a:r>
            <a:r>
              <a:rPr lang="it-IT" dirty="0"/>
              <a:t> </a:t>
            </a:r>
            <a:r>
              <a:rPr lang="it-IT" dirty="0" err="1"/>
              <a:t>cibliste</a:t>
            </a:r>
            <a:r>
              <a:rPr lang="it-IT" dirty="0"/>
              <a:t> = traduzione orientata verso la cultura della lingua di arrivo (L2): sostituisce tutti o quasi gli elementi tipici della cultura del testo da tradurre con elementi propri della cultura di arrivo. Ad es. Il personaggio François diventa Francesco, passeggia non per place de la Concorde, ma per piazza Mazzini, non compra una baguette, ma uno sfilatino di pane. N.B. </a:t>
            </a:r>
            <a:r>
              <a:rPr lang="it-IT" dirty="0" err="1"/>
              <a:t>Cible</a:t>
            </a:r>
            <a:r>
              <a:rPr lang="it-IT" dirty="0"/>
              <a:t> = Target, l’obiettivo da colpire. </a:t>
            </a:r>
          </a:p>
          <a:p>
            <a:pPr marL="0" indent="0" algn="just">
              <a:buNone/>
            </a:pPr>
            <a:r>
              <a:rPr lang="it-IT" dirty="0"/>
              <a:t>Traduzione source </a:t>
            </a:r>
            <a:r>
              <a:rPr lang="it-IT" dirty="0" err="1"/>
              <a:t>oriented</a:t>
            </a:r>
            <a:r>
              <a:rPr lang="it-IT" dirty="0"/>
              <a:t> =  </a:t>
            </a:r>
            <a:r>
              <a:rPr lang="it-IT" dirty="0" err="1"/>
              <a:t>traduction</a:t>
            </a:r>
            <a:r>
              <a:rPr lang="it-IT" dirty="0"/>
              <a:t> </a:t>
            </a:r>
            <a:r>
              <a:rPr lang="it-IT" dirty="0" err="1"/>
              <a:t>sourcière</a:t>
            </a:r>
            <a:r>
              <a:rPr lang="it-IT" dirty="0"/>
              <a:t> = traduzione orientata verso la cultura della lingua di partenza: si mantengono tutti gli elementi tipici della cultura del testo da tradurre, al massimo si aggiunge un elemento che aiuti il lettore a capire il testo. Es. François comprò una baguette, il pane simbolo di Parigi. </a:t>
            </a:r>
          </a:p>
        </p:txBody>
      </p:sp>
    </p:spTree>
    <p:extLst>
      <p:ext uri="{BB962C8B-B14F-4D97-AF65-F5344CB8AC3E}">
        <p14:creationId xmlns:p14="http://schemas.microsoft.com/office/powerpoint/2010/main" val="31222770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02D46CE-23F3-4BA4-8B76-BB9D69A840E2}"/>
              </a:ext>
            </a:extLst>
          </p:cNvPr>
          <p:cNvSpPr>
            <a:spLocks noGrp="1"/>
          </p:cNvSpPr>
          <p:nvPr>
            <p:ph type="title"/>
          </p:nvPr>
        </p:nvSpPr>
        <p:spPr/>
        <p:txBody>
          <a:bodyPr/>
          <a:lstStyle/>
          <a:p>
            <a:r>
              <a:rPr lang="it-IT" dirty="0"/>
              <a:t>Equivalenza e fedeltà</a:t>
            </a:r>
          </a:p>
        </p:txBody>
      </p:sp>
      <p:sp>
        <p:nvSpPr>
          <p:cNvPr id="3" name="Segnaposto contenuto 2">
            <a:extLst>
              <a:ext uri="{FF2B5EF4-FFF2-40B4-BE49-F238E27FC236}">
                <a16:creationId xmlns:a16="http://schemas.microsoft.com/office/drawing/2014/main" id="{F2045C8F-6EBB-44CB-8C28-DCDD3DC56963}"/>
              </a:ext>
            </a:extLst>
          </p:cNvPr>
          <p:cNvSpPr>
            <a:spLocks noGrp="1"/>
          </p:cNvSpPr>
          <p:nvPr>
            <p:ph idx="1"/>
          </p:nvPr>
        </p:nvSpPr>
        <p:spPr>
          <a:xfrm>
            <a:off x="685800" y="2194560"/>
            <a:ext cx="10820400" cy="4471283"/>
          </a:xfrm>
        </p:spPr>
        <p:txBody>
          <a:bodyPr>
            <a:normAutofit/>
          </a:bodyPr>
          <a:lstStyle/>
          <a:p>
            <a:pPr marL="0" indent="0" algn="l">
              <a:buNone/>
            </a:pPr>
            <a:r>
              <a:rPr lang="it-IT" sz="2600" b="0" i="0" u="none" strike="noStrike" baseline="0" dirty="0"/>
              <a:t>Tradurre non vuol dire tradire: perché si possa considerare fedele, il testo d’arrivo dovrebbe corrispondere perfettamente a quello di partenza, dovrebbe essere il suo equivalente→ Il traduttore non è “autore” di un nuovo testo. </a:t>
            </a:r>
          </a:p>
          <a:p>
            <a:pPr marL="0" indent="0" algn="l">
              <a:buNone/>
            </a:pPr>
            <a:r>
              <a:rPr lang="it-IT" sz="2600" b="0" i="0" u="none" strike="noStrike" baseline="0" dirty="0"/>
              <a:t>Come stabiliamo il grado di equivalenza? </a:t>
            </a:r>
          </a:p>
          <a:p>
            <a:pPr marL="0" indent="0" algn="ctr">
              <a:buNone/>
            </a:pPr>
            <a:r>
              <a:rPr lang="it-IT" sz="2600" b="1" i="0" u="none" strike="noStrike" baseline="0" dirty="0"/>
              <a:t>Denotazione </a:t>
            </a:r>
            <a:r>
              <a:rPr lang="it-IT" sz="2600" b="0" i="0" u="none" strike="noStrike" baseline="0" dirty="0"/>
              <a:t>(senso letterale della parola, oggettivo e invariabile) </a:t>
            </a:r>
          </a:p>
          <a:p>
            <a:pPr marL="0" indent="0" algn="ctr">
              <a:buNone/>
            </a:pPr>
            <a:r>
              <a:rPr lang="it-IT" sz="2600" b="1" i="0" u="none" strike="noStrike" baseline="0" dirty="0"/>
              <a:t>vs</a:t>
            </a:r>
            <a:r>
              <a:rPr lang="it-IT" sz="2600" b="0" i="0" u="none" strike="noStrike" baseline="0" dirty="0"/>
              <a:t> </a:t>
            </a:r>
          </a:p>
          <a:p>
            <a:pPr marL="0" indent="0" algn="ctr">
              <a:buNone/>
            </a:pPr>
            <a:r>
              <a:rPr lang="it-IT" sz="2600" b="1" i="0" u="none" strike="noStrike" baseline="0" dirty="0"/>
              <a:t>connotazione </a:t>
            </a:r>
            <a:r>
              <a:rPr lang="it-IT" sz="2600" b="0" i="0" u="none" strike="noStrike" baseline="0" dirty="0"/>
              <a:t>(senso letterale a cui si aggiungono aspetti affettivi, soggettivi…) </a:t>
            </a:r>
            <a:r>
              <a:rPr lang="it-IT" sz="2600" b="0" i="0" u="none" strike="noStrike" baseline="0" dirty="0">
                <a:cs typeface="Calibri" panose="020F0502020204030204" pitchFamily="34" charset="0"/>
              </a:rPr>
              <a:t>→</a:t>
            </a:r>
            <a:r>
              <a:rPr lang="it-IT" sz="2600" b="0" i="0" u="none" strike="noStrike" baseline="0" dirty="0"/>
              <a:t> </a:t>
            </a:r>
            <a:r>
              <a:rPr lang="it-IT" sz="2600" b="0" i="1" u="none" strike="noStrike" baseline="0" dirty="0"/>
              <a:t>Padre </a:t>
            </a:r>
            <a:r>
              <a:rPr lang="it-IT" sz="2600" b="0" i="0" u="none" strike="noStrike" baseline="0" dirty="0"/>
              <a:t>vs </a:t>
            </a:r>
            <a:r>
              <a:rPr lang="it-IT" sz="2600" b="0" i="1" u="none" strike="noStrike" baseline="0" dirty="0"/>
              <a:t>papà</a:t>
            </a:r>
          </a:p>
          <a:p>
            <a:pPr marL="0" indent="0" algn="l">
              <a:buNone/>
            </a:pPr>
            <a:endParaRPr lang="it-IT" sz="2600" dirty="0"/>
          </a:p>
        </p:txBody>
      </p:sp>
    </p:spTree>
    <p:extLst>
      <p:ext uri="{BB962C8B-B14F-4D97-AF65-F5344CB8AC3E}">
        <p14:creationId xmlns:p14="http://schemas.microsoft.com/office/powerpoint/2010/main" val="29637325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D3D247D-3DDA-4D0F-91D8-184FE2E2D036}"/>
              </a:ext>
            </a:extLst>
          </p:cNvPr>
          <p:cNvSpPr>
            <a:spLocks noGrp="1"/>
          </p:cNvSpPr>
          <p:nvPr>
            <p:ph idx="1"/>
          </p:nvPr>
        </p:nvSpPr>
        <p:spPr>
          <a:xfrm>
            <a:off x="685800" y="1404730"/>
            <a:ext cx="10820400" cy="4813955"/>
          </a:xfrm>
        </p:spPr>
        <p:txBody>
          <a:bodyPr/>
          <a:lstStyle/>
          <a:p>
            <a:pPr marL="0" indent="0" algn="just">
              <a:buNone/>
            </a:pPr>
            <a:endParaRPr lang="it-IT" sz="2600" b="1" dirty="0">
              <a:solidFill>
                <a:srgbClr val="FF0000"/>
              </a:solidFill>
            </a:endParaRPr>
          </a:p>
          <a:p>
            <a:pPr marL="0" indent="0" algn="just">
              <a:buNone/>
            </a:pPr>
            <a:r>
              <a:rPr lang="it-IT" sz="2600" b="1" dirty="0">
                <a:highlight>
                  <a:srgbClr val="FFFF00"/>
                </a:highlight>
              </a:rPr>
              <a:t>L</a:t>
            </a:r>
            <a:r>
              <a:rPr lang="it-IT" sz="2600" b="1" i="0" u="none" strike="noStrike" baseline="0" dirty="0">
                <a:highlight>
                  <a:srgbClr val="FFFF00"/>
                </a:highlight>
              </a:rPr>
              <a:t>a traduzione non è una semplice trasposizione parola per parola da una lingua all’altra!!!!</a:t>
            </a:r>
          </a:p>
          <a:p>
            <a:pPr marL="0" indent="0" algn="just">
              <a:buNone/>
            </a:pPr>
            <a:r>
              <a:rPr lang="it-IT" sz="2600" b="1" dirty="0">
                <a:highlight>
                  <a:srgbClr val="FFFF00"/>
                </a:highlight>
              </a:rPr>
              <a:t>P</a:t>
            </a:r>
            <a:r>
              <a:rPr lang="it-IT" sz="2600" b="1" i="0" u="none" strike="noStrike" baseline="0" dirty="0">
                <a:highlight>
                  <a:srgbClr val="FFFF00"/>
                </a:highlight>
              </a:rPr>
              <a:t>er tradurre un testo bisogna:</a:t>
            </a:r>
          </a:p>
          <a:p>
            <a:pPr marL="0" indent="0" algn="just">
              <a:buNone/>
            </a:pPr>
            <a:r>
              <a:rPr lang="it-IT" sz="2600" b="1" i="0" u="none" strike="noStrike" baseline="0" dirty="0">
                <a:highlight>
                  <a:srgbClr val="FFFF00"/>
                </a:highlight>
              </a:rPr>
              <a:t>- seguire delle fasi, </a:t>
            </a:r>
          </a:p>
          <a:p>
            <a:pPr marL="0" indent="0" algn="just">
              <a:buNone/>
            </a:pPr>
            <a:r>
              <a:rPr lang="it-IT" sz="2600" b="1" i="0" u="none" strike="noStrike" baseline="0" dirty="0">
                <a:highlight>
                  <a:srgbClr val="FFFF00"/>
                </a:highlight>
              </a:rPr>
              <a:t>- attenersi a delle regole </a:t>
            </a:r>
          </a:p>
          <a:p>
            <a:pPr marL="0" indent="0" algn="just">
              <a:buNone/>
            </a:pPr>
            <a:r>
              <a:rPr lang="it-IT" sz="2600" b="1" i="0" u="none" strike="noStrike" baseline="0" dirty="0">
                <a:highlight>
                  <a:srgbClr val="FFFF00"/>
                </a:highlight>
              </a:rPr>
              <a:t>- mettere in atto conoscenze specifiche. </a:t>
            </a:r>
            <a:endParaRPr lang="it-IT" sz="2600" b="1" i="1" u="none" strike="noStrike" baseline="0" dirty="0">
              <a:highlight>
                <a:srgbClr val="FFFF00"/>
              </a:highlight>
            </a:endParaRPr>
          </a:p>
          <a:p>
            <a:pPr marL="0" indent="0">
              <a:buNone/>
            </a:pPr>
            <a:endParaRPr lang="it-IT" dirty="0"/>
          </a:p>
        </p:txBody>
      </p:sp>
    </p:spTree>
    <p:extLst>
      <p:ext uri="{BB962C8B-B14F-4D97-AF65-F5344CB8AC3E}">
        <p14:creationId xmlns:p14="http://schemas.microsoft.com/office/powerpoint/2010/main" val="42823973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D7C654-7FDD-4EF7-BCBB-AAF934FD40A3}"/>
              </a:ext>
            </a:extLst>
          </p:cNvPr>
          <p:cNvSpPr>
            <a:spLocks noGrp="1"/>
          </p:cNvSpPr>
          <p:nvPr>
            <p:ph type="title"/>
          </p:nvPr>
        </p:nvSpPr>
        <p:spPr/>
        <p:txBody>
          <a:bodyPr/>
          <a:lstStyle/>
          <a:p>
            <a:r>
              <a:rPr lang="it-IT" b="1" dirty="0"/>
              <a:t>Come disambiguare?</a:t>
            </a:r>
          </a:p>
        </p:txBody>
      </p:sp>
      <p:sp>
        <p:nvSpPr>
          <p:cNvPr id="3" name="Segnaposto contenuto 2">
            <a:extLst>
              <a:ext uri="{FF2B5EF4-FFF2-40B4-BE49-F238E27FC236}">
                <a16:creationId xmlns:a16="http://schemas.microsoft.com/office/drawing/2014/main" id="{DA68E89F-2632-4BB6-AA62-0C42DC3CC7D8}"/>
              </a:ext>
            </a:extLst>
          </p:cNvPr>
          <p:cNvSpPr>
            <a:spLocks noGrp="1"/>
          </p:cNvSpPr>
          <p:nvPr>
            <p:ph idx="1"/>
          </p:nvPr>
        </p:nvSpPr>
        <p:spPr/>
        <p:txBody>
          <a:bodyPr>
            <a:normAutofit/>
          </a:bodyPr>
          <a:lstStyle/>
          <a:p>
            <a:pPr marL="0" indent="0" algn="just">
              <a:buNone/>
            </a:pPr>
            <a:r>
              <a:rPr lang="it-IT" sz="2600" b="0" i="0" u="none" strike="noStrike" baseline="0" dirty="0"/>
              <a:t>Come disambiguare il contesto? </a:t>
            </a:r>
            <a:r>
              <a:rPr lang="it-IT" sz="2600" dirty="0"/>
              <a:t>Occorrono: </a:t>
            </a:r>
            <a:r>
              <a:rPr lang="it-IT" sz="2600" b="0" i="0" u="none" strike="noStrike" baseline="0" dirty="0"/>
              <a:t> </a:t>
            </a:r>
          </a:p>
          <a:p>
            <a:pPr marL="0" indent="0" algn="just">
              <a:buNone/>
            </a:pPr>
            <a:r>
              <a:rPr lang="it-IT" sz="2600" dirty="0"/>
              <a:t>- </a:t>
            </a:r>
            <a:r>
              <a:rPr lang="it-IT" sz="2600" b="0" i="0" u="none" strike="noStrike" baseline="0" dirty="0"/>
              <a:t>Conoscenze linguistiche</a:t>
            </a:r>
          </a:p>
          <a:p>
            <a:pPr marL="0" indent="0" algn="just">
              <a:buNone/>
            </a:pPr>
            <a:r>
              <a:rPr lang="it-IT" sz="2600" dirty="0"/>
              <a:t>- </a:t>
            </a:r>
            <a:r>
              <a:rPr lang="it-IT" sz="2600" b="0" i="0" u="none" strike="noStrike" baseline="0" dirty="0"/>
              <a:t>Conoscenze metalinguistiche</a:t>
            </a:r>
          </a:p>
          <a:p>
            <a:pPr marL="0" indent="0" algn="just">
              <a:buNone/>
            </a:pPr>
            <a:r>
              <a:rPr lang="it-IT" sz="2600" dirty="0"/>
              <a:t>- </a:t>
            </a:r>
            <a:r>
              <a:rPr lang="it-IT" sz="2600" b="0" i="0" u="none" strike="noStrike" baseline="0" dirty="0"/>
              <a:t>Conoscenze </a:t>
            </a:r>
            <a:r>
              <a:rPr lang="it-IT" sz="2600" b="0" i="0" u="none" strike="noStrike" baseline="0" dirty="0" err="1"/>
              <a:t>metaculturali</a:t>
            </a:r>
            <a:r>
              <a:rPr lang="it-IT" sz="2600" b="0" i="0" u="none" strike="noStrike" baseline="0" dirty="0"/>
              <a:t>. </a:t>
            </a:r>
          </a:p>
          <a:p>
            <a:pPr marL="0" indent="0" algn="just">
              <a:buNone/>
            </a:pPr>
            <a:r>
              <a:rPr lang="it-IT" sz="2600" b="0" i="1" u="none" strike="noStrike" baseline="0" dirty="0"/>
              <a:t>“Vale a dire che, dato l’intero spettro del contenuto messo a disposizione da una voce di dizionario (più una ragionevole informazione enciclopedica), il traduttore deve scegliere l’accezione o il senso più probabile e ragionevole e rilevante in quel contesto e in quel mondo possibile” </a:t>
            </a:r>
            <a:r>
              <a:rPr lang="it-IT" sz="2600" b="0" u="none" strike="noStrike" baseline="0" dirty="0"/>
              <a:t>(U. Eco, 2003)</a:t>
            </a:r>
            <a:endParaRPr lang="it-IT" sz="2600" dirty="0"/>
          </a:p>
        </p:txBody>
      </p:sp>
    </p:spTree>
    <p:extLst>
      <p:ext uri="{BB962C8B-B14F-4D97-AF65-F5344CB8AC3E}">
        <p14:creationId xmlns:p14="http://schemas.microsoft.com/office/powerpoint/2010/main" val="22307327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9B1C10E-5D6B-4068-BABD-6F8E8B4722F5}"/>
              </a:ext>
            </a:extLst>
          </p:cNvPr>
          <p:cNvSpPr>
            <a:spLocks noGrp="1"/>
          </p:cNvSpPr>
          <p:nvPr>
            <p:ph type="title"/>
          </p:nvPr>
        </p:nvSpPr>
        <p:spPr/>
        <p:txBody>
          <a:bodyPr/>
          <a:lstStyle/>
          <a:p>
            <a:r>
              <a:rPr lang="it-IT" dirty="0">
                <a:latin typeface="Calibri" panose="020F0502020204030204" pitchFamily="34" charset="0"/>
              </a:rPr>
              <a:t>Traduzione vs interpretazione</a:t>
            </a:r>
            <a:br>
              <a:rPr lang="it-IT" dirty="0">
                <a:latin typeface="Calibri" panose="020F0502020204030204" pitchFamily="34" charset="0"/>
              </a:rPr>
            </a:br>
            <a:endParaRPr lang="it-IT" dirty="0"/>
          </a:p>
        </p:txBody>
      </p:sp>
      <p:sp>
        <p:nvSpPr>
          <p:cNvPr id="3" name="Segnaposto contenuto 2">
            <a:extLst>
              <a:ext uri="{FF2B5EF4-FFF2-40B4-BE49-F238E27FC236}">
                <a16:creationId xmlns:a16="http://schemas.microsoft.com/office/drawing/2014/main" id="{1C68B5A3-DE7F-4FAD-BE87-6C62DA02E643}"/>
              </a:ext>
            </a:extLst>
          </p:cNvPr>
          <p:cNvSpPr>
            <a:spLocks noGrp="1"/>
          </p:cNvSpPr>
          <p:nvPr>
            <p:ph idx="1"/>
          </p:nvPr>
        </p:nvSpPr>
        <p:spPr/>
        <p:txBody>
          <a:bodyPr>
            <a:normAutofit/>
          </a:bodyPr>
          <a:lstStyle/>
          <a:p>
            <a:pPr marL="0" indent="0" algn="just">
              <a:buNone/>
            </a:pPr>
            <a:r>
              <a:rPr lang="it-IT" sz="2600" b="1" i="0" u="none" strike="noStrike" baseline="0" dirty="0"/>
              <a:t>Traduzione</a:t>
            </a:r>
            <a:r>
              <a:rPr lang="it-IT" sz="2600" b="0" i="0" u="none" strike="noStrike" baseline="0" dirty="0"/>
              <a:t>: da un testo scritto a un altro testo </a:t>
            </a:r>
            <a:r>
              <a:rPr lang="it-IT" sz="2600" dirty="0"/>
              <a:t>scritto. Es. Traduzione </a:t>
            </a:r>
            <a:r>
              <a:rPr lang="it-IT" sz="2600" b="1" dirty="0"/>
              <a:t>tecnico-scientifica</a:t>
            </a:r>
            <a:r>
              <a:rPr lang="it-IT" sz="2600" dirty="0"/>
              <a:t>/ traduzione </a:t>
            </a:r>
            <a:r>
              <a:rPr lang="it-IT" sz="2600" b="1" dirty="0"/>
              <a:t>editoriale.</a:t>
            </a:r>
            <a:endParaRPr lang="it-IT" sz="2600" dirty="0"/>
          </a:p>
          <a:p>
            <a:pPr marL="0" indent="0" algn="just">
              <a:buNone/>
            </a:pPr>
            <a:endParaRPr lang="it-IT" sz="2600" b="0" i="0" u="none" strike="noStrike" baseline="0" dirty="0"/>
          </a:p>
          <a:p>
            <a:pPr marL="0" indent="0" algn="just">
              <a:buNone/>
            </a:pPr>
            <a:r>
              <a:rPr lang="it-IT" sz="2600" b="1" i="0" u="none" strike="noStrike" baseline="0" dirty="0"/>
              <a:t>Interpretazione</a:t>
            </a:r>
            <a:r>
              <a:rPr lang="it-IT" sz="2600" b="0" i="0" u="none" strike="noStrike" baseline="0" dirty="0"/>
              <a:t>: da un testo orale a un testo orale &gt; interpretazione simultanea oppure consecutiva.</a:t>
            </a:r>
          </a:p>
          <a:p>
            <a:pPr marL="0" indent="0" algn="just">
              <a:buNone/>
            </a:pPr>
            <a:endParaRPr lang="it-IT" sz="2600" b="0" i="0" u="none" strike="noStrike" baseline="0" dirty="0"/>
          </a:p>
          <a:p>
            <a:pPr marL="0" indent="0" algn="just">
              <a:buNone/>
            </a:pPr>
            <a:r>
              <a:rPr lang="it-IT" sz="2600" b="1" dirty="0"/>
              <a:t>N.B.</a:t>
            </a:r>
            <a:r>
              <a:rPr lang="it-IT" sz="2600" dirty="0"/>
              <a:t> Esiste anche la </a:t>
            </a:r>
            <a:r>
              <a:rPr lang="it-IT" sz="2600" b="1" dirty="0"/>
              <a:t>traduzione transmediale o </a:t>
            </a:r>
            <a:r>
              <a:rPr lang="it-IT" sz="2600" b="1" dirty="0" err="1"/>
              <a:t>intersiomiotica</a:t>
            </a:r>
            <a:r>
              <a:rPr lang="it-IT" sz="2600" b="1" dirty="0"/>
              <a:t> </a:t>
            </a:r>
            <a:r>
              <a:rPr lang="it-IT" sz="2600" dirty="0"/>
              <a:t>ovvero da un formato ad un altro. Es. Trasposizione di un libro in un film.  </a:t>
            </a:r>
            <a:endParaRPr lang="it-IT" sz="2600" b="0" i="0" u="none" strike="noStrike" baseline="0" dirty="0"/>
          </a:p>
        </p:txBody>
      </p:sp>
    </p:spTree>
    <p:extLst>
      <p:ext uri="{BB962C8B-B14F-4D97-AF65-F5344CB8AC3E}">
        <p14:creationId xmlns:p14="http://schemas.microsoft.com/office/powerpoint/2010/main" val="23267956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B727203-051D-4173-AF3F-837A0E7F2010}"/>
              </a:ext>
            </a:extLst>
          </p:cNvPr>
          <p:cNvSpPr>
            <a:spLocks noGrp="1"/>
          </p:cNvSpPr>
          <p:nvPr>
            <p:ph idx="1"/>
          </p:nvPr>
        </p:nvSpPr>
        <p:spPr>
          <a:xfrm>
            <a:off x="685800" y="1351722"/>
            <a:ext cx="10820400" cy="4866963"/>
          </a:xfrm>
        </p:spPr>
        <p:txBody>
          <a:bodyPr>
            <a:noAutofit/>
          </a:bodyPr>
          <a:lstStyle/>
          <a:p>
            <a:pPr marL="0" indent="0" algn="just">
              <a:buNone/>
            </a:pPr>
            <a:r>
              <a:rPr lang="fr-FR" sz="2600" b="0" i="0" u="none" strike="noStrike" baseline="0" dirty="0"/>
              <a:t>Vinay e </a:t>
            </a:r>
            <a:r>
              <a:rPr lang="fr-FR" sz="2600" b="0" i="0" u="none" strike="noStrike" baseline="0" dirty="0" err="1"/>
              <a:t>Darbelnet</a:t>
            </a:r>
            <a:r>
              <a:rPr lang="fr-FR" sz="2600" b="0" i="0" u="none" strike="noStrike" baseline="0" dirty="0"/>
              <a:t>, </a:t>
            </a:r>
            <a:r>
              <a:rPr lang="fr-FR" sz="2600" b="0" i="1" u="none" strike="noStrike" baseline="0" dirty="0"/>
              <a:t>Stylistique comparée du français et de l’anglais</a:t>
            </a:r>
            <a:r>
              <a:rPr lang="fr-FR" sz="2600" b="0" i="0" u="none" strike="noStrike" baseline="0" dirty="0"/>
              <a:t>, 1958 → 7 </a:t>
            </a:r>
            <a:r>
              <a:rPr lang="fr-FR" sz="2600" b="0" i="0" u="none" strike="noStrike" baseline="0" dirty="0" err="1"/>
              <a:t>procedimenti</a:t>
            </a:r>
            <a:r>
              <a:rPr lang="fr-FR" sz="2600" b="0" i="0" u="none" strike="noStrike" baseline="0" dirty="0"/>
              <a:t> </a:t>
            </a:r>
            <a:r>
              <a:rPr lang="it-IT" sz="2600" b="0" i="0" u="none" strike="noStrike" baseline="0" dirty="0"/>
              <a:t>della traduzione:</a:t>
            </a:r>
          </a:p>
          <a:p>
            <a:pPr marL="0" indent="0" algn="just">
              <a:buNone/>
            </a:pPr>
            <a:r>
              <a:rPr lang="it-IT" sz="2600" b="0" i="0" u="none" strike="noStrike" baseline="0" dirty="0"/>
              <a:t>1. </a:t>
            </a:r>
            <a:r>
              <a:rPr lang="it-IT" sz="2600" b="1" i="0" u="none" strike="noStrike" baseline="0" dirty="0"/>
              <a:t>Prestito</a:t>
            </a:r>
            <a:r>
              <a:rPr lang="it-IT" sz="2600" b="0" i="0" u="none" strike="noStrike" baseline="0" dirty="0"/>
              <a:t>: trasmissione diretta del termine straniero dalla lingua originale a quella di arrivo (es. , sandwich, whisky, sombrero). </a:t>
            </a:r>
          </a:p>
          <a:p>
            <a:pPr marL="0" indent="0" algn="just">
              <a:buNone/>
            </a:pPr>
            <a:r>
              <a:rPr lang="it-IT" sz="2600" b="0" i="0" u="none" strike="noStrike" baseline="0" dirty="0"/>
              <a:t>2. </a:t>
            </a:r>
            <a:r>
              <a:rPr lang="it-IT" sz="2600" b="1" i="0" u="none" strike="noStrike" baseline="0" dirty="0"/>
              <a:t>Calco</a:t>
            </a:r>
            <a:r>
              <a:rPr lang="it-IT" sz="2600" b="0" i="0" u="none" strike="noStrike" baseline="0" dirty="0"/>
              <a:t>: prestito che è stato tradotto letteralmente (es. </a:t>
            </a:r>
            <a:r>
              <a:rPr lang="it-IT" sz="2600" b="0" i="1" u="none" strike="noStrike" baseline="0" dirty="0" err="1"/>
              <a:t>skyscraper</a:t>
            </a:r>
            <a:r>
              <a:rPr lang="it-IT" sz="2600" b="0" i="1" u="none" strike="noStrike" baseline="0" dirty="0"/>
              <a:t> </a:t>
            </a:r>
            <a:r>
              <a:rPr lang="it-IT" sz="2600" b="0" i="0" u="none" strike="noStrike" baseline="0" dirty="0"/>
              <a:t>→ grattacielo). </a:t>
            </a:r>
          </a:p>
          <a:p>
            <a:pPr marL="0" indent="0" algn="just">
              <a:buNone/>
            </a:pPr>
            <a:r>
              <a:rPr lang="it-IT" sz="2600" dirty="0"/>
              <a:t>3. </a:t>
            </a:r>
            <a:r>
              <a:rPr lang="it-IT" sz="2600" b="1" i="0" u="none" strike="noStrike" baseline="0" dirty="0"/>
              <a:t>Traduzione letterale</a:t>
            </a:r>
            <a:r>
              <a:rPr lang="it-IT" sz="2600" b="0" i="0" u="none" strike="noStrike" baseline="0" dirty="0"/>
              <a:t>, parola per parola, quando lingua originale e lingua in cui si traduce coincidono esattamente.</a:t>
            </a:r>
          </a:p>
          <a:p>
            <a:pPr marL="0" indent="0" algn="just">
              <a:buNone/>
            </a:pPr>
            <a:r>
              <a:rPr lang="it-IT" sz="2600" b="0" i="0" u="none" strike="noStrike" baseline="0" dirty="0"/>
              <a:t>4. </a:t>
            </a:r>
            <a:r>
              <a:rPr lang="it-IT" sz="2600" b="1" i="0" u="none" strike="noStrike" baseline="0" dirty="0"/>
              <a:t>Trasposizione</a:t>
            </a:r>
            <a:r>
              <a:rPr lang="it-IT" sz="2600" b="0" i="0" u="none" strike="noStrike" baseline="0" dirty="0"/>
              <a:t>: sostituzione di una parola all’interno di un’espressione per trasmettere lo </a:t>
            </a:r>
            <a:r>
              <a:rPr lang="fr-FR" sz="2600" b="0" i="0" u="none" strike="noStrike" baseline="0" dirty="0" err="1"/>
              <a:t>stesso</a:t>
            </a:r>
            <a:r>
              <a:rPr lang="fr-FR" sz="2600" b="0" i="0" u="none" strike="noStrike" baseline="0" dirty="0"/>
              <a:t> </a:t>
            </a:r>
            <a:r>
              <a:rPr lang="fr-FR" sz="2600" b="0" i="0" u="none" strike="noStrike" baseline="0" dirty="0" err="1"/>
              <a:t>contenuto</a:t>
            </a:r>
            <a:r>
              <a:rPr lang="fr-FR" sz="2600" b="0" i="0" u="none" strike="noStrike" baseline="0" dirty="0"/>
              <a:t> (</a:t>
            </a:r>
            <a:r>
              <a:rPr lang="fr-FR" sz="2600" b="0" i="1" u="none" strike="noStrike" baseline="0" dirty="0"/>
              <a:t>garder au réfrigérateur </a:t>
            </a:r>
            <a:r>
              <a:rPr lang="fr-FR" sz="2600" b="0" i="0" u="none" strike="noStrike" baseline="0" dirty="0"/>
              <a:t>= </a:t>
            </a:r>
            <a:r>
              <a:rPr lang="it-IT" sz="2600" b="0" i="0" u="none" strike="noStrike" baseline="0" dirty="0"/>
              <a:t>conservare al fresco)</a:t>
            </a:r>
          </a:p>
        </p:txBody>
      </p:sp>
    </p:spTree>
    <p:extLst>
      <p:ext uri="{BB962C8B-B14F-4D97-AF65-F5344CB8AC3E}">
        <p14:creationId xmlns:p14="http://schemas.microsoft.com/office/powerpoint/2010/main" val="5577039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F480575-4F32-48E6-97AF-B96EF710A81D}"/>
              </a:ext>
            </a:extLst>
          </p:cNvPr>
          <p:cNvSpPr>
            <a:spLocks noGrp="1"/>
          </p:cNvSpPr>
          <p:nvPr>
            <p:ph idx="1"/>
          </p:nvPr>
        </p:nvSpPr>
        <p:spPr>
          <a:xfrm>
            <a:off x="685800" y="1378226"/>
            <a:ext cx="10820400" cy="4840459"/>
          </a:xfrm>
        </p:spPr>
        <p:txBody>
          <a:bodyPr/>
          <a:lstStyle/>
          <a:p>
            <a:pPr marL="0" indent="0" algn="just">
              <a:buNone/>
            </a:pPr>
            <a:r>
              <a:rPr lang="it-IT" sz="2600" b="0" i="0" u="none" strike="noStrike" baseline="0" dirty="0"/>
              <a:t>5. </a:t>
            </a:r>
            <a:r>
              <a:rPr lang="it-IT" sz="2600" b="1" i="0" u="none" strike="noStrike" baseline="0" dirty="0"/>
              <a:t>Modulazione</a:t>
            </a:r>
            <a:r>
              <a:rPr lang="it-IT" sz="2600" b="0" i="0" u="none" strike="noStrike" baseline="0" dirty="0"/>
              <a:t>, il messaggio è reso ponendosi da un diverso punto di vista (</a:t>
            </a:r>
            <a:r>
              <a:rPr lang="it-IT" sz="2600" b="0" i="1" u="none" strike="noStrike" baseline="0" dirty="0" err="1"/>
              <a:t>craint</a:t>
            </a:r>
            <a:r>
              <a:rPr lang="it-IT" sz="2600" b="0" i="1" u="none" strike="noStrike" baseline="0" dirty="0"/>
              <a:t> l’</a:t>
            </a:r>
            <a:r>
              <a:rPr lang="it-IT" sz="2600" b="0" i="1" u="none" strike="noStrike" baseline="0" dirty="0" err="1"/>
              <a:t>humidité</a:t>
            </a:r>
            <a:r>
              <a:rPr lang="it-IT" sz="2600" b="0" i="1" u="none" strike="noStrike" baseline="0" dirty="0"/>
              <a:t> </a:t>
            </a:r>
            <a:r>
              <a:rPr lang="it-IT" sz="2600" b="0" i="0" u="none" strike="noStrike" baseline="0" dirty="0"/>
              <a:t>= </a:t>
            </a:r>
            <a:r>
              <a:rPr lang="it-IT" sz="2600" b="0" i="1" u="none" strike="noStrike" baseline="0" dirty="0"/>
              <a:t>tenere in un luogo asciutto). </a:t>
            </a:r>
          </a:p>
          <a:p>
            <a:pPr marL="0" indent="0" algn="just">
              <a:buNone/>
            </a:pPr>
            <a:r>
              <a:rPr lang="it-IT" sz="2600" b="0" i="0" u="none" strike="noStrike" baseline="0" dirty="0"/>
              <a:t>6. </a:t>
            </a:r>
            <a:r>
              <a:rPr lang="it-IT" sz="2600" b="1" i="0" u="none" strike="noStrike" baseline="0" dirty="0"/>
              <a:t>Equivalenza</a:t>
            </a:r>
            <a:r>
              <a:rPr lang="it-IT" sz="2600" b="0" i="0" u="none" strike="noStrike" baseline="0" dirty="0"/>
              <a:t>: il messaggio è tradotto con un altro messaggio completamente diverso ma di </a:t>
            </a:r>
            <a:r>
              <a:rPr lang="fr-FR" sz="2600" b="0" i="0" u="none" strike="noStrike" baseline="0" dirty="0" err="1"/>
              <a:t>senso</a:t>
            </a:r>
            <a:r>
              <a:rPr lang="fr-FR" sz="2600" b="0" i="0" u="none" strike="noStrike" baseline="0" dirty="0"/>
              <a:t> </a:t>
            </a:r>
            <a:r>
              <a:rPr lang="fr-FR" sz="2600" b="0" i="0" u="none" strike="noStrike" baseline="0" dirty="0" err="1"/>
              <a:t>uguale</a:t>
            </a:r>
            <a:r>
              <a:rPr lang="fr-FR" sz="2600" b="0" i="0" u="none" strike="noStrike" baseline="0" dirty="0"/>
              <a:t> (</a:t>
            </a:r>
            <a:r>
              <a:rPr lang="fr-FR" sz="2600" b="0" i="1" u="none" strike="noStrike" baseline="0" dirty="0"/>
              <a:t>comme un chien dans un jeu de </a:t>
            </a:r>
            <a:r>
              <a:rPr lang="it-IT" sz="2600" b="0" i="1" u="none" strike="noStrike" baseline="0" dirty="0" err="1"/>
              <a:t>quilles</a:t>
            </a:r>
            <a:r>
              <a:rPr lang="it-IT" sz="2600" b="0" i="1" u="none" strike="noStrike" baseline="0" dirty="0"/>
              <a:t> </a:t>
            </a:r>
            <a:r>
              <a:rPr lang="it-IT" sz="2600" b="0" i="0" u="none" strike="noStrike" baseline="0" dirty="0"/>
              <a:t>= come un elefante fra le porcellane)</a:t>
            </a:r>
          </a:p>
          <a:p>
            <a:pPr marL="0" indent="0" algn="just">
              <a:buNone/>
            </a:pPr>
            <a:r>
              <a:rPr lang="it-IT" sz="2600" dirty="0"/>
              <a:t>7</a:t>
            </a:r>
            <a:r>
              <a:rPr lang="it-IT" sz="2600" b="0" i="0" u="none" strike="noStrike" baseline="0" dirty="0"/>
              <a:t>. </a:t>
            </a:r>
            <a:r>
              <a:rPr lang="it-IT" sz="2600" b="1" i="0" u="none" strike="noStrike" baseline="0" dirty="0"/>
              <a:t>Adattamento: </a:t>
            </a:r>
            <a:r>
              <a:rPr lang="it-IT" sz="2600" b="0" i="0" u="none" strike="noStrike" baseline="0" dirty="0"/>
              <a:t>il traduttore sostituisce una realtà culturale o sociale nel testo originario con la corrispondente realtà nel testo tradotto. È una forma di traduzione molto libera. </a:t>
            </a:r>
            <a:endParaRPr lang="it-IT" sz="2600" dirty="0"/>
          </a:p>
          <a:p>
            <a:pPr marL="0" indent="0">
              <a:buNone/>
            </a:pPr>
            <a:endParaRPr lang="it-IT" dirty="0"/>
          </a:p>
        </p:txBody>
      </p:sp>
    </p:spTree>
    <p:extLst>
      <p:ext uri="{BB962C8B-B14F-4D97-AF65-F5344CB8AC3E}">
        <p14:creationId xmlns:p14="http://schemas.microsoft.com/office/powerpoint/2010/main" val="19682792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02A582E-D079-4C3C-BB05-584C5AC25472}"/>
              </a:ext>
            </a:extLst>
          </p:cNvPr>
          <p:cNvSpPr>
            <a:spLocks noGrp="1"/>
          </p:cNvSpPr>
          <p:nvPr>
            <p:ph idx="1"/>
          </p:nvPr>
        </p:nvSpPr>
        <p:spPr>
          <a:xfrm>
            <a:off x="596348" y="1378227"/>
            <a:ext cx="10909852" cy="4840460"/>
          </a:xfrm>
        </p:spPr>
        <p:txBody>
          <a:bodyPr>
            <a:normAutofit/>
          </a:bodyPr>
          <a:lstStyle/>
          <a:p>
            <a:pPr marL="0" indent="0" algn="just">
              <a:buNone/>
            </a:pPr>
            <a:r>
              <a:rPr lang="en-US" sz="2600" b="0" i="0" u="none" strike="noStrike" baseline="0" dirty="0" err="1"/>
              <a:t>Jiry</a:t>
            </a:r>
            <a:r>
              <a:rPr lang="en-US" sz="2600" b="0" i="0" u="none" strike="noStrike" baseline="0" dirty="0"/>
              <a:t> Lévi, </a:t>
            </a:r>
            <a:r>
              <a:rPr lang="en-US" sz="2600" b="0" i="1" u="none" strike="noStrike" baseline="0" dirty="0"/>
              <a:t>The art of Translation </a:t>
            </a:r>
            <a:r>
              <a:rPr lang="en-US" sz="2600" b="0" i="0" u="none" strike="noStrike" baseline="0" dirty="0"/>
              <a:t>1963: </a:t>
            </a:r>
            <a:r>
              <a:rPr lang="en-US" sz="2600" b="1" i="0" u="none" strike="noStrike" baseline="0" dirty="0" err="1"/>
              <a:t>teoria</a:t>
            </a:r>
            <a:r>
              <a:rPr lang="en-US" sz="2600" b="1" dirty="0"/>
              <a:t> </a:t>
            </a:r>
            <a:r>
              <a:rPr lang="it-IT" sz="2600" b="1" i="0" u="none" strike="noStrike" baseline="0" dirty="0"/>
              <a:t>matematica dei giochi </a:t>
            </a:r>
            <a:r>
              <a:rPr lang="it-IT" sz="2600" b="0" i="0" u="none" strike="noStrike" baseline="0" dirty="0"/>
              <a:t>+ concetti di </a:t>
            </a:r>
            <a:r>
              <a:rPr lang="it-IT" sz="2600" b="1" i="0" u="none" strike="noStrike" baseline="0" dirty="0"/>
              <a:t>guadagno </a:t>
            </a:r>
            <a:r>
              <a:rPr lang="it-IT" sz="2600" b="0" i="0" u="none" strike="noStrike" baseline="0" dirty="0"/>
              <a:t>e </a:t>
            </a:r>
            <a:r>
              <a:rPr lang="it-IT" sz="2600" b="1" i="0" u="none" strike="noStrike" baseline="0" dirty="0"/>
              <a:t>perdita </a:t>
            </a:r>
            <a:r>
              <a:rPr lang="it-IT" sz="2600" b="0" i="0" u="none" strike="noStrike" baseline="0" dirty="0"/>
              <a:t>nell’atto traduttivo. La traduzione è un processo decisionale che ha la forma di un gioco. </a:t>
            </a:r>
          </a:p>
          <a:p>
            <a:pPr marL="0" indent="0" algn="just">
              <a:buNone/>
            </a:pPr>
            <a:endParaRPr lang="it-IT" sz="2600" b="0" i="0" u="none" strike="noStrike" baseline="0" dirty="0"/>
          </a:p>
          <a:p>
            <a:pPr marL="0" indent="0" algn="just">
              <a:buNone/>
            </a:pPr>
            <a:r>
              <a:rPr lang="it-IT" sz="2600" b="0" i="0" u="none" strike="noStrike" baseline="0" dirty="0"/>
              <a:t>Eugene Nida (1964), definisce i due concetti di </a:t>
            </a:r>
            <a:r>
              <a:rPr lang="it-IT" sz="2600" b="1" i="0" u="none" strike="noStrike" baseline="0" dirty="0"/>
              <a:t>equivalenza formale </a:t>
            </a:r>
            <a:r>
              <a:rPr lang="it-IT" sz="2600" b="0" i="0" u="none" strike="noStrike" baseline="0" dirty="0"/>
              <a:t>(traduzione orientata verso il testo di partenza) ed </a:t>
            </a:r>
            <a:r>
              <a:rPr lang="it-IT" sz="2600" b="1" i="0" u="none" strike="noStrike" baseline="0" dirty="0"/>
              <a:t>equivalenza dinamica </a:t>
            </a:r>
            <a:r>
              <a:rPr lang="it-IT" sz="2600" b="0" i="0" u="none" strike="noStrike" baseline="0" dirty="0"/>
              <a:t>(traduzione che risponde alle esigenze del destinatario e mira alla naturalezza).</a:t>
            </a:r>
            <a:endParaRPr lang="it-IT" sz="2600" dirty="0"/>
          </a:p>
        </p:txBody>
      </p:sp>
    </p:spTree>
    <p:extLst>
      <p:ext uri="{BB962C8B-B14F-4D97-AF65-F5344CB8AC3E}">
        <p14:creationId xmlns:p14="http://schemas.microsoft.com/office/powerpoint/2010/main" val="27539923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37BC909-77F2-482C-BA34-9383D247859F}"/>
              </a:ext>
            </a:extLst>
          </p:cNvPr>
          <p:cNvSpPr>
            <a:spLocks noGrp="1"/>
          </p:cNvSpPr>
          <p:nvPr>
            <p:ph idx="1"/>
          </p:nvPr>
        </p:nvSpPr>
        <p:spPr>
          <a:xfrm>
            <a:off x="556591" y="1351722"/>
            <a:ext cx="10949609" cy="4866963"/>
          </a:xfrm>
        </p:spPr>
        <p:txBody>
          <a:bodyPr>
            <a:normAutofit/>
          </a:bodyPr>
          <a:lstStyle/>
          <a:p>
            <a:pPr marL="0" indent="0" algn="ctr">
              <a:buNone/>
            </a:pPr>
            <a:r>
              <a:rPr lang="it-IT" sz="2600" b="1" i="0" u="none" strike="noStrike" baseline="0" dirty="0"/>
              <a:t>Anni ’70 - ’80 </a:t>
            </a:r>
          </a:p>
          <a:p>
            <a:pPr marL="0" indent="0" algn="just">
              <a:buNone/>
            </a:pPr>
            <a:r>
              <a:rPr lang="it-IT" sz="2600" i="0" u="none" strike="noStrike" baseline="0" dirty="0"/>
              <a:t>Ci</a:t>
            </a:r>
            <a:r>
              <a:rPr lang="it-IT" sz="2600" b="0" i="0" u="none" strike="noStrike" baseline="0" dirty="0"/>
              <a:t> si rende conto che un approccio eccessivamente scientifico non è funzionale alla pratica.</a:t>
            </a:r>
          </a:p>
          <a:p>
            <a:pPr marL="0" indent="0" algn="just">
              <a:buNone/>
            </a:pPr>
            <a:r>
              <a:rPr lang="it-IT" sz="2600" b="0" i="0" u="none" strike="noStrike" baseline="0" dirty="0"/>
              <a:t>Negli anni ‘70 la Scienza della traduzione diventa </a:t>
            </a:r>
            <a:r>
              <a:rPr lang="it-IT" sz="2600" b="1" i="0" u="none" strike="noStrike" baseline="0" dirty="0"/>
              <a:t>Teoria della traduzione o Traduttologia</a:t>
            </a:r>
            <a:r>
              <a:rPr lang="it-IT" sz="2600" b="0" i="0" u="none" strike="noStrike" baseline="0" dirty="0"/>
              <a:t>: non si limita a prescrivere un insieme di regole ma è una teoria che descrive i fenomeni in atto nel processo traduttivo. Gli studi diventano descrittivi, descrivono problematiche e propongono soluzioni funzionali alla pratica.</a:t>
            </a:r>
          </a:p>
          <a:p>
            <a:pPr marL="0" indent="0" algn="just">
              <a:buNone/>
            </a:pPr>
            <a:r>
              <a:rPr lang="it-IT" sz="2600" b="0" i="0" u="none" strike="noStrike" baseline="0" dirty="0"/>
              <a:t>- Gideon </a:t>
            </a:r>
            <a:r>
              <a:rPr lang="it-IT" sz="2600" b="0" i="0" u="none" strike="noStrike" baseline="0" dirty="0" err="1"/>
              <a:t>Toury</a:t>
            </a:r>
            <a:r>
              <a:rPr lang="it-IT" sz="2600" b="0" i="0" u="none" strike="noStrike" baseline="0" dirty="0"/>
              <a:t>: concetti di </a:t>
            </a:r>
            <a:r>
              <a:rPr lang="it-IT" sz="2600" b="1" i="0" u="none" strike="noStrike" baseline="0" dirty="0"/>
              <a:t>accettabilità </a:t>
            </a:r>
            <a:r>
              <a:rPr lang="it-IT" sz="2600" b="0" i="0" u="none" strike="noStrike" baseline="0" dirty="0"/>
              <a:t>e </a:t>
            </a:r>
            <a:r>
              <a:rPr lang="it-IT" sz="2600" b="1" i="0" u="none" strike="noStrike" baseline="0" dirty="0"/>
              <a:t>adeguatezza</a:t>
            </a:r>
            <a:r>
              <a:rPr lang="it-IT" sz="2600" b="0" i="0" u="none" strike="noStrike" baseline="0" dirty="0"/>
              <a:t>.</a:t>
            </a:r>
          </a:p>
          <a:p>
            <a:pPr marL="0" indent="0" algn="just">
              <a:buNone/>
            </a:pPr>
            <a:r>
              <a:rPr lang="it-IT" sz="2600" b="0" i="0" u="none" strike="noStrike" baseline="0" dirty="0"/>
              <a:t>- George Steiner: </a:t>
            </a:r>
            <a:r>
              <a:rPr lang="it-IT" sz="2600" b="0" i="1" u="none" strike="noStrike" baseline="0" dirty="0"/>
              <a:t>Dopo Babele. </a:t>
            </a:r>
            <a:endParaRPr lang="it-IT" sz="2600" dirty="0"/>
          </a:p>
        </p:txBody>
      </p:sp>
    </p:spTree>
    <p:extLst>
      <p:ext uri="{BB962C8B-B14F-4D97-AF65-F5344CB8AC3E}">
        <p14:creationId xmlns:p14="http://schemas.microsoft.com/office/powerpoint/2010/main" val="13435206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27CD12F-66EB-4925-963F-8EC9DB482F9C}"/>
              </a:ext>
            </a:extLst>
          </p:cNvPr>
          <p:cNvSpPr>
            <a:spLocks noGrp="1"/>
          </p:cNvSpPr>
          <p:nvPr>
            <p:ph idx="1"/>
          </p:nvPr>
        </p:nvSpPr>
        <p:spPr>
          <a:xfrm>
            <a:off x="685800" y="1404730"/>
            <a:ext cx="10820400" cy="4813955"/>
          </a:xfrm>
        </p:spPr>
        <p:txBody>
          <a:bodyPr>
            <a:normAutofit/>
          </a:bodyPr>
          <a:lstStyle/>
          <a:p>
            <a:pPr marL="0" indent="0" algn="just">
              <a:buNone/>
            </a:pPr>
            <a:r>
              <a:rPr lang="it-IT" sz="2600" b="0" i="0" u="none" strike="noStrike" baseline="0" dirty="0"/>
              <a:t>Fino agli anni Ottanta la traduzione </a:t>
            </a:r>
            <a:r>
              <a:rPr lang="it-IT" sz="2600" dirty="0"/>
              <a:t>è </a:t>
            </a:r>
            <a:r>
              <a:rPr lang="it-IT" sz="2600" b="0" i="0" u="none" strike="noStrike" baseline="0" dirty="0"/>
              <a:t>considerata</a:t>
            </a:r>
            <a:r>
              <a:rPr lang="it-IT" sz="2600" dirty="0"/>
              <a:t> </a:t>
            </a:r>
            <a:r>
              <a:rPr lang="it-IT" sz="2600" b="0" i="0" u="none" strike="noStrike" baseline="0" dirty="0"/>
              <a:t>una branca della linguistica applicata</a:t>
            </a:r>
          </a:p>
          <a:p>
            <a:pPr marL="0" indent="0" algn="just">
              <a:buNone/>
            </a:pPr>
            <a:r>
              <a:rPr lang="it-IT" sz="2600" b="0" i="0" u="none" strike="noStrike" baseline="0" dirty="0"/>
              <a:t>→ focus sui tratti formali della lingua più che sulle relazioni tra strutture della lingua/ traduttori/ contesto socioculturale.</a:t>
            </a:r>
          </a:p>
          <a:p>
            <a:pPr marL="0" indent="0" algn="just">
              <a:buNone/>
            </a:pPr>
            <a:r>
              <a:rPr lang="en-US" sz="2600" b="0" i="0" u="none" strike="noStrike" baseline="0" dirty="0"/>
              <a:t>• 1988: Holmes (</a:t>
            </a:r>
            <a:r>
              <a:rPr lang="en-US" sz="2600" b="0" i="1" u="none" strike="noStrike" baseline="0" dirty="0"/>
              <a:t>The name and nature of </a:t>
            </a:r>
            <a:r>
              <a:rPr lang="it-IT" sz="2600" b="0" i="1" u="none" strike="noStrike" baseline="0" dirty="0" err="1"/>
              <a:t>translation</a:t>
            </a:r>
            <a:r>
              <a:rPr lang="it-IT" sz="2600" b="0" i="1" u="none" strike="noStrike" baseline="0" dirty="0"/>
              <a:t>) </a:t>
            </a:r>
            <a:r>
              <a:rPr lang="it-IT" sz="2600" b="0" i="0" u="none" strike="noStrike" baseline="0" dirty="0"/>
              <a:t>apre la traduzione al settore didattico-pedagogico. La Traduttologia diventa </a:t>
            </a:r>
            <a:r>
              <a:rPr lang="it-IT" sz="2600" b="1" i="1" u="none" strike="noStrike" baseline="0" dirty="0" err="1"/>
              <a:t>Translation</a:t>
            </a:r>
            <a:r>
              <a:rPr lang="it-IT" sz="2600" b="1" i="1" u="none" strike="noStrike" baseline="0" dirty="0"/>
              <a:t> studies </a:t>
            </a:r>
            <a:r>
              <a:rPr lang="it-IT" sz="2600" b="0" i="0" u="none" strike="noStrike" baseline="0" dirty="0"/>
              <a:t>(→ la traduzione è un campo di studi dalla natura interdisciplinare)</a:t>
            </a:r>
          </a:p>
          <a:p>
            <a:pPr marL="0" indent="0" algn="just">
              <a:buNone/>
            </a:pPr>
            <a:r>
              <a:rPr lang="fr-FR" sz="2600" b="0" i="0" u="none" strike="noStrike" baseline="0" dirty="0"/>
              <a:t>• 1999: </a:t>
            </a:r>
            <a:r>
              <a:rPr lang="fr-FR" sz="2600" b="0" i="0" u="none" strike="noStrike" baseline="0" dirty="0" err="1"/>
              <a:t>Meschonnic</a:t>
            </a:r>
            <a:r>
              <a:rPr lang="fr-FR" sz="2600" b="0" i="0" u="none" strike="noStrike" baseline="0" dirty="0"/>
              <a:t> (</a:t>
            </a:r>
            <a:r>
              <a:rPr lang="fr-FR" sz="2600" b="0" i="1" u="none" strike="noStrike" baseline="0" dirty="0"/>
              <a:t>Poétique du traduire</a:t>
            </a:r>
            <a:r>
              <a:rPr lang="fr-FR" sz="2600" b="0" i="0" u="none" strike="noStrike" baseline="0" dirty="0"/>
              <a:t>).</a:t>
            </a:r>
            <a:endParaRPr lang="it-IT" sz="2600" dirty="0"/>
          </a:p>
        </p:txBody>
      </p:sp>
    </p:spTree>
    <p:extLst>
      <p:ext uri="{BB962C8B-B14F-4D97-AF65-F5344CB8AC3E}">
        <p14:creationId xmlns:p14="http://schemas.microsoft.com/office/powerpoint/2010/main" val="2863720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BD47D17-EC8A-4900-ADFE-29C2D9AB0018}"/>
              </a:ext>
            </a:extLst>
          </p:cNvPr>
          <p:cNvSpPr>
            <a:spLocks noGrp="1"/>
          </p:cNvSpPr>
          <p:nvPr>
            <p:ph type="title"/>
          </p:nvPr>
        </p:nvSpPr>
        <p:spPr/>
        <p:txBody>
          <a:bodyPr/>
          <a:lstStyle/>
          <a:p>
            <a:r>
              <a:rPr lang="it-IT" dirty="0"/>
              <a:t>Precisazione etimologica</a:t>
            </a:r>
          </a:p>
        </p:txBody>
      </p:sp>
      <p:sp>
        <p:nvSpPr>
          <p:cNvPr id="3" name="Segnaposto contenuto 2">
            <a:extLst>
              <a:ext uri="{FF2B5EF4-FFF2-40B4-BE49-F238E27FC236}">
                <a16:creationId xmlns:a16="http://schemas.microsoft.com/office/drawing/2014/main" id="{D7D51E7F-ABC9-479C-9709-F90B35CFECB4}"/>
              </a:ext>
            </a:extLst>
          </p:cNvPr>
          <p:cNvSpPr>
            <a:spLocks noGrp="1"/>
          </p:cNvSpPr>
          <p:nvPr>
            <p:ph idx="1"/>
          </p:nvPr>
        </p:nvSpPr>
        <p:spPr/>
        <p:txBody>
          <a:bodyPr>
            <a:normAutofit/>
          </a:bodyPr>
          <a:lstStyle/>
          <a:p>
            <a:pPr marL="0" indent="0" algn="l">
              <a:buNone/>
            </a:pPr>
            <a:r>
              <a:rPr lang="it-IT" sz="2600" b="0" i="0" u="none" strike="noStrike" baseline="0" dirty="0"/>
              <a:t>“Tradurre” deriva dal latino </a:t>
            </a:r>
            <a:r>
              <a:rPr lang="it-IT" sz="2600" b="0" i="1" u="none" strike="noStrike" baseline="0" dirty="0" err="1"/>
              <a:t>transducere</a:t>
            </a:r>
            <a:r>
              <a:rPr lang="it-IT" sz="2600" b="0" u="none" strike="noStrike" baseline="0" dirty="0"/>
              <a:t>: </a:t>
            </a:r>
            <a:r>
              <a:rPr lang="it-IT" sz="2600" b="0" i="1" u="none" strike="noStrike" baseline="0" dirty="0"/>
              <a:t>trans</a:t>
            </a:r>
            <a:r>
              <a:rPr lang="it-IT" sz="2600" b="0" i="0" u="none" strike="noStrike" baseline="0" dirty="0"/>
              <a:t>, ‘oltre’, e </a:t>
            </a:r>
            <a:r>
              <a:rPr lang="it-IT" sz="2600" b="0" i="1" u="none" strike="noStrike" baseline="0" dirty="0"/>
              <a:t>ducere</a:t>
            </a:r>
            <a:r>
              <a:rPr lang="it-IT" sz="2600" b="0" i="0" u="none" strike="noStrike" baseline="0" dirty="0"/>
              <a:t>, ‘portare’</a:t>
            </a:r>
          </a:p>
          <a:p>
            <a:pPr marL="0" indent="0" algn="just">
              <a:buNone/>
            </a:pPr>
            <a:r>
              <a:rPr lang="it-IT" sz="2600" b="0" i="0" u="none" strike="noStrike" baseline="0" dirty="0"/>
              <a:t>→ lett. ‘trasportare’</a:t>
            </a:r>
          </a:p>
          <a:p>
            <a:pPr marL="0" indent="0" algn="just">
              <a:buNone/>
            </a:pPr>
            <a:r>
              <a:rPr lang="it-IT" sz="2600" b="0" i="0" u="none" strike="noStrike" baseline="0" dirty="0"/>
              <a:t>→ per estensione: ‘trasferire un testo da una lingua all’altra’</a:t>
            </a:r>
          </a:p>
          <a:p>
            <a:pPr marL="0" indent="0" algn="just">
              <a:buNone/>
            </a:pPr>
            <a:r>
              <a:rPr lang="it-IT" sz="2600" b="0" i="0" u="none" strike="noStrike" baseline="0" dirty="0"/>
              <a:t>testo di partenza (lingua di partenza) → testo di arrivo (lingua di arrivo)</a:t>
            </a:r>
            <a:endParaRPr lang="it-IT" sz="2600" dirty="0"/>
          </a:p>
        </p:txBody>
      </p:sp>
    </p:spTree>
    <p:extLst>
      <p:ext uri="{BB962C8B-B14F-4D97-AF65-F5344CB8AC3E}">
        <p14:creationId xmlns:p14="http://schemas.microsoft.com/office/powerpoint/2010/main" val="38990988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D899D15-C7B7-413A-8945-AF8FC9250B01}"/>
              </a:ext>
            </a:extLst>
          </p:cNvPr>
          <p:cNvSpPr>
            <a:spLocks noGrp="1"/>
          </p:cNvSpPr>
          <p:nvPr>
            <p:ph idx="1"/>
          </p:nvPr>
        </p:nvSpPr>
        <p:spPr>
          <a:xfrm>
            <a:off x="685800" y="1391478"/>
            <a:ext cx="10820400" cy="4827207"/>
          </a:xfrm>
        </p:spPr>
        <p:txBody>
          <a:bodyPr>
            <a:normAutofit/>
          </a:bodyPr>
          <a:lstStyle/>
          <a:p>
            <a:pPr marL="0" indent="0" algn="just">
              <a:buNone/>
            </a:pPr>
            <a:r>
              <a:rPr lang="it-IT" sz="2600" b="1" i="0" u="none" strike="noStrike" baseline="0" dirty="0"/>
              <a:t>Antoine Berman </a:t>
            </a:r>
            <a:r>
              <a:rPr lang="it-IT" sz="2600" b="0" i="0" u="none" strike="noStrike" baseline="0" dirty="0"/>
              <a:t>cerca di superare l’opposizione </a:t>
            </a:r>
            <a:r>
              <a:rPr lang="it-IT" sz="2600" b="0" i="1" u="none" strike="noStrike" baseline="0" dirty="0" err="1"/>
              <a:t>sourcière</a:t>
            </a:r>
            <a:r>
              <a:rPr lang="it-IT" sz="2600" b="0" i="1" u="none" strike="noStrike" baseline="0" dirty="0"/>
              <a:t>/</a:t>
            </a:r>
            <a:r>
              <a:rPr lang="it-IT" sz="2600" b="0" i="1" u="none" strike="noStrike" baseline="0" dirty="0" err="1"/>
              <a:t>cibliste</a:t>
            </a:r>
            <a:r>
              <a:rPr lang="it-IT" sz="2600" i="1" dirty="0"/>
              <a:t> </a:t>
            </a:r>
            <a:r>
              <a:rPr lang="it-IT" sz="2600" b="0" i="0" u="none" strike="noStrike" baseline="0" dirty="0"/>
              <a:t>per insistere sull’importanza del traduttore.</a:t>
            </a:r>
          </a:p>
          <a:p>
            <a:pPr marL="0" indent="0" algn="just">
              <a:buNone/>
            </a:pPr>
            <a:r>
              <a:rPr lang="it-IT" sz="2600" b="0" i="1" u="none" strike="noStrike" baseline="0" dirty="0"/>
              <a:t>- L’</a:t>
            </a:r>
            <a:r>
              <a:rPr lang="it-IT" sz="2600" b="0" i="1" u="none" strike="noStrike" baseline="0" dirty="0" err="1"/>
              <a:t>épreuve</a:t>
            </a:r>
            <a:r>
              <a:rPr lang="it-IT" sz="2600" b="0" i="1" u="none" strike="noStrike" baseline="0" dirty="0"/>
              <a:t> de l’</a:t>
            </a:r>
            <a:r>
              <a:rPr lang="it-IT" sz="2600" b="0" i="1" u="none" strike="noStrike" baseline="0" dirty="0" err="1"/>
              <a:t>étranger</a:t>
            </a:r>
            <a:r>
              <a:rPr lang="it-IT" sz="2600" b="0" i="1" u="none" strike="noStrike" baseline="0" dirty="0"/>
              <a:t> </a:t>
            </a:r>
            <a:r>
              <a:rPr lang="it-IT" sz="2600" b="0" i="0" u="none" strike="noStrike" baseline="0" dirty="0"/>
              <a:t>(1985)</a:t>
            </a:r>
          </a:p>
          <a:p>
            <a:pPr marL="0" indent="0" algn="just">
              <a:buNone/>
            </a:pPr>
            <a:r>
              <a:rPr lang="fr-FR" sz="2600" b="0" i="1" u="none" strike="noStrike" baseline="0" dirty="0"/>
              <a:t>- Pour une critique des traductions </a:t>
            </a:r>
            <a:r>
              <a:rPr lang="fr-FR" sz="2600" b="0" i="0" u="none" strike="noStrike" baseline="0" dirty="0"/>
              <a:t>(1995)</a:t>
            </a:r>
          </a:p>
          <a:p>
            <a:pPr marL="0" indent="0" algn="just">
              <a:buNone/>
            </a:pPr>
            <a:r>
              <a:rPr lang="fr-FR" sz="2600" b="0" i="1" u="none" strike="noStrike" baseline="0" dirty="0"/>
              <a:t>- La traduction et la lettre ou l’auberge du lointain </a:t>
            </a:r>
            <a:r>
              <a:rPr lang="fr-FR" sz="2600" b="0" i="0" u="none" strike="noStrike" baseline="0" dirty="0"/>
              <a:t>(1999)</a:t>
            </a:r>
          </a:p>
          <a:p>
            <a:pPr marL="0" indent="0" algn="just">
              <a:buNone/>
            </a:pPr>
            <a:r>
              <a:rPr lang="it-IT" sz="2600" b="0" i="0" u="none" strike="noStrike" baseline="0" dirty="0"/>
              <a:t>• La traduzione non deve essere </a:t>
            </a:r>
            <a:r>
              <a:rPr lang="it-IT" sz="2600" b="1" i="0" u="none" strike="noStrike" baseline="0" dirty="0"/>
              <a:t>etnocentrica </a:t>
            </a:r>
            <a:r>
              <a:rPr lang="it-IT" sz="2600" b="0" i="0" u="none" strike="noStrike" baseline="0" dirty="0"/>
              <a:t>ma </a:t>
            </a:r>
            <a:r>
              <a:rPr lang="it-IT" sz="2600" b="1" i="0" u="none" strike="noStrike" baseline="0" dirty="0"/>
              <a:t>etica</a:t>
            </a:r>
          </a:p>
          <a:p>
            <a:pPr marL="0" indent="0" algn="just">
              <a:buNone/>
            </a:pPr>
            <a:r>
              <a:rPr lang="it-IT" sz="2600" b="0" i="0" u="none" strike="noStrike" baseline="0" dirty="0"/>
              <a:t>• Concetto contemporaneo di </a:t>
            </a:r>
            <a:r>
              <a:rPr lang="it-IT" sz="2600" b="1" i="0" u="none" strike="noStrike" baseline="0" dirty="0"/>
              <a:t>ospitalità della lingua</a:t>
            </a:r>
            <a:endParaRPr lang="it-IT" sz="2600" dirty="0"/>
          </a:p>
        </p:txBody>
      </p:sp>
    </p:spTree>
    <p:extLst>
      <p:ext uri="{BB962C8B-B14F-4D97-AF65-F5344CB8AC3E}">
        <p14:creationId xmlns:p14="http://schemas.microsoft.com/office/powerpoint/2010/main" val="18237357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EE8C9FD-7377-4E04-AA38-C1B79C5F74B6}"/>
              </a:ext>
            </a:extLst>
          </p:cNvPr>
          <p:cNvSpPr>
            <a:spLocks noGrp="1"/>
          </p:cNvSpPr>
          <p:nvPr>
            <p:ph type="title"/>
          </p:nvPr>
        </p:nvSpPr>
        <p:spPr/>
        <p:txBody>
          <a:bodyPr/>
          <a:lstStyle/>
          <a:p>
            <a:r>
              <a:rPr lang="it-IT" dirty="0"/>
              <a:t>Tipi di traduzione</a:t>
            </a:r>
          </a:p>
        </p:txBody>
      </p:sp>
      <p:sp>
        <p:nvSpPr>
          <p:cNvPr id="3" name="Segnaposto contenuto 2">
            <a:extLst>
              <a:ext uri="{FF2B5EF4-FFF2-40B4-BE49-F238E27FC236}">
                <a16:creationId xmlns:a16="http://schemas.microsoft.com/office/drawing/2014/main" id="{7D2145DE-A79F-404F-B3B6-6FE371358B84}"/>
              </a:ext>
            </a:extLst>
          </p:cNvPr>
          <p:cNvSpPr>
            <a:spLocks noGrp="1"/>
          </p:cNvSpPr>
          <p:nvPr>
            <p:ph idx="1"/>
          </p:nvPr>
        </p:nvSpPr>
        <p:spPr>
          <a:xfrm>
            <a:off x="685800" y="1669774"/>
            <a:ext cx="10820400" cy="4548911"/>
          </a:xfrm>
        </p:spPr>
        <p:txBody>
          <a:bodyPr>
            <a:noAutofit/>
          </a:bodyPr>
          <a:lstStyle/>
          <a:p>
            <a:pPr marL="0" indent="0" algn="just">
              <a:buNone/>
            </a:pPr>
            <a:r>
              <a:rPr lang="it-IT" sz="2600" b="1" i="0" u="none" strike="noStrike" baseline="0" dirty="0"/>
              <a:t>1) Tecnico-scientifica </a:t>
            </a:r>
            <a:r>
              <a:rPr lang="it-IT" sz="2600" b="0" i="0" u="none" strike="noStrike" baseline="0" dirty="0"/>
              <a:t>(traduzione giuridica, economica, bancaria, articoli su riviste scientifiche etc</a:t>
            </a:r>
            <a:r>
              <a:rPr lang="it-IT" sz="2600" dirty="0"/>
              <a:t>.</a:t>
            </a:r>
            <a:r>
              <a:rPr lang="it-IT" sz="2600" b="0" i="0" u="none" strike="noStrike" baseline="0" dirty="0"/>
              <a:t>)</a:t>
            </a:r>
          </a:p>
          <a:p>
            <a:pPr marL="0" indent="0" algn="just">
              <a:buNone/>
            </a:pPr>
            <a:r>
              <a:rPr lang="it-IT" sz="2600" b="0" i="0" u="none" strike="noStrike" baseline="0" dirty="0"/>
              <a:t>I testi specialistici sono principalmente caratterizzati da:</a:t>
            </a:r>
          </a:p>
          <a:p>
            <a:pPr marL="0" indent="0" algn="just">
              <a:buNone/>
            </a:pPr>
            <a:r>
              <a:rPr lang="it-IT" sz="2600" b="0" i="0" u="none" strike="noStrike" baseline="0" dirty="0"/>
              <a:t>- Linguaggio </a:t>
            </a:r>
            <a:r>
              <a:rPr lang="it-IT" sz="2600" b="1" i="0" u="none" strike="noStrike" baseline="0" dirty="0"/>
              <a:t>settoriale: </a:t>
            </a:r>
            <a:r>
              <a:rPr lang="it-IT" sz="2600" b="0" i="0" u="none" strike="noStrike" baseline="0" dirty="0"/>
              <a:t>modo di esprimersi di una ristretta cerchia di specialisti di un settore scientifico o professionale → tecnicismi, vocaboli specifici di una disciplina </a:t>
            </a:r>
            <a:r>
              <a:rPr lang="it-IT" sz="2600" b="0" i="1" u="none" strike="noStrike" baseline="0" dirty="0"/>
              <a:t>(faringite vs mal di gola; cefalea vs mal di testa).</a:t>
            </a:r>
          </a:p>
          <a:p>
            <a:pPr marL="0" indent="0" algn="just">
              <a:buNone/>
            </a:pPr>
            <a:r>
              <a:rPr lang="it-IT" sz="2600" b="1" i="0" u="none" strike="noStrike" baseline="0" dirty="0"/>
              <a:t>- Monosemia </a:t>
            </a:r>
            <a:r>
              <a:rPr lang="it-IT" sz="2600" b="0" i="0" u="none" strike="noStrike" baseline="0" dirty="0"/>
              <a:t>del lessico → i termini hanno una relazione non ambigua con gli oggetti che significano e hanno un solo significato (es. </a:t>
            </a:r>
            <a:r>
              <a:rPr lang="it-IT" sz="2600" b="0" i="1" u="none" strike="noStrike" baseline="0" dirty="0"/>
              <a:t>sentenza, cassare una sentenza, indennità, prescrizione</a:t>
            </a:r>
            <a:r>
              <a:rPr lang="it-IT" sz="2600" b="0" i="0" u="none" strike="noStrike" baseline="0" dirty="0"/>
              <a:t>).</a:t>
            </a:r>
          </a:p>
        </p:txBody>
      </p:sp>
    </p:spTree>
    <p:extLst>
      <p:ext uri="{BB962C8B-B14F-4D97-AF65-F5344CB8AC3E}">
        <p14:creationId xmlns:p14="http://schemas.microsoft.com/office/powerpoint/2010/main" val="2831645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E15548A-D811-4825-9797-8EA8DF769C02}"/>
              </a:ext>
            </a:extLst>
          </p:cNvPr>
          <p:cNvSpPr>
            <a:spLocks noGrp="1"/>
          </p:cNvSpPr>
          <p:nvPr>
            <p:ph idx="1"/>
          </p:nvPr>
        </p:nvSpPr>
        <p:spPr>
          <a:xfrm>
            <a:off x="685800" y="1417984"/>
            <a:ext cx="10820400" cy="4800702"/>
          </a:xfrm>
        </p:spPr>
        <p:txBody>
          <a:bodyPr>
            <a:noAutofit/>
          </a:bodyPr>
          <a:lstStyle/>
          <a:p>
            <a:pPr marL="0" indent="0" algn="just">
              <a:buNone/>
            </a:pPr>
            <a:r>
              <a:rPr lang="it-IT" sz="2600" dirty="0"/>
              <a:t>- </a:t>
            </a:r>
            <a:r>
              <a:rPr lang="it-IT" sz="2600" b="0" i="0" u="none" strike="noStrike" baseline="0" dirty="0"/>
              <a:t>Vincoli derivanti da norme redazionali specifiche.</a:t>
            </a:r>
          </a:p>
          <a:p>
            <a:pPr marL="0" indent="0" algn="just">
              <a:buNone/>
            </a:pPr>
            <a:r>
              <a:rPr lang="it-IT" sz="2600" b="0" i="0" u="none" strike="noStrike" baseline="0" dirty="0"/>
              <a:t>- </a:t>
            </a:r>
            <a:r>
              <a:rPr lang="it-IT" sz="2600" dirty="0"/>
              <a:t>Il traduttore deve costruirsi ulteriori conoscenze nel settore in cui sta traducendo</a:t>
            </a:r>
            <a:endParaRPr lang="it-IT" sz="2600" b="0" i="0" u="none" strike="noStrike" baseline="0" dirty="0"/>
          </a:p>
          <a:p>
            <a:pPr marL="0" indent="0" algn="just">
              <a:buNone/>
            </a:pPr>
            <a:r>
              <a:rPr lang="it-IT" sz="2600" b="0" i="0" u="none" strike="noStrike" baseline="0" dirty="0"/>
              <a:t>- Approccio “</a:t>
            </a:r>
            <a:r>
              <a:rPr lang="it-IT" sz="2600" b="1" i="0" u="none" strike="noStrike" baseline="0" dirty="0"/>
              <a:t>familiarizzante</a:t>
            </a:r>
            <a:r>
              <a:rPr lang="it-IT" sz="2600" b="0" i="0" u="none" strike="noStrike" baseline="0" dirty="0"/>
              <a:t>” o “</a:t>
            </a:r>
            <a:r>
              <a:rPr lang="it-IT" sz="2600" b="1" i="0" u="none" strike="noStrike" baseline="0" dirty="0"/>
              <a:t>localizzante</a:t>
            </a:r>
            <a:r>
              <a:rPr lang="it-IT" sz="2600" b="0" i="0" u="none" strike="noStrike" baseline="0" dirty="0"/>
              <a:t>”. Il testo è visto come un mezzo per trasmettere informazioni.</a:t>
            </a:r>
          </a:p>
        </p:txBody>
      </p:sp>
    </p:spTree>
    <p:extLst>
      <p:ext uri="{BB962C8B-B14F-4D97-AF65-F5344CB8AC3E}">
        <p14:creationId xmlns:p14="http://schemas.microsoft.com/office/powerpoint/2010/main" val="5657095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FD21A5E-5DEF-444E-BF08-FBB8A0F08667}"/>
              </a:ext>
            </a:extLst>
          </p:cNvPr>
          <p:cNvSpPr>
            <a:spLocks noGrp="1"/>
          </p:cNvSpPr>
          <p:nvPr>
            <p:ph idx="1"/>
          </p:nvPr>
        </p:nvSpPr>
        <p:spPr>
          <a:xfrm>
            <a:off x="685800" y="1364974"/>
            <a:ext cx="10820400" cy="4853711"/>
          </a:xfrm>
        </p:spPr>
        <p:txBody>
          <a:bodyPr/>
          <a:lstStyle/>
          <a:p>
            <a:pPr marL="0" indent="0" algn="ctr">
              <a:buNone/>
            </a:pPr>
            <a:r>
              <a:rPr lang="it-IT" sz="2400" b="1" i="0" u="none" strike="noStrike" baseline="0" dirty="0"/>
              <a:t>Obiettivo</a:t>
            </a:r>
            <a:r>
              <a:rPr lang="it-IT" sz="2400" b="0" i="0" u="none" strike="noStrike" baseline="0" dirty="0"/>
              <a:t> della traduzione tecnico-scientifica</a:t>
            </a:r>
          </a:p>
          <a:p>
            <a:pPr marL="0" indent="0" algn="ctr">
              <a:buNone/>
            </a:pPr>
            <a:r>
              <a:rPr lang="it-IT" sz="2400" dirty="0"/>
              <a:t>=</a:t>
            </a:r>
            <a:endParaRPr lang="it-IT" sz="2400" b="0" i="0" u="none" strike="noStrike" baseline="0" dirty="0"/>
          </a:p>
          <a:p>
            <a:pPr marL="0" indent="0" algn="ctr">
              <a:buNone/>
            </a:pPr>
            <a:r>
              <a:rPr lang="it-IT" sz="2400" b="0" i="0" u="none" strike="noStrike" baseline="0" dirty="0"/>
              <a:t>riproduzione integrale dell’</a:t>
            </a:r>
            <a:r>
              <a:rPr lang="it-IT" sz="2400" b="1" i="0" u="none" strike="noStrike" baseline="0" dirty="0"/>
              <a:t>informazione</a:t>
            </a:r>
            <a:r>
              <a:rPr lang="it-IT" sz="2400" b="0" i="0" u="none" strike="noStrike" baseline="0" dirty="0"/>
              <a:t>.</a:t>
            </a:r>
          </a:p>
          <a:p>
            <a:pPr marL="0" indent="0" algn="just">
              <a:buNone/>
            </a:pPr>
            <a:endParaRPr lang="it-IT" sz="2400" b="0" i="0" u="none" strike="noStrike" baseline="0" dirty="0"/>
          </a:p>
          <a:p>
            <a:pPr marL="0" indent="0" algn="just">
              <a:buNone/>
            </a:pPr>
            <a:r>
              <a:rPr lang="it-IT" sz="2400" b="0" i="0" u="none" strike="noStrike" baseline="0" dirty="0"/>
              <a:t>La lingua/cultura di partenza tende a essere avvicinata e resa familiare al lettore di arrivo → Il traduttore è</a:t>
            </a:r>
            <a:r>
              <a:rPr lang="it-IT" sz="2400" dirty="0"/>
              <a:t> </a:t>
            </a:r>
            <a:r>
              <a:rPr lang="it-IT" sz="2400" b="1" i="0" u="none" strike="noStrike" baseline="0" dirty="0"/>
              <a:t>mediatore culturale </a:t>
            </a:r>
            <a:r>
              <a:rPr lang="it-IT" sz="2400" b="0" i="0" u="none" strike="noStrike" baseline="0" dirty="0"/>
              <a:t>e dispone di testi paralleli nella lingua di arrivo che fungono da punti di riferimento.</a:t>
            </a:r>
          </a:p>
          <a:p>
            <a:pPr marL="0" indent="0" algn="just">
              <a:buNone/>
            </a:pPr>
            <a:r>
              <a:rPr lang="it-IT" sz="2400" b="0" i="0" u="none" strike="noStrike" baseline="0" dirty="0"/>
              <a:t>- Il testo </a:t>
            </a:r>
            <a:r>
              <a:rPr lang="it-IT" sz="2400" dirty="0"/>
              <a:t>è</a:t>
            </a:r>
            <a:r>
              <a:rPr lang="it-IT" sz="2400" b="0" i="0" u="none" strike="noStrike" baseline="0" dirty="0"/>
              <a:t> “chiuso”: esiste una sola interpretazione corretta del testo da tradurre.</a:t>
            </a:r>
          </a:p>
          <a:p>
            <a:pPr marL="0" indent="0" algn="just">
              <a:buNone/>
            </a:pPr>
            <a:r>
              <a:rPr lang="it-IT" sz="2400" b="0" i="0" u="none" strike="noStrike" baseline="0" dirty="0"/>
              <a:t>- L’approccio alla traduzione </a:t>
            </a:r>
            <a:r>
              <a:rPr lang="it-IT" sz="2400" dirty="0"/>
              <a:t>è</a:t>
            </a:r>
            <a:r>
              <a:rPr lang="it-IT" sz="2400" b="0" i="0" u="none" strike="noStrike" baseline="0" dirty="0"/>
              <a:t> altamente vincolato dalla funzione, dai destinatari del testo e da norme e convenzioni redazionali.</a:t>
            </a:r>
            <a:endParaRPr lang="it-IT" sz="2400" dirty="0"/>
          </a:p>
          <a:p>
            <a:pPr marL="0" indent="0">
              <a:buNone/>
            </a:pPr>
            <a:endParaRPr lang="it-IT" dirty="0"/>
          </a:p>
        </p:txBody>
      </p:sp>
    </p:spTree>
    <p:extLst>
      <p:ext uri="{BB962C8B-B14F-4D97-AF65-F5344CB8AC3E}">
        <p14:creationId xmlns:p14="http://schemas.microsoft.com/office/powerpoint/2010/main" val="26909944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6DB15058-1301-44EC-8696-EF97B7F0386D}"/>
              </a:ext>
            </a:extLst>
          </p:cNvPr>
          <p:cNvSpPr>
            <a:spLocks noGrp="1"/>
          </p:cNvSpPr>
          <p:nvPr>
            <p:ph idx="1"/>
          </p:nvPr>
        </p:nvSpPr>
        <p:spPr>
          <a:xfrm>
            <a:off x="685800" y="1351722"/>
            <a:ext cx="10820400" cy="4866963"/>
          </a:xfrm>
        </p:spPr>
        <p:txBody>
          <a:bodyPr>
            <a:normAutofit/>
          </a:bodyPr>
          <a:lstStyle/>
          <a:p>
            <a:pPr marL="0" indent="0" algn="l">
              <a:buNone/>
            </a:pPr>
            <a:r>
              <a:rPr lang="it-IT" sz="2600" b="1" i="0" u="none" strike="noStrike" baseline="0" dirty="0"/>
              <a:t>2) Traduzione Letteraria</a:t>
            </a:r>
          </a:p>
          <a:p>
            <a:pPr marL="0" indent="0" algn="l">
              <a:buNone/>
            </a:pPr>
            <a:r>
              <a:rPr lang="it-IT" sz="2600" b="0" i="0" u="none" strike="noStrike" baseline="0" dirty="0"/>
              <a:t>I testi letterari sono principalmente caratterizzati da:</a:t>
            </a:r>
          </a:p>
          <a:p>
            <a:pPr marL="0" indent="0" algn="l">
              <a:buNone/>
            </a:pPr>
            <a:r>
              <a:rPr lang="it-IT" sz="2600" b="0" i="0" u="none" strike="noStrike" baseline="0" dirty="0"/>
              <a:t>- lessico di uso comune;</a:t>
            </a:r>
          </a:p>
          <a:p>
            <a:pPr marL="0" indent="0" algn="l">
              <a:buNone/>
            </a:pPr>
            <a:r>
              <a:rPr lang="it-IT" sz="2600" b="0" i="0" u="none" strike="noStrike" baseline="0" dirty="0"/>
              <a:t>- </a:t>
            </a:r>
            <a:r>
              <a:rPr lang="it-IT" sz="2600" b="1" i="0" u="none" strike="noStrike" baseline="0" dirty="0"/>
              <a:t>polisemia </a:t>
            </a:r>
            <a:r>
              <a:rPr lang="it-IT" sz="2600" b="0" i="0" u="none" strike="noStrike" baseline="0" dirty="0"/>
              <a:t>del lessico;</a:t>
            </a:r>
          </a:p>
          <a:p>
            <a:pPr marL="0" indent="0" algn="l">
              <a:buNone/>
            </a:pPr>
            <a:r>
              <a:rPr lang="it-IT" sz="2600" b="0" i="0" u="none" strike="noStrike" baseline="0" dirty="0"/>
              <a:t>- enfasi sullo stile;</a:t>
            </a:r>
          </a:p>
          <a:p>
            <a:pPr marL="0" indent="0" algn="l">
              <a:buNone/>
            </a:pPr>
            <a:r>
              <a:rPr lang="it-IT" sz="2600" b="0" i="0" u="none" strike="noStrike" baseline="0" dirty="0"/>
              <a:t>- ricerca dell’effetto retorico.</a:t>
            </a:r>
            <a:endParaRPr lang="it-IT" sz="2600" dirty="0"/>
          </a:p>
        </p:txBody>
      </p:sp>
    </p:spTree>
    <p:extLst>
      <p:ext uri="{BB962C8B-B14F-4D97-AF65-F5344CB8AC3E}">
        <p14:creationId xmlns:p14="http://schemas.microsoft.com/office/powerpoint/2010/main" val="13572665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FB44B56-C7B9-4090-B7A6-01348D2BED63}"/>
              </a:ext>
            </a:extLst>
          </p:cNvPr>
          <p:cNvSpPr>
            <a:spLocks noGrp="1"/>
          </p:cNvSpPr>
          <p:nvPr>
            <p:ph idx="1"/>
          </p:nvPr>
        </p:nvSpPr>
        <p:spPr>
          <a:xfrm>
            <a:off x="685800" y="1550504"/>
            <a:ext cx="10820400" cy="4668181"/>
          </a:xfrm>
        </p:spPr>
        <p:txBody>
          <a:bodyPr>
            <a:normAutofit/>
          </a:bodyPr>
          <a:lstStyle/>
          <a:p>
            <a:pPr marL="0" indent="0" algn="just">
              <a:buNone/>
            </a:pPr>
            <a:r>
              <a:rPr lang="it-IT" sz="2600" b="0" i="0" u="none" strike="noStrike" baseline="0" dirty="0"/>
              <a:t>- Approccio “</a:t>
            </a:r>
            <a:r>
              <a:rPr lang="it-IT" sz="2600" b="1" i="0" u="none" strike="noStrike" baseline="0" dirty="0"/>
              <a:t>estraniante</a:t>
            </a:r>
            <a:r>
              <a:rPr lang="it-IT" sz="2600" b="0" i="0" u="none" strike="noStrike" baseline="0" dirty="0"/>
              <a:t>”: il lettore è calato in un testo in cui le differenze tra lingua/cultura di partenza e quella di arrivo sono di norma mantenute perché ciò che conta è il </a:t>
            </a:r>
            <a:r>
              <a:rPr lang="it-IT" sz="2600" b="1" i="0" u="none" strike="noStrike" baseline="0" dirty="0"/>
              <a:t>testo</a:t>
            </a:r>
            <a:r>
              <a:rPr lang="it-IT" sz="2600" b="0" i="0" u="none" strike="noStrike" baseline="0" dirty="0"/>
              <a:t>.</a:t>
            </a:r>
          </a:p>
          <a:p>
            <a:pPr marL="0" indent="0" algn="just">
              <a:buNone/>
            </a:pPr>
            <a:r>
              <a:rPr lang="it-IT" sz="2600" b="0" i="0" u="none" strike="noStrike" baseline="0" dirty="0"/>
              <a:t>- Il testo è “aperto”, soggetto a molteplici interpretazioni soggettive: un testo letterario ha più traduzioni possibili.</a:t>
            </a:r>
          </a:p>
          <a:p>
            <a:pPr marL="0" indent="0" algn="just">
              <a:buNone/>
            </a:pPr>
            <a:r>
              <a:rPr lang="it-IT" sz="2600" b="0" i="0" u="none" strike="noStrike" baseline="0" dirty="0"/>
              <a:t>- Il testo è un unicum irripetibile.</a:t>
            </a:r>
          </a:p>
          <a:p>
            <a:pPr marL="0" indent="0" algn="just">
              <a:buNone/>
            </a:pPr>
            <a:r>
              <a:rPr lang="it-IT" sz="2600" b="0" i="0" u="none" strike="noStrike" baseline="0" dirty="0"/>
              <a:t>- Le perdite da una lingua all’altra sono considerate inevitabili.</a:t>
            </a:r>
            <a:endParaRPr lang="it-IT" sz="2600" dirty="0"/>
          </a:p>
        </p:txBody>
      </p:sp>
    </p:spTree>
    <p:extLst>
      <p:ext uri="{BB962C8B-B14F-4D97-AF65-F5344CB8AC3E}">
        <p14:creationId xmlns:p14="http://schemas.microsoft.com/office/powerpoint/2010/main" val="3898893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CBBAA9-9BBB-406C-A82C-A78D70D792F4}"/>
              </a:ext>
            </a:extLst>
          </p:cNvPr>
          <p:cNvSpPr>
            <a:spLocks noGrp="1"/>
          </p:cNvSpPr>
          <p:nvPr>
            <p:ph type="title"/>
          </p:nvPr>
        </p:nvSpPr>
        <p:spPr>
          <a:xfrm>
            <a:off x="2385391" y="764373"/>
            <a:ext cx="9120809" cy="1293028"/>
          </a:xfrm>
        </p:spPr>
        <p:txBody>
          <a:bodyPr/>
          <a:lstStyle/>
          <a:p>
            <a:r>
              <a:rPr lang="it-IT" dirty="0"/>
              <a:t>Alcune definizioni di «Traduzione»</a:t>
            </a:r>
          </a:p>
        </p:txBody>
      </p:sp>
      <p:sp>
        <p:nvSpPr>
          <p:cNvPr id="3" name="Segnaposto contenuto 2">
            <a:extLst>
              <a:ext uri="{FF2B5EF4-FFF2-40B4-BE49-F238E27FC236}">
                <a16:creationId xmlns:a16="http://schemas.microsoft.com/office/drawing/2014/main" id="{F8934E3D-4BBD-40D5-8309-64C72C33BE41}"/>
              </a:ext>
            </a:extLst>
          </p:cNvPr>
          <p:cNvSpPr>
            <a:spLocks noGrp="1"/>
          </p:cNvSpPr>
          <p:nvPr>
            <p:ph idx="1"/>
          </p:nvPr>
        </p:nvSpPr>
        <p:spPr/>
        <p:txBody>
          <a:bodyPr>
            <a:normAutofit/>
          </a:bodyPr>
          <a:lstStyle/>
          <a:p>
            <a:pPr marL="0" indent="0" algn="just">
              <a:buNone/>
            </a:pPr>
            <a:r>
              <a:rPr lang="it-IT" sz="2600" b="0" i="0" u="none" strike="noStrike" baseline="0" dirty="0"/>
              <a:t>“La traduzione designa quell’attività che, partendo dalla comprensione dei </a:t>
            </a:r>
            <a:r>
              <a:rPr lang="it-IT" sz="2600" b="1" i="0" u="none" strike="noStrike" baseline="0" dirty="0"/>
              <a:t>significati </a:t>
            </a:r>
            <a:r>
              <a:rPr lang="it-IT" sz="2600" b="0" i="0" u="none" strike="noStrike" baseline="0" dirty="0"/>
              <a:t>di un testo (T1/ testo fonte/ testo di partenza) formulato in una lingua (L1/ lingua di partenza), porta alla produzione di un nuovo testo (T2/ testo target/ testo di arrivo), produca un testo </a:t>
            </a:r>
            <a:r>
              <a:rPr lang="it-IT" sz="2600" b="1" i="0" u="none" strike="noStrike" baseline="0" dirty="0"/>
              <a:t>semanticamente </a:t>
            </a:r>
            <a:r>
              <a:rPr lang="it-IT" sz="2600" b="0" i="0" u="none" strike="noStrike" baseline="0" dirty="0"/>
              <a:t>e </a:t>
            </a:r>
            <a:r>
              <a:rPr lang="it-IT" sz="2600" b="1" i="0" u="none" strike="noStrike" baseline="0" dirty="0"/>
              <a:t>funzionalmente equivalente </a:t>
            </a:r>
            <a:r>
              <a:rPr lang="it-IT" sz="2600" b="0" i="0" u="none" strike="noStrike" baseline="0" dirty="0"/>
              <a:t>al T1 e destinato ai parlanti di altra lingua (L2).” </a:t>
            </a:r>
          </a:p>
          <a:p>
            <a:pPr marL="0" indent="0" algn="just">
              <a:buNone/>
            </a:pPr>
            <a:r>
              <a:rPr lang="it-IT" sz="2600" b="0" i="0" u="none" strike="noStrike" baseline="0" dirty="0"/>
              <a:t>(Barone </a:t>
            </a:r>
            <a:r>
              <a:rPr lang="it-IT" sz="2600" b="0" i="1" u="none" strike="noStrike" baseline="0" dirty="0"/>
              <a:t>et al. </a:t>
            </a:r>
            <a:r>
              <a:rPr lang="it-IT" sz="2600" b="0" i="0" u="none" strike="noStrike" baseline="0" dirty="0"/>
              <a:t>2011)</a:t>
            </a:r>
            <a:endParaRPr lang="it-IT" sz="2600" dirty="0"/>
          </a:p>
        </p:txBody>
      </p:sp>
    </p:spTree>
    <p:extLst>
      <p:ext uri="{BB962C8B-B14F-4D97-AF65-F5344CB8AC3E}">
        <p14:creationId xmlns:p14="http://schemas.microsoft.com/office/powerpoint/2010/main" val="37805712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BBECC301-ECDC-4A7D-A6EF-F7711B4F616D}"/>
              </a:ext>
            </a:extLst>
          </p:cNvPr>
          <p:cNvSpPr>
            <a:spLocks noGrp="1"/>
          </p:cNvSpPr>
          <p:nvPr>
            <p:ph idx="1"/>
          </p:nvPr>
        </p:nvSpPr>
        <p:spPr>
          <a:xfrm>
            <a:off x="685800" y="1364974"/>
            <a:ext cx="10820400" cy="4853711"/>
          </a:xfrm>
        </p:spPr>
        <p:txBody>
          <a:bodyPr>
            <a:normAutofit/>
          </a:bodyPr>
          <a:lstStyle/>
          <a:p>
            <a:pPr marL="0" indent="0" algn="just">
              <a:buNone/>
            </a:pPr>
            <a:r>
              <a:rPr lang="fr-FR" sz="2600" b="0" i="0" u="none" strike="noStrike" baseline="0" dirty="0"/>
              <a:t>« La traduction est un cas particulier de </a:t>
            </a:r>
            <a:r>
              <a:rPr lang="fr-FR" sz="2600" b="1" i="0" u="none" strike="noStrike" baseline="0" dirty="0"/>
              <a:t>convergence linguistique </a:t>
            </a:r>
            <a:r>
              <a:rPr lang="fr-FR" sz="2600" b="0" i="0" u="none" strike="noStrike" baseline="0" dirty="0"/>
              <a:t>: au sens le plus large, elle désigne toute forme de ʺ</a:t>
            </a:r>
            <a:r>
              <a:rPr lang="fr-FR" sz="2600" b="1" i="0" u="none" strike="noStrike" baseline="0" dirty="0"/>
              <a:t>médiation linguistique</a:t>
            </a:r>
            <a:r>
              <a:rPr lang="fr-FR" sz="2600" b="0" i="0" u="none" strike="noStrike" baseline="0" dirty="0"/>
              <a:t>ʺ, permettant de transmettre de l’information entre locuteurs de langues différentes. La traduction fait passer un message d’une langue de départ ou langue-source dans une langue d’arrivée ou langue-cible» […] « La finalité d’une traduction consiste à nous dispenser de la lecture du texte original. Une traduction est censée </a:t>
            </a:r>
            <a:r>
              <a:rPr lang="fr-FR" sz="2600" b="1" i="0" u="none" strike="noStrike" baseline="0" dirty="0"/>
              <a:t>remplacer le texte-source par le </a:t>
            </a:r>
            <a:r>
              <a:rPr lang="fr-FR" sz="2600" b="1" i="1" u="none" strike="noStrike" baseline="0" dirty="0"/>
              <a:t>même</a:t>
            </a:r>
            <a:r>
              <a:rPr lang="fr-FR" sz="2600" b="1" i="0" u="none" strike="noStrike" baseline="0" dirty="0"/>
              <a:t> texte en langue-cible </a:t>
            </a:r>
            <a:r>
              <a:rPr lang="fr-FR" sz="2600" b="0" i="0" u="none" strike="noStrike" baseline="0" dirty="0"/>
              <a:t>et </a:t>
            </a:r>
            <a:r>
              <a:rPr lang="fr-FR" sz="2600" b="1" i="0" u="none" strike="noStrike" baseline="0" dirty="0"/>
              <a:t>c'est le caractère problématique de cette identité qui fait toute difficulté d'une théorie de la traduction </a:t>
            </a:r>
            <a:r>
              <a:rPr lang="fr-FR" sz="2600" b="0" i="0" u="none" strike="noStrike" baseline="0" dirty="0"/>
              <a:t>»</a:t>
            </a:r>
          </a:p>
          <a:p>
            <a:pPr marL="0" indent="0" algn="just">
              <a:buNone/>
            </a:pPr>
            <a:r>
              <a:rPr lang="fr-FR" sz="2600" b="0" i="0" u="none" strike="noStrike" baseline="0" dirty="0"/>
              <a:t>(Jean-René </a:t>
            </a:r>
            <a:r>
              <a:rPr lang="fr-FR" sz="2600" b="0" i="0" u="none" strike="noStrike" baseline="0" dirty="0" err="1"/>
              <a:t>Ladmiral</a:t>
            </a:r>
            <a:r>
              <a:rPr lang="fr-FR" sz="2600" b="0" i="0" u="none" strike="noStrike" baseline="0" dirty="0"/>
              <a:t>, </a:t>
            </a:r>
            <a:r>
              <a:rPr lang="fr-FR" sz="2600" b="0" i="1" u="none" strike="noStrike" baseline="0" dirty="0"/>
              <a:t>Traduire: Théorèmes sur la </a:t>
            </a:r>
            <a:r>
              <a:rPr lang="it-IT" sz="2600" b="0" i="1" u="none" strike="noStrike" baseline="0" dirty="0" err="1"/>
              <a:t>traduction</a:t>
            </a:r>
            <a:r>
              <a:rPr lang="it-IT" sz="2600" b="0" i="1" u="none" strike="noStrike" baseline="0" dirty="0"/>
              <a:t>, </a:t>
            </a:r>
            <a:r>
              <a:rPr lang="it-IT" sz="2600" b="0" i="0" u="none" strike="noStrike" baseline="0" dirty="0"/>
              <a:t>1994)</a:t>
            </a:r>
            <a:endParaRPr lang="it-IT" sz="2600" dirty="0"/>
          </a:p>
        </p:txBody>
      </p:sp>
    </p:spTree>
    <p:extLst>
      <p:ext uri="{BB962C8B-B14F-4D97-AF65-F5344CB8AC3E}">
        <p14:creationId xmlns:p14="http://schemas.microsoft.com/office/powerpoint/2010/main" val="1564916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7F581C2-019B-486F-A13B-12EB75BDB78D}"/>
              </a:ext>
            </a:extLst>
          </p:cNvPr>
          <p:cNvSpPr>
            <a:spLocks noGrp="1"/>
          </p:cNvSpPr>
          <p:nvPr>
            <p:ph idx="1"/>
          </p:nvPr>
        </p:nvSpPr>
        <p:spPr>
          <a:xfrm>
            <a:off x="685800" y="1351722"/>
            <a:ext cx="10820400" cy="4866963"/>
          </a:xfrm>
        </p:spPr>
        <p:txBody>
          <a:bodyPr>
            <a:normAutofit/>
          </a:bodyPr>
          <a:lstStyle/>
          <a:p>
            <a:pPr marL="0" indent="0" algn="l">
              <a:buNone/>
            </a:pPr>
            <a:r>
              <a:rPr lang="it-IT" sz="2600" b="1" i="0" u="none" strike="noStrike" baseline="0" dirty="0"/>
              <a:t>Equivalenza</a:t>
            </a:r>
            <a:r>
              <a:rPr lang="it-IT" sz="2600" b="0" i="0" u="none" strike="noStrike" baseline="0" dirty="0"/>
              <a:t>: concetto problematico</a:t>
            </a:r>
          </a:p>
          <a:p>
            <a:pPr marL="0" indent="0" algn="l">
              <a:buNone/>
            </a:pPr>
            <a:r>
              <a:rPr lang="it-IT" sz="2600" b="0" i="0" u="none" strike="noStrike" baseline="0" dirty="0"/>
              <a:t>Es.: come tradurre espressioni </a:t>
            </a:r>
            <a:r>
              <a:rPr lang="it-IT" sz="2600" b="0" i="0" u="none" strike="noStrike" baseline="0" dirty="0" err="1"/>
              <a:t>culturospecifiche</a:t>
            </a:r>
            <a:r>
              <a:rPr lang="it-IT" sz="2600" b="0" i="0" u="none" strike="noStrike" baseline="0" dirty="0"/>
              <a:t>?</a:t>
            </a:r>
          </a:p>
          <a:p>
            <a:pPr marL="0" indent="0" algn="l">
              <a:buNone/>
            </a:pPr>
            <a:r>
              <a:rPr lang="it-IT" sz="2600" b="0" i="0" u="none" strike="noStrike" baseline="0" dirty="0"/>
              <a:t>Il traduttore deve avere </a:t>
            </a:r>
          </a:p>
          <a:p>
            <a:pPr marL="0" indent="0" algn="ctr">
              <a:buNone/>
            </a:pPr>
            <a:r>
              <a:rPr lang="it-IT" sz="2600" b="0" i="0" u="none" strike="noStrike" baseline="0" dirty="0"/>
              <a:t>conoscenze </a:t>
            </a:r>
            <a:r>
              <a:rPr lang="it-IT" sz="2600" b="1" i="0" u="none" strike="noStrike" baseline="0" dirty="0"/>
              <a:t>linguistiche </a:t>
            </a:r>
            <a:r>
              <a:rPr lang="it-IT" sz="2600" b="0" i="0" u="none" strike="noStrike" baseline="0" dirty="0"/>
              <a:t>(lessico, sintassi, stile…) </a:t>
            </a:r>
          </a:p>
          <a:p>
            <a:pPr marL="0" indent="0" algn="ctr">
              <a:buNone/>
            </a:pPr>
            <a:r>
              <a:rPr lang="it-IT" sz="2600" b="0" i="0" u="none" strike="noStrike" baseline="0" dirty="0"/>
              <a:t>+</a:t>
            </a:r>
            <a:r>
              <a:rPr lang="it-IT" sz="2600" dirty="0"/>
              <a:t> </a:t>
            </a:r>
          </a:p>
          <a:p>
            <a:pPr marL="0" indent="0" algn="ctr">
              <a:buNone/>
            </a:pPr>
            <a:r>
              <a:rPr lang="it-IT" sz="2600" b="0" i="0" u="none" strike="noStrike" baseline="0" dirty="0"/>
              <a:t>conoscenze </a:t>
            </a:r>
            <a:r>
              <a:rPr lang="it-IT" sz="2600" b="1" i="0" u="none" strike="noStrike" baseline="0" dirty="0"/>
              <a:t>pragmatiche e contestuali</a:t>
            </a:r>
          </a:p>
          <a:p>
            <a:pPr marL="0" indent="0" algn="l">
              <a:buNone/>
            </a:pPr>
            <a:endParaRPr lang="it-IT" sz="2600" b="1" dirty="0"/>
          </a:p>
          <a:p>
            <a:pPr marL="0" indent="0" algn="l">
              <a:buNone/>
            </a:pPr>
            <a:r>
              <a:rPr lang="it-IT" sz="2600" b="1" dirty="0"/>
              <a:t>N.B. </a:t>
            </a:r>
            <a:r>
              <a:rPr lang="it-IT" sz="2600" b="1" dirty="0" err="1"/>
              <a:t>C</a:t>
            </a:r>
            <a:r>
              <a:rPr lang="it-IT" sz="2600" b="1" i="0" u="none" strike="noStrike" baseline="0" dirty="0" err="1"/>
              <a:t>ulturospecifiche</a:t>
            </a:r>
            <a:r>
              <a:rPr lang="it-IT" sz="2600" b="1" dirty="0"/>
              <a:t> =</a:t>
            </a:r>
            <a:r>
              <a:rPr lang="it-IT" sz="2600" b="1" i="0" u="none" strike="noStrike" baseline="0" dirty="0"/>
              <a:t> </a:t>
            </a:r>
            <a:r>
              <a:rPr lang="it-IT" sz="2600" b="0" i="0" u="none" strike="noStrike" baseline="0" dirty="0"/>
              <a:t>credenze, consuetudini, clichés, norme sociali e civili, condivisi dai membri di una comunità linguistica). </a:t>
            </a:r>
            <a:endParaRPr lang="it-IT" sz="2600" dirty="0"/>
          </a:p>
        </p:txBody>
      </p:sp>
    </p:spTree>
    <p:extLst>
      <p:ext uri="{BB962C8B-B14F-4D97-AF65-F5344CB8AC3E}">
        <p14:creationId xmlns:p14="http://schemas.microsoft.com/office/powerpoint/2010/main" val="2279812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527BCC7-BC04-45D5-BE28-BCBD0C89372A}"/>
              </a:ext>
            </a:extLst>
          </p:cNvPr>
          <p:cNvSpPr>
            <a:spLocks noGrp="1"/>
          </p:cNvSpPr>
          <p:nvPr>
            <p:ph idx="1"/>
          </p:nvPr>
        </p:nvSpPr>
        <p:spPr>
          <a:xfrm>
            <a:off x="685800" y="1364974"/>
            <a:ext cx="10820400" cy="4853711"/>
          </a:xfrm>
        </p:spPr>
        <p:txBody>
          <a:bodyPr>
            <a:noAutofit/>
          </a:bodyPr>
          <a:lstStyle/>
          <a:p>
            <a:pPr marL="0" indent="0" algn="just">
              <a:buNone/>
            </a:pPr>
            <a:r>
              <a:rPr lang="it-IT" sz="2600" b="0" i="0" u="none" strike="noStrike" baseline="0" dirty="0"/>
              <a:t>Es: voglio uscire ma sta piovendo e dico </a:t>
            </a:r>
            <a:r>
              <a:rPr lang="it-IT" sz="2600" b="1" i="0" u="none" strike="noStrike" baseline="0" dirty="0"/>
              <a:t>“ti pareva!”</a:t>
            </a:r>
          </a:p>
          <a:p>
            <a:pPr marL="0" indent="0" algn="just">
              <a:buNone/>
            </a:pPr>
            <a:r>
              <a:rPr lang="it-IT" sz="2600" dirty="0">
                <a:cs typeface="Calibri" panose="020F0502020204030204" pitchFamily="34" charset="0"/>
              </a:rPr>
              <a:t>→ </a:t>
            </a:r>
            <a:r>
              <a:rPr lang="it-IT" sz="2600" b="0" i="0" u="none" strike="noStrike" baseline="0" dirty="0"/>
              <a:t>2 piani: uno </a:t>
            </a:r>
            <a:r>
              <a:rPr lang="it-IT" sz="2600" b="1" i="0" u="none" strike="noStrike" baseline="0" dirty="0"/>
              <a:t>esplicito</a:t>
            </a:r>
            <a:r>
              <a:rPr lang="it-IT" sz="2600" b="0" i="0" u="none" strike="noStrike" baseline="0" dirty="0"/>
              <a:t>, del </a:t>
            </a:r>
            <a:r>
              <a:rPr lang="it-IT" sz="2600" b="1" i="0" u="none" strike="noStrike" baseline="0" dirty="0"/>
              <a:t>significante +</a:t>
            </a:r>
            <a:r>
              <a:rPr lang="it-IT" sz="2600" b="0" i="0" u="none" strike="noStrike" baseline="0" dirty="0"/>
              <a:t>  uno </a:t>
            </a:r>
            <a:r>
              <a:rPr lang="it-IT" sz="2600" b="1" i="0" u="none" strike="noStrike" baseline="0" dirty="0"/>
              <a:t>implicito</a:t>
            </a:r>
            <a:r>
              <a:rPr lang="it-IT" sz="2600" b="0" i="0" u="none" strike="noStrike" baseline="0" dirty="0"/>
              <a:t>, del </a:t>
            </a:r>
            <a:r>
              <a:rPr lang="it-IT" sz="2600" b="1" i="0" u="none" strike="noStrike" baseline="0" dirty="0"/>
              <a:t>significato. </a:t>
            </a:r>
          </a:p>
          <a:p>
            <a:pPr marL="0" indent="0" algn="just">
              <a:buNone/>
            </a:pPr>
            <a:r>
              <a:rPr lang="it-IT" sz="2600" b="0" i="0" u="none" strike="noStrike" baseline="0" dirty="0"/>
              <a:t>Il </a:t>
            </a:r>
            <a:r>
              <a:rPr lang="it-IT" sz="2600" b="1" i="0" u="none" strike="noStrike" baseline="0" dirty="0"/>
              <a:t>piano implicito </a:t>
            </a:r>
            <a:r>
              <a:rPr lang="it-IT" sz="2600" b="0" i="0" u="none" strike="noStrike" baseline="0" dirty="0"/>
              <a:t>contiene gran parte del messaggio effettivo e ha un senso solo se chi mi ascolta lo inserisce in un dato contesto:</a:t>
            </a:r>
          </a:p>
          <a:p>
            <a:pPr marL="0" indent="0" algn="just">
              <a:buNone/>
            </a:pPr>
            <a:r>
              <a:rPr lang="it-IT" sz="2600" b="0" i="1" u="none" strike="noStrike" baseline="0" dirty="0"/>
              <a:t>“sarebbe stato bello se fossi potuta uscire, invece, come immaginavo, piove, che sfortuna”</a:t>
            </a:r>
          </a:p>
          <a:p>
            <a:pPr marL="0" indent="0" algn="just">
              <a:buNone/>
            </a:pPr>
            <a:r>
              <a:rPr lang="it-IT" sz="2600" dirty="0">
                <a:cs typeface="Calibri" panose="020F0502020204030204" pitchFamily="34" charset="0"/>
              </a:rPr>
              <a:t>→  </a:t>
            </a:r>
            <a:r>
              <a:rPr lang="it-IT" sz="2600" b="0" i="0" u="none" strike="noStrike" baseline="0" dirty="0"/>
              <a:t>Questa parte implicita (RESIDUO, </a:t>
            </a:r>
            <a:r>
              <a:rPr lang="it-IT" sz="2600" b="1" i="0" u="none" strike="noStrike" baseline="0" dirty="0"/>
              <a:t>CONTESTO</a:t>
            </a:r>
            <a:r>
              <a:rPr lang="it-IT" sz="2600" b="0" i="0" u="none" strike="noStrike" baseline="0" dirty="0"/>
              <a:t>) rimane sottintesa tra parlanti della stessa lingua e della stessa cultura. In una cultura straniera, invece, non è mai chiara e comprensibile, anzi rimane oscura, opaca.</a:t>
            </a:r>
          </a:p>
        </p:txBody>
      </p:sp>
    </p:spTree>
    <p:extLst>
      <p:ext uri="{BB962C8B-B14F-4D97-AF65-F5344CB8AC3E}">
        <p14:creationId xmlns:p14="http://schemas.microsoft.com/office/powerpoint/2010/main" val="36611297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DEA6E6E-B27E-47CE-A7B3-0A256F4139A8}"/>
              </a:ext>
            </a:extLst>
          </p:cNvPr>
          <p:cNvSpPr>
            <a:spLocks noGrp="1"/>
          </p:cNvSpPr>
          <p:nvPr>
            <p:ph idx="1"/>
          </p:nvPr>
        </p:nvSpPr>
        <p:spPr>
          <a:xfrm>
            <a:off x="685800" y="1364974"/>
            <a:ext cx="10820400" cy="4853711"/>
          </a:xfrm>
        </p:spPr>
        <p:txBody>
          <a:bodyPr/>
          <a:lstStyle/>
          <a:p>
            <a:pPr marL="0" indent="0" algn="just">
              <a:buNone/>
            </a:pPr>
            <a:r>
              <a:rPr lang="it-IT" sz="2600" dirty="0">
                <a:cs typeface="Calibri" panose="020F0502020204030204" pitchFamily="34" charset="0"/>
              </a:rPr>
              <a:t>→ </a:t>
            </a:r>
            <a:r>
              <a:rPr lang="it-IT" sz="2600" b="0" i="0" u="none" strike="noStrike" baseline="0" dirty="0"/>
              <a:t>Il traduttore deve avere conoscenze contestuali per portare in luce il contenuto implicito e trasporlo in L2 tramite una opportuna strategia traduttiva.</a:t>
            </a:r>
          </a:p>
          <a:p>
            <a:pPr marL="0" indent="0" algn="just">
              <a:buNone/>
            </a:pPr>
            <a:r>
              <a:rPr lang="it-IT" sz="2600" b="0" i="0" u="none" strike="noStrike" baseline="0" dirty="0"/>
              <a:t>Non si traduce solo la lingua ma </a:t>
            </a:r>
            <a:r>
              <a:rPr lang="it-IT" sz="2600" b="1" i="0" u="none" strike="noStrike" baseline="0" dirty="0"/>
              <a:t>lingua cultura </a:t>
            </a:r>
            <a:r>
              <a:rPr lang="it-IT" sz="2600" b="0" i="0" u="none" strike="noStrike" baseline="0" dirty="0"/>
              <a:t>(Osimo).</a:t>
            </a:r>
          </a:p>
          <a:p>
            <a:pPr marL="0" indent="0" algn="just">
              <a:buNone/>
            </a:pPr>
            <a:r>
              <a:rPr lang="it-IT" sz="2600" b="0" i="0" u="none" strike="noStrike" baseline="0" dirty="0"/>
              <a:t>Per Umberto Eco la traduzione e </a:t>
            </a:r>
            <a:r>
              <a:rPr lang="it-IT" sz="2600" b="1" i="0" u="none" strike="noStrike" baseline="0" dirty="0"/>
              <a:t>negoziazione</a:t>
            </a:r>
            <a:r>
              <a:rPr lang="it-IT" sz="2600" b="0" i="0" u="none" strike="noStrike" baseline="0" dirty="0"/>
              <a:t>, </a:t>
            </a:r>
            <a:r>
              <a:rPr lang="it-IT" sz="2600" b="1" i="0" u="none" strike="noStrike" baseline="0" dirty="0"/>
              <a:t>mediazione</a:t>
            </a:r>
            <a:r>
              <a:rPr lang="it-IT" sz="2600" b="0" i="0" u="none" strike="noStrike" baseline="0" dirty="0"/>
              <a:t>, tra fattori </a:t>
            </a:r>
            <a:r>
              <a:rPr lang="it-IT" sz="2600" b="1" i="0" u="none" strike="noStrike" baseline="0" dirty="0"/>
              <a:t>linguistici </a:t>
            </a:r>
            <a:r>
              <a:rPr lang="it-IT" sz="2600" b="0" i="0" u="none" strike="noStrike" baseline="0" dirty="0"/>
              <a:t>ed </a:t>
            </a:r>
            <a:r>
              <a:rPr lang="it-IT" sz="2600" b="1" i="0" u="none" strike="noStrike" baseline="0" dirty="0"/>
              <a:t>extralinguistici </a:t>
            </a:r>
            <a:r>
              <a:rPr lang="it-IT" sz="2600" b="0" i="0" u="none" strike="noStrike" baseline="0" dirty="0"/>
              <a:t>di natura pragmatica, contestuale, sociale, etnografica etc.</a:t>
            </a:r>
          </a:p>
          <a:p>
            <a:pPr marL="0" indent="0" algn="just">
              <a:buNone/>
            </a:pPr>
            <a:r>
              <a:rPr lang="it-IT" sz="2600" b="0" i="0" u="none" strike="noStrike" baseline="0" dirty="0"/>
              <a:t>Questa negoziazione deve avvenire nel segno della </a:t>
            </a:r>
            <a:r>
              <a:rPr lang="it-IT" sz="2600" b="1" i="0" u="none" strike="noStrike" baseline="0" dirty="0"/>
              <a:t>fedeltà </a:t>
            </a:r>
            <a:r>
              <a:rPr lang="it-IT" sz="2600" b="0" i="0" u="none" strike="noStrike" baseline="0" dirty="0"/>
              <a:t>al testo di partenza.</a:t>
            </a:r>
          </a:p>
          <a:p>
            <a:pPr marL="0" indent="0" algn="just">
              <a:buNone/>
            </a:pPr>
            <a:r>
              <a:rPr lang="it-IT" sz="2600" b="0" i="0" u="none" strike="noStrike" baseline="0" dirty="0"/>
              <a:t>→ capire che senso ha quella parola in quel contesto specifico e trovare l’equivalente in L2.</a:t>
            </a:r>
            <a:endParaRPr lang="it-IT" sz="2600" dirty="0"/>
          </a:p>
          <a:p>
            <a:pPr marL="0" indent="0">
              <a:buNone/>
            </a:pPr>
            <a:endParaRPr lang="it-IT" dirty="0"/>
          </a:p>
        </p:txBody>
      </p:sp>
    </p:spTree>
    <p:extLst>
      <p:ext uri="{BB962C8B-B14F-4D97-AF65-F5344CB8AC3E}">
        <p14:creationId xmlns:p14="http://schemas.microsoft.com/office/powerpoint/2010/main" val="704183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5B44341-AFF3-4380-ACFE-E649F2A58C92}"/>
              </a:ext>
            </a:extLst>
          </p:cNvPr>
          <p:cNvSpPr>
            <a:spLocks noGrp="1"/>
          </p:cNvSpPr>
          <p:nvPr>
            <p:ph idx="1"/>
          </p:nvPr>
        </p:nvSpPr>
        <p:spPr/>
        <p:txBody>
          <a:bodyPr>
            <a:normAutofit/>
          </a:bodyPr>
          <a:lstStyle/>
          <a:p>
            <a:pPr marL="0" indent="0" algn="just">
              <a:buNone/>
            </a:pPr>
            <a:r>
              <a:rPr lang="it-IT" sz="2600" dirty="0"/>
              <a:t>Esempio: </a:t>
            </a:r>
          </a:p>
          <a:p>
            <a:pPr marL="0" indent="0" algn="just">
              <a:buNone/>
            </a:pPr>
            <a:r>
              <a:rPr lang="fr-FR" sz="2600" b="1" dirty="0"/>
              <a:t>Tu m’as posé un lapin </a:t>
            </a:r>
            <a:r>
              <a:rPr lang="it-IT" sz="2600" b="1" dirty="0"/>
              <a:t>! </a:t>
            </a:r>
          </a:p>
          <a:p>
            <a:pPr marL="0" indent="0" algn="just">
              <a:buNone/>
            </a:pPr>
            <a:r>
              <a:rPr lang="it-IT" sz="2600" dirty="0"/>
              <a:t>Traduzione letterale: Mi hai appoggiato un coniglio.</a:t>
            </a:r>
          </a:p>
          <a:p>
            <a:pPr marL="0" indent="0" algn="just">
              <a:buNone/>
            </a:pPr>
            <a:r>
              <a:rPr lang="it-IT" sz="2600" dirty="0"/>
              <a:t>Traduzione reale: Mi hai dato buca.  In questo secondo caso, l’apparente infedeltà data dal cambiare le parole costituisce in realtà un atto di fedeltà. </a:t>
            </a:r>
          </a:p>
        </p:txBody>
      </p:sp>
    </p:spTree>
    <p:extLst>
      <p:ext uri="{BB962C8B-B14F-4D97-AF65-F5344CB8AC3E}">
        <p14:creationId xmlns:p14="http://schemas.microsoft.com/office/powerpoint/2010/main" val="22084001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DB3153-BDBD-82FE-C78F-A1D9E7D11018}"/>
              </a:ext>
            </a:extLst>
          </p:cNvPr>
          <p:cNvSpPr>
            <a:spLocks noGrp="1"/>
          </p:cNvSpPr>
          <p:nvPr>
            <p:ph type="title"/>
          </p:nvPr>
        </p:nvSpPr>
        <p:spPr/>
        <p:txBody>
          <a:bodyPr/>
          <a:lstStyle/>
          <a:p>
            <a:pPr algn="ctr"/>
            <a:r>
              <a:rPr lang="it-IT" b="1" dirty="0"/>
              <a:t>Attenzione ai </a:t>
            </a:r>
            <a:r>
              <a:rPr lang="it-IT" b="1" dirty="0" err="1"/>
              <a:t>realia</a:t>
            </a:r>
            <a:r>
              <a:rPr lang="it-IT" b="1" dirty="0"/>
              <a:t> </a:t>
            </a:r>
          </a:p>
        </p:txBody>
      </p:sp>
      <p:sp>
        <p:nvSpPr>
          <p:cNvPr id="3" name="Segnaposto contenuto 2">
            <a:extLst>
              <a:ext uri="{FF2B5EF4-FFF2-40B4-BE49-F238E27FC236}">
                <a16:creationId xmlns:a16="http://schemas.microsoft.com/office/drawing/2014/main" id="{2FCA2852-ABE0-CBFC-69C4-5138811459BB}"/>
              </a:ext>
            </a:extLst>
          </p:cNvPr>
          <p:cNvSpPr>
            <a:spLocks noGrp="1"/>
          </p:cNvSpPr>
          <p:nvPr>
            <p:ph idx="1"/>
          </p:nvPr>
        </p:nvSpPr>
        <p:spPr/>
        <p:txBody>
          <a:bodyPr/>
          <a:lstStyle/>
          <a:p>
            <a:pPr marL="0" indent="0">
              <a:buNone/>
            </a:pPr>
            <a:r>
              <a:rPr lang="it-IT" dirty="0"/>
              <a:t>Cosa sono i </a:t>
            </a:r>
            <a:r>
              <a:rPr lang="it-IT" dirty="0" err="1"/>
              <a:t>realia</a:t>
            </a:r>
            <a:r>
              <a:rPr lang="it-IT" dirty="0"/>
              <a:t>? </a:t>
            </a:r>
          </a:p>
          <a:p>
            <a:pPr marL="0" indent="0" algn="just">
              <a:buNone/>
            </a:pPr>
            <a:r>
              <a:rPr lang="it-IT" dirty="0"/>
              <a:t>I </a:t>
            </a:r>
            <a:r>
              <a:rPr lang="it-IT" dirty="0" err="1"/>
              <a:t>realia</a:t>
            </a:r>
            <a:r>
              <a:rPr lang="it-IT" dirty="0"/>
              <a:t> sono quei termini che indicano una realtà, un oggetto, un cibo, un elemento tipico di una determinata e che sono intraducibili oppure, se fossero tradotti perderebbero gran parte delle proprie peculiarità. </a:t>
            </a:r>
          </a:p>
          <a:p>
            <a:pPr marL="0" indent="0" algn="just">
              <a:buNone/>
            </a:pPr>
            <a:r>
              <a:rPr lang="it-IT" dirty="0"/>
              <a:t>Esempi di </a:t>
            </a:r>
            <a:r>
              <a:rPr lang="it-IT" dirty="0" err="1"/>
              <a:t>realia</a:t>
            </a:r>
            <a:r>
              <a:rPr lang="it-IT" dirty="0"/>
              <a:t>: il kimono (non è una vestaglia), il sombrero (non è un semplice cappello), la pampa argentina, il Far West etc. </a:t>
            </a:r>
          </a:p>
          <a:p>
            <a:pPr marL="0" indent="0" algn="just">
              <a:buNone/>
            </a:pPr>
            <a:r>
              <a:rPr lang="it-IT" dirty="0"/>
              <a:t>Molti </a:t>
            </a:r>
            <a:r>
              <a:rPr lang="it-IT" dirty="0" err="1"/>
              <a:t>realia</a:t>
            </a:r>
            <a:r>
              <a:rPr lang="it-IT" dirty="0"/>
              <a:t> appartengono alla gastronomia: la paella (diversa da del riso saltato in padella), gli spaghetti (in francese </a:t>
            </a:r>
            <a:r>
              <a:rPr lang="it-IT" dirty="0" err="1"/>
              <a:t>spaghettis</a:t>
            </a:r>
            <a:r>
              <a:rPr lang="it-IT" dirty="0"/>
              <a:t>), le crêpe etc. </a:t>
            </a:r>
          </a:p>
        </p:txBody>
      </p:sp>
    </p:spTree>
    <p:extLst>
      <p:ext uri="{BB962C8B-B14F-4D97-AF65-F5344CB8AC3E}">
        <p14:creationId xmlns:p14="http://schemas.microsoft.com/office/powerpoint/2010/main" val="3396081937"/>
      </p:ext>
    </p:extLst>
  </p:cSld>
  <p:clrMapOvr>
    <a:masterClrMapping/>
  </p:clrMapOvr>
</p:sld>
</file>

<file path=ppt/theme/theme1.xml><?xml version="1.0" encoding="utf-8"?>
<a:theme xmlns:a="http://schemas.openxmlformats.org/drawingml/2006/main" name="Scia di vapore">
  <a:themeElements>
    <a:clrScheme name="Vapor Trail">
      <a:dk1>
        <a:sysClr val="windowText" lastClr="000000"/>
      </a:dk1>
      <a:lt1>
        <a:sysClr val="window" lastClr="FFFFFF"/>
      </a:lt1>
      <a:dk2>
        <a:srgbClr val="454545"/>
      </a:dk2>
      <a:lt2>
        <a:srgbClr val="DADADA"/>
      </a:lt2>
      <a:accent1>
        <a:srgbClr val="C4220D"/>
      </a:accent1>
      <a:accent2>
        <a:srgbClr val="EB7712"/>
      </a:accent2>
      <a:accent3>
        <a:srgbClr val="ECBD31"/>
      </a:accent3>
      <a:accent4>
        <a:srgbClr val="92CE4A"/>
      </a:accent4>
      <a:accent5>
        <a:srgbClr val="50CFB4"/>
      </a:accent5>
      <a:accent6>
        <a:srgbClr val="0D8EC5"/>
      </a:accent6>
      <a:hlink>
        <a:srgbClr val="EA5A0C"/>
      </a:hlink>
      <a:folHlink>
        <a:srgbClr val="F09D3A"/>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FE1EB5C7-81A8-4CBA-AE6E-B3BF73DC3895}"/>
    </a:ext>
  </a:extLst>
</a:theme>
</file>

<file path=docProps/app.xml><?xml version="1.0" encoding="utf-8"?>
<Properties xmlns="http://schemas.openxmlformats.org/officeDocument/2006/extended-properties" xmlns:vt="http://schemas.openxmlformats.org/officeDocument/2006/docPropsVTypes">
  <Template>TM04033937[[fn=Scia di vapore]]</Template>
  <TotalTime>299</TotalTime>
  <Words>1979</Words>
  <Application>Microsoft Office PowerPoint</Application>
  <PresentationFormat>Widescreen</PresentationFormat>
  <Paragraphs>122</Paragraphs>
  <Slides>25</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25</vt:i4>
      </vt:variant>
    </vt:vector>
  </HeadingPairs>
  <TitlesOfParts>
    <vt:vector size="29" baseType="lpstr">
      <vt:lpstr>Arial</vt:lpstr>
      <vt:lpstr>Calibri</vt:lpstr>
      <vt:lpstr>Century Gothic</vt:lpstr>
      <vt:lpstr>Scia di vapore</vt:lpstr>
      <vt:lpstr>Teoria della traduzione  introduzione</vt:lpstr>
      <vt:lpstr>Precisazione etimologica</vt:lpstr>
      <vt:lpstr>Alcune definizioni di «Traduzione»</vt:lpstr>
      <vt:lpstr>Presentazione standard di PowerPoint</vt:lpstr>
      <vt:lpstr>Presentazione standard di PowerPoint</vt:lpstr>
      <vt:lpstr>Presentazione standard di PowerPoint</vt:lpstr>
      <vt:lpstr>Presentazione standard di PowerPoint</vt:lpstr>
      <vt:lpstr>Presentazione standard di PowerPoint</vt:lpstr>
      <vt:lpstr>Attenzione ai realia </vt:lpstr>
      <vt:lpstr>Traduzione  target oriented / source oriented</vt:lpstr>
      <vt:lpstr>Equivalenza e fedeltà</vt:lpstr>
      <vt:lpstr>Presentazione standard di PowerPoint</vt:lpstr>
      <vt:lpstr>Come disambiguare?</vt:lpstr>
      <vt:lpstr>Traduzione vs interpretazione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Tipi di traduzione</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Teoria della traduzione  Prima parte</dc:title>
  <dc:creator>Emma Malinconico</dc:creator>
  <cp:lastModifiedBy>Emma Malinconico</cp:lastModifiedBy>
  <cp:revision>18</cp:revision>
  <dcterms:created xsi:type="dcterms:W3CDTF">2021-10-27T20:03:28Z</dcterms:created>
  <dcterms:modified xsi:type="dcterms:W3CDTF">2024-10-26T10:25:32Z</dcterms:modified>
</cp:coreProperties>
</file>