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746" r:id="rId1"/>
  </p:sldMasterIdLst>
  <p:notesMasterIdLst>
    <p:notesMasterId r:id="rId120"/>
  </p:notesMasterIdLst>
  <p:handoutMasterIdLst>
    <p:handoutMasterId r:id="rId121"/>
  </p:handoutMasterIdLst>
  <p:sldIdLst>
    <p:sldId id="257" r:id="rId2"/>
    <p:sldId id="262" r:id="rId3"/>
    <p:sldId id="263" r:id="rId4"/>
    <p:sldId id="264" r:id="rId5"/>
    <p:sldId id="265" r:id="rId6"/>
    <p:sldId id="266" r:id="rId7"/>
    <p:sldId id="268" r:id="rId8"/>
    <p:sldId id="344" r:id="rId9"/>
    <p:sldId id="345" r:id="rId10"/>
    <p:sldId id="346" r:id="rId11"/>
    <p:sldId id="347" r:id="rId12"/>
    <p:sldId id="267"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5" r:id="rId77"/>
    <p:sldId id="333" r:id="rId78"/>
    <p:sldId id="334" r:id="rId79"/>
    <p:sldId id="337" r:id="rId80"/>
    <p:sldId id="366" r:id="rId81"/>
    <p:sldId id="367" r:id="rId82"/>
    <p:sldId id="368" r:id="rId83"/>
    <p:sldId id="372" r:id="rId84"/>
    <p:sldId id="373" r:id="rId85"/>
    <p:sldId id="374" r:id="rId86"/>
    <p:sldId id="375" r:id="rId87"/>
    <p:sldId id="376" r:id="rId88"/>
    <p:sldId id="377" r:id="rId89"/>
    <p:sldId id="378" r:id="rId90"/>
    <p:sldId id="379" r:id="rId91"/>
    <p:sldId id="380" r:id="rId92"/>
    <p:sldId id="381" r:id="rId93"/>
    <p:sldId id="382" r:id="rId94"/>
    <p:sldId id="336" r:id="rId95"/>
    <p:sldId id="338" r:id="rId96"/>
    <p:sldId id="339" r:id="rId97"/>
    <p:sldId id="340" r:id="rId98"/>
    <p:sldId id="341" r:id="rId99"/>
    <p:sldId id="342" r:id="rId100"/>
    <p:sldId id="343" r:id="rId101"/>
    <p:sldId id="348" r:id="rId102"/>
    <p:sldId id="349" r:id="rId103"/>
    <p:sldId id="350" r:id="rId104"/>
    <p:sldId id="351" r:id="rId105"/>
    <p:sldId id="352" r:id="rId106"/>
    <p:sldId id="353" r:id="rId107"/>
    <p:sldId id="354" r:id="rId108"/>
    <p:sldId id="355" r:id="rId109"/>
    <p:sldId id="356" r:id="rId110"/>
    <p:sldId id="357" r:id="rId111"/>
    <p:sldId id="358" r:id="rId112"/>
    <p:sldId id="359" r:id="rId113"/>
    <p:sldId id="360" r:id="rId114"/>
    <p:sldId id="361" r:id="rId115"/>
    <p:sldId id="362" r:id="rId116"/>
    <p:sldId id="363" r:id="rId117"/>
    <p:sldId id="364" r:id="rId118"/>
    <p:sldId id="365" r:id="rId1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notesMaster" Target="notesMasters/notesMaster1.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handoutMaster" Target="handoutMasters/handout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131507E-D4B8-4947-847B-3709D5847A39}" type="datetime1">
              <a:rPr lang="it-IT" smtClean="0"/>
              <a:t>08/12/2022</a:t>
            </a:fld>
            <a:endParaRPr lang="en-US" dirty="0"/>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t>‹N›</a:t>
            </a:fld>
            <a:endParaRPr lang="en-US"/>
          </a:p>
        </p:txBody>
      </p:sp>
    </p:spTree>
    <p:extLst>
      <p:ext uri="{BB962C8B-B14F-4D97-AF65-F5344CB8AC3E}">
        <p14:creationId xmlns:p14="http://schemas.microsoft.com/office/powerpoint/2010/main" val="1938533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1A326831-6513-4387-BDFB-D3958F823809}" type="datetime1">
              <a:rPr lang="it-IT" smtClean="0"/>
              <a:t>08/12/2022</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
              <a:t>Fare clic per modificare gli stili del testo dello schema</a:t>
            </a:r>
            <a:endParaRPr lang="en-US"/>
          </a:p>
          <a:p>
            <a:pPr lvl="1" rtl="0"/>
            <a:r>
              <a:rPr lang="it"/>
              <a:t>Secondo livello</a:t>
            </a:r>
          </a:p>
          <a:p>
            <a:pPr lvl="2" rtl="0"/>
            <a:r>
              <a:rPr lang="it"/>
              <a:t>Terzo livello</a:t>
            </a:r>
          </a:p>
          <a:p>
            <a:pPr lvl="3" rtl="0"/>
            <a:r>
              <a:rPr lang="it"/>
              <a:t>Quarto livello</a:t>
            </a:r>
          </a:p>
          <a:p>
            <a:pPr lvl="4" rtl="0"/>
            <a:r>
              <a:rPr lang="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t>‹N›</a:t>
            </a:fld>
            <a:endParaRPr lang="en-US"/>
          </a:p>
        </p:txBody>
      </p:sp>
    </p:spTree>
    <p:extLst>
      <p:ext uri="{BB962C8B-B14F-4D97-AF65-F5344CB8AC3E}">
        <p14:creationId xmlns:p14="http://schemas.microsoft.com/office/powerpoint/2010/main" val="38895818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rtl="0"/>
            <a:fld id="{CB7EE216-DDAD-4C3F-84D9-B84C4DC896CC}"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dirty="0"/>
          </a:p>
        </p:txBody>
      </p:sp>
    </p:spTree>
    <p:extLst>
      <p:ext uri="{BB962C8B-B14F-4D97-AF65-F5344CB8AC3E}">
        <p14:creationId xmlns:p14="http://schemas.microsoft.com/office/powerpoint/2010/main" val="3025290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rtl="0"/>
            <a:fld id="{7EBE64F7-EC00-4143-B3BB-5766A0958FAE}"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58254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rtl="0"/>
            <a:fld id="{6DBED85F-92B0-466B-8371-EBA6B814731E}"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49750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rtl="0"/>
            <a:fld id="{860FB6C3-D06D-4BE7-A57A-BC14B6D9F38A}"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1295442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rtl="0"/>
            <a:fld id="{B92C35D5-5C14-46D8-B6CA-B40E70851E98}"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29922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rtl="0"/>
            <a:fld id="{484CC9C6-63CF-48E0-8418-78E03DAE1613}"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3621760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rtl="0"/>
            <a:fld id="{B04E8113-1220-488C-99A8-F4570F5BB900}" type="datetime1">
              <a:rPr lang="it-IT" smtClean="0"/>
              <a:t>08/12/2022</a:t>
            </a:fld>
            <a:endParaRPr lang="en-US"/>
          </a:p>
        </p:txBody>
      </p:sp>
      <p:sp>
        <p:nvSpPr>
          <p:cNvPr id="5" name="Footer Placeholder 4"/>
          <p:cNvSpPr>
            <a:spLocks noGrp="1"/>
          </p:cNvSpPr>
          <p:nvPr>
            <p:ph type="ftr" sz="quarter" idx="11"/>
          </p:nvPr>
        </p:nvSpPr>
        <p:spPr/>
        <p:txBody>
          <a:bodyPr/>
          <a:lstStyle/>
          <a:p>
            <a:pPr rtl="0"/>
            <a:endParaRPr lang="en-US"/>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8318357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rtl="0"/>
            <a:fld id="{88ED4615-F75B-48C9-BBAC-ADFAA29E8434}"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18637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rtl="0"/>
            <a:fld id="{3AE93158-EAB8-4341-B840-F4A18F112D62}" type="datetime1">
              <a:rPr lang="it-IT" smtClean="0"/>
              <a:t>08/12/2022</a:t>
            </a:fld>
            <a:endParaRPr lang="en-US"/>
          </a:p>
        </p:txBody>
      </p:sp>
      <p:sp>
        <p:nvSpPr>
          <p:cNvPr id="5" name="Footer Placeholder 4"/>
          <p:cNvSpPr>
            <a:spLocks noGrp="1"/>
          </p:cNvSpPr>
          <p:nvPr>
            <p:ph type="ftr" sz="quarter" idx="11"/>
          </p:nvPr>
        </p:nvSpPr>
        <p:spPr/>
        <p:txBody>
          <a:bodyPr/>
          <a:lstStyle/>
          <a:p>
            <a:pPr rtl="0"/>
            <a:endParaRPr lang="en-US"/>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67858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rtl="0"/>
            <a:fld id="{CC2FAA5A-1D37-4D54-919F-EC2988018E5C}" type="datetime1">
              <a:rPr lang="it-IT" smtClean="0"/>
              <a:t>08/12/2022</a:t>
            </a:fld>
            <a:endParaRPr lang="en-US" dirty="0"/>
          </a:p>
        </p:txBody>
      </p:sp>
      <p:sp>
        <p:nvSpPr>
          <p:cNvPr id="5" name="Footer Placeholder 4"/>
          <p:cNvSpPr>
            <a:spLocks noGrp="1"/>
          </p:cNvSpPr>
          <p:nvPr>
            <p:ph type="ftr" sz="quarter" idx="11"/>
          </p:nvPr>
        </p:nvSpPr>
        <p:spPr/>
        <p:txBody>
          <a:bodyPr/>
          <a:lstStyle/>
          <a:p>
            <a:pPr rtl="0"/>
            <a:endParaRPr lang="en-US" dirty="0"/>
          </a:p>
        </p:txBody>
      </p:sp>
      <p:sp>
        <p:nvSpPr>
          <p:cNvPr id="6" name="Slide Number Placeholder 5"/>
          <p:cNvSpPr>
            <a:spLocks noGrp="1"/>
          </p:cNvSpPr>
          <p:nvPr>
            <p:ph type="sldNum" sz="quarter" idx="12"/>
          </p:nvPr>
        </p:nvSpPr>
        <p:spPr/>
        <p:txBody>
          <a:bodyPr/>
          <a:lstStyle/>
          <a:p>
            <a:pPr rtl="0"/>
            <a:fld id="{34B7E4EF-A1BD-40F4-AB7B-04F084DD991D}" type="slidenum">
              <a:rPr lang="en-US" smtClean="0"/>
              <a:t>‹N›</a:t>
            </a:fld>
            <a:endParaRPr lang="en-US" dirty="0"/>
          </a:p>
        </p:txBody>
      </p:sp>
    </p:spTree>
    <p:extLst>
      <p:ext uri="{BB962C8B-B14F-4D97-AF65-F5344CB8AC3E}">
        <p14:creationId xmlns:p14="http://schemas.microsoft.com/office/powerpoint/2010/main" val="2035313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rtl="0"/>
            <a:fld id="{F0B3AEAF-7507-4857-AD9E-221FFC9D2B77}" type="datetime1">
              <a:rPr lang="it-IT" smtClean="0"/>
              <a:t>08/12/2022</a:t>
            </a:fld>
            <a:endParaRPr lang="en-US"/>
          </a:p>
        </p:txBody>
      </p:sp>
      <p:sp>
        <p:nvSpPr>
          <p:cNvPr id="6" name="Footer Placeholder 5"/>
          <p:cNvSpPr>
            <a:spLocks noGrp="1"/>
          </p:cNvSpPr>
          <p:nvPr>
            <p:ph type="ftr" sz="quarter" idx="11"/>
          </p:nvPr>
        </p:nvSpPr>
        <p:spPr/>
        <p:txBody>
          <a:bodyPr/>
          <a:lstStyle/>
          <a:p>
            <a:pPr rtl="0"/>
            <a:endParaRPr lang="en-US"/>
          </a:p>
        </p:txBody>
      </p:sp>
      <p:sp>
        <p:nvSpPr>
          <p:cNvPr id="7" name="Slide Number Placeholder 6"/>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730979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rtl="0"/>
            <a:fld id="{75553EC3-367F-4793-9CB9-FAEAA33A24B7}" type="datetime1">
              <a:rPr lang="it-IT" smtClean="0"/>
              <a:t>08/12/2022</a:t>
            </a:fld>
            <a:endParaRPr lang="en-US"/>
          </a:p>
        </p:txBody>
      </p:sp>
      <p:sp>
        <p:nvSpPr>
          <p:cNvPr id="8" name="Footer Placeholder 7"/>
          <p:cNvSpPr>
            <a:spLocks noGrp="1"/>
          </p:cNvSpPr>
          <p:nvPr>
            <p:ph type="ftr" sz="quarter" idx="11"/>
          </p:nvPr>
        </p:nvSpPr>
        <p:spPr/>
        <p:txBody>
          <a:bodyPr/>
          <a:lstStyle/>
          <a:p>
            <a:pPr rtl="0"/>
            <a:endParaRPr lang="en-US"/>
          </a:p>
        </p:txBody>
      </p:sp>
      <p:sp>
        <p:nvSpPr>
          <p:cNvPr id="9" name="Slide Number Placeholder 8"/>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98377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pPr rtl="0"/>
            <a:fld id="{D6754EA6-5E52-4031-86BF-CE55B50A158B}" type="datetime1">
              <a:rPr lang="it-IT" smtClean="0"/>
              <a:t>08/12/2022</a:t>
            </a:fld>
            <a:endParaRPr lang="en-US"/>
          </a:p>
        </p:txBody>
      </p:sp>
      <p:sp>
        <p:nvSpPr>
          <p:cNvPr id="4" name="Footer Placeholder 3"/>
          <p:cNvSpPr>
            <a:spLocks noGrp="1"/>
          </p:cNvSpPr>
          <p:nvPr>
            <p:ph type="ftr" sz="quarter" idx="11"/>
          </p:nvPr>
        </p:nvSpPr>
        <p:spPr/>
        <p:txBody>
          <a:bodyPr/>
          <a:lstStyle/>
          <a:p>
            <a:pPr rtl="0"/>
            <a:endParaRPr lang="en-US"/>
          </a:p>
        </p:txBody>
      </p:sp>
      <p:sp>
        <p:nvSpPr>
          <p:cNvPr id="5" name="Slide Number Placeholder 4"/>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528814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B0E396F4-9087-427F-A232-24CABAC4DAA2}" type="datetime1">
              <a:rPr lang="it-IT" smtClean="0"/>
              <a:t>08/12/2022</a:t>
            </a:fld>
            <a:endParaRPr lang="en-US" dirty="0"/>
          </a:p>
        </p:txBody>
      </p:sp>
      <p:sp>
        <p:nvSpPr>
          <p:cNvPr id="3" name="Footer Placeholder 2"/>
          <p:cNvSpPr>
            <a:spLocks noGrp="1"/>
          </p:cNvSpPr>
          <p:nvPr>
            <p:ph type="ftr" sz="quarter" idx="11"/>
          </p:nvPr>
        </p:nvSpPr>
        <p:spPr/>
        <p:txBody>
          <a:bodyPr/>
          <a:lstStyle/>
          <a:p>
            <a:pPr rtl="0"/>
            <a:endParaRPr lang="en-US" dirty="0"/>
          </a:p>
        </p:txBody>
      </p:sp>
      <p:sp>
        <p:nvSpPr>
          <p:cNvPr id="4" name="Slide Number Placeholder 3"/>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178050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rtl="0"/>
            <a:fld id="{1F521825-FC07-4D41-938F-CC7548875FE8}" type="datetime1">
              <a:rPr lang="it-IT" smtClean="0"/>
              <a:t>08/12/2022</a:t>
            </a:fld>
            <a:endParaRPr lang="en-US"/>
          </a:p>
        </p:txBody>
      </p:sp>
      <p:sp>
        <p:nvSpPr>
          <p:cNvPr id="6" name="Footer Placeholder 5"/>
          <p:cNvSpPr>
            <a:spLocks noGrp="1"/>
          </p:cNvSpPr>
          <p:nvPr>
            <p:ph type="ftr" sz="quarter" idx="11"/>
          </p:nvPr>
        </p:nvSpPr>
        <p:spPr/>
        <p:txBody>
          <a:bodyPr/>
          <a:lstStyle/>
          <a:p>
            <a:pPr rtl="0"/>
            <a:endParaRPr lang="en-US"/>
          </a:p>
        </p:txBody>
      </p:sp>
      <p:sp>
        <p:nvSpPr>
          <p:cNvPr id="7" name="Slide Number Placeholder 6"/>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1299067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rtl="0"/>
            <a:fld id="{61E7209D-D607-4C8A-936F-405C1B6AA6C0}" type="datetime1">
              <a:rPr lang="it-IT" smtClean="0"/>
              <a:t>08/12/2022</a:t>
            </a:fld>
            <a:endParaRPr lang="en-US" dirty="0"/>
          </a:p>
        </p:txBody>
      </p:sp>
      <p:sp>
        <p:nvSpPr>
          <p:cNvPr id="6" name="Footer Placeholder 5"/>
          <p:cNvSpPr>
            <a:spLocks noGrp="1"/>
          </p:cNvSpPr>
          <p:nvPr>
            <p:ph type="ftr" sz="quarter" idx="11"/>
          </p:nvPr>
        </p:nvSpPr>
        <p:spPr/>
        <p:txBody>
          <a:bodyPr/>
          <a:lstStyle/>
          <a:p>
            <a:pPr algn="l" rtl="0"/>
            <a:endParaRPr lang="en-US" dirty="0"/>
          </a:p>
        </p:txBody>
      </p:sp>
      <p:sp>
        <p:nvSpPr>
          <p:cNvPr id="7" name="Slide Number Placeholder 6"/>
          <p:cNvSpPr>
            <a:spLocks noGrp="1"/>
          </p:cNvSpPr>
          <p:nvPr>
            <p:ph type="sldNum" sz="quarter" idx="12"/>
          </p:nvPr>
        </p:nvSpPr>
        <p:spPr/>
        <p:txBody>
          <a:body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2509059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5BF13C11-A868-404D-9968-CEC5F8B6B76D}" type="datetime1">
              <a:rPr lang="it-IT" smtClean="0"/>
              <a:t>08/12/2022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34B7E4EF-A1BD-40F4-AB7B-04F084DD991D}" type="slidenum">
              <a:rPr lang="en-US" smtClean="0"/>
              <a:t>‹N›</a:t>
            </a:fld>
            <a:endParaRPr lang="en-US"/>
          </a:p>
        </p:txBody>
      </p:sp>
    </p:spTree>
    <p:extLst>
      <p:ext uri="{BB962C8B-B14F-4D97-AF65-F5344CB8AC3E}">
        <p14:creationId xmlns:p14="http://schemas.microsoft.com/office/powerpoint/2010/main" val="3892685029"/>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759" r:id="rId13"/>
    <p:sldLayoutId id="2147483760" r:id="rId14"/>
    <p:sldLayoutId id="2147483761" r:id="rId15"/>
    <p:sldLayoutId id="2147483762"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C3B467-088C-4F3D-A9A7-105C4E1E20CD}"/>
              </a:ext>
            </a:extLst>
          </p:cNvPr>
          <p:cNvSpPr>
            <a:spLocks noGrp="1"/>
          </p:cNvSpPr>
          <p:nvPr>
            <p:ph type="ctrTitle"/>
          </p:nvPr>
        </p:nvSpPr>
        <p:spPr>
          <a:xfrm>
            <a:off x="4527612" y="3154448"/>
            <a:ext cx="5810740" cy="1630907"/>
          </a:xfrm>
        </p:spPr>
        <p:txBody>
          <a:bodyPr rtlCol="0">
            <a:normAutofit fontScale="90000"/>
          </a:bodyPr>
          <a:lstStyle/>
          <a:p>
            <a:pPr algn="ctr" rtl="0"/>
            <a:r>
              <a:rPr lang="it-IT" i="1" dirty="0">
                <a:solidFill>
                  <a:schemeClr val="tx1"/>
                </a:solidFill>
              </a:rPr>
              <a:t>El </a:t>
            </a:r>
            <a:r>
              <a:rPr lang="it-IT" i="1" dirty="0" err="1">
                <a:solidFill>
                  <a:schemeClr val="tx1"/>
                </a:solidFill>
              </a:rPr>
              <a:t>burlador</a:t>
            </a:r>
            <a:r>
              <a:rPr lang="it-IT" i="1" dirty="0">
                <a:solidFill>
                  <a:schemeClr val="tx1"/>
                </a:solidFill>
              </a:rPr>
              <a:t> de Sevilla </a:t>
            </a:r>
            <a:endParaRPr lang="it" i="1"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6E2CE-7214-49B9-91F1-E246FE8E001C}"/>
              </a:ext>
            </a:extLst>
          </p:cNvPr>
          <p:cNvSpPr>
            <a:spLocks noGrp="1"/>
          </p:cNvSpPr>
          <p:nvPr>
            <p:ph type="title"/>
          </p:nvPr>
        </p:nvSpPr>
        <p:spPr>
          <a:xfrm>
            <a:off x="677334" y="609600"/>
            <a:ext cx="8596668" cy="908482"/>
          </a:xfrm>
        </p:spPr>
        <p:txBody>
          <a:bodyPr/>
          <a:lstStyle/>
          <a:p>
            <a:r>
              <a:rPr lang="it-IT" dirty="0"/>
              <a:t>Le fonti</a:t>
            </a:r>
          </a:p>
        </p:txBody>
      </p:sp>
      <p:sp>
        <p:nvSpPr>
          <p:cNvPr id="3" name="Segnaposto contenuto 2">
            <a:extLst>
              <a:ext uri="{FF2B5EF4-FFF2-40B4-BE49-F238E27FC236}">
                <a16:creationId xmlns:a16="http://schemas.microsoft.com/office/drawing/2014/main" id="{D9A37DC3-5A85-4EC9-99B5-6508BD92093E}"/>
              </a:ext>
            </a:extLst>
          </p:cNvPr>
          <p:cNvSpPr>
            <a:spLocks noGrp="1"/>
          </p:cNvSpPr>
          <p:nvPr>
            <p:ph idx="1"/>
          </p:nvPr>
        </p:nvSpPr>
        <p:spPr>
          <a:xfrm>
            <a:off x="677334" y="1642369"/>
            <a:ext cx="8596668" cy="4398993"/>
          </a:xfrm>
        </p:spPr>
        <p:txBody>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Inoltre, il successo immediato dell’opera di Tirso è testimoniato dalla rappresentazione dell’opera nel 1625 a Napoli ad opera della compagnia di Pedro Osorio (importante anche per stabilire una data sicura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ante-</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quem</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per la redazione del testo). Sarà poi rielaborata in tutta Europa.</a:t>
            </a:r>
          </a:p>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Il tipo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 aggiunse conferendo coerenza a un mondo drammatico che inizia con le avventure erotiche e si chiude con l’invito profanatore del riposo dei morti.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Armesto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Said studiò la fusione dei due miti, mettendo in rilievo che la geniale creazione di Tirso si basa su fonti spagnole e non è un’importazione italiana come sosteneva Farinelli. Tre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tradizionali, oltre a quelli citati da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Pidal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raccontano la storia di un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andava in chiesa “mais por ver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damas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non por lo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había’n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ella”. Dopo questa presentazione si racconta dell’incontro con 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calavera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endParaRPr lang="it-IT" dirty="0"/>
          </a:p>
        </p:txBody>
      </p:sp>
    </p:spTree>
    <p:extLst>
      <p:ext uri="{BB962C8B-B14F-4D97-AF65-F5344CB8AC3E}">
        <p14:creationId xmlns:p14="http://schemas.microsoft.com/office/powerpoint/2010/main" val="247024066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82E593-6263-4603-AA96-F8F396130BD3}"/>
              </a:ext>
            </a:extLst>
          </p:cNvPr>
          <p:cNvSpPr>
            <a:spLocks noGrp="1"/>
          </p:cNvSpPr>
          <p:nvPr>
            <p:ph type="title"/>
          </p:nvPr>
        </p:nvSpPr>
        <p:spPr/>
        <p:txBody>
          <a:bodyPr/>
          <a:lstStyle/>
          <a:p>
            <a:r>
              <a:rPr lang="it-IT" dirty="0"/>
              <a:t>Discendenza del </a:t>
            </a:r>
            <a:r>
              <a:rPr lang="it-IT" dirty="0" err="1"/>
              <a:t>burlador</a:t>
            </a:r>
            <a:endParaRPr lang="it-IT" dirty="0"/>
          </a:p>
        </p:txBody>
      </p:sp>
      <p:sp>
        <p:nvSpPr>
          <p:cNvPr id="3" name="Segnaposto contenuto 2">
            <a:extLst>
              <a:ext uri="{FF2B5EF4-FFF2-40B4-BE49-F238E27FC236}">
                <a16:creationId xmlns:a16="http://schemas.microsoft.com/office/drawing/2014/main" id="{F9418E1B-0028-4188-936C-4FC36D7CE0C9}"/>
              </a:ext>
            </a:extLst>
          </p:cNvPr>
          <p:cNvSpPr>
            <a:spLocks noGrp="1"/>
          </p:cNvSpPr>
          <p:nvPr>
            <p:ph idx="1"/>
          </p:nvPr>
        </p:nvSpPr>
        <p:spPr>
          <a:xfrm>
            <a:off x="677334" y="1642533"/>
            <a:ext cx="8596668" cy="4398829"/>
          </a:xfrm>
        </p:spPr>
        <p:txBody>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Si tratta del mito più prolifico della tradizione occidentale. Da quando Tirso gli ha dato forma definitiva sono infiniti i letterati, soprattutto drammaturghi, che lo hanno ricreato. Questa fecondità forse è dovuta al fatto che è un mito “vuoto”, ricettacolo idoneo per ogni tematica. </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Elencare i successori di don Juan sarebbe un lavoro infinito. In Spagna la rappresentazione del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Tenorio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ormai un rito in occasione delle festività di Ognissanti e del giorno dei defunti. Sono due le opere più importanti dopo 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di Tirso: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No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hay</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plazo</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cumpla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 Antonio Zamora e il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Don Juan Tenorio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 José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Zorrilla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Tra le ricreazioni più curiose figura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hermano</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Juan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 Miguel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Unamuno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tra le versioni straniere quelle di Molière e Mozart.</a:t>
            </a:r>
          </a:p>
          <a:p>
            <a:endParaRPr lang="it-IT" dirty="0"/>
          </a:p>
        </p:txBody>
      </p:sp>
    </p:spTree>
    <p:extLst>
      <p:ext uri="{BB962C8B-B14F-4D97-AF65-F5344CB8AC3E}">
        <p14:creationId xmlns:p14="http://schemas.microsoft.com/office/powerpoint/2010/main" val="102716496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recente edizione de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pubblicata da William Hunter (2013) ha riacceso il dibattito critico sulla paternità di questa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evidenziando fondamentalmente due posizioni: quella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tradizionale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mantiene come autore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Tirso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quella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moderna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propone come alternativa quella del drammaturgo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Andrés de </a:t>
            </a:r>
            <a:r>
              <a:rPr lang="it-IT" sz="2000" b="1"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Francisco Rico, autore della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Nota previa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all’edizione di Hunter, osserva come: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autoría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de Sevilla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di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particular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relación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posible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dependencia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una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comedias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respecto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otra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cuentan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entre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máximos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enigmas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literatura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española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Siglo de Oro.</a:t>
            </a:r>
          </a:p>
          <a:p>
            <a:endParaRPr lang="it-IT" dirty="0"/>
          </a:p>
        </p:txBody>
      </p:sp>
    </p:spTree>
    <p:extLst>
      <p:ext uri="{BB962C8B-B14F-4D97-AF65-F5344CB8AC3E}">
        <p14:creationId xmlns:p14="http://schemas.microsoft.com/office/powerpoint/2010/main" val="366164421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Chiunque, quindi, voglia accostarsi a quest’opera deve affrontare due questioni irrisolte: chi è l’autore e come si è trasmesso il testo.</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Rico sottolinea come i documenti in nostro possesso siano soltanto due:</a:t>
            </a:r>
          </a:p>
          <a:p>
            <a:pPr marL="342900" lvl="0" indent="-342900" algn="just">
              <a:lnSpc>
                <a:spcPct val="107000"/>
              </a:lnSpc>
              <a:buFont typeface="+mj-lt"/>
              <a:buAutoNum type="arabicPeriod"/>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Nel 1625 la compagnia di Pedro Osorio rappresenta a Napoli un testo intitolato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Il convitato di pietra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buFont typeface="+mj-lt"/>
              <a:buAutoNum type="arabicPeriod"/>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Nell’agosto del 1617 la compagnia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Jerónimo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Sánchez</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rappresenta a Cordova un altro testo chiamato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Considerato che l’espressione “Tan largo me lo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appare dieci volte nell’opera e che invece “El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Sevilla” figura una sola volta, i dati sembrerebbero privilegiare il testo di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Tan largo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(TL) dal punto di vista cronologico.</a:t>
            </a:r>
          </a:p>
          <a:p>
            <a:endParaRPr lang="it-IT" dirty="0"/>
          </a:p>
        </p:txBody>
      </p:sp>
    </p:spTree>
    <p:extLst>
      <p:ext uri="{BB962C8B-B14F-4D97-AF65-F5344CB8AC3E}">
        <p14:creationId xmlns:p14="http://schemas.microsoft.com/office/powerpoint/2010/main" val="20739587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Tuttavia, tale realtà documentaria si scontra con la cosiddetta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ipotesi tradizionalista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che, seguendo l’edizione del 1630, considera il titolo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veridico. E quindi che un editore che falsa coscientemente stampa e luogo di edizione, e che non indovina il titolo, direbbe, invece, la verità in merito alla paternità. Si tratta di una congettura che dovrebbe essere dimostrata.</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Dall’altra parte si colloca la proposta alternativa che sorge da una revisione delle fonti di attribuzione, dei metodi di analisi e dei principi ecdotici e editoriali impiegati fino a questo momento. Tale posizione è indicata come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ipotesi revisionista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ha origine con gli studi critici di Gerald 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Wade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con la sua edizione della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È stato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Wade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il primo critico a rapportare il testo del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con Andrés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sostenendo, a partire dalla priorità cronologica di TL, che il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(B) sia un rifacimento di TL ad opera di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In questa prima elaborazione dell’ipotesi revisionista non viene messa in discussione la paternità di Tirso in merito al testo primitivo, identificato con quello originale che avrebbe dato vita all’edizione di TL.</a:t>
            </a:r>
          </a:p>
          <a:p>
            <a:endParaRPr lang="it-IT" dirty="0"/>
          </a:p>
        </p:txBody>
      </p:sp>
    </p:spTree>
    <p:extLst>
      <p:ext uri="{BB962C8B-B14F-4D97-AF65-F5344CB8AC3E}">
        <p14:creationId xmlns:p14="http://schemas.microsoft.com/office/powerpoint/2010/main" val="303202986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fontScale="92500" lnSpcReduction="20000"/>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Tali considerazioni hanno risvolti importanti nel momento di editare il testo: i tradizionalisti continuano a pubblicarlo come di Tirso, i revisionisti (tra i quali López-</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Vázquez</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come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Atribuido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Tirso de Molina”.</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 tempo stesso, come segnala F. Rico,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ni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siquiera</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podemos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asegurar</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la comedia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subió</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tablas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Nápoles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fuera</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i="1"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700" i="1"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y la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vieron</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cordobeses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7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700" i="1" dirty="0">
                <a:effectLst/>
                <a:latin typeface="Times New Roman" panose="02020603050405020304" pitchFamily="18" charset="0"/>
                <a:ea typeface="Calibri" panose="020F0502020204030204" pitchFamily="34" charset="0"/>
                <a:cs typeface="Times New Roman" panose="02020603050405020304" pitchFamily="18" charset="0"/>
              </a:rPr>
              <a:t> de Sevilla</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Infatti, bisogna attenersi ai documenti, secondo i quali il primo riferimento cronologico è del 1617 ed ha per titolo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Per quanto riguarda invece la questione della paternità, la sfiducia che suscita un editore fraudolento nel momento di attribuire (con un notevole vantaggio dal punto di vista economico) un’opera a un autore è legata a un altro fatto: Tirso non ha mai pubblicato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nella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Partes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delle sue commedie da lui supervisionate. I tradizionalisti rispondono a tale questione affermando che il drammaturgo non ha nemmeno mai negato che l’opera fosse sua e quindi gli può essere attribuita.</a:t>
            </a:r>
          </a:p>
          <a:p>
            <a:endParaRPr lang="it-IT" dirty="0"/>
          </a:p>
        </p:txBody>
      </p:sp>
    </p:spTree>
    <p:extLst>
      <p:ext uri="{BB962C8B-B14F-4D97-AF65-F5344CB8AC3E}">
        <p14:creationId xmlns:p14="http://schemas.microsoft.com/office/powerpoint/2010/main" val="278965469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Si tratta di un terreno in cui bisogna procedere con molta prudenza. La recente edizione di Hunter si colloca nelle schiere dei tradizionalisti e nel prologo afferma che</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tres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editores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especialmente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Fernández y Rodríguez López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Vázquez</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tiene un temperamento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más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bien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aventurado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innovador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mueve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 dar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rienda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suelta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imaginativo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L’altro editore non menzionato esplicitamente è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Wade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il quale ha sostenuto due punti importanti nella sua proposta: il testo de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è basicamente opera di Andrés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partire da un originale perduto di Tirso, e che l’opera stilisticamente più vicina al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B</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è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Deste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agua</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beberé</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dello stesso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Calaramonte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Dal punto di vista della fissazione del testo, i tre editori possono essere inseriti nella schiera dei revisionisti. </a:t>
            </a:r>
          </a:p>
          <a:p>
            <a:pPr marL="0" indent="0">
              <a:buNone/>
            </a:pPr>
            <a:endParaRPr lang="it-IT" dirty="0"/>
          </a:p>
        </p:txBody>
      </p:sp>
    </p:spTree>
    <p:extLst>
      <p:ext uri="{BB962C8B-B14F-4D97-AF65-F5344CB8AC3E}">
        <p14:creationId xmlns:p14="http://schemas.microsoft.com/office/powerpoint/2010/main" val="236072436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Un decisivo contributo documentale si verifica nel 2005, quando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Ángel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García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Gómez</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tenta di risolvere alcune questioni legate alla trasmissione dell’opera originale che ha dato vita al mito europeo del don Juan. Studia infatti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cartapacio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delle commedie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Jerónimo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Sánchez</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uno dei dati più importanti, già indicato, è che il 4 agosto del 1617 la compagnia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Sánchez</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rappresenta TL a Cordova. È la prima delle 13 opere che compongono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cartapacio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non è da escludere che si trattasse di una “comedia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nueva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che forse la compagnia l’aveva già rappresentata a Siviglia 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Écija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tappe abituali nel tragitto delle compagnie. Come si è fatto già osservare, tale rinvenimento proverebbe la priorità cronologia di TL sul testo del B e rende inutile l’ipotesi di un ipotetico testo perduto anteriore al 1619, che la maggior parte dei tradizionalisti hanno congetturato per provare la paternità di Tirso, situando tale testo perduto tra il 1618 e il 1619, a conclusione dell’esperienza americana del drammaturgo. </a:t>
            </a:r>
          </a:p>
          <a:p>
            <a:endParaRPr lang="it-IT" dirty="0"/>
          </a:p>
        </p:txBody>
      </p:sp>
    </p:spTree>
    <p:extLst>
      <p:ext uri="{BB962C8B-B14F-4D97-AF65-F5344CB8AC3E}">
        <p14:creationId xmlns:p14="http://schemas.microsoft.com/office/powerpoint/2010/main" val="21016191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Dal canto loro, i revisionisti, invece, indicano che il testo pubblicato a nome di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Calderón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nel 1634 presenta omissioni nel III atto, dovute prevalentemente all’abitudine di tipografi e editori di tagliare il testo per risparmiare spazio. Inoltre, nel 1617 Tirso di trova a Santo Domingo dedito ai suoi impegni religiosi, mentre Andrés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 trova a Siviglia, dove pubblica, nello stesso anno, il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Fracmento</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a la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Purísima</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Concepción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scoperta di García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Gómez</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incide notevolmente sulla questione della paternità.</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 rende necessaria una collazione tra citazioni e frammenti di TL e B con quelli di altre opere di Andrés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precedenti o successive al 1617, dato che le modifiche prodotte nel testo del B rispetto all’originale TL riguardano il problema del rifacimento testuale (una seconda fase dell’autentico testo del Don Juan primigenio) e quello delle modifiche estranee all’autore dell’opera e dovute al processo di trasmissione fino a giungere alla compagnia di Roque de Figueroa, nel cui repertorio del 1624 non figura la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con nessuno dei tre titoli con cui la conosciamo:</a:t>
            </a:r>
          </a:p>
          <a:p>
            <a:endParaRPr lang="it-IT" dirty="0"/>
          </a:p>
        </p:txBody>
      </p:sp>
    </p:spTree>
    <p:extLst>
      <p:ext uri="{BB962C8B-B14F-4D97-AF65-F5344CB8AC3E}">
        <p14:creationId xmlns:p14="http://schemas.microsoft.com/office/powerpoint/2010/main" val="388157889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7" name="Segnaposto contenuto 6">
            <a:extLst>
              <a:ext uri="{FF2B5EF4-FFF2-40B4-BE49-F238E27FC236}">
                <a16:creationId xmlns:a16="http://schemas.microsoft.com/office/drawing/2014/main" id="{2AD9FBD9-A05F-4DA1-B76F-8AFB1622A56C}"/>
              </a:ext>
            </a:extLst>
          </p:cNvPr>
          <p:cNvSpPr>
            <a:spLocks noGrp="1"/>
          </p:cNvSpPr>
          <p:nvPr>
            <p:ph idx="1"/>
          </p:nvPr>
        </p:nvSpPr>
        <p:spPr>
          <a:xfrm>
            <a:off x="677334" y="1393795"/>
            <a:ext cx="8596668" cy="4647568"/>
          </a:xfrm>
        </p:spPr>
        <p:txBody>
          <a:bodyPr>
            <a:normAutofit/>
          </a:bodyPr>
          <a:lstStyle/>
          <a:p>
            <a:pPr marL="342900" lvl="0" indent="-342900" algn="just">
              <a:lnSpc>
                <a:spcPct val="107000"/>
              </a:lnSpc>
              <a:buFont typeface="+mj-lt"/>
              <a:buAutoNum type="arabicPeriod"/>
            </a:pP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questo primo titolo corrisponderebbe all’intenzione originaria dell’autore, dato che ricorre in tutti gli episodi dell’opera;</a:t>
            </a:r>
          </a:p>
          <a:p>
            <a:pPr marL="342900" lvl="0" indent="-342900" algn="just">
              <a:lnSpc>
                <a:spcPct val="107000"/>
              </a:lnSpc>
              <a:buFont typeface="+mj-lt"/>
              <a:buAutoNum type="arabicPeriod"/>
            </a:pP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piedra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corrisponderebbe all’impatto (risonanza) che la statua di pietra animata e parlante causerebbe nello spettatore del XVII secolo;</a:t>
            </a:r>
          </a:p>
          <a:p>
            <a:pPr marL="342900" lvl="0" indent="-342900" algn="just">
              <a:lnSpc>
                <a:spcPct val="107000"/>
              </a:lnSpc>
              <a:buFont typeface="+mj-lt"/>
              <a:buAutoNum type="arabicPeriod"/>
            </a:pP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 de Sevilla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sarebbe il risultato di un vivace e disinvolto editore sivigliano, Manuel de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Sande</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che decide di aggiungere a quello di </a:t>
            </a: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19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piedra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con il quale l’opera si conosce già dal 1625, quando, come si è detto, fu rappresentata a Napoli dalla compagnia di Pedro Osorio e, un anno dopo (1626), da Francisco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Hernández</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Galindo, un attore della compagnia di Andrés de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0" algn="just">
              <a:lnSpc>
                <a:spcPct val="107000"/>
              </a:lnSpc>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Si dovrebbe supporre quindi una </a:t>
            </a:r>
            <a:r>
              <a:rPr lang="it-IT" sz="1900" b="1" dirty="0">
                <a:effectLst/>
                <a:latin typeface="Times New Roman" panose="02020603050405020304" pitchFamily="18" charset="0"/>
                <a:ea typeface="Calibri" panose="020F0502020204030204" pitchFamily="34" charset="0"/>
                <a:cs typeface="Times New Roman" panose="02020603050405020304" pitchFamily="18" charset="0"/>
              </a:rPr>
              <a:t>fase 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del testo, che corrisponde al manoscritto utilizzato dalla compagnia di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Jerónimo</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Sánchez</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nel 1617, e che, con le “normali” variazioni nella trasmissione, dovette essere impiegato per l’edizione realizzata da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Simón</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Faxardo</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del 1634-1635, a nome di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Calderón</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de la Barca.</a:t>
            </a:r>
          </a:p>
          <a:p>
            <a:endParaRPr lang="it-IT" dirty="0"/>
          </a:p>
        </p:txBody>
      </p:sp>
    </p:spTree>
    <p:extLst>
      <p:ext uri="{BB962C8B-B14F-4D97-AF65-F5344CB8AC3E}">
        <p14:creationId xmlns:p14="http://schemas.microsoft.com/office/powerpoint/2010/main" val="412700397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lnSpcReduction="10000"/>
          </a:bodyPr>
          <a:lstStyle/>
          <a:p>
            <a:pPr marL="0" indent="0" algn="just">
              <a:buNone/>
            </a:pPr>
            <a:r>
              <a:rPr lang="it-IT" sz="2000" dirty="0">
                <a:effectLst/>
                <a:latin typeface="Times New Roman" panose="02020603050405020304" pitchFamily="18" charset="0"/>
                <a:ea typeface="Calibri" panose="020F0502020204030204" pitchFamily="34" charset="0"/>
              </a:rPr>
              <a:t>Esiste poi una </a:t>
            </a:r>
            <a:r>
              <a:rPr lang="it-IT" sz="2000" b="1" dirty="0">
                <a:effectLst/>
                <a:latin typeface="Times New Roman" panose="02020603050405020304" pitchFamily="18" charset="0"/>
                <a:ea typeface="Calibri" panose="020F0502020204030204" pitchFamily="34" charset="0"/>
              </a:rPr>
              <a:t>fase B</a:t>
            </a:r>
            <a:r>
              <a:rPr lang="it-IT" sz="2000" dirty="0">
                <a:effectLst/>
                <a:latin typeface="Times New Roman" panose="02020603050405020304" pitchFamily="18" charset="0"/>
                <a:ea typeface="Calibri" panose="020F0502020204030204" pitchFamily="34" charset="0"/>
              </a:rPr>
              <a:t> del testo, che dovrebbe corrispondere a un rifacimento o </a:t>
            </a:r>
            <a:r>
              <a:rPr lang="it-IT" sz="2000" i="1" dirty="0" err="1">
                <a:effectLst/>
                <a:latin typeface="Times New Roman" panose="02020603050405020304" pitchFamily="18" charset="0"/>
                <a:ea typeface="Calibri" panose="020F0502020204030204" pitchFamily="34" charset="0"/>
              </a:rPr>
              <a:t>remodelación</a:t>
            </a:r>
            <a:r>
              <a:rPr lang="it-IT" sz="2000" dirty="0">
                <a:effectLst/>
                <a:latin typeface="Times New Roman" panose="02020603050405020304" pitchFamily="18" charset="0"/>
                <a:ea typeface="Calibri" panose="020F0502020204030204" pitchFamily="34" charset="0"/>
              </a:rPr>
              <a:t> ad opera di Andrés de </a:t>
            </a:r>
            <a:r>
              <a:rPr lang="it-IT" sz="2000" dirty="0" err="1">
                <a:effectLst/>
                <a:latin typeface="Times New Roman" panose="02020603050405020304" pitchFamily="18" charset="0"/>
                <a:ea typeface="Calibri" panose="020F0502020204030204" pitchFamily="34" charset="0"/>
              </a:rPr>
              <a:t>Claramonte</a:t>
            </a:r>
            <a:r>
              <a:rPr lang="it-IT" sz="2000" dirty="0">
                <a:effectLst/>
                <a:latin typeface="Times New Roman" panose="02020603050405020304" pitchFamily="18" charset="0"/>
                <a:ea typeface="Calibri" panose="020F0502020204030204" pitchFamily="34" charset="0"/>
              </a:rPr>
              <a:t>, realizzata tra il 1619 e il 1625, quando l’opera, dopo l’acquisto iniziale di </a:t>
            </a:r>
            <a:r>
              <a:rPr lang="it-IT" sz="2000" dirty="0" err="1">
                <a:effectLst/>
                <a:latin typeface="Times New Roman" panose="02020603050405020304" pitchFamily="18" charset="0"/>
                <a:ea typeface="Calibri" panose="020F0502020204030204" pitchFamily="34" charset="0"/>
              </a:rPr>
              <a:t>Jerónimo</a:t>
            </a:r>
            <a:r>
              <a:rPr lang="it-IT" sz="2000" dirty="0">
                <a:effectLst/>
                <a:latin typeface="Times New Roman" panose="02020603050405020304" pitchFamily="18" charset="0"/>
                <a:ea typeface="Calibri" panose="020F0502020204030204" pitchFamily="34" charset="0"/>
              </a:rPr>
              <a:t> </a:t>
            </a:r>
            <a:r>
              <a:rPr lang="it-IT" sz="2000" dirty="0" err="1">
                <a:effectLst/>
                <a:latin typeface="Times New Roman" panose="02020603050405020304" pitchFamily="18" charset="0"/>
                <a:ea typeface="Calibri" panose="020F0502020204030204" pitchFamily="34" charset="0"/>
              </a:rPr>
              <a:t>Sánchez</a:t>
            </a:r>
            <a:r>
              <a:rPr lang="it-IT" sz="2000" dirty="0">
                <a:effectLst/>
                <a:latin typeface="Times New Roman" panose="02020603050405020304" pitchFamily="18" charset="0"/>
                <a:ea typeface="Calibri" panose="020F0502020204030204" pitchFamily="34" charset="0"/>
              </a:rPr>
              <a:t>, fu probabilmente rivenduta tra i cinque e gli otto anni dopo, adattando tale testo alle necessità di un’altra compagnia, forse quella dei </a:t>
            </a:r>
            <a:r>
              <a:rPr lang="it-IT" sz="2000" dirty="0" err="1">
                <a:effectLst/>
                <a:latin typeface="Times New Roman" panose="02020603050405020304" pitchFamily="18" charset="0"/>
                <a:ea typeface="Calibri" panose="020F0502020204030204" pitchFamily="34" charset="0"/>
              </a:rPr>
              <a:t>Valencianos</a:t>
            </a:r>
            <a:r>
              <a:rPr lang="it-IT" sz="2000" dirty="0">
                <a:effectLst/>
                <a:latin typeface="Times New Roman" panose="02020603050405020304" pitchFamily="18" charset="0"/>
                <a:ea typeface="Calibri" panose="020F0502020204030204" pitchFamily="34" charset="0"/>
              </a:rPr>
              <a:t>, che rappresentano in Portogallo nel 1622. A tale situazione risponderebbe forse la sostituzione della </a:t>
            </a:r>
            <a:r>
              <a:rPr lang="it-IT" sz="2000" i="1" dirty="0" err="1">
                <a:effectLst/>
                <a:latin typeface="Times New Roman" panose="02020603050405020304" pitchFamily="18" charset="0"/>
                <a:ea typeface="Calibri" panose="020F0502020204030204" pitchFamily="34" charset="0"/>
              </a:rPr>
              <a:t>loa</a:t>
            </a:r>
            <a:r>
              <a:rPr lang="it-IT" sz="2000" dirty="0">
                <a:effectLst/>
                <a:latin typeface="Times New Roman" panose="02020603050405020304" pitchFamily="18" charset="0"/>
                <a:ea typeface="Calibri" panose="020F0502020204030204" pitchFamily="34" charset="0"/>
              </a:rPr>
              <a:t> a Siviglia di TL con quella dedicata a Lisbona di B, cambiamenti che presupposero altri ritocchi importanti: il discorso iniziale della </a:t>
            </a:r>
            <a:r>
              <a:rPr lang="it-IT" sz="2000" dirty="0" err="1">
                <a:effectLst/>
                <a:latin typeface="Times New Roman" panose="02020603050405020304" pitchFamily="18" charset="0"/>
                <a:ea typeface="Calibri" panose="020F0502020204030204" pitchFamily="34" charset="0"/>
              </a:rPr>
              <a:t>Pescadora</a:t>
            </a:r>
            <a:r>
              <a:rPr lang="it-IT" sz="2000" dirty="0">
                <a:effectLst/>
                <a:latin typeface="Times New Roman" panose="02020603050405020304" pitchFamily="18" charset="0"/>
                <a:ea typeface="Calibri" panose="020F0502020204030204" pitchFamily="34" charset="0"/>
              </a:rPr>
              <a:t> </a:t>
            </a:r>
            <a:r>
              <a:rPr lang="it-IT" sz="2000" dirty="0" err="1">
                <a:effectLst/>
                <a:latin typeface="Times New Roman" panose="02020603050405020304" pitchFamily="18" charset="0"/>
                <a:ea typeface="Calibri" panose="020F0502020204030204" pitchFamily="34" charset="0"/>
              </a:rPr>
              <a:t>Tisbea</a:t>
            </a:r>
            <a:r>
              <a:rPr lang="it-IT" sz="2000" dirty="0">
                <a:effectLst/>
                <a:latin typeface="Times New Roman" panose="02020603050405020304" pitchFamily="18" charset="0"/>
                <a:ea typeface="Calibri" panose="020F0502020204030204" pitchFamily="34" charset="0"/>
              </a:rPr>
              <a:t>, di cui se ne duplica l’estensione, ma anche i dialoghi tra don Pedro Tenorio e il Duque Octavio in casa di quest’ultimo. Il passo originale di tre </a:t>
            </a:r>
            <a:r>
              <a:rPr lang="it-IT" sz="2000" i="1" dirty="0" err="1">
                <a:effectLst/>
                <a:latin typeface="Times New Roman" panose="02020603050405020304" pitchFamily="18" charset="0"/>
                <a:ea typeface="Calibri" panose="020F0502020204030204" pitchFamily="34" charset="0"/>
              </a:rPr>
              <a:t>décimas</a:t>
            </a:r>
            <a:r>
              <a:rPr lang="it-IT" sz="2000" dirty="0">
                <a:effectLst/>
                <a:latin typeface="Times New Roman" panose="02020603050405020304" pitchFamily="18" charset="0"/>
                <a:ea typeface="Calibri" panose="020F0502020204030204" pitchFamily="34" charset="0"/>
              </a:rPr>
              <a:t> del </a:t>
            </a:r>
            <a:r>
              <a:rPr lang="it-IT" sz="2000" dirty="0" err="1">
                <a:effectLst/>
                <a:latin typeface="Times New Roman" panose="02020603050405020304" pitchFamily="18" charset="0"/>
                <a:ea typeface="Calibri" panose="020F0502020204030204" pitchFamily="34" charset="0"/>
              </a:rPr>
              <a:t>duque</a:t>
            </a:r>
            <a:r>
              <a:rPr lang="it-IT" sz="2000" dirty="0">
                <a:effectLst/>
                <a:latin typeface="Times New Roman" panose="02020603050405020304" pitchFamily="18" charset="0"/>
                <a:ea typeface="Calibri" panose="020F0502020204030204" pitchFamily="34" charset="0"/>
              </a:rPr>
              <a:t> Octavio di TL diventa di sette, e data la difficoltà nel comporle, è probabile che si tratti di un rimodellamento ad opera dell’autore della </a:t>
            </a:r>
            <a:r>
              <a:rPr lang="it-IT" sz="2000" i="1" dirty="0" err="1">
                <a:effectLst/>
                <a:latin typeface="Times New Roman" panose="02020603050405020304" pitchFamily="18" charset="0"/>
                <a:ea typeface="Calibri" panose="020F0502020204030204" pitchFamily="34" charset="0"/>
              </a:rPr>
              <a:t>pieza</a:t>
            </a:r>
            <a:r>
              <a:rPr lang="it-IT" sz="2000" dirty="0">
                <a:effectLst/>
                <a:latin typeface="Times New Roman" panose="02020603050405020304" pitchFamily="18" charset="0"/>
                <a:ea typeface="Calibri" panose="020F0502020204030204" pitchFamily="34" charset="0"/>
              </a:rPr>
              <a:t> e non una ricostruzione da parte dei membri della compagnia. Il testo B, rimodellamento di Andrés de </a:t>
            </a:r>
            <a:r>
              <a:rPr lang="it-IT" sz="2000" dirty="0" err="1">
                <a:effectLst/>
                <a:latin typeface="Times New Roman" panose="02020603050405020304" pitchFamily="18" charset="0"/>
                <a:ea typeface="Calibri" panose="020F0502020204030204" pitchFamily="34" charset="0"/>
              </a:rPr>
              <a:t>Claramonte</a:t>
            </a:r>
            <a:r>
              <a:rPr lang="it-IT" sz="2000" dirty="0">
                <a:effectLst/>
                <a:latin typeface="Times New Roman" panose="02020603050405020304" pitchFamily="18" charset="0"/>
                <a:ea typeface="Calibri" panose="020F0502020204030204" pitchFamily="34" charset="0"/>
              </a:rPr>
              <a:t> a partire da quello originario di TL, corrisponde quindi alla fase definitiva dell’opera, deturpata successivamente durante il processo di trasmissione. </a:t>
            </a:r>
            <a:endParaRPr lang="it-IT" sz="2000" dirty="0"/>
          </a:p>
        </p:txBody>
      </p:sp>
    </p:spTree>
    <p:extLst>
      <p:ext uri="{BB962C8B-B14F-4D97-AF65-F5344CB8AC3E}">
        <p14:creationId xmlns:p14="http://schemas.microsoft.com/office/powerpoint/2010/main" val="1652097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6E2CE-7214-49B9-91F1-E246FE8E001C}"/>
              </a:ext>
            </a:extLst>
          </p:cNvPr>
          <p:cNvSpPr>
            <a:spLocks noGrp="1"/>
          </p:cNvSpPr>
          <p:nvPr>
            <p:ph type="title"/>
          </p:nvPr>
        </p:nvSpPr>
        <p:spPr>
          <a:xfrm>
            <a:off x="677334" y="609600"/>
            <a:ext cx="8596668" cy="908482"/>
          </a:xfrm>
        </p:spPr>
        <p:txBody>
          <a:bodyPr/>
          <a:lstStyle/>
          <a:p>
            <a:r>
              <a:rPr lang="it-IT" dirty="0"/>
              <a:t>Le fonti</a:t>
            </a:r>
          </a:p>
        </p:txBody>
      </p:sp>
      <p:sp>
        <p:nvSpPr>
          <p:cNvPr id="3" name="Segnaposto contenuto 2">
            <a:extLst>
              <a:ext uri="{FF2B5EF4-FFF2-40B4-BE49-F238E27FC236}">
                <a16:creationId xmlns:a16="http://schemas.microsoft.com/office/drawing/2014/main" id="{D9A37DC3-5A85-4EC9-99B5-6508BD92093E}"/>
              </a:ext>
            </a:extLst>
          </p:cNvPr>
          <p:cNvSpPr>
            <a:spLocks noGrp="1"/>
          </p:cNvSpPr>
          <p:nvPr>
            <p:ph idx="1"/>
          </p:nvPr>
        </p:nvSpPr>
        <p:spPr>
          <a:xfrm>
            <a:off x="677334" y="1642369"/>
            <a:ext cx="8596668" cy="4398993"/>
          </a:xfrm>
        </p:spPr>
        <p:txBody>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In merito ai precedenti del don Juan, alcuni critici hanno segnalato come origine la vita reale di don Juan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Mañara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(1627-1629), fondatore dell’ospedale della Caridad di Siviglia, che presenziò al suo stesso funerale, ma è ovvio che tale ipotesi è impossibile a causa della cronologia, dato che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Mañara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successivo alla creazione di Tirso.</a:t>
            </a:r>
          </a:p>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Marañón nel suo saggio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studiato l’ambiente sociale e psicologico in cui il mito ha raggiunto la sua formulazione definitiva e, a suo avviso, alcune figure e avvenimenti galanti e licenziosi (i “misteri di San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Plácido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il conte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Villamediana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avevano creato l’ambiente in cui Tirso ha potuto mettere in scena la sua creazione che si perpetuerà nel tempo. </a:t>
            </a:r>
          </a:p>
          <a:p>
            <a:endParaRPr lang="it-IT" dirty="0"/>
          </a:p>
        </p:txBody>
      </p:sp>
    </p:spTree>
    <p:extLst>
      <p:ext uri="{BB962C8B-B14F-4D97-AF65-F5344CB8AC3E}">
        <p14:creationId xmlns:p14="http://schemas.microsoft.com/office/powerpoint/2010/main" val="400027532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lnSpcReduction="10000"/>
          </a:bodyPr>
          <a:lstStyle/>
          <a:p>
            <a:pPr marL="0" indent="0" algn="just">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All’insieme della versione originale (fase A) e del primo rimodellamento (fase B) si allude con il titolo </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piedra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 base al nome che raccoglie l’edizione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alle notizie sulle rappresentazioni precedenti a questa edizione. </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rappresenta quindi la struttura basica del mito originario, al di sopra dei mutamenti delle distinte rappresentazioni o edizioni. Si tratta del testo base dell’edizione di Rodríguez López-</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Vázquez</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formato da 3071 versi contro i 2860 di altre edizioni e che, secondo l’editore, possiede un profilo metrico coerente e che presenterebbe notevoli punti di contatto con un’altra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rappresentata anch’essa nel 1617, dal titolo </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Deste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agua</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beberé</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coincidono nei nomi della famiglia Tenorio, nell’epoca storica, Siviglia e dintorni e nella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redondilla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iniziale del III atto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265567571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a:bodyPr>
          <a:lstStyle/>
          <a:p>
            <a:pPr marL="0" indent="0" algn="just">
              <a:buNone/>
            </a:pPr>
            <a:r>
              <a:rPr lang="it-IT" sz="2000" dirty="0">
                <a:effectLst/>
                <a:latin typeface="Times New Roman" panose="02020603050405020304" pitchFamily="18" charset="0"/>
                <a:ea typeface="Calibri" panose="020F0502020204030204" pitchFamily="34" charset="0"/>
              </a:rPr>
              <a:t>Occorre precisare in tale panorama, in merito all’intervento di </a:t>
            </a:r>
            <a:r>
              <a:rPr lang="it-IT" sz="2000" dirty="0" err="1">
                <a:effectLst/>
                <a:latin typeface="Times New Roman" panose="02020603050405020304" pitchFamily="18" charset="0"/>
                <a:ea typeface="Calibri" panose="020F0502020204030204" pitchFamily="34" charset="0"/>
              </a:rPr>
              <a:t>Claramonte</a:t>
            </a:r>
            <a:r>
              <a:rPr lang="it-IT" sz="2000" dirty="0">
                <a:effectLst/>
                <a:latin typeface="Times New Roman" panose="02020603050405020304" pitchFamily="18" charset="0"/>
                <a:ea typeface="Calibri" panose="020F0502020204030204" pitchFamily="34" charset="0"/>
              </a:rPr>
              <a:t>, che esistono due ipotesi, che López- </a:t>
            </a:r>
            <a:r>
              <a:rPr lang="it-IT" sz="2000" dirty="0" err="1">
                <a:effectLst/>
                <a:latin typeface="Times New Roman" panose="02020603050405020304" pitchFamily="18" charset="0"/>
                <a:ea typeface="Calibri" panose="020F0502020204030204" pitchFamily="34" charset="0"/>
              </a:rPr>
              <a:t>Vázquez</a:t>
            </a:r>
            <a:r>
              <a:rPr lang="it-IT" sz="2000" dirty="0">
                <a:effectLst/>
                <a:latin typeface="Times New Roman" panose="02020603050405020304" pitchFamily="18" charset="0"/>
                <a:ea typeface="Calibri" panose="020F0502020204030204" pitchFamily="34" charset="0"/>
              </a:rPr>
              <a:t> indica come </a:t>
            </a:r>
            <a:r>
              <a:rPr lang="it-IT" sz="2000" b="1" dirty="0">
                <a:effectLst/>
                <a:latin typeface="Times New Roman" panose="02020603050405020304" pitchFamily="18" charset="0"/>
                <a:ea typeface="Calibri" panose="020F0502020204030204" pitchFamily="34" charset="0"/>
              </a:rPr>
              <a:t>ipotesi massima</a:t>
            </a:r>
            <a:r>
              <a:rPr lang="it-IT" sz="2000" dirty="0">
                <a:effectLst/>
                <a:latin typeface="Times New Roman" panose="02020603050405020304" pitchFamily="18" charset="0"/>
                <a:ea typeface="Calibri" panose="020F0502020204030204" pitchFamily="34" charset="0"/>
              </a:rPr>
              <a:t>, vale a dire che </a:t>
            </a:r>
            <a:r>
              <a:rPr lang="it-IT" sz="2000" dirty="0" err="1">
                <a:effectLst/>
                <a:latin typeface="Times New Roman" panose="02020603050405020304" pitchFamily="18" charset="0"/>
                <a:ea typeface="Calibri" panose="020F0502020204030204" pitchFamily="34" charset="0"/>
              </a:rPr>
              <a:t>Claramonte</a:t>
            </a:r>
            <a:r>
              <a:rPr lang="it-IT" sz="2000" dirty="0">
                <a:effectLst/>
                <a:latin typeface="Times New Roman" panose="02020603050405020304" pitchFamily="18" charset="0"/>
                <a:ea typeface="Calibri" panose="020F0502020204030204" pitchFamily="34" charset="0"/>
              </a:rPr>
              <a:t> sarebbe l’autore del testo iniziale della fase A e del rimodellamento della fase B; e l’</a:t>
            </a:r>
            <a:r>
              <a:rPr lang="it-IT" sz="2000" b="1" dirty="0">
                <a:effectLst/>
                <a:latin typeface="Times New Roman" panose="02020603050405020304" pitchFamily="18" charset="0"/>
                <a:ea typeface="Calibri" panose="020F0502020204030204" pitchFamily="34" charset="0"/>
              </a:rPr>
              <a:t>ipotesi minima</a:t>
            </a:r>
            <a:r>
              <a:rPr lang="it-IT" sz="2000" dirty="0">
                <a:effectLst/>
                <a:latin typeface="Times New Roman" panose="02020603050405020304" pitchFamily="18" charset="0"/>
                <a:ea typeface="Calibri" panose="020F0502020204030204" pitchFamily="34" charset="0"/>
              </a:rPr>
              <a:t>, proposta da </a:t>
            </a:r>
            <a:r>
              <a:rPr lang="it-IT" sz="2000" dirty="0" err="1">
                <a:effectLst/>
                <a:latin typeface="Times New Roman" panose="02020603050405020304" pitchFamily="18" charset="0"/>
                <a:ea typeface="Calibri" panose="020F0502020204030204" pitchFamily="34" charset="0"/>
              </a:rPr>
              <a:t>Wade</a:t>
            </a:r>
            <a:r>
              <a:rPr lang="it-IT" sz="2000" dirty="0">
                <a:effectLst/>
                <a:latin typeface="Times New Roman" panose="02020603050405020304" pitchFamily="18" charset="0"/>
                <a:ea typeface="Calibri" panose="020F0502020204030204" pitchFamily="34" charset="0"/>
              </a:rPr>
              <a:t> e altri, secondo cui </a:t>
            </a:r>
            <a:r>
              <a:rPr lang="it-IT" sz="2000" dirty="0" err="1">
                <a:effectLst/>
                <a:latin typeface="Times New Roman" panose="02020603050405020304" pitchFamily="18" charset="0"/>
                <a:ea typeface="Calibri" panose="020F0502020204030204" pitchFamily="34" charset="0"/>
              </a:rPr>
              <a:t>Claramonte</a:t>
            </a:r>
            <a:r>
              <a:rPr lang="it-IT" sz="2000" dirty="0">
                <a:effectLst/>
                <a:latin typeface="Times New Roman" panose="02020603050405020304" pitchFamily="18" charset="0"/>
                <a:ea typeface="Calibri" panose="020F0502020204030204" pitchFamily="34" charset="0"/>
              </a:rPr>
              <a:t> è autore solo del rifacimento (fase B) e quindi responsabile della sostituzione della </a:t>
            </a:r>
            <a:r>
              <a:rPr lang="it-IT" sz="2000" i="1" dirty="0" err="1">
                <a:effectLst/>
                <a:latin typeface="Times New Roman" panose="02020603050405020304" pitchFamily="18" charset="0"/>
                <a:ea typeface="Calibri" panose="020F0502020204030204" pitchFamily="34" charset="0"/>
              </a:rPr>
              <a:t>loa</a:t>
            </a:r>
            <a:r>
              <a:rPr lang="it-IT" sz="2000" dirty="0">
                <a:effectLst/>
                <a:latin typeface="Times New Roman" panose="02020603050405020304" pitchFamily="18" charset="0"/>
                <a:ea typeface="Calibri" panose="020F0502020204030204" pitchFamily="34" charset="0"/>
              </a:rPr>
              <a:t> a Siviglia con quella di Lisbona e degli altri ritocchi strutturali. Inoltre, López-</a:t>
            </a:r>
            <a:r>
              <a:rPr lang="it-IT" sz="2000" dirty="0" err="1">
                <a:effectLst/>
                <a:latin typeface="Times New Roman" panose="02020603050405020304" pitchFamily="18" charset="0"/>
                <a:ea typeface="Calibri" panose="020F0502020204030204" pitchFamily="34" charset="0"/>
              </a:rPr>
              <a:t>Vázquez</a:t>
            </a:r>
            <a:r>
              <a:rPr lang="it-IT" sz="2000" dirty="0">
                <a:effectLst/>
                <a:latin typeface="Times New Roman" panose="02020603050405020304" pitchFamily="18" charset="0"/>
                <a:ea typeface="Calibri" panose="020F0502020204030204" pitchFamily="34" charset="0"/>
              </a:rPr>
              <a:t> segnala che per il testo iniziale di TL, accanto alla probabile paternità di </a:t>
            </a:r>
            <a:r>
              <a:rPr lang="it-IT" sz="2000" dirty="0" err="1">
                <a:effectLst/>
                <a:latin typeface="Times New Roman" panose="02020603050405020304" pitchFamily="18" charset="0"/>
                <a:ea typeface="Calibri" panose="020F0502020204030204" pitchFamily="34" charset="0"/>
              </a:rPr>
              <a:t>Claramonte</a:t>
            </a:r>
            <a:r>
              <a:rPr lang="it-IT" sz="2000" dirty="0">
                <a:effectLst/>
                <a:latin typeface="Times New Roman" panose="02020603050405020304" pitchFamily="18" charset="0"/>
                <a:ea typeface="Calibri" panose="020F0502020204030204" pitchFamily="34" charset="0"/>
              </a:rPr>
              <a:t>, andrebbe considerata anche la possibile attribuzione a </a:t>
            </a:r>
            <a:r>
              <a:rPr lang="it-IT" sz="2000" dirty="0" err="1">
                <a:effectLst/>
                <a:latin typeface="Times New Roman" panose="02020603050405020304" pitchFamily="18" charset="0"/>
                <a:ea typeface="Calibri" panose="020F0502020204030204" pitchFamily="34" charset="0"/>
              </a:rPr>
              <a:t>Vélez</a:t>
            </a:r>
            <a:r>
              <a:rPr lang="it-IT" sz="2000" dirty="0">
                <a:effectLst/>
                <a:latin typeface="Times New Roman" panose="02020603050405020304" pitchFamily="18" charset="0"/>
                <a:ea typeface="Calibri" panose="020F0502020204030204" pitchFamily="34" charset="0"/>
              </a:rPr>
              <a:t> de Guevara o allo stesso </a:t>
            </a:r>
            <a:r>
              <a:rPr lang="it-IT" sz="2000" dirty="0" err="1">
                <a:effectLst/>
                <a:latin typeface="Times New Roman" panose="02020603050405020304" pitchFamily="18" charset="0"/>
                <a:ea typeface="Calibri" panose="020F0502020204030204" pitchFamily="34" charset="0"/>
              </a:rPr>
              <a:t>Lope</a:t>
            </a:r>
            <a:r>
              <a:rPr lang="it-IT" sz="2000" dirty="0">
                <a:effectLst/>
                <a:latin typeface="Times New Roman" panose="02020603050405020304" pitchFamily="18" charset="0"/>
                <a:ea typeface="Calibri" panose="020F0502020204030204" pitchFamily="34" charset="0"/>
              </a:rPr>
              <a:t> de Vega (proposta quest’ultima suggerita da Menéndez y Pelayo). La data del 1617, oltre a rendere difficoltosa l’attribuzione a Tirso, scarta anche quella a </a:t>
            </a:r>
            <a:r>
              <a:rPr lang="it-IT" sz="2000" dirty="0" err="1">
                <a:effectLst/>
                <a:latin typeface="Times New Roman" panose="02020603050405020304" pitchFamily="18" charset="0"/>
                <a:ea typeface="Calibri" panose="020F0502020204030204" pitchFamily="34" charset="0"/>
              </a:rPr>
              <a:t>Calderón</a:t>
            </a:r>
            <a:r>
              <a:rPr lang="it-IT" sz="2000" dirty="0">
                <a:effectLst/>
                <a:latin typeface="Times New Roman" panose="02020603050405020304" pitchFamily="18" charset="0"/>
                <a:ea typeface="Calibri" panose="020F0502020204030204" pitchFamily="34" charset="0"/>
              </a:rPr>
              <a:t>, sostenuta da Morley. </a:t>
            </a:r>
            <a:endParaRPr lang="it-IT" sz="2000" dirty="0"/>
          </a:p>
        </p:txBody>
      </p:sp>
    </p:spTree>
    <p:extLst>
      <p:ext uri="{BB962C8B-B14F-4D97-AF65-F5344CB8AC3E}">
        <p14:creationId xmlns:p14="http://schemas.microsoft.com/office/powerpoint/2010/main" val="64399541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 partire dal 1977, momento in cui era già stato provato che la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princeps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non era stata stampata a Barcellona da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Gerónimo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Margarit</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ma a Siviglia da Manuel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Sande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alcuni studiosi, come Rogers, iniziarono a mettere in discussione la tradizionale attribuzione a Tirso. A tal proposito, anni dopo la proposta alternativa della paternità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Molho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afferma:</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No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parecen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faltar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buenas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razones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para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poner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en tela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juicio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atribución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 Tirso de </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 de Sevilla y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piedra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Si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bien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es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cierto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colección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comedias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varios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autores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publicada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Barcelona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en 1630, en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aparece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por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primera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vez</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consigna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nombre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aquel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poeta,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también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es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verdad</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trata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una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edición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poco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fidedigna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por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demás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nos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deja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en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más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total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ignorancia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acerca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fecha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de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procedencia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obra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(1993).</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428798734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Occorre segnalare il cambiamento nella visione di questo problema nel momento in cui appare l’edizione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suelta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di TL, scoperta da José Sancho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Rayón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rieditata lo stesso anno dal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Marqués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Fuensanta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Valle (1878), in cui figura come autore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Calderón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a differenza della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princeps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del B, non indica la compagnia che l’ha rappresentata. Questo testo offre alternative di lettura superiori a B in tutti i passaggi dubbiosi. Quindi a partire da questo momento, si hanno due testi, due titoli e due possibili autori. Il primo studioso a mettere in dubbio la paternità di Tirso fu Menéndez y Pelayo:</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¿En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funda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atribución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 de Sevilla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 Tirso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cuyo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estilo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bien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puede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decirse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apenas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tiene un solo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rasgo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sino en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testimonio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partes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apócrifas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extravagantes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Barcelona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de Valencia? Si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hubiera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llegado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nosotros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anónimo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todo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mundo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sin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vacilar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hubiera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dicho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era una comedia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Lope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escritas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más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prisa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no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faltan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críticos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extranjeros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eruditísimos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por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cierto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así</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estimen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it-IT" dirty="0"/>
          </a:p>
        </p:txBody>
      </p:sp>
    </p:spTree>
    <p:extLst>
      <p:ext uri="{BB962C8B-B14F-4D97-AF65-F5344CB8AC3E}">
        <p14:creationId xmlns:p14="http://schemas.microsoft.com/office/powerpoint/2010/main" val="191652273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a:bodyPr>
          <a:lstStyle/>
          <a:p>
            <a:pPr marL="0" indent="0">
              <a:buNone/>
            </a:pPr>
            <a:r>
              <a:rPr lang="it-IT" sz="2400" dirty="0">
                <a:effectLst/>
                <a:latin typeface="Times New Roman" panose="02020603050405020304" pitchFamily="18" charset="0"/>
                <a:ea typeface="Calibri" panose="020F0502020204030204" pitchFamily="34" charset="0"/>
              </a:rPr>
              <a:t>Tra questi critici stranieri meritano menzione Adolfo Federico, conte di </a:t>
            </a:r>
            <a:r>
              <a:rPr lang="it-IT" sz="2400" dirty="0" err="1">
                <a:effectLst/>
                <a:latin typeface="Times New Roman" panose="02020603050405020304" pitchFamily="18" charset="0"/>
                <a:ea typeface="Calibri" panose="020F0502020204030204" pitchFamily="34" charset="0"/>
              </a:rPr>
              <a:t>Schack</a:t>
            </a:r>
            <a:r>
              <a:rPr lang="it-IT" sz="2400" dirty="0">
                <a:effectLst/>
                <a:latin typeface="Times New Roman" panose="02020603050405020304" pitchFamily="18" charset="0"/>
                <a:ea typeface="Calibri" panose="020F0502020204030204" pitchFamily="34" charset="0"/>
              </a:rPr>
              <a:t>, e Arturo Farinelli. Federico, il primo a dar notizia del volume delle </a:t>
            </a:r>
            <a:r>
              <a:rPr lang="it-IT" sz="2400" i="1" dirty="0" err="1">
                <a:effectLst/>
                <a:latin typeface="Times New Roman" panose="02020603050405020304" pitchFamily="18" charset="0"/>
                <a:ea typeface="Calibri" panose="020F0502020204030204" pitchFamily="34" charset="0"/>
              </a:rPr>
              <a:t>Doze</a:t>
            </a:r>
            <a:r>
              <a:rPr lang="it-IT" sz="2400" i="1" dirty="0">
                <a:effectLst/>
                <a:latin typeface="Times New Roman" panose="02020603050405020304" pitchFamily="18" charset="0"/>
                <a:ea typeface="Calibri" panose="020F0502020204030204" pitchFamily="34" charset="0"/>
              </a:rPr>
              <a:t> </a:t>
            </a:r>
            <a:r>
              <a:rPr lang="it-IT" sz="2400" i="1" dirty="0" err="1">
                <a:effectLst/>
                <a:latin typeface="Times New Roman" panose="02020603050405020304" pitchFamily="18" charset="0"/>
                <a:ea typeface="Calibri" panose="020F0502020204030204" pitchFamily="34" charset="0"/>
              </a:rPr>
              <a:t>comedias</a:t>
            </a:r>
            <a:r>
              <a:rPr lang="it-IT" sz="2400" dirty="0">
                <a:effectLst/>
                <a:latin typeface="Times New Roman" panose="02020603050405020304" pitchFamily="18" charset="0"/>
                <a:ea typeface="Calibri" panose="020F0502020204030204" pitchFamily="34" charset="0"/>
              </a:rPr>
              <a:t> in cui figura il B, nonostante non conoscesse il testo di TL, mette in dubbio la paternità di Tirso, poiché tale opera non rispecchierebbe le caratteristiche del suo teatro. Di Tirso dice:</a:t>
            </a:r>
            <a:endParaRPr lang="it-IT" sz="2400" dirty="0"/>
          </a:p>
        </p:txBody>
      </p:sp>
    </p:spTree>
    <p:extLst>
      <p:ext uri="{BB962C8B-B14F-4D97-AF65-F5344CB8AC3E}">
        <p14:creationId xmlns:p14="http://schemas.microsoft.com/office/powerpoint/2010/main" val="3662594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lnSpcReduction="10000"/>
          </a:bodyPr>
          <a:lstStyle/>
          <a:p>
            <a:pPr marL="0" indent="0" algn="just">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Hay</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ciertas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creaciones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suyas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cuales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parece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recrearse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preferencia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por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repetición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muestran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obras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doncellas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por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ejemplo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disfrazan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traje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hombre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para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vengarse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amantes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infieles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para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indisponerlos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rivales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reproducen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muchas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mérito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singular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dramas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Tirso no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encuantra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ni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arte con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está</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trazando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su plan, ni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arreglo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unidad</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conjunto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sino en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variedad</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interés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situaciones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vigor y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vida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caracteres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colorido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seductor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imágenes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la agudeza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inimitable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ingenio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brillo de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dicción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poética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Llama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atención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desde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luego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inimitable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maestría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cuanto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refiere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dicción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versificación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Ningún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otro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poeta ha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conocido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manejado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su lengua con tanto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brío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desenvoltura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es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siempre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natural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cuando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escribe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se mantiene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siempre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libre del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culteranismo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de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afectación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hinchada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invadía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poco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literatura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 De lo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expuesto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puede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deducir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naturalmente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papeles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Tirso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distinguen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todos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demás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por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riqueza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así</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es,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efecto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porque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este tipo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dramático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aventaja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comedias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todas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demás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misma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clase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teatro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español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carácter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ocurrencias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situaciones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cómicas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presenta,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descubren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una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gracia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incomparable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rara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vez</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descienden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región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la fina burla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ática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la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groseras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bufonadas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buNone/>
            </a:pPr>
            <a:endParaRPr lang="it-IT" dirty="0"/>
          </a:p>
        </p:txBody>
      </p:sp>
    </p:spTree>
    <p:extLst>
      <p:ext uri="{BB962C8B-B14F-4D97-AF65-F5344CB8AC3E}">
        <p14:creationId xmlns:p14="http://schemas.microsoft.com/office/powerpoint/2010/main" val="418550046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fontScale="85000" lnSpcReduction="10000"/>
          </a:bodyPr>
          <a:lstStyle/>
          <a:p>
            <a:pPr marL="0" indent="0" algn="just">
              <a:lnSpc>
                <a:spcPct val="107000"/>
              </a:lnSpc>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In sintesi, secondo López-</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Vásquez</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Federico espone come caratteristiche peculiari del teatro di Tirso aspetti contrari a quelli che connotano il testo del B. Gli interventi di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nel I atto e di Isabella nel III sono esempio di stile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culteranista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ma al tempo stesso i migliori per dinamismo e non possono essere opere di un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refundidor</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Il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è un esempio dell’impiego di battute grossolane e un autentico campionario di luoghi comuni dell’epoca. Costituisce l’opposto delle figure comiche di Tirso, sviandosi dal modello. Altra caratteristica del B contraria allo stile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tirsiano</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riguarda i personaggi maschili, poiché, secondo Federico:</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Los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hombres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Tirso son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siempre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tímidos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débiles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juguetes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bello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sexo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tanto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caracteriza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mujeres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resueltas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intrigantes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fogosas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todas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pasiones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fundan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orgullo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en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vanidad</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Mentre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carácter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don Juan es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superior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mérito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dramático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así</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exposición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delitos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defectuosa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nuestro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juicio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Esta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composición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según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parece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más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famosa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extranjero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it-IT" dirty="0"/>
          </a:p>
        </p:txBody>
      </p:sp>
    </p:spTree>
    <p:extLst>
      <p:ext uri="{BB962C8B-B14F-4D97-AF65-F5344CB8AC3E}">
        <p14:creationId xmlns:p14="http://schemas.microsoft.com/office/powerpoint/2010/main" val="186776097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lnSpcReduction="10000"/>
          </a:bodyPr>
          <a:lstStyle/>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Arturo Farinelli è una figura chiave nella storia critica de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piedra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non solo per essere stato il primo a mettere in discussione la paternità di Tirso, ma anche per aver formulato un’ipotesi che tenta di “salvare” i problemi ecdotici derivanti dall’esistenza di due versioni, ossia l’esistenza di un originale perduto anteriore ad entrambe. Ed è un postulato tutt’altro che assurdo in merito al suo fondamento, cioè che le due versioni non possano derivare l’una dall’altra, qualunque di essa fosse cronologicamente precedente.</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Anche se ormai dopo un secolo il processo di trasmissione del B è noto e soprattutto è riconosciuta la precedenza cronologica di TL. Le anomalie testuali del B si spiegano attraverso il processo di trasmissione di un gruppo di attori che passa alla compagnia di Roque de Figueroa prima del 1630, che rimodella un testo incompleto. In merito alle omissioni del III atto del testo di TL rispondono a una pratica editoriale abituale all’epoca, ossia quella di “aggiustare” il testo del manoscritto al formato dell’edizione. </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L’altro grande apporto di Farinelli è stato quello di individuare il legame tra la storia di don Giovanni con fonti italiane, proposta che ha ferito molti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tirsiani</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ma che indubbiamente si poggia su elementi critici di peso.</a:t>
            </a:r>
          </a:p>
          <a:p>
            <a:pPr marL="0" indent="0">
              <a:buNone/>
            </a:pPr>
            <a:endParaRPr lang="it-IT" dirty="0"/>
          </a:p>
        </p:txBody>
      </p:sp>
    </p:spTree>
    <p:extLst>
      <p:ext uri="{BB962C8B-B14F-4D97-AF65-F5344CB8AC3E}">
        <p14:creationId xmlns:p14="http://schemas.microsoft.com/office/powerpoint/2010/main" val="393288793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0861C-64FE-49EC-A1EA-77ABF8CB2AB7}"/>
              </a:ext>
            </a:extLst>
          </p:cNvPr>
          <p:cNvSpPr>
            <a:spLocks noGrp="1"/>
          </p:cNvSpPr>
          <p:nvPr>
            <p:ph type="title"/>
          </p:nvPr>
        </p:nvSpPr>
        <p:spPr>
          <a:xfrm>
            <a:off x="677334" y="609600"/>
            <a:ext cx="8596668" cy="713173"/>
          </a:xfrm>
        </p:spPr>
        <p:txBody>
          <a:bodyPr/>
          <a:lstStyle/>
          <a:p>
            <a:r>
              <a:rPr lang="it-IT" dirty="0"/>
              <a:t>La paternità</a:t>
            </a:r>
          </a:p>
        </p:txBody>
      </p:sp>
      <p:sp>
        <p:nvSpPr>
          <p:cNvPr id="3" name="Segnaposto contenuto 2">
            <a:extLst>
              <a:ext uri="{FF2B5EF4-FFF2-40B4-BE49-F238E27FC236}">
                <a16:creationId xmlns:a16="http://schemas.microsoft.com/office/drawing/2014/main" id="{990E7F62-80A9-4940-A4AB-D50E6FAEF33C}"/>
              </a:ext>
            </a:extLst>
          </p:cNvPr>
          <p:cNvSpPr>
            <a:spLocks noGrp="1"/>
          </p:cNvSpPr>
          <p:nvPr>
            <p:ph idx="1"/>
          </p:nvPr>
        </p:nvSpPr>
        <p:spPr>
          <a:xfrm>
            <a:off x="677334" y="1384917"/>
            <a:ext cx="8596668" cy="4656445"/>
          </a:xfrm>
        </p:spPr>
        <p:txBody>
          <a:bodyPr>
            <a:normAutofit lnSpcReduction="10000"/>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 tale quadro critico, va aggiunta anche l’opinione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Cotarelo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sostiene che TL fu stampata intorno agli anni ’60, ipotesi smentita da Don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Cruickshank</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ha dimostrato che fu editata a Siviglia nel 1634-1635. Ciononostante, l’autorità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Cotarelo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indotto molti studiosi ad accettare una data tarda per l’edizione di TL, da cui derivano poi le conseguenti ipotesi sulla rielaborazione successiva dell’opera.</a:t>
            </a:r>
          </a:p>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Per completare il quadro, occorre citare Morley per lo straordinario studio sulle caratteristiche metriche delle opere di Tirso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The use of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Vers</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-Forms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Strophes</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by Tirso de Molina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1910). Interviene nella polemica appoggiando le reticenze di Farinelli e apportando un nuovo argomento, la questione strofica, che fino a quel momento non era stata toccata: Tirso impiega con frequenza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sayagués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per caratterizzare i contadini o rustici. Nel B ci sono due scene tipiche in tal senso, ma l’autore non usa mai il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saiaghese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Aggiunge, infine, che manca in quest’opera la naturalezza e abituale ingegno del frate mercedario.</a:t>
            </a:r>
          </a:p>
          <a:p>
            <a:pPr marL="0" indent="0">
              <a:buNone/>
            </a:pPr>
            <a:endParaRPr lang="it-IT" dirty="0"/>
          </a:p>
        </p:txBody>
      </p:sp>
    </p:spTree>
    <p:extLst>
      <p:ext uri="{BB962C8B-B14F-4D97-AF65-F5344CB8AC3E}">
        <p14:creationId xmlns:p14="http://schemas.microsoft.com/office/powerpoint/2010/main" val="998958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FCD9D-DBD5-4678-B445-99B78F200B82}"/>
              </a:ext>
            </a:extLst>
          </p:cNvPr>
          <p:cNvSpPr>
            <a:spLocks noGrp="1"/>
          </p:cNvSpPr>
          <p:nvPr>
            <p:ph type="title"/>
          </p:nvPr>
        </p:nvSpPr>
        <p:spPr>
          <a:xfrm>
            <a:off x="677334" y="609600"/>
            <a:ext cx="8596668" cy="633274"/>
          </a:xfrm>
        </p:spPr>
        <p:txBody>
          <a:bodyPr>
            <a:normAutofit fontScale="90000"/>
          </a:bodyPr>
          <a:lstStyle/>
          <a:p>
            <a:r>
              <a:rPr lang="it-IT" b="1" dirty="0"/>
              <a:t>STRUTTURA</a:t>
            </a:r>
          </a:p>
        </p:txBody>
      </p:sp>
      <p:sp>
        <p:nvSpPr>
          <p:cNvPr id="3" name="Segnaposto contenuto 2">
            <a:extLst>
              <a:ext uri="{FF2B5EF4-FFF2-40B4-BE49-F238E27FC236}">
                <a16:creationId xmlns:a16="http://schemas.microsoft.com/office/drawing/2014/main" id="{384FDC46-105B-4360-B11D-2B6207104C85}"/>
              </a:ext>
            </a:extLst>
          </p:cNvPr>
          <p:cNvSpPr>
            <a:spLocks noGrp="1"/>
          </p:cNvSpPr>
          <p:nvPr>
            <p:ph idx="1"/>
          </p:nvPr>
        </p:nvSpPr>
        <p:spPr>
          <a:xfrm>
            <a:off x="677334" y="1553593"/>
            <a:ext cx="8596668" cy="4487770"/>
          </a:xfrm>
        </p:spPr>
        <p:txBody>
          <a:bodyPr>
            <a:normAutofit lnSpcReduction="10000"/>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Come molte altre grandi opere teatrali, anche questa infrange la discussa e discutibile regola delle tre unità aristoteliche. Una storia come quella di don Juan, in cui la vertigine, l’instabilità e l’infrazione sono elementi essenziali, non poteva essere rispettate le unità di luogo e di tempo. L’itinerario del protagonista lo impedisce: in ventiquattro ore non poteva spostarsi da Napoli a vari punti della Spagna. </a:t>
            </a:r>
          </a:p>
          <a:p>
            <a:pPr marL="0" indent="0" algn="just">
              <a:lnSpc>
                <a:spcPct val="107000"/>
              </a:lnSpc>
              <a:buNone/>
            </a:pPr>
            <a:r>
              <a:rPr lang="it-IT" sz="2000" i="1" dirty="0">
                <a:latin typeface="Times New Roman" panose="02020603050405020304" pitchFamily="18" charset="0"/>
                <a:ea typeface="Calibri" panose="020F0502020204030204" pitchFamily="34" charset="0"/>
                <a:cs typeface="Times New Roman" panose="02020603050405020304" pitchFamily="18" charset="0"/>
              </a:rPr>
              <a:t>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…è un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dramma itinerante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le cui sequenze sono legate dalla figura del protagonista, i cui atti sono organizzati secondo una trama ben collaudata nella commedia aurea spagnola. L’azione che corrisponde al primo mito si articola come uno stesso tema che si ripete quattro volte; quindi, quattro sequenze che ripetono il meccanismo “inganno-fuga”, definito “a schidionata”. Don Juan inganna quattro donne distinte, tutte ‘impegnate’, in quattro punti geografici diversi. Ridotta a schema, la prima sezione della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presenta i seguenti episodi:</a:t>
            </a:r>
          </a:p>
          <a:p>
            <a:pPr marL="0" indent="0">
              <a:buNone/>
            </a:pPr>
            <a:endParaRPr lang="it-IT" dirty="0"/>
          </a:p>
        </p:txBody>
      </p:sp>
    </p:spTree>
    <p:extLst>
      <p:ext uri="{BB962C8B-B14F-4D97-AF65-F5344CB8AC3E}">
        <p14:creationId xmlns:p14="http://schemas.microsoft.com/office/powerpoint/2010/main" val="3005599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FCD9D-DBD5-4678-B445-99B78F200B82}"/>
              </a:ext>
            </a:extLst>
          </p:cNvPr>
          <p:cNvSpPr>
            <a:spLocks noGrp="1"/>
          </p:cNvSpPr>
          <p:nvPr>
            <p:ph type="title"/>
          </p:nvPr>
        </p:nvSpPr>
        <p:spPr>
          <a:xfrm>
            <a:off x="677334" y="609600"/>
            <a:ext cx="8596668" cy="633274"/>
          </a:xfrm>
        </p:spPr>
        <p:txBody>
          <a:bodyPr>
            <a:normAutofit fontScale="90000"/>
          </a:bodyPr>
          <a:lstStyle/>
          <a:p>
            <a:r>
              <a:rPr lang="it-IT" b="1" dirty="0"/>
              <a:t>STRUTTURA</a:t>
            </a:r>
          </a:p>
        </p:txBody>
      </p:sp>
      <p:sp>
        <p:nvSpPr>
          <p:cNvPr id="3" name="Segnaposto contenuto 2">
            <a:extLst>
              <a:ext uri="{FF2B5EF4-FFF2-40B4-BE49-F238E27FC236}">
                <a16:creationId xmlns:a16="http://schemas.microsoft.com/office/drawing/2014/main" id="{384FDC46-105B-4360-B11D-2B6207104C85}"/>
              </a:ext>
            </a:extLst>
          </p:cNvPr>
          <p:cNvSpPr>
            <a:spLocks noGrp="1"/>
          </p:cNvSpPr>
          <p:nvPr>
            <p:ph idx="1"/>
          </p:nvPr>
        </p:nvSpPr>
        <p:spPr>
          <a:xfrm>
            <a:off x="677334" y="1553593"/>
            <a:ext cx="8596668" cy="4487770"/>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graphicFrame>
        <p:nvGraphicFramePr>
          <p:cNvPr id="5" name="Tabella 4">
            <a:extLst>
              <a:ext uri="{FF2B5EF4-FFF2-40B4-BE49-F238E27FC236}">
                <a16:creationId xmlns:a16="http://schemas.microsoft.com/office/drawing/2014/main" id="{57ACFAD9-2863-4F96-9975-D3AD84957C3B}"/>
              </a:ext>
            </a:extLst>
          </p:cNvPr>
          <p:cNvGraphicFramePr>
            <a:graphicFrameLocks noGrp="1"/>
          </p:cNvGraphicFramePr>
          <p:nvPr>
            <p:extLst>
              <p:ext uri="{D42A27DB-BD31-4B8C-83A1-F6EECF244321}">
                <p14:modId xmlns:p14="http://schemas.microsoft.com/office/powerpoint/2010/main" val="2973822607"/>
              </p:ext>
            </p:extLst>
          </p:nvPr>
        </p:nvGraphicFramePr>
        <p:xfrm>
          <a:off x="311964" y="2234251"/>
          <a:ext cx="9597591" cy="1850327"/>
        </p:xfrm>
        <a:graphic>
          <a:graphicData uri="http://schemas.openxmlformats.org/drawingml/2006/table">
            <a:tbl>
              <a:tblPr firstRow="1" firstCol="1" bandRow="1">
                <a:tableStyleId>{5C22544A-7EE6-4342-B048-85BDC9FD1C3A}</a:tableStyleId>
              </a:tblPr>
              <a:tblGrid>
                <a:gridCol w="1760338">
                  <a:extLst>
                    <a:ext uri="{9D8B030D-6E8A-4147-A177-3AD203B41FA5}">
                      <a16:colId xmlns:a16="http://schemas.microsoft.com/office/drawing/2014/main" val="2762768529"/>
                    </a:ext>
                  </a:extLst>
                </a:gridCol>
                <a:gridCol w="1619180">
                  <a:extLst>
                    <a:ext uri="{9D8B030D-6E8A-4147-A177-3AD203B41FA5}">
                      <a16:colId xmlns:a16="http://schemas.microsoft.com/office/drawing/2014/main" val="2615144277"/>
                    </a:ext>
                  </a:extLst>
                </a:gridCol>
                <a:gridCol w="1553337">
                  <a:extLst>
                    <a:ext uri="{9D8B030D-6E8A-4147-A177-3AD203B41FA5}">
                      <a16:colId xmlns:a16="http://schemas.microsoft.com/office/drawing/2014/main" val="3948895602"/>
                    </a:ext>
                  </a:extLst>
                </a:gridCol>
                <a:gridCol w="2206651">
                  <a:extLst>
                    <a:ext uri="{9D8B030D-6E8A-4147-A177-3AD203B41FA5}">
                      <a16:colId xmlns:a16="http://schemas.microsoft.com/office/drawing/2014/main" val="1480350451"/>
                    </a:ext>
                  </a:extLst>
                </a:gridCol>
                <a:gridCol w="2458085">
                  <a:extLst>
                    <a:ext uri="{9D8B030D-6E8A-4147-A177-3AD203B41FA5}">
                      <a16:colId xmlns:a16="http://schemas.microsoft.com/office/drawing/2014/main" val="1802601125"/>
                    </a:ext>
                  </a:extLst>
                </a:gridCol>
              </a:tblGrid>
              <a:tr h="0">
                <a:tc>
                  <a:txBody>
                    <a:bodyPr/>
                    <a:lstStyle/>
                    <a:p>
                      <a:pPr algn="ctr">
                        <a:lnSpc>
                          <a:spcPct val="107000"/>
                        </a:lnSpc>
                      </a:pPr>
                      <a:r>
                        <a:rPr lang="it-IT" sz="2400" cap="small">
                          <a:effectLst/>
                        </a:rPr>
                        <a:t> </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r>
                        <a:rPr lang="it-IT" sz="2400">
                          <a:effectLst/>
                        </a:rPr>
                        <a:t>1</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r>
                        <a:rPr lang="it-IT" sz="2400">
                          <a:effectLst/>
                        </a:rPr>
                        <a:t>2</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r>
                        <a:rPr lang="it-IT" sz="2400">
                          <a:effectLst/>
                        </a:rPr>
                        <a:t>3</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r>
                        <a:rPr lang="it-IT" sz="2400">
                          <a:effectLst/>
                        </a:rPr>
                        <a:t>4</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75628582"/>
                  </a:ext>
                </a:extLst>
              </a:tr>
              <a:tr h="0">
                <a:tc>
                  <a:txBody>
                    <a:bodyPr/>
                    <a:lstStyle/>
                    <a:p>
                      <a:pPr algn="r">
                        <a:lnSpc>
                          <a:spcPct val="107000"/>
                        </a:lnSpc>
                      </a:pPr>
                      <a:r>
                        <a:rPr lang="it-IT" sz="2400" cap="small">
                          <a:effectLst/>
                        </a:rPr>
                        <a:t>Dama: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Isabela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Tisbea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Ana de Ulloa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Aminta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4064306"/>
                  </a:ext>
                </a:extLst>
              </a:tr>
              <a:tr h="0">
                <a:tc>
                  <a:txBody>
                    <a:bodyPr/>
                    <a:lstStyle/>
                    <a:p>
                      <a:pPr algn="r">
                        <a:lnSpc>
                          <a:spcPct val="107000"/>
                        </a:lnSpc>
                      </a:pPr>
                      <a:r>
                        <a:rPr lang="it-IT" sz="2400" cap="small">
                          <a:effectLst/>
                        </a:rPr>
                        <a:t>Prometido:</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dirty="0">
                          <a:effectLst/>
                        </a:rPr>
                        <a:t>Duque Octavio</a:t>
                      </a:r>
                      <a:endParaRPr lang="it-IT" sz="3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Anfriso</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Marqués de la Mota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dirty="0" err="1">
                          <a:effectLst/>
                        </a:rPr>
                        <a:t>Batricio</a:t>
                      </a:r>
                      <a:endParaRPr lang="it-IT" sz="3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2513990"/>
                  </a:ext>
                </a:extLst>
              </a:tr>
              <a:tr h="0">
                <a:tc>
                  <a:txBody>
                    <a:bodyPr/>
                    <a:lstStyle/>
                    <a:p>
                      <a:pPr algn="r">
                        <a:lnSpc>
                          <a:spcPct val="107000"/>
                        </a:lnSpc>
                      </a:pPr>
                      <a:r>
                        <a:rPr lang="it-IT" sz="2400" cap="small">
                          <a:effectLst/>
                        </a:rPr>
                        <a:t>Lugar:</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Nápoles</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Tarragona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a:effectLst/>
                        </a:rPr>
                        <a:t>Sevilla</a:t>
                      </a:r>
                      <a:endParaRPr lang="it-IT" sz="3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2400" dirty="0" err="1">
                          <a:effectLst/>
                        </a:rPr>
                        <a:t>Dos</a:t>
                      </a:r>
                      <a:r>
                        <a:rPr lang="it-IT" sz="2400" dirty="0">
                          <a:effectLst/>
                        </a:rPr>
                        <a:t> </a:t>
                      </a:r>
                      <a:r>
                        <a:rPr lang="it-IT" sz="2400" dirty="0" err="1">
                          <a:effectLst/>
                        </a:rPr>
                        <a:t>Hermanas</a:t>
                      </a:r>
                      <a:endParaRPr lang="it-IT" sz="3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2447743"/>
                  </a:ext>
                </a:extLst>
              </a:tr>
            </a:tbl>
          </a:graphicData>
        </a:graphic>
      </p:graphicFrame>
    </p:spTree>
    <p:extLst>
      <p:ext uri="{BB962C8B-B14F-4D97-AF65-F5344CB8AC3E}">
        <p14:creationId xmlns:p14="http://schemas.microsoft.com/office/powerpoint/2010/main" val="2542885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677334" y="1606859"/>
            <a:ext cx="8596668" cy="4434504"/>
          </a:xfrm>
        </p:spPr>
        <p:txBody>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Un unico elemento in comune: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i suoi atti, in cui si distinguono tre momenti precisi: inganno, possesso sessuale e fuga. Per l’inganno don Juan usa due tecniche diverse: con le dame nobili soppianta la personalità del promesso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duque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Octavio,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marqués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la Mota), quindi inganna; le villane, invece, sono sedotte con la promessa di matrimonio. </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Occorre sottolineare l’alternanza delle avventure aristocratiche e villanesche, in un gioco, anche se elementare, di grande efficacia che mostra la mancanza di scrupoli del protagonista. Il dramma inizia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ex abrupto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quando le prime due fasi dell’inganno di Isabela sono state già consumate e ci resta da vedere sola la fuga. </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L’inganno è sostenuto da due convenzioni sceniche: il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travestimento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notte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seduzione, invece, avviene sempre di giorno e si avvale del gioco letterario. </a:t>
            </a:r>
          </a:p>
          <a:p>
            <a:pPr marL="0" indent="0">
              <a:buNone/>
            </a:pPr>
            <a:endParaRPr lang="it-IT" dirty="0"/>
          </a:p>
        </p:txBody>
      </p:sp>
    </p:spTree>
    <p:extLst>
      <p:ext uri="{BB962C8B-B14F-4D97-AF65-F5344CB8AC3E}">
        <p14:creationId xmlns:p14="http://schemas.microsoft.com/office/powerpoint/2010/main" val="3459977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677334" y="1606859"/>
            <a:ext cx="8596668" cy="4434504"/>
          </a:xfrm>
        </p:spPr>
        <p:txBody>
          <a:bodyPr>
            <a:normAutofit lnSpcReduction="10000"/>
          </a:bodyPr>
          <a:lstStyle/>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Torna, poi, anche in quest’opera la contrapposizione tra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città e campagna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prima come luogo dell’azione ingannevole; la seconda come luogo della parola. In tale senso si spiega anche l’esordio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gongorino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della pescatrice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 x), infarcito di un lessico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cultista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iperbati e metafore, funzionale alla ricreazione di un ambiente pastorale raffinato e improbabile, tipico di un’egloga piscatoria. Anche il successivo lamento della fanciulla (I, xviii) non è uno sfogo spontaneo e “naturalistico” (stilisticamente) della pescatrice sedotta, ma è una riproposta e una rilettura del prototipo della dama offesa e abbandonata, da Didone a Olimpia. </a:t>
            </a:r>
          </a:p>
          <a:p>
            <a:pPr indent="0" algn="just">
              <a:lnSpc>
                <a:spcPct val="107000"/>
              </a:lnSpc>
              <a:buNone/>
            </a:pPr>
            <a:r>
              <a:rPr lang="it-IT" sz="2000" dirty="0">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Le conquiste amorose di don Juan vanno considerate anche in un’ottica sociale, dato che, come sottolinea M. G. Profetti, in tutte e quattro le “avventure erotiche” assistiamo a un vero e proprio “attentato all’ordine sociale”:</a:t>
            </a:r>
          </a:p>
          <a:p>
            <a:pPr marL="0" indent="0" algn="just">
              <a:lnSpc>
                <a:spcPct val="107000"/>
              </a:lnSpc>
              <a:buNone/>
            </a:pPr>
            <a:endParaRPr lang="it-IT" dirty="0"/>
          </a:p>
        </p:txBody>
      </p:sp>
    </p:spTree>
    <p:extLst>
      <p:ext uri="{BB962C8B-B14F-4D97-AF65-F5344CB8AC3E}">
        <p14:creationId xmlns:p14="http://schemas.microsoft.com/office/powerpoint/2010/main" val="3121195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677334" y="1606859"/>
            <a:ext cx="8596668" cy="4434504"/>
          </a:xfrm>
        </p:spPr>
        <p:txBody>
          <a:bodyPr>
            <a:normAutofit/>
          </a:bodyPr>
          <a:lstStyle/>
          <a:p>
            <a:pPr marL="342900" lvl="0" indent="-342900" algn="just">
              <a:lnSpc>
                <a:spcPct val="107000"/>
              </a:lnSpc>
              <a:buFont typeface="Wingdings" panose="05000000000000000000" pitchFamily="2" charset="2"/>
              <a:buChar char=""/>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Seduzione di Isabela: oltre ad essere tradimento contro Octavio, è anche atto di lesa maestà, dato che “l’impresa” si verifica nel palazzo reale;</a:t>
            </a:r>
          </a:p>
          <a:p>
            <a:pPr marL="342900" lvl="0" indent="-342900" algn="just">
              <a:lnSpc>
                <a:spcPct val="107000"/>
              </a:lnSpc>
              <a:buFont typeface="Wingdings" panose="05000000000000000000" pitchFamily="2" charset="2"/>
              <a:buChar char=""/>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Il disonore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trasgredisce le leggi dell’ospitalità;</a:t>
            </a:r>
          </a:p>
          <a:p>
            <a:pPr marL="342900" lvl="0" indent="-342900" algn="just">
              <a:lnSpc>
                <a:spcPct val="107000"/>
              </a:lnSpc>
              <a:buFont typeface="Wingdings" panose="05000000000000000000" pitchFamily="2" charset="2"/>
              <a:buChar char=""/>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l’insidia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Ana è seguita da un omicidio, ma anche dal disprezzo della solidarietà dell’amicizia;</a:t>
            </a:r>
          </a:p>
          <a:p>
            <a:pPr marL="342900" lvl="0" indent="-342900" algn="just">
              <a:lnSpc>
                <a:spcPct val="107000"/>
              </a:lnSpc>
              <a:buFont typeface="Wingdings" panose="05000000000000000000" pitchFamily="2" charset="2"/>
              <a:buChar char=""/>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la conquista di Aminta è un attacco al patto matrimoniale, minando alle radici questa istituzione sociale.</a:t>
            </a:r>
          </a:p>
          <a:p>
            <a:pPr indent="0" algn="just">
              <a:lnSpc>
                <a:spcPct val="107000"/>
              </a:lnSpc>
              <a:buNone/>
            </a:pPr>
            <a:endParaRPr lang="it-IT" dirty="0"/>
          </a:p>
        </p:txBody>
      </p:sp>
    </p:spTree>
    <p:extLst>
      <p:ext uri="{BB962C8B-B14F-4D97-AF65-F5344CB8AC3E}">
        <p14:creationId xmlns:p14="http://schemas.microsoft.com/office/powerpoint/2010/main" val="3142745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677334" y="1606859"/>
            <a:ext cx="8596668" cy="4434504"/>
          </a:xfrm>
        </p:spPr>
        <p:txBody>
          <a:bodyPr>
            <a:normAutofit lnSpcReduction="10000"/>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abbraccia quindi due spazi antitetici (città e campagna) grazie alla “peripezia” (identificata con la tempesta che lo conduce a Tarragona) e proprio la peripezia permette di porre rimedio ad alcune incongruenze dell’intreccio, che, come si è detto, si sviluppa vertiginosamente sotto gli occhi dello spettatore. Occorre ricordare, infatti, che il teatro dell’epoca nasce esclusivamente per la fruizione immediata, per la rappresentazione e non per la lettura, motivo che induce il drammaturgo a ricercare il gusto del pubblico. Ne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possiamo scorgere, come si è già detto, alcuni argomenti “di attualità” che sicuramente catturavano l’attenzione dello spettatore, come la descrizione di Lisbona (soprattutto in relazione al viaggio che Filippo III vi aveva compiuto nel 1619). La descrizione diventa quindi una sorta di “pausa” o “ritardo”, simile a quello che marca nel I atto il tempo che don Juan impiega a sedurre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mentre lo stesso spazio nella conquista di Aminta, una sorta di proiezione del desiderio, è riassorbito tra II e III atto.</a:t>
            </a:r>
          </a:p>
          <a:p>
            <a:pPr marL="0" lvl="0" indent="0" algn="just">
              <a:lnSpc>
                <a:spcPct val="107000"/>
              </a:lnSpc>
              <a:buNone/>
            </a:pPr>
            <a:endParaRPr lang="it-IT" dirty="0"/>
          </a:p>
        </p:txBody>
      </p:sp>
    </p:spTree>
    <p:extLst>
      <p:ext uri="{BB962C8B-B14F-4D97-AF65-F5344CB8AC3E}">
        <p14:creationId xmlns:p14="http://schemas.microsoft.com/office/powerpoint/2010/main" val="2841367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492444" y="1296140"/>
            <a:ext cx="8966447" cy="4807367"/>
          </a:xfrm>
        </p:spPr>
        <p:txBody>
          <a:bodyPr>
            <a:normAutofit fontScale="25000" lnSpcReduction="20000"/>
          </a:bodyPr>
          <a:lstStyle/>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Profeti distingue dunque tre tempi nello sviluppo della trama dell’opera:</a:t>
            </a:r>
          </a:p>
          <a:p>
            <a:pPr marL="342900" lvl="0" indent="-342900" algn="just">
              <a:lnSpc>
                <a:spcPct val="107000"/>
              </a:lnSpc>
              <a:buFont typeface="+mj-lt"/>
              <a:buAutoNum type="arabicPeriod"/>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quello narrativo della peripezia;</a:t>
            </a:r>
          </a:p>
          <a:p>
            <a:pPr marL="342900" lvl="0" indent="-342900" algn="just">
              <a:lnSpc>
                <a:spcPct val="107000"/>
              </a:lnSpc>
              <a:buFont typeface="+mj-lt"/>
              <a:buAutoNum type="arabicPeriod"/>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il tempo teatrale dell’inganno;</a:t>
            </a:r>
          </a:p>
          <a:p>
            <a:pPr marL="342900" lvl="0" indent="-342900" algn="just">
              <a:lnSpc>
                <a:spcPct val="107000"/>
              </a:lnSpc>
              <a:buFont typeface="+mj-lt"/>
              <a:buAutoNum type="arabicPeriod"/>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il tempo letterario della parola.</a:t>
            </a:r>
          </a:p>
          <a:p>
            <a:pPr indent="0" algn="just">
              <a:lnSpc>
                <a:spcPct val="107000"/>
              </a:lnSpc>
              <a:buNone/>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Ma tutti e tre dovranno confrontarsi con “l’assenza di tempo”, con l’eternità, in base alla quale il disordine mondano, con la rottura delle leggi dell’equilibrio sociale, si convertirà in ordine divino.</a:t>
            </a:r>
          </a:p>
          <a:p>
            <a:pPr indent="0" algn="just">
              <a:lnSpc>
                <a:spcPct val="107000"/>
              </a:lnSpc>
              <a:buNone/>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Sotto lo stesso punto di vista, va considerato il fuoco vitalistico della passione e quello poetico evocato da </a:t>
            </a:r>
            <a:r>
              <a:rPr lang="it-IT" sz="72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 (l’incendio di Troia), entrambi riassorbiti dal fuoco della punizione eterna.</a:t>
            </a:r>
          </a:p>
          <a:p>
            <a:pPr indent="0" algn="just">
              <a:lnSpc>
                <a:spcPct val="107000"/>
              </a:lnSpc>
              <a:buNone/>
            </a:pPr>
            <a:r>
              <a:rPr lang="it-IT" sz="7200" dirty="0">
                <a:effectLst/>
                <a:latin typeface="Times New Roman" panose="02020603050405020304" pitchFamily="18" charset="0"/>
                <a:ea typeface="Calibri" panose="020F0502020204030204" pitchFamily="34" charset="0"/>
                <a:cs typeface="Times New Roman" panose="02020603050405020304" pitchFamily="18" charset="0"/>
              </a:rPr>
              <a:t>In questo mondo basso ogni personaggio rappresenta ed è colpevole di un peccato: lo zio e il padre di don Juan di familismo; il marchese della Mota è frivolo come don Juan, ed è avvolto come lui nell’atmosfera dell’inganno notturno. Le citazioni erudite, il linguaggio elegante, le reminiscenze dotte, l’evocazione di una tradizione colta sono tutti elementi funzionali alla riflessione didattica e morale: le citazioni dei “giganti”, per esempio, evocano la rottura della norma e rimarcano l’enormità del delitto, mentre l’incendio di Troia rimanda alla punizione del seduttore.</a:t>
            </a:r>
          </a:p>
          <a:p>
            <a:pPr marL="0" indent="0" algn="just">
              <a:lnSpc>
                <a:spcPct val="107000"/>
              </a:lnSpc>
              <a:buNone/>
            </a:pPr>
            <a:endParaRPr lang="it-IT" dirty="0"/>
          </a:p>
        </p:txBody>
      </p:sp>
    </p:spTree>
    <p:extLst>
      <p:ext uri="{BB962C8B-B14F-4D97-AF65-F5344CB8AC3E}">
        <p14:creationId xmlns:p14="http://schemas.microsoft.com/office/powerpoint/2010/main" val="463103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492444" y="1441033"/>
            <a:ext cx="8966447" cy="4807367"/>
          </a:xfrm>
        </p:spPr>
        <p:txBody>
          <a:bodyPr>
            <a:normAutofit lnSpcReduction="10000"/>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L’unica avventura erotica che lega il mito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 quello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convidado</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piedra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quella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Ana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figura del padre, don Gonzalo, l’unico morto dell’opera insieme a don Juan, fa da ponte tra i due mondi. Il significato morale del castigo soprannaturale stabilisce anche l’unità tra i due miti e li incatena in una relazione di causa-effetto preparata dal disprezzo della giustizia divina che don Juan esibisce nel corso della sua esistenza.</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Alcuni studi hanno rimarcato la rigorosa organizzazione dell’opera.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Durán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González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Echevarría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vedono nella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un’opposizione sistematica tra gli elementi metaforici della luce (ordine, verità, grazia, onore) e dell’oscurità (caos, inganno, peccato, disonore). Ovviamente il protagonista ricerca le tenebre per dar luogo ai suoi misfatti. Le luci arrivano in tutti casi per svelare l’inganno. Il castigo divino si sviluppa nell’oscurità della chiesa. Per le vittime di don Juan l’apparato simbolico è il seguente: alla luce del giorno seguono le tenebre notturne in cui vivono l’esperienza del fuoco amoroso (il peccato) che divampa in un incendio interno ed esterno (il caso delle luminarie in casa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Ana dopo la morte del padre) che castiga le loro colpe. </a:t>
            </a:r>
          </a:p>
          <a:p>
            <a:pPr marL="0" indent="0" algn="just">
              <a:lnSpc>
                <a:spcPct val="107000"/>
              </a:lnSpc>
              <a:buNone/>
            </a:pPr>
            <a:endParaRPr lang="it-IT" dirty="0"/>
          </a:p>
        </p:txBody>
      </p:sp>
    </p:spTree>
    <p:extLst>
      <p:ext uri="{BB962C8B-B14F-4D97-AF65-F5344CB8AC3E}">
        <p14:creationId xmlns:p14="http://schemas.microsoft.com/office/powerpoint/2010/main" val="346870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5667FF-B904-4DC3-A894-E3FCB5BB0814}"/>
              </a:ext>
            </a:extLst>
          </p:cNvPr>
          <p:cNvSpPr>
            <a:spLocks noGrp="1"/>
          </p:cNvSpPr>
          <p:nvPr>
            <p:ph type="title"/>
          </p:nvPr>
        </p:nvSpPr>
        <p:spPr>
          <a:xfrm>
            <a:off x="677334" y="609600"/>
            <a:ext cx="8596668" cy="872971"/>
          </a:xfrm>
        </p:spPr>
        <p:txBody>
          <a:bodyPr>
            <a:normAutofit/>
          </a:bodyPr>
          <a:lstStyle/>
          <a:p>
            <a:r>
              <a:rPr lang="it-IT" sz="4000" b="1" dirty="0"/>
              <a:t>L’APPARIZIONE</a:t>
            </a:r>
          </a:p>
        </p:txBody>
      </p:sp>
      <p:sp>
        <p:nvSpPr>
          <p:cNvPr id="3" name="Segnaposto contenuto 2">
            <a:extLst>
              <a:ext uri="{FF2B5EF4-FFF2-40B4-BE49-F238E27FC236}">
                <a16:creationId xmlns:a16="http://schemas.microsoft.com/office/drawing/2014/main" id="{651ED0EC-E78C-4E19-91FC-292A4EDA0E1C}"/>
              </a:ext>
            </a:extLst>
          </p:cNvPr>
          <p:cNvSpPr>
            <a:spLocks noGrp="1"/>
          </p:cNvSpPr>
          <p:nvPr>
            <p:ph idx="1"/>
          </p:nvPr>
        </p:nvSpPr>
        <p:spPr>
          <a:xfrm>
            <a:off x="677334" y="1642369"/>
            <a:ext cx="8596668" cy="4398993"/>
          </a:xfrm>
        </p:spPr>
        <p:txBody>
          <a:bodyPr>
            <a:normAutofit lnSpcReduction="10000"/>
          </a:bodyPr>
          <a:lstStyle/>
          <a:p>
            <a:pPr marL="0" indent="0" algn="just">
              <a:lnSpc>
                <a:spcPct val="107000"/>
              </a:lnSpc>
              <a:buNone/>
            </a:pP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non venne pubblicato nelle parti delle commedie di Tirso, ma apparve in un volume edito a Barcellona nel 1630, intitolato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Doce</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comedias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nuevas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Lope</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de Vega y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otros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autores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 cui occupa il settimo posto e nella cui intestazione è attribuito a Tirso. La questione della paternità, come vedremo, è stata molto dibattuta. </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Blanca de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Ríos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indica come possibile data di composizione gli anni 1621-1622.</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Una versione precedente della redazione definita della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fu pubblicata nel 1634-35 con il titolo </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fiais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attribuita 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Calderón</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buNone/>
            </a:pPr>
            <a:endParaRPr lang="it-IT" dirty="0"/>
          </a:p>
        </p:txBody>
      </p:sp>
    </p:spTree>
    <p:extLst>
      <p:ext uri="{BB962C8B-B14F-4D97-AF65-F5344CB8AC3E}">
        <p14:creationId xmlns:p14="http://schemas.microsoft.com/office/powerpoint/2010/main" val="2798903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47581D-D248-41AF-A355-DD60EC71ED27}"/>
              </a:ext>
            </a:extLst>
          </p:cNvPr>
          <p:cNvSpPr>
            <a:spLocks noGrp="1"/>
          </p:cNvSpPr>
          <p:nvPr>
            <p:ph type="title"/>
          </p:nvPr>
        </p:nvSpPr>
        <p:spPr>
          <a:xfrm>
            <a:off x="677334" y="609600"/>
            <a:ext cx="8596668" cy="686540"/>
          </a:xfrm>
        </p:spPr>
        <p:txBody>
          <a:bodyPr/>
          <a:lstStyle/>
          <a:p>
            <a:r>
              <a:rPr lang="it-IT" b="1" dirty="0"/>
              <a:t>STRUTTURA</a:t>
            </a:r>
            <a:endParaRPr lang="it-IT" dirty="0"/>
          </a:p>
        </p:txBody>
      </p:sp>
      <p:sp>
        <p:nvSpPr>
          <p:cNvPr id="3" name="Segnaposto contenuto 2">
            <a:extLst>
              <a:ext uri="{FF2B5EF4-FFF2-40B4-BE49-F238E27FC236}">
                <a16:creationId xmlns:a16="http://schemas.microsoft.com/office/drawing/2014/main" id="{9779C4C2-6B1C-4BF0-99F9-03A571DEC009}"/>
              </a:ext>
            </a:extLst>
          </p:cNvPr>
          <p:cNvSpPr>
            <a:spLocks noGrp="1"/>
          </p:cNvSpPr>
          <p:nvPr>
            <p:ph idx="1"/>
          </p:nvPr>
        </p:nvSpPr>
        <p:spPr>
          <a:xfrm>
            <a:off x="492444" y="1441033"/>
            <a:ext cx="8966447" cy="4807367"/>
          </a:xfrm>
        </p:spPr>
        <p:txBody>
          <a:bodyPr>
            <a:normAutofit/>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Per Pedraza Jiménez e Rodríguez Cáceres, la struttura dell’opera si presenta estremamente semplice; la concatenazione degli avvenimenti è elementare, non esiste una gerarchia dei materiali. La trama argomentativa si sviluppa con una velocità vertiginosa. La distribuzione degli atti non rispetta le unità argomentative. Per cui forse è più probabile l’ipotesi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Vossler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vedeva nel testo “un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esbozo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bosquejo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gigantesco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por 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extravagancia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la figura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central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y lo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colosal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dimensiones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pudo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menos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ser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irregular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L’opera presenta alcune incongruenze forse da attribuire alla trasmissione testuale: l’atteggiamento incoerente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duque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Octavio, il grossolano inganno di Aminta 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menzogna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post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mortem</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 commendatore che trascina all’inferno don Juan quando poco prima aveva detto: “No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temas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mano dame” etc. Si aggiunga l’infrazione del decoro nel discorso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cultista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della pescatrice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Nonostante tali difetti e forse proprio grazie ad essi,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appare ai nostri occhi come un vortice che trascina per uno strano senso di vitalità.</a:t>
            </a:r>
          </a:p>
          <a:p>
            <a:pPr marL="0" indent="0" algn="just">
              <a:lnSpc>
                <a:spcPct val="107000"/>
              </a:lnSpc>
              <a:buNone/>
            </a:pPr>
            <a:endParaRPr lang="it-IT" dirty="0"/>
          </a:p>
        </p:txBody>
      </p:sp>
    </p:spTree>
    <p:extLst>
      <p:ext uri="{BB962C8B-B14F-4D97-AF65-F5344CB8AC3E}">
        <p14:creationId xmlns:p14="http://schemas.microsoft.com/office/powerpoint/2010/main" val="42888636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lnSpcReduction="10000"/>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In merito al rapporto tra il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B</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il dibatto sul rispetto delle regole classiche nella stesura dell’opera, è evidente che una storia come quella di don Juan, nella quale la vertigine, l’instabilità e la rottura sono essenziali, non poteva essere rispettata l’unità di luogo. E lo stesso vale per quella di tempo, giacché lo stesso itinerario del protagonista impedisce di osservare tale precetto: 24 ore erano insufficienti per spostarsi da Napoli a vari punti della geografia spagnola.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In merito all’unità di azione, López-</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Vázquez</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osserva che l’opera si concentra su una doppia tensione drammatica: chi fugge e chi insegue. Lo spettatore assiste a una “fuga sistematica”, quella di don Juan, il quale agisce secondo il principio “Trasgressione – Fuga” per evitare che venga applicato l’ordine che impone la logica morale della società, cioè “Trasgressione – Castigo”. Il Castigo (o la Vendetta) è reclamato da chi è stato danneggiato dalla serie di trasgressioni del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Alla fine, il Castigo, differito continuamente dalla catena di fughe del protagonista, riappare attraverso la figura di chi ha subito il danno più grande: il Morto, che torna per vendicarsi di chi lo aveva ucciso. C’è quindi una relazione dialettica tra i motivi della Fuga – Persecuzione e i temi della Trasgressione – Castigo. Quindi unità alla quale sottostà un’intensa complessità. </a:t>
            </a:r>
          </a:p>
          <a:p>
            <a:pPr marL="0" indent="0">
              <a:buNone/>
            </a:pPr>
            <a:endParaRPr lang="it-IT" dirty="0"/>
          </a:p>
        </p:txBody>
      </p:sp>
    </p:spTree>
    <p:extLst>
      <p:ext uri="{BB962C8B-B14F-4D97-AF65-F5344CB8AC3E}">
        <p14:creationId xmlns:p14="http://schemas.microsoft.com/office/powerpoint/2010/main" val="541427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C074A1DB-3B45-4839-8D69-7AE77E569AAF}"/>
              </a:ext>
            </a:extLst>
          </p:cNvPr>
          <p:cNvSpPr txBox="1"/>
          <p:nvPr/>
        </p:nvSpPr>
        <p:spPr>
          <a:xfrm>
            <a:off x="677333" y="1393794"/>
            <a:ext cx="8857283" cy="4680577"/>
          </a:xfrm>
          <a:prstGeom prst="rect">
            <a:avLst/>
          </a:prstGeom>
          <a:noFill/>
        </p:spPr>
        <p:txBody>
          <a:bodyPr wrap="square">
            <a:spAutoFit/>
          </a:bodyPr>
          <a:lstStyle/>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prima sequenza trascorre a Napoli e abbraccia quasi 400 versi. L’opera inizia con un uomo, o meglio un’Ombra, che si congeda da una donna nel palazzo di Napoli. Si tratta della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Duquesa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Isabela, che scopre, in scena, l’inganno di cui è stata vittima: credere di essersi concessa al suo fidanzato, il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duque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Octavio, che tenta di vedere accendendo la luce, ma l’uomo glielo impedisce. Confusione e schiamazzi attirano l’attenzione del Re che affida il compito di risolvere la situazione a don Pedro Tenorio, ambasciatore di Castiglia, che poco dopo si scoprirà essere zio del truffatore. Don Pedro facilita la fuga del nipote e fa credere al re che l’ingannatore sia proprio Octavio, situazione accettata anche da Isabela come male minore. </a:t>
            </a:r>
          </a:p>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L’azione si sposta a casa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duque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Octavio, che confida le sue inquietudini al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criado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Ripio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Non riesce a dormire a causa dell’amore per Isabela, in realtà lo stato d’animo è presagio di quanto accadrà. Irrompe don Pedro con l’ordine di arrestarlo, e l’uomo diventa vittima del disonore di Isabela. Octavio, dietro consiglio di don Pedro, decide di fuggire in Spagna, lamentando il tradimento dell’amata. </a:t>
            </a:r>
          </a:p>
        </p:txBody>
      </p:sp>
    </p:spTree>
    <p:extLst>
      <p:ext uri="{BB962C8B-B14F-4D97-AF65-F5344CB8AC3E}">
        <p14:creationId xmlns:p14="http://schemas.microsoft.com/office/powerpoint/2010/main" val="2917497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604B9BD2-2BDC-4E90-8AB8-AA8E82E1766A}"/>
              </a:ext>
            </a:extLst>
          </p:cNvPr>
          <p:cNvSpPr txBox="1"/>
          <p:nvPr/>
        </p:nvSpPr>
        <p:spPr>
          <a:xfrm>
            <a:off x="368157" y="1465817"/>
            <a:ext cx="9215021" cy="4517840"/>
          </a:xfrm>
          <a:prstGeom prst="rect">
            <a:avLst/>
          </a:prstGeom>
          <a:noFill/>
        </p:spPr>
        <p:txBody>
          <a:bodyPr wrap="square">
            <a:spAutoFit/>
          </a:bodyPr>
          <a:lstStyle/>
          <a:p>
            <a:pPr indent="449580"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In merito all’analisi strofica di questo primo episodio, l’autore ha impiegato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redondillas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alternate al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usato per raccontare; il sonetto per il monologo e le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décimas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per momenti di intensità emotiva, aderendo così ai canoni fissati da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Lope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nel 1609.</a:t>
            </a:r>
          </a:p>
          <a:p>
            <a:pPr indent="449580"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Nella sequenza successiva si abbandona lo scenario urbano: una giovane pescatrice,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in un lungo soliloquio, assiste al naufragio del protagonista e al suo salvataggio. Di questa fanciulla, a differenza di Isabela, abbiamo più informazione che fornisce lei stessa: il luogo in cui vive, le coste di Tarragona; notizie sulla sua vita quotidiana, dei suoi amori e del suo carattere, crudele verso gli innamorati (in particolare verso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Anfriso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Quando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 lamenta della morte del suo signore,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lo invia a cercare altri pescatori e nel frattempo si occupa di don Juan. Si assiste alla prima scena di seduzione del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hielo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fuego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tormento, cielo, mar” configurano lo spazio lirico in cui si sviluppa il discorso del seduttore. In 15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redondillas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il protagonista riesce a far innamorare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 sopraggiungere dei pescatori, don Juan ordina al suo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criado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di far finta di non sapere chi sia. Tale menzogna, unita alla volontà di sedurre la fanciulla, annunciano un epilogo simile a quello di Napoli, ma in questo caso l’autore sospende la risoluzione dell’enigma con un cambiamento di scenario.</a:t>
            </a:r>
          </a:p>
        </p:txBody>
      </p:sp>
    </p:spTree>
    <p:extLst>
      <p:ext uri="{BB962C8B-B14F-4D97-AF65-F5344CB8AC3E}">
        <p14:creationId xmlns:p14="http://schemas.microsoft.com/office/powerpoint/2010/main" val="2231367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BEB874C0-1F45-4CDC-BE53-D1F0E76002E7}"/>
              </a:ext>
            </a:extLst>
          </p:cNvPr>
          <p:cNvSpPr txBox="1"/>
          <p:nvPr/>
        </p:nvSpPr>
        <p:spPr>
          <a:xfrm>
            <a:off x="436282" y="1571794"/>
            <a:ext cx="8837720" cy="3692614"/>
          </a:xfrm>
          <a:prstGeom prst="rect">
            <a:avLst/>
          </a:prstGeom>
          <a:noFill/>
        </p:spPr>
        <p:txBody>
          <a:bodyPr wrap="square">
            <a:spAutoFit/>
          </a:bodyPr>
          <a:lstStyle/>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L’azione si sposta a Siviglia, dove don Gonzalo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Mayor, informa il re Alfonso XI sulla sua ambasciata in Portogallo, dal re don Juan. È l’occasione per una descrizione dettagliata della città di Lisbona. Il re premia l’operato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con il matrimonio tra la figlia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Ana e don Juan Tenorio. A questo punto, l’azione torna sulla spiaggia, dove si assiste allo sviluppo della vicenda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si concede a don Juan a seguito della promessa di matrimonio. In questa sequenza si ripete più volte la frase emblematica di don Juan, “Tan largo me lo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 seguito degli avvertimenti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gli preannunciano che gli inganni si pagano con la morte.</a:t>
            </a:r>
          </a:p>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Un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cantarcillo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introduce il tema (“A pescar sale 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niña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tendiendo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redes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 y en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lugar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pececillos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almas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prende”). Don Juan fugge 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invoca vendetta.</a:t>
            </a:r>
          </a:p>
        </p:txBody>
      </p:sp>
    </p:spTree>
    <p:extLst>
      <p:ext uri="{BB962C8B-B14F-4D97-AF65-F5344CB8AC3E}">
        <p14:creationId xmlns:p14="http://schemas.microsoft.com/office/powerpoint/2010/main" val="2261196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43AE2E0E-1A94-46C3-9A6F-37F59014B64F}"/>
              </a:ext>
            </a:extLst>
          </p:cNvPr>
          <p:cNvSpPr txBox="1"/>
          <p:nvPr/>
        </p:nvSpPr>
        <p:spPr>
          <a:xfrm>
            <a:off x="408373" y="1277207"/>
            <a:ext cx="8865629" cy="5009898"/>
          </a:xfrm>
          <a:prstGeom prst="rect">
            <a:avLst/>
          </a:prstGeom>
          <a:noFill/>
        </p:spPr>
        <p:txBody>
          <a:bodyPr wrap="square">
            <a:spAutoFit/>
          </a:bodyPr>
          <a:lstStyle/>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In questo I atto appaiono in filigrana i motivi e i tipi dell’opera: un re (Napoli) incapace di assumersi le responsabilità connesse alla giustizia; un altro sovrano (Castilla) che non dubita a far sposare i propri sudditi senza sapere quali sono le loro inclinazioni (don Juan –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Ana); una duchessa che non si fa scrupoli a tradire e a far incolpare il proprio amante; una ragazza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sdegna i suoi corteggiatori, ma che si abbandona a uno sconosciuto dietro la falsa promessa di matrimonio; e un nobile, esiliato dalla Spagna per gli eccessi commessi, ma che non esita a perseverare nell’inganno. Infine, due figure: una degna e grave, il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l’altra, quella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criado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avverte il proprio padrone sui futuri castighi.</a:t>
            </a:r>
          </a:p>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storia si è sviluppata con un continuo cambiamento di scenari (Napoli, Tarragona, Siviglia, Tarragona) e l’intreccio è organizzato ricorrendo a continue prolessi testuali, sospensioni, in cui acquistano grande rilievo motivi popolari,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refranes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cancioncillas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Scene, tipi e motivi del I atto sono rafforzati poi dal costante contrasto tra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fuego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vero e proprio asse simbolico, e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agua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159385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60E63F29-A873-4809-A763-16479BDFC532}"/>
              </a:ext>
            </a:extLst>
          </p:cNvPr>
          <p:cNvSpPr txBox="1"/>
          <p:nvPr/>
        </p:nvSpPr>
        <p:spPr>
          <a:xfrm>
            <a:off x="283819" y="1288167"/>
            <a:ext cx="9543495" cy="4814203"/>
          </a:xfrm>
          <a:prstGeom prst="rect">
            <a:avLst/>
          </a:prstGeom>
          <a:noFill/>
        </p:spPr>
        <p:txBody>
          <a:bodyPr wrap="square">
            <a:spAutoFit/>
          </a:bodyPr>
          <a:lstStyle/>
          <a:p>
            <a:pPr indent="449580"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Nel II atto lo spettatore approfondisce la conoscenza dei personaggi e assiste al primo schema rituale tragico: il successivo tradimento di don Juan implica la morte del padre della sua vittima, necessaria per il funzionamento del mito. Una morte in scena esige un’espiazione in scena.</a:t>
            </a:r>
          </a:p>
          <a:p>
            <a:pPr indent="449580"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 scena che apre il II atto mostra il re Alfonso XI e il padre di don Juan consapevoli della reale vicenda di Napoli e della falsa accusa contro il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duque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Octavio. Da tale consapevolezza scaturisce la successiva decisione del re di far sposare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Ana con Octavio e Isabela con don Juan. Da questa situazione dipende anche il successivo viaggio di Isabela a Siviglia e la scoperta, casuale, dell’</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oficio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suo futuro marito. L’azione si sposta quindi a Siviglia, dove Octavio, dopo aver appreso del suo futuro matrimonio, sistema i suoi problemi napoletani e lo comunica al suo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criado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momento in cui appaiono don Juan 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Le due brevi scene svolgono una doppia funzione drammatica: informano lo spettatore del carattere accomodante dei personaggi e preparano l’arrivo della prossima vittima, il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marqués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la Mota, cugino di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Ana.</a:t>
            </a:r>
          </a:p>
          <a:p>
            <a:pPr indent="449580"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In merito a Octavio, viene dipinto crudelmente, con la sua rapida e allegra accettazione del matrimonio con una nobile sivigliana che non conosce, quando fino a poco prima si struggeva d’amore per Isabela. Quanto a don Juan, si sottolinea la sua mancanza di scrupoli nell’ordire trame per ingannare le proprie vittime.</a:t>
            </a:r>
          </a:p>
        </p:txBody>
      </p:sp>
    </p:spTree>
    <p:extLst>
      <p:ext uri="{BB962C8B-B14F-4D97-AF65-F5344CB8AC3E}">
        <p14:creationId xmlns:p14="http://schemas.microsoft.com/office/powerpoint/2010/main" val="4685923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31FFA7AF-DAA0-4731-BC68-E8947844D494}"/>
              </a:ext>
            </a:extLst>
          </p:cNvPr>
          <p:cNvSpPr txBox="1"/>
          <p:nvPr/>
        </p:nvSpPr>
        <p:spPr>
          <a:xfrm>
            <a:off x="470250" y="1509205"/>
            <a:ext cx="9010835" cy="4708981"/>
          </a:xfrm>
          <a:prstGeom prst="rect">
            <a:avLst/>
          </a:prstGeom>
          <a:noFill/>
        </p:spPr>
        <p:txBody>
          <a:bodyPr wrap="square">
            <a:spAutoFit/>
          </a:bodyPr>
          <a:lstStyle/>
          <a:p>
            <a:pPr algn="just"/>
            <a:r>
              <a:rPr lang="it-IT" sz="2000" dirty="0">
                <a:effectLst/>
                <a:latin typeface="Times New Roman" panose="02020603050405020304" pitchFamily="18" charset="0"/>
                <a:ea typeface="Calibri" panose="020F0502020204030204" pitchFamily="34" charset="0"/>
              </a:rPr>
              <a:t>Lo spettatore è quindi pronto a conosce il nuovo personaggio, il </a:t>
            </a:r>
            <a:r>
              <a:rPr lang="it-IT" sz="2000" dirty="0" err="1">
                <a:effectLst/>
                <a:latin typeface="Times New Roman" panose="02020603050405020304" pitchFamily="18" charset="0"/>
                <a:ea typeface="Calibri" panose="020F0502020204030204" pitchFamily="34" charset="0"/>
              </a:rPr>
              <a:t>marqués</a:t>
            </a:r>
            <a:r>
              <a:rPr lang="it-IT" sz="2000" dirty="0">
                <a:effectLst/>
                <a:latin typeface="Times New Roman" panose="02020603050405020304" pitchFamily="18" charset="0"/>
                <a:ea typeface="Calibri" panose="020F0502020204030204" pitchFamily="34" charset="0"/>
              </a:rPr>
              <a:t> de la Mota. Amico, compare e complice di don Juan, è l’</a:t>
            </a:r>
            <a:r>
              <a:rPr lang="it-IT" sz="2000" i="1" dirty="0">
                <a:effectLst/>
                <a:latin typeface="Times New Roman" panose="02020603050405020304" pitchFamily="18" charset="0"/>
                <a:ea typeface="Calibri" panose="020F0502020204030204" pitchFamily="34" charset="0"/>
              </a:rPr>
              <a:t>alter ego</a:t>
            </a:r>
            <a:r>
              <a:rPr lang="it-IT" sz="2000" dirty="0">
                <a:effectLst/>
                <a:latin typeface="Times New Roman" panose="02020603050405020304" pitchFamily="18" charset="0"/>
                <a:ea typeface="Calibri" panose="020F0502020204030204" pitchFamily="34" charset="0"/>
              </a:rPr>
              <a:t> del protagonista con cui condivide conquiste e avventure amorose, ma con una notevole differenza: finisce per innamorarsi di sua cugina </a:t>
            </a:r>
            <a:r>
              <a:rPr lang="it-IT" sz="2000" dirty="0" err="1">
                <a:effectLst/>
                <a:latin typeface="Times New Roman" panose="02020603050405020304" pitchFamily="18" charset="0"/>
                <a:ea typeface="Calibri" panose="020F0502020204030204" pitchFamily="34" charset="0"/>
              </a:rPr>
              <a:t>doña</a:t>
            </a:r>
            <a:r>
              <a:rPr lang="it-IT" sz="2000" dirty="0">
                <a:effectLst/>
                <a:latin typeface="Times New Roman" panose="02020603050405020304" pitchFamily="18" charset="0"/>
                <a:ea typeface="Calibri" panose="020F0502020204030204" pitchFamily="34" charset="0"/>
              </a:rPr>
              <a:t> Ana, che era stata promessa a don Juan, sebbene a sua insaputa, e ora futura moglie di Octavio secondo l’instabile volontà del re. I due innamorati si danno appuntamento per far saltare i piani del re, ma don Juan intercetta il biglietto indirizzato al marchese e mette in atto l’inganno. Gli comunica dell’incontro con Ana, ma con un orario diverso, mezzanotte invece delle undici. Si sta ripetendo lo stesso schema di quanto accaduto a Napoli, ma l’autore dilaziona la conclusione dell’avventura. Prima appare il padre del </a:t>
            </a:r>
            <a:r>
              <a:rPr lang="it-IT" sz="2000" dirty="0" err="1">
                <a:effectLst/>
                <a:latin typeface="Times New Roman" panose="02020603050405020304" pitchFamily="18" charset="0"/>
                <a:ea typeface="Calibri" panose="020F0502020204030204" pitchFamily="34" charset="0"/>
              </a:rPr>
              <a:t>Burlador</a:t>
            </a:r>
            <a:r>
              <a:rPr lang="it-IT" sz="2000" dirty="0">
                <a:effectLst/>
                <a:latin typeface="Times New Roman" panose="02020603050405020304" pitchFamily="18" charset="0"/>
                <a:ea typeface="Calibri" panose="020F0502020204030204" pitchFamily="34" charset="0"/>
              </a:rPr>
              <a:t> per avvisarlo che il re è a conoscenza di quanto accaduto a Napoli e che ha deciso di esiliarlo. Il </a:t>
            </a:r>
            <a:r>
              <a:rPr lang="it-IT" sz="2000" dirty="0" err="1">
                <a:effectLst/>
                <a:latin typeface="Times New Roman" panose="02020603050405020304" pitchFamily="18" charset="0"/>
                <a:ea typeface="Calibri" panose="020F0502020204030204" pitchFamily="34" charset="0"/>
              </a:rPr>
              <a:t>Burlador</a:t>
            </a:r>
            <a:r>
              <a:rPr lang="it-IT" sz="2000" dirty="0">
                <a:effectLst/>
                <a:latin typeface="Times New Roman" panose="02020603050405020304" pitchFamily="18" charset="0"/>
                <a:ea typeface="Calibri" panose="020F0502020204030204" pitchFamily="34" charset="0"/>
              </a:rPr>
              <a:t> accetta il suo destino di esiliato, ma vuole prima compiere la sua ultima avventura e chiede con una scusa il mantello al marchese, oggetto scenico di grande importanza: non servirà per mettere in atto l’inganno, ma per far incolpare Mota dell’uccisione del </a:t>
            </a:r>
            <a:r>
              <a:rPr lang="it-IT" sz="2000" dirty="0" err="1">
                <a:effectLst/>
                <a:latin typeface="Times New Roman" panose="02020603050405020304" pitchFamily="18" charset="0"/>
                <a:ea typeface="Calibri" panose="020F0502020204030204" pitchFamily="34" charset="0"/>
              </a:rPr>
              <a:t>comendador</a:t>
            </a:r>
            <a:r>
              <a:rPr lang="it-IT" sz="2000" dirty="0">
                <a:effectLst/>
                <a:latin typeface="Times New Roman" panose="02020603050405020304" pitchFamily="18" charset="0"/>
                <a:ea typeface="Calibri" panose="020F0502020204030204" pitchFamily="34" charset="0"/>
              </a:rPr>
              <a:t>. </a:t>
            </a:r>
            <a:endParaRPr lang="it-IT" sz="2000" dirty="0"/>
          </a:p>
        </p:txBody>
      </p:sp>
    </p:spTree>
    <p:extLst>
      <p:ext uri="{BB962C8B-B14F-4D97-AF65-F5344CB8AC3E}">
        <p14:creationId xmlns:p14="http://schemas.microsoft.com/office/powerpoint/2010/main" val="1416078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5F27D4BC-74AB-4F8C-9B34-9B262802307B}"/>
              </a:ext>
            </a:extLst>
          </p:cNvPr>
          <p:cNvSpPr txBox="1"/>
          <p:nvPr/>
        </p:nvSpPr>
        <p:spPr>
          <a:xfrm>
            <a:off x="320646" y="1393794"/>
            <a:ext cx="9434332" cy="5009898"/>
          </a:xfrm>
          <a:prstGeom prst="rect">
            <a:avLst/>
          </a:prstGeom>
          <a:noFill/>
        </p:spPr>
        <p:txBody>
          <a:bodyPr wrap="square">
            <a:spAutoFit/>
          </a:bodyPr>
          <a:lstStyle/>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scena della morte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Comedador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acquista maggiore forza rituale: da un lato di carattere burlesco (si gioca con il binomio “capa” / “toro”); dall’altra, l’arresto del marchese precede la processione di luci (il fuoco premonitore). Lo schema di questa seduzione è identico a quello napoletano, ma con una differenza: qui il meccanismo inganno-fuga è infranto dall’apparizione del vero antagonista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Al delitto di tradimento, si aggiunge qui quello dell’omicidio e la figura del padre di don Juan corrisponde a quella dello zio a Napoli. In entrambi i casi si sarà un colpevole innocente e in entrambi i casi il re ordinerà un’esecuzione che non avrà luogo. La conclusione della vicenda napoletana implicava soluzioni di “tono minore”: disonore e esilio; la vicenda di Siviglia assume invece tinte tragiche: omicidio e castigo brutale di un innocente condannato a morte.</a:t>
            </a:r>
          </a:p>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Dal punto di vista simbolico e della costruzione scenica, si ha di fronte una premonizione sulla fine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il morto farà giustizia incolpando il vero trasgressore. La funzione di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alter ego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assunta dal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marqués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la Mota, simboleggiata dalla “capa”, funziona quindi da prolessi di quanto accadrà successivamente. </a:t>
            </a:r>
          </a:p>
        </p:txBody>
      </p:sp>
    </p:spTree>
    <p:extLst>
      <p:ext uri="{BB962C8B-B14F-4D97-AF65-F5344CB8AC3E}">
        <p14:creationId xmlns:p14="http://schemas.microsoft.com/office/powerpoint/2010/main" val="28111113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716E4602-4E82-4F72-A7C3-5D0331C2304F}"/>
              </a:ext>
            </a:extLst>
          </p:cNvPr>
          <p:cNvSpPr txBox="1"/>
          <p:nvPr/>
        </p:nvSpPr>
        <p:spPr>
          <a:xfrm>
            <a:off x="585394" y="1535839"/>
            <a:ext cx="8688608" cy="4351256"/>
          </a:xfrm>
          <a:prstGeom prst="rect">
            <a:avLst/>
          </a:prstGeom>
          <a:noFill/>
        </p:spPr>
        <p:txBody>
          <a:bodyPr wrap="square">
            <a:spAutoFit/>
          </a:bodyPr>
          <a:lstStyle/>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Le azioni di don Juan alterano l’ordine delle cose, ma le sue macchinazioni non sono ancora terminate, dato che mentre si dirige 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Lebrija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meta del suo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esilio,avrà</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occasione per ordire un altro inganno. Una serie di elementi ha funzione di premonizione: la musica che introduce un tema ambiguo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Sol de Abril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(segno del Toro) = Fuoco + luce;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canción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bodas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(Toro); Luna calante = corna]; si ripetono gli stessi motivi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dice “temo muerte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vil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estos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villanos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don Juan ripete uno dei motivi prolettici,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buenos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ojos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blancas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manos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ellos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abraso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2000" b="1" dirty="0" err="1">
                <a:effectLst/>
                <a:latin typeface="Times New Roman" panose="02020603050405020304" pitchFamily="18" charset="0"/>
                <a:ea typeface="Calibri" panose="020F0502020204030204" pitchFamily="34" charset="0"/>
                <a:cs typeface="Times New Roman" panose="02020603050405020304" pitchFamily="18" charset="0"/>
              </a:rPr>
              <a:t>quemo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conclusione di questa nuova avventura è differita però al III atto. Nella I scena figura, infatti,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lo sposo, attanagliato dalla gelosia a causa della burla del cibo di don Juan, presagio di quella notturna. Risulta interessante che l’autore conceda a questo personaggio un lungo monologo, in cui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fa notare come, in un mondo di cavalieri che non assolvono ai propri obblighi, lui abbia una condizione molto più umana e sia molto più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honrado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 suo antagonista. </a:t>
            </a:r>
          </a:p>
        </p:txBody>
      </p:sp>
    </p:spTree>
    <p:extLst>
      <p:ext uri="{BB962C8B-B14F-4D97-AF65-F5344CB8AC3E}">
        <p14:creationId xmlns:p14="http://schemas.microsoft.com/office/powerpoint/2010/main" val="1162995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A45AB5-14B0-4B9C-B5A6-88E146BA609C}"/>
              </a:ext>
            </a:extLst>
          </p:cNvPr>
          <p:cNvSpPr>
            <a:spLocks noGrp="1"/>
          </p:cNvSpPr>
          <p:nvPr>
            <p:ph type="title"/>
          </p:nvPr>
        </p:nvSpPr>
        <p:spPr>
          <a:xfrm>
            <a:off x="677334" y="609600"/>
            <a:ext cx="8596668" cy="748683"/>
          </a:xfrm>
        </p:spPr>
        <p:txBody>
          <a:bodyPr/>
          <a:lstStyle/>
          <a:p>
            <a:r>
              <a:rPr lang="it-IT" b="1" dirty="0"/>
              <a:t>SINTESI</a:t>
            </a:r>
          </a:p>
        </p:txBody>
      </p:sp>
      <p:sp>
        <p:nvSpPr>
          <p:cNvPr id="3" name="Segnaposto contenuto 2">
            <a:extLst>
              <a:ext uri="{FF2B5EF4-FFF2-40B4-BE49-F238E27FC236}">
                <a16:creationId xmlns:a16="http://schemas.microsoft.com/office/drawing/2014/main" id="{7F24DDA8-5C23-4406-BFA6-7C0E893CC64A}"/>
              </a:ext>
            </a:extLst>
          </p:cNvPr>
          <p:cNvSpPr>
            <a:spLocks noGrp="1"/>
          </p:cNvSpPr>
          <p:nvPr>
            <p:ph idx="1"/>
          </p:nvPr>
        </p:nvSpPr>
        <p:spPr>
          <a:xfrm>
            <a:off x="677334" y="1358283"/>
            <a:ext cx="8596668" cy="4683079"/>
          </a:xfrm>
        </p:spPr>
        <p:txBody>
          <a:bodyPr>
            <a:normAutofit fontScale="92500" lnSpcReduction="100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 fatti raccontati trascorrono nel XIV secolo, ma gli atteggiamenti e i tipi rimandano a personaggi della contemporaneità dell’autore. Un esempio è l’elogio alla città di Lisbona, “la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mayor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ciudad</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che Filippo III aveva ereditato insieme al Portogallo. Altri legami con la società contemporanea sono le burle e gli inganni di cui danno conto gli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Avisos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Pellicer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ma anche le maldicenze, reali o inventate,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Góngora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Quevedo, ma anche le cronache e i racconti di una Siviglia favolosa e magica, porto e porta per le Indie. </a:t>
            </a:r>
          </a:p>
          <a:p>
            <a:pPr marL="0" indent="0" algn="just">
              <a:buNone/>
            </a:pPr>
            <a:r>
              <a:rPr lang="it-IT" sz="2400" dirty="0">
                <a:effectLst/>
              </a:rPr>
              <a:t>	</a:t>
            </a:r>
            <a:r>
              <a:rPr lang="it-IT" sz="2400" dirty="0">
                <a:effectLst/>
                <a:latin typeface="Times New Roman" panose="02020603050405020304" pitchFamily="18" charset="0"/>
                <a:ea typeface="Calibri" panose="020F0502020204030204" pitchFamily="34" charset="0"/>
              </a:rPr>
              <a:t>Nella sua ricerca storia, il drammaturgo non è sempre fedele, si permette qualche licenza. Si pensi alla famiglia degli </a:t>
            </a:r>
            <a:r>
              <a:rPr lang="it-IT" sz="2400" dirty="0" err="1">
                <a:effectLst/>
                <a:latin typeface="Times New Roman" panose="02020603050405020304" pitchFamily="18" charset="0"/>
                <a:ea typeface="Calibri" panose="020F0502020204030204" pitchFamily="34" charset="0"/>
              </a:rPr>
              <a:t>Ulloa</a:t>
            </a:r>
            <a:r>
              <a:rPr lang="it-IT" sz="2400" dirty="0">
                <a:effectLst/>
                <a:latin typeface="Times New Roman" panose="02020603050405020304" pitchFamily="18" charset="0"/>
                <a:ea typeface="Calibri" panose="020F0502020204030204" pitchFamily="34" charset="0"/>
              </a:rPr>
              <a:t>, cui si percepisce un certo “</a:t>
            </a:r>
            <a:r>
              <a:rPr lang="it-IT" sz="2400" dirty="0" err="1">
                <a:effectLst/>
                <a:latin typeface="Times New Roman" panose="02020603050405020304" pitchFamily="18" charset="0"/>
                <a:ea typeface="Calibri" panose="020F0502020204030204" pitchFamily="34" charset="0"/>
              </a:rPr>
              <a:t>afecto</a:t>
            </a:r>
            <a:r>
              <a:rPr lang="it-IT" sz="2400" dirty="0">
                <a:effectLst/>
                <a:latin typeface="Times New Roman" panose="02020603050405020304" pitchFamily="18" charset="0"/>
                <a:ea typeface="Calibri" panose="020F0502020204030204" pitchFamily="34" charset="0"/>
              </a:rPr>
              <a:t>”, dato che è l’unico a elevarsi dalla morte per riscattare il suo onore e </a:t>
            </a:r>
            <a:r>
              <a:rPr lang="it-IT" sz="2400" dirty="0" err="1">
                <a:effectLst/>
                <a:latin typeface="Times New Roman" panose="02020603050405020304" pitchFamily="18" charset="0"/>
                <a:ea typeface="Calibri" panose="020F0502020204030204" pitchFamily="34" charset="0"/>
              </a:rPr>
              <a:t>doña</a:t>
            </a:r>
            <a:r>
              <a:rPr lang="it-IT" sz="2400" dirty="0">
                <a:effectLst/>
                <a:latin typeface="Times New Roman" panose="02020603050405020304" pitchFamily="18" charset="0"/>
                <a:ea typeface="Calibri" panose="020F0502020204030204" pitchFamily="34" charset="0"/>
              </a:rPr>
              <a:t> Ana è l’unica a non essere ingannata, poiché “</a:t>
            </a:r>
            <a:r>
              <a:rPr lang="it-IT" sz="2400" dirty="0" err="1">
                <a:effectLst/>
                <a:latin typeface="Times New Roman" panose="02020603050405020304" pitchFamily="18" charset="0"/>
                <a:ea typeface="Calibri" panose="020F0502020204030204" pitchFamily="34" charset="0"/>
              </a:rPr>
              <a:t>vio</a:t>
            </a:r>
            <a:r>
              <a:rPr lang="it-IT" sz="2400" dirty="0">
                <a:effectLst/>
                <a:latin typeface="Times New Roman" panose="02020603050405020304" pitchFamily="18" charset="0"/>
                <a:ea typeface="Calibri" panose="020F0502020204030204" pitchFamily="34" charset="0"/>
              </a:rPr>
              <a:t> </a:t>
            </a:r>
            <a:r>
              <a:rPr lang="it-IT" sz="2400" dirty="0" err="1">
                <a:effectLst/>
                <a:latin typeface="Times New Roman" panose="02020603050405020304" pitchFamily="18" charset="0"/>
                <a:ea typeface="Calibri" panose="020F0502020204030204" pitchFamily="34" charset="0"/>
              </a:rPr>
              <a:t>sus</a:t>
            </a:r>
            <a:r>
              <a:rPr lang="it-IT" sz="2400" dirty="0">
                <a:effectLst/>
                <a:latin typeface="Times New Roman" panose="02020603050405020304" pitchFamily="18" charset="0"/>
                <a:ea typeface="Calibri" panose="020F0502020204030204" pitchFamily="34" charset="0"/>
              </a:rPr>
              <a:t> </a:t>
            </a:r>
            <a:r>
              <a:rPr lang="it-IT" sz="2400" dirty="0" err="1">
                <a:effectLst/>
                <a:latin typeface="Times New Roman" panose="02020603050405020304" pitchFamily="18" charset="0"/>
                <a:ea typeface="Calibri" panose="020F0502020204030204" pitchFamily="34" charset="0"/>
              </a:rPr>
              <a:t>engaños</a:t>
            </a:r>
            <a:r>
              <a:rPr lang="it-IT" sz="2400" dirty="0">
                <a:effectLst/>
                <a:latin typeface="Times New Roman" panose="02020603050405020304" pitchFamily="18" charset="0"/>
                <a:ea typeface="Calibri" panose="020F0502020204030204" pitchFamily="34" charset="0"/>
              </a:rPr>
              <a:t> </a:t>
            </a:r>
            <a:r>
              <a:rPr lang="it-IT" sz="2400" dirty="0" err="1">
                <a:effectLst/>
                <a:latin typeface="Times New Roman" panose="02020603050405020304" pitchFamily="18" charset="0"/>
                <a:ea typeface="Calibri" panose="020F0502020204030204" pitchFamily="34" charset="0"/>
              </a:rPr>
              <a:t>antes</a:t>
            </a:r>
            <a:r>
              <a:rPr lang="it-IT" sz="2400" dirty="0">
                <a:effectLst/>
                <a:latin typeface="Times New Roman" panose="02020603050405020304" pitchFamily="18" charset="0"/>
                <a:ea typeface="Calibri" panose="020F0502020204030204" pitchFamily="34" charset="0"/>
              </a:rPr>
              <a:t>”.</a:t>
            </a:r>
            <a:endParaRPr lang="it-IT" sz="2400" dirty="0"/>
          </a:p>
        </p:txBody>
      </p:sp>
    </p:spTree>
    <p:extLst>
      <p:ext uri="{BB962C8B-B14F-4D97-AF65-F5344CB8AC3E}">
        <p14:creationId xmlns:p14="http://schemas.microsoft.com/office/powerpoint/2010/main" val="2360299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LA DRAMMATURGIA DELL’OPERA</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006731CF-D5BA-454D-9922-4680C825BC39}"/>
              </a:ext>
            </a:extLst>
          </p:cNvPr>
          <p:cNvSpPr txBox="1"/>
          <p:nvPr/>
        </p:nvSpPr>
        <p:spPr>
          <a:xfrm>
            <a:off x="578098" y="1509206"/>
            <a:ext cx="8795139" cy="4021935"/>
          </a:xfrm>
          <a:prstGeom prst="rect">
            <a:avLst/>
          </a:prstGeom>
          <a:noFill/>
        </p:spPr>
        <p:txBody>
          <a:bodyPr wrap="square">
            <a:spAutoFit/>
          </a:bodyPr>
          <a:lstStyle/>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L’inganno preparato da don Juan in questo caso mira a vincere le resistenze del padre della sposa, che acconsente all’idea di vedersi imparentato con un nobile e anche Aminta cede. Di nuovo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avverte don Juan che prima o poi dovrà pagare, con la morte. Anche Aminta presagisce una disgrazia. Don Juan elabora la sua menzogna intorno alla mancata validità di un matrimonio consumato e promette di compiere la sua promessa, in cui invoca un “morto” e la “divinità”, che sarà garante di quanto accadrà. </a:t>
            </a:r>
          </a:p>
          <a:p>
            <a:pPr indent="449580"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Mentre gli altri personaggi si recano a palazzo per ottenere giustizia, don Juan prepara il suo ultimo inganno, quello alla Statua, anticipato da costanti allusioni. I musicisti cantano un motivo continuamente ripetuto (“Tan largo me lo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don Juan decide di accettare l’invito a cena, mentre a palazzo si smantellano i suoi malfatti: il marchese viene liberato etc.</a:t>
            </a:r>
          </a:p>
        </p:txBody>
      </p:sp>
    </p:spTree>
    <p:extLst>
      <p:ext uri="{BB962C8B-B14F-4D97-AF65-F5344CB8AC3E}">
        <p14:creationId xmlns:p14="http://schemas.microsoft.com/office/powerpoint/2010/main" val="30055159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TIPOLOGIA DELLE SCENE</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3E5B7FB2-1F0C-4076-87E7-EF81189B2952}"/>
              </a:ext>
            </a:extLst>
          </p:cNvPr>
          <p:cNvSpPr txBox="1"/>
          <p:nvPr/>
        </p:nvSpPr>
        <p:spPr>
          <a:xfrm>
            <a:off x="408373" y="1739809"/>
            <a:ext cx="9028590" cy="4680577"/>
          </a:xfrm>
          <a:prstGeom prst="rect">
            <a:avLst/>
          </a:prstGeom>
          <a:noFill/>
        </p:spPr>
        <p:txBody>
          <a:bodyPr wrap="square">
            <a:spAutoFit/>
          </a:bodyPr>
          <a:lstStyle/>
          <a:p>
            <a:pPr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Nell’opera vengono impiegati due modalità metriche che risultano dominanti: il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redondilla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L’impiego di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romancillo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redondillas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copre l’80% della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Le variazioni rispetto a queste due tipologie di verso rispondono a funzioni drammatiche ben precise.</a:t>
            </a:r>
          </a:p>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Le forme in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vengono impiegate in distinti modi: nel I atto servono per il racconto. Don Pedro racconta al re di Napoli e successivamente a Octavio ciò che è successo (la sua versione) a Palazzo. Successivamente don Gonzalo racconta come è Lisbona con un lungo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la pescatrice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descrive come è la sua vita, i suoi sentimenti e il suo carattere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heptasílabos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 partire da questo momento l’uso del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non ha più carattere narrativo, ma drammatico. Alla fine della prima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jornada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lo usa per piangere il suo abbandono e esprimere il sentimento di disinganno. Nell’atto II, si usa di nuovo per la scena dell’arresto del marchese e per la seduzione di Aminta nel III. La drammaticità del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acquista pieno valore nel confronto finale tra la statua e don Juan. </a:t>
            </a:r>
          </a:p>
        </p:txBody>
      </p:sp>
    </p:spTree>
    <p:extLst>
      <p:ext uri="{BB962C8B-B14F-4D97-AF65-F5344CB8AC3E}">
        <p14:creationId xmlns:p14="http://schemas.microsoft.com/office/powerpoint/2010/main" val="22407757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364929"/>
            <a:ext cx="8596668" cy="784194"/>
          </a:xfrm>
        </p:spPr>
        <p:txBody>
          <a:bodyPr/>
          <a:lstStyle/>
          <a:p>
            <a:r>
              <a:rPr lang="it-IT" b="1" dirty="0"/>
              <a:t>TIPOLOGIA DELLE SCENE</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B5EEE222-00B8-4681-ADBD-901ECD7FBC63}"/>
              </a:ext>
            </a:extLst>
          </p:cNvPr>
          <p:cNvSpPr txBox="1"/>
          <p:nvPr/>
        </p:nvSpPr>
        <p:spPr>
          <a:xfrm>
            <a:off x="615190" y="1149123"/>
            <a:ext cx="8471104" cy="1323439"/>
          </a:xfrm>
          <a:prstGeom prst="rect">
            <a:avLst/>
          </a:prstGeom>
          <a:noFill/>
        </p:spPr>
        <p:txBody>
          <a:bodyPr wrap="square">
            <a:spAutoFit/>
          </a:bodyPr>
          <a:lstStyle/>
          <a:p>
            <a:pPr algn="just"/>
            <a:r>
              <a:rPr lang="it-IT" sz="2000" dirty="0">
                <a:effectLst/>
                <a:latin typeface="Times New Roman" panose="02020603050405020304" pitchFamily="18" charset="0"/>
                <a:ea typeface="Calibri" panose="020F0502020204030204" pitchFamily="34" charset="0"/>
              </a:rPr>
              <a:t>A partire dalla scena del </a:t>
            </a:r>
            <a:r>
              <a:rPr lang="it-IT" sz="2000" i="1" dirty="0" err="1">
                <a:effectLst/>
                <a:latin typeface="Times New Roman" panose="02020603050405020304" pitchFamily="18" charset="0"/>
                <a:ea typeface="Calibri" panose="020F0502020204030204" pitchFamily="34" charset="0"/>
              </a:rPr>
              <a:t>Comedador</a:t>
            </a:r>
            <a:r>
              <a:rPr lang="it-IT" sz="2000" dirty="0">
                <a:effectLst/>
                <a:latin typeface="Times New Roman" panose="02020603050405020304" pitchFamily="18" charset="0"/>
                <a:ea typeface="Calibri" panose="020F0502020204030204" pitchFamily="34" charset="0"/>
              </a:rPr>
              <a:t> nella locanda, dopo la fine della canzone con l’ultimo verso premonitore (“¡</a:t>
            </a:r>
            <a:r>
              <a:rPr lang="it-IT" sz="2000" dirty="0" err="1">
                <a:effectLst/>
                <a:latin typeface="Times New Roman" panose="02020603050405020304" pitchFamily="18" charset="0"/>
                <a:ea typeface="Calibri" panose="020F0502020204030204" pitchFamily="34" charset="0"/>
              </a:rPr>
              <a:t>que</a:t>
            </a:r>
            <a:r>
              <a:rPr lang="it-IT" sz="2000" dirty="0">
                <a:effectLst/>
                <a:latin typeface="Times New Roman" panose="02020603050405020304" pitchFamily="18" charset="0"/>
                <a:ea typeface="Calibri" panose="020F0502020204030204" pitchFamily="34" charset="0"/>
              </a:rPr>
              <a:t> largo me lo </a:t>
            </a:r>
            <a:r>
              <a:rPr lang="it-IT" sz="2000" dirty="0" err="1">
                <a:effectLst/>
                <a:latin typeface="Times New Roman" panose="02020603050405020304" pitchFamily="18" charset="0"/>
                <a:ea typeface="Calibri" panose="020F0502020204030204" pitchFamily="34" charset="0"/>
              </a:rPr>
              <a:t>fiáis</a:t>
            </a:r>
            <a:r>
              <a:rPr lang="it-IT" sz="2000" dirty="0">
                <a:effectLst/>
                <a:latin typeface="Times New Roman" panose="02020603050405020304" pitchFamily="18" charset="0"/>
                <a:ea typeface="Calibri" panose="020F0502020204030204" pitchFamily="34" charset="0"/>
              </a:rPr>
              <a:t>!), il </a:t>
            </a:r>
            <a:r>
              <a:rPr lang="it-IT" sz="2000" i="1" dirty="0">
                <a:effectLst/>
                <a:latin typeface="Times New Roman" panose="02020603050405020304" pitchFamily="18" charset="0"/>
                <a:ea typeface="Calibri" panose="020F0502020204030204" pitchFamily="34" charset="0"/>
              </a:rPr>
              <a:t>romance</a:t>
            </a:r>
            <a:r>
              <a:rPr lang="it-IT" sz="2000" dirty="0">
                <a:effectLst/>
                <a:latin typeface="Times New Roman" panose="02020603050405020304" pitchFamily="18" charset="0"/>
                <a:ea typeface="Calibri" panose="020F0502020204030204" pitchFamily="34" charset="0"/>
              </a:rPr>
              <a:t> costituisce la base della seconda metà del III atto, ossia la forma strofica alla quale è affidato lo scioglimento finale: </a:t>
            </a:r>
            <a:endParaRPr lang="it-IT" sz="2000" dirty="0"/>
          </a:p>
        </p:txBody>
      </p:sp>
      <p:graphicFrame>
        <p:nvGraphicFramePr>
          <p:cNvPr id="6" name="Tabella 5">
            <a:extLst>
              <a:ext uri="{FF2B5EF4-FFF2-40B4-BE49-F238E27FC236}">
                <a16:creationId xmlns:a16="http://schemas.microsoft.com/office/drawing/2014/main" id="{096825A5-4060-400C-8E05-B16812D7C40B}"/>
              </a:ext>
            </a:extLst>
          </p:cNvPr>
          <p:cNvGraphicFramePr>
            <a:graphicFrameLocks noGrp="1"/>
          </p:cNvGraphicFramePr>
          <p:nvPr>
            <p:extLst>
              <p:ext uri="{D42A27DB-BD31-4B8C-83A1-F6EECF244321}">
                <p14:modId xmlns:p14="http://schemas.microsoft.com/office/powerpoint/2010/main" val="2473879624"/>
              </p:ext>
            </p:extLst>
          </p:nvPr>
        </p:nvGraphicFramePr>
        <p:xfrm>
          <a:off x="1065320" y="2701918"/>
          <a:ext cx="7208667" cy="2119948"/>
        </p:xfrm>
        <a:graphic>
          <a:graphicData uri="http://schemas.openxmlformats.org/drawingml/2006/table">
            <a:tbl>
              <a:tblPr firstRow="1" firstCol="1" bandRow="1">
                <a:tableStyleId>{5C22544A-7EE6-4342-B048-85BDC9FD1C3A}</a:tableStyleId>
              </a:tblPr>
              <a:tblGrid>
                <a:gridCol w="5212156">
                  <a:extLst>
                    <a:ext uri="{9D8B030D-6E8A-4147-A177-3AD203B41FA5}">
                      <a16:colId xmlns:a16="http://schemas.microsoft.com/office/drawing/2014/main" val="1911699187"/>
                    </a:ext>
                  </a:extLst>
                </a:gridCol>
                <a:gridCol w="1996511">
                  <a:extLst>
                    <a:ext uri="{9D8B030D-6E8A-4147-A177-3AD203B41FA5}">
                      <a16:colId xmlns:a16="http://schemas.microsoft.com/office/drawing/2014/main" val="755321931"/>
                    </a:ext>
                  </a:extLst>
                </a:gridCol>
              </a:tblGrid>
              <a:tr h="0">
                <a:tc>
                  <a:txBody>
                    <a:bodyPr/>
                    <a:lstStyle/>
                    <a:p>
                      <a:pPr algn="just">
                        <a:lnSpc>
                          <a:spcPct val="107000"/>
                        </a:lnSpc>
                      </a:pPr>
                      <a:r>
                        <a:rPr lang="it-IT" sz="1800" dirty="0">
                          <a:effectLst/>
                        </a:rPr>
                        <a:t>Scena</a:t>
                      </a:r>
                      <a:r>
                        <a:rPr lang="it-IT" sz="1600" dirty="0">
                          <a:effectLst/>
                        </a:rPr>
                        <a:t> con la promessa di don Juan alla Statua e stretta di mano</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600">
                          <a:effectLst/>
                        </a:rPr>
                        <a:t>Romance</a:t>
                      </a:r>
                      <a:r>
                        <a:rPr lang="it-IT" sz="2400">
                          <a:effectLst/>
                        </a:rPr>
                        <a:t> </a:t>
                      </a:r>
                      <a:r>
                        <a:rPr lang="it-IT" sz="1600">
                          <a:effectLst/>
                        </a:rPr>
                        <a:t>(-ó)</a:t>
                      </a:r>
                      <a:endParaRPr lang="it-IT"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5327720"/>
                  </a:ext>
                </a:extLst>
              </a:tr>
              <a:tr h="0">
                <a:tc>
                  <a:txBody>
                    <a:bodyPr/>
                    <a:lstStyle/>
                    <a:p>
                      <a:pPr algn="just">
                        <a:lnSpc>
                          <a:spcPct val="107000"/>
                        </a:lnSpc>
                      </a:pPr>
                      <a:r>
                        <a:rPr lang="it-IT" sz="1600" dirty="0">
                          <a:effectLst/>
                        </a:rPr>
                        <a:t>Protesta di Octavio di fronte al re e al padre del </a:t>
                      </a:r>
                      <a:r>
                        <a:rPr lang="it-IT" sz="1600" dirty="0" err="1">
                          <a:effectLst/>
                        </a:rPr>
                        <a:t>Burlador</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600">
                          <a:effectLst/>
                        </a:rPr>
                        <a:t>Romance (a-a)</a:t>
                      </a:r>
                      <a:endParaRPr lang="it-IT"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4001623"/>
                  </a:ext>
                </a:extLst>
              </a:tr>
              <a:tr h="0">
                <a:tc>
                  <a:txBody>
                    <a:bodyPr/>
                    <a:lstStyle/>
                    <a:p>
                      <a:pPr algn="just">
                        <a:lnSpc>
                          <a:spcPct val="107000"/>
                        </a:lnSpc>
                      </a:pPr>
                      <a:r>
                        <a:rPr lang="it-IT" sz="1600" dirty="0">
                          <a:effectLst/>
                        </a:rPr>
                        <a:t>Nuovo incontro con la Statua e fine dell’opera, con potenziamento del tema cantato (“ni </a:t>
                      </a:r>
                      <a:r>
                        <a:rPr lang="it-IT" sz="1600" dirty="0" err="1">
                          <a:effectLst/>
                        </a:rPr>
                        <a:t>deuda</a:t>
                      </a:r>
                      <a:r>
                        <a:rPr lang="it-IT" sz="1600" dirty="0">
                          <a:effectLst/>
                        </a:rPr>
                        <a:t> </a:t>
                      </a:r>
                      <a:r>
                        <a:rPr lang="it-IT" sz="1600" dirty="0" err="1">
                          <a:effectLst/>
                        </a:rPr>
                        <a:t>que</a:t>
                      </a:r>
                      <a:r>
                        <a:rPr lang="it-IT" sz="1600" dirty="0">
                          <a:effectLst/>
                        </a:rPr>
                        <a:t> no se </a:t>
                      </a:r>
                      <a:r>
                        <a:rPr lang="it-IT" sz="1600" dirty="0" err="1">
                          <a:effectLst/>
                        </a:rPr>
                        <a:t>pague</a:t>
                      </a:r>
                      <a:r>
                        <a:rPr lang="it-IT" sz="1600" dirty="0">
                          <a:effectLst/>
                        </a:rPr>
                        <a:t>”, e del </a:t>
                      </a:r>
                      <a:r>
                        <a:rPr lang="it-IT" sz="1600" dirty="0" err="1">
                          <a:effectLst/>
                        </a:rPr>
                        <a:t>refrán</a:t>
                      </a:r>
                      <a:r>
                        <a:rPr lang="it-IT" sz="1600" dirty="0">
                          <a:effectLst/>
                        </a:rPr>
                        <a:t> (“</a:t>
                      </a:r>
                      <a:r>
                        <a:rPr lang="it-IT" sz="1600" dirty="0" err="1">
                          <a:effectLst/>
                        </a:rPr>
                        <a:t>quien</a:t>
                      </a:r>
                      <a:r>
                        <a:rPr lang="it-IT" sz="1600" dirty="0">
                          <a:effectLst/>
                        </a:rPr>
                        <a:t> tal </a:t>
                      </a:r>
                      <a:r>
                        <a:rPr lang="it-IT" sz="1600" dirty="0" err="1">
                          <a:effectLst/>
                        </a:rPr>
                        <a:t>hace</a:t>
                      </a:r>
                      <a:r>
                        <a:rPr lang="it-IT" sz="1600" dirty="0">
                          <a:effectLst/>
                        </a:rPr>
                        <a:t>, </a:t>
                      </a:r>
                      <a:r>
                        <a:rPr lang="it-IT" sz="1600" dirty="0" err="1">
                          <a:effectLst/>
                        </a:rPr>
                        <a:t>que</a:t>
                      </a:r>
                      <a:r>
                        <a:rPr lang="it-IT" sz="1600" dirty="0">
                          <a:effectLst/>
                        </a:rPr>
                        <a:t> tal </a:t>
                      </a:r>
                      <a:r>
                        <a:rPr lang="it-IT" sz="1600" dirty="0" err="1">
                          <a:effectLst/>
                        </a:rPr>
                        <a:t>pague</a:t>
                      </a:r>
                      <a:r>
                        <a:rPr lang="it-IT" sz="1600" dirty="0">
                          <a:effectLst/>
                        </a:rPr>
                        <a:t>”)</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600" dirty="0">
                          <a:effectLst/>
                        </a:rPr>
                        <a:t>Romance (a-e)</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675552"/>
                  </a:ext>
                </a:extLst>
              </a:tr>
            </a:tbl>
          </a:graphicData>
        </a:graphic>
      </p:graphicFrame>
      <p:sp>
        <p:nvSpPr>
          <p:cNvPr id="8" name="CasellaDiTesto 7">
            <a:extLst>
              <a:ext uri="{FF2B5EF4-FFF2-40B4-BE49-F238E27FC236}">
                <a16:creationId xmlns:a16="http://schemas.microsoft.com/office/drawing/2014/main" id="{6CFE3383-C986-40CB-BF3A-143CA0E888DB}"/>
              </a:ext>
            </a:extLst>
          </p:cNvPr>
          <p:cNvSpPr txBox="1"/>
          <p:nvPr/>
        </p:nvSpPr>
        <p:spPr>
          <a:xfrm>
            <a:off x="677334" y="5058661"/>
            <a:ext cx="8315746" cy="1239057"/>
          </a:xfrm>
          <a:prstGeom prst="rect">
            <a:avLst/>
          </a:prstGeom>
          <a:noFill/>
        </p:spPr>
        <p:txBody>
          <a:bodyPr wrap="square">
            <a:spAutoFit/>
          </a:bodyPr>
          <a:lstStyle/>
          <a:p>
            <a:pPr algn="just">
              <a:lnSpc>
                <a:spcPct val="107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Sembrerebbe, quindi, che il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romance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sia impiegato per legare le scene di seduzione con quelle del castigo e che la musica sia strettamente relazionata a questo aspetto.</a:t>
            </a:r>
          </a:p>
          <a:p>
            <a:r>
              <a:rPr lang="it-IT" dirty="0">
                <a:effectLst/>
              </a:rPr>
              <a:t>	</a:t>
            </a:r>
            <a:r>
              <a:rPr lang="it-IT" sz="1800" dirty="0">
                <a:effectLst/>
                <a:latin typeface="Times New Roman" panose="02020603050405020304" pitchFamily="18" charset="0"/>
                <a:ea typeface="Calibri" panose="020F0502020204030204" pitchFamily="34" charset="0"/>
              </a:rPr>
              <a:t>Lo sviluppo della storia nei suoi aspetti generali, invece, è veicolato dall’uso della </a:t>
            </a:r>
            <a:r>
              <a:rPr lang="it-IT" sz="1800" i="1" dirty="0" err="1">
                <a:effectLst/>
                <a:latin typeface="Times New Roman" panose="02020603050405020304" pitchFamily="18" charset="0"/>
                <a:ea typeface="Calibri" panose="020F0502020204030204" pitchFamily="34" charset="0"/>
              </a:rPr>
              <a:t>redondilla</a:t>
            </a:r>
            <a:r>
              <a:rPr lang="it-IT" sz="1800" i="1" dirty="0">
                <a:effectLst/>
                <a:latin typeface="Times New Roman" panose="02020603050405020304" pitchFamily="18" charset="0"/>
                <a:ea typeface="Calibri" panose="020F0502020204030204" pitchFamily="34" charset="0"/>
              </a:rPr>
              <a:t>. </a:t>
            </a:r>
            <a:endParaRPr lang="it-IT" dirty="0"/>
          </a:p>
        </p:txBody>
      </p:sp>
    </p:spTree>
    <p:extLst>
      <p:ext uri="{BB962C8B-B14F-4D97-AF65-F5344CB8AC3E}">
        <p14:creationId xmlns:p14="http://schemas.microsoft.com/office/powerpoint/2010/main" val="38615119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TIPOLOGIA DELLE SCENE</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D12017F0-AA02-40CD-9532-735CE0796545}"/>
              </a:ext>
            </a:extLst>
          </p:cNvPr>
          <p:cNvSpPr txBox="1"/>
          <p:nvPr/>
        </p:nvSpPr>
        <p:spPr>
          <a:xfrm>
            <a:off x="535291" y="1270335"/>
            <a:ext cx="8596667" cy="5009898"/>
          </a:xfrm>
          <a:prstGeom prst="rect">
            <a:avLst/>
          </a:prstGeom>
          <a:noFill/>
        </p:spPr>
        <p:txBody>
          <a:bodyPr wrap="square">
            <a:spAutoFit/>
          </a:bodyPr>
          <a:lstStyle/>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Anche in questo caso, le variazioni allo schema appaiono molto interessanti:</a:t>
            </a:r>
          </a:p>
          <a:p>
            <a:pPr marL="342900" lvl="0" indent="-342900" algn="just">
              <a:lnSpc>
                <a:spcPct val="107000"/>
              </a:lnSpc>
              <a:buFont typeface="Wingdings" panose="05000000000000000000" pitchFamily="2" charset="2"/>
              <a:buChar char=""/>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 tre passai scritti in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décimas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corrispondono ai lamenti di amanti ingannati (Octavio nel I atto,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nel II e Mota nel III). Anche se gli interlocutori variano in ogni scena (Don Pedro – don Juan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Aminta – padre di don Juan), 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décima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come consigliava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Lope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impiegata nei lamenti delle vittime, sia come memoria sia come premonizione.</a:t>
            </a:r>
          </a:p>
          <a:p>
            <a:pPr marL="342900" lvl="0" indent="-342900" algn="just">
              <a:lnSpc>
                <a:spcPct val="107000"/>
              </a:lnSpc>
              <a:buFont typeface="Wingdings" panose="05000000000000000000" pitchFamily="2" charset="2"/>
              <a:buChar char=""/>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Gli endecasillabi (sciolti, in forma di sonetto o ottava reale) si impiegano in scene in cui appaiono i re di Napoli o Castiglia.</a:t>
            </a:r>
          </a:p>
          <a:p>
            <a:pPr marL="342900" lvl="0" indent="-342900" algn="just">
              <a:lnSpc>
                <a:spcPct val="107000"/>
              </a:lnSpc>
              <a:buFont typeface="Wingdings" panose="05000000000000000000" pitchFamily="2" charset="2"/>
              <a:buChar char=""/>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forma strofica mista, sestina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alirada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(combinazione di endecasillabi e settenari) è usata nella scena dell’incontro tra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Isabela.</a:t>
            </a:r>
          </a:p>
          <a:p>
            <a:pPr marL="342900" lvl="0" indent="-342900" algn="just">
              <a:lnSpc>
                <a:spcPct val="107000"/>
              </a:lnSpc>
              <a:buFont typeface="Wingdings" panose="05000000000000000000" pitchFamily="2" charset="2"/>
              <a:buChar char=""/>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 versi con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estribillo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vuelta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canción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servo per la scena epitalamica;</a:t>
            </a:r>
          </a:p>
          <a:p>
            <a:pPr marL="342900" lvl="0" indent="-342900" algn="just">
              <a:lnSpc>
                <a:spcPct val="107000"/>
              </a:lnSpc>
              <a:buFont typeface="Wingdings" panose="05000000000000000000" pitchFamily="2" charset="2"/>
              <a:buChar char=""/>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 due passi in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quintillas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 III atto hanno in comune il fatto di far intervenire personaggi di due tipologie: padrone e servo (don Juan 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o nobile e rustico (Octavio 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Quindi 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quintilla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impiegata per esprimere il contrasto sociale.</a:t>
            </a:r>
          </a:p>
        </p:txBody>
      </p:sp>
    </p:spTree>
    <p:extLst>
      <p:ext uri="{BB962C8B-B14F-4D97-AF65-F5344CB8AC3E}">
        <p14:creationId xmlns:p14="http://schemas.microsoft.com/office/powerpoint/2010/main" val="1181192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a:t>TIPOLOGIA DELLE SCENE</a:t>
            </a:r>
            <a:endParaRPr lang="it-IT" b="1" dirty="0"/>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graphicFrame>
        <p:nvGraphicFramePr>
          <p:cNvPr id="4" name="Tabella 3">
            <a:extLst>
              <a:ext uri="{FF2B5EF4-FFF2-40B4-BE49-F238E27FC236}">
                <a16:creationId xmlns:a16="http://schemas.microsoft.com/office/drawing/2014/main" id="{0FB5AB6F-11BA-49AB-867E-1DCEEE1B8423}"/>
              </a:ext>
            </a:extLst>
          </p:cNvPr>
          <p:cNvGraphicFramePr>
            <a:graphicFrameLocks noGrp="1"/>
          </p:cNvGraphicFramePr>
          <p:nvPr>
            <p:extLst>
              <p:ext uri="{D42A27DB-BD31-4B8C-83A1-F6EECF244321}">
                <p14:modId xmlns:p14="http://schemas.microsoft.com/office/powerpoint/2010/main" val="524565132"/>
              </p:ext>
            </p:extLst>
          </p:nvPr>
        </p:nvGraphicFramePr>
        <p:xfrm>
          <a:off x="570355" y="1461534"/>
          <a:ext cx="8810625" cy="4305300"/>
        </p:xfrm>
        <a:graphic>
          <a:graphicData uri="http://schemas.openxmlformats.org/drawingml/2006/table">
            <a:tbl>
              <a:tblPr firstRow="1" firstCol="1" bandRow="1">
                <a:tableStyleId>{5C22544A-7EE6-4342-B048-85BDC9FD1C3A}</a:tableStyleId>
              </a:tblPr>
              <a:tblGrid>
                <a:gridCol w="904123">
                  <a:extLst>
                    <a:ext uri="{9D8B030D-6E8A-4147-A177-3AD203B41FA5}">
                      <a16:colId xmlns:a16="http://schemas.microsoft.com/office/drawing/2014/main" val="3524227995"/>
                    </a:ext>
                  </a:extLst>
                </a:gridCol>
                <a:gridCol w="5966481">
                  <a:extLst>
                    <a:ext uri="{9D8B030D-6E8A-4147-A177-3AD203B41FA5}">
                      <a16:colId xmlns:a16="http://schemas.microsoft.com/office/drawing/2014/main" val="3810814818"/>
                    </a:ext>
                  </a:extLst>
                </a:gridCol>
                <a:gridCol w="1940021">
                  <a:extLst>
                    <a:ext uri="{9D8B030D-6E8A-4147-A177-3AD203B41FA5}">
                      <a16:colId xmlns:a16="http://schemas.microsoft.com/office/drawing/2014/main" val="2243647518"/>
                    </a:ext>
                  </a:extLst>
                </a:gridCol>
              </a:tblGrid>
              <a:tr h="0">
                <a:tc>
                  <a:txBody>
                    <a:bodyPr/>
                    <a:lstStyle/>
                    <a:p>
                      <a:pPr algn="r">
                        <a:lnSpc>
                          <a:spcPct val="107000"/>
                        </a:lnSpc>
                      </a:pPr>
                      <a:r>
                        <a:rPr lang="it-IT" sz="1100" dirty="0">
                          <a:effectLst/>
                          <a:latin typeface="Times New Roman" panose="02020603050405020304" pitchFamily="18" charset="0"/>
                          <a:cs typeface="Times New Roman" panose="02020603050405020304" pitchFamily="18" charset="0"/>
                        </a:rPr>
                        <a:t>Atto I</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100" dirty="0">
                          <a:effectLst/>
                          <a:latin typeface="Times New Roman" panose="02020603050405020304" pitchFamily="18" charset="0"/>
                          <a:cs typeface="Times New Roman" panose="02020603050405020304" pitchFamily="18" charset="0"/>
                        </a:rPr>
                        <a:t>Monologo di </a:t>
                      </a:r>
                      <a:r>
                        <a:rPr lang="it-IT" sz="1100" dirty="0" err="1">
                          <a:effectLst/>
                          <a:latin typeface="Times New Roman" panose="02020603050405020304" pitchFamily="18" charset="0"/>
                          <a:cs typeface="Times New Roman" panose="02020603050405020304" pitchFamily="18" charset="0"/>
                        </a:rPr>
                        <a:t>Tisbea</a:t>
                      </a:r>
                      <a:r>
                        <a:rPr lang="it-IT" sz="1100" dirty="0">
                          <a:effectLst/>
                          <a:latin typeface="Times New Roman" panose="02020603050405020304" pitchFamily="18" charset="0"/>
                          <a:cs typeface="Times New Roman" panose="02020603050405020304" pitchFamily="18" charset="0"/>
                        </a:rPr>
                        <a:t> in </a:t>
                      </a:r>
                      <a:r>
                        <a:rPr lang="it-IT" sz="1100" dirty="0" err="1">
                          <a:effectLst/>
                          <a:latin typeface="Times New Roman" panose="02020603050405020304" pitchFamily="18" charset="0"/>
                          <a:cs typeface="Times New Roman" panose="02020603050405020304" pitchFamily="18" charset="0"/>
                        </a:rPr>
                        <a:t>romancillo</a:t>
                      </a:r>
                      <a:r>
                        <a:rPr lang="it-IT" sz="1100" dirty="0">
                          <a:effectLst/>
                          <a:latin typeface="Times New Roman" panose="02020603050405020304" pitchFamily="18" charset="0"/>
                          <a:cs typeface="Times New Roman" panose="02020603050405020304" pitchFamily="18" charset="0"/>
                        </a:rPr>
                        <a:t>.</a:t>
                      </a:r>
                      <a:endParaRPr lang="it-IT" sz="2000" dirty="0">
                        <a:effectLst/>
                        <a:latin typeface="Times New Roman" panose="02020603050405020304" pitchFamily="18" charset="0"/>
                        <a:cs typeface="Times New Roman" panose="02020603050405020304" pitchFamily="18" charset="0"/>
                      </a:endParaRPr>
                    </a:p>
                    <a:p>
                      <a:pPr algn="just">
                        <a:lnSpc>
                          <a:spcPct val="107000"/>
                        </a:lnSpc>
                      </a:pPr>
                      <a:r>
                        <a:rPr lang="it-IT" sz="1100" dirty="0">
                          <a:effectLst/>
                          <a:latin typeface="Times New Roman" panose="02020603050405020304" pitchFamily="18" charset="0"/>
                          <a:cs typeface="Times New Roman" panose="02020603050405020304" pitchFamily="18" charset="0"/>
                        </a:rPr>
                        <a:t>Discorso di </a:t>
                      </a:r>
                      <a:r>
                        <a:rPr lang="it-IT" sz="1100" dirty="0" err="1">
                          <a:effectLst/>
                          <a:latin typeface="Times New Roman" panose="02020603050405020304" pitchFamily="18" charset="0"/>
                          <a:cs typeface="Times New Roman" panose="02020603050405020304" pitchFamily="18" charset="0"/>
                        </a:rPr>
                        <a:t>Tisbea</a:t>
                      </a:r>
                      <a:r>
                        <a:rPr lang="it-IT" sz="1100" dirty="0">
                          <a:effectLst/>
                          <a:latin typeface="Times New Roman" panose="02020603050405020304" pitchFamily="18" charset="0"/>
                          <a:cs typeface="Times New Roman" panose="02020603050405020304" pitchFamily="18" charset="0"/>
                        </a:rPr>
                        <a:t> (quasi un monologo alla fine del I atto) in romance </a:t>
                      </a:r>
                      <a:r>
                        <a:rPr lang="it-IT" sz="1100" dirty="0" err="1">
                          <a:effectLst/>
                          <a:latin typeface="Times New Roman" panose="02020603050405020304" pitchFamily="18" charset="0"/>
                          <a:cs typeface="Times New Roman" panose="02020603050405020304" pitchFamily="18" charset="0"/>
                        </a:rPr>
                        <a:t>ottosillabico</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100">
                          <a:effectLst/>
                          <a:latin typeface="Times New Roman" panose="02020603050405020304" pitchFamily="18" charset="0"/>
                          <a:cs typeface="Times New Roman" panose="02020603050405020304" pitchFamily="18" charset="0"/>
                        </a:rPr>
                        <a:t>= lirico-narrativo</a:t>
                      </a:r>
                      <a:endParaRPr lang="it-IT" sz="2000">
                        <a:effectLst/>
                        <a:latin typeface="Times New Roman" panose="02020603050405020304" pitchFamily="18" charset="0"/>
                        <a:cs typeface="Times New Roman" panose="02020603050405020304" pitchFamily="18" charset="0"/>
                      </a:endParaRPr>
                    </a:p>
                    <a:p>
                      <a:pPr algn="just">
                        <a:lnSpc>
                          <a:spcPct val="107000"/>
                        </a:lnSpc>
                      </a:pPr>
                      <a:r>
                        <a:rPr lang="it-IT" sz="1100">
                          <a:effectLst/>
                          <a:latin typeface="Times New Roman" panose="02020603050405020304" pitchFamily="18" charset="0"/>
                          <a:cs typeface="Times New Roman" panose="02020603050405020304" pitchFamily="18" charset="0"/>
                        </a:rPr>
                        <a:t>= drammatico</a:t>
                      </a:r>
                      <a:endParaRPr lang="it-IT"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5779205"/>
                  </a:ext>
                </a:extLst>
              </a:tr>
              <a:tr h="75628">
                <a:tc>
                  <a:txBody>
                    <a:bodyPr/>
                    <a:lstStyle/>
                    <a:p>
                      <a:pPr algn="r">
                        <a:lnSpc>
                          <a:spcPct val="107000"/>
                        </a:lnSpc>
                      </a:pPr>
                      <a:r>
                        <a:rPr lang="it-IT" sz="1100">
                          <a:effectLst/>
                          <a:latin typeface="Times New Roman" panose="02020603050405020304" pitchFamily="18" charset="0"/>
                          <a:cs typeface="Times New Roman" panose="02020603050405020304" pitchFamily="18" charset="0"/>
                        </a:rPr>
                        <a:t>Atto II</a:t>
                      </a:r>
                      <a:endParaRPr lang="it-IT"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100" dirty="0">
                          <a:effectLst/>
                          <a:latin typeface="Times New Roman" panose="02020603050405020304" pitchFamily="18" charset="0"/>
                          <a:cs typeface="Times New Roman" panose="02020603050405020304" pitchFamily="18" charset="0"/>
                        </a:rPr>
                        <a:t>Primo monologo di don Juan dopo aver ricevuto il biglietto di </a:t>
                      </a:r>
                      <a:r>
                        <a:rPr lang="it-IT" sz="1100" dirty="0" err="1">
                          <a:effectLst/>
                          <a:latin typeface="Times New Roman" panose="02020603050405020304" pitchFamily="18" charset="0"/>
                          <a:cs typeface="Times New Roman" panose="02020603050405020304" pitchFamily="18" charset="0"/>
                        </a:rPr>
                        <a:t>doña</a:t>
                      </a:r>
                      <a:r>
                        <a:rPr lang="it-IT" sz="1100" dirty="0">
                          <a:effectLst/>
                          <a:latin typeface="Times New Roman" panose="02020603050405020304" pitchFamily="18" charset="0"/>
                          <a:cs typeface="Times New Roman" panose="02020603050405020304" pitchFamily="18" charset="0"/>
                        </a:rPr>
                        <a:t> Ana.</a:t>
                      </a:r>
                      <a:endParaRPr lang="it-IT" sz="2000" dirty="0">
                        <a:effectLst/>
                        <a:latin typeface="Times New Roman" panose="02020603050405020304" pitchFamily="18" charset="0"/>
                        <a:cs typeface="Times New Roman" panose="02020603050405020304" pitchFamily="18" charset="0"/>
                      </a:endParaRPr>
                    </a:p>
                    <a:p>
                      <a:pPr algn="just">
                        <a:lnSpc>
                          <a:spcPct val="107000"/>
                        </a:lnSpc>
                      </a:pPr>
                      <a:r>
                        <a:rPr lang="it-IT" sz="1100" dirty="0">
                          <a:effectLst/>
                          <a:latin typeface="Times New Roman" panose="02020603050405020304" pitchFamily="18" charset="0"/>
                          <a:cs typeface="Times New Roman" panose="02020603050405020304" pitchFamily="18" charset="0"/>
                        </a:rPr>
                        <a:t>Breve monologo di Mota dopo la morte del </a:t>
                      </a:r>
                      <a:r>
                        <a:rPr lang="it-IT" sz="1100" dirty="0" err="1">
                          <a:effectLst/>
                          <a:latin typeface="Times New Roman" panose="02020603050405020304" pitchFamily="18" charset="0"/>
                          <a:cs typeface="Times New Roman" panose="02020603050405020304" pitchFamily="18" charset="0"/>
                        </a:rPr>
                        <a:t>Comedador</a:t>
                      </a:r>
                      <a:r>
                        <a:rPr lang="it-IT" sz="1100" dirty="0">
                          <a:effectLst/>
                          <a:latin typeface="Times New Roman" panose="02020603050405020304" pitchFamily="18" charset="0"/>
                          <a:cs typeface="Times New Roman" panose="02020603050405020304" pitchFamily="18" charset="0"/>
                        </a:rPr>
                        <a:t>, scaturito dal suo arresto .</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100" dirty="0">
                          <a:effectLst/>
                          <a:latin typeface="Times New Roman" panose="02020603050405020304" pitchFamily="18" charset="0"/>
                          <a:cs typeface="Times New Roman" panose="02020603050405020304" pitchFamily="18" charset="0"/>
                        </a:rPr>
                        <a:t> 11 </a:t>
                      </a:r>
                      <a:r>
                        <a:rPr lang="it-IT" sz="1100" dirty="0" err="1">
                          <a:effectLst/>
                          <a:latin typeface="Times New Roman" panose="02020603050405020304" pitchFamily="18" charset="0"/>
                          <a:cs typeface="Times New Roman" panose="02020603050405020304" pitchFamily="18" charset="0"/>
                        </a:rPr>
                        <a:t>redondillas</a:t>
                      </a:r>
                      <a:r>
                        <a:rPr lang="it-IT" sz="1100" dirty="0">
                          <a:effectLst/>
                          <a:latin typeface="Times New Roman" panose="02020603050405020304" pitchFamily="18" charset="0"/>
                          <a:cs typeface="Times New Roman" panose="02020603050405020304" pitchFamily="18" charset="0"/>
                        </a:rPr>
                        <a:t> + biglietto</a:t>
                      </a:r>
                    </a:p>
                    <a:p>
                      <a:pPr algn="just">
                        <a:lnSpc>
                          <a:spcPct val="107000"/>
                        </a:lnSpc>
                      </a:pPr>
                      <a:r>
                        <a:rPr lang="it-IT" sz="1100" dirty="0">
                          <a:effectLst/>
                          <a:latin typeface="Times New Roman" panose="02020603050405020304" pitchFamily="18" charset="0"/>
                          <a:ea typeface="Calibri" panose="020F0502020204030204" pitchFamily="34" charset="0"/>
                          <a:cs typeface="Times New Roman" panose="02020603050405020304" pitchFamily="18" charset="0"/>
                        </a:rPr>
                        <a:t>romance</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7055027"/>
                  </a:ext>
                </a:extLst>
              </a:tr>
              <a:tr h="0">
                <a:tc>
                  <a:txBody>
                    <a:bodyPr/>
                    <a:lstStyle/>
                    <a:p>
                      <a:pPr algn="r">
                        <a:lnSpc>
                          <a:spcPct val="107000"/>
                        </a:lnSpc>
                      </a:pPr>
                      <a:r>
                        <a:rPr lang="it-IT" sz="1100">
                          <a:effectLst/>
                          <a:latin typeface="Times New Roman" panose="02020603050405020304" pitchFamily="18" charset="0"/>
                          <a:cs typeface="Times New Roman" panose="02020603050405020304" pitchFamily="18" charset="0"/>
                        </a:rPr>
                        <a:t>Atto III</a:t>
                      </a:r>
                      <a:endParaRPr lang="it-IT"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100" dirty="0">
                          <a:effectLst/>
                          <a:latin typeface="Times New Roman" panose="02020603050405020304" pitchFamily="18" charset="0"/>
                          <a:cs typeface="Times New Roman" panose="02020603050405020304" pitchFamily="18" charset="0"/>
                        </a:rPr>
                        <a:t>Monologo iniziale di </a:t>
                      </a:r>
                      <a:r>
                        <a:rPr lang="it-IT" sz="1100" dirty="0" err="1">
                          <a:effectLst/>
                          <a:latin typeface="Times New Roman" panose="02020603050405020304" pitchFamily="18" charset="0"/>
                          <a:cs typeface="Times New Roman" panose="02020603050405020304" pitchFamily="18" charset="0"/>
                        </a:rPr>
                        <a:t>Bartricio</a:t>
                      </a:r>
                      <a:r>
                        <a:rPr lang="it-IT" sz="1100" dirty="0">
                          <a:effectLst/>
                          <a:latin typeface="Times New Roman" panose="02020603050405020304" pitchFamily="18" charset="0"/>
                          <a:cs typeface="Times New Roman" panose="02020603050405020304" pitchFamily="18" charset="0"/>
                        </a:rPr>
                        <a:t> – dialogo </a:t>
                      </a:r>
                      <a:r>
                        <a:rPr lang="it-IT" sz="1100" dirty="0" err="1">
                          <a:effectLst/>
                          <a:latin typeface="Times New Roman" panose="02020603050405020304" pitchFamily="18" charset="0"/>
                          <a:cs typeface="Times New Roman" panose="02020603050405020304" pitchFamily="18" charset="0"/>
                        </a:rPr>
                        <a:t>Batricio</a:t>
                      </a:r>
                      <a:r>
                        <a:rPr lang="it-IT" sz="1100" dirty="0">
                          <a:effectLst/>
                          <a:latin typeface="Times New Roman" panose="02020603050405020304" pitchFamily="18" charset="0"/>
                          <a:cs typeface="Times New Roman" panose="02020603050405020304" pitchFamily="18" charset="0"/>
                        </a:rPr>
                        <a:t> don Juan – monologo don Juan (</a:t>
                      </a:r>
                      <a:r>
                        <a:rPr lang="it-IT" sz="1100" dirty="0" err="1">
                          <a:effectLst/>
                          <a:latin typeface="Times New Roman" panose="02020603050405020304" pitchFamily="18" charset="0"/>
                          <a:cs typeface="Times New Roman" panose="02020603050405020304" pitchFamily="18" charset="0"/>
                        </a:rPr>
                        <a:t>redondillas</a:t>
                      </a:r>
                      <a:r>
                        <a:rPr lang="it-IT" sz="1100" dirty="0">
                          <a:effectLst/>
                          <a:latin typeface="Times New Roman" panose="02020603050405020304" pitchFamily="18" charset="0"/>
                          <a:cs typeface="Times New Roman" panose="02020603050405020304" pitchFamily="18" charset="0"/>
                        </a:rPr>
                        <a:t>).</a:t>
                      </a:r>
                      <a:endParaRPr lang="it-IT" sz="2000" dirty="0">
                        <a:effectLst/>
                        <a:latin typeface="Times New Roman" panose="02020603050405020304" pitchFamily="18" charset="0"/>
                        <a:cs typeface="Times New Roman" panose="02020603050405020304" pitchFamily="18" charset="0"/>
                      </a:endParaRPr>
                    </a:p>
                    <a:p>
                      <a:pPr algn="just">
                        <a:lnSpc>
                          <a:spcPct val="107000"/>
                        </a:lnSpc>
                      </a:pPr>
                      <a:r>
                        <a:rPr lang="it-IT" sz="1100" dirty="0">
                          <a:effectLst/>
                          <a:latin typeface="Times New Roman" panose="02020603050405020304" pitchFamily="18" charset="0"/>
                          <a:cs typeface="Times New Roman" panose="02020603050405020304" pitchFamily="18" charset="0"/>
                        </a:rPr>
                        <a:t>La scena seguente è formata da 5 frammenti e il cambiamento di tono è dato dal primo, il dialogo tra Aminta e </a:t>
                      </a:r>
                      <a:r>
                        <a:rPr lang="it-IT" sz="1100" dirty="0" err="1">
                          <a:effectLst/>
                          <a:latin typeface="Times New Roman" panose="02020603050405020304" pitchFamily="18" charset="0"/>
                          <a:cs typeface="Times New Roman" panose="02020603050405020304" pitchFamily="18" charset="0"/>
                        </a:rPr>
                        <a:t>Belisa</a:t>
                      </a:r>
                      <a:r>
                        <a:rPr lang="it-IT" sz="1100" dirty="0">
                          <a:effectLst/>
                          <a:latin typeface="Times New Roman" panose="02020603050405020304" pitchFamily="18" charset="0"/>
                          <a:cs typeface="Times New Roman" panose="02020603050405020304" pitchFamily="18" charset="0"/>
                        </a:rPr>
                        <a:t>. Il tema “¿</a:t>
                      </a:r>
                      <a:r>
                        <a:rPr lang="it-IT" sz="1100" dirty="0" err="1">
                          <a:effectLst/>
                          <a:latin typeface="Times New Roman" panose="02020603050405020304" pitchFamily="18" charset="0"/>
                          <a:cs typeface="Times New Roman" panose="02020603050405020304" pitchFamily="18" charset="0"/>
                        </a:rPr>
                        <a:t>qué</a:t>
                      </a:r>
                      <a:r>
                        <a:rPr lang="it-IT" sz="1100" dirty="0">
                          <a:effectLst/>
                          <a:latin typeface="Times New Roman" panose="02020603050405020304" pitchFamily="18" charset="0"/>
                          <a:cs typeface="Times New Roman" panose="02020603050405020304" pitchFamily="18" charset="0"/>
                        </a:rPr>
                        <a:t> caballero es este </a:t>
                      </a:r>
                      <a:r>
                        <a:rPr lang="it-IT" sz="1100" dirty="0" err="1">
                          <a:effectLst/>
                          <a:latin typeface="Times New Roman" panose="02020603050405020304" pitchFamily="18" charset="0"/>
                          <a:cs typeface="Times New Roman" panose="02020603050405020304" pitchFamily="18" charset="0"/>
                        </a:rPr>
                        <a:t>que</a:t>
                      </a:r>
                      <a:r>
                        <a:rPr lang="it-IT" sz="1100" dirty="0">
                          <a:effectLst/>
                          <a:latin typeface="Times New Roman" panose="02020603050405020304" pitchFamily="18" charset="0"/>
                          <a:cs typeface="Times New Roman" panose="02020603050405020304" pitchFamily="18" charset="0"/>
                        </a:rPr>
                        <a:t> de mi </a:t>
                      </a:r>
                      <a:r>
                        <a:rPr lang="it-IT" sz="1100" dirty="0" err="1">
                          <a:effectLst/>
                          <a:latin typeface="Times New Roman" panose="02020603050405020304" pitchFamily="18" charset="0"/>
                          <a:cs typeface="Times New Roman" panose="02020603050405020304" pitchFamily="18" charset="0"/>
                        </a:rPr>
                        <a:t>esposo</a:t>
                      </a:r>
                      <a:r>
                        <a:rPr lang="it-IT" sz="1100" dirty="0">
                          <a:effectLst/>
                          <a:latin typeface="Times New Roman" panose="02020603050405020304" pitchFamily="18" charset="0"/>
                          <a:cs typeface="Times New Roman" panose="02020603050405020304" pitchFamily="18" charset="0"/>
                        </a:rPr>
                        <a:t> me priva?” è sviluppato con il </a:t>
                      </a:r>
                      <a:r>
                        <a:rPr lang="it-IT" sz="1100" i="1" dirty="0">
                          <a:effectLst/>
                          <a:latin typeface="Times New Roman" panose="02020603050405020304" pitchFamily="18" charset="0"/>
                          <a:cs typeface="Times New Roman" panose="02020603050405020304" pitchFamily="18" charset="0"/>
                        </a:rPr>
                        <a:t>romance</a:t>
                      </a:r>
                      <a:r>
                        <a:rPr lang="it-IT" sz="1100" dirty="0">
                          <a:effectLst/>
                          <a:latin typeface="Times New Roman" panose="02020603050405020304" pitchFamily="18" charset="0"/>
                          <a:cs typeface="Times New Roman" panose="02020603050405020304" pitchFamily="18" charset="0"/>
                        </a:rPr>
                        <a:t>. La sequenza è:</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Aminta, </a:t>
                      </a:r>
                      <a:r>
                        <a:rPr lang="it-IT" sz="1100" dirty="0" err="1">
                          <a:effectLst/>
                          <a:latin typeface="Times New Roman" panose="02020603050405020304" pitchFamily="18" charset="0"/>
                          <a:cs typeface="Times New Roman" panose="02020603050405020304" pitchFamily="18" charset="0"/>
                        </a:rPr>
                        <a:t>Belisa</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Don Juan, </a:t>
                      </a:r>
                      <a:r>
                        <a:rPr lang="it-IT" sz="1100" dirty="0" err="1">
                          <a:effectLst/>
                          <a:latin typeface="Times New Roman" panose="02020603050405020304" pitchFamily="18" charset="0"/>
                          <a:cs typeface="Times New Roman" panose="02020603050405020304" pitchFamily="18" charset="0"/>
                        </a:rPr>
                        <a:t>Gaseno</a:t>
                      </a:r>
                      <a:r>
                        <a:rPr lang="it-IT" sz="1100" dirty="0">
                          <a:effectLst/>
                          <a:latin typeface="Times New Roman" panose="02020603050405020304" pitchFamily="18" charset="0"/>
                          <a:cs typeface="Times New Roman" panose="02020603050405020304" pitchFamily="18" charset="0"/>
                        </a:rPr>
                        <a:t>, </a:t>
                      </a:r>
                      <a:r>
                        <a:rPr lang="it-IT" sz="1100" dirty="0" err="1">
                          <a:effectLst/>
                          <a:latin typeface="Times New Roman" panose="02020603050405020304" pitchFamily="18" charset="0"/>
                          <a:cs typeface="Times New Roman" panose="02020603050405020304" pitchFamily="18" charset="0"/>
                        </a:rPr>
                        <a:t>Catalinón</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Don Juan, </a:t>
                      </a:r>
                      <a:r>
                        <a:rPr lang="it-IT" sz="1100" dirty="0" err="1">
                          <a:effectLst/>
                          <a:latin typeface="Times New Roman" panose="02020603050405020304" pitchFamily="18" charset="0"/>
                          <a:cs typeface="Times New Roman" panose="02020603050405020304" pitchFamily="18" charset="0"/>
                        </a:rPr>
                        <a:t>Catalinón</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don Juan</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don Juan e Aminta</a:t>
                      </a:r>
                      <a:endParaRPr lang="it-IT" sz="2000" dirty="0">
                        <a:effectLst/>
                        <a:latin typeface="Times New Roman" panose="02020603050405020304" pitchFamily="18" charset="0"/>
                        <a:cs typeface="Times New Roman" panose="02020603050405020304" pitchFamily="18" charset="0"/>
                      </a:endParaRPr>
                    </a:p>
                    <a:p>
                      <a:pPr algn="just">
                        <a:lnSpc>
                          <a:spcPct val="107000"/>
                        </a:lnSpc>
                      </a:pPr>
                      <a:r>
                        <a:rPr lang="it-IT" sz="1100" dirty="0">
                          <a:effectLst/>
                          <a:latin typeface="Times New Roman" panose="02020603050405020304" pitchFamily="18" charset="0"/>
                          <a:cs typeface="Times New Roman" panose="02020603050405020304" pitchFamily="18" charset="0"/>
                        </a:rPr>
                        <a:t>Segue la scena tra </a:t>
                      </a:r>
                      <a:r>
                        <a:rPr lang="it-IT" sz="1100" dirty="0" err="1">
                          <a:effectLst/>
                          <a:latin typeface="Times New Roman" panose="02020603050405020304" pitchFamily="18" charset="0"/>
                          <a:cs typeface="Times New Roman" panose="02020603050405020304" pitchFamily="18" charset="0"/>
                        </a:rPr>
                        <a:t>Tisbea</a:t>
                      </a:r>
                      <a:r>
                        <a:rPr lang="it-IT" sz="1100" dirty="0">
                          <a:effectLst/>
                          <a:latin typeface="Times New Roman" panose="02020603050405020304" pitchFamily="18" charset="0"/>
                          <a:cs typeface="Times New Roman" panose="02020603050405020304" pitchFamily="18" charset="0"/>
                        </a:rPr>
                        <a:t> e Isabela, con due sequenze:</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Fabio-Isabela e Isabela-</a:t>
                      </a:r>
                      <a:r>
                        <a:rPr lang="it-IT" sz="1100" dirty="0" err="1">
                          <a:effectLst/>
                          <a:latin typeface="Times New Roman" panose="02020603050405020304" pitchFamily="18" charset="0"/>
                          <a:cs typeface="Times New Roman" panose="02020603050405020304" pitchFamily="18" charset="0"/>
                        </a:rPr>
                        <a:t>Tisbea</a:t>
                      </a:r>
                      <a:r>
                        <a:rPr lang="it-IT" sz="1100" dirty="0">
                          <a:effectLst/>
                          <a:latin typeface="Times New Roman" panose="02020603050405020304" pitchFamily="18" charset="0"/>
                          <a:cs typeface="Times New Roman" panose="02020603050405020304" pitchFamily="18" charset="0"/>
                        </a:rPr>
                        <a:t> in sestina (</a:t>
                      </a:r>
                      <a:r>
                        <a:rPr lang="it-IT" sz="1100" i="1" dirty="0">
                          <a:effectLst/>
                          <a:latin typeface="Times New Roman" panose="02020603050405020304" pitchFamily="18" charset="0"/>
                          <a:cs typeface="Times New Roman" panose="02020603050405020304" pitchFamily="18" charset="0"/>
                        </a:rPr>
                        <a:t>lira</a:t>
                      </a:r>
                      <a:r>
                        <a:rPr lang="it-IT" sz="1100" dirty="0">
                          <a:effectLst/>
                          <a:latin typeface="Times New Roman" panose="02020603050405020304" pitchFamily="18" charset="0"/>
                          <a:cs typeface="Times New Roman" panose="02020603050405020304" pitchFamily="18" charset="0"/>
                        </a:rPr>
                        <a:t>)</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don Juan-</a:t>
                      </a:r>
                      <a:r>
                        <a:rPr lang="it-IT" sz="1100" dirty="0" err="1">
                          <a:effectLst/>
                          <a:latin typeface="Times New Roman" panose="02020603050405020304" pitchFamily="18" charset="0"/>
                          <a:cs typeface="Times New Roman" panose="02020603050405020304" pitchFamily="18" charset="0"/>
                        </a:rPr>
                        <a:t>Catalinón</a:t>
                      </a:r>
                      <a:r>
                        <a:rPr lang="it-IT" sz="1100" dirty="0">
                          <a:effectLst/>
                          <a:latin typeface="Times New Roman" panose="02020603050405020304" pitchFamily="18" charset="0"/>
                          <a:cs typeface="Times New Roman" panose="02020603050405020304" pitchFamily="18" charset="0"/>
                        </a:rPr>
                        <a:t> (</a:t>
                      </a:r>
                      <a:r>
                        <a:rPr lang="it-IT" sz="1100" i="1" dirty="0" err="1">
                          <a:effectLst/>
                          <a:latin typeface="Times New Roman" panose="02020603050405020304" pitchFamily="18" charset="0"/>
                          <a:cs typeface="Times New Roman" panose="02020603050405020304" pitchFamily="18" charset="0"/>
                        </a:rPr>
                        <a:t>quintillas</a:t>
                      </a:r>
                      <a:r>
                        <a:rPr lang="it-IT" sz="1100" dirty="0">
                          <a:effectLst/>
                          <a:latin typeface="Times New Roman" panose="02020603050405020304" pitchFamily="18" charset="0"/>
                          <a:cs typeface="Times New Roman" panose="02020603050405020304" pitchFamily="18" charset="0"/>
                        </a:rPr>
                        <a:t>).</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mj-lt"/>
                        <a:buAutoNum type="alphaLcParenR"/>
                      </a:pPr>
                      <a:r>
                        <a:rPr lang="it-IT" sz="1100" dirty="0">
                          <a:effectLst/>
                          <a:latin typeface="Times New Roman" panose="02020603050405020304" pitchFamily="18" charset="0"/>
                          <a:cs typeface="Times New Roman" panose="02020603050405020304" pitchFamily="18" charset="0"/>
                        </a:rPr>
                        <a:t>La metrica passa alla </a:t>
                      </a:r>
                      <a:r>
                        <a:rPr lang="it-IT" sz="1100" i="1" dirty="0" err="1">
                          <a:effectLst/>
                          <a:latin typeface="Times New Roman" panose="02020603050405020304" pitchFamily="18" charset="0"/>
                          <a:cs typeface="Times New Roman" panose="02020603050405020304" pitchFamily="18" charset="0"/>
                        </a:rPr>
                        <a:t>redondilla</a:t>
                      </a:r>
                      <a:r>
                        <a:rPr lang="it-IT" sz="1100" dirty="0">
                          <a:effectLst/>
                          <a:latin typeface="Times New Roman" panose="02020603050405020304" pitchFamily="18" charset="0"/>
                          <a:cs typeface="Times New Roman" panose="02020603050405020304" pitchFamily="18" charset="0"/>
                        </a:rPr>
                        <a:t> quando c’è un cambiamento del luogo scenico (dalla locanda alla Chiesa)</a:t>
                      </a:r>
                      <a:endParaRPr lang="it-IT" sz="2000" dirty="0">
                        <a:effectLst/>
                        <a:latin typeface="Times New Roman" panose="02020603050405020304" pitchFamily="18" charset="0"/>
                        <a:cs typeface="Times New Roman" panose="02020603050405020304" pitchFamily="18" charset="0"/>
                      </a:endParaRPr>
                    </a:p>
                    <a:p>
                      <a:pPr marL="457200" algn="just">
                        <a:lnSpc>
                          <a:spcPct val="107000"/>
                        </a:lnSpc>
                      </a:pPr>
                      <a:r>
                        <a:rPr lang="it-IT" sz="1100" dirty="0">
                          <a:effectLst/>
                          <a:latin typeface="Times New Roman" panose="02020603050405020304" pitchFamily="18" charset="0"/>
                          <a:cs typeface="Times New Roman" panose="02020603050405020304" pitchFamily="18" charset="0"/>
                        </a:rPr>
                        <a:t>Se il confronto da don Juan e il </a:t>
                      </a:r>
                      <a:r>
                        <a:rPr lang="it-IT" sz="1100" dirty="0" err="1">
                          <a:effectLst/>
                          <a:latin typeface="Times New Roman" panose="02020603050405020304" pitchFamily="18" charset="0"/>
                          <a:cs typeface="Times New Roman" panose="02020603050405020304" pitchFamily="18" charset="0"/>
                        </a:rPr>
                        <a:t>Comendador</a:t>
                      </a:r>
                      <a:r>
                        <a:rPr lang="it-IT" sz="1100" dirty="0">
                          <a:effectLst/>
                          <a:latin typeface="Times New Roman" panose="02020603050405020304" pitchFamily="18" charset="0"/>
                          <a:cs typeface="Times New Roman" panose="02020603050405020304" pitchFamily="18" charset="0"/>
                        </a:rPr>
                        <a:t> costituisce una macro-scena, vi si possono distinguere tre momenti scenici:</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Wingdings" panose="05000000000000000000" pitchFamily="2" charset="2"/>
                        <a:buChar char=""/>
                      </a:pPr>
                      <a:r>
                        <a:rPr lang="it-IT" sz="1100" dirty="0">
                          <a:effectLst/>
                          <a:latin typeface="Times New Roman" panose="02020603050405020304" pitchFamily="18" charset="0"/>
                          <a:cs typeface="Times New Roman" panose="02020603050405020304" pitchFamily="18" charset="0"/>
                        </a:rPr>
                        <a:t>tono giocoso iniziale (</a:t>
                      </a:r>
                      <a:r>
                        <a:rPr lang="it-IT" sz="1100" i="1" dirty="0" err="1">
                          <a:effectLst/>
                          <a:latin typeface="Times New Roman" panose="02020603050405020304" pitchFamily="18" charset="0"/>
                          <a:cs typeface="Times New Roman" panose="02020603050405020304" pitchFamily="18" charset="0"/>
                        </a:rPr>
                        <a:t>quintillas</a:t>
                      </a:r>
                      <a:r>
                        <a:rPr lang="it-IT" sz="1100" dirty="0">
                          <a:effectLst/>
                          <a:latin typeface="Times New Roman" panose="02020603050405020304" pitchFamily="18" charset="0"/>
                          <a:cs typeface="Times New Roman" panose="02020603050405020304" pitchFamily="18" charset="0"/>
                        </a:rPr>
                        <a:t>)</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Wingdings" panose="05000000000000000000" pitchFamily="2" charset="2"/>
                        <a:buChar char=""/>
                      </a:pPr>
                      <a:r>
                        <a:rPr lang="it-IT" sz="1100" dirty="0">
                          <a:effectLst/>
                          <a:latin typeface="Times New Roman" panose="02020603050405020304" pitchFamily="18" charset="0"/>
                          <a:cs typeface="Times New Roman" panose="02020603050405020304" pitchFamily="18" charset="0"/>
                        </a:rPr>
                        <a:t>tono epico-drammatico (</a:t>
                      </a:r>
                      <a:r>
                        <a:rPr lang="it-IT" sz="1100" i="1" dirty="0" err="1">
                          <a:effectLst/>
                          <a:latin typeface="Times New Roman" panose="02020603050405020304" pitchFamily="18" charset="0"/>
                          <a:cs typeface="Times New Roman" panose="02020603050405020304" pitchFamily="18" charset="0"/>
                        </a:rPr>
                        <a:t>redondillas</a:t>
                      </a:r>
                      <a:r>
                        <a:rPr lang="it-IT" sz="1100" dirty="0">
                          <a:effectLst/>
                          <a:latin typeface="Times New Roman" panose="02020603050405020304" pitchFamily="18" charset="0"/>
                          <a:cs typeface="Times New Roman" panose="02020603050405020304" pitchFamily="18" charset="0"/>
                        </a:rPr>
                        <a:t>)</a:t>
                      </a:r>
                      <a:endParaRPr lang="it-IT" sz="2000" dirty="0">
                        <a:effectLst/>
                        <a:latin typeface="Times New Roman" panose="02020603050405020304" pitchFamily="18" charset="0"/>
                        <a:cs typeface="Times New Roman" panose="02020603050405020304" pitchFamily="18" charset="0"/>
                      </a:endParaRPr>
                    </a:p>
                    <a:p>
                      <a:pPr marL="342900" lvl="0" indent="-342900" algn="just">
                        <a:lnSpc>
                          <a:spcPct val="107000"/>
                        </a:lnSpc>
                        <a:buFont typeface="Wingdings" panose="05000000000000000000" pitchFamily="2" charset="2"/>
                        <a:buChar char=""/>
                      </a:pPr>
                      <a:r>
                        <a:rPr lang="it-IT" sz="1100" dirty="0">
                          <a:effectLst/>
                          <a:latin typeface="Times New Roman" panose="02020603050405020304" pitchFamily="18" charset="0"/>
                          <a:cs typeface="Times New Roman" panose="02020603050405020304" pitchFamily="18" charset="0"/>
                        </a:rPr>
                        <a:t>tono grave, tragico (</a:t>
                      </a:r>
                      <a:r>
                        <a:rPr lang="it-IT" sz="1100" i="1" dirty="0">
                          <a:effectLst/>
                          <a:latin typeface="Times New Roman" panose="02020603050405020304" pitchFamily="18" charset="0"/>
                          <a:cs typeface="Times New Roman" panose="02020603050405020304" pitchFamily="18" charset="0"/>
                        </a:rPr>
                        <a:t>romance</a:t>
                      </a:r>
                      <a:r>
                        <a:rPr lang="it-IT" sz="1100" dirty="0">
                          <a:effectLst/>
                          <a:latin typeface="Times New Roman" panose="02020603050405020304" pitchFamily="18" charset="0"/>
                          <a:cs typeface="Times New Roman" panose="02020603050405020304" pitchFamily="18" charset="0"/>
                        </a:rPr>
                        <a:t> tronco) </a:t>
                      </a:r>
                      <a:r>
                        <a:rPr lang="it-IT" sz="1100" dirty="0">
                          <a:effectLst/>
                          <a:latin typeface="Times New Roman" panose="02020603050405020304" pitchFamily="18" charset="0"/>
                          <a:cs typeface="Times New Roman" panose="02020603050405020304" pitchFamily="18" charset="0"/>
                          <a:sym typeface="Symbol" panose="05050102010706020507" pitchFamily="18" charset="2"/>
                        </a:rPr>
                        <a:t></a:t>
                      </a:r>
                      <a:r>
                        <a:rPr lang="it-IT" sz="1100" dirty="0">
                          <a:effectLst/>
                          <a:latin typeface="Times New Roman" panose="02020603050405020304" pitchFamily="18" charset="0"/>
                          <a:cs typeface="Times New Roman" panose="02020603050405020304" pitchFamily="18" charset="0"/>
                        </a:rPr>
                        <a:t> legato al secondo e definitivo incontro sempre in romance. </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100" dirty="0">
                          <a:effectLst/>
                          <a:latin typeface="Times New Roman" panose="02020603050405020304" pitchFamily="18" charset="0"/>
                          <a:cs typeface="Times New Roman" panose="02020603050405020304" pitchFamily="18" charset="0"/>
                        </a:rPr>
                        <a:t> 64 </a:t>
                      </a:r>
                      <a:r>
                        <a:rPr lang="it-IT" sz="1100" dirty="0" err="1">
                          <a:effectLst/>
                          <a:latin typeface="Times New Roman" panose="02020603050405020304" pitchFamily="18" charset="0"/>
                          <a:cs typeface="Times New Roman" panose="02020603050405020304" pitchFamily="18" charset="0"/>
                        </a:rPr>
                        <a:t>vv</a:t>
                      </a:r>
                      <a:r>
                        <a:rPr lang="it-IT" sz="1100" dirty="0">
                          <a:effectLst/>
                          <a:latin typeface="Times New Roman" panose="02020603050405020304" pitchFamily="18" charset="0"/>
                          <a:cs typeface="Times New Roman" panose="02020603050405020304" pitchFamily="18" charset="0"/>
                        </a:rPr>
                        <a:t>. disposti in </a:t>
                      </a:r>
                      <a:r>
                        <a:rPr lang="it-IT" sz="1100" i="1" dirty="0" err="1">
                          <a:effectLst/>
                          <a:latin typeface="Times New Roman" panose="02020603050405020304" pitchFamily="18" charset="0"/>
                          <a:cs typeface="Times New Roman" panose="02020603050405020304" pitchFamily="18" charset="0"/>
                        </a:rPr>
                        <a:t>redondillas</a:t>
                      </a:r>
                      <a:endParaRPr lang="it-IT" sz="200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609015"/>
                  </a:ext>
                </a:extLst>
              </a:tr>
            </a:tbl>
          </a:graphicData>
        </a:graphic>
      </p:graphicFrame>
    </p:spTree>
    <p:extLst>
      <p:ext uri="{BB962C8B-B14F-4D97-AF65-F5344CB8AC3E}">
        <p14:creationId xmlns:p14="http://schemas.microsoft.com/office/powerpoint/2010/main" val="8628721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lstStyle/>
          <a:p>
            <a:r>
              <a:rPr lang="it-IT" b="1" dirty="0"/>
              <a:t>TIPOLOGIA DELLE SCENE</a:t>
            </a:r>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5" name="CasellaDiTesto 4">
            <a:extLst>
              <a:ext uri="{FF2B5EF4-FFF2-40B4-BE49-F238E27FC236}">
                <a16:creationId xmlns:a16="http://schemas.microsoft.com/office/drawing/2014/main" id="{A4328DBE-BF53-416C-A501-2C762C91FC96}"/>
              </a:ext>
            </a:extLst>
          </p:cNvPr>
          <p:cNvSpPr txBox="1"/>
          <p:nvPr/>
        </p:nvSpPr>
        <p:spPr>
          <a:xfrm>
            <a:off x="677334" y="2210621"/>
            <a:ext cx="8385930" cy="2831929"/>
          </a:xfrm>
          <a:prstGeom prst="rect">
            <a:avLst/>
          </a:prstGeom>
          <a:noFill/>
        </p:spPr>
        <p:txBody>
          <a:bodyPr wrap="square">
            <a:spAutoFit/>
          </a:bodyPr>
          <a:lstStyle/>
          <a:p>
            <a:pPr algn="just">
              <a:lnSpc>
                <a:spcPct val="107000"/>
              </a:lnSpc>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Sembrerebbe quindi che la metrica agisca su due livelli: </a:t>
            </a:r>
          </a:p>
          <a:p>
            <a:pPr marL="457200" indent="-457200" algn="just">
              <a:lnSpc>
                <a:spcPct val="107000"/>
              </a:lnSpc>
              <a:buFont typeface="+mj-lt"/>
              <a:buAutoNum type="arabicPeriod"/>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l’uso della coppia strofa/scena </a:t>
            </a:r>
          </a:p>
          <a:p>
            <a:pPr marL="457200" indent="-457200" algn="just">
              <a:lnSpc>
                <a:spcPct val="107000"/>
              </a:lnSpc>
              <a:buFont typeface="+mj-lt"/>
              <a:buAutoNum type="arabicPeriod"/>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e il loro aggiustamento nella disposizione della storia in episodi, luoghi e sottosistemi scenici. </a:t>
            </a:r>
          </a:p>
          <a:p>
            <a:pPr algn="just">
              <a:lnSpc>
                <a:spcPct val="107000"/>
              </a:lnSpc>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In questi sottosistemi entrano in gioco poi aspetti come momenti, gesti, canzoni, proverbi, tipologie testuali (monologhi, repliche etc.) e effetti scenici quali prolessi, dilazione e omologie.</a:t>
            </a:r>
          </a:p>
        </p:txBody>
      </p:sp>
    </p:spTree>
    <p:extLst>
      <p:ext uri="{BB962C8B-B14F-4D97-AF65-F5344CB8AC3E}">
        <p14:creationId xmlns:p14="http://schemas.microsoft.com/office/powerpoint/2010/main" val="33464146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normAutofit fontScale="90000"/>
          </a:bodyPr>
          <a:lstStyle/>
          <a:p>
            <a:r>
              <a:rPr lang="it-IT" b="1" dirty="0"/>
              <a:t>TEORIE SULLA PERSONALITÀ DI DON JUAN</a:t>
            </a:r>
            <a:br>
              <a:rPr lang="it-IT" b="1" dirty="0"/>
            </a:br>
            <a:br>
              <a:rPr lang="it-IT" b="1" dirty="0"/>
            </a:br>
            <a:endParaRPr lang="it-IT" b="1" dirty="0"/>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critica ha formulato migliaia di teorie sulla personalità di don Juan, spesso contraddittorie tra loro. Per alcuni, l’ingannatore è simbolo di virilità, la pura e semplice condizione di “macho” è ciò che riempie il suo carattere; il mondo appare ai suoi occhi completamente sessuato. Alcuni versi del I atto sono rivelatori in tal senso:</a:t>
            </a:r>
          </a:p>
          <a:p>
            <a:pPr marL="0" indent="0" algn="just">
              <a:lnSpc>
                <a:spcPct val="107000"/>
              </a:lnSpc>
              <a:buNone/>
            </a:pPr>
            <a:endParaRPr lang="it-IT" dirty="0"/>
          </a:p>
        </p:txBody>
      </p:sp>
      <p:pic>
        <p:nvPicPr>
          <p:cNvPr id="4" name="Immagine 3">
            <a:extLst>
              <a:ext uri="{FF2B5EF4-FFF2-40B4-BE49-F238E27FC236}">
                <a16:creationId xmlns:a16="http://schemas.microsoft.com/office/drawing/2014/main" id="{03DA8E39-AB54-4EBC-959A-73556D136DC9}"/>
              </a:ext>
            </a:extLst>
          </p:cNvPr>
          <p:cNvPicPr>
            <a:picLocks noChangeAspect="1"/>
          </p:cNvPicPr>
          <p:nvPr/>
        </p:nvPicPr>
        <p:blipFill>
          <a:blip r:embed="rId2"/>
          <a:stretch>
            <a:fillRect/>
          </a:stretch>
        </p:blipFill>
        <p:spPr>
          <a:xfrm>
            <a:off x="677334" y="2971800"/>
            <a:ext cx="8317883" cy="2543175"/>
          </a:xfrm>
          <a:prstGeom prst="rect">
            <a:avLst/>
          </a:prstGeom>
        </p:spPr>
      </p:pic>
    </p:spTree>
    <p:extLst>
      <p:ext uri="{BB962C8B-B14F-4D97-AF65-F5344CB8AC3E}">
        <p14:creationId xmlns:p14="http://schemas.microsoft.com/office/powerpoint/2010/main" val="23492691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4A65C-21B0-4FD0-AFBF-0D26867477C2}"/>
              </a:ext>
            </a:extLst>
          </p:cNvPr>
          <p:cNvSpPr>
            <a:spLocks noGrp="1"/>
          </p:cNvSpPr>
          <p:nvPr>
            <p:ph type="title"/>
          </p:nvPr>
        </p:nvSpPr>
        <p:spPr>
          <a:xfrm>
            <a:off x="677334" y="609600"/>
            <a:ext cx="8596668" cy="784194"/>
          </a:xfrm>
        </p:spPr>
        <p:txBody>
          <a:bodyPr>
            <a:normAutofit fontScale="90000"/>
          </a:bodyPr>
          <a:lstStyle/>
          <a:p>
            <a:r>
              <a:rPr lang="it-IT" b="1" dirty="0"/>
              <a:t>TEORIE SULLA PERSONALITÀ DI DON JUAN</a:t>
            </a:r>
            <a:br>
              <a:rPr lang="it-IT" b="1" dirty="0"/>
            </a:br>
            <a:br>
              <a:rPr lang="it-IT" b="1" dirty="0"/>
            </a:br>
            <a:endParaRPr lang="it-IT" b="1" dirty="0"/>
          </a:p>
        </p:txBody>
      </p:sp>
      <p:sp>
        <p:nvSpPr>
          <p:cNvPr id="3" name="Segnaposto contenuto 2">
            <a:extLst>
              <a:ext uri="{FF2B5EF4-FFF2-40B4-BE49-F238E27FC236}">
                <a16:creationId xmlns:a16="http://schemas.microsoft.com/office/drawing/2014/main" id="{CC69C13D-06AB-4A30-8D4A-F1513010379B}"/>
              </a:ext>
            </a:extLst>
          </p:cNvPr>
          <p:cNvSpPr>
            <a:spLocks noGrp="1"/>
          </p:cNvSpPr>
          <p:nvPr>
            <p:ph idx="1"/>
          </p:nvPr>
        </p:nvSpPr>
        <p:spPr>
          <a:xfrm>
            <a:off x="677334" y="1509205"/>
            <a:ext cx="8596668" cy="453215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p>
        </p:txBody>
      </p:sp>
      <p:sp>
        <p:nvSpPr>
          <p:cNvPr id="6" name="CasellaDiTesto 5">
            <a:extLst>
              <a:ext uri="{FF2B5EF4-FFF2-40B4-BE49-F238E27FC236}">
                <a16:creationId xmlns:a16="http://schemas.microsoft.com/office/drawing/2014/main" id="{88117AE9-5D50-4CF7-8C0C-0C07F174D5C1}"/>
              </a:ext>
            </a:extLst>
          </p:cNvPr>
          <p:cNvSpPr txBox="1"/>
          <p:nvPr/>
        </p:nvSpPr>
        <p:spPr>
          <a:xfrm>
            <a:off x="677334" y="1393794"/>
            <a:ext cx="8596668" cy="5009898"/>
          </a:xfrm>
          <a:prstGeom prst="rect">
            <a:avLst/>
          </a:prstGeom>
          <a:noFill/>
        </p:spPr>
        <p:txBody>
          <a:bodyPr wrap="square">
            <a:spAutoFit/>
          </a:bodyPr>
          <a:lstStyle/>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Nell’ultima replica l’ingannatore sembra esasperato di fronte a una domanda che, per lui, ha ovvia risposta.</a:t>
            </a:r>
          </a:p>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Sul versante opposto si colloca l’interpretazione che giudica don Juan come un uomo immaturo e con chiari atteggiamenti femminili o omosessuali. Il massimo esponente di tale teoria è Marañón cui si aggiunge il romanziere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Ramón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Pérez de Ayala.</a:t>
            </a:r>
          </a:p>
          <a:p>
            <a:pPr algn="just">
              <a:lnSpc>
                <a:spcPct val="107000"/>
              </a:lnSpc>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Ad ogni modo, la maggior parte degli studiosi si è concentrata sull’aspetto di </a:t>
            </a:r>
            <a:r>
              <a:rPr lang="it-IT" sz="2000" b="1" i="1" dirty="0">
                <a:effectLst/>
                <a:latin typeface="Times New Roman" panose="02020603050405020304" pitchFamily="18" charset="0"/>
                <a:ea typeface="Calibri" panose="020F0502020204030204" pitchFamily="34" charset="0"/>
                <a:cs typeface="Times New Roman" panose="02020603050405020304" pitchFamily="18" charset="0"/>
              </a:rPr>
              <a:t>conquistador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ma bisognerebbe chiedersi cosa possiede don Juan di così attraente da continuare ad essere ricreato continuamente. Probabilmente non è tanto il suo essere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conquistador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quanto la sua caratterizzazione come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ingannatore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appena ha ottenuto ciò che desidera, scappa dalle catene affettive e sociali che la donna vorrebbe imporgli. Don Juan è un mito letterario che non ha esistenza reale, è la concretizzazione fisica di un desiderio di affermazione e di rivendicazione contro la femminilità; è un essere che inganna le aspettative delle donne. Il suo essere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irraggiungibile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quanto più attrae queste donne.</a:t>
            </a:r>
          </a:p>
        </p:txBody>
      </p:sp>
    </p:spTree>
    <p:extLst>
      <p:ext uri="{BB962C8B-B14F-4D97-AF65-F5344CB8AC3E}">
        <p14:creationId xmlns:p14="http://schemas.microsoft.com/office/powerpoint/2010/main" val="22925215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E2A22D-E00A-499D-A41C-186C73128665}"/>
              </a:ext>
            </a:extLst>
          </p:cNvPr>
          <p:cNvSpPr>
            <a:spLocks noGrp="1"/>
          </p:cNvSpPr>
          <p:nvPr>
            <p:ph type="title"/>
          </p:nvPr>
        </p:nvSpPr>
        <p:spPr>
          <a:xfrm>
            <a:off x="677334" y="609600"/>
            <a:ext cx="8596668" cy="677662"/>
          </a:xfrm>
        </p:spPr>
        <p:txBody>
          <a:bodyPr/>
          <a:lstStyle/>
          <a:p>
            <a:r>
              <a:rPr lang="it-IT" b="1" dirty="0"/>
              <a:t>Il don Juan di Tirso</a:t>
            </a:r>
          </a:p>
        </p:txBody>
      </p:sp>
      <p:sp>
        <p:nvSpPr>
          <p:cNvPr id="3" name="Segnaposto contenuto 2">
            <a:extLst>
              <a:ext uri="{FF2B5EF4-FFF2-40B4-BE49-F238E27FC236}">
                <a16:creationId xmlns:a16="http://schemas.microsoft.com/office/drawing/2014/main" id="{88FEACF0-36D2-4F5B-87FF-ADA89EB528A1}"/>
              </a:ext>
            </a:extLst>
          </p:cNvPr>
          <p:cNvSpPr>
            <a:spLocks noGrp="1"/>
          </p:cNvSpPr>
          <p:nvPr>
            <p:ph idx="1"/>
          </p:nvPr>
        </p:nvSpPr>
        <p:spPr>
          <a:xfrm>
            <a:off x="677334" y="1455939"/>
            <a:ext cx="8596668" cy="4585424"/>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Il personaggio creato da Tirso possiede alcuni tratti che confermano il ritratto generale di don Juan. In lui si accentua l’aspetto di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Nelle sue avventure si avvale di trucchi che non richiedono un particolare ingegno o acutezza. La passione che muove il personaggio non è la concupiscenza. Nella catena delle sue fugaci avventure amorose ciò che conta non è tanto il piacere sessuale, quanto l’affermazione personale che si deduce dall’inganno e dal disonore delle sue vittime:</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Sevilla 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voces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llama</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mayor</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gusto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mí</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puede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haber</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es burlar a una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mujer</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y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dejalla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sin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honor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buNone/>
            </a:pPr>
            <a:endParaRPr lang="it-IT" dirty="0"/>
          </a:p>
        </p:txBody>
      </p:sp>
    </p:spTree>
    <p:extLst>
      <p:ext uri="{BB962C8B-B14F-4D97-AF65-F5344CB8AC3E}">
        <p14:creationId xmlns:p14="http://schemas.microsoft.com/office/powerpoint/2010/main" val="24554340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Si noti che il poeta poteva impiegare il verbo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gozar</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al posto di </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burlar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ma non lo fa perché tale scelta è capitale nella caratterizzazione del personaggio. Nel sesso trova l’elemento idoneo per esaltare il suo potere, ma ciò è dovuto alle connotazioni che la sessualità ha nel Barocco e il vincolo con la dignità personale. Il protagonista esalta la sua nobiltà e virilità perché è capace di spogliare gli altri dell’onore.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non si fa scrupolo nemmeno dell’amicizia, come fa notare ironicamente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 Mota nel II atto, quando ha ingenuamente rivelato a don Juan il suo amore per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Ana:</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No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prosigas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te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engaña</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gran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 1279-1280)</a:t>
            </a:r>
          </a:p>
          <a:p>
            <a:endParaRPr lang="it-IT" dirty="0"/>
          </a:p>
        </p:txBody>
      </p:sp>
    </p:spTree>
    <p:extLst>
      <p:ext uri="{BB962C8B-B14F-4D97-AF65-F5344CB8AC3E}">
        <p14:creationId xmlns:p14="http://schemas.microsoft.com/office/powerpoint/2010/main" val="2641415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A45AB5-14B0-4B9C-B5A6-88E146BA609C}"/>
              </a:ext>
            </a:extLst>
          </p:cNvPr>
          <p:cNvSpPr>
            <a:spLocks noGrp="1"/>
          </p:cNvSpPr>
          <p:nvPr>
            <p:ph type="title"/>
          </p:nvPr>
        </p:nvSpPr>
        <p:spPr>
          <a:xfrm>
            <a:off x="677334" y="609600"/>
            <a:ext cx="8596668" cy="748683"/>
          </a:xfrm>
        </p:spPr>
        <p:txBody>
          <a:bodyPr/>
          <a:lstStyle/>
          <a:p>
            <a:r>
              <a:rPr lang="it-IT" b="1" dirty="0"/>
              <a:t>SINTESI</a:t>
            </a:r>
          </a:p>
        </p:txBody>
      </p:sp>
      <p:sp>
        <p:nvSpPr>
          <p:cNvPr id="3" name="Segnaposto contenuto 2">
            <a:extLst>
              <a:ext uri="{FF2B5EF4-FFF2-40B4-BE49-F238E27FC236}">
                <a16:creationId xmlns:a16="http://schemas.microsoft.com/office/drawing/2014/main" id="{7F24DDA8-5C23-4406-BFA6-7C0E893CC64A}"/>
              </a:ext>
            </a:extLst>
          </p:cNvPr>
          <p:cNvSpPr>
            <a:spLocks noGrp="1"/>
          </p:cNvSpPr>
          <p:nvPr>
            <p:ph idx="1"/>
          </p:nvPr>
        </p:nvSpPr>
        <p:spPr>
          <a:xfrm>
            <a:off x="677334" y="1358283"/>
            <a:ext cx="8596668" cy="4683079"/>
          </a:xfrm>
        </p:spPr>
        <p:txBody>
          <a:bodyPr>
            <a:normAutofit fontScale="925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La storia è ambientata all’epoca di Alfonso XI e, di fatto, quattro dei Tenorio all’epoca erano Caballeros de la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Orden</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de la Banda (1348), mentre nella relazione sulla nobiltà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Argote</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de Molina non vengono menzionati gli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che, secondo la cronaca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Zurita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erano signori di Toro (dove avevano il panteon come si diceva nel testo prima degli interventi di Roque de Figueroa) e nella lotta per la successione tra Alfonso XI e Don Enrique appoggiarono quest’ultimo. Il drammaturgo manipola i fatti per mettere sullo stesso piano Tenorio 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per far prevalere alla fine questi ultimi (André de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Claramonte</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era un protetto degli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 sintesi, il drammaturgo incastona su un fondo storico, documentato dalle cronache, temi, motivi, figure e avvenimenti, creando una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dal forte contenuto drammatico.</a:t>
            </a:r>
          </a:p>
          <a:p>
            <a:pPr marL="0" indent="0" algn="just">
              <a:lnSpc>
                <a:spcPct val="107000"/>
              </a:lnSpc>
              <a:buNone/>
            </a:pPr>
            <a:endParaRPr lang="it-IT" sz="2400" dirty="0"/>
          </a:p>
        </p:txBody>
      </p:sp>
    </p:spTree>
    <p:extLst>
      <p:ext uri="{BB962C8B-B14F-4D97-AF65-F5344CB8AC3E}">
        <p14:creationId xmlns:p14="http://schemas.microsoft.com/office/powerpoint/2010/main" val="11552911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 lo stesso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poco più avanti insisterà su questo aspetto, proponendo addirittura un editto pubblico che metta in guardia contro gli inganni del suo padrone:</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Guárdense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b="1" dirty="0" err="1">
                <a:effectLst/>
                <a:latin typeface="Times New Roman" panose="02020603050405020304" pitchFamily="18" charset="0"/>
                <a:ea typeface="Calibri" panose="020F0502020204030204" pitchFamily="34" charset="0"/>
                <a:cs typeface="Times New Roman" panose="02020603050405020304" pitchFamily="18" charset="0"/>
              </a:rPr>
              <a:t>todos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un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hombre</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mujeres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engaña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y es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 1486-1488).</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r>
              <a:rPr lang="it-IT" sz="1800" dirty="0">
                <a:effectLst/>
                <a:latin typeface="Times New Roman" panose="02020603050405020304" pitchFamily="18" charset="0"/>
                <a:ea typeface="Calibri" panose="020F0502020204030204" pitchFamily="34" charset="0"/>
              </a:rPr>
              <a:t>Tali affermazioni però non infastidiscono il protagonista come in altre occasioni, come quando è spronato a cambiare atteggiamento e risponde con lo sprezzante verso, quasi un ritornello, “Tan largo me lo </a:t>
            </a:r>
            <a:r>
              <a:rPr lang="it-IT" sz="1800" dirty="0" err="1">
                <a:effectLst/>
                <a:latin typeface="Times New Roman" panose="02020603050405020304" pitchFamily="18" charset="0"/>
                <a:ea typeface="Calibri" panose="020F0502020204030204" pitchFamily="34" charset="0"/>
              </a:rPr>
              <a:t>fiáis</a:t>
            </a:r>
            <a:r>
              <a:rPr lang="it-IT" sz="1800" dirty="0">
                <a:effectLst/>
                <a:latin typeface="Times New Roman" panose="02020603050405020304" pitchFamily="18" charset="0"/>
                <a:ea typeface="Calibri" panose="020F0502020204030204" pitchFamily="34" charset="0"/>
              </a:rPr>
              <a:t>” (che tradisce la sua determinazione a non pentirsi se non in punto di morte). </a:t>
            </a:r>
            <a:endParaRPr lang="it-IT" dirty="0"/>
          </a:p>
        </p:txBody>
      </p:sp>
    </p:spTree>
    <p:extLst>
      <p:ext uri="{BB962C8B-B14F-4D97-AF65-F5344CB8AC3E}">
        <p14:creationId xmlns:p14="http://schemas.microsoft.com/office/powerpoint/2010/main" val="40233172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In questo caso, infatti, don Juan si compiace di quanto viene affermato, e gli altri personaggi,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in particolare, appaiono rassegnati, in grado di prevedere quanto accadrà. Ne consegue che l’espressione “es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 spogli della negatività per acquisire la connotazione di “esemplarità” e quindi sottolineare l’abilità del personaggio. Il suo primato inoltre è universalmente riconosciuto, dato che coinvolge diverse classi sociali (le vittime ingannate) e si manifesta in diversi luoghi del dominio iberico. Assistiamo quindi a una sorta di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evoluzione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in cui si assiste al passaggio dell’ostentato e voluto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anonimato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don Juan ricerca nelle prime due avventure del I atto (connesso ovviamente alla questione fuga) al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compiacimento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con cui accetta il titolo di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attribuitogli da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che è l’unico che accetta e riconosce come pubblico:</a:t>
            </a:r>
          </a:p>
          <a:p>
            <a:pPr marL="0" indent="0" algn="just">
              <a:lnSpc>
                <a:spcPct val="107000"/>
              </a:lnSpc>
              <a:buNone/>
            </a:pPr>
            <a:endParaRPr lang="it-IT" dirty="0"/>
          </a:p>
        </p:txBody>
      </p:sp>
    </p:spTree>
    <p:extLst>
      <p:ext uri="{BB962C8B-B14F-4D97-AF65-F5344CB8AC3E}">
        <p14:creationId xmlns:p14="http://schemas.microsoft.com/office/powerpoint/2010/main" val="41325830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985969" y="4553712"/>
            <a:ext cx="8288032" cy="1096316"/>
          </a:xfrm>
        </p:spPr>
        <p:txBody>
          <a:bodyPr vert="horz" lIns="91440" tIns="45720" rIns="91440" bIns="45720" rtlCol="0" anchor="b">
            <a:normAutofit/>
          </a:bodyPr>
          <a:lstStyle/>
          <a:p>
            <a:pPr algn="ctr"/>
            <a:r>
              <a:rPr lang="en-US" sz="4800" kern="1200">
                <a:solidFill>
                  <a:schemeClr val="accent1"/>
                </a:solidFill>
                <a:latin typeface="+mj-lt"/>
                <a:ea typeface="+mj-ea"/>
                <a:cs typeface="+mj-cs"/>
              </a:rPr>
              <a:t>Il don Juan di Tirso</a:t>
            </a:r>
          </a:p>
        </p:txBody>
      </p:sp>
      <p:pic>
        <p:nvPicPr>
          <p:cNvPr id="4" name="Segnaposto contenuto 3">
            <a:extLst>
              <a:ext uri="{FF2B5EF4-FFF2-40B4-BE49-F238E27FC236}">
                <a16:creationId xmlns:a16="http://schemas.microsoft.com/office/drawing/2014/main" id="{50740052-3E2A-4498-8575-3B7E676C0E57}"/>
              </a:ext>
            </a:extLst>
          </p:cNvPr>
          <p:cNvPicPr>
            <a:picLocks noGrp="1" noChangeAspect="1"/>
          </p:cNvPicPr>
          <p:nvPr>
            <p:ph idx="1"/>
          </p:nvPr>
        </p:nvPicPr>
        <p:blipFill>
          <a:blip r:embed="rId2"/>
          <a:stretch>
            <a:fillRect/>
          </a:stretch>
        </p:blipFill>
        <p:spPr>
          <a:xfrm>
            <a:off x="985968" y="2170946"/>
            <a:ext cx="8288033" cy="2062725"/>
          </a:xfrm>
          <a:prstGeom prst="rect">
            <a:avLst/>
          </a:prstGeom>
        </p:spPr>
      </p:pic>
    </p:spTree>
    <p:extLst>
      <p:ext uri="{BB962C8B-B14F-4D97-AF65-F5344CB8AC3E}">
        <p14:creationId xmlns:p14="http://schemas.microsoft.com/office/powerpoint/2010/main" val="15294833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500326"/>
            <a:ext cx="8596668" cy="4398993"/>
          </a:xfrm>
        </p:spPr>
        <p:txBody>
          <a:bodyPr>
            <a:normAutofit fontScale="92500" lnSpcReduction="20000"/>
          </a:bodyPr>
          <a:lstStyle/>
          <a:p>
            <a:pPr marL="0" indent="0" algn="just">
              <a:lnSpc>
                <a:spcPct val="107000"/>
              </a:lnSpc>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La fama ottenuta dal protagonista non ha però nulla a che vedere con il suo illustre casato, sebbene il suo nome rimanga uno degli elementi caratterizzanti del protagonista, Juan Tenorio, soprattutto alla luce di quel contrasto tra “identità reale” e “identità dichiarata”. Non è infatti un caso che l’opera inizi con il vocativo “don Octavio”, dato che mette in luce proprio uno dei meccanismi che regolano le azioni del personaggio, quello dello scambio di identità, e troverà il suo corrispettivo nella terza seduzione, dove don Juan si sostituirà a Mota, appropriandosi, come aveva fatto al principio di un’identità che non è sua. Tale scambio è evidente nello scambio di battute con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Ana:</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700" cap="small"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700" cap="small" dirty="0">
                <a:effectLst/>
                <a:latin typeface="Times New Roman" panose="02020603050405020304" pitchFamily="18" charset="0"/>
                <a:ea typeface="Calibri" panose="020F0502020204030204" pitchFamily="34" charset="0"/>
                <a:cs typeface="Times New Roman" panose="02020603050405020304" pitchFamily="18" charset="0"/>
              </a:rPr>
              <a:t> Ana</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¡Falso, no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eres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Marqués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has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engañado</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7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Digo</a:t>
            </a:r>
          </a:p>
          <a:p>
            <a:pPr marL="0" indent="0" algn="just">
              <a:lnSpc>
                <a:spcPct val="107000"/>
              </a:lnSpc>
              <a:buNone/>
            </a:pP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lo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soy</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700" cap="small"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700" cap="small" dirty="0">
                <a:effectLst/>
                <a:latin typeface="Times New Roman" panose="02020603050405020304" pitchFamily="18" charset="0"/>
                <a:ea typeface="Calibri" panose="020F0502020204030204" pitchFamily="34" charset="0"/>
                <a:cs typeface="Times New Roman" panose="02020603050405020304" pitchFamily="18" charset="0"/>
              </a:rPr>
              <a:t> Ana</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Fiero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enemigo</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mientes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700" dirty="0" err="1">
                <a:effectLst/>
                <a:latin typeface="Times New Roman" panose="02020603050405020304" pitchFamily="18" charset="0"/>
                <a:ea typeface="Calibri" panose="020F0502020204030204" pitchFamily="34" charset="0"/>
                <a:cs typeface="Times New Roman" panose="02020603050405020304" pitchFamily="18" charset="0"/>
              </a:rPr>
              <a:t>mientes</a:t>
            </a:r>
            <a:r>
              <a:rPr lang="it-IT" sz="1700" dirty="0">
                <a:effectLst/>
                <a:latin typeface="Times New Roman" panose="02020603050405020304" pitchFamily="18" charset="0"/>
                <a:ea typeface="Calibri" panose="020F0502020204030204" pitchFamily="34" charset="0"/>
                <a:cs typeface="Times New Roman" panose="02020603050405020304" pitchFamily="18" charset="0"/>
              </a:rPr>
              <a:t> (II, 1557-1560).</a:t>
            </a:r>
          </a:p>
          <a:p>
            <a:pPr marL="0" indent="0" algn="just">
              <a:lnSpc>
                <a:spcPct val="107000"/>
              </a:lnSpc>
              <a:buNone/>
            </a:pPr>
            <a:endParaRPr lang="it-IT" dirty="0"/>
          </a:p>
        </p:txBody>
      </p:sp>
    </p:spTree>
    <p:extLst>
      <p:ext uri="{BB962C8B-B14F-4D97-AF65-F5344CB8AC3E}">
        <p14:creationId xmlns:p14="http://schemas.microsoft.com/office/powerpoint/2010/main" val="10118669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535837"/>
            <a:ext cx="8596668" cy="4398993"/>
          </a:xfrm>
        </p:spPr>
        <p:txBody>
          <a:bodyPr>
            <a:normAutofit fontScale="85000" lnSpcReduction="20000"/>
          </a:bodyPr>
          <a:lstStyle/>
          <a:p>
            <a:pPr marL="0"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Il termine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rimarcato dall’espressione del v. 1483 ed evidenziata ancora dall’</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aparte</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del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criado</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che mette in guardia Mota (“(No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prosigas</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te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engaña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gran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II, 1279-1280) definiscono l’essenza del protagonista, mettendo in rilievo l’elemento caratterizzante della sua indole, enunciato poi da lui stesso nell’episodio con Aminta:</a:t>
            </a:r>
          </a:p>
          <a:p>
            <a:pPr marL="0"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mal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conoces</a:t>
            </a:r>
            <a:endParaRPr lang="it-IT" sz="2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al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de Sevilla! (III, 2095). </a:t>
            </a:r>
          </a:p>
          <a:p>
            <a:pPr marL="0"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Non va tra l’altro dimenticato che il termine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viene scelto come titolo dell’opera, (contrariamente a quanto farà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Zorrilla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nel XIX secolo, quando preferirà adottare “don Juan Tenorio”) strettamente legato alla città di Siviglia, evidenziandone lo stretto legame, come farà del resto lo stesso personaggio in una battuta con cui si autocelebrava in vista dell’inganno ai danni di Mota:</a:t>
            </a:r>
          </a:p>
          <a:p>
            <a:pPr marL="0"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Sevilla a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voces</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llama</a:t>
            </a:r>
            <a:endParaRPr lang="it-IT" sz="2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(II, 1313-1314).</a:t>
            </a:r>
          </a:p>
          <a:p>
            <a:pPr marL="0" indent="0" algn="just">
              <a:lnSpc>
                <a:spcPct val="107000"/>
              </a:lnSpc>
              <a:buNone/>
            </a:pPr>
            <a:endParaRPr lang="it-IT" dirty="0"/>
          </a:p>
        </p:txBody>
      </p:sp>
    </p:spTree>
    <p:extLst>
      <p:ext uri="{BB962C8B-B14F-4D97-AF65-F5344CB8AC3E}">
        <p14:creationId xmlns:p14="http://schemas.microsoft.com/office/powerpoint/2010/main" val="27589152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lnSpcReduction="100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E la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geografia spaziale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appare interessante. Se infatti si considerano le avventure del protagonista in rapporto ai luoghi, tre su quattro (Napoli, Tarragona 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Dos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Hermanas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potrebbero essere facilmente ricollocate in qualsiasi altro dominio del regno spagnolo, dato che sono strettamente funzionali alla fuga del protagonista e al tema dell’esilio. Il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caso di Siviglia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invece è differente, il personaggio è strettamente vincolato a questa città - considerata, tra l’altro, da molti scrittori (Santa Teresa, Lope,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Góngora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Cervantes etc.) “luogo di perdizione” -, poiché tutto ha inizio nella città andalusa (don Juan era stato esiliato a Napoli per aver sedotto una dama della città) e tutto vi si conclude (il protagonista è condannato nella chiesa in cui riposa il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secondo una circolarità abilmente concepita.</a:t>
            </a:r>
          </a:p>
          <a:p>
            <a:pPr marL="0" indent="0" algn="just">
              <a:lnSpc>
                <a:spcPct val="107000"/>
              </a:lnSpc>
              <a:buNone/>
            </a:pPr>
            <a:endParaRPr lang="it-IT" dirty="0"/>
          </a:p>
        </p:txBody>
      </p:sp>
    </p:spTree>
    <p:extLst>
      <p:ext uri="{BB962C8B-B14F-4D97-AF65-F5344CB8AC3E}">
        <p14:creationId xmlns:p14="http://schemas.microsoft.com/office/powerpoint/2010/main" val="31608629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L’importanza di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Siviglia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però è legata anche a un altro aspetto. È sede della corte e offre la possibilità di contatto con il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potere politico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Il personaggio, in tal senso, va inquadrato anche nel suo ruolo di “militare” al servizio della corona, e la sua identità sociale è tracciata sin dal principio grazie al nome, che lo identifica come membro dell’importante casata dei Tenorio. Ma mentre tale rilevanza sociale non viene percepita a Tarragona, come dimostra la mancata reazione di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quando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identifica il naufrago, nei pressi di Siviglia la situazione è completamente opposta, perché si evidenzia la rilevanza dei Tenorio:</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cap="small"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Cómo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llama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Don Juan</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Tenorio.</a:t>
            </a:r>
          </a:p>
          <a:p>
            <a:pPr marL="0" indent="0" algn="just">
              <a:lnSpc>
                <a:spcPct val="107000"/>
              </a:lnSpc>
              <a:buNone/>
            </a:pPr>
            <a:r>
              <a:rPr lang="it-IT" sz="1800" cap="small"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Llama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mi gente (I, 577-578).</a:t>
            </a:r>
          </a:p>
          <a:p>
            <a:pPr marL="0" indent="0" algn="just">
              <a:lnSpc>
                <a:spcPct val="107000"/>
              </a:lnSpc>
              <a:buNone/>
            </a:pPr>
            <a:endParaRPr lang="it-IT" dirty="0"/>
          </a:p>
        </p:txBody>
      </p:sp>
    </p:spTree>
    <p:extLst>
      <p:ext uri="{BB962C8B-B14F-4D97-AF65-F5344CB8AC3E}">
        <p14:creationId xmlns:p14="http://schemas.microsoft.com/office/powerpoint/2010/main" val="23992192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fontScale="925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La rilevanza e notorietà sociale del protagonista è, quindi, evidenziata in più occasioni, ma in particolate nell’episodio della seduzione di Aminta. Tra i paesani, solo pronunciare il suo nome è sufficiente a suscitare ammirazione e rispetto, cui consegue l’immediata ospitalità. Proprio le parole di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Belisa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confermano la fama di cui gode 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Dos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Hermanas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don Juan è identificato con stupore e sorpresa (“¡El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hijo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del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camarero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mayor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II, 1742-43) e lo stesso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assocerà immediatamente il cognome all’autorevole padre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quando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lo correggerà, indicando che si tratta del figlio, il vecchio paesano si dimostrerà comunque cortese e ospitale:</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endParaRPr lang="it-IT" dirty="0"/>
          </a:p>
        </p:txBody>
      </p:sp>
    </p:spTree>
    <p:extLst>
      <p:ext uri="{BB962C8B-B14F-4D97-AF65-F5344CB8AC3E}">
        <p14:creationId xmlns:p14="http://schemas.microsoft.com/office/powerpoint/2010/main" val="8633765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fontScale="92500" lnSpcReduction="20000"/>
          </a:bodyPr>
          <a:lstStyle/>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Señores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desposorio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huéspedes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de tener.</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todo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mundo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de ser</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este contento notorio.</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Quién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viene?</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Don Juan Tenorio.</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viejo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ése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don Juan. </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Belisa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Será</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su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hijo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 1709-1715).</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Venga tan gran caballero </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 ser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hoy</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Hermanas</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honra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estas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nobles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canas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 1739-1741).</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Gaseno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Vueseñoría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venido</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honrallas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engrandecellas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 1753-1754).</a:t>
            </a:r>
          </a:p>
          <a:p>
            <a:pPr marL="0" indent="0" algn="just">
              <a:lnSpc>
                <a:spcPct val="107000"/>
              </a:lnSpc>
              <a:buNone/>
            </a:pPr>
            <a:endParaRPr lang="it-IT" dirty="0"/>
          </a:p>
        </p:txBody>
      </p:sp>
    </p:spTree>
    <p:extLst>
      <p:ext uri="{BB962C8B-B14F-4D97-AF65-F5344CB8AC3E}">
        <p14:creationId xmlns:p14="http://schemas.microsoft.com/office/powerpoint/2010/main" val="24761220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lnSpcReduction="10000"/>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 questo punto della vicenda, la fisionomia del protagonista è perfettamente disegnata: la sua identità di cavaliere, la giovinezza e presunta bellezza (tutte caratteristiche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della commedia). </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Il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peso sociale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del personaggio gli permette inoltre di partecipare al banchetto nunziale, come indica la battuta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Señores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desposorio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huéspedes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de tener”) e soprattutto per la prima volta don Juan si presenterà con la sua vera identità, senza la necessità dell’anonimato, ricorso che sfrutterà per intrufolarsi nelle stanze di Aminta. Il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nome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 trasformerà in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strumento di inganno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e l’illustre casata dei Tenorio è rievocata per consolidare il proprio potere, per poter configurare il diritto del cavaliere a una libertà decisionale assoluta, un’incolumità esposta attraverso l’appartenenza all’illustre casata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noble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caballero…de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Tenorios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antiguos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che costituirà un’abile trappola per ingannare l’ingenua Aminta:</a:t>
            </a:r>
          </a:p>
          <a:p>
            <a:pPr marL="0" indent="0" algn="just">
              <a:lnSpc>
                <a:spcPct val="107000"/>
              </a:lnSpc>
              <a:buNone/>
            </a:pPr>
            <a:endParaRPr lang="it-IT" dirty="0"/>
          </a:p>
        </p:txBody>
      </p:sp>
    </p:spTree>
    <p:extLst>
      <p:ext uri="{BB962C8B-B14F-4D97-AF65-F5344CB8AC3E}">
        <p14:creationId xmlns:p14="http://schemas.microsoft.com/office/powerpoint/2010/main" val="1433718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A45AB5-14B0-4B9C-B5A6-88E146BA609C}"/>
              </a:ext>
            </a:extLst>
          </p:cNvPr>
          <p:cNvSpPr>
            <a:spLocks noGrp="1"/>
          </p:cNvSpPr>
          <p:nvPr>
            <p:ph type="title"/>
          </p:nvPr>
        </p:nvSpPr>
        <p:spPr>
          <a:xfrm>
            <a:off x="677334" y="313677"/>
            <a:ext cx="8596668" cy="572731"/>
          </a:xfrm>
        </p:spPr>
        <p:txBody>
          <a:bodyPr>
            <a:normAutofit fontScale="90000"/>
          </a:bodyPr>
          <a:lstStyle/>
          <a:p>
            <a:r>
              <a:rPr lang="it-IT" b="1" dirty="0"/>
              <a:t>SINTESI</a:t>
            </a:r>
          </a:p>
        </p:txBody>
      </p:sp>
      <p:sp>
        <p:nvSpPr>
          <p:cNvPr id="3" name="Segnaposto contenuto 2">
            <a:extLst>
              <a:ext uri="{FF2B5EF4-FFF2-40B4-BE49-F238E27FC236}">
                <a16:creationId xmlns:a16="http://schemas.microsoft.com/office/drawing/2014/main" id="{7F24DDA8-5C23-4406-BFA6-7C0E893CC64A}"/>
              </a:ext>
            </a:extLst>
          </p:cNvPr>
          <p:cNvSpPr>
            <a:spLocks noGrp="1"/>
          </p:cNvSpPr>
          <p:nvPr>
            <p:ph idx="1"/>
          </p:nvPr>
        </p:nvSpPr>
        <p:spPr>
          <a:xfrm>
            <a:off x="677334" y="951722"/>
            <a:ext cx="8596668" cy="5218259"/>
          </a:xfrm>
        </p:spPr>
        <p:txBody>
          <a:bodyPr>
            <a:normAutofit fontScale="92500" lnSpcReduction="20000"/>
          </a:bodyPr>
          <a:lstStyle/>
          <a:p>
            <a:pPr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Don Juan Tenorio, cavaliere sivigliano che, esiliato a Napoli per la sua condotta licenziosa e al servizio dell’ambasciatore di Spagna, suo zio don Pedro, inganna la duchessa Isabela, spacciandosi per il suo promesso, il duca Octavio. La donna, dopo aver passato la notte con don Juan, si rende conto dell’inganno e chiama la guardia. Il protagonista riesce a fuggire grazie all’aiuto dello zio, al quale il viceré commissiona l’arresto del malfattore. Fugge in Spagna e, dopo un naufragio, giunge sulle coste di Tarragona. Con la promessa di sposarla, seduce anche la pescatrice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Di ritorno a Siviglia, dove il re Alfonso XI vuole placare gli animi facendo sposare don Juan con la duchessa offesa e il duca Octavio, il promesso ingannato, con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Ana de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figlia del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Il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gironzola nei quartieri malfamati in compagnia di un amico, il marchese de la Mota, cugino di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Ana, che è innamorata di lui. Una donna consegna a don Juan una lettera in cui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Ana </a:t>
            </a:r>
            <a:r>
              <a:rPr lang="it-IT" sz="2200">
                <a:effectLst/>
                <a:latin typeface="Times New Roman" panose="02020603050405020304" pitchFamily="18" charset="0"/>
                <a:ea typeface="Calibri" panose="020F0502020204030204" pitchFamily="34" charset="0"/>
                <a:cs typeface="Times New Roman" panose="02020603050405020304" pitchFamily="18" charset="0"/>
              </a:rPr>
              <a:t>dà appuntamento al </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marchese; il protagonista, che non conosce i progetti del re, decide di soppiantare l’amico. Questa volta però il trucco non funziona e l’ingannata urla; don Gonzalo, suo padre, sopraggiunge in difesa dell’onore familiare. L’ingannatore si vede costretto a ucciderlo per mettersi in salvo, facendo incolpare Mota.</a:t>
            </a:r>
          </a:p>
          <a:p>
            <a:pPr marL="0" indent="0" algn="just">
              <a:lnSpc>
                <a:spcPct val="107000"/>
              </a:lnSpc>
              <a:buNone/>
            </a:pPr>
            <a:endParaRPr lang="it-IT" sz="2400" dirty="0"/>
          </a:p>
        </p:txBody>
      </p:sp>
    </p:spTree>
    <p:extLst>
      <p:ext uri="{BB962C8B-B14F-4D97-AF65-F5344CB8AC3E}">
        <p14:creationId xmlns:p14="http://schemas.microsoft.com/office/powerpoint/2010/main" val="12309816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fontScale="92500" lnSpcReduction="20000"/>
          </a:bodyPr>
          <a:lstStyle/>
          <a:p>
            <a:pPr marL="0" indent="0" algn="just">
              <a:lnSpc>
                <a:spcPct val="107000"/>
              </a:lnSpc>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Aminta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Quién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llama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Aminta? </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¿Es mi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soy</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tu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(III, 1997-1999).</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Yo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soy</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noble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caballero,</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cabeza de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familia</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Tenorios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antiguos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0" algn="just">
              <a:lnSpc>
                <a:spcPct val="107000"/>
              </a:lnSpc>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ganadores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Sevilla. </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Mi padre,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después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rey</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reverencia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estima,</a:t>
            </a:r>
          </a:p>
          <a:p>
            <a:pPr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y en la corte,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labios</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it-IT" sz="1800" dirty="0">
                <a:effectLst/>
                <a:latin typeface="Times New Roman" panose="02020603050405020304" pitchFamily="18" charset="0"/>
                <a:ea typeface="Calibri" panose="020F0502020204030204" pitchFamily="34" charset="0"/>
              </a:rPr>
              <a:t>pende la muerte o la </a:t>
            </a:r>
            <a:r>
              <a:rPr lang="it-IT" sz="1800" dirty="0" err="1">
                <a:effectLst/>
                <a:latin typeface="Times New Roman" panose="02020603050405020304" pitchFamily="18" charset="0"/>
                <a:ea typeface="Calibri" panose="020F0502020204030204" pitchFamily="34" charset="0"/>
              </a:rPr>
              <a:t>vida</a:t>
            </a:r>
            <a:r>
              <a:rPr lang="it-IT" sz="1800" dirty="0">
                <a:effectLst/>
                <a:latin typeface="Times New Roman" panose="02020603050405020304" pitchFamily="18" charset="0"/>
                <a:ea typeface="Calibri" panose="020F0502020204030204" pitchFamily="34" charset="0"/>
              </a:rPr>
              <a:t> (III, 2030-2037).</a:t>
            </a:r>
            <a:endParaRPr lang="it-IT" dirty="0"/>
          </a:p>
        </p:txBody>
      </p:sp>
    </p:spTree>
    <p:extLst>
      <p:ext uri="{BB962C8B-B14F-4D97-AF65-F5344CB8AC3E}">
        <p14:creationId xmlns:p14="http://schemas.microsoft.com/office/powerpoint/2010/main" val="16169693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1"/>
            <a:ext cx="8596668" cy="713172"/>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322772"/>
            <a:ext cx="8974666" cy="5188095"/>
          </a:xfrm>
        </p:spPr>
        <p:txBody>
          <a:bodyPr>
            <a:normAutofit fontScale="92500" lnSpcReduction="10000"/>
          </a:bodyPr>
          <a:lstStyle/>
          <a:p>
            <a:pPr marL="0" indent="0" algn="just">
              <a:lnSpc>
                <a:spcPct val="107000"/>
              </a:lnSpc>
              <a:spcBef>
                <a:spcPts val="0"/>
              </a:spcBef>
              <a:buNone/>
            </a:pPr>
            <a:r>
              <a:rPr lang="it-IT"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Vossler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ha giustamente segnalato che don Juan è concepito come “</a:t>
            </a:r>
            <a:r>
              <a:rPr lang="it-IT" sz="2200" b="1" dirty="0">
                <a:effectLst/>
                <a:latin typeface="Times New Roman" panose="02020603050405020304" pitchFamily="18" charset="0"/>
                <a:ea typeface="Calibri" panose="020F0502020204030204" pitchFamily="34" charset="0"/>
                <a:cs typeface="Times New Roman" panose="02020603050405020304" pitchFamily="18" charset="0"/>
              </a:rPr>
              <a:t>una </a:t>
            </a:r>
            <a:r>
              <a:rPr lang="it-IT" sz="2200" b="1" dirty="0" err="1">
                <a:effectLst/>
                <a:latin typeface="Times New Roman" panose="02020603050405020304" pitchFamily="18" charset="0"/>
                <a:ea typeface="Calibri" panose="020F0502020204030204" pitchFamily="34" charset="0"/>
                <a:cs typeface="Times New Roman" panose="02020603050405020304" pitchFamily="18" charset="0"/>
              </a:rPr>
              <a:t>especie</a:t>
            </a:r>
            <a:r>
              <a:rPr lang="it-IT" sz="2200" b="1" dirty="0">
                <a:effectLst/>
                <a:latin typeface="Times New Roman" panose="02020603050405020304" pitchFamily="18" charset="0"/>
                <a:ea typeface="Calibri" panose="020F0502020204030204" pitchFamily="34" charset="0"/>
                <a:cs typeface="Times New Roman" panose="02020603050405020304" pitchFamily="18" charset="0"/>
              </a:rPr>
              <a:t> de caballero al </a:t>
            </a:r>
            <a:r>
              <a:rPr lang="it-IT" sz="2200" b="1" dirty="0" err="1">
                <a:effectLst/>
                <a:latin typeface="Times New Roman" panose="02020603050405020304" pitchFamily="18" charset="0"/>
                <a:ea typeface="Calibri" panose="020F0502020204030204" pitchFamily="34" charset="0"/>
                <a:cs typeface="Times New Roman" panose="02020603050405020304" pitchFamily="18" charset="0"/>
              </a:rPr>
              <a:t>revés</a:t>
            </a:r>
            <a:r>
              <a:rPr lang="it-IT" sz="2200" b="1" dirty="0">
                <a:effectLst/>
                <a:latin typeface="Times New Roman" panose="02020603050405020304" pitchFamily="18" charset="0"/>
                <a:ea typeface="Calibri" panose="020F0502020204030204" pitchFamily="34" charset="0"/>
                <a:cs typeface="Times New Roman" panose="02020603050405020304" pitchFamily="18" charset="0"/>
              </a:rPr>
              <a:t> del </a:t>
            </a:r>
            <a:r>
              <a:rPr lang="it-IT" sz="2200" b="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200" b="1" dirty="0" err="1">
                <a:effectLst/>
                <a:latin typeface="Times New Roman" panose="02020603050405020304" pitchFamily="18" charset="0"/>
                <a:ea typeface="Calibri" panose="020F0502020204030204" pitchFamily="34" charset="0"/>
                <a:cs typeface="Times New Roman" panose="02020603050405020304" pitchFamily="18" charset="0"/>
              </a:rPr>
              <a:t>platónico</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È palese che in don Juan Tirso ritrae un antieroe agli antipodi di quello che soleva essere il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della commedia. </a:t>
            </a:r>
          </a:p>
          <a:p>
            <a:pPr marL="0" indent="0" algn="just">
              <a:lnSpc>
                <a:spcPct val="107000"/>
              </a:lnSpc>
              <a:spcBef>
                <a:spcPts val="0"/>
              </a:spcBef>
              <a:buNone/>
            </a:pPr>
            <a:r>
              <a:rPr lang="it-IT" sz="2200" dirty="0">
                <a:latin typeface="Times New Roman" panose="02020603050405020304" pitchFamily="18" charset="0"/>
                <a:ea typeface="Calibri" panose="020F0502020204030204" pitchFamily="34" charset="0"/>
                <a:cs typeface="Times New Roman" panose="02020603050405020304" pitchFamily="18" charset="0"/>
              </a:rPr>
              <a:t>	</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E come </a:t>
            </a:r>
            <a:r>
              <a:rPr lang="it-IT" sz="2200" dirty="0" err="1">
                <a:effectLst/>
                <a:latin typeface="Times New Roman" panose="02020603050405020304" pitchFamily="18" charset="0"/>
                <a:ea typeface="Calibri" panose="020F0502020204030204" pitchFamily="34" charset="0"/>
                <a:cs typeface="Times New Roman" panose="02020603050405020304" pitchFamily="18" charset="0"/>
              </a:rPr>
              <a:t>Vossler</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anche per M. G. Profeti, il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2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si distingue per il fatto di rimarcare aspetti bassi e non nobili del comportamento, che raramente caratterizzano la figura del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della commedia del </a:t>
            </a:r>
            <a:r>
              <a:rPr lang="it-IT" sz="2200" i="1" dirty="0">
                <a:effectLst/>
                <a:latin typeface="Times New Roman" panose="02020603050405020304" pitchFamily="18" charset="0"/>
                <a:ea typeface="Calibri" panose="020F0502020204030204" pitchFamily="34" charset="0"/>
                <a:cs typeface="Times New Roman" panose="02020603050405020304" pitchFamily="18" charset="0"/>
              </a:rPr>
              <a:t>Siglo de Oro</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normalmente dotato di una certa grandezza, anche nei casi più abietti. L’autore, quindi, deve eliminare dal suo protagonista la dignità cavalleresca che normalmente spetta al </a:t>
            </a:r>
            <a:r>
              <a:rPr lang="it-IT" sz="22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poiché in questo caso specifico sarà destinato alla punizione eterna. Il protagonista va inquadrato nell’ottica controriformista: si danna non solo perché ingannatore, seduttore e irriverente nei confronti dei personaggi femminili, peccati che comunque gli potevano essere perdonati, ma perché </a:t>
            </a:r>
            <a:r>
              <a:rPr lang="it-IT" sz="2200" b="1" dirty="0">
                <a:effectLst/>
                <a:latin typeface="Times New Roman" panose="02020603050405020304" pitchFamily="18" charset="0"/>
                <a:ea typeface="Calibri" panose="020F0502020204030204" pitchFamily="34" charset="0"/>
                <a:cs typeface="Times New Roman" panose="02020603050405020304" pitchFamily="18" charset="0"/>
              </a:rPr>
              <a:t>è ambiguo e superficiale di fronte al mistero della morte e della salvezza</a:t>
            </a:r>
            <a:r>
              <a:rPr lang="it-IT" sz="2200" dirty="0">
                <a:effectLst/>
                <a:latin typeface="Times New Roman" panose="02020603050405020304" pitchFamily="18" charset="0"/>
                <a:ea typeface="Calibri" panose="020F0502020204030204" pitchFamily="34" charset="0"/>
                <a:cs typeface="Times New Roman" panose="02020603050405020304" pitchFamily="18" charset="0"/>
              </a:rPr>
              <a:t>. Da ciò scaturiscono le note negative del soggetto: il tradimento ben poco nobile nei confronti del duca Octavio, ma anche dell’amico Mota; la salvezza ottenuta grazie all’aiuto dello zio e non per valore personale; e il fatto di godere costantemente dell’aiuto paterno, un favorito del re. </a:t>
            </a:r>
          </a:p>
          <a:p>
            <a:pPr marL="0" indent="0" algn="just">
              <a:lnSpc>
                <a:spcPct val="107000"/>
              </a:lnSpc>
              <a:buNone/>
            </a:pPr>
            <a:endParaRPr lang="it-IT" dirty="0"/>
          </a:p>
        </p:txBody>
      </p:sp>
    </p:spTree>
    <p:extLst>
      <p:ext uri="{BB962C8B-B14F-4D97-AF65-F5344CB8AC3E}">
        <p14:creationId xmlns:p14="http://schemas.microsoft.com/office/powerpoint/2010/main" val="8258147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399495" y="1358283"/>
            <a:ext cx="8874507" cy="4598634"/>
          </a:xfrm>
        </p:spPr>
        <p:txBody>
          <a:bodyPr>
            <a:normAutofit lnSpcReduction="10000"/>
          </a:bodyPr>
          <a:lstStyle/>
          <a:p>
            <a:pPr indent="0" algn="just">
              <a:lnSpc>
                <a:spcPct val="107000"/>
              </a:lnSpc>
              <a:spcBef>
                <a:spcPts val="0"/>
              </a:spcBef>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Va, infatti, segnalata la differenza con altri malfattori concupiscenti, dato che i suoi misfatti non sono un privilegio ingiusto del suo potere personale, ma li commette dalla posizione di vantaggio che gli offrono gli incarichi di suo padre:</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Si es mi padre</a:t>
            </a:r>
          </a:p>
          <a:p>
            <a:pPr marL="0" indent="0" algn="just">
              <a:lnSpc>
                <a:spcPct val="107000"/>
              </a:lnSpc>
              <a:spcBef>
                <a:spcPts val="0"/>
              </a:spcBef>
              <a:buNone/>
            </a:pP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dueño</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justicia</a:t>
            </a:r>
            <a:endParaRPr lang="it-IT"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y es la privanza del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rey</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temes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(III, 1958-1961)</a:t>
            </a: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Lo spettatore è informato di questa sua “</a:t>
            </a:r>
            <a:r>
              <a:rPr lang="it-IT" sz="1900" b="1" dirty="0">
                <a:effectLst/>
                <a:latin typeface="Times New Roman" panose="02020603050405020304" pitchFamily="18" charset="0"/>
                <a:ea typeface="Calibri" panose="020F0502020204030204" pitchFamily="34" charset="0"/>
                <a:cs typeface="Times New Roman" panose="02020603050405020304" pitchFamily="18" charset="0"/>
              </a:rPr>
              <a:t>incolumità</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dal principio, caratteristica ribadita lungo tutto il corso della </a:t>
            </a:r>
            <a:r>
              <a:rPr lang="it-IT" sz="19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Nell’episodio della prima seduzione (Isabela), infatti, grazie alle sue nobili origini, il protagonista riesce ad evitare l’arresto, ma la sua condizione è esplicitata in maniera graduale grazie allo sdegno delle sue risposte nei confronti degli ordini dello zio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Prendelde</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Matalde</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Quién</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ha de osar?” –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Quién</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os</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engaña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fino alla dichiarazione esplicita ed orgogliosa della sua identità e soprattutto del vincolo di parentela con chi vuole arrestarlo:</a:t>
            </a:r>
          </a:p>
          <a:p>
            <a:pPr marL="0" indent="0" algn="just">
              <a:lnSpc>
                <a:spcPct val="107000"/>
              </a:lnSpc>
              <a:buNone/>
            </a:pPr>
            <a:endParaRPr lang="it-IT" dirty="0"/>
          </a:p>
        </p:txBody>
      </p:sp>
    </p:spTree>
    <p:extLst>
      <p:ext uri="{BB962C8B-B14F-4D97-AF65-F5344CB8AC3E}">
        <p14:creationId xmlns:p14="http://schemas.microsoft.com/office/powerpoint/2010/main" val="37750453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594804" y="1260629"/>
            <a:ext cx="8679198" cy="5131293"/>
          </a:xfrm>
        </p:spPr>
        <p:txBody>
          <a:bodyPr>
            <a:normAutofit fontScale="92500" lnSpcReduction="20000"/>
          </a:bodyPr>
          <a:lstStyle/>
          <a:p>
            <a:pPr marL="0" indent="0" algn="just">
              <a:lnSpc>
                <a:spcPct val="107000"/>
              </a:lnSpc>
              <a:spcBef>
                <a:spcPts val="0"/>
              </a:spcBef>
              <a:buNone/>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porque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caballero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soy</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del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embajador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España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Llegue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solo ha de ser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quien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rinda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 43-45).</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Pedro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quién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eres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Ya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lo digo:</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tu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sobrino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 53-54).</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Come si evince dalla scena, l’essere nobile, il vincolo di parentela e la giovane età sono giustificazioni che consentono al </a:t>
            </a:r>
            <a:r>
              <a:rPr lang="it-IT" sz="21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1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la fuga. Lo zio, infatti, lo “assolve” perché l’arresto del nipote implicherebbe un danno alla sua figura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Perdido</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soy</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si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Rey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sabe</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Tale indulgenza acquista peso e rilevanza perché dalla stessa scena si apprende che don Juan è in esilio a Napoli per aver commesso le stesse mascalzonate anche a Siviglia (“gran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traición</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 con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otra</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noble</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mujer</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I, 79-80). Il comportamento di don Juan è quindi destinato a reiterarsi: come aveva fatto il padre inviandolo a Napoli, lo zio gli imporrà di recarsi in Sicilia o a Milano “</a:t>
            </a:r>
            <a:r>
              <a:rPr lang="it-IT" sz="2100" dirty="0" err="1">
                <a:effectLst/>
                <a:latin typeface="Times New Roman" panose="02020603050405020304" pitchFamily="18" charset="0"/>
                <a:ea typeface="Calibri" panose="020F0502020204030204" pitchFamily="34" charset="0"/>
                <a:cs typeface="Times New Roman" panose="02020603050405020304" pitchFamily="18" charset="0"/>
              </a:rPr>
              <a:t>encubierto</a:t>
            </a: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Sin dall’inizio dell’opera le caratteristiche e il destino del personaggio sono stati fissati: inganni, fughe, nascondigli etc.</a:t>
            </a:r>
          </a:p>
          <a:p>
            <a:pPr marL="0" indent="0" algn="just">
              <a:lnSpc>
                <a:spcPct val="107000"/>
              </a:lnSpc>
              <a:buNone/>
            </a:pPr>
            <a:endParaRPr lang="it-IT" dirty="0"/>
          </a:p>
        </p:txBody>
      </p:sp>
    </p:spTree>
    <p:extLst>
      <p:ext uri="{BB962C8B-B14F-4D97-AF65-F5344CB8AC3E}">
        <p14:creationId xmlns:p14="http://schemas.microsoft.com/office/powerpoint/2010/main" val="8906509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rPr>
              <a:t>L’“incolumità” del protagonista è sottolineata anche successivamente: la furia del re, scatenata dal “</a:t>
            </a:r>
            <a:r>
              <a:rPr lang="it-IT" sz="2000" dirty="0" err="1">
                <a:effectLst/>
                <a:latin typeface="Times New Roman" panose="02020603050405020304" pitchFamily="18" charset="0"/>
                <a:ea typeface="Calibri" panose="020F0502020204030204" pitchFamily="34" charset="0"/>
              </a:rPr>
              <a:t>dinosore</a:t>
            </a:r>
            <a:r>
              <a:rPr lang="it-IT" sz="2000" dirty="0">
                <a:effectLst/>
                <a:latin typeface="Times New Roman" panose="02020603050405020304" pitchFamily="18" charset="0"/>
                <a:ea typeface="Calibri" panose="020F0502020204030204" pitchFamily="34" charset="0"/>
              </a:rPr>
              <a:t>” di Isabela, si mitiga non appena apprende la condizione di don Juan; la soluzione sarà il matrimonio riparatore; l’esilio irrisorio, dato che è in un luogo vicino (</a:t>
            </a:r>
            <a:r>
              <a:rPr lang="it-IT" sz="2000" dirty="0" err="1">
                <a:effectLst/>
                <a:latin typeface="Times New Roman" panose="02020603050405020304" pitchFamily="18" charset="0"/>
                <a:ea typeface="Calibri" panose="020F0502020204030204" pitchFamily="34" charset="0"/>
              </a:rPr>
              <a:t>Lebrija</a:t>
            </a:r>
            <a:r>
              <a:rPr lang="it-IT" sz="2000" dirty="0">
                <a:effectLst/>
                <a:latin typeface="Times New Roman" panose="02020603050405020304" pitchFamily="18" charset="0"/>
                <a:ea typeface="Calibri" panose="020F0502020204030204" pitchFamily="34" charset="0"/>
              </a:rPr>
              <a:t>) e addirittura gli sarà attribuito il titolo di conte. Quindi a un delitto gravissimo corrisponderà, come sottolinea il padre del </a:t>
            </a:r>
            <a:r>
              <a:rPr lang="it-IT" sz="2000" i="1" dirty="0" err="1">
                <a:effectLst/>
                <a:latin typeface="Times New Roman" panose="02020603050405020304" pitchFamily="18" charset="0"/>
                <a:ea typeface="Calibri" panose="020F0502020204030204" pitchFamily="34" charset="0"/>
              </a:rPr>
              <a:t>burlador</a:t>
            </a:r>
            <a:r>
              <a:rPr lang="it-IT" sz="2000" dirty="0">
                <a:effectLst/>
                <a:latin typeface="Times New Roman" panose="02020603050405020304" pitchFamily="18" charset="0"/>
                <a:ea typeface="Calibri" panose="020F0502020204030204" pitchFamily="34" charset="0"/>
              </a:rPr>
              <a:t>, una “pena </a:t>
            </a:r>
            <a:r>
              <a:rPr lang="it-IT" sz="2000" dirty="0" err="1">
                <a:effectLst/>
                <a:latin typeface="Times New Roman" panose="02020603050405020304" pitchFamily="18" charset="0"/>
                <a:ea typeface="Calibri" panose="020F0502020204030204" pitchFamily="34" charset="0"/>
              </a:rPr>
              <a:t>ligera</a:t>
            </a:r>
            <a:r>
              <a:rPr lang="it-IT" sz="2000" dirty="0">
                <a:effectLst/>
                <a:latin typeface="Times New Roman" panose="02020603050405020304" pitchFamily="18" charset="0"/>
                <a:ea typeface="Calibri" panose="020F0502020204030204" pitchFamily="34" charset="0"/>
              </a:rPr>
              <a:t>”: non un vero e proprio esilio, ma una sorta di allontanamento per far calmare le acque. Del resto, nell’opera, l’amicizia e il rispetto tra don Diego e il sovrano vengono menzionati costantemente e condizionano il comportamento del re. L’esempio più evidente è ancora il caso del </a:t>
            </a:r>
            <a:r>
              <a:rPr lang="it-IT" sz="2000" b="1" dirty="0" err="1">
                <a:effectLst/>
                <a:latin typeface="Times New Roman" panose="02020603050405020304" pitchFamily="18" charset="0"/>
                <a:ea typeface="Calibri" panose="020F0502020204030204" pitchFamily="34" charset="0"/>
              </a:rPr>
              <a:t>duque</a:t>
            </a:r>
            <a:r>
              <a:rPr lang="it-IT" sz="2000" b="1" dirty="0">
                <a:effectLst/>
                <a:latin typeface="Times New Roman" panose="02020603050405020304" pitchFamily="18" charset="0"/>
                <a:ea typeface="Calibri" panose="020F0502020204030204" pitchFamily="34" charset="0"/>
              </a:rPr>
              <a:t> Octavio </a:t>
            </a:r>
            <a:r>
              <a:rPr lang="it-IT" sz="2000" dirty="0">
                <a:effectLst/>
                <a:latin typeface="Times New Roman" panose="02020603050405020304" pitchFamily="18" charset="0"/>
                <a:ea typeface="Calibri" panose="020F0502020204030204" pitchFamily="34" charset="0"/>
              </a:rPr>
              <a:t>che si rivolge al monarca in due occasioni. Nel primo caso Alfonso XI si dimostra disponibile e generoso nei confronti del duca per l’oltraggio subito e per essere innocente, compensando l’offesa con il matrimonio riparatore con una dama sivigliana di alto rango:</a:t>
            </a:r>
            <a:endParaRPr lang="it-IT" sz="2000" dirty="0"/>
          </a:p>
        </p:txBody>
      </p:sp>
    </p:spTree>
    <p:extLst>
      <p:ext uri="{BB962C8B-B14F-4D97-AF65-F5344CB8AC3E}">
        <p14:creationId xmlns:p14="http://schemas.microsoft.com/office/powerpoint/2010/main" val="35194363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355107" y="1429305"/>
            <a:ext cx="9117367" cy="4612057"/>
          </a:xfrm>
        </p:spPr>
        <p:txBody>
          <a:bodyPr>
            <a:normAutofit/>
          </a:bodyPr>
          <a:lstStyle/>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Comedador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mayor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Calatrava</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es Gonzalo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Este tiene una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hija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¡Esta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quiero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sea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vuestra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esposa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(II, 1109-1117).</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1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seconda occasione si presenta quando ormai è risaputo che il colpevole dell’</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agravio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don Juan, quando il re si mostra molto più sbrigativo:</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duque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después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bodas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hagan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más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espacio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hablaréis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(III, 2569-2571). </a:t>
            </a:r>
          </a:p>
          <a:p>
            <a:pPr marL="0" indent="0" algn="just">
              <a:lnSpc>
                <a:spcPct val="107000"/>
              </a:lnSpc>
              <a:buNone/>
            </a:pPr>
            <a:endParaRPr lang="it-IT" dirty="0"/>
          </a:p>
        </p:txBody>
      </p:sp>
    </p:spTree>
    <p:extLst>
      <p:ext uri="{BB962C8B-B14F-4D97-AF65-F5344CB8AC3E}">
        <p14:creationId xmlns:p14="http://schemas.microsoft.com/office/powerpoint/2010/main" val="35409745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361026"/>
            <a:ext cx="8596668" cy="677662"/>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038688"/>
            <a:ext cx="8596668" cy="5458285"/>
          </a:xfrm>
        </p:spPr>
        <p:txBody>
          <a:bodyPr>
            <a:normAutofit/>
          </a:bodyPr>
          <a:lstStyle/>
          <a:p>
            <a:pPr marL="0" indent="0" algn="just">
              <a:lnSpc>
                <a:spcPct val="107000"/>
              </a:lnSpc>
              <a:spcBef>
                <a:spcPts val="0"/>
              </a:spcBef>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Ma già quando l’impetuoso duca pretendeva il permesso di potersi battere a duello con don Juan, il re sminuisce l’offesa paragonandola a una “</a:t>
            </a:r>
            <a:r>
              <a:rPr lang="it-IT" sz="1900" dirty="0" err="1">
                <a:effectLst/>
                <a:latin typeface="Times New Roman" panose="02020603050405020304" pitchFamily="18" charset="0"/>
                <a:ea typeface="Calibri" panose="020F0502020204030204" pitchFamily="34" charset="0"/>
                <a:cs typeface="Times New Roman" panose="02020603050405020304" pitchFamily="18" charset="0"/>
              </a:rPr>
              <a:t>desgracia</a:t>
            </a: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ed evita, in nome dell’amicizia con don Juan Tenorio, che il duello abbia luogo, arrivando a considerare don Juan sua “creatura”:</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Gentilhombre</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de mi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Cámara</a:t>
            </a:r>
            <a:endParaRPr lang="it-IT"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es don Juan, y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hechura</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mía</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(III, 2572-2573).</a:t>
            </a: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Il rapporto don Diego-sovrano si rivela quindi fondamentale e colpisce la lealtà di don Diego, ricambiata dalla familiarità con cui viene trattato, tanto che il re arriva a confessargli le sue incertezze:</a:t>
            </a:r>
          </a:p>
          <a:p>
            <a:pPr marL="0" indent="0" algn="just">
              <a:lnSpc>
                <a:spcPct val="107000"/>
              </a:lnSpc>
              <a:spcBef>
                <a:spcPts val="0"/>
              </a:spcBef>
              <a:buNone/>
            </a:pPr>
            <a:r>
              <a:rPr lang="it-IT" sz="19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Merecéis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mi favor tan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dignamente</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si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aquí</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servicios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ponderamos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me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quedo</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atrás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con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favor presente (III, 2500-2502).</a:t>
            </a: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Pero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decid</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don Diego,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diremos</a:t>
            </a:r>
            <a:endParaRPr lang="it-IT"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a Gonzalo de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sin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erremos</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Caséle</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[don Juan] con su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hija</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y no sé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cómo</a:t>
            </a:r>
            <a:endParaRPr lang="it-IT"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lo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puedo</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ahora</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400" dirty="0" err="1">
                <a:effectLst/>
                <a:latin typeface="Times New Roman" panose="02020603050405020304" pitchFamily="18" charset="0"/>
                <a:ea typeface="Calibri" panose="020F0502020204030204" pitchFamily="34" charset="0"/>
                <a:cs typeface="Times New Roman" panose="02020603050405020304" pitchFamily="18" charset="0"/>
              </a:rPr>
              <a:t>remediar</a:t>
            </a:r>
            <a:r>
              <a:rPr lang="it-IT" sz="1400" dirty="0">
                <a:effectLst/>
                <a:latin typeface="Times New Roman" panose="02020603050405020304" pitchFamily="18" charset="0"/>
                <a:ea typeface="Calibri" panose="020F0502020204030204" pitchFamily="34" charset="0"/>
                <a:cs typeface="Times New Roman" panose="02020603050405020304" pitchFamily="18" charset="0"/>
              </a:rPr>
              <a:t> (II, 1066-1069).</a:t>
            </a:r>
          </a:p>
          <a:p>
            <a:pPr marL="0" indent="0" algn="just">
              <a:lnSpc>
                <a:spcPct val="107000"/>
              </a:lnSpc>
              <a:buNone/>
            </a:pPr>
            <a:endParaRPr lang="it-IT" dirty="0"/>
          </a:p>
        </p:txBody>
      </p:sp>
    </p:spTree>
    <p:extLst>
      <p:ext uri="{BB962C8B-B14F-4D97-AF65-F5344CB8AC3E}">
        <p14:creationId xmlns:p14="http://schemas.microsoft.com/office/powerpoint/2010/main" val="18185684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550416" y="1420427"/>
            <a:ext cx="8723586" cy="4620935"/>
          </a:xfrm>
        </p:spPr>
        <p:txBody>
          <a:bodyPr>
            <a:normAutofit lnSpcReduction="10000"/>
          </a:bodyPr>
          <a:lstStyle/>
          <a:p>
            <a:pPr marL="0" indent="0" algn="just">
              <a:lnSpc>
                <a:spcPct val="107000"/>
              </a:lnSpc>
              <a:spcBef>
                <a:spcPts val="0"/>
              </a:spcBef>
              <a:buNone/>
            </a:pP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Anche successivamente l’appoggio regio è confermato lasciando partecipare al colloquio che Alfonso XI ha con Octavio e soprattutto nell’evitare il duello.</a:t>
            </a:r>
          </a:p>
          <a:p>
            <a:pPr marL="0" indent="0" algn="just">
              <a:lnSpc>
                <a:spcPct val="107000"/>
              </a:lnSpc>
              <a:spcBef>
                <a:spcPts val="0"/>
              </a:spcBef>
              <a:buNone/>
            </a:pPr>
            <a:r>
              <a:rPr lang="it-IT" sz="2100" dirty="0">
                <a:effectLst/>
                <a:latin typeface="Times New Roman" panose="02020603050405020304" pitchFamily="18" charset="0"/>
                <a:ea typeface="Calibri" panose="020F0502020204030204" pitchFamily="34" charset="0"/>
                <a:cs typeface="Times New Roman" panose="02020603050405020304" pitchFamily="18" charset="0"/>
              </a:rPr>
              <a:t>	E don Diego non esiterà mai nel difendere il figlio, giustificandolo ricorrendo a argomentazioni efficaci: la dichiarazione dell’assoluto potere del re, il legame padre-figlio, ricordare il valore di don Juan per poi fare la propria richiesta:</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Gran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señor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tus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heroicas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manos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está</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vida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vida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propia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es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vida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un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hijo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inobediente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aunque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mozo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gallardo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valeroso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y le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llaman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mozos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tiempo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Héctor de Sevilla,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porque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ha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hecho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tantas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tan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extrañas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mocedades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razón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puede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mucho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permitas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desafío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 es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posible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(II, 1081-1089).</a:t>
            </a:r>
          </a:p>
          <a:p>
            <a:pPr marL="0" indent="0" algn="just">
              <a:lnSpc>
                <a:spcPct val="107000"/>
              </a:lnSpc>
              <a:buNone/>
            </a:pPr>
            <a:endParaRPr lang="it-IT" dirty="0"/>
          </a:p>
        </p:txBody>
      </p:sp>
    </p:spTree>
    <p:extLst>
      <p:ext uri="{BB962C8B-B14F-4D97-AF65-F5344CB8AC3E}">
        <p14:creationId xmlns:p14="http://schemas.microsoft.com/office/powerpoint/2010/main" val="11621372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479394" y="1233997"/>
            <a:ext cx="8794608" cy="5184558"/>
          </a:xfrm>
        </p:spPr>
        <p:txBody>
          <a:bodyPr>
            <a:normAutofit fontScale="92500" lnSpcReduction="20000"/>
          </a:bodyPr>
          <a:lstStyle/>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costante giustificazione ai suoi malfatti condurrà inevitabilmente il protagonista ad allontanarsi da qualsiasi proposito di pentimento o dall’abbandonare il suo comportamento.</a:t>
            </a:r>
          </a:p>
          <a:p>
            <a:pPr marL="0" indent="0" algn="just">
              <a:lnSpc>
                <a:spcPct val="107000"/>
              </a:lnSpc>
              <a:spcBef>
                <a:spcPts val="0"/>
              </a:spcBef>
              <a:buNone/>
            </a:pPr>
            <a:r>
              <a:rPr lang="it-IT" sz="2000" dirty="0">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Quindi don Juan è una sorta di “figlio di papà”, come segnala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Portabella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ma non è puerile e codardo; ha un’audacia temeraria quando l’occasione lo richiede:</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Resuelto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morir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estoy</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dices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Yo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temor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Si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fueras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mismo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infierno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la mano te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diera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yo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dirty="0">
                <a:latin typeface="Times New Roman" panose="02020603050405020304" pitchFamily="18" charset="0"/>
                <a:ea typeface="Calibri" panose="020F0502020204030204" pitchFamily="34" charset="0"/>
                <a:cs typeface="Times New Roman" panose="02020603050405020304" pitchFamily="18"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Questo coraggio e l’ostentazione sono gli unici elementi cavallereschi che mantiene; per il resto si distanzia notevolmente dalla caratterizzazione del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avvicinandosi addirittura a quella del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nella sua preoccupazione per il denaro:</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Sólo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aquel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llamo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mal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día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aciago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detestable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no tengo dineros;</a:t>
            </a:r>
          </a:p>
          <a:p>
            <a:pPr marL="0" indent="0">
              <a:spcBef>
                <a:spcPts val="0"/>
              </a:spcBef>
              <a:buNone/>
            </a:pPr>
            <a:r>
              <a:rPr lang="it-IT" sz="1800" dirty="0" err="1">
                <a:effectLst/>
                <a:latin typeface="Times New Roman" panose="02020603050405020304" pitchFamily="18" charset="0"/>
                <a:ea typeface="Calibri" panose="020F0502020204030204" pitchFamily="34" charset="0"/>
              </a:rPr>
              <a:t>que</a:t>
            </a:r>
            <a:r>
              <a:rPr lang="it-IT" sz="1800" dirty="0">
                <a:effectLst/>
                <a:latin typeface="Times New Roman" panose="02020603050405020304" pitchFamily="18" charset="0"/>
                <a:ea typeface="Calibri" panose="020F0502020204030204" pitchFamily="34" charset="0"/>
              </a:rPr>
              <a:t> lo </a:t>
            </a:r>
            <a:r>
              <a:rPr lang="it-IT" sz="1800" dirty="0" err="1">
                <a:effectLst/>
                <a:latin typeface="Times New Roman" panose="02020603050405020304" pitchFamily="18" charset="0"/>
                <a:ea typeface="Calibri" panose="020F0502020204030204" pitchFamily="34" charset="0"/>
              </a:rPr>
              <a:t>demás</a:t>
            </a:r>
            <a:r>
              <a:rPr lang="it-IT" sz="1800" dirty="0">
                <a:effectLst/>
                <a:latin typeface="Times New Roman" panose="02020603050405020304" pitchFamily="18" charset="0"/>
                <a:ea typeface="Calibri" panose="020F0502020204030204" pitchFamily="34" charset="0"/>
              </a:rPr>
              <a:t> es </a:t>
            </a:r>
            <a:r>
              <a:rPr lang="it-IT" sz="1800" dirty="0" err="1">
                <a:effectLst/>
                <a:latin typeface="Times New Roman" panose="02020603050405020304" pitchFamily="18" charset="0"/>
                <a:ea typeface="Calibri" panose="020F0502020204030204" pitchFamily="34" charset="0"/>
              </a:rPr>
              <a:t>donaire</a:t>
            </a:r>
            <a:endParaRPr lang="it-IT" dirty="0"/>
          </a:p>
        </p:txBody>
      </p:sp>
    </p:spTree>
    <p:extLst>
      <p:ext uri="{BB962C8B-B14F-4D97-AF65-F5344CB8AC3E}">
        <p14:creationId xmlns:p14="http://schemas.microsoft.com/office/powerpoint/2010/main" val="160659115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lnSpcReduction="100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Un'altra caratteristica del personaggio è la sua totale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indifferenza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non solo verso le dame che inganna, ma anche verso i personaggi maschili che subiscono le conseguenze delle sue azioni. </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L’autore della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non ha scelto a caso di affidare l’arresto dei due innocenti (Octavio e Mota) rispettivamente allo zio e al padre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essi rappresentano l’ossimoro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giustizia/ingiustizia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Nel caso di Pedro, l’infrazione è evidente, tanto che sarà lui stesso ad incolpare Octavio davanti al re (“la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mujer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…/dice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es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Duque Octavio”, I, 146-149); ma anche Diego ha una condotta poco limpida, dato che, sebbene arresti Mota in buona fede, nega volutamente il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desafío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 Octavio.</a:t>
            </a:r>
          </a:p>
          <a:p>
            <a:pPr marL="0" indent="0" algn="just">
              <a:lnSpc>
                <a:spcPct val="107000"/>
              </a:lnSpc>
              <a:buNone/>
            </a:pPr>
            <a:endParaRPr lang="it-IT" dirty="0"/>
          </a:p>
        </p:txBody>
      </p:sp>
    </p:spTree>
    <p:extLst>
      <p:ext uri="{BB962C8B-B14F-4D97-AF65-F5344CB8AC3E}">
        <p14:creationId xmlns:p14="http://schemas.microsoft.com/office/powerpoint/2010/main" val="331476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A45AB5-14B0-4B9C-B5A6-88E146BA609C}"/>
              </a:ext>
            </a:extLst>
          </p:cNvPr>
          <p:cNvSpPr>
            <a:spLocks noGrp="1"/>
          </p:cNvSpPr>
          <p:nvPr>
            <p:ph type="title"/>
          </p:nvPr>
        </p:nvSpPr>
        <p:spPr>
          <a:xfrm>
            <a:off x="677334" y="609600"/>
            <a:ext cx="8596668" cy="748683"/>
          </a:xfrm>
        </p:spPr>
        <p:txBody>
          <a:bodyPr/>
          <a:lstStyle/>
          <a:p>
            <a:r>
              <a:rPr lang="it-IT" b="1"/>
              <a:t>SINTESI</a:t>
            </a:r>
            <a:endParaRPr lang="it-IT" b="1" dirty="0"/>
          </a:p>
        </p:txBody>
      </p:sp>
      <p:sp>
        <p:nvSpPr>
          <p:cNvPr id="3" name="Segnaposto contenuto 2">
            <a:extLst>
              <a:ext uri="{FF2B5EF4-FFF2-40B4-BE49-F238E27FC236}">
                <a16:creationId xmlns:a16="http://schemas.microsoft.com/office/drawing/2014/main" id="{7F24DDA8-5C23-4406-BFA6-7C0E893CC64A}"/>
              </a:ext>
            </a:extLst>
          </p:cNvPr>
          <p:cNvSpPr>
            <a:spLocks noGrp="1"/>
          </p:cNvSpPr>
          <p:nvPr>
            <p:ph idx="1"/>
          </p:nvPr>
        </p:nvSpPr>
        <p:spPr>
          <a:xfrm>
            <a:off x="677334" y="1358283"/>
            <a:ext cx="8596668" cy="4811698"/>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Fugge da Siviglia, raggiungendo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Hermanas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dove commette il suo ultimo misfatto erotico: inganna la contadina Aminta che, quello stesso giorno, si era sposata con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Agli avvertimenti del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e di altri personaggi che gli ricordano la giustizia divina, il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risponde sempre con la frase sprezzante “¡Tan largo me lo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fiais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([“Così lontana è la scadenza!”]).</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Nel frattempo, gli ingannati si recano dal re per chiedere giustizia e don Juan torna nella città natale; trova il sepolcro di don Gonzalo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Ulloa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 burla della statua del defunto e la invita a cenare. Il morto accetta. Durante la cena i musicisti cantano in tono ammonitorio:</a:t>
            </a:r>
          </a:p>
          <a:p>
            <a:pPr marL="0" indent="0" algn="just">
              <a:lnSpc>
                <a:spcPct val="107000"/>
              </a:lnSpc>
              <a:buNone/>
            </a:pPr>
            <a:endParaRPr lang="it-IT" sz="2000" dirty="0"/>
          </a:p>
        </p:txBody>
      </p:sp>
      <p:graphicFrame>
        <p:nvGraphicFramePr>
          <p:cNvPr id="7" name="Tabella 6">
            <a:extLst>
              <a:ext uri="{FF2B5EF4-FFF2-40B4-BE49-F238E27FC236}">
                <a16:creationId xmlns:a16="http://schemas.microsoft.com/office/drawing/2014/main" id="{CE78CBC6-1B95-4BCB-8CC1-312622DCE48F}"/>
              </a:ext>
            </a:extLst>
          </p:cNvPr>
          <p:cNvGraphicFramePr>
            <a:graphicFrameLocks noGrp="1"/>
          </p:cNvGraphicFramePr>
          <p:nvPr>
            <p:extLst>
              <p:ext uri="{D42A27DB-BD31-4B8C-83A1-F6EECF244321}">
                <p14:modId xmlns:p14="http://schemas.microsoft.com/office/powerpoint/2010/main" val="4159573708"/>
              </p:ext>
            </p:extLst>
          </p:nvPr>
        </p:nvGraphicFramePr>
        <p:xfrm>
          <a:off x="1615737" y="4441584"/>
          <a:ext cx="7190912" cy="1025906"/>
        </p:xfrm>
        <a:graphic>
          <a:graphicData uri="http://schemas.openxmlformats.org/drawingml/2006/table">
            <a:tbl>
              <a:tblPr firstRow="1" firstCol="1" bandRow="1">
                <a:tableStyleId>{69CF1AB2-1976-4502-BF36-3FF5EA218861}</a:tableStyleId>
              </a:tblPr>
              <a:tblGrid>
                <a:gridCol w="3886613">
                  <a:extLst>
                    <a:ext uri="{9D8B030D-6E8A-4147-A177-3AD203B41FA5}">
                      <a16:colId xmlns:a16="http://schemas.microsoft.com/office/drawing/2014/main" val="517019948"/>
                    </a:ext>
                  </a:extLst>
                </a:gridCol>
                <a:gridCol w="3304299">
                  <a:extLst>
                    <a:ext uri="{9D8B030D-6E8A-4147-A177-3AD203B41FA5}">
                      <a16:colId xmlns:a16="http://schemas.microsoft.com/office/drawing/2014/main" val="266118575"/>
                    </a:ext>
                  </a:extLst>
                </a:gridCol>
              </a:tblGrid>
              <a:tr h="0">
                <a:tc>
                  <a:txBody>
                    <a:bodyPr/>
                    <a:lstStyle/>
                    <a:p>
                      <a:pPr algn="just">
                        <a:lnSpc>
                          <a:spcPct val="107000"/>
                        </a:lnSpc>
                      </a:pPr>
                      <a:r>
                        <a:rPr lang="it-IT" sz="1600" dirty="0" err="1">
                          <a:effectLst/>
                        </a:rPr>
                        <a:t>Mientras</a:t>
                      </a:r>
                      <a:r>
                        <a:rPr lang="it-IT" sz="1600" dirty="0">
                          <a:effectLst/>
                        </a:rPr>
                        <a:t> en </a:t>
                      </a:r>
                      <a:r>
                        <a:rPr lang="it-IT" sz="1600" dirty="0" err="1">
                          <a:effectLst/>
                        </a:rPr>
                        <a:t>el</a:t>
                      </a:r>
                      <a:r>
                        <a:rPr lang="it-IT" sz="1600" dirty="0">
                          <a:effectLst/>
                        </a:rPr>
                        <a:t> </a:t>
                      </a:r>
                      <a:r>
                        <a:rPr lang="it-IT" sz="1600" dirty="0" err="1">
                          <a:effectLst/>
                        </a:rPr>
                        <a:t>mundo</a:t>
                      </a:r>
                      <a:r>
                        <a:rPr lang="it-IT" sz="1600" dirty="0">
                          <a:effectLst/>
                        </a:rPr>
                        <a:t> viva</a:t>
                      </a:r>
                      <a:endParaRPr lang="it-IT" sz="2400" dirty="0">
                        <a:effectLst/>
                      </a:endParaRPr>
                    </a:p>
                    <a:p>
                      <a:pPr algn="just">
                        <a:lnSpc>
                          <a:spcPct val="107000"/>
                        </a:lnSpc>
                      </a:pPr>
                      <a:r>
                        <a:rPr lang="it-IT" sz="1600" dirty="0">
                          <a:effectLst/>
                        </a:rPr>
                        <a:t>no es </a:t>
                      </a:r>
                      <a:r>
                        <a:rPr lang="it-IT" sz="1600" dirty="0" err="1">
                          <a:effectLst/>
                        </a:rPr>
                        <a:t>justo</a:t>
                      </a:r>
                      <a:r>
                        <a:rPr lang="it-IT" sz="1600" dirty="0">
                          <a:effectLst/>
                        </a:rPr>
                        <a:t> </a:t>
                      </a:r>
                      <a:r>
                        <a:rPr lang="it-IT" sz="1600" dirty="0" err="1">
                          <a:effectLst/>
                        </a:rPr>
                        <a:t>que</a:t>
                      </a:r>
                      <a:r>
                        <a:rPr lang="it-IT" sz="1600" dirty="0">
                          <a:effectLst/>
                        </a:rPr>
                        <a:t> diga </a:t>
                      </a:r>
                      <a:r>
                        <a:rPr lang="it-IT" sz="1600" dirty="0" err="1">
                          <a:effectLst/>
                        </a:rPr>
                        <a:t>nadie</a:t>
                      </a:r>
                      <a:r>
                        <a:rPr lang="it-IT" sz="1600" dirty="0">
                          <a:effectLst/>
                        </a:rPr>
                        <a:t>:</a:t>
                      </a:r>
                      <a:endParaRPr lang="it-IT" sz="2400" dirty="0">
                        <a:effectLst/>
                      </a:endParaRPr>
                    </a:p>
                    <a:p>
                      <a:pPr algn="just">
                        <a:lnSpc>
                          <a:spcPct val="107000"/>
                        </a:lnSpc>
                      </a:pPr>
                      <a:r>
                        <a:rPr lang="it-IT" sz="1600" dirty="0">
                          <a:effectLst/>
                        </a:rPr>
                        <a:t>¡</a:t>
                      </a:r>
                      <a:r>
                        <a:rPr lang="it-IT" sz="1600" dirty="0" err="1">
                          <a:effectLst/>
                        </a:rPr>
                        <a:t>Qué</a:t>
                      </a:r>
                      <a:r>
                        <a:rPr lang="it-IT" sz="1600" dirty="0">
                          <a:effectLst/>
                        </a:rPr>
                        <a:t> largo me lo </a:t>
                      </a:r>
                      <a:r>
                        <a:rPr lang="it-IT" sz="1600" dirty="0" err="1">
                          <a:effectLst/>
                        </a:rPr>
                        <a:t>fiais</a:t>
                      </a:r>
                      <a:r>
                        <a:rPr lang="it-IT" sz="1600" dirty="0">
                          <a:effectLst/>
                        </a:rPr>
                        <a:t>!,</a:t>
                      </a:r>
                      <a:endParaRPr lang="it-IT" sz="2400" dirty="0">
                        <a:effectLst/>
                      </a:endParaRPr>
                    </a:p>
                    <a:p>
                      <a:pPr algn="just">
                        <a:lnSpc>
                          <a:spcPct val="107000"/>
                        </a:lnSpc>
                      </a:pPr>
                      <a:r>
                        <a:rPr lang="it-IT" sz="1600" dirty="0" err="1">
                          <a:effectLst/>
                        </a:rPr>
                        <a:t>siendo</a:t>
                      </a:r>
                      <a:r>
                        <a:rPr lang="it-IT" sz="1600" dirty="0">
                          <a:effectLst/>
                        </a:rPr>
                        <a:t> tan breve </a:t>
                      </a:r>
                      <a:r>
                        <a:rPr lang="it-IT" sz="1600" dirty="0" err="1">
                          <a:effectLst/>
                        </a:rPr>
                        <a:t>el</a:t>
                      </a:r>
                      <a:r>
                        <a:rPr lang="it-IT" sz="1600" dirty="0">
                          <a:effectLst/>
                        </a:rPr>
                        <a:t> </a:t>
                      </a:r>
                      <a:r>
                        <a:rPr lang="it-IT" sz="1600" dirty="0" err="1">
                          <a:effectLst/>
                        </a:rPr>
                        <a:t>cobrarle</a:t>
                      </a:r>
                      <a:r>
                        <a:rPr lang="it-IT" sz="1600" dirty="0">
                          <a:effectLst/>
                        </a:rPr>
                        <a:t> (III, xx)</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pPr>
                      <a:r>
                        <a:rPr lang="it-IT" sz="1600" dirty="0">
                          <a:effectLst/>
                        </a:rPr>
                        <a:t>Finché si vive nel mondo,</a:t>
                      </a:r>
                      <a:endParaRPr lang="it-IT" sz="2400" dirty="0">
                        <a:effectLst/>
                      </a:endParaRPr>
                    </a:p>
                    <a:p>
                      <a:pPr algn="just">
                        <a:lnSpc>
                          <a:spcPct val="107000"/>
                        </a:lnSpc>
                      </a:pPr>
                      <a:r>
                        <a:rPr lang="it-IT" sz="1600" dirty="0">
                          <a:effectLst/>
                        </a:rPr>
                        <a:t>nessuno deve mai dire</a:t>
                      </a:r>
                      <a:endParaRPr lang="it-IT" sz="2400" dirty="0">
                        <a:effectLst/>
                      </a:endParaRPr>
                    </a:p>
                    <a:p>
                      <a:pPr algn="just">
                        <a:lnSpc>
                          <a:spcPct val="107000"/>
                        </a:lnSpc>
                      </a:pPr>
                      <a:r>
                        <a:rPr lang="it-IT" sz="1600" dirty="0">
                          <a:effectLst/>
                        </a:rPr>
                        <a:t>«per quello c’è ancora tempo!»,</a:t>
                      </a:r>
                      <a:endParaRPr lang="it-IT" sz="2400" dirty="0">
                        <a:effectLst/>
                      </a:endParaRPr>
                    </a:p>
                    <a:p>
                      <a:pPr algn="just">
                        <a:lnSpc>
                          <a:spcPct val="107000"/>
                        </a:lnSpc>
                      </a:pPr>
                      <a:r>
                        <a:rPr lang="it-IT" sz="1600" dirty="0">
                          <a:effectLst/>
                        </a:rPr>
                        <a:t>dato che il termine è breve.</a:t>
                      </a:r>
                      <a:endParaRPr lang="it-IT"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0578034"/>
                  </a:ext>
                </a:extLst>
              </a:tr>
            </a:tbl>
          </a:graphicData>
        </a:graphic>
      </p:graphicFrame>
    </p:spTree>
    <p:extLst>
      <p:ext uri="{BB962C8B-B14F-4D97-AF65-F5344CB8AC3E}">
        <p14:creationId xmlns:p14="http://schemas.microsoft.com/office/powerpoint/2010/main" val="4423605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473201"/>
            <a:ext cx="8596668" cy="4568162"/>
          </a:xfrm>
        </p:spPr>
        <p:txBody>
          <a:bodyPr>
            <a:normAutofit fontScale="85000" lnSpcReduction="100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Le vicende dei due nobili sono quindi parallele (anche nella costruzione retorica delle loro repliche), ma sono diverse le reazioni all’arresto: mentre Octavio finirà per criticare la mutevolezza delle donne (I, 9); Mota, invece, manifesterà la sua incredulità soprattutto per la sua posizione sociale che ricopre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Prenderme</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mí</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II, 18, 1632). Le vicende dei due nobili palesano quindi la totale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mancanza di “un limite” al comportamento del protagonista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che va sempre al di là di ciò che può essere tollerato. Tale sfaccettatura è messa in rilievo fin dal principio. Il fatto che la prima seduzione avvenga nella reggia è emblematico: un atto d’amore disonesto profana la dimora del re. Il pubblico conosce dalle prime battute la natura del protagonista e la sua mancanza di rispetto. È sufficiente un solo inganno per preparare al pubblico alle seduzioni successive che, sebbene siano cinque in tutto – tre nobildonne (dama sivigliana anonima, Isabela,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Ana) e due ragazze di umili origini (la pescatrice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la contadina Aminta – bastano a rappresentare l’intero universo femminile violato dal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endParaRPr lang="it-IT" dirty="0"/>
          </a:p>
        </p:txBody>
      </p:sp>
    </p:spTree>
    <p:extLst>
      <p:ext uri="{BB962C8B-B14F-4D97-AF65-F5344CB8AC3E}">
        <p14:creationId xmlns:p14="http://schemas.microsoft.com/office/powerpoint/2010/main" val="8077144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fontScale="92500" lnSpcReduction="20000"/>
          </a:bodyPr>
          <a:lstStyle/>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E proprio le quattro seduzioni che vediamo in scena non consentono di lasciare spazio ad altre vicende o trame secondarie, tantomeno ad altri protagonisti (unità d’azione rispettata in tal senso).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C’è solo don Juan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Sia i personaggi femminili, sia quelli maschile hanno la funzione di concentrare l’attenzione sul protagonista e sul suo destino finale: inganni, offese, richieste di giustizia hanno esclusivamente questa funzione. Inoltre,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Anfriso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entrambi offesi nell’onore, hanno addirittura un ruolo minore, dato che, a causa della loro umile origine, non potranno reclamare né duello né nozze riparatrici. </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Lo sviluppo delle storie di tutti gli altri personaggi sarà possibile solo dopo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desenlace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fuori quindi dal tempo della commedia. Le loro relazioni (Isabela-Octavio;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Ana-Mota;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Tisbea-Anfirso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Aminta-</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costituiscono equilibri amorosi prefissati, un ordine che don Juan sconvolge e che soltanto la sua morte permetterà di ripristinare, tanto che essa verrà accettata con sollievo e come giusta dallo stesso sovrano:</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¡Justo castigo del cielo! (III, 2852).</a:t>
            </a:r>
          </a:p>
          <a:p>
            <a:pPr marL="0" indent="0" algn="just">
              <a:lnSpc>
                <a:spcPct val="107000"/>
              </a:lnSpc>
              <a:buNone/>
            </a:pPr>
            <a:endParaRPr lang="it-IT" dirty="0"/>
          </a:p>
        </p:txBody>
      </p:sp>
    </p:spTree>
    <p:extLst>
      <p:ext uri="{BB962C8B-B14F-4D97-AF65-F5344CB8AC3E}">
        <p14:creationId xmlns:p14="http://schemas.microsoft.com/office/powerpoint/2010/main" val="33008103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lnSpcReduction="10000"/>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Altri critici hanno una visione “alta”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ne sottolineano la componente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demoniaca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Feal</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Deibe</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ed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Egido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ma in realtà conserva solo una coraggiosa superbia o prepotenza verso i misteri divini. </a:t>
            </a:r>
          </a:p>
          <a:p>
            <a:pPr indent="0" algn="just">
              <a:lnSpc>
                <a:spcPct val="107000"/>
              </a:lnSpc>
              <a:buNone/>
            </a:pP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proprio per il suo protagonista, potrebbe essere considerato un testo opposto alla commedia </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de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santos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 questa, un personaggio negativo, che persiste nel male, alla fine si salva grazie a un atto di pentimento; nel caso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invece, don Juan si danna perché incapace di comprendere la grandezza della morte e l’ineluttabilità del peccato. E la dannazione si concretizza sul palco, ha luogo davanti agli occhi dello spettatore. </a:t>
            </a:r>
          </a:p>
          <a:p>
            <a:pPr marL="0" indent="0" algn="just">
              <a:lnSpc>
                <a:spcPct val="107000"/>
              </a:lnSpc>
              <a:buNone/>
            </a:pPr>
            <a:endParaRPr lang="it-IT" dirty="0"/>
          </a:p>
        </p:txBody>
      </p:sp>
    </p:spTree>
    <p:extLst>
      <p:ext uri="{BB962C8B-B14F-4D97-AF65-F5344CB8AC3E}">
        <p14:creationId xmlns:p14="http://schemas.microsoft.com/office/powerpoint/2010/main" val="429388817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349406"/>
            <a:ext cx="8596668" cy="4898993"/>
          </a:xfrm>
        </p:spPr>
        <p:txBody>
          <a:bodyPr>
            <a:normAutofit/>
          </a:bodyPr>
          <a:lstStyle/>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Come ha fatto notare 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Dofi</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accanto alle tematiche della classe sociale e alla connessa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incolumità</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ne deriva, motivo costante nell’opera, se ne oppone un'altra, ossia 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costante minaccia del castigo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condensata in un verso che riecheggia in tutta la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con minime varianti:</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 904)</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largo me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 960)</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 1449)</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¡tan largo me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guardáis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(III, 1915)</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Si tan largo me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(III, 1977)</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per essere ripreso dal coro e dalle voci ultraterrene nella conclusione:</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largo me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(III, 2380, 2396, 2735).</a:t>
            </a:r>
          </a:p>
          <a:p>
            <a:pPr marL="0" indent="0" algn="just">
              <a:lnSpc>
                <a:spcPct val="107000"/>
              </a:lnSpc>
              <a:buNone/>
            </a:pPr>
            <a:endParaRPr lang="it-IT" dirty="0"/>
          </a:p>
        </p:txBody>
      </p:sp>
    </p:spTree>
    <p:extLst>
      <p:ext uri="{BB962C8B-B14F-4D97-AF65-F5344CB8AC3E}">
        <p14:creationId xmlns:p14="http://schemas.microsoft.com/office/powerpoint/2010/main" val="38904071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402673"/>
            <a:ext cx="8596668" cy="4638690"/>
          </a:xfrm>
        </p:spPr>
        <p:txBody>
          <a:bodyPr>
            <a:normAutofit/>
          </a:bodyPr>
          <a:lstStyle/>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Occorre sottolineare però che tutti gli avvertimenti volti a fargli cambiare la propria condotta e a pentirsi per sfuggire alla condanna eterna sono rivolti al protagonista dai suoi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complici</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lo zio, il padre e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criado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 instaura quindi una complicità, di cui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è consapevole, tanto che esprimerà il suo timore e, alla fine dell’opera, teme seriamente di essere dannato come il padrone:</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Yo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he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sido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mirón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del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tuyo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y por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mirón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querría</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cogiese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algún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rayo</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y me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trocase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en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ceniza</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(III, 1966-1969).</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No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hay</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quien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se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escape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Bef>
                <a:spcPts val="0"/>
              </a:spcBef>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aquí</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tengo de morir</a:t>
            </a:r>
          </a:p>
          <a:p>
            <a:pPr marL="0" indent="0" algn="just">
              <a:lnSpc>
                <a:spcPct val="107000"/>
              </a:lnSpc>
              <a:spcBef>
                <a:spcPts val="0"/>
              </a:spcBef>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también</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por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acompañarte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(III, 2765-2767).</a:t>
            </a:r>
          </a:p>
          <a:p>
            <a:pPr marL="0" indent="0" algn="just">
              <a:lnSpc>
                <a:spcPct val="107000"/>
              </a:lnSpc>
              <a:buNone/>
            </a:pPr>
            <a:endParaRPr lang="it-IT" dirty="0"/>
          </a:p>
        </p:txBody>
      </p:sp>
    </p:spTree>
    <p:extLst>
      <p:ext uri="{BB962C8B-B14F-4D97-AF65-F5344CB8AC3E}">
        <p14:creationId xmlns:p14="http://schemas.microsoft.com/office/powerpoint/2010/main" val="1014690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In questa dialettica tra poli opposti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impunità-ammonimento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va inserito un terzo elemento: 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burla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scopo ultimo e ossessivo di don Juan. In tutte le sue conquiste, il protagonista si dimostra più interessato all’</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inganno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(alla sua realizzazione e anche all’aspetto provocatorio) che alla bellezza delle dame da sedurre. </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Gli elogi alle donne non mancano, ma sono tutti convenzionali e rientrano nel piano per ottenere la condiscendenza amorosa (cf.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Aminta). L’unica eccezione riguarda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Isabela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 cui al principio non ci viene detto nulla, ma dopo che il re ha stabilito che la dama debba convolare a nozze riparatrici don Juan, questi la contempla come fosse una creatura soprannaturale, in una descrizione in cui è paragonata a un angelo, a sancire il suo essere comunque un uomo di corte e quindi caratterizzato dalla totale ubbidienza al mandato del re:</a:t>
            </a:r>
          </a:p>
          <a:p>
            <a:pPr marL="0" indent="0" algn="just">
              <a:lnSpc>
                <a:spcPct val="107000"/>
              </a:lnSpc>
              <a:buNone/>
            </a:pPr>
            <a:endParaRPr lang="it-IT" dirty="0"/>
          </a:p>
        </p:txBody>
      </p:sp>
    </p:spTree>
    <p:extLst>
      <p:ext uri="{BB962C8B-B14F-4D97-AF65-F5344CB8AC3E}">
        <p14:creationId xmlns:p14="http://schemas.microsoft.com/office/powerpoint/2010/main" val="14870438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Como un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angel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El rostro</a:t>
            </a:r>
          </a:p>
          <a:p>
            <a:pPr marL="0" indent="0" algn="just">
              <a:lnSpc>
                <a:spcPct val="107000"/>
              </a:lnSpc>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bañado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de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leche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sangre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como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rosa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alba</a:t>
            </a:r>
          </a:p>
          <a:p>
            <a:pPr marL="0" indent="0" algn="just">
              <a:lnSpc>
                <a:spcPct val="107000"/>
              </a:lnSpc>
              <a:buNone/>
            </a:pP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despierta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débil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carne (III</a:t>
            </a:r>
            <a:r>
              <a:rPr lang="it-IT" sz="1800">
                <a:effectLst/>
                <a:latin typeface="Times New Roman" panose="02020603050405020304" pitchFamily="18" charset="0"/>
                <a:ea typeface="Calibri" panose="020F0502020204030204" pitchFamily="34" charset="0"/>
                <a:cs typeface="Times New Roman" panose="02020603050405020304" pitchFamily="18" charset="0"/>
              </a:rPr>
              <a:t>, 2635-2638</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 fin esta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noche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son</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las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bodas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Sin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falta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(III, 2640-2641).</a:t>
            </a:r>
          </a:p>
          <a:p>
            <a:pPr marL="0" indent="0" algn="just">
              <a:lnSpc>
                <a:spcPct val="107000"/>
              </a:lnSpc>
              <a:buNone/>
            </a:pPr>
            <a:endParaRPr lang="it-IT" dirty="0"/>
          </a:p>
        </p:txBody>
      </p:sp>
    </p:spTree>
    <p:extLst>
      <p:ext uri="{BB962C8B-B14F-4D97-AF65-F5344CB8AC3E}">
        <p14:creationId xmlns:p14="http://schemas.microsoft.com/office/powerpoint/2010/main" val="5567086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fontScale="92500"/>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In merito alle seduzioni attuate dal protagonista, al di là della simmetria, esse sono funzionali anche alla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progressione della colpa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Di quella della dama sivigliana non sappiamo nulla, ma visto che il protagonista è stato esiliato a Napoli, la soluzione delle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nozze riparatrici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rimane esclusa. Tale rimedio è invece adottato per la prima che vediamo in scena, quella di Isabella, che sembrerebbe quindi la meno grave. Il sovrano, infatti, pone a don Pedro Tenorio due domande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me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dices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calidad</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in base alle quali sottolinea prima la mancanza di rispetto di don Juan e successivamente vuole essere informato della condizione sociale della vittima, per vedere se effettivamente è degna di un Tenorio. Quindi l’offesa a Isabela è neutralizzata dalle nozze riparatrici e lo stesso padre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considera la questione chiusa.</a:t>
            </a:r>
          </a:p>
          <a:p>
            <a:pPr marL="0" indent="0" algn="just">
              <a:lnSpc>
                <a:spcPct val="107000"/>
              </a:lnSpc>
              <a:buNone/>
            </a:pPr>
            <a:endParaRPr lang="it-IT" dirty="0"/>
          </a:p>
        </p:txBody>
      </p:sp>
    </p:spTree>
    <p:extLst>
      <p:ext uri="{BB962C8B-B14F-4D97-AF65-F5344CB8AC3E}">
        <p14:creationId xmlns:p14="http://schemas.microsoft.com/office/powerpoint/2010/main" val="268012944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Allo stesso modo anche il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duca Octavio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sarà risarcito della perdita dell’onore attraverso il ricorso alle nozze riparatrici con una donna nobile e con la promessa di un chiarimento ufficiale. </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Il caso di Octavio però è particolare, dato che lo spettatore viene a conoscenza del rapporto di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amicizia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che lo lega a don Juan, ribadito poi durante il loro incontro a Siviglia, dove esprimono la contentezza per essersi incontrati di nuovo, testimoniando una frequentazione passata:</a:t>
            </a:r>
          </a:p>
          <a:p>
            <a:pPr marL="0" indent="0" algn="just">
              <a:lnSpc>
                <a:spcPct val="107000"/>
              </a:lnSpc>
              <a:buNone/>
            </a:pPr>
            <a:endParaRPr lang="it-IT" dirty="0"/>
          </a:p>
        </p:txBody>
      </p:sp>
    </p:spTree>
    <p:extLst>
      <p:ext uri="{BB962C8B-B14F-4D97-AF65-F5344CB8AC3E}">
        <p14:creationId xmlns:p14="http://schemas.microsoft.com/office/powerpoint/2010/main" val="22128860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pic>
        <p:nvPicPr>
          <p:cNvPr id="5" name="Segnaposto contenuto 4">
            <a:extLst>
              <a:ext uri="{FF2B5EF4-FFF2-40B4-BE49-F238E27FC236}">
                <a16:creationId xmlns:a16="http://schemas.microsoft.com/office/drawing/2014/main" id="{254CC7F8-947D-44BE-9E20-EA8F19A82238}"/>
              </a:ext>
            </a:extLst>
          </p:cNvPr>
          <p:cNvPicPr>
            <a:picLocks noGrp="1" noChangeAspect="1"/>
          </p:cNvPicPr>
          <p:nvPr>
            <p:ph idx="1"/>
          </p:nvPr>
        </p:nvPicPr>
        <p:blipFill>
          <a:blip r:embed="rId2"/>
          <a:stretch>
            <a:fillRect/>
          </a:stretch>
        </p:blipFill>
        <p:spPr>
          <a:xfrm>
            <a:off x="1367145" y="1383728"/>
            <a:ext cx="8100716" cy="5256000"/>
          </a:xfrm>
        </p:spPr>
      </p:pic>
    </p:spTree>
    <p:extLst>
      <p:ext uri="{BB962C8B-B14F-4D97-AF65-F5344CB8AC3E}">
        <p14:creationId xmlns:p14="http://schemas.microsoft.com/office/powerpoint/2010/main" val="1013952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A45AB5-14B0-4B9C-B5A6-88E146BA609C}"/>
              </a:ext>
            </a:extLst>
          </p:cNvPr>
          <p:cNvSpPr>
            <a:spLocks noGrp="1"/>
          </p:cNvSpPr>
          <p:nvPr>
            <p:ph type="title"/>
          </p:nvPr>
        </p:nvSpPr>
        <p:spPr>
          <a:xfrm>
            <a:off x="677334" y="609600"/>
            <a:ext cx="8596668" cy="748683"/>
          </a:xfrm>
        </p:spPr>
        <p:txBody>
          <a:bodyPr/>
          <a:lstStyle/>
          <a:p>
            <a:r>
              <a:rPr lang="it-IT" b="1" dirty="0"/>
              <a:t>SINTESI</a:t>
            </a:r>
          </a:p>
        </p:txBody>
      </p:sp>
      <p:sp>
        <p:nvSpPr>
          <p:cNvPr id="3" name="Segnaposto contenuto 2">
            <a:extLst>
              <a:ext uri="{FF2B5EF4-FFF2-40B4-BE49-F238E27FC236}">
                <a16:creationId xmlns:a16="http://schemas.microsoft.com/office/drawing/2014/main" id="{7F24DDA8-5C23-4406-BFA6-7C0E893CC64A}"/>
              </a:ext>
            </a:extLst>
          </p:cNvPr>
          <p:cNvSpPr>
            <a:spLocks noGrp="1"/>
          </p:cNvSpPr>
          <p:nvPr>
            <p:ph idx="1"/>
          </p:nvPr>
        </p:nvSpPr>
        <p:spPr>
          <a:xfrm>
            <a:off x="677334" y="1642369"/>
            <a:ext cx="8596668" cy="3719744"/>
          </a:xfrm>
        </p:spPr>
        <p:txBody>
          <a:bodyPr>
            <a:normAutofit/>
          </a:bodyPr>
          <a:lstStyle/>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Il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commendatore ricambia il banchetto con un invito che don Juan accetta. A corte, Alfonso XI vuole mettere ordine nello scompiglio organizzato da Tenorio e organizza il matrimonio con la duchessa Isabela che era andata a lamentarsi. Durante la cena macabra don Gonzalo tende la mano al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lo sprofonda negli inferi. Con la morte del personaggio si ristabilisce l’ordine e si celebrano le nozze. </a:t>
            </a:r>
          </a:p>
          <a:p>
            <a:pPr marL="0" indent="0" algn="just">
              <a:lnSpc>
                <a:spcPct val="107000"/>
              </a:lnSpc>
              <a:buNone/>
            </a:pPr>
            <a:endParaRPr lang="it-IT" sz="2400" dirty="0"/>
          </a:p>
        </p:txBody>
      </p:sp>
    </p:spTree>
    <p:extLst>
      <p:ext uri="{BB962C8B-B14F-4D97-AF65-F5344CB8AC3E}">
        <p14:creationId xmlns:p14="http://schemas.microsoft.com/office/powerpoint/2010/main" val="30983389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 prima vista queste battute potrebbero risultare semplicemente uno scambio di cortesia tra nobili della corte, ma sono importanti come espressione di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una variata ed intenzionale gradualità</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giacché l’uscita del duca è legata all’ingresso in scena di un altro personaggio, il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marqués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de la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Mota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 cui legami di amicizia con don Juan sono oggetto di un numero maggiore di riferimenti. Si noti infatti l’attenzione che il protagonista gli dedica, congedando immediatamente il duca, o alla calorosa accoglienza e alla dichiarazione di affetto, tutte prove di una amicizia più forte, ma anche di quotidianità condivisa:</a:t>
            </a:r>
          </a:p>
          <a:p>
            <a:pPr marL="0" indent="0" algn="just">
              <a:lnSpc>
                <a:spcPct val="107000"/>
              </a:lnSpc>
              <a:buNone/>
            </a:pPr>
            <a:endParaRPr lang="it-IT" dirty="0"/>
          </a:p>
        </p:txBody>
      </p:sp>
    </p:spTree>
    <p:extLst>
      <p:ext uri="{BB962C8B-B14F-4D97-AF65-F5344CB8AC3E}">
        <p14:creationId xmlns:p14="http://schemas.microsoft.com/office/powerpoint/2010/main" val="26016892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pic>
        <p:nvPicPr>
          <p:cNvPr id="5" name="Segnaposto contenuto 4">
            <a:extLst>
              <a:ext uri="{FF2B5EF4-FFF2-40B4-BE49-F238E27FC236}">
                <a16:creationId xmlns:a16="http://schemas.microsoft.com/office/drawing/2014/main" id="{BE85BA39-3C57-4C1E-A508-D9B867AB4A6E}"/>
              </a:ext>
            </a:extLst>
          </p:cNvPr>
          <p:cNvPicPr>
            <a:picLocks noGrp="1" noChangeAspect="1"/>
          </p:cNvPicPr>
          <p:nvPr>
            <p:ph idx="1"/>
          </p:nvPr>
        </p:nvPicPr>
        <p:blipFill>
          <a:blip r:embed="rId2"/>
          <a:stretch>
            <a:fillRect/>
          </a:stretch>
        </p:blipFill>
        <p:spPr>
          <a:xfrm>
            <a:off x="1371600" y="1790699"/>
            <a:ext cx="8632885" cy="4428000"/>
          </a:xfrm>
        </p:spPr>
      </p:pic>
    </p:spTree>
    <p:extLst>
      <p:ext uri="{BB962C8B-B14F-4D97-AF65-F5344CB8AC3E}">
        <p14:creationId xmlns:p14="http://schemas.microsoft.com/office/powerpoint/2010/main" val="4543051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lnSpcReduction="100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Nonostante il diverso grado di amicizia, il drammaturgo considera questi due personaggi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intercambiabili</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dato che uno esce e l’altro entra. In questo modo giustappone e collega gli inganni ai “nobili”, sebbene cronologicamente siano interrotti dalla burla a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Ne consegue che i due nobili amici costituiscano solo due esempi della dissacrante condotta di don Juan e che il legame di amicizia sia strettamente legato all’arguzia con cui costruisce l’inganno, dato che quello contro Mota risulterà molto più crudele. La complicazione si nota già nel momento in cui la donna consegna il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biglietto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elemento assente nell’inganno del duca, e nel quale tra l’altro si sottolinea ancora l’amicizia tra Tenorio e il marchese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Pues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sois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prudente y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cortés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 y su amigo” II, 1297-98). </a:t>
            </a:r>
          </a:p>
          <a:p>
            <a:pPr marL="0" indent="0" algn="just">
              <a:lnSpc>
                <a:spcPct val="107000"/>
              </a:lnSpc>
              <a:buNone/>
            </a:pPr>
            <a:endParaRPr lang="it-IT" dirty="0"/>
          </a:p>
        </p:txBody>
      </p:sp>
    </p:spTree>
    <p:extLst>
      <p:ext uri="{BB962C8B-B14F-4D97-AF65-F5344CB8AC3E}">
        <p14:creationId xmlns:p14="http://schemas.microsoft.com/office/powerpoint/2010/main" val="4565102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spcBef>
                <a:spcPts val="0"/>
              </a:spcBef>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Inoltre, mentre a Napoli c’era stato un semplice scambio di persona, nel caso di Mota, sarà la stessa vittima a fornire gli strumenti per ingannare al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il marchese appoggia l’amico nel progetto di ingannare una donna, acconsentendo (senza sapere) che si spacci per lui, prestandogli addirittura il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mantello</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e invitandolo ad imitare la sua voce:</a:t>
            </a:r>
          </a:p>
          <a:p>
            <a:pPr marL="0" indent="0" algn="just">
              <a:lnSpc>
                <a:spcPct val="107000"/>
              </a:lnSpc>
              <a:spcBef>
                <a:spcPts val="0"/>
              </a:spcBef>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Vamos, y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poneos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mi capa,</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para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mejor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deis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 1532-33).</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voz</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y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habla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fingid</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 1537).</a:t>
            </a:r>
          </a:p>
          <a:p>
            <a:pPr marL="0" indent="0" algn="just">
              <a:lnSpc>
                <a:spcPct val="107000"/>
              </a:lnSpc>
              <a:buNone/>
            </a:pPr>
            <a:endParaRPr lang="it-IT" dirty="0"/>
          </a:p>
        </p:txBody>
      </p:sp>
    </p:spTree>
    <p:extLst>
      <p:ext uri="{BB962C8B-B14F-4D97-AF65-F5344CB8AC3E}">
        <p14:creationId xmlns:p14="http://schemas.microsoft.com/office/powerpoint/2010/main" val="278493330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La vera astuzia di don Juan risiede non tanto nella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duplicazione/reiterazione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dell’inganno, che è presentato come abituale, quando in una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doppia sostituzione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quella dell’amico e quella della donna (che non sarà Beatriz come afferma, ma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Ana). E lo spettatore assisterà anche a un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duplice ed opposto compiacimento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quello del protagonista, contento per aver ottenuto la complicità dell’amico-vittima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trueque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adoro”); e quello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fa notare l’arguzia e la sicura riuscita del piano:</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Bef>
                <a:spcPts val="0"/>
              </a:spcBef>
              <a:buNone/>
            </a:pPr>
            <a:r>
              <a:rPr lang="it-IT" sz="2000"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Echaste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capa al toro?</a:t>
            </a:r>
          </a:p>
          <a:p>
            <a:pPr marL="0" indent="0" algn="just">
              <a:lnSpc>
                <a:spcPct val="107000"/>
              </a:lnSpc>
              <a:spcBef>
                <a:spcPts val="0"/>
              </a:spcBef>
              <a:buNone/>
            </a:pPr>
            <a:r>
              <a:rPr lang="it-IT" sz="20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No,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toro me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echó</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capa.</a:t>
            </a:r>
          </a:p>
          <a:p>
            <a:pPr marL="0" indent="0" algn="just">
              <a:lnSpc>
                <a:spcPct val="107000"/>
              </a:lnSpc>
              <a:spcBef>
                <a:spcPts val="0"/>
              </a:spcBef>
              <a:buNone/>
            </a:pPr>
            <a:r>
              <a:rPr lang="it-IT" sz="2000" cap="small" dirty="0">
                <a:effectLst/>
                <a:latin typeface="Times New Roman" panose="02020603050405020304" pitchFamily="18" charset="0"/>
                <a:ea typeface="Calibri" panose="020F0502020204030204" pitchFamily="34" charset="0"/>
                <a:cs typeface="Times New Roman" panose="02020603050405020304" pitchFamily="18" charset="0"/>
              </a:rPr>
              <a:t>Mota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mujer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ha de pensar</a:t>
            </a:r>
          </a:p>
          <a:p>
            <a:pPr indent="0" algn="just">
              <a:lnSpc>
                <a:spcPct val="107000"/>
              </a:lnSpc>
              <a:spcBef>
                <a:spcPts val="0"/>
              </a:spcBef>
              <a:buNone/>
            </a:pP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soy</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él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Esto es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acertar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por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yerro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(II,1549-1552).</a:t>
            </a:r>
          </a:p>
          <a:p>
            <a:pPr marL="0" indent="0" algn="just">
              <a:lnSpc>
                <a:spcPct val="107000"/>
              </a:lnSpc>
              <a:buNone/>
            </a:pPr>
            <a:endParaRPr lang="it-IT" dirty="0"/>
          </a:p>
        </p:txBody>
      </p:sp>
    </p:spTree>
    <p:extLst>
      <p:ext uri="{BB962C8B-B14F-4D97-AF65-F5344CB8AC3E}">
        <p14:creationId xmlns:p14="http://schemas.microsoft.com/office/powerpoint/2010/main" val="214589810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Tale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progressione di arguzia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nell’ordire inganni si riscontra però anche con i personaggi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umili</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La quarta seduzione (atto III) dimostra la massima perizia del protagonista. Mentre con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 era limitato, con linguaggio galante, formulando una falsa promessa di matrimonio; nel caso di Aminta, l’inganno è più accurata, giacché coinvolgerà la donna, il promesso sposo e il padre di lei.</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Nella burla a Mota, era stato facile conquistare la complicità dell’amico, dato che don Juan propone uno schema abituale e conosciuto; nel caso di Aminta invece deve trovare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qualcosa che accomuni il mondo dei nobili e quello dei </a:t>
            </a:r>
            <a:r>
              <a:rPr lang="it-IT" sz="2000" b="1" i="1" dirty="0">
                <a:effectLst/>
                <a:latin typeface="Times New Roman" panose="02020603050405020304" pitchFamily="18" charset="0"/>
                <a:ea typeface="Calibri" panose="020F0502020204030204" pitchFamily="34" charset="0"/>
                <a:cs typeface="Times New Roman" panose="02020603050405020304" pitchFamily="18" charset="0"/>
              </a:rPr>
              <a:t>villani</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e per questa ragione ricorre al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senso dell’onore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principio che accomuna tutte le classi sociali: cercherà di disonorare utilizzando la difesa dell’onore.</a:t>
            </a:r>
          </a:p>
          <a:p>
            <a:pPr marL="0" indent="0" algn="just">
              <a:lnSpc>
                <a:spcPct val="107000"/>
              </a:lnSpc>
              <a:spcBef>
                <a:spcPts val="0"/>
              </a:spcBef>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Sin dall’arrivo di don Juan si allude al disonore futuro, temuto e provocatore di un senso di angoscia che contrasta con l’allegria delle nozze:</a:t>
            </a:r>
          </a:p>
          <a:p>
            <a:pPr marL="0" indent="0" algn="just">
              <a:lnSpc>
                <a:spcPct val="107000"/>
              </a:lnSpc>
              <a:buNone/>
            </a:pPr>
            <a:endParaRPr lang="it-IT" dirty="0"/>
          </a:p>
        </p:txBody>
      </p:sp>
    </p:spTree>
    <p:extLst>
      <p:ext uri="{BB962C8B-B14F-4D97-AF65-F5344CB8AC3E}">
        <p14:creationId xmlns:p14="http://schemas.microsoft.com/office/powerpoint/2010/main" val="38178175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pic>
        <p:nvPicPr>
          <p:cNvPr id="5" name="Segnaposto contenuto 4">
            <a:extLst>
              <a:ext uri="{FF2B5EF4-FFF2-40B4-BE49-F238E27FC236}">
                <a16:creationId xmlns:a16="http://schemas.microsoft.com/office/drawing/2014/main" id="{5C13B92B-B80E-4D64-ADD7-0DA0761DB97C}"/>
              </a:ext>
            </a:extLst>
          </p:cNvPr>
          <p:cNvPicPr>
            <a:picLocks noGrp="1" noChangeAspect="1"/>
          </p:cNvPicPr>
          <p:nvPr>
            <p:ph idx="1"/>
          </p:nvPr>
        </p:nvPicPr>
        <p:blipFill>
          <a:blip r:embed="rId2"/>
          <a:stretch>
            <a:fillRect/>
          </a:stretch>
        </p:blipFill>
        <p:spPr>
          <a:xfrm>
            <a:off x="1228712" y="1815957"/>
            <a:ext cx="8937208" cy="4176000"/>
          </a:xfrm>
        </p:spPr>
      </p:pic>
    </p:spTree>
    <p:extLst>
      <p:ext uri="{BB962C8B-B14F-4D97-AF65-F5344CB8AC3E}">
        <p14:creationId xmlns:p14="http://schemas.microsoft.com/office/powerpoint/2010/main" val="4802216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 ciò si aggiunga l’atteggiamento provocatorio di don Juan: al banchetto siede vicino alla sposa, cerca di prenderle la mano e dichiara la sua invidia per lo sposo, successivamente definito attraverso un termine taurino (a indicare il marito cornuto), proprio come era accaduto con Mota, di cui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Catalínon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svela la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bisemia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dirty="0">
                <a:effectLst/>
                <a:latin typeface="Times New Roman" panose="02020603050405020304" pitchFamily="18" charset="0"/>
                <a:ea typeface="Calibri" panose="020F0502020204030204" pitchFamily="34" charset="0"/>
                <a:cs typeface="Times New Roman" panose="02020603050405020304" pitchFamily="18" charset="0"/>
              </a:rPr>
              <a:t>Corrido </a:t>
            </a:r>
            <a:r>
              <a:rPr lang="it-IT" dirty="0" err="1">
                <a:effectLst/>
                <a:latin typeface="Times New Roman" panose="02020603050405020304" pitchFamily="18" charset="0"/>
                <a:ea typeface="Calibri" panose="020F0502020204030204" pitchFamily="34" charset="0"/>
                <a:cs typeface="Times New Roman" panose="02020603050405020304" pitchFamily="18" charset="0"/>
              </a:rPr>
              <a:t>está</a:t>
            </a:r>
            <a:r>
              <a:rPr lang="it-IT" dirty="0">
                <a:effectLst/>
                <a:latin typeface="Times New Roman" panose="02020603050405020304" pitchFamily="18" charset="0"/>
                <a:ea typeface="Calibri" panose="020F0502020204030204" pitchFamily="34" charset="0"/>
                <a:cs typeface="Times New Roman" panose="02020603050405020304" pitchFamily="18" charset="0"/>
              </a:rPr>
              <a:t> (II, 1169)</a:t>
            </a:r>
          </a:p>
          <a:p>
            <a:pPr marL="0" indent="0" algn="just">
              <a:lnSpc>
                <a:spcPct val="107000"/>
              </a:lnSpc>
              <a:buNone/>
            </a:pPr>
            <a:r>
              <a:rPr lang="it-IT"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dirty="0" err="1">
                <a:effectLst/>
                <a:latin typeface="Times New Roman" panose="02020603050405020304" pitchFamily="18" charset="0"/>
                <a:ea typeface="Calibri" panose="020F0502020204030204" pitchFamily="34" charset="0"/>
                <a:cs typeface="Times New Roman" panose="02020603050405020304" pitchFamily="18" charset="0"/>
              </a:rPr>
              <a:t>más</a:t>
            </a:r>
            <a:r>
              <a:rPr lang="it-IT" dirty="0">
                <a:effectLst/>
                <a:latin typeface="Times New Roman" panose="02020603050405020304" pitchFamily="18" charset="0"/>
                <a:ea typeface="Calibri" panose="020F0502020204030204" pitchFamily="34" charset="0"/>
                <a:cs typeface="Times New Roman" panose="02020603050405020304" pitchFamily="18" charset="0"/>
              </a:rPr>
              <a:t>, tiene de ser toro,</a:t>
            </a:r>
          </a:p>
          <a:p>
            <a:pPr marL="0" indent="0" algn="just">
              <a:lnSpc>
                <a:spcPct val="107000"/>
              </a:lnSpc>
              <a:buNone/>
            </a:pPr>
            <a:r>
              <a:rPr lang="it-IT" dirty="0">
                <a:effectLst/>
                <a:latin typeface="Times New Roman" panose="02020603050405020304" pitchFamily="18" charset="0"/>
                <a:ea typeface="Calibri" panose="020F0502020204030204" pitchFamily="34" charset="0"/>
                <a:cs typeface="Times New Roman" panose="02020603050405020304" pitchFamily="18" charset="0"/>
              </a:rPr>
              <a:t>¿</a:t>
            </a:r>
            <a:r>
              <a:rPr lang="it-IT" dirty="0" err="1">
                <a:effectLst/>
                <a:latin typeface="Times New Roman" panose="02020603050405020304" pitchFamily="18" charset="0"/>
                <a:ea typeface="Calibri" panose="020F0502020204030204" pitchFamily="34" charset="0"/>
                <a:cs typeface="Times New Roman" panose="02020603050405020304" pitchFamily="18" charset="0"/>
              </a:rPr>
              <a:t>qué</a:t>
            </a:r>
            <a:r>
              <a:rPr lang="it-IT" dirty="0">
                <a:effectLst/>
                <a:latin typeface="Times New Roman" panose="02020603050405020304" pitchFamily="18" charset="0"/>
                <a:ea typeface="Calibri" panose="020F0502020204030204" pitchFamily="34" charset="0"/>
                <a:cs typeface="Times New Roman" panose="02020603050405020304" pitchFamily="18" charset="0"/>
              </a:rPr>
              <a:t> </a:t>
            </a:r>
            <a:r>
              <a:rPr lang="it-IT" dirty="0" err="1">
                <a:effectLst/>
                <a:latin typeface="Times New Roman" panose="02020603050405020304" pitchFamily="18" charset="0"/>
                <a:ea typeface="Calibri" panose="020F0502020204030204" pitchFamily="34" charset="0"/>
                <a:cs typeface="Times New Roman" panose="02020603050405020304" pitchFamily="18" charset="0"/>
              </a:rPr>
              <a:t>mucho</a:t>
            </a:r>
            <a:r>
              <a:rPr lang="it-IT" dirty="0">
                <a:effectLst/>
                <a:latin typeface="Times New Roman" panose="02020603050405020304" pitchFamily="18" charset="0"/>
                <a:ea typeface="Calibri" panose="020F0502020204030204" pitchFamily="34" charset="0"/>
                <a:cs typeface="Times New Roman" panose="02020603050405020304" pitchFamily="18" charset="0"/>
              </a:rPr>
              <a:t> </a:t>
            </a:r>
            <a:r>
              <a:rPr lang="it-IT"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dirty="0">
                <a:effectLst/>
                <a:latin typeface="Times New Roman" panose="02020603050405020304" pitchFamily="18" charset="0"/>
                <a:ea typeface="Calibri" panose="020F0502020204030204" pitchFamily="34" charset="0"/>
                <a:cs typeface="Times New Roman" panose="02020603050405020304" pitchFamily="18" charset="0"/>
              </a:rPr>
              <a:t> </a:t>
            </a:r>
            <a:r>
              <a:rPr lang="it-IT" dirty="0" err="1">
                <a:effectLst/>
                <a:latin typeface="Times New Roman" panose="02020603050405020304" pitchFamily="18" charset="0"/>
                <a:ea typeface="Calibri" panose="020F0502020204030204" pitchFamily="34" charset="0"/>
                <a:cs typeface="Times New Roman" panose="02020603050405020304" pitchFamily="18" charset="0"/>
              </a:rPr>
              <a:t>esté</a:t>
            </a:r>
            <a:r>
              <a:rPr lang="it-IT" dirty="0">
                <a:effectLst/>
                <a:latin typeface="Times New Roman" panose="02020603050405020304" pitchFamily="18" charset="0"/>
                <a:ea typeface="Calibri" panose="020F0502020204030204" pitchFamily="34" charset="0"/>
                <a:cs typeface="Times New Roman" panose="02020603050405020304" pitchFamily="18" charset="0"/>
              </a:rPr>
              <a:t> corrido? (II, 1169-1170)</a:t>
            </a:r>
          </a:p>
          <a:p>
            <a:pPr marL="0" indent="0" algn="just">
              <a:lnSpc>
                <a:spcPct val="107000"/>
              </a:lnSpc>
              <a:buNone/>
            </a:pPr>
            <a:endParaRPr lang="it-IT" dirty="0"/>
          </a:p>
        </p:txBody>
      </p:sp>
    </p:spTree>
    <p:extLst>
      <p:ext uri="{BB962C8B-B14F-4D97-AF65-F5344CB8AC3E}">
        <p14:creationId xmlns:p14="http://schemas.microsoft.com/office/powerpoint/2010/main" val="5589017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Il monologo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che apre l’atto II è preparatorio per lo spettatore perché lo prepara a quello che accadrà e che sarà lo stesso ingannato a rivelare, dopo aver creduto alla falsa verità di don Juan di essere amato da Aminta, trasformando in affermazione l’insinuazione (espressa da un semplice monosillabo) di don Juan:</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ha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muchos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días</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 Aminta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alma di,</a:t>
            </a:r>
          </a:p>
          <a:p>
            <a:pPr marL="0" indent="0" algn="just">
              <a:lnSpc>
                <a:spcPct val="107000"/>
              </a:lnSpc>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y he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gozado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cap="small"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¿Su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honor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1800" cap="small" dirty="0">
                <a:effectLst/>
                <a:latin typeface="Times New Roman" panose="02020603050405020304" pitchFamily="18" charset="0"/>
                <a:ea typeface="Calibri" panose="020F0502020204030204" pitchFamily="34" charset="0"/>
                <a:cs typeface="Times New Roman" panose="02020603050405020304" pitchFamily="18" charset="0"/>
              </a:rPr>
              <a:t>don Juan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Sí</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(II, 1856-1859).</a:t>
            </a:r>
          </a:p>
          <a:p>
            <a:pPr marL="0" indent="0" algn="just">
              <a:lnSpc>
                <a:spcPct val="107000"/>
              </a:lnSpc>
              <a:buNone/>
            </a:pPr>
            <a:endParaRPr lang="it-IT" dirty="0"/>
          </a:p>
        </p:txBody>
      </p:sp>
    </p:spTree>
    <p:extLst>
      <p:ext uri="{BB962C8B-B14F-4D97-AF65-F5344CB8AC3E}">
        <p14:creationId xmlns:p14="http://schemas.microsoft.com/office/powerpoint/2010/main" val="252165592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33BE3-D595-4A11-ADDE-32F5D1D00378}"/>
              </a:ext>
            </a:extLst>
          </p:cNvPr>
          <p:cNvSpPr>
            <a:spLocks noGrp="1"/>
          </p:cNvSpPr>
          <p:nvPr>
            <p:ph type="title"/>
          </p:nvPr>
        </p:nvSpPr>
        <p:spPr>
          <a:xfrm>
            <a:off x="677334" y="609600"/>
            <a:ext cx="8596668" cy="926237"/>
          </a:xfrm>
        </p:spPr>
        <p:txBody>
          <a:bodyPr/>
          <a:lstStyle/>
          <a:p>
            <a:r>
              <a:rPr lang="it-IT" dirty="0"/>
              <a:t>Il don Juan di Tirso</a:t>
            </a:r>
          </a:p>
        </p:txBody>
      </p:sp>
      <p:sp>
        <p:nvSpPr>
          <p:cNvPr id="3" name="Segnaposto contenuto 2">
            <a:extLst>
              <a:ext uri="{FF2B5EF4-FFF2-40B4-BE49-F238E27FC236}">
                <a16:creationId xmlns:a16="http://schemas.microsoft.com/office/drawing/2014/main" id="{B3123A2A-AC38-458F-A8D7-B639CF669259}"/>
              </a:ext>
            </a:extLst>
          </p:cNvPr>
          <p:cNvSpPr>
            <a:spLocks noGrp="1"/>
          </p:cNvSpPr>
          <p:nvPr>
            <p:ph idx="1"/>
          </p:nvPr>
        </p:nvSpPr>
        <p:spPr>
          <a:xfrm>
            <a:off x="677334" y="1642369"/>
            <a:ext cx="8596668" cy="4398993"/>
          </a:xfrm>
        </p:spPr>
        <p:txBody>
          <a:bodyPr>
            <a:normAutofit/>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In questa burla don Juan rinuncia allo scambio di persona e giocherà invece sul meccanismo dello scambio dei ruoli e sull’ossimoro dominante che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disonorare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corrisponde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a </a:t>
            </a:r>
            <a:r>
              <a:rPr lang="it-IT" sz="2000" b="1" dirty="0" err="1">
                <a:effectLst/>
                <a:latin typeface="Times New Roman" panose="02020603050405020304" pitchFamily="18" charset="0"/>
                <a:ea typeface="Calibri" panose="020F0502020204030204" pitchFamily="34" charset="0"/>
                <a:cs typeface="Times New Roman" panose="02020603050405020304" pitchFamily="18" charset="0"/>
              </a:rPr>
              <a:t>venecer</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 con </a:t>
            </a:r>
            <a:r>
              <a:rPr lang="it-IT" sz="2000" b="1"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b="1" dirty="0" err="1">
                <a:effectLst/>
                <a:latin typeface="Times New Roman" panose="02020603050405020304" pitchFamily="18" charset="0"/>
                <a:ea typeface="Calibri" panose="020F0502020204030204" pitchFamily="34" charset="0"/>
                <a:cs typeface="Times New Roman" panose="02020603050405020304" pitchFamily="18" charset="0"/>
              </a:rPr>
              <a:t>honor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attraverso la falsa promessa di matrimonio, la burla “se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repara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prima di essere attuata. Giocando sula questione dell’onore, il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arriverà addirittura ad ottenere il consenso di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Batricio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Gózala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señor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mil</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años</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III, 1892) e impiegherà lo stesso meccanismo con il padre della ragazza.</a:t>
            </a:r>
          </a:p>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Probabilmente, il don Juan di Tirso risulta il meno simpatico della sua stirpe; è invece il più repellente e antisentimentale di tutti; in lui attraggono soltanto la passione di vivere il presente e il fatto di sfidare temerariamente le norme sociali e divine. </a:t>
            </a:r>
          </a:p>
          <a:p>
            <a:pPr marL="0" indent="0" algn="just">
              <a:lnSpc>
                <a:spcPct val="107000"/>
              </a:lnSpc>
              <a:buNone/>
            </a:pPr>
            <a:endParaRPr lang="it-IT" dirty="0"/>
          </a:p>
        </p:txBody>
      </p:sp>
    </p:spTree>
    <p:extLst>
      <p:ext uri="{BB962C8B-B14F-4D97-AF65-F5344CB8AC3E}">
        <p14:creationId xmlns:p14="http://schemas.microsoft.com/office/powerpoint/2010/main" val="1739717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6E2CE-7214-49B9-91F1-E246FE8E001C}"/>
              </a:ext>
            </a:extLst>
          </p:cNvPr>
          <p:cNvSpPr>
            <a:spLocks noGrp="1"/>
          </p:cNvSpPr>
          <p:nvPr>
            <p:ph type="title"/>
          </p:nvPr>
        </p:nvSpPr>
        <p:spPr>
          <a:xfrm>
            <a:off x="677334" y="609600"/>
            <a:ext cx="8596668" cy="908482"/>
          </a:xfrm>
        </p:spPr>
        <p:txBody>
          <a:bodyPr/>
          <a:lstStyle/>
          <a:p>
            <a:r>
              <a:rPr lang="it-IT" dirty="0"/>
              <a:t>Le fonti</a:t>
            </a:r>
          </a:p>
        </p:txBody>
      </p:sp>
      <p:sp>
        <p:nvSpPr>
          <p:cNvPr id="3" name="Segnaposto contenuto 2">
            <a:extLst>
              <a:ext uri="{FF2B5EF4-FFF2-40B4-BE49-F238E27FC236}">
                <a16:creationId xmlns:a16="http://schemas.microsoft.com/office/drawing/2014/main" id="{D9A37DC3-5A85-4EC9-99B5-6508BD92093E}"/>
              </a:ext>
            </a:extLst>
          </p:cNvPr>
          <p:cNvSpPr>
            <a:spLocks noGrp="1"/>
          </p:cNvSpPr>
          <p:nvPr>
            <p:ph idx="1"/>
          </p:nvPr>
        </p:nvSpPr>
        <p:spPr>
          <a:xfrm>
            <a:off x="677334" y="1642369"/>
            <a:ext cx="8596668" cy="4398993"/>
          </a:xfrm>
        </p:spPr>
        <p:txBody>
          <a:bodyPr>
            <a:normAutofit/>
          </a:bodyPr>
          <a:lstStyle/>
          <a:p>
            <a:pPr marL="0" indent="0" algn="just">
              <a:buNone/>
            </a:pPr>
            <a:r>
              <a:rPr lang="it-IT" sz="2000" i="1" dirty="0">
                <a:effectLst/>
                <a:latin typeface="Times New Roman" panose="02020603050405020304" pitchFamily="18" charset="0"/>
                <a:ea typeface="Calibri" panose="020F0502020204030204" pitchFamily="34" charset="0"/>
              </a:rPr>
              <a:t>El </a:t>
            </a:r>
            <a:r>
              <a:rPr lang="it-IT" sz="2000" i="1" dirty="0" err="1">
                <a:effectLst/>
                <a:latin typeface="Times New Roman" panose="02020603050405020304" pitchFamily="18" charset="0"/>
                <a:ea typeface="Calibri" panose="020F0502020204030204" pitchFamily="34" charset="0"/>
              </a:rPr>
              <a:t>burlador</a:t>
            </a:r>
            <a:r>
              <a:rPr lang="it-IT" sz="2000" i="1" dirty="0">
                <a:effectLst/>
                <a:latin typeface="Times New Roman" panose="02020603050405020304" pitchFamily="18" charset="0"/>
                <a:ea typeface="Calibri" panose="020F0502020204030204" pitchFamily="34" charset="0"/>
              </a:rPr>
              <a:t> de </a:t>
            </a:r>
            <a:r>
              <a:rPr lang="it-IT" sz="2000" i="1" dirty="0" err="1">
                <a:effectLst/>
                <a:latin typeface="Times New Roman" panose="02020603050405020304" pitchFamily="18" charset="0"/>
                <a:ea typeface="Calibri" panose="020F0502020204030204" pitchFamily="34" charset="0"/>
              </a:rPr>
              <a:t>Sevila</a:t>
            </a:r>
            <a:r>
              <a:rPr lang="it-IT" sz="2000" i="1" dirty="0">
                <a:effectLst/>
                <a:latin typeface="Times New Roman" panose="02020603050405020304" pitchFamily="18" charset="0"/>
                <a:ea typeface="Calibri" panose="020F0502020204030204" pitchFamily="34" charset="0"/>
              </a:rPr>
              <a:t> y </a:t>
            </a:r>
            <a:r>
              <a:rPr lang="it-IT" sz="2000" i="1" dirty="0" err="1">
                <a:effectLst/>
                <a:latin typeface="Times New Roman" panose="02020603050405020304" pitchFamily="18" charset="0"/>
                <a:ea typeface="Calibri" panose="020F0502020204030204" pitchFamily="34" charset="0"/>
              </a:rPr>
              <a:t>convidado</a:t>
            </a:r>
            <a:r>
              <a:rPr lang="it-IT" sz="2000" i="1" dirty="0">
                <a:effectLst/>
                <a:latin typeface="Times New Roman" panose="02020603050405020304" pitchFamily="18" charset="0"/>
                <a:ea typeface="Calibri" panose="020F0502020204030204" pitchFamily="34" charset="0"/>
              </a:rPr>
              <a:t> de </a:t>
            </a:r>
            <a:r>
              <a:rPr lang="it-IT" sz="2000" i="1" dirty="0" err="1">
                <a:effectLst/>
                <a:latin typeface="Times New Roman" panose="02020603050405020304" pitchFamily="18" charset="0"/>
                <a:ea typeface="Calibri" panose="020F0502020204030204" pitchFamily="34" charset="0"/>
              </a:rPr>
              <a:t>piedra</a:t>
            </a:r>
            <a:r>
              <a:rPr lang="it-IT" sz="2000" i="1" dirty="0">
                <a:effectLst/>
                <a:latin typeface="Times New Roman" panose="02020603050405020304" pitchFamily="18" charset="0"/>
                <a:ea typeface="Calibri" panose="020F0502020204030204" pitchFamily="34" charset="0"/>
              </a:rPr>
              <a:t> </a:t>
            </a:r>
            <a:r>
              <a:rPr lang="it-IT" sz="2000" dirty="0">
                <a:effectLst/>
                <a:latin typeface="Times New Roman" panose="02020603050405020304" pitchFamily="18" charset="0"/>
                <a:ea typeface="Calibri" panose="020F0502020204030204" pitchFamily="34" charset="0"/>
              </a:rPr>
              <a:t>fonde due leggende popolari di antica origine, quella del convito macabro e quella del profanatore del luogo sacro per motivi amorosi, studiate da </a:t>
            </a:r>
            <a:r>
              <a:rPr lang="it-IT" sz="2000" dirty="0" err="1">
                <a:effectLst/>
                <a:latin typeface="Times New Roman" panose="02020603050405020304" pitchFamily="18" charset="0"/>
                <a:ea typeface="Calibri" panose="020F0502020204030204" pitchFamily="34" charset="0"/>
              </a:rPr>
              <a:t>Armesto</a:t>
            </a:r>
            <a:r>
              <a:rPr lang="it-IT" sz="2000" dirty="0">
                <a:effectLst/>
                <a:latin typeface="Times New Roman" panose="02020603050405020304" pitchFamily="18" charset="0"/>
                <a:ea typeface="Calibri" panose="020F0502020204030204" pitchFamily="34" charset="0"/>
              </a:rPr>
              <a:t> Said e Menéndez </a:t>
            </a:r>
            <a:r>
              <a:rPr lang="it-IT" sz="2000" dirty="0" err="1">
                <a:effectLst/>
                <a:latin typeface="Times New Roman" panose="02020603050405020304" pitchFamily="18" charset="0"/>
                <a:ea typeface="Calibri" panose="020F0502020204030204" pitchFamily="34" charset="0"/>
              </a:rPr>
              <a:t>Pidal</a:t>
            </a:r>
            <a:r>
              <a:rPr lang="it-IT" sz="2000" dirty="0">
                <a:effectLst/>
                <a:latin typeface="Times New Roman" panose="02020603050405020304" pitchFamily="18" charset="0"/>
                <a:ea typeface="Calibri" panose="020F0502020204030204" pitchFamily="34" charset="0"/>
              </a:rPr>
              <a:t>. Il racconto dell’individuo che invita un teschio è presente in tutto il folclore europeo. Una versione drammatica del mito venne rappresentata in un collegio gesuita di Ingolstadt (Baviera) nel 1615. La leggenda ebbe un grande sviluppo in Guascogna, Spagna e Portogallo. Esistono vari </a:t>
            </a:r>
            <a:r>
              <a:rPr lang="it-IT" sz="2000" i="1" dirty="0">
                <a:effectLst/>
                <a:latin typeface="Times New Roman" panose="02020603050405020304" pitchFamily="18" charset="0"/>
                <a:ea typeface="Calibri" panose="020F0502020204030204" pitchFamily="34" charset="0"/>
              </a:rPr>
              <a:t>romances </a:t>
            </a:r>
            <a:r>
              <a:rPr lang="it-IT" sz="2000" dirty="0">
                <a:effectLst/>
                <a:latin typeface="Times New Roman" panose="02020603050405020304" pitchFamily="18" charset="0"/>
                <a:ea typeface="Calibri" panose="020F0502020204030204" pitchFamily="34" charset="0"/>
              </a:rPr>
              <a:t>che raccontano del macabro banchetto e d un detto popolare che è stato identificato ne </a:t>
            </a:r>
            <a:r>
              <a:rPr lang="it-IT" sz="2000" i="1" dirty="0">
                <a:effectLst/>
                <a:latin typeface="Times New Roman" panose="02020603050405020304" pitchFamily="18" charset="0"/>
                <a:ea typeface="Calibri" panose="020F0502020204030204" pitchFamily="34" charset="0"/>
              </a:rPr>
              <a:t>El </a:t>
            </a:r>
            <a:r>
              <a:rPr lang="it-IT" sz="2000" i="1" dirty="0" err="1">
                <a:effectLst/>
                <a:latin typeface="Times New Roman" panose="02020603050405020304" pitchFamily="18" charset="0"/>
                <a:ea typeface="Calibri" panose="020F0502020204030204" pitchFamily="34" charset="0"/>
              </a:rPr>
              <a:t>buen</a:t>
            </a:r>
            <a:r>
              <a:rPr lang="it-IT" sz="2000" i="1" dirty="0">
                <a:effectLst/>
                <a:latin typeface="Times New Roman" panose="02020603050405020304" pitchFamily="18" charset="0"/>
                <a:ea typeface="Calibri" panose="020F0502020204030204" pitchFamily="34" charset="0"/>
              </a:rPr>
              <a:t> </a:t>
            </a:r>
            <a:r>
              <a:rPr lang="it-IT" sz="2000" i="1" dirty="0" err="1">
                <a:effectLst/>
                <a:latin typeface="Times New Roman" panose="02020603050405020304" pitchFamily="18" charset="0"/>
                <a:ea typeface="Calibri" panose="020F0502020204030204" pitchFamily="34" charset="0"/>
              </a:rPr>
              <a:t>aviso</a:t>
            </a:r>
            <a:r>
              <a:rPr lang="it-IT" sz="2000" i="1" dirty="0">
                <a:effectLst/>
                <a:latin typeface="Times New Roman" panose="02020603050405020304" pitchFamily="18" charset="0"/>
                <a:ea typeface="Calibri" panose="020F0502020204030204" pitchFamily="34" charset="0"/>
              </a:rPr>
              <a:t> y </a:t>
            </a:r>
            <a:r>
              <a:rPr lang="it-IT" sz="2000" i="1" dirty="0" err="1">
                <a:effectLst/>
                <a:latin typeface="Times New Roman" panose="02020603050405020304" pitchFamily="18" charset="0"/>
                <a:ea typeface="Calibri" panose="020F0502020204030204" pitchFamily="34" charset="0"/>
              </a:rPr>
              <a:t>portacuentos</a:t>
            </a:r>
            <a:r>
              <a:rPr lang="it-IT" sz="2000" dirty="0">
                <a:effectLst/>
                <a:latin typeface="Times New Roman" panose="02020603050405020304" pitchFamily="18" charset="0"/>
                <a:ea typeface="Calibri" panose="020F0502020204030204" pitchFamily="34" charset="0"/>
              </a:rPr>
              <a:t>, editato da </a:t>
            </a:r>
            <a:r>
              <a:rPr lang="it-IT" sz="2000" dirty="0" err="1">
                <a:effectLst/>
                <a:latin typeface="Times New Roman" panose="02020603050405020304" pitchFamily="18" charset="0"/>
                <a:ea typeface="Calibri" panose="020F0502020204030204" pitchFamily="34" charset="0"/>
              </a:rPr>
              <a:t>Timoneda</a:t>
            </a:r>
            <a:r>
              <a:rPr lang="it-IT" sz="2000" dirty="0">
                <a:effectLst/>
                <a:latin typeface="Times New Roman" panose="02020603050405020304" pitchFamily="18" charset="0"/>
                <a:ea typeface="Calibri" panose="020F0502020204030204" pitchFamily="34" charset="0"/>
              </a:rPr>
              <a:t> nel 1564. Si tratta della storia narrata nel Libro I, racconto V, in cui in un dialogo tra due </a:t>
            </a:r>
            <a:r>
              <a:rPr lang="it-IT" sz="2000" i="1" dirty="0" err="1">
                <a:effectLst/>
                <a:latin typeface="Times New Roman" panose="02020603050405020304" pitchFamily="18" charset="0"/>
                <a:ea typeface="Calibri" panose="020F0502020204030204" pitchFamily="34" charset="0"/>
              </a:rPr>
              <a:t>capeadores</a:t>
            </a:r>
            <a:r>
              <a:rPr lang="it-IT" sz="2000" dirty="0">
                <a:effectLst/>
                <a:latin typeface="Times New Roman" panose="02020603050405020304" pitchFamily="18" charset="0"/>
                <a:ea typeface="Calibri" panose="020F0502020204030204" pitchFamily="34" charset="0"/>
              </a:rPr>
              <a:t> (“persona </a:t>
            </a:r>
            <a:r>
              <a:rPr lang="it-IT" sz="2000" dirty="0" err="1">
                <a:effectLst/>
                <a:latin typeface="Times New Roman" panose="02020603050405020304" pitchFamily="18" charset="0"/>
                <a:ea typeface="Calibri" panose="020F0502020204030204" pitchFamily="34" charset="0"/>
              </a:rPr>
              <a:t>diestra</a:t>
            </a:r>
            <a:r>
              <a:rPr lang="it-IT" sz="2000" dirty="0">
                <a:effectLst/>
                <a:latin typeface="Times New Roman" panose="02020603050405020304" pitchFamily="18" charset="0"/>
                <a:ea typeface="Calibri" panose="020F0502020204030204" pitchFamily="34" charset="0"/>
              </a:rPr>
              <a:t> en dar </a:t>
            </a:r>
            <a:r>
              <a:rPr lang="it-IT" sz="2000" dirty="0" err="1">
                <a:effectLst/>
                <a:latin typeface="Times New Roman" panose="02020603050405020304" pitchFamily="18" charset="0"/>
                <a:ea typeface="Calibri" panose="020F0502020204030204" pitchFamily="34" charset="0"/>
              </a:rPr>
              <a:t>lances</a:t>
            </a:r>
            <a:r>
              <a:rPr lang="it-IT" sz="2000" dirty="0">
                <a:effectLst/>
                <a:latin typeface="Times New Roman" panose="02020603050405020304" pitchFamily="18" charset="0"/>
                <a:ea typeface="Calibri" panose="020F0502020204030204" pitchFamily="34" charset="0"/>
              </a:rPr>
              <a:t> de capa” DRAE) e la loro vittima, si avverte che tutto verrà scontato nell’altro mondo:</a:t>
            </a:r>
            <a:endParaRPr lang="it-IT" sz="2000" dirty="0"/>
          </a:p>
        </p:txBody>
      </p:sp>
    </p:spTree>
    <p:extLst>
      <p:ext uri="{BB962C8B-B14F-4D97-AF65-F5344CB8AC3E}">
        <p14:creationId xmlns:p14="http://schemas.microsoft.com/office/powerpoint/2010/main" val="343157191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A85DED-0383-3772-E37A-DEB19B49B190}"/>
              </a:ext>
            </a:extLst>
          </p:cNvPr>
          <p:cNvSpPr>
            <a:spLocks noGrp="1"/>
          </p:cNvSpPr>
          <p:nvPr>
            <p:ph type="title"/>
          </p:nvPr>
        </p:nvSpPr>
        <p:spPr>
          <a:xfrm>
            <a:off x="677334" y="609600"/>
            <a:ext cx="8596668" cy="622041"/>
          </a:xfrm>
        </p:spPr>
        <p:txBody>
          <a:bodyPr>
            <a:normAutofit fontScale="90000"/>
          </a:bodyPr>
          <a:lstStyle/>
          <a:p>
            <a:r>
              <a:rPr lang="it-IT" dirty="0"/>
              <a:t>Don Juan: un errore di valutazione</a:t>
            </a:r>
          </a:p>
        </p:txBody>
      </p:sp>
      <p:sp>
        <p:nvSpPr>
          <p:cNvPr id="3" name="Segnaposto contenuto 2">
            <a:extLst>
              <a:ext uri="{FF2B5EF4-FFF2-40B4-BE49-F238E27FC236}">
                <a16:creationId xmlns:a16="http://schemas.microsoft.com/office/drawing/2014/main" id="{82FCEF28-98BE-BF58-7BF3-17BBB20B20BB}"/>
              </a:ext>
            </a:extLst>
          </p:cNvPr>
          <p:cNvSpPr>
            <a:spLocks noGrp="1"/>
          </p:cNvSpPr>
          <p:nvPr>
            <p:ph idx="1"/>
          </p:nvPr>
        </p:nvSpPr>
        <p:spPr>
          <a:xfrm>
            <a:off x="677334" y="1231641"/>
            <a:ext cx="8596668" cy="4809721"/>
          </a:xfrm>
        </p:spPr>
        <p:txBody>
          <a:bodyPr>
            <a:normAutofit/>
          </a:bodyPr>
          <a:lstStyle/>
          <a:p>
            <a:pPr marL="0" indent="0" algn="just">
              <a:buNone/>
            </a:pPr>
            <a:r>
              <a:rPr lang="it-IT" dirty="0"/>
              <a:t>Don Juan è stato considerato un personaggio totalmente opposto al protagonista de </a:t>
            </a:r>
            <a:r>
              <a:rPr lang="it-IT" i="1" dirty="0"/>
              <a:t>El </a:t>
            </a:r>
            <a:r>
              <a:rPr lang="it-IT" i="1" dirty="0" err="1"/>
              <a:t>condenado</a:t>
            </a:r>
            <a:r>
              <a:rPr lang="it-IT" i="1" dirty="0"/>
              <a:t> por </a:t>
            </a:r>
            <a:r>
              <a:rPr lang="it-IT" i="1" dirty="0" err="1"/>
              <a:t>desconfiado</a:t>
            </a:r>
            <a:r>
              <a:rPr lang="it-IT" dirty="0"/>
              <a:t>, proprio per il fatto di nutrire eccessiva </a:t>
            </a:r>
            <a:r>
              <a:rPr lang="it-IT" b="1" dirty="0"/>
              <a:t>fiducia</a:t>
            </a:r>
            <a:r>
              <a:rPr lang="it-IT" dirty="0"/>
              <a:t>:</a:t>
            </a:r>
          </a:p>
          <a:p>
            <a:pPr algn="just"/>
            <a:r>
              <a:rPr lang="it-IT" dirty="0"/>
              <a:t>Crede che gli verrà concessa la possibilità di pentirsi prima di morire (libero arbitrio);</a:t>
            </a:r>
          </a:p>
          <a:p>
            <a:pPr algn="just"/>
            <a:r>
              <a:rPr lang="it-IT" dirty="0"/>
              <a:t>Ha eccessiva fiducia nella giustizia terrena </a:t>
            </a:r>
            <a:r>
              <a:rPr lang="it-IT" dirty="0">
                <a:sym typeface="Symbol" panose="05050102010706020507" pitchFamily="18" charset="2"/>
              </a:rPr>
              <a:t> dato che gode dell’incolumità e di privilegi a corte, ritiene  che possa essere esente anche di fronte a Dio.</a:t>
            </a:r>
          </a:p>
          <a:p>
            <a:pPr marL="0" indent="0" algn="just">
              <a:buNone/>
            </a:pPr>
            <a:r>
              <a:rPr lang="it-IT" dirty="0">
                <a:sym typeface="Symbol" panose="05050102010706020507" pitchFamily="18" charset="2"/>
              </a:rPr>
              <a:t>Basti come esempio la risposta («Tan largo me lo </a:t>
            </a:r>
            <a:r>
              <a:rPr lang="it-IT" dirty="0" err="1">
                <a:sym typeface="Symbol" panose="05050102010706020507" pitchFamily="18" charset="2"/>
              </a:rPr>
              <a:t>fiáis</a:t>
            </a:r>
            <a:r>
              <a:rPr lang="it-IT" dirty="0">
                <a:sym typeface="Symbol" panose="05050102010706020507" pitchFamily="18" charset="2"/>
              </a:rPr>
              <a:t>») che dà ai timori del suo servo:</a:t>
            </a:r>
          </a:p>
          <a:p>
            <a:pPr marL="0" indent="0" algn="just">
              <a:buNone/>
            </a:pPr>
            <a:endParaRPr lang="it-IT" dirty="0">
              <a:sym typeface="Symbol" panose="05050102010706020507" pitchFamily="18" charset="2"/>
            </a:endParaRPr>
          </a:p>
          <a:p>
            <a:pPr marL="0" indent="0" algn="just">
              <a:buNone/>
            </a:pPr>
            <a:r>
              <a:rPr lang="it-IT" dirty="0">
                <a:sym typeface="Symbol" panose="05050102010706020507" pitchFamily="18" charset="2"/>
              </a:rPr>
              <a:t>[…]</a:t>
            </a:r>
            <a:r>
              <a:rPr lang="it-IT" sz="1600" dirty="0">
                <a:sym typeface="Symbol" panose="05050102010706020507" pitchFamily="18" charset="2"/>
              </a:rPr>
              <a:t>temo</a:t>
            </a:r>
          </a:p>
          <a:p>
            <a:pPr marL="0" indent="0" algn="just">
              <a:buNone/>
            </a:pPr>
            <a:r>
              <a:rPr lang="it-IT" sz="1600" dirty="0">
                <a:sym typeface="Symbol" panose="05050102010706020507" pitchFamily="18" charset="2"/>
              </a:rPr>
              <a:t>Muerte vil </a:t>
            </a:r>
            <a:r>
              <a:rPr lang="it-IT" sz="1600" dirty="0" err="1">
                <a:sym typeface="Symbol" panose="05050102010706020507" pitchFamily="18" charset="2"/>
              </a:rPr>
              <a:t>destos</a:t>
            </a:r>
            <a:r>
              <a:rPr lang="it-IT" sz="1600" dirty="0">
                <a:sym typeface="Symbol" panose="05050102010706020507" pitchFamily="18" charset="2"/>
              </a:rPr>
              <a:t> </a:t>
            </a:r>
            <a:r>
              <a:rPr lang="it-IT" sz="1600" dirty="0" err="1">
                <a:sym typeface="Symbol" panose="05050102010706020507" pitchFamily="18" charset="2"/>
              </a:rPr>
              <a:t>villanos</a:t>
            </a:r>
            <a:r>
              <a:rPr lang="it-IT" sz="1600" dirty="0">
                <a:sym typeface="Symbol" panose="05050102010706020507" pitchFamily="18" charset="2"/>
              </a:rPr>
              <a:t> (II)</a:t>
            </a:r>
          </a:p>
          <a:p>
            <a:pPr marL="0" indent="0" algn="just">
              <a:buNone/>
            </a:pPr>
            <a:r>
              <a:rPr lang="it-IT" sz="1600" dirty="0" err="1">
                <a:sym typeface="Symbol" panose="05050102010706020507" pitchFamily="18" charset="2"/>
              </a:rPr>
              <a:t>Que</a:t>
            </a:r>
            <a:r>
              <a:rPr lang="it-IT" sz="1600" dirty="0">
                <a:sym typeface="Symbol" panose="05050102010706020507" pitchFamily="18" charset="2"/>
              </a:rPr>
              <a:t> </a:t>
            </a:r>
            <a:r>
              <a:rPr lang="it-IT" sz="1600" dirty="0" err="1">
                <a:sym typeface="Symbol" panose="05050102010706020507" pitchFamily="18" charset="2"/>
              </a:rPr>
              <a:t>saliésemos</a:t>
            </a:r>
            <a:r>
              <a:rPr lang="it-IT" sz="1600" dirty="0">
                <a:sym typeface="Symbol" panose="05050102010706020507" pitchFamily="18" charset="2"/>
              </a:rPr>
              <a:t> </a:t>
            </a:r>
            <a:r>
              <a:rPr lang="it-IT" sz="1600" dirty="0" err="1">
                <a:sym typeface="Symbol" panose="05050102010706020507" pitchFamily="18" charset="2"/>
              </a:rPr>
              <a:t>quería</a:t>
            </a:r>
            <a:endParaRPr lang="it-IT" sz="1600" dirty="0">
              <a:sym typeface="Symbol" panose="05050102010706020507" pitchFamily="18" charset="2"/>
            </a:endParaRPr>
          </a:p>
          <a:p>
            <a:pPr marL="0" indent="0" algn="just">
              <a:buNone/>
            </a:pPr>
            <a:r>
              <a:rPr lang="it-IT" sz="1600" dirty="0">
                <a:sym typeface="Symbol" panose="05050102010706020507" pitchFamily="18" charset="2"/>
              </a:rPr>
              <a:t>De </a:t>
            </a:r>
            <a:r>
              <a:rPr lang="it-IT" sz="1600" dirty="0" err="1">
                <a:sym typeface="Symbol" panose="05050102010706020507" pitchFamily="18" charset="2"/>
              </a:rPr>
              <a:t>todas</a:t>
            </a:r>
            <a:r>
              <a:rPr lang="it-IT" sz="1600" dirty="0">
                <a:sym typeface="Symbol" panose="05050102010706020507" pitchFamily="18" charset="2"/>
              </a:rPr>
              <a:t> [</a:t>
            </a:r>
            <a:r>
              <a:rPr lang="it-IT" sz="1600" dirty="0" err="1">
                <a:sym typeface="Symbol" panose="05050102010706020507" pitchFamily="18" charset="2"/>
              </a:rPr>
              <a:t>burlas</a:t>
            </a:r>
            <a:r>
              <a:rPr lang="it-IT" sz="1600" dirty="0">
                <a:sym typeface="Symbol" panose="05050102010706020507" pitchFamily="18" charset="2"/>
              </a:rPr>
              <a:t>] </a:t>
            </a:r>
            <a:r>
              <a:rPr lang="it-IT" sz="1600" dirty="0" err="1">
                <a:sym typeface="Symbol" panose="05050102010706020507" pitchFamily="18" charset="2"/>
              </a:rPr>
              <a:t>bien</a:t>
            </a:r>
            <a:r>
              <a:rPr lang="it-IT" sz="1600" dirty="0">
                <a:sym typeface="Symbol" panose="05050102010706020507" pitchFamily="18" charset="2"/>
              </a:rPr>
              <a:t> (III)</a:t>
            </a:r>
            <a:endParaRPr lang="it-IT" dirty="0"/>
          </a:p>
        </p:txBody>
      </p:sp>
    </p:spTree>
    <p:extLst>
      <p:ext uri="{BB962C8B-B14F-4D97-AF65-F5344CB8AC3E}">
        <p14:creationId xmlns:p14="http://schemas.microsoft.com/office/powerpoint/2010/main" val="278994129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110ECE-3DB1-7492-5F89-D4719794FCCF}"/>
              </a:ext>
            </a:extLst>
          </p:cNvPr>
          <p:cNvSpPr>
            <a:spLocks noGrp="1"/>
          </p:cNvSpPr>
          <p:nvPr>
            <p:ph idx="1"/>
          </p:nvPr>
        </p:nvSpPr>
        <p:spPr>
          <a:xfrm>
            <a:off x="677334" y="643813"/>
            <a:ext cx="8596668" cy="5397550"/>
          </a:xfrm>
        </p:spPr>
        <p:txBody>
          <a:bodyPr/>
          <a:lstStyle/>
          <a:p>
            <a:pPr algn="just">
              <a:spcBef>
                <a:spcPts val="0"/>
              </a:spcBef>
            </a:pPr>
            <a:r>
              <a:rPr lang="it-IT" dirty="0"/>
              <a:t>Don Juan, dunque, equipara giustizia terrena e giustizia divina (che dovrebbe concedergli una lunga vita con molte possibilità di inganno prima di pentirsi), concezione che emerge anche nelle parole di rimprovero di Don Diego dopo la seduzione di Isabela e quando precisa che il sovrano è a conoscenza della situazione, sottolineando il sempre vigile controllo divino:</a:t>
            </a:r>
          </a:p>
          <a:p>
            <a:pPr algn="just">
              <a:spcBef>
                <a:spcPts val="0"/>
              </a:spcBef>
            </a:pPr>
            <a:endParaRPr lang="it-IT" dirty="0"/>
          </a:p>
          <a:p>
            <a:pPr marL="0" indent="0" algn="just">
              <a:spcBef>
                <a:spcPts val="0"/>
              </a:spcBef>
              <a:buNone/>
            </a:pPr>
            <a:r>
              <a:rPr lang="it-IT" dirty="0" err="1"/>
              <a:t>Que</a:t>
            </a:r>
            <a:r>
              <a:rPr lang="it-IT" dirty="0"/>
              <a:t> </a:t>
            </a:r>
            <a:r>
              <a:rPr lang="it-IT" dirty="0" err="1"/>
              <a:t>aunque</a:t>
            </a:r>
            <a:r>
              <a:rPr lang="it-IT" dirty="0"/>
              <a:t> me lo </a:t>
            </a:r>
            <a:r>
              <a:rPr lang="it-IT" dirty="0" err="1"/>
              <a:t>has</a:t>
            </a:r>
            <a:r>
              <a:rPr lang="it-IT" dirty="0"/>
              <a:t> </a:t>
            </a:r>
            <a:r>
              <a:rPr lang="it-IT" dirty="0" err="1"/>
              <a:t>encubierto</a:t>
            </a:r>
            <a:endParaRPr lang="it-IT" dirty="0"/>
          </a:p>
          <a:p>
            <a:pPr marL="0" indent="0" algn="just">
              <a:spcBef>
                <a:spcPts val="0"/>
              </a:spcBef>
              <a:buNone/>
            </a:pPr>
            <a:r>
              <a:rPr lang="it-IT" dirty="0" err="1"/>
              <a:t>Ya</a:t>
            </a:r>
            <a:r>
              <a:rPr lang="it-IT" dirty="0"/>
              <a:t> en Sevilla </a:t>
            </a:r>
            <a:r>
              <a:rPr lang="it-IT" dirty="0" err="1"/>
              <a:t>el</a:t>
            </a:r>
            <a:r>
              <a:rPr lang="it-IT" dirty="0"/>
              <a:t> Rey lo </a:t>
            </a:r>
            <a:r>
              <a:rPr lang="it-IT" dirty="0" err="1"/>
              <a:t>sabe</a:t>
            </a:r>
            <a:r>
              <a:rPr lang="it-IT" dirty="0"/>
              <a:t> (II, 1430-31)</a:t>
            </a:r>
          </a:p>
          <a:p>
            <a:pPr marL="0" indent="0" algn="just">
              <a:spcBef>
                <a:spcPts val="0"/>
              </a:spcBef>
              <a:buNone/>
            </a:pPr>
            <a:endParaRPr lang="it-IT" dirty="0"/>
          </a:p>
          <a:p>
            <a:pPr marL="0" indent="0" algn="just">
              <a:spcBef>
                <a:spcPts val="0"/>
              </a:spcBef>
              <a:buNone/>
            </a:pPr>
            <a:r>
              <a:rPr lang="it-IT" dirty="0" err="1"/>
              <a:t>Aunque</a:t>
            </a:r>
            <a:r>
              <a:rPr lang="it-IT" dirty="0"/>
              <a:t> al </a:t>
            </a:r>
            <a:r>
              <a:rPr lang="it-IT" dirty="0" err="1"/>
              <a:t>parecer</a:t>
            </a:r>
            <a:endParaRPr lang="it-IT" dirty="0"/>
          </a:p>
          <a:p>
            <a:pPr marL="0" indent="0" algn="just">
              <a:spcBef>
                <a:spcPts val="0"/>
              </a:spcBef>
              <a:buNone/>
            </a:pPr>
            <a:r>
              <a:rPr lang="it-IT" dirty="0" err="1"/>
              <a:t>Dios</a:t>
            </a:r>
            <a:r>
              <a:rPr lang="it-IT" dirty="0"/>
              <a:t> te </a:t>
            </a:r>
            <a:r>
              <a:rPr lang="it-IT" dirty="0" err="1"/>
              <a:t>consiente</a:t>
            </a:r>
            <a:r>
              <a:rPr lang="it-IT" dirty="0"/>
              <a:t>, y </a:t>
            </a:r>
            <a:r>
              <a:rPr lang="it-IT" dirty="0" err="1"/>
              <a:t>aguarda</a:t>
            </a:r>
            <a:r>
              <a:rPr lang="it-IT" dirty="0"/>
              <a:t>,</a:t>
            </a:r>
          </a:p>
          <a:p>
            <a:pPr marL="0" indent="0" algn="just">
              <a:spcBef>
                <a:spcPts val="0"/>
              </a:spcBef>
              <a:buNone/>
            </a:pPr>
            <a:r>
              <a:rPr lang="it-IT" dirty="0"/>
              <a:t>Su castigo no se tarda (II, 1438-48)</a:t>
            </a:r>
          </a:p>
          <a:p>
            <a:pPr marL="0" indent="0" algn="just">
              <a:spcBef>
                <a:spcPts val="0"/>
              </a:spcBef>
              <a:buNone/>
            </a:pPr>
            <a:endParaRPr lang="it-IT" dirty="0"/>
          </a:p>
          <a:p>
            <a:pPr marL="0" indent="0" algn="just">
              <a:spcBef>
                <a:spcPts val="0"/>
              </a:spcBef>
              <a:buNone/>
            </a:pPr>
            <a:r>
              <a:rPr lang="it-IT" dirty="0"/>
              <a:t>Nonostante tutto, don Juan continuerà ad equiparare la punizione regale e quella divina. Infatti quando il padre gli ricorda che Dio è «</a:t>
            </a:r>
            <a:r>
              <a:rPr lang="it-IT" dirty="0" err="1"/>
              <a:t>juez</a:t>
            </a:r>
            <a:r>
              <a:rPr lang="it-IT" dirty="0"/>
              <a:t> </a:t>
            </a:r>
            <a:r>
              <a:rPr lang="it-IT" dirty="0" err="1"/>
              <a:t>fuerte</a:t>
            </a:r>
            <a:r>
              <a:rPr lang="it-IT" dirty="0"/>
              <a:t> / … en la muerte», don Juan risponde associando lo spazio che lo separa dalla punizione divina con il tragitto che deve percorrere verso l’esilio e rimanda costantemente il pentimento al momento in cui si troverà in una situazione estrema (la morte):</a:t>
            </a:r>
          </a:p>
        </p:txBody>
      </p:sp>
    </p:spTree>
    <p:extLst>
      <p:ext uri="{BB962C8B-B14F-4D97-AF65-F5344CB8AC3E}">
        <p14:creationId xmlns:p14="http://schemas.microsoft.com/office/powerpoint/2010/main" val="278389583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BD585D-3AB4-D9C0-1EA9-A53417C574D8}"/>
              </a:ext>
            </a:extLst>
          </p:cNvPr>
          <p:cNvSpPr>
            <a:spLocks noGrp="1"/>
          </p:cNvSpPr>
          <p:nvPr>
            <p:ph idx="1"/>
          </p:nvPr>
        </p:nvSpPr>
        <p:spPr>
          <a:xfrm>
            <a:off x="677334" y="867747"/>
            <a:ext cx="8596668" cy="5173615"/>
          </a:xfrm>
        </p:spPr>
        <p:txBody>
          <a:bodyPr/>
          <a:lstStyle/>
          <a:p>
            <a:pPr marL="0" indent="0">
              <a:spcBef>
                <a:spcPts val="0"/>
              </a:spcBef>
              <a:buNone/>
            </a:pPr>
            <a:r>
              <a:rPr lang="it-IT" sz="1400" dirty="0"/>
              <a:t>En la muerte,</a:t>
            </a:r>
          </a:p>
          <a:p>
            <a:pPr marL="0" indent="0">
              <a:spcBef>
                <a:spcPts val="0"/>
              </a:spcBef>
              <a:buNone/>
            </a:pPr>
            <a:r>
              <a:rPr lang="it-IT" sz="1400" dirty="0"/>
              <a:t>¿tan largo me lo </a:t>
            </a:r>
            <a:r>
              <a:rPr lang="it-IT" sz="1400" dirty="0" err="1"/>
              <a:t>fiáis</a:t>
            </a:r>
            <a:r>
              <a:rPr lang="it-IT" sz="1400" dirty="0"/>
              <a:t>?</a:t>
            </a:r>
          </a:p>
          <a:p>
            <a:pPr marL="0" indent="0">
              <a:spcBef>
                <a:spcPts val="0"/>
              </a:spcBef>
              <a:buNone/>
            </a:pPr>
            <a:r>
              <a:rPr lang="it-IT" sz="1400" dirty="0"/>
              <a:t>De </a:t>
            </a:r>
            <a:r>
              <a:rPr lang="it-IT" sz="1400" dirty="0" err="1"/>
              <a:t>aquí</a:t>
            </a:r>
            <a:r>
              <a:rPr lang="it-IT" sz="1400" dirty="0"/>
              <a:t> a </a:t>
            </a:r>
            <a:r>
              <a:rPr lang="it-IT" sz="1400" dirty="0" err="1"/>
              <a:t>allá</a:t>
            </a:r>
            <a:r>
              <a:rPr lang="it-IT" sz="1400" dirty="0"/>
              <a:t> </a:t>
            </a:r>
            <a:r>
              <a:rPr lang="it-IT" sz="1400" dirty="0" err="1"/>
              <a:t>hay</a:t>
            </a:r>
            <a:r>
              <a:rPr lang="it-IT" sz="1400" dirty="0"/>
              <a:t> gran </a:t>
            </a:r>
            <a:r>
              <a:rPr lang="it-IT" sz="1400" dirty="0" err="1"/>
              <a:t>jornada</a:t>
            </a:r>
            <a:r>
              <a:rPr lang="it-IT" sz="1400" dirty="0"/>
              <a:t> (II, 1444 e ss.)</a:t>
            </a:r>
          </a:p>
          <a:p>
            <a:pPr marL="0" indent="0">
              <a:spcBef>
                <a:spcPts val="0"/>
              </a:spcBef>
              <a:buNone/>
            </a:pPr>
            <a:endParaRPr lang="it-IT" sz="1400" dirty="0"/>
          </a:p>
          <a:p>
            <a:pPr marL="0" indent="0">
              <a:spcBef>
                <a:spcPts val="0"/>
              </a:spcBef>
              <a:buNone/>
            </a:pPr>
            <a:r>
              <a:rPr lang="it-IT" sz="1400" dirty="0"/>
              <a:t>¿Y la </a:t>
            </a:r>
            <a:r>
              <a:rPr lang="it-IT" sz="1400" dirty="0" err="1"/>
              <a:t>que</a:t>
            </a:r>
            <a:r>
              <a:rPr lang="it-IT" sz="1400" dirty="0"/>
              <a:t> tengo de </a:t>
            </a:r>
            <a:r>
              <a:rPr lang="it-IT" sz="1400" dirty="0" err="1"/>
              <a:t>hacer</a:t>
            </a:r>
            <a:endParaRPr lang="it-IT" sz="1400" dirty="0"/>
          </a:p>
          <a:p>
            <a:pPr marL="0" indent="0">
              <a:spcBef>
                <a:spcPts val="0"/>
              </a:spcBef>
              <a:buNone/>
            </a:pPr>
            <a:r>
              <a:rPr lang="it-IT" sz="1400" dirty="0" err="1"/>
              <a:t>Pues</a:t>
            </a:r>
            <a:r>
              <a:rPr lang="it-IT" sz="1400" dirty="0"/>
              <a:t> a su </a:t>
            </a:r>
            <a:r>
              <a:rPr lang="it-IT" sz="1400" dirty="0" err="1"/>
              <a:t>alteza</a:t>
            </a:r>
            <a:r>
              <a:rPr lang="it-IT" sz="1400" dirty="0"/>
              <a:t> le </a:t>
            </a:r>
            <a:r>
              <a:rPr lang="it-IT" sz="1400" dirty="0" err="1"/>
              <a:t>agrada</a:t>
            </a:r>
            <a:r>
              <a:rPr lang="it-IT" sz="1400" dirty="0"/>
              <a:t>,</a:t>
            </a:r>
          </a:p>
          <a:p>
            <a:pPr marL="0" indent="0">
              <a:spcBef>
                <a:spcPts val="0"/>
              </a:spcBef>
              <a:buNone/>
            </a:pPr>
            <a:r>
              <a:rPr lang="it-IT" sz="1400" dirty="0"/>
              <a:t>Agora, es larga </a:t>
            </a:r>
            <a:r>
              <a:rPr lang="it-IT" sz="1400" dirty="0" err="1"/>
              <a:t>también</a:t>
            </a:r>
            <a:r>
              <a:rPr lang="it-IT" sz="1400" dirty="0"/>
              <a:t>? (II, 1148..)</a:t>
            </a:r>
          </a:p>
          <a:p>
            <a:pPr marL="0" indent="0" algn="just">
              <a:spcBef>
                <a:spcPts val="0"/>
              </a:spcBef>
              <a:buNone/>
            </a:pPr>
            <a:endParaRPr lang="it-IT" dirty="0"/>
          </a:p>
          <a:p>
            <a:pPr marL="0" indent="0" algn="just">
              <a:spcBef>
                <a:spcPts val="0"/>
              </a:spcBef>
              <a:buNone/>
            </a:pPr>
            <a:r>
              <a:rPr lang="it-IT" dirty="0"/>
              <a:t>L’errore di valutazione di don Juan sarà duplice: sia sul piano umano, sia sul piano divino. L’eccessiva fiducia verso la sua incolumità lo porterà a non cambiare nemmeno dopo il grave e funesto inganno a </a:t>
            </a:r>
            <a:r>
              <a:rPr lang="it-IT" dirty="0" err="1"/>
              <a:t>doña</a:t>
            </a:r>
            <a:r>
              <a:rPr lang="it-IT" dirty="0"/>
              <a:t> Ana. Don Juan non capisce che non può permettersi tutto. Ha subito un evoluzione con questo episodio, è diventato un «vile» omicida e Tirso sottolinea la gravità della colpa attraverso i numerosi elogi riservati al </a:t>
            </a:r>
            <a:r>
              <a:rPr lang="it-IT" dirty="0" err="1"/>
              <a:t>Comendador</a:t>
            </a:r>
            <a:r>
              <a:rPr lang="it-IT" dirty="0"/>
              <a:t>, come le parole di stima da parte del sovrano:</a:t>
            </a:r>
          </a:p>
          <a:p>
            <a:pPr marL="0" indent="0">
              <a:spcBef>
                <a:spcPts val="0"/>
              </a:spcBef>
              <a:buNone/>
            </a:pPr>
            <a:endParaRPr lang="it-IT" dirty="0"/>
          </a:p>
          <a:p>
            <a:pPr marL="0" indent="0">
              <a:spcBef>
                <a:spcPts val="0"/>
              </a:spcBef>
              <a:buNone/>
            </a:pPr>
            <a:r>
              <a:rPr lang="it-IT" dirty="0" err="1"/>
              <a:t>Comedador</a:t>
            </a:r>
            <a:r>
              <a:rPr lang="it-IT" dirty="0"/>
              <a:t> Mayor de Calatrava</a:t>
            </a:r>
          </a:p>
          <a:p>
            <a:pPr marL="0" indent="0">
              <a:spcBef>
                <a:spcPts val="0"/>
              </a:spcBef>
              <a:buNone/>
            </a:pPr>
            <a:r>
              <a:rPr lang="it-IT" dirty="0"/>
              <a:t>Es Gonzalo de </a:t>
            </a:r>
            <a:r>
              <a:rPr lang="it-IT" dirty="0" err="1"/>
              <a:t>Ulloa</a:t>
            </a:r>
            <a:r>
              <a:rPr lang="it-IT" dirty="0"/>
              <a:t>, un Caballero,</a:t>
            </a:r>
          </a:p>
          <a:p>
            <a:pPr marL="0" indent="0">
              <a:spcBef>
                <a:spcPts val="0"/>
              </a:spcBef>
              <a:buNone/>
            </a:pPr>
            <a:r>
              <a:rPr lang="it-IT" dirty="0"/>
              <a:t>A </a:t>
            </a:r>
            <a:r>
              <a:rPr lang="it-IT" dirty="0" err="1"/>
              <a:t>quien</a:t>
            </a:r>
            <a:r>
              <a:rPr lang="it-IT" dirty="0"/>
              <a:t> </a:t>
            </a:r>
            <a:r>
              <a:rPr lang="it-IT" dirty="0" err="1"/>
              <a:t>el</a:t>
            </a:r>
            <a:r>
              <a:rPr lang="it-IT" dirty="0"/>
              <a:t> moro por </a:t>
            </a:r>
            <a:r>
              <a:rPr lang="it-IT" dirty="0" err="1"/>
              <a:t>temor</a:t>
            </a:r>
            <a:r>
              <a:rPr lang="it-IT" dirty="0"/>
              <a:t> </a:t>
            </a:r>
            <a:r>
              <a:rPr lang="it-IT" dirty="0" err="1"/>
              <a:t>alaba</a:t>
            </a:r>
            <a:r>
              <a:rPr lang="it-IT" dirty="0"/>
              <a:t> (II, 1110…)</a:t>
            </a:r>
          </a:p>
          <a:p>
            <a:pPr marL="0" indent="0">
              <a:spcBef>
                <a:spcPts val="0"/>
              </a:spcBef>
              <a:buNone/>
            </a:pPr>
            <a:endParaRPr lang="it-IT" dirty="0"/>
          </a:p>
          <a:p>
            <a:pPr marL="0" indent="0">
              <a:spcBef>
                <a:spcPts val="0"/>
              </a:spcBef>
              <a:buNone/>
            </a:pPr>
            <a:endParaRPr lang="it-IT" dirty="0"/>
          </a:p>
        </p:txBody>
      </p:sp>
    </p:spTree>
    <p:extLst>
      <p:ext uri="{BB962C8B-B14F-4D97-AF65-F5344CB8AC3E}">
        <p14:creationId xmlns:p14="http://schemas.microsoft.com/office/powerpoint/2010/main" val="387198104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56031D-CBB3-98B3-0FB4-D4D3CB658564}"/>
              </a:ext>
            </a:extLst>
          </p:cNvPr>
          <p:cNvSpPr>
            <a:spLocks noGrp="1"/>
          </p:cNvSpPr>
          <p:nvPr>
            <p:ph idx="1"/>
          </p:nvPr>
        </p:nvSpPr>
        <p:spPr>
          <a:xfrm>
            <a:off x="677334" y="578498"/>
            <a:ext cx="8596668" cy="5462865"/>
          </a:xfrm>
        </p:spPr>
        <p:txBody>
          <a:bodyPr>
            <a:normAutofit lnSpcReduction="10000"/>
          </a:bodyPr>
          <a:lstStyle/>
          <a:p>
            <a:pPr algn="just"/>
            <a:r>
              <a:rPr lang="it-IT" dirty="0"/>
              <a:t>Tirso dedica a questo personaggio un’intera scena (I, </a:t>
            </a:r>
            <a:r>
              <a:rPr lang="it-IT" i="1" dirty="0"/>
              <a:t>loa a Lisbona</a:t>
            </a:r>
            <a:r>
              <a:rPr lang="it-IT" dirty="0"/>
              <a:t>), che non è affatto un passaggio accessorio, ma sottolinea il legame con il sovrano</a:t>
            </a:r>
          </a:p>
          <a:p>
            <a:pPr algn="just"/>
            <a:r>
              <a:rPr lang="it-IT" dirty="0" err="1"/>
              <a:t>Ulloa</a:t>
            </a:r>
            <a:r>
              <a:rPr lang="it-IT" dirty="0"/>
              <a:t> costruirà la loa come una rinnovata prova di fedeltà verso il sovrano e il monarca ascolta con la dovuta calma («</a:t>
            </a:r>
            <a:r>
              <a:rPr lang="it-IT" dirty="0" err="1"/>
              <a:t>Gustaré</a:t>
            </a:r>
            <a:r>
              <a:rPr lang="it-IT" dirty="0"/>
              <a:t> de </a:t>
            </a:r>
            <a:r>
              <a:rPr lang="it-IT" dirty="0" err="1"/>
              <a:t>oíllo</a:t>
            </a:r>
            <a:r>
              <a:rPr lang="it-IT" dirty="0"/>
              <a:t>, </a:t>
            </a:r>
            <a:r>
              <a:rPr lang="it-IT" dirty="0" err="1"/>
              <a:t>dadme</a:t>
            </a:r>
            <a:r>
              <a:rPr lang="it-IT" dirty="0"/>
              <a:t> </a:t>
            </a:r>
            <a:r>
              <a:rPr lang="it-IT" dirty="0" err="1"/>
              <a:t>silla</a:t>
            </a:r>
            <a:r>
              <a:rPr lang="it-IT" dirty="0"/>
              <a:t>») e successivamente gli mostra la sua stima dicendo:</a:t>
            </a:r>
          </a:p>
          <a:p>
            <a:pPr algn="just"/>
            <a:endParaRPr lang="it-IT" dirty="0"/>
          </a:p>
          <a:p>
            <a:pPr marL="0" indent="0" algn="just">
              <a:spcBef>
                <a:spcPts val="0"/>
              </a:spcBef>
              <a:buNone/>
            </a:pPr>
            <a:r>
              <a:rPr lang="it-IT" dirty="0" err="1"/>
              <a:t>Más</a:t>
            </a:r>
            <a:r>
              <a:rPr lang="it-IT" dirty="0"/>
              <a:t> estimo, don Gonzalo,</a:t>
            </a:r>
          </a:p>
          <a:p>
            <a:pPr marL="0" indent="0" algn="just">
              <a:spcBef>
                <a:spcPts val="0"/>
              </a:spcBef>
              <a:buNone/>
            </a:pPr>
            <a:r>
              <a:rPr lang="it-IT" dirty="0" err="1"/>
              <a:t>Escuchar</a:t>
            </a:r>
            <a:r>
              <a:rPr lang="it-IT" dirty="0"/>
              <a:t> de </a:t>
            </a:r>
            <a:r>
              <a:rPr lang="it-IT" dirty="0" err="1"/>
              <a:t>vuestra</a:t>
            </a:r>
            <a:r>
              <a:rPr lang="it-IT" dirty="0"/>
              <a:t> lengua</a:t>
            </a:r>
          </a:p>
          <a:p>
            <a:pPr marL="0" indent="0" algn="just">
              <a:spcBef>
                <a:spcPts val="0"/>
              </a:spcBef>
              <a:buNone/>
            </a:pPr>
            <a:r>
              <a:rPr lang="it-IT" dirty="0" err="1"/>
              <a:t>Esa</a:t>
            </a:r>
            <a:r>
              <a:rPr lang="it-IT" dirty="0"/>
              <a:t> </a:t>
            </a:r>
            <a:r>
              <a:rPr lang="it-IT" dirty="0" err="1"/>
              <a:t>relación</a:t>
            </a:r>
            <a:r>
              <a:rPr lang="it-IT" dirty="0"/>
              <a:t> </a:t>
            </a:r>
            <a:r>
              <a:rPr lang="it-IT" dirty="0" err="1"/>
              <a:t>sucinta</a:t>
            </a:r>
            <a:endParaRPr lang="it-IT" dirty="0"/>
          </a:p>
          <a:p>
            <a:pPr marL="0" indent="0" algn="just">
              <a:spcBef>
                <a:spcPts val="0"/>
              </a:spcBef>
              <a:buNone/>
            </a:pPr>
            <a:r>
              <a:rPr lang="it-IT" dirty="0" err="1"/>
              <a:t>Que</a:t>
            </a:r>
            <a:r>
              <a:rPr lang="it-IT" dirty="0"/>
              <a:t> </a:t>
            </a:r>
            <a:r>
              <a:rPr lang="it-IT" dirty="0" err="1"/>
              <a:t>haber</a:t>
            </a:r>
            <a:r>
              <a:rPr lang="it-IT" dirty="0"/>
              <a:t> visto su </a:t>
            </a:r>
            <a:r>
              <a:rPr lang="it-IT" dirty="0" err="1"/>
              <a:t>grandeza</a:t>
            </a:r>
            <a:r>
              <a:rPr lang="it-IT" dirty="0"/>
              <a:t> (i)</a:t>
            </a:r>
          </a:p>
          <a:p>
            <a:pPr marL="0" indent="0" algn="just">
              <a:spcBef>
                <a:spcPts val="0"/>
              </a:spcBef>
              <a:buNone/>
            </a:pPr>
            <a:endParaRPr lang="it-IT" dirty="0"/>
          </a:p>
          <a:p>
            <a:pPr algn="just"/>
            <a:r>
              <a:rPr lang="it-IT" dirty="0"/>
              <a:t>L’omicidio di </a:t>
            </a:r>
            <a:r>
              <a:rPr lang="it-IT" dirty="0" err="1"/>
              <a:t>Ulloa</a:t>
            </a:r>
            <a:r>
              <a:rPr lang="it-IT" dirty="0"/>
              <a:t> evidenzia la posizione del </a:t>
            </a:r>
            <a:r>
              <a:rPr lang="it-IT" i="1" dirty="0" err="1"/>
              <a:t>buraldor</a:t>
            </a:r>
            <a:r>
              <a:rPr lang="it-IT" i="1" dirty="0"/>
              <a:t> </a:t>
            </a:r>
            <a:r>
              <a:rPr lang="it-IT" dirty="0"/>
              <a:t>rispetto a Mota; l’uno è condannato all’esilio per aver sedotto Isabela, la pena dell’altro è invece la morte:</a:t>
            </a:r>
          </a:p>
          <a:p>
            <a:pPr algn="just"/>
            <a:endParaRPr lang="it-IT" dirty="0"/>
          </a:p>
          <a:p>
            <a:pPr marL="0" indent="0" algn="just">
              <a:spcBef>
                <a:spcPts val="0"/>
              </a:spcBef>
              <a:buNone/>
            </a:pPr>
            <a:r>
              <a:rPr lang="it-IT" sz="1400" dirty="0" err="1"/>
              <a:t>Levalde</a:t>
            </a:r>
            <a:r>
              <a:rPr lang="it-IT" sz="1400" dirty="0"/>
              <a:t> </a:t>
            </a:r>
            <a:r>
              <a:rPr lang="it-IT" sz="1400" dirty="0" err="1"/>
              <a:t>luego</a:t>
            </a:r>
            <a:r>
              <a:rPr lang="it-IT" sz="1400" dirty="0"/>
              <a:t> y </a:t>
            </a:r>
            <a:r>
              <a:rPr lang="it-IT" sz="1400" dirty="0" err="1"/>
              <a:t>ponelde</a:t>
            </a:r>
            <a:endParaRPr lang="it-IT" sz="1400" dirty="0"/>
          </a:p>
          <a:p>
            <a:pPr marL="0" indent="0" algn="just">
              <a:spcBef>
                <a:spcPts val="0"/>
              </a:spcBef>
              <a:buNone/>
            </a:pPr>
            <a:r>
              <a:rPr lang="it-IT" sz="1400" dirty="0"/>
              <a:t>La cabeza en una </a:t>
            </a:r>
            <a:r>
              <a:rPr lang="it-IT" sz="1400" dirty="0" err="1"/>
              <a:t>escarpia</a:t>
            </a:r>
            <a:r>
              <a:rPr lang="it-IT" sz="1400" dirty="0"/>
              <a:t> (II, 1637…)</a:t>
            </a:r>
          </a:p>
          <a:p>
            <a:pPr marL="0" indent="0" algn="just">
              <a:spcBef>
                <a:spcPts val="0"/>
              </a:spcBef>
              <a:buNone/>
            </a:pPr>
            <a:endParaRPr lang="it-IT" sz="1400" dirty="0"/>
          </a:p>
          <a:p>
            <a:pPr marL="0" indent="0" algn="just">
              <a:spcBef>
                <a:spcPts val="0"/>
              </a:spcBef>
              <a:buNone/>
            </a:pPr>
            <a:r>
              <a:rPr lang="it-IT" sz="1400" dirty="0" err="1"/>
              <a:t>Fulmínesele</a:t>
            </a:r>
            <a:r>
              <a:rPr lang="it-IT" sz="1400" dirty="0"/>
              <a:t> </a:t>
            </a:r>
            <a:r>
              <a:rPr lang="it-IT" sz="1400" dirty="0" err="1"/>
              <a:t>el</a:t>
            </a:r>
            <a:r>
              <a:rPr lang="it-IT" sz="1400" dirty="0"/>
              <a:t> </a:t>
            </a:r>
            <a:r>
              <a:rPr lang="it-IT" sz="1400" dirty="0" err="1"/>
              <a:t>proceso</a:t>
            </a:r>
            <a:endParaRPr lang="it-IT" sz="1400" dirty="0"/>
          </a:p>
          <a:p>
            <a:pPr marL="0" indent="0" algn="just">
              <a:spcBef>
                <a:spcPts val="0"/>
              </a:spcBef>
              <a:buNone/>
            </a:pPr>
            <a:r>
              <a:rPr lang="it-IT" sz="1400" dirty="0"/>
              <a:t>Al </a:t>
            </a:r>
            <a:r>
              <a:rPr lang="it-IT" sz="1400" dirty="0" err="1"/>
              <a:t>Marqués</a:t>
            </a:r>
            <a:r>
              <a:rPr lang="it-IT" sz="1400" dirty="0"/>
              <a:t> </a:t>
            </a:r>
            <a:r>
              <a:rPr lang="it-IT" sz="1400" dirty="0" err="1"/>
              <a:t>luego</a:t>
            </a:r>
            <a:r>
              <a:rPr lang="it-IT" sz="1400" dirty="0"/>
              <a:t>, y </a:t>
            </a:r>
            <a:r>
              <a:rPr lang="it-IT" sz="1400" dirty="0" err="1"/>
              <a:t>mañana</a:t>
            </a:r>
            <a:endParaRPr lang="it-IT" sz="1400" dirty="0"/>
          </a:p>
          <a:p>
            <a:pPr marL="0" indent="0" algn="just">
              <a:spcBef>
                <a:spcPts val="0"/>
              </a:spcBef>
              <a:buNone/>
            </a:pPr>
            <a:r>
              <a:rPr lang="it-IT" sz="1400" dirty="0"/>
              <a:t>Le </a:t>
            </a:r>
            <a:r>
              <a:rPr lang="it-IT" sz="1400" dirty="0" err="1"/>
              <a:t>cortarán</a:t>
            </a:r>
            <a:r>
              <a:rPr lang="it-IT" sz="1400" dirty="0"/>
              <a:t> la cabeza (II, 1653…)</a:t>
            </a:r>
          </a:p>
          <a:p>
            <a:pPr marL="0" indent="0" algn="just">
              <a:buNone/>
            </a:pPr>
            <a:endParaRPr lang="it-IT" dirty="0"/>
          </a:p>
        </p:txBody>
      </p:sp>
    </p:spTree>
    <p:extLst>
      <p:ext uri="{BB962C8B-B14F-4D97-AF65-F5344CB8AC3E}">
        <p14:creationId xmlns:p14="http://schemas.microsoft.com/office/powerpoint/2010/main" val="23650081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4C524F9-D339-B6D0-96A3-D7B7D0756EC6}"/>
              </a:ext>
            </a:extLst>
          </p:cNvPr>
          <p:cNvSpPr>
            <a:spLocks noGrp="1"/>
          </p:cNvSpPr>
          <p:nvPr>
            <p:ph idx="1"/>
          </p:nvPr>
        </p:nvSpPr>
        <p:spPr>
          <a:xfrm>
            <a:off x="677334" y="625151"/>
            <a:ext cx="8596668" cy="5934269"/>
          </a:xfrm>
        </p:spPr>
        <p:txBody>
          <a:bodyPr>
            <a:normAutofit/>
          </a:bodyPr>
          <a:lstStyle/>
          <a:p>
            <a:pPr algn="just"/>
            <a:r>
              <a:rPr lang="it-IT" dirty="0"/>
              <a:t>inoltre, quando don Juan si dirige a </a:t>
            </a:r>
            <a:r>
              <a:rPr lang="it-IT" dirty="0" err="1"/>
              <a:t>Lebrija</a:t>
            </a:r>
            <a:r>
              <a:rPr lang="it-IT" dirty="0"/>
              <a:t>, invoca la protezione del cielo («</a:t>
            </a:r>
            <a:r>
              <a:rPr lang="it-IT" dirty="0" err="1"/>
              <a:t>Estrellas</a:t>
            </a:r>
            <a:r>
              <a:rPr lang="it-IT" dirty="0"/>
              <a:t> </a:t>
            </a:r>
            <a:r>
              <a:rPr lang="it-IT" dirty="0" err="1"/>
              <a:t>que</a:t>
            </a:r>
            <a:r>
              <a:rPr lang="it-IT" dirty="0"/>
              <a:t> me </a:t>
            </a:r>
            <a:r>
              <a:rPr lang="it-IT" dirty="0" err="1"/>
              <a:t>alumbráis</a:t>
            </a:r>
            <a:r>
              <a:rPr lang="it-IT" dirty="0"/>
              <a:t>  / </a:t>
            </a:r>
            <a:r>
              <a:rPr lang="it-IT" dirty="0" err="1"/>
              <a:t>dadme</a:t>
            </a:r>
            <a:r>
              <a:rPr lang="it-IT" dirty="0"/>
              <a:t> en este </a:t>
            </a:r>
            <a:r>
              <a:rPr lang="it-IT" dirty="0" err="1"/>
              <a:t>engaño</a:t>
            </a:r>
            <a:r>
              <a:rPr lang="it-IT" dirty="0"/>
              <a:t> suerte»), mostrando una certa insicurezza, ma non è per quello che è accaduto al </a:t>
            </a:r>
            <a:r>
              <a:rPr lang="it-IT" dirty="0" err="1"/>
              <a:t>Comendador</a:t>
            </a:r>
            <a:r>
              <a:rPr lang="it-IT" dirty="0"/>
              <a:t>. Chiede protezione per i futuri inganni, pensando di poter continuare a godere dell’impunità:</a:t>
            </a:r>
          </a:p>
          <a:p>
            <a:pPr algn="just"/>
            <a:endParaRPr lang="it-IT" dirty="0"/>
          </a:p>
          <a:p>
            <a:pPr marL="0" indent="0" algn="just">
              <a:spcBef>
                <a:spcPts val="0"/>
              </a:spcBef>
              <a:buNone/>
            </a:pPr>
            <a:r>
              <a:rPr lang="it-IT" dirty="0"/>
              <a:t>Si </a:t>
            </a:r>
            <a:r>
              <a:rPr lang="it-IT" dirty="0" err="1"/>
              <a:t>el</a:t>
            </a:r>
            <a:r>
              <a:rPr lang="it-IT" dirty="0"/>
              <a:t> </a:t>
            </a:r>
            <a:r>
              <a:rPr lang="it-IT" dirty="0" err="1"/>
              <a:t>galardón</a:t>
            </a:r>
            <a:r>
              <a:rPr lang="it-IT" dirty="0"/>
              <a:t> en la muerte</a:t>
            </a:r>
          </a:p>
          <a:p>
            <a:pPr marL="0" indent="0" algn="just">
              <a:spcBef>
                <a:spcPts val="0"/>
              </a:spcBef>
              <a:buNone/>
            </a:pPr>
            <a:r>
              <a:rPr lang="it-IT" dirty="0"/>
              <a:t>Tan largo me lo </a:t>
            </a:r>
            <a:r>
              <a:rPr lang="it-IT" dirty="0" err="1"/>
              <a:t>guardáis</a:t>
            </a:r>
            <a:r>
              <a:rPr lang="it-IT" dirty="0"/>
              <a:t> (III)</a:t>
            </a:r>
          </a:p>
          <a:p>
            <a:pPr marL="0" indent="0" algn="just">
              <a:spcBef>
                <a:spcPts val="0"/>
              </a:spcBef>
              <a:buNone/>
            </a:pPr>
            <a:endParaRPr lang="it-IT" dirty="0"/>
          </a:p>
          <a:p>
            <a:pPr marL="0" indent="0" algn="just">
              <a:spcBef>
                <a:spcPts val="0"/>
              </a:spcBef>
              <a:buNone/>
            </a:pPr>
            <a:r>
              <a:rPr lang="it-IT" dirty="0"/>
              <a:t>I suoi dubbi, dopo l’episodio di </a:t>
            </a:r>
            <a:r>
              <a:rPr lang="it-IT" dirty="0" err="1"/>
              <a:t>doña</a:t>
            </a:r>
            <a:r>
              <a:rPr lang="it-IT" dirty="0"/>
              <a:t> Ana, riguardano soltanto l’esito del nuovo inganno, ragione per cui, quando seduce Aminta, l’abituale promessa di matrimonio (Isabela, </a:t>
            </a:r>
            <a:r>
              <a:rPr lang="it-IT" dirty="0" err="1"/>
              <a:t>Tisbea</a:t>
            </a:r>
            <a:r>
              <a:rPr lang="it-IT" dirty="0"/>
              <a:t>) è ulteriormente reiterata, giungendo a configurarsi come doppio giuramento:</a:t>
            </a:r>
          </a:p>
          <a:p>
            <a:pPr marL="0" indent="0" algn="just">
              <a:spcBef>
                <a:spcPts val="0"/>
              </a:spcBef>
              <a:buNone/>
            </a:pPr>
            <a:r>
              <a:rPr lang="it-IT" dirty="0" err="1"/>
              <a:t>Yo</a:t>
            </a:r>
            <a:r>
              <a:rPr lang="it-IT" dirty="0"/>
              <a:t> lo </a:t>
            </a:r>
            <a:r>
              <a:rPr lang="it-IT" dirty="0" err="1"/>
              <a:t>soy</a:t>
            </a:r>
            <a:r>
              <a:rPr lang="it-IT" dirty="0"/>
              <a:t> [</a:t>
            </a:r>
            <a:r>
              <a:rPr lang="it-IT" dirty="0" err="1"/>
              <a:t>esposo</a:t>
            </a:r>
            <a:r>
              <a:rPr lang="it-IT" dirty="0"/>
              <a:t>], ¿de </a:t>
            </a:r>
            <a:r>
              <a:rPr lang="it-IT" dirty="0" err="1"/>
              <a:t>qué</a:t>
            </a:r>
            <a:r>
              <a:rPr lang="it-IT" dirty="0"/>
              <a:t> te </a:t>
            </a:r>
            <a:r>
              <a:rPr lang="it-IT" dirty="0" err="1"/>
              <a:t>admiras</a:t>
            </a:r>
            <a:r>
              <a:rPr lang="it-IT" dirty="0"/>
              <a:t>? (III)</a:t>
            </a:r>
          </a:p>
          <a:p>
            <a:pPr marL="0" indent="0" algn="just">
              <a:spcBef>
                <a:spcPts val="0"/>
              </a:spcBef>
              <a:buNone/>
            </a:pPr>
            <a:r>
              <a:rPr lang="it-IT" dirty="0"/>
              <a:t>Tu </a:t>
            </a:r>
            <a:r>
              <a:rPr lang="it-IT" dirty="0" err="1"/>
              <a:t>esposo</a:t>
            </a:r>
            <a:r>
              <a:rPr lang="it-IT" dirty="0"/>
              <a:t> tengo </a:t>
            </a:r>
            <a:r>
              <a:rPr lang="it-IT" dirty="0" err="1"/>
              <a:t>que</a:t>
            </a:r>
            <a:r>
              <a:rPr lang="it-IT" dirty="0"/>
              <a:t> ser.</a:t>
            </a:r>
          </a:p>
          <a:p>
            <a:pPr marL="0" indent="0" algn="just">
              <a:spcBef>
                <a:spcPts val="0"/>
              </a:spcBef>
              <a:buNone/>
            </a:pPr>
            <a:endParaRPr lang="it-IT" dirty="0"/>
          </a:p>
          <a:p>
            <a:pPr marL="0" indent="0" algn="just">
              <a:spcBef>
                <a:spcPts val="0"/>
              </a:spcBef>
              <a:buNone/>
            </a:pPr>
            <a:r>
              <a:rPr lang="it-IT" dirty="0" err="1"/>
              <a:t>Ahora</a:t>
            </a:r>
            <a:r>
              <a:rPr lang="it-IT" dirty="0"/>
              <a:t> </a:t>
            </a:r>
            <a:r>
              <a:rPr lang="it-IT" dirty="0" err="1"/>
              <a:t>bien</a:t>
            </a:r>
            <a:r>
              <a:rPr lang="it-IT" dirty="0"/>
              <a:t>, dame </a:t>
            </a:r>
            <a:r>
              <a:rPr lang="it-IT" dirty="0" err="1"/>
              <a:t>esa</a:t>
            </a:r>
            <a:r>
              <a:rPr lang="it-IT" dirty="0"/>
              <a:t> mano,</a:t>
            </a:r>
          </a:p>
          <a:p>
            <a:pPr marL="0" indent="0" algn="just">
              <a:spcBef>
                <a:spcPts val="0"/>
              </a:spcBef>
              <a:buNone/>
            </a:pPr>
            <a:r>
              <a:rPr lang="it-IT" dirty="0"/>
              <a:t>Y esta </a:t>
            </a:r>
            <a:r>
              <a:rPr lang="it-IT" dirty="0" err="1"/>
              <a:t>voluntad</a:t>
            </a:r>
            <a:r>
              <a:rPr lang="it-IT" dirty="0"/>
              <a:t> </a:t>
            </a:r>
            <a:r>
              <a:rPr lang="it-IT" dirty="0" err="1"/>
              <a:t>confirma</a:t>
            </a:r>
            <a:endParaRPr lang="it-IT" dirty="0"/>
          </a:p>
          <a:p>
            <a:pPr marL="0" indent="0" algn="just">
              <a:spcBef>
                <a:spcPts val="0"/>
              </a:spcBef>
              <a:buNone/>
            </a:pPr>
            <a:r>
              <a:rPr lang="it-IT" dirty="0"/>
              <a:t>Con ella</a:t>
            </a:r>
          </a:p>
          <a:p>
            <a:pPr marL="0" indent="0" algn="just">
              <a:spcBef>
                <a:spcPts val="0"/>
              </a:spcBef>
              <a:buNone/>
            </a:pPr>
            <a:endParaRPr lang="it-IT" dirty="0"/>
          </a:p>
          <a:p>
            <a:endParaRPr lang="it-IT" dirty="0"/>
          </a:p>
        </p:txBody>
      </p:sp>
    </p:spTree>
    <p:extLst>
      <p:ext uri="{BB962C8B-B14F-4D97-AF65-F5344CB8AC3E}">
        <p14:creationId xmlns:p14="http://schemas.microsoft.com/office/powerpoint/2010/main" val="120000332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075BCF7-7C3F-B985-B1AA-5C2476ACF043}"/>
              </a:ext>
            </a:extLst>
          </p:cNvPr>
          <p:cNvSpPr>
            <a:spLocks noGrp="1"/>
          </p:cNvSpPr>
          <p:nvPr>
            <p:ph idx="1"/>
          </p:nvPr>
        </p:nvSpPr>
        <p:spPr>
          <a:xfrm>
            <a:off x="677334" y="606491"/>
            <a:ext cx="8596668" cy="5434872"/>
          </a:xfrm>
        </p:spPr>
        <p:txBody>
          <a:bodyPr/>
          <a:lstStyle/>
          <a:p>
            <a:r>
              <a:rPr lang="it-IT" dirty="0"/>
              <a:t>In questo caso il giuramento di don Juan si lega direttamente a Dio:</a:t>
            </a:r>
          </a:p>
          <a:p>
            <a:endParaRPr lang="it-IT" dirty="0"/>
          </a:p>
          <a:p>
            <a:pPr marL="0" indent="0">
              <a:spcBef>
                <a:spcPts val="0"/>
              </a:spcBef>
              <a:buNone/>
            </a:pPr>
            <a:r>
              <a:rPr lang="it-IT" dirty="0" err="1"/>
              <a:t>Jura</a:t>
            </a:r>
            <a:r>
              <a:rPr lang="it-IT" dirty="0"/>
              <a:t> a </a:t>
            </a:r>
            <a:r>
              <a:rPr lang="it-IT" dirty="0" err="1"/>
              <a:t>Dios</a:t>
            </a:r>
            <a:r>
              <a:rPr lang="it-IT" dirty="0"/>
              <a:t> </a:t>
            </a:r>
            <a:r>
              <a:rPr lang="it-IT" dirty="0" err="1"/>
              <a:t>que</a:t>
            </a:r>
            <a:r>
              <a:rPr lang="it-IT" dirty="0"/>
              <a:t> te </a:t>
            </a:r>
            <a:r>
              <a:rPr lang="it-IT" dirty="0" err="1"/>
              <a:t>maldiga</a:t>
            </a:r>
            <a:endParaRPr lang="it-IT" dirty="0"/>
          </a:p>
          <a:p>
            <a:pPr marL="0" indent="0">
              <a:spcBef>
                <a:spcPts val="0"/>
              </a:spcBef>
              <a:buNone/>
            </a:pPr>
            <a:r>
              <a:rPr lang="it-IT" dirty="0"/>
              <a:t>Si no la </a:t>
            </a:r>
            <a:r>
              <a:rPr lang="it-IT" dirty="0" err="1"/>
              <a:t>cumples</a:t>
            </a:r>
            <a:endParaRPr lang="it-IT" dirty="0"/>
          </a:p>
          <a:p>
            <a:pPr marL="0" indent="0">
              <a:spcBef>
                <a:spcPts val="0"/>
              </a:spcBef>
              <a:buNone/>
            </a:pPr>
            <a:endParaRPr lang="it-IT" dirty="0"/>
          </a:p>
          <a:p>
            <a:pPr marL="0" indent="0">
              <a:spcBef>
                <a:spcPts val="0"/>
              </a:spcBef>
              <a:buNone/>
            </a:pPr>
            <a:r>
              <a:rPr lang="it-IT" dirty="0"/>
              <a:t>Don Juan giura e invoca direttamente su di sé il castigo divino, che non tarderà ad arrivare:</a:t>
            </a:r>
          </a:p>
          <a:p>
            <a:pPr marL="0" indent="0">
              <a:spcBef>
                <a:spcPts val="0"/>
              </a:spcBef>
              <a:buNone/>
            </a:pPr>
            <a:endParaRPr lang="it-IT" dirty="0"/>
          </a:p>
          <a:p>
            <a:pPr marL="0" indent="0">
              <a:spcBef>
                <a:spcPts val="0"/>
              </a:spcBef>
              <a:buNone/>
            </a:pPr>
            <a:r>
              <a:rPr lang="it-IT" dirty="0"/>
              <a:t>Si </a:t>
            </a:r>
            <a:r>
              <a:rPr lang="it-IT" dirty="0" err="1"/>
              <a:t>acaso</a:t>
            </a:r>
            <a:endParaRPr lang="it-IT" dirty="0"/>
          </a:p>
          <a:p>
            <a:pPr marL="0" indent="0">
              <a:spcBef>
                <a:spcPts val="0"/>
              </a:spcBef>
              <a:buNone/>
            </a:pPr>
            <a:r>
              <a:rPr lang="it-IT" dirty="0"/>
              <a:t>La </a:t>
            </a:r>
            <a:r>
              <a:rPr lang="it-IT" dirty="0" err="1"/>
              <a:t>palabra</a:t>
            </a:r>
            <a:r>
              <a:rPr lang="it-IT" dirty="0"/>
              <a:t> y la fe </a:t>
            </a:r>
            <a:r>
              <a:rPr lang="it-IT" dirty="0" err="1"/>
              <a:t>mía</a:t>
            </a:r>
            <a:endParaRPr lang="it-IT" dirty="0"/>
          </a:p>
          <a:p>
            <a:pPr marL="0" indent="0">
              <a:spcBef>
                <a:spcPts val="0"/>
              </a:spcBef>
              <a:buNone/>
            </a:pPr>
            <a:r>
              <a:rPr lang="it-IT" dirty="0"/>
              <a:t>Te </a:t>
            </a:r>
            <a:r>
              <a:rPr lang="it-IT" dirty="0" err="1"/>
              <a:t>faltare</a:t>
            </a:r>
            <a:r>
              <a:rPr lang="it-IT" dirty="0"/>
              <a:t>, </a:t>
            </a:r>
            <a:r>
              <a:rPr lang="it-IT" dirty="0" err="1"/>
              <a:t>ruego</a:t>
            </a:r>
            <a:r>
              <a:rPr lang="it-IT" dirty="0"/>
              <a:t> a </a:t>
            </a:r>
            <a:r>
              <a:rPr lang="it-IT" dirty="0" err="1"/>
              <a:t>Dios</a:t>
            </a:r>
            <a:endParaRPr lang="it-IT" dirty="0"/>
          </a:p>
          <a:p>
            <a:pPr marL="0" indent="0">
              <a:spcBef>
                <a:spcPts val="0"/>
              </a:spcBef>
              <a:buNone/>
            </a:pPr>
            <a:r>
              <a:rPr lang="it-IT" dirty="0" err="1"/>
              <a:t>Que</a:t>
            </a:r>
            <a:r>
              <a:rPr lang="it-IT" dirty="0"/>
              <a:t> […]</a:t>
            </a:r>
          </a:p>
          <a:p>
            <a:pPr marL="0" indent="0">
              <a:spcBef>
                <a:spcPts val="0"/>
              </a:spcBef>
              <a:buNone/>
            </a:pPr>
            <a:r>
              <a:rPr lang="it-IT" dirty="0"/>
              <a:t>Me </a:t>
            </a:r>
            <a:r>
              <a:rPr lang="it-IT" dirty="0" err="1"/>
              <a:t>dé</a:t>
            </a:r>
            <a:r>
              <a:rPr lang="it-IT" dirty="0"/>
              <a:t> muerte un </a:t>
            </a:r>
            <a:r>
              <a:rPr lang="it-IT" dirty="0" err="1"/>
              <a:t>hombre</a:t>
            </a:r>
            <a:r>
              <a:rPr lang="it-IT" dirty="0"/>
              <a:t>.</a:t>
            </a:r>
          </a:p>
          <a:p>
            <a:pPr marL="0" indent="0">
              <a:spcBef>
                <a:spcPts val="0"/>
              </a:spcBef>
              <a:buNone/>
            </a:pPr>
            <a:endParaRPr lang="it-IT" dirty="0"/>
          </a:p>
          <a:p>
            <a:pPr marL="0" indent="0">
              <a:spcBef>
                <a:spcPts val="0"/>
              </a:spcBef>
              <a:buNone/>
            </a:pPr>
            <a:r>
              <a:rPr lang="it-IT" dirty="0"/>
              <a:t>Aggiunge subito dopo una preghiera che nega l’affermazione precedente: «un </a:t>
            </a:r>
            <a:r>
              <a:rPr lang="it-IT" dirty="0" err="1"/>
              <a:t>hombre</a:t>
            </a:r>
            <a:r>
              <a:rPr lang="it-IT" dirty="0"/>
              <a:t> </a:t>
            </a:r>
            <a:r>
              <a:rPr lang="it-IT" dirty="0" err="1"/>
              <a:t>muerto</a:t>
            </a:r>
            <a:r>
              <a:rPr lang="it-IT" dirty="0"/>
              <a:t> / </a:t>
            </a:r>
            <a:r>
              <a:rPr lang="it-IT" dirty="0" err="1"/>
              <a:t>que</a:t>
            </a:r>
            <a:r>
              <a:rPr lang="it-IT" dirty="0"/>
              <a:t> vivo, </a:t>
            </a:r>
            <a:r>
              <a:rPr lang="it-IT" dirty="0" err="1"/>
              <a:t>Dios</a:t>
            </a:r>
            <a:r>
              <a:rPr lang="it-IT" dirty="0"/>
              <a:t> no </a:t>
            </a:r>
            <a:r>
              <a:rPr lang="it-IT" dirty="0" err="1"/>
              <a:t>permita</a:t>
            </a:r>
            <a:r>
              <a:rPr lang="it-IT" dirty="0"/>
              <a:t>»; ma con queste parole non fa altro che costruire l’identità di chi lo ucciderà. </a:t>
            </a:r>
          </a:p>
          <a:p>
            <a:pPr marL="0" indent="0">
              <a:spcBef>
                <a:spcPts val="0"/>
              </a:spcBef>
              <a:buNone/>
            </a:pPr>
            <a:endParaRPr lang="it-IT" dirty="0"/>
          </a:p>
        </p:txBody>
      </p:sp>
    </p:spTree>
    <p:extLst>
      <p:ext uri="{BB962C8B-B14F-4D97-AF65-F5344CB8AC3E}">
        <p14:creationId xmlns:p14="http://schemas.microsoft.com/office/powerpoint/2010/main" val="3662087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3E2EC23-E64A-274A-09DB-2B9277418F54}"/>
              </a:ext>
            </a:extLst>
          </p:cNvPr>
          <p:cNvSpPr>
            <a:spLocks noGrp="1"/>
          </p:cNvSpPr>
          <p:nvPr>
            <p:ph idx="1"/>
          </p:nvPr>
        </p:nvSpPr>
        <p:spPr>
          <a:xfrm>
            <a:off x="677334" y="998377"/>
            <a:ext cx="8596668" cy="5042986"/>
          </a:xfrm>
        </p:spPr>
        <p:txBody>
          <a:bodyPr>
            <a:normAutofit/>
          </a:bodyPr>
          <a:lstStyle/>
          <a:p>
            <a:pPr marL="0" indent="0" algn="just">
              <a:buNone/>
            </a:pPr>
            <a:r>
              <a:rPr lang="it-IT" dirty="0"/>
              <a:t>In questo gioco di affermazioni e parole pronunciate sottovoce, don Juan è convinto che Dio gli darà un’ultima possibilità.</a:t>
            </a:r>
          </a:p>
          <a:p>
            <a:pPr algn="just"/>
            <a:r>
              <a:rPr lang="it-IT" dirty="0"/>
              <a:t>Diversi personaggi avevano preannunciato il castigo divino che il protagonista ignora:</a:t>
            </a:r>
          </a:p>
          <a:p>
            <a:pPr marL="0" indent="0" algn="just">
              <a:buNone/>
            </a:pPr>
            <a:endParaRPr lang="it-IT" dirty="0"/>
          </a:p>
          <a:p>
            <a:pPr marL="0" indent="0" algn="just">
              <a:spcBef>
                <a:spcPts val="0"/>
              </a:spcBef>
              <a:buNone/>
            </a:pPr>
            <a:r>
              <a:rPr lang="it-IT" b="1" dirty="0" err="1"/>
              <a:t>Catalinón</a:t>
            </a:r>
            <a:r>
              <a:rPr lang="it-IT" dirty="0"/>
              <a:t>: Los </a:t>
            </a:r>
            <a:r>
              <a:rPr lang="it-IT" dirty="0" err="1"/>
              <a:t>que</a:t>
            </a:r>
            <a:r>
              <a:rPr lang="it-IT" dirty="0"/>
              <a:t> </a:t>
            </a:r>
            <a:r>
              <a:rPr lang="it-IT" dirty="0" err="1"/>
              <a:t>fingís</a:t>
            </a:r>
            <a:r>
              <a:rPr lang="it-IT" dirty="0"/>
              <a:t>, y </a:t>
            </a:r>
            <a:r>
              <a:rPr lang="it-IT" dirty="0" err="1"/>
              <a:t>engañáis</a:t>
            </a:r>
            <a:endParaRPr lang="it-IT" dirty="0"/>
          </a:p>
          <a:p>
            <a:pPr marL="0" indent="0" algn="just">
              <a:spcBef>
                <a:spcPts val="0"/>
              </a:spcBef>
              <a:buNone/>
            </a:pPr>
            <a:r>
              <a:rPr lang="it-IT" dirty="0"/>
              <a:t>Las </a:t>
            </a:r>
            <a:r>
              <a:rPr lang="it-IT" dirty="0" err="1"/>
              <a:t>mujeres</a:t>
            </a:r>
            <a:r>
              <a:rPr lang="it-IT" dirty="0"/>
              <a:t> </a:t>
            </a:r>
            <a:r>
              <a:rPr lang="it-IT" dirty="0" err="1"/>
              <a:t>desa</a:t>
            </a:r>
            <a:r>
              <a:rPr lang="it-IT" dirty="0"/>
              <a:t> suerte</a:t>
            </a:r>
          </a:p>
          <a:p>
            <a:pPr marL="0" indent="0" algn="just">
              <a:spcBef>
                <a:spcPts val="0"/>
              </a:spcBef>
              <a:buNone/>
            </a:pPr>
            <a:r>
              <a:rPr lang="it-IT" dirty="0"/>
              <a:t>Lo </a:t>
            </a:r>
            <a:r>
              <a:rPr lang="it-IT" dirty="0" err="1"/>
              <a:t>pagaréis</a:t>
            </a:r>
            <a:r>
              <a:rPr lang="it-IT" dirty="0"/>
              <a:t> con la muerte (I, 902…)</a:t>
            </a:r>
          </a:p>
          <a:p>
            <a:pPr marL="0" indent="0" algn="just">
              <a:spcBef>
                <a:spcPts val="0"/>
              </a:spcBef>
              <a:buNone/>
            </a:pPr>
            <a:endParaRPr lang="it-IT" dirty="0"/>
          </a:p>
          <a:p>
            <a:pPr marL="0" indent="0" algn="just">
              <a:spcBef>
                <a:spcPts val="0"/>
              </a:spcBef>
              <a:buNone/>
            </a:pPr>
            <a:r>
              <a:rPr lang="it-IT" b="1" dirty="0"/>
              <a:t>Don Diego</a:t>
            </a:r>
            <a:r>
              <a:rPr lang="it-IT" dirty="0"/>
              <a:t>: Mira </a:t>
            </a:r>
            <a:r>
              <a:rPr lang="it-IT" dirty="0" err="1"/>
              <a:t>que</a:t>
            </a:r>
            <a:r>
              <a:rPr lang="it-IT" dirty="0"/>
              <a:t>, </a:t>
            </a:r>
            <a:r>
              <a:rPr lang="it-IT" dirty="0" err="1"/>
              <a:t>aunque</a:t>
            </a:r>
            <a:r>
              <a:rPr lang="it-IT" dirty="0"/>
              <a:t> al </a:t>
            </a:r>
            <a:r>
              <a:rPr lang="it-IT" dirty="0" err="1"/>
              <a:t>parecer</a:t>
            </a:r>
            <a:endParaRPr lang="it-IT" dirty="0"/>
          </a:p>
          <a:p>
            <a:pPr marL="0" indent="0" algn="just">
              <a:spcBef>
                <a:spcPts val="0"/>
              </a:spcBef>
              <a:buNone/>
            </a:pPr>
            <a:r>
              <a:rPr lang="it-IT" dirty="0"/>
              <a:t>Dio te </a:t>
            </a:r>
            <a:r>
              <a:rPr lang="it-IT" dirty="0" err="1"/>
              <a:t>consiente</a:t>
            </a:r>
            <a:r>
              <a:rPr lang="it-IT" dirty="0"/>
              <a:t>, y </a:t>
            </a:r>
            <a:r>
              <a:rPr lang="it-IT" dirty="0" err="1"/>
              <a:t>aguarda</a:t>
            </a:r>
            <a:r>
              <a:rPr lang="it-IT" dirty="0"/>
              <a:t>,</a:t>
            </a:r>
          </a:p>
          <a:p>
            <a:pPr marL="0" indent="0" algn="just">
              <a:spcBef>
                <a:spcPts val="0"/>
              </a:spcBef>
              <a:buNone/>
            </a:pPr>
            <a:r>
              <a:rPr lang="it-IT" dirty="0"/>
              <a:t>Su castigo no se tarda (II).</a:t>
            </a:r>
          </a:p>
          <a:p>
            <a:pPr marL="0" indent="0" algn="just">
              <a:spcBef>
                <a:spcPts val="0"/>
              </a:spcBef>
              <a:buNone/>
            </a:pPr>
            <a:endParaRPr lang="it-IT" dirty="0"/>
          </a:p>
          <a:p>
            <a:pPr marL="0" indent="0" algn="just">
              <a:spcBef>
                <a:spcPts val="0"/>
              </a:spcBef>
              <a:buNone/>
            </a:pPr>
            <a:r>
              <a:rPr lang="it-IT" dirty="0"/>
              <a:t>Don Juan ha sempre ignorato questi avvertimenti ma alla fine dell’opera l’estrema punizione arriverà, sia da parte del Re, con il consenso del padre («¿</a:t>
            </a:r>
            <a:r>
              <a:rPr lang="it-IT" dirty="0" err="1"/>
              <a:t>Hay</a:t>
            </a:r>
            <a:r>
              <a:rPr lang="it-IT" dirty="0"/>
              <a:t> </a:t>
            </a:r>
            <a:r>
              <a:rPr lang="it-IT" dirty="0" err="1"/>
              <a:t>desverguenza</a:t>
            </a:r>
            <a:r>
              <a:rPr lang="it-IT" dirty="0"/>
              <a:t> tan grande? / </a:t>
            </a:r>
            <a:r>
              <a:rPr lang="it-IT" dirty="0" err="1"/>
              <a:t>Prendedle</a:t>
            </a:r>
            <a:r>
              <a:rPr lang="it-IT" dirty="0"/>
              <a:t>, y </a:t>
            </a:r>
            <a:r>
              <a:rPr lang="it-IT" dirty="0" err="1"/>
              <a:t>matadle</a:t>
            </a:r>
            <a:r>
              <a:rPr lang="it-IT" dirty="0"/>
              <a:t> </a:t>
            </a:r>
            <a:r>
              <a:rPr lang="it-IT" dirty="0" err="1"/>
              <a:t>luego</a:t>
            </a:r>
            <a:r>
              <a:rPr lang="it-IT" dirty="0"/>
              <a:t>» III, 2822… // «</a:t>
            </a:r>
            <a:r>
              <a:rPr lang="it-IT" dirty="0" err="1"/>
              <a:t>Haz</a:t>
            </a:r>
            <a:r>
              <a:rPr lang="it-IT" dirty="0"/>
              <a:t> </a:t>
            </a:r>
            <a:r>
              <a:rPr lang="it-IT" dirty="0" err="1"/>
              <a:t>que</a:t>
            </a:r>
            <a:r>
              <a:rPr lang="it-IT" dirty="0"/>
              <a:t> le </a:t>
            </a:r>
            <a:r>
              <a:rPr lang="it-IT" dirty="0" err="1"/>
              <a:t>prendan</a:t>
            </a:r>
            <a:r>
              <a:rPr lang="it-IT" dirty="0"/>
              <a:t>, y </a:t>
            </a:r>
            <a:r>
              <a:rPr lang="it-IT" dirty="0" err="1"/>
              <a:t>pague</a:t>
            </a:r>
            <a:r>
              <a:rPr lang="it-IT" dirty="0"/>
              <a:t> / </a:t>
            </a:r>
            <a:r>
              <a:rPr lang="it-IT" dirty="0" err="1"/>
              <a:t>sus</a:t>
            </a:r>
            <a:r>
              <a:rPr lang="it-IT" dirty="0"/>
              <a:t> </a:t>
            </a:r>
            <a:r>
              <a:rPr lang="it-IT" dirty="0" err="1"/>
              <a:t>culpas</a:t>
            </a:r>
            <a:r>
              <a:rPr lang="it-IT" dirty="0"/>
              <a:t>), sia da Dio.</a:t>
            </a:r>
          </a:p>
          <a:p>
            <a:pPr marL="0" indent="0" algn="just">
              <a:spcBef>
                <a:spcPts val="0"/>
              </a:spcBef>
              <a:buNone/>
            </a:pPr>
            <a:endParaRPr lang="it-IT" dirty="0"/>
          </a:p>
          <a:p>
            <a:pPr marL="0" indent="0" algn="just">
              <a:spcBef>
                <a:spcPts val="0"/>
              </a:spcBef>
              <a:buNone/>
            </a:pPr>
            <a:endParaRPr lang="it-IT" dirty="0"/>
          </a:p>
        </p:txBody>
      </p:sp>
    </p:spTree>
    <p:extLst>
      <p:ext uri="{BB962C8B-B14F-4D97-AF65-F5344CB8AC3E}">
        <p14:creationId xmlns:p14="http://schemas.microsoft.com/office/powerpoint/2010/main" val="92423888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CE19BD7-87BF-2FF6-0A73-28AB589C9D63}"/>
              </a:ext>
            </a:extLst>
          </p:cNvPr>
          <p:cNvSpPr>
            <a:spLocks noGrp="1"/>
          </p:cNvSpPr>
          <p:nvPr>
            <p:ph idx="1"/>
          </p:nvPr>
        </p:nvSpPr>
        <p:spPr>
          <a:xfrm>
            <a:off x="677334" y="765111"/>
            <a:ext cx="8596668" cy="5276252"/>
          </a:xfrm>
        </p:spPr>
        <p:txBody>
          <a:bodyPr/>
          <a:lstStyle/>
          <a:p>
            <a:pPr algn="just"/>
            <a:r>
              <a:rPr lang="it-IT" dirty="0"/>
              <a:t>Anche il padre di don Juan è consapevole che il sovrano non può più accettare l’irriverenza del figlio che ha disonorato personaggi eminenti della corte. Sarà infatti costretto a rivedere la sua politica matrimoniale e la condanna all’esilio, seppur mite, serve da ammonimento.</a:t>
            </a:r>
          </a:p>
          <a:p>
            <a:pPr algn="just"/>
            <a:r>
              <a:rPr lang="it-IT" dirty="0"/>
              <a:t>Quando il re verrà a sapere anche degli altri inganni, comprende che non c’è più possibilità di perdono e alla stessa conclusione arriverà anche don Diego:</a:t>
            </a:r>
          </a:p>
          <a:p>
            <a:pPr marL="0" indent="0" algn="just">
              <a:buNone/>
            </a:pPr>
            <a:r>
              <a:rPr lang="it-IT" dirty="0" err="1"/>
              <a:t>Haz</a:t>
            </a:r>
            <a:r>
              <a:rPr lang="it-IT" dirty="0"/>
              <a:t> </a:t>
            </a:r>
            <a:r>
              <a:rPr lang="it-IT" dirty="0" err="1"/>
              <a:t>que</a:t>
            </a:r>
            <a:r>
              <a:rPr lang="it-IT" dirty="0"/>
              <a:t> le </a:t>
            </a:r>
            <a:r>
              <a:rPr lang="it-IT" dirty="0" err="1"/>
              <a:t>prendan</a:t>
            </a:r>
            <a:r>
              <a:rPr lang="it-IT" dirty="0"/>
              <a:t>, y </a:t>
            </a:r>
            <a:r>
              <a:rPr lang="it-IT" dirty="0" err="1"/>
              <a:t>pague</a:t>
            </a:r>
            <a:endParaRPr lang="it-IT" dirty="0"/>
          </a:p>
          <a:p>
            <a:pPr marL="0" indent="0" algn="just">
              <a:buNone/>
            </a:pPr>
            <a:r>
              <a:rPr lang="it-IT" dirty="0"/>
              <a:t>Sus </a:t>
            </a:r>
            <a:r>
              <a:rPr lang="it-IT" dirty="0" err="1"/>
              <a:t>culpas</a:t>
            </a:r>
            <a:r>
              <a:rPr lang="it-IT" dirty="0"/>
              <a:t>, </a:t>
            </a:r>
            <a:r>
              <a:rPr lang="it-IT" dirty="0" err="1"/>
              <a:t>porque</a:t>
            </a:r>
            <a:r>
              <a:rPr lang="it-IT" dirty="0"/>
              <a:t> del cielo</a:t>
            </a:r>
          </a:p>
          <a:p>
            <a:pPr marL="0" indent="0" algn="just">
              <a:buNone/>
            </a:pPr>
            <a:r>
              <a:rPr lang="it-IT" dirty="0" err="1"/>
              <a:t>Rayos</a:t>
            </a:r>
            <a:r>
              <a:rPr lang="it-IT" dirty="0"/>
              <a:t> contra </a:t>
            </a:r>
            <a:r>
              <a:rPr lang="it-IT" dirty="0" err="1"/>
              <a:t>mí</a:t>
            </a:r>
            <a:r>
              <a:rPr lang="it-IT" dirty="0"/>
              <a:t> no </a:t>
            </a:r>
            <a:r>
              <a:rPr lang="it-IT" dirty="0" err="1"/>
              <a:t>bajen</a:t>
            </a:r>
            <a:r>
              <a:rPr lang="it-IT" dirty="0"/>
              <a:t> (II)</a:t>
            </a:r>
          </a:p>
          <a:p>
            <a:pPr marL="0" indent="0" algn="just">
              <a:buNone/>
            </a:pPr>
            <a:endParaRPr lang="it-IT" dirty="0"/>
          </a:p>
          <a:p>
            <a:pPr algn="just"/>
            <a:r>
              <a:rPr lang="it-IT" dirty="0"/>
              <a:t>La penultima scena dell’opera si chiude con una battuta del re, in cui si fa notare che le azioni di don Juan influenzeranno anche la vita dei suoi familiari; si ripercuotono su di loro. Gli altri interlocutori evidenzieranno questo aspetto</a:t>
            </a:r>
          </a:p>
          <a:p>
            <a:pPr marL="0" indent="0" algn="just">
              <a:buNone/>
            </a:pPr>
            <a:r>
              <a:rPr lang="it-IT" dirty="0"/>
              <a:t>Alfonso XI: «¿Esto mis </a:t>
            </a:r>
            <a:r>
              <a:rPr lang="it-IT" dirty="0" err="1"/>
              <a:t>privados</a:t>
            </a:r>
            <a:r>
              <a:rPr lang="it-IT" dirty="0"/>
              <a:t> </a:t>
            </a:r>
            <a:r>
              <a:rPr lang="it-IT" dirty="0" err="1"/>
              <a:t>hacen</a:t>
            </a:r>
            <a:r>
              <a:rPr lang="it-IT" dirty="0"/>
              <a:t>?» (III)</a:t>
            </a:r>
          </a:p>
        </p:txBody>
      </p:sp>
    </p:spTree>
    <p:extLst>
      <p:ext uri="{BB962C8B-B14F-4D97-AF65-F5344CB8AC3E}">
        <p14:creationId xmlns:p14="http://schemas.microsoft.com/office/powerpoint/2010/main" val="12960692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39B4707-DC42-3977-0C03-514DB0A59933}"/>
              </a:ext>
            </a:extLst>
          </p:cNvPr>
          <p:cNvSpPr>
            <a:spLocks noGrp="1"/>
          </p:cNvSpPr>
          <p:nvPr>
            <p:ph idx="1"/>
          </p:nvPr>
        </p:nvSpPr>
        <p:spPr>
          <a:xfrm>
            <a:off x="677334" y="998377"/>
            <a:ext cx="8596668" cy="5042986"/>
          </a:xfrm>
        </p:spPr>
        <p:txBody>
          <a:bodyPr/>
          <a:lstStyle/>
          <a:p>
            <a:pPr marL="0" indent="0">
              <a:buNone/>
            </a:pPr>
            <a:r>
              <a:rPr lang="it-IT" b="1" dirty="0" err="1"/>
              <a:t>Batricio</a:t>
            </a:r>
            <a:r>
              <a:rPr lang="it-IT" dirty="0"/>
              <a:t>: ¿</a:t>
            </a:r>
            <a:r>
              <a:rPr lang="it-IT" dirty="0" err="1"/>
              <a:t>Dónde</a:t>
            </a:r>
            <a:r>
              <a:rPr lang="it-IT" dirty="0"/>
              <a:t>, </a:t>
            </a:r>
            <a:r>
              <a:rPr lang="it-IT" dirty="0" err="1"/>
              <a:t>señor</a:t>
            </a:r>
            <a:r>
              <a:rPr lang="it-IT" dirty="0"/>
              <a:t>, se </a:t>
            </a:r>
            <a:r>
              <a:rPr lang="it-IT" dirty="0" err="1"/>
              <a:t>permite</a:t>
            </a:r>
            <a:r>
              <a:rPr lang="it-IT" dirty="0"/>
              <a:t>,</a:t>
            </a:r>
          </a:p>
          <a:p>
            <a:pPr marL="0" indent="0">
              <a:buNone/>
            </a:pPr>
            <a:r>
              <a:rPr lang="it-IT" dirty="0" err="1"/>
              <a:t>Desenvolturas</a:t>
            </a:r>
            <a:r>
              <a:rPr lang="it-IT" dirty="0"/>
              <a:t> tan </a:t>
            </a:r>
            <a:r>
              <a:rPr lang="it-IT" dirty="0" err="1"/>
              <a:t>grandes</a:t>
            </a:r>
            <a:r>
              <a:rPr lang="it-IT" dirty="0"/>
              <a:t>,</a:t>
            </a:r>
          </a:p>
          <a:p>
            <a:pPr marL="0" indent="0">
              <a:buNone/>
            </a:pPr>
            <a:r>
              <a:rPr lang="it-IT" dirty="0" err="1"/>
              <a:t>Que</a:t>
            </a:r>
            <a:r>
              <a:rPr lang="it-IT" dirty="0"/>
              <a:t> </a:t>
            </a:r>
            <a:r>
              <a:rPr lang="it-IT" dirty="0" err="1"/>
              <a:t>tus</a:t>
            </a:r>
            <a:r>
              <a:rPr lang="it-IT" dirty="0"/>
              <a:t> </a:t>
            </a:r>
            <a:r>
              <a:rPr lang="it-IT" dirty="0" err="1"/>
              <a:t>criados</a:t>
            </a:r>
            <a:r>
              <a:rPr lang="it-IT" dirty="0"/>
              <a:t> </a:t>
            </a:r>
            <a:r>
              <a:rPr lang="it-IT" dirty="0" err="1"/>
              <a:t>afrenten</a:t>
            </a:r>
            <a:endParaRPr lang="it-IT" dirty="0"/>
          </a:p>
          <a:p>
            <a:pPr marL="0" indent="0">
              <a:buNone/>
            </a:pPr>
            <a:r>
              <a:rPr lang="it-IT" dirty="0"/>
              <a:t>A </a:t>
            </a:r>
            <a:r>
              <a:rPr lang="it-IT" dirty="0" err="1"/>
              <a:t>los</a:t>
            </a:r>
            <a:r>
              <a:rPr lang="it-IT" dirty="0"/>
              <a:t> </a:t>
            </a:r>
            <a:r>
              <a:rPr lang="it-IT" dirty="0" err="1"/>
              <a:t>hombres</a:t>
            </a:r>
            <a:r>
              <a:rPr lang="it-IT" dirty="0"/>
              <a:t> </a:t>
            </a:r>
            <a:r>
              <a:rPr lang="it-IT" dirty="0" err="1"/>
              <a:t>miserables</a:t>
            </a:r>
            <a:r>
              <a:rPr lang="it-IT" dirty="0"/>
              <a:t>? (III)</a:t>
            </a:r>
          </a:p>
          <a:p>
            <a:pPr marL="0" indent="0">
              <a:buNone/>
            </a:pPr>
            <a:endParaRPr lang="it-IT" dirty="0"/>
          </a:p>
          <a:p>
            <a:pPr marL="0" indent="0">
              <a:buNone/>
            </a:pPr>
            <a:r>
              <a:rPr lang="it-IT" b="1" dirty="0" err="1"/>
              <a:t>Tisbea</a:t>
            </a:r>
            <a:r>
              <a:rPr lang="it-IT" dirty="0"/>
              <a:t>: Si </a:t>
            </a:r>
            <a:r>
              <a:rPr lang="it-IT" dirty="0" err="1"/>
              <a:t>vuestra</a:t>
            </a:r>
            <a:r>
              <a:rPr lang="it-IT" dirty="0"/>
              <a:t> </a:t>
            </a:r>
            <a:r>
              <a:rPr lang="it-IT" dirty="0" err="1"/>
              <a:t>Alteza</a:t>
            </a:r>
            <a:r>
              <a:rPr lang="it-IT" dirty="0"/>
              <a:t>, </a:t>
            </a:r>
            <a:r>
              <a:rPr lang="it-IT" dirty="0" err="1"/>
              <a:t>señor</a:t>
            </a:r>
            <a:r>
              <a:rPr lang="it-IT" dirty="0"/>
              <a:t>,</a:t>
            </a:r>
          </a:p>
          <a:p>
            <a:pPr marL="0" indent="0">
              <a:buNone/>
            </a:pPr>
            <a:r>
              <a:rPr lang="it-IT" dirty="0"/>
              <a:t>[…] no </a:t>
            </a:r>
            <a:r>
              <a:rPr lang="it-IT" dirty="0" err="1"/>
              <a:t>hace</a:t>
            </a:r>
            <a:endParaRPr lang="it-IT" dirty="0"/>
          </a:p>
          <a:p>
            <a:pPr marL="0" indent="0">
              <a:buNone/>
            </a:pPr>
            <a:r>
              <a:rPr lang="it-IT" dirty="0" err="1"/>
              <a:t>Justicia</a:t>
            </a:r>
            <a:r>
              <a:rPr lang="it-IT" dirty="0"/>
              <a:t>, a </a:t>
            </a:r>
            <a:r>
              <a:rPr lang="it-IT" dirty="0" err="1"/>
              <a:t>Dios</a:t>
            </a:r>
            <a:r>
              <a:rPr lang="it-IT" dirty="0"/>
              <a:t> y a </a:t>
            </a:r>
            <a:r>
              <a:rPr lang="it-IT" dirty="0" err="1"/>
              <a:t>los</a:t>
            </a:r>
            <a:r>
              <a:rPr lang="it-IT" dirty="0"/>
              <a:t> </a:t>
            </a:r>
            <a:r>
              <a:rPr lang="it-IT" dirty="0" err="1"/>
              <a:t>hombres</a:t>
            </a:r>
            <a:endParaRPr lang="it-IT" dirty="0"/>
          </a:p>
          <a:p>
            <a:pPr marL="0" indent="0">
              <a:buNone/>
            </a:pPr>
            <a:r>
              <a:rPr lang="it-IT" dirty="0" err="1"/>
              <a:t>Mientras</a:t>
            </a:r>
            <a:r>
              <a:rPr lang="it-IT" dirty="0"/>
              <a:t> viva he de </a:t>
            </a:r>
            <a:r>
              <a:rPr lang="it-IT" dirty="0" err="1"/>
              <a:t>quejarme</a:t>
            </a:r>
            <a:r>
              <a:rPr lang="it-IT" dirty="0"/>
              <a:t> (III)</a:t>
            </a:r>
          </a:p>
          <a:p>
            <a:pPr marL="0" indent="0">
              <a:buNone/>
            </a:pPr>
            <a:endParaRPr lang="it-IT" dirty="0"/>
          </a:p>
        </p:txBody>
      </p:sp>
    </p:spTree>
    <p:extLst>
      <p:ext uri="{BB962C8B-B14F-4D97-AF65-F5344CB8AC3E}">
        <p14:creationId xmlns:p14="http://schemas.microsoft.com/office/powerpoint/2010/main" val="320164332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83DE469-7103-84CA-0BA9-CD5ED8BC3474}"/>
              </a:ext>
            </a:extLst>
          </p:cNvPr>
          <p:cNvSpPr>
            <a:spLocks noGrp="1"/>
          </p:cNvSpPr>
          <p:nvPr>
            <p:ph idx="1"/>
          </p:nvPr>
        </p:nvSpPr>
        <p:spPr>
          <a:xfrm>
            <a:off x="677334" y="1129005"/>
            <a:ext cx="8596668" cy="4912358"/>
          </a:xfrm>
        </p:spPr>
        <p:txBody>
          <a:bodyPr/>
          <a:lstStyle/>
          <a:p>
            <a:pPr algn="just"/>
            <a:r>
              <a:rPr lang="it-IT" dirty="0"/>
              <a:t>Si critica l’immagine di nobiltà rappresentata da don Juan, definito da </a:t>
            </a:r>
            <a:r>
              <a:rPr lang="it-IT" dirty="0" err="1"/>
              <a:t>Batricio</a:t>
            </a:r>
            <a:r>
              <a:rPr lang="it-IT" dirty="0"/>
              <a:t> «</a:t>
            </a:r>
            <a:r>
              <a:rPr lang="it-IT" dirty="0" err="1"/>
              <a:t>alevoso</a:t>
            </a:r>
            <a:r>
              <a:rPr lang="it-IT" dirty="0"/>
              <a:t> y </a:t>
            </a:r>
            <a:r>
              <a:rPr lang="it-IT" dirty="0" err="1"/>
              <a:t>detestable</a:t>
            </a:r>
            <a:r>
              <a:rPr lang="it-IT" dirty="0"/>
              <a:t>»; mentre Aminta fa notare che un rappresentante della nobiltà dovrebbe mantenere la parola data («es </a:t>
            </a:r>
            <a:r>
              <a:rPr lang="it-IT" dirty="0" err="1"/>
              <a:t>noble</a:t>
            </a:r>
            <a:r>
              <a:rPr lang="it-IT" dirty="0"/>
              <a:t> y no ha de </a:t>
            </a:r>
            <a:r>
              <a:rPr lang="it-IT" dirty="0" err="1"/>
              <a:t>negarme</a:t>
            </a:r>
            <a:r>
              <a:rPr lang="it-IT" dirty="0"/>
              <a:t>).</a:t>
            </a:r>
          </a:p>
          <a:p>
            <a:pPr algn="just"/>
            <a:r>
              <a:rPr lang="it-IT" dirty="0"/>
              <a:t>Non c’è quindi corrispondenza tra il rango di don Juan e il suo modo di agire, c’è una «non – riconoscibilità»:</a:t>
            </a:r>
          </a:p>
          <a:p>
            <a:pPr marL="0" indent="0" algn="just">
              <a:buNone/>
            </a:pPr>
            <a:r>
              <a:rPr lang="it-IT" dirty="0"/>
              <a:t> Aminta: «¿</a:t>
            </a:r>
            <a:r>
              <a:rPr lang="it-IT" dirty="0" err="1"/>
              <a:t>Qué</a:t>
            </a:r>
            <a:r>
              <a:rPr lang="it-IT" dirty="0"/>
              <a:t> caballero es este / </a:t>
            </a:r>
            <a:r>
              <a:rPr lang="it-IT" dirty="0" err="1"/>
              <a:t>que</a:t>
            </a:r>
            <a:r>
              <a:rPr lang="it-IT" dirty="0"/>
              <a:t> de mi </a:t>
            </a:r>
            <a:r>
              <a:rPr lang="it-IT" dirty="0" err="1"/>
              <a:t>esposo</a:t>
            </a:r>
            <a:r>
              <a:rPr lang="it-IT" dirty="0"/>
              <a:t> me priva?»</a:t>
            </a:r>
          </a:p>
          <a:p>
            <a:pPr marL="0" indent="0" algn="just">
              <a:buNone/>
            </a:pPr>
            <a:endParaRPr lang="it-IT" dirty="0"/>
          </a:p>
          <a:p>
            <a:pPr marL="0" indent="0" algn="just">
              <a:buNone/>
            </a:pPr>
            <a:r>
              <a:rPr lang="it-IT" dirty="0"/>
              <a:t>E la stessa Aminta proporrà una nuova corrispondenza:</a:t>
            </a:r>
          </a:p>
          <a:p>
            <a:pPr marL="0" indent="0" algn="just">
              <a:buNone/>
            </a:pPr>
            <a:r>
              <a:rPr lang="it-IT" dirty="0"/>
              <a:t>«¡La </a:t>
            </a:r>
            <a:r>
              <a:rPr lang="it-IT" dirty="0" err="1"/>
              <a:t>desvergüenza</a:t>
            </a:r>
            <a:r>
              <a:rPr lang="it-IT" dirty="0"/>
              <a:t> en </a:t>
            </a:r>
            <a:r>
              <a:rPr lang="it-IT" dirty="0" err="1"/>
              <a:t>España</a:t>
            </a:r>
            <a:r>
              <a:rPr lang="it-IT" dirty="0"/>
              <a:t> / se ha </a:t>
            </a:r>
            <a:r>
              <a:rPr lang="it-IT" dirty="0" err="1"/>
              <a:t>hecho</a:t>
            </a:r>
            <a:r>
              <a:rPr lang="it-IT" dirty="0"/>
              <a:t> </a:t>
            </a:r>
            <a:r>
              <a:rPr lang="it-IT" dirty="0" err="1"/>
              <a:t>caballería</a:t>
            </a:r>
            <a:r>
              <a:rPr lang="it-IT" dirty="0"/>
              <a:t>!» (III)</a:t>
            </a:r>
          </a:p>
          <a:p>
            <a:pPr marL="0" indent="0" algn="just">
              <a:buNone/>
            </a:pPr>
            <a:endParaRPr lang="it-IT" dirty="0"/>
          </a:p>
          <a:p>
            <a:pPr algn="just"/>
            <a:r>
              <a:rPr lang="it-IT" dirty="0"/>
              <a:t>Già precedentemente don Juan aveva usato il suo nome come garanzia (biglietto Mota), quando afferma «</a:t>
            </a:r>
            <a:r>
              <a:rPr lang="it-IT" dirty="0" err="1"/>
              <a:t>soy</a:t>
            </a:r>
            <a:r>
              <a:rPr lang="it-IT" dirty="0"/>
              <a:t> su amigo, y caballero»</a:t>
            </a:r>
          </a:p>
        </p:txBody>
      </p:sp>
    </p:spTree>
    <p:extLst>
      <p:ext uri="{BB962C8B-B14F-4D97-AF65-F5344CB8AC3E}">
        <p14:creationId xmlns:p14="http://schemas.microsoft.com/office/powerpoint/2010/main" val="2359064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D6E2CE-7214-49B9-91F1-E246FE8E001C}"/>
              </a:ext>
            </a:extLst>
          </p:cNvPr>
          <p:cNvSpPr>
            <a:spLocks noGrp="1"/>
          </p:cNvSpPr>
          <p:nvPr>
            <p:ph type="title"/>
          </p:nvPr>
        </p:nvSpPr>
        <p:spPr>
          <a:xfrm>
            <a:off x="677334" y="609600"/>
            <a:ext cx="8596668" cy="908482"/>
          </a:xfrm>
        </p:spPr>
        <p:txBody>
          <a:bodyPr/>
          <a:lstStyle/>
          <a:p>
            <a:r>
              <a:rPr lang="it-IT" dirty="0"/>
              <a:t>Le fonti</a:t>
            </a:r>
          </a:p>
        </p:txBody>
      </p:sp>
      <p:sp>
        <p:nvSpPr>
          <p:cNvPr id="3" name="Segnaposto contenuto 2">
            <a:extLst>
              <a:ext uri="{FF2B5EF4-FFF2-40B4-BE49-F238E27FC236}">
                <a16:creationId xmlns:a16="http://schemas.microsoft.com/office/drawing/2014/main" id="{D9A37DC3-5A85-4EC9-99B5-6508BD92093E}"/>
              </a:ext>
            </a:extLst>
          </p:cNvPr>
          <p:cNvSpPr>
            <a:spLocks noGrp="1"/>
          </p:cNvSpPr>
          <p:nvPr>
            <p:ph idx="1"/>
          </p:nvPr>
        </p:nvSpPr>
        <p:spPr>
          <a:xfrm>
            <a:off x="677334" y="1518082"/>
            <a:ext cx="8596668" cy="4398993"/>
          </a:xfrm>
        </p:spPr>
        <p:txBody>
          <a:bodyPr/>
          <a:lstStyle/>
          <a:p>
            <a:pPr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viendo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hermano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que</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burláis</a:t>
            </a:r>
            <a:endParaRPr lang="it-IT" sz="16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de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dos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y de tal modo</a:t>
            </a:r>
          </a:p>
          <a:p>
            <a:pPr indent="0" algn="just">
              <a:lnSpc>
                <a:spcPct val="107000"/>
              </a:lnSpc>
              <a:buNone/>
            </a:pP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con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el</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lienzo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amenazáis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menester</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lo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habemos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todo</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0" algn="just">
              <a:lnSpc>
                <a:spcPct val="107000"/>
              </a:lnSpc>
              <a:buNone/>
            </a:pPr>
            <a:r>
              <a:rPr lang="it-IT" sz="1600" dirty="0" err="1">
                <a:effectLst/>
                <a:latin typeface="Times New Roman" panose="02020603050405020304" pitchFamily="18" charset="0"/>
                <a:ea typeface="Calibri" panose="020F0502020204030204" pitchFamily="34" charset="0"/>
                <a:cs typeface="Times New Roman" panose="02020603050405020304" pitchFamily="18" charset="0"/>
              </a:rPr>
              <a:t>pues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600" i="1" dirty="0">
                <a:effectLst/>
                <a:latin typeface="Times New Roman" panose="02020603050405020304" pitchFamily="18" charset="0"/>
                <a:ea typeface="Calibri" panose="020F0502020204030204" pitchFamily="34" charset="0"/>
                <a:cs typeface="Times New Roman" panose="02020603050405020304" pitchFamily="18" charset="0"/>
              </a:rPr>
              <a:t>tan largo lo </a:t>
            </a:r>
            <a:r>
              <a:rPr lang="it-IT" sz="1600" i="1" dirty="0" err="1">
                <a:effectLst/>
                <a:latin typeface="Times New Roman" panose="02020603050405020304" pitchFamily="18" charset="0"/>
                <a:ea typeface="Calibri" panose="020F0502020204030204" pitchFamily="34" charset="0"/>
                <a:cs typeface="Times New Roman" panose="02020603050405020304" pitchFamily="18" charset="0"/>
              </a:rPr>
              <a:t>fiáis</a:t>
            </a:r>
            <a:r>
              <a:rPr lang="it-IT" sz="16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0" algn="just">
              <a:lnSpc>
                <a:spcPct val="107000"/>
              </a:lnSpc>
              <a:buNone/>
            </a:pP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Dal momento in cui viene rappresentata l’opera, è passato più di mezzo secolo dalla pubblicazione di questo detto, che serve al drammaturgo per articolare la sua opera che poi obbedirà a leggi proprie. Degli elementi che lo spettatore vede, si imporrà prima la maestosa e terribile figura del </a:t>
            </a: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e poi quella della sua vittima, l’ingannatore ingannato.</a:t>
            </a:r>
          </a:p>
          <a:p>
            <a:pPr marL="0" indent="0">
              <a:buNone/>
            </a:pPr>
            <a:endParaRPr lang="it-IT" dirty="0"/>
          </a:p>
        </p:txBody>
      </p:sp>
    </p:spTree>
    <p:extLst>
      <p:ext uri="{BB962C8B-B14F-4D97-AF65-F5344CB8AC3E}">
        <p14:creationId xmlns:p14="http://schemas.microsoft.com/office/powerpoint/2010/main" val="54367997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D69FE10-45BD-8FE5-2B60-F6A75696E4D4}"/>
              </a:ext>
            </a:extLst>
          </p:cNvPr>
          <p:cNvSpPr>
            <a:spLocks noGrp="1"/>
          </p:cNvSpPr>
          <p:nvPr>
            <p:ph idx="1"/>
          </p:nvPr>
        </p:nvSpPr>
        <p:spPr>
          <a:xfrm>
            <a:off x="677334" y="345233"/>
            <a:ext cx="8596668" cy="6046236"/>
          </a:xfrm>
        </p:spPr>
        <p:txBody>
          <a:bodyPr/>
          <a:lstStyle/>
          <a:p>
            <a:r>
              <a:rPr lang="it-IT" dirty="0"/>
              <a:t>Ciò le vittime di don Juan non hanno compreso è che esiste una scissione tra don Juan come cavaliere del Re e il don Juan uomo di corte, scissione di cui invece è consapevole </a:t>
            </a:r>
            <a:r>
              <a:rPr lang="it-IT" dirty="0" err="1"/>
              <a:t>Catalinón</a:t>
            </a:r>
            <a:r>
              <a:rPr lang="it-IT" dirty="0"/>
              <a:t>:</a:t>
            </a:r>
          </a:p>
          <a:p>
            <a:pPr marL="0" indent="0">
              <a:buNone/>
            </a:pPr>
            <a:endParaRPr lang="it-IT" dirty="0"/>
          </a:p>
          <a:p>
            <a:pPr marL="0" indent="0">
              <a:spcBef>
                <a:spcPts val="0"/>
              </a:spcBef>
              <a:buNone/>
            </a:pPr>
            <a:r>
              <a:rPr lang="it-IT" dirty="0"/>
              <a:t>Como no le </a:t>
            </a:r>
            <a:r>
              <a:rPr lang="it-IT" dirty="0" err="1"/>
              <a:t>entreguéis</a:t>
            </a:r>
            <a:r>
              <a:rPr lang="it-IT" dirty="0"/>
              <a:t> </a:t>
            </a:r>
            <a:r>
              <a:rPr lang="it-IT" dirty="0" err="1"/>
              <a:t>vos</a:t>
            </a:r>
            <a:endParaRPr lang="it-IT" dirty="0"/>
          </a:p>
          <a:p>
            <a:pPr marL="0" indent="0">
              <a:spcBef>
                <a:spcPts val="0"/>
              </a:spcBef>
              <a:buNone/>
            </a:pPr>
            <a:r>
              <a:rPr lang="it-IT" dirty="0" err="1"/>
              <a:t>Moza</a:t>
            </a:r>
            <a:r>
              <a:rPr lang="it-IT" dirty="0"/>
              <a:t>, o cosa </a:t>
            </a:r>
            <a:r>
              <a:rPr lang="it-IT" dirty="0" err="1"/>
              <a:t>que</a:t>
            </a:r>
            <a:r>
              <a:rPr lang="it-IT" dirty="0"/>
              <a:t> lo valga, </a:t>
            </a:r>
          </a:p>
          <a:p>
            <a:pPr marL="0" indent="0">
              <a:spcBef>
                <a:spcPts val="0"/>
              </a:spcBef>
              <a:buNone/>
            </a:pPr>
            <a:r>
              <a:rPr lang="it-IT" dirty="0" err="1"/>
              <a:t>Bien</a:t>
            </a:r>
            <a:r>
              <a:rPr lang="it-IT" dirty="0"/>
              <a:t> </a:t>
            </a:r>
            <a:r>
              <a:rPr lang="it-IT" dirty="0" err="1"/>
              <a:t>podéis</a:t>
            </a:r>
            <a:r>
              <a:rPr lang="it-IT" dirty="0"/>
              <a:t> </a:t>
            </a:r>
            <a:r>
              <a:rPr lang="it-IT" dirty="0" err="1"/>
              <a:t>fiaros</a:t>
            </a:r>
            <a:r>
              <a:rPr lang="it-IT" dirty="0"/>
              <a:t> </a:t>
            </a:r>
            <a:r>
              <a:rPr lang="it-IT" dirty="0" err="1"/>
              <a:t>dél</a:t>
            </a:r>
            <a:r>
              <a:rPr lang="it-IT" dirty="0"/>
              <a:t>,</a:t>
            </a:r>
          </a:p>
          <a:p>
            <a:pPr marL="0" indent="0">
              <a:spcBef>
                <a:spcPts val="0"/>
              </a:spcBef>
              <a:buNone/>
            </a:pPr>
            <a:r>
              <a:rPr lang="it-IT" dirty="0" err="1"/>
              <a:t>Que</a:t>
            </a:r>
            <a:r>
              <a:rPr lang="it-IT" dirty="0"/>
              <a:t>, en </a:t>
            </a:r>
            <a:r>
              <a:rPr lang="it-IT" dirty="0" err="1"/>
              <a:t>cuanto</a:t>
            </a:r>
            <a:r>
              <a:rPr lang="it-IT" dirty="0"/>
              <a:t> en esto es </a:t>
            </a:r>
            <a:r>
              <a:rPr lang="it-IT" dirty="0" err="1"/>
              <a:t>crüel</a:t>
            </a:r>
            <a:r>
              <a:rPr lang="it-IT" dirty="0"/>
              <a:t>,</a:t>
            </a:r>
          </a:p>
          <a:p>
            <a:pPr marL="0" indent="0">
              <a:spcBef>
                <a:spcPts val="0"/>
              </a:spcBef>
              <a:buNone/>
            </a:pPr>
            <a:r>
              <a:rPr lang="it-IT" dirty="0"/>
              <a:t>Tiene </a:t>
            </a:r>
            <a:r>
              <a:rPr lang="it-IT" dirty="0" err="1"/>
              <a:t>condición</a:t>
            </a:r>
            <a:r>
              <a:rPr lang="it-IT" dirty="0"/>
              <a:t> </a:t>
            </a:r>
            <a:r>
              <a:rPr lang="it-IT" dirty="0" err="1"/>
              <a:t>hidalga</a:t>
            </a:r>
            <a:r>
              <a:rPr lang="it-IT" dirty="0"/>
              <a:t> (II, 1205..)</a:t>
            </a:r>
          </a:p>
          <a:p>
            <a:pPr marL="0" indent="0">
              <a:spcBef>
                <a:spcPts val="0"/>
              </a:spcBef>
              <a:buNone/>
            </a:pPr>
            <a:endParaRPr lang="it-IT" dirty="0"/>
          </a:p>
          <a:p>
            <a:pPr>
              <a:spcBef>
                <a:spcPts val="0"/>
              </a:spcBef>
            </a:pPr>
            <a:r>
              <a:rPr lang="it-IT" dirty="0"/>
              <a:t>E di questa dicotomia è consapevole anche il pubblico. In sintesi, don Juan vuole difendere sia la reputazione di </a:t>
            </a:r>
            <a:r>
              <a:rPr lang="it-IT" i="1" dirty="0" err="1"/>
              <a:t>burlador</a:t>
            </a:r>
            <a:r>
              <a:rPr lang="it-IT" dirty="0"/>
              <a:t> sia quella di valoroso soldato.</a:t>
            </a:r>
          </a:p>
          <a:p>
            <a:pPr marL="0" indent="0">
              <a:spcBef>
                <a:spcPts val="0"/>
              </a:spcBef>
              <a:buNone/>
            </a:pPr>
            <a:r>
              <a:rPr lang="it-IT" dirty="0"/>
              <a:t>Per questa ragione, quando il suo </a:t>
            </a:r>
            <a:r>
              <a:rPr lang="it-IT" i="1" dirty="0" err="1"/>
              <a:t>criado</a:t>
            </a:r>
            <a:r>
              <a:rPr lang="it-IT" dirty="0"/>
              <a:t> gli farà notare che i suoi inganni sono stati tutti scoperti, reagirà con violenza:</a:t>
            </a:r>
          </a:p>
          <a:p>
            <a:pPr marL="0" indent="0">
              <a:spcBef>
                <a:spcPts val="0"/>
              </a:spcBef>
              <a:buNone/>
            </a:pPr>
            <a:endParaRPr lang="it-IT" dirty="0"/>
          </a:p>
          <a:p>
            <a:pPr marL="0" indent="0">
              <a:spcBef>
                <a:spcPts val="0"/>
              </a:spcBef>
              <a:buNone/>
            </a:pPr>
            <a:r>
              <a:rPr lang="it-IT" sz="1400" dirty="0" err="1"/>
              <a:t>Que</a:t>
            </a:r>
            <a:r>
              <a:rPr lang="it-IT" sz="1400" dirty="0"/>
              <a:t> Octavio ha </a:t>
            </a:r>
            <a:r>
              <a:rPr lang="it-IT" sz="1400" dirty="0" err="1"/>
              <a:t>sabido</a:t>
            </a:r>
            <a:endParaRPr lang="it-IT" sz="1400" dirty="0"/>
          </a:p>
          <a:p>
            <a:pPr marL="0" indent="0">
              <a:spcBef>
                <a:spcPts val="0"/>
              </a:spcBef>
              <a:buNone/>
            </a:pPr>
            <a:r>
              <a:rPr lang="it-IT" sz="1400" dirty="0"/>
              <a:t>La </a:t>
            </a:r>
            <a:r>
              <a:rPr lang="it-IT" sz="1400" dirty="0" err="1"/>
              <a:t>traición</a:t>
            </a:r>
            <a:r>
              <a:rPr lang="it-IT" sz="1400" dirty="0"/>
              <a:t> de Italia </a:t>
            </a:r>
            <a:r>
              <a:rPr lang="it-IT" sz="1400" dirty="0" err="1"/>
              <a:t>ya</a:t>
            </a:r>
            <a:r>
              <a:rPr lang="it-IT" sz="1400" dirty="0"/>
              <a:t>,</a:t>
            </a:r>
          </a:p>
          <a:p>
            <a:pPr marL="0" indent="0">
              <a:spcBef>
                <a:spcPts val="0"/>
              </a:spcBef>
              <a:buNone/>
            </a:pPr>
            <a:r>
              <a:rPr lang="it-IT" sz="1400" dirty="0"/>
              <a:t>Y </a:t>
            </a:r>
            <a:r>
              <a:rPr lang="it-IT" sz="1400" dirty="0" err="1"/>
              <a:t>el</a:t>
            </a:r>
            <a:r>
              <a:rPr lang="it-IT" sz="1400" dirty="0"/>
              <a:t> de la Mota </a:t>
            </a:r>
            <a:r>
              <a:rPr lang="it-IT" sz="1400" dirty="0" err="1"/>
              <a:t>ofendido</a:t>
            </a:r>
            <a:endParaRPr lang="it-IT" sz="1400" dirty="0"/>
          </a:p>
          <a:p>
            <a:pPr marL="0" indent="0">
              <a:spcBef>
                <a:spcPts val="0"/>
              </a:spcBef>
              <a:buNone/>
            </a:pPr>
            <a:r>
              <a:rPr lang="it-IT" sz="1400" dirty="0"/>
              <a:t>De ti </a:t>
            </a:r>
            <a:r>
              <a:rPr lang="it-IT" sz="1400" dirty="0" err="1"/>
              <a:t>justas</a:t>
            </a:r>
            <a:r>
              <a:rPr lang="it-IT" sz="1400" dirty="0"/>
              <a:t> </a:t>
            </a:r>
            <a:r>
              <a:rPr lang="it-IT" sz="1400" dirty="0" err="1"/>
              <a:t>quejas</a:t>
            </a:r>
            <a:r>
              <a:rPr lang="it-IT" sz="1400" dirty="0"/>
              <a:t> da (III)</a:t>
            </a:r>
          </a:p>
          <a:p>
            <a:pPr marL="0" indent="0">
              <a:spcBef>
                <a:spcPts val="0"/>
              </a:spcBef>
              <a:buNone/>
            </a:pPr>
            <a:endParaRPr lang="it-IT" sz="1400" dirty="0"/>
          </a:p>
          <a:p>
            <a:pPr marL="0" indent="0">
              <a:spcBef>
                <a:spcPts val="0"/>
              </a:spcBef>
              <a:buNone/>
            </a:pPr>
            <a:r>
              <a:rPr lang="it-IT" sz="1400" dirty="0"/>
              <a:t>Dice </a:t>
            </a:r>
            <a:r>
              <a:rPr lang="it-IT" sz="1400" dirty="0" err="1"/>
              <a:t>que</a:t>
            </a:r>
            <a:r>
              <a:rPr lang="it-IT" sz="1400" dirty="0"/>
              <a:t> viene Isabela</a:t>
            </a:r>
          </a:p>
          <a:p>
            <a:pPr marL="0" indent="0">
              <a:spcBef>
                <a:spcPts val="0"/>
              </a:spcBef>
              <a:buNone/>
            </a:pPr>
            <a:r>
              <a:rPr lang="it-IT" sz="1400" dirty="0"/>
              <a:t>A </a:t>
            </a:r>
            <a:r>
              <a:rPr lang="it-IT" sz="1400" dirty="0" err="1"/>
              <a:t>que</a:t>
            </a:r>
            <a:r>
              <a:rPr lang="it-IT" sz="1400" dirty="0"/>
              <a:t> </a:t>
            </a:r>
            <a:r>
              <a:rPr lang="it-IT" sz="1400" dirty="0" err="1"/>
              <a:t>seas</a:t>
            </a:r>
            <a:r>
              <a:rPr lang="it-IT" sz="1400" dirty="0"/>
              <a:t> su </a:t>
            </a:r>
            <a:r>
              <a:rPr lang="it-IT" sz="1400" dirty="0" err="1"/>
              <a:t>marido</a:t>
            </a:r>
            <a:r>
              <a:rPr lang="it-IT" sz="1400" dirty="0"/>
              <a:t>,</a:t>
            </a:r>
          </a:p>
          <a:p>
            <a:pPr marL="0" indent="0">
              <a:spcBef>
                <a:spcPts val="0"/>
              </a:spcBef>
              <a:buNone/>
            </a:pPr>
            <a:r>
              <a:rPr lang="it-IT" sz="1400" dirty="0"/>
              <a:t>Y </a:t>
            </a:r>
            <a:r>
              <a:rPr lang="it-IT" sz="1400" dirty="0" err="1"/>
              <a:t>dicen</a:t>
            </a:r>
            <a:r>
              <a:rPr lang="it-IT" sz="1400" dirty="0"/>
              <a:t>… (III)</a:t>
            </a:r>
          </a:p>
        </p:txBody>
      </p:sp>
    </p:spTree>
    <p:extLst>
      <p:ext uri="{BB962C8B-B14F-4D97-AF65-F5344CB8AC3E}">
        <p14:creationId xmlns:p14="http://schemas.microsoft.com/office/powerpoint/2010/main" val="18077227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3FDAB14-2C18-E379-6FDB-6329D8AB26D1}"/>
              </a:ext>
            </a:extLst>
          </p:cNvPr>
          <p:cNvSpPr>
            <a:spLocks noGrp="1"/>
          </p:cNvSpPr>
          <p:nvPr>
            <p:ph idx="1"/>
          </p:nvPr>
        </p:nvSpPr>
        <p:spPr>
          <a:xfrm>
            <a:off x="677334" y="979715"/>
            <a:ext cx="8596668" cy="5061648"/>
          </a:xfrm>
        </p:spPr>
        <p:txBody>
          <a:bodyPr>
            <a:normAutofit lnSpcReduction="10000"/>
          </a:bodyPr>
          <a:lstStyle/>
          <a:p>
            <a:r>
              <a:rPr lang="it-IT" dirty="0"/>
              <a:t>Il protagonista reagisce violentemente non per la veridicità delle affermazioni, ma perché vuole rimarcare la sua capacità di battersi:</a:t>
            </a:r>
          </a:p>
          <a:p>
            <a:pPr marL="0" indent="0">
              <a:buNone/>
            </a:pPr>
            <a:endParaRPr lang="it-IT" dirty="0"/>
          </a:p>
          <a:p>
            <a:pPr marL="0" indent="0">
              <a:spcBef>
                <a:spcPts val="0"/>
              </a:spcBef>
              <a:buNone/>
            </a:pPr>
            <a:r>
              <a:rPr lang="it-IT" dirty="0" err="1"/>
              <a:t>Cuando</a:t>
            </a:r>
            <a:r>
              <a:rPr lang="it-IT" dirty="0"/>
              <a:t> me mate</a:t>
            </a:r>
          </a:p>
          <a:p>
            <a:pPr marL="0" indent="0">
              <a:spcBef>
                <a:spcPts val="0"/>
              </a:spcBef>
              <a:buNone/>
            </a:pPr>
            <a:r>
              <a:rPr lang="it-IT" dirty="0"/>
              <a:t>Octavio. ¿</a:t>
            </a:r>
            <a:r>
              <a:rPr lang="it-IT" dirty="0" err="1"/>
              <a:t>Estoy</a:t>
            </a:r>
            <a:r>
              <a:rPr lang="it-IT" dirty="0"/>
              <a:t> </a:t>
            </a:r>
            <a:r>
              <a:rPr lang="it-IT" dirty="0" err="1"/>
              <a:t>yo</a:t>
            </a:r>
            <a:r>
              <a:rPr lang="it-IT" dirty="0"/>
              <a:t> </a:t>
            </a:r>
            <a:r>
              <a:rPr lang="it-IT" dirty="0" err="1"/>
              <a:t>difunto</a:t>
            </a:r>
            <a:r>
              <a:rPr lang="it-IT" dirty="0"/>
              <a:t>?</a:t>
            </a:r>
          </a:p>
          <a:p>
            <a:pPr marL="0" indent="0">
              <a:spcBef>
                <a:spcPts val="0"/>
              </a:spcBef>
              <a:buNone/>
            </a:pPr>
            <a:r>
              <a:rPr lang="it-IT" dirty="0"/>
              <a:t>¿No tengo </a:t>
            </a:r>
            <a:r>
              <a:rPr lang="it-IT" dirty="0" err="1"/>
              <a:t>manos</a:t>
            </a:r>
            <a:r>
              <a:rPr lang="it-IT" dirty="0"/>
              <a:t> </a:t>
            </a:r>
            <a:r>
              <a:rPr lang="it-IT" dirty="0" err="1"/>
              <a:t>también</a:t>
            </a:r>
            <a:r>
              <a:rPr lang="it-IT" dirty="0"/>
              <a:t>? (III)</a:t>
            </a:r>
          </a:p>
          <a:p>
            <a:pPr marL="0" indent="0">
              <a:spcBef>
                <a:spcPts val="0"/>
              </a:spcBef>
              <a:buNone/>
            </a:pPr>
            <a:endParaRPr lang="it-IT" dirty="0"/>
          </a:p>
          <a:p>
            <a:pPr>
              <a:spcBef>
                <a:spcPts val="0"/>
              </a:spcBef>
            </a:pPr>
            <a:r>
              <a:rPr lang="it-IT" dirty="0"/>
              <a:t>Questa sua volontà di dimostrare che non è un vigliacco, verrà evidenziata anche nella scena con la statua, dove don Juan dà prova della sua «nobiltà» di fronte alla paura di tutti.</a:t>
            </a:r>
          </a:p>
          <a:p>
            <a:pPr>
              <a:spcBef>
                <a:spcPts val="0"/>
              </a:spcBef>
            </a:pPr>
            <a:r>
              <a:rPr lang="it-IT" dirty="0"/>
              <a:t>Don Juan segue un topico cavalleresco portato all’estremo. Ad esempio, quando legge l’iscrizione sulla tomba del </a:t>
            </a:r>
            <a:r>
              <a:rPr lang="it-IT" dirty="0" err="1"/>
              <a:t>Comedador</a:t>
            </a:r>
            <a:r>
              <a:rPr lang="it-IT" dirty="0"/>
              <a:t> («</a:t>
            </a:r>
            <a:r>
              <a:rPr lang="it-IT" dirty="0" err="1"/>
              <a:t>Aquí</a:t>
            </a:r>
            <a:r>
              <a:rPr lang="it-IT" dirty="0"/>
              <a:t> </a:t>
            </a:r>
            <a:r>
              <a:rPr lang="it-IT" dirty="0" err="1"/>
              <a:t>aguarda</a:t>
            </a:r>
            <a:r>
              <a:rPr lang="it-IT" dirty="0"/>
              <a:t>… / la </a:t>
            </a:r>
            <a:r>
              <a:rPr lang="it-IT" dirty="0" err="1"/>
              <a:t>vengaza</a:t>
            </a:r>
            <a:r>
              <a:rPr lang="it-IT" dirty="0"/>
              <a:t>) che lo spinge ad accettare il duello, la sfida:</a:t>
            </a:r>
          </a:p>
          <a:p>
            <a:pPr>
              <a:spcBef>
                <a:spcPts val="0"/>
              </a:spcBef>
            </a:pPr>
            <a:endParaRPr lang="it-IT" dirty="0"/>
          </a:p>
          <a:p>
            <a:pPr marL="0" indent="0">
              <a:spcBef>
                <a:spcPts val="0"/>
              </a:spcBef>
              <a:buNone/>
            </a:pPr>
            <a:r>
              <a:rPr lang="it-IT" dirty="0" err="1"/>
              <a:t>Aquesta</a:t>
            </a:r>
            <a:r>
              <a:rPr lang="it-IT" dirty="0"/>
              <a:t> </a:t>
            </a:r>
            <a:r>
              <a:rPr lang="it-IT" dirty="0" err="1"/>
              <a:t>noche</a:t>
            </a:r>
            <a:r>
              <a:rPr lang="it-IT" dirty="0"/>
              <a:t>[…]</a:t>
            </a:r>
          </a:p>
          <a:p>
            <a:pPr marL="0" indent="0">
              <a:spcBef>
                <a:spcPts val="0"/>
              </a:spcBef>
              <a:buNone/>
            </a:pPr>
            <a:r>
              <a:rPr lang="it-IT" dirty="0"/>
              <a:t>Os </a:t>
            </a:r>
            <a:r>
              <a:rPr lang="it-IT" dirty="0" err="1"/>
              <a:t>aguardo</a:t>
            </a:r>
            <a:r>
              <a:rPr lang="it-IT" dirty="0"/>
              <a:t> en mi </a:t>
            </a:r>
            <a:r>
              <a:rPr lang="it-IT" dirty="0" err="1"/>
              <a:t>posada</a:t>
            </a:r>
            <a:r>
              <a:rPr lang="it-IT" dirty="0"/>
              <a:t>; </a:t>
            </a:r>
          </a:p>
          <a:p>
            <a:pPr marL="0" indent="0">
              <a:spcBef>
                <a:spcPts val="0"/>
              </a:spcBef>
              <a:buNone/>
            </a:pPr>
            <a:r>
              <a:rPr lang="it-IT" dirty="0" err="1"/>
              <a:t>Allí</a:t>
            </a:r>
            <a:r>
              <a:rPr lang="it-IT" dirty="0"/>
              <a:t> </a:t>
            </a:r>
            <a:r>
              <a:rPr lang="it-IT" dirty="0" err="1"/>
              <a:t>el</a:t>
            </a:r>
            <a:r>
              <a:rPr lang="it-IT" dirty="0"/>
              <a:t> </a:t>
            </a:r>
            <a:r>
              <a:rPr lang="it-IT" dirty="0" err="1"/>
              <a:t>desafíp</a:t>
            </a:r>
            <a:r>
              <a:rPr lang="it-IT" dirty="0"/>
              <a:t> </a:t>
            </a:r>
            <a:r>
              <a:rPr lang="it-IT" dirty="0" err="1"/>
              <a:t>haremos</a:t>
            </a:r>
            <a:r>
              <a:rPr lang="it-IT" dirty="0"/>
              <a:t>, </a:t>
            </a:r>
          </a:p>
          <a:p>
            <a:pPr marL="0" indent="0">
              <a:spcBef>
                <a:spcPts val="0"/>
              </a:spcBef>
              <a:buNone/>
            </a:pPr>
            <a:r>
              <a:rPr lang="it-IT" dirty="0"/>
              <a:t>Si la </a:t>
            </a:r>
            <a:r>
              <a:rPr lang="it-IT" dirty="0" err="1"/>
              <a:t>venganza</a:t>
            </a:r>
            <a:r>
              <a:rPr lang="it-IT" dirty="0"/>
              <a:t> </a:t>
            </a:r>
            <a:r>
              <a:rPr lang="it-IT" dirty="0" err="1"/>
              <a:t>os</a:t>
            </a:r>
            <a:r>
              <a:rPr lang="it-IT" dirty="0"/>
              <a:t> </a:t>
            </a:r>
            <a:r>
              <a:rPr lang="it-IT" dirty="0" err="1"/>
              <a:t>agrada</a:t>
            </a:r>
            <a:r>
              <a:rPr lang="it-IT" dirty="0"/>
              <a:t> (III)</a:t>
            </a:r>
          </a:p>
        </p:txBody>
      </p:sp>
    </p:spTree>
    <p:extLst>
      <p:ext uri="{BB962C8B-B14F-4D97-AF65-F5344CB8AC3E}">
        <p14:creationId xmlns:p14="http://schemas.microsoft.com/office/powerpoint/2010/main" val="17310162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18B5A8A-9892-3D9A-2E72-F46D416823FE}"/>
              </a:ext>
            </a:extLst>
          </p:cNvPr>
          <p:cNvSpPr>
            <a:spLocks noGrp="1"/>
          </p:cNvSpPr>
          <p:nvPr>
            <p:ph idx="1"/>
          </p:nvPr>
        </p:nvSpPr>
        <p:spPr>
          <a:xfrm>
            <a:off x="686665" y="802433"/>
            <a:ext cx="8596668" cy="5266921"/>
          </a:xfrm>
        </p:spPr>
        <p:txBody>
          <a:bodyPr/>
          <a:lstStyle/>
          <a:p>
            <a:r>
              <a:rPr lang="it-IT" dirty="0"/>
              <a:t>Quando l’interlocutore non crede a quanto detto, il protagonista diventa ancora più irriverente, tirandogli la barba e invitandolo ironicamente all’azione (ossimoro sonno eterno):</a:t>
            </a:r>
          </a:p>
          <a:p>
            <a:endParaRPr lang="it-IT" dirty="0"/>
          </a:p>
          <a:p>
            <a:pPr marL="0" indent="0">
              <a:spcBef>
                <a:spcPts val="0"/>
              </a:spcBef>
              <a:buNone/>
            </a:pPr>
            <a:r>
              <a:rPr lang="it-IT" dirty="0"/>
              <a:t>Si es </a:t>
            </a:r>
            <a:r>
              <a:rPr lang="it-IT" dirty="0" err="1"/>
              <a:t>que</a:t>
            </a:r>
            <a:r>
              <a:rPr lang="it-IT" dirty="0"/>
              <a:t> </a:t>
            </a:r>
            <a:r>
              <a:rPr lang="it-IT" dirty="0" err="1"/>
              <a:t>vos</a:t>
            </a:r>
            <a:r>
              <a:rPr lang="it-IT" dirty="0"/>
              <a:t> la </a:t>
            </a:r>
            <a:r>
              <a:rPr lang="it-IT" dirty="0" err="1"/>
              <a:t>habéis</a:t>
            </a:r>
            <a:r>
              <a:rPr lang="it-IT" dirty="0"/>
              <a:t> de </a:t>
            </a:r>
            <a:r>
              <a:rPr lang="it-IT" dirty="0" err="1"/>
              <a:t>hacer</a:t>
            </a:r>
            <a:r>
              <a:rPr lang="it-IT" dirty="0"/>
              <a:t> [la </a:t>
            </a:r>
            <a:r>
              <a:rPr lang="it-IT" dirty="0" err="1"/>
              <a:t>venganza</a:t>
            </a:r>
            <a:r>
              <a:rPr lang="it-IT" dirty="0"/>
              <a:t>],</a:t>
            </a:r>
          </a:p>
          <a:p>
            <a:pPr marL="0" indent="0">
              <a:spcBef>
                <a:spcPts val="0"/>
              </a:spcBef>
              <a:buNone/>
            </a:pPr>
            <a:r>
              <a:rPr lang="it-IT" dirty="0"/>
              <a:t>Importa no </a:t>
            </a:r>
            <a:r>
              <a:rPr lang="it-IT" dirty="0" err="1"/>
              <a:t>estar</a:t>
            </a:r>
            <a:r>
              <a:rPr lang="it-IT" dirty="0"/>
              <a:t> </a:t>
            </a:r>
            <a:r>
              <a:rPr lang="it-IT" dirty="0" err="1"/>
              <a:t>dormido</a:t>
            </a:r>
            <a:r>
              <a:rPr lang="it-IT" dirty="0"/>
              <a:t> (III)</a:t>
            </a:r>
          </a:p>
          <a:p>
            <a:pPr marL="0" indent="0">
              <a:buNone/>
            </a:pPr>
            <a:endParaRPr lang="it-IT" dirty="0"/>
          </a:p>
          <a:p>
            <a:pPr marL="0" indent="0">
              <a:buNone/>
            </a:pPr>
            <a:r>
              <a:rPr lang="it-IT" dirty="0"/>
              <a:t>Per la stessa ragione, si comporterà cortesemente durante la cena, non per paura.</a:t>
            </a:r>
          </a:p>
          <a:p>
            <a:pPr marL="0" indent="0" algn="just">
              <a:buNone/>
            </a:pPr>
            <a:r>
              <a:rPr lang="it-IT" dirty="0"/>
              <a:t>Con la statua prevale l’aspetto di cavaliere di don Juan, che si comporterà secondo i dettami del proprio rango («mi </a:t>
            </a:r>
            <a:r>
              <a:rPr lang="it-IT" dirty="0" err="1"/>
              <a:t>palabra</a:t>
            </a:r>
            <a:r>
              <a:rPr lang="it-IT" dirty="0"/>
              <a:t> de </a:t>
            </a:r>
            <a:r>
              <a:rPr lang="it-IT" dirty="0" err="1"/>
              <a:t>doy</a:t>
            </a:r>
            <a:r>
              <a:rPr lang="it-IT" dirty="0"/>
              <a:t> / de </a:t>
            </a:r>
            <a:r>
              <a:rPr lang="it-IT" dirty="0" err="1"/>
              <a:t>hacer</a:t>
            </a:r>
            <a:r>
              <a:rPr lang="it-IT" dirty="0"/>
              <a:t> lo </a:t>
            </a:r>
            <a:r>
              <a:rPr lang="it-IT" dirty="0" err="1"/>
              <a:t>que</a:t>
            </a:r>
            <a:r>
              <a:rPr lang="it-IT" dirty="0"/>
              <a:t> </a:t>
            </a:r>
            <a:r>
              <a:rPr lang="it-IT" dirty="0" err="1"/>
              <a:t>ordenares</a:t>
            </a:r>
            <a:r>
              <a:rPr lang="it-IT" dirty="0"/>
              <a:t>»).</a:t>
            </a:r>
          </a:p>
          <a:p>
            <a:pPr algn="just"/>
            <a:r>
              <a:rPr lang="it-IT" dirty="0"/>
              <a:t>Don Juan riconosce quindi l’autorità del suo interlocutore e ne rispetta ed esegue gli ordini, anche se non ne conosce il contenuto (pace per l’anima / vendetta). Il protagonista è anche consapevole di quanto la prova sarà terribile; prova ansia («</a:t>
            </a:r>
            <a:r>
              <a:rPr lang="it-IT" dirty="0" err="1"/>
              <a:t>Habla</a:t>
            </a:r>
            <a:r>
              <a:rPr lang="it-IT" dirty="0"/>
              <a:t>, </a:t>
            </a:r>
            <a:r>
              <a:rPr lang="it-IT" dirty="0" err="1"/>
              <a:t>que</a:t>
            </a:r>
            <a:r>
              <a:rPr lang="it-IT" dirty="0"/>
              <a:t> </a:t>
            </a:r>
            <a:r>
              <a:rPr lang="it-IT" dirty="0" err="1"/>
              <a:t>suspenso</a:t>
            </a:r>
            <a:r>
              <a:rPr lang="it-IT" dirty="0"/>
              <a:t> </a:t>
            </a:r>
            <a:r>
              <a:rPr lang="it-IT" dirty="0" err="1"/>
              <a:t>estoy</a:t>
            </a:r>
            <a:r>
              <a:rPr lang="it-IT" dirty="0"/>
              <a:t>»).</a:t>
            </a:r>
          </a:p>
        </p:txBody>
      </p:sp>
    </p:spTree>
    <p:extLst>
      <p:ext uri="{BB962C8B-B14F-4D97-AF65-F5344CB8AC3E}">
        <p14:creationId xmlns:p14="http://schemas.microsoft.com/office/powerpoint/2010/main" val="147983441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B314787-7151-9B99-9A58-E13F4837EEC9}"/>
              </a:ext>
            </a:extLst>
          </p:cNvPr>
          <p:cNvSpPr>
            <a:spLocks noGrp="1"/>
          </p:cNvSpPr>
          <p:nvPr>
            <p:ph idx="1"/>
          </p:nvPr>
        </p:nvSpPr>
        <p:spPr>
          <a:xfrm>
            <a:off x="677334" y="783771"/>
            <a:ext cx="8596668" cy="5257591"/>
          </a:xfrm>
        </p:spPr>
        <p:txBody>
          <a:bodyPr/>
          <a:lstStyle/>
          <a:p>
            <a:r>
              <a:rPr lang="it-IT" dirty="0"/>
              <a:t>Don </a:t>
            </a:r>
            <a:r>
              <a:rPr lang="it-IT" dirty="0" err="1"/>
              <a:t>Gozalo</a:t>
            </a:r>
            <a:r>
              <a:rPr lang="it-IT" dirty="0"/>
              <a:t> da parte sua, vuole però assicurarsi che il don Juan che affronterà è il cavaliere e non il «</a:t>
            </a:r>
            <a:r>
              <a:rPr lang="it-IT" dirty="0" err="1"/>
              <a:t>burlador</a:t>
            </a:r>
            <a:r>
              <a:rPr lang="it-IT" dirty="0"/>
              <a:t>»: «¿</a:t>
            </a:r>
            <a:r>
              <a:rPr lang="it-IT" dirty="0" err="1"/>
              <a:t>Cumplirásme</a:t>
            </a:r>
            <a:r>
              <a:rPr lang="it-IT" dirty="0"/>
              <a:t> una </a:t>
            </a:r>
            <a:r>
              <a:rPr lang="it-IT" dirty="0" err="1"/>
              <a:t>palabra</a:t>
            </a:r>
            <a:r>
              <a:rPr lang="it-IT" dirty="0"/>
              <a:t> / como caballero?» e pronuncerà altre sollecitazioni in merito, nonostante al replica affermativa di don Juan:</a:t>
            </a:r>
          </a:p>
          <a:p>
            <a:pPr marL="0" indent="0">
              <a:buNone/>
            </a:pPr>
            <a:endParaRPr lang="it-IT" dirty="0"/>
          </a:p>
          <a:p>
            <a:pPr marL="0" indent="0">
              <a:spcBef>
                <a:spcPts val="0"/>
              </a:spcBef>
              <a:buNone/>
            </a:pPr>
            <a:r>
              <a:rPr lang="it-IT" b="1" dirty="0"/>
              <a:t>Don Juan</a:t>
            </a:r>
            <a:r>
              <a:rPr lang="it-IT" dirty="0"/>
              <a:t>: Honor</a:t>
            </a:r>
          </a:p>
          <a:p>
            <a:pPr marL="0" indent="0">
              <a:spcBef>
                <a:spcPts val="0"/>
              </a:spcBef>
              <a:buNone/>
            </a:pPr>
            <a:r>
              <a:rPr lang="it-IT" dirty="0"/>
              <a:t>Tengo, y </a:t>
            </a:r>
            <a:r>
              <a:rPr lang="it-IT" dirty="0" err="1"/>
              <a:t>las</a:t>
            </a:r>
            <a:r>
              <a:rPr lang="it-IT" dirty="0"/>
              <a:t> </a:t>
            </a:r>
            <a:r>
              <a:rPr lang="it-IT" dirty="0" err="1"/>
              <a:t>palabras</a:t>
            </a:r>
            <a:r>
              <a:rPr lang="it-IT" dirty="0"/>
              <a:t> </a:t>
            </a:r>
            <a:r>
              <a:rPr lang="it-IT" dirty="0" err="1"/>
              <a:t>cumplo</a:t>
            </a:r>
            <a:r>
              <a:rPr lang="it-IT" dirty="0"/>
              <a:t>,</a:t>
            </a:r>
          </a:p>
          <a:p>
            <a:pPr marL="0" indent="0">
              <a:spcBef>
                <a:spcPts val="0"/>
              </a:spcBef>
              <a:buNone/>
            </a:pPr>
            <a:r>
              <a:rPr lang="it-IT" dirty="0" err="1"/>
              <a:t>Porque</a:t>
            </a:r>
            <a:r>
              <a:rPr lang="it-IT" dirty="0"/>
              <a:t> caballero </a:t>
            </a:r>
            <a:r>
              <a:rPr lang="it-IT" dirty="0" err="1"/>
              <a:t>soy</a:t>
            </a:r>
            <a:r>
              <a:rPr lang="it-IT" dirty="0"/>
              <a:t> (III)</a:t>
            </a:r>
          </a:p>
          <a:p>
            <a:pPr marL="0" indent="0">
              <a:spcBef>
                <a:spcPts val="0"/>
              </a:spcBef>
              <a:buNone/>
            </a:pPr>
            <a:endParaRPr lang="it-IT" dirty="0"/>
          </a:p>
          <a:p>
            <a:pPr marL="0" indent="0">
              <a:spcBef>
                <a:spcPts val="0"/>
              </a:spcBef>
              <a:buNone/>
            </a:pPr>
            <a:r>
              <a:rPr lang="it-IT" b="1" dirty="0"/>
              <a:t>Don Gonzalo</a:t>
            </a:r>
            <a:r>
              <a:rPr lang="it-IT" dirty="0"/>
              <a:t>: Dame esta mano…</a:t>
            </a:r>
          </a:p>
          <a:p>
            <a:pPr marL="0" indent="0">
              <a:spcBef>
                <a:spcPts val="0"/>
              </a:spcBef>
              <a:buNone/>
            </a:pPr>
            <a:r>
              <a:rPr lang="it-IT" dirty="0"/>
              <a:t>Bajo esta </a:t>
            </a:r>
            <a:r>
              <a:rPr lang="it-IT" dirty="0" err="1"/>
              <a:t>palabra</a:t>
            </a:r>
            <a:r>
              <a:rPr lang="it-IT" dirty="0"/>
              <a:t> y mano…</a:t>
            </a:r>
          </a:p>
          <a:p>
            <a:pPr marL="0" indent="0">
              <a:spcBef>
                <a:spcPts val="0"/>
              </a:spcBef>
              <a:buNone/>
            </a:pPr>
            <a:r>
              <a:rPr lang="it-IT" dirty="0"/>
              <a:t>Y </a:t>
            </a:r>
            <a:r>
              <a:rPr lang="it-IT" dirty="0" err="1"/>
              <a:t>cúmpleme</a:t>
            </a:r>
            <a:r>
              <a:rPr lang="it-IT" dirty="0"/>
              <a:t> la </a:t>
            </a:r>
            <a:r>
              <a:rPr lang="it-IT" dirty="0" err="1"/>
              <a:t>palabra</a:t>
            </a:r>
            <a:r>
              <a:rPr lang="it-IT" dirty="0"/>
              <a:t>,</a:t>
            </a:r>
          </a:p>
          <a:p>
            <a:pPr marL="0" indent="0">
              <a:spcBef>
                <a:spcPts val="0"/>
              </a:spcBef>
              <a:buNone/>
            </a:pPr>
            <a:r>
              <a:rPr lang="it-IT" dirty="0"/>
              <a:t>Como la he </a:t>
            </a:r>
            <a:r>
              <a:rPr lang="it-IT" dirty="0" err="1"/>
              <a:t>cumplido</a:t>
            </a:r>
            <a:r>
              <a:rPr lang="it-IT" dirty="0"/>
              <a:t> </a:t>
            </a:r>
            <a:r>
              <a:rPr lang="it-IT" dirty="0" err="1"/>
              <a:t>yo</a:t>
            </a:r>
            <a:r>
              <a:rPr lang="it-IT" dirty="0"/>
              <a:t> (III)</a:t>
            </a:r>
          </a:p>
          <a:p>
            <a:pPr marL="0" indent="0">
              <a:spcBef>
                <a:spcPts val="0"/>
              </a:spcBef>
              <a:buNone/>
            </a:pPr>
            <a:endParaRPr lang="it-IT" dirty="0"/>
          </a:p>
          <a:p>
            <a:pPr marL="0" indent="0">
              <a:spcBef>
                <a:spcPts val="0"/>
              </a:spcBef>
              <a:buNone/>
            </a:pPr>
            <a:r>
              <a:rPr lang="it-IT" dirty="0"/>
              <a:t>Il primo banchetto si concluderà quindi con questa forte affermazione del proprio «io» e del suo essere cavaliere</a:t>
            </a:r>
          </a:p>
        </p:txBody>
      </p:sp>
    </p:spTree>
    <p:extLst>
      <p:ext uri="{BB962C8B-B14F-4D97-AF65-F5344CB8AC3E}">
        <p14:creationId xmlns:p14="http://schemas.microsoft.com/office/powerpoint/2010/main" val="4854701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A4FD-8353-4780-9D95-E3537A9016EB}"/>
              </a:ext>
            </a:extLst>
          </p:cNvPr>
          <p:cNvSpPr>
            <a:spLocks noGrp="1"/>
          </p:cNvSpPr>
          <p:nvPr>
            <p:ph type="title"/>
          </p:nvPr>
        </p:nvSpPr>
        <p:spPr>
          <a:xfrm>
            <a:off x="677334" y="609600"/>
            <a:ext cx="8596668" cy="748683"/>
          </a:xfrm>
        </p:spPr>
        <p:txBody>
          <a:bodyPr/>
          <a:lstStyle/>
          <a:p>
            <a:r>
              <a:rPr lang="it-IT" dirty="0"/>
              <a:t>Gli altri personaggi</a:t>
            </a:r>
          </a:p>
        </p:txBody>
      </p:sp>
      <p:sp>
        <p:nvSpPr>
          <p:cNvPr id="3" name="Segnaposto contenuto 2">
            <a:extLst>
              <a:ext uri="{FF2B5EF4-FFF2-40B4-BE49-F238E27FC236}">
                <a16:creationId xmlns:a16="http://schemas.microsoft.com/office/drawing/2014/main" id="{B6D08013-891D-41EB-9521-6F8D3FBFA2B1}"/>
              </a:ext>
            </a:extLst>
          </p:cNvPr>
          <p:cNvSpPr>
            <a:spLocks noGrp="1"/>
          </p:cNvSpPr>
          <p:nvPr>
            <p:ph idx="1"/>
          </p:nvPr>
        </p:nvSpPr>
        <p:spPr>
          <a:xfrm>
            <a:off x="677334" y="1420427"/>
            <a:ext cx="8596668" cy="4620935"/>
          </a:xfrm>
        </p:spPr>
        <p:txBody>
          <a:bodyPr/>
          <a:lstStyle/>
          <a:p>
            <a:pPr marL="0" indent="0" algn="just">
              <a:spcBef>
                <a:spcPts val="0"/>
              </a:spcBef>
              <a:buNone/>
            </a:pPr>
            <a:r>
              <a:rPr lang="it-IT" dirty="0"/>
              <a:t>Dal punto di vista tecnico, questa </a:t>
            </a:r>
            <a:r>
              <a:rPr lang="it-IT" i="1" dirty="0" err="1"/>
              <a:t>pieza</a:t>
            </a:r>
            <a:r>
              <a:rPr lang="it-IT" dirty="0"/>
              <a:t> è opera di </a:t>
            </a:r>
            <a:r>
              <a:rPr lang="it-IT" b="1" dirty="0"/>
              <a:t>protagonista</a:t>
            </a:r>
            <a:r>
              <a:rPr lang="it-IT" dirty="0"/>
              <a:t>. Il resto dei personaggi appare velato rispetto al personaggio centrale. L’insieme delle </a:t>
            </a:r>
            <a:r>
              <a:rPr lang="it-IT" i="1" dirty="0" err="1"/>
              <a:t>dramatis</a:t>
            </a:r>
            <a:r>
              <a:rPr lang="it-IT" i="1" dirty="0"/>
              <a:t> personae </a:t>
            </a:r>
            <a:r>
              <a:rPr lang="it-IT" dirty="0"/>
              <a:t>è integrato dalle </a:t>
            </a:r>
            <a:r>
              <a:rPr lang="it-IT" b="1" dirty="0"/>
              <a:t>vittime</a:t>
            </a:r>
            <a:r>
              <a:rPr lang="it-IT" dirty="0"/>
              <a:t> (le ingannate, i promessi, i genitori etc.) e i </a:t>
            </a:r>
            <a:r>
              <a:rPr lang="it-IT" b="1" dirty="0"/>
              <a:t>favoreggiatori</a:t>
            </a:r>
            <a:r>
              <a:rPr lang="it-IT" dirty="0"/>
              <a:t> (don Pedro e don Diego Tenorio, rispettivamente zio e padre del protagonista). I sovrani, di Napoli e di Castiglia, sono partecipanti involontari alle scorrerie di don Juan. </a:t>
            </a:r>
            <a:r>
              <a:rPr lang="it-IT" b="1" dirty="0"/>
              <a:t>Alfonso XI </a:t>
            </a:r>
            <a:r>
              <a:rPr lang="it-IT" dirty="0"/>
              <a:t>cerca di far rispettare la giustizia, ma la sua azione è frenata dal rispetto verso don Diego e sistema tutto con la politica matrimoniale, facendo sposare o separare i membri dell’alta nobiltà.</a:t>
            </a:r>
          </a:p>
          <a:p>
            <a:pPr marL="0" indent="0" algn="just">
              <a:spcBef>
                <a:spcPts val="0"/>
              </a:spcBef>
              <a:buNone/>
            </a:pPr>
            <a:r>
              <a:rPr lang="it-IT" dirty="0"/>
              <a:t>	Ruiz </a:t>
            </a:r>
            <a:r>
              <a:rPr lang="it-IT" dirty="0" err="1"/>
              <a:t>Ramón</a:t>
            </a:r>
            <a:r>
              <a:rPr lang="it-IT" dirty="0"/>
              <a:t> ha sottolineato la sostanziale </a:t>
            </a:r>
            <a:r>
              <a:rPr lang="it-IT" b="1" dirty="0"/>
              <a:t>immoralità</a:t>
            </a:r>
            <a:r>
              <a:rPr lang="it-IT" dirty="0"/>
              <a:t> che investe tutti i personaggi. La sfacciataggine e l’indecenza campeggiano su tutta l’opera. </a:t>
            </a:r>
            <a:r>
              <a:rPr lang="it-IT" b="1" dirty="0"/>
              <a:t>Isabela</a:t>
            </a:r>
            <a:r>
              <a:rPr lang="it-IT" dirty="0"/>
              <a:t> non dubita nel far imprigionare Octavio, nonostante sia consapevole che non è la causa del suo disonore; </a:t>
            </a:r>
            <a:r>
              <a:rPr lang="it-IT" b="1" dirty="0"/>
              <a:t>don Pedro Tenorio</a:t>
            </a:r>
            <a:r>
              <a:rPr lang="it-IT" dirty="0"/>
              <a:t>, conoscendo la verità, ha la faccia tosta di arrestare il duca; lo stesso farà </a:t>
            </a:r>
            <a:r>
              <a:rPr lang="it-IT" b="1" dirty="0"/>
              <a:t>don Diego </a:t>
            </a:r>
            <a:r>
              <a:rPr lang="it-IT" dirty="0"/>
              <a:t>con il marchese de la </a:t>
            </a:r>
            <a:r>
              <a:rPr lang="it-IT" b="1" dirty="0"/>
              <a:t>Mota</a:t>
            </a:r>
            <a:r>
              <a:rPr lang="it-IT" dirty="0"/>
              <a:t> che, a sua volta, è compagno di misfatti di don Juan. Più discutibili sono le accuse contro </a:t>
            </a:r>
            <a:r>
              <a:rPr lang="it-IT" dirty="0" err="1"/>
              <a:t>Tisbea</a:t>
            </a:r>
            <a:r>
              <a:rPr lang="it-IT" dirty="0"/>
              <a:t>, Aminta, </a:t>
            </a:r>
            <a:r>
              <a:rPr lang="it-IT" dirty="0" err="1"/>
              <a:t>Gaseno</a:t>
            </a:r>
            <a:r>
              <a:rPr lang="it-IT" dirty="0"/>
              <a:t>, </a:t>
            </a:r>
            <a:r>
              <a:rPr lang="it-IT" dirty="0" err="1"/>
              <a:t>Batricio</a:t>
            </a:r>
            <a:r>
              <a:rPr lang="it-IT" dirty="0"/>
              <a:t> e il re.</a:t>
            </a:r>
          </a:p>
          <a:p>
            <a:endParaRPr lang="it-IT" dirty="0"/>
          </a:p>
        </p:txBody>
      </p:sp>
    </p:spTree>
    <p:extLst>
      <p:ext uri="{BB962C8B-B14F-4D97-AF65-F5344CB8AC3E}">
        <p14:creationId xmlns:p14="http://schemas.microsoft.com/office/powerpoint/2010/main" val="4072440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A4FD-8353-4780-9D95-E3537A9016EB}"/>
              </a:ext>
            </a:extLst>
          </p:cNvPr>
          <p:cNvSpPr>
            <a:spLocks noGrp="1"/>
          </p:cNvSpPr>
          <p:nvPr>
            <p:ph type="title"/>
          </p:nvPr>
        </p:nvSpPr>
        <p:spPr>
          <a:xfrm>
            <a:off x="677334" y="609600"/>
            <a:ext cx="8596668" cy="748683"/>
          </a:xfrm>
        </p:spPr>
        <p:txBody>
          <a:bodyPr/>
          <a:lstStyle/>
          <a:p>
            <a:r>
              <a:rPr lang="it-IT" dirty="0"/>
              <a:t>Gli altri personaggi</a:t>
            </a:r>
          </a:p>
        </p:txBody>
      </p:sp>
      <p:sp>
        <p:nvSpPr>
          <p:cNvPr id="3" name="Segnaposto contenuto 2">
            <a:extLst>
              <a:ext uri="{FF2B5EF4-FFF2-40B4-BE49-F238E27FC236}">
                <a16:creationId xmlns:a16="http://schemas.microsoft.com/office/drawing/2014/main" id="{B6D08013-891D-41EB-9521-6F8D3FBFA2B1}"/>
              </a:ext>
            </a:extLst>
          </p:cNvPr>
          <p:cNvSpPr>
            <a:spLocks noGrp="1"/>
          </p:cNvSpPr>
          <p:nvPr>
            <p:ph idx="1"/>
          </p:nvPr>
        </p:nvSpPr>
        <p:spPr>
          <a:xfrm>
            <a:off x="677334" y="1420427"/>
            <a:ext cx="8596668" cy="4620935"/>
          </a:xfrm>
        </p:spPr>
        <p:txBody>
          <a:bodyPr/>
          <a:lstStyle/>
          <a:p>
            <a:pPr marL="0"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Questi personaggi e gli altri (don Gonzalo,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doña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Ana e il re) vivono per dar vita alle “imprese” del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La loro vita propria è molto limitata. La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pieza</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genera un mito basato su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due personaggi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e una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figura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Quest’ultima è il </a:t>
            </a:r>
            <a:r>
              <a:rPr lang="it-IT" sz="1800" b="1" dirty="0" err="1">
                <a:effectLst/>
                <a:latin typeface="Times New Roman" panose="02020603050405020304" pitchFamily="18" charset="0"/>
                <a:ea typeface="Calibri" panose="020F0502020204030204" pitchFamily="34" charset="0"/>
                <a:cs typeface="Times New Roman" panose="02020603050405020304" pitchFamily="18" charset="0"/>
              </a:rPr>
              <a:t>Comendador</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che non ha rilievo come personaggio, ma è imprescindibile per la costituzione del mito. I due caratteri fondamentali sono la coppia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padrone/servo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0" algn="just">
              <a:lnSpc>
                <a:spcPct val="107000"/>
              </a:lnSpc>
              <a:spcBef>
                <a:spcPts val="0"/>
              </a:spcBef>
              <a:buNone/>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Il caso di </a:t>
            </a:r>
            <a:r>
              <a:rPr lang="it-IT" sz="1800" b="1" cap="small"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è, infatti, diverso rispetto al resto delle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dramatis</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personae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È un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particolare perché deve contrastare un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galán</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atipico. La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paura</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è una delle sue principali caratteristiche: il nome infatti non è casuale, dato che significa “</a:t>
            </a:r>
            <a:r>
              <a:rPr lang="it-IT" sz="1800" dirty="0" err="1">
                <a:effectLst/>
                <a:latin typeface="Times New Roman" panose="02020603050405020304" pitchFamily="18" charset="0"/>
                <a:ea typeface="Calibri" panose="020F0502020204030204" pitchFamily="34" charset="0"/>
                <a:cs typeface="Times New Roman" panose="02020603050405020304" pitchFamily="18" charset="0"/>
              </a:rPr>
              <a:t>cagón</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Le sue costanti ammonizioni al </a:t>
            </a:r>
            <a:r>
              <a:rPr lang="it-IT" sz="18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18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obbediscono alla paura, non alla pietà, trasformandosi così nella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coscienza sempre rifiutata e insultata </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del protagonista. Nonostante tutto, è complice delle burle del suo signore, ma in lui rimane un minimo di </a:t>
            </a:r>
            <a:r>
              <a:rPr lang="it-IT" sz="1800" b="1" dirty="0">
                <a:effectLst/>
                <a:latin typeface="Times New Roman" panose="02020603050405020304" pitchFamily="18" charset="0"/>
                <a:ea typeface="Calibri" panose="020F0502020204030204" pitchFamily="34" charset="0"/>
                <a:cs typeface="Times New Roman" panose="02020603050405020304" pitchFamily="18" charset="0"/>
              </a:rPr>
              <a:t>compassione</a:t>
            </a: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per le vittime. Il suo ruolo comico è molto rimarcato, soprattutto nel banchetto macabro, in cui infrange la tensione dell’ambiente tragico e soprannaturale della scena. A lui spetta il racconto della fine di don Juan che chiude la peripezia drammatica (III, 26). </a:t>
            </a:r>
          </a:p>
          <a:p>
            <a:endParaRPr lang="it-IT" dirty="0"/>
          </a:p>
        </p:txBody>
      </p:sp>
    </p:spTree>
    <p:extLst>
      <p:ext uri="{BB962C8B-B14F-4D97-AF65-F5344CB8AC3E}">
        <p14:creationId xmlns:p14="http://schemas.microsoft.com/office/powerpoint/2010/main" val="180980977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A4FD-8353-4780-9D95-E3537A9016EB}"/>
              </a:ext>
            </a:extLst>
          </p:cNvPr>
          <p:cNvSpPr>
            <a:spLocks noGrp="1"/>
          </p:cNvSpPr>
          <p:nvPr>
            <p:ph type="title"/>
          </p:nvPr>
        </p:nvSpPr>
        <p:spPr>
          <a:xfrm>
            <a:off x="677334" y="609600"/>
            <a:ext cx="8596668" cy="748683"/>
          </a:xfrm>
        </p:spPr>
        <p:txBody>
          <a:bodyPr/>
          <a:lstStyle/>
          <a:p>
            <a:r>
              <a:rPr lang="it-IT" dirty="0"/>
              <a:t>Gli altri personaggi</a:t>
            </a:r>
          </a:p>
        </p:txBody>
      </p:sp>
      <p:sp>
        <p:nvSpPr>
          <p:cNvPr id="3" name="Segnaposto contenuto 2">
            <a:extLst>
              <a:ext uri="{FF2B5EF4-FFF2-40B4-BE49-F238E27FC236}">
                <a16:creationId xmlns:a16="http://schemas.microsoft.com/office/drawing/2014/main" id="{B6D08013-891D-41EB-9521-6F8D3FBFA2B1}"/>
              </a:ext>
            </a:extLst>
          </p:cNvPr>
          <p:cNvSpPr>
            <a:spLocks noGrp="1"/>
          </p:cNvSpPr>
          <p:nvPr>
            <p:ph idx="1"/>
          </p:nvPr>
        </p:nvSpPr>
        <p:spPr>
          <a:xfrm>
            <a:off x="677334" y="1420427"/>
            <a:ext cx="8596668" cy="4620935"/>
          </a:xfrm>
        </p:spPr>
        <p:txBody>
          <a:bodyPr/>
          <a:lstStyle/>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L’importanza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criado-gracioso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si rivela nella sua entità scenica: appare in tutte le scene che precedono la seduzione (l’unica eccezione è quella di Napoli, dove assistiamo direttamente alla fuga) e in quelle con la Statua. </a:t>
            </a:r>
          </a:p>
          <a:p>
            <a:pPr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Risulta molto interessante anche la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presentazione</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di questo personaggio, dato che in questa opera fa un discorso proprio, non dipende dalle parole del suo signore ed è il primo interlocutore della prossima vittima di don Juan, </a:t>
            </a:r>
            <a:r>
              <a:rPr lang="it-IT" sz="2000" dirty="0" err="1">
                <a:latin typeface="Times New Roman" panose="02020603050405020304" pitchFamily="18" charset="0"/>
                <a:ea typeface="Calibri" panose="020F0502020204030204" pitchFamily="34" charset="0"/>
                <a:cs typeface="Times New Roman" panose="02020603050405020304" pitchFamily="18" charset="0"/>
              </a:rPr>
              <a:t>Tisbea</a:t>
            </a:r>
            <a:r>
              <a:rPr lang="it-IT" sz="2000" dirty="0">
                <a:latin typeface="Times New Roman" panose="02020603050405020304" pitchFamily="18" charset="0"/>
                <a:ea typeface="Calibri" panose="020F0502020204030204" pitchFamily="34" charset="0"/>
                <a:cs typeface="Times New Roman" panose="02020603050405020304" pitchFamily="18" charset="0"/>
              </a:rPr>
              <a:t> (I, 11).</a:t>
            </a:r>
            <a:endParaRPr lang="it-IT"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0" algn="just">
              <a:lnSpc>
                <a:spcPct val="107000"/>
              </a:lnSpc>
              <a:buNone/>
            </a:pPr>
            <a:r>
              <a:rPr lang="it-IT" sz="2000" dirty="0" err="1">
                <a:effectLst/>
                <a:latin typeface="Times New Roman" panose="02020603050405020304" pitchFamily="18" charset="0"/>
                <a:ea typeface="Calibri" panose="020F0502020204030204" pitchFamily="34" charset="0"/>
                <a:cs typeface="Times New Roman" panose="02020603050405020304" pitchFamily="18" charset="0"/>
              </a:rPr>
              <a:t>Catalinón</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rappresenta una </a:t>
            </a:r>
            <a:r>
              <a:rPr lang="it-IT" sz="2000" b="1" dirty="0">
                <a:effectLst/>
                <a:latin typeface="Times New Roman" panose="02020603050405020304" pitchFamily="18" charset="0"/>
                <a:ea typeface="Calibri" panose="020F0502020204030204" pitchFamily="34" charset="0"/>
                <a:cs typeface="Times New Roman" panose="02020603050405020304" pitchFamily="18" charset="0"/>
              </a:rPr>
              <a:t>funzione mitica</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da cui deriva la persistenza della sua presenza anche nelle versioni successive: da un lato, svolge la funzione del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gracioso</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con il suo repertorio di espressioni scherzose etc.; dall’altro, ubbidisce al proprio padrone, ma ne disapprova la condotta e i valori negativi, ma il suo status di servo gli impedisce di andare oltre.</a:t>
            </a:r>
          </a:p>
          <a:p>
            <a:endParaRPr lang="it-IT" dirty="0"/>
          </a:p>
        </p:txBody>
      </p:sp>
    </p:spTree>
    <p:extLst>
      <p:ext uri="{BB962C8B-B14F-4D97-AF65-F5344CB8AC3E}">
        <p14:creationId xmlns:p14="http://schemas.microsoft.com/office/powerpoint/2010/main" val="218644723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EFA4FD-8353-4780-9D95-E3537A9016EB}"/>
              </a:ext>
            </a:extLst>
          </p:cNvPr>
          <p:cNvSpPr>
            <a:spLocks noGrp="1"/>
          </p:cNvSpPr>
          <p:nvPr>
            <p:ph type="title"/>
          </p:nvPr>
        </p:nvSpPr>
        <p:spPr>
          <a:xfrm>
            <a:off x="677334" y="609600"/>
            <a:ext cx="8596668" cy="748683"/>
          </a:xfrm>
        </p:spPr>
        <p:txBody>
          <a:bodyPr/>
          <a:lstStyle/>
          <a:p>
            <a:r>
              <a:rPr lang="it-IT" dirty="0"/>
              <a:t>Gli altri personaggi</a:t>
            </a:r>
          </a:p>
        </p:txBody>
      </p:sp>
      <p:sp>
        <p:nvSpPr>
          <p:cNvPr id="3" name="Segnaposto contenuto 2">
            <a:extLst>
              <a:ext uri="{FF2B5EF4-FFF2-40B4-BE49-F238E27FC236}">
                <a16:creationId xmlns:a16="http://schemas.microsoft.com/office/drawing/2014/main" id="{B6D08013-891D-41EB-9521-6F8D3FBFA2B1}"/>
              </a:ext>
            </a:extLst>
          </p:cNvPr>
          <p:cNvSpPr>
            <a:spLocks noGrp="1"/>
          </p:cNvSpPr>
          <p:nvPr>
            <p:ph idx="1"/>
          </p:nvPr>
        </p:nvSpPr>
        <p:spPr>
          <a:xfrm>
            <a:off x="677334" y="1420427"/>
            <a:ext cx="8596668" cy="4620935"/>
          </a:xfrm>
        </p:spPr>
        <p:txBody>
          <a:bodyPr>
            <a:normAutofit fontScale="92500" lnSpcReduction="10000"/>
          </a:bodyPr>
          <a:lstStyle/>
          <a:p>
            <a:pPr marL="0" indent="0" algn="just">
              <a:spcBef>
                <a:spcPts val="0"/>
              </a:spcBef>
              <a:buNone/>
            </a:pPr>
            <a:r>
              <a:rPr lang="it-IT" sz="2000" dirty="0">
                <a:latin typeface="Times New Roman" panose="02020603050405020304" pitchFamily="18" charset="0"/>
                <a:cs typeface="Times New Roman" panose="02020603050405020304" pitchFamily="18" charset="0"/>
              </a:rPr>
              <a:t>Il </a:t>
            </a:r>
            <a:r>
              <a:rPr lang="it-IT" sz="2000" b="1" dirty="0" err="1">
                <a:latin typeface="Times New Roman" panose="02020603050405020304" pitchFamily="18" charset="0"/>
                <a:cs typeface="Times New Roman" panose="02020603050405020304" pitchFamily="18" charset="0"/>
              </a:rPr>
              <a:t>Comedador</a:t>
            </a:r>
            <a:r>
              <a:rPr lang="it-IT" sz="2000" dirty="0">
                <a:latin typeface="Times New Roman" panose="02020603050405020304" pitchFamily="18" charset="0"/>
                <a:cs typeface="Times New Roman" panose="02020603050405020304" pitchFamily="18" charset="0"/>
              </a:rPr>
              <a:t>, come si accennava, non è propriamente un personaggio, ma una “</a:t>
            </a:r>
            <a:r>
              <a:rPr lang="it-IT" sz="2000" b="1" dirty="0">
                <a:latin typeface="Times New Roman" panose="02020603050405020304" pitchFamily="18" charset="0"/>
                <a:cs typeface="Times New Roman" panose="02020603050405020304" pitchFamily="18" charset="0"/>
              </a:rPr>
              <a:t>figura</a:t>
            </a:r>
            <a:r>
              <a:rPr lang="it-IT" sz="2000" dirty="0">
                <a:latin typeface="Times New Roman" panose="02020603050405020304" pitchFamily="18" charset="0"/>
                <a:cs typeface="Times New Roman" panose="02020603050405020304" pitchFamily="18" charset="0"/>
              </a:rPr>
              <a:t>”: è il padre, ma anche l’</a:t>
            </a:r>
            <a:r>
              <a:rPr lang="it-IT" sz="2000" b="1" dirty="0">
                <a:latin typeface="Times New Roman" panose="02020603050405020304" pitchFamily="18" charset="0"/>
                <a:cs typeface="Times New Roman" panose="02020603050405020304" pitchFamily="18" charset="0"/>
              </a:rPr>
              <a:t>incarnazione della Pietra </a:t>
            </a:r>
            <a:r>
              <a:rPr lang="it-IT" sz="2000" dirty="0">
                <a:latin typeface="Times New Roman" panose="02020603050405020304" pitchFamily="18" charset="0"/>
                <a:cs typeface="Times New Roman" panose="02020603050405020304" pitchFamily="18" charset="0"/>
              </a:rPr>
              <a:t>(=pietra della chiesa). Nel testo modificato, gli viene concesso molto spazio per la descrizione di </a:t>
            </a:r>
            <a:r>
              <a:rPr lang="it-IT" sz="2000" b="1" dirty="0">
                <a:latin typeface="Times New Roman" panose="02020603050405020304" pitchFamily="18" charset="0"/>
                <a:cs typeface="Times New Roman" panose="02020603050405020304" pitchFamily="18" charset="0"/>
              </a:rPr>
              <a:t>Lisbona</a:t>
            </a:r>
            <a:r>
              <a:rPr lang="it-IT" sz="2000" dirty="0">
                <a:latin typeface="Times New Roman" panose="02020603050405020304" pitchFamily="18" charset="0"/>
                <a:cs typeface="Times New Roman" panose="02020603050405020304" pitchFamily="18" charset="0"/>
              </a:rPr>
              <a:t>, in cui non risparmia numerosi riferimenti a chiese o conventi, trasformandosi quasi in ambasciatore di un ordine religioso, come è opportuno per un </a:t>
            </a:r>
            <a:r>
              <a:rPr lang="it-IT" sz="2000" dirty="0" err="1">
                <a:latin typeface="Times New Roman" panose="02020603050405020304" pitchFamily="18" charset="0"/>
                <a:cs typeface="Times New Roman" panose="02020603050405020304" pitchFamily="18" charset="0"/>
              </a:rPr>
              <a:t>Comendador</a:t>
            </a:r>
            <a:r>
              <a:rPr lang="it-IT" sz="2000" dirty="0">
                <a:latin typeface="Times New Roman" panose="02020603050405020304" pitchFamily="18" charset="0"/>
                <a:cs typeface="Times New Roman" panose="02020603050405020304" pitchFamily="18" charset="0"/>
              </a:rPr>
              <a:t> de Calatrava (I, 14). Non sappiamo nulla su di lui, se non della sua funzione di “</a:t>
            </a:r>
            <a:r>
              <a:rPr lang="it-IT" sz="2000" dirty="0" err="1">
                <a:latin typeface="Times New Roman" panose="02020603050405020304" pitchFamily="18" charset="0"/>
                <a:cs typeface="Times New Roman" panose="02020603050405020304" pitchFamily="18" charset="0"/>
              </a:rPr>
              <a:t>conector</a:t>
            </a:r>
            <a:r>
              <a:rPr lang="it-IT" sz="2000" dirty="0">
                <a:latin typeface="Times New Roman" panose="02020603050405020304" pitchFamily="18" charset="0"/>
                <a:cs typeface="Times New Roman" panose="02020603050405020304" pitchFamily="18" charset="0"/>
              </a:rPr>
              <a:t> de </a:t>
            </a:r>
            <a:r>
              <a:rPr lang="it-IT" sz="2000" dirty="0" err="1">
                <a:latin typeface="Times New Roman" panose="02020603050405020304" pitchFamily="18" charset="0"/>
                <a:cs typeface="Times New Roman" panose="02020603050405020304" pitchFamily="18" charset="0"/>
              </a:rPr>
              <a:t>dos</a:t>
            </a:r>
            <a:r>
              <a:rPr lang="it-IT" sz="2000" dirty="0">
                <a:latin typeface="Times New Roman" panose="02020603050405020304" pitchFamily="18" charset="0"/>
                <a:cs typeface="Times New Roman" panose="02020603050405020304" pitchFamily="18" charset="0"/>
              </a:rPr>
              <a:t> </a:t>
            </a:r>
            <a:r>
              <a:rPr lang="it-IT" sz="2000" dirty="0" err="1">
                <a:latin typeface="Times New Roman" panose="02020603050405020304" pitchFamily="18" charset="0"/>
                <a:cs typeface="Times New Roman" panose="02020603050405020304" pitchFamily="18" charset="0"/>
              </a:rPr>
              <a:t>mundos</a:t>
            </a:r>
            <a:r>
              <a:rPr lang="it-IT" sz="2000" dirty="0">
                <a:latin typeface="Times New Roman" panose="02020603050405020304" pitchFamily="18" charset="0"/>
                <a:cs typeface="Times New Roman" panose="02020603050405020304" pitchFamily="18" charset="0"/>
              </a:rPr>
              <a:t>”: il potere politico e quello religioso. Nel momento della sua morte allude al grave peso che incombe su don Juan: tradimento e omicidio. Una </a:t>
            </a:r>
            <a:r>
              <a:rPr lang="it-IT" sz="2000" i="1" dirty="0" err="1">
                <a:latin typeface="Times New Roman" panose="02020603050405020304" pitchFamily="18" charset="0"/>
                <a:cs typeface="Times New Roman" panose="02020603050405020304" pitchFamily="18" charset="0"/>
              </a:rPr>
              <a:t>acotación</a:t>
            </a:r>
            <a:r>
              <a:rPr lang="it-IT" sz="2000" dirty="0">
                <a:latin typeface="Times New Roman" panose="02020603050405020304" pitchFamily="18" charset="0"/>
                <a:cs typeface="Times New Roman" panose="02020603050405020304" pitchFamily="18" charset="0"/>
              </a:rPr>
              <a:t> che lo introduce nel III atto ce lo mostra come inviato dell’aldilà: </a:t>
            </a:r>
          </a:p>
          <a:p>
            <a:pPr marL="0" indent="0" algn="just">
              <a:spcBef>
                <a:spcPts val="0"/>
              </a:spcBef>
              <a:buNone/>
            </a:pPr>
            <a:endParaRPr lang="it-IT" sz="2000" dirty="0">
              <a:latin typeface="Times New Roman" panose="02020603050405020304" pitchFamily="18" charset="0"/>
              <a:cs typeface="Times New Roman" panose="02020603050405020304" pitchFamily="18" charset="0"/>
            </a:endParaRPr>
          </a:p>
          <a:p>
            <a:pPr marL="0" indent="0" algn="just">
              <a:spcBef>
                <a:spcPts val="0"/>
              </a:spcBef>
              <a:buNone/>
            </a:pPr>
            <a:r>
              <a:rPr lang="it-IT" dirty="0">
                <a:latin typeface="Times New Roman" panose="02020603050405020304" pitchFamily="18" charset="0"/>
                <a:cs typeface="Times New Roman" panose="02020603050405020304" pitchFamily="18" charset="0"/>
              </a:rPr>
              <a:t>en la forma </a:t>
            </a:r>
            <a:r>
              <a:rPr lang="it-IT" dirty="0" err="1">
                <a:latin typeface="Times New Roman" panose="02020603050405020304" pitchFamily="18" charset="0"/>
                <a:cs typeface="Times New Roman" panose="02020603050405020304" pitchFamily="18" charset="0"/>
              </a:rPr>
              <a:t>que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estaba</a:t>
            </a:r>
            <a:r>
              <a:rPr lang="it-IT" dirty="0">
                <a:latin typeface="Times New Roman" panose="02020603050405020304" pitchFamily="18" charset="0"/>
                <a:cs typeface="Times New Roman" panose="02020603050405020304" pitchFamily="18" charset="0"/>
              </a:rPr>
              <a:t> en </a:t>
            </a:r>
            <a:r>
              <a:rPr lang="it-IT" dirty="0" err="1">
                <a:latin typeface="Times New Roman" panose="02020603050405020304" pitchFamily="18" charset="0"/>
                <a:cs typeface="Times New Roman" panose="02020603050405020304" pitchFamily="18" charset="0"/>
              </a:rPr>
              <a:t>el</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sepulcro</a:t>
            </a:r>
            <a:r>
              <a:rPr lang="it-IT" dirty="0">
                <a:latin typeface="Times New Roman" panose="02020603050405020304" pitchFamily="18" charset="0"/>
                <a:cs typeface="Times New Roman" panose="02020603050405020304" pitchFamily="18" charset="0"/>
              </a:rPr>
              <a:t>… con </a:t>
            </a:r>
            <a:r>
              <a:rPr lang="it-IT" dirty="0" err="1">
                <a:latin typeface="Times New Roman" panose="02020603050405020304" pitchFamily="18" charset="0"/>
                <a:cs typeface="Times New Roman" panose="02020603050405020304" pitchFamily="18" charset="0"/>
              </a:rPr>
              <a:t>pasos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menudos</a:t>
            </a:r>
            <a:r>
              <a:rPr lang="it-IT" dirty="0">
                <a:latin typeface="Times New Roman" panose="02020603050405020304" pitchFamily="18" charset="0"/>
                <a:cs typeface="Times New Roman" panose="02020603050405020304" pitchFamily="18" charset="0"/>
              </a:rPr>
              <a:t>… paso, como cosa del </a:t>
            </a:r>
            <a:r>
              <a:rPr lang="it-IT" dirty="0" err="1">
                <a:latin typeface="Times New Roman" panose="02020603050405020304" pitchFamily="18" charset="0"/>
                <a:cs typeface="Times New Roman" panose="02020603050405020304" pitchFamily="18" charset="0"/>
              </a:rPr>
              <a:t>otro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mundo</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vase</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muy</a:t>
            </a:r>
            <a:r>
              <a:rPr lang="it-IT" dirty="0">
                <a:latin typeface="Times New Roman" panose="02020603050405020304" pitchFamily="18" charset="0"/>
                <a:cs typeface="Times New Roman" panose="02020603050405020304" pitchFamily="18" charset="0"/>
              </a:rPr>
              <a:t> poco a poco, mirando a don Juan</a:t>
            </a:r>
            <a:r>
              <a:rPr lang="it-IT" sz="2000" dirty="0">
                <a:latin typeface="Times New Roman" panose="02020603050405020304" pitchFamily="18" charset="0"/>
                <a:cs typeface="Times New Roman" panose="02020603050405020304" pitchFamily="18" charset="0"/>
              </a:rPr>
              <a:t>.</a:t>
            </a:r>
          </a:p>
          <a:p>
            <a:pPr marL="0" indent="0" algn="just">
              <a:spcBef>
                <a:spcPts val="0"/>
              </a:spcBef>
              <a:buNone/>
            </a:pPr>
            <a:endParaRPr lang="it-IT" sz="2000" dirty="0">
              <a:latin typeface="Times New Roman" panose="02020603050405020304" pitchFamily="18" charset="0"/>
              <a:cs typeface="Times New Roman" panose="02020603050405020304" pitchFamily="18" charset="0"/>
            </a:endParaRPr>
          </a:p>
          <a:p>
            <a:pPr marL="0" indent="0" algn="just">
              <a:spcBef>
                <a:spcPts val="0"/>
              </a:spcBef>
              <a:buNone/>
            </a:pPr>
            <a:r>
              <a:rPr lang="it-IT" sz="2000" dirty="0">
                <a:latin typeface="Times New Roman" panose="02020603050405020304" pitchFamily="18" charset="0"/>
                <a:cs typeface="Times New Roman" panose="02020603050405020304" pitchFamily="18" charset="0"/>
              </a:rPr>
              <a:t>La lentezza, la solennità, lo sguardo fisso e il gesto finale della mano sono tracce di questa presenza d’oltretomba, una figura terribile senza la quale don Juan non avrebbe avuto il suo “</a:t>
            </a:r>
            <a:r>
              <a:rPr lang="it-IT" sz="2000" dirty="0" err="1">
                <a:latin typeface="Times New Roman" panose="02020603050405020304" pitchFamily="18" charset="0"/>
                <a:cs typeface="Times New Roman" panose="02020603050405020304" pitchFamily="18" charset="0"/>
              </a:rPr>
              <a:t>oponente</a:t>
            </a:r>
            <a:r>
              <a:rPr lang="it-IT" sz="2000" dirty="0">
                <a:latin typeface="Times New Roman" panose="02020603050405020304" pitchFamily="18" charset="0"/>
                <a:cs typeface="Times New Roman" panose="02020603050405020304" pitchFamily="18" charset="0"/>
              </a:rPr>
              <a:t>” scenico.</a:t>
            </a:r>
          </a:p>
          <a:p>
            <a:pPr marL="0" indent="0">
              <a:buNone/>
            </a:pPr>
            <a:endParaRPr lang="it-IT" dirty="0"/>
          </a:p>
          <a:p>
            <a:pPr marL="0" indent="0">
              <a:buNone/>
            </a:pPr>
            <a:endParaRPr lang="it-IT" dirty="0"/>
          </a:p>
          <a:p>
            <a:endParaRPr lang="it-IT" dirty="0"/>
          </a:p>
        </p:txBody>
      </p:sp>
    </p:spTree>
    <p:extLst>
      <p:ext uri="{BB962C8B-B14F-4D97-AF65-F5344CB8AC3E}">
        <p14:creationId xmlns:p14="http://schemas.microsoft.com/office/powerpoint/2010/main" val="384241273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6D08013-891D-41EB-9521-6F8D3FBFA2B1}"/>
              </a:ext>
            </a:extLst>
          </p:cNvPr>
          <p:cNvSpPr>
            <a:spLocks noGrp="1"/>
          </p:cNvSpPr>
          <p:nvPr>
            <p:ph idx="1"/>
          </p:nvPr>
        </p:nvSpPr>
        <p:spPr>
          <a:xfrm>
            <a:off x="677334" y="985421"/>
            <a:ext cx="8596668" cy="5055941"/>
          </a:xfrm>
        </p:spPr>
        <p:txBody>
          <a:bodyPr>
            <a:normAutofit/>
          </a:bodyPr>
          <a:lstStyle/>
          <a:p>
            <a:pPr marL="0" indent="0" algn="just">
              <a:lnSpc>
                <a:spcPct val="107000"/>
              </a:lnSpc>
              <a:buNone/>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Nonostante le imperfezioni strutturali e le irregolarità dovute alla trasmissione, </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El </a:t>
            </a:r>
            <a:r>
              <a:rPr lang="it-IT" sz="20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000" i="1" dirty="0">
                <a:effectLst/>
                <a:latin typeface="Times New Roman" panose="02020603050405020304" pitchFamily="18" charset="0"/>
                <a:ea typeface="Calibri" panose="020F0502020204030204" pitchFamily="34" charset="0"/>
                <a:cs typeface="Times New Roman" panose="02020603050405020304" pitchFamily="18" charset="0"/>
              </a:rPr>
              <a:t>…</a:t>
            </a: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 rimane uno dei capolavori del teatro spagnolo. Con esso prende forma definitiva un mito appassionante che è sopravvissuto in mille varianti e versioni diverse. Ciò che attrae dell’opera di Tirso è il fatto che si stabilisce una strana comunicazione tra lo spettatore e il protagonista nel quale si mescolano simpatia e repulsione. </a:t>
            </a:r>
          </a:p>
          <a:p>
            <a:pPr marL="0" indent="0" algn="just">
              <a:buNone/>
            </a:pPr>
            <a:r>
              <a:rPr lang="it-IT" sz="2000" dirty="0">
                <a:effectLst/>
              </a:rPr>
              <a:t>	</a:t>
            </a:r>
            <a:r>
              <a:rPr lang="it-IT" sz="2000" dirty="0">
                <a:effectLst/>
                <a:latin typeface="Times New Roman" panose="02020603050405020304" pitchFamily="18" charset="0"/>
                <a:ea typeface="Calibri" panose="020F0502020204030204" pitchFamily="34" charset="0"/>
              </a:rPr>
              <a:t>Il significato ultimo della </a:t>
            </a:r>
            <a:r>
              <a:rPr lang="it-IT" sz="2000" i="1" dirty="0" err="1">
                <a:effectLst/>
                <a:latin typeface="Times New Roman" panose="02020603050405020304" pitchFamily="18" charset="0"/>
                <a:ea typeface="Calibri" panose="020F0502020204030204" pitchFamily="34" charset="0"/>
              </a:rPr>
              <a:t>pieza</a:t>
            </a:r>
            <a:r>
              <a:rPr lang="it-IT" sz="2000" i="1" dirty="0">
                <a:effectLst/>
                <a:latin typeface="Times New Roman" panose="02020603050405020304" pitchFamily="18" charset="0"/>
                <a:ea typeface="Calibri" panose="020F0502020204030204" pitchFamily="34" charset="0"/>
              </a:rPr>
              <a:t> </a:t>
            </a:r>
            <a:r>
              <a:rPr lang="it-IT" sz="2000" dirty="0">
                <a:effectLst/>
                <a:latin typeface="Times New Roman" panose="02020603050405020304" pitchFamily="18" charset="0"/>
                <a:ea typeface="Calibri" panose="020F0502020204030204" pitchFamily="34" charset="0"/>
              </a:rPr>
              <a:t>è </a:t>
            </a:r>
            <a:r>
              <a:rPr lang="it-IT" sz="2000" b="1" dirty="0">
                <a:effectLst/>
                <a:latin typeface="Times New Roman" panose="02020603050405020304" pitchFamily="18" charset="0"/>
                <a:ea typeface="Calibri" panose="020F0502020204030204" pitchFamily="34" charset="0"/>
              </a:rPr>
              <a:t>teologico e morale</a:t>
            </a:r>
            <a:r>
              <a:rPr lang="it-IT" sz="2000" dirty="0">
                <a:effectLst/>
                <a:latin typeface="Times New Roman" panose="02020603050405020304" pitchFamily="18" charset="0"/>
                <a:ea typeface="Calibri" panose="020F0502020204030204" pitchFamily="34" charset="0"/>
              </a:rPr>
              <a:t>. In un certo senso, si tratta di un’opera di tesi nella quale il drammaturgo vuole avvertire i mortali eccessivamente fiduciosi che “</a:t>
            </a:r>
            <a:r>
              <a:rPr lang="it-IT" sz="2000" b="1" dirty="0">
                <a:effectLst/>
                <a:latin typeface="Times New Roman" panose="02020603050405020304" pitchFamily="18" charset="0"/>
                <a:ea typeface="Calibri" panose="020F0502020204030204" pitchFamily="34" charset="0"/>
              </a:rPr>
              <a:t>no </a:t>
            </a:r>
            <a:r>
              <a:rPr lang="it-IT" sz="2000" b="1" dirty="0" err="1">
                <a:effectLst/>
                <a:latin typeface="Times New Roman" panose="02020603050405020304" pitchFamily="18" charset="0"/>
                <a:ea typeface="Calibri" panose="020F0502020204030204" pitchFamily="34" charset="0"/>
              </a:rPr>
              <a:t>hay</a:t>
            </a:r>
            <a:r>
              <a:rPr lang="it-IT" sz="2000" b="1" dirty="0">
                <a:effectLst/>
                <a:latin typeface="Times New Roman" panose="02020603050405020304" pitchFamily="18" charset="0"/>
                <a:ea typeface="Calibri" panose="020F0502020204030204" pitchFamily="34" charset="0"/>
              </a:rPr>
              <a:t> </a:t>
            </a:r>
            <a:r>
              <a:rPr lang="it-IT" sz="2000" b="1" dirty="0" err="1">
                <a:effectLst/>
                <a:latin typeface="Times New Roman" panose="02020603050405020304" pitchFamily="18" charset="0"/>
                <a:ea typeface="Calibri" panose="020F0502020204030204" pitchFamily="34" charset="0"/>
              </a:rPr>
              <a:t>plazo</a:t>
            </a:r>
            <a:r>
              <a:rPr lang="it-IT" sz="2000" b="1" dirty="0">
                <a:effectLst/>
                <a:latin typeface="Times New Roman" panose="02020603050405020304" pitchFamily="18" charset="0"/>
                <a:ea typeface="Calibri" panose="020F0502020204030204" pitchFamily="34" charset="0"/>
              </a:rPr>
              <a:t> </a:t>
            </a:r>
            <a:r>
              <a:rPr lang="it-IT" sz="2000" b="1" dirty="0" err="1">
                <a:effectLst/>
                <a:latin typeface="Times New Roman" panose="02020603050405020304" pitchFamily="18" charset="0"/>
                <a:ea typeface="Calibri" panose="020F0502020204030204" pitchFamily="34" charset="0"/>
              </a:rPr>
              <a:t>que</a:t>
            </a:r>
            <a:r>
              <a:rPr lang="it-IT" sz="2000" b="1" dirty="0">
                <a:effectLst/>
                <a:latin typeface="Times New Roman" panose="02020603050405020304" pitchFamily="18" charset="0"/>
                <a:ea typeface="Calibri" panose="020F0502020204030204" pitchFamily="34" charset="0"/>
              </a:rPr>
              <a:t> no se </a:t>
            </a:r>
            <a:r>
              <a:rPr lang="it-IT" sz="2000" b="1" dirty="0" err="1">
                <a:effectLst/>
                <a:latin typeface="Times New Roman" panose="02020603050405020304" pitchFamily="18" charset="0"/>
                <a:ea typeface="Calibri" panose="020F0502020204030204" pitchFamily="34" charset="0"/>
              </a:rPr>
              <a:t>cumpla</a:t>
            </a:r>
            <a:r>
              <a:rPr lang="it-IT" sz="2000" b="1" dirty="0">
                <a:effectLst/>
                <a:latin typeface="Times New Roman" panose="02020603050405020304" pitchFamily="18" charset="0"/>
                <a:ea typeface="Calibri" panose="020F0502020204030204" pitchFamily="34" charset="0"/>
              </a:rPr>
              <a:t> / ni </a:t>
            </a:r>
            <a:r>
              <a:rPr lang="it-IT" sz="2000" b="1" dirty="0" err="1">
                <a:effectLst/>
                <a:latin typeface="Times New Roman" panose="02020603050405020304" pitchFamily="18" charset="0"/>
                <a:ea typeface="Calibri" panose="020F0502020204030204" pitchFamily="34" charset="0"/>
              </a:rPr>
              <a:t>deuda</a:t>
            </a:r>
            <a:r>
              <a:rPr lang="it-IT" sz="2000" b="1" dirty="0">
                <a:effectLst/>
                <a:latin typeface="Times New Roman" panose="02020603050405020304" pitchFamily="18" charset="0"/>
                <a:ea typeface="Calibri" panose="020F0502020204030204" pitchFamily="34" charset="0"/>
              </a:rPr>
              <a:t> </a:t>
            </a:r>
            <a:r>
              <a:rPr lang="it-IT" sz="2000" b="1" dirty="0" err="1">
                <a:effectLst/>
                <a:latin typeface="Times New Roman" panose="02020603050405020304" pitchFamily="18" charset="0"/>
                <a:ea typeface="Calibri" panose="020F0502020204030204" pitchFamily="34" charset="0"/>
              </a:rPr>
              <a:t>que</a:t>
            </a:r>
            <a:r>
              <a:rPr lang="it-IT" sz="2000" b="1" dirty="0">
                <a:effectLst/>
                <a:latin typeface="Times New Roman" panose="02020603050405020304" pitchFamily="18" charset="0"/>
                <a:ea typeface="Calibri" panose="020F0502020204030204" pitchFamily="34" charset="0"/>
              </a:rPr>
              <a:t> no se </a:t>
            </a:r>
            <a:r>
              <a:rPr lang="it-IT" sz="2000" b="1" dirty="0" err="1">
                <a:effectLst/>
                <a:latin typeface="Times New Roman" panose="02020603050405020304" pitchFamily="18" charset="0"/>
                <a:ea typeface="Calibri" panose="020F0502020204030204" pitchFamily="34" charset="0"/>
              </a:rPr>
              <a:t>pague</a:t>
            </a:r>
            <a:r>
              <a:rPr lang="it-IT" sz="2000" dirty="0">
                <a:effectLst/>
                <a:latin typeface="Times New Roman" panose="02020603050405020304" pitchFamily="18" charset="0"/>
                <a:ea typeface="Calibri" panose="020F0502020204030204" pitchFamily="34" charset="0"/>
              </a:rPr>
              <a:t>”. Il protagonista è un essere che calpesta, inganna e schernisce il prossimo. Sembra che non esista nessuno che possa frenare il suo potere sulla terra, ma l’immunità che gli offre una società corrotta si schianterà contro un potere superiore, quello divino. Il pagamento dei suoi misfatti lo riceve con la morte.</a:t>
            </a:r>
            <a:endParaRPr lang="it-IT" sz="2000" dirty="0"/>
          </a:p>
        </p:txBody>
      </p:sp>
    </p:spTree>
    <p:extLst>
      <p:ext uri="{BB962C8B-B14F-4D97-AF65-F5344CB8AC3E}">
        <p14:creationId xmlns:p14="http://schemas.microsoft.com/office/powerpoint/2010/main" val="377907476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4D7BFB6-30D9-4A85-9F1B-763367AB10C0}"/>
              </a:ext>
            </a:extLst>
          </p:cNvPr>
          <p:cNvSpPr>
            <a:spLocks noGrp="1"/>
          </p:cNvSpPr>
          <p:nvPr>
            <p:ph idx="1"/>
          </p:nvPr>
        </p:nvSpPr>
        <p:spPr>
          <a:xfrm>
            <a:off x="721722" y="994299"/>
            <a:ext cx="8596668" cy="4864633"/>
          </a:xfrm>
        </p:spPr>
        <p:txBody>
          <a:bodyPr>
            <a:normAutofit fontScale="92500" lnSpcReduction="20000"/>
          </a:bodyPr>
          <a:lstStyle/>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Il drammaturgo crea una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tensione verso il futuro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grazie ai continui ammonimenti, ma don Juan, che è puro presente, non vuole ascoltarle. Ciò che viene punito nel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non è la lussuria, debolezza molto umana, ma la </a:t>
            </a:r>
            <a:r>
              <a:rPr lang="it-IT" sz="2400" b="1" dirty="0">
                <a:effectLst/>
                <a:latin typeface="Times New Roman" panose="02020603050405020304" pitchFamily="18" charset="0"/>
                <a:ea typeface="Calibri" panose="020F0502020204030204" pitchFamily="34" charset="0"/>
                <a:cs typeface="Times New Roman" panose="02020603050405020304" pitchFamily="18" charset="0"/>
              </a:rPr>
              <a:t>superbia</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È un distruttore diabolico che si appoggia alle debolezze e illusioni degli altri. I suoi stratagemmi e trucchi non gli serviranno a nulla nell’ultimo duello. Tirso rimprovera al protagonista il disprezzo del confronto con la divinità nel momento della morte: “¿Tan largo me lo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fiais</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buNone/>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Potrebbe esser simbolo dell’individualismo che sfida l’ordine sociale, ne consegue quindi la sua eliminazione, ma è anche un soggetto che attacca la legge “creativa” di Dio, dato che si compiace della distruzione. Da ciò deriva l’intervento del soprannaturale che, attraverso la statua del commendatore, lo castiga. La morte del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burlador</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ristabilisce la giustizia poetica e permette di chiudere l’opera con una serie di matrimoni che riportano la normalità dopo il caos creato da don Juan. </a:t>
            </a:r>
          </a:p>
          <a:p>
            <a:pPr marL="0" indent="0">
              <a:buNone/>
            </a:pPr>
            <a:endParaRPr lang="it-IT" dirty="0"/>
          </a:p>
        </p:txBody>
      </p:sp>
    </p:spTree>
    <p:extLst>
      <p:ext uri="{BB962C8B-B14F-4D97-AF65-F5344CB8AC3E}">
        <p14:creationId xmlns:p14="http://schemas.microsoft.com/office/powerpoint/2010/main" val="798636038"/>
      </p:ext>
    </p:extLst>
  </p:cSld>
  <p:clrMapOvr>
    <a:masterClrMapping/>
  </p:clrMapOvr>
</p:sld>
</file>

<file path=ppt/theme/theme1.xml><?xml version="1.0" encoding="utf-8"?>
<a:theme xmlns:a="http://schemas.openxmlformats.org/drawingml/2006/main" name="Sfaccettatura">
  <a:themeElements>
    <a:clrScheme name="Rosso arancion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757</TotalTime>
  <Words>18105</Words>
  <Application>Microsoft Office PowerPoint</Application>
  <PresentationFormat>Widescreen</PresentationFormat>
  <Paragraphs>733</Paragraphs>
  <Slides>118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118</vt:i4>
      </vt:variant>
    </vt:vector>
  </HeadingPairs>
  <TitlesOfParts>
    <vt:vector size="125" baseType="lpstr">
      <vt:lpstr>Arial</vt:lpstr>
      <vt:lpstr>Calibri</vt:lpstr>
      <vt:lpstr>Times New Roman</vt:lpstr>
      <vt:lpstr>Trebuchet MS</vt:lpstr>
      <vt:lpstr>Wingdings</vt:lpstr>
      <vt:lpstr>Wingdings 3</vt:lpstr>
      <vt:lpstr>Sfaccettatura</vt:lpstr>
      <vt:lpstr>El burlador de Sevilla </vt:lpstr>
      <vt:lpstr>L’APPARIZIONE</vt:lpstr>
      <vt:lpstr>SINTESI</vt:lpstr>
      <vt:lpstr>SINTESI</vt:lpstr>
      <vt:lpstr>SINTESI</vt:lpstr>
      <vt:lpstr>SINTESI</vt:lpstr>
      <vt:lpstr>SINTESI</vt:lpstr>
      <vt:lpstr>Le fonti</vt:lpstr>
      <vt:lpstr>Le fonti</vt:lpstr>
      <vt:lpstr>Le fonti</vt:lpstr>
      <vt:lpstr>Le fonti</vt:lpstr>
      <vt:lpstr>STRUTTURA</vt:lpstr>
      <vt:lpstr>STRUTTURA</vt:lpstr>
      <vt:lpstr>STRUTTURA</vt:lpstr>
      <vt:lpstr>STRUTTURA</vt:lpstr>
      <vt:lpstr>STRUTTURA</vt:lpstr>
      <vt:lpstr>STRUTTURA</vt:lpstr>
      <vt:lpstr>STRUTTURA</vt:lpstr>
      <vt:lpstr>STRUTTURA</vt:lpstr>
      <vt:lpstr>STRUTTURA</vt:lpstr>
      <vt:lpstr>LA DRAMMATURGIA DELL’OPERA</vt:lpstr>
      <vt:lpstr>LA DRAMMATURGIA DELL’OPERA</vt:lpstr>
      <vt:lpstr>LA DRAMMATURGIA DELL’OPERA</vt:lpstr>
      <vt:lpstr>LA DRAMMATURGIA DELL’OPERA</vt:lpstr>
      <vt:lpstr>LA DRAMMATURGIA DELL’OPERA</vt:lpstr>
      <vt:lpstr>LA DRAMMATURGIA DELL’OPERA</vt:lpstr>
      <vt:lpstr>LA DRAMMATURGIA DELL’OPERA</vt:lpstr>
      <vt:lpstr>LA DRAMMATURGIA DELL’OPERA</vt:lpstr>
      <vt:lpstr>LA DRAMMATURGIA DELL’OPERA</vt:lpstr>
      <vt:lpstr>LA DRAMMATURGIA DELL’OPERA</vt:lpstr>
      <vt:lpstr>TIPOLOGIA DELLE SCENE</vt:lpstr>
      <vt:lpstr>TIPOLOGIA DELLE SCENE</vt:lpstr>
      <vt:lpstr>TIPOLOGIA DELLE SCENE</vt:lpstr>
      <vt:lpstr>TIPOLOGIA DELLE SCENE</vt:lpstr>
      <vt:lpstr>TIPOLOGIA DELLE SCENE</vt:lpstr>
      <vt:lpstr>TEORIE SULLA PERSONALITÀ DI DON JUAN  </vt:lpstr>
      <vt:lpstr>TEORIE SULLA PERSONALITÀ DI DON JUAN  </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Il don Juan di Tirso</vt:lpstr>
      <vt:lpstr>Don Juan: un errore di valutazione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Gli altri personaggi</vt:lpstr>
      <vt:lpstr>Gli altri personaggi</vt:lpstr>
      <vt:lpstr>Gli altri personaggi</vt:lpstr>
      <vt:lpstr>Gli altri personaggi</vt:lpstr>
      <vt:lpstr>Presentazione standard di PowerPoint</vt:lpstr>
      <vt:lpstr>Presentazione standard di PowerPoint</vt:lpstr>
      <vt:lpstr>Discendenza del burlador</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lpstr>La paternità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burlador de Sevilla </dc:title>
  <dc:creator>Ester Lidia Cicchetti</dc:creator>
  <cp:lastModifiedBy>Ester Lidia Cicchetti</cp:lastModifiedBy>
  <cp:revision>103</cp:revision>
  <dcterms:created xsi:type="dcterms:W3CDTF">2021-11-13T09:59:17Z</dcterms:created>
  <dcterms:modified xsi:type="dcterms:W3CDTF">2022-12-08T16:05:05Z</dcterms:modified>
</cp:coreProperties>
</file>