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3"/>
  </p:notesMasterIdLst>
  <p:handoutMasterIdLst>
    <p:handoutMasterId r:id="rId74"/>
  </p:handoutMasterIdLst>
  <p:sldIdLst>
    <p:sldId id="278" r:id="rId5"/>
    <p:sldId id="280" r:id="rId6"/>
    <p:sldId id="281" r:id="rId7"/>
    <p:sldId id="282" r:id="rId8"/>
    <p:sldId id="283" r:id="rId9"/>
    <p:sldId id="284" r:id="rId10"/>
    <p:sldId id="285" r:id="rId11"/>
    <p:sldId id="286" r:id="rId12"/>
    <p:sldId id="287" r:id="rId13"/>
    <p:sldId id="288" r:id="rId14"/>
    <p:sldId id="289" r:id="rId15"/>
    <p:sldId id="290" r:id="rId16"/>
    <p:sldId id="292" r:id="rId17"/>
    <p:sldId id="291" r:id="rId18"/>
    <p:sldId id="293" r:id="rId19"/>
    <p:sldId id="294" r:id="rId20"/>
    <p:sldId id="295" r:id="rId21"/>
    <p:sldId id="296" r:id="rId22"/>
    <p:sldId id="297" r:id="rId23"/>
    <p:sldId id="299" r:id="rId24"/>
    <p:sldId id="298"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6" r:id="rId41"/>
    <p:sldId id="315"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344" r:id="rId70"/>
    <p:sldId id="345" r:id="rId71"/>
    <p:sldId id="346" r:id="rId72"/>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89" d="100"/>
          <a:sy n="89" d="100"/>
        </p:scale>
        <p:origin x="3798"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1B6EC6-B3D5-463C-81D6-CFCB32E6316D}" type="datetime1">
              <a:rPr lang="it-IT" smtClean="0"/>
              <a:t>20/10/2022</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E3BC0E-9824-4C89-AFF3-76AD45D5EAD2}" type="slidenum">
              <a:rPr lang="it-IT" smtClean="0"/>
              <a:t>‹N›</a:t>
            </a:fld>
            <a:endParaRPr lang="it-IT" dirty="0"/>
          </a:p>
        </p:txBody>
      </p:sp>
    </p:spTree>
    <p:extLst>
      <p:ext uri="{BB962C8B-B14F-4D97-AF65-F5344CB8AC3E}">
        <p14:creationId xmlns:p14="http://schemas.microsoft.com/office/powerpoint/2010/main" val="3055788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C3BD83F-4E98-4492-9EEF-7E22B46C52B7}" type="datetime1">
              <a:rPr lang="it-IT" noProof="0" smtClean="0"/>
              <a:t>20/10/2022</a:t>
            </a:fld>
            <a:endParaRPr lang="it-IT" noProof="0"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E6DE88F-1F85-4A27-9D34-D74A50E7B0DA}" type="slidenum">
              <a:rPr lang="it-IT" noProof="0" smtClean="0"/>
              <a:t>‹N›</a:t>
            </a:fld>
            <a:endParaRPr lang="it-IT" noProof="0"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2E6DE88F-1F85-4A27-9D34-D74A50E7B0DA}" type="slidenum">
              <a:rPr lang="it-IT" smtClean="0"/>
              <a:t>1</a:t>
            </a:fld>
            <a:endParaRPr lang="it-IT" dirty="0"/>
          </a:p>
        </p:txBody>
      </p:sp>
    </p:spTree>
    <p:extLst>
      <p:ext uri="{BB962C8B-B14F-4D97-AF65-F5344CB8AC3E}">
        <p14:creationId xmlns:p14="http://schemas.microsoft.com/office/powerpoint/2010/main" val="195181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it-IT" noProof="0"/>
              <a:t>Fare clic per modificare lo stile del titolo dello schema</a:t>
            </a:r>
            <a:endParaRPr lang="it-IT" noProof="0" dirty="0"/>
          </a:p>
        </p:txBody>
      </p:sp>
      <p:sp>
        <p:nvSpPr>
          <p:cNvPr id="3" name="Sottotitolo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a:t>Fare clic per modificare lo stile del sottotitolo dello schema</a:t>
            </a:r>
            <a:endParaRPr lang="it-IT" noProof="0" dirty="0"/>
          </a:p>
        </p:txBody>
      </p:sp>
      <p:sp>
        <p:nvSpPr>
          <p:cNvPr id="4" name="Segnaposto data 3"/>
          <p:cNvSpPr>
            <a:spLocks noGrp="1"/>
          </p:cNvSpPr>
          <p:nvPr>
            <p:ph type="dt" sz="half" idx="10"/>
          </p:nvPr>
        </p:nvSpPr>
        <p:spPr/>
        <p:txBody>
          <a:bodyPr rtlCol="0"/>
          <a:lstStyle/>
          <a:p>
            <a:pPr rtl="0"/>
            <a:fld id="{3D430EA8-14E0-449E-BAE3-251675D71AE6}" type="datetime1">
              <a:rPr lang="it-IT" noProof="0" smtClean="0"/>
              <a:t>20/10/2022</a:t>
            </a:fld>
            <a:endParaRPr lang="it-IT" noProof="0"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6" name="Immagin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olo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it-IT" noProof="0"/>
              <a:t>Fare clic per modificare lo stile del titolo dello schema</a:t>
            </a:r>
            <a:endParaRPr lang="it-IT" noProof="0" dirty="0"/>
          </a:p>
        </p:txBody>
      </p:sp>
      <p:sp>
        <p:nvSpPr>
          <p:cNvPr id="3" name="Segnaposto immagine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4" name="Segnaposto testo 3"/>
          <p:cNvSpPr>
            <a:spLocks noGrp="1"/>
          </p:cNvSpPr>
          <p:nvPr>
            <p:ph type="body" sz="half" idx="2" hasCustomPrompt="1"/>
          </p:nvPr>
        </p:nvSpPr>
        <p:spPr>
          <a:xfrm>
            <a:off x="913795" y="5247728"/>
            <a:ext cx="10353762" cy="543472"/>
          </a:xfrm>
        </p:spPr>
        <p:txBody>
          <a:bodyPr rtlCol="0" anchor="t"/>
          <a:lstStyle>
            <a:lvl1pPr marL="0" indent="0" algn="ctr"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Fare clic per modificare gli stili del testo dello schema</a:t>
            </a:r>
          </a:p>
        </p:txBody>
      </p:sp>
      <p:sp>
        <p:nvSpPr>
          <p:cNvPr id="5" name="Segnaposto data 4"/>
          <p:cNvSpPr>
            <a:spLocks noGrp="1"/>
          </p:cNvSpPr>
          <p:nvPr>
            <p:ph type="dt" sz="half" idx="10"/>
          </p:nvPr>
        </p:nvSpPr>
        <p:spPr/>
        <p:txBody>
          <a:bodyPr rtlCol="0"/>
          <a:lstStyle/>
          <a:p>
            <a:pPr rtl="0"/>
            <a:fld id="{85F78D5D-AA22-4573-9291-14D0AF71C42B}" type="datetime1">
              <a:rPr lang="it-IT" noProof="0" smtClean="0"/>
              <a:t>20/10/2022</a:t>
            </a:fld>
            <a:endParaRPr lang="it-IT" noProof="0"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3795" y="608437"/>
            <a:ext cx="10353762" cy="3534344"/>
          </a:xfrm>
        </p:spPr>
        <p:txBody>
          <a:bodyPr rtlCol="0" anchor="ctr">
            <a:normAutofit/>
          </a:bodyPr>
          <a:lstStyle>
            <a:lvl1pPr>
              <a:defRPr sz="4000"/>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hasCustomPrompt="1"/>
          </p:nvPr>
        </p:nvSpPr>
        <p:spPr>
          <a:xfrm>
            <a:off x="913794" y="4295180"/>
            <a:ext cx="10353763" cy="1501826"/>
          </a:xfrm>
        </p:spPr>
        <p:txBody>
          <a:bodyPr rtlCol="0" anchor="ctr"/>
          <a:lstStyle>
            <a:lvl1pPr marL="0" indent="0" algn="ctr"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Fare clic per modificare gli stili del testo dello schema</a:t>
            </a:r>
          </a:p>
        </p:txBody>
      </p:sp>
      <p:sp>
        <p:nvSpPr>
          <p:cNvPr id="5" name="Segnaposto data 4"/>
          <p:cNvSpPr>
            <a:spLocks noGrp="1"/>
          </p:cNvSpPr>
          <p:nvPr>
            <p:ph type="dt" sz="half" idx="10"/>
          </p:nvPr>
        </p:nvSpPr>
        <p:spPr/>
        <p:txBody>
          <a:bodyPr rtlCol="0"/>
          <a:lstStyle/>
          <a:p>
            <a:pPr rtl="0"/>
            <a:fld id="{FC78ABFA-54CE-43CD-826A-3027CF279575}" type="datetime1">
              <a:rPr lang="it-IT" noProof="0" smtClean="0"/>
              <a:t>20/10/2022</a:t>
            </a:fld>
            <a:endParaRPr lang="it-IT" noProof="0"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446212" y="609600"/>
            <a:ext cx="9302752" cy="2992904"/>
          </a:xfrm>
        </p:spPr>
        <p:txBody>
          <a:bodyPr rtlCol="0" anchor="ctr">
            <a:normAutofit/>
          </a:bodyPr>
          <a:lstStyle>
            <a:lvl1pPr>
              <a:defRPr sz="3600"/>
            </a:lvl1pPr>
          </a:lstStyle>
          <a:p>
            <a:pPr rtl="0"/>
            <a:r>
              <a:rPr lang="it-IT" noProof="0"/>
              <a:t>Fare clic per modificare lo stile del titolo dello schema</a:t>
            </a:r>
            <a:endParaRPr lang="it-IT" noProof="0" dirty="0"/>
          </a:p>
        </p:txBody>
      </p:sp>
      <p:sp>
        <p:nvSpPr>
          <p:cNvPr id="12" name="Segnaposto testo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4" name="Segnaposto testo 3"/>
          <p:cNvSpPr>
            <a:spLocks noGrp="1"/>
          </p:cNvSpPr>
          <p:nvPr>
            <p:ph type="body" sz="half" idx="2" hasCustomPrompt="1"/>
          </p:nvPr>
        </p:nvSpPr>
        <p:spPr>
          <a:xfrm>
            <a:off x="913794" y="4304353"/>
            <a:ext cx="10353763" cy="1489496"/>
          </a:xfrm>
        </p:spPr>
        <p:txBody>
          <a:bodyPr rtlCol="0" anchor="ctr">
            <a:normAutofit/>
          </a:bodyPr>
          <a:lstStyle>
            <a:lvl1pPr marL="0" indent="0" algn="ctr"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Fare clic per modificare gli stili del testo dello schema</a:t>
            </a:r>
          </a:p>
        </p:txBody>
      </p:sp>
      <p:sp>
        <p:nvSpPr>
          <p:cNvPr id="5" name="Segnaposto data 4"/>
          <p:cNvSpPr>
            <a:spLocks noGrp="1"/>
          </p:cNvSpPr>
          <p:nvPr>
            <p:ph type="dt" sz="half" idx="10"/>
          </p:nvPr>
        </p:nvSpPr>
        <p:spPr/>
        <p:txBody>
          <a:bodyPr rtlCol="0"/>
          <a:lstStyle/>
          <a:p>
            <a:pPr rtl="0"/>
            <a:fld id="{E5BAB2A0-48BA-414C-9B57-A788F181FD55}" type="datetime1">
              <a:rPr lang="it-IT" noProof="0" smtClean="0"/>
              <a:t>20/10/2022</a:t>
            </a:fld>
            <a:endParaRPr lang="it-IT" noProof="0"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1" name="Casella di testo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it-IT" sz="8000" noProof="0" dirty="0">
                <a:solidFill>
                  <a:schemeClr val="tx1"/>
                </a:solidFill>
                <a:effectLst/>
              </a:rPr>
              <a:t>"</a:t>
            </a:r>
          </a:p>
        </p:txBody>
      </p:sp>
      <p:sp>
        <p:nvSpPr>
          <p:cNvPr id="13" name="Casella di testo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it-IT" sz="8000" noProof="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olo 1"/>
          <p:cNvSpPr>
            <a:spLocks noGrp="1"/>
          </p:cNvSpPr>
          <p:nvPr>
            <p:ph type="title"/>
          </p:nvPr>
        </p:nvSpPr>
        <p:spPr>
          <a:xfrm>
            <a:off x="913794" y="2126942"/>
            <a:ext cx="10353763" cy="2511835"/>
          </a:xfrm>
        </p:spPr>
        <p:txBody>
          <a:bodyPr rtlCol="0" anchor="b"/>
          <a:lstStyle>
            <a:lvl1pPr>
              <a:defRPr sz="3200"/>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hasCustomPrompt="1"/>
          </p:nvPr>
        </p:nvSpPr>
        <p:spPr>
          <a:xfrm>
            <a:off x="913784" y="4650556"/>
            <a:ext cx="10352199" cy="1140644"/>
          </a:xfrm>
        </p:spPr>
        <p:txBody>
          <a:bodyPr rtlCol="0" anchor="t"/>
          <a:lstStyle>
            <a:lvl1pPr marL="0" indent="0" algn="ctr"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Fare clic per modificare gli stili del testo dello schema</a:t>
            </a:r>
          </a:p>
        </p:txBody>
      </p:sp>
      <p:sp>
        <p:nvSpPr>
          <p:cNvPr id="5" name="Segnaposto data 4"/>
          <p:cNvSpPr>
            <a:spLocks noGrp="1"/>
          </p:cNvSpPr>
          <p:nvPr>
            <p:ph type="dt" sz="half" idx="10"/>
          </p:nvPr>
        </p:nvSpPr>
        <p:spPr/>
        <p:txBody>
          <a:bodyPr rtlCol="0"/>
          <a:lstStyle/>
          <a:p>
            <a:pPr rtl="0"/>
            <a:fld id="{00B63BDD-0DE4-44A9-968C-0F85F7310FF1}" type="datetime1">
              <a:rPr lang="it-IT" noProof="0" smtClean="0"/>
              <a:t>20/10/2022</a:t>
            </a:fld>
            <a:endParaRPr lang="it-IT" noProof="0"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olo 1"/>
          <p:cNvSpPr>
            <a:spLocks noGrp="1"/>
          </p:cNvSpPr>
          <p:nvPr>
            <p:ph type="title"/>
          </p:nvPr>
        </p:nvSpPr>
        <p:spPr>
          <a:xfrm>
            <a:off x="913795" y="609600"/>
            <a:ext cx="10353762" cy="970450"/>
          </a:xfrm>
        </p:spPr>
        <p:txBody>
          <a:bodyPr rtlCol="0"/>
          <a:lstStyle/>
          <a:p>
            <a:pPr rtl="0"/>
            <a:r>
              <a:rPr lang="it-IT" noProof="0"/>
              <a:t>Fare clic per modificare lo stile del titolo dello schema</a:t>
            </a:r>
            <a:endParaRPr lang="it-IT" noProof="0" dirty="0"/>
          </a:p>
        </p:txBody>
      </p:sp>
      <p:sp>
        <p:nvSpPr>
          <p:cNvPr id="7" name="Segnaposto testo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8" name="Segnaposto testo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9" name="Segnaposto testo 4"/>
          <p:cNvSpPr>
            <a:spLocks noGrp="1"/>
          </p:cNvSpPr>
          <p:nvPr>
            <p:ph type="body" sz="quarter" idx="3" hasCustomPrompt="1"/>
          </p:nvPr>
        </p:nvSpPr>
        <p:spPr>
          <a:xfrm>
            <a:off x="4446711" y="1885949"/>
            <a:ext cx="3300984" cy="764783"/>
          </a:xfrm>
        </p:spPr>
        <p:txBody>
          <a:bodyPr rtlCol="0" anchor="b">
            <a:noAutofit/>
          </a:bodyPr>
          <a:lstStyle>
            <a:lvl1pPr marL="0" indent="0" algn="ctr" rtl="0">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Fare clic per modificare gli stili del testo dello schema</a:t>
            </a:r>
          </a:p>
        </p:txBody>
      </p:sp>
      <p:sp>
        <p:nvSpPr>
          <p:cNvPr id="10" name="Segnaposto testo 3"/>
          <p:cNvSpPr>
            <a:spLocks noGrp="1"/>
          </p:cNvSpPr>
          <p:nvPr>
            <p:ph type="body" sz="half" idx="16" hasCustomPrompt="1"/>
          </p:nvPr>
        </p:nvSpPr>
        <p:spPr>
          <a:xfrm>
            <a:off x="4441435" y="2768112"/>
            <a:ext cx="3300984" cy="3023088"/>
          </a:xfrm>
        </p:spPr>
        <p:txBody>
          <a:bodyPr rtlCol="0" anchor="t">
            <a:normAutofit/>
          </a:bodyPr>
          <a:lstStyle>
            <a:lvl1pPr marL="0" indent="0" algn="ctr"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11" name="Segnaposto testo 4"/>
          <p:cNvSpPr>
            <a:spLocks noGrp="1"/>
          </p:cNvSpPr>
          <p:nvPr>
            <p:ph type="body" sz="quarter" idx="13" hasCustomPrompt="1"/>
          </p:nvPr>
        </p:nvSpPr>
        <p:spPr>
          <a:xfrm>
            <a:off x="7966572" y="1885950"/>
            <a:ext cx="3300984" cy="764782"/>
          </a:xfrm>
        </p:spPr>
        <p:txBody>
          <a:bodyPr rtlCol="0" anchor="b">
            <a:noAutofit/>
          </a:bodyPr>
          <a:lstStyle>
            <a:lvl1pPr marL="0" indent="0" algn="ctr" rtl="0">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Fare clic per modificare gli stili del testo dello schema</a:t>
            </a:r>
          </a:p>
        </p:txBody>
      </p:sp>
      <p:sp>
        <p:nvSpPr>
          <p:cNvPr id="12" name="Segnaposto testo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3" name="Segnaposto data 2"/>
          <p:cNvSpPr>
            <a:spLocks noGrp="1"/>
          </p:cNvSpPr>
          <p:nvPr>
            <p:ph type="dt" sz="half" idx="10"/>
          </p:nvPr>
        </p:nvSpPr>
        <p:spPr/>
        <p:txBody>
          <a:bodyPr rtlCol="0"/>
          <a:lstStyle/>
          <a:p>
            <a:pPr rtl="0"/>
            <a:fld id="{04E01353-0AF6-44A0-B56A-EC9948C56E05}" type="datetime1">
              <a:rPr lang="it-IT" noProof="0" smtClean="0"/>
              <a:t>20/10/2022</a:t>
            </a:fld>
            <a:endParaRPr lang="it-IT" noProof="0" dirty="0"/>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nna 3 immagini">
    <p:spTree>
      <p:nvGrpSpPr>
        <p:cNvPr id="1" name=""/>
        <p:cNvGrpSpPr/>
        <p:nvPr/>
      </p:nvGrpSpPr>
      <p:grpSpPr>
        <a:xfrm>
          <a:off x="0" y="0"/>
          <a:ext cx="0" cy="0"/>
          <a:chOff x="0" y="0"/>
          <a:chExt cx="0" cy="0"/>
        </a:xfrm>
      </p:grpSpPr>
      <p:pic>
        <p:nvPicPr>
          <p:cNvPr id="2" name="Immagin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Immagin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Immagin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olo 1"/>
          <p:cNvSpPr>
            <a:spLocks noGrp="1"/>
          </p:cNvSpPr>
          <p:nvPr>
            <p:ph type="title"/>
          </p:nvPr>
        </p:nvSpPr>
        <p:spPr>
          <a:xfrm>
            <a:off x="913794" y="609600"/>
            <a:ext cx="10353763" cy="970450"/>
          </a:xfrm>
        </p:spPr>
        <p:txBody>
          <a:bodyPr rtlCol="0"/>
          <a:lstStyle/>
          <a:p>
            <a:pPr rtl="0"/>
            <a:r>
              <a:rPr lang="it-IT" noProof="0"/>
              <a:t>Fare clic per modificare lo stile del titolo dello schema</a:t>
            </a:r>
            <a:endParaRPr lang="it-IT" noProof="0" dirty="0"/>
          </a:p>
        </p:txBody>
      </p:sp>
      <p:sp>
        <p:nvSpPr>
          <p:cNvPr id="19" name="Segnaposto testo 2"/>
          <p:cNvSpPr>
            <a:spLocks noGrp="1"/>
          </p:cNvSpPr>
          <p:nvPr>
            <p:ph type="body" idx="1"/>
          </p:nvPr>
        </p:nvSpPr>
        <p:spPr>
          <a:xfrm>
            <a:off x="913795"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20" name="Segnaposto immagine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endParaRPr lang="it-IT" noProof="0" dirty="0"/>
          </a:p>
        </p:txBody>
      </p:sp>
      <p:sp>
        <p:nvSpPr>
          <p:cNvPr id="21" name="Segnaposto testo 3"/>
          <p:cNvSpPr>
            <a:spLocks noGrp="1"/>
          </p:cNvSpPr>
          <p:nvPr>
            <p:ph type="body" sz="half" idx="18" hasCustomPrompt="1"/>
          </p:nvPr>
        </p:nvSpPr>
        <p:spPr>
          <a:xfrm>
            <a:off x="913795" y="4572443"/>
            <a:ext cx="3300984" cy="1218758"/>
          </a:xfrm>
        </p:spPr>
        <p:txBody>
          <a:bodyPr rtlCol="0" anchor="t">
            <a:normAutofit/>
          </a:bodyPr>
          <a:lstStyle>
            <a:lvl1pPr marL="0" indent="0" algn="ctr"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22" name="Segnaposto testo 4"/>
          <p:cNvSpPr>
            <a:spLocks noGrp="1"/>
          </p:cNvSpPr>
          <p:nvPr>
            <p:ph type="body" sz="quarter" idx="3" hasCustomPrompt="1"/>
          </p:nvPr>
        </p:nvSpPr>
        <p:spPr>
          <a:xfrm>
            <a:off x="4442788" y="3904106"/>
            <a:ext cx="3300984" cy="576262"/>
          </a:xfrm>
        </p:spPr>
        <p:txBody>
          <a:bodyPr rtlCol="0" anchor="b">
            <a:noAutofit/>
          </a:bodyPr>
          <a:lstStyle>
            <a:lvl1pPr marL="0" indent="0" algn="ctr" rtl="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Fare clic per modificare gli stili del testo dello schema</a:t>
            </a:r>
          </a:p>
        </p:txBody>
      </p:sp>
      <p:sp>
        <p:nvSpPr>
          <p:cNvPr id="23" name="Segnaposto immagine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endParaRPr lang="it-IT" noProof="0" dirty="0"/>
          </a:p>
        </p:txBody>
      </p:sp>
      <p:sp>
        <p:nvSpPr>
          <p:cNvPr id="24" name="Segnaposto testo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25" name="Segnaposto testo 4"/>
          <p:cNvSpPr>
            <a:spLocks noGrp="1"/>
          </p:cNvSpPr>
          <p:nvPr>
            <p:ph type="body" sz="quarter" idx="13" hasCustomPrompt="1"/>
          </p:nvPr>
        </p:nvSpPr>
        <p:spPr>
          <a:xfrm>
            <a:off x="7966697" y="3904106"/>
            <a:ext cx="3300984" cy="576262"/>
          </a:xfrm>
        </p:spPr>
        <p:txBody>
          <a:bodyPr rtlCol="0" anchor="b">
            <a:noAutofit/>
          </a:bodyPr>
          <a:lstStyle>
            <a:lvl1pPr marL="0" indent="0" algn="ctr" rtl="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Fare clic per modificare gli stili del testo dello schema</a:t>
            </a:r>
          </a:p>
        </p:txBody>
      </p:sp>
      <p:sp>
        <p:nvSpPr>
          <p:cNvPr id="26" name="Segnaposto immagine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endParaRPr lang="it-IT" noProof="0" dirty="0"/>
          </a:p>
        </p:txBody>
      </p:sp>
      <p:sp>
        <p:nvSpPr>
          <p:cNvPr id="27" name="Segnaposto testo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3" name="Segnaposto data 2"/>
          <p:cNvSpPr>
            <a:spLocks noGrp="1"/>
          </p:cNvSpPr>
          <p:nvPr>
            <p:ph type="dt" sz="half" idx="10"/>
          </p:nvPr>
        </p:nvSpPr>
        <p:spPr/>
        <p:txBody>
          <a:bodyPr rtlCol="0"/>
          <a:lstStyle/>
          <a:p>
            <a:pPr rtl="0"/>
            <a:fld id="{49AE39B2-8246-4CE7-8324-4F270EFD3EA1}" type="datetime1">
              <a:rPr lang="it-IT" noProof="0" smtClean="0"/>
              <a:t>20/10/2022</a:t>
            </a:fld>
            <a:endParaRPr lang="it-IT" noProof="0" dirty="0"/>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data 3"/>
          <p:cNvSpPr>
            <a:spLocks noGrp="1"/>
          </p:cNvSpPr>
          <p:nvPr>
            <p:ph type="dt" sz="half" idx="10"/>
          </p:nvPr>
        </p:nvSpPr>
        <p:spPr/>
        <p:txBody>
          <a:bodyPr rtlCol="0"/>
          <a:lstStyle/>
          <a:p>
            <a:pPr rtl="0"/>
            <a:fld id="{9C6BD73F-1D7D-41AA-92C7-1C9F1FD86CC7}" type="datetime1">
              <a:rPr lang="it-IT" noProof="0" smtClean="0"/>
              <a:t>20/10/2022</a:t>
            </a:fld>
            <a:endParaRPr lang="it-IT" noProof="0"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295401" y="1761067"/>
            <a:ext cx="9590550" cy="1828813"/>
          </a:xfrm>
        </p:spPr>
        <p:txBody>
          <a:bodyPr rtlCol="0" anchor="b"/>
          <a:lstStyle>
            <a:lvl1pPr algn="ctr">
              <a:defRPr sz="4000" b="0" cap="none"/>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4" name="Segnaposto data 3"/>
          <p:cNvSpPr>
            <a:spLocks noGrp="1"/>
          </p:cNvSpPr>
          <p:nvPr>
            <p:ph type="dt" sz="half" idx="10"/>
          </p:nvPr>
        </p:nvSpPr>
        <p:spPr/>
        <p:txBody>
          <a:bodyPr rtlCol="0"/>
          <a:lstStyle/>
          <a:p>
            <a:pPr rtl="0"/>
            <a:fld id="{6A1BD0A3-4FDD-4105-8508-C4D976B5E040}" type="datetime1">
              <a:rPr lang="it-IT" noProof="0" smtClean="0"/>
              <a:t>20/10/2022</a:t>
            </a:fld>
            <a:endParaRPr lang="it-IT" noProof="0"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913795" y="609600"/>
            <a:ext cx="10353762" cy="1261872"/>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913795" y="2076450"/>
            <a:ext cx="4856841" cy="3622671"/>
          </a:xfrm>
        </p:spPr>
        <p:txBody>
          <a:bodyPr rtlCol="0" anchor="t">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410716" y="2076451"/>
            <a:ext cx="4856841" cy="3622672"/>
          </a:xfrm>
        </p:spPr>
        <p:txBody>
          <a:bodyPr rtlCol="0" anchor="t">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data 4"/>
          <p:cNvSpPr>
            <a:spLocks noGrp="1"/>
          </p:cNvSpPr>
          <p:nvPr>
            <p:ph type="dt" sz="half" idx="10"/>
          </p:nvPr>
        </p:nvSpPr>
        <p:spPr/>
        <p:txBody>
          <a:bodyPr rtlCol="0"/>
          <a:lstStyle/>
          <a:p>
            <a:pPr rtl="0"/>
            <a:fld id="{6677ECA7-39D9-4859-87B6-739D39A2DFF4}" type="datetime1">
              <a:rPr lang="it-IT" noProof="0" smtClean="0"/>
              <a:t>20/10/2022</a:t>
            </a:fld>
            <a:endParaRPr lang="it-IT" noProof="0"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20" name="Immagin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Immagin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olo 1"/>
          <p:cNvSpPr>
            <a:spLocks noGrp="1"/>
          </p:cNvSpPr>
          <p:nvPr>
            <p:ph type="title"/>
          </p:nvPr>
        </p:nvSpPr>
        <p:spPr>
          <a:xfrm>
            <a:off x="913795" y="609600"/>
            <a:ext cx="10353762" cy="970450"/>
          </a:xfrm>
        </p:spPr>
        <p:txBody>
          <a:bodyPr rtlCol="0"/>
          <a:lstStyle>
            <a:lvl1pPr>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46013" y="1855153"/>
            <a:ext cx="4764764" cy="692494"/>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hasCustomPrompt="1"/>
          </p:nvPr>
        </p:nvSpPr>
        <p:spPr>
          <a:xfrm>
            <a:off x="6363166" y="1855152"/>
            <a:ext cx="4779582" cy="692495"/>
          </a:xfrm>
        </p:spPr>
        <p:txBody>
          <a:bodyPr rtlCol="0" anchor="b">
            <a:noAutofit/>
          </a:bodyPr>
          <a:lstStyle>
            <a:lvl1pPr marL="0" indent="0" algn="ctr" rtl="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Fare clic per modificare gli stili del testo dello schema</a:t>
            </a:r>
          </a:p>
        </p:txBody>
      </p:sp>
      <p:sp>
        <p:nvSpPr>
          <p:cNvPr id="6" name="Segnaposto contenuto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p:cNvSpPr>
            <a:spLocks noGrp="1"/>
          </p:cNvSpPr>
          <p:nvPr>
            <p:ph type="dt" sz="half" idx="10"/>
          </p:nvPr>
        </p:nvSpPr>
        <p:spPr/>
        <p:txBody>
          <a:bodyPr rtlCol="0"/>
          <a:lstStyle/>
          <a:p>
            <a:pPr rtl="0"/>
            <a:fld id="{00BEC704-95ED-497D-8A83-2665E273E4A0}" type="datetime1">
              <a:rPr lang="it-IT" noProof="0" smtClean="0"/>
              <a:t>20/10/2022</a:t>
            </a:fld>
            <a:endParaRPr lang="it-IT" noProof="0" dirty="0"/>
          </a:p>
        </p:txBody>
      </p:sp>
      <p:sp>
        <p:nvSpPr>
          <p:cNvPr id="8" name="Segnaposto piè di pagina 7"/>
          <p:cNvSpPr>
            <a:spLocks noGrp="1"/>
          </p:cNvSpPr>
          <p:nvPr>
            <p:ph type="ftr" sz="quarter" idx="11"/>
          </p:nvPr>
        </p:nvSpPr>
        <p:spPr/>
        <p:txBody>
          <a:bodyPr rtlCol="0"/>
          <a:lstStyle/>
          <a:p>
            <a:pPr rtl="0"/>
            <a:endParaRPr lang="it-IT" noProof="0" dirty="0"/>
          </a:p>
        </p:txBody>
      </p:sp>
      <p:sp>
        <p:nvSpPr>
          <p:cNvPr id="9" name="Segnaposto numero diapositiva 8"/>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data 2"/>
          <p:cNvSpPr>
            <a:spLocks noGrp="1"/>
          </p:cNvSpPr>
          <p:nvPr>
            <p:ph type="dt" sz="half" idx="10"/>
          </p:nvPr>
        </p:nvSpPr>
        <p:spPr/>
        <p:txBody>
          <a:bodyPr rtlCol="0"/>
          <a:lstStyle/>
          <a:p>
            <a:pPr rtl="0"/>
            <a:fld id="{B9BF8B62-C02F-4DCC-BF7C-5E5DD2E64A59}" type="datetime1">
              <a:rPr lang="it-IT" noProof="0" smtClean="0"/>
              <a:t>20/10/2022</a:t>
            </a:fld>
            <a:endParaRPr lang="it-IT" noProof="0" dirty="0"/>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600C0D22-0C9C-4097-9FAB-102F6555ACEA}" type="datetime1">
              <a:rPr lang="it-IT" noProof="0" smtClean="0"/>
              <a:t>20/10/2022</a:t>
            </a:fld>
            <a:endParaRPr lang="it-IT" noProof="0" dirty="0"/>
          </a:p>
        </p:txBody>
      </p:sp>
      <p:sp>
        <p:nvSpPr>
          <p:cNvPr id="3" name="Segnaposto piè di pagina 2"/>
          <p:cNvSpPr>
            <a:spLocks noGrp="1"/>
          </p:cNvSpPr>
          <p:nvPr>
            <p:ph type="ftr" sz="quarter" idx="11"/>
          </p:nvPr>
        </p:nvSpPr>
        <p:spPr/>
        <p:txBody>
          <a:bodyPr rtlCol="0"/>
          <a:lstStyle/>
          <a:p>
            <a:pPr rtl="0"/>
            <a:endParaRPr lang="it-IT" noProof="0" dirty="0"/>
          </a:p>
        </p:txBody>
      </p:sp>
      <p:sp>
        <p:nvSpPr>
          <p:cNvPr id="4" name="Segnaposto numero diapositiva 3"/>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4855633" y="609600"/>
            <a:ext cx="6411924" cy="5080001"/>
          </a:xfrm>
        </p:spPr>
        <p:txBody>
          <a:bodyPr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p>
            <a:pPr rtl="0"/>
            <a:fld id="{FCA0E368-2E43-4CDB-872B-57DD268A5739}" type="datetime1">
              <a:rPr lang="it-IT" noProof="0" smtClean="0"/>
              <a:t>20/10/2022</a:t>
            </a:fld>
            <a:endParaRPr lang="it-IT" noProof="0"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2" name="Immagin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olo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it-IT" noProof="0"/>
              <a:t>Fare clic per modificare lo stile del titolo dello schema</a:t>
            </a:r>
            <a:endParaRPr lang="it-IT" noProof="0" dirty="0"/>
          </a:p>
        </p:txBody>
      </p:sp>
      <p:sp>
        <p:nvSpPr>
          <p:cNvPr id="3" name="Segnaposto immagine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endParaRPr lang="it-IT" noProof="0" dirty="0"/>
          </a:p>
        </p:txBody>
      </p:sp>
      <p:sp>
        <p:nvSpPr>
          <p:cNvPr id="4" name="Segnaposto testo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p>
            <a:pPr rtl="0"/>
            <a:fld id="{3907B06D-763E-4405-9BAD-7DE5E79BD4A9}" type="datetime1">
              <a:rPr lang="it-IT" noProof="0" smtClean="0"/>
              <a:t>20/10/2022</a:t>
            </a:fld>
            <a:endParaRPr lang="it-IT" noProof="0" dirty="0"/>
          </a:p>
        </p:txBody>
      </p:sp>
      <p:sp>
        <p:nvSpPr>
          <p:cNvPr id="6" name="Segnaposto piè di pagina 5"/>
          <p:cNvSpPr>
            <a:spLocks noGrp="1"/>
          </p:cNvSpPr>
          <p:nvPr>
            <p:ph type="ftr" sz="quarter" idx="11"/>
          </p:nvPr>
        </p:nvSpPr>
        <p:spPr/>
        <p:txBody>
          <a:bodyPr rtlCol="0"/>
          <a:lstStyle/>
          <a:p>
            <a:pPr algn="l"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91637636-B1F9-4ACF-A85F-2E09AC1D2476}" type="datetime1">
              <a:rPr lang="it-IT" noProof="0" smtClean="0"/>
              <a:t>20/10/2022</a:t>
            </a:fld>
            <a:endParaRPr lang="it-IT" noProof="0" dirty="0"/>
          </a:p>
        </p:txBody>
      </p:sp>
      <p:sp>
        <p:nvSpPr>
          <p:cNvPr id="5" name="Segnaposto piè di pagina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it-IT" noProof="0" dirty="0"/>
          </a:p>
        </p:txBody>
      </p:sp>
      <p:sp>
        <p:nvSpPr>
          <p:cNvPr id="6" name="Segnaposto numero diapositiva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igura a mano libera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itolo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rtlCol="0">
            <a:normAutofit/>
          </a:bodyPr>
          <a:lstStyle/>
          <a:p>
            <a:pPr algn="l"/>
            <a:r>
              <a:rPr lang="it-IT" sz="4000" dirty="0"/>
              <a:t>Ignazio Silone</a:t>
            </a:r>
          </a:p>
        </p:txBody>
      </p:sp>
      <p:sp>
        <p:nvSpPr>
          <p:cNvPr id="3" name="Sottotitolo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rtlCol="0">
            <a:normAutofit/>
          </a:bodyPr>
          <a:lstStyle/>
          <a:p>
            <a:pPr algn="l" rtl="0"/>
            <a:endParaRPr lang="it-IT" sz="2300" dirty="0"/>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E56B483-38D5-49C9-185A-4B2A1D27C2CA}"/>
              </a:ext>
            </a:extLst>
          </p:cNvPr>
          <p:cNvSpPr>
            <a:spLocks noGrp="1"/>
          </p:cNvSpPr>
          <p:nvPr>
            <p:ph idx="1"/>
          </p:nvPr>
        </p:nvSpPr>
        <p:spPr>
          <a:xfrm>
            <a:off x="913795" y="1250302"/>
            <a:ext cx="10353762" cy="4540897"/>
          </a:xfrm>
        </p:spPr>
        <p:txBody>
          <a:bodyPr>
            <a:normAutofit fontScale="92500"/>
          </a:bodyPr>
          <a:lstStyle/>
          <a:p>
            <a:pPr marL="36900" indent="0" algn="just">
              <a:buNone/>
            </a:pPr>
            <a:r>
              <a:rPr lang="es-ES" dirty="0"/>
              <a:t>En 1941 se publica en alemán </a:t>
            </a:r>
            <a:r>
              <a:rPr lang="es-ES" i="1" dirty="0" err="1"/>
              <a:t>Il</a:t>
            </a:r>
            <a:r>
              <a:rPr lang="es-ES" i="1" dirty="0"/>
              <a:t> seme </a:t>
            </a:r>
            <a:r>
              <a:rPr lang="es-ES" i="1" dirty="0" err="1"/>
              <a:t>sotto</a:t>
            </a:r>
            <a:r>
              <a:rPr lang="es-ES" i="1" dirty="0"/>
              <a:t> la </a:t>
            </a:r>
            <a:r>
              <a:rPr lang="es-ES" i="1" dirty="0" err="1"/>
              <a:t>neve</a:t>
            </a:r>
            <a:r>
              <a:rPr lang="es-ES" i="1" dirty="0"/>
              <a:t> </a:t>
            </a:r>
            <a:r>
              <a:rPr lang="es-ES" dirty="0"/>
              <a:t>y conoce a Darina </a:t>
            </a:r>
            <a:r>
              <a:rPr lang="es-ES" dirty="0" err="1"/>
              <a:t>Laracy</a:t>
            </a:r>
            <a:r>
              <a:rPr lang="es-ES" dirty="0"/>
              <a:t>, quien, tres años después será su mujer. Al año siguiente la BBC transmite una versión radiofónica de su obra Fontamara, y </a:t>
            </a:r>
            <a:r>
              <a:rPr lang="es-ES" dirty="0" err="1"/>
              <a:t>Silone</a:t>
            </a:r>
            <a:r>
              <a:rPr lang="es-ES" dirty="0"/>
              <a:t> escribe </a:t>
            </a:r>
            <a:r>
              <a:rPr lang="es-ES" i="1" dirty="0" err="1"/>
              <a:t>Il</a:t>
            </a:r>
            <a:r>
              <a:rPr lang="es-ES" i="1" dirty="0"/>
              <a:t> </a:t>
            </a:r>
            <a:r>
              <a:rPr lang="es-ES" i="1" dirty="0" err="1"/>
              <a:t>manifesto</a:t>
            </a:r>
            <a:r>
              <a:rPr lang="es-ES" i="1" dirty="0"/>
              <a:t> per la </a:t>
            </a:r>
            <a:r>
              <a:rPr lang="es-ES" i="1" dirty="0" err="1"/>
              <a:t>disubbidienza</a:t>
            </a:r>
            <a:r>
              <a:rPr lang="es-ES" i="1" dirty="0"/>
              <a:t> </a:t>
            </a:r>
            <a:r>
              <a:rPr lang="es-ES" i="1" dirty="0" err="1"/>
              <a:t>civile</a:t>
            </a:r>
            <a:r>
              <a:rPr lang="es-ES" i="1" dirty="0"/>
              <a:t> </a:t>
            </a:r>
            <a:r>
              <a:rPr lang="es-ES" dirty="0"/>
              <a:t>publicado en el periódico </a:t>
            </a:r>
            <a:r>
              <a:rPr lang="es-ES" i="1" dirty="0" err="1"/>
              <a:t>Il</a:t>
            </a:r>
            <a:r>
              <a:rPr lang="es-ES" i="1" dirty="0"/>
              <a:t> </a:t>
            </a:r>
            <a:r>
              <a:rPr lang="es-ES" i="1" dirty="0" err="1"/>
              <a:t>terzo</a:t>
            </a:r>
            <a:r>
              <a:rPr lang="es-ES" i="1" dirty="0"/>
              <a:t> fronte</a:t>
            </a:r>
            <a:r>
              <a:rPr lang="es-ES" dirty="0"/>
              <a:t>. Medio del partito socialista italiano, donde exhorta al pueblo italiano a la desobediencia civil.</a:t>
            </a:r>
          </a:p>
          <a:p>
            <a:pPr marL="36900" indent="0" algn="just">
              <a:buNone/>
            </a:pPr>
            <a:r>
              <a:rPr lang="es-ES" dirty="0"/>
              <a:t>El gobierno suizo, temiendo complicaciones con el gobierno italiano, dispone el arresto de </a:t>
            </a:r>
            <a:r>
              <a:rPr lang="es-ES" dirty="0" err="1"/>
              <a:t>Silone</a:t>
            </a:r>
            <a:r>
              <a:rPr lang="es-ES" dirty="0"/>
              <a:t> con la acusación de practicar actividades comunistas y anárquicas en contra el estado helvético. </a:t>
            </a:r>
            <a:r>
              <a:rPr lang="es-ES" dirty="0" err="1"/>
              <a:t>Silone</a:t>
            </a:r>
            <a:r>
              <a:rPr lang="es-ES" dirty="0"/>
              <a:t> permanece en la cárcel de Davos, primero, y de Baden después, hasta 1944. Cuando sale, vuelve a Italia con Darina </a:t>
            </a:r>
            <a:r>
              <a:rPr lang="es-ES" dirty="0" err="1"/>
              <a:t>Laracy</a:t>
            </a:r>
            <a:r>
              <a:rPr lang="es-ES" dirty="0"/>
              <a:t> y se afilia al Partito Socialista Italiano di </a:t>
            </a:r>
            <a:r>
              <a:rPr lang="es-ES" dirty="0" err="1"/>
              <a:t>Unità</a:t>
            </a:r>
            <a:r>
              <a:rPr lang="es-ES" dirty="0"/>
              <a:t> Proletaria (PSIUP) y a partir de 1945 dirige la revista </a:t>
            </a:r>
            <a:r>
              <a:rPr lang="es-ES" dirty="0" err="1"/>
              <a:t>Avanti</a:t>
            </a:r>
            <a:r>
              <a:rPr lang="es-ES" dirty="0"/>
              <a:t>! hasta 1946. En ese mismo año se publica Fontamara por primera vez en italiano, con la editorial Faro, pero en 1949 es publicada en Medusa </a:t>
            </a:r>
            <a:r>
              <a:rPr lang="es-ES" dirty="0" err="1"/>
              <a:t>degli</a:t>
            </a:r>
            <a:r>
              <a:rPr lang="es-ES" dirty="0"/>
              <a:t> </a:t>
            </a:r>
            <a:r>
              <a:rPr lang="es-ES" dirty="0" err="1"/>
              <a:t>italiani</a:t>
            </a:r>
            <a:r>
              <a:rPr lang="es-ES" dirty="0"/>
              <a:t>, (empieza así la larga colaboración con la editorial Mondadori). </a:t>
            </a:r>
          </a:p>
          <a:p>
            <a:pPr marL="36900" indent="0">
              <a:buNone/>
            </a:pPr>
            <a:endParaRPr lang="it-IT" dirty="0"/>
          </a:p>
        </p:txBody>
      </p:sp>
    </p:spTree>
    <p:extLst>
      <p:ext uri="{BB962C8B-B14F-4D97-AF65-F5344CB8AC3E}">
        <p14:creationId xmlns:p14="http://schemas.microsoft.com/office/powerpoint/2010/main" val="76506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BA2F01D-8D2D-95B6-5FAF-FB0270123B8F}"/>
              </a:ext>
            </a:extLst>
          </p:cNvPr>
          <p:cNvSpPr>
            <a:spLocks noGrp="1"/>
          </p:cNvSpPr>
          <p:nvPr>
            <p:ph idx="1"/>
          </p:nvPr>
        </p:nvSpPr>
        <p:spPr>
          <a:xfrm>
            <a:off x="913795" y="1091682"/>
            <a:ext cx="10353762" cy="4699517"/>
          </a:xfrm>
        </p:spPr>
        <p:txBody>
          <a:bodyPr>
            <a:normAutofit fontScale="92500"/>
          </a:bodyPr>
          <a:lstStyle/>
          <a:p>
            <a:pPr marL="36900" indent="0" algn="just">
              <a:buNone/>
            </a:pPr>
            <a:r>
              <a:rPr lang="es-ES" dirty="0"/>
              <a:t>En 1947 funda y dirige el semanal Europa Socialista. En 1952 se publica </a:t>
            </a:r>
            <a:r>
              <a:rPr lang="es-ES" dirty="0" err="1"/>
              <a:t>Uscita</a:t>
            </a:r>
            <a:r>
              <a:rPr lang="es-ES" dirty="0"/>
              <a:t> di </a:t>
            </a:r>
            <a:r>
              <a:rPr lang="es-ES" dirty="0" err="1"/>
              <a:t>sicurezza</a:t>
            </a:r>
            <a:r>
              <a:rPr lang="es-ES" dirty="0"/>
              <a:t> en Londres y Una </a:t>
            </a:r>
            <a:r>
              <a:rPr lang="es-ES" dirty="0" err="1"/>
              <a:t>manciata</a:t>
            </a:r>
            <a:r>
              <a:rPr lang="es-ES" dirty="0"/>
              <a:t> di more, la primera novela </a:t>
            </a:r>
            <a:r>
              <a:rPr lang="es-ES" dirty="0" err="1"/>
              <a:t>siloniana</a:t>
            </a:r>
            <a:r>
              <a:rPr lang="es-ES" dirty="0"/>
              <a:t> de la postguerra. Entre 1955 y 1956 aparecen la primera edición de Vino e </a:t>
            </a:r>
            <a:r>
              <a:rPr lang="es-ES" dirty="0" err="1"/>
              <a:t>pane</a:t>
            </a:r>
            <a:r>
              <a:rPr lang="es-ES" dirty="0"/>
              <a:t> en italiano e </a:t>
            </a:r>
            <a:r>
              <a:rPr lang="es-ES" dirty="0" err="1"/>
              <a:t>Il</a:t>
            </a:r>
            <a:r>
              <a:rPr lang="es-ES" dirty="0"/>
              <a:t> </a:t>
            </a:r>
            <a:r>
              <a:rPr lang="es-ES" dirty="0" err="1"/>
              <a:t>segreto</a:t>
            </a:r>
            <a:r>
              <a:rPr lang="es-ES" dirty="0"/>
              <a:t> di Luca, la segunda novela de la postguerra, que el año siguiente se adjudica el premio Salento. En 1956 funda con Nicola </a:t>
            </a:r>
            <a:r>
              <a:rPr lang="es-ES" dirty="0" err="1"/>
              <a:t>Chiaromonte</a:t>
            </a:r>
            <a:r>
              <a:rPr lang="es-ES" dirty="0"/>
              <a:t>, la revista Tempo presente que dirige hasta 1968, con el intento de difundir sus ideales federalistas y de un socialismo democrático y humanitario independiente de los partidos políticos. En 1960 se publica La </a:t>
            </a:r>
            <a:r>
              <a:rPr lang="es-ES" dirty="0" err="1"/>
              <a:t>volpe</a:t>
            </a:r>
            <a:r>
              <a:rPr lang="es-ES" dirty="0"/>
              <a:t> e le </a:t>
            </a:r>
            <a:r>
              <a:rPr lang="es-ES" dirty="0" err="1"/>
              <a:t>camelie</a:t>
            </a:r>
            <a:r>
              <a:rPr lang="es-ES" dirty="0"/>
              <a:t>, tercera y última novela del ciclo de la postguerra, la única ambientada fuera del </a:t>
            </a:r>
            <a:r>
              <a:rPr lang="es-ES" dirty="0" err="1"/>
              <a:t>Abruzzo</a:t>
            </a:r>
            <a:r>
              <a:rPr lang="es-ES" dirty="0"/>
              <a:t>, en Suiza. </a:t>
            </a:r>
          </a:p>
          <a:p>
            <a:pPr marL="36900" indent="0" algn="just">
              <a:buNone/>
            </a:pPr>
            <a:r>
              <a:rPr lang="es-ES" dirty="0"/>
              <a:t>En el 1962 aparece la nueva edición de La </a:t>
            </a:r>
            <a:r>
              <a:rPr lang="es-ES" dirty="0" err="1"/>
              <a:t>scuola</a:t>
            </a:r>
            <a:r>
              <a:rPr lang="es-ES" dirty="0"/>
              <a:t> </a:t>
            </a:r>
            <a:r>
              <a:rPr lang="es-ES" dirty="0" err="1"/>
              <a:t>dei</a:t>
            </a:r>
            <a:r>
              <a:rPr lang="es-ES" dirty="0"/>
              <a:t> </a:t>
            </a:r>
            <a:r>
              <a:rPr lang="es-ES" dirty="0" err="1"/>
              <a:t>dittatori</a:t>
            </a:r>
            <a:r>
              <a:rPr lang="es-ES" dirty="0"/>
              <a:t> y en el mismo año empieza una colaboración con el periódico </a:t>
            </a:r>
            <a:r>
              <a:rPr lang="es-ES" dirty="0" err="1"/>
              <a:t>Il</a:t>
            </a:r>
            <a:r>
              <a:rPr lang="es-ES" dirty="0"/>
              <a:t> resto del </a:t>
            </a:r>
            <a:r>
              <a:rPr lang="es-ES" dirty="0" err="1"/>
              <a:t>Carlino</a:t>
            </a:r>
            <a:r>
              <a:rPr lang="es-ES" dirty="0"/>
              <a:t> que dura hasta 1968. En 1965 se publica la edición definitiva de la colección de ensayos y novelas </a:t>
            </a:r>
            <a:r>
              <a:rPr lang="es-ES" dirty="0" err="1"/>
              <a:t>Uscita</a:t>
            </a:r>
            <a:r>
              <a:rPr lang="es-ES" dirty="0"/>
              <a:t> di </a:t>
            </a:r>
            <a:r>
              <a:rPr lang="es-ES" dirty="0" err="1"/>
              <a:t>sicurezza</a:t>
            </a:r>
            <a:r>
              <a:rPr lang="es-ES" dirty="0"/>
              <a:t> y en 1968 la novela </a:t>
            </a:r>
            <a:r>
              <a:rPr lang="es-ES" dirty="0" err="1"/>
              <a:t>L’avventura</a:t>
            </a:r>
            <a:r>
              <a:rPr lang="es-ES" dirty="0"/>
              <a:t> di un </a:t>
            </a:r>
            <a:r>
              <a:rPr lang="es-ES" dirty="0" err="1"/>
              <a:t>povero</a:t>
            </a:r>
            <a:r>
              <a:rPr lang="es-ES" dirty="0"/>
              <a:t> cristiano. </a:t>
            </a:r>
            <a:endParaRPr lang="it-IT" dirty="0"/>
          </a:p>
        </p:txBody>
      </p:sp>
    </p:spTree>
    <p:extLst>
      <p:ext uri="{BB962C8B-B14F-4D97-AF65-F5344CB8AC3E}">
        <p14:creationId xmlns:p14="http://schemas.microsoft.com/office/powerpoint/2010/main" val="3174341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F93C1D3-B9A2-C431-B34F-214909D1A74E}"/>
              </a:ext>
            </a:extLst>
          </p:cNvPr>
          <p:cNvSpPr>
            <a:spLocks noGrp="1"/>
          </p:cNvSpPr>
          <p:nvPr>
            <p:ph idx="1"/>
          </p:nvPr>
        </p:nvSpPr>
        <p:spPr>
          <a:xfrm>
            <a:off x="913795" y="989046"/>
            <a:ext cx="10353762" cy="4802154"/>
          </a:xfrm>
        </p:spPr>
        <p:txBody>
          <a:bodyPr>
            <a:normAutofit lnSpcReduction="10000"/>
          </a:bodyPr>
          <a:lstStyle/>
          <a:p>
            <a:pPr marL="36900" indent="0" algn="just">
              <a:buNone/>
            </a:pPr>
            <a:r>
              <a:rPr lang="es-ES" dirty="0"/>
              <a:t>En 1966 recibe el título de Doctor </a:t>
            </a:r>
            <a:r>
              <a:rPr lang="es-ES" dirty="0" err="1"/>
              <a:t>of</a:t>
            </a:r>
            <a:r>
              <a:rPr lang="es-ES" dirty="0"/>
              <a:t> </a:t>
            </a:r>
            <a:r>
              <a:rPr lang="es-ES" dirty="0" err="1"/>
              <a:t>Letters</a:t>
            </a:r>
            <a:r>
              <a:rPr lang="es-ES" dirty="0"/>
              <a:t> honoris causa de la Yale </a:t>
            </a:r>
            <a:r>
              <a:rPr lang="es-ES" dirty="0" err="1"/>
              <a:t>University</a:t>
            </a:r>
            <a:r>
              <a:rPr lang="es-ES" dirty="0"/>
              <a:t>, la licenciatura honoris causa de la </a:t>
            </a:r>
            <a:r>
              <a:rPr lang="es-ES" dirty="0" err="1"/>
              <a:t>Académie</a:t>
            </a:r>
            <a:r>
              <a:rPr lang="es-ES" dirty="0"/>
              <a:t> de Toulouse en 1969 y el título de Doctor </a:t>
            </a:r>
            <a:r>
              <a:rPr lang="es-ES" dirty="0" err="1"/>
              <a:t>of</a:t>
            </a:r>
            <a:r>
              <a:rPr lang="es-ES" dirty="0"/>
              <a:t> </a:t>
            </a:r>
            <a:r>
              <a:rPr lang="es-ES" dirty="0" err="1"/>
              <a:t>Letters</a:t>
            </a:r>
            <a:r>
              <a:rPr lang="es-ES" dirty="0"/>
              <a:t> de la Warwick </a:t>
            </a:r>
            <a:r>
              <a:rPr lang="es-ES" dirty="0" err="1"/>
              <a:t>University</a:t>
            </a:r>
            <a:r>
              <a:rPr lang="es-ES" dirty="0"/>
              <a:t> en 1972. Durante el año 1966 la televisión transmite La </a:t>
            </a:r>
            <a:r>
              <a:rPr lang="es-ES" dirty="0" err="1"/>
              <a:t>volpe</a:t>
            </a:r>
            <a:r>
              <a:rPr lang="es-ES" dirty="0"/>
              <a:t> e le </a:t>
            </a:r>
            <a:r>
              <a:rPr lang="es-ES" dirty="0" err="1"/>
              <a:t>camelie</a:t>
            </a:r>
            <a:r>
              <a:rPr lang="es-ES" dirty="0"/>
              <a:t>, la primera serie televisiva extraída de una novela de </a:t>
            </a:r>
            <a:r>
              <a:rPr lang="es-ES" dirty="0" err="1"/>
              <a:t>Silone</a:t>
            </a:r>
            <a:r>
              <a:rPr lang="es-ES" dirty="0"/>
              <a:t>. Siguen </a:t>
            </a:r>
            <a:r>
              <a:rPr lang="es-ES" dirty="0" err="1"/>
              <a:t>Il</a:t>
            </a:r>
            <a:r>
              <a:rPr lang="es-ES" dirty="0"/>
              <a:t> </a:t>
            </a:r>
            <a:r>
              <a:rPr lang="es-ES" dirty="0" err="1"/>
              <a:t>segreto</a:t>
            </a:r>
            <a:r>
              <a:rPr lang="es-ES" dirty="0"/>
              <a:t> di Luca en 1969, Vino e </a:t>
            </a:r>
            <a:r>
              <a:rPr lang="es-ES" dirty="0" err="1"/>
              <a:t>pane</a:t>
            </a:r>
            <a:r>
              <a:rPr lang="es-ES" dirty="0"/>
              <a:t> en 1973 y Fontamara en 1980, presentado después de su muerte. 13 En 1977 es afectado por una hemorragia cerebral, pero empieza igualmente a escribir La </a:t>
            </a:r>
            <a:r>
              <a:rPr lang="es-ES" dirty="0" err="1"/>
              <a:t>speranza</a:t>
            </a:r>
            <a:r>
              <a:rPr lang="es-ES" dirty="0"/>
              <a:t> di </a:t>
            </a:r>
            <a:r>
              <a:rPr lang="es-ES" dirty="0" err="1"/>
              <a:t>suor</a:t>
            </a:r>
            <a:r>
              <a:rPr lang="es-ES" dirty="0"/>
              <a:t> </a:t>
            </a:r>
            <a:r>
              <a:rPr lang="es-ES" dirty="0" err="1"/>
              <a:t>Severina</a:t>
            </a:r>
            <a:r>
              <a:rPr lang="es-ES" dirty="0"/>
              <a:t>, obra que queda incompleta y que será publicada póstuma en 1981, a cargo de Darina </a:t>
            </a:r>
            <a:r>
              <a:rPr lang="es-ES" dirty="0" err="1"/>
              <a:t>Laracy</a:t>
            </a:r>
            <a:r>
              <a:rPr lang="es-ES" dirty="0"/>
              <a:t>. Sus condiciones de salud se agravan y es llevado a la clínica </a:t>
            </a:r>
            <a:r>
              <a:rPr lang="es-ES" dirty="0" err="1"/>
              <a:t>Florissant</a:t>
            </a:r>
            <a:r>
              <a:rPr lang="es-ES" dirty="0"/>
              <a:t> de Ginebra, donde muere el 22 agosto de 1978, por un ictus, después de un coma durado cuatro días. Tres días después sus cenizas son transportadas a </a:t>
            </a:r>
            <a:r>
              <a:rPr lang="es-ES" dirty="0" err="1"/>
              <a:t>Pescina</a:t>
            </a:r>
            <a:r>
              <a:rPr lang="es-ES" dirty="0"/>
              <a:t> para ser conservadas en la tumba de familia. Al año siguiente, según su voluntad, serán colocadas a los pies del viejo campanario de San </a:t>
            </a:r>
            <a:r>
              <a:rPr lang="es-ES" dirty="0" err="1"/>
              <a:t>Berardo</a:t>
            </a:r>
            <a:r>
              <a:rPr lang="es-ES" dirty="0"/>
              <a:t> de su pueblo natal, donde todavía se conservan.</a:t>
            </a:r>
            <a:endParaRPr lang="it-IT" dirty="0"/>
          </a:p>
        </p:txBody>
      </p:sp>
    </p:spTree>
    <p:extLst>
      <p:ext uri="{BB962C8B-B14F-4D97-AF65-F5344CB8AC3E}">
        <p14:creationId xmlns:p14="http://schemas.microsoft.com/office/powerpoint/2010/main" val="3031379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92C0B2-435B-70EC-EBD9-07AA266FEA4D}"/>
              </a:ext>
            </a:extLst>
          </p:cNvPr>
          <p:cNvSpPr>
            <a:spLocks noGrp="1"/>
          </p:cNvSpPr>
          <p:nvPr>
            <p:ph type="title"/>
          </p:nvPr>
        </p:nvSpPr>
        <p:spPr/>
        <p:txBody>
          <a:bodyPr/>
          <a:lstStyle/>
          <a:p>
            <a:r>
              <a:rPr lang="es-ES" dirty="0"/>
              <a:t>La relación entre </a:t>
            </a:r>
            <a:r>
              <a:rPr lang="es-ES" dirty="0" err="1"/>
              <a:t>Silone</a:t>
            </a:r>
            <a:r>
              <a:rPr lang="es-ES" dirty="0"/>
              <a:t> y </a:t>
            </a:r>
            <a:r>
              <a:rPr lang="es-ES" dirty="0" err="1"/>
              <a:t>Pescina</a:t>
            </a:r>
            <a:endParaRPr lang="it-IT" dirty="0"/>
          </a:p>
        </p:txBody>
      </p:sp>
      <p:sp>
        <p:nvSpPr>
          <p:cNvPr id="3" name="Segnaposto contenuto 2">
            <a:extLst>
              <a:ext uri="{FF2B5EF4-FFF2-40B4-BE49-F238E27FC236}">
                <a16:creationId xmlns:a16="http://schemas.microsoft.com/office/drawing/2014/main" id="{374B697C-5B93-784E-0800-7A67B39BB059}"/>
              </a:ext>
            </a:extLst>
          </p:cNvPr>
          <p:cNvSpPr>
            <a:spLocks noGrp="1"/>
          </p:cNvSpPr>
          <p:nvPr>
            <p:ph idx="1"/>
          </p:nvPr>
        </p:nvSpPr>
        <p:spPr/>
        <p:txBody>
          <a:bodyPr/>
          <a:lstStyle/>
          <a:p>
            <a:pPr marL="36900" indent="0">
              <a:buNone/>
            </a:pPr>
            <a:r>
              <a:rPr lang="es-ES" dirty="0"/>
              <a:t>La escritura de </a:t>
            </a:r>
            <a:r>
              <a:rPr lang="es-ES" dirty="0" err="1"/>
              <a:t>Silone</a:t>
            </a:r>
            <a:r>
              <a:rPr lang="es-ES" dirty="0"/>
              <a:t> se centra en el recuerdo de las penurias, el aburrimiento de la vida y del abandono que los habitantes de </a:t>
            </a:r>
            <a:r>
              <a:rPr lang="es-ES" dirty="0" err="1"/>
              <a:t>Pescina</a:t>
            </a:r>
            <a:r>
              <a:rPr lang="es-ES" dirty="0"/>
              <a:t> sufrieron en la época del régimen fascista. En </a:t>
            </a:r>
            <a:r>
              <a:rPr lang="es-ES" dirty="0" err="1"/>
              <a:t>Pescina</a:t>
            </a:r>
            <a:r>
              <a:rPr lang="es-ES" dirty="0"/>
              <a:t>, </a:t>
            </a:r>
            <a:r>
              <a:rPr lang="es-ES" dirty="0" err="1"/>
              <a:t>Silone</a:t>
            </a:r>
            <a:r>
              <a:rPr lang="es-ES" dirty="0"/>
              <a:t>, ha vivido dos veces: una en su vida real y una en aquella imaginaria durante los años de clandestinidad y del exilio, cuando volvía con la mente a su pueblo. </a:t>
            </a:r>
            <a:r>
              <a:rPr lang="es-ES" dirty="0" err="1"/>
              <a:t>Silone</a:t>
            </a:r>
            <a:r>
              <a:rPr lang="es-ES" dirty="0"/>
              <a:t> vivió en </a:t>
            </a:r>
            <a:r>
              <a:rPr lang="es-ES" dirty="0" err="1"/>
              <a:t>Pescina</a:t>
            </a:r>
            <a:r>
              <a:rPr lang="es-ES" dirty="0"/>
              <a:t> solo 15 años, hasta 1915, pero fueron suficientes para marcar indeleblemente su personalidad e inteligencia. Todos sus cuentos y novelas futuras estarán ambientados en la Mársica, con la única excepción de La </a:t>
            </a:r>
            <a:r>
              <a:rPr lang="es-ES" dirty="0" err="1"/>
              <a:t>volpe</a:t>
            </a:r>
            <a:r>
              <a:rPr lang="es-ES" dirty="0"/>
              <a:t> e le </a:t>
            </a:r>
            <a:r>
              <a:rPr lang="es-ES" dirty="0" err="1"/>
              <a:t>camelie</a:t>
            </a:r>
            <a:r>
              <a:rPr lang="es-ES" dirty="0"/>
              <a:t>. </a:t>
            </a:r>
            <a:endParaRPr lang="it-IT" dirty="0"/>
          </a:p>
        </p:txBody>
      </p:sp>
    </p:spTree>
    <p:extLst>
      <p:ext uri="{BB962C8B-B14F-4D97-AF65-F5344CB8AC3E}">
        <p14:creationId xmlns:p14="http://schemas.microsoft.com/office/powerpoint/2010/main" val="176467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9F44EE1-679A-D5AE-2BC4-DF85A5D43BCF}"/>
              </a:ext>
            </a:extLst>
          </p:cNvPr>
          <p:cNvSpPr>
            <a:spLocks noGrp="1"/>
          </p:cNvSpPr>
          <p:nvPr>
            <p:ph idx="1"/>
          </p:nvPr>
        </p:nvSpPr>
        <p:spPr>
          <a:xfrm>
            <a:off x="913795" y="1035698"/>
            <a:ext cx="10353762" cy="4755501"/>
          </a:xfrm>
        </p:spPr>
        <p:txBody>
          <a:bodyPr/>
          <a:lstStyle/>
          <a:p>
            <a:pPr marL="36900" indent="0" algn="just">
              <a:buNone/>
            </a:pPr>
            <a:r>
              <a:rPr lang="es-ES" dirty="0"/>
              <a:t>Cuando </a:t>
            </a:r>
            <a:r>
              <a:rPr lang="es-ES" dirty="0" err="1"/>
              <a:t>Secondino</a:t>
            </a:r>
            <a:r>
              <a:rPr lang="es-ES" dirty="0"/>
              <a:t> deja </a:t>
            </a:r>
            <a:r>
              <a:rPr lang="es-ES" dirty="0" err="1"/>
              <a:t>Pescina</a:t>
            </a:r>
            <a:r>
              <a:rPr lang="es-ES" dirty="0"/>
              <a:t>, rompe la relación también con todo lo que significa la cultura del pueblo10, pero siempre considera su aldea como el lugar de la vida auténtica, vivida en esencialidad y en pobreza. Para </a:t>
            </a:r>
            <a:r>
              <a:rPr lang="es-ES" dirty="0" err="1"/>
              <a:t>Silone</a:t>
            </a:r>
            <a:r>
              <a:rPr lang="es-ES" dirty="0"/>
              <a:t> el metro de medida era la vida cotidiana, en particular la de la región donde había nacido, el </a:t>
            </a:r>
            <a:r>
              <a:rPr lang="es-ES" dirty="0" err="1"/>
              <a:t>Abruzzo</a:t>
            </a:r>
            <a:r>
              <a:rPr lang="es-ES" dirty="0"/>
              <a:t>. El conocimiento de la sociedad para </a:t>
            </a:r>
            <a:r>
              <a:rPr lang="es-ES" dirty="0" err="1"/>
              <a:t>Silone</a:t>
            </a:r>
            <a:r>
              <a:rPr lang="es-ES" dirty="0"/>
              <a:t> empieza desde la familiaridad con el mundo campesino, constreñido a vivir en condiciones de existencia extremamente duras. Comienza con la visión del </a:t>
            </a:r>
            <a:r>
              <a:rPr lang="es-ES" dirty="0" err="1"/>
              <a:t>cafone</a:t>
            </a:r>
            <a:r>
              <a:rPr lang="es-ES" dirty="0"/>
              <a:t> 11 que sufre, explotado, engañado, encarcelado, que es, según él, el </a:t>
            </a:r>
            <a:r>
              <a:rPr lang="es-ES" dirty="0" err="1"/>
              <a:t>primum</a:t>
            </a:r>
            <a:r>
              <a:rPr lang="es-ES" dirty="0"/>
              <a:t> existencial. Cuando en 1915 fue el terremoto que devastó la Mársica, para </a:t>
            </a:r>
            <a:r>
              <a:rPr lang="es-ES" dirty="0" err="1"/>
              <a:t>Silone</a:t>
            </a:r>
            <a:r>
              <a:rPr lang="es-ES" dirty="0"/>
              <a:t> desapareció en un instante todo su mundo, obligándolo a reconocer la fragilidad de todo lo que había amado: su casa, su familia, la iglesia y todos los ideales que creía intocables. </a:t>
            </a:r>
            <a:endParaRPr lang="it-IT" dirty="0"/>
          </a:p>
        </p:txBody>
      </p:sp>
    </p:spTree>
    <p:extLst>
      <p:ext uri="{BB962C8B-B14F-4D97-AF65-F5344CB8AC3E}">
        <p14:creationId xmlns:p14="http://schemas.microsoft.com/office/powerpoint/2010/main" val="276028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7F6D9-BB6B-7EFF-19C9-DE45F8AAF629}"/>
              </a:ext>
            </a:extLst>
          </p:cNvPr>
          <p:cNvSpPr>
            <a:spLocks noGrp="1"/>
          </p:cNvSpPr>
          <p:nvPr>
            <p:ph type="title"/>
          </p:nvPr>
        </p:nvSpPr>
        <p:spPr/>
        <p:txBody>
          <a:bodyPr/>
          <a:lstStyle/>
          <a:p>
            <a:r>
              <a:rPr lang="it-IT" dirty="0"/>
              <a:t>La fortuna de Fontamara</a:t>
            </a:r>
          </a:p>
        </p:txBody>
      </p:sp>
      <p:sp>
        <p:nvSpPr>
          <p:cNvPr id="3" name="Segnaposto contenuto 2">
            <a:extLst>
              <a:ext uri="{FF2B5EF4-FFF2-40B4-BE49-F238E27FC236}">
                <a16:creationId xmlns:a16="http://schemas.microsoft.com/office/drawing/2014/main" id="{08340F3E-574C-DA2E-C141-E719B61A8AE8}"/>
              </a:ext>
            </a:extLst>
          </p:cNvPr>
          <p:cNvSpPr>
            <a:spLocks noGrp="1"/>
          </p:cNvSpPr>
          <p:nvPr>
            <p:ph idx="1"/>
          </p:nvPr>
        </p:nvSpPr>
        <p:spPr/>
        <p:txBody>
          <a:bodyPr>
            <a:normAutofit fontScale="92500" lnSpcReduction="10000"/>
          </a:bodyPr>
          <a:lstStyle/>
          <a:p>
            <a:pPr marL="36900" indent="0" algn="just">
              <a:buNone/>
            </a:pPr>
            <a:r>
              <a:rPr lang="es-ES" dirty="0"/>
              <a:t>En 1929, en Davos, en el sanatorio donde se encuentra, </a:t>
            </a:r>
            <a:r>
              <a:rPr lang="es-ES" dirty="0" err="1"/>
              <a:t>Silone</a:t>
            </a:r>
            <a:r>
              <a:rPr lang="es-ES" dirty="0"/>
              <a:t> empieza a escribir las primeras páginas de la que será su obra maestra. Su intento principal es el de comunicar lo que no logra expresar con las palabras, tratando de recorrer con el pensamiento su propia vida, desde la historia de los </a:t>
            </a:r>
            <a:r>
              <a:rPr lang="es-ES" dirty="0" err="1"/>
              <a:t>cafoni</a:t>
            </a:r>
            <a:r>
              <a:rPr lang="es-ES" dirty="0"/>
              <a:t>, hasta la complicada situación sociopolítica.</a:t>
            </a:r>
          </a:p>
          <a:p>
            <a:pPr marL="36900" indent="0" algn="just">
              <a:buNone/>
            </a:pPr>
            <a:r>
              <a:rPr lang="es-ES" dirty="0"/>
              <a:t>El nombre Fontamara viene de la tradición de su pueblo: en </a:t>
            </a:r>
            <a:r>
              <a:rPr lang="es-ES" dirty="0" err="1"/>
              <a:t>Pescina</a:t>
            </a:r>
            <a:r>
              <a:rPr lang="es-ES" dirty="0"/>
              <a:t>, donde no existían fuentes, las mujeres iban a buscar agua río abajo, descendiendo por una calle llamada por la gente Fontamara y por la alcaldía </a:t>
            </a:r>
            <a:r>
              <a:rPr lang="es-ES" dirty="0" err="1"/>
              <a:t>Poppedio</a:t>
            </a:r>
            <a:r>
              <a:rPr lang="es-ES" dirty="0"/>
              <a:t> Silone13. Aunque el pueblo es imaginario, la historia es verosímil. Inicialmente </a:t>
            </a:r>
            <a:r>
              <a:rPr lang="es-ES" dirty="0" err="1"/>
              <a:t>Silone</a:t>
            </a:r>
            <a:r>
              <a:rPr lang="es-ES" dirty="0"/>
              <a:t> envía una copia del manuscrito a Gaetano </a:t>
            </a:r>
            <a:r>
              <a:rPr lang="es-ES" dirty="0" err="1"/>
              <a:t>Salvemini</a:t>
            </a:r>
            <a:r>
              <a:rPr lang="es-ES" dirty="0"/>
              <a:t> que pronto lo desanima, convencido de que el libro no suscitaría interés, si no solamente el de los que vienen de la Italia del sur, que podían comprenderlo. </a:t>
            </a:r>
            <a:endParaRPr lang="it-IT" dirty="0"/>
          </a:p>
        </p:txBody>
      </p:sp>
    </p:spTree>
    <p:extLst>
      <p:ext uri="{BB962C8B-B14F-4D97-AF65-F5344CB8AC3E}">
        <p14:creationId xmlns:p14="http://schemas.microsoft.com/office/powerpoint/2010/main" val="131382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DD49A70-2A2D-7A69-6643-96944B305890}"/>
              </a:ext>
            </a:extLst>
          </p:cNvPr>
          <p:cNvSpPr>
            <a:spLocks noGrp="1"/>
          </p:cNvSpPr>
          <p:nvPr>
            <p:ph idx="1"/>
          </p:nvPr>
        </p:nvSpPr>
        <p:spPr>
          <a:xfrm>
            <a:off x="913795" y="1278294"/>
            <a:ext cx="10353762" cy="4512905"/>
          </a:xfrm>
        </p:spPr>
        <p:txBody>
          <a:bodyPr/>
          <a:lstStyle/>
          <a:p>
            <a:pPr marL="36900" indent="0" algn="just">
              <a:buNone/>
            </a:pPr>
            <a:r>
              <a:rPr lang="es-ES" dirty="0"/>
              <a:t>La fortuna de Fontamara llega cuando </a:t>
            </a:r>
            <a:r>
              <a:rPr lang="es-ES" dirty="0" err="1"/>
              <a:t>Silone</a:t>
            </a:r>
            <a:r>
              <a:rPr lang="es-ES" dirty="0"/>
              <a:t> conoce a </a:t>
            </a:r>
            <a:r>
              <a:rPr lang="es-ES" dirty="0" err="1"/>
              <a:t>Jacopo</a:t>
            </a:r>
            <a:r>
              <a:rPr lang="es-ES" dirty="0"/>
              <a:t> Wasserman, el autor de </a:t>
            </a:r>
            <a:r>
              <a:rPr lang="es-ES" dirty="0" err="1"/>
              <a:t>Il</a:t>
            </a:r>
            <a:r>
              <a:rPr lang="es-ES" dirty="0"/>
              <a:t> caso di </a:t>
            </a:r>
            <a:r>
              <a:rPr lang="es-ES" dirty="0" err="1"/>
              <a:t>Mauritius</a:t>
            </a:r>
            <a:r>
              <a:rPr lang="es-ES" dirty="0"/>
              <a:t>, que lee el libro y lo propone a un editor y a una amiga, </a:t>
            </a:r>
            <a:r>
              <a:rPr lang="es-ES" dirty="0" err="1"/>
              <a:t>Nettie</a:t>
            </a:r>
            <a:r>
              <a:rPr lang="es-ES" dirty="0"/>
              <a:t> Sutro, para traducirlo al alemán. Finalmente, en 1933 la Tipografía Cooperativa Socialista de </a:t>
            </a:r>
            <a:r>
              <a:rPr lang="es-ES" dirty="0" err="1"/>
              <a:t>Sciaffusa</a:t>
            </a:r>
            <a:r>
              <a:rPr lang="es-ES" dirty="0"/>
              <a:t> acepta imprimirlo y </a:t>
            </a:r>
            <a:r>
              <a:rPr lang="es-ES" dirty="0" err="1"/>
              <a:t>Oprecht</a:t>
            </a:r>
            <a:r>
              <a:rPr lang="es-ES" dirty="0"/>
              <a:t> de Zúrich firma el volumen como editor. Fontamara encuentra buena acogida también gracias a la ciudad de Zúrich, lugar de encuentro de tantos fugitivos del Fascismo y del Nazismo que huían por todo el mundo, pasando por Suiza y llevaban con ellos una copia del libro. Fontamara entra a formar parte del imaginario colectivo, algo que crea una sintonía secreta con el ambiente angustioso y triste del pueblito del </a:t>
            </a:r>
            <a:r>
              <a:rPr lang="es-ES" dirty="0" err="1"/>
              <a:t>Abruzzo</a:t>
            </a:r>
            <a:r>
              <a:rPr lang="es-ES" dirty="0"/>
              <a:t>, algo que persuade al lector y lo transforma en divulgador. </a:t>
            </a:r>
            <a:endParaRPr lang="it-IT" dirty="0"/>
          </a:p>
        </p:txBody>
      </p:sp>
    </p:spTree>
    <p:extLst>
      <p:ext uri="{BB962C8B-B14F-4D97-AF65-F5344CB8AC3E}">
        <p14:creationId xmlns:p14="http://schemas.microsoft.com/office/powerpoint/2010/main" val="78600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C52E089-AA06-98E6-BFC9-07D5D8C2026C}"/>
              </a:ext>
            </a:extLst>
          </p:cNvPr>
          <p:cNvSpPr>
            <a:spLocks noGrp="1"/>
          </p:cNvSpPr>
          <p:nvPr>
            <p:ph idx="1"/>
          </p:nvPr>
        </p:nvSpPr>
        <p:spPr>
          <a:xfrm>
            <a:off x="913795" y="1194318"/>
            <a:ext cx="10353762" cy="4596881"/>
          </a:xfrm>
        </p:spPr>
        <p:txBody>
          <a:bodyPr>
            <a:normAutofit fontScale="92500"/>
          </a:bodyPr>
          <a:lstStyle/>
          <a:p>
            <a:pPr marL="36900" indent="0" algn="just">
              <a:buNone/>
            </a:pPr>
            <a:r>
              <a:rPr lang="es-ES" dirty="0"/>
              <a:t>Los prófugos mandaban cartas al autor con la petición de traducir el libro a otras lenguas. La difusión de la obra en el mundo se produjo rápidamente. Fue traducido a 27 lenguas y reproducido en numerosas colecciones económicas. Suscitó miles de juicios y gozó de aceptación en la prensa internacional. En 1934 el autor publica a su cargo la edición italiana en París con la editorial ficticia «</a:t>
            </a:r>
            <a:r>
              <a:rPr lang="es-ES" dirty="0" err="1"/>
              <a:t>Nuove</a:t>
            </a:r>
            <a:r>
              <a:rPr lang="es-ES" dirty="0"/>
              <a:t> </a:t>
            </a:r>
            <a:r>
              <a:rPr lang="es-ES" dirty="0" err="1"/>
              <a:t>Edizioni</a:t>
            </a:r>
            <a:r>
              <a:rPr lang="es-ES" dirty="0"/>
              <a:t> </a:t>
            </a:r>
            <a:r>
              <a:rPr lang="es-ES" dirty="0" err="1"/>
              <a:t>Italiane</a:t>
            </a:r>
            <a:r>
              <a:rPr lang="es-ES" dirty="0"/>
              <a:t>». Cuando Fontamara es publicado en Italia, en 1947, el libro tenía ya 17 años de fama a sus espaldas, pero la acogida no fue buena, malmirado por la derecha y la izquierda política. El éxito editorial en Italia no llega hasta 1965, cuando la crítica se da cuenta de la validez de la obra de </a:t>
            </a:r>
            <a:r>
              <a:rPr lang="es-ES" dirty="0" err="1"/>
              <a:t>Silone</a:t>
            </a:r>
            <a:r>
              <a:rPr lang="es-ES" dirty="0"/>
              <a:t>. La idea del autor es la de encargar la publicación de Fontamara en Italia a una editorial menor que no estuviese condicionada por el régimen fascista o ligada a partidos y centros de poder. Confía esta misión al sacerdote Ernesto </a:t>
            </a:r>
            <a:r>
              <a:rPr lang="es-ES" dirty="0" err="1"/>
              <a:t>Buonaiuti</a:t>
            </a:r>
            <a:r>
              <a:rPr lang="es-ES" dirty="0"/>
              <a:t>, fundador del semanal </a:t>
            </a:r>
            <a:r>
              <a:rPr lang="es-ES" dirty="0" err="1"/>
              <a:t>Il</a:t>
            </a:r>
            <a:r>
              <a:rPr lang="es-ES" dirty="0"/>
              <a:t> </a:t>
            </a:r>
            <a:r>
              <a:rPr lang="es-ES" dirty="0" err="1"/>
              <a:t>Risveglio</a:t>
            </a:r>
            <a:r>
              <a:rPr lang="es-ES" dirty="0"/>
              <a:t>, que había rechazado el juramento al régimen fascista. </a:t>
            </a:r>
            <a:endParaRPr lang="it-IT" dirty="0"/>
          </a:p>
        </p:txBody>
      </p:sp>
    </p:spTree>
    <p:extLst>
      <p:ext uri="{BB962C8B-B14F-4D97-AF65-F5344CB8AC3E}">
        <p14:creationId xmlns:p14="http://schemas.microsoft.com/office/powerpoint/2010/main" val="2357397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A5E9BAA-50F0-09A4-38B2-8648DDAE6E9D}"/>
              </a:ext>
            </a:extLst>
          </p:cNvPr>
          <p:cNvSpPr>
            <a:spLocks noGrp="1"/>
          </p:cNvSpPr>
          <p:nvPr>
            <p:ph idx="1"/>
          </p:nvPr>
        </p:nvSpPr>
        <p:spPr>
          <a:xfrm>
            <a:off x="913795" y="1110344"/>
            <a:ext cx="10353762" cy="4680856"/>
          </a:xfrm>
        </p:spPr>
        <p:txBody>
          <a:bodyPr>
            <a:normAutofit lnSpcReduction="10000"/>
          </a:bodyPr>
          <a:lstStyle/>
          <a:p>
            <a:pPr marL="36900" indent="0" algn="just">
              <a:buNone/>
            </a:pPr>
            <a:r>
              <a:rPr lang="es-ES" dirty="0"/>
              <a:t>Inicialmente es editada como novela por entregas. La publicación se interrumpe pronto porque </a:t>
            </a:r>
            <a:r>
              <a:rPr lang="es-ES" dirty="0" err="1"/>
              <a:t>Buonaiuti</a:t>
            </a:r>
            <a:r>
              <a:rPr lang="es-ES" dirty="0"/>
              <a:t> encarga a la editorial Faro de la publicación de la primera edición italiana de Fontamara en 1946. Las relaciones se interrumpen cuando </a:t>
            </a:r>
            <a:r>
              <a:rPr lang="es-ES" dirty="0" err="1"/>
              <a:t>Silone</a:t>
            </a:r>
            <a:r>
              <a:rPr lang="es-ES" dirty="0"/>
              <a:t> descubre que el editor tiene un pasado como republicano. No obstante su inicial juicio sobre la editorial Mondadori, el impacto con la realidad del mercado editorial de la postguerra y la ya gran capacidad distributiva que tenía, </a:t>
            </a:r>
            <a:r>
              <a:rPr lang="es-ES" dirty="0" err="1"/>
              <a:t>Silone</a:t>
            </a:r>
            <a:r>
              <a:rPr lang="es-ES" dirty="0"/>
              <a:t> decide colaborar con ella, que será de ahora en adelante la que publicará todas sus obras. En febrero de 1949 Fontamara aparece en la colección La Medusa </a:t>
            </a:r>
            <a:r>
              <a:rPr lang="es-ES" dirty="0" err="1"/>
              <a:t>degli</a:t>
            </a:r>
            <a:r>
              <a:rPr lang="es-ES" dirty="0"/>
              <a:t> </a:t>
            </a:r>
            <a:r>
              <a:rPr lang="es-ES" dirty="0" err="1"/>
              <a:t>italiani</a:t>
            </a:r>
            <a:r>
              <a:rPr lang="es-ES" dirty="0"/>
              <a:t> y en octubre de 1953 es reimprimido en la colección </a:t>
            </a:r>
            <a:r>
              <a:rPr lang="es-ES" dirty="0" err="1"/>
              <a:t>Narratori</a:t>
            </a:r>
            <a:r>
              <a:rPr lang="es-ES" dirty="0"/>
              <a:t> </a:t>
            </a:r>
            <a:r>
              <a:rPr lang="es-ES" dirty="0" err="1"/>
              <a:t>Italiani</a:t>
            </a:r>
            <a:r>
              <a:rPr lang="es-ES" dirty="0"/>
              <a:t>. El secreto del éxito de Fontamara es que este pueblito inventado del </a:t>
            </a:r>
            <a:r>
              <a:rPr lang="es-ES" dirty="0" err="1"/>
              <a:t>Abruzzo</a:t>
            </a:r>
            <a:r>
              <a:rPr lang="es-ES" dirty="0"/>
              <a:t> es una realidad en todos los países. Si la novela tiene un mérito es el de haber revelado la universalidad del </a:t>
            </a:r>
            <a:r>
              <a:rPr lang="es-ES" dirty="0" err="1"/>
              <a:t>cafone</a:t>
            </a:r>
            <a:r>
              <a:rPr lang="es-ES" dirty="0"/>
              <a:t>: el sufrimiento del campesino pobre es la misma en todo el mundo. </a:t>
            </a:r>
            <a:endParaRPr lang="it-IT" dirty="0"/>
          </a:p>
        </p:txBody>
      </p:sp>
    </p:spTree>
    <p:extLst>
      <p:ext uri="{BB962C8B-B14F-4D97-AF65-F5344CB8AC3E}">
        <p14:creationId xmlns:p14="http://schemas.microsoft.com/office/powerpoint/2010/main" val="277130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9AD31F-721B-AA33-38FB-D6734B5C6F00}"/>
              </a:ext>
            </a:extLst>
          </p:cNvPr>
          <p:cNvSpPr>
            <a:spLocks noGrp="1"/>
          </p:cNvSpPr>
          <p:nvPr>
            <p:ph type="title"/>
          </p:nvPr>
        </p:nvSpPr>
        <p:spPr/>
        <p:txBody>
          <a:bodyPr>
            <a:normAutofit fontScale="90000"/>
          </a:bodyPr>
          <a:lstStyle/>
          <a:p>
            <a:r>
              <a:rPr lang="it-IT" dirty="0" err="1"/>
              <a:t>Transposiciones</a:t>
            </a:r>
            <a:r>
              <a:rPr lang="it-IT" dirty="0"/>
              <a:t> </a:t>
            </a:r>
            <a:r>
              <a:rPr lang="it-IT" dirty="0" err="1"/>
              <a:t>cinematográficas</a:t>
            </a:r>
            <a:r>
              <a:rPr lang="it-IT" dirty="0"/>
              <a:t> de Fontamara </a:t>
            </a:r>
          </a:p>
        </p:txBody>
      </p:sp>
      <p:sp>
        <p:nvSpPr>
          <p:cNvPr id="3" name="Segnaposto contenuto 2">
            <a:extLst>
              <a:ext uri="{FF2B5EF4-FFF2-40B4-BE49-F238E27FC236}">
                <a16:creationId xmlns:a16="http://schemas.microsoft.com/office/drawing/2014/main" id="{D8306F4F-80D3-9AC3-A943-294C7EFE2664}"/>
              </a:ext>
            </a:extLst>
          </p:cNvPr>
          <p:cNvSpPr>
            <a:spLocks noGrp="1"/>
          </p:cNvSpPr>
          <p:nvPr>
            <p:ph idx="1"/>
          </p:nvPr>
        </p:nvSpPr>
        <p:spPr/>
        <p:txBody>
          <a:bodyPr/>
          <a:lstStyle/>
          <a:p>
            <a:pPr marL="36900" indent="0" algn="just">
              <a:buNone/>
            </a:pPr>
            <a:r>
              <a:rPr lang="es-ES" dirty="0"/>
              <a:t>El dramaturgo americano </a:t>
            </a:r>
            <a:r>
              <a:rPr lang="es-ES" dirty="0" err="1"/>
              <a:t>Victor</a:t>
            </a:r>
            <a:r>
              <a:rPr lang="es-ES" dirty="0"/>
              <a:t> Wolfson extrajo de la novela el material para un drama que llamó </a:t>
            </a:r>
            <a:r>
              <a:rPr lang="es-ES" dirty="0" err="1"/>
              <a:t>Bitter</a:t>
            </a:r>
            <a:r>
              <a:rPr lang="es-ES" dirty="0"/>
              <a:t> </a:t>
            </a:r>
            <a:r>
              <a:rPr lang="es-ES" dirty="0" err="1"/>
              <a:t>Stream</a:t>
            </a:r>
            <a:r>
              <a:rPr lang="es-ES" dirty="0"/>
              <a:t>, puesto en escena por Jacob Ben-</a:t>
            </a:r>
            <a:r>
              <a:rPr lang="es-ES" dirty="0" err="1"/>
              <a:t>Ami</a:t>
            </a:r>
            <a:r>
              <a:rPr lang="es-ES" dirty="0"/>
              <a:t> y representado durante la primavera de 1963 en el </a:t>
            </a:r>
            <a:r>
              <a:rPr lang="es-ES" dirty="0" err="1"/>
              <a:t>Civic</a:t>
            </a:r>
            <a:r>
              <a:rPr lang="es-ES" dirty="0"/>
              <a:t> </a:t>
            </a:r>
            <a:r>
              <a:rPr lang="es-ES" dirty="0" err="1"/>
              <a:t>Repertory</a:t>
            </a:r>
            <a:r>
              <a:rPr lang="es-ES" dirty="0"/>
              <a:t> </a:t>
            </a:r>
            <a:r>
              <a:rPr lang="es-ES" dirty="0" err="1"/>
              <a:t>Theater</a:t>
            </a:r>
            <a:r>
              <a:rPr lang="es-ES" dirty="0"/>
              <a:t> de New York. 17 Como se ha dicho, en 1942 aparece una versión radiofónica de Fontamara en la BBC de Londres en italiano, a cargo de Arnoldo </a:t>
            </a:r>
            <a:r>
              <a:rPr lang="es-ES" dirty="0" err="1"/>
              <a:t>Foà</a:t>
            </a:r>
            <a:r>
              <a:rPr lang="es-ES" dirty="0"/>
              <a:t>. Solo en 1980, dos años después de la muerte de </a:t>
            </a:r>
            <a:r>
              <a:rPr lang="es-ES" dirty="0" err="1"/>
              <a:t>Silone</a:t>
            </a:r>
            <a:r>
              <a:rPr lang="es-ES" dirty="0"/>
              <a:t>, aparece la película italiana, bajo la dirección de Carlo </a:t>
            </a:r>
            <a:r>
              <a:rPr lang="es-ES" dirty="0" err="1"/>
              <a:t>Lizzani</a:t>
            </a:r>
            <a:r>
              <a:rPr lang="es-ES" dirty="0"/>
              <a:t>, crítico cinematográfico y ensayista. </a:t>
            </a:r>
            <a:endParaRPr lang="it-IT" dirty="0"/>
          </a:p>
        </p:txBody>
      </p:sp>
    </p:spTree>
    <p:extLst>
      <p:ext uri="{BB962C8B-B14F-4D97-AF65-F5344CB8AC3E}">
        <p14:creationId xmlns:p14="http://schemas.microsoft.com/office/powerpoint/2010/main" val="100466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11ED0-191C-042F-C1AD-D5BF690559F8}"/>
              </a:ext>
            </a:extLst>
          </p:cNvPr>
          <p:cNvSpPr>
            <a:spLocks noGrp="1"/>
          </p:cNvSpPr>
          <p:nvPr>
            <p:ph type="title"/>
          </p:nvPr>
        </p:nvSpPr>
        <p:spPr>
          <a:xfrm>
            <a:off x="913795" y="609600"/>
            <a:ext cx="10353762" cy="864637"/>
          </a:xfrm>
        </p:spPr>
        <p:txBody>
          <a:bodyPr/>
          <a:lstStyle/>
          <a:p>
            <a:r>
              <a:rPr lang="it-IT" dirty="0" err="1"/>
              <a:t>Biografía</a:t>
            </a:r>
            <a:endParaRPr lang="it-IT" dirty="0"/>
          </a:p>
        </p:txBody>
      </p:sp>
      <p:sp>
        <p:nvSpPr>
          <p:cNvPr id="3" name="Segnaposto contenuto 2">
            <a:extLst>
              <a:ext uri="{FF2B5EF4-FFF2-40B4-BE49-F238E27FC236}">
                <a16:creationId xmlns:a16="http://schemas.microsoft.com/office/drawing/2014/main" id="{8C9BB7E9-D66B-D4EE-FB95-DE4726BCB470}"/>
              </a:ext>
            </a:extLst>
          </p:cNvPr>
          <p:cNvSpPr>
            <a:spLocks noGrp="1"/>
          </p:cNvSpPr>
          <p:nvPr>
            <p:ph idx="1"/>
          </p:nvPr>
        </p:nvSpPr>
        <p:spPr>
          <a:xfrm>
            <a:off x="913795" y="1474238"/>
            <a:ext cx="10353762" cy="4316962"/>
          </a:xfrm>
        </p:spPr>
        <p:txBody>
          <a:bodyPr>
            <a:normAutofit lnSpcReduction="10000"/>
          </a:bodyPr>
          <a:lstStyle/>
          <a:p>
            <a:pPr marL="36900" indent="0" algn="just">
              <a:buNone/>
            </a:pPr>
            <a:r>
              <a:rPr lang="es-ES" dirty="0"/>
              <a:t>Ignazio </a:t>
            </a:r>
            <a:r>
              <a:rPr lang="es-ES" dirty="0" err="1"/>
              <a:t>Silone</a:t>
            </a:r>
            <a:r>
              <a:rPr lang="es-ES" dirty="0"/>
              <a:t>, seudónimo de </a:t>
            </a:r>
            <a:r>
              <a:rPr lang="es-ES" dirty="0" err="1"/>
              <a:t>Secondino</a:t>
            </a:r>
            <a:r>
              <a:rPr lang="es-ES" dirty="0"/>
              <a:t> </a:t>
            </a:r>
            <a:r>
              <a:rPr lang="es-ES" dirty="0" err="1"/>
              <a:t>Tranquilli</a:t>
            </a:r>
            <a:r>
              <a:rPr lang="es-ES" dirty="0"/>
              <a:t>, nace el I de mayo de 1900 en </a:t>
            </a:r>
            <a:r>
              <a:rPr lang="es-ES" dirty="0" err="1"/>
              <a:t>Pescina</a:t>
            </a:r>
            <a:r>
              <a:rPr lang="es-ES" dirty="0"/>
              <a:t> </a:t>
            </a:r>
            <a:r>
              <a:rPr lang="es-ES" dirty="0" err="1"/>
              <a:t>dei</a:t>
            </a:r>
            <a:r>
              <a:rPr lang="es-ES" dirty="0"/>
              <a:t> </a:t>
            </a:r>
            <a:r>
              <a:rPr lang="es-ES" dirty="0" err="1"/>
              <a:t>Marsi</a:t>
            </a:r>
            <a:r>
              <a:rPr lang="es-ES" dirty="0"/>
              <a:t>, L’Aquila. Su padre, Paolo </a:t>
            </a:r>
            <a:r>
              <a:rPr lang="es-ES" dirty="0" err="1"/>
              <a:t>Tranquilli</a:t>
            </a:r>
            <a:r>
              <a:rPr lang="es-ES" dirty="0"/>
              <a:t>, hereda algunas hectáreas de tierra y una casa donde vivía con su mujer, Marianna </a:t>
            </a:r>
            <a:r>
              <a:rPr lang="es-ES" dirty="0" err="1"/>
              <a:t>Delli</a:t>
            </a:r>
            <a:r>
              <a:rPr lang="es-ES" dirty="0"/>
              <a:t> </a:t>
            </a:r>
            <a:r>
              <a:rPr lang="es-ES" dirty="0" err="1"/>
              <a:t>Quadri</a:t>
            </a:r>
            <a:r>
              <a:rPr lang="es-ES" dirty="0"/>
              <a:t>, descendente de una familia acomodada de trabajadores de la lana. De seis hermanos, cuatro mueren pequeños: el único hermano que sobrevive es </a:t>
            </a:r>
            <a:r>
              <a:rPr lang="es-ES" dirty="0" err="1"/>
              <a:t>Romolo</a:t>
            </a:r>
            <a:r>
              <a:rPr lang="es-ES" dirty="0"/>
              <a:t>. Su padre en 1911 vende todos sus viñedos a causa de una epidemia de filoxera e intenta la suerte en Brasil, pero regresa muy pronto a </a:t>
            </a:r>
            <a:r>
              <a:rPr lang="es-ES" dirty="0" err="1"/>
              <a:t>Pescina</a:t>
            </a:r>
            <a:r>
              <a:rPr lang="es-ES" dirty="0"/>
              <a:t>, probablemente por sus condiciones precarias de salud. En el mismo año muere. Después de la muerte de su marido, Marianna se aviene a ser una tejedora y una tintorera. </a:t>
            </a:r>
            <a:r>
              <a:rPr lang="es-ES" dirty="0" err="1"/>
              <a:t>Silone</a:t>
            </a:r>
            <a:r>
              <a:rPr lang="es-ES" dirty="0"/>
              <a:t> debe a su madre la seguridad de un afecto que constituye el esqueleto fundamental de su carácter y sobre todo le transmite el gusto por las narraciones, que sean cuentos, episodios del Evangelio o de la vida de santos. La muerte de su padre fue el primer terremoto de la vida de </a:t>
            </a:r>
            <a:r>
              <a:rPr lang="es-ES" dirty="0" err="1"/>
              <a:t>Silone</a:t>
            </a:r>
            <a:r>
              <a:rPr lang="es-ES" dirty="0"/>
              <a:t>.</a:t>
            </a:r>
            <a:endParaRPr lang="it-IT" dirty="0"/>
          </a:p>
        </p:txBody>
      </p:sp>
    </p:spTree>
    <p:extLst>
      <p:ext uri="{BB962C8B-B14F-4D97-AF65-F5344CB8AC3E}">
        <p14:creationId xmlns:p14="http://schemas.microsoft.com/office/powerpoint/2010/main" val="290143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176D65-AA30-89D0-A808-145E4F529252}"/>
              </a:ext>
            </a:extLst>
          </p:cNvPr>
          <p:cNvSpPr>
            <a:spLocks noGrp="1"/>
          </p:cNvSpPr>
          <p:nvPr>
            <p:ph type="title"/>
          </p:nvPr>
        </p:nvSpPr>
        <p:spPr/>
        <p:txBody>
          <a:bodyPr/>
          <a:lstStyle/>
          <a:p>
            <a:r>
              <a:rPr lang="it-IT" dirty="0" err="1"/>
              <a:t>Traducciónes</a:t>
            </a:r>
            <a:r>
              <a:rPr lang="it-IT" dirty="0"/>
              <a:t> al </a:t>
            </a:r>
            <a:r>
              <a:rPr lang="it-IT" dirty="0" err="1"/>
              <a:t>español</a:t>
            </a:r>
            <a:endParaRPr lang="it-IT" dirty="0"/>
          </a:p>
        </p:txBody>
      </p:sp>
      <p:sp>
        <p:nvSpPr>
          <p:cNvPr id="3" name="Segnaposto contenuto 2">
            <a:extLst>
              <a:ext uri="{FF2B5EF4-FFF2-40B4-BE49-F238E27FC236}">
                <a16:creationId xmlns:a16="http://schemas.microsoft.com/office/drawing/2014/main" id="{45BE1DA2-350B-2EBB-58B2-278BBD8372E4}"/>
              </a:ext>
            </a:extLst>
          </p:cNvPr>
          <p:cNvSpPr>
            <a:spLocks noGrp="1"/>
          </p:cNvSpPr>
          <p:nvPr>
            <p:ph idx="1"/>
          </p:nvPr>
        </p:nvSpPr>
        <p:spPr/>
        <p:txBody>
          <a:bodyPr/>
          <a:lstStyle/>
          <a:p>
            <a:pPr marL="36900" indent="0" algn="just">
              <a:buNone/>
            </a:pPr>
            <a:r>
              <a:rPr lang="es-ES" dirty="0"/>
              <a:t>El texto circula desde su primera redacción entre los intelectuales y el mismo Trotski publica una recensión lisonjera en la revista La </a:t>
            </a:r>
            <a:r>
              <a:rPr lang="es-ES" dirty="0" err="1"/>
              <a:t>verité</a:t>
            </a:r>
            <a:r>
              <a:rPr lang="es-ES" dirty="0"/>
              <a:t>, el 4 de septiembre de 1933. Algunos jóvenes activistas de Buenos Aires leen el artículo de Trotski y deciden contactar al autor y proponerle la publicación de Fontamara en lengua castellana. La carta fue escrita en febrero de 1934 por José Roble, seudónimo de José </a:t>
            </a:r>
            <a:r>
              <a:rPr lang="es-ES" dirty="0" err="1"/>
              <a:t>Paniale</a:t>
            </a:r>
            <a:r>
              <a:rPr lang="es-ES" dirty="0"/>
              <a:t>, quien declara de formar parte del grupo de militantes revolucionarios y ser el fundador de la editorial Avance</a:t>
            </a:r>
            <a:endParaRPr lang="es-ES_tradnl" dirty="0"/>
          </a:p>
        </p:txBody>
      </p:sp>
    </p:spTree>
    <p:extLst>
      <p:ext uri="{BB962C8B-B14F-4D97-AF65-F5344CB8AC3E}">
        <p14:creationId xmlns:p14="http://schemas.microsoft.com/office/powerpoint/2010/main" val="3628153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A2C7BC5-6521-19D5-6FF6-0153471A14AC}"/>
              </a:ext>
            </a:extLst>
          </p:cNvPr>
          <p:cNvSpPr>
            <a:spLocks noGrp="1"/>
          </p:cNvSpPr>
          <p:nvPr>
            <p:ph idx="1"/>
          </p:nvPr>
        </p:nvSpPr>
        <p:spPr>
          <a:xfrm>
            <a:off x="913795" y="1259634"/>
            <a:ext cx="10353762" cy="4531566"/>
          </a:xfrm>
        </p:spPr>
        <p:txBody>
          <a:bodyPr/>
          <a:lstStyle/>
          <a:p>
            <a:pPr marL="36900" indent="0" algn="just">
              <a:buNone/>
            </a:pPr>
            <a:r>
              <a:rPr lang="es-ES" dirty="0"/>
              <a:t>El propósito de esta editorial era el de difundir los libros fundamentales del socialismo científico y de mejorar el nivel cultural de las masas. La versión en español es una de las primeras que ha sido difundida. Las dificultades de </a:t>
            </a:r>
            <a:r>
              <a:rPr lang="es-ES" dirty="0" err="1"/>
              <a:t>Silone</a:t>
            </a:r>
            <a:r>
              <a:rPr lang="es-ES" dirty="0"/>
              <a:t> en hallar un editor en España dispuesto a publicar su texto, lo convencieron a colaborar con los editores argentinos del movimiento. Según </a:t>
            </a:r>
            <a:r>
              <a:rPr lang="es-ES" dirty="0" err="1"/>
              <a:t>Paniale</a:t>
            </a:r>
            <a:r>
              <a:rPr lang="es-ES" dirty="0"/>
              <a:t> la obra de </a:t>
            </a:r>
            <a:r>
              <a:rPr lang="es-ES" dirty="0" err="1"/>
              <a:t>Silone</a:t>
            </a:r>
            <a:r>
              <a:rPr lang="es-ES" dirty="0"/>
              <a:t> circulaba en español y algunos editores locales estaban dispuestos a traducirla sin autorización y a publicar textos modificados y no fieles al original. Los editores de Avance en cambio querían tutelar los derechos de la obra de </a:t>
            </a:r>
            <a:r>
              <a:rPr lang="es-ES" dirty="0" err="1"/>
              <a:t>Silone</a:t>
            </a:r>
            <a:r>
              <a:rPr lang="es-ES" dirty="0"/>
              <a:t> en Argentina, tras haber firmado un contrato. </a:t>
            </a:r>
          </a:p>
          <a:p>
            <a:pPr marL="36900" indent="0" algn="just">
              <a:buNone/>
            </a:pPr>
            <a:r>
              <a:rPr lang="es-ES" dirty="0"/>
              <a:t>La idea de </a:t>
            </a:r>
            <a:r>
              <a:rPr lang="es-ES" dirty="0" err="1"/>
              <a:t>Paniale</a:t>
            </a:r>
            <a:r>
              <a:rPr lang="es-ES" dirty="0"/>
              <a:t> era la de lanzar el libro al mercado con un precio popular y promoverlo por imprenta obrera para obtener aquel progreso cultural que es presupuesto de la emancipación socioeconómica de los campesinos. </a:t>
            </a:r>
            <a:endParaRPr lang="it-IT" dirty="0"/>
          </a:p>
        </p:txBody>
      </p:sp>
    </p:spTree>
    <p:extLst>
      <p:ext uri="{BB962C8B-B14F-4D97-AF65-F5344CB8AC3E}">
        <p14:creationId xmlns:p14="http://schemas.microsoft.com/office/powerpoint/2010/main" val="359127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E078FFA-16D6-A10A-9C65-08E482CD23DD}"/>
              </a:ext>
            </a:extLst>
          </p:cNvPr>
          <p:cNvSpPr>
            <a:spLocks noGrp="1"/>
          </p:cNvSpPr>
          <p:nvPr>
            <p:ph idx="1"/>
          </p:nvPr>
        </p:nvSpPr>
        <p:spPr>
          <a:xfrm>
            <a:off x="913795" y="858416"/>
            <a:ext cx="10353762" cy="4932783"/>
          </a:xfrm>
        </p:spPr>
        <p:txBody>
          <a:bodyPr>
            <a:normAutofit lnSpcReduction="10000"/>
          </a:bodyPr>
          <a:lstStyle/>
          <a:p>
            <a:pPr marL="36900" indent="0" algn="just">
              <a:buNone/>
            </a:pPr>
            <a:r>
              <a:rPr lang="es-ES" dirty="0"/>
              <a:t>La primera versión en lengua castellana es de Tristán Suárez, seudónimo de Carlos Liacho16 y se publicó en 1934. El grafismo de la portada presenta en el fondo varias lenguas de una gran llamarada roja que se destaca por una serie de utensilios agrarios de color negro en primer plano. Se trata de símbolos conocidos de los partidos de izquierda que se encontraban también en vallas y en panfletos de la época. En los primeros artículos publicados en noviembre de 1934 en la prensa local, se subraya la lectura política de la obra, que es un reflejo fiel de las alas de insurrección que la propaganda quiere ocultar desde la censura fascista. </a:t>
            </a:r>
          </a:p>
          <a:p>
            <a:pPr marL="36900" indent="0" algn="just">
              <a:buNone/>
            </a:pPr>
            <a:r>
              <a:rPr lang="es-ES" dirty="0"/>
              <a:t>El contrato entre </a:t>
            </a:r>
            <a:r>
              <a:rPr lang="es-ES" dirty="0" err="1"/>
              <a:t>Silone</a:t>
            </a:r>
            <a:r>
              <a:rPr lang="es-ES" dirty="0"/>
              <a:t> y </a:t>
            </a:r>
            <a:r>
              <a:rPr lang="es-ES" dirty="0" err="1"/>
              <a:t>Paniale</a:t>
            </a:r>
            <a:r>
              <a:rPr lang="es-ES" dirty="0"/>
              <a:t>, adquirente de los derechos de publicación en América Latina de Fontamara, establece que se editarán dos mil copias del libro. El suceso de la primera edición es tan grande que se propone a </a:t>
            </a:r>
            <a:r>
              <a:rPr lang="es-ES" dirty="0" err="1"/>
              <a:t>Silone</a:t>
            </a:r>
            <a:r>
              <a:rPr lang="es-ES" dirty="0"/>
              <a:t> una edición económica pensada para los lectores del campo. La nueva edición es publicada en 1936 a mitad del precio con respecto a la primera edición. </a:t>
            </a:r>
            <a:endParaRPr lang="it-IT" dirty="0"/>
          </a:p>
        </p:txBody>
      </p:sp>
    </p:spTree>
    <p:extLst>
      <p:ext uri="{BB962C8B-B14F-4D97-AF65-F5344CB8AC3E}">
        <p14:creationId xmlns:p14="http://schemas.microsoft.com/office/powerpoint/2010/main" val="3105807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1A6D28D-DA59-37CE-07A4-532AD71F819E}"/>
              </a:ext>
            </a:extLst>
          </p:cNvPr>
          <p:cNvSpPr>
            <a:spLocks noGrp="1"/>
          </p:cNvSpPr>
          <p:nvPr>
            <p:ph idx="1"/>
          </p:nvPr>
        </p:nvSpPr>
        <p:spPr>
          <a:xfrm>
            <a:off x="913795" y="1073020"/>
            <a:ext cx="10353762" cy="4718179"/>
          </a:xfrm>
        </p:spPr>
        <p:txBody>
          <a:bodyPr/>
          <a:lstStyle/>
          <a:p>
            <a:pPr marL="36900" indent="0" algn="just">
              <a:buNone/>
            </a:pPr>
            <a:r>
              <a:rPr lang="es-ES" dirty="0"/>
              <a:t>Para la segunda edición argentina Clement Moreau, seudónimo de Carl </a:t>
            </a:r>
            <a:r>
              <a:rPr lang="es-ES" dirty="0" err="1"/>
              <a:t>Meffert</a:t>
            </a:r>
            <a:r>
              <a:rPr lang="es-ES" dirty="0"/>
              <a:t>, realizó ochos ilustraciones, que según </a:t>
            </a:r>
            <a:r>
              <a:rPr lang="es-ES" dirty="0" err="1"/>
              <a:t>Silone</a:t>
            </a:r>
            <a:r>
              <a:rPr lang="es-ES" dirty="0"/>
              <a:t>, conservaban el valor de denuncia social y de miseria de los personajes de Fontamara. Como destaca </a:t>
            </a:r>
            <a:r>
              <a:rPr lang="es-ES" dirty="0" err="1"/>
              <a:t>Paniale</a:t>
            </a:r>
            <a:r>
              <a:rPr lang="es-ES" dirty="0"/>
              <a:t> en una carta a </a:t>
            </a:r>
            <a:r>
              <a:rPr lang="es-ES" dirty="0" err="1"/>
              <a:t>Silone</a:t>
            </a:r>
            <a:r>
              <a:rPr lang="es-ES" dirty="0"/>
              <a:t> de 193617, aparecen también algunos impresos clandestinos en 1935: la edición chilena con la traducción de Elena. </a:t>
            </a:r>
            <a:r>
              <a:rPr lang="es-ES" dirty="0" err="1"/>
              <a:t>Cafferana</a:t>
            </a:r>
            <a:r>
              <a:rPr lang="es-ES" dirty="0"/>
              <a:t> de </a:t>
            </a:r>
            <a:r>
              <a:rPr lang="es-ES" dirty="0" err="1"/>
              <a:t>Jiles</a:t>
            </a:r>
            <a:r>
              <a:rPr lang="es-ES" dirty="0"/>
              <a:t>, en Santiago de Chile, Edición Nascimento y la edición uruguaya en Montevideo, Edición Biblioteca Democracia y Libertad . En Suramérica se publican varias traducciones. La primera, portuguesa, en Brasil, no firmada por la editorial </a:t>
            </a:r>
            <a:r>
              <a:rPr lang="es-ES" dirty="0" err="1"/>
              <a:t>Atena</a:t>
            </a:r>
            <a:r>
              <a:rPr lang="es-ES" dirty="0"/>
              <a:t>, (Rio de Janeiro), en 1934. Es reimpresa en la postguerra por la misma editorial, (San Paolo), en 1946. Otra edición en español es la nueva versión argentina de </a:t>
            </a:r>
            <a:r>
              <a:rPr lang="es-ES" dirty="0" err="1"/>
              <a:t>Giudo</a:t>
            </a:r>
            <a:r>
              <a:rPr lang="es-ES" dirty="0"/>
              <a:t> </a:t>
            </a:r>
            <a:r>
              <a:rPr lang="es-ES" dirty="0" err="1"/>
              <a:t>Savelli</a:t>
            </a:r>
            <a:r>
              <a:rPr lang="es-ES" dirty="0"/>
              <a:t> para Avance de Buenos Aires, en 1936. Luego la traducción de </a:t>
            </a:r>
            <a:r>
              <a:rPr lang="es-ES" dirty="0" err="1"/>
              <a:t>Savelli</a:t>
            </a:r>
            <a:r>
              <a:rPr lang="es-ES" dirty="0"/>
              <a:t>, será revisada y reimprimida con la Editorial Poseidón de Buenos Aires, en 1944. </a:t>
            </a:r>
            <a:endParaRPr lang="it-IT" dirty="0"/>
          </a:p>
        </p:txBody>
      </p:sp>
    </p:spTree>
    <p:extLst>
      <p:ext uri="{BB962C8B-B14F-4D97-AF65-F5344CB8AC3E}">
        <p14:creationId xmlns:p14="http://schemas.microsoft.com/office/powerpoint/2010/main" val="2910584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428A13B-AAA2-0A3A-1BB0-28D7E5FC44CF}"/>
              </a:ext>
            </a:extLst>
          </p:cNvPr>
          <p:cNvSpPr>
            <a:spLocks noGrp="1"/>
          </p:cNvSpPr>
          <p:nvPr>
            <p:ph idx="1"/>
          </p:nvPr>
        </p:nvSpPr>
        <p:spPr>
          <a:xfrm>
            <a:off x="913795" y="531846"/>
            <a:ext cx="10353762" cy="5259354"/>
          </a:xfrm>
        </p:spPr>
        <p:txBody>
          <a:bodyPr/>
          <a:lstStyle/>
          <a:p>
            <a:pPr marL="36900" indent="0">
              <a:buNone/>
            </a:pPr>
            <a:r>
              <a:rPr lang="es-ES" dirty="0"/>
              <a:t>La primera, portuguesa, en Brasil, no firmada por la editorial </a:t>
            </a:r>
            <a:r>
              <a:rPr lang="es-ES" dirty="0" err="1"/>
              <a:t>Atena</a:t>
            </a:r>
            <a:r>
              <a:rPr lang="es-ES" dirty="0"/>
              <a:t>, (Rio de Janeiro), en 1934. Es reimpresa en la postguerra por la misma editorial, (San Paolo), en 1946. Otra edición en español es la nueva versión argentina de </a:t>
            </a:r>
            <a:r>
              <a:rPr lang="es-ES" dirty="0" err="1"/>
              <a:t>Giudo</a:t>
            </a:r>
            <a:r>
              <a:rPr lang="es-ES" dirty="0"/>
              <a:t> </a:t>
            </a:r>
            <a:r>
              <a:rPr lang="es-ES" dirty="0" err="1"/>
              <a:t>Savelli</a:t>
            </a:r>
            <a:r>
              <a:rPr lang="es-ES" dirty="0"/>
              <a:t> para Avance de Buenos Aires, en 1936. Luego la traducción de </a:t>
            </a:r>
            <a:r>
              <a:rPr lang="es-ES" dirty="0" err="1"/>
              <a:t>Savelli</a:t>
            </a:r>
            <a:r>
              <a:rPr lang="es-ES" dirty="0"/>
              <a:t>, será revisada y reimprimida con la Editorial Poseidón de Buenos Aires, en 1944.</a:t>
            </a:r>
          </a:p>
          <a:p>
            <a:pPr marL="36900" indent="0">
              <a:buNone/>
            </a:pPr>
            <a:r>
              <a:rPr lang="es-ES" dirty="0"/>
              <a:t>Todas estas traducciones se basan sobre la primera versión de Fontamara, la del 1933. La versión catalana a cargo de Joan Fuster, editada por El Club </a:t>
            </a:r>
            <a:r>
              <a:rPr lang="es-ES" dirty="0" err="1"/>
              <a:t>dels</a:t>
            </a:r>
            <a:r>
              <a:rPr lang="es-ES" dirty="0"/>
              <a:t> </a:t>
            </a:r>
            <a:r>
              <a:rPr lang="es-ES" dirty="0" err="1"/>
              <a:t>NovelListes</a:t>
            </a:r>
            <a:r>
              <a:rPr lang="es-ES" dirty="0"/>
              <a:t> de Barcelona, es de 1967; mientras la versión argentina a cargo de </a:t>
            </a:r>
            <a:r>
              <a:rPr lang="es-ES" dirty="0" err="1"/>
              <a:t>Attilio</a:t>
            </a:r>
            <a:r>
              <a:rPr lang="es-ES" dirty="0"/>
              <a:t> </a:t>
            </a:r>
            <a:r>
              <a:rPr lang="es-ES" dirty="0" err="1"/>
              <a:t>Dabini</a:t>
            </a:r>
            <a:r>
              <a:rPr lang="es-ES" dirty="0"/>
              <a:t> de Losada de Buenos Aires, es de 1965. Estas dos traducciones toman como texto base el de la segunda versión de la obra, la de 1949</a:t>
            </a:r>
            <a:endParaRPr lang="it-IT" dirty="0"/>
          </a:p>
        </p:txBody>
      </p:sp>
    </p:spTree>
    <p:extLst>
      <p:ext uri="{BB962C8B-B14F-4D97-AF65-F5344CB8AC3E}">
        <p14:creationId xmlns:p14="http://schemas.microsoft.com/office/powerpoint/2010/main" val="588634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274645-5CF4-B4D9-1346-F32303634586}"/>
              </a:ext>
            </a:extLst>
          </p:cNvPr>
          <p:cNvSpPr>
            <a:spLocks noGrp="1"/>
          </p:cNvSpPr>
          <p:nvPr>
            <p:ph type="title"/>
          </p:nvPr>
        </p:nvSpPr>
        <p:spPr/>
        <p:txBody>
          <a:bodyPr>
            <a:normAutofit/>
          </a:bodyPr>
          <a:lstStyle/>
          <a:p>
            <a:r>
              <a:rPr lang="it-IT" i="1" dirty="0"/>
              <a:t>Fontamara</a:t>
            </a:r>
            <a:br>
              <a:rPr lang="it-IT" dirty="0"/>
            </a:br>
            <a:r>
              <a:rPr lang="it-IT" sz="3200" dirty="0"/>
              <a:t>Trama</a:t>
            </a:r>
            <a:endParaRPr lang="it-IT" dirty="0"/>
          </a:p>
        </p:txBody>
      </p:sp>
      <p:sp>
        <p:nvSpPr>
          <p:cNvPr id="3" name="Segnaposto contenuto 2">
            <a:extLst>
              <a:ext uri="{FF2B5EF4-FFF2-40B4-BE49-F238E27FC236}">
                <a16:creationId xmlns:a16="http://schemas.microsoft.com/office/drawing/2014/main" id="{03C75619-3241-2829-07D1-47B64D0B6A53}"/>
              </a:ext>
            </a:extLst>
          </p:cNvPr>
          <p:cNvSpPr>
            <a:spLocks noGrp="1"/>
          </p:cNvSpPr>
          <p:nvPr>
            <p:ph idx="1"/>
          </p:nvPr>
        </p:nvSpPr>
        <p:spPr/>
        <p:txBody>
          <a:bodyPr>
            <a:normAutofit fontScale="92500"/>
          </a:bodyPr>
          <a:lstStyle/>
          <a:p>
            <a:pPr marL="36900" indent="0" algn="just">
              <a:buNone/>
            </a:pPr>
            <a:r>
              <a:rPr lang="es-ES" dirty="0"/>
              <a:t>Es la historia de un pueblito imaginario llamado Fontamara, habitado por los </a:t>
            </a:r>
            <a:r>
              <a:rPr lang="es-ES" dirty="0" err="1"/>
              <a:t>cafoni</a:t>
            </a:r>
            <a:r>
              <a:rPr lang="es-ES" dirty="0"/>
              <a:t>. Una noche cuando los campesinos regresan de su trabajo en los campos se dan cuenta de que en Fontamara falta la luz pública, porque ninguno había pagado los recibos. En la misma noche aparece el </a:t>
            </a:r>
            <a:r>
              <a:rPr lang="es-ES" dirty="0" err="1"/>
              <a:t>Cavalier</a:t>
            </a:r>
            <a:r>
              <a:rPr lang="es-ES" dirty="0"/>
              <a:t> </a:t>
            </a:r>
            <a:r>
              <a:rPr lang="es-ES" dirty="0" err="1"/>
              <a:t>Pelino</a:t>
            </a:r>
            <a:r>
              <a:rPr lang="es-ES" dirty="0"/>
              <a:t>, un funcionario llegado para hacer firmar una petición a los campesinos. Para resolver la cuestión de la luz, los </a:t>
            </a:r>
            <a:r>
              <a:rPr lang="es-ES" dirty="0" err="1"/>
              <a:t>cafoni</a:t>
            </a:r>
            <a:r>
              <a:rPr lang="es-ES" dirty="0"/>
              <a:t> deciden firmar la petición, convencidos por el </a:t>
            </a:r>
            <a:r>
              <a:rPr lang="es-ES" dirty="0" err="1"/>
              <a:t>Cavalier</a:t>
            </a:r>
            <a:r>
              <a:rPr lang="es-ES" dirty="0"/>
              <a:t> </a:t>
            </a:r>
            <a:r>
              <a:rPr lang="es-ES" dirty="0" err="1"/>
              <a:t>Pelino</a:t>
            </a:r>
            <a:r>
              <a:rPr lang="es-ES" dirty="0"/>
              <a:t> que la cuestión era provechosa para ellos, si bien no conocieran el contenido del documento, ya que era una «carta bianca»22. Al día siguiente, se descubre que en realidad la petición es una autorización para desviar el único arroyo del pueblo con el fin de regar los campos del Impresario23, el nuevo alcalde, un empresario ligado al régimen fascista, un hombre sin escrúpulos que se enriquece a costa de los </a:t>
            </a:r>
            <a:r>
              <a:rPr lang="es-ES" dirty="0" err="1"/>
              <a:t>fontamarenses</a:t>
            </a:r>
            <a:r>
              <a:rPr lang="es-ES" dirty="0"/>
              <a:t>.</a:t>
            </a:r>
            <a:endParaRPr lang="it-IT" dirty="0"/>
          </a:p>
        </p:txBody>
      </p:sp>
    </p:spTree>
    <p:extLst>
      <p:ext uri="{BB962C8B-B14F-4D97-AF65-F5344CB8AC3E}">
        <p14:creationId xmlns:p14="http://schemas.microsoft.com/office/powerpoint/2010/main" val="2462132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76DE7AA-7458-03CC-52BF-F0FB424A6534}"/>
              </a:ext>
            </a:extLst>
          </p:cNvPr>
          <p:cNvSpPr>
            <a:spLocks noGrp="1"/>
          </p:cNvSpPr>
          <p:nvPr>
            <p:ph idx="1"/>
          </p:nvPr>
        </p:nvSpPr>
        <p:spPr>
          <a:xfrm>
            <a:off x="913795" y="718458"/>
            <a:ext cx="10353762" cy="5072742"/>
          </a:xfrm>
        </p:spPr>
        <p:txBody>
          <a:bodyPr/>
          <a:lstStyle/>
          <a:p>
            <a:pPr marL="36900" indent="0" algn="just">
              <a:buNone/>
            </a:pPr>
            <a:r>
              <a:rPr lang="es-ES" dirty="0"/>
              <a:t>Por esta cuestión, las mujeres deciden hablar con el Impresario y tratar de convencerlo a dividir el curso del agua. Al final establecen, gracias también a la ayuda de Don </a:t>
            </a:r>
            <a:r>
              <a:rPr lang="es-ES" dirty="0" err="1"/>
              <a:t>Circostanza</a:t>
            </a:r>
            <a:r>
              <a:rPr lang="es-ES" dirty="0"/>
              <a:t>, compartirlo en «</a:t>
            </a:r>
            <a:r>
              <a:rPr lang="es-ES" dirty="0" err="1"/>
              <a:t>tre</a:t>
            </a:r>
            <a:r>
              <a:rPr lang="es-ES" dirty="0"/>
              <a:t> quarti»24 cada uno: el Impresario enreda a las mujeres diciéndoles que el arroyo será dividido en tres cuartos para cada uno, pero en realidad estas no comprenden el significado de lo que el Impresario y Don </a:t>
            </a:r>
            <a:r>
              <a:rPr lang="es-ES" dirty="0" err="1"/>
              <a:t>Circostanza</a:t>
            </a:r>
            <a:r>
              <a:rPr lang="es-ES" dirty="0"/>
              <a:t> han decidido. </a:t>
            </a:r>
          </a:p>
          <a:p>
            <a:pPr marL="36900" indent="0" algn="just">
              <a:buNone/>
            </a:pPr>
            <a:r>
              <a:rPr lang="es-ES" dirty="0"/>
              <a:t>El más rebelde de todos los </a:t>
            </a:r>
            <a:r>
              <a:rPr lang="es-ES" dirty="0" err="1"/>
              <a:t>fontamarenses</a:t>
            </a:r>
            <a:r>
              <a:rPr lang="es-ES" dirty="0"/>
              <a:t> es un joven, </a:t>
            </a:r>
            <a:r>
              <a:rPr lang="es-ES" dirty="0" err="1"/>
              <a:t>Berardo</a:t>
            </a:r>
            <a:r>
              <a:rPr lang="es-ES" dirty="0"/>
              <a:t> Viola, sin campos para cultivar y enamorado secretamente de Elvira. El funcionario municipal </a:t>
            </a:r>
            <a:r>
              <a:rPr lang="es-ES" dirty="0" err="1"/>
              <a:t>Innocenzo</a:t>
            </a:r>
            <a:r>
              <a:rPr lang="es-ES" dirty="0"/>
              <a:t> La </a:t>
            </a:r>
            <a:r>
              <a:rPr lang="es-ES" dirty="0" err="1"/>
              <a:t>Legge</a:t>
            </a:r>
            <a:r>
              <a:rPr lang="es-ES" dirty="0"/>
              <a:t> llega a Fontamara después de haber leído el documento que el </a:t>
            </a:r>
            <a:r>
              <a:rPr lang="es-ES" dirty="0" err="1"/>
              <a:t>Cavalier</a:t>
            </a:r>
            <a:r>
              <a:rPr lang="es-ES" dirty="0"/>
              <a:t> </a:t>
            </a:r>
            <a:r>
              <a:rPr lang="es-ES" dirty="0" err="1"/>
              <a:t>Pelino</a:t>
            </a:r>
            <a:r>
              <a:rPr lang="es-ES" dirty="0"/>
              <a:t> ha escrito sobre los campesinos, acusándolos de estar en contra del nuevo gobierno y prohibiendo todas las discusiones políticas en los lugares públicos. </a:t>
            </a:r>
            <a:r>
              <a:rPr lang="es-ES" dirty="0" err="1"/>
              <a:t>Berardo</a:t>
            </a:r>
            <a:r>
              <a:rPr lang="es-ES" dirty="0"/>
              <a:t>, acusándolo del hecho de que «no se puede reflexionar más»25 , amenaza al funcionario.</a:t>
            </a:r>
            <a:endParaRPr lang="it-IT" dirty="0"/>
          </a:p>
        </p:txBody>
      </p:sp>
    </p:spTree>
    <p:extLst>
      <p:ext uri="{BB962C8B-B14F-4D97-AF65-F5344CB8AC3E}">
        <p14:creationId xmlns:p14="http://schemas.microsoft.com/office/powerpoint/2010/main" val="1831378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2379846-ADDE-FC19-A129-6ADED3ECEA89}"/>
              </a:ext>
            </a:extLst>
          </p:cNvPr>
          <p:cNvSpPr>
            <a:spLocks noGrp="1"/>
          </p:cNvSpPr>
          <p:nvPr>
            <p:ph idx="1"/>
          </p:nvPr>
        </p:nvSpPr>
        <p:spPr>
          <a:xfrm>
            <a:off x="913795" y="1007706"/>
            <a:ext cx="10353762" cy="4783493"/>
          </a:xfrm>
        </p:spPr>
        <p:txBody>
          <a:bodyPr>
            <a:normAutofit lnSpcReduction="10000"/>
          </a:bodyPr>
          <a:lstStyle/>
          <a:p>
            <a:pPr marL="36900" indent="0" algn="just">
              <a:buNone/>
            </a:pPr>
            <a:r>
              <a:rPr lang="es-ES" dirty="0"/>
              <a:t>Con la subida al poder del nuevo gobierno fascista, todos los campesinos, incluso los </a:t>
            </a:r>
            <a:r>
              <a:rPr lang="es-ES" dirty="0" err="1"/>
              <a:t>fontamarenses</a:t>
            </a:r>
            <a:r>
              <a:rPr lang="es-ES" dirty="0"/>
              <a:t>, son llevados a </a:t>
            </a:r>
            <a:r>
              <a:rPr lang="es-ES" dirty="0" err="1"/>
              <a:t>Avezzano</a:t>
            </a:r>
            <a:r>
              <a:rPr lang="es-ES" dirty="0"/>
              <a:t> para saludar a los nuevos representantes. Para </a:t>
            </a:r>
            <a:r>
              <a:rPr lang="es-ES" dirty="0" err="1"/>
              <a:t>Berardo</a:t>
            </a:r>
            <a:r>
              <a:rPr lang="es-ES" dirty="0"/>
              <a:t> Viola es una ocasión imperdible para discutir la «</a:t>
            </a:r>
            <a:r>
              <a:rPr lang="es-ES" dirty="0" err="1"/>
              <a:t>questione</a:t>
            </a:r>
            <a:r>
              <a:rPr lang="es-ES" dirty="0"/>
              <a:t> del Fucino»26 con las autoridades de competencia, pero cuando llegan a la plaza, se dan cuenta de que no van a encontrar a ningún ministro del gobierno, y cuando preguntan a los policías sobre el futuro de la «</a:t>
            </a:r>
            <a:r>
              <a:rPr lang="es-ES" dirty="0" err="1"/>
              <a:t>questione</a:t>
            </a:r>
            <a:r>
              <a:rPr lang="es-ES" dirty="0"/>
              <a:t> del </a:t>
            </a:r>
            <a:r>
              <a:rPr lang="es-ES" dirty="0" err="1"/>
              <a:t>Fucino</a:t>
            </a:r>
            <a:r>
              <a:rPr lang="es-ES" dirty="0"/>
              <a:t>», ellos les dicen que todo será resuelto con los representantes de los </a:t>
            </a:r>
            <a:r>
              <a:rPr lang="es-ES" dirty="0" err="1"/>
              <a:t>cafoni</a:t>
            </a:r>
            <a:r>
              <a:rPr lang="es-ES" dirty="0"/>
              <a:t>, que es el </a:t>
            </a:r>
            <a:r>
              <a:rPr lang="es-ES" dirty="0" err="1"/>
              <a:t>Cavalier</a:t>
            </a:r>
            <a:r>
              <a:rPr lang="es-ES" dirty="0"/>
              <a:t> </a:t>
            </a:r>
            <a:r>
              <a:rPr lang="es-ES" dirty="0" err="1"/>
              <a:t>Pelino</a:t>
            </a:r>
            <a:r>
              <a:rPr lang="es-ES" dirty="0"/>
              <a:t>. Sucesivamente los campesinos encuentran a un hombre bien vestido que los reconoce como los revolucionarios de Fontamara. Este hombre, como les dice un joven después, es un policía que quiere arrestarlos y entonces el joven les sugiere que huyan. Al día siguiente, unas escuadras del gobierno son enviadas a Fontamara para verificar las condiciones de los rebeldes. Las mujeres son violadas mientras los hombres están trabajando en los campos y a su regreso son interrogados con la pregunta «Chi </a:t>
            </a:r>
            <a:r>
              <a:rPr lang="es-ES" dirty="0" err="1"/>
              <a:t>evviva</a:t>
            </a:r>
            <a:r>
              <a:rPr lang="es-ES" dirty="0"/>
              <a:t>?», pero nadie conoce la respuesta.</a:t>
            </a:r>
            <a:endParaRPr lang="it-IT" dirty="0"/>
          </a:p>
        </p:txBody>
      </p:sp>
    </p:spTree>
    <p:extLst>
      <p:ext uri="{BB962C8B-B14F-4D97-AF65-F5344CB8AC3E}">
        <p14:creationId xmlns:p14="http://schemas.microsoft.com/office/powerpoint/2010/main" val="1739266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E401A2E-182D-E245-38FC-07ADF5D2224B}"/>
              </a:ext>
            </a:extLst>
          </p:cNvPr>
          <p:cNvSpPr>
            <a:spLocks noGrp="1"/>
          </p:cNvSpPr>
          <p:nvPr>
            <p:ph idx="1"/>
          </p:nvPr>
        </p:nvSpPr>
        <p:spPr>
          <a:xfrm>
            <a:off x="913795" y="1026368"/>
            <a:ext cx="10353762" cy="4764832"/>
          </a:xfrm>
        </p:spPr>
        <p:txBody>
          <a:bodyPr/>
          <a:lstStyle/>
          <a:p>
            <a:pPr marL="36900" indent="0" algn="just">
              <a:buNone/>
            </a:pPr>
            <a:r>
              <a:rPr lang="es-ES" dirty="0"/>
              <a:t>En el mes de mayo el Impresario compra el poco trigo, todavía verde, destinado a Fontamara, por ciento veinte liras al quintal. Los </a:t>
            </a:r>
            <a:r>
              <a:rPr lang="es-ES" dirty="0" err="1"/>
              <a:t>fontamarenses</a:t>
            </a:r>
            <a:r>
              <a:rPr lang="es-ES" dirty="0"/>
              <a:t>, pensando que es un buen precio y por necesidad, aceptan venderlo, pero pronto, se dan cuenta de que han sido engañados nuevamente por el Impresario: el Gobierno había establecido que el precio del trigo pasaba de ciento veinte liras, a ciento setenta. El Impresario, que conocía esta nueva disposición, había comprado prematuramente el trigo a los campesinos para revenderlo al precio establecido por el Gobierno, ganando así cincuenta liras a quintal. Mientras tanto empiezan los trabajos por la cuestión del agua y puesto que los </a:t>
            </a:r>
            <a:r>
              <a:rPr lang="es-ES" dirty="0" err="1"/>
              <a:t>fontamarenses</a:t>
            </a:r>
            <a:r>
              <a:rPr lang="es-ES" dirty="0"/>
              <a:t> no comprendían el real significado de «</a:t>
            </a:r>
            <a:r>
              <a:rPr lang="es-ES" dirty="0" err="1"/>
              <a:t>tre</a:t>
            </a:r>
            <a:r>
              <a:rPr lang="es-ES" dirty="0"/>
              <a:t> </a:t>
            </a:r>
            <a:r>
              <a:rPr lang="es-ES" dirty="0" err="1"/>
              <a:t>quarti</a:t>
            </a:r>
            <a:r>
              <a:rPr lang="es-ES" dirty="0"/>
              <a:t>», se precipitan al arroyo para la repartición y se dan cuenta de que el caudal corre hacia el área del Impresario. Como consecuencia de la rebelión pueblerina, el Impresario propone fijar un período de cincuenta años tras los cuales el agua volverá a Fontamara. </a:t>
            </a:r>
            <a:endParaRPr lang="it-IT" dirty="0"/>
          </a:p>
        </p:txBody>
      </p:sp>
    </p:spTree>
    <p:extLst>
      <p:ext uri="{BB962C8B-B14F-4D97-AF65-F5344CB8AC3E}">
        <p14:creationId xmlns:p14="http://schemas.microsoft.com/office/powerpoint/2010/main" val="2617433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642F0A5-9A81-5B64-54E2-FC626921EC32}"/>
              </a:ext>
            </a:extLst>
          </p:cNvPr>
          <p:cNvSpPr>
            <a:spLocks noGrp="1"/>
          </p:cNvSpPr>
          <p:nvPr>
            <p:ph idx="1"/>
          </p:nvPr>
        </p:nvSpPr>
        <p:spPr>
          <a:xfrm>
            <a:off x="913795" y="1119674"/>
            <a:ext cx="10353762" cy="4671526"/>
          </a:xfrm>
        </p:spPr>
        <p:txBody>
          <a:bodyPr>
            <a:normAutofit lnSpcReduction="10000"/>
          </a:bodyPr>
          <a:lstStyle/>
          <a:p>
            <a:pPr marL="36900" indent="0" algn="just">
              <a:buNone/>
            </a:pPr>
            <a:r>
              <a:rPr lang="es-ES" dirty="0"/>
              <a:t>Don </a:t>
            </a:r>
            <a:r>
              <a:rPr lang="es-ES" dirty="0" err="1"/>
              <a:t>Circostanza</a:t>
            </a:r>
            <a:r>
              <a:rPr lang="es-ES" dirty="0"/>
              <a:t>, electo por el pueblo, rebate que el tiempo es demasiado largo y sugiere establecer un lapso de «diez lustros». Su propuesta es acogida tanto por el Impresario como por los </a:t>
            </a:r>
            <a:r>
              <a:rPr lang="es-ES" dirty="0" err="1"/>
              <a:t>fontamarenses</a:t>
            </a:r>
            <a:r>
              <a:rPr lang="es-ES" dirty="0"/>
              <a:t> que no entendían el significado de estos términos. Todos los campesinos esperan una reacción de </a:t>
            </a:r>
            <a:r>
              <a:rPr lang="es-ES" dirty="0" err="1"/>
              <a:t>Berardo</a:t>
            </a:r>
            <a:r>
              <a:rPr lang="es-ES" dirty="0"/>
              <a:t> Viola, pero la única preocupación de este es de irse a Roma en búsqueda de un trabajo y volver a Fontamara dentro de un año, comprar tierras y casarse con Elvira. </a:t>
            </a:r>
            <a:r>
              <a:rPr lang="es-ES" dirty="0" err="1"/>
              <a:t>Berardo</a:t>
            </a:r>
            <a:r>
              <a:rPr lang="es-ES" dirty="0"/>
              <a:t> y el joven narrador se van efectivamente a la capital donde encuentran a Don Achille </a:t>
            </a:r>
            <a:r>
              <a:rPr lang="es-ES" dirty="0" err="1"/>
              <a:t>Pazienza</a:t>
            </a:r>
            <a:r>
              <a:rPr lang="es-ES" dirty="0"/>
              <a:t>, un viejo abogado del </a:t>
            </a:r>
            <a:r>
              <a:rPr lang="es-ES" dirty="0" err="1"/>
              <a:t>Abruzzo</a:t>
            </a:r>
            <a:r>
              <a:rPr lang="es-ES" dirty="0"/>
              <a:t> que les pide dinero para ayudarlos a </a:t>
            </a:r>
            <a:r>
              <a:rPr lang="es-ES" dirty="0" err="1"/>
              <a:t>encontras</a:t>
            </a:r>
            <a:r>
              <a:rPr lang="es-ES" dirty="0"/>
              <a:t> trabajo. Será precisamente este quien entregará a </a:t>
            </a:r>
            <a:r>
              <a:rPr lang="es-ES" dirty="0" err="1"/>
              <a:t>Berardo</a:t>
            </a:r>
            <a:r>
              <a:rPr lang="es-ES" dirty="0"/>
              <a:t> un telegrama que lo informa de la muerte de Elvira. Encuentran luego al joven que los había salvado de la policía en </a:t>
            </a:r>
            <a:r>
              <a:rPr lang="es-ES" dirty="0" err="1"/>
              <a:t>Avezzano</a:t>
            </a:r>
            <a:r>
              <a:rPr lang="es-ES" dirty="0"/>
              <a:t>. En realidad, este es el Solito Sconosciuto29, un revolucionario antifascista. Los tres son arrestados en un café y llevados a la cárcel por la policía. </a:t>
            </a:r>
            <a:endParaRPr lang="it-IT" dirty="0"/>
          </a:p>
        </p:txBody>
      </p:sp>
    </p:spTree>
    <p:extLst>
      <p:ext uri="{BB962C8B-B14F-4D97-AF65-F5344CB8AC3E}">
        <p14:creationId xmlns:p14="http://schemas.microsoft.com/office/powerpoint/2010/main" val="164147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6C3EF54-5774-2D02-C405-8A0FE3B0FEC5}"/>
              </a:ext>
            </a:extLst>
          </p:cNvPr>
          <p:cNvSpPr>
            <a:spLocks noGrp="1"/>
          </p:cNvSpPr>
          <p:nvPr>
            <p:ph idx="1"/>
          </p:nvPr>
        </p:nvSpPr>
        <p:spPr>
          <a:xfrm>
            <a:off x="913795" y="905070"/>
            <a:ext cx="10353762" cy="4886130"/>
          </a:xfrm>
        </p:spPr>
        <p:txBody>
          <a:bodyPr>
            <a:normAutofit fontScale="92500" lnSpcReduction="10000"/>
          </a:bodyPr>
          <a:lstStyle/>
          <a:p>
            <a:pPr marL="36900" indent="0" algn="just">
              <a:buNone/>
            </a:pPr>
            <a:r>
              <a:rPr lang="es-ES" dirty="0"/>
              <a:t>En 1908, se hace cargo de escribir al penado a cadena perpetua injustamente condenado, Francesco </a:t>
            </a:r>
            <a:r>
              <a:rPr lang="es-ES" dirty="0" err="1"/>
              <a:t>Zauri</a:t>
            </a:r>
            <a:r>
              <a:rPr lang="es-ES" dirty="0"/>
              <a:t>, por cuenta de la madre iletrada. Ese fue el primer encargo importante para el joven </a:t>
            </a:r>
            <a:r>
              <a:rPr lang="es-ES" dirty="0" err="1"/>
              <a:t>Secondino</a:t>
            </a:r>
            <a:r>
              <a:rPr lang="es-ES" dirty="0"/>
              <a:t>. Después de haber concluido la escuela italiana de primera enseñanza italiana, estudia en el seminario episcopal, ambos situados en </a:t>
            </a:r>
            <a:r>
              <a:rPr lang="es-ES" dirty="0" err="1"/>
              <a:t>Pescina</a:t>
            </a:r>
            <a:r>
              <a:rPr lang="es-ES" dirty="0"/>
              <a:t>. Toda su infancia se desarrolla en un contexto donde el imaginario es esencialmente religioso y espiritual. Teatro de toda la primera parte de su vida es el </a:t>
            </a:r>
            <a:r>
              <a:rPr lang="es-ES" dirty="0" err="1"/>
              <a:t>Abruzzo</a:t>
            </a:r>
            <a:r>
              <a:rPr lang="es-ES" dirty="0"/>
              <a:t>, que será sucesivamente una presencia muy importante en sus obras literarias. </a:t>
            </a:r>
          </a:p>
          <a:p>
            <a:pPr marL="36900" indent="0" algn="just">
              <a:buNone/>
            </a:pPr>
            <a:r>
              <a:rPr lang="es-ES" dirty="0"/>
              <a:t>El 13 de enero de 1915 el terremoto de la Mársica marca profundamente la vida de Ignazio: su madre muere en el derrumbe de la casa y el hermano </a:t>
            </a:r>
            <a:r>
              <a:rPr lang="es-ES" dirty="0" err="1"/>
              <a:t>Romolo</a:t>
            </a:r>
            <a:r>
              <a:rPr lang="es-ES" dirty="0"/>
              <a:t> queda herido. Si bien su abuela paterna, </a:t>
            </a:r>
            <a:r>
              <a:rPr lang="es-ES" dirty="0" err="1"/>
              <a:t>Maria</a:t>
            </a:r>
            <a:r>
              <a:rPr lang="es-ES" dirty="0"/>
              <a:t> </a:t>
            </a:r>
            <a:r>
              <a:rPr lang="es-ES" dirty="0" err="1"/>
              <a:t>Vincenza</a:t>
            </a:r>
            <a:r>
              <a:rPr lang="es-ES" dirty="0"/>
              <a:t>, se hace cargo de </a:t>
            </a:r>
            <a:r>
              <a:rPr lang="es-ES" dirty="0" err="1"/>
              <a:t>Secondino</a:t>
            </a:r>
            <a:r>
              <a:rPr lang="es-ES" dirty="0"/>
              <a:t> y de su hermano </a:t>
            </a:r>
            <a:r>
              <a:rPr lang="es-ES" dirty="0" err="1"/>
              <a:t>Romolo</a:t>
            </a:r>
            <a:r>
              <a:rPr lang="es-ES" dirty="0"/>
              <a:t>, </a:t>
            </a:r>
            <a:r>
              <a:rPr lang="es-ES" dirty="0" err="1"/>
              <a:t>Silone</a:t>
            </a:r>
            <a:r>
              <a:rPr lang="es-ES" dirty="0"/>
              <a:t> empieza a frecuentar la Lega </a:t>
            </a:r>
            <a:r>
              <a:rPr lang="es-ES" dirty="0" err="1"/>
              <a:t>dei</a:t>
            </a:r>
            <a:r>
              <a:rPr lang="es-ES" dirty="0"/>
              <a:t> contadini2 , donde se ocupa de la correspondencia de los campesinos iletrados o donde escribe protestas en contra de los abusos de las autoridades. En ese mismo año para continuar los estudios, se matricula primero en el seminario de Chieti y sucesivamente en el instituto Pio X en Roma, de donde es expulsado algunos meses después. </a:t>
            </a:r>
            <a:endParaRPr lang="it-IT" dirty="0"/>
          </a:p>
        </p:txBody>
      </p:sp>
    </p:spTree>
    <p:extLst>
      <p:ext uri="{BB962C8B-B14F-4D97-AF65-F5344CB8AC3E}">
        <p14:creationId xmlns:p14="http://schemas.microsoft.com/office/powerpoint/2010/main" val="3549671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F63E5D0-5D2F-370B-64B2-2127883246AD}"/>
              </a:ext>
            </a:extLst>
          </p:cNvPr>
          <p:cNvSpPr>
            <a:spLocks noGrp="1"/>
          </p:cNvSpPr>
          <p:nvPr>
            <p:ph idx="1"/>
          </p:nvPr>
        </p:nvSpPr>
        <p:spPr>
          <a:xfrm>
            <a:off x="913795" y="1035698"/>
            <a:ext cx="10353762" cy="4755501"/>
          </a:xfrm>
        </p:spPr>
        <p:txBody>
          <a:bodyPr/>
          <a:lstStyle/>
          <a:p>
            <a:pPr marL="36900" indent="0" algn="just">
              <a:buNone/>
            </a:pPr>
            <a:r>
              <a:rPr lang="es-ES" dirty="0"/>
              <a:t>Allí son torturados para hacerles confesar quién es el Solito </a:t>
            </a:r>
            <a:r>
              <a:rPr lang="es-ES" dirty="0" err="1"/>
              <a:t>Sconosciuto</a:t>
            </a:r>
            <a:r>
              <a:rPr lang="es-ES" dirty="0"/>
              <a:t> y </a:t>
            </a:r>
            <a:r>
              <a:rPr lang="es-ES" dirty="0" err="1"/>
              <a:t>Berardo</a:t>
            </a:r>
            <a:r>
              <a:rPr lang="es-ES" dirty="0"/>
              <a:t> decide inmolarse por su pueblo Fontamara, revelando que el Solito </a:t>
            </a:r>
            <a:r>
              <a:rPr lang="es-ES" dirty="0" err="1"/>
              <a:t>Sconosciuto</a:t>
            </a:r>
            <a:r>
              <a:rPr lang="es-ES" dirty="0"/>
              <a:t> es él. Sus dos compañeros son puestos en libertad. Durante la permanencia en la cárcel, </a:t>
            </a:r>
            <a:r>
              <a:rPr lang="es-ES" dirty="0" err="1"/>
              <a:t>Berardo</a:t>
            </a:r>
            <a:r>
              <a:rPr lang="es-ES" dirty="0"/>
              <a:t> cuenta al </a:t>
            </a:r>
            <a:r>
              <a:rPr lang="es-ES" dirty="0" err="1"/>
              <a:t>avezzanese</a:t>
            </a:r>
            <a:r>
              <a:rPr lang="es-ES" dirty="0"/>
              <a:t> todo lo que había pasado en su pueblo y el Solito </a:t>
            </a:r>
            <a:r>
              <a:rPr lang="es-ES" dirty="0" err="1"/>
              <a:t>Sconosciuto</a:t>
            </a:r>
            <a:r>
              <a:rPr lang="es-ES" dirty="0"/>
              <a:t> publica una revista con todas las informaciones sobre Fontamara y la escrita «VIVA BERARDO VIOLA»30 . En ella se cuenta también la muerte sospechosa de </a:t>
            </a:r>
            <a:r>
              <a:rPr lang="es-ES" dirty="0" err="1"/>
              <a:t>Berardo</a:t>
            </a:r>
            <a:r>
              <a:rPr lang="es-ES" dirty="0"/>
              <a:t>, que según los policías se había suicidado. Entretanto, llega a Fontamara una caja enviada por el Solito </a:t>
            </a:r>
            <a:r>
              <a:rPr lang="es-ES" dirty="0" err="1"/>
              <a:t>Sconosciuto</a:t>
            </a:r>
            <a:r>
              <a:rPr lang="es-ES" dirty="0"/>
              <a:t>, con todo lo necesario para escribir la primera revista de los </a:t>
            </a:r>
            <a:r>
              <a:rPr lang="es-ES" dirty="0" err="1"/>
              <a:t>cafoni</a:t>
            </a:r>
            <a:r>
              <a:rPr lang="es-ES" dirty="0"/>
              <a:t>, titulada «Che </a:t>
            </a:r>
            <a:r>
              <a:rPr lang="es-ES" dirty="0" err="1"/>
              <a:t>fare</a:t>
            </a:r>
            <a:r>
              <a:rPr lang="es-ES" dirty="0"/>
              <a:t>?», una publicación antifascista.</a:t>
            </a:r>
            <a:endParaRPr lang="it-IT" dirty="0"/>
          </a:p>
        </p:txBody>
      </p:sp>
    </p:spTree>
    <p:extLst>
      <p:ext uri="{BB962C8B-B14F-4D97-AF65-F5344CB8AC3E}">
        <p14:creationId xmlns:p14="http://schemas.microsoft.com/office/powerpoint/2010/main" val="1913394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65DE0E4-D9CB-B72B-E78B-4FE1F8AB3EA9}"/>
              </a:ext>
            </a:extLst>
          </p:cNvPr>
          <p:cNvSpPr>
            <a:spLocks noGrp="1"/>
          </p:cNvSpPr>
          <p:nvPr>
            <p:ph idx="1"/>
          </p:nvPr>
        </p:nvSpPr>
        <p:spPr/>
        <p:txBody>
          <a:bodyPr/>
          <a:lstStyle/>
          <a:p>
            <a:pPr marL="36900" indent="0" algn="just">
              <a:buNone/>
            </a:pPr>
            <a:r>
              <a:rPr lang="es-ES" dirty="0"/>
              <a:t>Al día siguiente todos los </a:t>
            </a:r>
            <a:r>
              <a:rPr lang="es-ES" dirty="0" err="1"/>
              <a:t>cafoni</a:t>
            </a:r>
            <a:r>
              <a:rPr lang="es-ES" dirty="0"/>
              <a:t> deben distribuir las copias de la revista por los pueblos cercanos. La familia de los tres narradores se encuentra de regreso de San Giuseppe, donde habían ido para distribuir los ejemplares, cuando oyen unos disparos en la lejanía procedentes de Fontamara. Todos los </a:t>
            </a:r>
            <a:r>
              <a:rPr lang="es-ES" dirty="0" err="1"/>
              <a:t>fontamarenses</a:t>
            </a:r>
            <a:r>
              <a:rPr lang="es-ES" dirty="0"/>
              <a:t> son eliminados por las tropas fascistas, mientras que la familia de los tres narradores se salva y, gracias a la ayuda del Solito </a:t>
            </a:r>
            <a:r>
              <a:rPr lang="es-ES" dirty="0" err="1"/>
              <a:t>Sconosciuto</a:t>
            </a:r>
            <a:r>
              <a:rPr lang="es-ES" dirty="0"/>
              <a:t> se refugian en el extranjero</a:t>
            </a:r>
            <a:endParaRPr lang="it-IT" dirty="0"/>
          </a:p>
        </p:txBody>
      </p:sp>
    </p:spTree>
    <p:extLst>
      <p:ext uri="{BB962C8B-B14F-4D97-AF65-F5344CB8AC3E}">
        <p14:creationId xmlns:p14="http://schemas.microsoft.com/office/powerpoint/2010/main" val="2224364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4CE3BD-4C3D-E868-09F6-43C81C6B8E03}"/>
              </a:ext>
            </a:extLst>
          </p:cNvPr>
          <p:cNvSpPr>
            <a:spLocks noGrp="1"/>
          </p:cNvSpPr>
          <p:nvPr>
            <p:ph type="title"/>
          </p:nvPr>
        </p:nvSpPr>
        <p:spPr>
          <a:xfrm>
            <a:off x="913795" y="220825"/>
            <a:ext cx="10353762" cy="845976"/>
          </a:xfrm>
        </p:spPr>
        <p:txBody>
          <a:bodyPr/>
          <a:lstStyle/>
          <a:p>
            <a:r>
              <a:rPr lang="it-IT" dirty="0" err="1"/>
              <a:t>Personajes</a:t>
            </a:r>
            <a:endParaRPr lang="it-IT" dirty="0"/>
          </a:p>
        </p:txBody>
      </p:sp>
      <p:sp>
        <p:nvSpPr>
          <p:cNvPr id="3" name="Segnaposto contenuto 2">
            <a:extLst>
              <a:ext uri="{FF2B5EF4-FFF2-40B4-BE49-F238E27FC236}">
                <a16:creationId xmlns:a16="http://schemas.microsoft.com/office/drawing/2014/main" id="{62C1797F-2A08-9A08-20C4-35139D18B706}"/>
              </a:ext>
            </a:extLst>
          </p:cNvPr>
          <p:cNvSpPr>
            <a:spLocks noGrp="1"/>
          </p:cNvSpPr>
          <p:nvPr>
            <p:ph idx="1"/>
          </p:nvPr>
        </p:nvSpPr>
        <p:spPr>
          <a:xfrm>
            <a:off x="913795" y="1066802"/>
            <a:ext cx="10353762" cy="4724398"/>
          </a:xfrm>
        </p:spPr>
        <p:txBody>
          <a:bodyPr>
            <a:normAutofit fontScale="85000" lnSpcReduction="20000"/>
          </a:bodyPr>
          <a:lstStyle/>
          <a:p>
            <a:pPr marL="36900" indent="0" algn="just">
              <a:buNone/>
            </a:pPr>
            <a:r>
              <a:rPr lang="es-ES" dirty="0"/>
              <a:t>GIUVÀ: es la voz narradora principal de la novela. Junto con su mujer </a:t>
            </a:r>
            <a:r>
              <a:rPr lang="es-ES" dirty="0" err="1"/>
              <a:t>Matalé</a:t>
            </a:r>
            <a:r>
              <a:rPr lang="es-ES" dirty="0"/>
              <a:t> y su hijo cuyo nombre no aparece en toda la obra, es el único supérstite tras el tiroteo en Fontamara. </a:t>
            </a:r>
          </a:p>
          <a:p>
            <a:pPr marL="36900" indent="0" algn="just">
              <a:buNone/>
            </a:pPr>
            <a:r>
              <a:rPr lang="es-ES" dirty="0"/>
              <a:t>-MATALÉ: una de las voces narradoras de la obra, es la mujer de </a:t>
            </a:r>
            <a:r>
              <a:rPr lang="es-ES" dirty="0" err="1"/>
              <a:t>Giuvà</a:t>
            </a:r>
            <a:r>
              <a:rPr lang="es-ES" dirty="0"/>
              <a:t>.  </a:t>
            </a:r>
          </a:p>
          <a:p>
            <a:pPr marL="36900" indent="0" algn="just">
              <a:buNone/>
            </a:pPr>
            <a:r>
              <a:rPr lang="es-ES" dirty="0"/>
              <a:t>HIJO DE GIUVÀ Y MATALÉ: una de las voces narradoras de la obra. </a:t>
            </a:r>
          </a:p>
          <a:p>
            <a:pPr marL="36900" indent="0" algn="just">
              <a:buNone/>
            </a:pPr>
            <a:r>
              <a:rPr lang="es-ES" dirty="0"/>
              <a:t>-BERARDO VIOLA: «</a:t>
            </a:r>
            <a:r>
              <a:rPr lang="es-ES" dirty="0" err="1"/>
              <a:t>cafone</a:t>
            </a:r>
            <a:r>
              <a:rPr lang="es-ES" dirty="0"/>
              <a:t> </a:t>
            </a:r>
            <a:r>
              <a:rPr lang="es-ES" dirty="0" err="1"/>
              <a:t>senza</a:t>
            </a:r>
            <a:r>
              <a:rPr lang="es-ES" dirty="0"/>
              <a:t> </a:t>
            </a:r>
            <a:r>
              <a:rPr lang="es-ES" dirty="0" err="1"/>
              <a:t>terra</a:t>
            </a:r>
            <a:r>
              <a:rPr lang="es-ES" dirty="0"/>
              <a:t>», es el más rebelde de todos los </a:t>
            </a:r>
            <a:r>
              <a:rPr lang="es-ES" dirty="0" err="1"/>
              <a:t>fontamarenses</a:t>
            </a:r>
            <a:r>
              <a:rPr lang="es-ES" dirty="0"/>
              <a:t>. Su condición se debe al hecho de que ha vendido su campo para pagar los gastos de una disputa y comprar un billete para América, pero en seguida una nueva ley suspende todas las emigraciones. </a:t>
            </a:r>
            <a:r>
              <a:rPr lang="es-ES" dirty="0" err="1"/>
              <a:t>Berardo</a:t>
            </a:r>
            <a:r>
              <a:rPr lang="es-ES" dirty="0"/>
              <a:t> se queda en Fontamara en búsqueda de un campo para poder casarse con Elvira. Es el único de los </a:t>
            </a:r>
            <a:r>
              <a:rPr lang="es-ES" dirty="0" err="1"/>
              <a:t>cafoni</a:t>
            </a:r>
            <a:r>
              <a:rPr lang="es-ES" dirty="0"/>
              <a:t> que intenta oponerse a los abusos de las autoridades a perjuicio de los </a:t>
            </a:r>
            <a:r>
              <a:rPr lang="es-ES" dirty="0" err="1"/>
              <a:t>fontamarenses</a:t>
            </a:r>
            <a:r>
              <a:rPr lang="es-ES" dirty="0"/>
              <a:t>, y es por este motivo que es considerado por toda la población como un héroe. Cansado de la vida </a:t>
            </a:r>
            <a:r>
              <a:rPr lang="es-ES" dirty="0" err="1"/>
              <a:t>senza</a:t>
            </a:r>
            <a:r>
              <a:rPr lang="es-ES" dirty="0"/>
              <a:t> </a:t>
            </a:r>
            <a:r>
              <a:rPr lang="es-ES" dirty="0" err="1"/>
              <a:t>terra</a:t>
            </a:r>
            <a:r>
              <a:rPr lang="es-ES" dirty="0"/>
              <a:t> y sin trabajo, decide marcharse a Roma. Aquí encuentra al Solito </a:t>
            </a:r>
            <a:r>
              <a:rPr lang="es-ES" dirty="0" err="1"/>
              <a:t>Sconosciuto</a:t>
            </a:r>
            <a:r>
              <a:rPr lang="es-ES" dirty="0"/>
              <a:t>, un joven revolucionario, editor de una revista antifascista y buscado por la policía. Después de ser encarcelados, </a:t>
            </a:r>
            <a:r>
              <a:rPr lang="es-ES" dirty="0" err="1"/>
              <a:t>Berardo</a:t>
            </a:r>
            <a:r>
              <a:rPr lang="es-ES" dirty="0"/>
              <a:t> decide sacrificarse por su pueblo y declara ser el Solito </a:t>
            </a:r>
            <a:r>
              <a:rPr lang="es-ES" dirty="0" err="1"/>
              <a:t>Sconosciuto</a:t>
            </a:r>
            <a:r>
              <a:rPr lang="es-ES" dirty="0"/>
              <a:t>. Al final muere y su muerte es declarada como suicidio.</a:t>
            </a:r>
            <a:endParaRPr lang="it-IT" dirty="0"/>
          </a:p>
        </p:txBody>
      </p:sp>
    </p:spTree>
    <p:extLst>
      <p:ext uri="{BB962C8B-B14F-4D97-AF65-F5344CB8AC3E}">
        <p14:creationId xmlns:p14="http://schemas.microsoft.com/office/powerpoint/2010/main" val="855814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FF56110-14DE-4FEC-29EC-774C30C67BDD}"/>
              </a:ext>
            </a:extLst>
          </p:cNvPr>
          <p:cNvSpPr>
            <a:spLocks noGrp="1"/>
          </p:cNvSpPr>
          <p:nvPr>
            <p:ph idx="1"/>
          </p:nvPr>
        </p:nvSpPr>
        <p:spPr>
          <a:xfrm>
            <a:off x="913795" y="643812"/>
            <a:ext cx="10353762" cy="5147387"/>
          </a:xfrm>
        </p:spPr>
        <p:txBody>
          <a:bodyPr>
            <a:normAutofit lnSpcReduction="10000"/>
          </a:bodyPr>
          <a:lstStyle/>
          <a:p>
            <a:pPr>
              <a:buFontTx/>
              <a:buChar char="-"/>
            </a:pPr>
            <a:r>
              <a:rPr lang="es-ES" b="1" dirty="0"/>
              <a:t>EL IMPRESARIO</a:t>
            </a:r>
            <a:r>
              <a:rPr lang="es-ES" dirty="0"/>
              <a:t>: un empresario procedente de Roma, llegado a la Piana del </a:t>
            </a:r>
            <a:r>
              <a:rPr lang="es-ES" dirty="0" err="1"/>
              <a:t>Fucino</a:t>
            </a:r>
            <a:r>
              <a:rPr lang="es-ES" dirty="0"/>
              <a:t>, que se convierte pronto en el nuevo </a:t>
            </a:r>
            <a:r>
              <a:rPr lang="es-ES" dirty="0" err="1"/>
              <a:t>podestà</a:t>
            </a:r>
            <a:r>
              <a:rPr lang="es-ES" dirty="0"/>
              <a:t> de Fontamara. Defrauda a todos los </a:t>
            </a:r>
            <a:r>
              <a:rPr lang="es-ES" dirty="0" err="1"/>
              <a:t>fontamarenses</a:t>
            </a:r>
            <a:r>
              <a:rPr lang="es-ES" dirty="0"/>
              <a:t> en su provecho: desvía el curso del agua del arroyo, compra el trigo prematuramente a los campesinos para revenderlo luego a un precio mayor y se burla constantemente de la ignorancia de los pueblerinos. </a:t>
            </a:r>
          </a:p>
          <a:p>
            <a:pPr algn="just">
              <a:buFontTx/>
              <a:buChar char="-"/>
            </a:pPr>
            <a:r>
              <a:rPr lang="es-ES" dirty="0"/>
              <a:t>- </a:t>
            </a:r>
            <a:r>
              <a:rPr lang="es-ES" b="1" dirty="0"/>
              <a:t>INNOCENZO LA LEGGE</a:t>
            </a:r>
            <a:r>
              <a:rPr lang="es-ES" dirty="0"/>
              <a:t>: es el recaudador municipal amenazado por los campesinos cada vez que exige los impuestos en Fontamara.</a:t>
            </a:r>
          </a:p>
          <a:p>
            <a:pPr algn="just">
              <a:buFontTx/>
              <a:buChar char="-"/>
            </a:pPr>
            <a:r>
              <a:rPr lang="es-ES" dirty="0"/>
              <a:t>- CAVALIER PELINO: trabaja para el Impresario. Es el encargado que hace firmar la «carta </a:t>
            </a:r>
            <a:r>
              <a:rPr lang="es-ES" dirty="0" err="1"/>
              <a:t>bianca</a:t>
            </a:r>
            <a:r>
              <a:rPr lang="es-ES" dirty="0"/>
              <a:t>» a los </a:t>
            </a:r>
            <a:r>
              <a:rPr lang="es-ES" dirty="0" err="1"/>
              <a:t>fontamarenses</a:t>
            </a:r>
            <a:r>
              <a:rPr lang="es-ES" dirty="0"/>
              <a:t>, que al final se revela ser una petición para el desvío del agua. –</a:t>
            </a:r>
          </a:p>
          <a:p>
            <a:pPr algn="just">
              <a:buFontTx/>
              <a:buChar char="-"/>
            </a:pPr>
            <a:r>
              <a:rPr lang="es-ES" dirty="0"/>
              <a:t> DON CIRCOSTANZA: el «</a:t>
            </a:r>
            <a:r>
              <a:rPr lang="es-ES" dirty="0" err="1"/>
              <a:t>amico</a:t>
            </a:r>
            <a:r>
              <a:rPr lang="es-ES" dirty="0"/>
              <a:t> del </a:t>
            </a:r>
            <a:r>
              <a:rPr lang="es-ES" dirty="0" err="1"/>
              <a:t>popolo</a:t>
            </a:r>
            <a:r>
              <a:rPr lang="es-ES" dirty="0"/>
              <a:t>» , es el precedente alcalde del pueblo. Se presenta como amigo del pueblo, pero en realidad los engaña a su favor y al del Impresario.</a:t>
            </a:r>
            <a:endParaRPr lang="it-IT" dirty="0"/>
          </a:p>
        </p:txBody>
      </p:sp>
    </p:spTree>
    <p:extLst>
      <p:ext uri="{BB962C8B-B14F-4D97-AF65-F5344CB8AC3E}">
        <p14:creationId xmlns:p14="http://schemas.microsoft.com/office/powerpoint/2010/main" val="2541534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264CC2B-2F40-6785-7D14-BA2D91082385}"/>
              </a:ext>
            </a:extLst>
          </p:cNvPr>
          <p:cNvSpPr>
            <a:spLocks noGrp="1"/>
          </p:cNvSpPr>
          <p:nvPr>
            <p:ph idx="1"/>
          </p:nvPr>
        </p:nvSpPr>
        <p:spPr>
          <a:xfrm>
            <a:off x="913795" y="634482"/>
            <a:ext cx="10353762" cy="5156717"/>
          </a:xfrm>
        </p:spPr>
        <p:txBody>
          <a:bodyPr/>
          <a:lstStyle/>
          <a:p>
            <a:pPr>
              <a:buFontTx/>
              <a:buChar char="-"/>
            </a:pPr>
            <a:r>
              <a:rPr lang="es-ES" dirty="0"/>
              <a:t>DON CARLO MAGNA: es un terrateniente empobrecido a causa de sus numerosos vicios. </a:t>
            </a:r>
          </a:p>
          <a:p>
            <a:pPr>
              <a:buFontTx/>
              <a:buChar char="-"/>
            </a:pPr>
            <a:r>
              <a:rPr lang="es-ES" dirty="0"/>
              <a:t>- DON ABBACCHIO: es el cura del pueblo, un hombre gordo y cobarde. </a:t>
            </a:r>
          </a:p>
          <a:p>
            <a:pPr>
              <a:buFontTx/>
              <a:buChar char="-"/>
            </a:pPr>
            <a:r>
              <a:rPr lang="es-ES" dirty="0"/>
              <a:t>- SOLITO SCONOSCIUTO: es un joven desconocido de </a:t>
            </a:r>
            <a:r>
              <a:rPr lang="es-ES" dirty="0" err="1"/>
              <a:t>Avezzano</a:t>
            </a:r>
            <a:r>
              <a:rPr lang="es-ES" dirty="0"/>
              <a:t>. Es un rebelde antifascista, editor de una publicación en contra del gobierno. Ayuda a los </a:t>
            </a:r>
            <a:r>
              <a:rPr lang="es-ES" dirty="0" err="1"/>
              <a:t>fontamarenses</a:t>
            </a:r>
            <a:r>
              <a:rPr lang="es-ES" dirty="0"/>
              <a:t> en su primera revista, después de haber conocido toda la historia del pueblo de </a:t>
            </a:r>
            <a:r>
              <a:rPr lang="es-ES" dirty="0" err="1"/>
              <a:t>Berardo</a:t>
            </a:r>
            <a:r>
              <a:rPr lang="es-ES" dirty="0"/>
              <a:t>, su compañero de cárcel en Roma. </a:t>
            </a:r>
          </a:p>
          <a:p>
            <a:pPr>
              <a:buFontTx/>
              <a:buChar char="-"/>
            </a:pPr>
            <a:endParaRPr lang="es-ES" dirty="0"/>
          </a:p>
          <a:p>
            <a:pPr>
              <a:buFontTx/>
              <a:buChar char="-"/>
            </a:pPr>
            <a:r>
              <a:rPr lang="es-ES" dirty="0"/>
              <a:t>Los nombres de los personajes de Fontamara no son casuales: tienen una carga irónica típica del estilo </a:t>
            </a:r>
            <a:r>
              <a:rPr lang="es-ES" dirty="0" err="1"/>
              <a:t>siloniano</a:t>
            </a:r>
            <a:r>
              <a:rPr lang="es-ES" dirty="0"/>
              <a:t>:</a:t>
            </a:r>
            <a:endParaRPr lang="it-IT" dirty="0"/>
          </a:p>
        </p:txBody>
      </p:sp>
    </p:spTree>
    <p:extLst>
      <p:ext uri="{BB962C8B-B14F-4D97-AF65-F5344CB8AC3E}">
        <p14:creationId xmlns:p14="http://schemas.microsoft.com/office/powerpoint/2010/main" val="2226283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A3E1197-F9F2-366D-7ABF-5A5206DAE20B}"/>
              </a:ext>
            </a:extLst>
          </p:cNvPr>
          <p:cNvSpPr>
            <a:spLocks noGrp="1"/>
          </p:cNvSpPr>
          <p:nvPr>
            <p:ph idx="1"/>
          </p:nvPr>
        </p:nvSpPr>
        <p:spPr>
          <a:xfrm>
            <a:off x="913795" y="979714"/>
            <a:ext cx="10353762" cy="4811485"/>
          </a:xfrm>
        </p:spPr>
        <p:txBody>
          <a:bodyPr/>
          <a:lstStyle/>
          <a:p>
            <a:pPr>
              <a:buFontTx/>
              <a:buChar char="-"/>
            </a:pPr>
            <a:r>
              <a:rPr lang="es-ES" dirty="0"/>
              <a:t>El sobrenombre de </a:t>
            </a:r>
            <a:r>
              <a:rPr lang="es-ES" b="1" dirty="0"/>
              <a:t>Don </a:t>
            </a:r>
            <a:r>
              <a:rPr lang="es-ES" b="1" dirty="0" err="1"/>
              <a:t>Circostanza</a:t>
            </a:r>
            <a:r>
              <a:rPr lang="es-ES" b="1" dirty="0"/>
              <a:t> </a:t>
            </a:r>
            <a:r>
              <a:rPr lang="es-ES" dirty="0"/>
              <a:t>se refiere a su capacidad de cambiar de opinión en favor de las autoridades o de los campesinos según su propio provecho. </a:t>
            </a:r>
          </a:p>
          <a:p>
            <a:pPr>
              <a:buFontTx/>
              <a:buChar char="-"/>
            </a:pPr>
            <a:r>
              <a:rPr lang="es-ES" dirty="0"/>
              <a:t>- El nombre del cura, </a:t>
            </a:r>
            <a:r>
              <a:rPr lang="es-ES" b="1" dirty="0"/>
              <a:t>Don </a:t>
            </a:r>
            <a:r>
              <a:rPr lang="es-ES" b="1" dirty="0" err="1"/>
              <a:t>Abbacchio</a:t>
            </a:r>
            <a:r>
              <a:rPr lang="es-ES" dirty="0"/>
              <a:t>, viene del verbo italiano «</a:t>
            </a:r>
            <a:r>
              <a:rPr lang="es-ES" dirty="0" err="1"/>
              <a:t>abbacchiare</a:t>
            </a:r>
            <a:r>
              <a:rPr lang="es-ES" dirty="0"/>
              <a:t>»: su significado principal es varear, pero en el lenguaje coloquial significa abatir, desmoralizar. Puede asociarse también al Don </a:t>
            </a:r>
            <a:r>
              <a:rPr lang="es-ES" dirty="0" err="1"/>
              <a:t>Abbondio</a:t>
            </a:r>
            <a:r>
              <a:rPr lang="es-ES" dirty="0"/>
              <a:t> de Manzoni, tanto por su nombre en clave paródica, como por su conducta de cobarde: el «</a:t>
            </a:r>
            <a:r>
              <a:rPr lang="es-ES" dirty="0" err="1"/>
              <a:t>abbacchio</a:t>
            </a:r>
            <a:r>
              <a:rPr lang="es-ES" dirty="0"/>
              <a:t>» es un cordero lechal, que indica en el simbolismo común, inocencia, mientras que en Don </a:t>
            </a:r>
            <a:r>
              <a:rPr lang="es-ES" dirty="0" err="1"/>
              <a:t>Abbacchio</a:t>
            </a:r>
            <a:r>
              <a:rPr lang="es-ES" dirty="0"/>
              <a:t> indica que es la contraparte demoníaca del cordero</a:t>
            </a:r>
            <a:endParaRPr lang="it-IT" dirty="0"/>
          </a:p>
        </p:txBody>
      </p:sp>
    </p:spTree>
    <p:extLst>
      <p:ext uri="{BB962C8B-B14F-4D97-AF65-F5344CB8AC3E}">
        <p14:creationId xmlns:p14="http://schemas.microsoft.com/office/powerpoint/2010/main" val="2746867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6F23AC5-94F6-8873-1DFA-53618C8A90C3}"/>
              </a:ext>
            </a:extLst>
          </p:cNvPr>
          <p:cNvSpPr>
            <a:spLocks noGrp="1"/>
          </p:cNvSpPr>
          <p:nvPr>
            <p:ph idx="1"/>
          </p:nvPr>
        </p:nvSpPr>
        <p:spPr>
          <a:xfrm>
            <a:off x="913795" y="1035698"/>
            <a:ext cx="10353762" cy="4755501"/>
          </a:xfrm>
        </p:spPr>
        <p:txBody>
          <a:bodyPr/>
          <a:lstStyle/>
          <a:p>
            <a:pPr>
              <a:buFontTx/>
              <a:buChar char="-"/>
            </a:pPr>
            <a:r>
              <a:rPr lang="es-ES" dirty="0"/>
              <a:t>El Impresario es nombrado en todo el texto con su apodo que significa literalmente empresario, un hombre que «ha descubierto América en nuestro pueblo»37 y que se enriquece a costa de los </a:t>
            </a:r>
            <a:r>
              <a:rPr lang="es-ES" dirty="0" err="1"/>
              <a:t>fontamarenses</a:t>
            </a:r>
            <a:r>
              <a:rPr lang="es-ES" dirty="0"/>
              <a:t>. </a:t>
            </a:r>
          </a:p>
          <a:p>
            <a:pPr>
              <a:buFontTx/>
              <a:buChar char="-"/>
            </a:pPr>
            <a:r>
              <a:rPr lang="es-ES" dirty="0"/>
              <a:t>- El nombre Don Carlo Magna está compuesto por «magna» que viene del dialecto de </a:t>
            </a:r>
            <a:r>
              <a:rPr lang="es-ES" dirty="0" err="1"/>
              <a:t>Abruzzo</a:t>
            </a:r>
            <a:r>
              <a:rPr lang="es-ES" dirty="0"/>
              <a:t> y traducido al español significa «comer», que es la actividad principal del personaje.</a:t>
            </a:r>
            <a:endParaRPr lang="it-IT" dirty="0"/>
          </a:p>
        </p:txBody>
      </p:sp>
    </p:spTree>
    <p:extLst>
      <p:ext uri="{BB962C8B-B14F-4D97-AF65-F5344CB8AC3E}">
        <p14:creationId xmlns:p14="http://schemas.microsoft.com/office/powerpoint/2010/main" val="2335702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B7D042-B652-C9A1-2FDB-479EA964CCB4}"/>
              </a:ext>
            </a:extLst>
          </p:cNvPr>
          <p:cNvSpPr>
            <a:spLocks noGrp="1"/>
          </p:cNvSpPr>
          <p:nvPr>
            <p:ph type="title"/>
          </p:nvPr>
        </p:nvSpPr>
        <p:spPr>
          <a:xfrm>
            <a:off x="913795" y="609600"/>
            <a:ext cx="10353762" cy="1013927"/>
          </a:xfrm>
        </p:spPr>
        <p:txBody>
          <a:bodyPr/>
          <a:lstStyle/>
          <a:p>
            <a:r>
              <a:rPr lang="it-IT" dirty="0"/>
              <a:t>La </a:t>
            </a:r>
            <a:r>
              <a:rPr lang="it-IT" dirty="0" err="1"/>
              <a:t>narración</a:t>
            </a:r>
            <a:endParaRPr lang="it-IT" dirty="0"/>
          </a:p>
        </p:txBody>
      </p:sp>
      <p:sp>
        <p:nvSpPr>
          <p:cNvPr id="3" name="Segnaposto contenuto 2">
            <a:extLst>
              <a:ext uri="{FF2B5EF4-FFF2-40B4-BE49-F238E27FC236}">
                <a16:creationId xmlns:a16="http://schemas.microsoft.com/office/drawing/2014/main" id="{20620908-BA47-5D0A-44B6-EBE95C82EBAA}"/>
              </a:ext>
            </a:extLst>
          </p:cNvPr>
          <p:cNvSpPr>
            <a:spLocks noGrp="1"/>
          </p:cNvSpPr>
          <p:nvPr>
            <p:ph idx="1"/>
          </p:nvPr>
        </p:nvSpPr>
        <p:spPr>
          <a:xfrm>
            <a:off x="913795" y="1744824"/>
            <a:ext cx="10353762" cy="4046375"/>
          </a:xfrm>
        </p:spPr>
        <p:txBody>
          <a:bodyPr/>
          <a:lstStyle/>
          <a:p>
            <a:pPr marL="36900" indent="0">
              <a:buNone/>
            </a:pPr>
            <a:r>
              <a:rPr lang="es-ES" dirty="0"/>
              <a:t>La narración empieza en Suiza, donde un yo narrador, el alter ego del autor, recibe la visita de tres personas, que inmediatamente reconoce como </a:t>
            </a:r>
            <a:r>
              <a:rPr lang="es-ES" dirty="0" err="1"/>
              <a:t>fontamarenses</a:t>
            </a:r>
            <a:r>
              <a:rPr lang="es-ES" dirty="0"/>
              <a:t>, venidos en búsqueda de asilo tras los eventos traumáticos acaecidos. El autor decide transcribir su cuento sin interferencias personales. </a:t>
            </a:r>
            <a:r>
              <a:rPr lang="es-ES" dirty="0" err="1"/>
              <a:t>Silone</a:t>
            </a:r>
            <a:r>
              <a:rPr lang="es-ES" dirty="0"/>
              <a:t> y sus narradores prefieren la visión desde el exterior, fijan su atención sobre las acciones y sobre las palabras efectivamente pronunciadas por los personajes, porque la realidad de los individuos es sobre todo el resultado del propio estado social y de las relaciones con los demás.</a:t>
            </a:r>
            <a:endParaRPr lang="it-IT" dirty="0"/>
          </a:p>
        </p:txBody>
      </p:sp>
    </p:spTree>
    <p:extLst>
      <p:ext uri="{BB962C8B-B14F-4D97-AF65-F5344CB8AC3E}">
        <p14:creationId xmlns:p14="http://schemas.microsoft.com/office/powerpoint/2010/main" val="3056611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9B39393-9A0B-B610-8F03-32B6D040B6E6}"/>
              </a:ext>
            </a:extLst>
          </p:cNvPr>
          <p:cNvSpPr>
            <a:spLocks noGrp="1"/>
          </p:cNvSpPr>
          <p:nvPr>
            <p:ph idx="1"/>
          </p:nvPr>
        </p:nvSpPr>
        <p:spPr>
          <a:xfrm>
            <a:off x="913795" y="1054360"/>
            <a:ext cx="10353762" cy="4736840"/>
          </a:xfrm>
        </p:spPr>
        <p:txBody>
          <a:bodyPr/>
          <a:lstStyle/>
          <a:p>
            <a:pPr marL="36900" indent="0" algn="just">
              <a:buNone/>
            </a:pPr>
            <a:r>
              <a:rPr lang="es-ES" dirty="0"/>
              <a:t>La principal invención literaria del libro es la fisionomía del yo narrador. La familia de los tres </a:t>
            </a:r>
            <a:r>
              <a:rPr lang="es-ES" dirty="0" err="1"/>
              <a:t>fontamarenses</a:t>
            </a:r>
            <a:r>
              <a:rPr lang="es-ES" dirty="0"/>
              <a:t>, que se alternan en el cuento de la historia, da vida a un punto de vista homogéneo e interno al mundo representado. Las voces no tienen un tono individual, pero la presencia de esta triplicidad es decisiva para la obra: toda la vicisitud es filtrada por una visión popular y colectiva. El narrador interno y múltiple no es una intuición espontánea, sino el resultado de una reflexión y de un viraje: la primera edición de Fontamara, de hecho, tenía un narrador en tercera persona de tipo autoritario.</a:t>
            </a:r>
            <a:endParaRPr lang="it-IT" dirty="0"/>
          </a:p>
        </p:txBody>
      </p:sp>
    </p:spTree>
    <p:extLst>
      <p:ext uri="{BB962C8B-B14F-4D97-AF65-F5344CB8AC3E}">
        <p14:creationId xmlns:p14="http://schemas.microsoft.com/office/powerpoint/2010/main" val="554278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EB76979-0E77-C842-294F-CF2500CD20B5}"/>
              </a:ext>
            </a:extLst>
          </p:cNvPr>
          <p:cNvSpPr>
            <a:spLocks noGrp="1"/>
          </p:cNvSpPr>
          <p:nvPr>
            <p:ph idx="1"/>
          </p:nvPr>
        </p:nvSpPr>
        <p:spPr/>
        <p:txBody>
          <a:bodyPr/>
          <a:lstStyle/>
          <a:p>
            <a:pPr marL="36900" indent="0" algn="just">
              <a:buNone/>
            </a:pPr>
            <a:r>
              <a:rPr lang="es-ES" dirty="0"/>
              <a:t>Esta es una novela coral. Al yo polifacético que habla corresponde en el terreno de la trama, el elevado número de personajes y la frecuente aparición de figuras populares en grupo: por ejemplo, las mujeres que piden explicaciones por la cuestión del agua o los hombres que son llevados a </a:t>
            </a:r>
            <a:r>
              <a:rPr lang="es-ES" dirty="0" err="1"/>
              <a:t>Avezzano</a:t>
            </a:r>
            <a:r>
              <a:rPr lang="es-ES" dirty="0"/>
              <a:t>. Son sujetos colectivos que actúan unitariamente si bien no sean personajes anónimos; es más, están caracterizados, tienen un espíritu dentro del texto: el papel de </a:t>
            </a:r>
            <a:r>
              <a:rPr lang="es-ES" dirty="0" err="1"/>
              <a:t>Berardo</a:t>
            </a:r>
            <a:r>
              <a:rPr lang="es-ES" dirty="0"/>
              <a:t> se basa sobre una profunda relación con toda la comunidad de la cual emerge suficientemente para tratar de mejorar la situación con su rebeldía.</a:t>
            </a:r>
            <a:endParaRPr lang="it-IT" dirty="0"/>
          </a:p>
        </p:txBody>
      </p:sp>
    </p:spTree>
    <p:extLst>
      <p:ext uri="{BB962C8B-B14F-4D97-AF65-F5344CB8AC3E}">
        <p14:creationId xmlns:p14="http://schemas.microsoft.com/office/powerpoint/2010/main" val="357176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F00EDF8-25E1-69B2-7494-4D46998CB07C}"/>
              </a:ext>
            </a:extLst>
          </p:cNvPr>
          <p:cNvSpPr>
            <a:spLocks noGrp="1"/>
          </p:cNvSpPr>
          <p:nvPr>
            <p:ph idx="1"/>
          </p:nvPr>
        </p:nvSpPr>
        <p:spPr>
          <a:xfrm>
            <a:off x="913795" y="830424"/>
            <a:ext cx="10353762" cy="5150498"/>
          </a:xfrm>
        </p:spPr>
        <p:txBody>
          <a:bodyPr>
            <a:normAutofit fontScale="85000" lnSpcReduction="20000"/>
          </a:bodyPr>
          <a:lstStyle/>
          <a:p>
            <a:pPr marL="36900" indent="0" algn="just">
              <a:buNone/>
            </a:pPr>
            <a:r>
              <a:rPr lang="es-ES" dirty="0"/>
              <a:t>Al final de 1915 conoce a don Luigi Orione 3 que lo lleva, en un primer momento, al colegio de San </a:t>
            </a:r>
            <a:r>
              <a:rPr lang="es-ES" dirty="0" err="1"/>
              <a:t>Romolo</a:t>
            </a:r>
            <a:r>
              <a:rPr lang="es-ES" dirty="0"/>
              <a:t> en </a:t>
            </a:r>
            <a:r>
              <a:rPr lang="es-ES" dirty="0" err="1"/>
              <a:t>Sanremo</a:t>
            </a:r>
            <a:r>
              <a:rPr lang="es-ES" dirty="0"/>
              <a:t>, y después al instituto de San Próspero de Reggio Calabria. En 1917 interrumpe los estudios, regresa a </a:t>
            </a:r>
            <a:r>
              <a:rPr lang="es-ES" dirty="0" err="1"/>
              <a:t>Pescina</a:t>
            </a:r>
            <a:r>
              <a:rPr lang="es-ES" dirty="0"/>
              <a:t> y empieza a escribir sus primeros artículos para la revista </a:t>
            </a:r>
            <a:r>
              <a:rPr lang="es-ES" dirty="0" err="1"/>
              <a:t>Avanti</a:t>
            </a:r>
            <a:r>
              <a:rPr lang="es-ES" dirty="0"/>
              <a:t>! donde denuncia las apropiaciones indebidas del dinero destinado a la reconstrucción después del terremoto y es elegido secretario regional de la Lega </a:t>
            </a:r>
            <a:r>
              <a:rPr lang="es-ES" dirty="0" err="1"/>
              <a:t>dei</a:t>
            </a:r>
            <a:r>
              <a:rPr lang="es-ES" dirty="0"/>
              <a:t> </a:t>
            </a:r>
            <a:r>
              <a:rPr lang="es-ES" dirty="0" err="1"/>
              <a:t>contadini</a:t>
            </a:r>
            <a:r>
              <a:rPr lang="es-ES" dirty="0"/>
              <a:t>. En el período inmediatamente posterior a la Primera Guerra Mundial se establece en Roma, donde entra en la juventud socialista y de la cual llega a ser secretario de la federación de Roma. En enero de 1919 es elegido director del semanal </a:t>
            </a:r>
            <a:r>
              <a:rPr lang="es-ES" dirty="0" err="1"/>
              <a:t>L’Avanguardia</a:t>
            </a:r>
            <a:r>
              <a:rPr lang="es-ES" dirty="0"/>
              <a:t>, encargo que conserva hasta 1920. </a:t>
            </a:r>
            <a:r>
              <a:rPr lang="es-ES" dirty="0" err="1"/>
              <a:t>Silone</a:t>
            </a:r>
            <a:r>
              <a:rPr lang="es-ES" dirty="0"/>
              <a:t> se opone al Fascismo desde su nacimiento, tanto que participa en la fundación del Partito 2 Coalición de campesinos que luchaban contra el príncipe </a:t>
            </a:r>
            <a:r>
              <a:rPr lang="es-ES" dirty="0" err="1"/>
              <a:t>Torlonia</a:t>
            </a:r>
            <a:r>
              <a:rPr lang="es-ES" dirty="0"/>
              <a:t> para poseer tierra de trabajo y que reclamaban el antiguo derecho de pesca sobre el antiguo lago del </a:t>
            </a:r>
            <a:r>
              <a:rPr lang="es-ES" dirty="0" err="1"/>
              <a:t>Fúcino</a:t>
            </a:r>
            <a:r>
              <a:rPr lang="es-ES" dirty="0"/>
              <a:t>. 3 </a:t>
            </a:r>
            <a:r>
              <a:rPr lang="es-ES" dirty="0" err="1"/>
              <a:t>Silone</a:t>
            </a:r>
            <a:r>
              <a:rPr lang="es-ES" dirty="0"/>
              <a:t> había conocido a Don Orione durante el período del terremoto. El encuentro con el sacerdote en Roma y el viaje con él en </a:t>
            </a:r>
            <a:r>
              <a:rPr lang="es-ES" dirty="0" err="1"/>
              <a:t>Sanremo</a:t>
            </a:r>
            <a:r>
              <a:rPr lang="es-ES" dirty="0"/>
              <a:t> se cuentan en </a:t>
            </a:r>
            <a:r>
              <a:rPr lang="es-ES" dirty="0" err="1"/>
              <a:t>Uscita</a:t>
            </a:r>
            <a:r>
              <a:rPr lang="es-ES" dirty="0"/>
              <a:t> di </a:t>
            </a:r>
            <a:r>
              <a:rPr lang="es-ES" dirty="0" err="1"/>
              <a:t>sicurezza</a:t>
            </a:r>
            <a:r>
              <a:rPr lang="es-ES" dirty="0"/>
              <a:t>. 9 Comunista Italiano (PCI) en 1921. En ese mismo año es enviado como delegado italiano al tercer congreso de la Internacional comunista en Moscú, donde conoce a Stalin, y mientras tanto escribe en el periódico </a:t>
            </a:r>
            <a:r>
              <a:rPr lang="es-ES" dirty="0" err="1"/>
              <a:t>Unità</a:t>
            </a:r>
            <a:r>
              <a:rPr lang="es-ES" dirty="0"/>
              <a:t> y otros periódicos imprimidos clandestinamente. Durante un congreso de los jóvenes comunistas en </a:t>
            </a:r>
            <a:r>
              <a:rPr lang="es-ES" dirty="0" err="1"/>
              <a:t>Fiume</a:t>
            </a:r>
            <a:r>
              <a:rPr lang="es-ES" dirty="0"/>
              <a:t>, en 1921, conoce a </a:t>
            </a:r>
            <a:r>
              <a:rPr lang="es-ES" dirty="0" err="1"/>
              <a:t>Gabriella</a:t>
            </a:r>
            <a:r>
              <a:rPr lang="es-ES" dirty="0"/>
              <a:t> </a:t>
            </a:r>
            <a:r>
              <a:rPr lang="es-ES" dirty="0" err="1"/>
              <a:t>Seidenfeld</a:t>
            </a:r>
            <a:r>
              <a:rPr lang="es-ES" dirty="0"/>
              <a:t> que será su pareja hasta los primeros años Treinta. </a:t>
            </a:r>
            <a:endParaRPr lang="it-IT" dirty="0"/>
          </a:p>
        </p:txBody>
      </p:sp>
    </p:spTree>
    <p:extLst>
      <p:ext uri="{BB962C8B-B14F-4D97-AF65-F5344CB8AC3E}">
        <p14:creationId xmlns:p14="http://schemas.microsoft.com/office/powerpoint/2010/main" val="1111229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6B363C-1845-8643-2A90-3549D957ABDB}"/>
              </a:ext>
            </a:extLst>
          </p:cNvPr>
          <p:cNvSpPr>
            <a:spLocks noGrp="1"/>
          </p:cNvSpPr>
          <p:nvPr>
            <p:ph type="title"/>
          </p:nvPr>
        </p:nvSpPr>
        <p:spPr/>
        <p:txBody>
          <a:bodyPr/>
          <a:lstStyle/>
          <a:p>
            <a:r>
              <a:rPr lang="it-IT" dirty="0" err="1"/>
              <a:t>Lenguaje</a:t>
            </a:r>
            <a:r>
              <a:rPr lang="it-IT" dirty="0"/>
              <a:t> y </a:t>
            </a:r>
            <a:r>
              <a:rPr lang="it-IT" dirty="0" err="1"/>
              <a:t>estilo</a:t>
            </a:r>
            <a:endParaRPr lang="it-IT" dirty="0"/>
          </a:p>
        </p:txBody>
      </p:sp>
      <p:sp>
        <p:nvSpPr>
          <p:cNvPr id="3" name="Segnaposto contenuto 2">
            <a:extLst>
              <a:ext uri="{FF2B5EF4-FFF2-40B4-BE49-F238E27FC236}">
                <a16:creationId xmlns:a16="http://schemas.microsoft.com/office/drawing/2014/main" id="{009BBAC1-33F9-EE65-24C4-F3D5BA6B869A}"/>
              </a:ext>
            </a:extLst>
          </p:cNvPr>
          <p:cNvSpPr>
            <a:spLocks noGrp="1"/>
          </p:cNvSpPr>
          <p:nvPr>
            <p:ph idx="1"/>
          </p:nvPr>
        </p:nvSpPr>
        <p:spPr/>
        <p:txBody>
          <a:bodyPr/>
          <a:lstStyle/>
          <a:p>
            <a:pPr marL="36900" indent="0" algn="just">
              <a:buNone/>
            </a:pPr>
            <a:r>
              <a:rPr lang="es-ES" dirty="0" err="1"/>
              <a:t>Silone</a:t>
            </a:r>
            <a:r>
              <a:rPr lang="es-ES" dirty="0"/>
              <a:t> es definido como un «</a:t>
            </a:r>
            <a:r>
              <a:rPr lang="es-ES" dirty="0" err="1"/>
              <a:t>prete</a:t>
            </a:r>
            <a:r>
              <a:rPr lang="es-ES" dirty="0"/>
              <a:t> </a:t>
            </a:r>
            <a:r>
              <a:rPr lang="es-ES" dirty="0" err="1"/>
              <a:t>contadino</a:t>
            </a:r>
            <a:r>
              <a:rPr lang="es-ES" dirty="0"/>
              <a:t>» en el sentido de que habla el lenguaje de un sacerdote campesino que vive íntimamente conectado con los campesinos, conoce su mundo, sus pensamientos y sus dudas. La prosa de </a:t>
            </a:r>
            <a:r>
              <a:rPr lang="es-ES" dirty="0" err="1"/>
              <a:t>Silone</a:t>
            </a:r>
            <a:r>
              <a:rPr lang="es-ES" dirty="0"/>
              <a:t> es sobria, concisa: como ha declarado varias veces, se siente un escritor libre de escoger sus expresiones porque no es un escritor de profesión. El autor es capaz de contar la historia desde el punto de vista del pueblo porque es un ambiente familiar para él, es el ambiente en el cual ha nacido y vivido en los primeros años de su vida.</a:t>
            </a:r>
            <a:endParaRPr lang="it-IT" dirty="0"/>
          </a:p>
        </p:txBody>
      </p:sp>
    </p:spTree>
    <p:extLst>
      <p:ext uri="{BB962C8B-B14F-4D97-AF65-F5344CB8AC3E}">
        <p14:creationId xmlns:p14="http://schemas.microsoft.com/office/powerpoint/2010/main" val="3748782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1E1C3FB-D40B-08FC-A9B9-ADF4E17784BF}"/>
              </a:ext>
            </a:extLst>
          </p:cNvPr>
          <p:cNvSpPr>
            <a:spLocks noGrp="1"/>
          </p:cNvSpPr>
          <p:nvPr>
            <p:ph idx="1"/>
          </p:nvPr>
        </p:nvSpPr>
        <p:spPr>
          <a:xfrm>
            <a:off x="913795" y="858416"/>
            <a:ext cx="10353762" cy="4932783"/>
          </a:xfrm>
        </p:spPr>
        <p:txBody>
          <a:bodyPr/>
          <a:lstStyle/>
          <a:p>
            <a:pPr marL="36900" indent="0" algn="just">
              <a:buNone/>
            </a:pPr>
            <a:r>
              <a:rPr lang="es-ES" dirty="0"/>
              <a:t>El diálogo en Fontamara es central para subrayar la imparcialidad del autor, convencido de que el coloquio, el discurso y la confrontación directa de las ideas y de los puntos de vista son la forma más importante y dinámica de la comunicación entre los individuos. </a:t>
            </a:r>
            <a:r>
              <a:rPr lang="es-ES" dirty="0" err="1"/>
              <a:t>Silone</a:t>
            </a:r>
            <a:r>
              <a:rPr lang="es-ES" dirty="0"/>
              <a:t> se sirve del lenguaje como instrumento para dar un mensaje y trata de hacerlo lo más eficientemente posible. Dividido entre campo y ciudad, entre política como profesión y política como ideal, entre las razones de la cultura y las razones de los </a:t>
            </a:r>
            <a:r>
              <a:rPr lang="es-ES" dirty="0" err="1"/>
              <a:t>cafoni</a:t>
            </a:r>
            <a:r>
              <a:rPr lang="es-ES" dirty="0"/>
              <a:t>, entre abstracto y concreto, el autor ama los efectos de contraste, más que los juegos de matices. Con su obra, trata de contraponerse a una literatura demasiado refinada, escrita muy bien en palabras, pero muy carente en contenido.</a:t>
            </a:r>
            <a:endParaRPr lang="it-IT" dirty="0"/>
          </a:p>
        </p:txBody>
      </p:sp>
    </p:spTree>
    <p:extLst>
      <p:ext uri="{BB962C8B-B14F-4D97-AF65-F5344CB8AC3E}">
        <p14:creationId xmlns:p14="http://schemas.microsoft.com/office/powerpoint/2010/main" val="71779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BFAFE04-3BCE-727F-CE6D-9A954B697EE4}"/>
              </a:ext>
            </a:extLst>
          </p:cNvPr>
          <p:cNvSpPr>
            <a:spLocks noGrp="1"/>
          </p:cNvSpPr>
          <p:nvPr>
            <p:ph idx="1"/>
          </p:nvPr>
        </p:nvSpPr>
        <p:spPr>
          <a:xfrm>
            <a:off x="913795" y="914400"/>
            <a:ext cx="10353762" cy="4876799"/>
          </a:xfrm>
        </p:spPr>
        <p:txBody>
          <a:bodyPr/>
          <a:lstStyle/>
          <a:p>
            <a:pPr marL="36900" indent="0" algn="just">
              <a:buNone/>
            </a:pPr>
            <a:r>
              <a:rPr lang="es-ES" dirty="0"/>
              <a:t>En Fontamara conviven </a:t>
            </a:r>
            <a:r>
              <a:rPr lang="es-ES" dirty="0" err="1"/>
              <a:t>aspetos</a:t>
            </a:r>
            <a:r>
              <a:rPr lang="es-ES" dirty="0"/>
              <a:t> de la narrativa melodramática y de folletín, de la novela de ideas y de consciencia, de la narración folclórica, con la que se puede definir narrativa popular problemática, no consolatoria sino crítica. El lenguaje de </a:t>
            </a:r>
            <a:r>
              <a:rPr lang="es-ES" dirty="0" err="1"/>
              <a:t>Silone</a:t>
            </a:r>
            <a:r>
              <a:rPr lang="es-ES" dirty="0"/>
              <a:t> ha sido definido como una lengua de traducción: el narrador-mediador trata de «</a:t>
            </a:r>
            <a:r>
              <a:rPr lang="es-ES" dirty="0" err="1"/>
              <a:t>tradurre</a:t>
            </a:r>
            <a:r>
              <a:rPr lang="es-ES" dirty="0"/>
              <a:t> </a:t>
            </a:r>
            <a:r>
              <a:rPr lang="es-ES" dirty="0" err="1"/>
              <a:t>alla</a:t>
            </a:r>
            <a:r>
              <a:rPr lang="es-ES" dirty="0"/>
              <a:t> </a:t>
            </a:r>
            <a:r>
              <a:rPr lang="es-ES" dirty="0" err="1"/>
              <a:t>meglio</a:t>
            </a:r>
            <a:r>
              <a:rPr lang="es-ES" dirty="0"/>
              <a:t>» al italiano la concreta y nativa habla </a:t>
            </a:r>
            <a:r>
              <a:rPr lang="es-ES" dirty="0" err="1"/>
              <a:t>fontamarense</a:t>
            </a:r>
            <a:r>
              <a:rPr lang="es-ES" dirty="0"/>
              <a:t> en que los tres narradores le han contado la historia. </a:t>
            </a:r>
          </a:p>
          <a:p>
            <a:pPr marL="36900" indent="0" algn="just">
              <a:buNone/>
            </a:pPr>
            <a:r>
              <a:rPr lang="es-ES" dirty="0" err="1"/>
              <a:t>Silone</a:t>
            </a:r>
            <a:r>
              <a:rPr lang="es-ES" dirty="0"/>
              <a:t>, como dicho antes, utiliza tres diferentes narradores en primera persona y por lo tanto tres diferentes puntos de vista, a menudo concordantes en las ideas subrayadas. El autor trata de identificarse con ellos. Este método le permite evitar el uso de un lenguaje popular que en cambio traduce de manera que la obra pueda ser comprendida en todo el mundo y no solo por los </a:t>
            </a:r>
            <a:r>
              <a:rPr lang="es-ES" dirty="0" err="1"/>
              <a:t>cafoni</a:t>
            </a:r>
            <a:endParaRPr lang="it-IT" dirty="0"/>
          </a:p>
        </p:txBody>
      </p:sp>
    </p:spTree>
    <p:extLst>
      <p:ext uri="{BB962C8B-B14F-4D97-AF65-F5344CB8AC3E}">
        <p14:creationId xmlns:p14="http://schemas.microsoft.com/office/powerpoint/2010/main" val="2111027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E16BD69-8793-AF85-1DD7-99593A03CCD4}"/>
              </a:ext>
            </a:extLst>
          </p:cNvPr>
          <p:cNvSpPr>
            <a:spLocks noGrp="1"/>
          </p:cNvSpPr>
          <p:nvPr>
            <p:ph idx="1"/>
          </p:nvPr>
        </p:nvSpPr>
        <p:spPr>
          <a:xfrm>
            <a:off x="913795" y="1184988"/>
            <a:ext cx="10353762" cy="4606211"/>
          </a:xfrm>
        </p:spPr>
        <p:txBody>
          <a:bodyPr/>
          <a:lstStyle/>
          <a:p>
            <a:pPr marL="36900" indent="0" algn="just">
              <a:buNone/>
            </a:pPr>
            <a:r>
              <a:rPr lang="es-ES" dirty="0"/>
              <a:t>Siendo una novela del siglo XX perteneciente al género realista refleja sus principales características: representación objetiva y realística del mundo campesino y de los problemas del Sur. </a:t>
            </a:r>
          </a:p>
          <a:p>
            <a:pPr marL="36900" indent="0" algn="just">
              <a:buNone/>
            </a:pPr>
            <a:r>
              <a:rPr lang="es-ES" dirty="0"/>
              <a:t>Desde el punto de vista lingüístico, predomina una construcción paratáctica del período con un lenguaje bastante simple y coloquial que refleja la ignorancia en que viven los campesinos, mientras que las personas instruidas e importantes se expresan en una forma más rebuscada y enriquecida de vocablos latinos.</a:t>
            </a:r>
            <a:endParaRPr lang="it-IT" dirty="0"/>
          </a:p>
        </p:txBody>
      </p:sp>
    </p:spTree>
    <p:extLst>
      <p:ext uri="{BB962C8B-B14F-4D97-AF65-F5344CB8AC3E}">
        <p14:creationId xmlns:p14="http://schemas.microsoft.com/office/powerpoint/2010/main" val="981526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915B36-CA4F-DB75-3C8A-A2115E30EC90}"/>
              </a:ext>
            </a:extLst>
          </p:cNvPr>
          <p:cNvSpPr>
            <a:spLocks noGrp="1"/>
          </p:cNvSpPr>
          <p:nvPr>
            <p:ph type="title"/>
          </p:nvPr>
        </p:nvSpPr>
        <p:spPr/>
        <p:txBody>
          <a:bodyPr/>
          <a:lstStyle/>
          <a:p>
            <a:r>
              <a:rPr lang="it-IT" dirty="0" err="1"/>
              <a:t>Espacio</a:t>
            </a:r>
            <a:r>
              <a:rPr lang="it-IT" dirty="0"/>
              <a:t> y </a:t>
            </a:r>
            <a:r>
              <a:rPr lang="it-IT" dirty="0" err="1"/>
              <a:t>tiempo</a:t>
            </a:r>
            <a:endParaRPr lang="it-IT" dirty="0"/>
          </a:p>
        </p:txBody>
      </p:sp>
      <p:sp>
        <p:nvSpPr>
          <p:cNvPr id="3" name="Segnaposto contenuto 2">
            <a:extLst>
              <a:ext uri="{FF2B5EF4-FFF2-40B4-BE49-F238E27FC236}">
                <a16:creationId xmlns:a16="http://schemas.microsoft.com/office/drawing/2014/main" id="{59CB2E00-0E32-096B-35FA-3CFA7EAAF639}"/>
              </a:ext>
            </a:extLst>
          </p:cNvPr>
          <p:cNvSpPr>
            <a:spLocks noGrp="1"/>
          </p:cNvSpPr>
          <p:nvPr>
            <p:ph idx="1"/>
          </p:nvPr>
        </p:nvSpPr>
        <p:spPr>
          <a:xfrm>
            <a:off x="913795" y="1800808"/>
            <a:ext cx="10353762" cy="3990391"/>
          </a:xfrm>
        </p:spPr>
        <p:txBody>
          <a:bodyPr/>
          <a:lstStyle/>
          <a:p>
            <a:pPr marL="36900" indent="0" algn="just">
              <a:buNone/>
            </a:pPr>
            <a:r>
              <a:rPr lang="es-ES" dirty="0"/>
              <a:t>La obra está ambientada en un pueblito del </a:t>
            </a:r>
            <a:r>
              <a:rPr lang="es-ES" dirty="0" err="1"/>
              <a:t>Abruzzo</a:t>
            </a:r>
            <a:r>
              <a:rPr lang="es-ES" dirty="0"/>
              <a:t> que el autor llama Fontamara, entre las campañas de la Mársica, cerca del saneado lago del </a:t>
            </a:r>
            <a:r>
              <a:rPr lang="es-ES" dirty="0" err="1"/>
              <a:t>Fúcino</a:t>
            </a:r>
            <a:r>
              <a:rPr lang="es-ES" dirty="0"/>
              <a:t> y aislado tanto de las vías de comunicación como de la cultura y la conciencia general de la vida afuera del pueblo. Al final de la historia la narración se traslada a </a:t>
            </a:r>
            <a:r>
              <a:rPr lang="es-ES" dirty="0" err="1"/>
              <a:t>Avezzano</a:t>
            </a:r>
            <a:r>
              <a:rPr lang="es-ES" dirty="0"/>
              <a:t> primero y a Roma después, para terminar con los </a:t>
            </a:r>
            <a:r>
              <a:rPr lang="es-ES" dirty="0" err="1"/>
              <a:t>fontamarenses</a:t>
            </a:r>
            <a:r>
              <a:rPr lang="es-ES" dirty="0"/>
              <a:t> que huyen y se refugian en Suiza, lugar donde empieza el relato. La narración está ambientada en el siglo XX, en los primeros días de junio de 1929. Si bien en el texto no se exprese el año, es fácilmente deducible: el prefacio está fechado 1930 y al final de la carta, </a:t>
            </a:r>
            <a:r>
              <a:rPr lang="es-ES" dirty="0" err="1"/>
              <a:t>Silone</a:t>
            </a:r>
            <a:r>
              <a:rPr lang="es-ES" dirty="0"/>
              <a:t> dice que la historia se refiere al año anterior, 1929. </a:t>
            </a:r>
            <a:endParaRPr lang="it-IT" dirty="0"/>
          </a:p>
        </p:txBody>
      </p:sp>
    </p:spTree>
    <p:extLst>
      <p:ext uri="{BB962C8B-B14F-4D97-AF65-F5344CB8AC3E}">
        <p14:creationId xmlns:p14="http://schemas.microsoft.com/office/powerpoint/2010/main" val="986909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89B646-8FCD-722B-EC4C-D2E0DBA618E8}"/>
              </a:ext>
            </a:extLst>
          </p:cNvPr>
          <p:cNvSpPr>
            <a:spLocks noGrp="1"/>
          </p:cNvSpPr>
          <p:nvPr>
            <p:ph type="title"/>
          </p:nvPr>
        </p:nvSpPr>
        <p:spPr>
          <a:xfrm>
            <a:off x="913795" y="609600"/>
            <a:ext cx="10353762" cy="939282"/>
          </a:xfrm>
        </p:spPr>
        <p:txBody>
          <a:bodyPr/>
          <a:lstStyle/>
          <a:p>
            <a:r>
              <a:rPr lang="it-IT" dirty="0" err="1"/>
              <a:t>Temáticas</a:t>
            </a:r>
            <a:endParaRPr lang="it-IT" dirty="0"/>
          </a:p>
        </p:txBody>
      </p:sp>
      <p:sp>
        <p:nvSpPr>
          <p:cNvPr id="3" name="Segnaposto contenuto 2">
            <a:extLst>
              <a:ext uri="{FF2B5EF4-FFF2-40B4-BE49-F238E27FC236}">
                <a16:creationId xmlns:a16="http://schemas.microsoft.com/office/drawing/2014/main" id="{EDA5F39C-D8BC-72A5-31CC-E467C92D58AE}"/>
              </a:ext>
            </a:extLst>
          </p:cNvPr>
          <p:cNvSpPr>
            <a:spLocks noGrp="1"/>
          </p:cNvSpPr>
          <p:nvPr>
            <p:ph idx="1"/>
          </p:nvPr>
        </p:nvSpPr>
        <p:spPr>
          <a:xfrm>
            <a:off x="919119" y="1656572"/>
            <a:ext cx="10353762" cy="4035101"/>
          </a:xfrm>
        </p:spPr>
        <p:txBody>
          <a:bodyPr>
            <a:normAutofit/>
          </a:bodyPr>
          <a:lstStyle/>
          <a:p>
            <a:pPr marL="36900" indent="0" algn="just">
              <a:buNone/>
            </a:pPr>
            <a:r>
              <a:rPr lang="es-ES" dirty="0"/>
              <a:t>La situación del hombre para </a:t>
            </a:r>
            <a:r>
              <a:rPr lang="es-ES" dirty="0" err="1"/>
              <a:t>Silone</a:t>
            </a:r>
            <a:r>
              <a:rPr lang="es-ES" dirty="0"/>
              <a:t> se desarrolla entorno a pocos elementos: la explotación, la opresión de los poderosos sobre los débiles, de los ricos sobre los pobres. Al origen de la condición humana se sitúa el dolor universal del hombre. Fontamara es un libro que se enfrenta con la realidad y pone al centro de la atención los problemas de la época </a:t>
            </a:r>
            <a:r>
              <a:rPr lang="es-ES" dirty="0" err="1"/>
              <a:t>siloniana</a:t>
            </a:r>
            <a:r>
              <a:rPr lang="es-ES" dirty="0"/>
              <a:t>: la cuestión campesina y el Fascismo. Es una novela provocadora que quiere plantear una doble polémica: en contra de la retórica del «bello </a:t>
            </a:r>
            <a:r>
              <a:rPr lang="es-ES" dirty="0" err="1"/>
              <a:t>scrivere</a:t>
            </a:r>
            <a:r>
              <a:rPr lang="es-ES" dirty="0"/>
              <a:t>» y en contra del folclor meridional. La narración cuenta por lo tanto la opresión y el tentativo de rebeldía de la comunidad de campesinos de Fontamara: la denuncia de la dureza de las condiciones de vida, la frustrante relación con el estado y sobre todo el agravamiento de sus condiciones después de la subida al poder del Fascismo.</a:t>
            </a:r>
            <a:endParaRPr lang="it-IT" dirty="0"/>
          </a:p>
        </p:txBody>
      </p:sp>
    </p:spTree>
    <p:extLst>
      <p:ext uri="{BB962C8B-B14F-4D97-AF65-F5344CB8AC3E}">
        <p14:creationId xmlns:p14="http://schemas.microsoft.com/office/powerpoint/2010/main" val="174839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EC4763A-1EB5-2578-5C87-492F61041AF6}"/>
              </a:ext>
            </a:extLst>
          </p:cNvPr>
          <p:cNvSpPr>
            <a:spLocks noGrp="1"/>
          </p:cNvSpPr>
          <p:nvPr>
            <p:ph idx="1"/>
          </p:nvPr>
        </p:nvSpPr>
        <p:spPr>
          <a:xfrm>
            <a:off x="913795" y="1212980"/>
            <a:ext cx="10353762" cy="4578219"/>
          </a:xfrm>
        </p:spPr>
        <p:txBody>
          <a:bodyPr/>
          <a:lstStyle/>
          <a:p>
            <a:pPr marL="36900" indent="0" algn="just">
              <a:buNone/>
            </a:pPr>
            <a:r>
              <a:rPr lang="es-ES" dirty="0"/>
              <a:t>El tema principal de la obra, como </a:t>
            </a:r>
            <a:r>
              <a:rPr lang="es-ES" dirty="0" err="1"/>
              <a:t>Silone</a:t>
            </a:r>
            <a:r>
              <a:rPr lang="es-ES" dirty="0"/>
              <a:t> mismo subraya en el prefacio, es la «</a:t>
            </a:r>
            <a:r>
              <a:rPr lang="es-ES" dirty="0" err="1"/>
              <a:t>universalità</a:t>
            </a:r>
            <a:r>
              <a:rPr lang="es-ES" dirty="0"/>
              <a:t> del </a:t>
            </a:r>
            <a:r>
              <a:rPr lang="es-ES" dirty="0" err="1"/>
              <a:t>cafone</a:t>
            </a:r>
            <a:r>
              <a:rPr lang="es-ES" dirty="0"/>
              <a:t>»: los </a:t>
            </a:r>
            <a:r>
              <a:rPr lang="es-ES" dirty="0" err="1"/>
              <a:t>fontamarenses</a:t>
            </a:r>
            <a:r>
              <a:rPr lang="es-ES" dirty="0"/>
              <a:t> son la encarnación de todos los </a:t>
            </a:r>
            <a:r>
              <a:rPr lang="es-ES" dirty="0" err="1"/>
              <a:t>cafoni</a:t>
            </a:r>
            <a:r>
              <a:rPr lang="es-ES" dirty="0"/>
              <a:t> del mundo. Es justamente la idea de interrelacionar lo alto con lo bajo, lo moderno con lo arcaico, lo sencillo con lo complejo que lleva Fontamara a una difusión mundial: todos los </a:t>
            </a:r>
            <a:r>
              <a:rPr lang="es-ES" dirty="0" err="1"/>
              <a:t>cafoni</a:t>
            </a:r>
            <a:r>
              <a:rPr lang="es-ES" dirty="0"/>
              <a:t> del mundo se entienden, si bien no hablen la misma lengua, porque el lenguaje de los pobres es el mismo en todas partes. </a:t>
            </a:r>
          </a:p>
          <a:p>
            <a:pPr marL="36900" indent="0" algn="just">
              <a:buNone/>
            </a:pPr>
            <a:r>
              <a:rPr lang="es-ES" dirty="0"/>
              <a:t>El sufrimiento del campesino pobre es siempre el mismo: bajo los trapos del folclor se encuentran la misma criatura humana que suda sangre en un trabajo bestial, que es oprimida, explotada, escarnecida por las autoridades.</a:t>
            </a:r>
            <a:endParaRPr lang="it-IT" dirty="0"/>
          </a:p>
        </p:txBody>
      </p:sp>
    </p:spTree>
    <p:extLst>
      <p:ext uri="{BB962C8B-B14F-4D97-AF65-F5344CB8AC3E}">
        <p14:creationId xmlns:p14="http://schemas.microsoft.com/office/powerpoint/2010/main" val="4009259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5E8A13-F5E1-D61D-F266-AACD82746B71}"/>
              </a:ext>
            </a:extLst>
          </p:cNvPr>
          <p:cNvSpPr>
            <a:spLocks noGrp="1"/>
          </p:cNvSpPr>
          <p:nvPr>
            <p:ph type="title"/>
          </p:nvPr>
        </p:nvSpPr>
        <p:spPr>
          <a:xfrm>
            <a:off x="913795" y="609600"/>
            <a:ext cx="10353762" cy="743339"/>
          </a:xfrm>
        </p:spPr>
        <p:txBody>
          <a:bodyPr>
            <a:normAutofit fontScale="90000"/>
          </a:bodyPr>
          <a:lstStyle/>
          <a:p>
            <a:br>
              <a:rPr lang="it-IT" dirty="0"/>
            </a:br>
            <a:r>
              <a:rPr lang="it-IT" dirty="0" err="1"/>
              <a:t>Quiénes</a:t>
            </a:r>
            <a:r>
              <a:rPr lang="it-IT" dirty="0"/>
              <a:t> son </a:t>
            </a:r>
            <a:r>
              <a:rPr lang="it-IT" dirty="0" err="1"/>
              <a:t>los</a:t>
            </a:r>
            <a:r>
              <a:rPr lang="it-IT" dirty="0"/>
              <a:t> cafoni? </a:t>
            </a:r>
            <a:br>
              <a:rPr lang="it-IT" dirty="0"/>
            </a:br>
            <a:endParaRPr lang="it-IT" dirty="0"/>
          </a:p>
        </p:txBody>
      </p:sp>
      <p:sp>
        <p:nvSpPr>
          <p:cNvPr id="3" name="Segnaposto contenuto 2">
            <a:extLst>
              <a:ext uri="{FF2B5EF4-FFF2-40B4-BE49-F238E27FC236}">
                <a16:creationId xmlns:a16="http://schemas.microsoft.com/office/drawing/2014/main" id="{4DF3FB64-45EC-E2A5-E816-DEB151FA40E3}"/>
              </a:ext>
            </a:extLst>
          </p:cNvPr>
          <p:cNvSpPr>
            <a:spLocks noGrp="1"/>
          </p:cNvSpPr>
          <p:nvPr>
            <p:ph idx="1"/>
          </p:nvPr>
        </p:nvSpPr>
        <p:spPr>
          <a:xfrm>
            <a:off x="913795" y="1352940"/>
            <a:ext cx="10353762" cy="4438260"/>
          </a:xfrm>
        </p:spPr>
        <p:txBody>
          <a:bodyPr>
            <a:normAutofit lnSpcReduction="10000"/>
          </a:bodyPr>
          <a:lstStyle/>
          <a:p>
            <a:pPr marL="36900" indent="0" algn="just">
              <a:buNone/>
            </a:pPr>
            <a:r>
              <a:rPr lang="es-ES" sz="2400" dirty="0"/>
              <a:t>El origen del término es desconocido. Hay varias hipótesis acreditadas por su origen: la palabra viene del griego </a:t>
            </a:r>
            <a:r>
              <a:rPr lang="es-ES" sz="2400" dirty="0" err="1"/>
              <a:t>Kakòphōnos</a:t>
            </a:r>
            <a:r>
              <a:rPr lang="es-ES" sz="2400" dirty="0"/>
              <a:t> que significa personas que hablan mal una lengua; o es que el término proviene del latín </a:t>
            </a:r>
            <a:r>
              <a:rPr lang="es-ES" sz="2400" dirty="0" err="1"/>
              <a:t>cabònem</a:t>
            </a:r>
            <a:r>
              <a:rPr lang="es-ES" sz="2400" dirty="0"/>
              <a:t> (da cabo-</a:t>
            </a:r>
            <a:r>
              <a:rPr lang="es-ES" sz="2400" dirty="0" err="1"/>
              <a:t>onis</a:t>
            </a:r>
            <a:r>
              <a:rPr lang="es-ES" sz="2400" dirty="0"/>
              <a:t>, «caballo castrado»). </a:t>
            </a:r>
          </a:p>
          <a:p>
            <a:pPr marL="36900" indent="0" algn="just">
              <a:buNone/>
            </a:pPr>
            <a:r>
              <a:rPr lang="es-ES" sz="2400" dirty="0"/>
              <a:t>Otros estudios sostienen que su etimología deriva del nombre del centurión romano </a:t>
            </a:r>
            <a:r>
              <a:rPr lang="es-ES" sz="2400" dirty="0" err="1"/>
              <a:t>Cafo</a:t>
            </a:r>
            <a:r>
              <a:rPr lang="es-ES" sz="2400" dirty="0"/>
              <a:t>: los </a:t>
            </a:r>
            <a:r>
              <a:rPr lang="es-ES" sz="2400" dirty="0" err="1"/>
              <a:t>cafones</a:t>
            </a:r>
            <a:r>
              <a:rPr lang="es-ES" sz="2400" dirty="0"/>
              <a:t> fueron sus seguidores; el nombre se ha difundido en el sur de Italia donde indicaba a las personas inurbanas y brutas.</a:t>
            </a:r>
          </a:p>
          <a:p>
            <a:pPr marL="36900" indent="0" algn="just">
              <a:buNone/>
            </a:pPr>
            <a:r>
              <a:rPr lang="es-ES" sz="2400" dirty="0" err="1"/>
              <a:t>Cafone</a:t>
            </a:r>
            <a:r>
              <a:rPr lang="es-ES" sz="2400" dirty="0"/>
              <a:t> puede derivar también del dialecto campano «</a:t>
            </a:r>
            <a:r>
              <a:rPr lang="es-ES" sz="2400" dirty="0" err="1"/>
              <a:t>c’a</a:t>
            </a:r>
            <a:r>
              <a:rPr lang="es-ES" sz="2400" dirty="0"/>
              <a:t> </a:t>
            </a:r>
            <a:r>
              <a:rPr lang="es-ES" sz="2400" dirty="0" err="1"/>
              <a:t>fune</a:t>
            </a:r>
            <a:r>
              <a:rPr lang="es-ES" sz="2400" dirty="0"/>
              <a:t>», literalmente «con la cuerda». </a:t>
            </a:r>
            <a:r>
              <a:rPr lang="es-ES" sz="2000" dirty="0"/>
              <a:t>El </a:t>
            </a:r>
            <a:r>
              <a:rPr lang="es-ES" sz="2400" dirty="0"/>
              <a:t>término alude al hecho de que los campesinos iban a la feria del pueblo, llevando en la espalda unas cuerdas con las que atarían a los animales que compraran y que eran llamados por los habitantes locales «</a:t>
            </a:r>
            <a:r>
              <a:rPr lang="es-ES" sz="2400" dirty="0" err="1"/>
              <a:t>quelli</a:t>
            </a:r>
            <a:r>
              <a:rPr lang="es-ES" sz="2400" dirty="0"/>
              <a:t> </a:t>
            </a:r>
            <a:r>
              <a:rPr lang="es-ES" sz="2400" dirty="0" err="1"/>
              <a:t>co</a:t>
            </a:r>
            <a:r>
              <a:rPr lang="es-ES" sz="2400" dirty="0"/>
              <a:t>’ ‘a </a:t>
            </a:r>
            <a:r>
              <a:rPr lang="es-ES" sz="2400" dirty="0" err="1"/>
              <a:t>fune</a:t>
            </a:r>
            <a:r>
              <a:rPr lang="es-ES" sz="2400" dirty="0"/>
              <a:t>».</a:t>
            </a:r>
            <a:endParaRPr lang="it-IT" sz="2400" dirty="0"/>
          </a:p>
        </p:txBody>
      </p:sp>
    </p:spTree>
    <p:extLst>
      <p:ext uri="{BB962C8B-B14F-4D97-AF65-F5344CB8AC3E}">
        <p14:creationId xmlns:p14="http://schemas.microsoft.com/office/powerpoint/2010/main" val="568122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15C7858-4EAC-92F8-AD1D-44DC2972CEB5}"/>
              </a:ext>
            </a:extLst>
          </p:cNvPr>
          <p:cNvSpPr>
            <a:spLocks noGrp="1"/>
          </p:cNvSpPr>
          <p:nvPr>
            <p:ph idx="1"/>
          </p:nvPr>
        </p:nvSpPr>
        <p:spPr>
          <a:xfrm>
            <a:off x="913795" y="1166328"/>
            <a:ext cx="10353762" cy="4624872"/>
          </a:xfrm>
        </p:spPr>
        <p:txBody>
          <a:bodyPr/>
          <a:lstStyle/>
          <a:p>
            <a:pPr marL="36900" indent="0" algn="just">
              <a:buNone/>
            </a:pPr>
            <a:r>
              <a:rPr lang="it-IT" dirty="0"/>
              <a:t>Cafone en </a:t>
            </a:r>
            <a:r>
              <a:rPr lang="it-IT" dirty="0" err="1"/>
              <a:t>español</a:t>
            </a:r>
            <a:r>
              <a:rPr lang="it-IT" dirty="0"/>
              <a:t> se </a:t>
            </a:r>
            <a:r>
              <a:rPr lang="it-IT" dirty="0" err="1"/>
              <a:t>puede</a:t>
            </a:r>
            <a:r>
              <a:rPr lang="it-IT" dirty="0"/>
              <a:t> </a:t>
            </a:r>
            <a:r>
              <a:rPr lang="it-IT" dirty="0" err="1"/>
              <a:t>traducir</a:t>
            </a:r>
            <a:r>
              <a:rPr lang="it-IT" dirty="0"/>
              <a:t> con </a:t>
            </a:r>
            <a:r>
              <a:rPr lang="it-IT" dirty="0" err="1"/>
              <a:t>patán</a:t>
            </a:r>
            <a:r>
              <a:rPr lang="it-IT" dirty="0"/>
              <a:t>, </a:t>
            </a:r>
            <a:r>
              <a:rPr lang="it-IT" dirty="0" err="1"/>
              <a:t>ramplón</a:t>
            </a:r>
            <a:r>
              <a:rPr lang="it-IT" dirty="0"/>
              <a:t> o </a:t>
            </a:r>
            <a:r>
              <a:rPr lang="it-IT" dirty="0" err="1"/>
              <a:t>palurdo</a:t>
            </a:r>
            <a:r>
              <a:rPr lang="it-IT" dirty="0"/>
              <a:t>. Silone se </a:t>
            </a:r>
            <a:r>
              <a:rPr lang="it-IT" dirty="0" err="1"/>
              <a:t>apropia</a:t>
            </a:r>
            <a:r>
              <a:rPr lang="it-IT" dirty="0"/>
              <a:t> de la </a:t>
            </a:r>
            <a:r>
              <a:rPr lang="it-IT" dirty="0" err="1"/>
              <a:t>palabra</a:t>
            </a:r>
            <a:r>
              <a:rPr lang="it-IT" dirty="0"/>
              <a:t>, pero la </a:t>
            </a:r>
            <a:r>
              <a:rPr lang="it-IT" dirty="0" err="1"/>
              <a:t>utiliza</a:t>
            </a:r>
            <a:r>
              <a:rPr lang="it-IT" dirty="0"/>
              <a:t> con un </a:t>
            </a:r>
            <a:r>
              <a:rPr lang="it-IT" dirty="0" err="1"/>
              <a:t>nuevo</a:t>
            </a:r>
            <a:r>
              <a:rPr lang="it-IT" dirty="0"/>
              <a:t> </a:t>
            </a:r>
            <a:r>
              <a:rPr lang="it-IT" dirty="0" err="1"/>
              <a:t>sentido</a:t>
            </a:r>
            <a:r>
              <a:rPr lang="it-IT" dirty="0"/>
              <a:t>: en Fontamara en </a:t>
            </a:r>
            <a:r>
              <a:rPr lang="it-IT" dirty="0" err="1"/>
              <a:t>realidad</a:t>
            </a:r>
            <a:r>
              <a:rPr lang="it-IT" dirty="0"/>
              <a:t> </a:t>
            </a:r>
            <a:r>
              <a:rPr lang="it-IT" dirty="0" err="1"/>
              <a:t>el</a:t>
            </a:r>
            <a:r>
              <a:rPr lang="it-IT" dirty="0"/>
              <a:t> </a:t>
            </a:r>
            <a:r>
              <a:rPr lang="it-IT" dirty="0" err="1"/>
              <a:t>término</a:t>
            </a:r>
            <a:r>
              <a:rPr lang="it-IT" dirty="0"/>
              <a:t> no es </a:t>
            </a:r>
            <a:r>
              <a:rPr lang="it-IT" dirty="0" err="1"/>
              <a:t>despreciativo</a:t>
            </a:r>
            <a:r>
              <a:rPr lang="it-IT" dirty="0"/>
              <a:t>, sino </a:t>
            </a:r>
            <a:r>
              <a:rPr lang="it-IT" dirty="0" err="1"/>
              <a:t>que</a:t>
            </a:r>
            <a:r>
              <a:rPr lang="it-IT" dirty="0"/>
              <a:t> tiene una </a:t>
            </a:r>
            <a:r>
              <a:rPr lang="it-IT" dirty="0" err="1"/>
              <a:t>connotación</a:t>
            </a:r>
            <a:r>
              <a:rPr lang="it-IT" dirty="0"/>
              <a:t> positiva. </a:t>
            </a:r>
          </a:p>
          <a:p>
            <a:pPr marL="36900" indent="0" algn="just">
              <a:buNone/>
            </a:pPr>
            <a:r>
              <a:rPr lang="it-IT" dirty="0"/>
              <a:t>Para </a:t>
            </a:r>
            <a:r>
              <a:rPr lang="it-IT" dirty="0" err="1"/>
              <a:t>él</a:t>
            </a:r>
            <a:r>
              <a:rPr lang="it-IT" dirty="0"/>
              <a:t> </a:t>
            </a:r>
            <a:r>
              <a:rPr lang="it-IT" dirty="0" err="1"/>
              <a:t>los</a:t>
            </a:r>
            <a:r>
              <a:rPr lang="it-IT" dirty="0"/>
              <a:t> cafoni son </a:t>
            </a:r>
            <a:r>
              <a:rPr lang="it-IT" dirty="0" err="1"/>
              <a:t>los</a:t>
            </a:r>
            <a:r>
              <a:rPr lang="it-IT" dirty="0"/>
              <a:t> campesinos, </a:t>
            </a:r>
            <a:r>
              <a:rPr lang="it-IT" dirty="0" err="1"/>
              <a:t>los</a:t>
            </a:r>
            <a:r>
              <a:rPr lang="it-IT" dirty="0"/>
              <a:t> </a:t>
            </a:r>
            <a:r>
              <a:rPr lang="it-IT" dirty="0" err="1"/>
              <a:t>que</a:t>
            </a:r>
            <a:r>
              <a:rPr lang="it-IT" dirty="0"/>
              <a:t> </a:t>
            </a:r>
            <a:r>
              <a:rPr lang="it-IT" dirty="0" err="1"/>
              <a:t>trabajan</a:t>
            </a:r>
            <a:r>
              <a:rPr lang="it-IT" dirty="0"/>
              <a:t> </a:t>
            </a:r>
            <a:r>
              <a:rPr lang="it-IT" dirty="0" err="1"/>
              <a:t>los</a:t>
            </a:r>
            <a:r>
              <a:rPr lang="it-IT" dirty="0"/>
              <a:t> campos, </a:t>
            </a:r>
            <a:r>
              <a:rPr lang="it-IT" dirty="0" err="1"/>
              <a:t>los</a:t>
            </a:r>
            <a:r>
              <a:rPr lang="it-IT" dirty="0"/>
              <a:t> </a:t>
            </a:r>
            <a:r>
              <a:rPr lang="it-IT" dirty="0" err="1"/>
              <a:t>pobres</a:t>
            </a:r>
            <a:r>
              <a:rPr lang="it-IT" dirty="0"/>
              <a:t>, </a:t>
            </a:r>
            <a:r>
              <a:rPr lang="it-IT" dirty="0" err="1"/>
              <a:t>los</a:t>
            </a:r>
            <a:r>
              <a:rPr lang="it-IT" dirty="0"/>
              <a:t> </a:t>
            </a:r>
            <a:r>
              <a:rPr lang="it-IT" dirty="0" err="1"/>
              <a:t>ignorantes</a:t>
            </a:r>
            <a:r>
              <a:rPr lang="it-IT" dirty="0"/>
              <a:t> a </a:t>
            </a:r>
            <a:r>
              <a:rPr lang="it-IT" dirty="0" err="1"/>
              <a:t>los</a:t>
            </a:r>
            <a:r>
              <a:rPr lang="it-IT" dirty="0"/>
              <a:t> </a:t>
            </a:r>
            <a:r>
              <a:rPr lang="it-IT" dirty="0" err="1"/>
              <a:t>que</a:t>
            </a:r>
            <a:r>
              <a:rPr lang="it-IT" dirty="0"/>
              <a:t> </a:t>
            </a:r>
            <a:r>
              <a:rPr lang="it-IT" dirty="0" err="1"/>
              <a:t>las</a:t>
            </a:r>
            <a:r>
              <a:rPr lang="it-IT" dirty="0"/>
              <a:t> </a:t>
            </a:r>
            <a:r>
              <a:rPr lang="it-IT" dirty="0" err="1"/>
              <a:t>autoridades</a:t>
            </a:r>
            <a:r>
              <a:rPr lang="it-IT" dirty="0"/>
              <a:t> </a:t>
            </a:r>
            <a:r>
              <a:rPr lang="it-IT" dirty="0" err="1"/>
              <a:t>engañan</a:t>
            </a:r>
            <a:r>
              <a:rPr lang="it-IT" dirty="0"/>
              <a:t>: ser cafoni no es una </a:t>
            </a:r>
            <a:r>
              <a:rPr lang="it-IT" dirty="0" err="1"/>
              <a:t>vergüenza</a:t>
            </a:r>
            <a:r>
              <a:rPr lang="it-IT" dirty="0"/>
              <a:t>: </a:t>
            </a:r>
          </a:p>
          <a:p>
            <a:pPr marL="36900" indent="0">
              <a:buNone/>
            </a:pPr>
            <a:endParaRPr lang="it-IT" dirty="0"/>
          </a:p>
          <a:p>
            <a:pPr marL="36900" indent="0" algn="just">
              <a:buNone/>
            </a:pPr>
            <a:r>
              <a:rPr lang="it-IT" sz="2000" dirty="0"/>
              <a:t>Io so bene che il nome cafone, nel linguaggio corrente del mio paese, sia della campagna che della città, è ora termine di offesa e di leggio; ma io l’adopero in questo libro nella certezza che quando nel mio paese il dolore non sarà più vergogna, esso diventerà nome di rispetto, e forse anche di onore.</a:t>
            </a:r>
          </a:p>
        </p:txBody>
      </p:sp>
    </p:spTree>
    <p:extLst>
      <p:ext uri="{BB962C8B-B14F-4D97-AF65-F5344CB8AC3E}">
        <p14:creationId xmlns:p14="http://schemas.microsoft.com/office/powerpoint/2010/main" val="2633405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DA383F-3267-8A4F-44B5-C00B1E01DD2F}"/>
              </a:ext>
            </a:extLst>
          </p:cNvPr>
          <p:cNvSpPr>
            <a:spLocks noGrp="1"/>
          </p:cNvSpPr>
          <p:nvPr>
            <p:ph type="title"/>
          </p:nvPr>
        </p:nvSpPr>
        <p:spPr/>
        <p:txBody>
          <a:bodyPr>
            <a:normAutofit fontScale="90000"/>
          </a:bodyPr>
          <a:lstStyle/>
          <a:p>
            <a:r>
              <a:rPr lang="es-ES" dirty="0"/>
              <a:t>ANÁLISIS DE LAS TRADUCCIONES DE </a:t>
            </a:r>
            <a:r>
              <a:rPr lang="es-ES" i="1" dirty="0"/>
              <a:t>FONTAMARA</a:t>
            </a:r>
            <a:endParaRPr lang="it-IT" i="1" dirty="0"/>
          </a:p>
        </p:txBody>
      </p:sp>
      <p:sp>
        <p:nvSpPr>
          <p:cNvPr id="3" name="Segnaposto contenuto 2">
            <a:extLst>
              <a:ext uri="{FF2B5EF4-FFF2-40B4-BE49-F238E27FC236}">
                <a16:creationId xmlns:a16="http://schemas.microsoft.com/office/drawing/2014/main" id="{83A863BC-0D56-DDE9-E8E9-2999BB4583EC}"/>
              </a:ext>
            </a:extLst>
          </p:cNvPr>
          <p:cNvSpPr>
            <a:spLocks noGrp="1"/>
          </p:cNvSpPr>
          <p:nvPr>
            <p:ph idx="1"/>
          </p:nvPr>
        </p:nvSpPr>
        <p:spPr/>
        <p:txBody>
          <a:bodyPr>
            <a:normAutofit fontScale="92500" lnSpcReduction="10000"/>
          </a:bodyPr>
          <a:lstStyle/>
          <a:p>
            <a:pPr marL="36900" indent="0" algn="just">
              <a:buNone/>
            </a:pPr>
            <a:r>
              <a:rPr lang="es-ES" dirty="0"/>
              <a:t>Se analizan dos traducciones en lengua española de Fontamara. </a:t>
            </a:r>
          </a:p>
          <a:p>
            <a:pPr marL="36900" indent="0" algn="just">
              <a:buNone/>
            </a:pPr>
            <a:r>
              <a:rPr lang="es-ES" dirty="0"/>
              <a:t>La primera es de </a:t>
            </a:r>
            <a:r>
              <a:rPr lang="es-ES" b="1" dirty="0" err="1"/>
              <a:t>Attilio</a:t>
            </a:r>
            <a:r>
              <a:rPr lang="es-ES" b="1" dirty="0"/>
              <a:t> </a:t>
            </a:r>
            <a:r>
              <a:rPr lang="es-ES" b="1" dirty="0" err="1"/>
              <a:t>Dabini</a:t>
            </a:r>
            <a:r>
              <a:rPr lang="es-ES" dirty="0"/>
              <a:t>, un escritor, periodista e intelectual antifascista italiano exiliado en Argentina, colaborador desde Buenos Aires del periódico «</a:t>
            </a:r>
            <a:r>
              <a:rPr lang="es-ES" dirty="0" err="1"/>
              <a:t>Il</a:t>
            </a:r>
            <a:r>
              <a:rPr lang="es-ES" dirty="0"/>
              <a:t> </a:t>
            </a:r>
            <a:r>
              <a:rPr lang="es-ES" dirty="0" err="1"/>
              <a:t>Politecnico</a:t>
            </a:r>
            <a:r>
              <a:rPr lang="es-ES" dirty="0"/>
              <a:t>» en los años ’40, fundado por Elio </a:t>
            </a:r>
            <a:r>
              <a:rPr lang="es-ES" dirty="0" err="1"/>
              <a:t>Vittorini</a:t>
            </a:r>
            <a:r>
              <a:rPr lang="es-ES" dirty="0"/>
              <a:t>. Entre 1951 y 1969 traduce para Losada y Compañía Fabril unas obras en italiano. </a:t>
            </a:r>
          </a:p>
          <a:p>
            <a:pPr marL="36900" indent="0" algn="just">
              <a:buNone/>
            </a:pPr>
            <a:r>
              <a:rPr lang="es-ES" dirty="0"/>
              <a:t>La segunda es de </a:t>
            </a:r>
            <a:r>
              <a:rPr lang="es-ES" b="1" dirty="0"/>
              <a:t>Atilio </a:t>
            </a:r>
            <a:r>
              <a:rPr lang="es-ES" b="1" dirty="0" err="1"/>
              <a:t>Pentimalli</a:t>
            </a:r>
            <a:r>
              <a:rPr lang="es-ES" b="1" dirty="0"/>
              <a:t> </a:t>
            </a:r>
            <a:r>
              <a:rPr lang="es-ES" b="1" dirty="0" err="1"/>
              <a:t>Melacrino</a:t>
            </a:r>
            <a:r>
              <a:rPr lang="es-ES" dirty="0"/>
              <a:t>, un poeta y traductor italiano. La primera es argentina, publicada por la editorial Losada en 1962, mientras que la traducción de Atilio </a:t>
            </a:r>
            <a:r>
              <a:rPr lang="es-ES" dirty="0" err="1"/>
              <a:t>Pentimalli</a:t>
            </a:r>
            <a:r>
              <a:rPr lang="es-ES" dirty="0"/>
              <a:t> </a:t>
            </a:r>
            <a:r>
              <a:rPr lang="es-ES" dirty="0" err="1"/>
              <a:t>Melacrino</a:t>
            </a:r>
            <a:r>
              <a:rPr lang="es-ES" dirty="0"/>
              <a:t>; la segunda es española, dada a la luz por Argos Vergara en 1983; en cambio, para el texto original, se ha utilizado la edición Mondadori de 2017. Las dos traducciones se basan sobre la versión revisada por el autor en 1949.</a:t>
            </a:r>
            <a:endParaRPr lang="it-IT" dirty="0"/>
          </a:p>
        </p:txBody>
      </p:sp>
    </p:spTree>
    <p:extLst>
      <p:ext uri="{BB962C8B-B14F-4D97-AF65-F5344CB8AC3E}">
        <p14:creationId xmlns:p14="http://schemas.microsoft.com/office/powerpoint/2010/main" val="109629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FFA7FF8-4CCD-C49F-EE3A-224C70119767}"/>
              </a:ext>
            </a:extLst>
          </p:cNvPr>
          <p:cNvSpPr>
            <a:spLocks noGrp="1"/>
          </p:cNvSpPr>
          <p:nvPr>
            <p:ph idx="1"/>
          </p:nvPr>
        </p:nvSpPr>
        <p:spPr>
          <a:xfrm>
            <a:off x="913795" y="802434"/>
            <a:ext cx="10353762" cy="4988766"/>
          </a:xfrm>
        </p:spPr>
        <p:txBody>
          <a:bodyPr/>
          <a:lstStyle/>
          <a:p>
            <a:pPr marL="36900" indent="0" algn="just">
              <a:buNone/>
            </a:pPr>
            <a:r>
              <a:rPr lang="es-ES" dirty="0"/>
              <a:t>En 1923 </a:t>
            </a:r>
            <a:r>
              <a:rPr lang="es-ES" dirty="0" err="1"/>
              <a:t>Secondino</a:t>
            </a:r>
            <a:r>
              <a:rPr lang="es-ES" dirty="0"/>
              <a:t> y </a:t>
            </a:r>
            <a:r>
              <a:rPr lang="es-ES" dirty="0" err="1"/>
              <a:t>Gabriella</a:t>
            </a:r>
            <a:r>
              <a:rPr lang="es-ES" dirty="0"/>
              <a:t> van a Berlín donde el dirigente alemán de la Internacional juvenil comunista los envía a España. En Barcelona, </a:t>
            </a:r>
            <a:r>
              <a:rPr lang="es-ES" dirty="0" err="1"/>
              <a:t>Silone</a:t>
            </a:r>
            <a:r>
              <a:rPr lang="es-ES" dirty="0"/>
              <a:t> colabora con el semanal La Batalla (fundado en 1922 por Joaquín Maurín) para el cual escribe unos artículos y donde usa por primera vez el seudónimo Silone4 . Dos decretos del Tribunal de Apelación de L’Aquila de julio de 1946 y de enero de 1947, lo autorizan a usarlo como nombre legal efectivo. Al principio de 1924 es conducido a la Cárcel Modelo de Barcelona y sucesivamente es expulsado porque considerado representante comercial de los Sóviet en España. </a:t>
            </a:r>
            <a:r>
              <a:rPr lang="es-ES" dirty="0" err="1"/>
              <a:t>Silone</a:t>
            </a:r>
            <a:r>
              <a:rPr lang="es-ES" dirty="0"/>
              <a:t> se refugia en Francia hasta 1925, cuando es llamado por el partido y encargado de la oficina de prensa y propaganda, dirigida por Antonio Gramsci. </a:t>
            </a:r>
            <a:endParaRPr lang="it-IT" dirty="0"/>
          </a:p>
        </p:txBody>
      </p:sp>
    </p:spTree>
    <p:extLst>
      <p:ext uri="{BB962C8B-B14F-4D97-AF65-F5344CB8AC3E}">
        <p14:creationId xmlns:p14="http://schemas.microsoft.com/office/powerpoint/2010/main" val="2622400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AB68F72-2B97-0E04-D010-3A41956989F4}"/>
              </a:ext>
            </a:extLst>
          </p:cNvPr>
          <p:cNvSpPr>
            <a:spLocks noGrp="1"/>
          </p:cNvSpPr>
          <p:nvPr>
            <p:ph idx="1"/>
          </p:nvPr>
        </p:nvSpPr>
        <p:spPr>
          <a:xfrm>
            <a:off x="913795" y="1156996"/>
            <a:ext cx="10353762" cy="4634203"/>
          </a:xfrm>
        </p:spPr>
        <p:txBody>
          <a:bodyPr>
            <a:normAutofit lnSpcReduction="10000"/>
          </a:bodyPr>
          <a:lstStyle/>
          <a:p>
            <a:pPr marL="36900" indent="0" algn="just">
              <a:buNone/>
            </a:pPr>
            <a:r>
              <a:rPr lang="es-ES" dirty="0"/>
              <a:t>La primera es argentina, publicada por la editorial Losada en 1962, mientras que la traducción de Atilio </a:t>
            </a:r>
            <a:r>
              <a:rPr lang="es-ES" dirty="0" err="1"/>
              <a:t>Pentimalli</a:t>
            </a:r>
            <a:r>
              <a:rPr lang="es-ES" dirty="0"/>
              <a:t> </a:t>
            </a:r>
            <a:r>
              <a:rPr lang="es-ES" dirty="0" err="1"/>
              <a:t>Melacrino</a:t>
            </a:r>
            <a:r>
              <a:rPr lang="es-ES" dirty="0"/>
              <a:t>; la segunda es española, dada a la luz por Argos Vergara en 1983; en cambio, para el texto original, se ha utilizado la edición Mondadori de 2017. Las dos traducciones se basan sobre la versión revisada por el autor en 1949.</a:t>
            </a:r>
          </a:p>
          <a:p>
            <a:pPr marL="36900" indent="0" algn="just">
              <a:buNone/>
            </a:pPr>
            <a:r>
              <a:rPr lang="es-ES" dirty="0"/>
              <a:t>En la primera edición de Fontamara el narrador escribe en tercera persona y es de tipo autoral; en la segunda, se introducen las tres voces narradoras, que transforman el libro en un relato coral, o sea, expresando el punto de vista del pueblo; la carga polémica en la primera edición era aún más marcada que en la segunda, así como el papel de </a:t>
            </a:r>
            <a:r>
              <a:rPr lang="es-ES" dirty="0" err="1"/>
              <a:t>Berardo</a:t>
            </a:r>
            <a:r>
              <a:rPr lang="es-ES" dirty="0"/>
              <a:t> se acentúa en esta. En la edición de Fontamara de 1949 la prefación es más extensa y no se hace referencia a los </a:t>
            </a:r>
            <a:r>
              <a:rPr lang="es-ES" dirty="0" err="1"/>
              <a:t>Torlonia</a:t>
            </a:r>
            <a:r>
              <a:rPr lang="es-ES" dirty="0"/>
              <a:t> y a la cuestión de la lengua </a:t>
            </a:r>
            <a:r>
              <a:rPr lang="es-ES" dirty="0" err="1"/>
              <a:t>fontamarense</a:t>
            </a:r>
            <a:r>
              <a:rPr lang="es-ES" dirty="0"/>
              <a:t>, mientras que en la primera prevalen la desesperación y el hambre de los campesinos</a:t>
            </a:r>
            <a:endParaRPr lang="it-IT" dirty="0"/>
          </a:p>
        </p:txBody>
      </p:sp>
    </p:spTree>
    <p:extLst>
      <p:ext uri="{BB962C8B-B14F-4D97-AF65-F5344CB8AC3E}">
        <p14:creationId xmlns:p14="http://schemas.microsoft.com/office/powerpoint/2010/main" val="145400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08AB97-CC79-11AA-FCD5-69B45BAF56A5}"/>
              </a:ext>
            </a:extLst>
          </p:cNvPr>
          <p:cNvSpPr>
            <a:spLocks noGrp="1"/>
          </p:cNvSpPr>
          <p:nvPr>
            <p:ph idx="1"/>
          </p:nvPr>
        </p:nvSpPr>
        <p:spPr>
          <a:xfrm>
            <a:off x="913795" y="1754156"/>
            <a:ext cx="10353762" cy="4037044"/>
          </a:xfrm>
        </p:spPr>
        <p:txBody>
          <a:bodyPr/>
          <a:lstStyle/>
          <a:p>
            <a:pPr marL="36900" indent="0">
              <a:buNone/>
            </a:pPr>
            <a:r>
              <a:rPr lang="es-ES" dirty="0"/>
              <a:t>El texto italiano se indica como TLO, la traducción de </a:t>
            </a:r>
            <a:r>
              <a:rPr lang="es-ES" dirty="0" err="1"/>
              <a:t>Dabini</a:t>
            </a:r>
            <a:r>
              <a:rPr lang="es-ES" dirty="0"/>
              <a:t> TLT1, y la de </a:t>
            </a:r>
            <a:r>
              <a:rPr lang="es-ES" dirty="0" err="1"/>
              <a:t>Pentimalli</a:t>
            </a:r>
            <a:r>
              <a:rPr lang="es-ES" dirty="0"/>
              <a:t> </a:t>
            </a:r>
            <a:r>
              <a:rPr lang="es-ES" dirty="0" err="1"/>
              <a:t>Melacrino</a:t>
            </a:r>
            <a:r>
              <a:rPr lang="es-ES" dirty="0"/>
              <a:t> TLT2.</a:t>
            </a:r>
          </a:p>
          <a:p>
            <a:pPr marL="36900" indent="0" algn="just">
              <a:buNone/>
            </a:pPr>
            <a:r>
              <a:rPr lang="es-ES" dirty="0"/>
              <a:t>Donde no resulta explícitamente indicado en una nota a pie de página, el cursivo indica una añadidura mía para destacar la parte analizada. El prefacio de la traducción Losada se encuentra en cursivo para destacar la carta escrita y firmada por </a:t>
            </a:r>
            <a:r>
              <a:rPr lang="es-ES" dirty="0" err="1"/>
              <a:t>Silone</a:t>
            </a:r>
            <a:r>
              <a:rPr lang="es-ES" dirty="0"/>
              <a:t> del texto narrado.</a:t>
            </a:r>
          </a:p>
          <a:p>
            <a:pPr marL="36900" indent="0">
              <a:buNone/>
            </a:pPr>
            <a:endParaRPr lang="it-IT" dirty="0"/>
          </a:p>
        </p:txBody>
      </p:sp>
    </p:spTree>
    <p:extLst>
      <p:ext uri="{BB962C8B-B14F-4D97-AF65-F5344CB8AC3E}">
        <p14:creationId xmlns:p14="http://schemas.microsoft.com/office/powerpoint/2010/main" val="925705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2AB266-6212-BFCB-C4B2-8CD4135A6535}"/>
              </a:ext>
            </a:extLst>
          </p:cNvPr>
          <p:cNvSpPr>
            <a:spLocks noGrp="1"/>
          </p:cNvSpPr>
          <p:nvPr>
            <p:ph type="title"/>
          </p:nvPr>
        </p:nvSpPr>
        <p:spPr/>
        <p:txBody>
          <a:bodyPr>
            <a:normAutofit fontScale="90000"/>
          </a:bodyPr>
          <a:lstStyle/>
          <a:p>
            <a:r>
              <a:rPr lang="es-ES" dirty="0"/>
              <a:t>La intraducibilidad y los errores de traducción</a:t>
            </a:r>
            <a:endParaRPr lang="it-IT" dirty="0"/>
          </a:p>
        </p:txBody>
      </p:sp>
      <p:sp>
        <p:nvSpPr>
          <p:cNvPr id="3" name="Segnaposto contenuto 2">
            <a:extLst>
              <a:ext uri="{FF2B5EF4-FFF2-40B4-BE49-F238E27FC236}">
                <a16:creationId xmlns:a16="http://schemas.microsoft.com/office/drawing/2014/main" id="{B7B12DF9-9878-B5C2-7411-29254D73CE75}"/>
              </a:ext>
            </a:extLst>
          </p:cNvPr>
          <p:cNvSpPr>
            <a:spLocks noGrp="1"/>
          </p:cNvSpPr>
          <p:nvPr>
            <p:ph idx="1"/>
          </p:nvPr>
        </p:nvSpPr>
        <p:spPr/>
        <p:txBody>
          <a:bodyPr>
            <a:normAutofit fontScale="92500" lnSpcReduction="10000"/>
          </a:bodyPr>
          <a:lstStyle/>
          <a:p>
            <a:pPr marL="36900" indent="0">
              <a:buNone/>
            </a:pPr>
            <a:r>
              <a:rPr lang="es-ES" dirty="0"/>
              <a:t>Puede acaecer, como dicho antes, que en algún caso la traducción sea</a:t>
            </a:r>
          </a:p>
          <a:p>
            <a:pPr marL="36900" indent="0">
              <a:buNone/>
            </a:pPr>
            <a:r>
              <a:rPr lang="es-ES" dirty="0"/>
              <a:t>imposible, por una serie de límites. Veamos cómo los traductores resuelven estas</a:t>
            </a:r>
          </a:p>
          <a:p>
            <a:pPr marL="36900" indent="0">
              <a:buNone/>
            </a:pPr>
            <a:r>
              <a:rPr lang="es-ES" dirty="0"/>
              <a:t>dificultades.</a:t>
            </a:r>
          </a:p>
          <a:p>
            <a:pPr marL="36900" indent="0">
              <a:buNone/>
            </a:pPr>
            <a:r>
              <a:rPr lang="es-ES" dirty="0"/>
              <a:t> Límites </a:t>
            </a:r>
            <a:r>
              <a:rPr lang="es-ES" dirty="0" err="1"/>
              <a:t>interlingüísticos</a:t>
            </a:r>
            <a:r>
              <a:rPr lang="es-ES" dirty="0"/>
              <a:t>: cuando el término en el TLO tiene un significado</a:t>
            </a:r>
          </a:p>
          <a:p>
            <a:pPr marL="36900" indent="0">
              <a:buNone/>
            </a:pPr>
            <a:r>
              <a:rPr lang="es-ES" dirty="0"/>
              <a:t>escondido o evocativo que no se puede transmitir en el TLT:</a:t>
            </a:r>
          </a:p>
          <a:p>
            <a:pPr marL="36900" indent="0">
              <a:buNone/>
            </a:pPr>
            <a:r>
              <a:rPr lang="es-ES" dirty="0"/>
              <a:t>TLO: […] (</a:t>
            </a:r>
            <a:r>
              <a:rPr lang="es-ES" dirty="0" err="1"/>
              <a:t>voi</a:t>
            </a:r>
            <a:r>
              <a:rPr lang="es-ES" dirty="0"/>
              <a:t> </a:t>
            </a:r>
            <a:r>
              <a:rPr lang="es-ES" dirty="0" err="1"/>
              <a:t>sapete</a:t>
            </a:r>
            <a:r>
              <a:rPr lang="es-ES" dirty="0"/>
              <a:t> come </a:t>
            </a:r>
            <a:r>
              <a:rPr lang="es-ES" dirty="0" err="1"/>
              <a:t>sono</a:t>
            </a:r>
            <a:r>
              <a:rPr lang="es-ES" dirty="0"/>
              <a:t> </a:t>
            </a:r>
            <a:r>
              <a:rPr lang="es-ES" dirty="0" err="1"/>
              <a:t>gli</a:t>
            </a:r>
            <a:r>
              <a:rPr lang="es-ES" dirty="0"/>
              <a:t> </a:t>
            </a:r>
            <a:r>
              <a:rPr lang="es-ES" dirty="0" err="1"/>
              <a:t>scarpari</a:t>
            </a:r>
            <a:r>
              <a:rPr lang="es-ES" dirty="0"/>
              <a:t>) (p. 19).</a:t>
            </a:r>
          </a:p>
          <a:p>
            <a:pPr marL="36900" indent="0">
              <a:buNone/>
            </a:pPr>
            <a:r>
              <a:rPr lang="es-ES" dirty="0"/>
              <a:t>TLT1: […] (ya sabéis cómo son los remendones) (p. 28).</a:t>
            </a:r>
          </a:p>
          <a:p>
            <a:pPr marL="36900" indent="0">
              <a:buNone/>
            </a:pPr>
            <a:r>
              <a:rPr lang="es-ES" dirty="0"/>
              <a:t>TLT2: […] (usted sabe cómo son los zapateros) (p. 30). </a:t>
            </a:r>
          </a:p>
          <a:p>
            <a:pPr marL="36900" indent="0">
              <a:buNone/>
            </a:pPr>
            <a:endParaRPr lang="it-IT" dirty="0"/>
          </a:p>
        </p:txBody>
      </p:sp>
    </p:spTree>
    <p:extLst>
      <p:ext uri="{BB962C8B-B14F-4D97-AF65-F5344CB8AC3E}">
        <p14:creationId xmlns:p14="http://schemas.microsoft.com/office/powerpoint/2010/main" val="4166118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1D9E7A5-9ABD-B04B-280E-F1DAF964448F}"/>
              </a:ext>
            </a:extLst>
          </p:cNvPr>
          <p:cNvSpPr>
            <a:spLocks noGrp="1"/>
          </p:cNvSpPr>
          <p:nvPr>
            <p:ph idx="1"/>
          </p:nvPr>
        </p:nvSpPr>
        <p:spPr>
          <a:xfrm>
            <a:off x="913795" y="1586204"/>
            <a:ext cx="10353762" cy="4204995"/>
          </a:xfrm>
        </p:spPr>
        <p:txBody>
          <a:bodyPr>
            <a:normAutofit lnSpcReduction="10000"/>
          </a:bodyPr>
          <a:lstStyle/>
          <a:p>
            <a:pPr marL="36900" indent="0">
              <a:buNone/>
            </a:pPr>
            <a:r>
              <a:rPr lang="es-ES" dirty="0"/>
              <a:t>En este caso, la palabra </a:t>
            </a:r>
            <a:r>
              <a:rPr lang="es-ES" dirty="0" err="1"/>
              <a:t>scarparo</a:t>
            </a:r>
            <a:r>
              <a:rPr lang="es-ES" dirty="0"/>
              <a:t>, en italiano, tiene un doble significado: el</a:t>
            </a:r>
          </a:p>
          <a:p>
            <a:pPr marL="36900" indent="0">
              <a:buNone/>
            </a:pPr>
            <a:r>
              <a:rPr lang="es-ES" dirty="0"/>
              <a:t>primero es el de artesano que produce zapatos, zapatero, y el segundo, que es un</a:t>
            </a:r>
          </a:p>
          <a:p>
            <a:pPr marL="36900" indent="0">
              <a:buNone/>
            </a:pPr>
            <a:r>
              <a:rPr lang="es-ES" dirty="0"/>
              <a:t>significado figurativo, indica una persona que hace su trabajo sin la preparación</a:t>
            </a:r>
          </a:p>
          <a:p>
            <a:pPr marL="36900" indent="0">
              <a:buNone/>
            </a:pPr>
            <a:r>
              <a:rPr lang="es-ES" dirty="0"/>
              <a:t>necesaria para hacerlo. Con el uso de este término, </a:t>
            </a:r>
            <a:r>
              <a:rPr lang="es-ES" dirty="0" err="1"/>
              <a:t>Silone</a:t>
            </a:r>
            <a:r>
              <a:rPr lang="es-ES" dirty="0"/>
              <a:t> quiere transmitir la</a:t>
            </a:r>
          </a:p>
          <a:p>
            <a:pPr marL="36900" indent="0">
              <a:buNone/>
            </a:pPr>
            <a:r>
              <a:rPr lang="es-ES" dirty="0"/>
              <a:t>ambigüedad de su significante, dejando que sea el lector a decir cuál significado</a:t>
            </a:r>
          </a:p>
          <a:p>
            <a:pPr marL="36900" indent="0">
              <a:buNone/>
            </a:pPr>
            <a:r>
              <a:rPr lang="es-ES" dirty="0"/>
              <a:t>prefiere. La ambigüedad del vocablo ha sido conservada por ninguno de los dos</a:t>
            </a:r>
          </a:p>
          <a:p>
            <a:pPr marL="36900" indent="0">
              <a:buNone/>
            </a:pPr>
            <a:r>
              <a:rPr lang="es-ES" dirty="0"/>
              <a:t>traductores: remendones y zapateros, significan solamente artesano que produce o</a:t>
            </a:r>
          </a:p>
          <a:p>
            <a:pPr marL="36900" indent="0">
              <a:buNone/>
            </a:pPr>
            <a:r>
              <a:rPr lang="es-ES" dirty="0"/>
              <a:t>repara zapatos. </a:t>
            </a:r>
          </a:p>
          <a:p>
            <a:pPr marL="36900" indent="0">
              <a:buNone/>
            </a:pPr>
            <a:endParaRPr lang="it-IT" dirty="0"/>
          </a:p>
        </p:txBody>
      </p:sp>
    </p:spTree>
    <p:extLst>
      <p:ext uri="{BB962C8B-B14F-4D97-AF65-F5344CB8AC3E}">
        <p14:creationId xmlns:p14="http://schemas.microsoft.com/office/powerpoint/2010/main" val="2350779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17084BD-F3C0-6C96-AF1D-AB34850C2E98}"/>
              </a:ext>
            </a:extLst>
          </p:cNvPr>
          <p:cNvSpPr>
            <a:spLocks noGrp="1"/>
          </p:cNvSpPr>
          <p:nvPr>
            <p:ph idx="1"/>
          </p:nvPr>
        </p:nvSpPr>
        <p:spPr>
          <a:xfrm>
            <a:off x="919119" y="1117535"/>
            <a:ext cx="10353762" cy="4622929"/>
          </a:xfrm>
        </p:spPr>
        <p:txBody>
          <a:bodyPr>
            <a:normAutofit fontScale="92500"/>
          </a:bodyPr>
          <a:lstStyle/>
          <a:p>
            <a:pPr marL="36900" indent="0">
              <a:buNone/>
            </a:pPr>
            <a:r>
              <a:rPr lang="es-ES" dirty="0"/>
              <a:t>Límites intertextuales: en el texto original se encuentran evocaciones o referencias a situaciones, lugares o modismos referenciales, que son difíciles de traducir en la lengua receptora: </a:t>
            </a:r>
          </a:p>
          <a:p>
            <a:pPr marL="36900" indent="0">
              <a:buNone/>
            </a:pPr>
            <a:r>
              <a:rPr lang="es-ES" dirty="0"/>
              <a:t>TLO: «</a:t>
            </a:r>
            <a:r>
              <a:rPr lang="es-ES" dirty="0" err="1"/>
              <a:t>L’Impresario</a:t>
            </a:r>
            <a:r>
              <a:rPr lang="es-ES" dirty="0"/>
              <a:t> ha </a:t>
            </a:r>
            <a:r>
              <a:rPr lang="es-ES" dirty="0" err="1"/>
              <a:t>scoperto</a:t>
            </a:r>
            <a:r>
              <a:rPr lang="es-ES" dirty="0"/>
              <a:t> </a:t>
            </a:r>
            <a:r>
              <a:rPr lang="es-ES" dirty="0" err="1"/>
              <a:t>l’America</a:t>
            </a:r>
            <a:r>
              <a:rPr lang="es-ES" dirty="0"/>
              <a:t> dalle </a:t>
            </a:r>
            <a:r>
              <a:rPr lang="es-ES" dirty="0" err="1"/>
              <a:t>nostre</a:t>
            </a:r>
            <a:r>
              <a:rPr lang="es-ES" dirty="0"/>
              <a:t> </a:t>
            </a:r>
            <a:r>
              <a:rPr lang="es-ES" dirty="0" err="1"/>
              <a:t>parti</a:t>
            </a:r>
            <a:r>
              <a:rPr lang="es-ES" dirty="0"/>
              <a:t>, </a:t>
            </a:r>
            <a:r>
              <a:rPr lang="es-ES" dirty="0" err="1"/>
              <a:t>quest’è</a:t>
            </a:r>
            <a:r>
              <a:rPr lang="es-ES" dirty="0"/>
              <a:t> la </a:t>
            </a:r>
            <a:r>
              <a:rPr lang="es-ES" dirty="0" err="1"/>
              <a:t>verità</a:t>
            </a:r>
            <a:r>
              <a:rPr lang="es-ES" dirty="0"/>
              <a:t>.» (p. 34). </a:t>
            </a:r>
          </a:p>
          <a:p>
            <a:pPr marL="36900" indent="0">
              <a:buNone/>
            </a:pPr>
            <a:r>
              <a:rPr lang="es-ES" dirty="0"/>
              <a:t>TLT1: – El Empresario descubrió a América en nuestros pueblos. Ésta es la verdad (p.45). </a:t>
            </a:r>
          </a:p>
          <a:p>
            <a:pPr marL="36900" indent="0">
              <a:buNone/>
            </a:pPr>
            <a:r>
              <a:rPr lang="es-ES" dirty="0"/>
              <a:t>TLT2: – El Empresario ha descubierto América en nuestra comarca, ésta es la verdad (p. 52). </a:t>
            </a:r>
          </a:p>
          <a:p>
            <a:pPr marL="36900" indent="0">
              <a:buNone/>
            </a:pPr>
            <a:r>
              <a:rPr lang="es-ES" dirty="0"/>
              <a:t>La expresión </a:t>
            </a:r>
            <a:r>
              <a:rPr lang="es-ES" dirty="0" err="1"/>
              <a:t>scoprire</a:t>
            </a:r>
            <a:r>
              <a:rPr lang="es-ES" dirty="0"/>
              <a:t> </a:t>
            </a:r>
            <a:r>
              <a:rPr lang="es-ES" dirty="0" err="1"/>
              <a:t>l’America</a:t>
            </a:r>
            <a:r>
              <a:rPr lang="es-ES" dirty="0"/>
              <a:t>, significa, en italiano, pensar o gloriarse de haber descubierto algo que en realidad ya conocían todos84. En este caso específico, podría decirse que más bien se habría tenido que usar la expresión trovare </a:t>
            </a:r>
            <a:r>
              <a:rPr lang="es-ES" dirty="0" err="1"/>
              <a:t>l’America</a:t>
            </a:r>
            <a:r>
              <a:rPr lang="es-ES" dirty="0"/>
              <a:t>, o sea encontrarse muy rico sin mérito, como el Empresario. Desde finales del siglo XIX, se asiste al fenómeno de la emigración de italianos a América, para hacer fortuna y regresar a Italia; probablemente la expresión se debe a este hecho. En español, la expresión no tiene ningún sentido referencial. </a:t>
            </a:r>
            <a:endParaRPr lang="it-IT" dirty="0"/>
          </a:p>
        </p:txBody>
      </p:sp>
    </p:spTree>
    <p:extLst>
      <p:ext uri="{BB962C8B-B14F-4D97-AF65-F5344CB8AC3E}">
        <p14:creationId xmlns:p14="http://schemas.microsoft.com/office/powerpoint/2010/main" val="3555708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98006DD-2D6F-5C2F-1A95-40CD487AE3CE}"/>
              </a:ext>
            </a:extLst>
          </p:cNvPr>
          <p:cNvSpPr>
            <a:spLocks noGrp="1"/>
          </p:cNvSpPr>
          <p:nvPr>
            <p:ph idx="1"/>
          </p:nvPr>
        </p:nvSpPr>
        <p:spPr>
          <a:xfrm>
            <a:off x="913795" y="830424"/>
            <a:ext cx="10353762" cy="4960775"/>
          </a:xfrm>
        </p:spPr>
        <p:txBody>
          <a:bodyPr/>
          <a:lstStyle/>
          <a:p>
            <a:pPr marL="36900" indent="0">
              <a:buNone/>
            </a:pPr>
            <a:r>
              <a:rPr lang="es-ES" dirty="0"/>
              <a:t>Límites referenciales: cuando se hace referencia a situaciones espaciotemporales o culturales que difícilmente pueden entenderse en la lengua</a:t>
            </a:r>
          </a:p>
          <a:p>
            <a:pPr marL="36900" indent="0">
              <a:buNone/>
            </a:pPr>
            <a:r>
              <a:rPr lang="es-ES" dirty="0"/>
              <a:t>receptora:</a:t>
            </a:r>
          </a:p>
          <a:p>
            <a:pPr marL="36900" indent="0">
              <a:buNone/>
            </a:pPr>
            <a:r>
              <a:rPr lang="es-ES" dirty="0"/>
              <a:t>TLO: “</a:t>
            </a:r>
            <a:r>
              <a:rPr lang="es-ES" dirty="0" err="1"/>
              <a:t>Senza</a:t>
            </a:r>
            <a:r>
              <a:rPr lang="es-ES" dirty="0"/>
              <a:t> </a:t>
            </a:r>
            <a:r>
              <a:rPr lang="es-ES" dirty="0" err="1"/>
              <a:t>tessera</a:t>
            </a:r>
            <a:r>
              <a:rPr lang="es-ES" dirty="0"/>
              <a:t> non si </a:t>
            </a:r>
            <a:r>
              <a:rPr lang="es-ES" dirty="0" err="1"/>
              <a:t>può</a:t>
            </a:r>
            <a:r>
              <a:rPr lang="es-ES" dirty="0"/>
              <a:t> </a:t>
            </a:r>
            <a:r>
              <a:rPr lang="es-ES" dirty="0" err="1"/>
              <a:t>lavorare</a:t>
            </a:r>
            <a:r>
              <a:rPr lang="es-ES" dirty="0"/>
              <a:t>”, </a:t>
            </a:r>
            <a:r>
              <a:rPr lang="es-ES" dirty="0" err="1"/>
              <a:t>dicono</a:t>
            </a:r>
            <a:r>
              <a:rPr lang="es-ES" dirty="0"/>
              <a:t> “</a:t>
            </a:r>
            <a:r>
              <a:rPr lang="es-ES" dirty="0" err="1"/>
              <a:t>così</a:t>
            </a:r>
            <a:r>
              <a:rPr lang="es-ES" dirty="0"/>
              <a:t> è nel </a:t>
            </a:r>
            <a:r>
              <a:rPr lang="es-ES" dirty="0" err="1"/>
              <a:t>nuovo</a:t>
            </a:r>
            <a:endParaRPr lang="es-ES" dirty="0"/>
          </a:p>
          <a:p>
            <a:pPr marL="36900" indent="0">
              <a:buNone/>
            </a:pPr>
            <a:r>
              <a:rPr lang="es-ES" dirty="0" err="1"/>
              <a:t>regolamento</a:t>
            </a:r>
            <a:r>
              <a:rPr lang="es-ES" dirty="0"/>
              <a:t> </a:t>
            </a:r>
            <a:r>
              <a:rPr lang="es-ES" dirty="0" err="1"/>
              <a:t>dell’emigrazione</a:t>
            </a:r>
            <a:r>
              <a:rPr lang="es-ES" dirty="0"/>
              <a:t> interna.” (p. 69).</a:t>
            </a:r>
          </a:p>
          <a:p>
            <a:pPr marL="36900" indent="0">
              <a:buNone/>
            </a:pPr>
            <a:r>
              <a:rPr lang="es-ES" dirty="0"/>
              <a:t>TLT1: Dicen: sin cartilla no se puede viajar; así lo establece el nuevo</a:t>
            </a:r>
          </a:p>
          <a:p>
            <a:pPr marL="36900" indent="0">
              <a:buNone/>
            </a:pPr>
            <a:r>
              <a:rPr lang="es-ES" dirty="0"/>
              <a:t>reglamento de migraciones interiores (p. 83).</a:t>
            </a:r>
          </a:p>
          <a:p>
            <a:endParaRPr lang="it-IT" dirty="0"/>
          </a:p>
        </p:txBody>
      </p:sp>
    </p:spTree>
    <p:extLst>
      <p:ext uri="{BB962C8B-B14F-4D97-AF65-F5344CB8AC3E}">
        <p14:creationId xmlns:p14="http://schemas.microsoft.com/office/powerpoint/2010/main" val="2691957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E5C5F62-B1DB-B146-B03F-19895DB0637B}"/>
              </a:ext>
            </a:extLst>
          </p:cNvPr>
          <p:cNvSpPr>
            <a:spLocks noGrp="1"/>
          </p:cNvSpPr>
          <p:nvPr>
            <p:ph idx="1"/>
          </p:nvPr>
        </p:nvSpPr>
        <p:spPr>
          <a:xfrm>
            <a:off x="913795" y="1138336"/>
            <a:ext cx="10353762" cy="4652864"/>
          </a:xfrm>
        </p:spPr>
        <p:txBody>
          <a:bodyPr/>
          <a:lstStyle/>
          <a:p>
            <a:pPr marL="36900" indent="0">
              <a:buNone/>
            </a:pPr>
            <a:r>
              <a:rPr lang="es-ES" dirty="0"/>
              <a:t>TLT2: «Sin tarjeta no se puede trabajar», dicen. «Está en el nuevo reglamento</a:t>
            </a:r>
          </a:p>
          <a:p>
            <a:pPr marL="36900" indent="0">
              <a:buNone/>
            </a:pPr>
            <a:r>
              <a:rPr lang="es-ES" dirty="0"/>
              <a:t>de la emigración interna.» (p. 101).</a:t>
            </a:r>
          </a:p>
          <a:p>
            <a:pPr marL="36900" indent="0">
              <a:buNone/>
            </a:pPr>
            <a:r>
              <a:rPr lang="es-ES" dirty="0"/>
              <a:t>La tarjeta o cartilla a la que se refiere en el texto es la </a:t>
            </a:r>
            <a:r>
              <a:rPr lang="es-ES" dirty="0" err="1"/>
              <a:t>tessera</a:t>
            </a:r>
            <a:r>
              <a:rPr lang="es-ES" dirty="0"/>
              <a:t> del partido, o sea,</a:t>
            </a:r>
          </a:p>
          <a:p>
            <a:pPr marL="36900" indent="0">
              <a:buNone/>
            </a:pPr>
            <a:r>
              <a:rPr lang="es-ES" dirty="0"/>
              <a:t>la tarjeta que indicaba la pertenencia al partido fascista. Durante la época de la</a:t>
            </a:r>
          </a:p>
          <a:p>
            <a:pPr marL="36900" indent="0">
              <a:buNone/>
            </a:pPr>
            <a:r>
              <a:rPr lang="es-ES" dirty="0"/>
              <a:t>dictadura, era obligatoria para trabajar y para la migración interna en el país. Esta</a:t>
            </a:r>
          </a:p>
          <a:p>
            <a:pPr marL="36900" indent="0">
              <a:buNone/>
            </a:pPr>
            <a:r>
              <a:rPr lang="es-ES" dirty="0"/>
              <a:t>alusión es difícil de comprender por quien no conoce la historia o no pertenece a la</a:t>
            </a:r>
          </a:p>
          <a:p>
            <a:pPr marL="36900" indent="0">
              <a:buNone/>
            </a:pPr>
            <a:r>
              <a:rPr lang="es-ES"/>
              <a:t>cultura de la lengua original.</a:t>
            </a:r>
          </a:p>
          <a:p>
            <a:pPr marL="36900" indent="0">
              <a:buNone/>
            </a:pPr>
            <a:endParaRPr lang="it-IT" dirty="0"/>
          </a:p>
        </p:txBody>
      </p:sp>
    </p:spTree>
    <p:extLst>
      <p:ext uri="{BB962C8B-B14F-4D97-AF65-F5344CB8AC3E}">
        <p14:creationId xmlns:p14="http://schemas.microsoft.com/office/powerpoint/2010/main" val="23213928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A73F05-FAF9-7CA5-42E6-06B9EF6B681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2B97AFC2-D31B-408E-4294-9AB7DDE475F5}"/>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3526015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F180B3-2DF3-CDB0-68AA-EBB13EFAAA8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5CD875F-EF6C-9E79-795E-5FF0C92ACE4F}"/>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6417694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A7D567-0F9D-0FDF-7297-8A2E97A27E8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28605DC-CE6F-3B2C-D502-8357FC63CEDE}"/>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176848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2AA5278-91B0-A500-0956-DB4C3770A025}"/>
              </a:ext>
            </a:extLst>
          </p:cNvPr>
          <p:cNvSpPr>
            <a:spLocks noGrp="1"/>
          </p:cNvSpPr>
          <p:nvPr>
            <p:ph idx="1"/>
          </p:nvPr>
        </p:nvSpPr>
        <p:spPr>
          <a:xfrm>
            <a:off x="1025762" y="779495"/>
            <a:ext cx="10353762" cy="4846864"/>
          </a:xfrm>
        </p:spPr>
        <p:txBody>
          <a:bodyPr/>
          <a:lstStyle/>
          <a:p>
            <a:pPr marL="36900" indent="0">
              <a:buNone/>
            </a:pPr>
            <a:r>
              <a:rPr lang="es-ES" dirty="0"/>
              <a:t>En marzo de 1927 es elegido en la junta central del PCD’I y entra a formar parte de la oficina política. En el mismo año participa junto a Togliatti en una sesión extraordinaria del ejecutivo ampliado de la Internacional comunista en Moscú. Una reunión de jefes de las delegaciones más importantes de la Internacional debía decidir por la supresión de un documento donde Trotski denunciaba los errores de la política de Stalin contra China, sin que los participantes conocieran el contenido del mismo. </a:t>
            </a:r>
            <a:r>
              <a:rPr lang="es-ES" dirty="0" err="1"/>
              <a:t>Silone</a:t>
            </a:r>
            <a:r>
              <a:rPr lang="es-ES" dirty="0"/>
              <a:t> y Togliatti se oponen y Stalin retira el proyecto, pero en seguida aparece en los periódicos la noticia que la aprobación había sido unánime. La falta total de diálogo, la incapacidad de aceptar y debatir ideas, la prevaricación sobre otros, el sacrificio de la verdad que se encuentra en el régimen comunista ruso, empiezan a generar en él profundas dudas y reflexiones sobre la validez de ese sistema. De este momento en adelante, </a:t>
            </a:r>
            <a:r>
              <a:rPr lang="es-ES" dirty="0" err="1"/>
              <a:t>Silone</a:t>
            </a:r>
            <a:r>
              <a:rPr lang="es-ES" dirty="0"/>
              <a:t> se considera un socialista cristiano y no un marxista. </a:t>
            </a:r>
            <a:endParaRPr lang="it-IT" dirty="0"/>
          </a:p>
        </p:txBody>
      </p:sp>
    </p:spTree>
    <p:extLst>
      <p:ext uri="{BB962C8B-B14F-4D97-AF65-F5344CB8AC3E}">
        <p14:creationId xmlns:p14="http://schemas.microsoft.com/office/powerpoint/2010/main" val="17771858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741D39-9440-4E97-10E7-847FF4134AA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2592436-53C1-80A2-9409-83A434F25121}"/>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12354515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E4C6A6-2277-C224-4F65-8986D3528AC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862ADD7-6CE1-41C6-B668-69D235CFDEE6}"/>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9090199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3A2CB1-C4A1-A9F8-333B-FAD4B167A7C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738BC5D-EA96-23C8-DFAD-4F4C440717C1}"/>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38125500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EC06A5-4844-2336-C8D5-3A19D7F0971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2D8C627-4796-8B2F-BBD3-9FAE4480310B}"/>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17504699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0B66C4-4D60-54B3-CFDD-DDEBCD4B77C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AD91D01-3F5A-E73A-CFDE-142F94027A9E}"/>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2070151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AA7A33-51EC-F2BA-3ECB-2382CD71C41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0B048CD-D268-5677-41B9-E0353BFA4EDA}"/>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176606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68860-D649-DAD6-8BF4-7327391FBC1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FD055F3-8C68-C4B0-57C5-C56617279E56}"/>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18603212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7DF490-6A8C-AED5-9F8D-2686E7CDD1B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2940B236-75C6-223B-27A6-05E6F11983CA}"/>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3421729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2291D8-2D2B-C7AB-F008-70EC34063AD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2E19058-17C2-3FE2-0671-AF649F85DCBE}"/>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125029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379252A-0F28-FCC9-F84C-46F036D81498}"/>
              </a:ext>
            </a:extLst>
          </p:cNvPr>
          <p:cNvSpPr>
            <a:spLocks noGrp="1"/>
          </p:cNvSpPr>
          <p:nvPr>
            <p:ph idx="1"/>
          </p:nvPr>
        </p:nvSpPr>
        <p:spPr>
          <a:xfrm>
            <a:off x="913795" y="933062"/>
            <a:ext cx="10353762" cy="4858138"/>
          </a:xfrm>
        </p:spPr>
        <p:txBody>
          <a:bodyPr/>
          <a:lstStyle/>
          <a:p>
            <a:pPr marL="36900" indent="0" algn="just">
              <a:buNone/>
            </a:pPr>
            <a:r>
              <a:rPr lang="es-ES" dirty="0"/>
              <a:t>El 13 de abril de 1928, su hermano </a:t>
            </a:r>
            <a:r>
              <a:rPr lang="es-ES" dirty="0" err="1"/>
              <a:t>Romolo</a:t>
            </a:r>
            <a:r>
              <a:rPr lang="es-ES" dirty="0"/>
              <a:t> es detenido con la falsa acusación de haber participado en el atentado contra el rey Vittorio </a:t>
            </a:r>
            <a:r>
              <a:rPr lang="es-ES" dirty="0" err="1"/>
              <a:t>Emanuele</a:t>
            </a:r>
            <a:r>
              <a:rPr lang="es-ES" dirty="0"/>
              <a:t> III en la Feria de Milán. </a:t>
            </a:r>
            <a:r>
              <a:rPr lang="es-ES" dirty="0" err="1"/>
              <a:t>Romolo</a:t>
            </a:r>
            <a:r>
              <a:rPr lang="es-ES" dirty="0"/>
              <a:t> permanece en la cárcel de </a:t>
            </a:r>
            <a:r>
              <a:rPr lang="es-ES" dirty="0" err="1"/>
              <a:t>Prócida</a:t>
            </a:r>
            <a:r>
              <a:rPr lang="es-ES" dirty="0"/>
              <a:t> hasta 1932, cuando muere a causa de las graves torturas padecidas a manos de la policía fascista. Cuando su hermano muere, </a:t>
            </a:r>
            <a:r>
              <a:rPr lang="es-ES" dirty="0" err="1"/>
              <a:t>Silone</a:t>
            </a:r>
            <a:r>
              <a:rPr lang="es-ES" dirty="0"/>
              <a:t> se encuentra en Suiza, obligado al exilio por el régimen y además para unas estancias terapéuticas porque sufría de una afección de origen tuberculosa y de desequilibrio mental. Siempre considerará esta ausencia como una culpa. Es precisamente en el sanatorio de </a:t>
            </a:r>
            <a:r>
              <a:rPr lang="es-ES" dirty="0" err="1"/>
              <a:t>Khurhaus</a:t>
            </a:r>
            <a:r>
              <a:rPr lang="es-ES" dirty="0"/>
              <a:t> </a:t>
            </a:r>
            <a:r>
              <a:rPr lang="es-ES" dirty="0" err="1"/>
              <a:t>Collinetta</a:t>
            </a:r>
            <a:r>
              <a:rPr lang="es-ES" dirty="0"/>
              <a:t>, en Ascona, que empieza a escribir Fontamara5 . Su trabajo fue publicado solo dos años después por las dificultades en encontrar un editor dispuesto a imprimirlo. </a:t>
            </a:r>
            <a:endParaRPr lang="it-IT" dirty="0"/>
          </a:p>
        </p:txBody>
      </p:sp>
    </p:spTree>
    <p:extLst>
      <p:ext uri="{BB962C8B-B14F-4D97-AF65-F5344CB8AC3E}">
        <p14:creationId xmlns:p14="http://schemas.microsoft.com/office/powerpoint/2010/main" val="236289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E63D60B-38D4-7AD7-EB02-B1A07B52142A}"/>
              </a:ext>
            </a:extLst>
          </p:cNvPr>
          <p:cNvSpPr>
            <a:spLocks noGrp="1"/>
          </p:cNvSpPr>
          <p:nvPr>
            <p:ph idx="1"/>
          </p:nvPr>
        </p:nvSpPr>
        <p:spPr>
          <a:xfrm>
            <a:off x="913795" y="895740"/>
            <a:ext cx="10353762" cy="4895460"/>
          </a:xfrm>
        </p:spPr>
        <p:txBody>
          <a:bodyPr>
            <a:normAutofit lnSpcReduction="10000"/>
          </a:bodyPr>
          <a:lstStyle/>
          <a:p>
            <a:pPr marL="36900" indent="0">
              <a:buNone/>
            </a:pPr>
            <a:r>
              <a:rPr lang="es-ES" dirty="0"/>
              <a:t>En 1931 es expulsado del partido porque acusado injustamente de apoyar a Trotski. </a:t>
            </a:r>
            <a:r>
              <a:rPr lang="es-ES" dirty="0" err="1"/>
              <a:t>Silone</a:t>
            </a:r>
            <a:r>
              <a:rPr lang="es-ES" dirty="0"/>
              <a:t> acepta la expulsión sin rebelarse. En ese mismo año colabora con la revista de lengua alemana </a:t>
            </a:r>
            <a:r>
              <a:rPr lang="es-ES" i="1" dirty="0" err="1"/>
              <a:t>Information</a:t>
            </a:r>
            <a:r>
              <a:rPr lang="es-ES" dirty="0"/>
              <a:t> hasta 1933, pero sin que los artículos lleven su nombre, por unos problemas con la policía suiza.</a:t>
            </a:r>
          </a:p>
          <a:p>
            <a:pPr marL="36900" indent="0">
              <a:buNone/>
            </a:pPr>
            <a:r>
              <a:rPr lang="es-ES" dirty="0"/>
              <a:t>En 1934 realiza el proyecto de abrir una pequeña librería que encarga a </a:t>
            </a:r>
            <a:r>
              <a:rPr lang="es-ES" dirty="0" err="1"/>
              <a:t>Gabriella</a:t>
            </a:r>
            <a:r>
              <a:rPr lang="es-ES" dirty="0"/>
              <a:t> </a:t>
            </a:r>
            <a:r>
              <a:rPr lang="es-ES" dirty="0" err="1"/>
              <a:t>Seidenfeld</a:t>
            </a:r>
            <a:r>
              <a:rPr lang="es-ES" dirty="0"/>
              <a:t>, con la cual ha conservado una relación de amistad. La librería queda abierta hasta el inicio de la Segunda Guerra Mundial. En el 1936 funda en Ginebra, con unos amigos intelectuales, la editorial «</a:t>
            </a:r>
            <a:r>
              <a:rPr lang="es-ES" dirty="0" err="1"/>
              <a:t>Nuove</a:t>
            </a:r>
            <a:r>
              <a:rPr lang="es-ES" dirty="0"/>
              <a:t> </a:t>
            </a:r>
            <a:r>
              <a:rPr lang="es-ES" dirty="0" err="1"/>
              <a:t>Edizioni</a:t>
            </a:r>
            <a:r>
              <a:rPr lang="es-ES" dirty="0"/>
              <a:t> di </a:t>
            </a:r>
            <a:r>
              <a:rPr lang="es-ES" dirty="0" err="1"/>
              <a:t>Capolago</a:t>
            </a:r>
            <a:r>
              <a:rPr lang="es-ES" dirty="0"/>
              <a:t>», con la intención de publicar los libros de los italianos al extranjero y difundirlos entre los emigrados y en Italia. En abril de 1933 publica Fontamara en alemán con la editorial zuriquesa «</a:t>
            </a:r>
            <a:r>
              <a:rPr lang="es-ES" dirty="0" err="1"/>
              <a:t>Oprecht</a:t>
            </a:r>
            <a:r>
              <a:rPr lang="es-ES" dirty="0"/>
              <a:t> </a:t>
            </a:r>
            <a:r>
              <a:rPr lang="es-ES" dirty="0" err="1"/>
              <a:t>und</a:t>
            </a:r>
            <a:r>
              <a:rPr lang="es-ES" dirty="0"/>
              <a:t> Helbling»7 . En los años siguientes publica en alemán el ensayo Der </a:t>
            </a:r>
            <a:r>
              <a:rPr lang="es-ES" dirty="0" err="1"/>
              <a:t>Fascismus</a:t>
            </a:r>
            <a:r>
              <a:rPr lang="es-ES" dirty="0"/>
              <a:t> (1934), el tratado de filosofía política La </a:t>
            </a:r>
            <a:r>
              <a:rPr lang="es-ES" dirty="0" err="1"/>
              <a:t>scuola</a:t>
            </a:r>
            <a:r>
              <a:rPr lang="es-ES" dirty="0"/>
              <a:t> </a:t>
            </a:r>
            <a:r>
              <a:rPr lang="es-ES" dirty="0" err="1"/>
              <a:t>dei</a:t>
            </a:r>
            <a:r>
              <a:rPr lang="es-ES" dirty="0"/>
              <a:t> </a:t>
            </a:r>
            <a:r>
              <a:rPr lang="es-ES" dirty="0" err="1"/>
              <a:t>dittatori</a:t>
            </a:r>
            <a:r>
              <a:rPr lang="es-ES" dirty="0"/>
              <a:t> (1938) y Vino e </a:t>
            </a:r>
            <a:r>
              <a:rPr lang="es-ES" dirty="0" err="1"/>
              <a:t>pane</a:t>
            </a:r>
            <a:r>
              <a:rPr lang="es-ES" dirty="0"/>
              <a:t> (1936) que puede considerarse como una continuación de Fontamara. </a:t>
            </a:r>
            <a:endParaRPr lang="it-IT" dirty="0"/>
          </a:p>
        </p:txBody>
      </p:sp>
    </p:spTree>
    <p:extLst>
      <p:ext uri="{BB962C8B-B14F-4D97-AF65-F5344CB8AC3E}">
        <p14:creationId xmlns:p14="http://schemas.microsoft.com/office/powerpoint/2010/main" val="11037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A54865-BD95-27A6-FAED-8066D6C5570E}"/>
              </a:ext>
            </a:extLst>
          </p:cNvPr>
          <p:cNvSpPr>
            <a:spLocks noGrp="1"/>
          </p:cNvSpPr>
          <p:nvPr>
            <p:ph idx="1"/>
          </p:nvPr>
        </p:nvSpPr>
        <p:spPr>
          <a:xfrm>
            <a:off x="913795" y="849086"/>
            <a:ext cx="10353762" cy="4942113"/>
          </a:xfrm>
        </p:spPr>
        <p:txBody>
          <a:bodyPr/>
          <a:lstStyle/>
          <a:p>
            <a:pPr marL="36900" indent="0" algn="just">
              <a:buNone/>
            </a:pPr>
            <a:r>
              <a:rPr lang="es-ES" dirty="0"/>
              <a:t>Durante la Segunda Guerra mundial se imprimen 150 mil copias de Vino e </a:t>
            </a:r>
            <a:r>
              <a:rPr lang="es-ES" dirty="0" err="1"/>
              <a:t>pane</a:t>
            </a:r>
            <a:r>
              <a:rPr lang="es-ES" dirty="0"/>
              <a:t> que los soldados americanos distribuyen a los italianos que se encontraban en los campos de prisioneros. En 1940, cuando Europa es invadida por las tropas </a:t>
            </a:r>
            <a:r>
              <a:rPr lang="es-ES" dirty="0" err="1"/>
              <a:t>nazifascistas</a:t>
            </a:r>
            <a:r>
              <a:rPr lang="es-ES" dirty="0"/>
              <a:t>, </a:t>
            </a:r>
            <a:r>
              <a:rPr lang="es-ES" dirty="0" err="1"/>
              <a:t>Silone</a:t>
            </a:r>
            <a:r>
              <a:rPr lang="es-ES" dirty="0"/>
              <a:t> se hace cargo de la dirección del centro extranjero del Partido Socialista. Estrecha las relaciones con los sindicatos americanos y con los laboristas ingleses, además de difundir la prensa contraria a los regímenes dictatoriales. El gobierno italiano, temiendo el éxito de </a:t>
            </a:r>
            <a:r>
              <a:rPr lang="es-ES" dirty="0" err="1"/>
              <a:t>Silone</a:t>
            </a:r>
            <a:r>
              <a:rPr lang="es-ES" dirty="0"/>
              <a:t>, pide la extradición al gobierno suizo para someterlo al juicio del Tribunal Especial, pero la petición no es acogida y </a:t>
            </a:r>
            <a:r>
              <a:rPr lang="es-ES" dirty="0" err="1"/>
              <a:t>Silone</a:t>
            </a:r>
            <a:r>
              <a:rPr lang="es-ES" dirty="0"/>
              <a:t> sigue con su actividad de denuncia en contra de los regímenes de Mussolini y Stalin. </a:t>
            </a:r>
            <a:endParaRPr lang="it-IT" dirty="0"/>
          </a:p>
        </p:txBody>
      </p:sp>
    </p:spTree>
    <p:extLst>
      <p:ext uri="{BB962C8B-B14F-4D97-AF65-F5344CB8AC3E}">
        <p14:creationId xmlns:p14="http://schemas.microsoft.com/office/powerpoint/2010/main" val="23682195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4285909_TF55705232.potx" id="{9AB85140-8137-4882-A269-A99A969389E2}" vid="{91349CD9-E240-460F-BB33-26349DC4D00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{0B9C9130-C099-4883-856C-7EB5E5F668CE}tf55705232_win32</Template>
  <TotalTime>126</TotalTime>
  <Words>8332</Words>
  <Application>Microsoft Office PowerPoint</Application>
  <PresentationFormat>Widescreen</PresentationFormat>
  <Paragraphs>133</Paragraphs>
  <Slides>68</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68</vt:i4>
      </vt:variant>
    </vt:vector>
  </HeadingPairs>
  <TitlesOfParts>
    <vt:vector size="72" baseType="lpstr">
      <vt:lpstr>Calibri</vt:lpstr>
      <vt:lpstr>Goudy Old Style</vt:lpstr>
      <vt:lpstr>Wingdings 2</vt:lpstr>
      <vt:lpstr>SlateVTI</vt:lpstr>
      <vt:lpstr>Ignazio Silone</vt:lpstr>
      <vt:lpstr>Biografía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relación entre Silone y Pescina</vt:lpstr>
      <vt:lpstr>Presentazione standard di PowerPoint</vt:lpstr>
      <vt:lpstr>La fortuna de Fontamara</vt:lpstr>
      <vt:lpstr>Presentazione standard di PowerPoint</vt:lpstr>
      <vt:lpstr>Presentazione standard di PowerPoint</vt:lpstr>
      <vt:lpstr>Presentazione standard di PowerPoint</vt:lpstr>
      <vt:lpstr>Transposiciones cinematográficas de Fontamara </vt:lpstr>
      <vt:lpstr>Traducciónes al español</vt:lpstr>
      <vt:lpstr>Presentazione standard di PowerPoint</vt:lpstr>
      <vt:lpstr>Presentazione standard di PowerPoint</vt:lpstr>
      <vt:lpstr>Presentazione standard di PowerPoint</vt:lpstr>
      <vt:lpstr>Presentazione standard di PowerPoint</vt:lpstr>
      <vt:lpstr>Fontamara Trama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Personajes</vt:lpstr>
      <vt:lpstr>Presentazione standard di PowerPoint</vt:lpstr>
      <vt:lpstr>Presentazione standard di PowerPoint</vt:lpstr>
      <vt:lpstr>Presentazione standard di PowerPoint</vt:lpstr>
      <vt:lpstr>Presentazione standard di PowerPoint</vt:lpstr>
      <vt:lpstr>La narración</vt:lpstr>
      <vt:lpstr>Presentazione standard di PowerPoint</vt:lpstr>
      <vt:lpstr>Presentazione standard di PowerPoint</vt:lpstr>
      <vt:lpstr>Lenguaje y estilo</vt:lpstr>
      <vt:lpstr>Presentazione standard di PowerPoint</vt:lpstr>
      <vt:lpstr>Presentazione standard di PowerPoint</vt:lpstr>
      <vt:lpstr>Presentazione standard di PowerPoint</vt:lpstr>
      <vt:lpstr>Espacio y tiempo</vt:lpstr>
      <vt:lpstr>Temáticas</vt:lpstr>
      <vt:lpstr>Presentazione standard di PowerPoint</vt:lpstr>
      <vt:lpstr> Quiénes son los cafoni?  </vt:lpstr>
      <vt:lpstr>Presentazione standard di PowerPoint</vt:lpstr>
      <vt:lpstr>ANÁLISIS DE LAS TRADUCCIONES DE FONTAMARA</vt:lpstr>
      <vt:lpstr>Presentazione standard di PowerPoint</vt:lpstr>
      <vt:lpstr>Presentazione standard di PowerPoint</vt:lpstr>
      <vt:lpstr>La intraducibilidad y los errores de traducción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Ignazio Silone</dc:title>
  <dc:creator>Ester Lidia Cicchetti</dc:creator>
  <cp:lastModifiedBy>Ester Lidia Cicchetti</cp:lastModifiedBy>
  <cp:revision>4</cp:revision>
  <dcterms:created xsi:type="dcterms:W3CDTF">2022-10-19T17:07:45Z</dcterms:created>
  <dcterms:modified xsi:type="dcterms:W3CDTF">2022-10-20T03:53:02Z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