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324" r:id="rId5"/>
    <p:sldId id="347" r:id="rId6"/>
    <p:sldId id="260" r:id="rId7"/>
    <p:sldId id="325" r:id="rId8"/>
    <p:sldId id="262" r:id="rId9"/>
    <p:sldId id="327" r:id="rId10"/>
    <p:sldId id="266" r:id="rId11"/>
    <p:sldId id="267" r:id="rId12"/>
    <p:sldId id="328" r:id="rId13"/>
    <p:sldId id="268" r:id="rId14"/>
    <p:sldId id="269" r:id="rId15"/>
    <p:sldId id="270" r:id="rId16"/>
    <p:sldId id="271" r:id="rId17"/>
    <p:sldId id="329" r:id="rId18"/>
    <p:sldId id="341" r:id="rId19"/>
    <p:sldId id="343" r:id="rId20"/>
    <p:sldId id="344" r:id="rId21"/>
    <p:sldId id="330" r:id="rId22"/>
    <p:sldId id="333" r:id="rId23"/>
    <p:sldId id="334" r:id="rId24"/>
    <p:sldId id="335" r:id="rId25"/>
    <p:sldId id="336" r:id="rId26"/>
    <p:sldId id="282" r:id="rId27"/>
    <p:sldId id="281" r:id="rId28"/>
    <p:sldId id="280" r:id="rId29"/>
    <p:sldId id="279" r:id="rId30"/>
    <p:sldId id="337" r:id="rId31"/>
    <p:sldId id="284" r:id="rId32"/>
    <p:sldId id="285" r:id="rId33"/>
    <p:sldId id="286" r:id="rId34"/>
    <p:sldId id="287" r:id="rId35"/>
    <p:sldId id="290" r:id="rId36"/>
    <p:sldId id="294" r:id="rId37"/>
    <p:sldId id="273" r:id="rId38"/>
    <p:sldId id="320" r:id="rId39"/>
    <p:sldId id="338" r:id="rId40"/>
    <p:sldId id="319" r:id="rId41"/>
    <p:sldId id="297" r:id="rId42"/>
    <p:sldId id="298" r:id="rId43"/>
    <p:sldId id="345" r:id="rId44"/>
    <p:sldId id="295" r:id="rId45"/>
    <p:sldId id="346" r:id="rId46"/>
    <p:sldId id="296" r:id="rId47"/>
    <p:sldId id="277" r:id="rId48"/>
    <p:sldId id="278" r:id="rId49"/>
    <p:sldId id="339" r:id="rId50"/>
    <p:sldId id="340" r:id="rId51"/>
    <p:sldId id="291" r:id="rId52"/>
    <p:sldId id="293" r:id="rId53"/>
    <p:sldId id="292" r:id="rId54"/>
    <p:sldId id="303" r:id="rId55"/>
    <p:sldId id="304" r:id="rId56"/>
    <p:sldId id="305" r:id="rId57"/>
    <p:sldId id="306" r:id="rId58"/>
    <p:sldId id="307" r:id="rId59"/>
    <p:sldId id="299" r:id="rId60"/>
    <p:sldId id="300" r:id="rId61"/>
    <p:sldId id="302" r:id="rId62"/>
    <p:sldId id="348" r:id="rId63"/>
    <p:sldId id="259" r:id="rId64"/>
    <p:sldId id="263" r:id="rId65"/>
    <p:sldId id="310" r:id="rId66"/>
    <p:sldId id="312" r:id="rId67"/>
    <p:sldId id="349" r:id="rId68"/>
    <p:sldId id="350" r:id="rId69"/>
    <p:sldId id="351" r:id="rId70"/>
    <p:sldId id="352" r:id="rId71"/>
    <p:sldId id="265" r:id="rId72"/>
    <p:sldId id="353" r:id="rId73"/>
    <p:sldId id="354" r:id="rId74"/>
    <p:sldId id="272" r:id="rId75"/>
    <p:sldId id="274" r:id="rId76"/>
    <p:sldId id="275" r:id="rId77"/>
    <p:sldId id="313" r:id="rId78"/>
    <p:sldId id="355" r:id="rId79"/>
    <p:sldId id="356" r:id="rId80"/>
    <p:sldId id="289" r:id="rId81"/>
    <p:sldId id="357" r:id="rId82"/>
    <p:sldId id="358" r:id="rId83"/>
    <p:sldId id="359" r:id="rId84"/>
    <p:sldId id="360" r:id="rId85"/>
    <p:sldId id="386" r:id="rId86"/>
    <p:sldId id="361" r:id="rId87"/>
    <p:sldId id="365" r:id="rId88"/>
    <p:sldId id="366" r:id="rId89"/>
    <p:sldId id="367" r:id="rId90"/>
    <p:sldId id="368" r:id="rId91"/>
    <p:sldId id="369" r:id="rId92"/>
    <p:sldId id="370" r:id="rId93"/>
    <p:sldId id="371" r:id="rId94"/>
    <p:sldId id="372" r:id="rId95"/>
    <p:sldId id="373" r:id="rId96"/>
    <p:sldId id="374" r:id="rId97"/>
    <p:sldId id="375" r:id="rId98"/>
    <p:sldId id="342" r:id="rId99"/>
    <p:sldId id="376" r:id="rId100"/>
    <p:sldId id="377" r:id="rId101"/>
    <p:sldId id="378" r:id="rId102"/>
    <p:sldId id="379" r:id="rId103"/>
    <p:sldId id="380" r:id="rId104"/>
    <p:sldId id="381" r:id="rId105"/>
    <p:sldId id="382" r:id="rId106"/>
    <p:sldId id="383" r:id="rId107"/>
    <p:sldId id="384" r:id="rId108"/>
    <p:sldId id="385" r:id="rId10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868AA9-682B-48D0-ACA5-856025DDC574}" v="13" dt="2023-09-02T16:20:46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64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12" Type="http://schemas.openxmlformats.org/officeDocument/2006/relationships/theme" Target="theme/theme1.xml"/><Relationship Id="rId16" Type="http://schemas.openxmlformats.org/officeDocument/2006/relationships/slide" Target="slides/slide14.xml"/><Relationship Id="rId107" Type="http://schemas.openxmlformats.org/officeDocument/2006/relationships/slide" Target="slides/slide105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102" Type="http://schemas.openxmlformats.org/officeDocument/2006/relationships/slide" Target="slides/slide100.xml"/><Relationship Id="rId5" Type="http://schemas.openxmlformats.org/officeDocument/2006/relationships/slide" Target="slides/slide3.xml"/><Relationship Id="rId90" Type="http://schemas.openxmlformats.org/officeDocument/2006/relationships/slide" Target="slides/slide88.xml"/><Relationship Id="rId95" Type="http://schemas.openxmlformats.org/officeDocument/2006/relationships/slide" Target="slides/slide93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113" Type="http://schemas.openxmlformats.org/officeDocument/2006/relationships/tableStyles" Target="tableStyles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59" Type="http://schemas.openxmlformats.org/officeDocument/2006/relationships/slide" Target="slides/slide57.xml"/><Relationship Id="rId103" Type="http://schemas.openxmlformats.org/officeDocument/2006/relationships/slide" Target="slides/slide101.xml"/><Relationship Id="rId108" Type="http://schemas.openxmlformats.org/officeDocument/2006/relationships/slide" Target="slides/slide106.xml"/><Relationship Id="rId54" Type="http://schemas.openxmlformats.org/officeDocument/2006/relationships/slide" Target="slides/slide52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91" Type="http://schemas.openxmlformats.org/officeDocument/2006/relationships/slide" Target="slides/slide89.xml"/><Relationship Id="rId96" Type="http://schemas.openxmlformats.org/officeDocument/2006/relationships/slide" Target="slides/slide9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6" Type="http://schemas.openxmlformats.org/officeDocument/2006/relationships/slide" Target="slides/slide104.xml"/><Relationship Id="rId114" Type="http://schemas.microsoft.com/office/2015/10/relationships/revisionInfo" Target="revisionInfo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slide" Target="slides/slide97.xml"/><Relationship Id="rId101" Type="http://schemas.openxmlformats.org/officeDocument/2006/relationships/slide" Target="slides/slide9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109" Type="http://schemas.openxmlformats.org/officeDocument/2006/relationships/slide" Target="slides/slide10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openxmlformats.org/officeDocument/2006/relationships/slide" Target="slides/slide95.xml"/><Relationship Id="rId104" Type="http://schemas.openxmlformats.org/officeDocument/2006/relationships/slide" Target="slides/slide102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110" Type="http://schemas.openxmlformats.org/officeDocument/2006/relationships/presProps" Target="presProps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Relationship Id="rId100" Type="http://schemas.openxmlformats.org/officeDocument/2006/relationships/slide" Target="slides/slide98.xml"/><Relationship Id="rId105" Type="http://schemas.openxmlformats.org/officeDocument/2006/relationships/slide" Target="slides/slide103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93" Type="http://schemas.openxmlformats.org/officeDocument/2006/relationships/slide" Target="slides/slide91.xml"/><Relationship Id="rId98" Type="http://schemas.openxmlformats.org/officeDocument/2006/relationships/slide" Target="slides/slide96.xml"/><Relationship Id="rId3" Type="http://schemas.openxmlformats.org/officeDocument/2006/relationships/slide" Target="slides/slide1.xml"/><Relationship Id="rId25" Type="http://schemas.openxmlformats.org/officeDocument/2006/relationships/slide" Target="slides/slide23.xml"/><Relationship Id="rId46" Type="http://schemas.openxmlformats.org/officeDocument/2006/relationships/slide" Target="slides/slide44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62" Type="http://schemas.openxmlformats.org/officeDocument/2006/relationships/slide" Target="slides/slide60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11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11591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74637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83209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21378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9526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33634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65814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85513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97162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5974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38698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620" y="1122363"/>
            <a:ext cx="5322700" cy="2387600"/>
          </a:xfrm>
        </p:spPr>
        <p:txBody>
          <a:bodyPr rtlCol="0" anchor="b">
            <a:noAutofit/>
          </a:bodyPr>
          <a:lstStyle>
            <a:lvl1pPr algn="l">
              <a:defRPr sz="45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5620" y="3602039"/>
            <a:ext cx="7125380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2400">
                <a:latin typeface="+mn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rtl="0"/>
            <a:r>
              <a:rPr lang="it-IT" noProof="0"/>
              <a:t>Fare clic per modificare lo stile del sottotitolo dello schema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9144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1350" noProof="0"/>
          </a:p>
        </p:txBody>
      </p:sp>
      <p:sp>
        <p:nvSpPr>
          <p:cNvPr id="5" name="Ovale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437809" y="4960030"/>
            <a:ext cx="1163411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1350" noProof="0"/>
          </a:p>
        </p:txBody>
      </p:sp>
      <p:sp>
        <p:nvSpPr>
          <p:cNvPr id="11" name="Figura a mano libera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838881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9" name="Figura a mano libera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838881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6198321" y="-3419"/>
            <a:ext cx="2945680" cy="3165022"/>
            <a:chOff x="9857014" y="13834"/>
            <a:chExt cx="2334986" cy="1881641"/>
          </a:xfrm>
        </p:grpSpPr>
        <p:sp>
          <p:nvSpPr>
            <p:cNvPr id="15" name="Figura a mano libera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  <p:sp>
          <p:nvSpPr>
            <p:cNvPr id="16" name="Figura a mano libera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</p:grpSp>
      <p:sp>
        <p:nvSpPr>
          <p:cNvPr id="22" name="Figura a mano libera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875620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8" name="Figura a mano libera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8268381" y="4580708"/>
            <a:ext cx="875620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</p:spTree>
    <p:extLst>
      <p:ext uri="{BB962C8B-B14F-4D97-AF65-F5344CB8AC3E}">
        <p14:creationId xmlns:p14="http://schemas.microsoft.com/office/powerpoint/2010/main" val="35434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75620" y="2017468"/>
            <a:ext cx="7334387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342900" indent="0">
              <a:buNone/>
              <a:defRPr>
                <a:latin typeface="+mn-lt"/>
              </a:defRPr>
            </a:lvl2pPr>
            <a:lvl3pPr marL="685800" indent="0">
              <a:buNone/>
              <a:defRPr>
                <a:latin typeface="+mn-lt"/>
              </a:defRPr>
            </a:lvl3pPr>
            <a:lvl4pPr marL="1028700" indent="0">
              <a:buNone/>
              <a:defRPr>
                <a:latin typeface="+mn-lt"/>
              </a:defRPr>
            </a:lvl4pPr>
            <a:lvl5pPr marL="13716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4" name="Figura a mano libera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6435672" y="1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5" name="Figura a mano libera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6435672" y="3246896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>
              <a:latin typeface="+mn-lt"/>
            </a:endParaRPr>
          </a:p>
        </p:txBody>
      </p:sp>
      <p:sp>
        <p:nvSpPr>
          <p:cNvPr id="6" name="Figura a mano libera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700392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6061569" y="5590904"/>
            <a:ext cx="1179285" cy="1267097"/>
            <a:chOff x="7413403" y="4976359"/>
            <a:chExt cx="2334986" cy="1881641"/>
          </a:xfrm>
        </p:grpSpPr>
        <p:sp>
          <p:nvSpPr>
            <p:cNvPr id="7" name="Figura a mano libera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>
                <a:latin typeface="+mn-lt"/>
              </a:endParaRPr>
            </a:p>
          </p:txBody>
        </p:sp>
        <p:sp>
          <p:nvSpPr>
            <p:cNvPr id="8" name="Figura a mano libera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>
                <a:latin typeface="+mn-lt"/>
              </a:endParaRPr>
            </a:p>
          </p:txBody>
        </p:sp>
      </p:grpSp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869C5EBB-3ACD-4328-88E2-ED059F2361F0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11" name="Segnaposto piè di pagina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14958" y="6356351"/>
            <a:ext cx="12432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757413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estazione della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9156617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1350" noProof="0"/>
          </a:p>
        </p:txBody>
      </p:sp>
      <p:sp>
        <p:nvSpPr>
          <p:cNvPr id="12" name="Figura a mano libera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6448289" y="3246896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14" name="Figura a mano libera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700392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15" name="Figura a mano libera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7472326" y="614324"/>
            <a:ext cx="2285999" cy="105735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13" name="Titolo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75620" y="2653168"/>
            <a:ext cx="7334387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it-IT" noProof="0"/>
              <a:t>Fare clic per modificare lo stile del titolo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E78E68D5-DAF4-4B51-B4A2-1BB6DE2FC227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54738" y="6356351"/>
            <a:ext cx="120351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38266449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olo della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igura a mano libera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6019118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621" y="1059400"/>
            <a:ext cx="4684434" cy="2387600"/>
          </a:xfrm>
        </p:spPr>
        <p:txBody>
          <a:bodyPr rtlCol="0" anchor="b">
            <a:noAutofit/>
          </a:bodyPr>
          <a:lstStyle>
            <a:lvl1pPr algn="l">
              <a:defRPr sz="45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5621" y="3539076"/>
            <a:ext cx="4684434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rtl="0"/>
            <a:r>
              <a:rPr lang="it-IT" noProof="0"/>
              <a:t>Fare clic per modificare lo stile del sottotitolo dello schema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5835853" y="2512646"/>
            <a:ext cx="3032351" cy="1832708"/>
            <a:chOff x="9857014" y="13834"/>
            <a:chExt cx="2334986" cy="1881641"/>
          </a:xfrm>
        </p:grpSpPr>
        <p:sp>
          <p:nvSpPr>
            <p:cNvPr id="15" name="Figura a mano libera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  <p:sp>
          <p:nvSpPr>
            <p:cNvPr id="16" name="Figura a mano libera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</p:grpSp>
      <p:sp>
        <p:nvSpPr>
          <p:cNvPr id="17" name="Figura a mano libera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6435672" y="1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18" name="Figura a mano libera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6435672" y="3246896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</p:spTree>
    <p:extLst>
      <p:ext uri="{BB962C8B-B14F-4D97-AF65-F5344CB8AC3E}">
        <p14:creationId xmlns:p14="http://schemas.microsoft.com/office/powerpoint/2010/main" val="3452946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75620" y="2087562"/>
            <a:ext cx="7334387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342900" indent="0">
              <a:buNone/>
              <a:defRPr>
                <a:latin typeface="+mn-lt"/>
              </a:defRPr>
            </a:lvl2pPr>
            <a:lvl3pPr marL="685800" indent="0">
              <a:buNone/>
              <a:defRPr>
                <a:latin typeface="+mn-lt"/>
              </a:defRPr>
            </a:lvl3pPr>
            <a:lvl4pPr marL="1028700" indent="0">
              <a:buNone/>
              <a:defRPr>
                <a:latin typeface="+mn-lt"/>
              </a:defRPr>
            </a:lvl4pPr>
            <a:lvl5pPr marL="13716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4" name="Figura a mano libera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6435672" y="1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5" name="Figura a mano libera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-451387" y="3698284"/>
            <a:ext cx="3611104" cy="270832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127576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BD841DD6-9067-47ED-8182-90A79D6E2BC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11" name="Segnaposto piè di pagina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14958" y="6356351"/>
            <a:ext cx="12432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15708953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fic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po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7882649" y="311029"/>
            <a:ext cx="1572380" cy="950323"/>
            <a:chOff x="7413403" y="4976359"/>
            <a:chExt cx="2334986" cy="1881641"/>
          </a:xfrm>
        </p:grpSpPr>
        <p:sp>
          <p:nvSpPr>
            <p:cNvPr id="13" name="Figura a mano libera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  <p:sp>
          <p:nvSpPr>
            <p:cNvPr id="14" name="Figura a mano libera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75620" y="2087564"/>
            <a:ext cx="7334387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342900" indent="0">
              <a:buNone/>
              <a:defRPr>
                <a:latin typeface="+mn-lt"/>
              </a:defRPr>
            </a:lvl2pPr>
            <a:lvl3pPr marL="685800" indent="0">
              <a:buNone/>
              <a:defRPr>
                <a:latin typeface="+mn-lt"/>
              </a:defRPr>
            </a:lvl3pPr>
            <a:lvl4pPr marL="1028700" indent="0">
              <a:buNone/>
              <a:defRPr>
                <a:latin typeface="+mn-lt"/>
              </a:defRPr>
            </a:lvl4pPr>
            <a:lvl5pPr marL="13716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127576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172BBCF9-5329-4D95-A1F5-F045423CFAFB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11" name="Segnaposto piè di pagina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14958" y="6356351"/>
            <a:ext cx="12432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4839589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ffer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041" y="1684338"/>
            <a:ext cx="6445919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345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8" name="Segnaposto testo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5750" y="519406"/>
            <a:ext cx="1023223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17925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3429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685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0287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it-IT" noProof="0"/>
              <a:t>"</a:t>
            </a:r>
          </a:p>
        </p:txBody>
      </p:sp>
      <p:sp>
        <p:nvSpPr>
          <p:cNvPr id="10" name="Segnaposto testo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61360" y="4494213"/>
            <a:ext cx="2633663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1500">
                <a:solidFill>
                  <a:schemeClr val="bg1"/>
                </a:solidFill>
                <a:latin typeface="+mn-lt"/>
              </a:defRPr>
            </a:lvl1pPr>
            <a:lvl2pPr marL="342900" indent="0" algn="r">
              <a:buNone/>
              <a:defRPr sz="1350">
                <a:solidFill>
                  <a:schemeClr val="bg1"/>
                </a:solidFill>
                <a:latin typeface="Tenorite" pitchFamily="2" charset="0"/>
              </a:defRPr>
            </a:lvl2pPr>
            <a:lvl3pPr marL="685800" indent="0" algn="r">
              <a:buNone/>
              <a:defRPr sz="1200">
                <a:solidFill>
                  <a:schemeClr val="bg1"/>
                </a:solidFill>
                <a:latin typeface="Tenorite" pitchFamily="2" charset="0"/>
              </a:defRPr>
            </a:lvl3pPr>
            <a:lvl4pPr marL="1028700" indent="0" algn="r">
              <a:buNone/>
              <a:defRPr sz="1050">
                <a:solidFill>
                  <a:schemeClr val="bg1"/>
                </a:solidFill>
                <a:latin typeface="Tenorite" pitchFamily="2" charset="0"/>
              </a:defRPr>
            </a:lvl4pPr>
            <a:lvl5pPr marL="1371600" indent="0" algn="r">
              <a:buNone/>
              <a:defRPr sz="105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</p:txBody>
      </p:sp>
      <p:sp>
        <p:nvSpPr>
          <p:cNvPr id="9" name="Segnaposto testo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56828" y="3399693"/>
            <a:ext cx="1023223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17925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3429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685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0287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it-IT" noProof="0"/>
              <a:t>"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30184720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ttangolo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7392759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1350" noProof="0"/>
          </a:p>
        </p:txBody>
      </p:sp>
      <p:sp>
        <p:nvSpPr>
          <p:cNvPr id="31" name="Titolo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822" y="381000"/>
            <a:ext cx="6301218" cy="1325563"/>
          </a:xfrm>
        </p:spPr>
        <p:txBody>
          <a:bodyPr lIns="0"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6" name="Segnaposto immagine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2822" y="2227758"/>
            <a:ext cx="900281" cy="1201242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10" name="Segnaposto testo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92514" y="2426400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11" name="Segnaposto testo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92513" y="2811646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7" name="Segnaposto immagine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21860" y="2227758"/>
            <a:ext cx="900281" cy="1201242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12" name="Segnaposto testo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53113" y="2422565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13" name="Segnaposto testo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53112" y="2807811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8" name="Segnaposto immagine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2822" y="4254273"/>
            <a:ext cx="900281" cy="1201242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14" name="Segnaposto testo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592514" y="4498793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15" name="Segnaposto testo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592513" y="4884039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9" name="Segnaposto immagine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121860" y="4254273"/>
            <a:ext cx="900281" cy="1201242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16" name="Segnaposto testo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53113" y="4498793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17" name="Segnaposto testo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53112" y="4884039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5751" y="6356351"/>
            <a:ext cx="117735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C60EBCCC-0FB6-41A2-A0C6-F49BF276FB57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53330" y="6356351"/>
            <a:ext cx="30861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49251" y="6356351"/>
            <a:ext cx="875621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  <p:sp>
        <p:nvSpPr>
          <p:cNvPr id="19" name="Figura a mano libera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6889750" y="501347"/>
            <a:ext cx="1881641" cy="875620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1" name="Figura a mano libera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8149828" y="1879978"/>
            <a:ext cx="994172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5" name="Figura a mano libera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8268380" y="-1664"/>
            <a:ext cx="875621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6" name="Ovale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7750568" y="2737752"/>
            <a:ext cx="1035623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7" name="Figura a mano libera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7765369" y="5479369"/>
            <a:ext cx="1881641" cy="875620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8" name="Figura a mano libera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7392760" y="3651506"/>
            <a:ext cx="994172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9" name="Figura a mano libera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7392760" y="4976360"/>
            <a:ext cx="875621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</p:spTree>
    <p:extLst>
      <p:ext uri="{BB962C8B-B14F-4D97-AF65-F5344CB8AC3E}">
        <p14:creationId xmlns:p14="http://schemas.microsoft.com/office/powerpoint/2010/main" val="11329194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al compl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olo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822" y="381000"/>
            <a:ext cx="8008607" cy="1325563"/>
          </a:xfrm>
        </p:spPr>
        <p:txBody>
          <a:bodyPr lIns="0"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6" name="Segnaposto immagine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2822" y="2068735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31" name="Segnaposto testo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2823" y="2994545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32" name="Segnaposto testo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2822" y="3379791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33" name="Segnaposto immagine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2662048" y="2068735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34" name="Segnaposto testo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662049" y="2994545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35" name="Segnaposto testo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662048" y="3379791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36" name="Segnaposto immagine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761276" y="2068735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37" name="Segnaposto testo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761276" y="2994545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38" name="Segnaposto testo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761276" y="3379791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39" name="Segnaposto immagine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6860502" y="2068735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40" name="Segnaposto testo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860502" y="2994545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41" name="Segnaposto testo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860502" y="3379791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42" name="Segnaposto immagine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562822" y="4118552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43" name="Segnaposto testo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62823" y="5044362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44" name="Segnaposto testo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62822" y="5429608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45" name="Segnaposto immagine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2662048" y="4118552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46" name="Segnaposto testo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2662049" y="5044362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47" name="Segnaposto testo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2662048" y="5429608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48" name="Segnaposto immagine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61276" y="4118552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49" name="Segnaposto testo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761276" y="5044362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50" name="Segnaposto testo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4761276" y="5429608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51" name="Segnaposto immagine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6860502" y="4118552"/>
            <a:ext cx="678740" cy="905641"/>
          </a:xfrm>
        </p:spPr>
        <p:txBody>
          <a:bodyPr rtlCol="0">
            <a:noAutofit/>
          </a:bodyPr>
          <a:lstStyle>
            <a:lvl1pPr marL="0" indent="0">
              <a:buNone/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it-IT" noProof="0"/>
              <a:t>Fare clic sull'icona per inserire un'immagine</a:t>
            </a:r>
          </a:p>
        </p:txBody>
      </p:sp>
      <p:sp>
        <p:nvSpPr>
          <p:cNvPr id="52" name="Segnaposto testo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860502" y="5044362"/>
            <a:ext cx="1710928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="1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Nome</a:t>
            </a:r>
          </a:p>
        </p:txBody>
      </p:sp>
      <p:sp>
        <p:nvSpPr>
          <p:cNvPr id="53" name="Segnaposto testo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860502" y="5429608"/>
            <a:ext cx="1710928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50" b="0" spc="15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it-IT" noProof="0"/>
              <a:t>Titolo</a:t>
            </a:r>
          </a:p>
        </p:txBody>
      </p:sp>
      <p:sp>
        <p:nvSpPr>
          <p:cNvPr id="18" name="Segnaposto data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ED32ECC2-B839-457D-A609-6A058F9BB7E4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22" name="Segnaposto piè di pagina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23" name="Segnaposto numero diapositiva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532069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equenza tempor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igura a mano libera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6435672" y="1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5" name="Figura a mano libera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-451387" y="3698284"/>
            <a:ext cx="3611104" cy="270832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75620" y="2087562"/>
            <a:ext cx="7334387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3429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6858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0287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3716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127576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625E65EB-14A0-44C6-B847-478CF55CCC87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11" name="Segnaposto piè di pagina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14958" y="6356351"/>
            <a:ext cx="12432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7085695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75620" y="2528204"/>
            <a:ext cx="3497580" cy="2828613"/>
          </a:xfrm>
        </p:spPr>
        <p:txBody>
          <a:bodyPr rtlCol="0">
            <a:noAutofit/>
          </a:bodyPr>
          <a:lstStyle>
            <a:lvl1pPr marL="0" indent="0">
              <a:buNone/>
              <a:defRPr sz="1500">
                <a:latin typeface="+mn-lt"/>
              </a:defRPr>
            </a:lvl1pPr>
            <a:lvl2pPr marL="342900" indent="0">
              <a:buNone/>
              <a:defRPr sz="1350">
                <a:latin typeface="+mn-lt"/>
              </a:defRPr>
            </a:lvl2pPr>
            <a:lvl3pPr marL="685800" indent="0">
              <a:buNone/>
              <a:defRPr sz="1200">
                <a:latin typeface="+mn-lt"/>
              </a:defRPr>
            </a:lvl3pPr>
            <a:lvl4pPr marL="1028700" indent="0">
              <a:buNone/>
              <a:defRPr sz="1050">
                <a:latin typeface="+mn-lt"/>
              </a:defRPr>
            </a:lvl4pPr>
            <a:lvl5pPr marL="1371600" indent="0">
              <a:buNone/>
              <a:defRPr sz="1050"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4" name="Figura a mano libera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6435672" y="1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5" name="Figura a mano libera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6435672" y="3246896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6" name="Figura a mano libera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700392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6061569" y="5590904"/>
            <a:ext cx="1179285" cy="1267097"/>
            <a:chOff x="7413403" y="4976359"/>
            <a:chExt cx="2334986" cy="1881641"/>
          </a:xfrm>
        </p:grpSpPr>
        <p:sp>
          <p:nvSpPr>
            <p:cNvPr id="7" name="Figura a mano libera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>
                <a:latin typeface="+mn-lt"/>
              </a:endParaRPr>
            </a:p>
          </p:txBody>
        </p:sp>
        <p:sp>
          <p:nvSpPr>
            <p:cNvPr id="8" name="Figura a mano libera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>
                <a:latin typeface="+mn-lt"/>
              </a:endParaRPr>
            </a:p>
          </p:txBody>
        </p:sp>
      </p:grpSp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33B63F41-3BD3-487C-8D89-5C2EC46EB30E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11" name="Segnaposto piè di pagina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14958" y="6356351"/>
            <a:ext cx="12432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  <p:sp>
        <p:nvSpPr>
          <p:cNvPr id="13" name="Segnaposto contenuto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4712426" y="2528204"/>
            <a:ext cx="3497580" cy="2828613"/>
          </a:xfrm>
        </p:spPr>
        <p:txBody>
          <a:bodyPr rtlCol="0">
            <a:noAutofit/>
          </a:bodyPr>
          <a:lstStyle>
            <a:lvl1pPr marL="0" indent="0">
              <a:buNone/>
              <a:defRPr sz="1500">
                <a:latin typeface="+mn-lt"/>
              </a:defRPr>
            </a:lvl1pPr>
            <a:lvl2pPr marL="342900" indent="0">
              <a:buNone/>
              <a:defRPr sz="1350">
                <a:latin typeface="+mn-lt"/>
              </a:defRPr>
            </a:lvl2pPr>
            <a:lvl3pPr marL="685800" indent="0">
              <a:buNone/>
              <a:defRPr sz="1200">
                <a:latin typeface="+mn-lt"/>
              </a:defRPr>
            </a:lvl3pPr>
            <a:lvl4pPr marL="1028700" indent="0">
              <a:buNone/>
              <a:defRPr sz="1050">
                <a:latin typeface="+mn-lt"/>
              </a:defRPr>
            </a:lvl4pPr>
            <a:lvl5pPr marL="1371600" indent="0">
              <a:buNone/>
              <a:defRPr sz="1050"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4" name="Segnaposto contenuto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75620" y="2005689"/>
            <a:ext cx="3497580" cy="522514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5" name="Segnaposto contenuto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712426" y="2005689"/>
            <a:ext cx="3497580" cy="522514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</p:spTree>
    <p:extLst>
      <p:ext uri="{BB962C8B-B14F-4D97-AF65-F5344CB8AC3E}">
        <p14:creationId xmlns:p14="http://schemas.microsoft.com/office/powerpoint/2010/main" val="36913634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620" y="381000"/>
            <a:ext cx="7334387" cy="1325563"/>
          </a:xfrm>
        </p:spPr>
        <p:txBody>
          <a:bodyPr rtlCol="0" anchor="b">
            <a:noAutofit/>
          </a:bodyPr>
          <a:lstStyle>
            <a:lvl1pPr>
              <a:defRPr sz="36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75618" y="2526318"/>
            <a:ext cx="2414016" cy="2828613"/>
          </a:xfrm>
        </p:spPr>
        <p:txBody>
          <a:bodyPr rtlCol="0">
            <a:noAutofit/>
          </a:bodyPr>
          <a:lstStyle>
            <a:lvl1pPr marL="0" indent="0">
              <a:buNone/>
              <a:defRPr sz="1500">
                <a:latin typeface="+mn-lt"/>
              </a:defRPr>
            </a:lvl1pPr>
            <a:lvl2pPr marL="342900" indent="0">
              <a:buNone/>
              <a:defRPr sz="1350">
                <a:latin typeface="+mn-lt"/>
              </a:defRPr>
            </a:lvl2pPr>
            <a:lvl3pPr marL="685800" indent="0">
              <a:buNone/>
              <a:defRPr sz="1200">
                <a:latin typeface="+mn-lt"/>
              </a:defRPr>
            </a:lvl3pPr>
            <a:lvl4pPr marL="1028700" indent="0">
              <a:buNone/>
              <a:defRPr sz="1050">
                <a:latin typeface="+mn-lt"/>
              </a:defRPr>
            </a:lvl4pPr>
            <a:lvl5pPr marL="1371600" indent="0">
              <a:buNone/>
              <a:defRPr sz="1050"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4" name="Figura a mano libera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5984284" y="451388"/>
            <a:ext cx="3611104" cy="270832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5" name="Figura a mano libera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1773" y="3246896"/>
            <a:ext cx="2708328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>
              <a:latin typeface="+mn-lt"/>
            </a:endParaRPr>
          </a:p>
        </p:txBody>
      </p:sp>
      <p:sp>
        <p:nvSpPr>
          <p:cNvPr id="6" name="Figura a mano libera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8326876" y="6040876"/>
            <a:ext cx="933856" cy="700392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>
              <a:latin typeface="+mn-lt"/>
            </a:endParaRP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1940563" y="5590904"/>
            <a:ext cx="1179285" cy="1267097"/>
            <a:chOff x="7413403" y="4976359"/>
            <a:chExt cx="2334986" cy="1881641"/>
          </a:xfrm>
        </p:grpSpPr>
        <p:sp>
          <p:nvSpPr>
            <p:cNvPr id="7" name="Figura a mano libera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>
                <a:latin typeface="+mn-lt"/>
              </a:endParaRPr>
            </a:p>
          </p:txBody>
        </p:sp>
        <p:sp>
          <p:nvSpPr>
            <p:cNvPr id="8" name="Figura a mano libera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>
                <a:latin typeface="+mn-lt"/>
              </a:endParaRPr>
            </a:p>
          </p:txBody>
        </p:sp>
      </p:grpSp>
      <p:sp>
        <p:nvSpPr>
          <p:cNvPr id="10" name="Segnaposto data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1325336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69C99DDA-86A9-4F11-80AE-358987DA564B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11" name="Segnaposto piè di pagina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13" name="Segnaposto contenuto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2841" y="2526318"/>
            <a:ext cx="2379959" cy="2828613"/>
          </a:xfrm>
        </p:spPr>
        <p:txBody>
          <a:bodyPr rtlCol="0">
            <a:noAutofit/>
          </a:bodyPr>
          <a:lstStyle>
            <a:lvl1pPr marL="0" indent="0">
              <a:buNone/>
              <a:defRPr sz="1500">
                <a:latin typeface="+mn-lt"/>
              </a:defRPr>
            </a:lvl1pPr>
            <a:lvl2pPr marL="342900" indent="0">
              <a:buNone/>
              <a:defRPr sz="1350">
                <a:latin typeface="+mn-lt"/>
              </a:defRPr>
            </a:lvl2pPr>
            <a:lvl3pPr marL="685800" indent="0">
              <a:buNone/>
              <a:defRPr sz="1200">
                <a:latin typeface="+mn-lt"/>
              </a:defRPr>
            </a:lvl3pPr>
            <a:lvl4pPr marL="1028700" indent="0">
              <a:buNone/>
              <a:defRPr sz="1050">
                <a:latin typeface="+mn-lt"/>
              </a:defRPr>
            </a:lvl4pPr>
            <a:lvl5pPr marL="1371600" indent="0">
              <a:buNone/>
              <a:defRPr sz="1050"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4" name="Segnaposto contenuto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75620" y="2003804"/>
            <a:ext cx="2379959" cy="522514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5" name="Segnaposto contenuto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3512841" y="2003804"/>
            <a:ext cx="2379959" cy="522514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6" name="Segnaposto contenuto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150062" y="2526318"/>
            <a:ext cx="2379959" cy="2828613"/>
          </a:xfrm>
        </p:spPr>
        <p:txBody>
          <a:bodyPr rtlCol="0">
            <a:noAutofit/>
          </a:bodyPr>
          <a:lstStyle>
            <a:lvl1pPr marL="0" indent="0">
              <a:buNone/>
              <a:defRPr sz="1500">
                <a:latin typeface="+mn-lt"/>
              </a:defRPr>
            </a:lvl1pPr>
            <a:lvl2pPr marL="342900" indent="0">
              <a:buNone/>
              <a:defRPr sz="1350">
                <a:latin typeface="+mn-lt"/>
              </a:defRPr>
            </a:lvl2pPr>
            <a:lvl3pPr marL="685800" indent="0">
              <a:buNone/>
              <a:defRPr sz="1200">
                <a:latin typeface="+mn-lt"/>
              </a:defRPr>
            </a:lvl3pPr>
            <a:lvl4pPr marL="1028700" indent="0">
              <a:buNone/>
              <a:defRPr sz="1050">
                <a:latin typeface="+mn-lt"/>
              </a:defRPr>
            </a:lvl4pPr>
            <a:lvl5pPr marL="1371600" indent="0">
              <a:buNone/>
              <a:defRPr sz="1050">
                <a:latin typeface="+mn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7" name="Segnaposto contenuto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150062" y="2003804"/>
            <a:ext cx="2379959" cy="522514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</a:lstStyle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12" name="Segnaposto numero diapositiva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14958" y="6356351"/>
            <a:ext cx="12432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5142464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fin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620" y="1122363"/>
            <a:ext cx="4665209" cy="2387600"/>
          </a:xfrm>
        </p:spPr>
        <p:txBody>
          <a:bodyPr rtlCol="0" anchor="b">
            <a:noAutofit/>
          </a:bodyPr>
          <a:lstStyle>
            <a:lvl1pPr algn="l">
              <a:defRPr sz="4500" b="1">
                <a:latin typeface="+mj-lt"/>
              </a:defRPr>
            </a:lvl1pPr>
          </a:lstStyle>
          <a:p>
            <a:pPr rtl="0"/>
            <a:r>
              <a:rPr lang="it-IT" noProof="0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5620" y="3602039"/>
            <a:ext cx="4665208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100">
                <a:latin typeface="+mn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rtl="0"/>
            <a:r>
              <a:rPr lang="it-IT" noProof="0"/>
              <a:t>Fare clic per modificare lo stile del sottotitolo dello schema</a:t>
            </a:r>
          </a:p>
        </p:txBody>
      </p:sp>
      <p:sp>
        <p:nvSpPr>
          <p:cNvPr id="4" name="Rettangolo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6198319" y="0"/>
            <a:ext cx="294568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it-IT" sz="1350" noProof="0"/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6198321" y="3685939"/>
            <a:ext cx="2945680" cy="3178856"/>
            <a:chOff x="9857014" y="13834"/>
            <a:chExt cx="2334986" cy="1881641"/>
          </a:xfrm>
        </p:grpSpPr>
        <p:sp>
          <p:nvSpPr>
            <p:cNvPr id="15" name="Figura a mano libera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  <p:sp>
          <p:nvSpPr>
            <p:cNvPr id="16" name="Figura a mano libera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it-IT" sz="1350" noProof="0"/>
            </a:p>
          </p:txBody>
        </p:sp>
      </p:grpSp>
      <p:sp>
        <p:nvSpPr>
          <p:cNvPr id="22" name="Figura a mano libera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875620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  <p:sp>
        <p:nvSpPr>
          <p:cNvPr id="17" name="Figura a mano libera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7671161" y="-1"/>
            <a:ext cx="1472840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it-IT" sz="1350" noProof="0"/>
          </a:p>
        </p:txBody>
      </p:sp>
    </p:spTree>
    <p:extLst>
      <p:ext uri="{BB962C8B-B14F-4D97-AF65-F5344CB8AC3E}">
        <p14:creationId xmlns:p14="http://schemas.microsoft.com/office/powerpoint/2010/main" val="22345164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0DE391BF-19B4-4108-860E-2594F84EE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055C4-ABDB-48DA-8417-34B77A17CE27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848185AA-B0AA-4D79-B113-B455C741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FE74AC3-D7FC-42E0-98B1-7DDB0BBD2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DDAE-23CF-4E6F-ABB4-ADB732656872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62133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A908B-15AA-47C7-A284-D7B1A6D9C446}" type="datetimeFigureOut">
              <a:rPr lang="it-IT" smtClean="0"/>
              <a:t>20/03/2024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4632C-A50A-48CF-8459-4C78114F441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0704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381000"/>
            <a:ext cx="85725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it-IT" noProof="0"/>
              <a:t>Fare clic per modificare lo stile del titolo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750" y="1825625"/>
            <a:ext cx="85725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it-IT" noProof="0"/>
              <a:t>Fare clic per modificare lo stile del titolo</a:t>
            </a:r>
          </a:p>
          <a:p>
            <a:pPr lvl="1" rtl="0"/>
            <a:r>
              <a:rPr lang="it-IT" noProof="0"/>
              <a:t>Secondo livello</a:t>
            </a:r>
          </a:p>
          <a:p>
            <a:pPr lvl="2" rtl="0"/>
            <a:r>
              <a:rPr lang="it-IT" noProof="0"/>
              <a:t>Terzo livello</a:t>
            </a:r>
          </a:p>
          <a:p>
            <a:pPr lvl="3" rtl="0"/>
            <a:r>
              <a:rPr lang="it-IT" noProof="0"/>
              <a:t>Quarto livello</a:t>
            </a:r>
          </a:p>
          <a:p>
            <a:pPr lvl="4" rtl="0"/>
            <a:r>
              <a:rPr lang="it-IT" noProof="0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857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EEEE30C7-DD75-4A98-AE82-1D6B7F843603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8008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it-IT" noProof="0" smtClean="0"/>
              <a:pPr/>
              <a:t>‹N›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2125818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pos="18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558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2970">
          <p15:clr>
            <a:srgbClr val="547EBF"/>
          </p15:clr>
        </p15:guide>
        <p15:guide id="8" pos="2790">
          <p15:clr>
            <a:srgbClr val="547EBF"/>
          </p15:clr>
        </p15:guide>
        <p15:guide id="9" pos="1584">
          <p15:clr>
            <a:srgbClr val="547EBF"/>
          </p15:clr>
        </p15:guide>
        <p15:guide id="10" pos="1386">
          <p15:clr>
            <a:srgbClr val="547EBF"/>
          </p15:clr>
        </p15:guide>
        <p15:guide id="11" pos="4176">
          <p15:clr>
            <a:srgbClr val="547EBF"/>
          </p15:clr>
        </p15:guide>
        <p15:guide id="12" pos="4374">
          <p15:clr>
            <a:srgbClr val="547EBF"/>
          </p15:clr>
        </p15:guide>
        <p15:guide id="13" pos="3726">
          <p15:clr>
            <a:srgbClr val="9FCC3B"/>
          </p15:clr>
        </p15:guide>
        <p15:guide id="14" pos="3906">
          <p15:clr>
            <a:srgbClr val="9FCC3B"/>
          </p15:clr>
        </p15:guide>
        <p15:guide id="15" pos="2034">
          <p15:clr>
            <a:srgbClr val="9FCC3B"/>
          </p15:clr>
        </p15:guide>
        <p15:guide id="16" pos="1854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8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1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1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1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6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jpeg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gif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5.jpe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09F4FC9-790F-4F97-8EE4-312CE91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6858001"/>
            <a:chOff x="7467600" y="0"/>
            <a:chExt cx="4724400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1582185-B7AA-4C85-9F08-0CF3055EF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F928DF6-7FD6-4208-9ACF-63FB7CC78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822B5A5-A76C-4DCB-9522-E70E2E230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990600"/>
            <a:ext cx="74294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D5C3229D-2FD5-087F-57E4-04985796FF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5948" y="2652711"/>
            <a:ext cx="6400801" cy="1552575"/>
          </a:xfrm>
        </p:spPr>
        <p:txBody>
          <a:bodyPr anchor="t">
            <a:normAutofit/>
          </a:bodyPr>
          <a:lstStyle/>
          <a:p>
            <a:pPr algn="r"/>
            <a:r>
              <a:rPr lang="it-IT" sz="4700" dirty="0"/>
              <a:t>Primitivismo e ripresa dell’arte infantile</a:t>
            </a:r>
          </a:p>
        </p:txBody>
      </p:sp>
    </p:spTree>
    <p:extLst>
      <p:ext uri="{BB962C8B-B14F-4D97-AF65-F5344CB8AC3E}">
        <p14:creationId xmlns:p14="http://schemas.microsoft.com/office/powerpoint/2010/main" val="1836934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550" y="3985"/>
            <a:ext cx="7329573" cy="6858000"/>
            <a:chOff x="1303402" y="36937"/>
            <a:chExt cx="9772765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4" name="Titolo 3">
            <a:extLst>
              <a:ext uri="{FF2B5EF4-FFF2-40B4-BE49-F238E27FC236}">
                <a16:creationId xmlns:a16="http://schemas.microsoft.com/office/drawing/2014/main" id="{581FC2E6-9736-EB9A-E6CD-5D698790E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026" y="2043663"/>
            <a:ext cx="4578895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L’arte Preistorica</a:t>
            </a:r>
          </a:p>
        </p:txBody>
      </p:sp>
    </p:spTree>
    <p:extLst>
      <p:ext uri="{BB962C8B-B14F-4D97-AF65-F5344CB8AC3E}">
        <p14:creationId xmlns:p14="http://schemas.microsoft.com/office/powerpoint/2010/main" val="268633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AF24CCD6-61F3-43FD-BB4C-6CB81F806C0B}"/>
              </a:ext>
            </a:extLst>
          </p:cNvPr>
          <p:cNvSpPr txBox="1"/>
          <p:nvPr/>
        </p:nvSpPr>
        <p:spPr>
          <a:xfrm>
            <a:off x="0" y="1131576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Età della pietra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Paleolitico</a:t>
            </a: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2.400.000 a.C. – 10.000 a.C.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Neolitico</a:t>
            </a: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10.000 a.C. – 5.000 a.C.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Età dei metalli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Età del rame </a:t>
            </a: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5.000 a.C. – 3.000 </a:t>
            </a:r>
            <a:r>
              <a:rPr kumimoji="0" lang="it-IT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a.C</a:t>
            </a:r>
            <a:endParaRPr kumimoji="0" lang="it-IT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Età del bronzo </a:t>
            </a: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3.000 a.C. – 1300 </a:t>
            </a:r>
            <a:r>
              <a:rPr kumimoji="0" lang="it-IT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a.C</a:t>
            </a:r>
            <a:endParaRPr kumimoji="0" lang="it-IT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ook Antiqua" panose="02040602050305030304" pitchFamily="18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Età del ferro </a:t>
            </a:r>
            <a:r>
              <a:rPr kumimoji="0" lang="it-IT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1300 a.C. – 800 a.C.</a:t>
            </a:r>
          </a:p>
        </p:txBody>
      </p:sp>
    </p:spTree>
    <p:extLst>
      <p:ext uri="{BB962C8B-B14F-4D97-AF65-F5344CB8AC3E}">
        <p14:creationId xmlns:p14="http://schemas.microsoft.com/office/powerpoint/2010/main" val="3174040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olo 8">
            <a:extLst>
              <a:ext uri="{FF2B5EF4-FFF2-40B4-BE49-F238E27FC236}">
                <a16:creationId xmlns:a16="http://schemas.microsoft.com/office/drawing/2014/main" id="{76138DC8-20AD-6615-B033-BAD474F2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26302"/>
            <a:ext cx="2571606" cy="2116899"/>
          </a:xfrm>
        </p:spPr>
        <p:txBody>
          <a:bodyPr/>
          <a:lstStyle/>
          <a:p>
            <a:r>
              <a:rPr lang="it-IT" dirty="0"/>
              <a:t>Arte mobile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BB3E4E2F-910C-2C74-7911-17CDD8640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0928"/>
            <a:ext cx="5396215" cy="460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085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olo 8">
            <a:extLst>
              <a:ext uri="{FF2B5EF4-FFF2-40B4-BE49-F238E27FC236}">
                <a16:creationId xmlns:a16="http://schemas.microsoft.com/office/drawing/2014/main" id="{76138DC8-20AD-6615-B033-BAD474F2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26302"/>
            <a:ext cx="2571606" cy="2116899"/>
          </a:xfrm>
        </p:spPr>
        <p:txBody>
          <a:bodyPr/>
          <a:lstStyle/>
          <a:p>
            <a:r>
              <a:rPr lang="it-IT" dirty="0"/>
              <a:t>Arte mobile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BB3E4E2F-910C-2C74-7911-17CDD8640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0928"/>
            <a:ext cx="5396215" cy="4609522"/>
          </a:xfrm>
          <a:prstGeom prst="rect">
            <a:avLst/>
          </a:prstGeom>
        </p:spPr>
      </p:pic>
      <p:sp>
        <p:nvSpPr>
          <p:cNvPr id="21" name="Rettangolo 20">
            <a:extLst>
              <a:ext uri="{FF2B5EF4-FFF2-40B4-BE49-F238E27FC236}">
                <a16:creationId xmlns:a16="http://schemas.microsoft.com/office/drawing/2014/main" id="{2C90C644-7533-CC06-2305-2D7799F554A0}"/>
              </a:ext>
            </a:extLst>
          </p:cNvPr>
          <p:cNvSpPr/>
          <p:nvPr/>
        </p:nvSpPr>
        <p:spPr>
          <a:xfrm>
            <a:off x="-1" y="5657671"/>
            <a:ext cx="437949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i="1" dirty="0">
                <a:solidFill>
                  <a:schemeClr val="bg1"/>
                </a:solidFill>
                <a:latin typeface="+mj-lt"/>
              </a:rPr>
              <a:t>Venere di </a:t>
            </a:r>
            <a:r>
              <a:rPr lang="it-IT" sz="2400" i="1" dirty="0" err="1">
                <a:solidFill>
                  <a:schemeClr val="bg1"/>
                </a:solidFill>
                <a:latin typeface="+mj-lt"/>
              </a:rPr>
              <a:t>Willendorf</a:t>
            </a:r>
            <a:r>
              <a:rPr lang="it-IT" sz="2400" dirty="0">
                <a:solidFill>
                  <a:schemeClr val="bg1"/>
                </a:solidFill>
                <a:latin typeface="+mj-lt"/>
              </a:rPr>
              <a:t>, 25.000 a.C., Naturhistorisches Museum, Vienna</a:t>
            </a:r>
          </a:p>
        </p:txBody>
      </p:sp>
    </p:spTree>
    <p:extLst>
      <p:ext uri="{BB962C8B-B14F-4D97-AF65-F5344CB8AC3E}">
        <p14:creationId xmlns:p14="http://schemas.microsoft.com/office/powerpoint/2010/main" val="3045473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A12F66AD-6A1A-409B-ACC6-1CA92EF616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706" y="919438"/>
            <a:ext cx="7868652" cy="5686413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C70B3D93-072A-95F6-A229-1F335055A036}"/>
              </a:ext>
            </a:extLst>
          </p:cNvPr>
          <p:cNvSpPr txBox="1"/>
          <p:nvPr/>
        </p:nvSpPr>
        <p:spPr>
          <a:xfrm>
            <a:off x="2995864" y="252149"/>
            <a:ext cx="5342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PITTURA PARIETALE</a:t>
            </a:r>
          </a:p>
        </p:txBody>
      </p:sp>
    </p:spTree>
    <p:extLst>
      <p:ext uri="{BB962C8B-B14F-4D97-AF65-F5344CB8AC3E}">
        <p14:creationId xmlns:p14="http://schemas.microsoft.com/office/powerpoint/2010/main" val="3194961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magine 11">
            <a:extLst>
              <a:ext uri="{FF2B5EF4-FFF2-40B4-BE49-F238E27FC236}">
                <a16:creationId xmlns:a16="http://schemas.microsoft.com/office/drawing/2014/main" id="{F3527CC1-2C7C-EFCD-D0D1-21055A9DC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33" y="588987"/>
            <a:ext cx="6324600" cy="6269013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803E1BA-4FF8-5F0A-0CC6-DCDADC506ACA}"/>
              </a:ext>
            </a:extLst>
          </p:cNvPr>
          <p:cNvSpPr txBox="1"/>
          <p:nvPr/>
        </p:nvSpPr>
        <p:spPr>
          <a:xfrm>
            <a:off x="7177414" y="425885"/>
            <a:ext cx="15657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GROTTA DI CHAUVET (FRANCIA)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ESEMPIO PIU’ ANTICO NOTO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CIRCA 36.000 AC</a:t>
            </a:r>
          </a:p>
        </p:txBody>
      </p:sp>
    </p:spTree>
    <p:extLst>
      <p:ext uri="{BB962C8B-B14F-4D97-AF65-F5344CB8AC3E}">
        <p14:creationId xmlns:p14="http://schemas.microsoft.com/office/powerpoint/2010/main" val="28576786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8E276EE-6607-4B6F-E60F-F17397B74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C6B25428-F074-B313-9B57-C4C76825C29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9DB70C59-13F8-9E91-0DF5-D0A1FBC3EE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F79865B5-7C46-EE71-5EE3-B319C471252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7B445F79-BBAE-8841-CF13-AE69DB917C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0056"/>
            <a:ext cx="9144000" cy="595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82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7FE93E5-2BAB-2CBA-0947-A72E235CA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3DC069AE-3F69-5B4D-2AA3-59CD757836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2906"/>
            <a:ext cx="9144000" cy="607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856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olo 6">
            <a:extLst>
              <a:ext uri="{FF2B5EF4-FFF2-40B4-BE49-F238E27FC236}">
                <a16:creationId xmlns:a16="http://schemas.microsoft.com/office/drawing/2014/main" id="{C84AA9CE-D05E-7021-F224-3ACAD4EED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BAD6BB63-1FFE-3657-8935-273B960BF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39453"/>
            <a:ext cx="9144000" cy="5518547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81D13EDE-9FDA-201B-34C8-DD946458D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10</a:t>
            </a:fld>
            <a:endParaRPr lang="it-IT" noProof="0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D4626A5E-0134-7AAA-5E95-52E3F970B896}"/>
              </a:ext>
            </a:extLst>
          </p:cNvPr>
          <p:cNvSpPr txBox="1"/>
          <p:nvPr/>
        </p:nvSpPr>
        <p:spPr>
          <a:xfrm>
            <a:off x="701457" y="474513"/>
            <a:ext cx="7979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</a:rPr>
              <a:t>GROTTA DI LASCAUX (FRANCIA), circa 15.000 AC</a:t>
            </a:r>
          </a:p>
        </p:txBody>
      </p:sp>
    </p:spTree>
    <p:extLst>
      <p:ext uri="{BB962C8B-B14F-4D97-AF65-F5344CB8AC3E}">
        <p14:creationId xmlns:p14="http://schemas.microsoft.com/office/powerpoint/2010/main" val="3688927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EDD391E2-C8AD-433F-9E65-14FD82EAE2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8681"/>
            <a:ext cx="9144000" cy="510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749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0200723-B426-D770-4E5A-97A7616DD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D7BC0EA2-1E24-1C03-0CC2-E4F44CF94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2526"/>
            <a:ext cx="9144000" cy="6332947"/>
          </a:xfrm>
          <a:prstGeom prst="rect">
            <a:avLst/>
          </a:prstGeom>
        </p:spPr>
      </p:pic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6EE1A429-1627-5CF6-74AD-A4C2D769B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354E97EB-BEE8-9BC1-05CD-0F7C86731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12</a:t>
            </a:fld>
            <a:endParaRPr lang="it-IT" noProof="0"/>
          </a:p>
        </p:txBody>
      </p:sp>
    </p:spTree>
    <p:extLst>
      <p:ext uri="{BB962C8B-B14F-4D97-AF65-F5344CB8AC3E}">
        <p14:creationId xmlns:p14="http://schemas.microsoft.com/office/powerpoint/2010/main" val="77881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2E21FB57-DF2B-1B5F-39FA-07D56D95F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285" y="819063"/>
            <a:ext cx="7118898" cy="5777152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BF940DBA-6CDA-3DD8-B778-DC74210B0CA2}"/>
              </a:ext>
            </a:extLst>
          </p:cNvPr>
          <p:cNvSpPr txBox="1"/>
          <p:nvPr/>
        </p:nvSpPr>
        <p:spPr>
          <a:xfrm>
            <a:off x="1114816" y="261785"/>
            <a:ext cx="6914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</a:rPr>
              <a:t>GROTTA DI ALTAMIRA (SPAGNA), CIRCA 10.000 AC</a:t>
            </a:r>
          </a:p>
        </p:txBody>
      </p:sp>
    </p:spTree>
    <p:extLst>
      <p:ext uri="{BB962C8B-B14F-4D97-AF65-F5344CB8AC3E}">
        <p14:creationId xmlns:p14="http://schemas.microsoft.com/office/powerpoint/2010/main" val="930686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86CA135-5EAC-0046-3A94-65090211F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ED843548-A6D4-F481-DDC6-604637D353A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889B3904-E97D-739E-D99A-1367F6FB70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03A03F4A-A270-8374-5FBD-4B2AD4F90CD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4B1D230D-0142-E3B1-83D5-5D44B7EDC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6805"/>
            <a:ext cx="9144000" cy="6124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43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12ED9A0F-B351-DFF1-7961-D9AEDF519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15</a:t>
            </a:fld>
            <a:endParaRPr lang="it-IT" noProof="0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1EBFDC39-B310-A83C-FA48-828A55D6A210}"/>
              </a:ext>
            </a:extLst>
          </p:cNvPr>
          <p:cNvSpPr txBox="1"/>
          <p:nvPr/>
        </p:nvSpPr>
        <p:spPr>
          <a:xfrm>
            <a:off x="2141950" y="428591"/>
            <a:ext cx="8016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</a:rPr>
              <a:t>LE IMPRONTE DELLE MANI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577FA161-5C3F-7630-D961-FF4B37B13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50043"/>
            <a:ext cx="3936805" cy="3957914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331FEEF5-89BC-B270-6EA5-22D757F5EC79}"/>
              </a:ext>
            </a:extLst>
          </p:cNvPr>
          <p:cNvSpPr txBox="1"/>
          <p:nvPr/>
        </p:nvSpPr>
        <p:spPr>
          <a:xfrm>
            <a:off x="0" y="5234935"/>
            <a:ext cx="37420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it-IT" dirty="0">
              <a:solidFill>
                <a:prstClr val="black"/>
              </a:solidFill>
              <a:latin typeface="Book Antiqua" panose="02040602050305030304" pitchFamily="18" charset="0"/>
            </a:endParaRPr>
          </a:p>
          <a:p>
            <a:pPr algn="r"/>
            <a:r>
              <a:rPr lang="it-IT" dirty="0">
                <a:solidFill>
                  <a:schemeClr val="bg1"/>
                </a:solidFill>
                <a:latin typeface="Book Antiqua" panose="02040602050305030304" pitchFamily="18" charset="0"/>
              </a:rPr>
              <a:t>40.800 a.C., Cueva de El Castillo,</a:t>
            </a:r>
          </a:p>
          <a:p>
            <a:pPr algn="r"/>
            <a:r>
              <a:rPr lang="it-IT" dirty="0">
                <a:solidFill>
                  <a:schemeClr val="bg1"/>
                </a:solidFill>
                <a:latin typeface="Book Antiqua" panose="02040602050305030304" pitchFamily="18" charset="0"/>
              </a:rPr>
              <a:t>Cantabria, Spagna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AAB66654-8DB8-11C9-075F-6E017CB80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479" y="1856829"/>
            <a:ext cx="4734838" cy="3551128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503D19F-3ECB-35CD-D4D2-692DAECA4EB2}"/>
              </a:ext>
            </a:extLst>
          </p:cNvPr>
          <p:cNvSpPr txBox="1"/>
          <p:nvPr/>
        </p:nvSpPr>
        <p:spPr>
          <a:xfrm>
            <a:off x="4027118" y="555898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13.000 a.C., Cueva de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las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manos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,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Patagonia, Argentina</a:t>
            </a:r>
          </a:p>
        </p:txBody>
      </p:sp>
    </p:spTree>
    <p:extLst>
      <p:ext uri="{BB962C8B-B14F-4D97-AF65-F5344CB8AC3E}">
        <p14:creationId xmlns:p14="http://schemas.microsoft.com/office/powerpoint/2010/main" val="2211044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magine 6">
            <a:extLst>
              <a:ext uri="{FF2B5EF4-FFF2-40B4-BE49-F238E27FC236}">
                <a16:creationId xmlns:a16="http://schemas.microsoft.com/office/drawing/2014/main" id="{D365B3A0-7221-C5FE-A944-B191FA7267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3594"/>
            <a:ext cx="9144000" cy="4210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116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5196AF9B-57A6-2123-8585-4EC69C71C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085207" cy="6858000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94A2EA0E-9413-9ED1-BA50-31F9507DA63F}"/>
              </a:ext>
            </a:extLst>
          </p:cNvPr>
          <p:cNvSpPr txBox="1"/>
          <p:nvPr/>
        </p:nvSpPr>
        <p:spPr>
          <a:xfrm>
            <a:off x="5657850" y="419100"/>
            <a:ext cx="27527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</a:rPr>
              <a:t>L’ARTE ETNOGRAFICA E TRIBALE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586013B-B146-B42F-9912-66631754C773}"/>
              </a:ext>
            </a:extLst>
          </p:cNvPr>
          <p:cNvSpPr txBox="1"/>
          <p:nvPr/>
        </p:nvSpPr>
        <p:spPr>
          <a:xfrm>
            <a:off x="6124575" y="4467225"/>
            <a:ext cx="22002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Africa (Benin)</a:t>
            </a:r>
          </a:p>
          <a:p>
            <a:r>
              <a:rPr lang="it-IT" dirty="0">
                <a:solidFill>
                  <a:schemeClr val="bg1"/>
                </a:solidFill>
              </a:rPr>
              <a:t>Maschera in avorio, XVI secolo, MET, New York</a:t>
            </a:r>
          </a:p>
        </p:txBody>
      </p:sp>
    </p:spTree>
    <p:extLst>
      <p:ext uri="{BB962C8B-B14F-4D97-AF65-F5344CB8AC3E}">
        <p14:creationId xmlns:p14="http://schemas.microsoft.com/office/powerpoint/2010/main" val="11204908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82E8E532-7B98-4318-FB72-1FCACC287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109335" cy="6858000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E59CBF42-7AB8-3D14-9649-B2D9210D7A8C}"/>
              </a:ext>
            </a:extLst>
          </p:cNvPr>
          <p:cNvSpPr txBox="1"/>
          <p:nvPr/>
        </p:nvSpPr>
        <p:spPr>
          <a:xfrm>
            <a:off x="6867525" y="600075"/>
            <a:ext cx="1857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Sudamerica</a:t>
            </a:r>
          </a:p>
          <a:p>
            <a:r>
              <a:rPr lang="it-IT" dirty="0">
                <a:solidFill>
                  <a:schemeClr val="bg1"/>
                </a:solidFill>
              </a:rPr>
              <a:t>Figura sorridente, VII, VIII secolo,</a:t>
            </a:r>
          </a:p>
          <a:p>
            <a:r>
              <a:rPr lang="it-IT" dirty="0">
                <a:solidFill>
                  <a:schemeClr val="bg1"/>
                </a:solidFill>
              </a:rPr>
              <a:t>MET New York</a:t>
            </a:r>
          </a:p>
        </p:txBody>
      </p:sp>
    </p:spTree>
    <p:extLst>
      <p:ext uri="{BB962C8B-B14F-4D97-AF65-F5344CB8AC3E}">
        <p14:creationId xmlns:p14="http://schemas.microsoft.com/office/powerpoint/2010/main" val="2552091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A0390834-EF3C-90A6-A1C9-DDB6658B6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503545" cy="6858000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3A997D92-C137-7C26-3985-C6FD9B71D439}"/>
              </a:ext>
            </a:extLst>
          </p:cNvPr>
          <p:cNvSpPr txBox="1"/>
          <p:nvPr/>
        </p:nvSpPr>
        <p:spPr>
          <a:xfrm>
            <a:off x="6467475" y="371475"/>
            <a:ext cx="2171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Filippine</a:t>
            </a:r>
          </a:p>
          <a:p>
            <a:r>
              <a:rPr lang="it-IT" dirty="0">
                <a:solidFill>
                  <a:schemeClr val="bg1"/>
                </a:solidFill>
              </a:rPr>
              <a:t>Statua di divinità maschile, XIX secolo, MET, New York</a:t>
            </a:r>
          </a:p>
        </p:txBody>
      </p:sp>
    </p:spTree>
    <p:extLst>
      <p:ext uri="{BB962C8B-B14F-4D97-AF65-F5344CB8AC3E}">
        <p14:creationId xmlns:p14="http://schemas.microsoft.com/office/powerpoint/2010/main" val="1223752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2516CFA-65A7-4E78-BAF2-F437E0567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583843-30E4-4091-87E1-A4A49651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0D2D7F-1DF5-4798-9E63-A71E2D158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71714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197D003-D6F2-4203-A495-66907856A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D0A62B1-BB9A-43BD-81CD-1400F6A22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FDD9AD5-71EC-4840-9DB9-0EB0E1755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E37CA3E-8144-4168-9129-6446C79AE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11D9E41D-194E-53F6-98F6-50ADB1AC4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026" y="2043663"/>
            <a:ext cx="4578895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La riscoperta dell’infanzia e dell’arte preistorica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7D4F600-F737-4482-BC99-1E1FFC826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228" y="4146310"/>
            <a:ext cx="2356799" cy="2716805"/>
            <a:chOff x="-305" y="-4155"/>
            <a:chExt cx="2514948" cy="2174333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87C2CB5-E3D4-4345-A7B4-6F0039A6A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CB1D1D5-E255-4B0E-A7F5-DB2BE5A8D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95D61F8-0B49-44AD-956A-8EE58ECE6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C645CD3-4985-451E-8683-6C671E178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89337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60D616C4-EF4F-7BB5-CD3D-9D79EA4CA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62" y="876300"/>
            <a:ext cx="3248025" cy="5105400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5F55A99-634C-CFFD-57CF-5C8F4A751AE1}"/>
              </a:ext>
            </a:extLst>
          </p:cNvPr>
          <p:cNvSpPr txBox="1"/>
          <p:nvPr/>
        </p:nvSpPr>
        <p:spPr>
          <a:xfrm>
            <a:off x="3819525" y="1471910"/>
            <a:ext cx="45720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</a:rPr>
              <a:t>«Da molti punti di vista i selvaggi sono veri bambini, essi disegnano, dipingono, modellano come i bambini»</a:t>
            </a:r>
          </a:p>
          <a:p>
            <a:endParaRPr lang="it-IT" sz="3200" dirty="0">
              <a:solidFill>
                <a:schemeClr val="bg1"/>
              </a:solidFill>
            </a:endParaRPr>
          </a:p>
          <a:p>
            <a:r>
              <a:rPr lang="it-IT" sz="3200" dirty="0">
                <a:solidFill>
                  <a:schemeClr val="bg1"/>
                </a:solidFill>
              </a:rPr>
              <a:t>Ernest Theodore </a:t>
            </a:r>
            <a:r>
              <a:rPr lang="it-IT" sz="3200" dirty="0" err="1">
                <a:solidFill>
                  <a:schemeClr val="bg1"/>
                </a:solidFill>
              </a:rPr>
              <a:t>Hamy</a:t>
            </a:r>
            <a:r>
              <a:rPr lang="it-IT" sz="3200" dirty="0">
                <a:solidFill>
                  <a:schemeClr val="bg1"/>
                </a:solidFill>
              </a:rPr>
              <a:t>, 1908</a:t>
            </a:r>
          </a:p>
        </p:txBody>
      </p:sp>
    </p:spTree>
    <p:extLst>
      <p:ext uri="{BB962C8B-B14F-4D97-AF65-F5344CB8AC3E}">
        <p14:creationId xmlns:p14="http://schemas.microsoft.com/office/powerpoint/2010/main" val="9324003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14A307F7-1BC6-4376-F6AA-000DF0B52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227" y="802596"/>
            <a:ext cx="6717674" cy="5851808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2CBB4E7-0674-222F-8E57-15C7E21275B3}"/>
              </a:ext>
            </a:extLst>
          </p:cNvPr>
          <p:cNvSpPr txBox="1"/>
          <p:nvPr/>
        </p:nvSpPr>
        <p:spPr>
          <a:xfrm>
            <a:off x="1245226" y="192643"/>
            <a:ext cx="710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1930: foto storica della sezione ‘Oceanica’ al Trocadero di Parigi</a:t>
            </a:r>
          </a:p>
        </p:txBody>
      </p:sp>
    </p:spTree>
    <p:extLst>
      <p:ext uri="{BB962C8B-B14F-4D97-AF65-F5344CB8AC3E}">
        <p14:creationId xmlns:p14="http://schemas.microsoft.com/office/powerpoint/2010/main" val="39395683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8D181C24-B409-68D9-BD53-E5A6C84190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059181" cy="6858000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416AA53-88D5-DFAE-7EE6-60FA75077565}"/>
              </a:ext>
            </a:extLst>
          </p:cNvPr>
          <p:cNvSpPr txBox="1"/>
          <p:nvPr/>
        </p:nvSpPr>
        <p:spPr>
          <a:xfrm>
            <a:off x="5400675" y="600075"/>
            <a:ext cx="268605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</a:rPr>
              <a:t>Paul Gauguin</a:t>
            </a:r>
          </a:p>
          <a:p>
            <a:r>
              <a:rPr lang="it-IT" sz="3200" dirty="0">
                <a:solidFill>
                  <a:schemeClr val="bg1"/>
                </a:solidFill>
              </a:rPr>
              <a:t>(Francia 1848-1903)</a:t>
            </a: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endParaRPr lang="it-IT" dirty="0">
              <a:solidFill>
                <a:schemeClr val="bg1"/>
              </a:solidFill>
            </a:endParaRPr>
          </a:p>
          <a:p>
            <a:r>
              <a:rPr lang="it-IT" dirty="0">
                <a:solidFill>
                  <a:schemeClr val="bg1"/>
                </a:solidFill>
              </a:rPr>
              <a:t>Autoritratto con idolo, </a:t>
            </a:r>
            <a:r>
              <a:rPr lang="it-IT" dirty="0" err="1">
                <a:solidFill>
                  <a:schemeClr val="bg1"/>
                </a:solidFill>
              </a:rPr>
              <a:t>McNay</a:t>
            </a:r>
            <a:r>
              <a:rPr lang="it-IT" dirty="0">
                <a:solidFill>
                  <a:schemeClr val="bg1"/>
                </a:solidFill>
              </a:rPr>
              <a:t> Art Museum, San Antonio, 1893</a:t>
            </a:r>
          </a:p>
        </p:txBody>
      </p:sp>
    </p:spTree>
    <p:extLst>
      <p:ext uri="{BB962C8B-B14F-4D97-AF65-F5344CB8AC3E}">
        <p14:creationId xmlns:p14="http://schemas.microsoft.com/office/powerpoint/2010/main" val="10793394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84BD0AA0-F50A-C666-5F99-6E05AEFB4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230124" cy="6858000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4468C605-0994-663E-D34E-7B95126E525E}"/>
              </a:ext>
            </a:extLst>
          </p:cNvPr>
          <p:cNvSpPr txBox="1"/>
          <p:nvPr/>
        </p:nvSpPr>
        <p:spPr>
          <a:xfrm>
            <a:off x="6038850" y="257175"/>
            <a:ext cx="2200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Paul Gauguin, </a:t>
            </a:r>
            <a:r>
              <a:rPr lang="it-IT" dirty="0" err="1">
                <a:solidFill>
                  <a:schemeClr val="bg1"/>
                </a:solidFill>
              </a:rPr>
              <a:t>Ia</a:t>
            </a:r>
            <a:r>
              <a:rPr lang="it-IT" dirty="0">
                <a:solidFill>
                  <a:schemeClr val="bg1"/>
                </a:solidFill>
              </a:rPr>
              <a:t> </a:t>
            </a:r>
            <a:r>
              <a:rPr lang="it-IT" dirty="0" err="1">
                <a:solidFill>
                  <a:schemeClr val="bg1"/>
                </a:solidFill>
              </a:rPr>
              <a:t>Orana</a:t>
            </a:r>
            <a:r>
              <a:rPr lang="it-IT" dirty="0">
                <a:solidFill>
                  <a:schemeClr val="bg1"/>
                </a:solidFill>
              </a:rPr>
              <a:t> Maria, MET, New York, 1891</a:t>
            </a:r>
          </a:p>
        </p:txBody>
      </p:sp>
    </p:spTree>
    <p:extLst>
      <p:ext uri="{BB962C8B-B14F-4D97-AF65-F5344CB8AC3E}">
        <p14:creationId xmlns:p14="http://schemas.microsoft.com/office/powerpoint/2010/main" val="9150171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CB0F293B-7C2A-BC23-0DA0-ECB1962C169E}"/>
              </a:ext>
            </a:extLst>
          </p:cNvPr>
          <p:cNvSpPr txBox="1"/>
          <p:nvPr/>
        </p:nvSpPr>
        <p:spPr>
          <a:xfrm>
            <a:off x="447676" y="308642"/>
            <a:ext cx="38923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</a:rPr>
              <a:t>Henri Matisse</a:t>
            </a:r>
          </a:p>
          <a:p>
            <a:r>
              <a:rPr lang="it-IT" sz="3200" dirty="0">
                <a:solidFill>
                  <a:schemeClr val="bg1"/>
                </a:solidFill>
              </a:rPr>
              <a:t>(Francia 1869-1954)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4999690E-CC51-FE21-E55B-C2D1365ACC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004" y="1844604"/>
            <a:ext cx="3552010" cy="4759693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F8EBBA48-9D2E-9150-49AC-954660330D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3684" y="1112214"/>
            <a:ext cx="3662312" cy="5634327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37BE4469-6F1F-3CC1-F74B-045FD6F488A7}"/>
              </a:ext>
            </a:extLst>
          </p:cNvPr>
          <p:cNvSpPr txBox="1"/>
          <p:nvPr/>
        </p:nvSpPr>
        <p:spPr>
          <a:xfrm>
            <a:off x="5552284" y="219970"/>
            <a:ext cx="3662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Il Lusso, Copenaghen, </a:t>
            </a:r>
            <a:r>
              <a:rPr lang="it-IT" dirty="0" err="1">
                <a:solidFill>
                  <a:schemeClr val="bg1"/>
                </a:solidFill>
              </a:rPr>
              <a:t>Statens</a:t>
            </a:r>
            <a:r>
              <a:rPr lang="it-IT" dirty="0">
                <a:solidFill>
                  <a:schemeClr val="bg1"/>
                </a:solidFill>
              </a:rPr>
              <a:t> Museum for Kunst, 1907</a:t>
            </a:r>
          </a:p>
        </p:txBody>
      </p:sp>
    </p:spTree>
    <p:extLst>
      <p:ext uri="{BB962C8B-B14F-4D97-AF65-F5344CB8AC3E}">
        <p14:creationId xmlns:p14="http://schemas.microsoft.com/office/powerpoint/2010/main" val="23246242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0EE52210-565E-E8A5-8770-2F05DA7B9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027" y="586503"/>
            <a:ext cx="7360826" cy="6059742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19DF80FF-78A3-9700-B18A-0F742ED93765}"/>
              </a:ext>
            </a:extLst>
          </p:cNvPr>
          <p:cNvSpPr txBox="1"/>
          <p:nvPr/>
        </p:nvSpPr>
        <p:spPr>
          <a:xfrm>
            <a:off x="1057275" y="144078"/>
            <a:ext cx="7502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Armonia in rosso (La </a:t>
            </a:r>
            <a:r>
              <a:rPr kumimoji="0" lang="it-IT" sz="1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desserte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), San Pietroburgo, Hermitage, 1908</a:t>
            </a:r>
          </a:p>
        </p:txBody>
      </p:sp>
    </p:spTree>
    <p:extLst>
      <p:ext uri="{BB962C8B-B14F-4D97-AF65-F5344CB8AC3E}">
        <p14:creationId xmlns:p14="http://schemas.microsoft.com/office/powerpoint/2010/main" val="27623438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61ED2389-2BF6-CC55-400A-FCB405EBF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600" y="1128712"/>
            <a:ext cx="7638799" cy="5448049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FC75691C-3D09-9D19-798A-D3D93CD433FD}"/>
              </a:ext>
            </a:extLst>
          </p:cNvPr>
          <p:cNvSpPr txBox="1"/>
          <p:nvPr/>
        </p:nvSpPr>
        <p:spPr>
          <a:xfrm>
            <a:off x="1104901" y="281239"/>
            <a:ext cx="79627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</a:rPr>
              <a:t>Nudo Rosa, Baltimora Museum of Art, 1935</a:t>
            </a:r>
          </a:p>
        </p:txBody>
      </p:sp>
    </p:spTree>
    <p:extLst>
      <p:ext uri="{BB962C8B-B14F-4D97-AF65-F5344CB8AC3E}">
        <p14:creationId xmlns:p14="http://schemas.microsoft.com/office/powerpoint/2010/main" val="3119061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F5E83A26-6A95-5DC0-54EE-66CDD00EA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851" y="2879947"/>
            <a:ext cx="2837449" cy="3697282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A7BA60F8-F0C5-C977-422B-A5771FB87AC8}"/>
              </a:ext>
            </a:extLst>
          </p:cNvPr>
          <p:cNvSpPr txBox="1"/>
          <p:nvPr/>
        </p:nvSpPr>
        <p:spPr>
          <a:xfrm>
            <a:off x="-1" y="333375"/>
            <a:ext cx="52292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chemeClr val="bg1"/>
                </a:solidFill>
              </a:rPr>
              <a:t>Marc Chagall</a:t>
            </a:r>
          </a:p>
          <a:p>
            <a:r>
              <a:rPr lang="it-IT" sz="3200" dirty="0">
                <a:solidFill>
                  <a:schemeClr val="bg1"/>
                </a:solidFill>
              </a:rPr>
              <a:t>(Mark </a:t>
            </a:r>
            <a:r>
              <a:rPr lang="it-IT" sz="3200" dirty="0" err="1">
                <a:solidFill>
                  <a:schemeClr val="bg1"/>
                </a:solidFill>
              </a:rPr>
              <a:t>Zacharovič</a:t>
            </a:r>
            <a:r>
              <a:rPr lang="it-IT" sz="3200" dirty="0">
                <a:solidFill>
                  <a:schemeClr val="bg1"/>
                </a:solidFill>
              </a:rPr>
              <a:t> Šagal)</a:t>
            </a:r>
          </a:p>
          <a:p>
            <a:r>
              <a:rPr lang="it-IT" sz="3200" dirty="0">
                <a:solidFill>
                  <a:schemeClr val="bg1"/>
                </a:solidFill>
              </a:rPr>
              <a:t>(Russia 1887-1985)</a:t>
            </a: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0B29486C-7B2D-C041-5B0C-DEFA7191E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7226" y="1487537"/>
            <a:ext cx="4640081" cy="5254209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9DC50172-888F-EEC5-67DA-6FBBA1A0B49A}"/>
              </a:ext>
            </a:extLst>
          </p:cNvPr>
          <p:cNvSpPr txBox="1"/>
          <p:nvPr/>
        </p:nvSpPr>
        <p:spPr>
          <a:xfrm>
            <a:off x="5610225" y="471874"/>
            <a:ext cx="3419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Parigi dalla finestra, Venezia, Guggenheim, 1913</a:t>
            </a:r>
          </a:p>
        </p:txBody>
      </p:sp>
    </p:spTree>
    <p:extLst>
      <p:ext uri="{BB962C8B-B14F-4D97-AF65-F5344CB8AC3E}">
        <p14:creationId xmlns:p14="http://schemas.microsoft.com/office/powerpoint/2010/main" val="37688982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4952D3F6-2717-5136-C246-7891A22F4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27" y="810128"/>
            <a:ext cx="3609145" cy="5980694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82FA7F91-03DE-45F3-6E81-F68E63B88266}"/>
              </a:ext>
            </a:extLst>
          </p:cNvPr>
          <p:cNvSpPr txBox="1"/>
          <p:nvPr/>
        </p:nvSpPr>
        <p:spPr>
          <a:xfrm>
            <a:off x="440995" y="67178"/>
            <a:ext cx="3156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Donna incinta, Stedelijk Museum, Amsterdam, 1913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751C2151-847A-8CFD-8A91-44890F021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2523" y="1257300"/>
            <a:ext cx="3448317" cy="479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5948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DB869E12-8BEE-A987-9FB1-D81BE0D6971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060060F0-065A-A781-C213-58EFACA115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26880" y="726941"/>
            <a:ext cx="1549229" cy="679450"/>
          </a:xfrm>
        </p:spPr>
        <p:txBody>
          <a:bodyPr/>
          <a:lstStyle/>
          <a:p>
            <a:r>
              <a:rPr lang="it-IT" sz="1800" dirty="0"/>
              <a:t>Il Poeta sdraiato, Londra, Tate </a:t>
            </a:r>
            <a:r>
              <a:rPr lang="it-IT" sz="1800" dirty="0" err="1"/>
              <a:t>Modern</a:t>
            </a:r>
            <a:r>
              <a:rPr lang="it-IT" sz="1800" dirty="0"/>
              <a:t>, 1915</a:t>
            </a:r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FCF4A31C-9769-85C4-C77C-695AFFD58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F72574EC-FF75-0ABB-51A1-2A3B095E9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F26BEB8D-98EB-D068-87DF-27AEA5B7E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766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0408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EA58F84B-246A-1B10-06B3-8FB33CA648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179A06C9-6225-2292-1B41-62C42CAFF6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35666" y="387216"/>
            <a:ext cx="2633663" cy="679450"/>
          </a:xfrm>
        </p:spPr>
        <p:txBody>
          <a:bodyPr/>
          <a:lstStyle/>
          <a:p>
            <a:r>
              <a:rPr lang="it-IT" sz="2000" dirty="0"/>
              <a:t>L’artista e la sua fidanzata, Mosca, Museo Pushkin, 1980</a:t>
            </a:r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616C7867-8B76-6CB9-711D-6FECACCAD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CB605182-9E26-2548-21E9-D8E672E50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24431F01-5D42-00F0-6025-D3EA20E5A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31</a:t>
            </a:fld>
            <a:endParaRPr lang="it-IT" noProof="0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8821EA36-9B2C-B920-9C5B-2DE2609D7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087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8805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ABEA4382-1359-9A80-C00B-5CFD57087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871259" cy="5014762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FE2F0C6-56AE-B940-5DE7-92AA32F8ADA4}"/>
              </a:ext>
            </a:extLst>
          </p:cNvPr>
          <p:cNvSpPr txBox="1"/>
          <p:nvPr/>
        </p:nvSpPr>
        <p:spPr>
          <a:xfrm>
            <a:off x="166184" y="5310037"/>
            <a:ext cx="4658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it-IT" sz="3600" b="0" i="0" dirty="0">
                <a:solidFill>
                  <a:schemeClr val="bg1"/>
                </a:solidFill>
                <a:effectLst/>
                <a:latin typeface="+mj-lt"/>
              </a:rPr>
              <a:t>Vasilij Kandinskij</a:t>
            </a:r>
          </a:p>
          <a:p>
            <a:pPr algn="l"/>
            <a:r>
              <a:rPr lang="it-IT" sz="3600" dirty="0">
                <a:solidFill>
                  <a:schemeClr val="bg1"/>
                </a:solidFill>
                <a:latin typeface="+mj-lt"/>
              </a:rPr>
              <a:t>(Russia 1866-1944)</a:t>
            </a:r>
            <a:endParaRPr lang="it-IT" sz="3600" b="0" i="0" dirty="0">
              <a:solidFill>
                <a:schemeClr val="bg1"/>
              </a:solidFill>
              <a:effectLst/>
              <a:latin typeface="+mj-lt"/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CF624BDF-4F15-6315-650B-CFC8019CF9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5373" y="1427698"/>
            <a:ext cx="4658627" cy="5430302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19B2B32F-6814-700F-776E-C5BE4FDF23C9}"/>
              </a:ext>
            </a:extLst>
          </p:cNvPr>
          <p:cNvSpPr txBox="1"/>
          <p:nvPr/>
        </p:nvSpPr>
        <p:spPr>
          <a:xfrm>
            <a:off x="5272743" y="308008"/>
            <a:ext cx="3108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>
                <a:solidFill>
                  <a:schemeClr val="bg1"/>
                </a:solidFill>
              </a:rPr>
              <a:t>Improvvisazione 6, </a:t>
            </a:r>
            <a:r>
              <a:rPr lang="it-IT" sz="2000" dirty="0" err="1">
                <a:solidFill>
                  <a:schemeClr val="bg1"/>
                </a:solidFill>
              </a:rPr>
              <a:t>Stadtische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Galerie</a:t>
            </a:r>
            <a:r>
              <a:rPr lang="it-IT" sz="2000" dirty="0">
                <a:solidFill>
                  <a:schemeClr val="bg1"/>
                </a:solidFill>
              </a:rPr>
              <a:t>, Monaco 1909</a:t>
            </a:r>
          </a:p>
        </p:txBody>
      </p:sp>
    </p:spTree>
    <p:extLst>
      <p:ext uri="{BB962C8B-B14F-4D97-AF65-F5344CB8AC3E}">
        <p14:creationId xmlns:p14="http://schemas.microsoft.com/office/powerpoint/2010/main" val="5780347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7ADAF500-78C2-9A43-1A23-17577FE31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4943" y="0"/>
            <a:ext cx="6830568" cy="6858000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00238164-F95F-BB66-2876-A6D43E5E0CA2}"/>
              </a:ext>
            </a:extLst>
          </p:cNvPr>
          <p:cNvSpPr txBox="1"/>
          <p:nvPr/>
        </p:nvSpPr>
        <p:spPr>
          <a:xfrm>
            <a:off x="6949440" y="500514"/>
            <a:ext cx="1953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</a:rPr>
              <a:t>Montagna, </a:t>
            </a:r>
            <a:r>
              <a:rPr lang="it-IT" sz="2800" dirty="0" err="1">
                <a:solidFill>
                  <a:schemeClr val="bg1"/>
                </a:solidFill>
              </a:rPr>
              <a:t>Stadtische</a:t>
            </a:r>
            <a:r>
              <a:rPr lang="it-IT" sz="2800" dirty="0">
                <a:solidFill>
                  <a:schemeClr val="bg1"/>
                </a:solidFill>
              </a:rPr>
              <a:t> </a:t>
            </a:r>
            <a:r>
              <a:rPr lang="it-IT" sz="2800" dirty="0" err="1">
                <a:solidFill>
                  <a:schemeClr val="bg1"/>
                </a:solidFill>
              </a:rPr>
              <a:t>Galerie</a:t>
            </a:r>
            <a:r>
              <a:rPr lang="it-IT" sz="2800" dirty="0">
                <a:solidFill>
                  <a:schemeClr val="bg1"/>
                </a:solidFill>
              </a:rPr>
              <a:t>, Monaco, 1909</a:t>
            </a:r>
          </a:p>
        </p:txBody>
      </p:sp>
    </p:spTree>
    <p:extLst>
      <p:ext uri="{BB962C8B-B14F-4D97-AF65-F5344CB8AC3E}">
        <p14:creationId xmlns:p14="http://schemas.microsoft.com/office/powerpoint/2010/main" val="39324728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524861E9-21A7-812B-C1C5-BFE3E24B6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17" y="800476"/>
            <a:ext cx="7774004" cy="5891237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FF2DAB6B-9D9A-47B5-9A7A-3E146C28DC49}"/>
              </a:ext>
            </a:extLst>
          </p:cNvPr>
          <p:cNvSpPr txBox="1"/>
          <p:nvPr/>
        </p:nvSpPr>
        <p:spPr>
          <a:xfrm>
            <a:off x="2261937" y="192505"/>
            <a:ext cx="4283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Semplice, Parigi, Pompidou, 1916</a:t>
            </a:r>
          </a:p>
        </p:txBody>
      </p:sp>
    </p:spTree>
    <p:extLst>
      <p:ext uri="{BB962C8B-B14F-4D97-AF65-F5344CB8AC3E}">
        <p14:creationId xmlns:p14="http://schemas.microsoft.com/office/powerpoint/2010/main" val="14996677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1EFEAC7C-1348-B7B8-57BE-FA59FBEBB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71" y="290346"/>
            <a:ext cx="3696018" cy="4319721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E693781-4EB2-BB99-EEAD-5CB392009602}"/>
              </a:ext>
            </a:extLst>
          </p:cNvPr>
          <p:cNvSpPr txBox="1"/>
          <p:nvPr/>
        </p:nvSpPr>
        <p:spPr>
          <a:xfrm>
            <a:off x="184195" y="5098482"/>
            <a:ext cx="37346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dirty="0">
                <a:solidFill>
                  <a:schemeClr val="bg1"/>
                </a:solidFill>
              </a:rPr>
              <a:t>PABLO PICASSO</a:t>
            </a:r>
            <a:br>
              <a:rPr lang="it-IT" sz="3600" dirty="0">
                <a:solidFill>
                  <a:schemeClr val="bg1"/>
                </a:solidFill>
              </a:rPr>
            </a:br>
            <a:r>
              <a:rPr lang="it-IT" sz="3600" dirty="0">
                <a:solidFill>
                  <a:schemeClr val="bg1"/>
                </a:solidFill>
              </a:rPr>
              <a:t>(Spagna 1881-1973)</a:t>
            </a:r>
          </a:p>
        </p:txBody>
      </p:sp>
    </p:spTree>
    <p:extLst>
      <p:ext uri="{BB962C8B-B14F-4D97-AF65-F5344CB8AC3E}">
        <p14:creationId xmlns:p14="http://schemas.microsoft.com/office/powerpoint/2010/main" val="9043822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>
            <a:extLst>
              <a:ext uri="{FF2B5EF4-FFF2-40B4-BE49-F238E27FC236}">
                <a16:creationId xmlns:a16="http://schemas.microsoft.com/office/drawing/2014/main" id="{35396F7F-7C96-CABC-DA50-443493FE7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1439" y="0"/>
            <a:ext cx="4647570" cy="6858000"/>
          </a:xfrm>
          <a:prstGeom prst="rect">
            <a:avLst/>
          </a:prstGeom>
        </p:spPr>
      </p:pic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E859BD6-8F5F-D072-8774-3E685D9F5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36</a:t>
            </a:fld>
            <a:endParaRPr lang="it-IT" noProof="0"/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8ED09B71-8AD7-7DC5-66C2-56294543FE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7871" y="2343629"/>
            <a:ext cx="4213678" cy="4377847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CCB2322-ADAC-9E6A-5E61-3DD1E31C1F7D}"/>
              </a:ext>
            </a:extLst>
          </p:cNvPr>
          <p:cNvSpPr txBox="1"/>
          <p:nvPr/>
        </p:nvSpPr>
        <p:spPr>
          <a:xfrm>
            <a:off x="4847573" y="475990"/>
            <a:ext cx="37703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MASCHERA AFRICANA</a:t>
            </a:r>
          </a:p>
          <a:p>
            <a:r>
              <a:rPr lang="it-IT" dirty="0">
                <a:solidFill>
                  <a:schemeClr val="bg1"/>
                </a:solidFill>
              </a:rPr>
              <a:t>E </a:t>
            </a:r>
          </a:p>
          <a:p>
            <a:r>
              <a:rPr lang="it-IT" dirty="0">
                <a:solidFill>
                  <a:schemeClr val="bg1"/>
                </a:solidFill>
              </a:rPr>
              <a:t>PABLO PICASSO, Les </a:t>
            </a:r>
            <a:r>
              <a:rPr lang="it-IT" dirty="0" err="1">
                <a:solidFill>
                  <a:schemeClr val="bg1"/>
                </a:solidFill>
              </a:rPr>
              <a:t>Demoiselles</a:t>
            </a:r>
            <a:r>
              <a:rPr lang="it-IT" dirty="0">
                <a:solidFill>
                  <a:schemeClr val="bg1"/>
                </a:solidFill>
              </a:rPr>
              <a:t> d’Avignon, MOMA New York 1907</a:t>
            </a:r>
          </a:p>
        </p:txBody>
      </p:sp>
    </p:spTree>
    <p:extLst>
      <p:ext uri="{BB962C8B-B14F-4D97-AF65-F5344CB8AC3E}">
        <p14:creationId xmlns:p14="http://schemas.microsoft.com/office/powerpoint/2010/main" val="26143735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AFA0A589-F885-34CC-7C57-ADD9BC008C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95" b="4704"/>
          <a:stretch/>
        </p:blipFill>
        <p:spPr>
          <a:xfrm>
            <a:off x="3076574" y="161277"/>
            <a:ext cx="3552825" cy="653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3243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33E71DA4-E6B1-D759-2E4D-8B19101892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42" y="0"/>
            <a:ext cx="5671566" cy="6858000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35D0816-5D0F-DD2B-D8F4-D4A2A3C4E228}"/>
              </a:ext>
            </a:extLst>
          </p:cNvPr>
          <p:cNvSpPr txBox="1"/>
          <p:nvPr/>
        </p:nvSpPr>
        <p:spPr>
          <a:xfrm>
            <a:off x="6905625" y="3219450"/>
            <a:ext cx="16737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Ritratto di Dora </a:t>
            </a:r>
            <a:r>
              <a:rPr lang="it-IT" dirty="0" err="1">
                <a:solidFill>
                  <a:schemeClr val="bg1"/>
                </a:solidFill>
              </a:rPr>
              <a:t>Maar</a:t>
            </a:r>
            <a:r>
              <a:rPr lang="it-IT" dirty="0">
                <a:solidFill>
                  <a:schemeClr val="bg1"/>
                </a:solidFill>
              </a:rPr>
              <a:t>, Parigi, Museo Picasso, 1937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4B1CDCEA-DC42-960C-2BF7-1149777DBD13}"/>
              </a:ext>
            </a:extLst>
          </p:cNvPr>
          <p:cNvSpPr txBox="1"/>
          <p:nvPr/>
        </p:nvSpPr>
        <p:spPr>
          <a:xfrm>
            <a:off x="6657975" y="533400"/>
            <a:ext cx="1990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PUNTI DI VISTA</a:t>
            </a:r>
          </a:p>
          <a:p>
            <a:r>
              <a:rPr lang="it-IT" dirty="0">
                <a:solidFill>
                  <a:schemeClr val="bg1"/>
                </a:solidFill>
              </a:rPr>
              <a:t>MULTIPLI</a:t>
            </a:r>
          </a:p>
        </p:txBody>
      </p:sp>
    </p:spTree>
    <p:extLst>
      <p:ext uri="{BB962C8B-B14F-4D97-AF65-F5344CB8AC3E}">
        <p14:creationId xmlns:p14="http://schemas.microsoft.com/office/powerpoint/2010/main" val="36106437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10C47801-015E-B788-54F9-B0F28F441E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B929A14D-3E60-617B-4875-495D50E1D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7D2B5772-B853-2683-811E-104F93A15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73AF3476-6880-34A8-8BA2-4CE6484F74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82" y="160329"/>
            <a:ext cx="5353050" cy="6478728"/>
          </a:xfrm>
          <a:prstGeom prst="rect">
            <a:avLst/>
          </a:prstGeom>
        </p:spPr>
      </p:pic>
      <p:sp>
        <p:nvSpPr>
          <p:cNvPr id="10" name="Segnaposto testo 3">
            <a:extLst>
              <a:ext uri="{FF2B5EF4-FFF2-40B4-BE49-F238E27FC236}">
                <a16:creationId xmlns:a16="http://schemas.microsoft.com/office/drawing/2014/main" id="{FDD65D41-162D-32F3-BEDB-5436FD1F325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39389" y="518979"/>
            <a:ext cx="2633663" cy="679450"/>
          </a:xfrm>
        </p:spPr>
        <p:txBody>
          <a:bodyPr/>
          <a:lstStyle/>
          <a:p>
            <a:r>
              <a:rPr lang="it-IT" sz="2000" dirty="0"/>
              <a:t>Donna con il cappello (Olga), Parigi, Pompidou, 1935</a:t>
            </a:r>
          </a:p>
        </p:txBody>
      </p:sp>
    </p:spTree>
    <p:extLst>
      <p:ext uri="{BB962C8B-B14F-4D97-AF65-F5344CB8AC3E}">
        <p14:creationId xmlns:p14="http://schemas.microsoft.com/office/powerpoint/2010/main" val="18491500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20B88F5-0600-9139-AB29-3621F190E5F3}"/>
              </a:ext>
            </a:extLst>
          </p:cNvPr>
          <p:cNvSpPr txBox="1"/>
          <p:nvPr/>
        </p:nvSpPr>
        <p:spPr>
          <a:xfrm>
            <a:off x="2002055" y="136524"/>
            <a:ext cx="5178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Atelier in California, Parigi, Museo Picasso, 1955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D094ED51-7759-9026-7578-0AF017D29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00" r="19433"/>
          <a:stretch/>
        </p:blipFill>
        <p:spPr>
          <a:xfrm>
            <a:off x="593995" y="856648"/>
            <a:ext cx="7454457" cy="586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1875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42471B20-7CF9-9C38-FAF6-A7E33ED12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8248" y="118085"/>
            <a:ext cx="4775752" cy="3784784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FEA292E-FA2C-1DA6-A70C-12CCDF8E8C47}"/>
              </a:ext>
            </a:extLst>
          </p:cNvPr>
          <p:cNvSpPr txBox="1"/>
          <p:nvPr/>
        </p:nvSpPr>
        <p:spPr>
          <a:xfrm>
            <a:off x="394636" y="5823284"/>
            <a:ext cx="2733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Uomo con cappello e gelato, Parigi, Museo Picasso, 1938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9F5ACC2-8ACA-AB66-25A6-BDCE76F2C54F}"/>
              </a:ext>
            </a:extLst>
          </p:cNvPr>
          <p:cNvSpPr txBox="1"/>
          <p:nvPr/>
        </p:nvSpPr>
        <p:spPr>
          <a:xfrm>
            <a:off x="4783756" y="4283242"/>
            <a:ext cx="3195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Madre e bambini che giocano, Parigi, Museo Picasso, 1951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5FFDD916-42DA-8F9F-3CF5-52C3B5FE3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98" y="0"/>
            <a:ext cx="432435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4047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7D9BBCE2-65DC-3B92-1347-02EE11ECF1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728662"/>
            <a:ext cx="6667500" cy="5400676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2AA9262-0671-7714-9468-E60A5A4F09FB}"/>
              </a:ext>
            </a:extLst>
          </p:cNvPr>
          <p:cNvSpPr txBox="1"/>
          <p:nvPr/>
        </p:nvSpPr>
        <p:spPr>
          <a:xfrm>
            <a:off x="1609725" y="276225"/>
            <a:ext cx="6505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Gatto che afferra un uccello, Parigi, Museo Picasso, 1939</a:t>
            </a:r>
          </a:p>
        </p:txBody>
      </p:sp>
    </p:spTree>
    <p:extLst>
      <p:ext uri="{BB962C8B-B14F-4D97-AF65-F5344CB8AC3E}">
        <p14:creationId xmlns:p14="http://schemas.microsoft.com/office/powerpoint/2010/main" val="20010296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24EB48DA-59DA-EE84-6C31-CD1F2688EB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5FB4EFE0-B11E-AB86-AE6D-2F174F3154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49321" y="179681"/>
            <a:ext cx="2633663" cy="679450"/>
          </a:xfrm>
        </p:spPr>
        <p:txBody>
          <a:bodyPr/>
          <a:lstStyle/>
          <a:p>
            <a:r>
              <a:rPr lang="it-IT" sz="2000" dirty="0"/>
              <a:t>Paulo che disegna, collezione privata 1923</a:t>
            </a:r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7F5D289B-3679-5C56-1681-5C44A8691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A377E9FE-7B43-0274-5334-D2A38A55DA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354" y="-7240"/>
            <a:ext cx="5098640" cy="6815015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ECB3EF5-8C80-EE5F-4656-85BAEF501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9917" y="1732548"/>
            <a:ext cx="3414083" cy="2882766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05A60B3-A011-B3BF-4A61-DC851E33628C}"/>
              </a:ext>
            </a:extLst>
          </p:cNvPr>
          <p:cNvSpPr txBox="1"/>
          <p:nvPr/>
        </p:nvSpPr>
        <p:spPr>
          <a:xfrm>
            <a:off x="6025415" y="4841507"/>
            <a:ext cx="2877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Pablo Picasso con il figlio Claude che disegna</a:t>
            </a:r>
          </a:p>
        </p:txBody>
      </p:sp>
    </p:spTree>
    <p:extLst>
      <p:ext uri="{BB962C8B-B14F-4D97-AF65-F5344CB8AC3E}">
        <p14:creationId xmlns:p14="http://schemas.microsoft.com/office/powerpoint/2010/main" val="2571807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5D1179A0-AF94-AF2B-24B1-995A9C053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625" y="1182529"/>
            <a:ext cx="7419975" cy="4971383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6435CBC-A94C-B94D-977D-2F707F474708}"/>
              </a:ext>
            </a:extLst>
          </p:cNvPr>
          <p:cNvSpPr txBox="1"/>
          <p:nvPr/>
        </p:nvSpPr>
        <p:spPr>
          <a:xfrm>
            <a:off x="1943100" y="247650"/>
            <a:ext cx="6391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Il pittore e il bambino, Parigi, </a:t>
            </a:r>
            <a:r>
              <a:rPr lang="it-IT">
                <a:solidFill>
                  <a:schemeClr val="bg1"/>
                </a:solidFill>
              </a:rPr>
              <a:t>Museo Picasso, 1969</a:t>
            </a:r>
          </a:p>
        </p:txBody>
      </p:sp>
    </p:spTree>
    <p:extLst>
      <p:ext uri="{BB962C8B-B14F-4D97-AF65-F5344CB8AC3E}">
        <p14:creationId xmlns:p14="http://schemas.microsoft.com/office/powerpoint/2010/main" val="14406825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87AB8B21-53B8-4C13-2457-7636490B53E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3919E695-4A1D-7656-068E-72401F422EA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195887" y="179681"/>
            <a:ext cx="2633663" cy="679450"/>
          </a:xfrm>
        </p:spPr>
        <p:txBody>
          <a:bodyPr/>
          <a:lstStyle/>
          <a:p>
            <a:r>
              <a:rPr lang="it-IT" dirty="0"/>
              <a:t>L’abbraccio, Parigi, Museo Picasso, 1954</a:t>
            </a:r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FFCE835F-DDC7-23C6-9354-70FB4C441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94814160-DDA1-6D04-CA3A-A5607DECB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1B301E9F-9D4F-23D7-7CAA-243CE650D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6241"/>
            <a:ext cx="5161360" cy="685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10666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F424D8B-68E9-83ED-0DBB-46D9EBD5E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31" y="166554"/>
            <a:ext cx="4201239" cy="991485"/>
          </a:xfrm>
        </p:spPr>
        <p:txBody>
          <a:bodyPr/>
          <a:lstStyle/>
          <a:p>
            <a:r>
              <a:rPr lang="it-IT" dirty="0"/>
              <a:t>Paul Klee</a:t>
            </a:r>
            <a:br>
              <a:rPr lang="it-IT" dirty="0"/>
            </a:br>
            <a:r>
              <a:rPr lang="it-IT" dirty="0"/>
              <a:t>(Svizzera 1879-1940)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27E95099-4E51-EEF3-A3CD-E98151879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656" y="1671328"/>
            <a:ext cx="3514508" cy="4857750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54C262B6-1DD5-AC1C-FEDB-4448EE9148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187" y="0"/>
            <a:ext cx="3840813" cy="608433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93125456-4CA6-0C33-92CA-FA81545CE49B}"/>
              </a:ext>
            </a:extLst>
          </p:cNvPr>
          <p:cNvSpPr txBox="1"/>
          <p:nvPr/>
        </p:nvSpPr>
        <p:spPr>
          <a:xfrm>
            <a:off x="5762626" y="6229350"/>
            <a:ext cx="3257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Bob, collezione privata, 1920</a:t>
            </a:r>
          </a:p>
        </p:txBody>
      </p:sp>
    </p:spTree>
    <p:extLst>
      <p:ext uri="{BB962C8B-B14F-4D97-AF65-F5344CB8AC3E}">
        <p14:creationId xmlns:p14="http://schemas.microsoft.com/office/powerpoint/2010/main" val="17529160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1F25853B-F230-C4F4-E6B6-94F45C41D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47" y="1344055"/>
            <a:ext cx="4167739" cy="4610272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38B05FA0-7715-85F2-EFF4-CD0126386928}"/>
              </a:ext>
            </a:extLst>
          </p:cNvPr>
          <p:cNvSpPr txBox="1"/>
          <p:nvPr/>
        </p:nvSpPr>
        <p:spPr>
          <a:xfrm>
            <a:off x="288758" y="308008"/>
            <a:ext cx="3474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Senecio, Basilea, </a:t>
            </a:r>
            <a:r>
              <a:rPr lang="it-IT" dirty="0" err="1">
                <a:solidFill>
                  <a:schemeClr val="bg1"/>
                </a:solidFill>
              </a:rPr>
              <a:t>Kunstmuseum</a:t>
            </a:r>
            <a:r>
              <a:rPr lang="it-IT" dirty="0">
                <a:solidFill>
                  <a:schemeClr val="bg1"/>
                </a:solidFill>
              </a:rPr>
              <a:t>, 1922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88CC3E5D-F7EF-4581-B0E4-9DEF6EB79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6526" y="2009939"/>
            <a:ext cx="4573827" cy="3278505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EF6D2C67-97B7-CB7B-538F-A64639CF10C2}"/>
              </a:ext>
            </a:extLst>
          </p:cNvPr>
          <p:cNvSpPr txBox="1"/>
          <p:nvPr/>
        </p:nvSpPr>
        <p:spPr>
          <a:xfrm>
            <a:off x="5650029" y="423512"/>
            <a:ext cx="2310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Il Pastore Kohl, </a:t>
            </a:r>
            <a:r>
              <a:rPr lang="it-IT" dirty="0" err="1">
                <a:solidFill>
                  <a:schemeClr val="bg1"/>
                </a:solidFill>
              </a:rPr>
              <a:t>Zentrum</a:t>
            </a:r>
            <a:r>
              <a:rPr lang="it-IT" dirty="0">
                <a:solidFill>
                  <a:schemeClr val="bg1"/>
                </a:solidFill>
              </a:rPr>
              <a:t> Paul Klee, Berna, 1932</a:t>
            </a:r>
          </a:p>
        </p:txBody>
      </p:sp>
    </p:spTree>
    <p:extLst>
      <p:ext uri="{BB962C8B-B14F-4D97-AF65-F5344CB8AC3E}">
        <p14:creationId xmlns:p14="http://schemas.microsoft.com/office/powerpoint/2010/main" val="101798031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asellaDiTesto 9">
            <a:extLst>
              <a:ext uri="{FF2B5EF4-FFF2-40B4-BE49-F238E27FC236}">
                <a16:creationId xmlns:a16="http://schemas.microsoft.com/office/drawing/2014/main" id="{1DB795AE-23F1-773A-CFBA-3DF438D076D7}"/>
              </a:ext>
            </a:extLst>
          </p:cNvPr>
          <p:cNvSpPr txBox="1"/>
          <p:nvPr/>
        </p:nvSpPr>
        <p:spPr>
          <a:xfrm>
            <a:off x="666750" y="501134"/>
            <a:ext cx="309562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Portrait of Frau P. in the South, Venezia, Guggenheim 1924</a:t>
            </a:r>
            <a:endParaRPr lang="it-IT" dirty="0">
              <a:solidFill>
                <a:schemeClr val="bg1"/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4932455B-DFD6-A531-0961-77A475AE3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6225" y="0"/>
            <a:ext cx="50577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514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AC857B9F-C1E9-65BF-8E9C-69B1AC2DD2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0751"/>
            <a:ext cx="9144000" cy="5744197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B2DABDB-E9BA-1404-D98F-A878A6AB94B7}"/>
              </a:ext>
            </a:extLst>
          </p:cNvPr>
          <p:cNvSpPr txBox="1"/>
          <p:nvPr/>
        </p:nvSpPr>
        <p:spPr>
          <a:xfrm>
            <a:off x="2624137" y="384297"/>
            <a:ext cx="3895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L’arrivo del circo, </a:t>
            </a:r>
            <a:r>
              <a:rPr lang="it-IT" dirty="0" err="1">
                <a:solidFill>
                  <a:schemeClr val="bg1"/>
                </a:solidFill>
              </a:rPr>
              <a:t>Washinghton</a:t>
            </a:r>
            <a:r>
              <a:rPr lang="it-IT" dirty="0">
                <a:solidFill>
                  <a:schemeClr val="bg1"/>
                </a:solidFill>
              </a:rPr>
              <a:t> 1926</a:t>
            </a:r>
          </a:p>
        </p:txBody>
      </p:sp>
    </p:spTree>
    <p:extLst>
      <p:ext uri="{BB962C8B-B14F-4D97-AF65-F5344CB8AC3E}">
        <p14:creationId xmlns:p14="http://schemas.microsoft.com/office/powerpoint/2010/main" val="264460002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>
            <a:extLst>
              <a:ext uri="{FF2B5EF4-FFF2-40B4-BE49-F238E27FC236}">
                <a16:creationId xmlns:a16="http://schemas.microsoft.com/office/drawing/2014/main" id="{A25DEEBA-DBC4-519E-4EEA-1FF90059C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3" y="1847549"/>
            <a:ext cx="3829351" cy="3829351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E4A2617-50CD-6D6A-93A7-64E262607DB5}"/>
              </a:ext>
            </a:extLst>
          </p:cNvPr>
          <p:cNvSpPr txBox="1"/>
          <p:nvPr/>
        </p:nvSpPr>
        <p:spPr>
          <a:xfrm>
            <a:off x="426318" y="129512"/>
            <a:ext cx="41388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bg1"/>
                </a:solidFill>
              </a:rPr>
              <a:t>Joan Mirò</a:t>
            </a:r>
          </a:p>
          <a:p>
            <a:r>
              <a:rPr lang="it-IT" sz="2800" dirty="0">
                <a:solidFill>
                  <a:schemeClr val="bg1"/>
                </a:solidFill>
              </a:rPr>
              <a:t>(Spagna 1893-1983)</a:t>
            </a:r>
            <a:endParaRPr lang="it-IT" sz="2000" dirty="0">
              <a:solidFill>
                <a:schemeClr val="bg1"/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258BBD65-513F-0367-7436-0A9FF91D6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3876" y="1178024"/>
            <a:ext cx="4000101" cy="5333467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3CCB2594-C97E-9717-44C7-BEFC8CFB46F8}"/>
              </a:ext>
            </a:extLst>
          </p:cNvPr>
          <p:cNvSpPr txBox="1"/>
          <p:nvPr/>
        </p:nvSpPr>
        <p:spPr>
          <a:xfrm>
            <a:off x="5601903" y="346509"/>
            <a:ext cx="2589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Donna sulla via, 1973</a:t>
            </a:r>
          </a:p>
        </p:txBody>
      </p:sp>
    </p:spTree>
    <p:extLst>
      <p:ext uri="{BB962C8B-B14F-4D97-AF65-F5344CB8AC3E}">
        <p14:creationId xmlns:p14="http://schemas.microsoft.com/office/powerpoint/2010/main" val="22777786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A5CDBB5-C37D-C1FF-EE66-D191DA4F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DDBBA8E8-8F9E-2170-C44C-25D0BC911A7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70A2CA81-1D4F-4DCF-C394-33C6C033E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C3C9EBED-08DE-EA96-EB38-11921FE2B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A93946DD-F114-A7BA-02D1-41C0F8C73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39" y="754331"/>
            <a:ext cx="7710487" cy="5967145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4BC1B95B-E20C-60E5-F498-D6B3B48ED0E2}"/>
              </a:ext>
            </a:extLst>
          </p:cNvPr>
          <p:cNvSpPr txBox="1"/>
          <p:nvPr/>
        </p:nvSpPr>
        <p:spPr>
          <a:xfrm>
            <a:off x="2435192" y="137947"/>
            <a:ext cx="47067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0" i="0" dirty="0">
                <a:solidFill>
                  <a:schemeClr val="bg1"/>
                </a:solidFill>
                <a:effectLst/>
                <a:latin typeface="+mj-lt"/>
              </a:rPr>
              <a:t>Ubu en </a:t>
            </a:r>
            <a:r>
              <a:rPr lang="it-IT" sz="2400" b="0" i="0" dirty="0" err="1">
                <a:solidFill>
                  <a:schemeClr val="bg1"/>
                </a:solidFill>
                <a:effectLst/>
                <a:latin typeface="+mj-lt"/>
              </a:rPr>
              <a:t>las</a:t>
            </a:r>
            <a:r>
              <a:rPr lang="it-IT" sz="2400" b="0" i="0" dirty="0">
                <a:solidFill>
                  <a:schemeClr val="bg1"/>
                </a:solidFill>
                <a:effectLst/>
                <a:latin typeface="+mj-lt"/>
              </a:rPr>
              <a:t> </a:t>
            </a:r>
            <a:r>
              <a:rPr lang="it-IT" sz="2400" b="0" i="0" dirty="0" err="1">
                <a:solidFill>
                  <a:schemeClr val="bg1"/>
                </a:solidFill>
                <a:effectLst/>
                <a:latin typeface="+mj-lt"/>
              </a:rPr>
              <a:t>Baleares</a:t>
            </a:r>
            <a:r>
              <a:rPr lang="it-IT" sz="2400" b="0" i="0" dirty="0">
                <a:solidFill>
                  <a:schemeClr val="bg1"/>
                </a:solidFill>
                <a:effectLst/>
                <a:latin typeface="+mj-lt"/>
              </a:rPr>
              <a:t> (serie), 1971</a:t>
            </a:r>
            <a:endParaRPr lang="it-IT" sz="2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120940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>
            <a:extLst>
              <a:ext uri="{FF2B5EF4-FFF2-40B4-BE49-F238E27FC236}">
                <a16:creationId xmlns:a16="http://schemas.microsoft.com/office/drawing/2014/main" id="{D5FDA499-48B5-5612-A838-5A57076CDF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399"/>
            <a:ext cx="5124451" cy="6832601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AB80B01-059D-89CA-9CEA-6A858824D2CA}"/>
              </a:ext>
            </a:extLst>
          </p:cNvPr>
          <p:cNvSpPr txBox="1"/>
          <p:nvPr/>
        </p:nvSpPr>
        <p:spPr>
          <a:xfrm>
            <a:off x="5823284" y="288758"/>
            <a:ext cx="2310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Senza titolo, 1978</a:t>
            </a:r>
          </a:p>
        </p:txBody>
      </p:sp>
    </p:spTree>
    <p:extLst>
      <p:ext uri="{BB962C8B-B14F-4D97-AF65-F5344CB8AC3E}">
        <p14:creationId xmlns:p14="http://schemas.microsoft.com/office/powerpoint/2010/main" val="403743832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F417CD0D-EE8D-CFCC-ED90-13E62F5838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F5230EBE-9D1F-ED28-7323-2A019C77A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FFBAB4A7-3A56-C6E3-80A5-D741961DD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F835DD7E-1947-9CB1-A8A8-27DAAF898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53</a:t>
            </a:fld>
            <a:endParaRPr lang="it-IT" noProof="0"/>
          </a:p>
        </p:txBody>
      </p:sp>
      <p:pic>
        <p:nvPicPr>
          <p:cNvPr id="10" name="Immagine 9" descr="Immagine che contiene piazza&#10;&#10;Descrizione generata automaticamente">
            <a:extLst>
              <a:ext uri="{FF2B5EF4-FFF2-40B4-BE49-F238E27FC236}">
                <a16:creationId xmlns:a16="http://schemas.microsoft.com/office/drawing/2014/main" id="{EE95516B-8B2C-9A84-0D62-6A3E57D26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12" y="0"/>
            <a:ext cx="6692081" cy="6858000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BC9E40B3-5696-2AE9-FF1D-B9BDA0271A4C}"/>
              </a:ext>
            </a:extLst>
          </p:cNvPr>
          <p:cNvSpPr txBox="1"/>
          <p:nvPr/>
        </p:nvSpPr>
        <p:spPr>
          <a:xfrm>
            <a:off x="6926893" y="519406"/>
            <a:ext cx="18037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>
                <a:solidFill>
                  <a:schemeClr val="bg1"/>
                </a:solidFill>
              </a:rPr>
              <a:t>Mirò visto con gli occhi dei bambini</a:t>
            </a:r>
          </a:p>
        </p:txBody>
      </p:sp>
    </p:spTree>
    <p:extLst>
      <p:ext uri="{BB962C8B-B14F-4D97-AF65-F5344CB8AC3E}">
        <p14:creationId xmlns:p14="http://schemas.microsoft.com/office/powerpoint/2010/main" val="206622778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99C6071-A923-7F20-EFFF-A400EF11F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D6400ED7-EC33-EBD0-2C71-BEA4443EAA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790EDAC-43BC-2533-F570-569A928E86C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5AE48577-C831-B814-9668-36C59294569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EBEC82E2-BD4E-E581-4EF0-DB05AA8FB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A6DBA318-6A00-BC98-012A-B1A5B3FC4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9A155A7F-3DC7-77BB-8760-D7617827B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54</a:t>
            </a:fld>
            <a:endParaRPr lang="it-IT" noProof="0"/>
          </a:p>
        </p:txBody>
      </p:sp>
      <p:pic>
        <p:nvPicPr>
          <p:cNvPr id="10" name="Immagine 9" descr="Immagine che contiene testo&#10;&#10;Descrizione generata automaticamente">
            <a:extLst>
              <a:ext uri="{FF2B5EF4-FFF2-40B4-BE49-F238E27FC236}">
                <a16:creationId xmlns:a16="http://schemas.microsoft.com/office/drawing/2014/main" id="{DCE057E7-C03B-4899-C1A5-9ED45B236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329"/>
            <a:ext cx="9144000" cy="625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9345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E0DCD38D-3B5C-880B-A313-5F8D25324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pic>
        <p:nvPicPr>
          <p:cNvPr id="10" name="Immagine 9" descr="Immagine che contiene testo&#10;&#10;Descrizione generata automaticamente">
            <a:extLst>
              <a:ext uri="{FF2B5EF4-FFF2-40B4-BE49-F238E27FC236}">
                <a16:creationId xmlns:a16="http://schemas.microsoft.com/office/drawing/2014/main" id="{C8617465-5BA4-B5D3-48D2-E70E0C782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046" y="0"/>
            <a:ext cx="52099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6395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67A4130-7668-3AFB-FF3F-41C7761EF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851EF43E-A35B-BAC7-8A61-11C653EA6EC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1057A158-EDC9-F258-919B-1BD690F1DE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33141647-49B8-56F2-0F5E-71076D7B2A7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data 5">
            <a:extLst>
              <a:ext uri="{FF2B5EF4-FFF2-40B4-BE49-F238E27FC236}">
                <a16:creationId xmlns:a16="http://schemas.microsoft.com/office/drawing/2014/main" id="{9C8754B4-4D02-EC41-9793-99B6C62AF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D98D9C6-FEAC-4B0F-8702-E1174C3C5F95}" type="datetime1">
              <a:rPr lang="it-IT" noProof="0" smtClean="0"/>
              <a:t>20/03/2024</a:t>
            </a:fld>
            <a:endParaRPr lang="it-IT" noProof="0"/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EDBD1CE7-92C9-CA43-787A-7286E2546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it-IT" noProof="0"/>
              <a:t>TITOLO PRESENTAZIONE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1D8214F5-C419-290A-C343-051BC43AE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it-IT" noProof="0" smtClean="0"/>
              <a:pPr rtl="0"/>
              <a:t>56</a:t>
            </a:fld>
            <a:endParaRPr lang="it-IT" noProof="0"/>
          </a:p>
        </p:txBody>
      </p:sp>
      <p:pic>
        <p:nvPicPr>
          <p:cNvPr id="10" name="Immagine 9" descr="Immagine che contiene testo, colorato&#10;&#10;Descrizione generata automaticamente">
            <a:extLst>
              <a:ext uri="{FF2B5EF4-FFF2-40B4-BE49-F238E27FC236}">
                <a16:creationId xmlns:a16="http://schemas.microsoft.com/office/drawing/2014/main" id="{722F82C8-56A1-5B01-8BA0-A54171985A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933"/>
            <a:ext cx="9144000" cy="667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21763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F16ED13-0A51-BA1A-D43F-60C062C3F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24FEA2F3-3FE3-4957-78F5-8B24F54803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1926AA4D-3F6F-1CAD-40C5-C9CF5D0490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4835FFB5-D688-AD9F-9554-9EE676D4684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10" name="Immagine 9" descr="Immagine che contiene testo, coperto, graffiti&#10;&#10;Descrizione generata automaticamente">
            <a:extLst>
              <a:ext uri="{FF2B5EF4-FFF2-40B4-BE49-F238E27FC236}">
                <a16:creationId xmlns:a16="http://schemas.microsoft.com/office/drawing/2014/main" id="{3D3D2627-9807-98A0-1DBB-27ADEAD17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4172"/>
            <a:ext cx="9144000" cy="546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85670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06D84BA-5D55-70CF-AF71-BDAB50B8C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59" y="365124"/>
            <a:ext cx="3754102" cy="914483"/>
          </a:xfrm>
        </p:spPr>
        <p:txBody>
          <a:bodyPr/>
          <a:lstStyle/>
          <a:p>
            <a:r>
              <a:rPr lang="it-IT" dirty="0"/>
              <a:t>Keith Haring</a:t>
            </a:r>
            <a:br>
              <a:rPr lang="it-IT" dirty="0"/>
            </a:br>
            <a:r>
              <a:rPr lang="it-IT" dirty="0"/>
              <a:t>(USA 1958-1990)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CECE3FB7-E753-C4AC-4FFC-11B24DB9F6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13" t="3228" r="7123"/>
          <a:stretch/>
        </p:blipFill>
        <p:spPr>
          <a:xfrm>
            <a:off x="0" y="1614249"/>
            <a:ext cx="3696102" cy="5243751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8A82E226-D474-EBC9-DC13-A43033B210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4090" y="27965"/>
            <a:ext cx="3179394" cy="3179394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344916D-002A-0AD5-D710-EB7C170CCF10}"/>
              </a:ext>
            </a:extLst>
          </p:cNvPr>
          <p:cNvSpPr txBox="1"/>
          <p:nvPr/>
        </p:nvSpPr>
        <p:spPr>
          <a:xfrm>
            <a:off x="7777213" y="593765"/>
            <a:ext cx="9047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Senza titolo, 1982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44A30E5E-F56A-3AB8-C790-408F46C251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4090" y="3303220"/>
            <a:ext cx="2787416" cy="3526815"/>
          </a:xfrm>
          <a:prstGeom prst="rect">
            <a:avLst/>
          </a:prstGeom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6865F58-52FD-1AD0-A0AE-8945B876D0CA}"/>
              </a:ext>
            </a:extLst>
          </p:cNvPr>
          <p:cNvSpPr txBox="1"/>
          <p:nvPr/>
        </p:nvSpPr>
        <p:spPr>
          <a:xfrm>
            <a:off x="7324826" y="3312794"/>
            <a:ext cx="9047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Senza titolo, 1985</a:t>
            </a:r>
          </a:p>
        </p:txBody>
      </p:sp>
    </p:spTree>
    <p:extLst>
      <p:ext uri="{BB962C8B-B14F-4D97-AF65-F5344CB8AC3E}">
        <p14:creationId xmlns:p14="http://schemas.microsoft.com/office/powerpoint/2010/main" val="42009490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5F0AE39-7EFB-5FF2-837D-1CA0414F5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847444D3-C851-2794-9003-7BACDCFE262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7D770E91-5DDF-4DA8-CF96-E79E8BD7F0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2B45E7C1-8A7E-05BC-4A93-4DC71B07B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2226"/>
            <a:ext cx="9144000" cy="5193548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27532F1-78B6-E0C6-1846-1BD05A961080}"/>
              </a:ext>
            </a:extLst>
          </p:cNvPr>
          <p:cNvSpPr txBox="1"/>
          <p:nvPr/>
        </p:nvSpPr>
        <p:spPr>
          <a:xfrm>
            <a:off x="3320716" y="153361"/>
            <a:ext cx="4042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 err="1">
                <a:solidFill>
                  <a:schemeClr val="bg1"/>
                </a:solidFill>
              </a:rPr>
              <a:t>Retrospect</a:t>
            </a:r>
            <a:r>
              <a:rPr lang="it-IT" sz="3200" dirty="0">
                <a:solidFill>
                  <a:schemeClr val="bg1"/>
                </a:solidFill>
              </a:rPr>
              <a:t>, 1989</a:t>
            </a:r>
          </a:p>
        </p:txBody>
      </p:sp>
    </p:spTree>
    <p:extLst>
      <p:ext uri="{BB962C8B-B14F-4D97-AF65-F5344CB8AC3E}">
        <p14:creationId xmlns:p14="http://schemas.microsoft.com/office/powerpoint/2010/main" val="363447307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74C1348-51BF-39ED-0124-F9DE38CC4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49467297-063A-B155-8110-40CE4D8398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670F355D-BBF8-72F2-9C2D-9896BDF4969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45895034-3301-BEED-28A6-FCBA35AF2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0778"/>
            <a:ext cx="9144000" cy="5136444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7B75F7D8-D403-F906-F10B-72C562674550}"/>
              </a:ext>
            </a:extLst>
          </p:cNvPr>
          <p:cNvSpPr txBox="1"/>
          <p:nvPr/>
        </p:nvSpPr>
        <p:spPr>
          <a:xfrm>
            <a:off x="2358189" y="264332"/>
            <a:ext cx="45912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 err="1">
                <a:solidFill>
                  <a:schemeClr val="bg1"/>
                </a:solidFill>
              </a:rPr>
              <a:t>We</a:t>
            </a:r>
            <a:r>
              <a:rPr lang="it-IT" sz="2000" dirty="0">
                <a:solidFill>
                  <a:schemeClr val="bg1"/>
                </a:solidFill>
              </a:rPr>
              <a:t> are the Youth, Philadelphia, 1987</a:t>
            </a:r>
          </a:p>
        </p:txBody>
      </p:sp>
    </p:spTree>
    <p:extLst>
      <p:ext uri="{BB962C8B-B14F-4D97-AF65-F5344CB8AC3E}">
        <p14:creationId xmlns:p14="http://schemas.microsoft.com/office/powerpoint/2010/main" val="139938185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D30848D-7097-EE6D-B4CA-8336F762E4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it-IT" b="1" dirty="0"/>
              <a:t>Il Primitivismo di Gauguin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1FA27173-2BE9-5C49-76B2-B208207024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1833496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climieviaggi.it/Immagini/Mappe/Bretagna-mapp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5157192" cy="5157192"/>
          </a:xfrm>
          <a:prstGeom prst="rect">
            <a:avLst/>
          </a:prstGeom>
          <a:noFill/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296DF1E2-F5FD-A164-5526-9BE4D1044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4436" y="1120878"/>
            <a:ext cx="3909565" cy="4616245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s://66.media.tumblr.com/3f5c046635e13127a865f4a5da0ca431/tumblr_mj6pe3kSNp1r4nsvao1_12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6157" y="857250"/>
            <a:ext cx="6542532" cy="5143500"/>
          </a:xfrm>
          <a:prstGeom prst="rect">
            <a:avLst/>
          </a:prstGeom>
          <a:noFill/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0880DA3F-73F4-4AC4-B38F-47503072ED84}"/>
              </a:ext>
            </a:extLst>
          </p:cNvPr>
          <p:cNvSpPr/>
          <p:nvPr/>
        </p:nvSpPr>
        <p:spPr>
          <a:xfrm>
            <a:off x="1" y="3290500"/>
            <a:ext cx="232615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350" dirty="0">
                <a:latin typeface="Book Antiqua" panose="02040602050305030304" pitchFamily="18" charset="0"/>
              </a:rPr>
              <a:t>Paul Gauguin, </a:t>
            </a:r>
            <a:r>
              <a:rPr lang="en-US" sz="1350" i="1" dirty="0">
                <a:latin typeface="Book Antiqua" panose="02040602050305030304" pitchFamily="18" charset="0"/>
              </a:rPr>
              <a:t>La </a:t>
            </a:r>
            <a:r>
              <a:rPr lang="en-US" sz="1350" i="1" dirty="0" err="1">
                <a:latin typeface="Book Antiqua" panose="02040602050305030304" pitchFamily="18" charset="0"/>
              </a:rPr>
              <a:t>visione</a:t>
            </a:r>
            <a:r>
              <a:rPr lang="en-US" sz="1350" i="1" dirty="0">
                <a:latin typeface="Book Antiqua" panose="02040602050305030304" pitchFamily="18" charset="0"/>
              </a:rPr>
              <a:t> dopo il </a:t>
            </a:r>
            <a:r>
              <a:rPr lang="en-US" sz="1350" i="1" dirty="0" err="1">
                <a:latin typeface="Book Antiqua" panose="02040602050305030304" pitchFamily="18" charset="0"/>
              </a:rPr>
              <a:t>Sermone</a:t>
            </a:r>
            <a:r>
              <a:rPr lang="en-US" sz="1350" dirty="0">
                <a:latin typeface="Book Antiqua" panose="02040602050305030304" pitchFamily="18" charset="0"/>
              </a:rPr>
              <a:t>, 1888, Edinburgh, National Gallery of Scotland </a:t>
            </a:r>
            <a:endParaRPr lang="it-IT" sz="1350" dirty="0">
              <a:latin typeface="Book Antiqua" panose="02040602050305030304" pitchFamily="18" charset="0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143001" y="695669"/>
            <a:ext cx="6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it-IT" sz="750" dirty="0">
              <a:solidFill>
                <a:srgbClr val="67676C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it-IT" sz="135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ttangolo 2"/>
          <p:cNvSpPr/>
          <p:nvPr/>
        </p:nvSpPr>
        <p:spPr>
          <a:xfrm>
            <a:off x="1143000" y="2093846"/>
            <a:ext cx="2942946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 fontAlgn="base">
              <a:spcBef>
                <a:spcPct val="0"/>
              </a:spcBef>
              <a:spcAft>
                <a:spcPct val="0"/>
              </a:spcAft>
            </a:pPr>
            <a:r>
              <a:rPr lang="it-IT" sz="2100" dirty="0" err="1">
                <a:latin typeface="Book Antiqua" pitchFamily="18" charset="0"/>
                <a:cs typeface="Arial" pitchFamily="34" charset="0"/>
              </a:rPr>
              <a:t>Hiroshige</a:t>
            </a:r>
            <a:r>
              <a:rPr lang="it-IT" sz="2100" dirty="0">
                <a:latin typeface="Book Antiqua" pitchFamily="18" charset="0"/>
                <a:cs typeface="Arial" pitchFamily="34" charset="0"/>
              </a:rPr>
              <a:t> (1797-1858)</a:t>
            </a:r>
          </a:p>
          <a:p>
            <a:pPr lvl="0" algn="r" fontAlgn="base">
              <a:spcBef>
                <a:spcPct val="0"/>
              </a:spcBef>
              <a:spcAft>
                <a:spcPct val="0"/>
              </a:spcAft>
            </a:pPr>
            <a:r>
              <a:rPr lang="it-IT" sz="2100" i="1" dirty="0">
                <a:latin typeface="Book Antiqua" pitchFamily="18" charset="0"/>
                <a:cs typeface="Arial" pitchFamily="34" charset="0"/>
              </a:rPr>
              <a:t>Giardino di prugni a </a:t>
            </a:r>
            <a:r>
              <a:rPr lang="it-IT" sz="2100" i="1" dirty="0" err="1">
                <a:latin typeface="Book Antiqua" pitchFamily="18" charset="0"/>
                <a:cs typeface="Arial" pitchFamily="34" charset="0"/>
              </a:rPr>
              <a:t>Kameido</a:t>
            </a:r>
            <a:r>
              <a:rPr lang="it-IT" sz="2100" dirty="0">
                <a:latin typeface="Book Antiqua" pitchFamily="18" charset="0"/>
                <a:cs typeface="Arial" pitchFamily="34" charset="0"/>
              </a:rPr>
              <a:t>, 1857</a:t>
            </a:r>
          </a:p>
        </p:txBody>
      </p:sp>
      <p:pic>
        <p:nvPicPr>
          <p:cNvPr id="4" name="Immagine 3" descr="2015-08-03_12.51.42_s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85946" y="857250"/>
            <a:ext cx="3468308" cy="5143500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Paul_Gauguin_Calvario_breton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23360" y="857250"/>
            <a:ext cx="3977640" cy="5143500"/>
          </a:xfrm>
          <a:prstGeom prst="rect">
            <a:avLst/>
          </a:prstGeom>
        </p:spPr>
      </p:pic>
      <p:sp>
        <p:nvSpPr>
          <p:cNvPr id="3" name="Rettangolo 2"/>
          <p:cNvSpPr/>
          <p:nvPr/>
        </p:nvSpPr>
        <p:spPr>
          <a:xfrm>
            <a:off x="1143000" y="2978877"/>
            <a:ext cx="28889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fr-FR" i="1" dirty="0" err="1">
                <a:latin typeface="Book Antiqua" pitchFamily="18" charset="0"/>
              </a:rPr>
              <a:t>Calvario</a:t>
            </a:r>
            <a:r>
              <a:rPr lang="fr-FR" i="1" dirty="0">
                <a:latin typeface="Book Antiqua" pitchFamily="18" charset="0"/>
              </a:rPr>
              <a:t> </a:t>
            </a:r>
            <a:r>
              <a:rPr lang="fr-FR" i="1" dirty="0" err="1">
                <a:latin typeface="Book Antiqua" pitchFamily="18" charset="0"/>
              </a:rPr>
              <a:t>bretone</a:t>
            </a:r>
            <a:r>
              <a:rPr lang="fr-FR" i="1" dirty="0">
                <a:latin typeface="Book Antiqua" pitchFamily="18" charset="0"/>
              </a:rPr>
              <a:t> (Cristo verde</a:t>
            </a:r>
            <a:r>
              <a:rPr lang="fr-FR" dirty="0">
                <a:latin typeface="Book Antiqua" pitchFamily="18" charset="0"/>
              </a:rPr>
              <a:t>, 1889, Bruxelles, Musées royaux des Beaux-Arts de Belgique</a:t>
            </a:r>
            <a:endParaRPr lang="en-US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7calvaires.fr/images/image-utile/calvaires-bretagn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3731" y="998730"/>
            <a:ext cx="6847270" cy="4894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i1.trekearth.com/photos/120707/le_calvaire_de_la_gran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944724"/>
            <a:ext cx="6858000" cy="4633784"/>
          </a:xfrm>
          <a:prstGeom prst="rect">
            <a:avLst/>
          </a:prstGeom>
          <a:noFill/>
        </p:spPr>
      </p:pic>
      <p:sp>
        <p:nvSpPr>
          <p:cNvPr id="3" name="Rettangolo 2"/>
          <p:cNvSpPr/>
          <p:nvPr/>
        </p:nvSpPr>
        <p:spPr>
          <a:xfrm>
            <a:off x="1143000" y="5589240"/>
            <a:ext cx="685800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fr-FR" sz="2100" b="1" dirty="0"/>
              <a:t>Le calvaire de la Grange - </a:t>
            </a:r>
            <a:r>
              <a:rPr lang="fr-FR" sz="2100" b="1" dirty="0" err="1"/>
              <a:t>Doelan</a:t>
            </a:r>
            <a:r>
              <a:rPr lang="fr-FR" sz="2100" b="1" dirty="0"/>
              <a:t>, Bretagne</a:t>
            </a:r>
            <a:endParaRPr lang="it-IT" sz="2100" b="1" dirty="0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ekladata.com/gxSnYtrqr2YudPk9Ikt0Jr6hus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857250"/>
            <a:ext cx="6858001" cy="5143500"/>
          </a:xfrm>
          <a:prstGeom prst="rect">
            <a:avLst/>
          </a:prstGeom>
          <a:noFill/>
        </p:spPr>
      </p:pic>
      <p:sp>
        <p:nvSpPr>
          <p:cNvPr id="3" name="Rettangolo 2"/>
          <p:cNvSpPr/>
          <p:nvPr/>
        </p:nvSpPr>
        <p:spPr>
          <a:xfrm>
            <a:off x="6354198" y="1322766"/>
            <a:ext cx="16741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b="1" dirty="0"/>
              <a:t>CALVAIRE, LANRIVAIN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photos.piganl.net/2009/bretagne_guimiliau/album/slides/11.%20detail%20du%20calvaire%20de%20guimilia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857250"/>
            <a:ext cx="6858000" cy="4569143"/>
          </a:xfrm>
          <a:prstGeom prst="rect">
            <a:avLst/>
          </a:prstGeom>
          <a:noFill/>
        </p:spPr>
      </p:pic>
      <p:sp>
        <p:nvSpPr>
          <p:cNvPr id="3" name="Rettangolo 2"/>
          <p:cNvSpPr/>
          <p:nvPr/>
        </p:nvSpPr>
        <p:spPr>
          <a:xfrm>
            <a:off x="1143001" y="5535235"/>
            <a:ext cx="685799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fr-FR" sz="2400" b="1" dirty="0" err="1"/>
              <a:t>Detail</a:t>
            </a:r>
            <a:r>
              <a:rPr lang="fr-FR" sz="2400" b="1" dirty="0"/>
              <a:t> du calvaire de </a:t>
            </a:r>
            <a:r>
              <a:rPr lang="fr-FR" sz="2400" b="1" dirty="0" err="1"/>
              <a:t>Guimiliau</a:t>
            </a:r>
            <a:endParaRPr lang="it-IT" sz="2400" b="1" dirty="0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icsrizzoli.it/michelangelo/sites/default/files/images/gauguin_pieta_cristo_ver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4900" y="857250"/>
            <a:ext cx="3976933" cy="5143500"/>
          </a:xfrm>
          <a:prstGeom prst="rect">
            <a:avLst/>
          </a:prstGeom>
          <a:noFill/>
        </p:spPr>
      </p:pic>
      <p:pic>
        <p:nvPicPr>
          <p:cNvPr id="4" name="Picture 2" descr="http://photos.piganl.net/2009/bretagne_guimiliau/album/slides/11.%20detail%20du%20calvaire%20de%20guimiliau.jpg"/>
          <p:cNvPicPr>
            <a:picLocks noChangeAspect="1" noChangeArrowheads="1"/>
          </p:cNvPicPr>
          <p:nvPr/>
        </p:nvPicPr>
        <p:blipFill>
          <a:blip r:embed="rId3" cstate="print"/>
          <a:srcRect l="4326" r="48425"/>
          <a:stretch>
            <a:fillRect/>
          </a:stretch>
        </p:blipFill>
        <p:spPr bwMode="auto">
          <a:xfrm>
            <a:off x="671051" y="857250"/>
            <a:ext cx="3647685" cy="514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icsrizzoli.it/michelangelo/sites/default/files/images/gauguin_pieta_cristo_verde.jpg"/>
          <p:cNvPicPr>
            <a:picLocks noChangeAspect="1" noChangeArrowheads="1"/>
          </p:cNvPicPr>
          <p:nvPr/>
        </p:nvPicPr>
        <p:blipFill>
          <a:blip r:embed="rId2" cstate="print"/>
          <a:srcRect l="44813" t="53150"/>
          <a:stretch>
            <a:fillRect/>
          </a:stretch>
        </p:blipFill>
        <p:spPr bwMode="auto">
          <a:xfrm>
            <a:off x="228600" y="857250"/>
            <a:ext cx="4684595" cy="5143500"/>
          </a:xfrm>
          <a:prstGeom prst="rect">
            <a:avLst/>
          </a:prstGeom>
          <a:noFill/>
        </p:spPr>
      </p:pic>
      <p:pic>
        <p:nvPicPr>
          <p:cNvPr id="4" name="Picture 2" descr="http://www.arteworld.it/wp-content/uploads/2015/04/La-Berceuse-Van-Gogh-analis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61936" y="857250"/>
            <a:ext cx="3982064" cy="514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cultura.biografieonline.it/wp-content/uploads/2015/09/La-belle-Angele-Gaugu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02391" y="857250"/>
            <a:ext cx="4023066" cy="5159582"/>
          </a:xfrm>
          <a:prstGeom prst="rect">
            <a:avLst/>
          </a:prstGeom>
          <a:noFill/>
        </p:spPr>
      </p:pic>
      <p:sp>
        <p:nvSpPr>
          <p:cNvPr id="3" name="Rettangolo 2"/>
          <p:cNvSpPr/>
          <p:nvPr/>
        </p:nvSpPr>
        <p:spPr>
          <a:xfrm>
            <a:off x="1" y="1104103"/>
            <a:ext cx="3302390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it-IT" sz="2700" i="1" dirty="0">
                <a:latin typeface="Book Antiqua" pitchFamily="18" charset="0"/>
              </a:rPr>
              <a:t>La bella </a:t>
            </a:r>
            <a:r>
              <a:rPr lang="it-IT" sz="2700" i="1" dirty="0" err="1">
                <a:latin typeface="Book Antiqua" pitchFamily="18" charset="0"/>
              </a:rPr>
              <a:t>Angèle</a:t>
            </a:r>
            <a:r>
              <a:rPr lang="it-IT" sz="2700" i="1" dirty="0">
                <a:latin typeface="Book Antiqua" pitchFamily="18" charset="0"/>
              </a:rPr>
              <a:t>, </a:t>
            </a:r>
            <a:r>
              <a:rPr lang="it-IT" sz="2700" dirty="0">
                <a:latin typeface="Book Antiqua" pitchFamily="18" charset="0"/>
              </a:rPr>
              <a:t>1889, Paris, Musée d’Orsay </a:t>
            </a:r>
            <a:endParaRPr lang="en-US" sz="2700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4.bp.blogspot.com/_HGgLI0BVLvM/TTNj7BhnscI/AAAAAAAAABs/mw_9QfCz3x0/s1600/Hiroshige+-+Fiori+e+piante+delle+quattro+stagioni%252C+18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7635" y="857251"/>
            <a:ext cx="6549926" cy="514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s://theaaaamagazine.files.wordpress.com/2015/06/plum_blossom_and_the_moon_katsushik_20399211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2365" y="857250"/>
            <a:ext cx="8229599" cy="514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cultura.biografieonline.it/wp-content/uploads/2015/09/La-belle-Angele-Gaugu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9802" y="857250"/>
            <a:ext cx="4023066" cy="51595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 descr="GRAVURE-XIXè-PAGAYEURS-DU-CONGO-COLONIES-EXPOSITION-UNIVERSEL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10464" y="2588692"/>
            <a:ext cx="4564626" cy="3412058"/>
          </a:xfrm>
          <a:prstGeom prst="rect">
            <a:avLst/>
          </a:prstGeom>
        </p:spPr>
      </p:pic>
      <p:pic>
        <p:nvPicPr>
          <p:cNvPr id="5" name="Immagine 4" descr="GRAVURE-XIXè-VILLAGE-LOANGO-2-GABON-COLONIES-EXPOSITI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857250"/>
            <a:ext cx="3186354" cy="2381799"/>
          </a:xfrm>
          <a:prstGeom prst="rect">
            <a:avLst/>
          </a:prstGeom>
        </p:spPr>
      </p:pic>
      <p:pic>
        <p:nvPicPr>
          <p:cNvPr id="6" name="Immagine 5" descr="s-l30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19157" y="2932806"/>
            <a:ext cx="2024843" cy="3067945"/>
          </a:xfrm>
          <a:prstGeom prst="rect">
            <a:avLst/>
          </a:prstGeom>
        </p:spPr>
      </p:pic>
      <p:sp>
        <p:nvSpPr>
          <p:cNvPr id="7" name="CasellaDiTesto 6"/>
          <p:cNvSpPr txBox="1"/>
          <p:nvPr/>
        </p:nvSpPr>
        <p:spPr>
          <a:xfrm>
            <a:off x="4572000" y="1106743"/>
            <a:ext cx="34290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latin typeface="Book Antiqua" pitchFamily="18" charset="0"/>
              </a:rPr>
              <a:t>Prints with reconstruction of traditional villages at the universal exposition in 1889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s://upload.wikimedia.org/wikipedia/commons/f/f6/Paul_Gauguin_0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5646" y="857250"/>
            <a:ext cx="6444086" cy="5143500"/>
          </a:xfrm>
          <a:prstGeom prst="rect">
            <a:avLst/>
          </a:prstGeom>
          <a:noFill/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4C8C6917-774D-669D-C74B-E4D61563FD97}"/>
              </a:ext>
            </a:extLst>
          </p:cNvPr>
          <p:cNvSpPr txBox="1"/>
          <p:nvPr/>
        </p:nvSpPr>
        <p:spPr>
          <a:xfrm>
            <a:off x="3058160" y="203200"/>
            <a:ext cx="226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Donne al mercato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66.media.tumblr.com/70c71445442b4048e23e394f144e910c/tumblr_oazd93HtXE1uij6yco1_12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57988"/>
            <a:ext cx="9144000" cy="47836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undoescondidoviaggi.it/mundoescondido-backoffice/immagini/52b09d0c8abbb1.61276983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4800" y="1120254"/>
            <a:ext cx="7380334" cy="5133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s://upload.wikimedia.org/wikipedia/commons/0/09/Paul_Gauguin-_Manao_tupapau_(The_Spirit_of_the_Dead_Keep_Watch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5548" y="857250"/>
            <a:ext cx="6518652" cy="5143500"/>
          </a:xfrm>
          <a:prstGeom prst="rect">
            <a:avLst/>
          </a:prstGeom>
          <a:noFill/>
        </p:spPr>
      </p:pic>
      <p:sp>
        <p:nvSpPr>
          <p:cNvPr id="2" name="Rettangolo 1">
            <a:extLst>
              <a:ext uri="{FF2B5EF4-FFF2-40B4-BE49-F238E27FC236}">
                <a16:creationId xmlns:a16="http://schemas.microsoft.com/office/drawing/2014/main" id="{439DD416-8F2C-487E-BB75-435ED0AF97BA}"/>
              </a:ext>
            </a:extLst>
          </p:cNvPr>
          <p:cNvSpPr/>
          <p:nvPr/>
        </p:nvSpPr>
        <p:spPr>
          <a:xfrm>
            <a:off x="1" y="1697671"/>
            <a:ext cx="23255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500" i="1" dirty="0">
                <a:latin typeface="Book Antiqua" panose="02040602050305030304" pitchFamily="18" charset="0"/>
              </a:rPr>
              <a:t>Lo spirito </a:t>
            </a:r>
            <a:r>
              <a:rPr lang="en-US" sz="1500" i="1" dirty="0" err="1">
                <a:latin typeface="Book Antiqua" panose="02040602050305030304" pitchFamily="18" charset="0"/>
              </a:rPr>
              <a:t>dei</a:t>
            </a:r>
            <a:r>
              <a:rPr lang="en-US" sz="1500" i="1" dirty="0">
                <a:latin typeface="Book Antiqua" panose="02040602050305030304" pitchFamily="18" charset="0"/>
              </a:rPr>
              <a:t> </a:t>
            </a:r>
            <a:r>
              <a:rPr lang="en-US" sz="1500" i="1" dirty="0" err="1">
                <a:latin typeface="Book Antiqua" panose="02040602050305030304" pitchFamily="18" charset="0"/>
              </a:rPr>
              <a:t>morti</a:t>
            </a:r>
            <a:r>
              <a:rPr lang="en-US" sz="1500" i="1" dirty="0">
                <a:latin typeface="Book Antiqua" panose="02040602050305030304" pitchFamily="18" charset="0"/>
              </a:rPr>
              <a:t> Veglia (Manao </a:t>
            </a:r>
            <a:r>
              <a:rPr lang="en-US" sz="1500" i="1" dirty="0" err="1">
                <a:latin typeface="Book Antiqua" panose="02040602050305030304" pitchFamily="18" charset="0"/>
              </a:rPr>
              <a:t>tupapau</a:t>
            </a:r>
            <a:r>
              <a:rPr lang="en-US" sz="1500" i="1" dirty="0">
                <a:latin typeface="Book Antiqua" panose="02040602050305030304" pitchFamily="18" charset="0"/>
              </a:rPr>
              <a:t>)</a:t>
            </a:r>
            <a:r>
              <a:rPr lang="en-US" sz="1500" dirty="0">
                <a:latin typeface="Book Antiqua" panose="02040602050305030304" pitchFamily="18" charset="0"/>
              </a:rPr>
              <a:t>, 1892,  </a:t>
            </a:r>
            <a:r>
              <a:rPr lang="it-IT" sz="1500" dirty="0">
                <a:latin typeface="Book Antiqua" panose="02040602050305030304" pitchFamily="18" charset="0"/>
              </a:rPr>
              <a:t>Albright-Knox Art Gallery, Buffalo</a:t>
            </a:r>
            <a:r>
              <a:rPr lang="en-US" sz="1500" dirty="0">
                <a:latin typeface="Book Antiqua" panose="02040602050305030304" pitchFamily="18" charset="0"/>
              </a:rPr>
              <a:t>.</a:t>
            </a:r>
            <a:r>
              <a:rPr lang="it-IT" sz="1500" dirty="0">
                <a:latin typeface="Book Antiqua" panose="02040602050305030304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s://upload.wikimedia.org/wikipedia/commons/9/9e/Edouard_Manet_-_Olympia_-_Google_Art_Project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0419" y="857250"/>
            <a:ext cx="7590374" cy="514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www.lineadombra.it/file_public/page_widget/1739/gauguin_497_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1941" y="857250"/>
            <a:ext cx="3603152" cy="5143500"/>
          </a:xfrm>
          <a:prstGeom prst="rect">
            <a:avLst/>
          </a:prstGeom>
          <a:noFill/>
        </p:spPr>
      </p:pic>
      <p:sp>
        <p:nvSpPr>
          <p:cNvPr id="3" name="CasellaDiTesto 2"/>
          <p:cNvSpPr txBox="1"/>
          <p:nvPr/>
        </p:nvSpPr>
        <p:spPr>
          <a:xfrm>
            <a:off x="569742" y="2024845"/>
            <a:ext cx="33340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100" i="1" dirty="0" err="1">
                <a:latin typeface="Book Antiqua" panose="02040602050305030304" pitchFamily="18" charset="0"/>
              </a:rPr>
              <a:t>Merahi</a:t>
            </a:r>
            <a:r>
              <a:rPr lang="en-US" sz="2100" i="1" dirty="0">
                <a:latin typeface="Book Antiqua" panose="02040602050305030304" pitchFamily="18" charset="0"/>
              </a:rPr>
              <a:t> </a:t>
            </a:r>
            <a:r>
              <a:rPr lang="en-US" sz="2100" i="1" dirty="0" err="1">
                <a:latin typeface="Book Antiqua" panose="02040602050305030304" pitchFamily="18" charset="0"/>
              </a:rPr>
              <a:t>metua</a:t>
            </a:r>
            <a:r>
              <a:rPr lang="en-US" sz="2100" i="1" dirty="0">
                <a:latin typeface="Book Antiqua" panose="02040602050305030304" pitchFamily="18" charset="0"/>
              </a:rPr>
              <a:t> no </a:t>
            </a:r>
            <a:r>
              <a:rPr lang="en-US" sz="2100" i="1" dirty="0" err="1">
                <a:latin typeface="Book Antiqua" panose="02040602050305030304" pitchFamily="18" charset="0"/>
              </a:rPr>
              <a:t>Tehamana</a:t>
            </a:r>
            <a:r>
              <a:rPr lang="en-US" sz="2100" dirty="0">
                <a:latin typeface="Book Antiqua" panose="02040602050305030304" pitchFamily="18" charset="0"/>
              </a:rPr>
              <a:t> (</a:t>
            </a:r>
            <a:r>
              <a:rPr lang="en-US" sz="2100" i="1" dirty="0" err="1">
                <a:latin typeface="Book Antiqua" panose="02040602050305030304" pitchFamily="18" charset="0"/>
              </a:rPr>
              <a:t>Gli</a:t>
            </a:r>
            <a:r>
              <a:rPr lang="en-US" sz="2100" i="1" dirty="0">
                <a:latin typeface="Book Antiqua" panose="02040602050305030304" pitchFamily="18" charset="0"/>
              </a:rPr>
              <a:t> </a:t>
            </a:r>
            <a:r>
              <a:rPr lang="en-US" sz="2100" i="1" dirty="0" err="1">
                <a:latin typeface="Book Antiqua" panose="02040602050305030304" pitchFamily="18" charset="0"/>
              </a:rPr>
              <a:t>antenati</a:t>
            </a:r>
            <a:r>
              <a:rPr lang="en-US" sz="2100" i="1" dirty="0">
                <a:latin typeface="Book Antiqua" panose="02040602050305030304" pitchFamily="18" charset="0"/>
              </a:rPr>
              <a:t> di </a:t>
            </a:r>
            <a:r>
              <a:rPr lang="en-US" sz="2100" i="1" dirty="0" err="1">
                <a:latin typeface="Book Antiqua" panose="02040602050305030304" pitchFamily="18" charset="0"/>
              </a:rPr>
              <a:t>Tehamana</a:t>
            </a:r>
            <a:r>
              <a:rPr lang="en-US" sz="2100" dirty="0">
                <a:latin typeface="Book Antiqua" panose="02040602050305030304" pitchFamily="18" charset="0"/>
              </a:rPr>
              <a:t>), 1893, Chicago, The Art Institute</a:t>
            </a: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7/7e/Paul_Gauguin_-_Ia_Orana_Maria_(Hail_Mary)_-_Google_Art_Projec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3898" y="857250"/>
            <a:ext cx="3971012" cy="5143500"/>
          </a:xfrm>
          <a:prstGeom prst="rect">
            <a:avLst/>
          </a:prstGeom>
          <a:noFill/>
        </p:spPr>
      </p:pic>
      <p:sp>
        <p:nvSpPr>
          <p:cNvPr id="3" name="CasellaDiTesto 2"/>
          <p:cNvSpPr txBox="1"/>
          <p:nvPr/>
        </p:nvSpPr>
        <p:spPr>
          <a:xfrm>
            <a:off x="1143000" y="2672916"/>
            <a:ext cx="2456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500" i="1" dirty="0" err="1">
                <a:latin typeface="Book Antiqua" pitchFamily="18" charset="0"/>
              </a:rPr>
              <a:t>Ia</a:t>
            </a:r>
            <a:r>
              <a:rPr lang="en-US" sz="1500" i="1" dirty="0">
                <a:latin typeface="Book Antiqua" pitchFamily="18" charset="0"/>
              </a:rPr>
              <a:t> </a:t>
            </a:r>
            <a:r>
              <a:rPr lang="en-US" sz="1500" i="1" dirty="0" err="1">
                <a:latin typeface="Book Antiqua" pitchFamily="18" charset="0"/>
              </a:rPr>
              <a:t>Orana</a:t>
            </a:r>
            <a:r>
              <a:rPr lang="en-US" sz="1500" i="1" dirty="0">
                <a:latin typeface="Book Antiqua" pitchFamily="18" charset="0"/>
              </a:rPr>
              <a:t> Maria</a:t>
            </a:r>
            <a:r>
              <a:rPr lang="en-US" sz="1500" dirty="0">
                <a:latin typeface="Book Antiqua" pitchFamily="18" charset="0"/>
              </a:rPr>
              <a:t>, 1891-92, New York, Metropolitan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C015A71E-3DDA-6A5D-026D-6E3B48055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793" y="755780"/>
            <a:ext cx="7324207" cy="570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0E22CA21-2BBC-41F1-004D-97C017CAFF2B}"/>
              </a:ext>
            </a:extLst>
          </p:cNvPr>
          <p:cNvSpPr txBox="1"/>
          <p:nvPr/>
        </p:nvSpPr>
        <p:spPr>
          <a:xfrm>
            <a:off x="0" y="4898572"/>
            <a:ext cx="17541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La nascita di Gesù, 1896, Monaco di Baviera, </a:t>
            </a:r>
            <a:r>
              <a:rPr lang="it-IT" dirty="0" err="1"/>
              <a:t>Neue</a:t>
            </a:r>
            <a:r>
              <a:rPr lang="it-IT" dirty="0"/>
              <a:t> </a:t>
            </a:r>
            <a:r>
              <a:rPr lang="it-IT" dirty="0" err="1"/>
              <a:t>Pinakothek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73861263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/>
          <p:cNvSpPr txBox="1"/>
          <p:nvPr/>
        </p:nvSpPr>
        <p:spPr>
          <a:xfrm>
            <a:off x="0" y="2420888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5400" b="1" dirty="0">
                <a:latin typeface="Book Antiqua" pitchFamily="18" charset="0"/>
              </a:rPr>
              <a:t>Picasso</a:t>
            </a: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arte, dipinto, Arti visive&#10;&#10;Descrizione generata automaticamente">
            <a:extLst>
              <a:ext uri="{FF2B5EF4-FFF2-40B4-BE49-F238E27FC236}">
                <a16:creationId xmlns:a16="http://schemas.microsoft.com/office/drawing/2014/main" id="{BDA4692D-ADB4-1199-26A5-33537790A7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6335" y="0"/>
            <a:ext cx="3171329" cy="6858000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00BE4886-7E3E-BA74-08FB-3CD4A8F8D668}"/>
              </a:ext>
            </a:extLst>
          </p:cNvPr>
          <p:cNvSpPr txBox="1"/>
          <p:nvPr/>
        </p:nvSpPr>
        <p:spPr>
          <a:xfrm>
            <a:off x="6177304" y="4941168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Braque, Violino e tavolozza, 1909, Guggenheim Museum, New York</a:t>
            </a:r>
          </a:p>
        </p:txBody>
      </p:sp>
    </p:spTree>
    <p:extLst>
      <p:ext uri="{BB962C8B-B14F-4D97-AF65-F5344CB8AC3E}">
        <p14:creationId xmlns:p14="http://schemas.microsoft.com/office/powerpoint/2010/main" val="398088246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disegno, dipinto, arte, schizzo&#10;&#10;Descrizione generata automaticamente">
            <a:extLst>
              <a:ext uri="{FF2B5EF4-FFF2-40B4-BE49-F238E27FC236}">
                <a16:creationId xmlns:a16="http://schemas.microsoft.com/office/drawing/2014/main" id="{9F5B9369-53B3-8D42-ED82-05651606A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26350"/>
            <a:ext cx="4107624" cy="6005299"/>
          </a:xfrm>
          <a:prstGeom prst="rect">
            <a:avLst/>
          </a:prstGeom>
        </p:spPr>
      </p:pic>
      <p:sp>
        <p:nvSpPr>
          <p:cNvPr id="7" name="CasellaDiTesto 6">
            <a:extLst>
              <a:ext uri="{FF2B5EF4-FFF2-40B4-BE49-F238E27FC236}">
                <a16:creationId xmlns:a16="http://schemas.microsoft.com/office/drawing/2014/main" id="{1052C38D-1DAB-3121-75DC-22E867D57252}"/>
              </a:ext>
            </a:extLst>
          </p:cNvPr>
          <p:cNvSpPr txBox="1"/>
          <p:nvPr/>
        </p:nvSpPr>
        <p:spPr>
          <a:xfrm>
            <a:off x="4860032" y="4869160"/>
            <a:ext cx="33843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Georges Braque, Il portoghese, 1911 (</a:t>
            </a:r>
            <a:r>
              <a:rPr lang="it-IT" dirty="0" err="1"/>
              <a:t>Kunstmuseum</a:t>
            </a:r>
            <a:r>
              <a:rPr lang="it-IT" dirty="0"/>
              <a:t> Basel, Basel,   </a:t>
            </a:r>
            <a:r>
              <a:rPr lang="it-IT" dirty="0" err="1"/>
              <a:t>Switzerland</a:t>
            </a:r>
            <a:r>
              <a:rPr lang="it-IT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6120064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Immagine 2" descr="Les_Demoiselles_d_Avigno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0"/>
            <a:ext cx="65643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asellaDiTesto 2"/>
          <p:cNvSpPr txBox="1"/>
          <p:nvPr/>
        </p:nvSpPr>
        <p:spPr>
          <a:xfrm>
            <a:off x="0" y="1268760"/>
            <a:ext cx="2339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i="1" dirty="0">
                <a:latin typeface="Book Antiqua" pitchFamily="18" charset="0"/>
              </a:rPr>
              <a:t>Les Demoiselles </a:t>
            </a:r>
            <a:r>
              <a:rPr lang="en-US" sz="2000" i="1" dirty="0" err="1">
                <a:latin typeface="Book Antiqua" pitchFamily="18" charset="0"/>
              </a:rPr>
              <a:t>d’Avignon</a:t>
            </a:r>
            <a:r>
              <a:rPr lang="en-US" sz="2000" dirty="0">
                <a:latin typeface="Book Antiqua" pitchFamily="18" charset="0"/>
              </a:rPr>
              <a:t>, 1907, New York,  Metropolitan Museum of Modern Art</a:t>
            </a:r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Immagine 1" descr="IMAGE003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9278" y="0"/>
            <a:ext cx="7549146" cy="6409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asellaDiTesto 2"/>
          <p:cNvSpPr txBox="1"/>
          <p:nvPr/>
        </p:nvSpPr>
        <p:spPr>
          <a:xfrm>
            <a:off x="0" y="638132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Book Antiqua" pitchFamily="18" charset="0"/>
              </a:rPr>
              <a:t>Studio per </a:t>
            </a:r>
            <a:r>
              <a:rPr lang="en-US" sz="2400" i="1" dirty="0">
                <a:latin typeface="Book Antiqua" pitchFamily="18" charset="0"/>
              </a:rPr>
              <a:t>Les Demoiselles </a:t>
            </a:r>
            <a:r>
              <a:rPr lang="en-US" sz="2400" i="1" dirty="0" err="1">
                <a:latin typeface="Book Antiqua" pitchFamily="18" charset="0"/>
              </a:rPr>
              <a:t>d’Avignon</a:t>
            </a:r>
            <a:r>
              <a:rPr lang="en-US" sz="2400" dirty="0">
                <a:latin typeface="Book Antiqua" pitchFamily="18" charset="0"/>
              </a:rPr>
              <a:t>, 1907, </a:t>
            </a:r>
            <a:r>
              <a:rPr lang="en-US" sz="2400" dirty="0" err="1">
                <a:latin typeface="Book Antiqua" pitchFamily="18" charset="0"/>
              </a:rPr>
              <a:t>Basilea</a:t>
            </a:r>
            <a:r>
              <a:rPr lang="en-US" sz="2400" dirty="0">
                <a:latin typeface="Book Antiqua" pitchFamily="18" charset="0"/>
              </a:rPr>
              <a:t>, </a:t>
            </a:r>
            <a:r>
              <a:rPr lang="en-US" sz="2400" dirty="0" err="1">
                <a:latin typeface="Book Antiqua" pitchFamily="18" charset="0"/>
              </a:rPr>
              <a:t>Kunstmuseum</a:t>
            </a:r>
            <a:endParaRPr lang="en-US" sz="2400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picass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136803" cy="6858000"/>
          </a:xfrm>
          <a:prstGeom prst="rect">
            <a:avLst/>
          </a:prstGeom>
        </p:spPr>
      </p:pic>
      <p:pic>
        <p:nvPicPr>
          <p:cNvPr id="3" name="Immagine 2" descr="Part_27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44111" y="2204864"/>
            <a:ext cx="3699889" cy="4653136"/>
          </a:xfrm>
          <a:prstGeom prst="rect">
            <a:avLst/>
          </a:prstGeom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Immagine 1" descr="IMAGE0037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8395312" cy="645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ttangolo 2"/>
          <p:cNvSpPr/>
          <p:nvPr/>
        </p:nvSpPr>
        <p:spPr>
          <a:xfrm>
            <a:off x="0" y="6453336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Book Antiqua" pitchFamily="18" charset="0"/>
              </a:rPr>
              <a:t>Study for </a:t>
            </a:r>
            <a:r>
              <a:rPr lang="en-US" i="1" dirty="0">
                <a:latin typeface="Book Antiqua" pitchFamily="18" charset="0"/>
              </a:rPr>
              <a:t>Les Demoiselles </a:t>
            </a:r>
            <a:r>
              <a:rPr lang="en-US" i="1" dirty="0" err="1">
                <a:latin typeface="Book Antiqua" pitchFamily="18" charset="0"/>
              </a:rPr>
              <a:t>d'Avignon</a:t>
            </a:r>
            <a:r>
              <a:rPr lang="en-US" dirty="0">
                <a:latin typeface="Book Antiqua" pitchFamily="18" charset="0"/>
              </a:rPr>
              <a:t>, 1907, Watercolor, Philadelphia Museum of Art</a:t>
            </a: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Immagine 2" descr="Les_Demoiselles_d_Avigno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0"/>
            <a:ext cx="65643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Cezanne_-_Cinque_bagnant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6712268" cy="6858000"/>
          </a:xfrm>
          <a:prstGeom prst="rect">
            <a:avLst/>
          </a:prstGeom>
        </p:spPr>
      </p:pic>
      <p:sp>
        <p:nvSpPr>
          <p:cNvPr id="3" name="Rettangolo 2"/>
          <p:cNvSpPr/>
          <p:nvPr/>
        </p:nvSpPr>
        <p:spPr>
          <a:xfrm>
            <a:off x="6732240" y="3105835"/>
            <a:ext cx="24117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400" dirty="0">
                <a:latin typeface="Book Antiqua" pitchFamily="18" charset="0"/>
              </a:rPr>
              <a:t>Paul Cézanne, </a:t>
            </a:r>
            <a:r>
              <a:rPr lang="it-IT" sz="2400" i="1" dirty="0">
                <a:latin typeface="Book Antiqua" pitchFamily="18" charset="0"/>
              </a:rPr>
              <a:t>Cinque Bagnanti</a:t>
            </a:r>
            <a:r>
              <a:rPr lang="it-IT" sz="2400" dirty="0">
                <a:latin typeface="Book Antiqua" pitchFamily="18" charset="0"/>
              </a:rPr>
              <a:t>, 1906, </a:t>
            </a:r>
            <a:r>
              <a:rPr lang="it-IT" sz="2400" dirty="0" err="1">
                <a:latin typeface="Book Antiqua" pitchFamily="18" charset="0"/>
              </a:rPr>
              <a:t>Kunstmuseum</a:t>
            </a:r>
            <a:r>
              <a:rPr lang="it-IT" sz="2400" dirty="0">
                <a:latin typeface="Book Antiqua" pitchFamily="18" charset="0"/>
              </a:rPr>
              <a:t>, Basilea</a:t>
            </a:r>
            <a:endParaRPr lang="en-US" sz="2400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2" descr="Les_Demoiselles_d_Avignon.jpg">
            <a:extLst>
              <a:ext uri="{FF2B5EF4-FFF2-40B4-BE49-F238E27FC236}">
                <a16:creationId xmlns:a16="http://schemas.microsoft.com/office/drawing/2014/main" id="{C680C606-244E-DE13-1C99-882D7D7F308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70482"/>
            <a:ext cx="4074314" cy="4256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Immagine 2" descr="Cezanne_-_Cinque_bagnanti.JPG">
            <a:extLst>
              <a:ext uri="{FF2B5EF4-FFF2-40B4-BE49-F238E27FC236}">
                <a16:creationId xmlns:a16="http://schemas.microsoft.com/office/drawing/2014/main" id="{2B1B5613-666E-B16C-BE1A-8E42E840327C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9788" y="1570482"/>
            <a:ext cx="4074314" cy="4162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566610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Paul_Gauguin_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1435"/>
            <a:ext cx="9144000" cy="6755130"/>
          </a:xfrm>
          <a:prstGeom prst="rect">
            <a:avLst/>
          </a:prstGeom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untitled3 - Copia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13841" y="0"/>
            <a:ext cx="2215877" cy="6858000"/>
          </a:xfrm>
          <a:prstGeom prst="rect">
            <a:avLst/>
          </a:prstGeom>
        </p:spPr>
      </p:pic>
      <p:pic>
        <p:nvPicPr>
          <p:cNvPr id="3" name="Immagine 2" descr="Paul_Gauguin_025 - Copi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21313" y="0"/>
            <a:ext cx="3179513" cy="6858000"/>
          </a:xfrm>
          <a:prstGeom prst="rect">
            <a:avLst/>
          </a:prstGeom>
        </p:spPr>
      </p:pic>
      <p:pic>
        <p:nvPicPr>
          <p:cNvPr id="4" name="Immagine 3" descr="egit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1214422"/>
            <a:ext cx="3142488" cy="4322064"/>
          </a:xfrm>
          <a:prstGeom prst="rect">
            <a:avLst/>
          </a:prstGeom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untitled3 - Copia (2)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0"/>
            <a:ext cx="2657650" cy="6858000"/>
          </a:xfrm>
          <a:prstGeom prst="rect">
            <a:avLst/>
          </a:prstGeom>
        </p:spPr>
      </p:pic>
      <p:pic>
        <p:nvPicPr>
          <p:cNvPr id="4" name="Immagine 3" descr="Image00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87688" y="0"/>
            <a:ext cx="525631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Image0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216012" cy="5500702"/>
          </a:xfrm>
          <a:prstGeom prst="rect">
            <a:avLst/>
          </a:prstGeom>
        </p:spPr>
      </p:pic>
      <p:pic>
        <p:nvPicPr>
          <p:cNvPr id="3" name="Immagine 2" descr="Image00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63233" y="0"/>
            <a:ext cx="4680767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Image0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30565"/>
            <a:ext cx="9144000" cy="6196870"/>
          </a:xfrm>
          <a:prstGeom prst="rect">
            <a:avLst/>
          </a:prstGeom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age0002.JPG"/>
          <p:cNvPicPr>
            <a:picLocks noChangeAspect="1"/>
          </p:cNvPicPr>
          <p:nvPr/>
        </p:nvPicPr>
        <p:blipFill rotWithShape="1">
          <a:blip r:embed="rId2" cstate="print"/>
          <a:srcRect l="27651"/>
          <a:stretch/>
        </p:blipFill>
        <p:spPr>
          <a:xfrm>
            <a:off x="3275855" y="0"/>
            <a:ext cx="4195871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Immagine 2" descr="Les_Demoiselles_d_Avigno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0"/>
            <a:ext cx="65643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Immagine 1" descr="IMAGE003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2925"/>
            <a:ext cx="9144000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Immagine 1" descr="IMAGE004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4000"/>
            <a:ext cx="4694238" cy="610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5" name="Immagine 2" descr="IMAGE003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18063" y="285750"/>
            <a:ext cx="4397375" cy="607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IMAGE004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4000"/>
            <a:ext cx="4694238" cy="610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Immagine 2" descr="Image00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2658" y="500066"/>
            <a:ext cx="4361342" cy="5572140"/>
          </a:xfrm>
          <a:prstGeom prst="rect">
            <a:avLst/>
          </a:prstGeom>
        </p:spPr>
      </p:pic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Immagine 2" descr="Les_Demoiselles_d_Avigno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0"/>
            <a:ext cx="65643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CF5DEA7E-65C9-1648-F986-162590DE9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5202578" cy="649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AE56F30A-4C21-9A8D-1EFD-A53F7CA936D9}"/>
              </a:ext>
            </a:extLst>
          </p:cNvPr>
          <p:cNvSpPr txBox="1"/>
          <p:nvPr/>
        </p:nvSpPr>
        <p:spPr>
          <a:xfrm>
            <a:off x="5730402" y="5685710"/>
            <a:ext cx="31503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Ragazza</a:t>
            </a:r>
            <a:r>
              <a:rPr lang="en-US" dirty="0"/>
              <a:t> </a:t>
            </a:r>
            <a:r>
              <a:rPr lang="en-US" dirty="0" err="1"/>
              <a:t>allo</a:t>
            </a:r>
            <a:r>
              <a:rPr lang="en-US" dirty="0"/>
              <a:t> </a:t>
            </a:r>
            <a:r>
              <a:rPr lang="en-US" dirty="0" err="1"/>
              <a:t>specchio</a:t>
            </a:r>
            <a:r>
              <a:rPr lang="en-US" dirty="0"/>
              <a:t>, 1932, Museum of Modern Art, New York City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430923435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92F36-47D6-BDD3-9BBD-AC3D03D1E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13C6E431-2D47-B0DB-3C35-3FBA71750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5202578" cy="649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D90DFEB7-BAA1-93F7-D07E-9102CC103D86}"/>
              </a:ext>
            </a:extLst>
          </p:cNvPr>
          <p:cNvSpPr txBox="1"/>
          <p:nvPr/>
        </p:nvSpPr>
        <p:spPr>
          <a:xfrm>
            <a:off x="5796136" y="4272677"/>
            <a:ext cx="315035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Rosenblum</a:t>
            </a:r>
            <a:r>
              <a:rPr lang="it-IT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afferma che Picasso "fonde... </a:t>
            </a:r>
            <a:r>
              <a:rPr lang="it-IT" sz="1800"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uno dei miti culturali più pervasivi sulle donne, ereditato dal XIX secolo, la polarità tra vergine e puttana, archetipi che hanno ossessionato Picasso fin dai suoi primi anni".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72788500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Tema di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i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i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ma di Office">
  <a:themeElements>
    <a:clrScheme name="Viola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1_TF45331398_Win32" id="{8851CF0C-D36D-4A7B-BE68-3F7BED534F0B}" vid="{2EB0F34E-7874-4900-9060-48E970E3B1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564</TotalTime>
  <Words>947</Words>
  <Application>Microsoft Office PowerPoint</Application>
  <PresentationFormat>Presentazione su schermo (4:3)</PresentationFormat>
  <Paragraphs>154</Paragraphs>
  <Slides>107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6</vt:i4>
      </vt:variant>
      <vt:variant>
        <vt:lpstr>Tema</vt:lpstr>
      </vt:variant>
      <vt:variant>
        <vt:i4>2</vt:i4>
      </vt:variant>
      <vt:variant>
        <vt:lpstr>Titoli diapositive</vt:lpstr>
      </vt:variant>
      <vt:variant>
        <vt:i4>107</vt:i4>
      </vt:variant>
    </vt:vector>
  </HeadingPairs>
  <TitlesOfParts>
    <vt:vector size="115" baseType="lpstr">
      <vt:lpstr>Arial</vt:lpstr>
      <vt:lpstr>Book Antiqua</vt:lpstr>
      <vt:lpstr>Calibri</vt:lpstr>
      <vt:lpstr>Calibri Light</vt:lpstr>
      <vt:lpstr>Tenorite</vt:lpstr>
      <vt:lpstr>Times New Roman</vt:lpstr>
      <vt:lpstr>Tema di Office</vt:lpstr>
      <vt:lpstr>1_Tema di Office</vt:lpstr>
      <vt:lpstr>Primitivismo e ripresa dell’arte infantile</vt:lpstr>
      <vt:lpstr>L’arte Preistorica</vt:lpstr>
      <vt:lpstr>Presentazione standard di PowerPoint</vt:lpstr>
      <vt:lpstr>Arte mobile</vt:lpstr>
      <vt:lpstr>Arte mobile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La riscoperta dell’infanzia e dell’arte preistorica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Paul Klee (Svizzera 1879-1940)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Keith Haring (USA 1958-1990)</vt:lpstr>
      <vt:lpstr>Presentazione standard di PowerPoint</vt:lpstr>
      <vt:lpstr>Presentazione standard di PowerPoint</vt:lpstr>
      <vt:lpstr>Il Primitivismo di Gauguin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Primitivismo e ripresa dell’arte infantile</dc:title>
  <dc:creator>Valentina Borniotto</dc:creator>
  <cp:lastModifiedBy>Francesca Casamassima</cp:lastModifiedBy>
  <cp:revision>6</cp:revision>
  <dcterms:created xsi:type="dcterms:W3CDTF">2023-09-01T15:12:20Z</dcterms:created>
  <dcterms:modified xsi:type="dcterms:W3CDTF">2024-03-20T20:50:54Z</dcterms:modified>
</cp:coreProperties>
</file>