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373" r:id="rId3"/>
    <p:sldId id="368" r:id="rId4"/>
    <p:sldId id="369" r:id="rId5"/>
    <p:sldId id="370" r:id="rId6"/>
    <p:sldId id="363" r:id="rId7"/>
    <p:sldId id="364" r:id="rId8"/>
    <p:sldId id="371" r:id="rId9"/>
    <p:sldId id="372" r:id="rId10"/>
    <p:sldId id="374" r:id="rId11"/>
    <p:sldId id="375" r:id="rId12"/>
    <p:sldId id="376" r:id="rId13"/>
    <p:sldId id="377" r:id="rId14"/>
    <p:sldId id="380" r:id="rId15"/>
    <p:sldId id="378" r:id="rId16"/>
    <p:sldId id="379" r:id="rId17"/>
    <p:sldId id="381" r:id="rId18"/>
    <p:sldId id="382" r:id="rId19"/>
    <p:sldId id="383" r:id="rId20"/>
    <p:sldId id="384" r:id="rId21"/>
    <p:sldId id="385" r:id="rId22"/>
    <p:sldId id="440" r:id="rId23"/>
    <p:sldId id="386" r:id="rId24"/>
    <p:sldId id="387" r:id="rId25"/>
    <p:sldId id="388" r:id="rId26"/>
    <p:sldId id="389" r:id="rId27"/>
    <p:sldId id="390" r:id="rId28"/>
    <p:sldId id="391" r:id="rId29"/>
    <p:sldId id="392" r:id="rId30"/>
    <p:sldId id="393" r:id="rId31"/>
    <p:sldId id="394" r:id="rId32"/>
    <p:sldId id="413" r:id="rId33"/>
    <p:sldId id="408" r:id="rId34"/>
    <p:sldId id="409" r:id="rId35"/>
    <p:sldId id="410" r:id="rId36"/>
    <p:sldId id="411" r:id="rId37"/>
    <p:sldId id="441" r:id="rId38"/>
    <p:sldId id="395" r:id="rId39"/>
    <p:sldId id="396" r:id="rId40"/>
    <p:sldId id="397" r:id="rId41"/>
    <p:sldId id="398" r:id="rId42"/>
    <p:sldId id="399" r:id="rId43"/>
    <p:sldId id="400" r:id="rId44"/>
    <p:sldId id="401" r:id="rId45"/>
    <p:sldId id="402" r:id="rId46"/>
    <p:sldId id="403" r:id="rId47"/>
    <p:sldId id="404" r:id="rId48"/>
    <p:sldId id="405" r:id="rId49"/>
    <p:sldId id="406" r:id="rId50"/>
    <p:sldId id="407" r:id="rId51"/>
    <p:sldId id="415" r:id="rId52"/>
    <p:sldId id="414" r:id="rId53"/>
    <p:sldId id="416" r:id="rId54"/>
    <p:sldId id="423" r:id="rId55"/>
    <p:sldId id="420" r:id="rId56"/>
    <p:sldId id="417" r:id="rId57"/>
    <p:sldId id="418" r:id="rId58"/>
    <p:sldId id="422" r:id="rId59"/>
    <p:sldId id="419" r:id="rId60"/>
    <p:sldId id="421" r:id="rId61"/>
    <p:sldId id="424" r:id="rId62"/>
    <p:sldId id="425" r:id="rId63"/>
    <p:sldId id="427" r:id="rId64"/>
    <p:sldId id="428" r:id="rId65"/>
    <p:sldId id="442" r:id="rId66"/>
    <p:sldId id="429" r:id="rId67"/>
    <p:sldId id="430" r:id="rId68"/>
    <p:sldId id="431" r:id="rId69"/>
    <p:sldId id="432" r:id="rId70"/>
    <p:sldId id="433" r:id="rId71"/>
    <p:sldId id="434" r:id="rId72"/>
    <p:sldId id="435" r:id="rId73"/>
    <p:sldId id="437" r:id="rId74"/>
    <p:sldId id="439" r:id="rId75"/>
    <p:sldId id="438" r:id="rId7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BD01EA-FC50-40E4-BBCF-144101ADF1D3}" type="datetimeFigureOut">
              <a:rPr lang="it-IT" smtClean="0"/>
              <a:t>27/03/2024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5ED451-5D6F-43EF-81DF-F59ECF15F5F0}" type="slidenum">
              <a:rPr lang="it-IT" smtClean="0"/>
              <a:t>‹N›</a:t>
            </a:fld>
            <a:endParaRPr lang="it-IT"/>
          </a:p>
        </p:txBody>
      </p:sp>
    </p:spTree>
    <p:extLst>
      <p:ext uri="{BB962C8B-B14F-4D97-AF65-F5344CB8AC3E}">
        <p14:creationId xmlns:p14="http://schemas.microsoft.com/office/powerpoint/2010/main" val="1128115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FC59D6-634F-B83C-6D62-D8C94CE7273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CDB9CA3-6939-3592-2165-7A9A7EF989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8EC682B-89DB-9B6E-C803-D5BD5135E397}"/>
              </a:ext>
            </a:extLst>
          </p:cNvPr>
          <p:cNvSpPr>
            <a:spLocks noGrp="1"/>
          </p:cNvSpPr>
          <p:nvPr>
            <p:ph type="dt" sz="half" idx="10"/>
          </p:nvPr>
        </p:nvSpPr>
        <p:spPr/>
        <p:txBody>
          <a:bodyPr/>
          <a:lstStyle/>
          <a:p>
            <a:fld id="{BBBDAA40-05FE-4899-9552-3306575C2A70}" type="datetimeFigureOut">
              <a:rPr lang="it-IT" smtClean="0"/>
              <a:t>27/03/2024</a:t>
            </a:fld>
            <a:endParaRPr lang="it-IT"/>
          </a:p>
        </p:txBody>
      </p:sp>
      <p:sp>
        <p:nvSpPr>
          <p:cNvPr id="5" name="Segnaposto piè di pagina 4">
            <a:extLst>
              <a:ext uri="{FF2B5EF4-FFF2-40B4-BE49-F238E27FC236}">
                <a16:creationId xmlns:a16="http://schemas.microsoft.com/office/drawing/2014/main" id="{51286D36-0F79-123F-52CC-21FE421360C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90FC650-2831-B54A-9393-4BE652DF0C7B}"/>
              </a:ext>
            </a:extLst>
          </p:cNvPr>
          <p:cNvSpPr>
            <a:spLocks noGrp="1"/>
          </p:cNvSpPr>
          <p:nvPr>
            <p:ph type="sldNum" sz="quarter" idx="12"/>
          </p:nvPr>
        </p:nvSpPr>
        <p:spPr/>
        <p:txBody>
          <a:bodyPr/>
          <a:lstStyle/>
          <a:p>
            <a:fld id="{6FECE0BF-EFCF-49CE-8E09-D5A599F68DC4}" type="slidenum">
              <a:rPr lang="it-IT" smtClean="0"/>
              <a:t>‹N›</a:t>
            </a:fld>
            <a:endParaRPr lang="it-IT"/>
          </a:p>
        </p:txBody>
      </p:sp>
    </p:spTree>
    <p:extLst>
      <p:ext uri="{BB962C8B-B14F-4D97-AF65-F5344CB8AC3E}">
        <p14:creationId xmlns:p14="http://schemas.microsoft.com/office/powerpoint/2010/main" val="1586850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41D3E9-574B-3B18-70A1-5120CD70C96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CAEE84C-A7FC-CACF-BD67-3ACB70BB988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A44C8C1-9518-7A49-79A1-F99B768AD94D}"/>
              </a:ext>
            </a:extLst>
          </p:cNvPr>
          <p:cNvSpPr>
            <a:spLocks noGrp="1"/>
          </p:cNvSpPr>
          <p:nvPr>
            <p:ph type="dt" sz="half" idx="10"/>
          </p:nvPr>
        </p:nvSpPr>
        <p:spPr/>
        <p:txBody>
          <a:bodyPr/>
          <a:lstStyle/>
          <a:p>
            <a:fld id="{BBBDAA40-05FE-4899-9552-3306575C2A70}" type="datetimeFigureOut">
              <a:rPr lang="it-IT" smtClean="0"/>
              <a:t>27/03/2024</a:t>
            </a:fld>
            <a:endParaRPr lang="it-IT"/>
          </a:p>
        </p:txBody>
      </p:sp>
      <p:sp>
        <p:nvSpPr>
          <p:cNvPr id="5" name="Segnaposto piè di pagina 4">
            <a:extLst>
              <a:ext uri="{FF2B5EF4-FFF2-40B4-BE49-F238E27FC236}">
                <a16:creationId xmlns:a16="http://schemas.microsoft.com/office/drawing/2014/main" id="{95146C46-799F-F742-076A-2D0AA582CB2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5B5905E-E018-8A1E-263A-2BD8DF78F904}"/>
              </a:ext>
            </a:extLst>
          </p:cNvPr>
          <p:cNvSpPr>
            <a:spLocks noGrp="1"/>
          </p:cNvSpPr>
          <p:nvPr>
            <p:ph type="sldNum" sz="quarter" idx="12"/>
          </p:nvPr>
        </p:nvSpPr>
        <p:spPr/>
        <p:txBody>
          <a:bodyPr/>
          <a:lstStyle/>
          <a:p>
            <a:fld id="{6FECE0BF-EFCF-49CE-8E09-D5A599F68DC4}" type="slidenum">
              <a:rPr lang="it-IT" smtClean="0"/>
              <a:t>‹N›</a:t>
            </a:fld>
            <a:endParaRPr lang="it-IT"/>
          </a:p>
        </p:txBody>
      </p:sp>
    </p:spTree>
    <p:extLst>
      <p:ext uri="{BB962C8B-B14F-4D97-AF65-F5344CB8AC3E}">
        <p14:creationId xmlns:p14="http://schemas.microsoft.com/office/powerpoint/2010/main" val="2053469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7CC8270-F458-8CD4-E9D8-98323ED512F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F011342-49FB-8E26-8B16-378485193C8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2D899F4-D3A4-B2D7-5A6B-A4CC284B224E}"/>
              </a:ext>
            </a:extLst>
          </p:cNvPr>
          <p:cNvSpPr>
            <a:spLocks noGrp="1"/>
          </p:cNvSpPr>
          <p:nvPr>
            <p:ph type="dt" sz="half" idx="10"/>
          </p:nvPr>
        </p:nvSpPr>
        <p:spPr/>
        <p:txBody>
          <a:bodyPr/>
          <a:lstStyle/>
          <a:p>
            <a:fld id="{BBBDAA40-05FE-4899-9552-3306575C2A70}" type="datetimeFigureOut">
              <a:rPr lang="it-IT" smtClean="0"/>
              <a:t>27/03/2024</a:t>
            </a:fld>
            <a:endParaRPr lang="it-IT"/>
          </a:p>
        </p:txBody>
      </p:sp>
      <p:sp>
        <p:nvSpPr>
          <p:cNvPr id="5" name="Segnaposto piè di pagina 4">
            <a:extLst>
              <a:ext uri="{FF2B5EF4-FFF2-40B4-BE49-F238E27FC236}">
                <a16:creationId xmlns:a16="http://schemas.microsoft.com/office/drawing/2014/main" id="{F1B14292-556B-AFCF-19F9-562BA373582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4F63BB3-82CA-F672-325C-9E3EBC742785}"/>
              </a:ext>
            </a:extLst>
          </p:cNvPr>
          <p:cNvSpPr>
            <a:spLocks noGrp="1"/>
          </p:cNvSpPr>
          <p:nvPr>
            <p:ph type="sldNum" sz="quarter" idx="12"/>
          </p:nvPr>
        </p:nvSpPr>
        <p:spPr/>
        <p:txBody>
          <a:bodyPr/>
          <a:lstStyle/>
          <a:p>
            <a:fld id="{6FECE0BF-EFCF-49CE-8E09-D5A599F68DC4}" type="slidenum">
              <a:rPr lang="it-IT" smtClean="0"/>
              <a:t>‹N›</a:t>
            </a:fld>
            <a:endParaRPr lang="it-IT"/>
          </a:p>
        </p:txBody>
      </p:sp>
    </p:spTree>
    <p:extLst>
      <p:ext uri="{BB962C8B-B14F-4D97-AF65-F5344CB8AC3E}">
        <p14:creationId xmlns:p14="http://schemas.microsoft.com/office/powerpoint/2010/main" val="3819661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AD07FE-29E2-73C2-CB5F-F69D5E9143B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2EA9BA6-BE2C-5F0E-D70F-CDB9D69D0A9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9CB8350-1251-80C1-2A94-A32FE09A2D4C}"/>
              </a:ext>
            </a:extLst>
          </p:cNvPr>
          <p:cNvSpPr>
            <a:spLocks noGrp="1"/>
          </p:cNvSpPr>
          <p:nvPr>
            <p:ph type="dt" sz="half" idx="10"/>
          </p:nvPr>
        </p:nvSpPr>
        <p:spPr/>
        <p:txBody>
          <a:bodyPr/>
          <a:lstStyle/>
          <a:p>
            <a:fld id="{BBBDAA40-05FE-4899-9552-3306575C2A70}" type="datetimeFigureOut">
              <a:rPr lang="it-IT" smtClean="0"/>
              <a:t>27/03/2024</a:t>
            </a:fld>
            <a:endParaRPr lang="it-IT"/>
          </a:p>
        </p:txBody>
      </p:sp>
      <p:sp>
        <p:nvSpPr>
          <p:cNvPr id="5" name="Segnaposto piè di pagina 4">
            <a:extLst>
              <a:ext uri="{FF2B5EF4-FFF2-40B4-BE49-F238E27FC236}">
                <a16:creationId xmlns:a16="http://schemas.microsoft.com/office/drawing/2014/main" id="{3170482C-A65E-980D-2BDE-D77B55864CF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9224B87-7236-1A76-68B3-27C298DF2186}"/>
              </a:ext>
            </a:extLst>
          </p:cNvPr>
          <p:cNvSpPr>
            <a:spLocks noGrp="1"/>
          </p:cNvSpPr>
          <p:nvPr>
            <p:ph type="sldNum" sz="quarter" idx="12"/>
          </p:nvPr>
        </p:nvSpPr>
        <p:spPr/>
        <p:txBody>
          <a:bodyPr/>
          <a:lstStyle/>
          <a:p>
            <a:fld id="{6FECE0BF-EFCF-49CE-8E09-D5A599F68DC4}" type="slidenum">
              <a:rPr lang="it-IT" smtClean="0"/>
              <a:t>‹N›</a:t>
            </a:fld>
            <a:endParaRPr lang="it-IT"/>
          </a:p>
        </p:txBody>
      </p:sp>
    </p:spTree>
    <p:extLst>
      <p:ext uri="{BB962C8B-B14F-4D97-AF65-F5344CB8AC3E}">
        <p14:creationId xmlns:p14="http://schemas.microsoft.com/office/powerpoint/2010/main" val="2065033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4FD4C0-4739-D062-F68B-A8C322F9D1A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6401A20-3BBD-AA57-98B7-ABE136029D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B2C1460-029F-3290-0202-C6B69E7C9B36}"/>
              </a:ext>
            </a:extLst>
          </p:cNvPr>
          <p:cNvSpPr>
            <a:spLocks noGrp="1"/>
          </p:cNvSpPr>
          <p:nvPr>
            <p:ph type="dt" sz="half" idx="10"/>
          </p:nvPr>
        </p:nvSpPr>
        <p:spPr/>
        <p:txBody>
          <a:bodyPr/>
          <a:lstStyle/>
          <a:p>
            <a:fld id="{BBBDAA40-05FE-4899-9552-3306575C2A70}" type="datetimeFigureOut">
              <a:rPr lang="it-IT" smtClean="0"/>
              <a:t>27/03/2024</a:t>
            </a:fld>
            <a:endParaRPr lang="it-IT"/>
          </a:p>
        </p:txBody>
      </p:sp>
      <p:sp>
        <p:nvSpPr>
          <p:cNvPr id="5" name="Segnaposto piè di pagina 4">
            <a:extLst>
              <a:ext uri="{FF2B5EF4-FFF2-40B4-BE49-F238E27FC236}">
                <a16:creationId xmlns:a16="http://schemas.microsoft.com/office/drawing/2014/main" id="{5D7E49C8-3C25-6902-ABA2-5E4ADC0D9EE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3F98EB2-E500-5D43-561F-5E1BB92EACD3}"/>
              </a:ext>
            </a:extLst>
          </p:cNvPr>
          <p:cNvSpPr>
            <a:spLocks noGrp="1"/>
          </p:cNvSpPr>
          <p:nvPr>
            <p:ph type="sldNum" sz="quarter" idx="12"/>
          </p:nvPr>
        </p:nvSpPr>
        <p:spPr/>
        <p:txBody>
          <a:bodyPr/>
          <a:lstStyle/>
          <a:p>
            <a:fld id="{6FECE0BF-EFCF-49CE-8E09-D5A599F68DC4}" type="slidenum">
              <a:rPr lang="it-IT" smtClean="0"/>
              <a:t>‹N›</a:t>
            </a:fld>
            <a:endParaRPr lang="it-IT"/>
          </a:p>
        </p:txBody>
      </p:sp>
    </p:spTree>
    <p:extLst>
      <p:ext uri="{BB962C8B-B14F-4D97-AF65-F5344CB8AC3E}">
        <p14:creationId xmlns:p14="http://schemas.microsoft.com/office/powerpoint/2010/main" val="3221879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04DA9C-DCF6-15EF-3292-F64A23B0843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266A9B6-79D2-B94A-264D-6E3EB95AFCA7}"/>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DBE0115-02D9-BA3F-9764-AF87A39A6E86}"/>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3823761-C869-1A09-A7DC-011338A9E1B6}"/>
              </a:ext>
            </a:extLst>
          </p:cNvPr>
          <p:cNvSpPr>
            <a:spLocks noGrp="1"/>
          </p:cNvSpPr>
          <p:nvPr>
            <p:ph type="dt" sz="half" idx="10"/>
          </p:nvPr>
        </p:nvSpPr>
        <p:spPr/>
        <p:txBody>
          <a:bodyPr/>
          <a:lstStyle/>
          <a:p>
            <a:fld id="{BBBDAA40-05FE-4899-9552-3306575C2A70}" type="datetimeFigureOut">
              <a:rPr lang="it-IT" smtClean="0"/>
              <a:t>27/03/2024</a:t>
            </a:fld>
            <a:endParaRPr lang="it-IT"/>
          </a:p>
        </p:txBody>
      </p:sp>
      <p:sp>
        <p:nvSpPr>
          <p:cNvPr id="6" name="Segnaposto piè di pagina 5">
            <a:extLst>
              <a:ext uri="{FF2B5EF4-FFF2-40B4-BE49-F238E27FC236}">
                <a16:creationId xmlns:a16="http://schemas.microsoft.com/office/drawing/2014/main" id="{DEB0B476-6FDB-523B-898B-D69C8DB5F37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EDE3CD9-FB9D-E060-D433-770A1097FEB1}"/>
              </a:ext>
            </a:extLst>
          </p:cNvPr>
          <p:cNvSpPr>
            <a:spLocks noGrp="1"/>
          </p:cNvSpPr>
          <p:nvPr>
            <p:ph type="sldNum" sz="quarter" idx="12"/>
          </p:nvPr>
        </p:nvSpPr>
        <p:spPr/>
        <p:txBody>
          <a:bodyPr/>
          <a:lstStyle/>
          <a:p>
            <a:fld id="{6FECE0BF-EFCF-49CE-8E09-D5A599F68DC4}" type="slidenum">
              <a:rPr lang="it-IT" smtClean="0"/>
              <a:t>‹N›</a:t>
            </a:fld>
            <a:endParaRPr lang="it-IT"/>
          </a:p>
        </p:txBody>
      </p:sp>
    </p:spTree>
    <p:extLst>
      <p:ext uri="{BB962C8B-B14F-4D97-AF65-F5344CB8AC3E}">
        <p14:creationId xmlns:p14="http://schemas.microsoft.com/office/powerpoint/2010/main" val="482923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E4C34C-E021-9A71-31ED-A07973976D1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B8486D6-258D-0083-86E2-A4E91BBBB1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96F4047-C613-AD98-46B7-0231B6C2018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675104B-D019-8B88-8A84-FDB29D01E4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7C81C33-C135-7535-1E10-B74E6C271EE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DD39C09-2A5C-393F-01C3-D23E7E6E82F9}"/>
              </a:ext>
            </a:extLst>
          </p:cNvPr>
          <p:cNvSpPr>
            <a:spLocks noGrp="1"/>
          </p:cNvSpPr>
          <p:nvPr>
            <p:ph type="dt" sz="half" idx="10"/>
          </p:nvPr>
        </p:nvSpPr>
        <p:spPr/>
        <p:txBody>
          <a:bodyPr/>
          <a:lstStyle/>
          <a:p>
            <a:fld id="{BBBDAA40-05FE-4899-9552-3306575C2A70}" type="datetimeFigureOut">
              <a:rPr lang="it-IT" smtClean="0"/>
              <a:t>27/03/2024</a:t>
            </a:fld>
            <a:endParaRPr lang="it-IT"/>
          </a:p>
        </p:txBody>
      </p:sp>
      <p:sp>
        <p:nvSpPr>
          <p:cNvPr id="8" name="Segnaposto piè di pagina 7">
            <a:extLst>
              <a:ext uri="{FF2B5EF4-FFF2-40B4-BE49-F238E27FC236}">
                <a16:creationId xmlns:a16="http://schemas.microsoft.com/office/drawing/2014/main" id="{23FDA93B-277C-5E4B-DBC6-6A91F2EDA28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5A64147-1A41-396A-40F8-F15BB7EE3326}"/>
              </a:ext>
            </a:extLst>
          </p:cNvPr>
          <p:cNvSpPr>
            <a:spLocks noGrp="1"/>
          </p:cNvSpPr>
          <p:nvPr>
            <p:ph type="sldNum" sz="quarter" idx="12"/>
          </p:nvPr>
        </p:nvSpPr>
        <p:spPr/>
        <p:txBody>
          <a:bodyPr/>
          <a:lstStyle/>
          <a:p>
            <a:fld id="{6FECE0BF-EFCF-49CE-8E09-D5A599F68DC4}" type="slidenum">
              <a:rPr lang="it-IT" smtClean="0"/>
              <a:t>‹N›</a:t>
            </a:fld>
            <a:endParaRPr lang="it-IT"/>
          </a:p>
        </p:txBody>
      </p:sp>
    </p:spTree>
    <p:extLst>
      <p:ext uri="{BB962C8B-B14F-4D97-AF65-F5344CB8AC3E}">
        <p14:creationId xmlns:p14="http://schemas.microsoft.com/office/powerpoint/2010/main" val="2614424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741C64-092C-6950-6D61-9C669B29B4A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8E4D5D3-DC55-862E-6BE1-64CC553D75DD}"/>
              </a:ext>
            </a:extLst>
          </p:cNvPr>
          <p:cNvSpPr>
            <a:spLocks noGrp="1"/>
          </p:cNvSpPr>
          <p:nvPr>
            <p:ph type="dt" sz="half" idx="10"/>
          </p:nvPr>
        </p:nvSpPr>
        <p:spPr/>
        <p:txBody>
          <a:bodyPr/>
          <a:lstStyle/>
          <a:p>
            <a:fld id="{BBBDAA40-05FE-4899-9552-3306575C2A70}" type="datetimeFigureOut">
              <a:rPr lang="it-IT" smtClean="0"/>
              <a:t>27/03/2024</a:t>
            </a:fld>
            <a:endParaRPr lang="it-IT"/>
          </a:p>
        </p:txBody>
      </p:sp>
      <p:sp>
        <p:nvSpPr>
          <p:cNvPr id="4" name="Segnaposto piè di pagina 3">
            <a:extLst>
              <a:ext uri="{FF2B5EF4-FFF2-40B4-BE49-F238E27FC236}">
                <a16:creationId xmlns:a16="http://schemas.microsoft.com/office/drawing/2014/main" id="{D3941A69-308B-EEB5-63DD-337A5FC51BD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B6D2984-B90F-D5D4-F9E0-3F3E2DF4E545}"/>
              </a:ext>
            </a:extLst>
          </p:cNvPr>
          <p:cNvSpPr>
            <a:spLocks noGrp="1"/>
          </p:cNvSpPr>
          <p:nvPr>
            <p:ph type="sldNum" sz="quarter" idx="12"/>
          </p:nvPr>
        </p:nvSpPr>
        <p:spPr/>
        <p:txBody>
          <a:bodyPr/>
          <a:lstStyle/>
          <a:p>
            <a:fld id="{6FECE0BF-EFCF-49CE-8E09-D5A599F68DC4}" type="slidenum">
              <a:rPr lang="it-IT" smtClean="0"/>
              <a:t>‹N›</a:t>
            </a:fld>
            <a:endParaRPr lang="it-IT"/>
          </a:p>
        </p:txBody>
      </p:sp>
    </p:spTree>
    <p:extLst>
      <p:ext uri="{BB962C8B-B14F-4D97-AF65-F5344CB8AC3E}">
        <p14:creationId xmlns:p14="http://schemas.microsoft.com/office/powerpoint/2010/main" val="215520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C79DFF2-8C0D-5E7A-F75F-98F7FD21F3BD}"/>
              </a:ext>
            </a:extLst>
          </p:cNvPr>
          <p:cNvSpPr>
            <a:spLocks noGrp="1"/>
          </p:cNvSpPr>
          <p:nvPr>
            <p:ph type="dt" sz="half" idx="10"/>
          </p:nvPr>
        </p:nvSpPr>
        <p:spPr/>
        <p:txBody>
          <a:bodyPr/>
          <a:lstStyle/>
          <a:p>
            <a:fld id="{BBBDAA40-05FE-4899-9552-3306575C2A70}" type="datetimeFigureOut">
              <a:rPr lang="it-IT" smtClean="0"/>
              <a:t>27/03/2024</a:t>
            </a:fld>
            <a:endParaRPr lang="it-IT"/>
          </a:p>
        </p:txBody>
      </p:sp>
      <p:sp>
        <p:nvSpPr>
          <p:cNvPr id="3" name="Segnaposto piè di pagina 2">
            <a:extLst>
              <a:ext uri="{FF2B5EF4-FFF2-40B4-BE49-F238E27FC236}">
                <a16:creationId xmlns:a16="http://schemas.microsoft.com/office/drawing/2014/main" id="{67C889F9-3303-BF8D-4379-2742AC1D2E4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21A34FB-B7F1-6057-EFA3-904728A17ECD}"/>
              </a:ext>
            </a:extLst>
          </p:cNvPr>
          <p:cNvSpPr>
            <a:spLocks noGrp="1"/>
          </p:cNvSpPr>
          <p:nvPr>
            <p:ph type="sldNum" sz="quarter" idx="12"/>
          </p:nvPr>
        </p:nvSpPr>
        <p:spPr/>
        <p:txBody>
          <a:bodyPr/>
          <a:lstStyle/>
          <a:p>
            <a:fld id="{6FECE0BF-EFCF-49CE-8E09-D5A599F68DC4}" type="slidenum">
              <a:rPr lang="it-IT" smtClean="0"/>
              <a:t>‹N›</a:t>
            </a:fld>
            <a:endParaRPr lang="it-IT"/>
          </a:p>
        </p:txBody>
      </p:sp>
    </p:spTree>
    <p:extLst>
      <p:ext uri="{BB962C8B-B14F-4D97-AF65-F5344CB8AC3E}">
        <p14:creationId xmlns:p14="http://schemas.microsoft.com/office/powerpoint/2010/main" val="1925692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280CFE-5C63-E1C9-3B39-FC68F65FE87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334293D-79DC-636A-0EDE-23AD40C01F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0815ADC-94F2-29BD-DB89-9FA137718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33E18E7-42FE-DBF5-ECAD-E1D776FEC8A2}"/>
              </a:ext>
            </a:extLst>
          </p:cNvPr>
          <p:cNvSpPr>
            <a:spLocks noGrp="1"/>
          </p:cNvSpPr>
          <p:nvPr>
            <p:ph type="dt" sz="half" idx="10"/>
          </p:nvPr>
        </p:nvSpPr>
        <p:spPr/>
        <p:txBody>
          <a:bodyPr/>
          <a:lstStyle/>
          <a:p>
            <a:fld id="{BBBDAA40-05FE-4899-9552-3306575C2A70}" type="datetimeFigureOut">
              <a:rPr lang="it-IT" smtClean="0"/>
              <a:t>27/03/2024</a:t>
            </a:fld>
            <a:endParaRPr lang="it-IT"/>
          </a:p>
        </p:txBody>
      </p:sp>
      <p:sp>
        <p:nvSpPr>
          <p:cNvPr id="6" name="Segnaposto piè di pagina 5">
            <a:extLst>
              <a:ext uri="{FF2B5EF4-FFF2-40B4-BE49-F238E27FC236}">
                <a16:creationId xmlns:a16="http://schemas.microsoft.com/office/drawing/2014/main" id="{E5252C26-CB3E-A86E-31F7-674670CD3D1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5AF4298-F9E5-17EE-0BDD-058583B65969}"/>
              </a:ext>
            </a:extLst>
          </p:cNvPr>
          <p:cNvSpPr>
            <a:spLocks noGrp="1"/>
          </p:cNvSpPr>
          <p:nvPr>
            <p:ph type="sldNum" sz="quarter" idx="12"/>
          </p:nvPr>
        </p:nvSpPr>
        <p:spPr/>
        <p:txBody>
          <a:bodyPr/>
          <a:lstStyle/>
          <a:p>
            <a:fld id="{6FECE0BF-EFCF-49CE-8E09-D5A599F68DC4}" type="slidenum">
              <a:rPr lang="it-IT" smtClean="0"/>
              <a:t>‹N›</a:t>
            </a:fld>
            <a:endParaRPr lang="it-IT"/>
          </a:p>
        </p:txBody>
      </p:sp>
    </p:spTree>
    <p:extLst>
      <p:ext uri="{BB962C8B-B14F-4D97-AF65-F5344CB8AC3E}">
        <p14:creationId xmlns:p14="http://schemas.microsoft.com/office/powerpoint/2010/main" val="735621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C0A5F0-20D0-C7E5-7E1A-0306F1F9FBE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C070307-4F5F-3766-0851-D0C49746E3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9B2136D-32A1-73E8-1D5E-15403430D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43846B8-4B6C-8689-9552-8E592CC26001}"/>
              </a:ext>
            </a:extLst>
          </p:cNvPr>
          <p:cNvSpPr>
            <a:spLocks noGrp="1"/>
          </p:cNvSpPr>
          <p:nvPr>
            <p:ph type="dt" sz="half" idx="10"/>
          </p:nvPr>
        </p:nvSpPr>
        <p:spPr/>
        <p:txBody>
          <a:bodyPr/>
          <a:lstStyle/>
          <a:p>
            <a:fld id="{BBBDAA40-05FE-4899-9552-3306575C2A70}" type="datetimeFigureOut">
              <a:rPr lang="it-IT" smtClean="0"/>
              <a:t>27/03/2024</a:t>
            </a:fld>
            <a:endParaRPr lang="it-IT"/>
          </a:p>
        </p:txBody>
      </p:sp>
      <p:sp>
        <p:nvSpPr>
          <p:cNvPr id="6" name="Segnaposto piè di pagina 5">
            <a:extLst>
              <a:ext uri="{FF2B5EF4-FFF2-40B4-BE49-F238E27FC236}">
                <a16:creationId xmlns:a16="http://schemas.microsoft.com/office/drawing/2014/main" id="{57A9239D-0B1E-DC4A-2C8D-C0A372AFBA0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F7C25F0-D37A-D5E1-4B4F-E98021378601}"/>
              </a:ext>
            </a:extLst>
          </p:cNvPr>
          <p:cNvSpPr>
            <a:spLocks noGrp="1"/>
          </p:cNvSpPr>
          <p:nvPr>
            <p:ph type="sldNum" sz="quarter" idx="12"/>
          </p:nvPr>
        </p:nvSpPr>
        <p:spPr/>
        <p:txBody>
          <a:bodyPr/>
          <a:lstStyle/>
          <a:p>
            <a:fld id="{6FECE0BF-EFCF-49CE-8E09-D5A599F68DC4}" type="slidenum">
              <a:rPr lang="it-IT" smtClean="0"/>
              <a:t>‹N›</a:t>
            </a:fld>
            <a:endParaRPr lang="it-IT"/>
          </a:p>
        </p:txBody>
      </p:sp>
    </p:spTree>
    <p:extLst>
      <p:ext uri="{BB962C8B-B14F-4D97-AF65-F5344CB8AC3E}">
        <p14:creationId xmlns:p14="http://schemas.microsoft.com/office/powerpoint/2010/main" val="1475833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E762270-72D6-1BC5-3C58-9FC48D3824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9B06977-0941-2048-6787-927DA94D98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5113A86-3FE1-522F-CCAC-9FB3AD453F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BDAA40-05FE-4899-9552-3306575C2A70}" type="datetimeFigureOut">
              <a:rPr lang="it-IT" smtClean="0"/>
              <a:t>27/03/2024</a:t>
            </a:fld>
            <a:endParaRPr lang="it-IT"/>
          </a:p>
        </p:txBody>
      </p:sp>
      <p:sp>
        <p:nvSpPr>
          <p:cNvPr id="5" name="Segnaposto piè di pagina 4">
            <a:extLst>
              <a:ext uri="{FF2B5EF4-FFF2-40B4-BE49-F238E27FC236}">
                <a16:creationId xmlns:a16="http://schemas.microsoft.com/office/drawing/2014/main" id="{C57CDBFD-2140-848D-6F2E-355177BE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3877A6CB-A3D8-C381-8D2F-1D27FF46FE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FECE0BF-EFCF-49CE-8E09-D5A599F68DC4}" type="slidenum">
              <a:rPr lang="it-IT" smtClean="0"/>
              <a:t>‹N›</a:t>
            </a:fld>
            <a:endParaRPr lang="it-IT"/>
          </a:p>
        </p:txBody>
      </p:sp>
    </p:spTree>
    <p:extLst>
      <p:ext uri="{BB962C8B-B14F-4D97-AF65-F5344CB8AC3E}">
        <p14:creationId xmlns:p14="http://schemas.microsoft.com/office/powerpoint/2010/main" val="2153568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s://www.youtube.com/watch?v=ULDXFkdZs3o"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36553C-FE02-8847-3037-0E3AF6D0EA3C}"/>
              </a:ext>
            </a:extLst>
          </p:cNvPr>
          <p:cNvSpPr>
            <a:spLocks noGrp="1"/>
          </p:cNvSpPr>
          <p:nvPr>
            <p:ph type="ctrTitle"/>
          </p:nvPr>
        </p:nvSpPr>
        <p:spPr/>
        <p:txBody>
          <a:bodyPr/>
          <a:lstStyle/>
          <a:p>
            <a:r>
              <a:rPr lang="it-IT" dirty="0"/>
              <a:t>Immagini di guerra</a:t>
            </a:r>
          </a:p>
        </p:txBody>
      </p:sp>
      <p:sp>
        <p:nvSpPr>
          <p:cNvPr id="3" name="Sottotitolo 2">
            <a:extLst>
              <a:ext uri="{FF2B5EF4-FFF2-40B4-BE49-F238E27FC236}">
                <a16:creationId xmlns:a16="http://schemas.microsoft.com/office/drawing/2014/main" id="{BE8EF258-59B4-E5EB-40DC-EECC00C3B912}"/>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414720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rico Baj, Generale, Tecnica mista su base litografica, 70x100cm, 1972">
            <a:extLst>
              <a:ext uri="{FF2B5EF4-FFF2-40B4-BE49-F238E27FC236}">
                <a16:creationId xmlns:a16="http://schemas.microsoft.com/office/drawing/2014/main" id="{CC5CEAA3-F47A-0A30-622D-253D01A542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94" t="18740" r="24186" b="17210"/>
          <a:stretch/>
        </p:blipFill>
        <p:spPr bwMode="auto">
          <a:xfrm>
            <a:off x="3488452" y="205527"/>
            <a:ext cx="5261101" cy="6428356"/>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5B348DA5-3993-17F6-2B60-9CFD5CF94C27}"/>
              </a:ext>
            </a:extLst>
          </p:cNvPr>
          <p:cNvSpPr txBox="1"/>
          <p:nvPr/>
        </p:nvSpPr>
        <p:spPr>
          <a:xfrm>
            <a:off x="8910918" y="4554071"/>
            <a:ext cx="3155576" cy="369332"/>
          </a:xfrm>
          <a:prstGeom prst="rect">
            <a:avLst/>
          </a:prstGeom>
          <a:noFill/>
        </p:spPr>
        <p:txBody>
          <a:bodyPr wrap="square" rtlCol="0">
            <a:spAutoFit/>
          </a:bodyPr>
          <a:lstStyle/>
          <a:p>
            <a:r>
              <a:rPr lang="it-IT" dirty="0"/>
              <a:t>Enrico Baj</a:t>
            </a:r>
            <a:r>
              <a:rPr lang="it-IT"/>
              <a:t>, Generale</a:t>
            </a:r>
          </a:p>
        </p:txBody>
      </p:sp>
    </p:spTree>
    <p:extLst>
      <p:ext uri="{BB962C8B-B14F-4D97-AF65-F5344CB8AC3E}">
        <p14:creationId xmlns:p14="http://schemas.microsoft.com/office/powerpoint/2010/main" val="775045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1191C1-37A3-0822-463F-DD60EB8B9E4A}"/>
              </a:ext>
            </a:extLst>
          </p:cNvPr>
          <p:cNvSpPr>
            <a:spLocks noGrp="1"/>
          </p:cNvSpPr>
          <p:nvPr>
            <p:ph type="ctrTitle"/>
          </p:nvPr>
        </p:nvSpPr>
        <p:spPr/>
        <p:txBody>
          <a:bodyPr>
            <a:normAutofit/>
          </a:bodyPr>
          <a:lstStyle/>
          <a:p>
            <a:br>
              <a:rPr lang="it-IT" sz="4000" dirty="0">
                <a:effectLst/>
                <a:latin typeface="Times New Roman" panose="02020603050405020304" pitchFamily="18" charset="0"/>
                <a:ea typeface="Calibri" panose="020F0502020204030204" pitchFamily="34" charset="0"/>
              </a:rPr>
            </a:br>
            <a:r>
              <a:rPr lang="it-IT" sz="4000" b="1" u="sng" dirty="0" err="1">
                <a:effectLst/>
                <a:latin typeface="Times New Roman" panose="02020603050405020304" pitchFamily="18" charset="0"/>
                <a:ea typeface="Calibri" panose="020F0502020204030204" pitchFamily="34" charset="0"/>
              </a:rPr>
              <a:t>Akamatsu</a:t>
            </a:r>
            <a:r>
              <a:rPr lang="it-IT" sz="4000" b="1" u="sng" dirty="0">
                <a:effectLst/>
                <a:latin typeface="Times New Roman" panose="02020603050405020304" pitchFamily="18" charset="0"/>
                <a:ea typeface="Calibri" panose="020F0502020204030204" pitchFamily="34" charset="0"/>
              </a:rPr>
              <a:t> </a:t>
            </a:r>
            <a:r>
              <a:rPr lang="it-IT" sz="4000" b="1" u="sng" dirty="0" err="1">
                <a:effectLst/>
                <a:latin typeface="Times New Roman" panose="02020603050405020304" pitchFamily="18" charset="0"/>
                <a:ea typeface="Calibri" panose="020F0502020204030204" pitchFamily="34" charset="0"/>
              </a:rPr>
              <a:t>Toshiko</a:t>
            </a:r>
            <a:r>
              <a:rPr lang="it-IT" sz="4000" b="1" u="sng" dirty="0">
                <a:effectLst/>
                <a:latin typeface="Times New Roman" panose="02020603050405020304" pitchFamily="18" charset="0"/>
                <a:ea typeface="Calibri" panose="020F0502020204030204" pitchFamily="34" charset="0"/>
              </a:rPr>
              <a:t> e </a:t>
            </a:r>
            <a:r>
              <a:rPr lang="it-IT" sz="4000" b="1" u="sng" dirty="0" err="1">
                <a:effectLst/>
                <a:latin typeface="Times New Roman" panose="02020603050405020304" pitchFamily="18" charset="0"/>
                <a:ea typeface="Calibri" panose="020F0502020204030204" pitchFamily="34" charset="0"/>
              </a:rPr>
              <a:t>Maruki</a:t>
            </a:r>
            <a:r>
              <a:rPr lang="it-IT" sz="4000" b="1" u="sng" dirty="0">
                <a:effectLst/>
                <a:latin typeface="Times New Roman" panose="02020603050405020304" pitchFamily="18" charset="0"/>
                <a:ea typeface="Calibri" panose="020F0502020204030204" pitchFamily="34" charset="0"/>
              </a:rPr>
              <a:t> Iri</a:t>
            </a:r>
            <a:endParaRPr lang="it-IT" sz="4000" b="1" u="sng" dirty="0"/>
          </a:p>
        </p:txBody>
      </p:sp>
    </p:spTree>
    <p:extLst>
      <p:ext uri="{BB962C8B-B14F-4D97-AF65-F5344CB8AC3E}">
        <p14:creationId xmlns:p14="http://schemas.microsoft.com/office/powerpoint/2010/main" val="696663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EDAA85-E225-5CFE-725F-584BF5D39D75}"/>
              </a:ext>
            </a:extLst>
          </p:cNvPr>
          <p:cNvSpPr>
            <a:spLocks noGrp="1"/>
          </p:cNvSpPr>
          <p:nvPr>
            <p:ph type="title"/>
          </p:nvPr>
        </p:nvSpPr>
        <p:spPr>
          <a:xfrm>
            <a:off x="1103671" y="2103437"/>
            <a:ext cx="10515600" cy="1325563"/>
          </a:xfrm>
        </p:spPr>
        <p:txBody>
          <a:bodyPr>
            <a:noAutofit/>
          </a:bodyPr>
          <a:lstStyle/>
          <a:p>
            <a:r>
              <a:rPr lang="it-IT" sz="3600" dirty="0" err="1">
                <a:effectLst/>
                <a:latin typeface="Times New Roman" panose="02020603050405020304" pitchFamily="18" charset="0"/>
                <a:ea typeface="Calibri" panose="020F0502020204030204" pitchFamily="34" charset="0"/>
              </a:rPr>
              <a:t>Toshi</a:t>
            </a:r>
            <a:r>
              <a:rPr lang="it-IT" sz="3600" dirty="0">
                <a:effectLst/>
                <a:latin typeface="Times New Roman" panose="02020603050405020304" pitchFamily="18" charset="0"/>
                <a:ea typeface="Calibri" panose="020F0502020204030204" pitchFamily="34" charset="0"/>
              </a:rPr>
              <a:t>: «Se io, come persona non ferita, dovevo fissare coloro che erano stati feriti, allora mi sembrava che, più che arte, avrei dovuto portare loro aiuto, più che immagini, avrei dovuto portare cibo. E ho fatto del mio meglio in questo senso»</a:t>
            </a:r>
            <a:endParaRPr lang="it-IT" sz="3600" dirty="0"/>
          </a:p>
        </p:txBody>
      </p:sp>
    </p:spTree>
    <p:extLst>
      <p:ext uri="{BB962C8B-B14F-4D97-AF65-F5344CB8AC3E}">
        <p14:creationId xmlns:p14="http://schemas.microsoft.com/office/powerpoint/2010/main" val="3499608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8E4EB7-DF8B-FF60-6E68-2E1C7AC82A18}"/>
              </a:ext>
            </a:extLst>
          </p:cNvPr>
          <p:cNvSpPr>
            <a:spLocks noGrp="1"/>
          </p:cNvSpPr>
          <p:nvPr>
            <p:ph type="title"/>
          </p:nvPr>
        </p:nvSpPr>
        <p:spPr>
          <a:xfrm>
            <a:off x="1093839" y="2292248"/>
            <a:ext cx="10515600" cy="1325563"/>
          </a:xfrm>
        </p:spPr>
        <p:txBody>
          <a:bodyPr>
            <a:normAutofit fontScale="90000"/>
          </a:bodyPr>
          <a:lstStyle/>
          <a:p>
            <a:r>
              <a:rPr lang="it-IT" sz="4000" kern="100" dirty="0" err="1">
                <a:effectLst/>
                <a:latin typeface="Times New Roman" panose="02020603050405020304" pitchFamily="18" charset="0"/>
                <a:ea typeface="Calibri" panose="020F0502020204030204" pitchFamily="34" charset="0"/>
                <a:cs typeface="Times New Roman" panose="02020603050405020304" pitchFamily="18" charset="0"/>
              </a:rPr>
              <a:t>Toshi</a:t>
            </a:r>
            <a:r>
              <a:rPr lang="it-IT" sz="4000" kern="100" dirty="0">
                <a:effectLst/>
                <a:latin typeface="Times New Roman" panose="02020603050405020304" pitchFamily="18" charset="0"/>
                <a:ea typeface="Calibri" panose="020F0502020204030204" pitchFamily="34" charset="0"/>
                <a:cs typeface="Times New Roman" panose="02020603050405020304" pitchFamily="18" charset="0"/>
              </a:rPr>
              <a:t> «Mi sono spogliata e mi sono messa davanti allo specchio, ho alzato le braccia circa a metà e ho cercato di posare come una delle persone che si trovavano a Hiroshima in quel momento: la stoffa intorno alla vita a brandelli, la pelle che pendeva dalle braccia e il viso gonfio, nella pancia un bambino non ancora nato, una vita spenta insieme a quella di sua madre»</a:t>
            </a:r>
            <a:br>
              <a:rPr lang="it-IT"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it-IT" dirty="0"/>
          </a:p>
        </p:txBody>
      </p:sp>
    </p:spTree>
    <p:extLst>
      <p:ext uri="{BB962C8B-B14F-4D97-AF65-F5344CB8AC3E}">
        <p14:creationId xmlns:p14="http://schemas.microsoft.com/office/powerpoint/2010/main" val="1168246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06818C-F1AA-562E-169B-CD15099D5A88}"/>
              </a:ext>
            </a:extLst>
          </p:cNvPr>
          <p:cNvSpPr>
            <a:spLocks noGrp="1"/>
          </p:cNvSpPr>
          <p:nvPr>
            <p:ph type="title"/>
          </p:nvPr>
        </p:nvSpPr>
        <p:spPr>
          <a:xfrm>
            <a:off x="3738716" y="669925"/>
            <a:ext cx="2957052" cy="1325563"/>
          </a:xfrm>
        </p:spPr>
        <p:txBody>
          <a:bodyPr/>
          <a:lstStyle/>
          <a:p>
            <a:r>
              <a:rPr lang="it-IT" dirty="0">
                <a:latin typeface="Times New Roman" panose="02020603050405020304" pitchFamily="18" charset="0"/>
                <a:cs typeface="Times New Roman" panose="02020603050405020304" pitchFamily="18" charset="0"/>
              </a:rPr>
              <a:t>Fantasmi </a:t>
            </a:r>
          </a:p>
        </p:txBody>
      </p:sp>
      <p:pic>
        <p:nvPicPr>
          <p:cNvPr id="5" name="Segnaposto contenuto 4" descr="Immagine che contiene schizzo, arte, dipinto, disegno&#10;&#10;Descrizione generata automaticamente">
            <a:extLst>
              <a:ext uri="{FF2B5EF4-FFF2-40B4-BE49-F238E27FC236}">
                <a16:creationId xmlns:a16="http://schemas.microsoft.com/office/drawing/2014/main" id="{C2578BE9-ED65-BA68-265B-6514C14755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816" y="2556999"/>
            <a:ext cx="12116184" cy="2978562"/>
          </a:xfrm>
        </p:spPr>
      </p:pic>
    </p:spTree>
    <p:extLst>
      <p:ext uri="{BB962C8B-B14F-4D97-AF65-F5344CB8AC3E}">
        <p14:creationId xmlns:p14="http://schemas.microsoft.com/office/powerpoint/2010/main" val="2962658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8CAFB4-2318-DA53-957C-D0A7593C038F}"/>
              </a:ext>
            </a:extLst>
          </p:cNvPr>
          <p:cNvSpPr>
            <a:spLocks noGrp="1"/>
          </p:cNvSpPr>
          <p:nvPr>
            <p:ph type="title"/>
          </p:nvPr>
        </p:nvSpPr>
        <p:spPr>
          <a:xfrm>
            <a:off x="1015180" y="2400402"/>
            <a:ext cx="10515600" cy="1325563"/>
          </a:xfrm>
        </p:spPr>
        <p:txBody>
          <a:bodyPr>
            <a:noAutofit/>
          </a:bodyPr>
          <a:lstStyle/>
          <a:p>
            <a:r>
              <a:rPr lang="it-IT" sz="3600" dirty="0">
                <a:effectLst/>
                <a:latin typeface="Times New Roman" panose="02020603050405020304" pitchFamily="18" charset="0"/>
                <a:ea typeface="Calibri" panose="020F0502020204030204" pitchFamily="34" charset="0"/>
              </a:rPr>
              <a:t>Testimone: «Non è un'esagerazione. Io sono di Hiroshima. Ho visto la bomba ed è stato molto peggio di questo». </a:t>
            </a:r>
            <a:br>
              <a:rPr lang="it-IT" sz="3600" dirty="0">
                <a:effectLst/>
                <a:latin typeface="Times New Roman" panose="02020603050405020304" pitchFamily="18" charset="0"/>
                <a:ea typeface="Calibri" panose="020F0502020204030204" pitchFamily="34" charset="0"/>
              </a:rPr>
            </a:br>
            <a:r>
              <a:rPr lang="it-IT" sz="3600" dirty="0">
                <a:effectLst/>
                <a:latin typeface="Times New Roman" panose="02020603050405020304" pitchFamily="18" charset="0"/>
                <a:ea typeface="Calibri" panose="020F0502020204030204" pitchFamily="34" charset="0"/>
              </a:rPr>
              <a:t>«Sento che i miei nipoti o mia figlia potrebbero uscire da questo quadro. Ma non si può catturare una cosa come quella bomba in un solo quadro. Fatene di più. Fatene molti altri. Probabilmente penserete che siano i vostri quadri, visto che siete voi a realizzarli, ma questi quadri sono davvero per noi»</a:t>
            </a:r>
            <a:endParaRPr lang="it-IT" sz="3600" dirty="0"/>
          </a:p>
        </p:txBody>
      </p:sp>
    </p:spTree>
    <p:extLst>
      <p:ext uri="{BB962C8B-B14F-4D97-AF65-F5344CB8AC3E}">
        <p14:creationId xmlns:p14="http://schemas.microsoft.com/office/powerpoint/2010/main" val="1835230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4197CA-03B3-8740-05C7-78E616B5A314}"/>
              </a:ext>
            </a:extLst>
          </p:cNvPr>
          <p:cNvSpPr>
            <a:spLocks noGrp="1"/>
          </p:cNvSpPr>
          <p:nvPr>
            <p:ph type="title"/>
          </p:nvPr>
        </p:nvSpPr>
        <p:spPr>
          <a:xfrm>
            <a:off x="641555" y="648929"/>
            <a:ext cx="10515600" cy="5250425"/>
          </a:xfrm>
        </p:spPr>
        <p:txBody>
          <a:bodyPr>
            <a:noAutofit/>
          </a:bodyPr>
          <a:lstStyle/>
          <a:p>
            <a:r>
              <a:rPr lang="it-IT" sz="2500" kern="100" dirty="0">
                <a:effectLst/>
                <a:latin typeface="Times New Roman" panose="02020603050405020304" pitchFamily="18" charset="0"/>
                <a:ea typeface="Calibri" panose="020F0502020204030204" pitchFamily="34" charset="0"/>
                <a:cs typeface="Times New Roman" panose="02020603050405020304" pitchFamily="18" charset="0"/>
              </a:rPr>
              <a:t>È stata una processione di fantasmi. In un attimo i vestiti bruciavano, i volti, le mani e le pance si gonfiavano. Le vesciche scoppiavano e la pelle pendeva a strisce dalle braccia. Non potendo andare a chiedere aiuto, le persone tenevano le braccia davanti ai loro corpi, gemendo "Fa male. Fa male", proprio come i bambini e inciampando in un grande gruppo. Mogli, figli e mariti, uno dopo l'altro, erano talmente ustionati da non riuscire a riconoscersi l'un l'altro. La pioggia nera cadeva come una cascata d'inchiostro, bagnando le case, ridotte in macerie, le strade, la gente nuda. I mucchi di cadaveri, così tanti cadaveri che riempivano la città che non si poteva nemmeno camminare senza calpestarli, il loro fetore, trasportato dalla brezza, era così orribile che si faceva fatica a respirare.  Come artisti che vivevano il 6 Agosto, avevamo scoperto cosa dovevamo fare. Un secondo quadro, e un terzo: dobbiamo passare la vita a dipingere [queste scene] come memoria per l'umanità. </a:t>
            </a:r>
            <a:br>
              <a:rPr lang="it-IT" sz="3000" kern="100" dirty="0">
                <a:effectLst/>
                <a:latin typeface="Calibri" panose="020F0502020204030204" pitchFamily="34" charset="0"/>
                <a:ea typeface="Calibri" panose="020F0502020204030204" pitchFamily="34" charset="0"/>
                <a:cs typeface="Times New Roman" panose="02020603050405020304" pitchFamily="18" charset="0"/>
              </a:rPr>
            </a:br>
            <a:endParaRPr lang="it-IT" sz="3000" dirty="0"/>
          </a:p>
        </p:txBody>
      </p:sp>
    </p:spTree>
    <p:extLst>
      <p:ext uri="{BB962C8B-B14F-4D97-AF65-F5344CB8AC3E}">
        <p14:creationId xmlns:p14="http://schemas.microsoft.com/office/powerpoint/2010/main" val="3363263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dipinto, Arte moderna, arte, Arti visive&#10;&#10;Descrizione generata automaticamente">
            <a:extLst>
              <a:ext uri="{FF2B5EF4-FFF2-40B4-BE49-F238E27FC236}">
                <a16:creationId xmlns:a16="http://schemas.microsoft.com/office/drawing/2014/main" id="{B1232E52-B4C1-4E8B-8C7A-C7970CC48B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038350"/>
            <a:ext cx="11430000" cy="2781300"/>
          </a:xfrm>
          <a:prstGeom prst="rect">
            <a:avLst/>
          </a:prstGeom>
        </p:spPr>
      </p:pic>
      <p:sp>
        <p:nvSpPr>
          <p:cNvPr id="5" name="CasellaDiTesto 4">
            <a:extLst>
              <a:ext uri="{FF2B5EF4-FFF2-40B4-BE49-F238E27FC236}">
                <a16:creationId xmlns:a16="http://schemas.microsoft.com/office/drawing/2014/main" id="{D95FDCE4-F0F8-43B9-2E34-4842D461B9D6}"/>
              </a:ext>
            </a:extLst>
          </p:cNvPr>
          <p:cNvSpPr txBox="1"/>
          <p:nvPr/>
        </p:nvSpPr>
        <p:spPr>
          <a:xfrm>
            <a:off x="4971190" y="1206909"/>
            <a:ext cx="1224759" cy="553998"/>
          </a:xfrm>
          <a:prstGeom prst="rect">
            <a:avLst/>
          </a:prstGeom>
          <a:noFill/>
        </p:spPr>
        <p:txBody>
          <a:bodyPr wrap="none" rtlCol="0">
            <a:spAutoFit/>
          </a:bodyPr>
          <a:lstStyle/>
          <a:p>
            <a:r>
              <a:rPr lang="it-IT" sz="3000" dirty="0"/>
              <a:t>Fuoco</a:t>
            </a:r>
          </a:p>
        </p:txBody>
      </p:sp>
    </p:spTree>
    <p:extLst>
      <p:ext uri="{BB962C8B-B14F-4D97-AF65-F5344CB8AC3E}">
        <p14:creationId xmlns:p14="http://schemas.microsoft.com/office/powerpoint/2010/main" val="785802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schizzo, disegno, dipinto, arte&#10;&#10;Descrizione generata automaticamente">
            <a:extLst>
              <a:ext uri="{FF2B5EF4-FFF2-40B4-BE49-F238E27FC236}">
                <a16:creationId xmlns:a16="http://schemas.microsoft.com/office/drawing/2014/main" id="{B3B0C42D-7A8D-AB79-DEDA-157EE14C1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531" y="2341245"/>
            <a:ext cx="11430000" cy="2809875"/>
          </a:xfrm>
          <a:prstGeom prst="rect">
            <a:avLst/>
          </a:prstGeom>
        </p:spPr>
      </p:pic>
      <p:sp>
        <p:nvSpPr>
          <p:cNvPr id="4" name="CasellaDiTesto 3">
            <a:extLst>
              <a:ext uri="{FF2B5EF4-FFF2-40B4-BE49-F238E27FC236}">
                <a16:creationId xmlns:a16="http://schemas.microsoft.com/office/drawing/2014/main" id="{78EAA452-413D-C545-FDBE-762CF82F2112}"/>
              </a:ext>
            </a:extLst>
          </p:cNvPr>
          <p:cNvSpPr txBox="1"/>
          <p:nvPr/>
        </p:nvSpPr>
        <p:spPr>
          <a:xfrm>
            <a:off x="5097780" y="1706880"/>
            <a:ext cx="1295547" cy="553998"/>
          </a:xfrm>
          <a:prstGeom prst="rect">
            <a:avLst/>
          </a:prstGeom>
          <a:noFill/>
        </p:spPr>
        <p:txBody>
          <a:bodyPr wrap="none" rtlCol="0">
            <a:spAutoFit/>
          </a:bodyPr>
          <a:lstStyle/>
          <a:p>
            <a:r>
              <a:rPr lang="it-IT" sz="3000" dirty="0"/>
              <a:t>Acqua</a:t>
            </a:r>
            <a:r>
              <a:rPr lang="it-IT" dirty="0"/>
              <a:t> </a:t>
            </a:r>
          </a:p>
        </p:txBody>
      </p:sp>
    </p:spTree>
    <p:extLst>
      <p:ext uri="{BB962C8B-B14F-4D97-AF65-F5344CB8AC3E}">
        <p14:creationId xmlns:p14="http://schemas.microsoft.com/office/powerpoint/2010/main" val="1987782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schizzo, disegno, dipinto, arte&#10;&#10;Descrizione generata automaticamente">
            <a:extLst>
              <a:ext uri="{FF2B5EF4-FFF2-40B4-BE49-F238E27FC236}">
                <a16:creationId xmlns:a16="http://schemas.microsoft.com/office/drawing/2014/main" id="{BCB6C895-1DF8-B335-598D-86238EA1E209}"/>
              </a:ext>
            </a:extLst>
          </p:cNvPr>
          <p:cNvPicPr>
            <a:picLocks noChangeAspect="1"/>
          </p:cNvPicPr>
          <p:nvPr/>
        </p:nvPicPr>
        <p:blipFill rotWithShape="1">
          <a:blip r:embed="rId2">
            <a:extLst>
              <a:ext uri="{28A0092B-C50C-407E-A947-70E740481C1C}">
                <a14:useLocalDpi xmlns:a14="http://schemas.microsoft.com/office/drawing/2010/main" val="0"/>
              </a:ext>
            </a:extLst>
          </a:blip>
          <a:srcRect l="43401" r="29732"/>
          <a:stretch/>
        </p:blipFill>
        <p:spPr>
          <a:xfrm>
            <a:off x="3263517" y="1140542"/>
            <a:ext cx="5621403" cy="5143653"/>
          </a:xfrm>
          <a:prstGeom prst="rect">
            <a:avLst/>
          </a:prstGeom>
        </p:spPr>
      </p:pic>
    </p:spTree>
    <p:extLst>
      <p:ext uri="{BB962C8B-B14F-4D97-AF65-F5344CB8AC3E}">
        <p14:creationId xmlns:p14="http://schemas.microsoft.com/office/powerpoint/2010/main" val="2837165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7FB18A38-4AC2-60A4-BBCE-DAADE1FC9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3138" y="24714"/>
            <a:ext cx="51657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917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87E02F3-AB53-EB95-2C86-71F521309B87}"/>
              </a:ext>
            </a:extLst>
          </p:cNvPr>
          <p:cNvSpPr txBox="1"/>
          <p:nvPr/>
        </p:nvSpPr>
        <p:spPr>
          <a:xfrm>
            <a:off x="825910" y="1279063"/>
            <a:ext cx="10933470" cy="4513800"/>
          </a:xfrm>
          <a:prstGeom prst="rect">
            <a:avLst/>
          </a:prstGeom>
          <a:noFill/>
        </p:spPr>
        <p:txBody>
          <a:bodyPr wrap="square">
            <a:spAutoFit/>
          </a:bodyPr>
          <a:lstStyle/>
          <a:p>
            <a:pPr algn="just">
              <a:lnSpc>
                <a:spcPct val="107000"/>
              </a:lnSpc>
              <a:spcAft>
                <a:spcPts val="800"/>
              </a:spcAft>
              <a:tabLst>
                <a:tab pos="1316355" algn="l"/>
              </a:tabLst>
            </a:pPr>
            <a:r>
              <a:rPr lang="it-IT" sz="3000" kern="100" dirty="0">
                <a:effectLst/>
                <a:latin typeface="Times New Roman" panose="02020603050405020304" pitchFamily="18" charset="0"/>
                <a:ea typeface="Calibri" panose="020F0502020204030204" pitchFamily="34" charset="0"/>
                <a:cs typeface="Times New Roman" panose="02020603050405020304" pitchFamily="18" charset="0"/>
              </a:rPr>
              <a:t>Arrivò un marinaio, che masticava la sua gomma da masticare, alto, magro e con gli occhi azzurri, con il braccio stretto intorno a una giovane ragazza pan-pan. "Niente più Hiroshima". Fai firmare anche il tuo ragazzo, dissi, passandogli la matita. "Certo", annuì lei. "Ehi, c'è scritto "Basta Hiroshima". Firma!" e gli puntò la matita sul petto. Docile e mite, prese la matita e firmò il suo nome a caratteri incerti. Deve aver sparso la voce, perché in breve tempo ci fu un'ondata di uomini della Marina e di ragazze pan-pan in abiti estivi e geta, tutti in fila per firmare.</a:t>
            </a:r>
            <a:endParaRPr lang="it-IT" sz="3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0692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EBAADE8-815A-8586-AA63-DF2784988167}"/>
              </a:ext>
            </a:extLst>
          </p:cNvPr>
          <p:cNvPicPr>
            <a:picLocks noChangeAspect="1"/>
          </p:cNvPicPr>
          <p:nvPr/>
        </p:nvPicPr>
        <p:blipFill>
          <a:blip r:embed="rId2"/>
          <a:stretch>
            <a:fillRect/>
          </a:stretch>
        </p:blipFill>
        <p:spPr>
          <a:xfrm>
            <a:off x="2868650" y="133064"/>
            <a:ext cx="6454699" cy="6591871"/>
          </a:xfrm>
          <a:prstGeom prst="rect">
            <a:avLst/>
          </a:prstGeom>
        </p:spPr>
      </p:pic>
      <p:sp>
        <p:nvSpPr>
          <p:cNvPr id="5" name="CasellaDiTesto 4">
            <a:extLst>
              <a:ext uri="{FF2B5EF4-FFF2-40B4-BE49-F238E27FC236}">
                <a16:creationId xmlns:a16="http://schemas.microsoft.com/office/drawing/2014/main" id="{0F2027CF-3A46-7519-BAA2-BDE244D7C3A9}"/>
              </a:ext>
            </a:extLst>
          </p:cNvPr>
          <p:cNvSpPr txBox="1"/>
          <p:nvPr/>
        </p:nvSpPr>
        <p:spPr>
          <a:xfrm>
            <a:off x="87086" y="2126121"/>
            <a:ext cx="2601685" cy="1200329"/>
          </a:xfrm>
          <a:prstGeom prst="rect">
            <a:avLst/>
          </a:prstGeom>
          <a:noFill/>
        </p:spPr>
        <p:txBody>
          <a:bodyPr wrap="square">
            <a:spAutoFit/>
          </a:bodyPr>
          <a:lstStyle/>
          <a:p>
            <a:r>
              <a:rPr lang="it-IT" sz="1800" b="1" dirty="0">
                <a:effectLst/>
                <a:latin typeface="Times New Roman" panose="02020603050405020304" pitchFamily="18" charset="0"/>
                <a:ea typeface="Calibri" panose="020F0502020204030204" pitchFamily="34" charset="0"/>
              </a:rPr>
              <a:t>Non è che la bomba sia caduta da sola; qualcuno ha dovuto sganciarla</a:t>
            </a:r>
            <a:endParaRPr lang="it-IT" b="1" dirty="0"/>
          </a:p>
        </p:txBody>
      </p:sp>
    </p:spTree>
    <p:extLst>
      <p:ext uri="{BB962C8B-B14F-4D97-AF65-F5344CB8AC3E}">
        <p14:creationId xmlns:p14="http://schemas.microsoft.com/office/powerpoint/2010/main" val="625390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7635A1-55E2-4383-3C88-9FEE68BA4233}"/>
              </a:ext>
            </a:extLst>
          </p:cNvPr>
          <p:cNvSpPr>
            <a:spLocks noGrp="1"/>
          </p:cNvSpPr>
          <p:nvPr>
            <p:ph type="ctrTitle"/>
          </p:nvPr>
        </p:nvSpPr>
        <p:spPr/>
        <p:txBody>
          <a:bodyPr/>
          <a:lstStyle/>
          <a:p>
            <a:r>
              <a:rPr lang="it-IT" dirty="0"/>
              <a:t>Arte pubblica e guerra oggi</a:t>
            </a:r>
            <a:br>
              <a:rPr lang="it-IT" dirty="0"/>
            </a:br>
            <a:r>
              <a:rPr lang="it-IT" dirty="0"/>
              <a:t>Tel Aviv </a:t>
            </a:r>
          </a:p>
        </p:txBody>
      </p:sp>
      <p:sp>
        <p:nvSpPr>
          <p:cNvPr id="3" name="Sottotitolo 2">
            <a:extLst>
              <a:ext uri="{FF2B5EF4-FFF2-40B4-BE49-F238E27FC236}">
                <a16:creationId xmlns:a16="http://schemas.microsoft.com/office/drawing/2014/main" id="{D0F06F8E-D8A8-1E3F-5D9B-79C3262BABDB}"/>
              </a:ext>
            </a:extLst>
          </p:cNvPr>
          <p:cNvSpPr>
            <a:spLocks noGrp="1"/>
          </p:cNvSpPr>
          <p:nvPr>
            <p:ph type="subTitle" idx="1"/>
          </p:nvPr>
        </p:nvSpPr>
        <p:spPr/>
        <p:txBody>
          <a:bodyPr/>
          <a:lstStyle/>
          <a:p>
            <a:endParaRPr lang="it-IT" dirty="0"/>
          </a:p>
        </p:txBody>
      </p:sp>
    </p:spTree>
    <p:extLst>
      <p:ext uri="{BB962C8B-B14F-4D97-AF65-F5344CB8AC3E}">
        <p14:creationId xmlns:p14="http://schemas.microsoft.com/office/powerpoint/2010/main" val="629887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stoviglie, tavolo, aria aperta, cibo&#10;&#10;Descrizione generata automaticamente">
            <a:extLst>
              <a:ext uri="{FF2B5EF4-FFF2-40B4-BE49-F238E27FC236}">
                <a16:creationId xmlns:a16="http://schemas.microsoft.com/office/drawing/2014/main" id="{729D5351-B016-9B91-25CE-5C24C3799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704" y="822734"/>
            <a:ext cx="6588342" cy="5227773"/>
          </a:xfrm>
          <a:prstGeom prst="rect">
            <a:avLst/>
          </a:prstGeom>
        </p:spPr>
      </p:pic>
      <p:pic>
        <p:nvPicPr>
          <p:cNvPr id="5" name="Immagine 4" descr="Immagine che contiene stoviglie, piatto, cibo, tovaglia&#10;&#10;Descrizione generata automaticamente">
            <a:extLst>
              <a:ext uri="{FF2B5EF4-FFF2-40B4-BE49-F238E27FC236}">
                <a16:creationId xmlns:a16="http://schemas.microsoft.com/office/drawing/2014/main" id="{CEE25DB1-B3E9-24A2-1BD5-A3513EAD1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008" y="811303"/>
            <a:ext cx="3429297" cy="5235394"/>
          </a:xfrm>
          <a:prstGeom prst="rect">
            <a:avLst/>
          </a:prstGeom>
        </p:spPr>
      </p:pic>
      <p:sp>
        <p:nvSpPr>
          <p:cNvPr id="7" name="CasellaDiTesto 6">
            <a:extLst>
              <a:ext uri="{FF2B5EF4-FFF2-40B4-BE49-F238E27FC236}">
                <a16:creationId xmlns:a16="http://schemas.microsoft.com/office/drawing/2014/main" id="{A2988963-4E48-8D11-5205-058475E0EF3A}"/>
              </a:ext>
            </a:extLst>
          </p:cNvPr>
          <p:cNvSpPr txBox="1"/>
          <p:nvPr/>
        </p:nvSpPr>
        <p:spPr>
          <a:xfrm>
            <a:off x="4484915" y="316077"/>
            <a:ext cx="6096000" cy="369332"/>
          </a:xfrm>
          <a:prstGeom prst="rect">
            <a:avLst/>
          </a:prstGeom>
          <a:noFill/>
        </p:spPr>
        <p:txBody>
          <a:bodyPr wrap="square">
            <a:spAutoFit/>
          </a:bodyPr>
          <a:lstStyle/>
          <a:p>
            <a:r>
              <a:rPr lang="it-IT" sz="1800" b="1" dirty="0">
                <a:effectLst/>
                <a:latin typeface="Times New Roman" panose="02020603050405020304" pitchFamily="18" charset="0"/>
                <a:ea typeface="Calibri" panose="020F0502020204030204" pitchFamily="34" charset="0"/>
              </a:rPr>
              <a:t>The </a:t>
            </a:r>
            <a:r>
              <a:rPr lang="it-IT" sz="1800" b="1" dirty="0" err="1">
                <a:effectLst/>
                <a:latin typeface="Times New Roman" panose="02020603050405020304" pitchFamily="18" charset="0"/>
                <a:ea typeface="Calibri" panose="020F0502020204030204" pitchFamily="34" charset="0"/>
              </a:rPr>
              <a:t>Empty</a:t>
            </a:r>
            <a:r>
              <a:rPr lang="it-IT" sz="1800" b="1" dirty="0">
                <a:effectLst/>
                <a:latin typeface="Times New Roman" panose="02020603050405020304" pitchFamily="18" charset="0"/>
                <a:ea typeface="Calibri" panose="020F0502020204030204" pitchFamily="34" charset="0"/>
              </a:rPr>
              <a:t> Shabbat </a:t>
            </a:r>
            <a:r>
              <a:rPr lang="it-IT" sz="1800" b="1" dirty="0" err="1">
                <a:effectLst/>
                <a:latin typeface="Times New Roman" panose="02020603050405020304" pitchFamily="18" charset="0"/>
                <a:ea typeface="Calibri" panose="020F0502020204030204" pitchFamily="34" charset="0"/>
              </a:rPr>
              <a:t>Table</a:t>
            </a:r>
            <a:endParaRPr lang="it-IT" dirty="0"/>
          </a:p>
        </p:txBody>
      </p:sp>
    </p:spTree>
    <p:extLst>
      <p:ext uri="{BB962C8B-B14F-4D97-AF65-F5344CB8AC3E}">
        <p14:creationId xmlns:p14="http://schemas.microsoft.com/office/powerpoint/2010/main" val="3052335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avolo, stoviglie, vestiti, aria aperta&#10;&#10;Descrizione generata automaticamente">
            <a:extLst>
              <a:ext uri="{FF2B5EF4-FFF2-40B4-BE49-F238E27FC236}">
                <a16:creationId xmlns:a16="http://schemas.microsoft.com/office/drawing/2014/main" id="{6DA46F3A-E02C-4803-CED9-57D4EF0D9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73" y="413953"/>
            <a:ext cx="4197156" cy="5628934"/>
          </a:xfrm>
          <a:prstGeom prst="rect">
            <a:avLst/>
          </a:prstGeom>
        </p:spPr>
      </p:pic>
      <p:pic>
        <p:nvPicPr>
          <p:cNvPr id="5" name="Immagine 4" descr="Immagine che contiene vestiti, stoviglie, bottiglia, persona&#10;&#10;Descrizione generata automaticamente">
            <a:extLst>
              <a:ext uri="{FF2B5EF4-FFF2-40B4-BE49-F238E27FC236}">
                <a16:creationId xmlns:a16="http://schemas.microsoft.com/office/drawing/2014/main" id="{42D74041-26F3-0CD5-64DC-5D1588BB7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611" y="499723"/>
            <a:ext cx="4120379" cy="5517934"/>
          </a:xfrm>
          <a:prstGeom prst="rect">
            <a:avLst/>
          </a:prstGeom>
        </p:spPr>
      </p:pic>
      <p:sp>
        <p:nvSpPr>
          <p:cNvPr id="11" name="CasellaDiTesto 10">
            <a:extLst>
              <a:ext uri="{FF2B5EF4-FFF2-40B4-BE49-F238E27FC236}">
                <a16:creationId xmlns:a16="http://schemas.microsoft.com/office/drawing/2014/main" id="{12CB9618-3F65-A5E4-199C-5E42928EB952}"/>
              </a:ext>
            </a:extLst>
          </p:cNvPr>
          <p:cNvSpPr txBox="1"/>
          <p:nvPr/>
        </p:nvSpPr>
        <p:spPr>
          <a:xfrm>
            <a:off x="6815611" y="6173611"/>
            <a:ext cx="6096000" cy="369332"/>
          </a:xfrm>
          <a:prstGeom prst="rect">
            <a:avLst/>
          </a:prstGeom>
          <a:noFill/>
        </p:spPr>
        <p:txBody>
          <a:bodyPr wrap="square">
            <a:spAutoFit/>
          </a:bodyPr>
          <a:lstStyle/>
          <a:p>
            <a:r>
              <a:rPr lang="it-IT" sz="1800" dirty="0">
                <a:effectLst/>
                <a:latin typeface="Times New Roman" panose="02020603050405020304" pitchFamily="18" charset="0"/>
                <a:ea typeface="Calibri" panose="020F0502020204030204" pitchFamily="34" charset="0"/>
              </a:rPr>
              <a:t>Quanto è bello che tu sia tornato a casa</a:t>
            </a:r>
            <a:endParaRPr lang="it-IT" dirty="0"/>
          </a:p>
        </p:txBody>
      </p:sp>
    </p:spTree>
    <p:extLst>
      <p:ext uri="{BB962C8B-B14F-4D97-AF65-F5344CB8AC3E}">
        <p14:creationId xmlns:p14="http://schemas.microsoft.com/office/powerpoint/2010/main" val="407376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D071A1D-7100-A837-1726-4B964925EBDE}"/>
              </a:ext>
            </a:extLst>
          </p:cNvPr>
          <p:cNvSpPr txBox="1"/>
          <p:nvPr/>
        </p:nvSpPr>
        <p:spPr>
          <a:xfrm>
            <a:off x="3451123" y="2620826"/>
            <a:ext cx="6096000" cy="773032"/>
          </a:xfrm>
          <a:prstGeom prst="rect">
            <a:avLst/>
          </a:prstGeom>
          <a:noFill/>
        </p:spPr>
        <p:txBody>
          <a:bodyPr wrap="square">
            <a:spAutoFit/>
          </a:bodyPr>
          <a:lstStyle/>
          <a:p>
            <a:pPr algn="just">
              <a:lnSpc>
                <a:spcPct val="107000"/>
              </a:lnSpc>
              <a:spcAft>
                <a:spcPts val="800"/>
              </a:spcAft>
              <a:tabLst>
                <a:tab pos="1316355" algn="l"/>
              </a:tabLst>
            </a:pPr>
            <a:endParaRPr lang="it-IT" sz="18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1316355" algn="l"/>
              </a:tabLst>
            </a:pPr>
            <a:r>
              <a:rPr lang="it-IT" sz="18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https://www.youtube.com/watch?v=ULDXFkdZs3o</a:t>
            </a: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asellaDiTesto 3">
            <a:extLst>
              <a:ext uri="{FF2B5EF4-FFF2-40B4-BE49-F238E27FC236}">
                <a16:creationId xmlns:a16="http://schemas.microsoft.com/office/drawing/2014/main" id="{A275F167-2743-9085-CF45-7ACD0C8782B0}"/>
              </a:ext>
            </a:extLst>
          </p:cNvPr>
          <p:cNvSpPr txBox="1"/>
          <p:nvPr/>
        </p:nvSpPr>
        <p:spPr>
          <a:xfrm>
            <a:off x="3283974" y="2339852"/>
            <a:ext cx="6096000" cy="561949"/>
          </a:xfrm>
          <a:prstGeom prst="rect">
            <a:avLst/>
          </a:prstGeom>
          <a:noFill/>
        </p:spPr>
        <p:txBody>
          <a:bodyPr wrap="square">
            <a:spAutoFit/>
          </a:bodyPr>
          <a:lstStyle/>
          <a:p>
            <a:pPr algn="just">
              <a:lnSpc>
                <a:spcPct val="107000"/>
              </a:lnSpc>
              <a:spcAft>
                <a:spcPts val="800"/>
              </a:spcAft>
              <a:tabLst>
                <a:tab pos="1316355" algn="l"/>
              </a:tabLst>
            </a:pPr>
            <a:r>
              <a:rPr lang="it-IT" sz="3000" b="1" kern="100" dirty="0">
                <a:effectLst/>
                <a:latin typeface="Times New Roman" panose="02020603050405020304" pitchFamily="18" charset="0"/>
                <a:ea typeface="Calibri" panose="020F0502020204030204" pitchFamily="34" charset="0"/>
                <a:cs typeface="Times New Roman" panose="02020603050405020304" pitchFamily="18" charset="0"/>
              </a:rPr>
              <a:t>Replica del tunnel di Hamas</a:t>
            </a:r>
            <a:endParaRPr lang="it-IT" sz="3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4028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47AA95F-CA30-10C1-3580-0FCE73390E3B}"/>
              </a:ext>
            </a:extLst>
          </p:cNvPr>
          <p:cNvSpPr txBox="1"/>
          <p:nvPr/>
        </p:nvSpPr>
        <p:spPr>
          <a:xfrm>
            <a:off x="3048000" y="3241962"/>
            <a:ext cx="6096000" cy="561949"/>
          </a:xfrm>
          <a:prstGeom prst="rect">
            <a:avLst/>
          </a:prstGeom>
          <a:noFill/>
        </p:spPr>
        <p:txBody>
          <a:bodyPr wrap="square">
            <a:spAutoFit/>
          </a:bodyPr>
          <a:lstStyle/>
          <a:p>
            <a:pPr algn="just">
              <a:lnSpc>
                <a:spcPct val="107000"/>
              </a:lnSpc>
              <a:spcAft>
                <a:spcPts val="800"/>
              </a:spcAft>
              <a:tabLst>
                <a:tab pos="1316355" algn="l"/>
              </a:tabLst>
            </a:pPr>
            <a:r>
              <a:rPr lang="it-IT" sz="3000" b="1" kern="100" dirty="0">
                <a:effectLst/>
                <a:latin typeface="Times New Roman" panose="02020603050405020304" pitchFamily="18" charset="0"/>
                <a:ea typeface="Calibri" panose="020F0502020204030204" pitchFamily="34" charset="0"/>
                <a:cs typeface="Times New Roman" panose="02020603050405020304" pitchFamily="18" charset="0"/>
              </a:rPr>
              <a:t>I murales dedicati ai bambini rapiti</a:t>
            </a:r>
            <a:endParaRPr lang="it-IT" sz="3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7117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Veicolo terrestre, veicolo, ruota, testo&#10;&#10;Descrizione generata automaticamente">
            <a:extLst>
              <a:ext uri="{FF2B5EF4-FFF2-40B4-BE49-F238E27FC236}">
                <a16:creationId xmlns:a16="http://schemas.microsoft.com/office/drawing/2014/main" id="{757405DD-BEE2-5984-7388-64E88C45D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776592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dipinto, edificio, disegno, testo&#10;&#10;Descrizione generata automaticamente">
            <a:extLst>
              <a:ext uri="{FF2B5EF4-FFF2-40B4-BE49-F238E27FC236}">
                <a16:creationId xmlns:a16="http://schemas.microsoft.com/office/drawing/2014/main" id="{2017BF3B-37B4-DD64-06EC-3A76ADCCE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904" y="337983"/>
            <a:ext cx="10156722" cy="6347951"/>
          </a:xfrm>
          <a:prstGeom prst="rect">
            <a:avLst/>
          </a:prstGeom>
        </p:spPr>
      </p:pic>
    </p:spTree>
    <p:extLst>
      <p:ext uri="{BB962C8B-B14F-4D97-AF65-F5344CB8AC3E}">
        <p14:creationId xmlns:p14="http://schemas.microsoft.com/office/powerpoint/2010/main" val="402116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edificio, Veicolo terrestre, veicolo&#10;&#10;Descrizione generata automaticamente">
            <a:extLst>
              <a:ext uri="{FF2B5EF4-FFF2-40B4-BE49-F238E27FC236}">
                <a16:creationId xmlns:a16="http://schemas.microsoft.com/office/drawing/2014/main" id="{9CB1EFA9-C2F4-7968-2A17-4E36F7DC4A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023" y="422787"/>
            <a:ext cx="9910917" cy="6194323"/>
          </a:xfrm>
          <a:prstGeom prst="rect">
            <a:avLst/>
          </a:prstGeom>
        </p:spPr>
      </p:pic>
    </p:spTree>
    <p:extLst>
      <p:ext uri="{BB962C8B-B14F-4D97-AF65-F5344CB8AC3E}">
        <p14:creationId xmlns:p14="http://schemas.microsoft.com/office/powerpoint/2010/main" val="2793135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FD37AD2-0DFD-FFA4-2421-702C273A2784}"/>
              </a:ext>
            </a:extLst>
          </p:cNvPr>
          <p:cNvPicPr>
            <a:picLocks noChangeAspect="1"/>
          </p:cNvPicPr>
          <p:nvPr/>
        </p:nvPicPr>
        <p:blipFill>
          <a:blip r:embed="rId2"/>
          <a:stretch>
            <a:fillRect/>
          </a:stretch>
        </p:blipFill>
        <p:spPr>
          <a:xfrm>
            <a:off x="-22630" y="852616"/>
            <a:ext cx="11828446" cy="5362833"/>
          </a:xfrm>
          <a:prstGeom prst="rect">
            <a:avLst/>
          </a:prstGeom>
        </p:spPr>
      </p:pic>
      <p:sp>
        <p:nvSpPr>
          <p:cNvPr id="4" name="CasellaDiTesto 3">
            <a:extLst>
              <a:ext uri="{FF2B5EF4-FFF2-40B4-BE49-F238E27FC236}">
                <a16:creationId xmlns:a16="http://schemas.microsoft.com/office/drawing/2014/main" id="{1E08EED6-654D-405A-B241-7A6F09173A0E}"/>
              </a:ext>
            </a:extLst>
          </p:cNvPr>
          <p:cNvSpPr txBox="1"/>
          <p:nvPr/>
        </p:nvSpPr>
        <p:spPr>
          <a:xfrm>
            <a:off x="1631504" y="6488668"/>
            <a:ext cx="8928992" cy="369332"/>
          </a:xfrm>
          <a:prstGeom prst="rect">
            <a:avLst/>
          </a:prstGeom>
          <a:noFill/>
        </p:spPr>
        <p:txBody>
          <a:bodyPr wrap="square" rtlCol="0">
            <a:spAutoFit/>
          </a:bodyPr>
          <a:lstStyle/>
          <a:p>
            <a:r>
              <a:rPr lang="it-IT" dirty="0"/>
              <a:t>Picasso, Guernica, Museo </a:t>
            </a:r>
            <a:r>
              <a:rPr lang="it-IT" dirty="0" err="1"/>
              <a:t>Nacional</a:t>
            </a:r>
            <a:r>
              <a:rPr lang="it-IT" dirty="0"/>
              <a:t> Centro De Arte Reina Sofia, Paris, 1937</a:t>
            </a:r>
          </a:p>
        </p:txBody>
      </p:sp>
    </p:spTree>
    <p:extLst>
      <p:ext uri="{BB962C8B-B14F-4D97-AF65-F5344CB8AC3E}">
        <p14:creationId xmlns:p14="http://schemas.microsoft.com/office/powerpoint/2010/main" val="2219153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rreno, interno, muro&#10;&#10;Descrizione generata automaticamente">
            <a:extLst>
              <a:ext uri="{FF2B5EF4-FFF2-40B4-BE49-F238E27FC236}">
                <a16:creationId xmlns:a16="http://schemas.microsoft.com/office/drawing/2014/main" id="{C5F5897D-0075-3F45-3A62-7F7B6B2B1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65" y="462117"/>
            <a:ext cx="9926647" cy="6204154"/>
          </a:xfrm>
          <a:prstGeom prst="rect">
            <a:avLst/>
          </a:prstGeom>
        </p:spPr>
      </p:pic>
    </p:spTree>
    <p:extLst>
      <p:ext uri="{BB962C8B-B14F-4D97-AF65-F5344CB8AC3E}">
        <p14:creationId xmlns:p14="http://schemas.microsoft.com/office/powerpoint/2010/main" val="3236596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veicolo, ruota, Veicolo terrestre, edificio&#10;&#10;Descrizione generata automaticamente">
            <a:extLst>
              <a:ext uri="{FF2B5EF4-FFF2-40B4-BE49-F238E27FC236}">
                <a16:creationId xmlns:a16="http://schemas.microsoft.com/office/drawing/2014/main" id="{FA9A9C33-75AB-BC67-9A81-342CD8425D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85454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DF0250-FF91-5E82-A619-1E9021842FC7}"/>
              </a:ext>
            </a:extLst>
          </p:cNvPr>
          <p:cNvSpPr>
            <a:spLocks noGrp="1"/>
          </p:cNvSpPr>
          <p:nvPr>
            <p:ph type="ctrTitle"/>
          </p:nvPr>
        </p:nvSpPr>
        <p:spPr/>
        <p:txBody>
          <a:bodyPr/>
          <a:lstStyle/>
          <a:p>
            <a:r>
              <a:rPr lang="it-IT" dirty="0"/>
              <a:t>L’arte dei vincitori negli spazi pubblici</a:t>
            </a:r>
          </a:p>
        </p:txBody>
      </p:sp>
      <p:sp>
        <p:nvSpPr>
          <p:cNvPr id="3" name="Sottotitolo 2">
            <a:extLst>
              <a:ext uri="{FF2B5EF4-FFF2-40B4-BE49-F238E27FC236}">
                <a16:creationId xmlns:a16="http://schemas.microsoft.com/office/drawing/2014/main" id="{081C351D-0757-CD18-5001-1A7EAA645577}"/>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1417488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A556C46-03B8-1A8F-F320-31F596336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0"/>
            <a:ext cx="6072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032C84E4-ACCA-50F0-E4B4-C60017218BC1}"/>
              </a:ext>
            </a:extLst>
          </p:cNvPr>
          <p:cNvSpPr txBox="1"/>
          <p:nvPr/>
        </p:nvSpPr>
        <p:spPr>
          <a:xfrm>
            <a:off x="196645" y="5594555"/>
            <a:ext cx="2644878" cy="923330"/>
          </a:xfrm>
          <a:prstGeom prst="rect">
            <a:avLst/>
          </a:prstGeom>
          <a:noFill/>
        </p:spPr>
        <p:txBody>
          <a:bodyPr wrap="square" rtlCol="0">
            <a:spAutoFit/>
          </a:bodyPr>
          <a:lstStyle/>
          <a:p>
            <a:r>
              <a:rPr lang="it-IT" dirty="0"/>
              <a:t>Angelo Rossetto, Monumento ai caduti, 1923, </a:t>
            </a:r>
            <a:r>
              <a:rPr lang="it-IT" dirty="0" err="1"/>
              <a:t>Maner</a:t>
            </a:r>
            <a:r>
              <a:rPr lang="it-IT" dirty="0"/>
              <a:t> (Treviso)</a:t>
            </a:r>
          </a:p>
        </p:txBody>
      </p:sp>
    </p:spTree>
    <p:extLst>
      <p:ext uri="{BB962C8B-B14F-4D97-AF65-F5344CB8AC3E}">
        <p14:creationId xmlns:p14="http://schemas.microsoft.com/office/powerpoint/2010/main" val="1233742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oto">
            <a:extLst>
              <a:ext uri="{FF2B5EF4-FFF2-40B4-BE49-F238E27FC236}">
                <a16:creationId xmlns:a16="http://schemas.microsoft.com/office/drawing/2014/main" id="{B83BDC13-FCB2-71C8-6305-719F45269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FF178595-A02D-B47E-23DB-E6733D7A1064}"/>
              </a:ext>
            </a:extLst>
          </p:cNvPr>
          <p:cNvSpPr txBox="1"/>
          <p:nvPr/>
        </p:nvSpPr>
        <p:spPr>
          <a:xfrm>
            <a:off x="276225" y="5857875"/>
            <a:ext cx="3048000" cy="923330"/>
          </a:xfrm>
          <a:prstGeom prst="rect">
            <a:avLst/>
          </a:prstGeom>
          <a:noFill/>
        </p:spPr>
        <p:txBody>
          <a:bodyPr wrap="square" rtlCol="0">
            <a:spAutoFit/>
          </a:bodyPr>
          <a:lstStyle/>
          <a:p>
            <a:r>
              <a:rPr lang="it-IT" dirty="0"/>
              <a:t>Vincenzo </a:t>
            </a:r>
            <a:r>
              <a:rPr lang="it-IT" dirty="0" err="1"/>
              <a:t>Jerace</a:t>
            </a:r>
            <a:r>
              <a:rPr lang="it-IT" dirty="0"/>
              <a:t>, Monumento ai caduti, Veroli (Frosinone), 1923</a:t>
            </a:r>
          </a:p>
        </p:txBody>
      </p:sp>
    </p:spTree>
    <p:extLst>
      <p:ext uri="{BB962C8B-B14F-4D97-AF65-F5344CB8AC3E}">
        <p14:creationId xmlns:p14="http://schemas.microsoft.com/office/powerpoint/2010/main" val="3468291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teprima immagine">
            <a:extLst>
              <a:ext uri="{FF2B5EF4-FFF2-40B4-BE49-F238E27FC236}">
                <a16:creationId xmlns:a16="http://schemas.microsoft.com/office/drawing/2014/main" id="{2267FCE1-0FE6-5068-A1A2-44A035015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52" t="3888" r="14258" b="9028"/>
          <a:stretch/>
        </p:blipFill>
        <p:spPr bwMode="auto">
          <a:xfrm>
            <a:off x="3456024" y="140527"/>
            <a:ext cx="4564025" cy="6717473"/>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B17B6B86-0A69-C12B-8CEA-9AC3C2EAC55C}"/>
              </a:ext>
            </a:extLst>
          </p:cNvPr>
          <p:cNvSpPr txBox="1"/>
          <p:nvPr/>
        </p:nvSpPr>
        <p:spPr>
          <a:xfrm>
            <a:off x="209550" y="5562600"/>
            <a:ext cx="2781300" cy="923330"/>
          </a:xfrm>
          <a:prstGeom prst="rect">
            <a:avLst/>
          </a:prstGeom>
          <a:noFill/>
        </p:spPr>
        <p:txBody>
          <a:bodyPr wrap="square" rtlCol="0">
            <a:spAutoFit/>
          </a:bodyPr>
          <a:lstStyle/>
          <a:p>
            <a:r>
              <a:rPr lang="it-IT" dirty="0"/>
              <a:t>Mentore Maltoni, Targa in onore dei caduti, Senigallia</a:t>
            </a:r>
          </a:p>
        </p:txBody>
      </p:sp>
    </p:spTree>
    <p:extLst>
      <p:ext uri="{BB962C8B-B14F-4D97-AF65-F5344CB8AC3E}">
        <p14:creationId xmlns:p14="http://schemas.microsoft.com/office/powerpoint/2010/main" val="1652420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7F947B96-AC4B-6E6E-60A1-2CB27F973A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52" t="9167" r="5371" b="14722"/>
          <a:stretch/>
        </p:blipFill>
        <p:spPr bwMode="auto">
          <a:xfrm>
            <a:off x="3310286" y="342900"/>
            <a:ext cx="5314324" cy="65151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BA54DC39-1FBA-985E-7FE2-F6FC5E6F81B5}"/>
              </a:ext>
            </a:extLst>
          </p:cNvPr>
          <p:cNvSpPr txBox="1"/>
          <p:nvPr/>
        </p:nvSpPr>
        <p:spPr>
          <a:xfrm>
            <a:off x="238125" y="5753100"/>
            <a:ext cx="2800350" cy="923330"/>
          </a:xfrm>
          <a:prstGeom prst="rect">
            <a:avLst/>
          </a:prstGeom>
          <a:noFill/>
        </p:spPr>
        <p:txBody>
          <a:bodyPr wrap="square" rtlCol="0">
            <a:spAutoFit/>
          </a:bodyPr>
          <a:lstStyle/>
          <a:p>
            <a:r>
              <a:rPr lang="it-IT" dirty="0"/>
              <a:t>Anonimo, Monumento ai caduti, 1923, Pontecurone (Alessandria)</a:t>
            </a:r>
          </a:p>
        </p:txBody>
      </p:sp>
    </p:spTree>
    <p:extLst>
      <p:ext uri="{BB962C8B-B14F-4D97-AF65-F5344CB8AC3E}">
        <p14:creationId xmlns:p14="http://schemas.microsoft.com/office/powerpoint/2010/main" val="3535804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5EB9EE-5C5E-D202-A2D4-92A1A20B4F68}"/>
              </a:ext>
            </a:extLst>
          </p:cNvPr>
          <p:cNvSpPr>
            <a:spLocks noGrp="1"/>
          </p:cNvSpPr>
          <p:nvPr>
            <p:ph type="ctrTitle"/>
          </p:nvPr>
        </p:nvSpPr>
        <p:spPr/>
        <p:txBody>
          <a:bodyPr/>
          <a:lstStyle/>
          <a:p>
            <a:r>
              <a:rPr lang="it-IT" dirty="0"/>
              <a:t>L’arte fascista</a:t>
            </a:r>
          </a:p>
        </p:txBody>
      </p:sp>
      <p:sp>
        <p:nvSpPr>
          <p:cNvPr id="3" name="Sottotitolo 2">
            <a:extLst>
              <a:ext uri="{FF2B5EF4-FFF2-40B4-BE49-F238E27FC236}">
                <a16:creationId xmlns:a16="http://schemas.microsoft.com/office/drawing/2014/main" id="{91504BAE-A049-AECC-14CC-D64639C4E7D5}"/>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3959750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interno&#10;&#10;Descrizione generata automaticamente con attendibilità media">
            <a:extLst>
              <a:ext uri="{FF2B5EF4-FFF2-40B4-BE49-F238E27FC236}">
                <a16:creationId xmlns:a16="http://schemas.microsoft.com/office/drawing/2014/main" id="{B38AD97A-7084-FDC5-4C77-4AE224087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053" y="0"/>
            <a:ext cx="5141893" cy="6858000"/>
          </a:xfrm>
          <a:prstGeom prst="rect">
            <a:avLst/>
          </a:prstGeom>
        </p:spPr>
      </p:pic>
      <p:sp>
        <p:nvSpPr>
          <p:cNvPr id="5" name="CasellaDiTesto 4">
            <a:extLst>
              <a:ext uri="{FF2B5EF4-FFF2-40B4-BE49-F238E27FC236}">
                <a16:creationId xmlns:a16="http://schemas.microsoft.com/office/drawing/2014/main" id="{8CA5B786-4232-339C-DDBF-799F2AB5FF3D}"/>
              </a:ext>
            </a:extLst>
          </p:cNvPr>
          <p:cNvSpPr txBox="1"/>
          <p:nvPr/>
        </p:nvSpPr>
        <p:spPr>
          <a:xfrm>
            <a:off x="339401" y="5748254"/>
            <a:ext cx="3185652" cy="923330"/>
          </a:xfrm>
          <a:prstGeom prst="rect">
            <a:avLst/>
          </a:prstGeom>
          <a:noFill/>
        </p:spPr>
        <p:txBody>
          <a:bodyPr wrap="square">
            <a:spAutoFit/>
          </a:bodyPr>
          <a:lstStyle/>
          <a:p>
            <a:r>
              <a:rPr lang="it-IT" dirty="0"/>
              <a:t>Bertelli, Profilo continuo, 1933, Londra, Imperial War Museum</a:t>
            </a:r>
          </a:p>
        </p:txBody>
      </p:sp>
    </p:spTree>
    <p:extLst>
      <p:ext uri="{BB962C8B-B14F-4D97-AF65-F5344CB8AC3E}">
        <p14:creationId xmlns:p14="http://schemas.microsoft.com/office/powerpoint/2010/main" val="2589465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statua, Busto, arte, donna&#10;&#10;Descrizione generata automaticamente">
            <a:extLst>
              <a:ext uri="{FF2B5EF4-FFF2-40B4-BE49-F238E27FC236}">
                <a16:creationId xmlns:a16="http://schemas.microsoft.com/office/drawing/2014/main" id="{EC2204F2-7645-B087-733A-9300C190F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9693" y="0"/>
            <a:ext cx="5132614" cy="6858000"/>
          </a:xfrm>
          <a:prstGeom prst="rect">
            <a:avLst/>
          </a:prstGeom>
        </p:spPr>
      </p:pic>
      <p:sp>
        <p:nvSpPr>
          <p:cNvPr id="5" name="CasellaDiTesto 4">
            <a:extLst>
              <a:ext uri="{FF2B5EF4-FFF2-40B4-BE49-F238E27FC236}">
                <a16:creationId xmlns:a16="http://schemas.microsoft.com/office/drawing/2014/main" id="{E981914F-2605-8F34-DC12-45D472E015F3}"/>
              </a:ext>
            </a:extLst>
          </p:cNvPr>
          <p:cNvSpPr txBox="1"/>
          <p:nvPr/>
        </p:nvSpPr>
        <p:spPr>
          <a:xfrm>
            <a:off x="363706" y="5980160"/>
            <a:ext cx="2812113" cy="646331"/>
          </a:xfrm>
          <a:prstGeom prst="rect">
            <a:avLst/>
          </a:prstGeom>
          <a:noFill/>
        </p:spPr>
        <p:txBody>
          <a:bodyPr wrap="square">
            <a:spAutoFit/>
          </a:bodyPr>
          <a:lstStyle/>
          <a:p>
            <a:r>
              <a:rPr lang="it-IT" dirty="0"/>
              <a:t>Adolfo  Wildt, Busto di Mussolini</a:t>
            </a:r>
          </a:p>
        </p:txBody>
      </p:sp>
      <p:sp>
        <p:nvSpPr>
          <p:cNvPr id="7" name="CasellaDiTesto 6">
            <a:extLst>
              <a:ext uri="{FF2B5EF4-FFF2-40B4-BE49-F238E27FC236}">
                <a16:creationId xmlns:a16="http://schemas.microsoft.com/office/drawing/2014/main" id="{689BDB88-28CD-8BCE-1FF5-46384A6FBE4C}"/>
              </a:ext>
            </a:extLst>
          </p:cNvPr>
          <p:cNvSpPr txBox="1"/>
          <p:nvPr/>
        </p:nvSpPr>
        <p:spPr>
          <a:xfrm>
            <a:off x="8760542" y="3104536"/>
            <a:ext cx="3175819" cy="1561838"/>
          </a:xfrm>
          <a:prstGeom prst="rect">
            <a:avLst/>
          </a:prstGeom>
          <a:noFill/>
        </p:spPr>
        <p:txBody>
          <a:bodyPr wrap="square">
            <a:spAutoFit/>
          </a:bodyPr>
          <a:lstStyle/>
          <a:p>
            <a:pPr algn="just">
              <a:lnSpc>
                <a:spcPct val="107000"/>
              </a:lnSpc>
              <a:spcAft>
                <a:spcPts val="800"/>
              </a:spcAft>
            </a:pP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Marinetti: </a:t>
            </a:r>
            <a:r>
              <a:rPr lang="it-IT" sz="1800" i="1" kern="100" dirty="0">
                <a:effectLst/>
                <a:latin typeface="Times New Roman" panose="02020603050405020304" pitchFamily="18" charset="0"/>
                <a:ea typeface="Aptos" panose="020B0004020202020204" pitchFamily="34" charset="0"/>
                <a:cs typeface="Times New Roman" panose="02020603050405020304" pitchFamily="18" charset="0"/>
              </a:rPr>
              <a:t>«Mascelle squadrate e stritolatrici. Labbra prominenti. Testa massiccia, proiettile quadrato. Denti d’acciaio.</a:t>
            </a: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02203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F08FD276-936D-C1B9-100C-37FA4DBE2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953" y="1196752"/>
            <a:ext cx="4836671" cy="4005064"/>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5E636F59-E9D0-8317-AEAA-B57F690F4F3E}"/>
              </a:ext>
            </a:extLst>
          </p:cNvPr>
          <p:cNvPicPr>
            <a:picLocks noChangeAspect="1"/>
          </p:cNvPicPr>
          <p:nvPr/>
        </p:nvPicPr>
        <p:blipFill rotWithShape="1">
          <a:blip r:embed="rId3"/>
          <a:srcRect t="22925" r="79925" b="17679"/>
          <a:stretch/>
        </p:blipFill>
        <p:spPr>
          <a:xfrm>
            <a:off x="2135560" y="1003040"/>
            <a:ext cx="3365286" cy="4514192"/>
          </a:xfrm>
          <a:prstGeom prst="rect">
            <a:avLst/>
          </a:prstGeom>
        </p:spPr>
      </p:pic>
    </p:spTree>
    <p:extLst>
      <p:ext uri="{BB962C8B-B14F-4D97-AF65-F5344CB8AC3E}">
        <p14:creationId xmlns:p14="http://schemas.microsoft.com/office/powerpoint/2010/main" val="2521310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ersona, uomo, dipinto, arte&#10;&#10;Descrizione generata automaticamente">
            <a:extLst>
              <a:ext uri="{FF2B5EF4-FFF2-40B4-BE49-F238E27FC236}">
                <a16:creationId xmlns:a16="http://schemas.microsoft.com/office/drawing/2014/main" id="{1E77FEFD-22F1-E787-FDC1-860E98593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846" y="0"/>
            <a:ext cx="6506308" cy="6858000"/>
          </a:xfrm>
          <a:prstGeom prst="rect">
            <a:avLst/>
          </a:prstGeom>
        </p:spPr>
      </p:pic>
      <p:sp>
        <p:nvSpPr>
          <p:cNvPr id="5" name="CasellaDiTesto 4">
            <a:extLst>
              <a:ext uri="{FF2B5EF4-FFF2-40B4-BE49-F238E27FC236}">
                <a16:creationId xmlns:a16="http://schemas.microsoft.com/office/drawing/2014/main" id="{83CC16C8-2EB4-EE84-E7E2-AFFBE1F5ECC2}"/>
              </a:ext>
            </a:extLst>
          </p:cNvPr>
          <p:cNvSpPr txBox="1"/>
          <p:nvPr/>
        </p:nvSpPr>
        <p:spPr>
          <a:xfrm>
            <a:off x="-96999" y="5960495"/>
            <a:ext cx="2939845" cy="646331"/>
          </a:xfrm>
          <a:prstGeom prst="rect">
            <a:avLst/>
          </a:prstGeom>
          <a:noFill/>
        </p:spPr>
        <p:txBody>
          <a:bodyPr wrap="square">
            <a:spAutoFit/>
          </a:bodyPr>
          <a:lstStyle/>
          <a:p>
            <a:pPr algn="ctr" fontAlgn="base"/>
            <a:r>
              <a:rPr lang="it-IT" b="0" dirty="0">
                <a:effectLst/>
                <a:latin typeface="Noticia Text"/>
              </a:rPr>
              <a:t>Arnaldo </a:t>
            </a:r>
            <a:r>
              <a:rPr lang="it-IT" b="0" dirty="0" err="1">
                <a:effectLst/>
                <a:latin typeface="Noticia Text"/>
              </a:rPr>
              <a:t>Carpanetti</a:t>
            </a:r>
            <a:r>
              <a:rPr lang="it-IT" b="0" dirty="0">
                <a:effectLst/>
                <a:latin typeface="Noticia Text"/>
              </a:rPr>
              <a:t>, Incipit </a:t>
            </a:r>
            <a:r>
              <a:rPr lang="it-IT" b="0" dirty="0" err="1">
                <a:effectLst/>
                <a:latin typeface="Noticia Text"/>
              </a:rPr>
              <a:t>novus</a:t>
            </a:r>
            <a:r>
              <a:rPr lang="it-IT" b="0" dirty="0">
                <a:effectLst/>
                <a:latin typeface="Noticia Text"/>
              </a:rPr>
              <a:t> ordo, 1929, disperso</a:t>
            </a:r>
          </a:p>
        </p:txBody>
      </p:sp>
    </p:spTree>
    <p:extLst>
      <p:ext uri="{BB962C8B-B14F-4D97-AF65-F5344CB8AC3E}">
        <p14:creationId xmlns:p14="http://schemas.microsoft.com/office/powerpoint/2010/main" val="4040013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dipinto, cavallo, vestiti, arte&#10;&#10;Descrizione generata automaticamente">
            <a:extLst>
              <a:ext uri="{FF2B5EF4-FFF2-40B4-BE49-F238E27FC236}">
                <a16:creationId xmlns:a16="http://schemas.microsoft.com/office/drawing/2014/main" id="{82E240F2-A9AA-AAA5-F0A6-D00E6DB51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526" y="0"/>
            <a:ext cx="4716948" cy="6858000"/>
          </a:xfrm>
          <a:prstGeom prst="rect">
            <a:avLst/>
          </a:prstGeom>
        </p:spPr>
      </p:pic>
      <p:sp>
        <p:nvSpPr>
          <p:cNvPr id="5" name="CasellaDiTesto 4">
            <a:extLst>
              <a:ext uri="{FF2B5EF4-FFF2-40B4-BE49-F238E27FC236}">
                <a16:creationId xmlns:a16="http://schemas.microsoft.com/office/drawing/2014/main" id="{71D4C83C-F726-864D-8828-6B5BA240D8AC}"/>
              </a:ext>
            </a:extLst>
          </p:cNvPr>
          <p:cNvSpPr txBox="1"/>
          <p:nvPr/>
        </p:nvSpPr>
        <p:spPr>
          <a:xfrm>
            <a:off x="324464" y="5567205"/>
            <a:ext cx="3215148" cy="646331"/>
          </a:xfrm>
          <a:prstGeom prst="rect">
            <a:avLst/>
          </a:prstGeom>
          <a:noFill/>
        </p:spPr>
        <p:txBody>
          <a:bodyPr wrap="square">
            <a:spAutoFit/>
          </a:bodyPr>
          <a:lstStyle/>
          <a:p>
            <a:r>
              <a:rPr lang="it-IT" dirty="0"/>
              <a:t>Primo Conti</a:t>
            </a:r>
            <a:r>
              <a:rPr lang="it-IT" i="1" dirty="0"/>
              <a:t>, La prima ondata, </a:t>
            </a:r>
            <a:r>
              <a:rPr lang="it-IT" dirty="0"/>
              <a:t>1929, Fiesole</a:t>
            </a:r>
          </a:p>
        </p:txBody>
      </p:sp>
    </p:spTree>
    <p:extLst>
      <p:ext uri="{BB962C8B-B14F-4D97-AF65-F5344CB8AC3E}">
        <p14:creationId xmlns:p14="http://schemas.microsoft.com/office/powerpoint/2010/main" val="38493218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Viso umano, poster, persona, disegno&#10;&#10;Descrizione generata automaticamente">
            <a:extLst>
              <a:ext uri="{FF2B5EF4-FFF2-40B4-BE49-F238E27FC236}">
                <a16:creationId xmlns:a16="http://schemas.microsoft.com/office/drawing/2014/main" id="{EA06E409-6C00-EE85-9C1D-8E4423C15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1792" y="113728"/>
            <a:ext cx="4733950" cy="6650866"/>
          </a:xfrm>
          <a:prstGeom prst="rect">
            <a:avLst/>
          </a:prstGeom>
        </p:spPr>
      </p:pic>
      <p:sp>
        <p:nvSpPr>
          <p:cNvPr id="5" name="CasellaDiTesto 4">
            <a:extLst>
              <a:ext uri="{FF2B5EF4-FFF2-40B4-BE49-F238E27FC236}">
                <a16:creationId xmlns:a16="http://schemas.microsoft.com/office/drawing/2014/main" id="{CC4F4F1F-2A11-1594-8CE5-2930DB55AA76}"/>
              </a:ext>
            </a:extLst>
          </p:cNvPr>
          <p:cNvSpPr txBox="1"/>
          <p:nvPr/>
        </p:nvSpPr>
        <p:spPr>
          <a:xfrm>
            <a:off x="334296" y="5820942"/>
            <a:ext cx="3460955" cy="923330"/>
          </a:xfrm>
          <a:prstGeom prst="rect">
            <a:avLst/>
          </a:prstGeom>
          <a:noFill/>
        </p:spPr>
        <p:txBody>
          <a:bodyPr wrap="square">
            <a:spAutoFit/>
          </a:bodyPr>
          <a:lstStyle/>
          <a:p>
            <a:r>
              <a:rPr lang="it-IT" dirty="0"/>
              <a:t>Bruno Munari, Io non amo i sedentari, da “Almanacco letterario Bompiani”, 1937</a:t>
            </a:r>
          </a:p>
        </p:txBody>
      </p:sp>
    </p:spTree>
    <p:extLst>
      <p:ext uri="{BB962C8B-B14F-4D97-AF65-F5344CB8AC3E}">
        <p14:creationId xmlns:p14="http://schemas.microsoft.com/office/powerpoint/2010/main" val="942671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Carta fotografica, arte, Viso umano, persona&#10;&#10;Descrizione generata automaticamente">
            <a:extLst>
              <a:ext uri="{FF2B5EF4-FFF2-40B4-BE49-F238E27FC236}">
                <a16:creationId xmlns:a16="http://schemas.microsoft.com/office/drawing/2014/main" id="{3C6A522B-0F57-1E25-A49D-68B63653C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531" y="0"/>
            <a:ext cx="5406937" cy="6858000"/>
          </a:xfrm>
          <a:prstGeom prst="rect">
            <a:avLst/>
          </a:prstGeom>
        </p:spPr>
      </p:pic>
      <p:sp>
        <p:nvSpPr>
          <p:cNvPr id="5" name="CasellaDiTesto 4">
            <a:extLst>
              <a:ext uri="{FF2B5EF4-FFF2-40B4-BE49-F238E27FC236}">
                <a16:creationId xmlns:a16="http://schemas.microsoft.com/office/drawing/2014/main" id="{17BC851C-014C-9668-9EEE-C8D84BD1431A}"/>
              </a:ext>
            </a:extLst>
          </p:cNvPr>
          <p:cNvSpPr txBox="1"/>
          <p:nvPr/>
        </p:nvSpPr>
        <p:spPr>
          <a:xfrm>
            <a:off x="69228" y="5561441"/>
            <a:ext cx="3323303" cy="1200329"/>
          </a:xfrm>
          <a:prstGeom prst="rect">
            <a:avLst/>
          </a:prstGeom>
          <a:noFill/>
        </p:spPr>
        <p:txBody>
          <a:bodyPr wrap="square">
            <a:spAutoFit/>
          </a:bodyPr>
          <a:lstStyle/>
          <a:p>
            <a:r>
              <a:rPr lang="it-IT" dirty="0"/>
              <a:t>Marcello Nizzoli, Credere, obbedire, combattere, da “Rivista illustrata del Popolo d’Italia”, 1934</a:t>
            </a:r>
          </a:p>
        </p:txBody>
      </p:sp>
    </p:spTree>
    <p:extLst>
      <p:ext uri="{BB962C8B-B14F-4D97-AF65-F5344CB8AC3E}">
        <p14:creationId xmlns:p14="http://schemas.microsoft.com/office/powerpoint/2010/main" val="2643567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libro&#10;&#10;Descrizione generata automaticamente">
            <a:extLst>
              <a:ext uri="{FF2B5EF4-FFF2-40B4-BE49-F238E27FC236}">
                <a16:creationId xmlns:a16="http://schemas.microsoft.com/office/drawing/2014/main" id="{65B17084-7D78-E235-2456-A362F7567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3237" y="0"/>
            <a:ext cx="5325525" cy="6858000"/>
          </a:xfrm>
          <a:prstGeom prst="rect">
            <a:avLst/>
          </a:prstGeom>
        </p:spPr>
      </p:pic>
      <p:sp>
        <p:nvSpPr>
          <p:cNvPr id="5" name="CasellaDiTesto 4">
            <a:extLst>
              <a:ext uri="{FF2B5EF4-FFF2-40B4-BE49-F238E27FC236}">
                <a16:creationId xmlns:a16="http://schemas.microsoft.com/office/drawing/2014/main" id="{7BE38DE2-FDE8-1128-6411-4593B4941AD1}"/>
              </a:ext>
            </a:extLst>
          </p:cNvPr>
          <p:cNvSpPr txBox="1"/>
          <p:nvPr/>
        </p:nvSpPr>
        <p:spPr>
          <a:xfrm>
            <a:off x="0" y="5935915"/>
            <a:ext cx="3716594" cy="923330"/>
          </a:xfrm>
          <a:prstGeom prst="rect">
            <a:avLst/>
          </a:prstGeom>
          <a:noFill/>
        </p:spPr>
        <p:txBody>
          <a:bodyPr wrap="square">
            <a:spAutoFit/>
          </a:bodyPr>
          <a:lstStyle/>
          <a:p>
            <a:r>
              <a:rPr lang="it-IT" dirty="0"/>
              <a:t>Copertina di “L’illustrazione del medico”, n.27, aprile 1936 [Adua, Abissinia]</a:t>
            </a:r>
          </a:p>
        </p:txBody>
      </p:sp>
    </p:spTree>
    <p:extLst>
      <p:ext uri="{BB962C8B-B14F-4D97-AF65-F5344CB8AC3E}">
        <p14:creationId xmlns:p14="http://schemas.microsoft.com/office/powerpoint/2010/main" val="1449545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arte, testo, roccia, aria aperta&#10;&#10;Descrizione generata automaticamente">
            <a:extLst>
              <a:ext uri="{FF2B5EF4-FFF2-40B4-BE49-F238E27FC236}">
                <a16:creationId xmlns:a16="http://schemas.microsoft.com/office/drawing/2014/main" id="{2974F867-3017-7EF7-D042-BDC94F53F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2678" y="76053"/>
            <a:ext cx="4792896" cy="6781947"/>
          </a:xfrm>
          <a:prstGeom prst="rect">
            <a:avLst/>
          </a:prstGeom>
        </p:spPr>
      </p:pic>
      <p:sp>
        <p:nvSpPr>
          <p:cNvPr id="5" name="CasellaDiTesto 4">
            <a:extLst>
              <a:ext uri="{FF2B5EF4-FFF2-40B4-BE49-F238E27FC236}">
                <a16:creationId xmlns:a16="http://schemas.microsoft.com/office/drawing/2014/main" id="{0898185C-4567-351F-42DF-E9FCD8CEC52E}"/>
              </a:ext>
            </a:extLst>
          </p:cNvPr>
          <p:cNvSpPr txBox="1"/>
          <p:nvPr/>
        </p:nvSpPr>
        <p:spPr>
          <a:xfrm>
            <a:off x="412955" y="6029321"/>
            <a:ext cx="3382297" cy="646331"/>
          </a:xfrm>
          <a:prstGeom prst="rect">
            <a:avLst/>
          </a:prstGeom>
          <a:noFill/>
        </p:spPr>
        <p:txBody>
          <a:bodyPr wrap="square">
            <a:spAutoFit/>
          </a:bodyPr>
          <a:lstStyle/>
          <a:p>
            <a:r>
              <a:rPr lang="it-IT" dirty="0" err="1"/>
              <a:t>Heartfiel</a:t>
            </a:r>
            <a:r>
              <a:rPr lang="it-IT" dirty="0"/>
              <a:t>, Segni della gloria fascista,1936</a:t>
            </a:r>
          </a:p>
        </p:txBody>
      </p:sp>
    </p:spTree>
    <p:extLst>
      <p:ext uri="{BB962C8B-B14F-4D97-AF65-F5344CB8AC3E}">
        <p14:creationId xmlns:p14="http://schemas.microsoft.com/office/powerpoint/2010/main" val="2565396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aria aperta, cielo, edificio, nuvola&#10;&#10;Descrizione generata automaticamente">
            <a:extLst>
              <a:ext uri="{FF2B5EF4-FFF2-40B4-BE49-F238E27FC236}">
                <a16:creationId xmlns:a16="http://schemas.microsoft.com/office/drawing/2014/main" id="{3A5DEA1D-9233-8861-B2DB-3FDC5C572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813" y="388988"/>
            <a:ext cx="6550789" cy="4822109"/>
          </a:xfrm>
          <a:prstGeom prst="rect">
            <a:avLst/>
          </a:prstGeom>
        </p:spPr>
      </p:pic>
      <p:sp>
        <p:nvSpPr>
          <p:cNvPr id="5" name="CasellaDiTesto 4">
            <a:extLst>
              <a:ext uri="{FF2B5EF4-FFF2-40B4-BE49-F238E27FC236}">
                <a16:creationId xmlns:a16="http://schemas.microsoft.com/office/drawing/2014/main" id="{1C244464-F1A7-3F23-8E4B-D274E16EBC18}"/>
              </a:ext>
            </a:extLst>
          </p:cNvPr>
          <p:cNvSpPr txBox="1"/>
          <p:nvPr/>
        </p:nvSpPr>
        <p:spPr>
          <a:xfrm>
            <a:off x="186813" y="5426482"/>
            <a:ext cx="6699762" cy="369332"/>
          </a:xfrm>
          <a:prstGeom prst="rect">
            <a:avLst/>
          </a:prstGeom>
          <a:noFill/>
        </p:spPr>
        <p:txBody>
          <a:bodyPr wrap="square">
            <a:spAutoFit/>
          </a:bodyPr>
          <a:lstStyle/>
          <a:p>
            <a:r>
              <a:rPr lang="it-IT" dirty="0"/>
              <a:t>Del Debbio, Stadio dei marmi (Foro Mussolini/italico, 1928-37)</a:t>
            </a:r>
          </a:p>
        </p:txBody>
      </p:sp>
      <p:pic>
        <p:nvPicPr>
          <p:cNvPr id="3074" name="Picture 2">
            <a:extLst>
              <a:ext uri="{FF2B5EF4-FFF2-40B4-BE49-F238E27FC236}">
                <a16:creationId xmlns:a16="http://schemas.microsoft.com/office/drawing/2014/main" id="{257603C6-3DF8-7A58-2682-065B174D1C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66" t="4014" r="11959" b="12116"/>
          <a:stretch/>
        </p:blipFill>
        <p:spPr bwMode="auto">
          <a:xfrm>
            <a:off x="7220238" y="218767"/>
            <a:ext cx="4499813" cy="642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837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edificio, aria aperta, cielo, veicolo&#10;&#10;Descrizione generata automaticamente">
            <a:extLst>
              <a:ext uri="{FF2B5EF4-FFF2-40B4-BE49-F238E27FC236}">
                <a16:creationId xmlns:a16="http://schemas.microsoft.com/office/drawing/2014/main" id="{59A77568-0EA3-46E2-5915-C9F75EC46C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454" y="222495"/>
            <a:ext cx="8862507" cy="6413009"/>
          </a:xfrm>
          <a:prstGeom prst="rect">
            <a:avLst/>
          </a:prstGeom>
        </p:spPr>
      </p:pic>
      <p:sp>
        <p:nvSpPr>
          <p:cNvPr id="5" name="CasellaDiTesto 4">
            <a:extLst>
              <a:ext uri="{FF2B5EF4-FFF2-40B4-BE49-F238E27FC236}">
                <a16:creationId xmlns:a16="http://schemas.microsoft.com/office/drawing/2014/main" id="{75C4C11D-1DA6-8DFA-1912-8B6E662DB8E5}"/>
              </a:ext>
            </a:extLst>
          </p:cNvPr>
          <p:cNvSpPr txBox="1"/>
          <p:nvPr/>
        </p:nvSpPr>
        <p:spPr>
          <a:xfrm>
            <a:off x="78658" y="5685192"/>
            <a:ext cx="2418735" cy="369332"/>
          </a:xfrm>
          <a:prstGeom prst="rect">
            <a:avLst/>
          </a:prstGeom>
          <a:noFill/>
        </p:spPr>
        <p:txBody>
          <a:bodyPr wrap="square">
            <a:spAutoFit/>
          </a:bodyPr>
          <a:lstStyle/>
          <a:p>
            <a:r>
              <a:rPr lang="it-IT" dirty="0"/>
              <a:t>Obelisco foro italico</a:t>
            </a:r>
          </a:p>
        </p:txBody>
      </p:sp>
    </p:spTree>
    <p:extLst>
      <p:ext uri="{BB962C8B-B14F-4D97-AF65-F5344CB8AC3E}">
        <p14:creationId xmlns:p14="http://schemas.microsoft.com/office/powerpoint/2010/main" val="3081646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E156F4D-A382-201C-5E75-5F18B96393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56" t="1829" r="2449" b="2688"/>
          <a:stretch/>
        </p:blipFill>
        <p:spPr bwMode="auto">
          <a:xfrm rot="16200000">
            <a:off x="2685710" y="-342626"/>
            <a:ext cx="5870948" cy="802885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0D44C36F-2E0C-A10B-746D-4888DF1ED949}"/>
              </a:ext>
            </a:extLst>
          </p:cNvPr>
          <p:cNvSpPr txBox="1"/>
          <p:nvPr/>
        </p:nvSpPr>
        <p:spPr>
          <a:xfrm flipH="1">
            <a:off x="4942183" y="250723"/>
            <a:ext cx="3385739" cy="369332"/>
          </a:xfrm>
          <a:prstGeom prst="rect">
            <a:avLst/>
          </a:prstGeom>
          <a:noFill/>
        </p:spPr>
        <p:txBody>
          <a:bodyPr wrap="square" rtlCol="0">
            <a:spAutoFit/>
          </a:bodyPr>
          <a:lstStyle/>
          <a:p>
            <a:r>
              <a:rPr lang="it-IT" dirty="0"/>
              <a:t>Sabaudia (provincia di Latina)</a:t>
            </a:r>
          </a:p>
        </p:txBody>
      </p:sp>
    </p:spTree>
    <p:extLst>
      <p:ext uri="{BB962C8B-B14F-4D97-AF65-F5344CB8AC3E}">
        <p14:creationId xmlns:p14="http://schemas.microsoft.com/office/powerpoint/2010/main" val="5364967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A490D0B-442F-59D5-C9E3-7AC1D738E5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36" t="7168" r="4887" b="5519"/>
          <a:stretch/>
        </p:blipFill>
        <p:spPr bwMode="auto">
          <a:xfrm>
            <a:off x="3903405" y="198195"/>
            <a:ext cx="4827639" cy="646160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1B613151-4B8E-DB21-F5EA-9F8C30CCFEDC}"/>
              </a:ext>
            </a:extLst>
          </p:cNvPr>
          <p:cNvSpPr txBox="1"/>
          <p:nvPr/>
        </p:nvSpPr>
        <p:spPr>
          <a:xfrm>
            <a:off x="235974" y="5643716"/>
            <a:ext cx="3087329" cy="646331"/>
          </a:xfrm>
          <a:prstGeom prst="rect">
            <a:avLst/>
          </a:prstGeom>
          <a:noFill/>
        </p:spPr>
        <p:txBody>
          <a:bodyPr wrap="square" rtlCol="0">
            <a:spAutoFit/>
          </a:bodyPr>
          <a:lstStyle/>
          <a:p>
            <a:r>
              <a:rPr lang="it-IT" dirty="0"/>
              <a:t>Alfredo </a:t>
            </a:r>
            <a:r>
              <a:rPr lang="it-IT" dirty="0" err="1"/>
              <a:t>Basaldello</a:t>
            </a:r>
            <a:r>
              <a:rPr lang="it-IT" dirty="0"/>
              <a:t>, Posa della prima pietra, 1939</a:t>
            </a:r>
          </a:p>
        </p:txBody>
      </p:sp>
    </p:spTree>
    <p:extLst>
      <p:ext uri="{BB962C8B-B14F-4D97-AF65-F5344CB8AC3E}">
        <p14:creationId xmlns:p14="http://schemas.microsoft.com/office/powerpoint/2010/main" val="3615975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8E7F57C-6684-4D8C-29CB-F947A1521BDA}"/>
              </a:ext>
            </a:extLst>
          </p:cNvPr>
          <p:cNvPicPr>
            <a:picLocks noChangeAspect="1"/>
          </p:cNvPicPr>
          <p:nvPr/>
        </p:nvPicPr>
        <p:blipFill rotWithShape="1">
          <a:blip r:embed="rId2"/>
          <a:srcRect t="69106" r="41338"/>
          <a:stretch/>
        </p:blipFill>
        <p:spPr>
          <a:xfrm>
            <a:off x="1652810" y="1988840"/>
            <a:ext cx="9015191" cy="2152560"/>
          </a:xfrm>
          <a:prstGeom prst="rect">
            <a:avLst/>
          </a:prstGeom>
        </p:spPr>
      </p:pic>
    </p:spTree>
    <p:extLst>
      <p:ext uri="{BB962C8B-B14F-4D97-AF65-F5344CB8AC3E}">
        <p14:creationId xmlns:p14="http://schemas.microsoft.com/office/powerpoint/2010/main" val="13138148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0410A4E-7425-03C5-35B9-ED70F588FB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2" t="5126" r="11051" b="4409"/>
          <a:stretch/>
        </p:blipFill>
        <p:spPr bwMode="auto">
          <a:xfrm rot="16200000">
            <a:off x="3671529" y="-980732"/>
            <a:ext cx="6471339" cy="8819464"/>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43A75D9F-C846-D935-9AA7-A4083A610AAA}"/>
              </a:ext>
            </a:extLst>
          </p:cNvPr>
          <p:cNvSpPr txBox="1"/>
          <p:nvPr/>
        </p:nvSpPr>
        <p:spPr>
          <a:xfrm>
            <a:off x="176981" y="5427406"/>
            <a:ext cx="2202425" cy="923330"/>
          </a:xfrm>
          <a:prstGeom prst="rect">
            <a:avLst/>
          </a:prstGeom>
          <a:noFill/>
        </p:spPr>
        <p:txBody>
          <a:bodyPr wrap="square" rtlCol="0">
            <a:spAutoFit/>
          </a:bodyPr>
          <a:lstStyle/>
          <a:p>
            <a:r>
              <a:rPr lang="it-IT" dirty="0"/>
              <a:t>Luigi Vettori, Si fondano le città, 1939</a:t>
            </a:r>
          </a:p>
        </p:txBody>
      </p:sp>
    </p:spTree>
    <p:extLst>
      <p:ext uri="{BB962C8B-B14F-4D97-AF65-F5344CB8AC3E}">
        <p14:creationId xmlns:p14="http://schemas.microsoft.com/office/powerpoint/2010/main" val="10718863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AFA8E4-5631-6926-5FB7-373E5E2721C2}"/>
              </a:ext>
            </a:extLst>
          </p:cNvPr>
          <p:cNvSpPr>
            <a:spLocks noGrp="1"/>
          </p:cNvSpPr>
          <p:nvPr>
            <p:ph type="ctrTitle"/>
          </p:nvPr>
        </p:nvSpPr>
        <p:spPr/>
        <p:txBody>
          <a:bodyPr/>
          <a:lstStyle/>
          <a:p>
            <a:r>
              <a:rPr lang="it-IT" dirty="0"/>
              <a:t>Il </a:t>
            </a:r>
            <a:r>
              <a:rPr lang="it-IT" dirty="0" err="1"/>
              <a:t>futursimo</a:t>
            </a:r>
            <a:r>
              <a:rPr lang="it-IT" dirty="0"/>
              <a:t> </a:t>
            </a:r>
          </a:p>
        </p:txBody>
      </p:sp>
      <p:sp>
        <p:nvSpPr>
          <p:cNvPr id="3" name="Sottotitolo 2">
            <a:extLst>
              <a:ext uri="{FF2B5EF4-FFF2-40B4-BE49-F238E27FC236}">
                <a16:creationId xmlns:a16="http://schemas.microsoft.com/office/drawing/2014/main" id="{D27AD451-0ECC-6D9A-4EAC-D190A850FF44}"/>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10928775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7F43A36-31C1-0688-99DC-1B60659031AD}"/>
              </a:ext>
            </a:extLst>
          </p:cNvPr>
          <p:cNvSpPr txBox="1"/>
          <p:nvPr/>
        </p:nvSpPr>
        <p:spPr>
          <a:xfrm>
            <a:off x="628650" y="818606"/>
            <a:ext cx="10039350" cy="5223609"/>
          </a:xfrm>
          <a:prstGeom prst="rect">
            <a:avLst/>
          </a:prstGeom>
          <a:noFill/>
        </p:spPr>
        <p:txBody>
          <a:bodyPr wrap="square">
            <a:spAutoFit/>
          </a:bodyPr>
          <a:lstStyle/>
          <a:p>
            <a:pPr algn="ctr">
              <a:lnSpc>
                <a:spcPct val="107000"/>
              </a:lnSpc>
              <a:spcAft>
                <a:spcPts val="800"/>
              </a:spcAft>
            </a:pPr>
            <a:r>
              <a:rPr lang="it-IT" sz="2000" b="1" kern="100" dirty="0">
                <a:effectLst/>
                <a:latin typeface="Times New Roman" panose="02020603050405020304" pitchFamily="18" charset="0"/>
                <a:ea typeface="Aptos" panose="020B0004020202020204" pitchFamily="34" charset="0"/>
                <a:cs typeface="Times New Roman" panose="02020603050405020304" pitchFamily="18" charset="0"/>
              </a:rPr>
              <a:t>Manifesto del futurismo di Marinetti</a:t>
            </a:r>
            <a:r>
              <a:rPr lang="it-IT" sz="2000" kern="100" dirty="0">
                <a:effectLst/>
                <a:latin typeface="Times New Roman" panose="02020603050405020304" pitchFamily="18" charset="0"/>
                <a:ea typeface="Aptos" panose="020B0004020202020204" pitchFamily="34" charset="0"/>
                <a:cs typeface="Times New Roman" panose="02020603050405020304" pitchFamily="18" charset="0"/>
              </a:rPr>
              <a:t> </a:t>
            </a:r>
          </a:p>
          <a:p>
            <a:pPr algn="ctr">
              <a:lnSpc>
                <a:spcPct val="107000"/>
              </a:lnSpc>
              <a:spcAft>
                <a:spcPts val="800"/>
              </a:spcAft>
            </a:pPr>
            <a:r>
              <a:rPr lang="it-IT" sz="2000" kern="100" dirty="0">
                <a:effectLst/>
                <a:latin typeface="Times New Roman" panose="02020603050405020304" pitchFamily="18" charset="0"/>
                <a:ea typeface="Aptos" panose="020B0004020202020204" pitchFamily="34" charset="0"/>
                <a:cs typeface="Times New Roman" panose="02020603050405020304" pitchFamily="18" charset="0"/>
              </a:rPr>
              <a:t>20 febbraio 1909 </a:t>
            </a:r>
            <a:endParaRPr lang="it-IT"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buFont typeface="Times New Roman" panose="02020603050405020304" pitchFamily="18" charset="0"/>
              <a:buChar char="-"/>
            </a:pPr>
            <a:r>
              <a:rPr lang="it-IT" sz="2000" kern="100" dirty="0">
                <a:effectLst/>
                <a:latin typeface="Times New Roman" panose="02020603050405020304" pitchFamily="18" charset="0"/>
                <a:ea typeface="Aptos" panose="020B0004020202020204" pitchFamily="34" charset="0"/>
                <a:cs typeface="Times New Roman" panose="02020603050405020304" pitchFamily="18" charset="0"/>
              </a:rPr>
              <a:t>Noi affermiamo che la magnificenza del mondo si è arricchita di una bellezza nuova: la bellezza della </a:t>
            </a:r>
            <a:r>
              <a:rPr lang="it-IT" sz="20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velocità</a:t>
            </a:r>
            <a:r>
              <a:rPr lang="it-IT" sz="2000" kern="100" dirty="0">
                <a:effectLst/>
                <a:latin typeface="Times New Roman" panose="02020603050405020304" pitchFamily="18" charset="0"/>
                <a:ea typeface="Aptos" panose="020B0004020202020204" pitchFamily="34" charset="0"/>
                <a:cs typeface="Times New Roman" panose="02020603050405020304" pitchFamily="18" charset="0"/>
              </a:rPr>
              <a:t>. Un </a:t>
            </a:r>
            <a:r>
              <a:rPr lang="it-IT" sz="20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automobile</a:t>
            </a:r>
            <a:r>
              <a:rPr lang="it-IT" sz="2000" kern="100" dirty="0">
                <a:effectLst/>
                <a:latin typeface="Times New Roman" panose="02020603050405020304" pitchFamily="18" charset="0"/>
                <a:ea typeface="Aptos" panose="020B0004020202020204" pitchFamily="34" charset="0"/>
                <a:cs typeface="Times New Roman" panose="02020603050405020304" pitchFamily="18" charset="0"/>
              </a:rPr>
              <a:t> da corsa col suo cofano adorno di grossi tubi simili a serpenti dall’alito esplosivo, un automobile ruggente che sembra cogliere sulla mitraglia è più bello della Vittoria di Samotracia.</a:t>
            </a:r>
          </a:p>
          <a:p>
            <a:pPr lvl="0" algn="just">
              <a:lnSpc>
                <a:spcPct val="107000"/>
              </a:lnSpc>
            </a:pPr>
            <a:endParaRPr lang="it-IT"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buFont typeface="Times New Roman" panose="02020603050405020304" pitchFamily="18" charset="0"/>
              <a:buChar char="-"/>
            </a:pPr>
            <a:r>
              <a:rPr lang="it-IT" sz="2000" kern="100" dirty="0">
                <a:effectLst/>
                <a:latin typeface="Times New Roman" panose="02020603050405020304" pitchFamily="18" charset="0"/>
                <a:ea typeface="Aptos" panose="020B0004020202020204" pitchFamily="34" charset="0"/>
                <a:cs typeface="Times New Roman" panose="02020603050405020304" pitchFamily="18" charset="0"/>
              </a:rPr>
              <a:t>Non v’è bellezza se non nella lotta. Nessuna opera che non abbia un </a:t>
            </a:r>
            <a:r>
              <a:rPr lang="it-IT" sz="20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carattere aggressivo </a:t>
            </a:r>
            <a:r>
              <a:rPr lang="it-IT" sz="2000" kern="100" dirty="0">
                <a:effectLst/>
                <a:latin typeface="Times New Roman" panose="02020603050405020304" pitchFamily="18" charset="0"/>
                <a:ea typeface="Aptos" panose="020B0004020202020204" pitchFamily="34" charset="0"/>
                <a:cs typeface="Times New Roman" panose="02020603050405020304" pitchFamily="18" charset="0"/>
              </a:rPr>
              <a:t>può essere un capolavoro</a:t>
            </a:r>
          </a:p>
          <a:p>
            <a:pPr lvl="0" algn="just">
              <a:lnSpc>
                <a:spcPct val="107000"/>
              </a:lnSpc>
            </a:pPr>
            <a:endParaRPr lang="it-IT"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buFont typeface="Times New Roman" panose="02020603050405020304" pitchFamily="18" charset="0"/>
              <a:buChar char="-"/>
            </a:pPr>
            <a:r>
              <a:rPr lang="it-IT" sz="2000" kern="100" dirty="0">
                <a:effectLst/>
                <a:latin typeface="Times New Roman" panose="02020603050405020304" pitchFamily="18" charset="0"/>
                <a:ea typeface="Aptos" panose="020B0004020202020204" pitchFamily="34" charset="0"/>
                <a:cs typeface="Times New Roman" panose="02020603050405020304" pitchFamily="18" charset="0"/>
              </a:rPr>
              <a:t>Noi vogliamo </a:t>
            </a:r>
            <a:r>
              <a:rPr lang="it-IT" sz="20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glorificare la guerra </a:t>
            </a:r>
            <a:r>
              <a:rPr lang="it-IT" sz="2000" kern="100" dirty="0">
                <a:effectLst/>
                <a:latin typeface="Times New Roman" panose="02020603050405020304" pitchFamily="18" charset="0"/>
                <a:ea typeface="Aptos" panose="020B0004020202020204" pitchFamily="34" charset="0"/>
                <a:cs typeface="Times New Roman" panose="02020603050405020304" pitchFamily="18" charset="0"/>
              </a:rPr>
              <a:t>– sola igiene del mondo – il militarismo, il patriottismo, il gesto distruttore dei libertari, le belle idee per cui si muore e il disprezzo della donna.</a:t>
            </a:r>
          </a:p>
          <a:p>
            <a:pPr lvl="0" algn="just">
              <a:lnSpc>
                <a:spcPct val="107000"/>
              </a:lnSpc>
            </a:pPr>
            <a:endParaRPr lang="it-IT"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it-IT" sz="2000" kern="100" dirty="0">
                <a:effectLst/>
                <a:latin typeface="Times New Roman" panose="02020603050405020304" pitchFamily="18" charset="0"/>
                <a:ea typeface="Aptos" panose="020B0004020202020204" pitchFamily="34" charset="0"/>
                <a:cs typeface="Times New Roman" panose="02020603050405020304" pitchFamily="18" charset="0"/>
              </a:rPr>
              <a:t>Noi vogliamo </a:t>
            </a:r>
            <a:r>
              <a:rPr lang="it-IT" sz="2000"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distruggere i musei, le biblioteche, le accademie </a:t>
            </a:r>
            <a:r>
              <a:rPr lang="it-IT" sz="2000" kern="100" dirty="0">
                <a:effectLst/>
                <a:latin typeface="Times New Roman" panose="02020603050405020304" pitchFamily="18" charset="0"/>
                <a:ea typeface="Aptos" panose="020B0004020202020204" pitchFamily="34" charset="0"/>
                <a:cs typeface="Times New Roman" panose="02020603050405020304" pitchFamily="18" charset="0"/>
              </a:rPr>
              <a:t>d’ogni specie, e combattere contro il moralismo, il femminismo e contro ogni viltà opportunistica e utilitaria. </a:t>
            </a:r>
            <a:endParaRPr lang="it-IT"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02956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48D14E0-C5DD-1D27-7FF2-70787EED5513}"/>
              </a:ext>
            </a:extLst>
          </p:cNvPr>
          <p:cNvSpPr txBox="1"/>
          <p:nvPr/>
        </p:nvSpPr>
        <p:spPr>
          <a:xfrm>
            <a:off x="2943225" y="933581"/>
            <a:ext cx="6096000" cy="5421869"/>
          </a:xfrm>
          <a:prstGeom prst="rect">
            <a:avLst/>
          </a:prstGeom>
          <a:noFill/>
        </p:spPr>
        <p:txBody>
          <a:bodyPr wrap="square">
            <a:spAutoFit/>
          </a:bodyPr>
          <a:lstStyle/>
          <a:p>
            <a:pPr algn="ctr">
              <a:lnSpc>
                <a:spcPct val="107000"/>
              </a:lnSpc>
              <a:spcAft>
                <a:spcPts val="800"/>
              </a:spcAft>
            </a:pPr>
            <a:r>
              <a:rPr lang="it-IT" sz="3000" b="1" kern="100" dirty="0">
                <a:effectLst/>
                <a:latin typeface="Times New Roman" panose="02020603050405020304" pitchFamily="18" charset="0"/>
                <a:ea typeface="Aptos" panose="020B0004020202020204" pitchFamily="34" charset="0"/>
                <a:cs typeface="Times New Roman" panose="02020603050405020304" pitchFamily="18" charset="0"/>
              </a:rPr>
              <a:t>Manifesto dei pittori</a:t>
            </a:r>
            <a:r>
              <a:rPr lang="it-IT" sz="3000" b="1" kern="100" dirty="0">
                <a:latin typeface="Times New Roman" panose="02020603050405020304" pitchFamily="18" charset="0"/>
                <a:ea typeface="Aptos" panose="020B0004020202020204" pitchFamily="34" charset="0"/>
                <a:cs typeface="Times New Roman" panose="02020603050405020304" pitchFamily="18" charset="0"/>
              </a:rPr>
              <a:t>, 1910</a:t>
            </a:r>
            <a:endParaRPr lang="it-IT" sz="3000" b="1" kern="100" dirty="0">
              <a:effectLst/>
              <a:latin typeface="Times New Roman" panose="02020603050405020304" pitchFamily="18" charset="0"/>
              <a:ea typeface="Aptos" panose="020B0004020202020204" pitchFamily="34" charset="0"/>
              <a:cs typeface="Times New Roman" panose="02020603050405020304" pitchFamily="18" charset="0"/>
            </a:endParaRPr>
          </a:p>
          <a:p>
            <a:pPr algn="ctr">
              <a:lnSpc>
                <a:spcPct val="107000"/>
              </a:lnSpc>
              <a:spcAft>
                <a:spcPts val="800"/>
              </a:spcAft>
            </a:pPr>
            <a:r>
              <a:rPr lang="it-IT" sz="3000" kern="100" dirty="0">
                <a:effectLst/>
                <a:latin typeface="Times New Roman" panose="02020603050405020304" pitchFamily="18" charset="0"/>
                <a:ea typeface="Aptos" panose="020B0004020202020204" pitchFamily="34" charset="0"/>
                <a:cs typeface="Times New Roman" panose="02020603050405020304" pitchFamily="18" charset="0"/>
              </a:rPr>
              <a:t>“Ci ribelliamo alla supina ammirazione delle vecchie tele, delle vecchie statue, degli oggetti vecchi..”</a:t>
            </a:r>
          </a:p>
          <a:p>
            <a:pPr algn="ctr">
              <a:lnSpc>
                <a:spcPct val="107000"/>
              </a:lnSpc>
              <a:spcAft>
                <a:spcPts val="800"/>
              </a:spcAft>
            </a:pPr>
            <a:endParaRPr lang="it-IT" sz="3000" kern="100" dirty="0">
              <a:latin typeface="Times New Roman" panose="02020603050405020304" pitchFamily="18" charset="0"/>
              <a:ea typeface="Aptos" panose="020B0004020202020204" pitchFamily="34" charset="0"/>
              <a:cs typeface="Times New Roman" panose="02020603050405020304" pitchFamily="18" charset="0"/>
            </a:endParaRPr>
          </a:p>
          <a:p>
            <a:pPr algn="ctr">
              <a:lnSpc>
                <a:spcPct val="107000"/>
              </a:lnSpc>
              <a:spcAft>
                <a:spcPts val="800"/>
              </a:spcAft>
            </a:pPr>
            <a:endParaRPr lang="it-IT" sz="3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lgn="ctr">
              <a:lnSpc>
                <a:spcPct val="107000"/>
              </a:lnSpc>
              <a:spcAft>
                <a:spcPts val="800"/>
              </a:spcAft>
            </a:pPr>
            <a:r>
              <a:rPr lang="it-IT" sz="3000" kern="100" dirty="0">
                <a:latin typeface="Times New Roman" panose="02020603050405020304" pitchFamily="18" charset="0"/>
                <a:ea typeface="Aptos" panose="020B0004020202020204" pitchFamily="34" charset="0"/>
                <a:cs typeface="Times New Roman" panose="02020603050405020304" pitchFamily="18" charset="0"/>
              </a:rPr>
              <a:t>Non più nudi, paesaggi, figure, simbolismi, ma il rumore delle locomotive, l’urlare delle sirene, le ruote dentate…</a:t>
            </a:r>
            <a:endParaRPr lang="it-IT" sz="3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455978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BCA3F3E-000A-EBF6-F505-0E9591B2E073}"/>
              </a:ext>
            </a:extLst>
          </p:cNvPr>
          <p:cNvSpPr txBox="1"/>
          <p:nvPr/>
        </p:nvSpPr>
        <p:spPr>
          <a:xfrm>
            <a:off x="1704975" y="2285043"/>
            <a:ext cx="8372475" cy="2545120"/>
          </a:xfrm>
          <a:prstGeom prst="rect">
            <a:avLst/>
          </a:prstGeom>
          <a:noFill/>
        </p:spPr>
        <p:txBody>
          <a:bodyPr wrap="square">
            <a:spAutoFit/>
          </a:bodyPr>
          <a:lstStyle/>
          <a:p>
            <a:pPr algn="just">
              <a:lnSpc>
                <a:spcPct val="107000"/>
              </a:lnSpc>
              <a:spcAft>
                <a:spcPts val="800"/>
              </a:spcAft>
            </a:pPr>
            <a:r>
              <a:rPr lang="it-IT" sz="2500" kern="100" dirty="0">
                <a:latin typeface="Times New Roman" panose="02020603050405020304" pitchFamily="18" charset="0"/>
                <a:ea typeface="Aptos" panose="020B0004020202020204" pitchFamily="34" charset="0"/>
                <a:cs typeface="Times New Roman" panose="02020603050405020304" pitchFamily="18" charset="0"/>
              </a:rPr>
              <a:t>«</a:t>
            </a:r>
            <a:r>
              <a:rPr lang="it-IT" sz="2500" kern="100" dirty="0">
                <a:effectLst/>
                <a:latin typeface="Times New Roman" panose="02020603050405020304" pitchFamily="18" charset="0"/>
                <a:ea typeface="Aptos" panose="020B0004020202020204" pitchFamily="34" charset="0"/>
                <a:cs typeface="Times New Roman" panose="02020603050405020304" pitchFamily="18" charset="0"/>
              </a:rPr>
              <a:t>Per far vivere lo spettatore al centro del quadro, bisogna che il quadro sia la sintesi di quello che si ricorda e si vede. Se dipingiamo le fasi di una sommossa, la folla irta di pugni e rumorosi assalti della cavalleria si traducono sulla tela in fasci di linee che corrispondono a tutte le forze in conflitto. Queste linee-forza devono avviluppare e trascinare lo spettatore». </a:t>
            </a:r>
            <a:endParaRPr lang="it-IT" sz="25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05019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21736F-A720-D551-B85D-C811651D35E8}"/>
              </a:ext>
            </a:extLst>
          </p:cNvPr>
          <p:cNvSpPr>
            <a:spLocks noGrp="1"/>
          </p:cNvSpPr>
          <p:nvPr>
            <p:ph type="ctrTitle"/>
          </p:nvPr>
        </p:nvSpPr>
        <p:spPr/>
        <p:txBody>
          <a:bodyPr/>
          <a:lstStyle/>
          <a:p>
            <a:r>
              <a:rPr lang="it-IT" dirty="0" err="1"/>
              <a:t>Pannaggi</a:t>
            </a:r>
            <a:r>
              <a:rPr lang="it-IT" dirty="0"/>
              <a:t> </a:t>
            </a:r>
          </a:p>
        </p:txBody>
      </p:sp>
      <p:sp>
        <p:nvSpPr>
          <p:cNvPr id="3" name="Sottotitolo 2">
            <a:extLst>
              <a:ext uri="{FF2B5EF4-FFF2-40B4-BE49-F238E27FC236}">
                <a16:creationId xmlns:a16="http://schemas.microsoft.com/office/drawing/2014/main" id="{E6A199DA-DE3D-E57C-49A2-96D47A9AD684}"/>
              </a:ext>
            </a:extLst>
          </p:cNvPr>
          <p:cNvSpPr>
            <a:spLocks noGrp="1"/>
          </p:cNvSpPr>
          <p:nvPr>
            <p:ph type="subTitle" idx="1"/>
          </p:nvPr>
        </p:nvSpPr>
        <p:spPr/>
        <p:txBody>
          <a:bodyPr/>
          <a:lstStyle/>
          <a:p>
            <a:endParaRPr lang="it-IT" dirty="0"/>
          </a:p>
        </p:txBody>
      </p:sp>
    </p:spTree>
    <p:extLst>
      <p:ext uri="{BB962C8B-B14F-4D97-AF65-F5344CB8AC3E}">
        <p14:creationId xmlns:p14="http://schemas.microsoft.com/office/powerpoint/2010/main" val="33256926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D20966A-FE79-CB48-79B0-82973A18ED7B}"/>
              </a:ext>
            </a:extLst>
          </p:cNvPr>
          <p:cNvSpPr txBox="1"/>
          <p:nvPr/>
        </p:nvSpPr>
        <p:spPr>
          <a:xfrm>
            <a:off x="2428875" y="1838236"/>
            <a:ext cx="8077200" cy="2400657"/>
          </a:xfrm>
          <a:prstGeom prst="rect">
            <a:avLst/>
          </a:prstGeom>
          <a:noFill/>
        </p:spPr>
        <p:txBody>
          <a:bodyPr wrap="square">
            <a:spAutoFit/>
          </a:bodyPr>
          <a:lstStyle/>
          <a:p>
            <a:pPr algn="ctr"/>
            <a:r>
              <a:rPr lang="it-IT" sz="3000" b="1" kern="150" dirty="0">
                <a:effectLst/>
                <a:latin typeface="Times New Roman" panose="02020603050405020304" pitchFamily="18" charset="0"/>
                <a:ea typeface="Andale Sans UI"/>
                <a:cs typeface="Tahoma" panose="020B0604030504040204" pitchFamily="34" charset="0"/>
              </a:rPr>
              <a:t>Manifesto dell’arte meccanica, 1922</a:t>
            </a:r>
          </a:p>
          <a:p>
            <a:pPr algn="ctr"/>
            <a:endParaRPr lang="it-IT" sz="3000" kern="150" dirty="0">
              <a:effectLst/>
              <a:latin typeface="Times New Roman" panose="02020603050405020304" pitchFamily="18" charset="0"/>
              <a:ea typeface="Andale Sans UI"/>
              <a:cs typeface="Tahoma" panose="020B0604030504040204" pitchFamily="34" charset="0"/>
            </a:endParaRPr>
          </a:p>
          <a:p>
            <a:pPr algn="ctr"/>
            <a:r>
              <a:rPr lang="it-IT" sz="3000" kern="150" dirty="0">
                <a:effectLst/>
                <a:latin typeface="Times New Roman" panose="02020603050405020304" pitchFamily="18" charset="0"/>
                <a:ea typeface="Andale Sans UI"/>
                <a:cs typeface="Tahoma" panose="020B0604030504040204" pitchFamily="34" charset="0"/>
              </a:rPr>
              <a:t>“Sentiamo meccanicamente. </a:t>
            </a:r>
          </a:p>
          <a:p>
            <a:pPr algn="ctr"/>
            <a:r>
              <a:rPr lang="it-IT" sz="3000" kern="150" dirty="0">
                <a:effectLst/>
                <a:latin typeface="Times New Roman" panose="02020603050405020304" pitchFamily="18" charset="0"/>
                <a:ea typeface="Andale Sans UI"/>
                <a:cs typeface="Tahoma" panose="020B0604030504040204" pitchFamily="34" charset="0"/>
              </a:rPr>
              <a:t>Ci sentiamo costruiti in acciaio. </a:t>
            </a:r>
          </a:p>
          <a:p>
            <a:pPr algn="ctr"/>
            <a:r>
              <a:rPr lang="it-IT" sz="3000" kern="150" dirty="0">
                <a:effectLst/>
                <a:latin typeface="Times New Roman" panose="02020603050405020304" pitchFamily="18" charset="0"/>
                <a:ea typeface="Andale Sans UI"/>
                <a:cs typeface="Tahoma" panose="020B0604030504040204" pitchFamily="34" charset="0"/>
              </a:rPr>
              <a:t>Anche noi macchine, anche noi meccanizzati</a:t>
            </a:r>
          </a:p>
        </p:txBody>
      </p:sp>
    </p:spTree>
    <p:extLst>
      <p:ext uri="{BB962C8B-B14F-4D97-AF65-F5344CB8AC3E}">
        <p14:creationId xmlns:p14="http://schemas.microsoft.com/office/powerpoint/2010/main" val="2839786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5E99AD9E-FE93-E6B9-5564-7EA26F219E71}"/>
              </a:ext>
            </a:extLst>
          </p:cNvPr>
          <p:cNvPicPr>
            <a:picLocks noChangeAspect="1"/>
          </p:cNvPicPr>
          <p:nvPr/>
        </p:nvPicPr>
        <p:blipFill rotWithShape="1">
          <a:blip r:embed="rId2"/>
          <a:srcRect l="16984" t="27301" r="31746" b="18942"/>
          <a:stretch/>
        </p:blipFill>
        <p:spPr>
          <a:xfrm>
            <a:off x="2155371" y="330177"/>
            <a:ext cx="7881257" cy="6197646"/>
          </a:xfrm>
          <a:prstGeom prst="rect">
            <a:avLst/>
          </a:prstGeom>
        </p:spPr>
      </p:pic>
    </p:spTree>
    <p:extLst>
      <p:ext uri="{BB962C8B-B14F-4D97-AF65-F5344CB8AC3E}">
        <p14:creationId xmlns:p14="http://schemas.microsoft.com/office/powerpoint/2010/main" val="7586307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ventola, padella&#10;&#10;Descrizione generata automaticamente">
            <a:extLst>
              <a:ext uri="{FF2B5EF4-FFF2-40B4-BE49-F238E27FC236}">
                <a16:creationId xmlns:a16="http://schemas.microsoft.com/office/drawing/2014/main" id="{CECACCAB-1A8C-86B5-0F73-782F3081C874}"/>
              </a:ext>
            </a:extLst>
          </p:cNvPr>
          <p:cNvPicPr>
            <a:picLocks noChangeAspect="1"/>
          </p:cNvPicPr>
          <p:nvPr/>
        </p:nvPicPr>
        <p:blipFill>
          <a:blip r:embed="rId2"/>
          <a:stretch>
            <a:fillRect/>
          </a:stretch>
        </p:blipFill>
        <p:spPr>
          <a:xfrm>
            <a:off x="493485" y="98584"/>
            <a:ext cx="8166537" cy="6660832"/>
          </a:xfrm>
          <a:prstGeom prst="rect">
            <a:avLst/>
          </a:prstGeom>
        </p:spPr>
      </p:pic>
    </p:spTree>
    <p:extLst>
      <p:ext uri="{BB962C8B-B14F-4D97-AF65-F5344CB8AC3E}">
        <p14:creationId xmlns:p14="http://schemas.microsoft.com/office/powerpoint/2010/main" val="399351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ventola, padella&#10;&#10;Descrizione generata automaticamente">
            <a:extLst>
              <a:ext uri="{FF2B5EF4-FFF2-40B4-BE49-F238E27FC236}">
                <a16:creationId xmlns:a16="http://schemas.microsoft.com/office/drawing/2014/main" id="{CECACCAB-1A8C-86B5-0F73-782F3081C874}"/>
              </a:ext>
            </a:extLst>
          </p:cNvPr>
          <p:cNvPicPr>
            <a:picLocks noChangeAspect="1"/>
          </p:cNvPicPr>
          <p:nvPr/>
        </p:nvPicPr>
        <p:blipFill>
          <a:blip r:embed="rId2"/>
          <a:stretch>
            <a:fillRect/>
          </a:stretch>
        </p:blipFill>
        <p:spPr>
          <a:xfrm>
            <a:off x="493485" y="98584"/>
            <a:ext cx="8166537" cy="6660832"/>
          </a:xfrm>
          <a:prstGeom prst="rect">
            <a:avLst/>
          </a:prstGeom>
        </p:spPr>
      </p:pic>
      <p:sp>
        <p:nvSpPr>
          <p:cNvPr id="3" name="CasellaDiTesto 2">
            <a:extLst>
              <a:ext uri="{FF2B5EF4-FFF2-40B4-BE49-F238E27FC236}">
                <a16:creationId xmlns:a16="http://schemas.microsoft.com/office/drawing/2014/main" id="{D8487FB8-EC9F-9BD3-43B3-08D102062896}"/>
              </a:ext>
            </a:extLst>
          </p:cNvPr>
          <p:cNvSpPr txBox="1"/>
          <p:nvPr/>
        </p:nvSpPr>
        <p:spPr>
          <a:xfrm>
            <a:off x="8791575" y="5619750"/>
            <a:ext cx="2828925" cy="923330"/>
          </a:xfrm>
          <a:prstGeom prst="rect">
            <a:avLst/>
          </a:prstGeom>
          <a:noFill/>
        </p:spPr>
        <p:txBody>
          <a:bodyPr wrap="square" rtlCol="0">
            <a:spAutoFit/>
          </a:bodyPr>
          <a:lstStyle/>
          <a:p>
            <a:r>
              <a:rPr lang="it-IT" dirty="0" err="1"/>
              <a:t>Pannaggi</a:t>
            </a:r>
            <a:r>
              <a:rPr lang="it-IT" dirty="0"/>
              <a:t>, Treno in corsa, 1922 (1 replica a palazzo </a:t>
            </a:r>
            <a:r>
              <a:rPr lang="it-IT" dirty="0" err="1"/>
              <a:t>Buonaccorsi</a:t>
            </a:r>
            <a:r>
              <a:rPr lang="it-IT" dirty="0"/>
              <a:t>)</a:t>
            </a:r>
          </a:p>
        </p:txBody>
      </p:sp>
    </p:spTree>
    <p:extLst>
      <p:ext uri="{BB962C8B-B14F-4D97-AF65-F5344CB8AC3E}">
        <p14:creationId xmlns:p14="http://schemas.microsoft.com/office/powerpoint/2010/main" val="4266976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FAB78389-1D6C-989D-0719-945937F82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858" y="1124744"/>
            <a:ext cx="8709568" cy="475252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080956B6-FB80-37B1-5882-1C3CA1C19518}"/>
              </a:ext>
            </a:extLst>
          </p:cNvPr>
          <p:cNvSpPr txBox="1"/>
          <p:nvPr/>
        </p:nvSpPr>
        <p:spPr>
          <a:xfrm>
            <a:off x="2783632" y="6093296"/>
            <a:ext cx="7992888" cy="369332"/>
          </a:xfrm>
          <a:prstGeom prst="rect">
            <a:avLst/>
          </a:prstGeom>
          <a:noFill/>
        </p:spPr>
        <p:txBody>
          <a:bodyPr wrap="square">
            <a:spAutoFit/>
          </a:bodyPr>
          <a:lstStyle/>
          <a:p>
            <a:r>
              <a:rPr lang="en-US" dirty="0"/>
              <a:t>Picasso, </a:t>
            </a:r>
            <a:r>
              <a:rPr lang="en-US" dirty="0" err="1"/>
              <a:t>Massacro</a:t>
            </a:r>
            <a:r>
              <a:rPr lang="en-US" dirty="0"/>
              <a:t> in Korea, 1951, Picasso Museum Malaga, Spain</a:t>
            </a:r>
            <a:endParaRPr lang="it-IT" dirty="0"/>
          </a:p>
        </p:txBody>
      </p:sp>
    </p:spTree>
    <p:extLst>
      <p:ext uri="{BB962C8B-B14F-4D97-AF65-F5344CB8AC3E}">
        <p14:creationId xmlns:p14="http://schemas.microsoft.com/office/powerpoint/2010/main" val="22543619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10;&#10;Descrizione generata automaticamente">
            <a:extLst>
              <a:ext uri="{FF2B5EF4-FFF2-40B4-BE49-F238E27FC236}">
                <a16:creationId xmlns:a16="http://schemas.microsoft.com/office/drawing/2014/main" id="{BC2243E6-CBD7-208E-C504-2CAEE87E13D2}"/>
              </a:ext>
            </a:extLst>
          </p:cNvPr>
          <p:cNvPicPr>
            <a:picLocks noChangeAspect="1"/>
          </p:cNvPicPr>
          <p:nvPr/>
        </p:nvPicPr>
        <p:blipFill rotWithShape="1">
          <a:blip r:embed="rId2"/>
          <a:srcRect l="14768" t="30476" r="18407" b="18519"/>
          <a:stretch/>
        </p:blipFill>
        <p:spPr>
          <a:xfrm>
            <a:off x="667208" y="325483"/>
            <a:ext cx="10460260" cy="5987939"/>
          </a:xfrm>
          <a:prstGeom prst="rect">
            <a:avLst/>
          </a:prstGeom>
        </p:spPr>
      </p:pic>
      <p:sp>
        <p:nvSpPr>
          <p:cNvPr id="4" name="CasellaDiTesto 3">
            <a:extLst>
              <a:ext uri="{FF2B5EF4-FFF2-40B4-BE49-F238E27FC236}">
                <a16:creationId xmlns:a16="http://schemas.microsoft.com/office/drawing/2014/main" id="{F81687EE-98F2-E854-FAD3-D77853CA3D41}"/>
              </a:ext>
            </a:extLst>
          </p:cNvPr>
          <p:cNvSpPr txBox="1"/>
          <p:nvPr/>
        </p:nvSpPr>
        <p:spPr>
          <a:xfrm>
            <a:off x="1228724" y="6313422"/>
            <a:ext cx="8524875" cy="369332"/>
          </a:xfrm>
          <a:prstGeom prst="rect">
            <a:avLst/>
          </a:prstGeom>
          <a:noFill/>
        </p:spPr>
        <p:txBody>
          <a:bodyPr wrap="square">
            <a:spAutoFit/>
          </a:bodyPr>
          <a:lstStyle/>
          <a:p>
            <a:pPr>
              <a:lnSpc>
                <a:spcPct val="100000"/>
              </a:lnSpc>
              <a:spcBef>
                <a:spcPct val="0"/>
              </a:spcBef>
              <a:buFontTx/>
              <a:buNone/>
            </a:pPr>
            <a:r>
              <a:rPr lang="it-IT" altLang="it-IT" i="1" dirty="0">
                <a:latin typeface="Garamond" panose="02020404030301010803" pitchFamily="18" charset="0"/>
              </a:rPr>
              <a:t>Studio per Ratto di Europa, </a:t>
            </a:r>
            <a:r>
              <a:rPr lang="it-IT" altLang="it-IT" dirty="0">
                <a:latin typeface="Garamond" panose="02020404030301010803" pitchFamily="18" charset="0"/>
              </a:rPr>
              <a:t>1957, disegno a matita su carta, collezione privata, Macerata</a:t>
            </a:r>
          </a:p>
        </p:txBody>
      </p:sp>
    </p:spTree>
    <p:extLst>
      <p:ext uri="{BB962C8B-B14F-4D97-AF65-F5344CB8AC3E}">
        <p14:creationId xmlns:p14="http://schemas.microsoft.com/office/powerpoint/2010/main" val="22085131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interni&#10;&#10;Descrizione generata automaticamente">
            <a:extLst>
              <a:ext uri="{FF2B5EF4-FFF2-40B4-BE49-F238E27FC236}">
                <a16:creationId xmlns:a16="http://schemas.microsoft.com/office/drawing/2014/main" id="{130AF427-B903-BEB6-5632-BC0D4CD8ACCF}"/>
              </a:ext>
            </a:extLst>
          </p:cNvPr>
          <p:cNvPicPr>
            <a:picLocks noChangeAspect="1"/>
          </p:cNvPicPr>
          <p:nvPr/>
        </p:nvPicPr>
        <p:blipFill>
          <a:blip r:embed="rId2"/>
          <a:stretch>
            <a:fillRect/>
          </a:stretch>
        </p:blipFill>
        <p:spPr>
          <a:xfrm>
            <a:off x="812457" y="249054"/>
            <a:ext cx="10668577" cy="5782369"/>
          </a:xfrm>
          <a:prstGeom prst="rect">
            <a:avLst/>
          </a:prstGeom>
        </p:spPr>
      </p:pic>
      <p:sp>
        <p:nvSpPr>
          <p:cNvPr id="4" name="CasellaDiTesto 3">
            <a:extLst>
              <a:ext uri="{FF2B5EF4-FFF2-40B4-BE49-F238E27FC236}">
                <a16:creationId xmlns:a16="http://schemas.microsoft.com/office/drawing/2014/main" id="{CDF9C6E8-26F3-C879-E7BE-1B38C6374164}"/>
              </a:ext>
            </a:extLst>
          </p:cNvPr>
          <p:cNvSpPr txBox="1"/>
          <p:nvPr/>
        </p:nvSpPr>
        <p:spPr>
          <a:xfrm>
            <a:off x="1057275" y="6239614"/>
            <a:ext cx="6096000" cy="369332"/>
          </a:xfrm>
          <a:prstGeom prst="rect">
            <a:avLst/>
          </a:prstGeom>
          <a:noFill/>
        </p:spPr>
        <p:txBody>
          <a:bodyPr wrap="square">
            <a:spAutoFit/>
          </a:bodyPr>
          <a:lstStyle/>
          <a:p>
            <a:pPr>
              <a:lnSpc>
                <a:spcPct val="100000"/>
              </a:lnSpc>
              <a:spcBef>
                <a:spcPct val="0"/>
              </a:spcBef>
              <a:buFontTx/>
              <a:buNone/>
            </a:pPr>
            <a:r>
              <a:rPr lang="it-IT" altLang="it-IT" i="1" dirty="0">
                <a:latin typeface="Garamond" panose="02020404030301010803" pitchFamily="18" charset="0"/>
              </a:rPr>
              <a:t>Ratto di Europa</a:t>
            </a:r>
            <a:r>
              <a:rPr lang="it-IT" altLang="it-IT" dirty="0">
                <a:latin typeface="Garamond" panose="02020404030301010803" pitchFamily="18" charset="0"/>
              </a:rPr>
              <a:t>, 1965-68</a:t>
            </a:r>
          </a:p>
        </p:txBody>
      </p:sp>
    </p:spTree>
    <p:extLst>
      <p:ext uri="{BB962C8B-B14F-4D97-AF65-F5344CB8AC3E}">
        <p14:creationId xmlns:p14="http://schemas.microsoft.com/office/powerpoint/2010/main" val="12527921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2269E6D-281B-8A75-F14A-930081F58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1428" y="930508"/>
            <a:ext cx="4917720" cy="4309152"/>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F0E7995D-3BEF-09B9-A7F1-41B517115E47}"/>
              </a:ext>
            </a:extLst>
          </p:cNvPr>
          <p:cNvSpPr txBox="1"/>
          <p:nvPr/>
        </p:nvSpPr>
        <p:spPr>
          <a:xfrm>
            <a:off x="7061428" y="5239660"/>
            <a:ext cx="4772025" cy="646331"/>
          </a:xfrm>
          <a:prstGeom prst="rect">
            <a:avLst/>
          </a:prstGeom>
          <a:noFill/>
        </p:spPr>
        <p:txBody>
          <a:bodyPr wrap="square">
            <a:spAutoFit/>
          </a:bodyPr>
          <a:lstStyle/>
          <a:p>
            <a:r>
              <a:rPr lang="it-IT" dirty="0">
                <a:latin typeface="Garamond" panose="02020404030301010803" pitchFamily="18" charset="0"/>
              </a:rPr>
              <a:t>Tiziano, Ratto di Europa, olio su tela, 1560-62, Isabella Stewart Gardner Museum, Boston</a:t>
            </a:r>
          </a:p>
        </p:txBody>
      </p:sp>
      <p:pic>
        <p:nvPicPr>
          <p:cNvPr id="5" name="Immagine 4" descr="Immagine che contiene interni&#10;&#10;Descrizione generata automaticamente">
            <a:extLst>
              <a:ext uri="{FF2B5EF4-FFF2-40B4-BE49-F238E27FC236}">
                <a16:creationId xmlns:a16="http://schemas.microsoft.com/office/drawing/2014/main" id="{515F5E6E-0DDF-7FB3-D9F1-FCE50C0E872F}"/>
              </a:ext>
            </a:extLst>
          </p:cNvPr>
          <p:cNvPicPr>
            <a:picLocks noChangeAspect="1"/>
          </p:cNvPicPr>
          <p:nvPr/>
        </p:nvPicPr>
        <p:blipFill>
          <a:blip r:embed="rId3"/>
          <a:stretch>
            <a:fillRect/>
          </a:stretch>
        </p:blipFill>
        <p:spPr>
          <a:xfrm>
            <a:off x="212852" y="1433277"/>
            <a:ext cx="6095230" cy="3303615"/>
          </a:xfrm>
          <a:prstGeom prst="rect">
            <a:avLst/>
          </a:prstGeom>
        </p:spPr>
      </p:pic>
      <p:sp>
        <p:nvSpPr>
          <p:cNvPr id="6" name="CasellaDiTesto 1">
            <a:extLst>
              <a:ext uri="{FF2B5EF4-FFF2-40B4-BE49-F238E27FC236}">
                <a16:creationId xmlns:a16="http://schemas.microsoft.com/office/drawing/2014/main" id="{013EBFBD-8B7B-B03C-4421-49EF1F2BE12C}"/>
              </a:ext>
            </a:extLst>
          </p:cNvPr>
          <p:cNvSpPr txBox="1">
            <a:spLocks noChangeArrowheads="1"/>
          </p:cNvSpPr>
          <p:nvPr/>
        </p:nvSpPr>
        <p:spPr bwMode="auto">
          <a:xfrm>
            <a:off x="1368222" y="4839550"/>
            <a:ext cx="29155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it-IT" altLang="it-IT" i="1" dirty="0">
                <a:latin typeface="Garamond" panose="02020404030301010803" pitchFamily="18" charset="0"/>
              </a:rPr>
              <a:t>Ratto di Europa</a:t>
            </a:r>
            <a:r>
              <a:rPr lang="it-IT" altLang="it-IT" dirty="0">
                <a:latin typeface="Garamond" panose="02020404030301010803" pitchFamily="18" charset="0"/>
              </a:rPr>
              <a:t>, 1965-68</a:t>
            </a:r>
          </a:p>
        </p:txBody>
      </p:sp>
    </p:spTree>
    <p:extLst>
      <p:ext uri="{BB962C8B-B14F-4D97-AF65-F5344CB8AC3E}">
        <p14:creationId xmlns:p14="http://schemas.microsoft.com/office/powerpoint/2010/main" val="42488475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6144E7-C4BB-B279-1534-F0830209E99B}"/>
              </a:ext>
            </a:extLst>
          </p:cNvPr>
          <p:cNvSpPr>
            <a:spLocks noGrp="1"/>
          </p:cNvSpPr>
          <p:nvPr>
            <p:ph type="ctrTitle"/>
          </p:nvPr>
        </p:nvSpPr>
        <p:spPr/>
        <p:txBody>
          <a:bodyPr/>
          <a:lstStyle/>
          <a:p>
            <a:r>
              <a:rPr lang="it-IT" dirty="0"/>
              <a:t>Boccioni</a:t>
            </a:r>
          </a:p>
        </p:txBody>
      </p:sp>
      <p:sp>
        <p:nvSpPr>
          <p:cNvPr id="3" name="Sottotitolo 2">
            <a:extLst>
              <a:ext uri="{FF2B5EF4-FFF2-40B4-BE49-F238E27FC236}">
                <a16:creationId xmlns:a16="http://schemas.microsoft.com/office/drawing/2014/main" id="{CEA6E6FA-FD02-6730-4A65-225E661748D3}"/>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15525032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undefined">
            <a:extLst>
              <a:ext uri="{FF2B5EF4-FFF2-40B4-BE49-F238E27FC236}">
                <a16:creationId xmlns:a16="http://schemas.microsoft.com/office/drawing/2014/main" id="{428D7320-5159-CA36-A6A6-CE1ABA788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485" y="0"/>
            <a:ext cx="10125890" cy="672465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12632872-3324-1930-AC1F-3B7B534BA5CD}"/>
              </a:ext>
            </a:extLst>
          </p:cNvPr>
          <p:cNvSpPr txBox="1"/>
          <p:nvPr/>
        </p:nvSpPr>
        <p:spPr>
          <a:xfrm>
            <a:off x="85725" y="5695950"/>
            <a:ext cx="1551760" cy="923330"/>
          </a:xfrm>
          <a:prstGeom prst="rect">
            <a:avLst/>
          </a:prstGeom>
          <a:noFill/>
        </p:spPr>
        <p:txBody>
          <a:bodyPr wrap="square" rtlCol="0">
            <a:spAutoFit/>
          </a:bodyPr>
          <a:lstStyle/>
          <a:p>
            <a:r>
              <a:rPr lang="it-IT" dirty="0"/>
              <a:t>Boccioni, La città che sale, 1910-11</a:t>
            </a:r>
          </a:p>
        </p:txBody>
      </p:sp>
    </p:spTree>
    <p:extLst>
      <p:ext uri="{BB962C8B-B14F-4D97-AF65-F5344CB8AC3E}">
        <p14:creationId xmlns:p14="http://schemas.microsoft.com/office/powerpoint/2010/main" val="21405948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27904A-8088-C254-7B13-8F5E0D7307ED}"/>
              </a:ext>
            </a:extLst>
          </p:cNvPr>
          <p:cNvSpPr>
            <a:spLocks noGrp="1"/>
          </p:cNvSpPr>
          <p:nvPr>
            <p:ph type="title"/>
          </p:nvPr>
        </p:nvSpPr>
        <p:spPr>
          <a:xfrm>
            <a:off x="3467100" y="2766218"/>
            <a:ext cx="5257800" cy="1325563"/>
          </a:xfrm>
        </p:spPr>
        <p:txBody>
          <a:bodyPr/>
          <a:lstStyle/>
          <a:p>
            <a:r>
              <a:rPr lang="it-IT" dirty="0"/>
              <a:t>Gli stati d’animo</a:t>
            </a:r>
          </a:p>
        </p:txBody>
      </p:sp>
    </p:spTree>
    <p:extLst>
      <p:ext uri="{BB962C8B-B14F-4D97-AF65-F5344CB8AC3E}">
        <p14:creationId xmlns:p14="http://schemas.microsoft.com/office/powerpoint/2010/main" val="24413883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li stati d'animo gli addii di boccioni">
            <a:extLst>
              <a:ext uri="{FF2B5EF4-FFF2-40B4-BE49-F238E27FC236}">
                <a16:creationId xmlns:a16="http://schemas.microsoft.com/office/drawing/2014/main" id="{654978D8-8370-B01A-7AC8-40882822D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1" y="1309687"/>
            <a:ext cx="4514850" cy="452437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Umberto Boccioni. Stati d'animo II. Gli addii. 1911. Olio su tela. cm. 71X96. New York, Museum of Modern Art">
            <a:extLst>
              <a:ext uri="{FF2B5EF4-FFF2-40B4-BE49-F238E27FC236}">
                <a16:creationId xmlns:a16="http://schemas.microsoft.com/office/drawing/2014/main" id="{96F0CD60-B867-135D-E21F-E7634DAF2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548" y="1090611"/>
            <a:ext cx="6715951" cy="496252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6FA4BC3A-28C6-D154-BB04-A3DB0DD38549}"/>
              </a:ext>
            </a:extLst>
          </p:cNvPr>
          <p:cNvSpPr txBox="1"/>
          <p:nvPr/>
        </p:nvSpPr>
        <p:spPr>
          <a:xfrm>
            <a:off x="4200525" y="409575"/>
            <a:ext cx="2419350" cy="477054"/>
          </a:xfrm>
          <a:prstGeom prst="rect">
            <a:avLst/>
          </a:prstGeom>
          <a:noFill/>
        </p:spPr>
        <p:txBody>
          <a:bodyPr wrap="square" rtlCol="0">
            <a:spAutoFit/>
          </a:bodyPr>
          <a:lstStyle/>
          <a:p>
            <a:r>
              <a:rPr lang="it-IT" sz="2500" b="1" dirty="0"/>
              <a:t>Gli addii</a:t>
            </a:r>
          </a:p>
        </p:txBody>
      </p:sp>
    </p:spTree>
    <p:extLst>
      <p:ext uri="{BB962C8B-B14F-4D97-AF65-F5344CB8AC3E}">
        <p14:creationId xmlns:p14="http://schemas.microsoft.com/office/powerpoint/2010/main" val="20757969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Umberto Boccioni. Stati d'animo II. Gli addii. 1911. Olio su tela. cm. 71X96. New York, Museum of Modern Art">
            <a:extLst>
              <a:ext uri="{FF2B5EF4-FFF2-40B4-BE49-F238E27FC236}">
                <a16:creationId xmlns:a16="http://schemas.microsoft.com/office/drawing/2014/main" id="{EA8270EC-8CAB-176E-FCAF-A6AA4E3C8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325" y="348551"/>
            <a:ext cx="8653462" cy="6394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3604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mberto Boccioni: Stati d'animo (ciclo n° 1): Quelli che vanno">
            <a:extLst>
              <a:ext uri="{FF2B5EF4-FFF2-40B4-BE49-F238E27FC236}">
                <a16:creationId xmlns:a16="http://schemas.microsoft.com/office/drawing/2014/main" id="{8D25072D-75FB-DF02-C10C-222760982D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29" y="1400176"/>
            <a:ext cx="5270646" cy="382700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REDU33-Boccioni-Quelli-che-vanno-degli-stati-danimo">
            <a:extLst>
              <a:ext uri="{FF2B5EF4-FFF2-40B4-BE49-F238E27FC236}">
                <a16:creationId xmlns:a16="http://schemas.microsoft.com/office/drawing/2014/main" id="{CFCCEAC6-BFDD-A341-B195-F01F74701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49" y="1242711"/>
            <a:ext cx="5381625" cy="398447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1FF62EE0-B23A-3408-DE81-A23AFCF2FB6D}"/>
              </a:ext>
            </a:extLst>
          </p:cNvPr>
          <p:cNvSpPr txBox="1"/>
          <p:nvPr/>
        </p:nvSpPr>
        <p:spPr>
          <a:xfrm>
            <a:off x="4876800" y="542925"/>
            <a:ext cx="2971800" cy="477054"/>
          </a:xfrm>
          <a:prstGeom prst="rect">
            <a:avLst/>
          </a:prstGeom>
          <a:noFill/>
        </p:spPr>
        <p:txBody>
          <a:bodyPr wrap="square" rtlCol="0">
            <a:spAutoFit/>
          </a:bodyPr>
          <a:lstStyle/>
          <a:p>
            <a:r>
              <a:rPr lang="it-IT" sz="2500" b="1" dirty="0"/>
              <a:t>Quelli che vanno</a:t>
            </a:r>
          </a:p>
        </p:txBody>
      </p:sp>
    </p:spTree>
    <p:extLst>
      <p:ext uri="{BB962C8B-B14F-4D97-AF65-F5344CB8AC3E}">
        <p14:creationId xmlns:p14="http://schemas.microsoft.com/office/powerpoint/2010/main" val="30655377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1EC0020E-1ACB-8450-FEE8-5D7F6F017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465554"/>
            <a:ext cx="5315588" cy="392689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umberto-boccioni-stati-d-animo-quelli-che-restano-seconda-versione-1911">
            <a:extLst>
              <a:ext uri="{FF2B5EF4-FFF2-40B4-BE49-F238E27FC236}">
                <a16:creationId xmlns:a16="http://schemas.microsoft.com/office/drawing/2014/main" id="{6E151DB0-0BD5-55C7-B4C5-90B2FF84D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639" y="1314450"/>
            <a:ext cx="5643236" cy="411956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BFC99239-F74C-5B85-1381-81B560CE05CD}"/>
              </a:ext>
            </a:extLst>
          </p:cNvPr>
          <p:cNvSpPr txBox="1"/>
          <p:nvPr/>
        </p:nvSpPr>
        <p:spPr>
          <a:xfrm>
            <a:off x="4333875" y="419100"/>
            <a:ext cx="3524250" cy="553998"/>
          </a:xfrm>
          <a:prstGeom prst="rect">
            <a:avLst/>
          </a:prstGeom>
          <a:noFill/>
        </p:spPr>
        <p:txBody>
          <a:bodyPr wrap="square" rtlCol="0">
            <a:spAutoFit/>
          </a:bodyPr>
          <a:lstStyle/>
          <a:p>
            <a:r>
              <a:rPr lang="it-IT" sz="3000" b="1" dirty="0"/>
              <a:t>Quelli che restano</a:t>
            </a:r>
          </a:p>
        </p:txBody>
      </p:sp>
    </p:spTree>
    <p:extLst>
      <p:ext uri="{BB962C8B-B14F-4D97-AF65-F5344CB8AC3E}">
        <p14:creationId xmlns:p14="http://schemas.microsoft.com/office/powerpoint/2010/main" val="265637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defined">
            <a:extLst>
              <a:ext uri="{FF2B5EF4-FFF2-40B4-BE49-F238E27FC236}">
                <a16:creationId xmlns:a16="http://schemas.microsoft.com/office/drawing/2014/main" id="{6E6592F8-9E24-7A04-3FE7-C714303367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1424" y="116632"/>
            <a:ext cx="4006602" cy="3094676"/>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5DFD34DF-C322-0C55-7A01-5443090E30B3}"/>
              </a:ext>
            </a:extLst>
          </p:cNvPr>
          <p:cNvSpPr txBox="1"/>
          <p:nvPr/>
        </p:nvSpPr>
        <p:spPr>
          <a:xfrm>
            <a:off x="1894971" y="3287203"/>
            <a:ext cx="4101949" cy="646331"/>
          </a:xfrm>
          <a:prstGeom prst="rect">
            <a:avLst/>
          </a:prstGeom>
          <a:noFill/>
        </p:spPr>
        <p:txBody>
          <a:bodyPr wrap="square">
            <a:spAutoFit/>
          </a:bodyPr>
          <a:lstStyle/>
          <a:p>
            <a:r>
              <a:rPr lang="en-US" dirty="0"/>
              <a:t>Francisco Goya, Il 3 maggio1808, 1814, Museo del Prado, Spain</a:t>
            </a:r>
            <a:endParaRPr lang="it-IT" dirty="0"/>
          </a:p>
        </p:txBody>
      </p:sp>
      <p:pic>
        <p:nvPicPr>
          <p:cNvPr id="2052" name="Picture 4" descr="undefined">
            <a:extLst>
              <a:ext uri="{FF2B5EF4-FFF2-40B4-BE49-F238E27FC236}">
                <a16:creationId xmlns:a16="http://schemas.microsoft.com/office/drawing/2014/main" id="{BEBF41E2-AD8F-F0A5-303E-B49957A42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260649"/>
            <a:ext cx="4337745" cy="3672885"/>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074BE831-21D0-6F6C-59D7-3B102E8A741C}"/>
              </a:ext>
            </a:extLst>
          </p:cNvPr>
          <p:cNvSpPr txBox="1"/>
          <p:nvPr/>
        </p:nvSpPr>
        <p:spPr>
          <a:xfrm>
            <a:off x="6195083" y="3933534"/>
            <a:ext cx="4572000" cy="646331"/>
          </a:xfrm>
          <a:prstGeom prst="rect">
            <a:avLst/>
          </a:prstGeom>
          <a:noFill/>
        </p:spPr>
        <p:txBody>
          <a:bodyPr wrap="square">
            <a:spAutoFit/>
          </a:bodyPr>
          <a:lstStyle/>
          <a:p>
            <a:r>
              <a:rPr lang="en-US" dirty="0"/>
              <a:t>Manet, The Execution of Emperor Maximilian 1868–69, </a:t>
            </a:r>
            <a:r>
              <a:rPr lang="en-US" dirty="0" err="1"/>
              <a:t>Kunsthalle</a:t>
            </a:r>
            <a:r>
              <a:rPr lang="en-US" dirty="0"/>
              <a:t> Mannheim, Germany</a:t>
            </a:r>
            <a:endParaRPr lang="it-IT" dirty="0"/>
          </a:p>
        </p:txBody>
      </p:sp>
      <p:pic>
        <p:nvPicPr>
          <p:cNvPr id="12" name="Picture 2" descr="undefined">
            <a:extLst>
              <a:ext uri="{FF2B5EF4-FFF2-40B4-BE49-F238E27FC236}">
                <a16:creationId xmlns:a16="http://schemas.microsoft.com/office/drawing/2014/main" id="{5FD0BABB-73CD-6E56-2500-96E85CEDE7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734" y="4273944"/>
            <a:ext cx="4329442" cy="236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3542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undefined">
            <a:extLst>
              <a:ext uri="{FF2B5EF4-FFF2-40B4-BE49-F238E27FC236}">
                <a16:creationId xmlns:a16="http://schemas.microsoft.com/office/drawing/2014/main" id="{6D0436ED-09D2-65CF-9F5F-C37A508D0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B3FD7BD9-F775-5745-6BF6-6ADD9D26AA58}"/>
              </a:ext>
            </a:extLst>
          </p:cNvPr>
          <p:cNvSpPr txBox="1"/>
          <p:nvPr/>
        </p:nvSpPr>
        <p:spPr>
          <a:xfrm>
            <a:off x="504825" y="2676525"/>
            <a:ext cx="2571750" cy="646331"/>
          </a:xfrm>
          <a:prstGeom prst="rect">
            <a:avLst/>
          </a:prstGeom>
          <a:noFill/>
        </p:spPr>
        <p:txBody>
          <a:bodyPr wrap="square" rtlCol="0">
            <a:spAutoFit/>
          </a:bodyPr>
          <a:lstStyle/>
          <a:p>
            <a:r>
              <a:rPr lang="it-IT" dirty="0"/>
              <a:t>Forme uniche della continuità dello spazio</a:t>
            </a:r>
          </a:p>
        </p:txBody>
      </p:sp>
    </p:spTree>
    <p:extLst>
      <p:ext uri="{BB962C8B-B14F-4D97-AF65-F5344CB8AC3E}">
        <p14:creationId xmlns:p14="http://schemas.microsoft.com/office/powerpoint/2010/main" val="1110458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Nike di Samotracia (copia gesso)">
            <a:extLst>
              <a:ext uri="{FF2B5EF4-FFF2-40B4-BE49-F238E27FC236}">
                <a16:creationId xmlns:a16="http://schemas.microsoft.com/office/drawing/2014/main" id="{7D3F7A2B-3867-D0F2-0D17-E1D3093C9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3050" y="523875"/>
            <a:ext cx="4006850" cy="60102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undefined">
            <a:extLst>
              <a:ext uri="{FF2B5EF4-FFF2-40B4-BE49-F238E27FC236}">
                <a16:creationId xmlns:a16="http://schemas.microsoft.com/office/drawing/2014/main" id="{065ABE0E-03BB-EB8F-5336-06DA65D85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209550"/>
            <a:ext cx="4146550" cy="621982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8403D3EF-A943-59E6-C7AF-76FB4B958B9E}"/>
              </a:ext>
            </a:extLst>
          </p:cNvPr>
          <p:cNvSpPr txBox="1"/>
          <p:nvPr/>
        </p:nvSpPr>
        <p:spPr>
          <a:xfrm>
            <a:off x="10553700" y="5543550"/>
            <a:ext cx="1371600" cy="646331"/>
          </a:xfrm>
          <a:prstGeom prst="rect">
            <a:avLst/>
          </a:prstGeom>
          <a:noFill/>
        </p:spPr>
        <p:txBody>
          <a:bodyPr wrap="square" rtlCol="0">
            <a:spAutoFit/>
          </a:bodyPr>
          <a:lstStyle/>
          <a:p>
            <a:r>
              <a:rPr lang="it-IT" dirty="0"/>
              <a:t>Nike di Samotracia</a:t>
            </a:r>
          </a:p>
        </p:txBody>
      </p:sp>
    </p:spTree>
    <p:extLst>
      <p:ext uri="{BB962C8B-B14F-4D97-AF65-F5344CB8AC3E}">
        <p14:creationId xmlns:p14="http://schemas.microsoft.com/office/powerpoint/2010/main" val="5917043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L'uomo che cammina, bronzo, museo d'Orsay, Parigi">
            <a:extLst>
              <a:ext uri="{FF2B5EF4-FFF2-40B4-BE49-F238E27FC236}">
                <a16:creationId xmlns:a16="http://schemas.microsoft.com/office/drawing/2014/main" id="{579AA081-4E18-9551-42BD-35CD74F39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728841"/>
            <a:ext cx="4667250" cy="58340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undefined">
            <a:extLst>
              <a:ext uri="{FF2B5EF4-FFF2-40B4-BE49-F238E27FC236}">
                <a16:creationId xmlns:a16="http://schemas.microsoft.com/office/drawing/2014/main" id="{E4402874-2D56-6EDB-226C-DE4137476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75" y="511967"/>
            <a:ext cx="4146550" cy="621982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3880C8AB-3B99-9A13-09E9-B045ADFB7D0F}"/>
              </a:ext>
            </a:extLst>
          </p:cNvPr>
          <p:cNvSpPr txBox="1"/>
          <p:nvPr/>
        </p:nvSpPr>
        <p:spPr>
          <a:xfrm>
            <a:off x="10534650" y="5562600"/>
            <a:ext cx="1466850" cy="923330"/>
          </a:xfrm>
          <a:prstGeom prst="rect">
            <a:avLst/>
          </a:prstGeom>
          <a:noFill/>
        </p:spPr>
        <p:txBody>
          <a:bodyPr wrap="square" rtlCol="0">
            <a:spAutoFit/>
          </a:bodyPr>
          <a:lstStyle/>
          <a:p>
            <a:r>
              <a:rPr lang="it-IT" dirty="0"/>
              <a:t>L’uomo che cammina, Rodin</a:t>
            </a:r>
          </a:p>
        </p:txBody>
      </p:sp>
    </p:spTree>
    <p:extLst>
      <p:ext uri="{BB962C8B-B14F-4D97-AF65-F5344CB8AC3E}">
        <p14:creationId xmlns:p14="http://schemas.microsoft.com/office/powerpoint/2010/main" val="40391721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725151-96F8-9C0B-89A3-C9920A253A83}"/>
              </a:ext>
            </a:extLst>
          </p:cNvPr>
          <p:cNvSpPr>
            <a:spLocks noGrp="1"/>
          </p:cNvSpPr>
          <p:nvPr>
            <p:ph type="ctrTitle"/>
          </p:nvPr>
        </p:nvSpPr>
        <p:spPr/>
        <p:txBody>
          <a:bodyPr/>
          <a:lstStyle/>
          <a:p>
            <a:r>
              <a:rPr lang="it-IT" dirty="0"/>
              <a:t>Giacomo Balla</a:t>
            </a:r>
          </a:p>
        </p:txBody>
      </p:sp>
      <p:sp>
        <p:nvSpPr>
          <p:cNvPr id="3" name="Sottotitolo 2">
            <a:extLst>
              <a:ext uri="{FF2B5EF4-FFF2-40B4-BE49-F238E27FC236}">
                <a16:creationId xmlns:a16="http://schemas.microsoft.com/office/drawing/2014/main" id="{2B0533A0-2268-42D6-4488-1F26FDF639BF}"/>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9490851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Strumento musicale, musica, strumento a corde, strumento ad arco&#10;&#10;Descrizione generata automaticamente">
            <a:extLst>
              <a:ext uri="{FF2B5EF4-FFF2-40B4-BE49-F238E27FC236}">
                <a16:creationId xmlns:a16="http://schemas.microsoft.com/office/drawing/2014/main" id="{7792CE65-28A2-9323-A4E3-CE8B607FC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823" y="512603"/>
            <a:ext cx="6949202" cy="6069172"/>
          </a:xfrm>
          <a:prstGeom prst="rect">
            <a:avLst/>
          </a:prstGeom>
        </p:spPr>
      </p:pic>
      <p:sp>
        <p:nvSpPr>
          <p:cNvPr id="4" name="CasellaDiTesto 3">
            <a:extLst>
              <a:ext uri="{FF2B5EF4-FFF2-40B4-BE49-F238E27FC236}">
                <a16:creationId xmlns:a16="http://schemas.microsoft.com/office/drawing/2014/main" id="{97112812-E115-35F9-B75A-0A8A51CEDC47}"/>
              </a:ext>
            </a:extLst>
          </p:cNvPr>
          <p:cNvSpPr txBox="1"/>
          <p:nvPr/>
        </p:nvSpPr>
        <p:spPr>
          <a:xfrm>
            <a:off x="9477375" y="6067425"/>
            <a:ext cx="2228850" cy="369332"/>
          </a:xfrm>
          <a:prstGeom prst="rect">
            <a:avLst/>
          </a:prstGeom>
          <a:noFill/>
        </p:spPr>
        <p:txBody>
          <a:bodyPr wrap="square" rtlCol="0">
            <a:spAutoFit/>
          </a:bodyPr>
          <a:lstStyle/>
          <a:p>
            <a:r>
              <a:rPr lang="it-IT" dirty="0"/>
              <a:t>Bragaglia</a:t>
            </a:r>
          </a:p>
        </p:txBody>
      </p:sp>
    </p:spTree>
    <p:extLst>
      <p:ext uri="{BB962C8B-B14F-4D97-AF65-F5344CB8AC3E}">
        <p14:creationId xmlns:p14="http://schemas.microsoft.com/office/powerpoint/2010/main" val="36759262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3C88415E-FAE5-6C28-B2AC-23D2C64F2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750" y="0"/>
            <a:ext cx="6794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78FFE9AA-3004-B836-7D06-B843A4CBD816}"/>
              </a:ext>
            </a:extLst>
          </p:cNvPr>
          <p:cNvSpPr txBox="1"/>
          <p:nvPr/>
        </p:nvSpPr>
        <p:spPr>
          <a:xfrm>
            <a:off x="9705975" y="5543550"/>
            <a:ext cx="2066925" cy="646331"/>
          </a:xfrm>
          <a:prstGeom prst="rect">
            <a:avLst/>
          </a:prstGeom>
          <a:noFill/>
        </p:spPr>
        <p:txBody>
          <a:bodyPr wrap="square" rtlCol="0">
            <a:spAutoFit/>
          </a:bodyPr>
          <a:lstStyle/>
          <a:p>
            <a:r>
              <a:rPr lang="it-IT" dirty="0"/>
              <a:t>Bambina che corre sul balcone </a:t>
            </a:r>
          </a:p>
        </p:txBody>
      </p:sp>
    </p:spTree>
    <p:extLst>
      <p:ext uri="{BB962C8B-B14F-4D97-AF65-F5344CB8AC3E}">
        <p14:creationId xmlns:p14="http://schemas.microsoft.com/office/powerpoint/2010/main" val="2084546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51562-A2C6-A4E7-A4ED-6F8A0F0C0815}"/>
            </a:ext>
          </a:extLst>
        </p:cNvPr>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E3DC174C-8C7A-9B6B-B445-60EBF5895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858" y="1124744"/>
            <a:ext cx="8709568" cy="475252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0B9EBFC7-EF1D-1EBE-51E2-FD6E9976B9AA}"/>
              </a:ext>
            </a:extLst>
          </p:cNvPr>
          <p:cNvSpPr txBox="1"/>
          <p:nvPr/>
        </p:nvSpPr>
        <p:spPr>
          <a:xfrm>
            <a:off x="2783632" y="6093296"/>
            <a:ext cx="7992888" cy="369332"/>
          </a:xfrm>
          <a:prstGeom prst="rect">
            <a:avLst/>
          </a:prstGeom>
          <a:noFill/>
        </p:spPr>
        <p:txBody>
          <a:bodyPr wrap="square">
            <a:spAutoFit/>
          </a:bodyPr>
          <a:lstStyle/>
          <a:p>
            <a:r>
              <a:rPr lang="en-US" dirty="0"/>
              <a:t>Picasso, </a:t>
            </a:r>
            <a:r>
              <a:rPr lang="en-US" dirty="0" err="1"/>
              <a:t>Massacro</a:t>
            </a:r>
            <a:r>
              <a:rPr lang="en-US" dirty="0"/>
              <a:t> in Korea, 1951, Picasso Museum Malaga, Spain</a:t>
            </a:r>
            <a:endParaRPr lang="it-IT" dirty="0"/>
          </a:p>
        </p:txBody>
      </p:sp>
    </p:spTree>
    <p:extLst>
      <p:ext uri="{BB962C8B-B14F-4D97-AF65-F5344CB8AC3E}">
        <p14:creationId xmlns:p14="http://schemas.microsoft.com/office/powerpoint/2010/main" val="2135760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dipinto, muro, arte, interno&#10;&#10;Descrizione generata automaticamente">
            <a:extLst>
              <a:ext uri="{FF2B5EF4-FFF2-40B4-BE49-F238E27FC236}">
                <a16:creationId xmlns:a16="http://schemas.microsoft.com/office/drawing/2014/main" id="{5A31027A-0E94-51CA-4A69-2949B18B6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259" y="275555"/>
            <a:ext cx="9897763" cy="5938658"/>
          </a:xfrm>
          <a:prstGeom prst="rect">
            <a:avLst/>
          </a:prstGeom>
        </p:spPr>
      </p:pic>
      <p:sp>
        <p:nvSpPr>
          <p:cNvPr id="5" name="CasellaDiTesto 4">
            <a:extLst>
              <a:ext uri="{FF2B5EF4-FFF2-40B4-BE49-F238E27FC236}">
                <a16:creationId xmlns:a16="http://schemas.microsoft.com/office/drawing/2014/main" id="{4B0D41F8-8B5C-BF2C-9264-3997499AF200}"/>
              </a:ext>
            </a:extLst>
          </p:cNvPr>
          <p:cNvSpPr txBox="1"/>
          <p:nvPr/>
        </p:nvSpPr>
        <p:spPr>
          <a:xfrm>
            <a:off x="2703041" y="6397779"/>
            <a:ext cx="6098058" cy="369332"/>
          </a:xfrm>
          <a:prstGeom prst="rect">
            <a:avLst/>
          </a:prstGeom>
          <a:noFill/>
        </p:spPr>
        <p:txBody>
          <a:bodyPr wrap="square">
            <a:spAutoFit/>
          </a:bodyPr>
          <a:lstStyle/>
          <a:p>
            <a:r>
              <a:rPr lang="it-IT" sz="1800" b="1" dirty="0">
                <a:effectLst/>
                <a:latin typeface="Times New Roman" panose="02020603050405020304" pitchFamily="18" charset="0"/>
                <a:ea typeface="Aptos" panose="020B0004020202020204" pitchFamily="34" charset="0"/>
              </a:rPr>
              <a:t>I funerali dell’anarchico Pinelli, 1972, Milano</a:t>
            </a:r>
            <a:r>
              <a:rPr lang="it-IT" sz="1800" dirty="0">
                <a:effectLst/>
                <a:latin typeface="Times New Roman" panose="02020603050405020304" pitchFamily="18" charset="0"/>
                <a:ea typeface="Aptos" panose="020B0004020202020204" pitchFamily="34" charset="0"/>
              </a:rPr>
              <a:t>. Enrico Baj</a:t>
            </a:r>
            <a:endParaRPr lang="it-IT" dirty="0"/>
          </a:p>
        </p:txBody>
      </p:sp>
    </p:spTree>
    <p:extLst>
      <p:ext uri="{BB962C8B-B14F-4D97-AF65-F5344CB8AC3E}">
        <p14:creationId xmlns:p14="http://schemas.microsoft.com/office/powerpoint/2010/main" val="284923890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1692</TotalTime>
  <Words>1295</Words>
  <Application>Microsoft Office PowerPoint</Application>
  <PresentationFormat>Widescreen</PresentationFormat>
  <Paragraphs>84</Paragraphs>
  <Slides>75</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75</vt:i4>
      </vt:variant>
    </vt:vector>
  </HeadingPairs>
  <TitlesOfParts>
    <vt:vector size="83" baseType="lpstr">
      <vt:lpstr>Aptos</vt:lpstr>
      <vt:lpstr>Aptos Display</vt:lpstr>
      <vt:lpstr>Arial</vt:lpstr>
      <vt:lpstr>Calibri</vt:lpstr>
      <vt:lpstr>Garamond</vt:lpstr>
      <vt:lpstr>Noticia Text</vt:lpstr>
      <vt:lpstr>Times New Roman</vt:lpstr>
      <vt:lpstr>Tema di Office</vt:lpstr>
      <vt:lpstr>Immagini di guerra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Akamatsu Toshiko e Maruki Iri</vt:lpstr>
      <vt:lpstr>Toshi: «Se io, come persona non ferita, dovevo fissare coloro che erano stati feriti, allora mi sembrava che, più che arte, avrei dovuto portare loro aiuto, più che immagini, avrei dovuto portare cibo. E ho fatto del mio meglio in questo senso»</vt:lpstr>
      <vt:lpstr>Toshi «Mi sono spogliata e mi sono messa davanti allo specchio, ho alzato le braccia circa a metà e ho cercato di posare come una delle persone che si trovavano a Hiroshima in quel momento: la stoffa intorno alla vita a brandelli, la pelle che pendeva dalle braccia e il viso gonfio, nella pancia un bambino non ancora nato, una vita spenta insieme a quella di sua madre» </vt:lpstr>
      <vt:lpstr>Fantasmi </vt:lpstr>
      <vt:lpstr>Testimone: «Non è un'esagerazione. Io sono di Hiroshima. Ho visto la bomba ed è stato molto peggio di questo».  «Sento che i miei nipoti o mia figlia potrebbero uscire da questo quadro. Ma non si può catturare una cosa come quella bomba in un solo quadro. Fatene di più. Fatene molti altri. Probabilmente penserete che siano i vostri quadri, visto che siete voi a realizzarli, ma questi quadri sono davvero per noi»</vt:lpstr>
      <vt:lpstr>È stata una processione di fantasmi. In un attimo i vestiti bruciavano, i volti, le mani e le pance si gonfiavano. Le vesciche scoppiavano e la pelle pendeva a strisce dalle braccia. Non potendo andare a chiedere aiuto, le persone tenevano le braccia davanti ai loro corpi, gemendo "Fa male. Fa male", proprio come i bambini e inciampando in un grande gruppo. Mogli, figli e mariti, uno dopo l'altro, erano talmente ustionati da non riuscire a riconoscersi l'un l'altro. La pioggia nera cadeva come una cascata d'inchiostro, bagnando le case, ridotte in macerie, le strade, la gente nuda. I mucchi di cadaveri, così tanti cadaveri che riempivano la città che non si poteva nemmeno camminare senza calpestarli, il loro fetore, trasportato dalla brezza, era così orribile che si faceva fatica a respirare.  Come artisti che vivevano il 6 Agosto, avevamo scoperto cosa dovevamo fare. Un secondo quadro, e un terzo: dobbiamo passare la vita a dipingere [queste scene] come memoria per l'umanità.  </vt:lpstr>
      <vt:lpstr>Presentazione standard di PowerPoint</vt:lpstr>
      <vt:lpstr>Presentazione standard di PowerPoint</vt:lpstr>
      <vt:lpstr>Presentazione standard di PowerPoint</vt:lpstr>
      <vt:lpstr>Presentazione standard di PowerPoint</vt:lpstr>
      <vt:lpstr>Presentazione standard di PowerPoint</vt:lpstr>
      <vt:lpstr>Arte pubblica e guerra oggi Tel Aviv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L’arte dei vincitori negli spazi pubblici</vt:lpstr>
      <vt:lpstr>Presentazione standard di PowerPoint</vt:lpstr>
      <vt:lpstr>Presentazione standard di PowerPoint</vt:lpstr>
      <vt:lpstr>Presentazione standard di PowerPoint</vt:lpstr>
      <vt:lpstr>Presentazione standard di PowerPoint</vt:lpstr>
      <vt:lpstr>L’arte fascista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futursimo </vt:lpstr>
      <vt:lpstr>Presentazione standard di PowerPoint</vt:lpstr>
      <vt:lpstr>Presentazione standard di PowerPoint</vt:lpstr>
      <vt:lpstr>Presentazione standard di PowerPoint</vt:lpstr>
      <vt:lpstr>Pannaggi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Boccioni</vt:lpstr>
      <vt:lpstr>Presentazione standard di PowerPoint</vt:lpstr>
      <vt:lpstr>Gli stati d’animo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Giacomo Balla</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Immagini di guerra</dc:title>
  <dc:creator>Francesca Casamassima</dc:creator>
  <cp:lastModifiedBy>Francesca Casamassima</cp:lastModifiedBy>
  <cp:revision>12</cp:revision>
  <dcterms:created xsi:type="dcterms:W3CDTF">2024-03-20T20:51:24Z</dcterms:created>
  <dcterms:modified xsi:type="dcterms:W3CDTF">2024-03-27T09:19:19Z</dcterms:modified>
</cp:coreProperties>
</file>