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6" r:id="rId2"/>
    <p:sldId id="378" r:id="rId3"/>
    <p:sldId id="377" r:id="rId4"/>
    <p:sldId id="379" r:id="rId5"/>
    <p:sldId id="380" r:id="rId6"/>
    <p:sldId id="383" r:id="rId7"/>
    <p:sldId id="381" r:id="rId8"/>
    <p:sldId id="382" r:id="rId9"/>
    <p:sldId id="384" r:id="rId10"/>
    <p:sldId id="385" r:id="rId11"/>
    <p:sldId id="386" r:id="rId12"/>
    <p:sldId id="387" r:id="rId13"/>
    <p:sldId id="388" r:id="rId14"/>
    <p:sldId id="389" r:id="rId15"/>
    <p:sldId id="390" r:id="rId16"/>
    <p:sldId id="391" r:id="rId17"/>
    <p:sldId id="402" r:id="rId18"/>
    <p:sldId id="315" r:id="rId19"/>
    <p:sldId id="346" r:id="rId20"/>
    <p:sldId id="316" r:id="rId21"/>
    <p:sldId id="317" r:id="rId22"/>
    <p:sldId id="318" r:id="rId23"/>
    <p:sldId id="319" r:id="rId24"/>
    <p:sldId id="320" r:id="rId25"/>
    <p:sldId id="343" r:id="rId26"/>
    <p:sldId id="360" r:id="rId27"/>
    <p:sldId id="353" r:id="rId28"/>
    <p:sldId id="392" r:id="rId29"/>
    <p:sldId id="362" r:id="rId30"/>
    <p:sldId id="370" r:id="rId31"/>
    <p:sldId id="345" r:id="rId32"/>
    <p:sldId id="352" r:id="rId33"/>
    <p:sldId id="403" r:id="rId34"/>
    <p:sldId id="366" r:id="rId35"/>
    <p:sldId id="371" r:id="rId36"/>
    <p:sldId id="365" r:id="rId37"/>
    <p:sldId id="367" r:id="rId38"/>
    <p:sldId id="372" r:id="rId39"/>
    <p:sldId id="373" r:id="rId40"/>
    <p:sldId id="394" r:id="rId41"/>
    <p:sldId id="395" r:id="rId42"/>
    <p:sldId id="396" r:id="rId43"/>
    <p:sldId id="397" r:id="rId44"/>
    <p:sldId id="398" r:id="rId45"/>
    <p:sldId id="399" r:id="rId46"/>
    <p:sldId id="400" r:id="rId47"/>
    <p:sldId id="374" r:id="rId48"/>
    <p:sldId id="375" r:id="rId4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0" d="100"/>
          <a:sy n="80" d="100"/>
        </p:scale>
        <p:origin x="782" y="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ABF0BD-87CB-E3C6-C384-05B2C0C0344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5732F45-4577-D63C-D2A0-9709E86EC0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9D73AC0-CC3E-901A-3698-9494D42E4139}"/>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5" name="Segnaposto piè di pagina 4">
            <a:extLst>
              <a:ext uri="{FF2B5EF4-FFF2-40B4-BE49-F238E27FC236}">
                <a16:creationId xmlns:a16="http://schemas.microsoft.com/office/drawing/2014/main" id="{E6FA199D-219E-8A34-2348-EE8CC93FAE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5A8DF25-F669-18FD-AAF2-F5E9F5C503CF}"/>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1916878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D5E69D-EFC3-5294-1943-853EFC66A04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F3381C5-AAB5-89CB-36E0-7EC80029535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5D351F-DA90-61F1-9EA3-09C2CB9AF912}"/>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5" name="Segnaposto piè di pagina 4">
            <a:extLst>
              <a:ext uri="{FF2B5EF4-FFF2-40B4-BE49-F238E27FC236}">
                <a16:creationId xmlns:a16="http://schemas.microsoft.com/office/drawing/2014/main" id="{E6405F17-62F2-948F-1905-19A0A65C78D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30E5D85-58DF-8599-229C-04B190FCE3AC}"/>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3306884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2B02C98-D7B3-A8B4-C97C-7C782DFC6D6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401F3B5-0CBA-D416-A103-A80AE25DDAB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C821F4C-C0B5-EEB5-1E31-D452A7BB5F28}"/>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5" name="Segnaposto piè di pagina 4">
            <a:extLst>
              <a:ext uri="{FF2B5EF4-FFF2-40B4-BE49-F238E27FC236}">
                <a16:creationId xmlns:a16="http://schemas.microsoft.com/office/drawing/2014/main" id="{77D74128-5360-AE6B-FD97-EE62C3049A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0BBDE62-4516-9911-04B4-840834F8A81C}"/>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87877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FD8CFF-48AB-6B62-2708-17714D0FBBA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71FC0A9-2CF6-7899-E02B-998CA3103DC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D864E8D-D88B-BF0F-D3CA-6E0978A020A1}"/>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5" name="Segnaposto piè di pagina 4">
            <a:extLst>
              <a:ext uri="{FF2B5EF4-FFF2-40B4-BE49-F238E27FC236}">
                <a16:creationId xmlns:a16="http://schemas.microsoft.com/office/drawing/2014/main" id="{E7DD447B-FD3F-F518-E361-AFDE88E6AB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4795674-06EC-FCD8-4CCD-11CDA16990C9}"/>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286688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864B8C-FCB9-703F-D949-6CB2E2E1327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F9E0BF4-C507-63E7-3069-0D577AC3A8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984F4F8-1FFD-0932-5259-ED755FEF041D}"/>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5" name="Segnaposto piè di pagina 4">
            <a:extLst>
              <a:ext uri="{FF2B5EF4-FFF2-40B4-BE49-F238E27FC236}">
                <a16:creationId xmlns:a16="http://schemas.microsoft.com/office/drawing/2014/main" id="{400D90AD-9A66-A594-AE83-BD5A42C5BA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15CB8E-C4FE-6BEC-A259-FBFFA1C10F91}"/>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3093230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7ACE97-BC56-5E7C-516D-F9DDA285499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83B0A4E-EFD2-1FCC-1987-B564F86AC7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BD4C9F7-5712-93D4-A11F-7DDB3E42982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C2B7F22-E150-3CF0-94F8-12429270E037}"/>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6" name="Segnaposto piè di pagina 5">
            <a:extLst>
              <a:ext uri="{FF2B5EF4-FFF2-40B4-BE49-F238E27FC236}">
                <a16:creationId xmlns:a16="http://schemas.microsoft.com/office/drawing/2014/main" id="{ECFEC7DF-28EF-2241-36F7-D89236C6C9B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D85830D-CADC-BE1A-2A75-6A4EBC4D85DA}"/>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3236833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4EC3A7-CF9D-7744-8824-0916B1E828C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D5BBA91-9F98-5EBF-1344-962400CEFD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CBE9415-12CE-9D25-C368-F61D9EA0EFD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46F2C37-2FCD-AFF3-3036-8AEE86B6DF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65A1218-665C-9454-9AF1-647EF7585CE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35AFB20-8AD6-DBAC-4F28-89528A313300}"/>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8" name="Segnaposto piè di pagina 7">
            <a:extLst>
              <a:ext uri="{FF2B5EF4-FFF2-40B4-BE49-F238E27FC236}">
                <a16:creationId xmlns:a16="http://schemas.microsoft.com/office/drawing/2014/main" id="{D868DAAD-9B00-BAAA-B060-B634A5B9E42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7579BAE-3E65-F55F-36EC-866DDD4B4135}"/>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34507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F36B6-B3E1-F1A8-6722-4AE40A89E5D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8A5293E-285B-7C41-54E9-9B216EB5703C}"/>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4" name="Segnaposto piè di pagina 3">
            <a:extLst>
              <a:ext uri="{FF2B5EF4-FFF2-40B4-BE49-F238E27FC236}">
                <a16:creationId xmlns:a16="http://schemas.microsoft.com/office/drawing/2014/main" id="{F27655A0-6EF4-750D-EA53-47D4C1FFC577}"/>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F9F922B-96C5-C53F-D9C7-CACF2D118F0A}"/>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2988138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09F9B5B-8457-1FD9-C866-D876E6570444}"/>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3" name="Segnaposto piè di pagina 2">
            <a:extLst>
              <a:ext uri="{FF2B5EF4-FFF2-40B4-BE49-F238E27FC236}">
                <a16:creationId xmlns:a16="http://schemas.microsoft.com/office/drawing/2014/main" id="{700EC09B-E6D6-5C0E-768F-5670B585EE2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91EAAB8-DC99-F830-370B-C09FBF030C34}"/>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111963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C443DA-C7D0-1870-0A55-DEB3E594320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BB018F8-2B39-3B01-A3EB-231395A7F5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CBB5642-EDD4-4C38-506A-78688E35D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E05E989-7ED9-7652-CDE1-FE0FE1FDFF9D}"/>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6" name="Segnaposto piè di pagina 5">
            <a:extLst>
              <a:ext uri="{FF2B5EF4-FFF2-40B4-BE49-F238E27FC236}">
                <a16:creationId xmlns:a16="http://schemas.microsoft.com/office/drawing/2014/main" id="{0B17867C-F251-3619-1798-B446EC77271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E04E687-AE44-50B2-3AB4-FD3F47B293CD}"/>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323406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A8DDEA-922B-1D1C-78CA-A13600E5D6D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11F2512-D22C-5DC8-1FA9-E086B4AD6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DD66737-9C92-36E0-62AF-F97EDCC66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20DE1B4-4E9A-9458-AAF3-7B7AF32216E5}"/>
              </a:ext>
            </a:extLst>
          </p:cNvPr>
          <p:cNvSpPr>
            <a:spLocks noGrp="1"/>
          </p:cNvSpPr>
          <p:nvPr>
            <p:ph type="dt" sz="half" idx="10"/>
          </p:nvPr>
        </p:nvSpPr>
        <p:spPr/>
        <p:txBody>
          <a:bodyPr/>
          <a:lstStyle/>
          <a:p>
            <a:fld id="{D359F8A0-0076-4704-89A3-5B7FFDAB8277}" type="datetimeFigureOut">
              <a:rPr lang="it-IT" smtClean="0"/>
              <a:t>02/04/2024</a:t>
            </a:fld>
            <a:endParaRPr lang="it-IT"/>
          </a:p>
        </p:txBody>
      </p:sp>
      <p:sp>
        <p:nvSpPr>
          <p:cNvPr id="6" name="Segnaposto piè di pagina 5">
            <a:extLst>
              <a:ext uri="{FF2B5EF4-FFF2-40B4-BE49-F238E27FC236}">
                <a16:creationId xmlns:a16="http://schemas.microsoft.com/office/drawing/2014/main" id="{F5DB606E-08FA-B8F9-FDD3-F268F25881F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5276E12-450C-ED17-F6C2-E9AB6871D441}"/>
              </a:ext>
            </a:extLst>
          </p:cNvPr>
          <p:cNvSpPr>
            <a:spLocks noGrp="1"/>
          </p:cNvSpPr>
          <p:nvPr>
            <p:ph type="sldNum" sz="quarter" idx="12"/>
          </p:nvPr>
        </p:nvSpPr>
        <p:spPr/>
        <p:txBody>
          <a:bodyPr/>
          <a:lstStyle/>
          <a:p>
            <a:fld id="{E819E418-1755-4187-A9CA-61106371EFC6}" type="slidenum">
              <a:rPr lang="it-IT" smtClean="0"/>
              <a:t>‹N›</a:t>
            </a:fld>
            <a:endParaRPr lang="it-IT"/>
          </a:p>
        </p:txBody>
      </p:sp>
    </p:spTree>
    <p:extLst>
      <p:ext uri="{BB962C8B-B14F-4D97-AF65-F5344CB8AC3E}">
        <p14:creationId xmlns:p14="http://schemas.microsoft.com/office/powerpoint/2010/main" val="1647454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2682D06-F601-9E42-749D-7FB52AC889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663D53E-3EB7-77C4-2708-92A7ECB1D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5BF96F-5DD2-D133-B7B3-A44359D294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59F8A0-0076-4704-89A3-5B7FFDAB8277}" type="datetimeFigureOut">
              <a:rPr lang="it-IT" smtClean="0"/>
              <a:t>02/04/2024</a:t>
            </a:fld>
            <a:endParaRPr lang="it-IT"/>
          </a:p>
        </p:txBody>
      </p:sp>
      <p:sp>
        <p:nvSpPr>
          <p:cNvPr id="5" name="Segnaposto piè di pagina 4">
            <a:extLst>
              <a:ext uri="{FF2B5EF4-FFF2-40B4-BE49-F238E27FC236}">
                <a16:creationId xmlns:a16="http://schemas.microsoft.com/office/drawing/2014/main" id="{57CF2DB8-02B8-0862-F208-2C31E32011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30DD5521-CB09-C7E5-12C8-ADDCD7142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19E418-1755-4187-A9CA-61106371EFC6}" type="slidenum">
              <a:rPr lang="it-IT" smtClean="0"/>
              <a:t>‹N›</a:t>
            </a:fld>
            <a:endParaRPr lang="it-IT"/>
          </a:p>
        </p:txBody>
      </p:sp>
    </p:spTree>
    <p:extLst>
      <p:ext uri="{BB962C8B-B14F-4D97-AF65-F5344CB8AC3E}">
        <p14:creationId xmlns:p14="http://schemas.microsoft.com/office/powerpoint/2010/main" val="3255269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B91A28-7EFB-6925-0A13-DEB19D7C1061}"/>
              </a:ext>
            </a:extLst>
          </p:cNvPr>
          <p:cNvSpPr>
            <a:spLocks noGrp="1"/>
          </p:cNvSpPr>
          <p:nvPr>
            <p:ph type="title"/>
          </p:nvPr>
        </p:nvSpPr>
        <p:spPr>
          <a:xfrm>
            <a:off x="1347486" y="2992578"/>
            <a:ext cx="10515600" cy="1325563"/>
          </a:xfrm>
        </p:spPr>
        <p:txBody>
          <a:bodyPr>
            <a:normAutofit/>
          </a:bodyPr>
          <a:lstStyle/>
          <a:p>
            <a:r>
              <a:rPr lang="it-IT" sz="6000" dirty="0">
                <a:latin typeface="Times New Roman" panose="02020603050405020304" pitchFamily="18" charset="0"/>
                <a:cs typeface="Times New Roman" panose="02020603050405020304" pitchFamily="18" charset="0"/>
              </a:rPr>
              <a:t>Gustave </a:t>
            </a:r>
            <a:r>
              <a:rPr lang="it-IT" sz="6000" dirty="0" err="1">
                <a:latin typeface="Times New Roman" panose="02020603050405020304" pitchFamily="18" charset="0"/>
                <a:cs typeface="Times New Roman" panose="02020603050405020304" pitchFamily="18" charset="0"/>
              </a:rPr>
              <a:t>Moureau</a:t>
            </a:r>
            <a:r>
              <a:rPr lang="it-IT" sz="6000" dirty="0">
                <a:latin typeface="Times New Roman" panose="02020603050405020304" pitchFamily="18" charset="0"/>
                <a:cs typeface="Times New Roman" panose="02020603050405020304" pitchFamily="18" charset="0"/>
              </a:rPr>
              <a:t> (1826-1898)</a:t>
            </a:r>
          </a:p>
        </p:txBody>
      </p:sp>
    </p:spTree>
    <p:extLst>
      <p:ext uri="{BB962C8B-B14F-4D97-AF65-F5344CB8AC3E}">
        <p14:creationId xmlns:p14="http://schemas.microsoft.com/office/powerpoint/2010/main" val="3382345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a:extLst>
              <a:ext uri="{FF2B5EF4-FFF2-40B4-BE49-F238E27FC236}">
                <a16:creationId xmlns:a16="http://schemas.microsoft.com/office/drawing/2014/main" id="{6B63F369-6A1E-40FD-2AC6-EB53307823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608" r="71098"/>
          <a:stretch/>
        </p:blipFill>
        <p:spPr bwMode="auto">
          <a:xfrm>
            <a:off x="4190177" y="294837"/>
            <a:ext cx="2499990" cy="656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227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a:extLst>
              <a:ext uri="{FF2B5EF4-FFF2-40B4-BE49-F238E27FC236}">
                <a16:creationId xmlns:a16="http://schemas.microsoft.com/office/drawing/2014/main" id="{9F048D36-00F6-213D-822D-7AD43CBAB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23" t="42869" b="10380"/>
          <a:stretch/>
        </p:blipFill>
        <p:spPr bwMode="auto">
          <a:xfrm>
            <a:off x="5345729" y="110728"/>
            <a:ext cx="3026485" cy="663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816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a:extLst>
              <a:ext uri="{FF2B5EF4-FFF2-40B4-BE49-F238E27FC236}">
                <a16:creationId xmlns:a16="http://schemas.microsoft.com/office/drawing/2014/main" id="{0CD4C5A8-8C8B-F600-6559-DE5E8E77A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232" r="43937"/>
          <a:stretch/>
        </p:blipFill>
        <p:spPr bwMode="auto">
          <a:xfrm>
            <a:off x="3773488" y="447642"/>
            <a:ext cx="4444537" cy="641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2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a:extLst>
              <a:ext uri="{FF2B5EF4-FFF2-40B4-BE49-F238E27FC236}">
                <a16:creationId xmlns:a16="http://schemas.microsoft.com/office/drawing/2014/main" id="{4361C2C8-180B-5DAB-2020-F86FC8163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20" y="0"/>
            <a:ext cx="5930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ndefined">
            <a:extLst>
              <a:ext uri="{FF2B5EF4-FFF2-40B4-BE49-F238E27FC236}">
                <a16:creationId xmlns:a16="http://schemas.microsoft.com/office/drawing/2014/main" id="{4F1D8231-DB05-6F50-62E4-AA48CD928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026" y="0"/>
            <a:ext cx="4645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891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C13E5CD-646F-2A5D-28ED-DAF567F74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816" y="0"/>
            <a:ext cx="39052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ndefined">
            <a:extLst>
              <a:ext uri="{FF2B5EF4-FFF2-40B4-BE49-F238E27FC236}">
                <a16:creationId xmlns:a16="http://schemas.microsoft.com/office/drawing/2014/main" id="{9721827A-C2D1-D6C3-7729-1321DCFF13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232" r="43937"/>
          <a:stretch/>
        </p:blipFill>
        <p:spPr bwMode="auto">
          <a:xfrm>
            <a:off x="521002" y="223821"/>
            <a:ext cx="4444537" cy="641035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3BEFFB2A-6D94-4DF3-77B7-4022BC88C190}"/>
              </a:ext>
            </a:extLst>
          </p:cNvPr>
          <p:cNvSpPr txBox="1"/>
          <p:nvPr/>
        </p:nvSpPr>
        <p:spPr>
          <a:xfrm>
            <a:off x="5671595" y="6264846"/>
            <a:ext cx="2539221" cy="369332"/>
          </a:xfrm>
          <a:prstGeom prst="rect">
            <a:avLst/>
          </a:prstGeom>
          <a:noFill/>
        </p:spPr>
        <p:txBody>
          <a:bodyPr wrap="none" rtlCol="0">
            <a:spAutoFit/>
          </a:bodyPr>
          <a:lstStyle/>
          <a:p>
            <a:r>
              <a:rPr lang="it-IT" dirty="0"/>
              <a:t>Cellini, Perseo, 1545-54</a:t>
            </a:r>
          </a:p>
        </p:txBody>
      </p:sp>
    </p:spTree>
    <p:extLst>
      <p:ext uri="{BB962C8B-B14F-4D97-AF65-F5344CB8AC3E}">
        <p14:creationId xmlns:p14="http://schemas.microsoft.com/office/powerpoint/2010/main" val="2738480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993205F-2BE7-F935-E4DF-A142727D06A4}"/>
              </a:ext>
            </a:extLst>
          </p:cNvPr>
          <p:cNvPicPr>
            <a:picLocks noChangeAspect="1"/>
          </p:cNvPicPr>
          <p:nvPr/>
        </p:nvPicPr>
        <p:blipFill>
          <a:blip r:embed="rId2"/>
          <a:stretch>
            <a:fillRect/>
          </a:stretch>
        </p:blipFill>
        <p:spPr>
          <a:xfrm>
            <a:off x="4851512" y="0"/>
            <a:ext cx="2488975" cy="6858000"/>
          </a:xfrm>
          <a:prstGeom prst="rect">
            <a:avLst/>
          </a:prstGeom>
        </p:spPr>
      </p:pic>
      <p:sp>
        <p:nvSpPr>
          <p:cNvPr id="5" name="CasellaDiTesto 4">
            <a:extLst>
              <a:ext uri="{FF2B5EF4-FFF2-40B4-BE49-F238E27FC236}">
                <a16:creationId xmlns:a16="http://schemas.microsoft.com/office/drawing/2014/main" id="{A67B03F8-4084-E1C8-5E67-2B3F712756B2}"/>
              </a:ext>
            </a:extLst>
          </p:cNvPr>
          <p:cNvSpPr txBox="1"/>
          <p:nvPr/>
        </p:nvSpPr>
        <p:spPr>
          <a:xfrm>
            <a:off x="1623350" y="5708038"/>
            <a:ext cx="3400063" cy="923330"/>
          </a:xfrm>
          <a:prstGeom prst="rect">
            <a:avLst/>
          </a:prstGeom>
          <a:noFill/>
        </p:spPr>
        <p:txBody>
          <a:bodyPr wrap="square">
            <a:spAutoFit/>
          </a:bodyPr>
          <a:lstStyle/>
          <a:p>
            <a:pPr algn="ctr"/>
            <a:r>
              <a:rPr lang="fr-FR" sz="1800" b="0" i="0" u="none" strike="noStrike" baseline="0" dirty="0">
                <a:latin typeface="SabonLTStd-Roman"/>
              </a:rPr>
              <a:t>Gustave Moreau, </a:t>
            </a:r>
            <a:r>
              <a:rPr lang="fr-FR" dirty="0" err="1">
                <a:latin typeface="SabonLTStd-Roman"/>
              </a:rPr>
              <a:t>Ercole</a:t>
            </a:r>
            <a:r>
              <a:rPr lang="fr-FR" dirty="0">
                <a:latin typeface="SabonLTStd-Roman"/>
              </a:rPr>
              <a:t> e i </a:t>
            </a:r>
            <a:r>
              <a:rPr lang="fr-FR" dirty="0" err="1">
                <a:latin typeface="SabonLTStd-Roman"/>
              </a:rPr>
              <a:t>vizi</a:t>
            </a:r>
            <a:r>
              <a:rPr lang="en-US" sz="1800" b="0" i="0" u="none" strike="noStrike" baseline="0" dirty="0">
                <a:latin typeface="SabonLTStd-Roman"/>
              </a:rPr>
              <a:t>, 19° </a:t>
            </a:r>
            <a:r>
              <a:rPr lang="en-US" sz="1800" b="0" i="0" u="none" strike="noStrike" baseline="0" dirty="0" err="1">
                <a:latin typeface="SabonLTStd-Roman"/>
              </a:rPr>
              <a:t>secolo</a:t>
            </a:r>
            <a:r>
              <a:rPr lang="en-US" sz="1800" b="0" i="0" u="none" strike="noStrike" baseline="0" dirty="0">
                <a:latin typeface="SabonLTStd-Roman"/>
              </a:rPr>
              <a:t>,  </a:t>
            </a:r>
            <a:r>
              <a:rPr lang="en-US" sz="1800" b="0" i="0" u="none" strike="noStrike" baseline="0" dirty="0" err="1">
                <a:latin typeface="SabonLTStd-Roman"/>
              </a:rPr>
              <a:t>Musée</a:t>
            </a:r>
            <a:r>
              <a:rPr lang="en-US" sz="1800" b="0" i="0" u="none" strike="noStrike" baseline="0" dirty="0">
                <a:latin typeface="SabonLTStd-Roman"/>
              </a:rPr>
              <a:t> Gustave Moreau, Paris</a:t>
            </a:r>
            <a:r>
              <a:rPr lang="en-US" dirty="0">
                <a:latin typeface="SabonLTStd-Roman"/>
              </a:rPr>
              <a:t>.</a:t>
            </a:r>
            <a:endParaRPr lang="en-US" sz="1800" b="0" i="0" u="none" strike="noStrike" baseline="0" dirty="0">
              <a:latin typeface="SabonLTStd-Roman"/>
            </a:endParaRPr>
          </a:p>
        </p:txBody>
      </p:sp>
    </p:spTree>
    <p:extLst>
      <p:ext uri="{BB962C8B-B14F-4D97-AF65-F5344CB8AC3E}">
        <p14:creationId xmlns:p14="http://schemas.microsoft.com/office/powerpoint/2010/main" val="446745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8DE980A-8215-D715-5708-56724D3DBFA5}"/>
              </a:ext>
            </a:extLst>
          </p:cNvPr>
          <p:cNvPicPr>
            <a:picLocks noChangeAspect="1"/>
          </p:cNvPicPr>
          <p:nvPr/>
        </p:nvPicPr>
        <p:blipFill>
          <a:blip r:embed="rId2"/>
          <a:stretch>
            <a:fillRect/>
          </a:stretch>
        </p:blipFill>
        <p:spPr>
          <a:xfrm>
            <a:off x="288218" y="159678"/>
            <a:ext cx="3275636" cy="5806809"/>
          </a:xfrm>
          <a:prstGeom prst="rect">
            <a:avLst/>
          </a:prstGeom>
        </p:spPr>
      </p:pic>
      <p:sp>
        <p:nvSpPr>
          <p:cNvPr id="5" name="CasellaDiTesto 4">
            <a:extLst>
              <a:ext uri="{FF2B5EF4-FFF2-40B4-BE49-F238E27FC236}">
                <a16:creationId xmlns:a16="http://schemas.microsoft.com/office/drawing/2014/main" id="{ADBA64BF-BA3D-7D7B-6A4A-AA41BC66C045}"/>
              </a:ext>
            </a:extLst>
          </p:cNvPr>
          <p:cNvSpPr txBox="1"/>
          <p:nvPr/>
        </p:nvSpPr>
        <p:spPr>
          <a:xfrm>
            <a:off x="148172" y="5966487"/>
            <a:ext cx="3555728" cy="923330"/>
          </a:xfrm>
          <a:prstGeom prst="rect">
            <a:avLst/>
          </a:prstGeom>
          <a:noFill/>
        </p:spPr>
        <p:txBody>
          <a:bodyPr wrap="square">
            <a:spAutoFit/>
          </a:bodyPr>
          <a:lstStyle/>
          <a:p>
            <a:pPr algn="l"/>
            <a:r>
              <a:rPr lang="fr-FR" sz="1800" b="0" i="0" u="none" strike="noStrike" baseline="0" dirty="0">
                <a:latin typeface="SabonLTStd-Roman"/>
              </a:rPr>
              <a:t>Moreau, </a:t>
            </a:r>
            <a:r>
              <a:rPr lang="fr-FR" sz="1800" b="0" i="0" u="none" strike="noStrike" baseline="0" dirty="0" err="1">
                <a:latin typeface="SabonLTStd-Roman"/>
              </a:rPr>
              <a:t>Bozza</a:t>
            </a:r>
            <a:r>
              <a:rPr lang="fr-FR" sz="1800" b="0" i="0" u="none" strike="noStrike" baseline="0" dirty="0">
                <a:latin typeface="SabonLTStd-Roman"/>
              </a:rPr>
              <a:t> per </a:t>
            </a:r>
            <a:r>
              <a:rPr lang="fr-FR" sz="1800" b="0" i="0" u="none" strike="noStrike" baseline="0" dirty="0" err="1">
                <a:latin typeface="SabonLTStd-Roman"/>
              </a:rPr>
              <a:t>Ercole</a:t>
            </a:r>
            <a:r>
              <a:rPr lang="fr-FR" sz="1800" b="0" i="0" u="none" strike="noStrike" baseline="0" dirty="0">
                <a:latin typeface="SabonLTStd-Roman"/>
              </a:rPr>
              <a:t> e i </a:t>
            </a:r>
            <a:r>
              <a:rPr lang="fr-FR" sz="1800" b="0" i="0" u="none" strike="noStrike" baseline="0" dirty="0" err="1">
                <a:latin typeface="SabonLTStd-Roman"/>
              </a:rPr>
              <a:t>vizi</a:t>
            </a:r>
            <a:r>
              <a:rPr lang="fr-FR" sz="1800" b="0" i="0" u="none" strike="noStrike" baseline="0" dirty="0">
                <a:latin typeface="SabonLTStd-Roman"/>
              </a:rPr>
              <a:t>, </a:t>
            </a:r>
            <a:r>
              <a:rPr lang="en-US" sz="1800" b="0" i="0" u="none" strike="noStrike" baseline="0" dirty="0">
                <a:latin typeface="SabonLTStd-Roman"/>
              </a:rPr>
              <a:t>19° </a:t>
            </a:r>
            <a:r>
              <a:rPr lang="en-US" sz="1800" b="0" i="0" u="none" strike="noStrike" baseline="0" dirty="0" err="1">
                <a:latin typeface="SabonLTStd-Roman"/>
              </a:rPr>
              <a:t>secolo</a:t>
            </a:r>
            <a:r>
              <a:rPr lang="en-US" sz="1800" b="0" i="0" u="none" strike="noStrike" baseline="0" dirty="0">
                <a:latin typeface="SabonLTStd-Roman"/>
              </a:rPr>
              <a:t>, </a:t>
            </a:r>
            <a:r>
              <a:rPr lang="it-IT" sz="1800" b="0" i="0" u="none" strike="noStrike" baseline="0" dirty="0">
                <a:latin typeface="SabonLTStd-Roman"/>
              </a:rPr>
              <a:t> Musée Gustave Moreau, Paris. </a:t>
            </a:r>
            <a:endParaRPr lang="it-IT" dirty="0"/>
          </a:p>
        </p:txBody>
      </p:sp>
      <p:pic>
        <p:nvPicPr>
          <p:cNvPr id="7" name="Immagine 6" descr="Immagine che contiene testo, dipinto, disegno, Arti visive&#10;&#10;Descrizione generata automaticamente">
            <a:extLst>
              <a:ext uri="{FF2B5EF4-FFF2-40B4-BE49-F238E27FC236}">
                <a16:creationId xmlns:a16="http://schemas.microsoft.com/office/drawing/2014/main" id="{E451F803-97F4-F72F-AE20-C5F31B986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136" y="232964"/>
            <a:ext cx="3555728" cy="6209122"/>
          </a:xfrm>
          <a:prstGeom prst="rect">
            <a:avLst/>
          </a:prstGeom>
        </p:spPr>
      </p:pic>
      <p:pic>
        <p:nvPicPr>
          <p:cNvPr id="9" name="Immagine 8" descr="Immagine che contiene dipinto, arte, Arti visive, disegno&#10;&#10;Descrizione generata automaticamente">
            <a:extLst>
              <a:ext uri="{FF2B5EF4-FFF2-40B4-BE49-F238E27FC236}">
                <a16:creationId xmlns:a16="http://schemas.microsoft.com/office/drawing/2014/main" id="{4E5ACB17-AAB4-3075-CC5F-5E4C5643C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458" y="347241"/>
            <a:ext cx="3316054" cy="5706319"/>
          </a:xfrm>
          <a:prstGeom prst="rect">
            <a:avLst/>
          </a:prstGeom>
        </p:spPr>
      </p:pic>
      <p:sp>
        <p:nvSpPr>
          <p:cNvPr id="10" name="CasellaDiTesto 9">
            <a:extLst>
              <a:ext uri="{FF2B5EF4-FFF2-40B4-BE49-F238E27FC236}">
                <a16:creationId xmlns:a16="http://schemas.microsoft.com/office/drawing/2014/main" id="{45D9C164-BC43-7E75-D485-1D3C96F6D80C}"/>
              </a:ext>
            </a:extLst>
          </p:cNvPr>
          <p:cNvSpPr txBox="1"/>
          <p:nvPr/>
        </p:nvSpPr>
        <p:spPr>
          <a:xfrm>
            <a:off x="5024999" y="6440370"/>
            <a:ext cx="2142001" cy="369332"/>
          </a:xfrm>
          <a:prstGeom prst="rect">
            <a:avLst/>
          </a:prstGeom>
          <a:noFill/>
        </p:spPr>
        <p:txBody>
          <a:bodyPr wrap="square" rtlCol="0">
            <a:spAutoFit/>
          </a:bodyPr>
          <a:lstStyle/>
          <a:p>
            <a:r>
              <a:rPr lang="it-IT" dirty="0"/>
              <a:t>Saffo</a:t>
            </a:r>
          </a:p>
        </p:txBody>
      </p:sp>
      <p:sp>
        <p:nvSpPr>
          <p:cNvPr id="12" name="CasellaDiTesto 11">
            <a:extLst>
              <a:ext uri="{FF2B5EF4-FFF2-40B4-BE49-F238E27FC236}">
                <a16:creationId xmlns:a16="http://schemas.microsoft.com/office/drawing/2014/main" id="{0170030C-B784-2071-9A1F-A14F02B96CF0}"/>
              </a:ext>
            </a:extLst>
          </p:cNvPr>
          <p:cNvSpPr txBox="1"/>
          <p:nvPr/>
        </p:nvSpPr>
        <p:spPr>
          <a:xfrm>
            <a:off x="9543585" y="6267279"/>
            <a:ext cx="857799" cy="369332"/>
          </a:xfrm>
          <a:prstGeom prst="rect">
            <a:avLst/>
          </a:prstGeom>
          <a:noFill/>
        </p:spPr>
        <p:txBody>
          <a:bodyPr wrap="none" rtlCol="0">
            <a:spAutoFit/>
          </a:bodyPr>
          <a:lstStyle/>
          <a:p>
            <a:r>
              <a:rPr lang="it-IT" dirty="0"/>
              <a:t>Toletta</a:t>
            </a:r>
          </a:p>
        </p:txBody>
      </p:sp>
    </p:spTree>
    <p:extLst>
      <p:ext uri="{BB962C8B-B14F-4D97-AF65-F5344CB8AC3E}">
        <p14:creationId xmlns:p14="http://schemas.microsoft.com/office/powerpoint/2010/main" val="1568714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1D0E00-776A-7E05-7D55-4C072C33BFE2}"/>
              </a:ext>
            </a:extLst>
          </p:cNvPr>
          <p:cNvSpPr>
            <a:spLocks noGrp="1"/>
          </p:cNvSpPr>
          <p:nvPr>
            <p:ph type="ctrTitle"/>
          </p:nvPr>
        </p:nvSpPr>
        <p:spPr/>
        <p:txBody>
          <a:bodyPr/>
          <a:lstStyle/>
          <a:p>
            <a:r>
              <a:rPr lang="it-IT" dirty="0">
                <a:latin typeface="Times New Roman" panose="02020603050405020304" pitchFamily="18" charset="0"/>
                <a:ea typeface="Tahoma" panose="020B0604030504040204" pitchFamily="34" charset="0"/>
                <a:cs typeface="Times New Roman" panose="02020603050405020304" pitchFamily="18" charset="0"/>
              </a:rPr>
              <a:t>Arte femminista</a:t>
            </a:r>
          </a:p>
        </p:txBody>
      </p:sp>
    </p:spTree>
    <p:extLst>
      <p:ext uri="{BB962C8B-B14F-4D97-AF65-F5344CB8AC3E}">
        <p14:creationId xmlns:p14="http://schemas.microsoft.com/office/powerpoint/2010/main" val="2170870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89E5-B056-4D69-84F0-9B88834D1547}"/>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Judy Chicago (1939-)</a:t>
            </a:r>
          </a:p>
        </p:txBody>
      </p:sp>
      <p:pic>
        <p:nvPicPr>
          <p:cNvPr id="5122" name="Picture 2" descr="Image result for judy chicago">
            <a:extLst>
              <a:ext uri="{FF2B5EF4-FFF2-40B4-BE49-F238E27FC236}">
                <a16:creationId xmlns:a16="http://schemas.microsoft.com/office/drawing/2014/main" id="{4C732DA6-6E3C-4CA0-91C2-E9E6F51C54B2}"/>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r="-1" b="26818"/>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46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14940-FA39-4CE7-9102-F6CE2D9D5FEB}"/>
              </a:ext>
            </a:extLst>
          </p:cNvPr>
          <p:cNvSpPr>
            <a:spLocks noGrp="1"/>
          </p:cNvSpPr>
          <p:nvPr>
            <p:ph type="title"/>
          </p:nvPr>
        </p:nvSpPr>
        <p:spPr>
          <a:xfrm>
            <a:off x="351691" y="673101"/>
            <a:ext cx="4765431" cy="5638800"/>
          </a:xfrm>
        </p:spPr>
        <p:txBody>
          <a:bodyPr>
            <a:noAutofit/>
          </a:bodyPr>
          <a:lstStyle/>
          <a:p>
            <a:pPr algn="ctr"/>
            <a:r>
              <a:rPr lang="en-US" sz="2100" dirty="0">
                <a:latin typeface="+mn-lt"/>
              </a:rPr>
              <a:t>Organized by Judy Chicago and Miriam Schapiro, </a:t>
            </a:r>
            <a:r>
              <a:rPr lang="en-US" sz="2100" i="1" dirty="0" err="1">
                <a:latin typeface="+mn-lt"/>
              </a:rPr>
              <a:t>Womanhouse</a:t>
            </a:r>
            <a:r>
              <a:rPr lang="en-US" sz="2100" dirty="0">
                <a:latin typeface="+mn-lt"/>
              </a:rPr>
              <a:t>, January-February 1972</a:t>
            </a:r>
            <a:br>
              <a:rPr lang="en-US" sz="2100" dirty="0">
                <a:latin typeface="+mn-lt"/>
              </a:rPr>
            </a:br>
            <a:br>
              <a:rPr lang="en-US" sz="2100" dirty="0">
                <a:latin typeface="+mn-lt"/>
              </a:rPr>
            </a:br>
            <a:endParaRPr lang="en-US" sz="2100" dirty="0">
              <a:latin typeface="+mn-lt"/>
            </a:endParaRPr>
          </a:p>
        </p:txBody>
      </p:sp>
      <p:pic>
        <p:nvPicPr>
          <p:cNvPr id="10242" name="Picture 2">
            <a:extLst>
              <a:ext uri="{FF2B5EF4-FFF2-40B4-BE49-F238E27FC236}">
                <a16:creationId xmlns:a16="http://schemas.microsoft.com/office/drawing/2014/main" id="{390FE781-DBC6-4DB0-93D2-34CBED77DB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41327" y="0"/>
            <a:ext cx="695067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810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75E9A880-2725-3A70-4315-3B90B5036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550" y="0"/>
            <a:ext cx="5930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725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F2D1F8C-F177-AF5C-58A0-709858D5C6E3}"/>
              </a:ext>
            </a:extLst>
          </p:cNvPr>
          <p:cNvSpPr txBox="1"/>
          <p:nvPr/>
        </p:nvSpPr>
        <p:spPr>
          <a:xfrm>
            <a:off x="1184476" y="2323595"/>
            <a:ext cx="9144000" cy="3170099"/>
          </a:xfrm>
          <a:prstGeom prst="rect">
            <a:avLst/>
          </a:prstGeom>
          <a:noFill/>
        </p:spPr>
        <p:txBody>
          <a:bodyPr wrap="square">
            <a:spAutoFit/>
          </a:bodyPr>
          <a:lstStyle/>
          <a:p>
            <a:pPr algn="ctr"/>
            <a:r>
              <a:rPr lang="it-IT" sz="2500" dirty="0">
                <a:latin typeface="Times New Roman" panose="02020603050405020304" pitchFamily="18" charset="0"/>
                <a:cs typeface="Times New Roman" panose="02020603050405020304" pitchFamily="18" charset="0"/>
              </a:rPr>
              <a:t>Judy Chicago e Miriam Shapiro: «All'inizio erano molto eccitate, ma l'eccitazione presto lasciò il posto a ondate di risentimento per le richieste così impegnative che venivano loro imposte. Cominciarono a vederci come mostri, persone terribili che chiedevano loro cose impossibili. Molte di loro si lamentavano incessantemente, sicure che avrebbero fallito, che la casa sarebbe stata un fallimento, che non avremmo mai finito. </a:t>
            </a:r>
          </a:p>
          <a:p>
            <a:pPr algn="ctr"/>
            <a:r>
              <a:rPr lang="it-IT" sz="2500" dirty="0">
                <a:latin typeface="Times New Roman" panose="02020603050405020304" pitchFamily="18" charset="0"/>
                <a:cs typeface="Times New Roman" panose="02020603050405020304" pitchFamily="18" charset="0"/>
              </a:rPr>
              <a:t>La parola resistenza (endurance)  diventò una parolaccia.»</a:t>
            </a:r>
          </a:p>
        </p:txBody>
      </p:sp>
    </p:spTree>
    <p:extLst>
      <p:ext uri="{BB962C8B-B14F-4D97-AF65-F5344CB8AC3E}">
        <p14:creationId xmlns:p14="http://schemas.microsoft.com/office/powerpoint/2010/main" val="1142439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4884F81-BA25-F3B2-859C-8B1A2CAE9C24}"/>
              </a:ext>
            </a:extLst>
          </p:cNvPr>
          <p:cNvSpPr txBox="1"/>
          <p:nvPr/>
        </p:nvSpPr>
        <p:spPr>
          <a:xfrm>
            <a:off x="817944" y="1690062"/>
            <a:ext cx="11073114" cy="4493538"/>
          </a:xfrm>
          <a:prstGeom prst="rect">
            <a:avLst/>
          </a:prstGeom>
          <a:noFill/>
        </p:spPr>
        <p:txBody>
          <a:bodyPr wrap="square">
            <a:spAutoFit/>
          </a:bodyPr>
          <a:lstStyle/>
          <a:p>
            <a:pPr algn="ctr"/>
            <a:r>
              <a:rPr lang="it-IT" sz="2200" dirty="0">
                <a:latin typeface="Times New Roman" panose="02020603050405020304" pitchFamily="18" charset="0"/>
                <a:cs typeface="Times New Roman" panose="02020603050405020304" pitchFamily="18" charset="0"/>
              </a:rPr>
              <a:t>Judy Chicago e Miriam Shapiro: «Sappiamo che la società delude le donne non pretendendo da loro l’eccellenza. </a:t>
            </a:r>
          </a:p>
          <a:p>
            <a:pPr algn="ctr"/>
            <a:r>
              <a:rPr lang="it-IT" sz="2200" dirty="0">
                <a:latin typeface="Times New Roman" panose="02020603050405020304" pitchFamily="18" charset="0"/>
                <a:cs typeface="Times New Roman" panose="02020603050405020304" pitchFamily="18" charset="0"/>
              </a:rPr>
              <a:t>Siamo rimaste lì. </a:t>
            </a:r>
          </a:p>
          <a:p>
            <a:pPr algn="ctr"/>
            <a:r>
              <a:rPr lang="it-IT" sz="2200" dirty="0">
                <a:latin typeface="Times New Roman" panose="02020603050405020304" pitchFamily="18" charset="0"/>
                <a:cs typeface="Times New Roman" panose="02020603050405020304" pitchFamily="18" charset="0"/>
              </a:rPr>
              <a:t>Abbiamo assicurato loro che ce l'avrebbero fatta, che la casa sarebbe stata un successo, che erano arrabbiate perché erano costrette a lavorare più duramente di quanto avessero mai fatto prima... che ne valeva la pena. </a:t>
            </a:r>
          </a:p>
          <a:p>
            <a:pPr algn="ctr"/>
            <a:r>
              <a:rPr lang="it-IT" sz="2200" dirty="0">
                <a:latin typeface="Times New Roman" panose="02020603050405020304" pitchFamily="18" charset="0"/>
                <a:cs typeface="Times New Roman" panose="02020603050405020304" pitchFamily="18" charset="0"/>
              </a:rPr>
              <a:t>Alla fine, sono arrivate ad essere d’accordo con noi e hanno sviluppato un vero orgoglio nel realizzare quella che è stata, individualmente e collettivamente, un’impresa incredibile. Ognuna delle donne, lavorando singolarmente o insieme, aveva realizzato stanze o ambienti: camere da letto, armadi, bagni, corridoi, giardini. </a:t>
            </a:r>
          </a:p>
          <a:p>
            <a:pPr algn="ctr"/>
            <a:r>
              <a:rPr lang="it-IT" sz="2200" dirty="0">
                <a:latin typeface="Times New Roman" panose="02020603050405020304" pitchFamily="18" charset="0"/>
                <a:cs typeface="Times New Roman" panose="02020603050405020304" pitchFamily="18" charset="0"/>
              </a:rPr>
              <a:t>L'antica attività femminile del lavoro domestico è stata portata a proporzioni fantastiche. </a:t>
            </a:r>
            <a:r>
              <a:rPr lang="it-IT" sz="2200" b="1" dirty="0" err="1">
                <a:latin typeface="Times New Roman" panose="02020603050405020304" pitchFamily="18" charset="0"/>
                <a:cs typeface="Times New Roman" panose="02020603050405020304" pitchFamily="18" charset="0"/>
              </a:rPr>
              <a:t>Womanhouse</a:t>
            </a:r>
            <a:r>
              <a:rPr lang="it-IT" sz="2200" dirty="0">
                <a:latin typeface="Times New Roman" panose="02020603050405020304" pitchFamily="18" charset="0"/>
                <a:cs typeface="Times New Roman" panose="02020603050405020304" pitchFamily="18" charset="0"/>
              </a:rPr>
              <a:t> è diventata la depositaria dei sogni ad occhi aperti delle donne mentre lavano, cuociono, cucinano, cuciono, puliscono e stirano per tutta la loro vita.»</a:t>
            </a:r>
          </a:p>
        </p:txBody>
      </p:sp>
    </p:spTree>
    <p:extLst>
      <p:ext uri="{BB962C8B-B14F-4D97-AF65-F5344CB8AC3E}">
        <p14:creationId xmlns:p14="http://schemas.microsoft.com/office/powerpoint/2010/main" val="1632958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womanhouse sandy orgel">
            <a:extLst>
              <a:ext uri="{FF2B5EF4-FFF2-40B4-BE49-F238E27FC236}">
                <a16:creationId xmlns:a16="http://schemas.microsoft.com/office/drawing/2014/main" id="{10C531F1-7FA9-2875-B073-724D23F7B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662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7434D7F-BCC3-4B29-59AB-8D61E0E4F925}"/>
              </a:ext>
            </a:extLst>
          </p:cNvPr>
          <p:cNvSpPr txBox="1">
            <a:spLocks/>
          </p:cNvSpPr>
          <p:nvPr/>
        </p:nvSpPr>
        <p:spPr>
          <a:xfrm>
            <a:off x="5349240" y="365125"/>
            <a:ext cx="600456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a:latin typeface="+mn-lt"/>
              </a:rPr>
              <a:t>Sandy Orgel, </a:t>
            </a:r>
            <a:r>
              <a:rPr lang="en-US" sz="2100" i="1">
                <a:latin typeface="+mn-lt"/>
              </a:rPr>
              <a:t>Linen Closet, </a:t>
            </a:r>
            <a:r>
              <a:rPr lang="en-US" sz="2100">
                <a:latin typeface="+mn-lt"/>
              </a:rPr>
              <a:t>1972</a:t>
            </a:r>
            <a:endParaRPr lang="en-US" sz="2100" dirty="0">
              <a:latin typeface="+mn-lt"/>
            </a:endParaRPr>
          </a:p>
        </p:txBody>
      </p:sp>
    </p:spTree>
    <p:extLst>
      <p:ext uri="{BB962C8B-B14F-4D97-AF65-F5344CB8AC3E}">
        <p14:creationId xmlns:p14="http://schemas.microsoft.com/office/powerpoint/2010/main" val="1118248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7E60414-192A-5A7A-EDDF-E8D9DBBB0BA7}"/>
              </a:ext>
            </a:extLst>
          </p:cNvPr>
          <p:cNvPicPr>
            <a:picLocks noChangeAspect="1"/>
          </p:cNvPicPr>
          <p:nvPr/>
        </p:nvPicPr>
        <p:blipFill>
          <a:blip r:embed="rId2"/>
          <a:stretch>
            <a:fillRect/>
          </a:stretch>
        </p:blipFill>
        <p:spPr>
          <a:xfrm>
            <a:off x="7078906" y="272624"/>
            <a:ext cx="4720371" cy="6057472"/>
          </a:xfrm>
          <a:prstGeom prst="rect">
            <a:avLst/>
          </a:prstGeom>
        </p:spPr>
      </p:pic>
      <p:sp>
        <p:nvSpPr>
          <p:cNvPr id="3" name="TextBox 4">
            <a:extLst>
              <a:ext uri="{FF2B5EF4-FFF2-40B4-BE49-F238E27FC236}">
                <a16:creationId xmlns:a16="http://schemas.microsoft.com/office/drawing/2014/main" id="{E2FB23E4-EFC5-BD0F-6A02-9AACEF291A5D}"/>
              </a:ext>
            </a:extLst>
          </p:cNvPr>
          <p:cNvSpPr txBox="1"/>
          <p:nvPr/>
        </p:nvSpPr>
        <p:spPr>
          <a:xfrm>
            <a:off x="985838" y="3221251"/>
            <a:ext cx="6093068" cy="415498"/>
          </a:xfrm>
          <a:prstGeom prst="rect">
            <a:avLst/>
          </a:prstGeom>
          <a:noFill/>
        </p:spPr>
        <p:txBody>
          <a:bodyPr wrap="square">
            <a:spAutoFit/>
          </a:bodyPr>
          <a:lstStyle/>
          <a:p>
            <a:r>
              <a:rPr lang="en-US" sz="2100" dirty="0">
                <a:latin typeface="+mn-lt"/>
              </a:rPr>
              <a:t>Judy Chicago, </a:t>
            </a:r>
            <a:r>
              <a:rPr lang="en-US" sz="2100" i="1" dirty="0">
                <a:latin typeface="+mn-lt"/>
              </a:rPr>
              <a:t>Menstruation Bathroom, </a:t>
            </a:r>
            <a:r>
              <a:rPr lang="en-US" sz="2100" dirty="0">
                <a:latin typeface="+mn-lt"/>
              </a:rPr>
              <a:t>1972</a:t>
            </a:r>
            <a:r>
              <a:rPr lang="en-US" sz="2100" i="1" dirty="0">
                <a:latin typeface="+mn-lt"/>
              </a:rPr>
              <a:t> </a:t>
            </a:r>
            <a:r>
              <a:rPr lang="en-US" sz="2100" dirty="0">
                <a:latin typeface="+mn-lt"/>
              </a:rPr>
              <a:t> </a:t>
            </a:r>
            <a:endParaRPr lang="en-US" sz="2100" dirty="0"/>
          </a:p>
        </p:txBody>
      </p:sp>
    </p:spTree>
    <p:extLst>
      <p:ext uri="{BB962C8B-B14F-4D97-AF65-F5344CB8AC3E}">
        <p14:creationId xmlns:p14="http://schemas.microsoft.com/office/powerpoint/2010/main" val="2041483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9295CE0-E346-AB1B-22B2-FDD77F56D7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15" b="17270"/>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173F0BAB-5BD8-5ADC-45A5-F427732E2DC7}"/>
              </a:ext>
            </a:extLst>
          </p:cNvPr>
          <p:cNvSpPr txBox="1">
            <a:spLocks/>
          </p:cNvSpPr>
          <p:nvPr/>
        </p:nvSpPr>
        <p:spPr>
          <a:xfrm>
            <a:off x="8622371" y="618681"/>
            <a:ext cx="3569630" cy="4794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a:latin typeface="+mn-lt"/>
              </a:rPr>
              <a:t>Judy Chicago, </a:t>
            </a:r>
            <a:r>
              <a:rPr lang="en-US" sz="2100" i="1">
                <a:latin typeface="+mn-lt"/>
              </a:rPr>
              <a:t>The Dinner Party</a:t>
            </a:r>
            <a:r>
              <a:rPr lang="en-US" sz="2100">
                <a:latin typeface="+mn-lt"/>
              </a:rPr>
              <a:t>, 1974-79, Ceramic, porcelain, textile</a:t>
            </a:r>
            <a:endParaRPr lang="en-US" sz="2100" dirty="0">
              <a:latin typeface="+mn-lt"/>
            </a:endParaRPr>
          </a:p>
        </p:txBody>
      </p:sp>
    </p:spTree>
    <p:extLst>
      <p:ext uri="{BB962C8B-B14F-4D97-AF65-F5344CB8AC3E}">
        <p14:creationId xmlns:p14="http://schemas.microsoft.com/office/powerpoint/2010/main" val="3890024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a:extLst>
              <a:ext uri="{FF2B5EF4-FFF2-40B4-BE49-F238E27FC236}">
                <a16:creationId xmlns:a16="http://schemas.microsoft.com/office/drawing/2014/main" id="{FC6A7082-DDF2-4865-B12F-B93C3BCAF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222"/>
          <a:stretch/>
        </p:blipFill>
        <p:spPr bwMode="auto">
          <a:xfrm>
            <a:off x="827440" y="643467"/>
            <a:ext cx="3445162" cy="247565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Judy Chicago, The Dinner Party, 1974–79, ceramic, porcelain, and textile, 1463 x 1463 cm (Brooklyn Museum)">
            <a:extLst>
              <a:ext uri="{FF2B5EF4-FFF2-40B4-BE49-F238E27FC236}">
                <a16:creationId xmlns:a16="http://schemas.microsoft.com/office/drawing/2014/main" id="{41C04666-07FE-49CB-ABEF-CF5659CAE72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991" r="2975" b="-1"/>
          <a:stretch/>
        </p:blipFill>
        <p:spPr bwMode="auto">
          <a:xfrm>
            <a:off x="1221921" y="3748194"/>
            <a:ext cx="2656200" cy="247163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C046BB3-7BEA-4E0A-A42D-355B45BA83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 b="9892"/>
          <a:stretch/>
        </p:blipFill>
        <p:spPr bwMode="auto">
          <a:xfrm>
            <a:off x="5144764" y="1132920"/>
            <a:ext cx="6410084" cy="4606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201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venus of willendorf">
            <a:extLst>
              <a:ext uri="{FF2B5EF4-FFF2-40B4-BE49-F238E27FC236}">
                <a16:creationId xmlns:a16="http://schemas.microsoft.com/office/drawing/2014/main" id="{020466A8-DD64-4CCF-97CB-4E069F58B2E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8" r="-1" b="-1"/>
          <a:stretch/>
        </p:blipFill>
        <p:spPr bwMode="auto">
          <a:xfrm>
            <a:off x="20" y="638177"/>
            <a:ext cx="3017500" cy="55816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F5B1620-20E8-FA0E-CA0B-0F59974412C6}"/>
              </a:ext>
            </a:extLst>
          </p:cNvPr>
          <p:cNvPicPr>
            <a:picLocks noChangeAspect="1"/>
          </p:cNvPicPr>
          <p:nvPr/>
        </p:nvPicPr>
        <p:blipFill rotWithShape="1">
          <a:blip r:embed="rId3"/>
          <a:srcRect r="702" b="-2"/>
          <a:stretch/>
        </p:blipFill>
        <p:spPr>
          <a:xfrm>
            <a:off x="3171272" y="638179"/>
            <a:ext cx="5849456" cy="5581644"/>
          </a:xfrm>
          <a:prstGeom prst="rect">
            <a:avLst/>
          </a:prstGeom>
        </p:spPr>
      </p:pic>
      <p:pic>
        <p:nvPicPr>
          <p:cNvPr id="6146" name="Picture 2">
            <a:extLst>
              <a:ext uri="{FF2B5EF4-FFF2-40B4-BE49-F238E27FC236}">
                <a16:creationId xmlns:a16="http://schemas.microsoft.com/office/drawing/2014/main" id="{9453BDF3-80F6-458A-85D9-12C34807DEF0}"/>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6270" r="26428" b="3"/>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057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3E9F-7903-4C50-B9CE-31CE5120141D}"/>
              </a:ext>
            </a:extLst>
          </p:cNvPr>
          <p:cNvSpPr>
            <a:spLocks noGrp="1"/>
          </p:cNvSpPr>
          <p:nvPr>
            <p:ph type="title"/>
          </p:nvPr>
        </p:nvSpPr>
        <p:spPr>
          <a:xfrm>
            <a:off x="1036685" y="1152144"/>
            <a:ext cx="4481360" cy="3072393"/>
          </a:xfrm>
        </p:spPr>
        <p:txBody>
          <a:bodyPr vert="horz" lIns="91440" tIns="45720" rIns="91440" bIns="45720" rtlCol="0" anchor="b">
            <a:normAutofit/>
          </a:bodyPr>
          <a:lstStyle/>
          <a:p>
            <a:r>
              <a:rPr lang="en-US" sz="5200" kern="1200" dirty="0">
                <a:solidFill>
                  <a:schemeClr val="tx1"/>
                </a:solidFill>
                <a:latin typeface="+mj-lt"/>
                <a:ea typeface="+mj-ea"/>
                <a:cs typeface="+mj-cs"/>
              </a:rPr>
              <a:t>Ana Mendieta </a:t>
            </a:r>
            <a:br>
              <a:rPr lang="en-US" sz="5200" kern="1200" dirty="0">
                <a:solidFill>
                  <a:schemeClr val="tx1"/>
                </a:solidFill>
                <a:latin typeface="+mj-lt"/>
                <a:ea typeface="+mj-ea"/>
                <a:cs typeface="+mj-cs"/>
              </a:rPr>
            </a:br>
            <a:r>
              <a:rPr lang="en-US" sz="5200" kern="1200" dirty="0">
                <a:solidFill>
                  <a:schemeClr val="tx1"/>
                </a:solidFill>
                <a:latin typeface="+mj-lt"/>
                <a:ea typeface="+mj-ea"/>
                <a:cs typeface="+mj-cs"/>
              </a:rPr>
              <a:t> (1948-1985)</a:t>
            </a:r>
          </a:p>
        </p:txBody>
      </p:sp>
      <p:sp>
        <p:nvSpPr>
          <p:cNvPr id="3" name="Content Placeholder 2">
            <a:extLst>
              <a:ext uri="{FF2B5EF4-FFF2-40B4-BE49-F238E27FC236}">
                <a16:creationId xmlns:a16="http://schemas.microsoft.com/office/drawing/2014/main" id="{FBA73C08-0746-4103-A0A4-FBF5F4B63B12}"/>
              </a:ext>
            </a:extLst>
          </p:cNvPr>
          <p:cNvSpPr>
            <a:spLocks noGrp="1"/>
          </p:cNvSpPr>
          <p:nvPr>
            <p:ph idx="1"/>
          </p:nvPr>
        </p:nvSpPr>
        <p:spPr>
          <a:xfrm>
            <a:off x="895061" y="5967553"/>
            <a:ext cx="5778895" cy="1272831"/>
          </a:xfrm>
        </p:spPr>
        <p:txBody>
          <a:bodyPr vert="horz" lIns="91440" tIns="45720" rIns="91440" bIns="45720" rtlCol="0" anchor="t">
            <a:normAutofit/>
          </a:bodyPr>
          <a:lstStyle/>
          <a:p>
            <a:pPr marL="0" indent="0">
              <a:buNone/>
            </a:pPr>
            <a:r>
              <a:rPr lang="en-US" sz="2400" i="1" kern="1200" dirty="0">
                <a:solidFill>
                  <a:schemeClr val="tx1"/>
                </a:solidFill>
                <a:latin typeface="+mn-lt"/>
                <a:ea typeface="+mn-ea"/>
                <a:cs typeface="+mn-cs"/>
              </a:rPr>
              <a:t>Untitled (Facial Hair Transplants)</a:t>
            </a:r>
            <a:r>
              <a:rPr lang="en-US" sz="2400" kern="1200" dirty="0">
                <a:solidFill>
                  <a:schemeClr val="tx1"/>
                </a:solidFill>
                <a:latin typeface="+mn-lt"/>
                <a:ea typeface="+mn-ea"/>
                <a:cs typeface="+mn-cs"/>
              </a:rPr>
              <a:t>, 1972</a:t>
            </a:r>
            <a:endParaRPr lang="en-US" sz="2400" i="1" kern="1200" dirty="0">
              <a:solidFill>
                <a:schemeClr val="tx1"/>
              </a:solidFill>
              <a:latin typeface="+mn-lt"/>
              <a:ea typeface="+mn-ea"/>
              <a:cs typeface="+mn-cs"/>
            </a:endParaRPr>
          </a:p>
        </p:txBody>
      </p:sp>
      <p:pic>
        <p:nvPicPr>
          <p:cNvPr id="16386" name="Picture 2" descr="Image result for ana mendieta">
            <a:extLst>
              <a:ext uri="{FF2B5EF4-FFF2-40B4-BE49-F238E27FC236}">
                <a16:creationId xmlns:a16="http://schemas.microsoft.com/office/drawing/2014/main" id="{2B4AF86E-AA62-4E8E-8345-BB57D89D50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73956" y="382384"/>
            <a:ext cx="4083877" cy="611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57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55EE61A-8D26-B64A-9F0F-8EE3A9A6F271}"/>
              </a:ext>
            </a:extLst>
          </p:cNvPr>
          <p:cNvSpPr txBox="1"/>
          <p:nvPr/>
        </p:nvSpPr>
        <p:spPr>
          <a:xfrm>
            <a:off x="3047036" y="2831729"/>
            <a:ext cx="6094070" cy="2015936"/>
          </a:xfrm>
          <a:prstGeom prst="rect">
            <a:avLst/>
          </a:prstGeom>
          <a:noFill/>
        </p:spPr>
        <p:txBody>
          <a:bodyPr wrap="square">
            <a:spAutoFit/>
          </a:bodyPr>
          <a:lstStyle/>
          <a:p>
            <a:r>
              <a:rPr lang="it-IT" sz="2500" dirty="0">
                <a:effectLst/>
                <a:latin typeface="Times New Roman" panose="02020603050405020304" pitchFamily="18" charset="0"/>
                <a:ea typeface="Calibri" panose="020F0502020204030204" pitchFamily="34" charset="0"/>
              </a:rPr>
              <a:t>Strappata dalla sua terra natale, Mendieta si sentì espulsa dal grembo materno (la natura)'. In quanto tale, nella sua arte ha spesso evocato antiche dee e archetipi della fertilità per riconnettersi alla madre terra.</a:t>
            </a:r>
            <a:endParaRPr lang="it-IT" sz="2500" dirty="0"/>
          </a:p>
        </p:txBody>
      </p:sp>
    </p:spTree>
    <p:extLst>
      <p:ext uri="{BB962C8B-B14F-4D97-AF65-F5344CB8AC3E}">
        <p14:creationId xmlns:p14="http://schemas.microsoft.com/office/powerpoint/2010/main" val="151759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 Mendieta | Institute of Modern Art">
            <a:extLst>
              <a:ext uri="{FF2B5EF4-FFF2-40B4-BE49-F238E27FC236}">
                <a16:creationId xmlns:a16="http://schemas.microsoft.com/office/drawing/2014/main" id="{74D29738-4C62-4AEE-AEFF-CB1AAD3E1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2374900"/>
            <a:ext cx="4762500" cy="3606800"/>
          </a:xfrm>
          <a:prstGeom prst="rect">
            <a:avLst/>
          </a:prstGeom>
          <a:extLst>
            <a:ext uri="{909E8E84-426E-40DD-AFC4-6F175D3DCCD1}">
              <a14:hiddenFill xmlns:a14="http://schemas.microsoft.com/office/drawing/2010/main">
                <a:solidFill>
                  <a:srgbClr val="FFFFFF"/>
                </a:solidFill>
              </a14:hiddenFill>
            </a:ext>
          </a:extLst>
        </p:spPr>
      </p:pic>
      <p:pic>
        <p:nvPicPr>
          <p:cNvPr id="5124" name="Picture 4" descr="Ana Mendieta - Heart of Rock with Blood (Corazon de roca con sangre)  Silueta Series, 1975 | Phillips">
            <a:extLst>
              <a:ext uri="{FF2B5EF4-FFF2-40B4-BE49-F238E27FC236}">
                <a16:creationId xmlns:a16="http://schemas.microsoft.com/office/drawing/2014/main" id="{DE2E503E-74BE-4EA3-9DB7-75C18D783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2374900"/>
            <a:ext cx="5219700" cy="360680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75B438-7968-4DBE-83FA-2ECE3927DB33}"/>
              </a:ext>
            </a:extLst>
          </p:cNvPr>
          <p:cNvSpPr>
            <a:spLocks noGrp="1"/>
          </p:cNvSpPr>
          <p:nvPr>
            <p:ph type="title"/>
          </p:nvPr>
        </p:nvSpPr>
        <p:spPr>
          <a:xfrm>
            <a:off x="1041400" y="606564"/>
            <a:ext cx="10451592" cy="1325563"/>
          </a:xfrm>
        </p:spPr>
        <p:txBody>
          <a:bodyPr anchor="ctr">
            <a:normAutofit/>
          </a:bodyPr>
          <a:lstStyle/>
          <a:p>
            <a:r>
              <a:rPr lang="en-US" sz="2100" dirty="0">
                <a:latin typeface="+mn-lt"/>
              </a:rPr>
              <a:t>Ana Mendieta, </a:t>
            </a:r>
            <a:r>
              <a:rPr lang="en-US" sz="2100" i="1" dirty="0">
                <a:latin typeface="+mn-lt"/>
              </a:rPr>
              <a:t>Rock Heart with Blood</a:t>
            </a:r>
            <a:r>
              <a:rPr lang="en-US" sz="2100" dirty="0">
                <a:latin typeface="+mn-lt"/>
              </a:rPr>
              <a:t>, 1975</a:t>
            </a:r>
            <a:endParaRPr lang="en-US" sz="2100" i="1" dirty="0">
              <a:latin typeface="+mn-lt"/>
            </a:endParaRPr>
          </a:p>
        </p:txBody>
      </p:sp>
    </p:spTree>
    <p:extLst>
      <p:ext uri="{BB962C8B-B14F-4D97-AF65-F5344CB8AC3E}">
        <p14:creationId xmlns:p14="http://schemas.microsoft.com/office/powerpoint/2010/main" val="330342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75E9A880-2725-3A70-4315-3B90B5036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534" y="-1571155"/>
            <a:ext cx="5930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56A5B1F-B19B-3795-1527-1C5D97218996}"/>
              </a:ext>
            </a:extLst>
          </p:cNvPr>
          <p:cNvSpPr txBox="1"/>
          <p:nvPr/>
        </p:nvSpPr>
        <p:spPr>
          <a:xfrm>
            <a:off x="255639" y="5000155"/>
            <a:ext cx="2703871" cy="923330"/>
          </a:xfrm>
          <a:prstGeom prst="rect">
            <a:avLst/>
          </a:prstGeom>
          <a:noFill/>
        </p:spPr>
        <p:txBody>
          <a:bodyPr wrap="square">
            <a:spAutoFit/>
          </a:bodyPr>
          <a:lstStyle/>
          <a:p>
            <a:pPr algn="l"/>
            <a:r>
              <a:rPr lang="en-US" sz="1800" b="0" i="0" u="none" strike="noStrike" baseline="0" dirty="0">
                <a:latin typeface="SabonLTStd-Roman"/>
              </a:rPr>
              <a:t>Gustave Moreau, </a:t>
            </a:r>
            <a:r>
              <a:rPr lang="en-US" i="1" dirty="0" err="1">
                <a:latin typeface="SabonLTStd-Italic"/>
              </a:rPr>
              <a:t>Ercole</a:t>
            </a:r>
            <a:r>
              <a:rPr lang="en-US" i="1" dirty="0">
                <a:latin typeface="SabonLTStd-Italic"/>
              </a:rPr>
              <a:t> e </a:t>
            </a:r>
            <a:r>
              <a:rPr lang="en-US" i="1" dirty="0" err="1">
                <a:latin typeface="SabonLTStd-Italic"/>
              </a:rPr>
              <a:t>l’idra</a:t>
            </a:r>
            <a:r>
              <a:rPr lang="en-US" i="1" dirty="0">
                <a:latin typeface="SabonLTStd-Italic"/>
              </a:rPr>
              <a:t> di </a:t>
            </a:r>
            <a:r>
              <a:rPr lang="en-US" i="1" dirty="0" err="1">
                <a:latin typeface="SabonLTStd-Italic"/>
              </a:rPr>
              <a:t>Lernia</a:t>
            </a:r>
            <a:r>
              <a:rPr lang="en-US" sz="1800" b="0" i="0" u="none" strike="noStrike" baseline="0" dirty="0">
                <a:latin typeface="SabonLTStd-Roman"/>
              </a:rPr>
              <a:t>, 1875-76, Art Institute of Chicago</a:t>
            </a:r>
            <a:endParaRPr lang="it-IT" dirty="0"/>
          </a:p>
        </p:txBody>
      </p:sp>
    </p:spTree>
    <p:extLst>
      <p:ext uri="{BB962C8B-B14F-4D97-AF65-F5344CB8AC3E}">
        <p14:creationId xmlns:p14="http://schemas.microsoft.com/office/powerpoint/2010/main" val="3368786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2F335-0A92-4F32-848D-6B23F866F027}"/>
              </a:ext>
            </a:extLst>
          </p:cNvPr>
          <p:cNvSpPr>
            <a:spLocks noGrp="1"/>
          </p:cNvSpPr>
          <p:nvPr>
            <p:ph type="title"/>
          </p:nvPr>
        </p:nvSpPr>
        <p:spPr>
          <a:xfrm>
            <a:off x="4934736" y="3429000"/>
            <a:ext cx="6465287" cy="812074"/>
          </a:xfrm>
        </p:spPr>
        <p:txBody>
          <a:bodyPr vert="horz" lIns="91440" tIns="45720" rIns="91440" bIns="45720" rtlCol="0" anchor="b">
            <a:normAutofit/>
          </a:bodyPr>
          <a:lstStyle/>
          <a:p>
            <a:pPr algn="ctr"/>
            <a:r>
              <a:rPr lang="en-US" sz="2100" kern="1200" dirty="0">
                <a:latin typeface="+mn-lt"/>
                <a:ea typeface="+mj-ea"/>
                <a:cs typeface="+mj-cs"/>
              </a:rPr>
              <a:t>Ana Mendieta, </a:t>
            </a:r>
            <a:r>
              <a:rPr lang="en-US" sz="2100" i="1" kern="1200" dirty="0">
                <a:latin typeface="+mn-lt"/>
                <a:ea typeface="+mj-ea"/>
                <a:cs typeface="+mj-cs"/>
              </a:rPr>
              <a:t>Creek</a:t>
            </a:r>
            <a:r>
              <a:rPr lang="en-US" sz="2100" kern="1200" dirty="0">
                <a:latin typeface="+mn-lt"/>
                <a:ea typeface="+mj-ea"/>
                <a:cs typeface="+mj-cs"/>
              </a:rPr>
              <a:t>, 1974</a:t>
            </a:r>
            <a:br>
              <a:rPr lang="en-US" sz="2100" kern="1200" dirty="0">
                <a:latin typeface="+mn-lt"/>
                <a:ea typeface="+mj-ea"/>
                <a:cs typeface="+mj-cs"/>
              </a:rPr>
            </a:br>
            <a:endParaRPr lang="en-US" sz="2100" kern="1200" dirty="0">
              <a:latin typeface="+mn-lt"/>
              <a:ea typeface="+mj-ea"/>
              <a:cs typeface="+mj-cs"/>
            </a:endParaRPr>
          </a:p>
        </p:txBody>
      </p:sp>
      <p:pic>
        <p:nvPicPr>
          <p:cNvPr id="7" name="Picture 4" descr="Tree of Life - Ana Mendieta — Google Arts &amp; Culture">
            <a:extLst>
              <a:ext uri="{FF2B5EF4-FFF2-40B4-BE49-F238E27FC236}">
                <a16:creationId xmlns:a16="http://schemas.microsoft.com/office/drawing/2014/main" id="{11DC5DA1-79B5-4F60-AB0B-4D465ECF09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7" b="-2"/>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a Mendieta | Creek (1974) | Artsy">
            <a:extLst>
              <a:ext uri="{FF2B5EF4-FFF2-40B4-BE49-F238E27FC236}">
                <a16:creationId xmlns:a16="http://schemas.microsoft.com/office/drawing/2014/main" id="{1C110578-16AE-4A71-8918-C162D206D45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486" r="2" b="22490"/>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D62909-CA5D-3A9E-9BDC-7532BA81F648}"/>
              </a:ext>
            </a:extLst>
          </p:cNvPr>
          <p:cNvSpPr txBox="1"/>
          <p:nvPr/>
        </p:nvSpPr>
        <p:spPr>
          <a:xfrm>
            <a:off x="4478087" y="6189305"/>
            <a:ext cx="6096000" cy="415498"/>
          </a:xfrm>
          <a:prstGeom prst="rect">
            <a:avLst/>
          </a:prstGeom>
          <a:noFill/>
        </p:spPr>
        <p:txBody>
          <a:bodyPr wrap="square">
            <a:spAutoFit/>
          </a:bodyPr>
          <a:lstStyle/>
          <a:p>
            <a:r>
              <a:rPr lang="en-US" sz="2100" kern="1200" dirty="0">
                <a:ea typeface="+mj-ea"/>
                <a:cs typeface="+mj-cs"/>
              </a:rPr>
              <a:t>Ana Mendieta, </a:t>
            </a:r>
            <a:r>
              <a:rPr lang="en-US" sz="2100" i="1" kern="1200" dirty="0">
                <a:ea typeface="+mj-ea"/>
                <a:cs typeface="+mj-cs"/>
              </a:rPr>
              <a:t>Tree of Life </a:t>
            </a:r>
            <a:r>
              <a:rPr lang="en-US" sz="2100" kern="1200" dirty="0">
                <a:ea typeface="+mj-ea"/>
                <a:cs typeface="+mj-cs"/>
              </a:rPr>
              <a:t>(</a:t>
            </a:r>
            <a:r>
              <a:rPr lang="en-US" sz="2100" i="1" kern="1200" dirty="0">
                <a:ea typeface="+mj-ea"/>
                <a:cs typeface="+mj-cs"/>
              </a:rPr>
              <a:t>Arbol de la Vida</a:t>
            </a:r>
            <a:r>
              <a:rPr lang="en-US" sz="2100" kern="1200" dirty="0">
                <a:ea typeface="+mj-ea"/>
                <a:cs typeface="+mj-cs"/>
              </a:rPr>
              <a:t>) 1976</a:t>
            </a:r>
            <a:endParaRPr lang="en-US" sz="2100" dirty="0"/>
          </a:p>
        </p:txBody>
      </p:sp>
    </p:spTree>
    <p:extLst>
      <p:ext uri="{BB962C8B-B14F-4D97-AF65-F5344CB8AC3E}">
        <p14:creationId xmlns:p14="http://schemas.microsoft.com/office/powerpoint/2010/main" val="3919105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CEECA-0ABC-43DD-AA0C-880008061CF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latin typeface="+mj-lt"/>
                <a:ea typeface="+mj-ea"/>
                <a:cs typeface="+mj-cs"/>
              </a:rPr>
              <a:t>Hannah Wilke (1940-1993)</a:t>
            </a:r>
          </a:p>
        </p:txBody>
      </p:sp>
      <p:pic>
        <p:nvPicPr>
          <p:cNvPr id="6" name="Picture 2" descr="Image result for hannah wilke">
            <a:extLst>
              <a:ext uri="{FF2B5EF4-FFF2-40B4-BE49-F238E27FC236}">
                <a16:creationId xmlns:a16="http://schemas.microsoft.com/office/drawing/2014/main" id="{AAAD4C9E-0DB5-468E-B2F1-8573A9ECEE0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051255" y="467208"/>
            <a:ext cx="4128093" cy="592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735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5A6A-7101-4BE3-A87F-896ACB094ADA}"/>
              </a:ext>
            </a:extLst>
          </p:cNvPr>
          <p:cNvSpPr>
            <a:spLocks noGrp="1"/>
          </p:cNvSpPr>
          <p:nvPr>
            <p:ph type="title"/>
          </p:nvPr>
        </p:nvSpPr>
        <p:spPr>
          <a:xfrm>
            <a:off x="838200" y="365125"/>
            <a:ext cx="10515600" cy="1325563"/>
          </a:xfrm>
        </p:spPr>
        <p:txBody>
          <a:bodyPr>
            <a:normAutofit/>
          </a:bodyPr>
          <a:lstStyle/>
          <a:p>
            <a:r>
              <a:rPr lang="en-US" sz="2100" dirty="0">
                <a:latin typeface="+mn-lt"/>
              </a:rPr>
              <a:t>Hannah Wilke, </a:t>
            </a:r>
            <a:r>
              <a:rPr lang="en-US" sz="2100" i="1" dirty="0">
                <a:latin typeface="+mn-lt"/>
              </a:rPr>
              <a:t>S.O.S. </a:t>
            </a:r>
            <a:r>
              <a:rPr lang="en-US" sz="2100" i="1" dirty="0" err="1">
                <a:latin typeface="+mn-lt"/>
              </a:rPr>
              <a:t>Starification</a:t>
            </a:r>
            <a:r>
              <a:rPr lang="en-US" sz="2100" i="1" dirty="0">
                <a:latin typeface="+mn-lt"/>
              </a:rPr>
              <a:t> Object Series</a:t>
            </a:r>
            <a:r>
              <a:rPr lang="en-US" sz="2100" dirty="0">
                <a:latin typeface="+mn-lt"/>
              </a:rPr>
              <a:t>, 1974</a:t>
            </a:r>
          </a:p>
        </p:txBody>
      </p:sp>
      <p:pic>
        <p:nvPicPr>
          <p:cNvPr id="14338" name="Picture 2" descr="S.O.S. Starification Object Series">
            <a:extLst>
              <a:ext uri="{FF2B5EF4-FFF2-40B4-BE49-F238E27FC236}">
                <a16:creationId xmlns:a16="http://schemas.microsoft.com/office/drawing/2014/main" id="{DEA41BF1-8F51-4278-AA89-AB0D9F6788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750609"/>
            <a:ext cx="3520440" cy="501817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hannah wilke">
            <a:extLst>
              <a:ext uri="{FF2B5EF4-FFF2-40B4-BE49-F238E27FC236}">
                <a16:creationId xmlns:a16="http://schemas.microsoft.com/office/drawing/2014/main" id="{4558C9C4-E48A-49F1-AB9F-47016F1832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881" y="1736407"/>
            <a:ext cx="6074962"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772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O.S. Starification Object Series">
            <a:extLst>
              <a:ext uri="{FF2B5EF4-FFF2-40B4-BE49-F238E27FC236}">
                <a16:creationId xmlns:a16="http://schemas.microsoft.com/office/drawing/2014/main" id="{25F18A92-1857-6501-09FC-E4395F611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750484"/>
            <a:ext cx="3520440" cy="501817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73AADF2F-B70F-B1DB-380C-7CB6FB1622EA}"/>
              </a:ext>
            </a:extLst>
          </p:cNvPr>
          <p:cNvSpPr txBox="1"/>
          <p:nvPr/>
        </p:nvSpPr>
        <p:spPr>
          <a:xfrm>
            <a:off x="4743450" y="2047875"/>
            <a:ext cx="5410200" cy="2015936"/>
          </a:xfrm>
          <a:prstGeom prst="rect">
            <a:avLst/>
          </a:prstGeom>
          <a:noFill/>
        </p:spPr>
        <p:txBody>
          <a:bodyPr wrap="square" rtlCol="0">
            <a:spAutoFit/>
          </a:bodyPr>
          <a:lstStyle/>
          <a:p>
            <a:r>
              <a:rPr lang="it-IT" sz="2500" dirty="0">
                <a:latin typeface="Times New Roman" panose="02020603050405020304" pitchFamily="18" charset="0"/>
                <a:ea typeface="Tahoma" panose="020B0604030504040204" pitchFamily="34" charset="0"/>
                <a:cs typeface="Times New Roman" panose="02020603050405020304" pitchFamily="18" charset="0"/>
              </a:rPr>
              <a:t>Ho scelto la gomma da masticare perché è la metafora perfetta per la donna americana: masticala, ottieni quello che vuoi da lei, buttala fuori e inserisci un nuovo pezzo.</a:t>
            </a:r>
          </a:p>
        </p:txBody>
      </p:sp>
    </p:spTree>
    <p:extLst>
      <p:ext uri="{BB962C8B-B14F-4D97-AF65-F5344CB8AC3E}">
        <p14:creationId xmlns:p14="http://schemas.microsoft.com/office/powerpoint/2010/main" val="774046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46A8-9E9E-4A3E-A5FA-6A0C683E2C5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err="1">
                <a:latin typeface="+mj-lt"/>
                <a:ea typeface="+mj-ea"/>
                <a:cs typeface="+mj-cs"/>
              </a:rPr>
              <a:t>Valie</a:t>
            </a:r>
            <a:r>
              <a:rPr lang="en-US" sz="3200" kern="1200" dirty="0">
                <a:latin typeface="+mj-lt"/>
                <a:ea typeface="+mj-ea"/>
                <a:cs typeface="+mj-cs"/>
              </a:rPr>
              <a:t> Export (1940-)</a:t>
            </a:r>
          </a:p>
        </p:txBody>
      </p:sp>
      <p:pic>
        <p:nvPicPr>
          <p:cNvPr id="9218" name="Picture 2" descr="VALIE EXPORT – 'I Created My Own Identity' | Artist Interview | TateShots -  YouTube">
            <a:extLst>
              <a:ext uri="{FF2B5EF4-FFF2-40B4-BE49-F238E27FC236}">
                <a16:creationId xmlns:a16="http://schemas.microsoft.com/office/drawing/2014/main" id="{74FAD85A-A735-4972-B483-0B6FD5734E8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741" r="-1" b="-1"/>
          <a:stretch/>
        </p:blipFill>
        <p:spPr bwMode="auto">
          <a:xfrm>
            <a:off x="906001" y="1675227"/>
            <a:ext cx="10379998"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26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02BB-F6CC-4AE7-AA8B-BC360022BAA5}"/>
              </a:ext>
            </a:extLst>
          </p:cNvPr>
          <p:cNvSpPr>
            <a:spLocks noGrp="1"/>
          </p:cNvSpPr>
          <p:nvPr>
            <p:ph type="title"/>
          </p:nvPr>
        </p:nvSpPr>
        <p:spPr>
          <a:xfrm>
            <a:off x="7380407" y="743447"/>
            <a:ext cx="3973385" cy="710884"/>
          </a:xfrm>
          <a:noFill/>
        </p:spPr>
        <p:txBody>
          <a:bodyPr vert="horz" lIns="91440" tIns="45720" rIns="91440" bIns="45720" rtlCol="0" anchor="b">
            <a:normAutofit fontScale="90000"/>
          </a:bodyPr>
          <a:lstStyle/>
          <a:p>
            <a:pPr algn="ctr"/>
            <a:r>
              <a:rPr lang="en-US" sz="2100" dirty="0" err="1">
                <a:latin typeface="+mn-lt"/>
              </a:rPr>
              <a:t>Valie</a:t>
            </a:r>
            <a:r>
              <a:rPr lang="en-US" sz="2100" dirty="0">
                <a:latin typeface="+mn-lt"/>
              </a:rPr>
              <a:t> Export, </a:t>
            </a:r>
            <a:r>
              <a:rPr lang="en-US" sz="2100" i="1" dirty="0" err="1">
                <a:latin typeface="+mn-lt"/>
              </a:rPr>
              <a:t>Tapp</a:t>
            </a:r>
            <a:r>
              <a:rPr lang="en-US" sz="2100" i="1" dirty="0">
                <a:latin typeface="+mn-lt"/>
              </a:rPr>
              <a:t> und </a:t>
            </a:r>
            <a:r>
              <a:rPr lang="en-US" sz="2100" i="1" dirty="0" err="1">
                <a:latin typeface="+mn-lt"/>
              </a:rPr>
              <a:t>Tastkino</a:t>
            </a:r>
            <a:r>
              <a:rPr lang="en-US" sz="2100" dirty="0">
                <a:latin typeface="+mn-lt"/>
              </a:rPr>
              <a:t> (</a:t>
            </a:r>
            <a:r>
              <a:rPr lang="en-US" sz="2100" i="1" dirty="0">
                <a:latin typeface="+mn-lt"/>
              </a:rPr>
              <a:t>Tap and Touch Cinema</a:t>
            </a:r>
            <a:r>
              <a:rPr lang="en-US" sz="2100" dirty="0">
                <a:latin typeface="+mn-lt"/>
              </a:rPr>
              <a:t>), 1968-69</a:t>
            </a:r>
          </a:p>
        </p:txBody>
      </p:sp>
      <p:pic>
        <p:nvPicPr>
          <p:cNvPr id="11266" name="Picture 2" descr="VALIE EXPORT. TAPP und TASTKINO (TAP and TOUCH CINEMA). 1968/1989 | MoMA">
            <a:extLst>
              <a:ext uri="{FF2B5EF4-FFF2-40B4-BE49-F238E27FC236}">
                <a16:creationId xmlns:a16="http://schemas.microsoft.com/office/drawing/2014/main" id="{109B93DC-AB70-41C7-87AE-4D34CE442F43}"/>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582" r="2" b="2"/>
          <a:stretch/>
        </p:blipFill>
        <p:spPr bwMode="auto">
          <a:xfrm>
            <a:off x="20" y="10"/>
            <a:ext cx="699288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6FF7641B-9FEE-311E-0ED8-93F306B7CE5A}"/>
              </a:ext>
            </a:extLst>
          </p:cNvPr>
          <p:cNvSpPr txBox="1"/>
          <p:nvPr/>
        </p:nvSpPr>
        <p:spPr>
          <a:xfrm>
            <a:off x="7380407" y="3514725"/>
            <a:ext cx="4402018" cy="2308324"/>
          </a:xfrm>
          <a:prstGeom prst="rect">
            <a:avLst/>
          </a:prstGeom>
          <a:noFill/>
        </p:spPr>
        <p:txBody>
          <a:bodyPr wrap="square" rtlCol="0">
            <a:spAutoFit/>
          </a:bodyPr>
          <a:lstStyle/>
          <a:p>
            <a:r>
              <a:rPr lang="it-IT" dirty="0"/>
              <a:t>La proiezione avviene come sempre al buio. Solo la sala cinematografica è diventata un po’ più piccola. All’interno c’è posto solo per due mani. Per vedere il film, cioè in questo caso percepirlo e sentirlo, lo spettatore deve inserire entrambe le mani nella sala cinematografica attraverso l’ingresso.</a:t>
            </a:r>
          </a:p>
        </p:txBody>
      </p:sp>
    </p:spTree>
    <p:extLst>
      <p:ext uri="{BB962C8B-B14F-4D97-AF65-F5344CB8AC3E}">
        <p14:creationId xmlns:p14="http://schemas.microsoft.com/office/powerpoint/2010/main" val="1735910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663B-9709-4ED0-ADE8-CB82E6487805}"/>
              </a:ext>
            </a:extLst>
          </p:cNvPr>
          <p:cNvSpPr>
            <a:spLocks noGrp="1"/>
          </p:cNvSpPr>
          <p:nvPr>
            <p:ph type="title"/>
          </p:nvPr>
        </p:nvSpPr>
        <p:spPr/>
        <p:txBody>
          <a:bodyPr>
            <a:normAutofit/>
          </a:bodyPr>
          <a:lstStyle/>
          <a:p>
            <a:pPr algn="ctr"/>
            <a:r>
              <a:rPr lang="en-US" sz="2100" dirty="0" err="1">
                <a:latin typeface="+mn-lt"/>
              </a:rPr>
              <a:t>Valie</a:t>
            </a:r>
            <a:r>
              <a:rPr lang="en-US" sz="2100" dirty="0">
                <a:latin typeface="+mn-lt"/>
              </a:rPr>
              <a:t> Export, </a:t>
            </a:r>
            <a:r>
              <a:rPr lang="en-US" sz="2100" i="1" dirty="0">
                <a:latin typeface="+mn-lt"/>
              </a:rPr>
              <a:t>Action Pants: Genital Panic</a:t>
            </a:r>
            <a:r>
              <a:rPr lang="en-US" sz="2100" dirty="0">
                <a:latin typeface="+mn-lt"/>
              </a:rPr>
              <a:t>, ca. 1968</a:t>
            </a:r>
          </a:p>
        </p:txBody>
      </p:sp>
      <p:pic>
        <p:nvPicPr>
          <p:cNvPr id="8194" name="Picture 2">
            <a:extLst>
              <a:ext uri="{FF2B5EF4-FFF2-40B4-BE49-F238E27FC236}">
                <a16:creationId xmlns:a16="http://schemas.microsoft.com/office/drawing/2014/main" id="{A54CC33D-B1AE-4DF4-BAAB-0A52346E56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587" y="1842312"/>
            <a:ext cx="11856825" cy="343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02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front of a building&#10;&#10;Description automatically generated">
            <a:extLst>
              <a:ext uri="{FF2B5EF4-FFF2-40B4-BE49-F238E27FC236}">
                <a16:creationId xmlns:a16="http://schemas.microsoft.com/office/drawing/2014/main" id="{FE6265BD-CE85-40E6-944E-A9B6602C64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761"/>
          <a:stretch/>
        </p:blipFill>
        <p:spPr>
          <a:xfrm>
            <a:off x="20" y="1282"/>
            <a:ext cx="12191980" cy="6856718"/>
          </a:xfrm>
          <a:prstGeom prst="rect">
            <a:avLst/>
          </a:prstGeom>
        </p:spPr>
      </p:pic>
    </p:spTree>
    <p:extLst>
      <p:ext uri="{BB962C8B-B14F-4D97-AF65-F5344CB8AC3E}">
        <p14:creationId xmlns:p14="http://schemas.microsoft.com/office/powerpoint/2010/main" val="2749834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3E9F-7903-4C50-B9CE-31CE5120141D}"/>
              </a:ext>
            </a:extLst>
          </p:cNvPr>
          <p:cNvSpPr>
            <a:spLocks noGrp="1"/>
          </p:cNvSpPr>
          <p:nvPr>
            <p:ph type="title"/>
          </p:nvPr>
        </p:nvSpPr>
        <p:spPr>
          <a:xfrm>
            <a:off x="171662" y="355698"/>
            <a:ext cx="5689209" cy="1325563"/>
          </a:xfrm>
        </p:spPr>
        <p:txBody>
          <a:bodyPr/>
          <a:lstStyle/>
          <a:p>
            <a:r>
              <a:rPr lang="en-US" dirty="0"/>
              <a:t>Barbara Kruger (1945-)</a:t>
            </a:r>
          </a:p>
        </p:txBody>
      </p:sp>
      <p:pic>
        <p:nvPicPr>
          <p:cNvPr id="2052" name="Picture 4" descr="Feminist Artist and Photographer Barbara Kruger">
            <a:extLst>
              <a:ext uri="{FF2B5EF4-FFF2-40B4-BE49-F238E27FC236}">
                <a16:creationId xmlns:a16="http://schemas.microsoft.com/office/drawing/2014/main" id="{A95539D3-0C07-4982-B377-6BF2B427DC9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279" r="14393"/>
          <a:stretch/>
        </p:blipFill>
        <p:spPr bwMode="auto">
          <a:xfrm>
            <a:off x="6331130" y="0"/>
            <a:ext cx="4876801" cy="6837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015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F14A-9FD9-4A6E-B722-3E8DE35C4C5F}"/>
              </a:ext>
            </a:extLst>
          </p:cNvPr>
          <p:cNvSpPr>
            <a:spLocks noGrp="1"/>
          </p:cNvSpPr>
          <p:nvPr>
            <p:ph type="title"/>
          </p:nvPr>
        </p:nvSpPr>
        <p:spPr>
          <a:xfrm>
            <a:off x="691174" y="2766218"/>
            <a:ext cx="4307732" cy="1325563"/>
          </a:xfrm>
        </p:spPr>
        <p:txBody>
          <a:bodyPr>
            <a:noAutofit/>
          </a:bodyPr>
          <a:lstStyle/>
          <a:p>
            <a:pPr algn="ctr"/>
            <a:r>
              <a:rPr lang="en-US" sz="2100" dirty="0"/>
              <a:t>Barbara Kruger, </a:t>
            </a:r>
            <a:r>
              <a:rPr lang="en-US" sz="2100" i="1" dirty="0"/>
              <a:t>Untitled (Your Body is a Battleground)</a:t>
            </a:r>
            <a:r>
              <a:rPr lang="en-US" sz="2100" dirty="0"/>
              <a:t>,1989. Photographic silkscreen on vinyl </a:t>
            </a:r>
          </a:p>
        </p:txBody>
      </p:sp>
      <p:pic>
        <p:nvPicPr>
          <p:cNvPr id="1026" name="Picture 2" descr="Untitled (Your body is a battleground) - Barbara Kruger | The Broad">
            <a:extLst>
              <a:ext uri="{FF2B5EF4-FFF2-40B4-BE49-F238E27FC236}">
                <a16:creationId xmlns:a16="http://schemas.microsoft.com/office/drawing/2014/main" id="{570A6E78-9294-4C54-B0CA-F2012EAB2A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51532" y="171923"/>
            <a:ext cx="6437427" cy="649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764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defined">
            <a:extLst>
              <a:ext uri="{FF2B5EF4-FFF2-40B4-BE49-F238E27FC236}">
                <a16:creationId xmlns:a16="http://schemas.microsoft.com/office/drawing/2014/main" id="{DA082F98-D313-5AFC-88ED-0C5CEEB5C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728" y="0"/>
            <a:ext cx="4025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ndefined">
            <a:extLst>
              <a:ext uri="{FF2B5EF4-FFF2-40B4-BE49-F238E27FC236}">
                <a16:creationId xmlns:a16="http://schemas.microsoft.com/office/drawing/2014/main" id="{A7858DAC-D3C2-077C-C86D-DF8DE7C8A5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142" r="60610" b="11255"/>
          <a:stretch/>
        </p:blipFill>
        <p:spPr bwMode="auto">
          <a:xfrm>
            <a:off x="7397750" y="174522"/>
            <a:ext cx="4562108" cy="650895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2583C8D9-F5B8-362E-CE5E-FA2964EF8C69}"/>
              </a:ext>
            </a:extLst>
          </p:cNvPr>
          <p:cNvSpPr txBox="1"/>
          <p:nvPr/>
        </p:nvSpPr>
        <p:spPr>
          <a:xfrm>
            <a:off x="4962628" y="5934670"/>
            <a:ext cx="2087103" cy="923330"/>
          </a:xfrm>
          <a:prstGeom prst="rect">
            <a:avLst/>
          </a:prstGeom>
          <a:noFill/>
        </p:spPr>
        <p:txBody>
          <a:bodyPr wrap="square" rtlCol="0">
            <a:spAutoFit/>
          </a:bodyPr>
          <a:lstStyle/>
          <a:p>
            <a:r>
              <a:rPr lang="it-IT" dirty="0"/>
              <a:t>Apollo del Belvedere, copia romana, 350 </a:t>
            </a:r>
            <a:r>
              <a:rPr lang="it-IT" dirty="0" err="1"/>
              <a:t>ac</a:t>
            </a:r>
            <a:endParaRPr lang="it-IT" dirty="0"/>
          </a:p>
        </p:txBody>
      </p:sp>
    </p:spTree>
    <p:extLst>
      <p:ext uri="{BB962C8B-B14F-4D97-AF65-F5344CB8AC3E}">
        <p14:creationId xmlns:p14="http://schemas.microsoft.com/office/powerpoint/2010/main" val="125687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ABBF2-B66E-A864-B369-320655A2E1E1}"/>
              </a:ext>
            </a:extLst>
          </p:cNvPr>
          <p:cNvSpPr>
            <a:spLocks noGrp="1"/>
          </p:cNvSpPr>
          <p:nvPr>
            <p:ph type="title"/>
          </p:nvPr>
        </p:nvSpPr>
        <p:spPr/>
        <p:txBody>
          <a:bodyPr/>
          <a:lstStyle/>
          <a:p>
            <a:r>
              <a:rPr lang="it-IT" dirty="0" err="1"/>
              <a:t>Chelwek</a:t>
            </a:r>
            <a:r>
              <a:rPr lang="it-IT" dirty="0"/>
              <a:t> (1992-)</a:t>
            </a:r>
          </a:p>
        </p:txBody>
      </p:sp>
      <p:pic>
        <p:nvPicPr>
          <p:cNvPr id="13" name="Immagine 12" descr="Immagine che contiene erba, aria aperta, tenda, Tettoia&#10;&#10;Descrizione generata automaticamente">
            <a:extLst>
              <a:ext uri="{FF2B5EF4-FFF2-40B4-BE49-F238E27FC236}">
                <a16:creationId xmlns:a16="http://schemas.microsoft.com/office/drawing/2014/main" id="{5CD8469D-04B6-23DE-431F-DF6DCFD0B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216" y="1690688"/>
            <a:ext cx="10515601" cy="4732020"/>
          </a:xfrm>
          <a:prstGeom prst="rect">
            <a:avLst/>
          </a:prstGeom>
        </p:spPr>
      </p:pic>
    </p:spTree>
    <p:extLst>
      <p:ext uri="{BB962C8B-B14F-4D97-AF65-F5344CB8AC3E}">
        <p14:creationId xmlns:p14="http://schemas.microsoft.com/office/powerpoint/2010/main" val="2852195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segno, dipinto, illustrazione, arte&#10;&#10;Descrizione generata automaticamente">
            <a:extLst>
              <a:ext uri="{FF2B5EF4-FFF2-40B4-BE49-F238E27FC236}">
                <a16:creationId xmlns:a16="http://schemas.microsoft.com/office/drawing/2014/main" id="{EF823172-C816-8F64-D630-D0C4FAF29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47" y="289367"/>
            <a:ext cx="2994950" cy="3993266"/>
          </a:xfrm>
          <a:prstGeom prst="rect">
            <a:avLst/>
          </a:prstGeom>
        </p:spPr>
      </p:pic>
      <p:pic>
        <p:nvPicPr>
          <p:cNvPr id="5" name="Immagine 4" descr="Immagine che contiene barriera corallina, dipinto, arte, schermata&#10;&#10;Descrizione generata automaticamente">
            <a:extLst>
              <a:ext uri="{FF2B5EF4-FFF2-40B4-BE49-F238E27FC236}">
                <a16:creationId xmlns:a16="http://schemas.microsoft.com/office/drawing/2014/main" id="{D398AF44-3088-91F9-4E92-E2D7B07CC076}"/>
              </a:ext>
            </a:extLst>
          </p:cNvPr>
          <p:cNvPicPr>
            <a:picLocks noChangeAspect="1"/>
          </p:cNvPicPr>
          <p:nvPr/>
        </p:nvPicPr>
        <p:blipFill rotWithShape="1">
          <a:blip r:embed="rId3">
            <a:extLst>
              <a:ext uri="{28A0092B-C50C-407E-A947-70E740481C1C}">
                <a14:useLocalDpi xmlns:a14="http://schemas.microsoft.com/office/drawing/2010/main" val="0"/>
              </a:ext>
            </a:extLst>
          </a:blip>
          <a:srcRect t="32743" b="33164"/>
          <a:stretch/>
        </p:blipFill>
        <p:spPr>
          <a:xfrm>
            <a:off x="3898051" y="2662177"/>
            <a:ext cx="4875560" cy="3597208"/>
          </a:xfrm>
          <a:prstGeom prst="rect">
            <a:avLst/>
          </a:prstGeom>
        </p:spPr>
      </p:pic>
      <p:pic>
        <p:nvPicPr>
          <p:cNvPr id="7" name="Immagine 6">
            <a:extLst>
              <a:ext uri="{FF2B5EF4-FFF2-40B4-BE49-F238E27FC236}">
                <a16:creationId xmlns:a16="http://schemas.microsoft.com/office/drawing/2014/main" id="{75AEED0D-A718-6A7A-87A5-E12E12F3A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041" y="506392"/>
            <a:ext cx="3064397" cy="4085863"/>
          </a:xfrm>
          <a:prstGeom prst="rect">
            <a:avLst/>
          </a:prstGeom>
        </p:spPr>
      </p:pic>
    </p:spTree>
    <p:extLst>
      <p:ext uri="{BB962C8B-B14F-4D97-AF65-F5344CB8AC3E}">
        <p14:creationId xmlns:p14="http://schemas.microsoft.com/office/powerpoint/2010/main" val="1707779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46F36AA-D054-EBB0-CD33-9762EECDA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603075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33E9781-7782-6B7F-730E-6DF74BEDA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00850" y="0"/>
            <a:ext cx="9144000" cy="6858000"/>
          </a:xfrm>
          <a:prstGeom prst="rect">
            <a:avLst/>
          </a:prstGeom>
        </p:spPr>
      </p:pic>
    </p:spTree>
    <p:extLst>
      <p:ext uri="{BB962C8B-B14F-4D97-AF65-F5344CB8AC3E}">
        <p14:creationId xmlns:p14="http://schemas.microsoft.com/office/powerpoint/2010/main" val="2404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A524516-D915-BB57-E3BA-F5415C3C8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Tree>
    <p:extLst>
      <p:ext uri="{BB962C8B-B14F-4D97-AF65-F5344CB8AC3E}">
        <p14:creationId xmlns:p14="http://schemas.microsoft.com/office/powerpoint/2010/main" val="3347176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0E6BBEC-3C85-2022-0D3F-0F7EF24FE4C4}"/>
              </a:ext>
            </a:extLst>
          </p:cNvPr>
          <p:cNvPicPr>
            <a:picLocks noChangeAspect="1"/>
          </p:cNvPicPr>
          <p:nvPr/>
        </p:nvPicPr>
        <p:blipFill>
          <a:blip r:embed="rId2"/>
          <a:stretch>
            <a:fillRect/>
          </a:stretch>
        </p:blipFill>
        <p:spPr>
          <a:xfrm>
            <a:off x="3624991" y="0"/>
            <a:ext cx="4942017" cy="6858000"/>
          </a:xfrm>
          <a:prstGeom prst="rect">
            <a:avLst/>
          </a:prstGeom>
        </p:spPr>
      </p:pic>
    </p:spTree>
    <p:extLst>
      <p:ext uri="{BB962C8B-B14F-4D97-AF65-F5344CB8AC3E}">
        <p14:creationId xmlns:p14="http://schemas.microsoft.com/office/powerpoint/2010/main" val="465150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90FA43-72D0-21E8-7708-45DAAF152C34}"/>
              </a:ext>
            </a:extLst>
          </p:cNvPr>
          <p:cNvSpPr>
            <a:spLocks noGrp="1"/>
          </p:cNvSpPr>
          <p:nvPr>
            <p:ph type="ctrTitle"/>
          </p:nvPr>
        </p:nvSpPr>
        <p:spPr/>
        <p:txBody>
          <a:bodyPr>
            <a:normAutofit/>
          </a:bodyPr>
          <a:lstStyle/>
          <a:p>
            <a:r>
              <a:rPr lang="it-IT" dirty="0">
                <a:latin typeface="Times New Roman" panose="02020603050405020304" pitchFamily="18" charset="0"/>
                <a:cs typeface="Times New Roman" panose="02020603050405020304" pitchFamily="18" charset="0"/>
              </a:rPr>
              <a:t>Artemisia</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Coraggio e passione</a:t>
            </a:r>
            <a:br>
              <a:rPr lang="it-IT" dirty="0">
                <a:latin typeface="Times New Roman" panose="02020603050405020304" pitchFamily="18" charset="0"/>
                <a:cs typeface="Times New Roman" panose="02020603050405020304" pitchFamily="18" charset="0"/>
              </a:rPr>
            </a:br>
            <a:r>
              <a:rPr lang="it-IT" sz="2800" dirty="0">
                <a:latin typeface="Times New Roman" panose="02020603050405020304" pitchFamily="18" charset="0"/>
                <a:cs typeface="Times New Roman" panose="02020603050405020304" pitchFamily="18" charset="0"/>
              </a:rPr>
              <a:t>(Genova 2023-2024)</a:t>
            </a:r>
          </a:p>
        </p:txBody>
      </p:sp>
      <p:sp>
        <p:nvSpPr>
          <p:cNvPr id="3" name="Sottotitolo 2">
            <a:extLst>
              <a:ext uri="{FF2B5EF4-FFF2-40B4-BE49-F238E27FC236}">
                <a16:creationId xmlns:a16="http://schemas.microsoft.com/office/drawing/2014/main" id="{3A6DE623-AC95-7906-C0F5-EE95E3073D2F}"/>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191759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EDE03F-A26F-4F02-27B2-16B84BB8D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68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D0BCDE2-0B71-5983-00BC-9FBC5A020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069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a:extLst>
              <a:ext uri="{FF2B5EF4-FFF2-40B4-BE49-F238E27FC236}">
                <a16:creationId xmlns:a16="http://schemas.microsoft.com/office/drawing/2014/main" id="{E0762F57-683F-D373-0910-CDD4604E73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73" t="75842" r="17341"/>
          <a:stretch/>
        </p:blipFill>
        <p:spPr bwMode="auto">
          <a:xfrm>
            <a:off x="1251117" y="1425677"/>
            <a:ext cx="9689766" cy="516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304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defined">
            <a:extLst>
              <a:ext uri="{FF2B5EF4-FFF2-40B4-BE49-F238E27FC236}">
                <a16:creationId xmlns:a16="http://schemas.microsoft.com/office/drawing/2014/main" id="{E46A6125-4232-915D-CCBD-BC3043674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488" y="0"/>
            <a:ext cx="4645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EEEDF67E-3735-E671-2940-457F18C01219}"/>
              </a:ext>
            </a:extLst>
          </p:cNvPr>
          <p:cNvSpPr txBox="1"/>
          <p:nvPr/>
        </p:nvSpPr>
        <p:spPr>
          <a:xfrm>
            <a:off x="292869" y="5633581"/>
            <a:ext cx="3480619" cy="923330"/>
          </a:xfrm>
          <a:prstGeom prst="rect">
            <a:avLst/>
          </a:prstGeom>
          <a:noFill/>
        </p:spPr>
        <p:txBody>
          <a:bodyPr wrap="square">
            <a:spAutoFit/>
          </a:bodyPr>
          <a:lstStyle/>
          <a:p>
            <a:pPr algn="l"/>
            <a:r>
              <a:rPr lang="en-US" sz="1800" b="0" i="0" u="none" strike="noStrike" baseline="0" dirty="0">
                <a:latin typeface="SabonLTStd-Roman"/>
              </a:rPr>
              <a:t>Gustave Moreau, </a:t>
            </a:r>
            <a:r>
              <a:rPr lang="en-US" sz="1800" b="0" i="0" u="none" strike="noStrike" baseline="0" dirty="0" err="1">
                <a:latin typeface="SabonLTStd-Roman"/>
              </a:rPr>
              <a:t>L’Apparizione</a:t>
            </a:r>
            <a:r>
              <a:rPr lang="en-US" sz="1800" b="0" i="0" u="none" strike="noStrike" baseline="0" dirty="0">
                <a:latin typeface="SabonLTStd-Roman"/>
              </a:rPr>
              <a:t>, 1876, </a:t>
            </a:r>
            <a:r>
              <a:rPr lang="en-US" sz="1800" b="0" i="0" u="none" strike="noStrike" baseline="0" dirty="0" err="1">
                <a:latin typeface="SabonLTStd-Roman"/>
              </a:rPr>
              <a:t>acquerello</a:t>
            </a:r>
            <a:r>
              <a:rPr lang="en-US" sz="1800" b="0" i="0" u="none" strike="noStrike" baseline="0" dirty="0">
                <a:latin typeface="SabonLTStd-Roman"/>
              </a:rPr>
              <a:t>, Museo </a:t>
            </a:r>
            <a:r>
              <a:rPr lang="it-IT" sz="1800" b="0" i="0" u="none" strike="noStrike" baseline="0" dirty="0">
                <a:latin typeface="SabonLTStd-Roman"/>
              </a:rPr>
              <a:t>d’Orsay, Paris</a:t>
            </a:r>
            <a:r>
              <a:rPr lang="it-IT" dirty="0">
                <a:latin typeface="SabonLTStd-Roman"/>
              </a:rPr>
              <a:t>.</a:t>
            </a:r>
            <a:endParaRPr lang="it-IT" dirty="0"/>
          </a:p>
        </p:txBody>
      </p:sp>
    </p:spTree>
    <p:extLst>
      <p:ext uri="{BB962C8B-B14F-4D97-AF65-F5344CB8AC3E}">
        <p14:creationId xmlns:p14="http://schemas.microsoft.com/office/powerpoint/2010/main" val="422985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2739596-5AB2-DC4A-44D1-B9844B62752A}"/>
              </a:ext>
            </a:extLst>
          </p:cNvPr>
          <p:cNvPicPr>
            <a:picLocks noChangeAspect="1"/>
          </p:cNvPicPr>
          <p:nvPr/>
        </p:nvPicPr>
        <p:blipFill>
          <a:blip r:embed="rId2"/>
          <a:stretch>
            <a:fillRect/>
          </a:stretch>
        </p:blipFill>
        <p:spPr>
          <a:xfrm>
            <a:off x="3981266" y="148305"/>
            <a:ext cx="4229467" cy="6561389"/>
          </a:xfrm>
          <a:prstGeom prst="rect">
            <a:avLst/>
          </a:prstGeom>
        </p:spPr>
      </p:pic>
      <p:sp>
        <p:nvSpPr>
          <p:cNvPr id="5" name="CasellaDiTesto 4">
            <a:extLst>
              <a:ext uri="{FF2B5EF4-FFF2-40B4-BE49-F238E27FC236}">
                <a16:creationId xmlns:a16="http://schemas.microsoft.com/office/drawing/2014/main" id="{4BB16DCA-FD33-D1A8-94DD-6D7961771527}"/>
              </a:ext>
            </a:extLst>
          </p:cNvPr>
          <p:cNvSpPr txBox="1"/>
          <p:nvPr/>
        </p:nvSpPr>
        <p:spPr>
          <a:xfrm>
            <a:off x="139892" y="5367604"/>
            <a:ext cx="3559277" cy="1200329"/>
          </a:xfrm>
          <a:prstGeom prst="rect">
            <a:avLst/>
          </a:prstGeom>
          <a:noFill/>
        </p:spPr>
        <p:txBody>
          <a:bodyPr wrap="square">
            <a:spAutoFit/>
          </a:bodyPr>
          <a:lstStyle/>
          <a:p>
            <a:pPr algn="l"/>
            <a:r>
              <a:rPr lang="en-US" sz="1800" b="0" i="0" u="none" strike="noStrike" baseline="0" dirty="0">
                <a:latin typeface="SabonLTStd-Roman"/>
              </a:rPr>
              <a:t>Gustave Moreau, Studio di teste per </a:t>
            </a:r>
            <a:r>
              <a:rPr lang="en-US" sz="1800" b="0" i="0" u="none" strike="noStrike" baseline="0" dirty="0" err="1">
                <a:latin typeface="SabonLTStd-Roman"/>
              </a:rPr>
              <a:t>Salomè</a:t>
            </a:r>
            <a:r>
              <a:rPr lang="en-US" sz="1800" b="0" i="0" u="none" strike="noStrike" baseline="0" dirty="0">
                <a:latin typeface="SabonLTStd-Roman"/>
              </a:rPr>
              <a:t> e di </a:t>
            </a:r>
            <a:r>
              <a:rPr lang="en-US" sz="1800" b="0" i="0" u="none" strike="noStrike" baseline="0" dirty="0" err="1">
                <a:latin typeface="SabonLTStd-Roman"/>
              </a:rPr>
              <a:t>serpenti</a:t>
            </a:r>
            <a:r>
              <a:rPr lang="en-US" sz="1800" b="0" i="0" u="none" strike="noStrike" baseline="0" dirty="0">
                <a:latin typeface="SabonLTStd-Roman"/>
              </a:rPr>
              <a:t> per </a:t>
            </a:r>
            <a:r>
              <a:rPr lang="en-US" sz="1800" b="0" i="0" u="none" strike="noStrike" baseline="0" dirty="0" err="1">
                <a:latin typeface="SabonLTStd-Roman"/>
              </a:rPr>
              <a:t>Ercole</a:t>
            </a:r>
            <a:r>
              <a:rPr lang="en-US" sz="1800" b="0" i="0" u="none" strike="noStrike" baseline="0" dirty="0">
                <a:latin typeface="SabonLTStd-Roman"/>
              </a:rPr>
              <a:t> e </a:t>
            </a:r>
            <a:r>
              <a:rPr lang="en-US" sz="1800" b="0" i="0" u="none" strike="noStrike" baseline="0" dirty="0" err="1">
                <a:latin typeface="SabonLTStd-Roman"/>
              </a:rPr>
              <a:t>l’idra</a:t>
            </a:r>
            <a:r>
              <a:rPr lang="en-US" sz="1800" b="0" i="0" u="none" strike="noStrike" baseline="0" dirty="0">
                <a:latin typeface="SabonLTStd-Roman"/>
              </a:rPr>
              <a:t>, 19° </a:t>
            </a:r>
            <a:r>
              <a:rPr lang="en-US" sz="1800" b="0" i="0" u="none" strike="noStrike" baseline="0" dirty="0" err="1">
                <a:latin typeface="SabonLTStd-Roman"/>
              </a:rPr>
              <a:t>secolo</a:t>
            </a:r>
            <a:r>
              <a:rPr lang="en-US" sz="1800" b="0" i="0" u="none" strike="noStrike" baseline="0" dirty="0">
                <a:latin typeface="SabonLTStd-Roman"/>
              </a:rPr>
              <a:t>, </a:t>
            </a:r>
            <a:r>
              <a:rPr lang="en-US" sz="1800" b="0" i="0" u="none" strike="noStrike" baseline="0" dirty="0" err="1">
                <a:latin typeface="SabonLTStd-Roman"/>
              </a:rPr>
              <a:t>disegno</a:t>
            </a:r>
            <a:r>
              <a:rPr lang="en-US" sz="1800" b="0" i="0" u="none" strike="noStrike" baseline="0" dirty="0">
                <a:latin typeface="SabonLTStd-Roman"/>
              </a:rPr>
              <a:t>, </a:t>
            </a:r>
            <a:r>
              <a:rPr lang="en-US" sz="1800" b="0" i="0" u="none" strike="noStrike" baseline="0" dirty="0" err="1">
                <a:latin typeface="SabonLTStd-Roman"/>
              </a:rPr>
              <a:t>Musée</a:t>
            </a:r>
            <a:r>
              <a:rPr lang="en-US" sz="1800" b="0" i="0" u="none" strike="noStrike" baseline="0" dirty="0">
                <a:latin typeface="SabonLTStd-Roman"/>
              </a:rPr>
              <a:t> Gustave Moreau, Paris.</a:t>
            </a:r>
          </a:p>
        </p:txBody>
      </p:sp>
    </p:spTree>
    <p:extLst>
      <p:ext uri="{BB962C8B-B14F-4D97-AF65-F5344CB8AC3E}">
        <p14:creationId xmlns:p14="http://schemas.microsoft.com/office/powerpoint/2010/main" val="649950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FB09A4C-4454-76E5-B35E-0B6E18DD34E8}"/>
              </a:ext>
            </a:extLst>
          </p:cNvPr>
          <p:cNvPicPr>
            <a:picLocks noChangeAspect="1"/>
          </p:cNvPicPr>
          <p:nvPr/>
        </p:nvPicPr>
        <p:blipFill>
          <a:blip r:embed="rId2"/>
          <a:stretch>
            <a:fillRect/>
          </a:stretch>
        </p:blipFill>
        <p:spPr>
          <a:xfrm>
            <a:off x="3482113" y="239753"/>
            <a:ext cx="5227773" cy="6378493"/>
          </a:xfrm>
          <a:prstGeom prst="rect">
            <a:avLst/>
          </a:prstGeom>
        </p:spPr>
      </p:pic>
      <p:sp>
        <p:nvSpPr>
          <p:cNvPr id="5" name="CasellaDiTesto 4">
            <a:extLst>
              <a:ext uri="{FF2B5EF4-FFF2-40B4-BE49-F238E27FC236}">
                <a16:creationId xmlns:a16="http://schemas.microsoft.com/office/drawing/2014/main" id="{73B4BC8D-C1C1-AF25-CF95-289D488259CB}"/>
              </a:ext>
            </a:extLst>
          </p:cNvPr>
          <p:cNvSpPr txBox="1"/>
          <p:nvPr/>
        </p:nvSpPr>
        <p:spPr>
          <a:xfrm>
            <a:off x="316498" y="5289880"/>
            <a:ext cx="3373959" cy="1200329"/>
          </a:xfrm>
          <a:prstGeom prst="rect">
            <a:avLst/>
          </a:prstGeom>
          <a:noFill/>
        </p:spPr>
        <p:txBody>
          <a:bodyPr wrap="square">
            <a:spAutoFit/>
          </a:bodyPr>
          <a:lstStyle/>
          <a:p>
            <a:pPr algn="l"/>
            <a:r>
              <a:rPr lang="en-US" sz="1800" b="0" i="0" u="none" strike="noStrike" baseline="0" dirty="0">
                <a:latin typeface="SabonLTStd-Roman"/>
              </a:rPr>
              <a:t>Gustave Moreau, Studio per </a:t>
            </a:r>
            <a:r>
              <a:rPr lang="en-US" sz="1800" b="0" i="0" u="none" strike="noStrike" baseline="0" dirty="0" err="1">
                <a:latin typeface="SabonLTStd-Roman"/>
              </a:rPr>
              <a:t>Ercole</a:t>
            </a:r>
            <a:r>
              <a:rPr lang="en-US" sz="1800" b="0" i="0" u="none" strike="noStrike" baseline="0" dirty="0">
                <a:latin typeface="SabonLTStd-Roman"/>
              </a:rPr>
              <a:t> e </a:t>
            </a:r>
            <a:r>
              <a:rPr lang="en-US" sz="1800" b="0" i="0" u="none" strike="noStrike" baseline="0" dirty="0" err="1">
                <a:latin typeface="SabonLTStd-Roman"/>
              </a:rPr>
              <a:t>l’idra</a:t>
            </a:r>
            <a:r>
              <a:rPr lang="en-US" sz="1800" b="0" i="0" u="none" strike="noStrike" baseline="0" dirty="0">
                <a:latin typeface="SabonLTStd-Roman"/>
              </a:rPr>
              <a:t> e per </a:t>
            </a:r>
            <a:r>
              <a:rPr lang="en-US" sz="1800" b="0" i="0" u="none" strike="noStrike" baseline="0" dirty="0" err="1">
                <a:latin typeface="SabonLTStd-Roman"/>
              </a:rPr>
              <a:t>Salomè</a:t>
            </a:r>
            <a:r>
              <a:rPr lang="en-US" sz="1800" b="0" i="0" u="none" strike="noStrike" baseline="0" dirty="0">
                <a:latin typeface="SabonLTStd-Roman"/>
              </a:rPr>
              <a:t>, 19° </a:t>
            </a:r>
            <a:r>
              <a:rPr lang="en-US" sz="1800" b="0" i="0" u="none" strike="noStrike" baseline="0" dirty="0" err="1">
                <a:latin typeface="SabonLTStd-Roman"/>
              </a:rPr>
              <a:t>secolo</a:t>
            </a:r>
            <a:r>
              <a:rPr lang="en-US" sz="1800" b="0" i="0" u="none" strike="noStrike" baseline="0" dirty="0">
                <a:latin typeface="SabonLTStd-Roman"/>
              </a:rPr>
              <a:t>, </a:t>
            </a:r>
            <a:r>
              <a:rPr lang="en-US" sz="1800" b="0" i="0" u="none" strike="noStrike" baseline="0" dirty="0" err="1">
                <a:latin typeface="SabonLTStd-Roman"/>
              </a:rPr>
              <a:t>Musée</a:t>
            </a:r>
            <a:r>
              <a:rPr lang="en-US" sz="1800" b="0" i="0" u="none" strike="noStrike" baseline="0" dirty="0">
                <a:latin typeface="SabonLTStd-Roman"/>
              </a:rPr>
              <a:t> Gustave Moreau, Paris.</a:t>
            </a:r>
          </a:p>
        </p:txBody>
      </p:sp>
    </p:spTree>
    <p:extLst>
      <p:ext uri="{BB962C8B-B14F-4D97-AF65-F5344CB8AC3E}">
        <p14:creationId xmlns:p14="http://schemas.microsoft.com/office/powerpoint/2010/main" val="2519923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a:extLst>
              <a:ext uri="{FF2B5EF4-FFF2-40B4-BE49-F238E27FC236}">
                <a16:creationId xmlns:a16="http://schemas.microsoft.com/office/drawing/2014/main" id="{66D344C0-97DE-3F1C-D825-4A684A2D22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621" t="58059" r="40946" b="12405"/>
          <a:stretch/>
        </p:blipFill>
        <p:spPr bwMode="auto">
          <a:xfrm>
            <a:off x="4637590" y="316537"/>
            <a:ext cx="2916820" cy="622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3312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4752</TotalTime>
  <Words>685</Words>
  <Application>Microsoft Office PowerPoint</Application>
  <PresentationFormat>Widescreen</PresentationFormat>
  <Paragraphs>41</Paragraphs>
  <Slides>48</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48</vt:i4>
      </vt:variant>
    </vt:vector>
  </HeadingPairs>
  <TitlesOfParts>
    <vt:vector size="55" baseType="lpstr">
      <vt:lpstr>Aptos</vt:lpstr>
      <vt:lpstr>Aptos Display</vt:lpstr>
      <vt:lpstr>Arial</vt:lpstr>
      <vt:lpstr>SabonLTStd-Italic</vt:lpstr>
      <vt:lpstr>SabonLTStd-Roman</vt:lpstr>
      <vt:lpstr>Times New Roman</vt:lpstr>
      <vt:lpstr>Tema di Office</vt:lpstr>
      <vt:lpstr>Gustave Moureau (1826-1898)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Arte femminista</vt:lpstr>
      <vt:lpstr>Judy Chicago (1939-)</vt:lpstr>
      <vt:lpstr>Organized by Judy Chicago and Miriam Schapiro, Womanhouse, January-February 1972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Ana Mendieta   (1948-1985)</vt:lpstr>
      <vt:lpstr>Presentazione standard di PowerPoint</vt:lpstr>
      <vt:lpstr>Ana Mendieta, Rock Heart with Blood, 1975</vt:lpstr>
      <vt:lpstr>Ana Mendieta, Creek, 1974 </vt:lpstr>
      <vt:lpstr>Hannah Wilke (1940-1993)</vt:lpstr>
      <vt:lpstr>Hannah Wilke, S.O.S. Starification Object Series, 1974</vt:lpstr>
      <vt:lpstr>Presentazione standard di PowerPoint</vt:lpstr>
      <vt:lpstr>Valie Export (1940-)</vt:lpstr>
      <vt:lpstr>Valie Export, Tapp und Tastkino (Tap and Touch Cinema), 1968-69</vt:lpstr>
      <vt:lpstr>Valie Export, Action Pants: Genital Panic, ca. 1968</vt:lpstr>
      <vt:lpstr>Presentazione standard di PowerPoint</vt:lpstr>
      <vt:lpstr>Barbara Kruger (1945-)</vt:lpstr>
      <vt:lpstr>Barbara Kruger, Untitled (Your Body is a Battleground),1989. Photographic silkscreen on vinyl </vt:lpstr>
      <vt:lpstr>Chelwek (1992-)</vt:lpstr>
      <vt:lpstr>Presentazione standard di PowerPoint</vt:lpstr>
      <vt:lpstr>Presentazione standard di PowerPoint</vt:lpstr>
      <vt:lpstr>Presentazione standard di PowerPoint</vt:lpstr>
      <vt:lpstr>Presentazione standard di PowerPoint</vt:lpstr>
      <vt:lpstr>Presentazione standard di PowerPoint</vt:lpstr>
      <vt:lpstr>Artemisia Coraggio e passione (Genova 2023-2024)</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Judy Chicago (1939-)</dc:title>
  <dc:creator>Francesca Casamassima</dc:creator>
  <cp:lastModifiedBy>Francesca Casamassima</cp:lastModifiedBy>
  <cp:revision>13</cp:revision>
  <dcterms:created xsi:type="dcterms:W3CDTF">2024-03-30T10:19:18Z</dcterms:created>
  <dcterms:modified xsi:type="dcterms:W3CDTF">2024-04-02T21:11:58Z</dcterms:modified>
</cp:coreProperties>
</file>