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59" r:id="rId4"/>
    <p:sldId id="257" r:id="rId5"/>
    <p:sldId id="258"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5" r:id="rId24"/>
    <p:sldId id="277" r:id="rId25"/>
    <p:sldId id="278" r:id="rId26"/>
    <p:sldId id="279" r:id="rId27"/>
    <p:sldId id="383" r:id="rId28"/>
    <p:sldId id="280" r:id="rId29"/>
    <p:sldId id="281" r:id="rId30"/>
    <p:sldId id="282" r:id="rId31"/>
    <p:sldId id="286" r:id="rId32"/>
    <p:sldId id="283" r:id="rId33"/>
    <p:sldId id="287" r:id="rId34"/>
    <p:sldId id="288" r:id="rId35"/>
    <p:sldId id="384" r:id="rId36"/>
    <p:sldId id="289" r:id="rId37"/>
    <p:sldId id="290" r:id="rId38"/>
    <p:sldId id="385" r:id="rId39"/>
    <p:sldId id="386" r:id="rId40"/>
    <p:sldId id="291" r:id="rId41"/>
    <p:sldId id="292"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87" r:id="rId55"/>
    <p:sldId id="306" r:id="rId56"/>
    <p:sldId id="308" r:id="rId57"/>
    <p:sldId id="309" r:id="rId58"/>
    <p:sldId id="307" r:id="rId59"/>
    <p:sldId id="310" r:id="rId60"/>
    <p:sldId id="311" r:id="rId61"/>
    <p:sldId id="312" r:id="rId62"/>
    <p:sldId id="313" r:id="rId63"/>
    <p:sldId id="315" r:id="rId64"/>
    <p:sldId id="314" r:id="rId65"/>
    <p:sldId id="316" r:id="rId66"/>
    <p:sldId id="317" r:id="rId67"/>
    <p:sldId id="388" r:id="rId68"/>
    <p:sldId id="318" r:id="rId69"/>
    <p:sldId id="319" r:id="rId70"/>
    <p:sldId id="389" r:id="rId71"/>
    <p:sldId id="320" r:id="rId72"/>
    <p:sldId id="321" r:id="rId73"/>
    <p:sldId id="322" r:id="rId74"/>
    <p:sldId id="390" r:id="rId75"/>
    <p:sldId id="323" r:id="rId76"/>
    <p:sldId id="325" r:id="rId77"/>
    <p:sldId id="324" r:id="rId78"/>
    <p:sldId id="326" r:id="rId79"/>
    <p:sldId id="327" r:id="rId80"/>
    <p:sldId id="328" r:id="rId81"/>
    <p:sldId id="329" r:id="rId82"/>
    <p:sldId id="330" r:id="rId83"/>
    <p:sldId id="331" r:id="rId84"/>
    <p:sldId id="332" r:id="rId85"/>
    <p:sldId id="391" r:id="rId86"/>
    <p:sldId id="333" r:id="rId87"/>
    <p:sldId id="334" r:id="rId88"/>
    <p:sldId id="335" r:id="rId89"/>
    <p:sldId id="336" r:id="rId90"/>
    <p:sldId id="337" r:id="rId91"/>
    <p:sldId id="338" r:id="rId92"/>
    <p:sldId id="339" r:id="rId93"/>
    <p:sldId id="340" r:id="rId94"/>
    <p:sldId id="341" r:id="rId95"/>
    <p:sldId id="342" r:id="rId96"/>
    <p:sldId id="343" r:id="rId97"/>
    <p:sldId id="344" r:id="rId98"/>
    <p:sldId id="345" r:id="rId99"/>
    <p:sldId id="348" r:id="rId100"/>
    <p:sldId id="346" r:id="rId101"/>
    <p:sldId id="349" r:id="rId102"/>
    <p:sldId id="350" r:id="rId103"/>
    <p:sldId id="351" r:id="rId104"/>
    <p:sldId id="352" r:id="rId105"/>
    <p:sldId id="353" r:id="rId106"/>
    <p:sldId id="354" r:id="rId107"/>
    <p:sldId id="355" r:id="rId108"/>
    <p:sldId id="356" r:id="rId109"/>
    <p:sldId id="357" r:id="rId110"/>
    <p:sldId id="358" r:id="rId111"/>
    <p:sldId id="360" r:id="rId112"/>
    <p:sldId id="359" r:id="rId113"/>
    <p:sldId id="361" r:id="rId114"/>
    <p:sldId id="362" r:id="rId115"/>
    <p:sldId id="363" r:id="rId116"/>
    <p:sldId id="364" r:id="rId117"/>
    <p:sldId id="365" r:id="rId118"/>
    <p:sldId id="366" r:id="rId119"/>
    <p:sldId id="367" r:id="rId120"/>
    <p:sldId id="368" r:id="rId121"/>
    <p:sldId id="369" r:id="rId122"/>
    <p:sldId id="392" r:id="rId123"/>
    <p:sldId id="393"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94" r:id="rId13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78" d="100"/>
          <a:sy n="78" d="100"/>
        </p:scale>
        <p:origin x="82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4CC9C2-2803-6568-2550-A1E3616290FE}"/>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13B6C58-B6F9-CBF5-01F8-597D3BC05B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CDA44C4-C396-EA0C-F771-7ACC0E2BE9B3}"/>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5" name="Segnaposto piè di pagina 4">
            <a:extLst>
              <a:ext uri="{FF2B5EF4-FFF2-40B4-BE49-F238E27FC236}">
                <a16:creationId xmlns:a16="http://schemas.microsoft.com/office/drawing/2014/main" id="{F1E7C5B6-13D8-9485-B4A1-D336E8EE77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9EBA4AE-CBD7-6E28-0B64-9D15D627DFF1}"/>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628329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FBB7CE-B184-E28A-4FB9-50FD0A566FA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481B8CD-80E9-9ADF-C640-32B16E72B69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D24A936-E321-B7C4-AA43-99789265F3F7}"/>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5" name="Segnaposto piè di pagina 4">
            <a:extLst>
              <a:ext uri="{FF2B5EF4-FFF2-40B4-BE49-F238E27FC236}">
                <a16:creationId xmlns:a16="http://schemas.microsoft.com/office/drawing/2014/main" id="{A5C3E954-07EB-5714-CF83-9A80F4C261C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3409513-D398-163A-4E68-ACA3EE05C859}"/>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3611189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32CDAA4-6940-5B4B-964F-DF32F1A1DD8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93DB567-14DC-1234-C6E9-150ED0FF5EA6}"/>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DFFD5D-104D-8A67-F4AF-0C0C48AAF53F}"/>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5" name="Segnaposto piè di pagina 4">
            <a:extLst>
              <a:ext uri="{FF2B5EF4-FFF2-40B4-BE49-F238E27FC236}">
                <a16:creationId xmlns:a16="http://schemas.microsoft.com/office/drawing/2014/main" id="{C895E6B3-1AF4-1E44-AC8B-EAB4677C9B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3914E5-C6C9-7FB3-D8E4-47F1681978DB}"/>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86616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66F590-6434-1AFE-DF04-2D34CFAD919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E8B0BCC-DC34-9CBA-68A6-1E5F32AAC01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F784874-5B2C-1D1C-34A0-9BF7696C23E3}"/>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5" name="Segnaposto piè di pagina 4">
            <a:extLst>
              <a:ext uri="{FF2B5EF4-FFF2-40B4-BE49-F238E27FC236}">
                <a16:creationId xmlns:a16="http://schemas.microsoft.com/office/drawing/2014/main" id="{7139A0A3-F87C-F4A5-8AC3-6FB4409C86A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C4A8694-0C55-41E5-73DF-3F782720335A}"/>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273567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9A32D6-2002-F4B7-8765-CB4F040A8DD6}"/>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82494D8-7A84-5B6C-80E2-3655A774A6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B1CD74B-E335-2C42-673E-E5CD41B20727}"/>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5" name="Segnaposto piè di pagina 4">
            <a:extLst>
              <a:ext uri="{FF2B5EF4-FFF2-40B4-BE49-F238E27FC236}">
                <a16:creationId xmlns:a16="http://schemas.microsoft.com/office/drawing/2014/main" id="{D0ECC024-18D2-B215-9B29-392148243B8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511F058-027C-C29C-E7EE-C32D5B15714F}"/>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3588970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39522B-8457-017A-B08A-F8E783A8F69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24156F3-AEE8-6DA1-F009-7A4ACE5D8ED4}"/>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B3C8B08-EB4E-98C5-9E62-98956788EF0A}"/>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12F7893-6BEC-2440-6B22-C7B4D9FEE57C}"/>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6" name="Segnaposto piè di pagina 5">
            <a:extLst>
              <a:ext uri="{FF2B5EF4-FFF2-40B4-BE49-F238E27FC236}">
                <a16:creationId xmlns:a16="http://schemas.microsoft.com/office/drawing/2014/main" id="{DCDBCEFC-47FF-FD73-1145-B455B479E064}"/>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7175BE5-5905-A84C-45B0-FF1BED94927D}"/>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3611085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7CA975-26C4-274F-D265-61C28F1D4E7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9609EEDC-D827-98FB-67F0-8354F3A2ED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4BABD7B-5DB4-D721-F9DA-6ABFE10B9DBA}"/>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5C368B5-D900-6E28-36AE-F12CF18727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21B4AF7E-6FF2-6837-3D14-B5624E45DAE2}"/>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7747CCB-6F45-FD11-FBF5-2A5E1DE649AC}"/>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8" name="Segnaposto piè di pagina 7">
            <a:extLst>
              <a:ext uri="{FF2B5EF4-FFF2-40B4-BE49-F238E27FC236}">
                <a16:creationId xmlns:a16="http://schemas.microsoft.com/office/drawing/2014/main" id="{C88C7DCF-7D85-CA9E-8817-40CE14CA022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7386184-E0A0-9269-B7CA-13B147418ACD}"/>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107366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DA4CD1-9E76-6DC6-796F-3AF05E23BB3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09717FA0-CFAD-3AE9-3FF0-6D8766DF7FF3}"/>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4" name="Segnaposto piè di pagina 3">
            <a:extLst>
              <a:ext uri="{FF2B5EF4-FFF2-40B4-BE49-F238E27FC236}">
                <a16:creationId xmlns:a16="http://schemas.microsoft.com/office/drawing/2014/main" id="{932B92CA-149F-7C26-C3AC-AB5A2AE54B9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5B877BA-5B4E-4F67-C845-1A3C6416A9F2}"/>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738577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2DC45724-9AC0-EF85-C04F-868832635D2B}"/>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3" name="Segnaposto piè di pagina 2">
            <a:extLst>
              <a:ext uri="{FF2B5EF4-FFF2-40B4-BE49-F238E27FC236}">
                <a16:creationId xmlns:a16="http://schemas.microsoft.com/office/drawing/2014/main" id="{4D43A609-216E-7F7D-F935-57ADA9A20060}"/>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C48AA2E5-C51F-5239-8ABF-FA5F970F636A}"/>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18382176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B4B2F0-0F06-14D9-EE31-4159002F6C2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767CC14-6B8A-7349-2E1C-9969B615DA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9D34197-0E4F-8C3F-678E-D4B59C21F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DA2CD66-A9DD-FF02-8AD9-4D1BDF5CE1A8}"/>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6" name="Segnaposto piè di pagina 5">
            <a:extLst>
              <a:ext uri="{FF2B5EF4-FFF2-40B4-BE49-F238E27FC236}">
                <a16:creationId xmlns:a16="http://schemas.microsoft.com/office/drawing/2014/main" id="{99F8B482-667E-B0F7-FB04-8D99BBFF45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15BE9AA-361B-A5F4-0773-4A3E1C7BA579}"/>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321772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B7159F-7836-5406-812E-64D43B030A9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B156F23-7802-9C69-B2E6-1A43ECF22B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F8E4799-3ED7-3C98-8B0B-AF1399BB37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FEBF3AB-E07B-E37B-793E-0477A900ED23}"/>
              </a:ext>
            </a:extLst>
          </p:cNvPr>
          <p:cNvSpPr>
            <a:spLocks noGrp="1"/>
          </p:cNvSpPr>
          <p:nvPr>
            <p:ph type="dt" sz="half" idx="10"/>
          </p:nvPr>
        </p:nvSpPr>
        <p:spPr/>
        <p:txBody>
          <a:bodyPr/>
          <a:lstStyle/>
          <a:p>
            <a:fld id="{A9A9CFA5-4033-443B-9B3C-7C0D95564C30}" type="datetimeFigureOut">
              <a:rPr lang="it-IT" smtClean="0"/>
              <a:t>10/04/2024</a:t>
            </a:fld>
            <a:endParaRPr lang="it-IT"/>
          </a:p>
        </p:txBody>
      </p:sp>
      <p:sp>
        <p:nvSpPr>
          <p:cNvPr id="6" name="Segnaposto piè di pagina 5">
            <a:extLst>
              <a:ext uri="{FF2B5EF4-FFF2-40B4-BE49-F238E27FC236}">
                <a16:creationId xmlns:a16="http://schemas.microsoft.com/office/drawing/2014/main" id="{A025F694-7D5A-E18F-907B-5F59A989E610}"/>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70AEA1F2-23FC-09EB-B0BE-4F31CD2FF5E2}"/>
              </a:ext>
            </a:extLst>
          </p:cNvPr>
          <p:cNvSpPr>
            <a:spLocks noGrp="1"/>
          </p:cNvSpPr>
          <p:nvPr>
            <p:ph type="sldNum" sz="quarter" idx="12"/>
          </p:nvPr>
        </p:nvSpPr>
        <p:spPr/>
        <p:txBody>
          <a:bodyPr/>
          <a:lstStyle/>
          <a:p>
            <a:fld id="{55E9E750-9AB0-416D-A54C-A669B6E2B55E}" type="slidenum">
              <a:rPr lang="it-IT" smtClean="0"/>
              <a:t>‹N›</a:t>
            </a:fld>
            <a:endParaRPr lang="it-IT"/>
          </a:p>
        </p:txBody>
      </p:sp>
    </p:spTree>
    <p:extLst>
      <p:ext uri="{BB962C8B-B14F-4D97-AF65-F5344CB8AC3E}">
        <p14:creationId xmlns:p14="http://schemas.microsoft.com/office/powerpoint/2010/main" val="58263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D4B9CC6-3553-9690-0F16-2EEBB7F49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CE0A7E0-75D9-9EDE-D197-C19E864530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465E07F-1CD3-2120-4CA4-5F4004AEB7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9A9CFA5-4033-443B-9B3C-7C0D95564C30}" type="datetimeFigureOut">
              <a:rPr lang="it-IT" smtClean="0"/>
              <a:t>10/04/2024</a:t>
            </a:fld>
            <a:endParaRPr lang="it-IT"/>
          </a:p>
        </p:txBody>
      </p:sp>
      <p:sp>
        <p:nvSpPr>
          <p:cNvPr id="5" name="Segnaposto piè di pagina 4">
            <a:extLst>
              <a:ext uri="{FF2B5EF4-FFF2-40B4-BE49-F238E27FC236}">
                <a16:creationId xmlns:a16="http://schemas.microsoft.com/office/drawing/2014/main" id="{91D19F48-D427-8355-157D-F3EDCAD9A6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E5EE07D5-A912-D456-F671-B783AB7A59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5E9E750-9AB0-416D-A54C-A669B6E2B55E}" type="slidenum">
              <a:rPr lang="it-IT" smtClean="0"/>
              <a:t>‹N›</a:t>
            </a:fld>
            <a:endParaRPr lang="it-IT"/>
          </a:p>
        </p:txBody>
      </p:sp>
    </p:spTree>
    <p:extLst>
      <p:ext uri="{BB962C8B-B14F-4D97-AF65-F5344CB8AC3E}">
        <p14:creationId xmlns:p14="http://schemas.microsoft.com/office/powerpoint/2010/main" val="355952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hyperlink" Target="https://www.facebook.com/watch/?v=1827528940650174" TargetMode="Externa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8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D6EDA7-BA20-1C9E-7156-CBE9C8E3E0D5}"/>
              </a:ext>
            </a:extLst>
          </p:cNvPr>
          <p:cNvSpPr>
            <a:spLocks noGrp="1"/>
          </p:cNvSpPr>
          <p:nvPr>
            <p:ph type="ctrTitle"/>
          </p:nvPr>
        </p:nvSpPr>
        <p:spPr/>
        <p:txBody>
          <a:bodyPr/>
          <a:lstStyle/>
          <a:p>
            <a:r>
              <a:rPr lang="it-IT" dirty="0"/>
              <a:t>Arte contemporanea</a:t>
            </a:r>
          </a:p>
        </p:txBody>
      </p:sp>
      <p:sp>
        <p:nvSpPr>
          <p:cNvPr id="3" name="Sottotitolo 2">
            <a:extLst>
              <a:ext uri="{FF2B5EF4-FFF2-40B4-BE49-F238E27FC236}">
                <a16:creationId xmlns:a16="http://schemas.microsoft.com/office/drawing/2014/main" id="{72E41725-285D-4EA8-1A6F-487D0716CF88}"/>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596055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22E032-97E0-6324-49D5-AFD8C237D797}"/>
              </a:ext>
            </a:extLst>
          </p:cNvPr>
          <p:cNvSpPr txBox="1"/>
          <p:nvPr/>
        </p:nvSpPr>
        <p:spPr>
          <a:xfrm>
            <a:off x="2954593" y="2092891"/>
            <a:ext cx="6282813"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Paul Klee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(1879-1940)</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6890538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Neues Wiener Aktionismus-Museum: Ohne Selfie-Stick, aber mit Rasierklinge">
            <a:extLst>
              <a:ext uri="{FF2B5EF4-FFF2-40B4-BE49-F238E27FC236}">
                <a16:creationId xmlns:a16="http://schemas.microsoft.com/office/drawing/2014/main" id="{294E89D9-A67D-6138-90D7-15EB5CD87B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584" y="760343"/>
            <a:ext cx="9474884" cy="533731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45A2129-FC1F-6DCC-D17B-D7F7A878205D}"/>
              </a:ext>
            </a:extLst>
          </p:cNvPr>
          <p:cNvSpPr txBox="1"/>
          <p:nvPr/>
        </p:nvSpPr>
        <p:spPr>
          <a:xfrm>
            <a:off x="4231585" y="6265830"/>
            <a:ext cx="609765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4 </a:t>
            </a:r>
            <a:r>
              <a:rPr lang="it-IT" sz="1800" u="sng" dirty="0" err="1">
                <a:effectLst/>
                <a:latin typeface="Times New Roman" panose="02020603050405020304" pitchFamily="18" charset="0"/>
                <a:ea typeface="Aptos" panose="020B0004020202020204" pitchFamily="34" charset="0"/>
              </a:rPr>
              <a:t>Aktion</a:t>
            </a:r>
            <a:r>
              <a:rPr lang="it-IT" sz="1800" u="sng" dirty="0">
                <a:effectLst/>
                <a:latin typeface="Times New Roman" panose="02020603050405020304" pitchFamily="18" charset="0"/>
                <a:ea typeface="Aptos" panose="020B0004020202020204" pitchFamily="34" charset="0"/>
              </a:rPr>
              <a:t>, 1963</a:t>
            </a:r>
            <a:endParaRPr lang="it-IT" dirty="0"/>
          </a:p>
        </p:txBody>
      </p:sp>
    </p:spTree>
    <p:extLst>
      <p:ext uri="{BB962C8B-B14F-4D97-AF65-F5344CB8AC3E}">
        <p14:creationId xmlns:p14="http://schemas.microsoft.com/office/powerpoint/2010/main" val="9426599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2345D06-B0F2-EA77-24B6-AAC09D5A4D97}"/>
              </a:ext>
            </a:extLst>
          </p:cNvPr>
          <p:cNvSpPr txBox="1"/>
          <p:nvPr/>
        </p:nvSpPr>
        <p:spPr>
          <a:xfrm>
            <a:off x="3047172" y="2739363"/>
            <a:ext cx="6097656"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Gina Pane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(1939-90)</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685542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ina Pane  Azione Sentimentale">
            <a:extLst>
              <a:ext uri="{FF2B5EF4-FFF2-40B4-BE49-F238E27FC236}">
                <a16:creationId xmlns:a16="http://schemas.microsoft.com/office/drawing/2014/main" id="{6579D05C-2EC7-90D8-EB94-EAA8238FE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984" y="1325167"/>
            <a:ext cx="2790411" cy="352348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36D4C9A-F1F0-AE66-7B5A-282136F77967}"/>
              </a:ext>
            </a:extLst>
          </p:cNvPr>
          <p:cNvSpPr txBox="1"/>
          <p:nvPr/>
        </p:nvSpPr>
        <p:spPr>
          <a:xfrm>
            <a:off x="4549637" y="6226073"/>
            <a:ext cx="6097656" cy="369332"/>
          </a:xfrm>
          <a:prstGeom prst="rect">
            <a:avLst/>
          </a:prstGeom>
          <a:noFill/>
        </p:spPr>
        <p:txBody>
          <a:bodyPr wrap="square">
            <a:spAutoFit/>
          </a:bodyPr>
          <a:lstStyle/>
          <a:p>
            <a:r>
              <a:rPr lang="it-IT" sz="1800" b="1" u="sng" dirty="0">
                <a:effectLst/>
                <a:latin typeface="Times New Roman" panose="02020603050405020304" pitchFamily="18" charset="0"/>
                <a:ea typeface="Aptos" panose="020B0004020202020204" pitchFamily="34" charset="0"/>
              </a:rPr>
              <a:t>Azione sentimentale, 1973</a:t>
            </a:r>
            <a:endParaRPr lang="it-IT" dirty="0"/>
          </a:p>
        </p:txBody>
      </p:sp>
      <p:sp>
        <p:nvSpPr>
          <p:cNvPr id="4" name="CasellaDiTesto 3">
            <a:extLst>
              <a:ext uri="{FF2B5EF4-FFF2-40B4-BE49-F238E27FC236}">
                <a16:creationId xmlns:a16="http://schemas.microsoft.com/office/drawing/2014/main" id="{972F2DEF-91A0-4043-2532-6BAF41264968}"/>
              </a:ext>
            </a:extLst>
          </p:cNvPr>
          <p:cNvSpPr txBox="1"/>
          <p:nvPr/>
        </p:nvSpPr>
        <p:spPr>
          <a:xfrm>
            <a:off x="438189" y="3105834"/>
            <a:ext cx="3524211" cy="923330"/>
          </a:xfrm>
          <a:prstGeom prst="rect">
            <a:avLst/>
          </a:prstGeom>
          <a:noFill/>
        </p:spPr>
        <p:txBody>
          <a:bodyPr wrap="square">
            <a:spAutoFit/>
          </a:bodyPr>
          <a:lstStyle/>
          <a:p>
            <a:pPr algn="ctr"/>
            <a:r>
              <a:rPr lang="it-IT" sz="1800" dirty="0">
                <a:effectLst/>
                <a:latin typeface="Times New Roman" panose="02020603050405020304" pitchFamily="18" charset="0"/>
                <a:ea typeface="Aptos" panose="020B0004020202020204" pitchFamily="34" charset="0"/>
              </a:rPr>
              <a:t>Se apro il mio corpo affinché voi possiate vedere il mio sangue, è per amore vostro</a:t>
            </a:r>
            <a:endParaRPr lang="it-IT" dirty="0"/>
          </a:p>
        </p:txBody>
      </p:sp>
    </p:spTree>
    <p:extLst>
      <p:ext uri="{BB962C8B-B14F-4D97-AF65-F5344CB8AC3E}">
        <p14:creationId xmlns:p14="http://schemas.microsoft.com/office/powerpoint/2010/main" val="5002200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F6605EE-53BA-9904-A861-10A18B4C1F3A}"/>
              </a:ext>
            </a:extLst>
          </p:cNvPr>
          <p:cNvSpPr txBox="1"/>
          <p:nvPr/>
        </p:nvSpPr>
        <p:spPr>
          <a:xfrm>
            <a:off x="3047172" y="2336240"/>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Vito Acconci (1940-)</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652584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17343860-0673-AC65-E707-778AF0F51C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4013" y="1319212"/>
            <a:ext cx="2819400" cy="4219575"/>
          </a:xfrm>
          <a:prstGeom prst="rect">
            <a:avLst/>
          </a:prstGeom>
          <a:noFill/>
          <a:extLst>
            <a:ext uri="{909E8E84-426E-40DD-AFC4-6F175D3DCCD1}">
              <a14:hiddenFill xmlns:a14="http://schemas.microsoft.com/office/drawing/2010/main">
                <a:solidFill>
                  <a:srgbClr val="FFFFFF"/>
                </a:solidFill>
              </a14:hiddenFill>
            </a:ext>
          </a:extLst>
        </p:spPr>
      </p:pic>
      <p:pic>
        <p:nvPicPr>
          <p:cNvPr id="60420" name="Picture 4">
            <a:extLst>
              <a:ext uri="{FF2B5EF4-FFF2-40B4-BE49-F238E27FC236}">
                <a16:creationId xmlns:a16="http://schemas.microsoft.com/office/drawing/2014/main" id="{8F789937-65DD-63F4-48D8-963DAADED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707" y="1404108"/>
            <a:ext cx="2717795" cy="404978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02B545C-6FB0-8ED0-69B5-EBA58352EA87}"/>
              </a:ext>
            </a:extLst>
          </p:cNvPr>
          <p:cNvSpPr txBox="1"/>
          <p:nvPr/>
        </p:nvSpPr>
        <p:spPr>
          <a:xfrm>
            <a:off x="4493342" y="5960495"/>
            <a:ext cx="6096000"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Trademarks, 1970</a:t>
            </a:r>
            <a:endParaRPr lang="it-IT" dirty="0"/>
          </a:p>
        </p:txBody>
      </p:sp>
    </p:spTree>
    <p:extLst>
      <p:ext uri="{BB962C8B-B14F-4D97-AF65-F5344CB8AC3E}">
        <p14:creationId xmlns:p14="http://schemas.microsoft.com/office/powerpoint/2010/main" val="3852819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2E3D87F-A255-C44E-AB0A-23B868A1C256}"/>
              </a:ext>
            </a:extLst>
          </p:cNvPr>
          <p:cNvSpPr txBox="1"/>
          <p:nvPr/>
        </p:nvSpPr>
        <p:spPr>
          <a:xfrm>
            <a:off x="3048827" y="3240808"/>
            <a:ext cx="6724437"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Marina Abramovic (1946-)</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557717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2841498-0305-69DF-8D96-6E6E9EF3E0A0}"/>
              </a:ext>
            </a:extLst>
          </p:cNvPr>
          <p:cNvSpPr txBox="1"/>
          <p:nvPr/>
        </p:nvSpPr>
        <p:spPr>
          <a:xfrm>
            <a:off x="5195680" y="6385099"/>
            <a:ext cx="2218912" cy="369332"/>
          </a:xfrm>
          <a:prstGeom prst="rect">
            <a:avLst/>
          </a:prstGeom>
          <a:noFill/>
        </p:spPr>
        <p:txBody>
          <a:bodyPr wrap="square">
            <a:spAutoFit/>
          </a:bodyPr>
          <a:lstStyle/>
          <a:p>
            <a:r>
              <a:rPr lang="it-IT" sz="1800" u="sng" dirty="0" err="1">
                <a:effectLst/>
                <a:latin typeface="Times New Roman" panose="02020603050405020304" pitchFamily="18" charset="0"/>
                <a:ea typeface="Aptos" panose="020B0004020202020204" pitchFamily="34" charset="0"/>
              </a:rPr>
              <a:t>Imponderabilia</a:t>
            </a:r>
            <a:r>
              <a:rPr lang="it-IT" sz="1800" u="sng" dirty="0">
                <a:effectLst/>
                <a:latin typeface="Times New Roman" panose="02020603050405020304" pitchFamily="18" charset="0"/>
                <a:ea typeface="Aptos" panose="020B0004020202020204" pitchFamily="34" charset="0"/>
              </a:rPr>
              <a:t>, 1977</a:t>
            </a:r>
            <a:endParaRPr lang="it-IT" dirty="0"/>
          </a:p>
        </p:txBody>
      </p:sp>
      <p:pic>
        <p:nvPicPr>
          <p:cNvPr id="61442" name="Picture 2" descr="Uno dei momenti di Imponderabilia, la performance di Marina Abramovic e Ulay&#10;">
            <a:extLst>
              <a:ext uri="{FF2B5EF4-FFF2-40B4-BE49-F238E27FC236}">
                <a16:creationId xmlns:a16="http://schemas.microsoft.com/office/drawing/2014/main" id="{8A99CAAB-BE90-9A6B-4A70-B7A1B566C7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452" y="254387"/>
            <a:ext cx="9455772" cy="613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7516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B221E779-81A4-8513-F6C3-D0A89A2AD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792" y="536713"/>
            <a:ext cx="9906000" cy="55721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2C03A23-CD6F-F1BE-F973-E381A2264EE0}"/>
              </a:ext>
            </a:extLst>
          </p:cNvPr>
          <p:cNvSpPr txBox="1"/>
          <p:nvPr/>
        </p:nvSpPr>
        <p:spPr>
          <a:xfrm>
            <a:off x="3615359" y="6321287"/>
            <a:ext cx="6097656" cy="369332"/>
          </a:xfrm>
          <a:prstGeom prst="rect">
            <a:avLst/>
          </a:prstGeom>
          <a:noFill/>
        </p:spPr>
        <p:txBody>
          <a:bodyPr wrap="square">
            <a:spAutoFit/>
          </a:bodyPr>
          <a:lstStyle/>
          <a:p>
            <a:r>
              <a:rPr lang="it-IT" sz="1800" u="sng" dirty="0" err="1">
                <a:effectLst/>
                <a:latin typeface="Times New Roman" panose="02020603050405020304" pitchFamily="18" charset="0"/>
                <a:ea typeface="Aptos" panose="020B0004020202020204" pitchFamily="34" charset="0"/>
              </a:rPr>
              <a:t>Rythm</a:t>
            </a:r>
            <a:r>
              <a:rPr lang="it-IT" sz="1800" u="sng" dirty="0">
                <a:effectLst/>
                <a:latin typeface="Times New Roman" panose="02020603050405020304" pitchFamily="18" charset="0"/>
                <a:ea typeface="Aptos" panose="020B0004020202020204" pitchFamily="34" charset="0"/>
              </a:rPr>
              <a:t> 0, 1974</a:t>
            </a:r>
            <a:endParaRPr lang="it-IT" dirty="0"/>
          </a:p>
        </p:txBody>
      </p:sp>
    </p:spTree>
    <p:extLst>
      <p:ext uri="{BB962C8B-B14F-4D97-AF65-F5344CB8AC3E}">
        <p14:creationId xmlns:p14="http://schemas.microsoft.com/office/powerpoint/2010/main" val="25875952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1E9DA722-4720-1D94-1ECB-09E2E57D70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542" y="2094506"/>
            <a:ext cx="10647502" cy="342051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BB14250A-062C-9F47-CA42-60DE75F3E242}"/>
              </a:ext>
            </a:extLst>
          </p:cNvPr>
          <p:cNvSpPr txBox="1"/>
          <p:nvPr/>
        </p:nvSpPr>
        <p:spPr>
          <a:xfrm>
            <a:off x="613740" y="5657671"/>
            <a:ext cx="10647501" cy="646331"/>
          </a:xfrm>
          <a:prstGeom prst="rect">
            <a:avLst/>
          </a:prstGeom>
          <a:noFill/>
        </p:spPr>
        <p:txBody>
          <a:bodyPr wrap="square">
            <a:spAutoFit/>
          </a:bodyPr>
          <a:lstStyle/>
          <a:p>
            <a:r>
              <a:rPr lang="it-IT" b="0" i="0" dirty="0">
                <a:solidFill>
                  <a:srgbClr val="4F3939"/>
                </a:solidFill>
                <a:effectLst/>
                <a:latin typeface="pt serif" panose="020A0603040505020204" pitchFamily="18" charset="0"/>
              </a:rPr>
              <a:t>Ci sono 72 elementi sul tavolo e si possono usare liberamente su di me. Premessa: io sono un oggetto. Durante questo periodo, mi prendo la piena responsabilità di ciò che accade</a:t>
            </a:r>
            <a:endParaRPr lang="it-IT" dirty="0"/>
          </a:p>
        </p:txBody>
      </p:sp>
    </p:spTree>
    <p:extLst>
      <p:ext uri="{BB962C8B-B14F-4D97-AF65-F5344CB8AC3E}">
        <p14:creationId xmlns:p14="http://schemas.microsoft.com/office/powerpoint/2010/main" val="37193716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49C23159-4CB9-264A-7C4B-8F5A82413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830" y="382967"/>
            <a:ext cx="10830339" cy="6092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830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22F7BFA-E205-70ED-F531-717700028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7751" y="0"/>
            <a:ext cx="65357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A5D9FBF2-7B65-D8CE-0095-F0154E8A9C52}"/>
              </a:ext>
            </a:extLst>
          </p:cNvPr>
          <p:cNvSpPr txBox="1"/>
          <p:nvPr/>
        </p:nvSpPr>
        <p:spPr>
          <a:xfrm>
            <a:off x="3258111" y="6211669"/>
            <a:ext cx="2489408" cy="646331"/>
          </a:xfrm>
          <a:prstGeom prst="rect">
            <a:avLst/>
          </a:prstGeom>
          <a:noFill/>
        </p:spPr>
        <p:txBody>
          <a:bodyPr wrap="square" rtlCol="0">
            <a:spAutoFit/>
          </a:bodyPr>
          <a:lstStyle/>
          <a:p>
            <a:r>
              <a:rPr lang="it-IT" dirty="0"/>
              <a:t>Cupole rosse e bianche, 1914</a:t>
            </a:r>
          </a:p>
        </p:txBody>
      </p:sp>
      <p:sp>
        <p:nvSpPr>
          <p:cNvPr id="4" name="CasellaDiTesto 3">
            <a:extLst>
              <a:ext uri="{FF2B5EF4-FFF2-40B4-BE49-F238E27FC236}">
                <a16:creationId xmlns:a16="http://schemas.microsoft.com/office/drawing/2014/main" id="{34CE58C9-B73E-1B2C-ACCF-05B05243A166}"/>
              </a:ext>
            </a:extLst>
          </p:cNvPr>
          <p:cNvSpPr txBox="1"/>
          <p:nvPr/>
        </p:nvSpPr>
        <p:spPr>
          <a:xfrm>
            <a:off x="508512" y="2575344"/>
            <a:ext cx="3762121" cy="1477328"/>
          </a:xfrm>
          <a:prstGeom prst="rect">
            <a:avLst/>
          </a:prstGeom>
          <a:noFill/>
        </p:spPr>
        <p:txBody>
          <a:bodyPr wrap="square">
            <a:spAutoFit/>
          </a:bodyPr>
          <a:lstStyle/>
          <a:p>
            <a:r>
              <a:rPr lang="it-IT" sz="1800" dirty="0">
                <a:effectLst/>
                <a:latin typeface="Times New Roman" panose="02020603050405020304" pitchFamily="18" charset="0"/>
                <a:ea typeface="Aptos" panose="020B0004020202020204" pitchFamily="34" charset="0"/>
              </a:rPr>
              <a:t>Il colore mi possiede. Non ho bisogno di tentare di afferralo. Mi possiede per sempre, lo sento. Questo è il senso dell’ora felice: io e il colore siamo tutt’uno. Sono pittore!</a:t>
            </a:r>
            <a:endParaRPr lang="it-IT" dirty="0"/>
          </a:p>
        </p:txBody>
      </p:sp>
    </p:spTree>
    <p:extLst>
      <p:ext uri="{BB962C8B-B14F-4D97-AF65-F5344CB8AC3E}">
        <p14:creationId xmlns:p14="http://schemas.microsoft.com/office/powerpoint/2010/main" val="34873577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a:extLst>
              <a:ext uri="{FF2B5EF4-FFF2-40B4-BE49-F238E27FC236}">
                <a16:creationId xmlns:a16="http://schemas.microsoft.com/office/drawing/2014/main" id="{F5B8A012-D33B-24FA-4DC4-3BA482F7D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9044" y="362157"/>
            <a:ext cx="8281160" cy="593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612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170678-D5B2-0DFF-F86D-AC8791625AEF}"/>
              </a:ext>
            </a:extLst>
          </p:cNvPr>
          <p:cNvSpPr>
            <a:spLocks noGrp="1"/>
          </p:cNvSpPr>
          <p:nvPr>
            <p:ph type="ctrTitle"/>
          </p:nvPr>
        </p:nvSpPr>
        <p:spPr/>
        <p:txBody>
          <a:bodyPr/>
          <a:lstStyle/>
          <a:p>
            <a:r>
              <a:rPr lang="it-IT" dirty="0">
                <a:solidFill>
                  <a:srgbClr val="FF0000"/>
                </a:solidFill>
              </a:rPr>
              <a:t>Disclaimer</a:t>
            </a:r>
            <a:br>
              <a:rPr lang="it-IT" dirty="0"/>
            </a:br>
            <a:r>
              <a:rPr lang="it-IT" dirty="0"/>
              <a:t>Presenza ossa e sangue</a:t>
            </a:r>
          </a:p>
        </p:txBody>
      </p:sp>
      <p:sp>
        <p:nvSpPr>
          <p:cNvPr id="3" name="Sottotitolo 2">
            <a:extLst>
              <a:ext uri="{FF2B5EF4-FFF2-40B4-BE49-F238E27FC236}">
                <a16:creationId xmlns:a16="http://schemas.microsoft.com/office/drawing/2014/main" id="{64C99539-28C3-7F10-FF4F-3E3E7A5EF107}"/>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5966755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a:extLst>
              <a:ext uri="{FF2B5EF4-FFF2-40B4-BE49-F238E27FC236}">
                <a16:creationId xmlns:a16="http://schemas.microsoft.com/office/drawing/2014/main" id="{FB794703-5820-8BFD-9DF4-E218669F4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347456"/>
            <a:ext cx="11010900" cy="592455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DA7542F-527C-4AD3-25DE-AE2B0306BCEB}"/>
              </a:ext>
            </a:extLst>
          </p:cNvPr>
          <p:cNvSpPr txBox="1"/>
          <p:nvPr/>
        </p:nvSpPr>
        <p:spPr>
          <a:xfrm>
            <a:off x="3794263" y="6325878"/>
            <a:ext cx="6097656" cy="369332"/>
          </a:xfrm>
          <a:prstGeom prst="rect">
            <a:avLst/>
          </a:prstGeom>
          <a:noFill/>
        </p:spPr>
        <p:txBody>
          <a:bodyPr wrap="square">
            <a:spAutoFit/>
          </a:bodyPr>
          <a:lstStyle/>
          <a:p>
            <a:r>
              <a:rPr lang="it-IT" sz="1800" b="1" u="sng" dirty="0" err="1">
                <a:effectLst/>
                <a:latin typeface="Times New Roman" panose="02020603050405020304" pitchFamily="18" charset="0"/>
                <a:ea typeface="Aptos" panose="020B0004020202020204" pitchFamily="34" charset="0"/>
              </a:rPr>
              <a:t>Balkan</a:t>
            </a:r>
            <a:r>
              <a:rPr lang="it-IT" sz="1800" b="1" u="sng" dirty="0">
                <a:effectLst/>
                <a:latin typeface="Times New Roman" panose="02020603050405020304" pitchFamily="18" charset="0"/>
                <a:ea typeface="Aptos" panose="020B0004020202020204" pitchFamily="34" charset="0"/>
              </a:rPr>
              <a:t> </a:t>
            </a:r>
            <a:r>
              <a:rPr lang="it-IT" sz="1800" b="1" u="sng" dirty="0" err="1">
                <a:effectLst/>
                <a:latin typeface="Times New Roman" panose="02020603050405020304" pitchFamily="18" charset="0"/>
                <a:ea typeface="Aptos" panose="020B0004020202020204" pitchFamily="34" charset="0"/>
              </a:rPr>
              <a:t>Baroque</a:t>
            </a:r>
            <a:r>
              <a:rPr lang="it-IT" sz="1800" b="1" u="sng" dirty="0">
                <a:effectLst/>
                <a:latin typeface="Times New Roman" panose="02020603050405020304" pitchFamily="18" charset="0"/>
                <a:ea typeface="Aptos" panose="020B0004020202020204" pitchFamily="34" charset="0"/>
              </a:rPr>
              <a:t>, 1997</a:t>
            </a:r>
            <a:endParaRPr lang="it-IT" dirty="0"/>
          </a:p>
        </p:txBody>
      </p:sp>
    </p:spTree>
    <p:extLst>
      <p:ext uri="{BB962C8B-B14F-4D97-AF65-F5344CB8AC3E}">
        <p14:creationId xmlns:p14="http://schemas.microsoft.com/office/powerpoint/2010/main" val="41455000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DFDB4F2-FD1D-6D96-5EFD-0516ECA66A27}"/>
              </a:ext>
            </a:extLst>
          </p:cNvPr>
          <p:cNvSpPr>
            <a:spLocks noGrp="1"/>
          </p:cNvSpPr>
          <p:nvPr>
            <p:ph type="ctrTitle"/>
          </p:nvPr>
        </p:nvSpPr>
        <p:spPr/>
        <p:txBody>
          <a:bodyPr/>
          <a:lstStyle/>
          <a:p>
            <a:r>
              <a:rPr lang="it-IT" dirty="0"/>
              <a:t>LAND ART</a:t>
            </a:r>
          </a:p>
        </p:txBody>
      </p:sp>
      <p:sp>
        <p:nvSpPr>
          <p:cNvPr id="3" name="Sottotitolo 2">
            <a:extLst>
              <a:ext uri="{FF2B5EF4-FFF2-40B4-BE49-F238E27FC236}">
                <a16:creationId xmlns:a16="http://schemas.microsoft.com/office/drawing/2014/main" id="{6F30BCCA-7634-87D0-9328-3D3F3F8E53F8}"/>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386733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CE23090-4E74-2B55-ED15-F702D9EB6BB8}"/>
              </a:ext>
            </a:extLst>
          </p:cNvPr>
          <p:cNvSpPr txBox="1"/>
          <p:nvPr/>
        </p:nvSpPr>
        <p:spPr>
          <a:xfrm>
            <a:off x="2303393" y="6404977"/>
            <a:ext cx="6097656" cy="369332"/>
          </a:xfrm>
          <a:prstGeom prst="rect">
            <a:avLst/>
          </a:prstGeom>
          <a:noFill/>
        </p:spPr>
        <p:txBody>
          <a:bodyPr wrap="square">
            <a:spAutoFit/>
          </a:bodyPr>
          <a:lstStyle/>
          <a:p>
            <a:r>
              <a:rPr lang="it-IT" sz="1800" b="1" u="sng" dirty="0">
                <a:effectLst/>
                <a:latin typeface="Times New Roman" panose="02020603050405020304" pitchFamily="18" charset="0"/>
                <a:ea typeface="Aptos" panose="020B0004020202020204" pitchFamily="34" charset="0"/>
              </a:rPr>
              <a:t>Robert Smithson, </a:t>
            </a:r>
            <a:r>
              <a:rPr lang="it-IT" sz="1800" b="1" u="sng" dirty="0" err="1">
                <a:effectLst/>
                <a:latin typeface="Times New Roman" panose="02020603050405020304" pitchFamily="18" charset="0"/>
                <a:ea typeface="Aptos" panose="020B0004020202020204" pitchFamily="34" charset="0"/>
              </a:rPr>
              <a:t>Spiral</a:t>
            </a:r>
            <a:r>
              <a:rPr lang="it-IT" sz="1800" b="1" u="sng" dirty="0">
                <a:effectLst/>
                <a:latin typeface="Times New Roman" panose="02020603050405020304" pitchFamily="18" charset="0"/>
                <a:ea typeface="Aptos" panose="020B0004020202020204" pitchFamily="34" charset="0"/>
              </a:rPr>
              <a:t> </a:t>
            </a:r>
            <a:r>
              <a:rPr lang="it-IT" sz="1800" b="1" u="sng" dirty="0" err="1">
                <a:effectLst/>
                <a:latin typeface="Times New Roman" panose="02020603050405020304" pitchFamily="18" charset="0"/>
                <a:ea typeface="Aptos" panose="020B0004020202020204" pitchFamily="34" charset="0"/>
              </a:rPr>
              <a:t>Jetty</a:t>
            </a:r>
            <a:r>
              <a:rPr lang="it-IT" sz="1800" b="1" u="sng" dirty="0">
                <a:effectLst/>
                <a:latin typeface="Times New Roman" panose="02020603050405020304" pitchFamily="18" charset="0"/>
                <a:ea typeface="Aptos" panose="020B0004020202020204" pitchFamily="34" charset="0"/>
              </a:rPr>
              <a:t> – Molo a spirale, 1970</a:t>
            </a:r>
            <a:endParaRPr lang="it-IT" dirty="0"/>
          </a:p>
        </p:txBody>
      </p:sp>
      <p:pic>
        <p:nvPicPr>
          <p:cNvPr id="67586" name="Picture 2">
            <a:extLst>
              <a:ext uri="{FF2B5EF4-FFF2-40B4-BE49-F238E27FC236}">
                <a16:creationId xmlns:a16="http://schemas.microsoft.com/office/drawing/2014/main" id="{E17A8F93-25B4-1895-402C-46BA42B860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63" y="234398"/>
            <a:ext cx="5612324" cy="3755857"/>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a:extLst>
              <a:ext uri="{FF2B5EF4-FFF2-40B4-BE49-F238E27FC236}">
                <a16:creationId xmlns:a16="http://schemas.microsoft.com/office/drawing/2014/main" id="{E988F4F4-10A9-6CAE-0C49-5EB54DE54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7887" y="2559588"/>
            <a:ext cx="6097656" cy="342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97800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26787BD-7D80-8E6C-5605-2973F1A1BDB0}"/>
              </a:ext>
            </a:extLst>
          </p:cNvPr>
          <p:cNvSpPr txBox="1"/>
          <p:nvPr/>
        </p:nvSpPr>
        <p:spPr>
          <a:xfrm>
            <a:off x="3118402" y="6375160"/>
            <a:ext cx="6097656" cy="369332"/>
          </a:xfrm>
          <a:prstGeom prst="rect">
            <a:avLst/>
          </a:prstGeom>
          <a:noFill/>
        </p:spPr>
        <p:txBody>
          <a:bodyPr wrap="square">
            <a:spAutoFit/>
          </a:bodyPr>
          <a:lstStyle/>
          <a:p>
            <a:r>
              <a:rPr lang="it-IT" sz="1800" b="1" u="sng" dirty="0">
                <a:effectLst/>
                <a:latin typeface="Times New Roman" panose="02020603050405020304" pitchFamily="18" charset="0"/>
                <a:ea typeface="Aptos" panose="020B0004020202020204" pitchFamily="34" charset="0"/>
              </a:rPr>
              <a:t>Walter de Maria, The Lightning Field, 1971-77</a:t>
            </a:r>
            <a:endParaRPr lang="it-IT" b="1" u="sng" dirty="0"/>
          </a:p>
        </p:txBody>
      </p:sp>
      <p:pic>
        <p:nvPicPr>
          <p:cNvPr id="5" name="Immagine 4">
            <a:extLst>
              <a:ext uri="{FF2B5EF4-FFF2-40B4-BE49-F238E27FC236}">
                <a16:creationId xmlns:a16="http://schemas.microsoft.com/office/drawing/2014/main" id="{4856E29A-B903-10CC-D2BB-2F4D2E2399CD}"/>
              </a:ext>
            </a:extLst>
          </p:cNvPr>
          <p:cNvPicPr>
            <a:picLocks noChangeAspect="1"/>
          </p:cNvPicPr>
          <p:nvPr/>
        </p:nvPicPr>
        <p:blipFill>
          <a:blip r:embed="rId2"/>
          <a:stretch>
            <a:fillRect/>
          </a:stretch>
        </p:blipFill>
        <p:spPr>
          <a:xfrm>
            <a:off x="1875161" y="354838"/>
            <a:ext cx="8123624" cy="6020322"/>
          </a:xfrm>
          <a:prstGeom prst="rect">
            <a:avLst/>
          </a:prstGeom>
        </p:spPr>
      </p:pic>
    </p:spTree>
    <p:extLst>
      <p:ext uri="{BB962C8B-B14F-4D97-AF65-F5344CB8AC3E}">
        <p14:creationId xmlns:p14="http://schemas.microsoft.com/office/powerpoint/2010/main" val="1031750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411700E-55E5-E5FC-3907-05D89C3E489F}"/>
              </a:ext>
            </a:extLst>
          </p:cNvPr>
          <p:cNvSpPr txBox="1"/>
          <p:nvPr/>
        </p:nvSpPr>
        <p:spPr>
          <a:xfrm>
            <a:off x="2606377" y="1813718"/>
            <a:ext cx="6097656" cy="3333157"/>
          </a:xfrm>
          <a:prstGeom prst="rect">
            <a:avLst/>
          </a:prstGeom>
          <a:noFill/>
        </p:spPr>
        <p:txBody>
          <a:bodyPr wrap="square">
            <a:spAutoFit/>
          </a:bodyPr>
          <a:lstStyle/>
          <a:p>
            <a:pPr algn="ctr">
              <a:lnSpc>
                <a:spcPct val="107000"/>
              </a:lnSpc>
              <a:spcAft>
                <a:spcPts val="800"/>
              </a:spcAft>
            </a:pPr>
            <a:r>
              <a:rPr lang="it-IT" sz="4500" b="1" u="sng" kern="100" dirty="0">
                <a:effectLst/>
                <a:latin typeface="Times New Roman" panose="02020603050405020304" pitchFamily="18" charset="0"/>
                <a:ea typeface="Aptos" panose="020B0004020202020204" pitchFamily="34" charset="0"/>
                <a:cs typeface="Times New Roman" panose="02020603050405020304" pitchFamily="18" charset="0"/>
              </a:rPr>
              <a:t>Christo </a:t>
            </a:r>
            <a:r>
              <a:rPr lang="it-IT" sz="4500" b="1" u="sng" kern="100" dirty="0" err="1">
                <a:effectLst/>
                <a:latin typeface="Times New Roman" panose="02020603050405020304" pitchFamily="18" charset="0"/>
                <a:ea typeface="Aptos" panose="020B0004020202020204" pitchFamily="34" charset="0"/>
                <a:cs typeface="Times New Roman" panose="02020603050405020304" pitchFamily="18" charset="0"/>
              </a:rPr>
              <a:t>Javachev</a:t>
            </a:r>
            <a:r>
              <a:rPr lang="it-IT" sz="4500" b="1" u="sng" kern="100" dirty="0">
                <a:effectLst/>
                <a:latin typeface="Times New Roman" panose="02020603050405020304" pitchFamily="18" charset="0"/>
                <a:ea typeface="Aptos" panose="020B0004020202020204" pitchFamily="34" charset="0"/>
                <a:cs typeface="Times New Roman" panose="02020603050405020304" pitchFamily="18" charset="0"/>
              </a:rPr>
              <a:t> </a:t>
            </a:r>
          </a:p>
          <a:p>
            <a:pPr algn="ctr">
              <a:lnSpc>
                <a:spcPct val="107000"/>
              </a:lnSpc>
              <a:spcAft>
                <a:spcPts val="800"/>
              </a:spcAft>
            </a:pPr>
            <a:r>
              <a:rPr lang="it-IT" sz="4500" b="1" u="sng" kern="100" dirty="0">
                <a:effectLst/>
                <a:latin typeface="Times New Roman" panose="02020603050405020304" pitchFamily="18" charset="0"/>
                <a:ea typeface="Aptos" panose="020B0004020202020204" pitchFamily="34" charset="0"/>
                <a:cs typeface="Times New Roman" panose="02020603050405020304" pitchFamily="18" charset="0"/>
              </a:rPr>
              <a:t>(1935-) </a:t>
            </a:r>
          </a:p>
          <a:p>
            <a:pPr algn="ctr">
              <a:lnSpc>
                <a:spcPct val="107000"/>
              </a:lnSpc>
              <a:spcAft>
                <a:spcPts val="800"/>
              </a:spcAft>
            </a:pPr>
            <a:r>
              <a:rPr lang="it-IT" sz="4500" b="1" u="sng" kern="100" dirty="0">
                <a:effectLst/>
                <a:latin typeface="Times New Roman" panose="02020603050405020304" pitchFamily="18" charset="0"/>
                <a:ea typeface="Aptos" panose="020B0004020202020204" pitchFamily="34" charset="0"/>
                <a:cs typeface="Times New Roman" panose="02020603050405020304" pitchFamily="18" charset="0"/>
              </a:rPr>
              <a:t>e Jeanne Claude </a:t>
            </a:r>
          </a:p>
          <a:p>
            <a:pPr algn="ctr">
              <a:lnSpc>
                <a:spcPct val="107000"/>
              </a:lnSpc>
              <a:spcAft>
                <a:spcPts val="800"/>
              </a:spcAft>
            </a:pPr>
            <a:r>
              <a:rPr lang="it-IT" sz="4500" b="1" u="sng" kern="100" dirty="0">
                <a:effectLst/>
                <a:latin typeface="Times New Roman" panose="02020603050405020304" pitchFamily="18" charset="0"/>
                <a:ea typeface="Aptos" panose="020B0004020202020204" pitchFamily="34" charset="0"/>
                <a:cs typeface="Times New Roman" panose="02020603050405020304" pitchFamily="18" charset="0"/>
              </a:rPr>
              <a:t>(1935-2009)</a:t>
            </a:r>
            <a:endParaRPr lang="it-IT" sz="45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0695616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r/bizarrebuildings - 'Wrapped Reichstag' by Christo and Jean-Claude, Berlin, 1995. Link with details in comments.">
            <a:extLst>
              <a:ext uri="{FF2B5EF4-FFF2-40B4-BE49-F238E27FC236}">
                <a16:creationId xmlns:a16="http://schemas.microsoft.com/office/drawing/2014/main" id="{B5B73927-8FA0-24A5-CCEC-C028C8142C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9753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530F90DB-1757-FD45-EBEA-E63A2BAEDCE3}"/>
              </a:ext>
            </a:extLst>
          </p:cNvPr>
          <p:cNvSpPr txBox="1"/>
          <p:nvPr/>
        </p:nvSpPr>
        <p:spPr>
          <a:xfrm>
            <a:off x="3047172" y="6196256"/>
            <a:ext cx="6097656" cy="369332"/>
          </a:xfrm>
          <a:prstGeom prst="rect">
            <a:avLst/>
          </a:prstGeom>
          <a:noFill/>
        </p:spPr>
        <p:txBody>
          <a:bodyPr wrap="square">
            <a:spAutoFit/>
          </a:bodyPr>
          <a:lstStyle/>
          <a:p>
            <a:r>
              <a:rPr lang="it-IT" sz="1800" u="sng" dirty="0" err="1">
                <a:effectLst/>
                <a:latin typeface="Times New Roman" panose="02020603050405020304" pitchFamily="18" charset="0"/>
                <a:ea typeface="Aptos" panose="020B0004020202020204" pitchFamily="34" charset="0"/>
              </a:rPr>
              <a:t>Wrapped</a:t>
            </a:r>
            <a:r>
              <a:rPr lang="it-IT" sz="1800" u="sng" dirty="0">
                <a:effectLst/>
                <a:latin typeface="Times New Roman" panose="02020603050405020304" pitchFamily="18" charset="0"/>
                <a:ea typeface="Aptos" panose="020B0004020202020204" pitchFamily="34" charset="0"/>
              </a:rPr>
              <a:t> Reichstag Berlino, 1995</a:t>
            </a:r>
            <a:endParaRPr lang="it-IT" dirty="0"/>
          </a:p>
        </p:txBody>
      </p:sp>
    </p:spTree>
    <p:extLst>
      <p:ext uri="{BB962C8B-B14F-4D97-AF65-F5344CB8AC3E}">
        <p14:creationId xmlns:p14="http://schemas.microsoft.com/office/powerpoint/2010/main" val="65532510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5D9B7C3-A430-4FDE-3276-99100DD7BD44}"/>
              </a:ext>
            </a:extLst>
          </p:cNvPr>
          <p:cNvSpPr txBox="1"/>
          <p:nvPr/>
        </p:nvSpPr>
        <p:spPr>
          <a:xfrm>
            <a:off x="7239675" y="6268687"/>
            <a:ext cx="2484429" cy="369332"/>
          </a:xfrm>
          <a:prstGeom prst="rect">
            <a:avLst/>
          </a:prstGeom>
          <a:noFill/>
        </p:spPr>
        <p:txBody>
          <a:bodyPr wrap="square">
            <a:spAutoFit/>
          </a:bodyPr>
          <a:lstStyle/>
          <a:p>
            <a:r>
              <a:rPr lang="it-IT" sz="1800" u="sng" dirty="0" err="1">
                <a:effectLst/>
                <a:latin typeface="Times New Roman" panose="02020603050405020304" pitchFamily="18" charset="0"/>
                <a:ea typeface="Aptos" panose="020B0004020202020204" pitchFamily="34" charset="0"/>
              </a:rPr>
              <a:t>Floating</a:t>
            </a:r>
            <a:r>
              <a:rPr lang="it-IT" sz="1800" u="sng" dirty="0">
                <a:effectLst/>
                <a:latin typeface="Times New Roman" panose="02020603050405020304" pitchFamily="18" charset="0"/>
                <a:ea typeface="Aptos" panose="020B0004020202020204" pitchFamily="34" charset="0"/>
              </a:rPr>
              <a:t> Piers, 2016</a:t>
            </a:r>
            <a:endParaRPr lang="it-IT" dirty="0"/>
          </a:p>
        </p:txBody>
      </p:sp>
      <p:pic>
        <p:nvPicPr>
          <p:cNvPr id="69634" name="Picture 2" descr="undefined">
            <a:extLst>
              <a:ext uri="{FF2B5EF4-FFF2-40B4-BE49-F238E27FC236}">
                <a16:creationId xmlns:a16="http://schemas.microsoft.com/office/drawing/2014/main" id="{D3267273-CBC1-D5AA-E587-4A650AD6E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7300" y="879817"/>
            <a:ext cx="8087048" cy="538887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B8B04F4-152D-1FB4-1E45-8F116E55A90A}"/>
              </a:ext>
            </a:extLst>
          </p:cNvPr>
          <p:cNvSpPr txBox="1"/>
          <p:nvPr/>
        </p:nvSpPr>
        <p:spPr>
          <a:xfrm>
            <a:off x="137652" y="2974087"/>
            <a:ext cx="3578942" cy="1754326"/>
          </a:xfrm>
          <a:prstGeom prst="rect">
            <a:avLst/>
          </a:prstGeom>
          <a:noFill/>
        </p:spPr>
        <p:txBody>
          <a:bodyPr wrap="square">
            <a:spAutoFit/>
          </a:bodyPr>
          <a:lstStyle/>
          <a:p>
            <a:pPr algn="ctr"/>
            <a:r>
              <a:rPr lang="it-IT" sz="1800" dirty="0">
                <a:effectLst/>
                <a:latin typeface="Times New Roman" panose="02020603050405020304" pitchFamily="18" charset="0"/>
                <a:ea typeface="Aptos" panose="020B0004020202020204" pitchFamily="34" charset="0"/>
              </a:rPr>
              <a:t>Tutte le mie installazioni durano poco. Teniamo alle cose quando teniamo per la loro caducità. Sapere di averle per sempre le rende scontate. In questo sta il valore della fruizione delle mie opere</a:t>
            </a:r>
            <a:endParaRPr lang="it-IT" dirty="0"/>
          </a:p>
        </p:txBody>
      </p:sp>
    </p:spTree>
    <p:extLst>
      <p:ext uri="{BB962C8B-B14F-4D97-AF65-F5344CB8AC3E}">
        <p14:creationId xmlns:p14="http://schemas.microsoft.com/office/powerpoint/2010/main" val="25327171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A23A6EC-E8BF-306C-CC5F-CD7598B4EADB}"/>
              </a:ext>
            </a:extLst>
          </p:cNvPr>
          <p:cNvSpPr>
            <a:spLocks noGrp="1"/>
          </p:cNvSpPr>
          <p:nvPr>
            <p:ph type="ctrTitle"/>
          </p:nvPr>
        </p:nvSpPr>
        <p:spPr/>
        <p:txBody>
          <a:bodyPr/>
          <a:lstStyle/>
          <a:p>
            <a:r>
              <a:rPr lang="it-IT" dirty="0"/>
              <a:t>GRAFFITI ART</a:t>
            </a:r>
          </a:p>
        </p:txBody>
      </p:sp>
      <p:sp>
        <p:nvSpPr>
          <p:cNvPr id="3" name="Sottotitolo 2">
            <a:extLst>
              <a:ext uri="{FF2B5EF4-FFF2-40B4-BE49-F238E27FC236}">
                <a16:creationId xmlns:a16="http://schemas.microsoft.com/office/drawing/2014/main" id="{F225BA4D-AD4A-7D1F-FE0B-552D6576B78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258238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35974E30-D524-A2CC-BC2B-F1B88ABAE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172" y="1322"/>
            <a:ext cx="5353715" cy="669765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3F1852E-7872-3DF2-08D8-AEB6958A3F38}"/>
              </a:ext>
            </a:extLst>
          </p:cNvPr>
          <p:cNvSpPr txBox="1"/>
          <p:nvPr/>
        </p:nvSpPr>
        <p:spPr>
          <a:xfrm>
            <a:off x="228600" y="5844209"/>
            <a:ext cx="2961861" cy="646331"/>
          </a:xfrm>
          <a:prstGeom prst="rect">
            <a:avLst/>
          </a:prstGeom>
          <a:noFill/>
        </p:spPr>
        <p:txBody>
          <a:bodyPr wrap="square" rtlCol="0">
            <a:spAutoFit/>
          </a:bodyPr>
          <a:lstStyle/>
          <a:p>
            <a:r>
              <a:rPr lang="it-IT" sz="1800" u="sng">
                <a:effectLst/>
                <a:latin typeface="Times New Roman" panose="02020603050405020304" pitchFamily="18" charset="0"/>
                <a:ea typeface="Aptos" panose="020B0004020202020204" pitchFamily="34" charset="0"/>
              </a:rPr>
              <a:t>Strada principale e strade secondarie, 1929</a:t>
            </a:r>
            <a:endParaRPr lang="it-IT" dirty="0"/>
          </a:p>
        </p:txBody>
      </p:sp>
    </p:spTree>
    <p:extLst>
      <p:ext uri="{BB962C8B-B14F-4D97-AF65-F5344CB8AC3E}">
        <p14:creationId xmlns:p14="http://schemas.microsoft.com/office/powerpoint/2010/main" val="17413233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D3BA4C9-860E-A8EF-CD8E-FF306ACCE6C9}"/>
              </a:ext>
            </a:extLst>
          </p:cNvPr>
          <p:cNvSpPr txBox="1"/>
          <p:nvPr/>
        </p:nvSpPr>
        <p:spPr>
          <a:xfrm>
            <a:off x="3047172" y="2591879"/>
            <a:ext cx="6097656" cy="2027093"/>
          </a:xfrm>
          <a:prstGeom prst="rect">
            <a:avLst/>
          </a:prstGeom>
          <a:noFill/>
        </p:spPr>
        <p:txBody>
          <a:bodyPr wrap="square">
            <a:spAutoFit/>
          </a:bodyPr>
          <a:lstStyle/>
          <a:p>
            <a:pPr algn="ctr">
              <a:lnSpc>
                <a:spcPct val="107000"/>
              </a:lnSpc>
              <a:spcAft>
                <a:spcPts val="800"/>
              </a:spcAft>
            </a:pPr>
            <a:r>
              <a:rPr lang="it-IT" sz="6000" b="1" kern="100" dirty="0">
                <a:effectLst/>
                <a:latin typeface="Times New Roman" panose="02020603050405020304" pitchFamily="18" charset="0"/>
                <a:ea typeface="Aptos" panose="020B0004020202020204" pitchFamily="34" charset="0"/>
                <a:cs typeface="Times New Roman" panose="02020603050405020304" pitchFamily="18" charset="0"/>
              </a:rPr>
              <a:t>Keith Haring (1958-1990) </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9567321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529FD8D-55C5-4F56-8DC7-4BB28443CACE}"/>
              </a:ext>
            </a:extLst>
          </p:cNvPr>
          <p:cNvSpPr txBox="1"/>
          <p:nvPr/>
        </p:nvSpPr>
        <p:spPr>
          <a:xfrm>
            <a:off x="0" y="6325465"/>
            <a:ext cx="1990311"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Tuttomondo, 1989</a:t>
            </a:r>
            <a:endParaRPr lang="it-IT" dirty="0"/>
          </a:p>
        </p:txBody>
      </p:sp>
      <p:pic>
        <p:nvPicPr>
          <p:cNvPr id="70660" name="Picture 4">
            <a:extLst>
              <a:ext uri="{FF2B5EF4-FFF2-40B4-BE49-F238E27FC236}">
                <a16:creationId xmlns:a16="http://schemas.microsoft.com/office/drawing/2014/main" id="{20D94192-3F1B-3455-A9A2-3B4DFB60C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0"/>
            <a:ext cx="5486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042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F0013E5E-224B-9BB0-262A-1828B84D1E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441" t="37993" r="14516" b="8387"/>
          <a:stretch/>
        </p:blipFill>
        <p:spPr bwMode="auto">
          <a:xfrm>
            <a:off x="2600185" y="668594"/>
            <a:ext cx="6309313" cy="5869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38224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E1B765-0218-71FD-8E3F-FE48D87CE6E2}"/>
              </a:ext>
            </a:extLst>
          </p:cNvPr>
          <p:cNvSpPr>
            <a:spLocks noGrp="1"/>
          </p:cNvSpPr>
          <p:nvPr>
            <p:ph type="ctrTitle"/>
          </p:nvPr>
        </p:nvSpPr>
        <p:spPr/>
        <p:txBody>
          <a:bodyPr/>
          <a:lstStyle/>
          <a:p>
            <a:r>
              <a:rPr lang="it-IT" dirty="0"/>
              <a:t>STREET ART</a:t>
            </a:r>
          </a:p>
        </p:txBody>
      </p:sp>
      <p:sp>
        <p:nvSpPr>
          <p:cNvPr id="3" name="Sottotitolo 2">
            <a:extLst>
              <a:ext uri="{FF2B5EF4-FFF2-40B4-BE49-F238E27FC236}">
                <a16:creationId xmlns:a16="http://schemas.microsoft.com/office/drawing/2014/main" id="{F967CBB1-1CB7-7FC2-AE75-7D63DE673D8D}"/>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6983002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1246123-21FE-DA1E-7CCB-6EF3F94655B0}"/>
              </a:ext>
            </a:extLst>
          </p:cNvPr>
          <p:cNvSpPr txBox="1"/>
          <p:nvPr/>
        </p:nvSpPr>
        <p:spPr>
          <a:xfrm>
            <a:off x="3048828" y="3240808"/>
            <a:ext cx="6097656"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Banksy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(1974-)</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225209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undefined">
            <a:extLst>
              <a:ext uri="{FF2B5EF4-FFF2-40B4-BE49-F238E27FC236}">
                <a16:creationId xmlns:a16="http://schemas.microsoft.com/office/drawing/2014/main" id="{1A50D836-455A-B67B-59D2-853492A478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485" y="258417"/>
            <a:ext cx="8454887" cy="634116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44ACDBB-E7D9-FCDF-5D14-F94CE9AEE0F8}"/>
              </a:ext>
            </a:extLst>
          </p:cNvPr>
          <p:cNvSpPr txBox="1"/>
          <p:nvPr/>
        </p:nvSpPr>
        <p:spPr>
          <a:xfrm>
            <a:off x="285749" y="6067047"/>
            <a:ext cx="1940615"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Flower </a:t>
            </a:r>
            <a:r>
              <a:rPr lang="it-IT" sz="1800" u="sng" dirty="0" err="1">
                <a:effectLst/>
                <a:latin typeface="Times New Roman" panose="02020603050405020304" pitchFamily="18" charset="0"/>
                <a:ea typeface="Aptos" panose="020B0004020202020204" pitchFamily="34" charset="0"/>
              </a:rPr>
              <a:t>Thrower</a:t>
            </a:r>
            <a:endParaRPr lang="it-IT" dirty="0"/>
          </a:p>
        </p:txBody>
      </p:sp>
    </p:spTree>
    <p:extLst>
      <p:ext uri="{BB962C8B-B14F-4D97-AF65-F5344CB8AC3E}">
        <p14:creationId xmlns:p14="http://schemas.microsoft.com/office/powerpoint/2010/main" val="41871346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B5FE26-B90B-705F-EE76-0B780F48F51E}"/>
              </a:ext>
            </a:extLst>
          </p:cNvPr>
          <p:cNvSpPr>
            <a:spLocks noGrp="1"/>
          </p:cNvSpPr>
          <p:nvPr>
            <p:ph type="ctrTitle"/>
          </p:nvPr>
        </p:nvSpPr>
        <p:spPr/>
        <p:txBody>
          <a:bodyPr/>
          <a:lstStyle/>
          <a:p>
            <a:r>
              <a:rPr lang="it-IT" dirty="0"/>
              <a:t>NEO POP</a:t>
            </a:r>
          </a:p>
        </p:txBody>
      </p:sp>
      <p:sp>
        <p:nvSpPr>
          <p:cNvPr id="3" name="Sottotitolo 2">
            <a:extLst>
              <a:ext uri="{FF2B5EF4-FFF2-40B4-BE49-F238E27FC236}">
                <a16:creationId xmlns:a16="http://schemas.microsoft.com/office/drawing/2014/main" id="{95DAC147-E7A8-2B0B-CB6B-569603133AFA}"/>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476247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D9DDB26-4F08-D406-950E-5B1070355988}"/>
              </a:ext>
            </a:extLst>
          </p:cNvPr>
          <p:cNvSpPr txBox="1"/>
          <p:nvPr/>
        </p:nvSpPr>
        <p:spPr>
          <a:xfrm>
            <a:off x="2921009" y="2621376"/>
            <a:ext cx="6097656"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Jeff Koons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(1955-)</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6443422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Inflatable Flowers (Tall Yellow, Tall Orange)">
            <a:extLst>
              <a:ext uri="{FF2B5EF4-FFF2-40B4-BE49-F238E27FC236}">
                <a16:creationId xmlns:a16="http://schemas.microsoft.com/office/drawing/2014/main" id="{97D9012E-48A1-6958-3E08-E3972366DF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8434" y="623668"/>
            <a:ext cx="6926746" cy="561066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E9F2DAB-9551-96EA-0689-4A3568AD90BF}"/>
              </a:ext>
            </a:extLst>
          </p:cNvPr>
          <p:cNvSpPr txBox="1"/>
          <p:nvPr/>
        </p:nvSpPr>
        <p:spPr>
          <a:xfrm>
            <a:off x="3190461" y="6450496"/>
            <a:ext cx="4303643" cy="369332"/>
          </a:xfrm>
          <a:prstGeom prst="rect">
            <a:avLst/>
          </a:prstGeom>
          <a:noFill/>
        </p:spPr>
        <p:txBody>
          <a:bodyPr wrap="square" rtlCol="0">
            <a:spAutoFit/>
          </a:bodyPr>
          <a:lstStyle/>
          <a:p>
            <a:r>
              <a:rPr lang="it-IT" dirty="0" err="1"/>
              <a:t>Inflatables</a:t>
            </a:r>
            <a:r>
              <a:rPr lang="it-IT" dirty="0"/>
              <a:t>, 1979 ca.</a:t>
            </a:r>
          </a:p>
        </p:txBody>
      </p:sp>
    </p:spTree>
    <p:extLst>
      <p:ext uri="{BB962C8B-B14F-4D97-AF65-F5344CB8AC3E}">
        <p14:creationId xmlns:p14="http://schemas.microsoft.com/office/powerpoint/2010/main" val="37983918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descr="jeff koons palloni da basket">
            <a:extLst>
              <a:ext uri="{FF2B5EF4-FFF2-40B4-BE49-F238E27FC236}">
                <a16:creationId xmlns:a16="http://schemas.microsoft.com/office/drawing/2014/main" id="{D59B3134-5037-2DE1-1E78-D4FF83FF28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408" y="884582"/>
            <a:ext cx="9496369" cy="492980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6C491AE-6256-F10D-DD72-55F8C8AD77B3}"/>
              </a:ext>
            </a:extLst>
          </p:cNvPr>
          <p:cNvSpPr txBox="1"/>
          <p:nvPr/>
        </p:nvSpPr>
        <p:spPr>
          <a:xfrm>
            <a:off x="4045226" y="6152322"/>
            <a:ext cx="2222340" cy="369332"/>
          </a:xfrm>
          <a:prstGeom prst="rect">
            <a:avLst/>
          </a:prstGeom>
          <a:noFill/>
        </p:spPr>
        <p:txBody>
          <a:bodyPr wrap="none" rtlCol="0">
            <a:spAutoFit/>
          </a:bodyPr>
          <a:lstStyle/>
          <a:p>
            <a:r>
              <a:rPr lang="it-IT" dirty="0"/>
              <a:t>Equilibrium 1985 ca.</a:t>
            </a:r>
          </a:p>
        </p:txBody>
      </p:sp>
    </p:spTree>
    <p:extLst>
      <p:ext uri="{BB962C8B-B14F-4D97-AF65-F5344CB8AC3E}">
        <p14:creationId xmlns:p14="http://schemas.microsoft.com/office/powerpoint/2010/main" val="1755021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621025D-305E-4A62-434D-506DB98B7E89}"/>
              </a:ext>
            </a:extLst>
          </p:cNvPr>
          <p:cNvSpPr txBox="1"/>
          <p:nvPr/>
        </p:nvSpPr>
        <p:spPr>
          <a:xfrm>
            <a:off x="3048828" y="3244334"/>
            <a:ext cx="6097656" cy="1938992"/>
          </a:xfrm>
          <a:prstGeom prst="rect">
            <a:avLst/>
          </a:prstGeom>
          <a:noFill/>
        </p:spPr>
        <p:txBody>
          <a:bodyPr wrap="square">
            <a:spAutoFit/>
          </a:bodyPr>
          <a:lstStyle/>
          <a:p>
            <a:pPr algn="ctr"/>
            <a:r>
              <a:rPr lang="it-IT" sz="6000" b="1" u="sng" dirty="0" err="1">
                <a:effectLst/>
                <a:latin typeface="Times New Roman" panose="02020603050405020304" pitchFamily="18" charset="0"/>
                <a:ea typeface="Aptos" panose="020B0004020202020204" pitchFamily="34" charset="0"/>
              </a:rPr>
              <a:t>Kamizir</a:t>
            </a:r>
            <a:r>
              <a:rPr lang="it-IT" sz="6000" b="1" u="sng" dirty="0">
                <a:effectLst/>
                <a:latin typeface="Times New Roman" panose="02020603050405020304" pitchFamily="18" charset="0"/>
                <a:ea typeface="Aptos" panose="020B0004020202020204" pitchFamily="34" charset="0"/>
              </a:rPr>
              <a:t> Malevic (1878-1935</a:t>
            </a:r>
            <a:r>
              <a:rPr lang="it-IT" sz="1800" b="1" u="sng" dirty="0">
                <a:effectLst/>
                <a:latin typeface="Times New Roman" panose="02020603050405020304" pitchFamily="18" charset="0"/>
                <a:ea typeface="Aptos" panose="020B0004020202020204" pitchFamily="34" charset="0"/>
              </a:rPr>
              <a:t>)</a:t>
            </a:r>
            <a:endParaRPr lang="it-IT" dirty="0"/>
          </a:p>
        </p:txBody>
      </p:sp>
    </p:spTree>
    <p:extLst>
      <p:ext uri="{BB962C8B-B14F-4D97-AF65-F5344CB8AC3E}">
        <p14:creationId xmlns:p14="http://schemas.microsoft.com/office/powerpoint/2010/main" val="21956161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Michael Hayden claims three works in Koons’s 1989 series, Made in Heaven—shown here at a retrospective at the Guggenheim Bilbao in 2015—incorporate his sculpture Ander Gillenea/AFP via Getty Images">
            <a:extLst>
              <a:ext uri="{FF2B5EF4-FFF2-40B4-BE49-F238E27FC236}">
                <a16:creationId xmlns:a16="http://schemas.microsoft.com/office/drawing/2014/main" id="{EBBECC82-2D6A-63A3-3D19-62FF1E6112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0383" y="178904"/>
            <a:ext cx="8349629" cy="584514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29EBCBD-E6A3-378F-8883-BC1D589F523C}"/>
              </a:ext>
            </a:extLst>
          </p:cNvPr>
          <p:cNvSpPr txBox="1"/>
          <p:nvPr/>
        </p:nvSpPr>
        <p:spPr>
          <a:xfrm>
            <a:off x="4214191" y="6152322"/>
            <a:ext cx="2548198" cy="369332"/>
          </a:xfrm>
          <a:prstGeom prst="rect">
            <a:avLst/>
          </a:prstGeom>
          <a:noFill/>
        </p:spPr>
        <p:txBody>
          <a:bodyPr wrap="none" rtlCol="0">
            <a:spAutoFit/>
          </a:bodyPr>
          <a:lstStyle/>
          <a:p>
            <a:r>
              <a:rPr lang="it-IT" dirty="0"/>
              <a:t>Made in </a:t>
            </a:r>
            <a:r>
              <a:rPr lang="it-IT" dirty="0" err="1"/>
              <a:t>haven</a:t>
            </a:r>
            <a:r>
              <a:rPr lang="it-IT" dirty="0"/>
              <a:t>, 1989-91</a:t>
            </a:r>
          </a:p>
        </p:txBody>
      </p:sp>
    </p:spTree>
    <p:extLst>
      <p:ext uri="{BB962C8B-B14F-4D97-AF65-F5344CB8AC3E}">
        <p14:creationId xmlns:p14="http://schemas.microsoft.com/office/powerpoint/2010/main" val="383904498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F7ADAB1-CD79-1A5F-C313-9B0B1A1B4E62}"/>
              </a:ext>
            </a:extLst>
          </p:cNvPr>
          <p:cNvSpPr txBox="1"/>
          <p:nvPr/>
        </p:nvSpPr>
        <p:spPr>
          <a:xfrm>
            <a:off x="3810000" y="6361695"/>
            <a:ext cx="6097656" cy="376385"/>
          </a:xfrm>
          <a:prstGeom prst="rect">
            <a:avLst/>
          </a:prstGeom>
          <a:noFill/>
        </p:spPr>
        <p:txBody>
          <a:bodyPr wrap="square">
            <a:spAutoFit/>
          </a:bodyPr>
          <a:lstStyle/>
          <a:p>
            <a:pPr algn="just">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Ballon dog, anni 90</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75778" name="Picture 2" descr="Balloon Dog (Blue)">
            <a:extLst>
              <a:ext uri="{FF2B5EF4-FFF2-40B4-BE49-F238E27FC236}">
                <a16:creationId xmlns:a16="http://schemas.microsoft.com/office/drawing/2014/main" id="{06C3B60E-9972-2D12-C7E9-CCFAD77C4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4721" y="504549"/>
            <a:ext cx="7295321" cy="5775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00354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205FED4-CEEE-9A99-41C1-8510AA2A398C}"/>
              </a:ext>
            </a:extLst>
          </p:cNvPr>
          <p:cNvSpPr txBox="1"/>
          <p:nvPr/>
        </p:nvSpPr>
        <p:spPr>
          <a:xfrm>
            <a:off x="3019330" y="2591879"/>
            <a:ext cx="6891585"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Maurizio Cattelan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(1960-)</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2652788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9739BC9-7A4B-5EA7-F6BE-AFD20D540927}"/>
              </a:ext>
            </a:extLst>
          </p:cNvPr>
          <p:cNvSpPr txBox="1"/>
          <p:nvPr/>
        </p:nvSpPr>
        <p:spPr>
          <a:xfrm>
            <a:off x="3933411" y="6325465"/>
            <a:ext cx="609765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L.O.V.E., 2010</a:t>
            </a:r>
            <a:endParaRPr lang="it-IT" dirty="0"/>
          </a:p>
        </p:txBody>
      </p:sp>
      <p:pic>
        <p:nvPicPr>
          <p:cNvPr id="76802" name="Picture 2" descr="il dito di cattelan">
            <a:extLst>
              <a:ext uri="{FF2B5EF4-FFF2-40B4-BE49-F238E27FC236}">
                <a16:creationId xmlns:a16="http://schemas.microsoft.com/office/drawing/2014/main" id="{3C961D94-6E14-C7A9-E999-D425338A94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35" y="839856"/>
            <a:ext cx="10356574" cy="517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93607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a:extLst>
              <a:ext uri="{FF2B5EF4-FFF2-40B4-BE49-F238E27FC236}">
                <a16:creationId xmlns:a16="http://schemas.microsoft.com/office/drawing/2014/main" id="{8A921906-6259-CCC7-961E-5944837D1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742" y="99391"/>
            <a:ext cx="8168516" cy="613170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9CCB1FC4-7A8F-5EDF-1E33-3722BD9B8662}"/>
              </a:ext>
            </a:extLst>
          </p:cNvPr>
          <p:cNvSpPr txBox="1"/>
          <p:nvPr/>
        </p:nvSpPr>
        <p:spPr>
          <a:xfrm>
            <a:off x="4340915" y="6389277"/>
            <a:ext cx="609765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La nona ora, 1999</a:t>
            </a:r>
            <a:endParaRPr lang="it-IT" dirty="0"/>
          </a:p>
        </p:txBody>
      </p:sp>
    </p:spTree>
    <p:extLst>
      <p:ext uri="{BB962C8B-B14F-4D97-AF65-F5344CB8AC3E}">
        <p14:creationId xmlns:p14="http://schemas.microsoft.com/office/powerpoint/2010/main" val="143132791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9ABF3E43-80E4-870D-299D-042257159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43" y="394496"/>
            <a:ext cx="5882516" cy="3919121"/>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B1693BA-BAC5-7C5F-5A6F-88ACD97977AB}"/>
              </a:ext>
            </a:extLst>
          </p:cNvPr>
          <p:cNvSpPr txBox="1"/>
          <p:nvPr/>
        </p:nvSpPr>
        <p:spPr>
          <a:xfrm>
            <a:off x="1421294" y="4253982"/>
            <a:ext cx="2733261" cy="369332"/>
          </a:xfrm>
          <a:prstGeom prst="rect">
            <a:avLst/>
          </a:prstGeom>
          <a:noFill/>
        </p:spPr>
        <p:txBody>
          <a:bodyPr wrap="square" rtlCol="0">
            <a:spAutoFit/>
          </a:bodyPr>
          <a:lstStyle/>
          <a:p>
            <a:r>
              <a:rPr lang="it-IT" dirty="0"/>
              <a:t>Senza titolo, 2009</a:t>
            </a:r>
          </a:p>
        </p:txBody>
      </p:sp>
      <p:pic>
        <p:nvPicPr>
          <p:cNvPr id="78852" name="Picture 4">
            <a:extLst>
              <a:ext uri="{FF2B5EF4-FFF2-40B4-BE49-F238E27FC236}">
                <a16:creationId xmlns:a16="http://schemas.microsoft.com/office/drawing/2014/main" id="{1DFB7CCB-2E95-0476-0985-F7CC94FAB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843" y="423618"/>
            <a:ext cx="5715000" cy="401002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D8E24425-B88A-807B-1F10-A2FE6359331E}"/>
              </a:ext>
            </a:extLst>
          </p:cNvPr>
          <p:cNvSpPr txBox="1"/>
          <p:nvPr/>
        </p:nvSpPr>
        <p:spPr>
          <a:xfrm>
            <a:off x="8157222" y="4438648"/>
            <a:ext cx="2354555" cy="369332"/>
          </a:xfrm>
          <a:prstGeom prst="rect">
            <a:avLst/>
          </a:prstGeom>
          <a:noFill/>
        </p:spPr>
        <p:txBody>
          <a:bodyPr wrap="none" rtlCol="0">
            <a:spAutoFit/>
          </a:bodyPr>
          <a:lstStyle/>
          <a:p>
            <a:r>
              <a:rPr lang="it-IT" dirty="0" err="1"/>
              <a:t>Bididibodidiboo</a:t>
            </a:r>
            <a:r>
              <a:rPr lang="it-IT" dirty="0"/>
              <a:t>, 1996</a:t>
            </a:r>
          </a:p>
        </p:txBody>
      </p:sp>
      <p:sp>
        <p:nvSpPr>
          <p:cNvPr id="5" name="CasellaDiTesto 4">
            <a:extLst>
              <a:ext uri="{FF2B5EF4-FFF2-40B4-BE49-F238E27FC236}">
                <a16:creationId xmlns:a16="http://schemas.microsoft.com/office/drawing/2014/main" id="{9966DFFC-69E2-7A9C-391C-931CD1D1C455}"/>
              </a:ext>
            </a:extLst>
          </p:cNvPr>
          <p:cNvSpPr txBox="1"/>
          <p:nvPr/>
        </p:nvSpPr>
        <p:spPr>
          <a:xfrm>
            <a:off x="636104" y="5215518"/>
            <a:ext cx="9983443" cy="1200329"/>
          </a:xfrm>
          <a:prstGeom prst="rect">
            <a:avLst/>
          </a:prstGeom>
          <a:noFill/>
        </p:spPr>
        <p:txBody>
          <a:bodyPr wrap="square">
            <a:spAutoFit/>
          </a:bodyPr>
          <a:lstStyle/>
          <a:p>
            <a:r>
              <a:rPr lang="it-IT" sz="1800" dirty="0">
                <a:effectLst/>
                <a:latin typeface="Times New Roman" panose="02020603050405020304" pitchFamily="18" charset="0"/>
                <a:ea typeface="Aptos" panose="020B0004020202020204" pitchFamily="34" charset="0"/>
              </a:rPr>
              <a:t>Una volta si nasceva e si moriva in casa, la morte era parte della vita molto di più. Ci siamo abituati a vedere le grandi tragedie attraverso il filtro di un monitor e ne siamo quasi anestetizzati, come se la morte riguardasse altri e non potesse accadere al di qua dello schermo. Alcune opere contemporanee possono essere lette come momento mori, e magari sono anche più efficaci di un telegiornale o un quotidiano</a:t>
            </a:r>
            <a:endParaRPr lang="it-IT" dirty="0"/>
          </a:p>
        </p:txBody>
      </p:sp>
    </p:spTree>
    <p:extLst>
      <p:ext uri="{BB962C8B-B14F-4D97-AF65-F5344CB8AC3E}">
        <p14:creationId xmlns:p14="http://schemas.microsoft.com/office/powerpoint/2010/main" val="364783815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extLst>
              <a:ext uri="{FF2B5EF4-FFF2-40B4-BE49-F238E27FC236}">
                <a16:creationId xmlns:a16="http://schemas.microsoft.com/office/drawing/2014/main" id="{E1A3F0A9-F98C-F935-575D-9FFF4AF72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340" y="298173"/>
            <a:ext cx="3919330" cy="587899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F7E0FDC-B33A-AF40-5B08-D3A8261AF117}"/>
              </a:ext>
            </a:extLst>
          </p:cNvPr>
          <p:cNvSpPr txBox="1"/>
          <p:nvPr/>
        </p:nvSpPr>
        <p:spPr>
          <a:xfrm>
            <a:off x="1789043" y="6301409"/>
            <a:ext cx="1755930" cy="369332"/>
          </a:xfrm>
          <a:prstGeom prst="rect">
            <a:avLst/>
          </a:prstGeom>
          <a:noFill/>
        </p:spPr>
        <p:txBody>
          <a:bodyPr wrap="none" rtlCol="0">
            <a:spAutoFit/>
          </a:bodyPr>
          <a:lstStyle/>
          <a:p>
            <a:r>
              <a:rPr lang="it-IT" dirty="0"/>
              <a:t>Ave Maria, 2007</a:t>
            </a:r>
          </a:p>
        </p:txBody>
      </p:sp>
      <p:pic>
        <p:nvPicPr>
          <p:cNvPr id="79876" name="Picture 4">
            <a:extLst>
              <a:ext uri="{FF2B5EF4-FFF2-40B4-BE49-F238E27FC236}">
                <a16:creationId xmlns:a16="http://schemas.microsoft.com/office/drawing/2014/main" id="{853FBAAD-976F-7368-60D7-9C525449CA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3989" y="618709"/>
            <a:ext cx="3932079" cy="5237922"/>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28ADF791-F196-6083-7A81-31825C0E96C3}"/>
              </a:ext>
            </a:extLst>
          </p:cNvPr>
          <p:cNvSpPr txBox="1"/>
          <p:nvPr/>
        </p:nvSpPr>
        <p:spPr>
          <a:xfrm>
            <a:off x="7076661" y="6177168"/>
            <a:ext cx="3121880" cy="369332"/>
          </a:xfrm>
          <a:prstGeom prst="rect">
            <a:avLst/>
          </a:prstGeom>
          <a:noFill/>
        </p:spPr>
        <p:txBody>
          <a:bodyPr wrap="none" rtlCol="0">
            <a:spAutoFit/>
          </a:bodyPr>
          <a:lstStyle/>
          <a:p>
            <a:r>
              <a:rPr lang="it-IT" dirty="0" err="1"/>
              <a:t>Him</a:t>
            </a:r>
            <a:r>
              <a:rPr lang="it-IT" dirty="0"/>
              <a:t>, Ghetto di Varsavia, 2013</a:t>
            </a:r>
          </a:p>
        </p:txBody>
      </p:sp>
    </p:spTree>
    <p:extLst>
      <p:ext uri="{BB962C8B-B14F-4D97-AF65-F5344CB8AC3E}">
        <p14:creationId xmlns:p14="http://schemas.microsoft.com/office/powerpoint/2010/main" val="415696403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DD46331-D9CD-89DD-BE41-0648DF015FE4}"/>
              </a:ext>
            </a:extLst>
          </p:cNvPr>
          <p:cNvSpPr txBox="1"/>
          <p:nvPr/>
        </p:nvSpPr>
        <p:spPr>
          <a:xfrm>
            <a:off x="2782530" y="1374424"/>
            <a:ext cx="6096000" cy="4708981"/>
          </a:xfrm>
          <a:prstGeom prst="rect">
            <a:avLst/>
          </a:prstGeom>
          <a:noFill/>
        </p:spPr>
        <p:txBody>
          <a:bodyPr wrap="square">
            <a:spAutoFit/>
          </a:bodyPr>
          <a:lstStyle/>
          <a:p>
            <a:pPr algn="ctr"/>
            <a:r>
              <a:rPr lang="it-IT" sz="3000" dirty="0">
                <a:effectLst/>
                <a:latin typeface="Times New Roman" panose="02020603050405020304" pitchFamily="18" charset="0"/>
                <a:ea typeface="Aptos" panose="020B0004020202020204" pitchFamily="34" charset="0"/>
              </a:rPr>
              <a:t>Condivido il timore che allontanandoci da fatti che ormai crediamo di conoscere, presto li daremo per scontato e dimenticheremo la facilità con cui hanno attecchito. Si dice che l’astuzia più raffinata del diavolo sia stata persuaderci che non esiste: per questo penso sia necessario continuare a rappresentarle. </a:t>
            </a:r>
            <a:endParaRPr lang="it-IT" sz="3000" dirty="0"/>
          </a:p>
        </p:txBody>
      </p:sp>
    </p:spTree>
    <p:extLst>
      <p:ext uri="{BB962C8B-B14F-4D97-AF65-F5344CB8AC3E}">
        <p14:creationId xmlns:p14="http://schemas.microsoft.com/office/powerpoint/2010/main" val="3240876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ikioo.org – L'Enciclopedia delle Belle Arti - Pittura, Opere di Kazimir Severinovich Malevich - L arrotino">
            <a:extLst>
              <a:ext uri="{FF2B5EF4-FFF2-40B4-BE49-F238E27FC236}">
                <a16:creationId xmlns:a16="http://schemas.microsoft.com/office/drawing/2014/main" id="{2D7FDAA8-E06A-B163-7544-539B75251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95250"/>
            <a:ext cx="6543675" cy="66675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56B5248-5AE8-16F9-B08F-55AA184CE344}"/>
              </a:ext>
            </a:extLst>
          </p:cNvPr>
          <p:cNvSpPr txBox="1"/>
          <p:nvPr/>
        </p:nvSpPr>
        <p:spPr>
          <a:xfrm>
            <a:off x="385141" y="6136621"/>
            <a:ext cx="609765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L’arrotino, 1912</a:t>
            </a:r>
            <a:endParaRPr lang="it-IT" dirty="0"/>
          </a:p>
        </p:txBody>
      </p:sp>
    </p:spTree>
    <p:extLst>
      <p:ext uri="{BB962C8B-B14F-4D97-AF65-F5344CB8AC3E}">
        <p14:creationId xmlns:p14="http://schemas.microsoft.com/office/powerpoint/2010/main" val="3238120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41648C7-0C72-E3AB-4D15-C433B07F26F8}"/>
              </a:ext>
            </a:extLst>
          </p:cNvPr>
          <p:cNvSpPr txBox="1"/>
          <p:nvPr/>
        </p:nvSpPr>
        <p:spPr>
          <a:xfrm>
            <a:off x="675861" y="6015901"/>
            <a:ext cx="2763078"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Quadrato nero su fondo bianco</a:t>
            </a:r>
            <a:endParaRPr lang="it-IT" dirty="0"/>
          </a:p>
        </p:txBody>
      </p:sp>
      <p:pic>
        <p:nvPicPr>
          <p:cNvPr id="10244" name="Picture 4">
            <a:extLst>
              <a:ext uri="{FF2B5EF4-FFF2-40B4-BE49-F238E27FC236}">
                <a16:creationId xmlns:a16="http://schemas.microsoft.com/office/drawing/2014/main" id="{F565F647-BF42-A196-29EB-1910E0FA1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8111" y="0"/>
            <a:ext cx="6667500" cy="669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80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EF39CF9-B025-E33C-96EC-923AE667A467}"/>
              </a:ext>
            </a:extLst>
          </p:cNvPr>
          <p:cNvSpPr txBox="1"/>
          <p:nvPr/>
        </p:nvSpPr>
        <p:spPr>
          <a:xfrm>
            <a:off x="859456" y="5954802"/>
            <a:ext cx="3165892"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Quadrato bianco su fondo bianco, 1918 </a:t>
            </a:r>
            <a:endParaRPr lang="it-IT" dirty="0"/>
          </a:p>
        </p:txBody>
      </p:sp>
      <p:pic>
        <p:nvPicPr>
          <p:cNvPr id="11266" name="Picture 2" descr="whiteonwhite">
            <a:extLst>
              <a:ext uri="{FF2B5EF4-FFF2-40B4-BE49-F238E27FC236}">
                <a16:creationId xmlns:a16="http://schemas.microsoft.com/office/drawing/2014/main" id="{AFB9A7F7-05F6-7810-DE46-0C5F7E914C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087" y="199931"/>
            <a:ext cx="6470098" cy="6458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804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AA83301-4FE0-73F7-C280-DAB4DAEFFF6F}"/>
              </a:ext>
            </a:extLst>
          </p:cNvPr>
          <p:cNvSpPr txBox="1"/>
          <p:nvPr/>
        </p:nvSpPr>
        <p:spPr>
          <a:xfrm>
            <a:off x="3047172" y="2778692"/>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Pieter Mondrian (1872-1944)</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91405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47559D7-BC67-6DBF-1F73-E0C38EE6DB9A}"/>
              </a:ext>
            </a:extLst>
          </p:cNvPr>
          <p:cNvSpPr txBox="1"/>
          <p:nvPr/>
        </p:nvSpPr>
        <p:spPr>
          <a:xfrm>
            <a:off x="216176" y="6027291"/>
            <a:ext cx="2497207"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Crepuscolo: albero rosso</a:t>
            </a:r>
            <a:r>
              <a:rPr lang="it-IT" sz="1800" dirty="0">
                <a:effectLst/>
                <a:latin typeface="Times New Roman" panose="02020603050405020304" pitchFamily="18" charset="0"/>
                <a:ea typeface="Aptos" panose="020B0004020202020204" pitchFamily="34" charset="0"/>
              </a:rPr>
              <a:t>, 1908</a:t>
            </a:r>
            <a:endParaRPr lang="it-IT" dirty="0"/>
          </a:p>
        </p:txBody>
      </p:sp>
      <p:pic>
        <p:nvPicPr>
          <p:cNvPr id="12290" name="Picture 2" descr="undefined">
            <a:extLst>
              <a:ext uri="{FF2B5EF4-FFF2-40B4-BE49-F238E27FC236}">
                <a16:creationId xmlns:a16="http://schemas.microsoft.com/office/drawing/2014/main" id="{D8634FB2-6210-4A5C-1BB9-64ABE3EBF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452" y="257567"/>
            <a:ext cx="8991600" cy="634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29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AB596CC-03D8-E76A-2ADE-FF2499136BC1}"/>
              </a:ext>
            </a:extLst>
          </p:cNvPr>
          <p:cNvSpPr txBox="1"/>
          <p:nvPr/>
        </p:nvSpPr>
        <p:spPr>
          <a:xfrm>
            <a:off x="216176" y="6245952"/>
            <a:ext cx="2169215"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L’albero grigio</a:t>
            </a:r>
            <a:r>
              <a:rPr lang="it-IT" sz="1800" dirty="0">
                <a:effectLst/>
                <a:latin typeface="Times New Roman" panose="02020603050405020304" pitchFamily="18" charset="0"/>
                <a:ea typeface="Aptos" panose="020B0004020202020204" pitchFamily="34" charset="0"/>
              </a:rPr>
              <a:t>, 1911</a:t>
            </a:r>
            <a:endParaRPr lang="it-IT" dirty="0"/>
          </a:p>
        </p:txBody>
      </p:sp>
      <p:pic>
        <p:nvPicPr>
          <p:cNvPr id="13316" name="Picture 4">
            <a:extLst>
              <a:ext uri="{FF2B5EF4-FFF2-40B4-BE49-F238E27FC236}">
                <a16:creationId xmlns:a16="http://schemas.microsoft.com/office/drawing/2014/main" id="{2F36838E-9A7D-36FA-8E60-9DEFF87942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738" y="477302"/>
            <a:ext cx="7991061" cy="590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356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F0DBA0-F9D4-E179-5D35-6874AF4001B2}"/>
              </a:ext>
            </a:extLst>
          </p:cNvPr>
          <p:cNvSpPr>
            <a:spLocks noGrp="1"/>
          </p:cNvSpPr>
          <p:nvPr>
            <p:ph type="title"/>
          </p:nvPr>
        </p:nvSpPr>
        <p:spPr>
          <a:xfrm>
            <a:off x="3129116" y="2477062"/>
            <a:ext cx="6762136" cy="1325563"/>
          </a:xfrm>
        </p:spPr>
        <p:txBody>
          <a:bodyPr>
            <a:normAutofit/>
          </a:bodyPr>
          <a:lstStyle/>
          <a:p>
            <a:r>
              <a:rPr lang="it-IT" sz="6000" dirty="0"/>
              <a:t>ASTRATTISMO</a:t>
            </a:r>
          </a:p>
        </p:txBody>
      </p:sp>
    </p:spTree>
    <p:extLst>
      <p:ext uri="{BB962C8B-B14F-4D97-AF65-F5344CB8AC3E}">
        <p14:creationId xmlns:p14="http://schemas.microsoft.com/office/powerpoint/2010/main" val="418945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8C86354-2CB7-EB55-C7A6-CE178508D9B8}"/>
              </a:ext>
            </a:extLst>
          </p:cNvPr>
          <p:cNvSpPr txBox="1"/>
          <p:nvPr/>
        </p:nvSpPr>
        <p:spPr>
          <a:xfrm>
            <a:off x="7531509" y="6107406"/>
            <a:ext cx="1990311"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Melo in fiore</a:t>
            </a:r>
            <a:r>
              <a:rPr lang="it-IT" sz="1800" dirty="0">
                <a:effectLst/>
                <a:latin typeface="Times New Roman" panose="02020603050405020304" pitchFamily="18" charset="0"/>
                <a:ea typeface="Aptos" panose="020B0004020202020204" pitchFamily="34" charset="0"/>
              </a:rPr>
              <a:t>, 1912</a:t>
            </a:r>
            <a:endParaRPr lang="it-IT" dirty="0"/>
          </a:p>
        </p:txBody>
      </p:sp>
      <p:pic>
        <p:nvPicPr>
          <p:cNvPr id="14342" name="Picture 6">
            <a:extLst>
              <a:ext uri="{FF2B5EF4-FFF2-40B4-BE49-F238E27FC236}">
                <a16:creationId xmlns:a16="http://schemas.microsoft.com/office/drawing/2014/main" id="{627AD42A-C131-26DD-3EF4-B84A52BF44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478" y="565928"/>
            <a:ext cx="7199671" cy="537275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0F72E38D-D9FE-F1E7-7D88-69DF314C20C0}"/>
              </a:ext>
            </a:extLst>
          </p:cNvPr>
          <p:cNvSpPr txBox="1"/>
          <p:nvPr/>
        </p:nvSpPr>
        <p:spPr>
          <a:xfrm>
            <a:off x="383458" y="2950128"/>
            <a:ext cx="3844413" cy="1477328"/>
          </a:xfrm>
          <a:prstGeom prst="rect">
            <a:avLst/>
          </a:prstGeom>
          <a:noFill/>
        </p:spPr>
        <p:txBody>
          <a:bodyPr wrap="square">
            <a:spAutoFit/>
          </a:bodyPr>
          <a:lstStyle/>
          <a:p>
            <a:r>
              <a:rPr lang="it-IT" sz="1800" dirty="0">
                <a:effectLst/>
                <a:latin typeface="Times New Roman" panose="02020603050405020304" pitchFamily="18" charset="0"/>
                <a:ea typeface="Aptos" panose="020B0004020202020204" pitchFamily="34" charset="0"/>
              </a:rPr>
              <a:t>La superficie naturale delle cose è bellissima, ma l’imitazione di questa superficie è prova di vita; le cose ci danno tutto ma la loro rappresentazione non ci dà nulla</a:t>
            </a:r>
            <a:endParaRPr lang="it-IT" dirty="0"/>
          </a:p>
        </p:txBody>
      </p:sp>
    </p:spTree>
    <p:extLst>
      <p:ext uri="{BB962C8B-B14F-4D97-AF65-F5344CB8AC3E}">
        <p14:creationId xmlns:p14="http://schemas.microsoft.com/office/powerpoint/2010/main" val="514929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1A5D688-E97D-3D86-1254-6A3F55DB67D1}"/>
              </a:ext>
            </a:extLst>
          </p:cNvPr>
          <p:cNvSpPr txBox="1"/>
          <p:nvPr/>
        </p:nvSpPr>
        <p:spPr>
          <a:xfrm>
            <a:off x="255932" y="5719178"/>
            <a:ext cx="2715868" cy="923330"/>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Composizione 10 in bianco e nero. Molo e oceano</a:t>
            </a:r>
            <a:r>
              <a:rPr lang="it-IT" sz="1800" dirty="0">
                <a:effectLst/>
                <a:latin typeface="Times New Roman" panose="02020603050405020304" pitchFamily="18" charset="0"/>
                <a:ea typeface="Aptos" panose="020B0004020202020204" pitchFamily="34" charset="0"/>
              </a:rPr>
              <a:t>, 1915</a:t>
            </a:r>
            <a:endParaRPr lang="it-IT" dirty="0"/>
          </a:p>
        </p:txBody>
      </p:sp>
      <p:pic>
        <p:nvPicPr>
          <p:cNvPr id="15364" name="Picture 4">
            <a:extLst>
              <a:ext uri="{FF2B5EF4-FFF2-40B4-BE49-F238E27FC236}">
                <a16:creationId xmlns:a16="http://schemas.microsoft.com/office/drawing/2014/main" id="{8B394B4E-0EE3-7311-A4CB-6E9F28AFA6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4486" r="12926" b="15351"/>
          <a:stretch/>
        </p:blipFill>
        <p:spPr bwMode="auto">
          <a:xfrm>
            <a:off x="3309731" y="359698"/>
            <a:ext cx="7513982" cy="6001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158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7B89299-C132-0F37-BE74-0F8C3F47D6E7}"/>
              </a:ext>
            </a:extLst>
          </p:cNvPr>
          <p:cNvSpPr txBox="1"/>
          <p:nvPr/>
        </p:nvSpPr>
        <p:spPr>
          <a:xfrm>
            <a:off x="345384" y="5437304"/>
            <a:ext cx="2799612"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Composizione n. 2,</a:t>
            </a:r>
            <a:r>
              <a:rPr lang="it-IT" sz="1800" dirty="0">
                <a:effectLst/>
                <a:latin typeface="Times New Roman" panose="02020603050405020304" pitchFamily="18" charset="0"/>
                <a:ea typeface="Aptos" panose="020B0004020202020204" pitchFamily="34" charset="0"/>
              </a:rPr>
              <a:t> 1922</a:t>
            </a:r>
            <a:endParaRPr lang="it-IT" dirty="0"/>
          </a:p>
        </p:txBody>
      </p:sp>
      <p:pic>
        <p:nvPicPr>
          <p:cNvPr id="16386" name="Picture 2" descr="Composition 2, 1922 - Piet Mondrian">
            <a:extLst>
              <a:ext uri="{FF2B5EF4-FFF2-40B4-BE49-F238E27FC236}">
                <a16:creationId xmlns:a16="http://schemas.microsoft.com/office/drawing/2014/main" id="{C54BD69D-5014-1F1D-66A1-0A0655EDC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023" y="160418"/>
            <a:ext cx="6439107" cy="6537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664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49192A-44AC-79C4-6486-772B23866FF5}"/>
              </a:ext>
            </a:extLst>
          </p:cNvPr>
          <p:cNvSpPr>
            <a:spLocks noGrp="1"/>
          </p:cNvSpPr>
          <p:nvPr>
            <p:ph type="ctrTitle"/>
          </p:nvPr>
        </p:nvSpPr>
        <p:spPr/>
        <p:txBody>
          <a:bodyPr/>
          <a:lstStyle/>
          <a:p>
            <a:r>
              <a:rPr lang="it-IT" dirty="0"/>
              <a:t>METAFISICA</a:t>
            </a:r>
          </a:p>
        </p:txBody>
      </p:sp>
      <p:sp>
        <p:nvSpPr>
          <p:cNvPr id="3" name="Sottotitolo 2">
            <a:extLst>
              <a:ext uri="{FF2B5EF4-FFF2-40B4-BE49-F238E27FC236}">
                <a16:creationId xmlns:a16="http://schemas.microsoft.com/office/drawing/2014/main" id="{FA6BB0CC-9483-2601-EDEE-EE59B4E03912}"/>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319017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71FDF8E-0F21-A5A1-9672-14A92AF860D7}"/>
              </a:ext>
            </a:extLst>
          </p:cNvPr>
          <p:cNvSpPr txBox="1"/>
          <p:nvPr/>
        </p:nvSpPr>
        <p:spPr>
          <a:xfrm>
            <a:off x="2999667" y="2683896"/>
            <a:ext cx="6940746" cy="1938992"/>
          </a:xfrm>
          <a:prstGeom prst="rect">
            <a:avLst/>
          </a:prstGeom>
          <a:noFill/>
        </p:spPr>
        <p:txBody>
          <a:bodyPr wrap="square">
            <a:spAutoFit/>
          </a:bodyPr>
          <a:lstStyle/>
          <a:p>
            <a:pPr algn="ctr"/>
            <a:r>
              <a:rPr lang="it-IT" sz="6000" b="1" u="sng" dirty="0">
                <a:effectLst/>
                <a:latin typeface="Times New Roman" panose="02020603050405020304" pitchFamily="18" charset="0"/>
                <a:ea typeface="Aptos" panose="020B0004020202020204" pitchFamily="34" charset="0"/>
              </a:rPr>
              <a:t>Giorgio de Chirico (1888-1978)</a:t>
            </a:r>
            <a:endParaRPr lang="it-IT" sz="6000" dirty="0"/>
          </a:p>
        </p:txBody>
      </p:sp>
    </p:spTree>
    <p:extLst>
      <p:ext uri="{BB962C8B-B14F-4D97-AF65-F5344CB8AC3E}">
        <p14:creationId xmlns:p14="http://schemas.microsoft.com/office/powerpoint/2010/main" val="2946477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7129E37-78DE-1A8A-688A-5083F6F9343B}"/>
              </a:ext>
            </a:extLst>
          </p:cNvPr>
          <p:cNvSpPr txBox="1"/>
          <p:nvPr/>
        </p:nvSpPr>
        <p:spPr>
          <a:xfrm>
            <a:off x="285750" y="6305587"/>
            <a:ext cx="2407754"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L’enigma dell’ora, </a:t>
            </a:r>
            <a:r>
              <a:rPr lang="it-IT" sz="1800" dirty="0">
                <a:effectLst/>
                <a:latin typeface="Times New Roman" panose="02020603050405020304" pitchFamily="18" charset="0"/>
                <a:ea typeface="Aptos" panose="020B0004020202020204" pitchFamily="34" charset="0"/>
              </a:rPr>
              <a:t>1910</a:t>
            </a:r>
            <a:endParaRPr lang="it-IT" dirty="0"/>
          </a:p>
        </p:txBody>
      </p:sp>
      <p:pic>
        <p:nvPicPr>
          <p:cNvPr id="17410" name="Picture 2">
            <a:extLst>
              <a:ext uri="{FF2B5EF4-FFF2-40B4-BE49-F238E27FC236}">
                <a16:creationId xmlns:a16="http://schemas.microsoft.com/office/drawing/2014/main" id="{3472E4CF-4A23-0C3A-5A7A-7342A1210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412" y="7374"/>
            <a:ext cx="88550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137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307F683-5CC0-4BB5-2AC7-1F9EBD21EC5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83" t="44348"/>
          <a:stretch/>
        </p:blipFill>
        <p:spPr bwMode="auto">
          <a:xfrm>
            <a:off x="2290314" y="539176"/>
            <a:ext cx="7611372" cy="612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268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2088D2BE-63D4-D8A0-8A81-11F12493DB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48" r="30314"/>
          <a:stretch/>
        </p:blipFill>
        <p:spPr bwMode="auto">
          <a:xfrm>
            <a:off x="7207046" y="1538850"/>
            <a:ext cx="4365523" cy="341660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C2191D4D-F024-FAAA-B245-0BA55FE944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39" y="1027473"/>
            <a:ext cx="5858948" cy="4537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693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AC610DC-BAA1-29E1-EFF1-733CB3DA60D0}"/>
              </a:ext>
            </a:extLst>
          </p:cNvPr>
          <p:cNvSpPr txBox="1"/>
          <p:nvPr/>
        </p:nvSpPr>
        <p:spPr>
          <a:xfrm>
            <a:off x="216175" y="6027291"/>
            <a:ext cx="1930676" cy="646331"/>
          </a:xfrm>
          <a:prstGeom prst="rect">
            <a:avLst/>
          </a:prstGeom>
          <a:noFill/>
        </p:spPr>
        <p:txBody>
          <a:bodyPr wrap="square">
            <a:spAutoFit/>
          </a:bodyPr>
          <a:lstStyle/>
          <a:p>
            <a:r>
              <a:rPr lang="it-IT" sz="1800" u="sng">
                <a:effectLst/>
                <a:latin typeface="Times New Roman" panose="02020603050405020304" pitchFamily="18" charset="0"/>
                <a:ea typeface="Aptos" panose="020B0004020202020204" pitchFamily="34" charset="0"/>
              </a:rPr>
              <a:t>La torre rossa</a:t>
            </a:r>
            <a:r>
              <a:rPr lang="it-IT" sz="1800">
                <a:effectLst/>
                <a:latin typeface="Times New Roman" panose="02020603050405020304" pitchFamily="18" charset="0"/>
                <a:ea typeface="Aptos" panose="020B0004020202020204" pitchFamily="34" charset="0"/>
              </a:rPr>
              <a:t>, 1913</a:t>
            </a:r>
            <a:endParaRPr lang="it-IT" dirty="0"/>
          </a:p>
        </p:txBody>
      </p:sp>
      <p:pic>
        <p:nvPicPr>
          <p:cNvPr id="18436" name="Picture 4">
            <a:extLst>
              <a:ext uri="{FF2B5EF4-FFF2-40B4-BE49-F238E27FC236}">
                <a16:creationId xmlns:a16="http://schemas.microsoft.com/office/drawing/2014/main" id="{141B5045-5AAE-80D8-5993-E38295CBA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025" y="0"/>
            <a:ext cx="94329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991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6F15E97-E195-20AA-1617-6AE8CC51333E}"/>
              </a:ext>
            </a:extLst>
          </p:cNvPr>
          <p:cNvSpPr txBox="1"/>
          <p:nvPr/>
        </p:nvSpPr>
        <p:spPr>
          <a:xfrm>
            <a:off x="117577" y="6166438"/>
            <a:ext cx="2079764"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Canto d’amore</a:t>
            </a:r>
            <a:r>
              <a:rPr lang="it-IT" sz="1800" dirty="0">
                <a:effectLst/>
                <a:latin typeface="Times New Roman" panose="02020603050405020304" pitchFamily="18" charset="0"/>
                <a:ea typeface="Aptos" panose="020B0004020202020204" pitchFamily="34" charset="0"/>
              </a:rPr>
              <a:t>, 1914</a:t>
            </a:r>
            <a:endParaRPr lang="it-IT" dirty="0"/>
          </a:p>
        </p:txBody>
      </p:sp>
      <p:pic>
        <p:nvPicPr>
          <p:cNvPr id="20482" name="Picture 2">
            <a:extLst>
              <a:ext uri="{FF2B5EF4-FFF2-40B4-BE49-F238E27FC236}">
                <a16:creationId xmlns:a16="http://schemas.microsoft.com/office/drawing/2014/main" id="{C2F150D7-E056-DC47-DE5C-4D9B5F911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7556" y="0"/>
            <a:ext cx="55768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2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BB46F0-C96B-3647-0E43-14C297815683}"/>
              </a:ext>
            </a:extLst>
          </p:cNvPr>
          <p:cNvSpPr>
            <a:spLocks noGrp="1"/>
          </p:cNvSpPr>
          <p:nvPr>
            <p:ph type="ctrTitle"/>
          </p:nvPr>
        </p:nvSpPr>
        <p:spPr>
          <a:xfrm>
            <a:off x="2782528" y="1268362"/>
            <a:ext cx="6154994" cy="3126503"/>
          </a:xfrm>
        </p:spPr>
        <p:txBody>
          <a:bodyPr>
            <a:noAutofit/>
          </a:bodyPr>
          <a:lstStyle/>
          <a:p>
            <a:pPr>
              <a:lnSpc>
                <a:spcPct val="107000"/>
              </a:lnSpc>
              <a:spcAft>
                <a:spcPts val="800"/>
              </a:spcAft>
            </a:pPr>
            <a:r>
              <a:rPr lang="it-IT" b="1" u="sng" kern="100" dirty="0">
                <a:effectLst/>
                <a:latin typeface="Times New Roman" panose="02020603050405020304" pitchFamily="18" charset="0"/>
                <a:ea typeface="Aptos" panose="020B0004020202020204" pitchFamily="34" charset="0"/>
                <a:cs typeface="Times New Roman" panose="02020603050405020304" pitchFamily="18" charset="0"/>
              </a:rPr>
              <a:t>Vasilij </a:t>
            </a:r>
            <a:r>
              <a:rPr lang="it-IT" b="1" u="sng" kern="100" dirty="0" err="1">
                <a:effectLst/>
                <a:latin typeface="Times New Roman" panose="02020603050405020304" pitchFamily="18" charset="0"/>
                <a:ea typeface="Aptos" panose="020B0004020202020204" pitchFamily="34" charset="0"/>
                <a:cs typeface="Times New Roman" panose="02020603050405020304" pitchFamily="18" charset="0"/>
              </a:rPr>
              <a:t>Kandiskij</a:t>
            </a:r>
            <a:r>
              <a:rPr lang="it-IT" b="1" u="sng" kern="100" dirty="0">
                <a:effectLst/>
                <a:latin typeface="Times New Roman" panose="02020603050405020304" pitchFamily="18" charset="0"/>
                <a:ea typeface="Aptos" panose="020B0004020202020204" pitchFamily="34" charset="0"/>
                <a:cs typeface="Times New Roman" panose="02020603050405020304" pitchFamily="18" charset="0"/>
              </a:rPr>
              <a:t> (1866-1944)</a:t>
            </a:r>
            <a:endParaRPr lang="it-IT"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94728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F3344AD-3610-A906-D15E-EA09EC53B891}"/>
              </a:ext>
            </a:extLst>
          </p:cNvPr>
          <p:cNvSpPr txBox="1"/>
          <p:nvPr/>
        </p:nvSpPr>
        <p:spPr>
          <a:xfrm>
            <a:off x="0" y="6255891"/>
            <a:ext cx="2504661" cy="646331"/>
          </a:xfrm>
          <a:prstGeom prst="rect">
            <a:avLst/>
          </a:prstGeom>
          <a:noFill/>
        </p:spPr>
        <p:txBody>
          <a:bodyPr wrap="square">
            <a:spAutoFit/>
          </a:bodyPr>
          <a:lstStyle/>
          <a:p>
            <a:r>
              <a:rPr lang="it-IT" sz="1800" b="1" u="sng" dirty="0">
                <a:effectLst/>
                <a:latin typeface="Times New Roman" panose="02020603050405020304" pitchFamily="18" charset="0"/>
                <a:ea typeface="Aptos" panose="020B0004020202020204" pitchFamily="34" charset="0"/>
              </a:rPr>
              <a:t>Le muse inquietanti,</a:t>
            </a:r>
            <a:r>
              <a:rPr lang="it-IT" sz="1800" dirty="0">
                <a:effectLst/>
                <a:latin typeface="Times New Roman" panose="02020603050405020304" pitchFamily="18" charset="0"/>
                <a:ea typeface="Aptos" panose="020B0004020202020204" pitchFamily="34" charset="0"/>
              </a:rPr>
              <a:t> 1917</a:t>
            </a:r>
            <a:endParaRPr lang="it-IT" dirty="0"/>
          </a:p>
        </p:txBody>
      </p:sp>
      <p:pic>
        <p:nvPicPr>
          <p:cNvPr id="21506" name="Picture 2" descr="Le muse inquietanti (De Chirico, 1917-1918)">
            <a:extLst>
              <a:ext uri="{FF2B5EF4-FFF2-40B4-BE49-F238E27FC236}">
                <a16:creationId xmlns:a16="http://schemas.microsoft.com/office/drawing/2014/main" id="{48551139-8F64-DF07-8C16-2F026C82BA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0"/>
            <a:ext cx="47180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15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A8D956-DB62-BE40-E94A-661B2E7E6373}"/>
              </a:ext>
            </a:extLst>
          </p:cNvPr>
          <p:cNvSpPr>
            <a:spLocks noGrp="1"/>
          </p:cNvSpPr>
          <p:nvPr>
            <p:ph type="ctrTitle"/>
          </p:nvPr>
        </p:nvSpPr>
        <p:spPr/>
        <p:txBody>
          <a:bodyPr/>
          <a:lstStyle/>
          <a:p>
            <a:r>
              <a:rPr lang="it-IT" dirty="0"/>
              <a:t>DADAISMO</a:t>
            </a:r>
          </a:p>
        </p:txBody>
      </p:sp>
      <p:sp>
        <p:nvSpPr>
          <p:cNvPr id="3" name="Sottotitolo 2">
            <a:extLst>
              <a:ext uri="{FF2B5EF4-FFF2-40B4-BE49-F238E27FC236}">
                <a16:creationId xmlns:a16="http://schemas.microsoft.com/office/drawing/2014/main" id="{D5733765-D23B-4A36-50A6-637EB8AD4FDD}"/>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20587885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AD564B5-BD3D-6E9F-CB56-D7792F396E07}"/>
              </a:ext>
            </a:extLst>
          </p:cNvPr>
          <p:cNvSpPr txBox="1"/>
          <p:nvPr/>
        </p:nvSpPr>
        <p:spPr>
          <a:xfrm>
            <a:off x="3047172" y="2860876"/>
            <a:ext cx="6097656" cy="1938992"/>
          </a:xfrm>
          <a:prstGeom prst="rect">
            <a:avLst/>
          </a:prstGeom>
          <a:noFill/>
        </p:spPr>
        <p:txBody>
          <a:bodyPr wrap="square">
            <a:spAutoFit/>
          </a:bodyPr>
          <a:lstStyle/>
          <a:p>
            <a:pPr algn="ctr"/>
            <a:r>
              <a:rPr lang="it-IT" sz="6000" b="1" u="sng" dirty="0">
                <a:effectLst/>
                <a:latin typeface="Times New Roman" panose="02020603050405020304" pitchFamily="18" charset="0"/>
                <a:ea typeface="Aptos" panose="020B0004020202020204" pitchFamily="34" charset="0"/>
              </a:rPr>
              <a:t>Man Ray </a:t>
            </a:r>
          </a:p>
          <a:p>
            <a:pPr algn="ctr"/>
            <a:r>
              <a:rPr lang="it-IT" sz="6000" b="1" u="sng" dirty="0">
                <a:effectLst/>
                <a:latin typeface="Times New Roman" panose="02020603050405020304" pitchFamily="18" charset="0"/>
                <a:ea typeface="Aptos" panose="020B0004020202020204" pitchFamily="34" charset="0"/>
              </a:rPr>
              <a:t>(1890-1976)</a:t>
            </a:r>
            <a:endParaRPr lang="it-IT" sz="6000" dirty="0"/>
          </a:p>
        </p:txBody>
      </p:sp>
    </p:spTree>
    <p:extLst>
      <p:ext uri="{BB962C8B-B14F-4D97-AF65-F5344CB8AC3E}">
        <p14:creationId xmlns:p14="http://schemas.microsoft.com/office/powerpoint/2010/main" val="3304804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AC1ECE40-12DF-58CA-6338-9387D1B214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9609" y="250731"/>
            <a:ext cx="8219660" cy="635653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3C0BB21-BAF0-4245-457E-CF440536473F}"/>
              </a:ext>
            </a:extLst>
          </p:cNvPr>
          <p:cNvSpPr txBox="1"/>
          <p:nvPr/>
        </p:nvSpPr>
        <p:spPr>
          <a:xfrm>
            <a:off x="106846" y="6236012"/>
            <a:ext cx="3222763"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L’enigma di </a:t>
            </a:r>
            <a:r>
              <a:rPr lang="it-IT" sz="1800" u="sng" dirty="0" err="1">
                <a:effectLst/>
                <a:latin typeface="Times New Roman" panose="02020603050405020304" pitchFamily="18" charset="0"/>
                <a:ea typeface="Aptos" panose="020B0004020202020204" pitchFamily="34" charset="0"/>
              </a:rPr>
              <a:t>Isidore</a:t>
            </a:r>
            <a:r>
              <a:rPr lang="it-IT" sz="1800" u="sng" dirty="0">
                <a:effectLst/>
                <a:latin typeface="Times New Roman" panose="02020603050405020304" pitchFamily="18" charset="0"/>
                <a:ea typeface="Aptos" panose="020B0004020202020204" pitchFamily="34" charset="0"/>
              </a:rPr>
              <a:t> Ducasse</a:t>
            </a:r>
            <a:r>
              <a:rPr lang="it-IT" sz="1800" dirty="0">
                <a:effectLst/>
                <a:latin typeface="Times New Roman" panose="02020603050405020304" pitchFamily="18" charset="0"/>
                <a:ea typeface="Aptos" panose="020B0004020202020204" pitchFamily="34" charset="0"/>
              </a:rPr>
              <a:t>, 1920</a:t>
            </a:r>
            <a:endParaRPr lang="it-IT" dirty="0"/>
          </a:p>
        </p:txBody>
      </p:sp>
    </p:spTree>
    <p:extLst>
      <p:ext uri="{BB962C8B-B14F-4D97-AF65-F5344CB8AC3E}">
        <p14:creationId xmlns:p14="http://schemas.microsoft.com/office/powerpoint/2010/main" val="3008407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6F0F0F1-BC6E-B4F4-45AD-C8007735D651}"/>
              </a:ext>
            </a:extLst>
          </p:cNvPr>
          <p:cNvSpPr txBox="1"/>
          <p:nvPr/>
        </p:nvSpPr>
        <p:spPr>
          <a:xfrm>
            <a:off x="0" y="6236012"/>
            <a:ext cx="2395330"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Le </a:t>
            </a:r>
            <a:r>
              <a:rPr lang="it-IT" sz="1800" u="sng" dirty="0" err="1">
                <a:effectLst/>
                <a:latin typeface="Times New Roman" panose="02020603050405020304" pitchFamily="18" charset="0"/>
                <a:ea typeface="Aptos" panose="020B0004020202020204" pitchFamily="34" charset="0"/>
              </a:rPr>
              <a:t>Violon</a:t>
            </a:r>
            <a:r>
              <a:rPr lang="it-IT" sz="1800" u="sng" dirty="0">
                <a:effectLst/>
                <a:latin typeface="Times New Roman" panose="02020603050405020304" pitchFamily="18" charset="0"/>
                <a:ea typeface="Aptos" panose="020B0004020202020204" pitchFamily="34" charset="0"/>
              </a:rPr>
              <a:t> d’Ingres</a:t>
            </a:r>
            <a:r>
              <a:rPr lang="it-IT" sz="1800" dirty="0">
                <a:effectLst/>
                <a:latin typeface="Times New Roman" panose="02020603050405020304" pitchFamily="18" charset="0"/>
                <a:ea typeface="Aptos" panose="020B0004020202020204" pitchFamily="34" charset="0"/>
              </a:rPr>
              <a:t>, 1924</a:t>
            </a:r>
            <a:endParaRPr lang="it-IT" dirty="0"/>
          </a:p>
        </p:txBody>
      </p:sp>
      <p:pic>
        <p:nvPicPr>
          <p:cNvPr id="23554" name="Picture 2" descr="undefined">
            <a:extLst>
              <a:ext uri="{FF2B5EF4-FFF2-40B4-BE49-F238E27FC236}">
                <a16:creationId xmlns:a16="http://schemas.microsoft.com/office/drawing/2014/main" id="{A096A70C-C6BC-F20C-9B6E-0B266D93EF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3288" y="0"/>
            <a:ext cx="5305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196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2C48F0CC-F559-43C0-1FAE-CC7438AE0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9961" y="318887"/>
            <a:ext cx="3860443" cy="57626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undefined">
            <a:extLst>
              <a:ext uri="{FF2B5EF4-FFF2-40B4-BE49-F238E27FC236}">
                <a16:creationId xmlns:a16="http://schemas.microsoft.com/office/drawing/2014/main" id="{FE6493B9-4F1C-6207-109D-BB80CE3D3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23" y="373626"/>
            <a:ext cx="4373359" cy="5653175"/>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E175180-3C8F-D7CC-DB5F-C2D0E3413E66}"/>
              </a:ext>
            </a:extLst>
          </p:cNvPr>
          <p:cNvSpPr txBox="1"/>
          <p:nvPr/>
        </p:nvSpPr>
        <p:spPr>
          <a:xfrm>
            <a:off x="6449961" y="6292645"/>
            <a:ext cx="3595793" cy="369332"/>
          </a:xfrm>
          <a:prstGeom prst="rect">
            <a:avLst/>
          </a:prstGeom>
          <a:noFill/>
        </p:spPr>
        <p:txBody>
          <a:bodyPr wrap="none" rtlCol="0">
            <a:spAutoFit/>
          </a:bodyPr>
          <a:lstStyle/>
          <a:p>
            <a:r>
              <a:rPr lang="it-IT" dirty="0"/>
              <a:t>Ingres, Bagnante di </a:t>
            </a:r>
            <a:r>
              <a:rPr lang="it-IT" dirty="0" err="1"/>
              <a:t>Valpicon</a:t>
            </a:r>
            <a:r>
              <a:rPr lang="it-IT" dirty="0"/>
              <a:t>, 1808</a:t>
            </a:r>
          </a:p>
        </p:txBody>
      </p:sp>
    </p:spTree>
    <p:extLst>
      <p:ext uri="{BB962C8B-B14F-4D97-AF65-F5344CB8AC3E}">
        <p14:creationId xmlns:p14="http://schemas.microsoft.com/office/powerpoint/2010/main" val="70073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D6D01B1-EDE2-6027-9F1C-3A335649A8F0}"/>
              </a:ext>
            </a:extLst>
          </p:cNvPr>
          <p:cNvSpPr txBox="1"/>
          <p:nvPr/>
        </p:nvSpPr>
        <p:spPr>
          <a:xfrm>
            <a:off x="2862015" y="2729531"/>
            <a:ext cx="6871920" cy="2129686"/>
          </a:xfrm>
          <a:prstGeom prst="rect">
            <a:avLst/>
          </a:prstGeom>
          <a:noFill/>
        </p:spPr>
        <p:txBody>
          <a:bodyPr wrap="square">
            <a:spAutoFit/>
          </a:bodyPr>
          <a:lstStyle/>
          <a:p>
            <a:pPr algn="ctr">
              <a:lnSpc>
                <a:spcPct val="107000"/>
              </a:lnSpc>
              <a:spcAft>
                <a:spcPts val="800"/>
              </a:spcAft>
            </a:pPr>
            <a:r>
              <a:rPr lang="it-IT" sz="6000" b="1" u="sng" kern="100" dirty="0" err="1">
                <a:effectLst/>
                <a:latin typeface="Times New Roman" panose="02020603050405020304" pitchFamily="18" charset="0"/>
                <a:ea typeface="Aptos" panose="020B0004020202020204" pitchFamily="34" charset="0"/>
                <a:cs typeface="Times New Roman" panose="02020603050405020304" pitchFamily="18" charset="0"/>
              </a:rPr>
              <a:t>Marchel</a:t>
            </a:r>
            <a:r>
              <a:rPr lang="it-IT" sz="6000" b="1" u="sng" kern="100" dirty="0">
                <a:latin typeface="Times New Roman" panose="02020603050405020304" pitchFamily="18" charset="0"/>
                <a:ea typeface="Aptos" panose="020B0004020202020204" pitchFamily="34" charset="0"/>
                <a:cs typeface="Times New Roman" panose="02020603050405020304" pitchFamily="18" charset="0"/>
              </a:rPr>
              <a:t> </a:t>
            </a: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Duchamp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(1887-1968) </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45336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uchamp   -  Nudo che scende le scale ">
            <a:extLst>
              <a:ext uri="{FF2B5EF4-FFF2-40B4-BE49-F238E27FC236}">
                <a16:creationId xmlns:a16="http://schemas.microsoft.com/office/drawing/2014/main" id="{555A9918-E457-FDFD-CC17-7815870066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5888" y="0"/>
            <a:ext cx="433863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C5A7738C-D0F2-C5F4-8178-253B1ECDA9FB}"/>
              </a:ext>
            </a:extLst>
          </p:cNvPr>
          <p:cNvSpPr txBox="1"/>
          <p:nvPr/>
        </p:nvSpPr>
        <p:spPr>
          <a:xfrm>
            <a:off x="335445" y="5977595"/>
            <a:ext cx="2904711"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Nudo che scende le scale,</a:t>
            </a:r>
            <a:r>
              <a:rPr lang="it-IT" sz="1800" dirty="0">
                <a:effectLst/>
                <a:latin typeface="Times New Roman" panose="02020603050405020304" pitchFamily="18" charset="0"/>
                <a:ea typeface="Aptos" panose="020B0004020202020204" pitchFamily="34" charset="0"/>
              </a:rPr>
              <a:t> 1912</a:t>
            </a:r>
            <a:endParaRPr lang="it-IT" dirty="0"/>
          </a:p>
        </p:txBody>
      </p:sp>
    </p:spTree>
    <p:extLst>
      <p:ext uri="{BB962C8B-B14F-4D97-AF65-F5344CB8AC3E}">
        <p14:creationId xmlns:p14="http://schemas.microsoft.com/office/powerpoint/2010/main" val="291205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cultura duchamp scolabottiglie">
            <a:extLst>
              <a:ext uri="{FF2B5EF4-FFF2-40B4-BE49-F238E27FC236}">
                <a16:creationId xmlns:a16="http://schemas.microsoft.com/office/drawing/2014/main" id="{B124D8CD-EE60-20D4-5BE6-A1ADCA76C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381" y="331800"/>
            <a:ext cx="4116695" cy="619439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2C69B145-0546-400A-A028-A98C279EC95B}"/>
              </a:ext>
            </a:extLst>
          </p:cNvPr>
          <p:cNvSpPr txBox="1"/>
          <p:nvPr/>
        </p:nvSpPr>
        <p:spPr>
          <a:xfrm>
            <a:off x="294968" y="5978013"/>
            <a:ext cx="2154179" cy="369332"/>
          </a:xfrm>
          <a:prstGeom prst="rect">
            <a:avLst/>
          </a:prstGeom>
          <a:noFill/>
        </p:spPr>
        <p:txBody>
          <a:bodyPr wrap="none" rtlCol="0">
            <a:spAutoFit/>
          </a:bodyPr>
          <a:lstStyle/>
          <a:p>
            <a:r>
              <a:rPr lang="it-IT" dirty="0"/>
              <a:t>Scolabottiglie, 1914</a:t>
            </a:r>
          </a:p>
        </p:txBody>
      </p:sp>
    </p:spTree>
    <p:extLst>
      <p:ext uri="{BB962C8B-B14F-4D97-AF65-F5344CB8AC3E}">
        <p14:creationId xmlns:p14="http://schemas.microsoft.com/office/powerpoint/2010/main" val="974307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ssuna descrizione della foto disponibile.">
            <a:extLst>
              <a:ext uri="{FF2B5EF4-FFF2-40B4-BE49-F238E27FC236}">
                <a16:creationId xmlns:a16="http://schemas.microsoft.com/office/drawing/2014/main" id="{A5D8501B-5340-63E6-940B-84474FB4A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650" y="403124"/>
            <a:ext cx="4503174" cy="450317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AAB0AB3-F67C-3F14-3353-C298C8A1D5E9}"/>
              </a:ext>
            </a:extLst>
          </p:cNvPr>
          <p:cNvSpPr txBox="1"/>
          <p:nvPr/>
        </p:nvSpPr>
        <p:spPr>
          <a:xfrm>
            <a:off x="1032387" y="5407742"/>
            <a:ext cx="2597249" cy="369332"/>
          </a:xfrm>
          <a:prstGeom prst="rect">
            <a:avLst/>
          </a:prstGeom>
          <a:noFill/>
        </p:spPr>
        <p:txBody>
          <a:bodyPr wrap="none" rtlCol="0">
            <a:spAutoFit/>
          </a:bodyPr>
          <a:lstStyle/>
          <a:p>
            <a:r>
              <a:rPr lang="it-IT" dirty="0"/>
              <a:t>Ruota di bicicletta, 1913</a:t>
            </a:r>
          </a:p>
        </p:txBody>
      </p:sp>
      <p:pic>
        <p:nvPicPr>
          <p:cNvPr id="4100" name="Picture 4">
            <a:extLst>
              <a:ext uri="{FF2B5EF4-FFF2-40B4-BE49-F238E27FC236}">
                <a16:creationId xmlns:a16="http://schemas.microsoft.com/office/drawing/2014/main" id="{C41EAEBB-C0CC-C542-5592-1834518BB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178" y="304800"/>
            <a:ext cx="3965295" cy="450317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D870BA8-50ED-A54C-F857-88A86216AB59}"/>
              </a:ext>
            </a:extLst>
          </p:cNvPr>
          <p:cNvSpPr txBox="1"/>
          <p:nvPr/>
        </p:nvSpPr>
        <p:spPr>
          <a:xfrm>
            <a:off x="8711381" y="5038410"/>
            <a:ext cx="1322221" cy="369332"/>
          </a:xfrm>
          <a:prstGeom prst="rect">
            <a:avLst/>
          </a:prstGeom>
          <a:noFill/>
        </p:spPr>
        <p:txBody>
          <a:bodyPr wrap="none" rtlCol="0">
            <a:spAutoFit/>
          </a:bodyPr>
          <a:lstStyle/>
          <a:p>
            <a:r>
              <a:rPr lang="it-IT" dirty="0"/>
              <a:t>Dono, 1921</a:t>
            </a:r>
          </a:p>
        </p:txBody>
      </p:sp>
    </p:spTree>
    <p:extLst>
      <p:ext uri="{BB962C8B-B14F-4D97-AF65-F5344CB8AC3E}">
        <p14:creationId xmlns:p14="http://schemas.microsoft.com/office/powerpoint/2010/main" val="67040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554D30CB-4DCE-97BB-13B4-EE7D2A0358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7620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E84F17A-BFFE-4B0C-6EFD-AB68D5999918}"/>
              </a:ext>
            </a:extLst>
          </p:cNvPr>
          <p:cNvSpPr txBox="1"/>
          <p:nvPr/>
        </p:nvSpPr>
        <p:spPr>
          <a:xfrm>
            <a:off x="5027053" y="6286500"/>
            <a:ext cx="2736839" cy="369332"/>
          </a:xfrm>
          <a:prstGeom prst="rect">
            <a:avLst/>
          </a:prstGeom>
          <a:noFill/>
        </p:spPr>
        <p:txBody>
          <a:bodyPr wrap="none" rtlCol="0">
            <a:spAutoFit/>
          </a:bodyPr>
          <a:lstStyle/>
          <a:p>
            <a:r>
              <a:rPr lang="it-IT" dirty="0"/>
              <a:t>Paesaggio con torre, 1908</a:t>
            </a:r>
          </a:p>
        </p:txBody>
      </p:sp>
    </p:spTree>
    <p:extLst>
      <p:ext uri="{BB962C8B-B14F-4D97-AF65-F5344CB8AC3E}">
        <p14:creationId xmlns:p14="http://schemas.microsoft.com/office/powerpoint/2010/main" val="2528486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EDF61D9-7931-5E19-51F1-7B0F070D78DD}"/>
              </a:ext>
            </a:extLst>
          </p:cNvPr>
          <p:cNvSpPr txBox="1"/>
          <p:nvPr/>
        </p:nvSpPr>
        <p:spPr>
          <a:xfrm>
            <a:off x="2804719" y="6369396"/>
            <a:ext cx="1774867"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Fontana, 1917</a:t>
            </a:r>
            <a:endParaRPr lang="it-IT" dirty="0"/>
          </a:p>
        </p:txBody>
      </p:sp>
      <p:pic>
        <p:nvPicPr>
          <p:cNvPr id="25602" name="Picture 2" descr="Fontana">
            <a:extLst>
              <a:ext uri="{FF2B5EF4-FFF2-40B4-BE49-F238E27FC236}">
                <a16:creationId xmlns:a16="http://schemas.microsoft.com/office/drawing/2014/main" id="{D7F26536-5E6A-D2CF-47CB-156897EFE6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586" y="31891"/>
            <a:ext cx="7190547" cy="679421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BF32325-C783-27FD-F252-9E5C02E77801}"/>
              </a:ext>
            </a:extLst>
          </p:cNvPr>
          <p:cNvSpPr txBox="1"/>
          <p:nvPr/>
        </p:nvSpPr>
        <p:spPr>
          <a:xfrm>
            <a:off x="0" y="2828835"/>
            <a:ext cx="4395019" cy="1477328"/>
          </a:xfrm>
          <a:prstGeom prst="rect">
            <a:avLst/>
          </a:prstGeom>
          <a:noFill/>
        </p:spPr>
        <p:txBody>
          <a:bodyPr wrap="square">
            <a:spAutoFit/>
          </a:bodyPr>
          <a:lstStyle/>
          <a:p>
            <a:r>
              <a:rPr lang="it-IT" sz="1800" dirty="0">
                <a:effectLst/>
                <a:latin typeface="Times New Roman" panose="02020603050405020304" pitchFamily="18" charset="0"/>
                <a:ea typeface="Aptos" panose="020B0004020202020204" pitchFamily="34" charset="0"/>
              </a:rPr>
              <a:t>La mia fontana-orinatoio ebbe origine da un esperimento riguardante il gusto; scelsi l’oggetto che avesse meno probabilità di essere apprezzato. Ma si riesce a far ingoiare qualunque cosa alla gente se si prova</a:t>
            </a:r>
            <a:endParaRPr lang="it-IT" dirty="0"/>
          </a:p>
        </p:txBody>
      </p:sp>
    </p:spTree>
    <p:extLst>
      <p:ext uri="{BB962C8B-B14F-4D97-AF65-F5344CB8AC3E}">
        <p14:creationId xmlns:p14="http://schemas.microsoft.com/office/powerpoint/2010/main" val="3283481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214C140-6BF4-B9D7-0846-58017254A029}"/>
              </a:ext>
            </a:extLst>
          </p:cNvPr>
          <p:cNvSpPr txBox="1"/>
          <p:nvPr/>
        </p:nvSpPr>
        <p:spPr>
          <a:xfrm>
            <a:off x="196296" y="6255891"/>
            <a:ext cx="2010189"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L.H.O.O.Q.,</a:t>
            </a:r>
            <a:r>
              <a:rPr lang="it-IT" sz="1800" dirty="0">
                <a:effectLst/>
                <a:latin typeface="Times New Roman" panose="02020603050405020304" pitchFamily="18" charset="0"/>
                <a:ea typeface="Aptos" panose="020B0004020202020204" pitchFamily="34" charset="0"/>
              </a:rPr>
              <a:t> 1919</a:t>
            </a:r>
            <a:endParaRPr lang="it-IT" dirty="0"/>
          </a:p>
        </p:txBody>
      </p:sp>
      <p:pic>
        <p:nvPicPr>
          <p:cNvPr id="26626" name="Picture 2">
            <a:extLst>
              <a:ext uri="{FF2B5EF4-FFF2-40B4-BE49-F238E27FC236}">
                <a16:creationId xmlns:a16="http://schemas.microsoft.com/office/drawing/2014/main" id="{C8286221-ECD3-6D36-7917-D167F8AC7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965" y="125728"/>
            <a:ext cx="4058064" cy="6732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898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C8F053-DC55-EEB9-40D5-2AB909C9ED13}"/>
              </a:ext>
            </a:extLst>
          </p:cNvPr>
          <p:cNvSpPr>
            <a:spLocks noGrp="1"/>
          </p:cNvSpPr>
          <p:nvPr>
            <p:ph type="ctrTitle"/>
          </p:nvPr>
        </p:nvSpPr>
        <p:spPr/>
        <p:txBody>
          <a:bodyPr/>
          <a:lstStyle/>
          <a:p>
            <a:r>
              <a:rPr lang="it-IT" dirty="0"/>
              <a:t>SURREALISMO</a:t>
            </a:r>
          </a:p>
        </p:txBody>
      </p:sp>
      <p:sp>
        <p:nvSpPr>
          <p:cNvPr id="3" name="Sottotitolo 2">
            <a:extLst>
              <a:ext uri="{FF2B5EF4-FFF2-40B4-BE49-F238E27FC236}">
                <a16:creationId xmlns:a16="http://schemas.microsoft.com/office/drawing/2014/main" id="{B7EA265C-BBAA-7EF3-F965-80D3FC8A7AE9}"/>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3251952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8A73685-5892-1CFC-D264-A034E08854CD}"/>
              </a:ext>
            </a:extLst>
          </p:cNvPr>
          <p:cNvSpPr txBox="1"/>
          <p:nvPr/>
        </p:nvSpPr>
        <p:spPr>
          <a:xfrm>
            <a:off x="2921009" y="2493557"/>
            <a:ext cx="6097656"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Max Ernst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(1891-1976)</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6444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A4D12FF-2A76-6ED0-4B7D-88EB7C863B6A}"/>
              </a:ext>
            </a:extLst>
          </p:cNvPr>
          <p:cNvSpPr txBox="1"/>
          <p:nvPr/>
        </p:nvSpPr>
        <p:spPr>
          <a:xfrm>
            <a:off x="186359" y="6196256"/>
            <a:ext cx="2020128" cy="369332"/>
          </a:xfrm>
          <a:prstGeom prst="rect">
            <a:avLst/>
          </a:prstGeom>
          <a:noFill/>
        </p:spPr>
        <p:txBody>
          <a:bodyPr wrap="square">
            <a:spAutoFit/>
          </a:bodyPr>
          <a:lstStyle/>
          <a:p>
            <a:r>
              <a:rPr lang="it-IT" sz="1800" u="sng" dirty="0" err="1">
                <a:effectLst/>
                <a:latin typeface="Times New Roman" panose="02020603050405020304" pitchFamily="18" charset="0"/>
                <a:ea typeface="Aptos" panose="020B0004020202020204" pitchFamily="34" charset="0"/>
              </a:rPr>
              <a:t>Oedipus</a:t>
            </a:r>
            <a:r>
              <a:rPr lang="it-IT" sz="1800" u="sng" dirty="0">
                <a:effectLst/>
                <a:latin typeface="Times New Roman" panose="02020603050405020304" pitchFamily="18" charset="0"/>
                <a:ea typeface="Aptos" panose="020B0004020202020204" pitchFamily="34" charset="0"/>
              </a:rPr>
              <a:t> Rex,</a:t>
            </a:r>
            <a:r>
              <a:rPr lang="it-IT" sz="1800" dirty="0">
                <a:effectLst/>
                <a:latin typeface="Times New Roman" panose="02020603050405020304" pitchFamily="18" charset="0"/>
                <a:ea typeface="Aptos" panose="020B0004020202020204" pitchFamily="34" charset="0"/>
              </a:rPr>
              <a:t> 1922 </a:t>
            </a:r>
            <a:endParaRPr lang="it-IT" dirty="0"/>
          </a:p>
        </p:txBody>
      </p:sp>
      <p:pic>
        <p:nvPicPr>
          <p:cNvPr id="27650" name="Picture 2" descr="Oedipus Rex, 1922 - Max Ernst">
            <a:extLst>
              <a:ext uri="{FF2B5EF4-FFF2-40B4-BE49-F238E27FC236}">
                <a16:creationId xmlns:a16="http://schemas.microsoft.com/office/drawing/2014/main" id="{624EEA30-1BAC-D326-464F-E0B018846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733" y="327991"/>
            <a:ext cx="6922439" cy="6341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8596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57D6EF0-DB6D-BB41-B92C-A5017E0326C8}"/>
              </a:ext>
            </a:extLst>
          </p:cNvPr>
          <p:cNvSpPr txBox="1"/>
          <p:nvPr/>
        </p:nvSpPr>
        <p:spPr>
          <a:xfrm>
            <a:off x="3560105" y="2513220"/>
            <a:ext cx="6097656"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Joan Mirò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(1893-1983)</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430206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BD9B11E-3790-FC4B-1894-AB5492956303}"/>
              </a:ext>
            </a:extLst>
          </p:cNvPr>
          <p:cNvSpPr txBox="1"/>
          <p:nvPr/>
        </p:nvSpPr>
        <p:spPr>
          <a:xfrm>
            <a:off x="136663" y="6255891"/>
            <a:ext cx="2104119"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Carnevale di Arlecchino</a:t>
            </a:r>
            <a:r>
              <a:rPr lang="it-IT" sz="1800" dirty="0">
                <a:effectLst/>
                <a:latin typeface="Times New Roman" panose="02020603050405020304" pitchFamily="18" charset="0"/>
                <a:ea typeface="Aptos" panose="020B0004020202020204" pitchFamily="34" charset="0"/>
              </a:rPr>
              <a:t>, 1924</a:t>
            </a:r>
            <a:endParaRPr lang="it-IT" dirty="0"/>
          </a:p>
        </p:txBody>
      </p:sp>
      <p:pic>
        <p:nvPicPr>
          <p:cNvPr id="28674" name="Picture 2">
            <a:extLst>
              <a:ext uri="{FF2B5EF4-FFF2-40B4-BE49-F238E27FC236}">
                <a16:creationId xmlns:a16="http://schemas.microsoft.com/office/drawing/2014/main" id="{2386217C-3FC4-F528-EB92-1FB51DE71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489" y="19576"/>
            <a:ext cx="9687767" cy="6838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080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AD5AEF4-A35A-7E2F-2C4E-268D44AA98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92" r="62452" b="18008"/>
          <a:stretch/>
        </p:blipFill>
        <p:spPr bwMode="auto">
          <a:xfrm>
            <a:off x="592853" y="-1"/>
            <a:ext cx="2120202" cy="67220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77EF1DF-B5A1-B6CE-25F6-5F0BD1D0D0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356" r="39945" b="21534"/>
          <a:stretch/>
        </p:blipFill>
        <p:spPr bwMode="auto">
          <a:xfrm>
            <a:off x="4411227" y="312827"/>
            <a:ext cx="1879041" cy="6232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820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7CDF480-C80F-AB94-2A6E-15F040E587BB}"/>
              </a:ext>
            </a:extLst>
          </p:cNvPr>
          <p:cNvSpPr txBox="1"/>
          <p:nvPr/>
        </p:nvSpPr>
        <p:spPr>
          <a:xfrm>
            <a:off x="3047172" y="2680369"/>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Salvador Dalì (1904-1989)</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19925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B9E1A01-AC09-1208-2F9B-EE6A9A662AFC}"/>
              </a:ext>
            </a:extLst>
          </p:cNvPr>
          <p:cNvSpPr txBox="1"/>
          <p:nvPr/>
        </p:nvSpPr>
        <p:spPr>
          <a:xfrm>
            <a:off x="0" y="6027291"/>
            <a:ext cx="2262809" cy="646331"/>
          </a:xfrm>
          <a:prstGeom prst="rect">
            <a:avLst/>
          </a:prstGeom>
          <a:noFill/>
        </p:spPr>
        <p:txBody>
          <a:bodyPr wrap="square">
            <a:spAutoFit/>
          </a:bodyPr>
          <a:lstStyle/>
          <a:p>
            <a:r>
              <a:rPr lang="it-IT" sz="1800" dirty="0">
                <a:effectLst/>
                <a:latin typeface="Times New Roman" panose="02020603050405020304" pitchFamily="18" charset="0"/>
                <a:ea typeface="Aptos" panose="020B0004020202020204" pitchFamily="34" charset="0"/>
              </a:rPr>
              <a:t>L</a:t>
            </a:r>
            <a:r>
              <a:rPr lang="it-IT" sz="1800" u="sng" dirty="0">
                <a:effectLst/>
                <a:latin typeface="Times New Roman" panose="02020603050405020304" pitchFamily="18" charset="0"/>
                <a:ea typeface="Aptos" panose="020B0004020202020204" pitchFamily="34" charset="0"/>
              </a:rPr>
              <a:t>a persistenza della memoria, 1931</a:t>
            </a:r>
            <a:endParaRPr lang="it-IT" dirty="0"/>
          </a:p>
        </p:txBody>
      </p:sp>
      <p:pic>
        <p:nvPicPr>
          <p:cNvPr id="29698" name="Picture 2">
            <a:extLst>
              <a:ext uri="{FF2B5EF4-FFF2-40B4-BE49-F238E27FC236}">
                <a16:creationId xmlns:a16="http://schemas.microsoft.com/office/drawing/2014/main" id="{51669464-3986-20E2-A34C-FE2466963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809" y="168047"/>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24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5CA0A64D-690E-078F-5958-3A3B696F6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432" y="139556"/>
            <a:ext cx="8492921" cy="671844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01592C4-2FFC-5FFA-9DEC-EBCE1B679FD3}"/>
              </a:ext>
            </a:extLst>
          </p:cNvPr>
          <p:cNvSpPr txBox="1"/>
          <p:nvPr/>
        </p:nvSpPr>
        <p:spPr>
          <a:xfrm>
            <a:off x="176981" y="5869858"/>
            <a:ext cx="2074606" cy="646331"/>
          </a:xfrm>
          <a:prstGeom prst="rect">
            <a:avLst/>
          </a:prstGeom>
          <a:noFill/>
        </p:spPr>
        <p:txBody>
          <a:bodyPr wrap="square" rtlCol="0">
            <a:spAutoFit/>
          </a:bodyPr>
          <a:lstStyle/>
          <a:p>
            <a:r>
              <a:rPr lang="it-IT" dirty="0"/>
              <a:t>Primo acquerello astratto, 1910</a:t>
            </a:r>
          </a:p>
        </p:txBody>
      </p:sp>
    </p:spTree>
    <p:extLst>
      <p:ext uri="{BB962C8B-B14F-4D97-AF65-F5344CB8AC3E}">
        <p14:creationId xmlns:p14="http://schemas.microsoft.com/office/powerpoint/2010/main" val="1044081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5525F73-E6F9-41E0-07C1-F1D82D34ADE9}"/>
              </a:ext>
            </a:extLst>
          </p:cNvPr>
          <p:cNvSpPr txBox="1"/>
          <p:nvPr/>
        </p:nvSpPr>
        <p:spPr>
          <a:xfrm>
            <a:off x="46701" y="4915072"/>
            <a:ext cx="2368508" cy="1477328"/>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Sogno causato dal volo di un’ape intorno a una melagrana un attimo prima del risveglio</a:t>
            </a:r>
            <a:r>
              <a:rPr lang="it-IT" sz="1800" dirty="0">
                <a:effectLst/>
                <a:latin typeface="Times New Roman" panose="02020603050405020304" pitchFamily="18" charset="0"/>
                <a:ea typeface="Aptos" panose="020B0004020202020204" pitchFamily="34" charset="0"/>
              </a:rPr>
              <a:t>, 1944</a:t>
            </a:r>
            <a:endParaRPr lang="it-IT" dirty="0"/>
          </a:p>
        </p:txBody>
      </p:sp>
      <p:pic>
        <p:nvPicPr>
          <p:cNvPr id="31746" name="Picture 2">
            <a:extLst>
              <a:ext uri="{FF2B5EF4-FFF2-40B4-BE49-F238E27FC236}">
                <a16:creationId xmlns:a16="http://schemas.microsoft.com/office/drawing/2014/main" id="{C77F04C1-05B5-C8F2-877B-8DBAF4940D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696" y="132608"/>
            <a:ext cx="5338279" cy="672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3501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E0BF6AC-3D25-D3FB-9518-FD9750DAF7CF}"/>
              </a:ext>
            </a:extLst>
          </p:cNvPr>
          <p:cNvSpPr txBox="1"/>
          <p:nvPr/>
        </p:nvSpPr>
        <p:spPr>
          <a:xfrm>
            <a:off x="3048828" y="3240808"/>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Renè Magritte (1898-1967)</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517340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F02B98D-84F2-2261-7342-73B47A6DC709}"/>
              </a:ext>
            </a:extLst>
          </p:cNvPr>
          <p:cNvSpPr txBox="1"/>
          <p:nvPr/>
        </p:nvSpPr>
        <p:spPr>
          <a:xfrm>
            <a:off x="156541" y="6186317"/>
            <a:ext cx="1791529"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Gli amanti, 1928</a:t>
            </a:r>
            <a:endParaRPr lang="it-IT" dirty="0"/>
          </a:p>
        </p:txBody>
      </p:sp>
      <p:pic>
        <p:nvPicPr>
          <p:cNvPr id="32770" name="Picture 2">
            <a:extLst>
              <a:ext uri="{FF2B5EF4-FFF2-40B4-BE49-F238E27FC236}">
                <a16:creationId xmlns:a16="http://schemas.microsoft.com/office/drawing/2014/main" id="{CB2B02F1-9BC7-DF8B-B3C1-82B5E2B82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534" y="116388"/>
            <a:ext cx="8833631" cy="662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344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D08817D-584C-1764-F51A-4D245E2AFAAC}"/>
              </a:ext>
            </a:extLst>
          </p:cNvPr>
          <p:cNvSpPr txBox="1"/>
          <p:nvPr/>
        </p:nvSpPr>
        <p:spPr>
          <a:xfrm>
            <a:off x="146601" y="6355282"/>
            <a:ext cx="273574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La condizione umana, 193</a:t>
            </a:r>
            <a:r>
              <a:rPr lang="it-IT" sz="1800" dirty="0">
                <a:effectLst/>
                <a:latin typeface="Times New Roman" panose="02020603050405020304" pitchFamily="18" charset="0"/>
                <a:ea typeface="Aptos" panose="020B0004020202020204" pitchFamily="34" charset="0"/>
              </a:rPr>
              <a:t>3</a:t>
            </a:r>
            <a:endParaRPr lang="it-IT" dirty="0"/>
          </a:p>
        </p:txBody>
      </p:sp>
      <p:pic>
        <p:nvPicPr>
          <p:cNvPr id="33794" name="Picture 2">
            <a:extLst>
              <a:ext uri="{FF2B5EF4-FFF2-40B4-BE49-F238E27FC236}">
                <a16:creationId xmlns:a16="http://schemas.microsoft.com/office/drawing/2014/main" id="{FCC4FE94-E3D5-DE6D-154B-1F8A2BFCE4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0"/>
            <a:ext cx="5297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1738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E30DF9F-38A2-8591-0940-46BA4E4A64D6}"/>
              </a:ext>
            </a:extLst>
          </p:cNvPr>
          <p:cNvSpPr txBox="1"/>
          <p:nvPr/>
        </p:nvSpPr>
        <p:spPr>
          <a:xfrm>
            <a:off x="2782528" y="1176932"/>
            <a:ext cx="7964129" cy="4708981"/>
          </a:xfrm>
          <a:prstGeom prst="rect">
            <a:avLst/>
          </a:prstGeom>
          <a:noFill/>
        </p:spPr>
        <p:txBody>
          <a:bodyPr wrap="square">
            <a:spAutoFit/>
          </a:bodyPr>
          <a:lstStyle/>
          <a:p>
            <a:r>
              <a:rPr lang="it-IT" sz="3000" dirty="0">
                <a:effectLst/>
                <a:latin typeface="Times New Roman" panose="02020603050405020304" pitchFamily="18" charset="0"/>
                <a:ea typeface="Aptos" panose="020B0004020202020204" pitchFamily="34" charset="0"/>
              </a:rPr>
              <a:t>«Ho piazzato davanti a una finestra vista dall’interno di una stanza un quadro che rappresenta esattamente la parte del paesaggio mascherata da quadro stesso. L’albero rappresentato in questo quadro nasconde quindi l’albero alle sue spalle» […]</a:t>
            </a:r>
          </a:p>
          <a:p>
            <a:endParaRPr lang="it-IT" sz="3000" dirty="0">
              <a:effectLst/>
              <a:latin typeface="Times New Roman" panose="02020603050405020304" pitchFamily="18" charset="0"/>
              <a:ea typeface="Aptos" panose="020B0004020202020204" pitchFamily="34" charset="0"/>
            </a:endParaRPr>
          </a:p>
          <a:p>
            <a:r>
              <a:rPr lang="it-IT" sz="3000" dirty="0">
                <a:latin typeface="Times New Roman" panose="02020603050405020304" pitchFamily="18" charset="0"/>
                <a:ea typeface="Aptos" panose="020B0004020202020204" pitchFamily="34" charset="0"/>
              </a:rPr>
              <a:t>«</a:t>
            </a:r>
            <a:r>
              <a:rPr lang="it-IT" sz="3000" dirty="0">
                <a:effectLst/>
                <a:latin typeface="Times New Roman" panose="02020603050405020304" pitchFamily="18" charset="0"/>
                <a:ea typeface="Aptos" panose="020B0004020202020204" pitchFamily="34" charset="0"/>
              </a:rPr>
              <a:t>è così che vediamo il mondo, lo vediamo all’esterno di noi stessi e tuttavia non ne abbiamo che una rappresentazione dentro di noi»</a:t>
            </a:r>
            <a:endParaRPr lang="it-IT" sz="3000" dirty="0"/>
          </a:p>
        </p:txBody>
      </p:sp>
    </p:spTree>
    <p:extLst>
      <p:ext uri="{BB962C8B-B14F-4D97-AF65-F5344CB8AC3E}">
        <p14:creationId xmlns:p14="http://schemas.microsoft.com/office/powerpoint/2010/main" val="3421373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4C75B2F3-F823-6441-9A67-503159E81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948" y="0"/>
            <a:ext cx="9855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C1AB791-77AC-5B60-7B9B-A89F5DB4C975}"/>
              </a:ext>
            </a:extLst>
          </p:cNvPr>
          <p:cNvSpPr txBox="1"/>
          <p:nvPr/>
        </p:nvSpPr>
        <p:spPr>
          <a:xfrm>
            <a:off x="0" y="6188501"/>
            <a:ext cx="1818752"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L’uso della parola</a:t>
            </a:r>
            <a:r>
              <a:rPr lang="it-IT" sz="1800" dirty="0">
                <a:effectLst/>
                <a:latin typeface="Times New Roman" panose="02020603050405020304" pitchFamily="18" charset="0"/>
                <a:ea typeface="Aptos" panose="020B0004020202020204" pitchFamily="34" charset="0"/>
              </a:rPr>
              <a:t>, 1928</a:t>
            </a:r>
            <a:endParaRPr lang="it-IT" dirty="0"/>
          </a:p>
        </p:txBody>
      </p:sp>
    </p:spTree>
    <p:extLst>
      <p:ext uri="{BB962C8B-B14F-4D97-AF65-F5344CB8AC3E}">
        <p14:creationId xmlns:p14="http://schemas.microsoft.com/office/powerpoint/2010/main" val="33422303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C2D2A8-789D-969C-671B-F6905F994572}"/>
              </a:ext>
            </a:extLst>
          </p:cNvPr>
          <p:cNvSpPr>
            <a:spLocks noGrp="1"/>
          </p:cNvSpPr>
          <p:nvPr>
            <p:ph type="ctrTitle"/>
          </p:nvPr>
        </p:nvSpPr>
        <p:spPr/>
        <p:txBody>
          <a:bodyPr/>
          <a:lstStyle/>
          <a:p>
            <a:r>
              <a:rPr lang="it-IT" dirty="0"/>
              <a:t>ESPRESSIONISMO ASTRATTO</a:t>
            </a:r>
          </a:p>
        </p:txBody>
      </p:sp>
      <p:sp>
        <p:nvSpPr>
          <p:cNvPr id="3" name="Sottotitolo 2">
            <a:extLst>
              <a:ext uri="{FF2B5EF4-FFF2-40B4-BE49-F238E27FC236}">
                <a16:creationId xmlns:a16="http://schemas.microsoft.com/office/drawing/2014/main" id="{E1D1868D-2713-FE47-5029-ABDEF0B972BF}"/>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5009944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C2D2A8-789D-969C-671B-F6905F994572}"/>
              </a:ext>
            </a:extLst>
          </p:cNvPr>
          <p:cNvSpPr>
            <a:spLocks noGrp="1"/>
          </p:cNvSpPr>
          <p:nvPr>
            <p:ph type="ctrTitle"/>
          </p:nvPr>
        </p:nvSpPr>
        <p:spPr/>
        <p:txBody>
          <a:bodyPr/>
          <a:lstStyle/>
          <a:p>
            <a:r>
              <a:rPr lang="it-IT" dirty="0"/>
              <a:t>ESPRESSIONISMO ASTRATTO</a:t>
            </a:r>
          </a:p>
        </p:txBody>
      </p:sp>
      <p:sp>
        <p:nvSpPr>
          <p:cNvPr id="3" name="Sottotitolo 2">
            <a:extLst>
              <a:ext uri="{FF2B5EF4-FFF2-40B4-BE49-F238E27FC236}">
                <a16:creationId xmlns:a16="http://schemas.microsoft.com/office/drawing/2014/main" id="{E1D1868D-2713-FE47-5029-ABDEF0B972BF}"/>
              </a:ext>
            </a:extLst>
          </p:cNvPr>
          <p:cNvSpPr>
            <a:spLocks noGrp="1"/>
          </p:cNvSpPr>
          <p:nvPr>
            <p:ph type="subTitle" idx="1"/>
          </p:nvPr>
        </p:nvSpPr>
        <p:spPr/>
        <p:txBody>
          <a:bodyPr>
            <a:normAutofit/>
          </a:bodyPr>
          <a:lstStyle/>
          <a:p>
            <a:r>
              <a:rPr lang="it-IT" sz="3500" dirty="0"/>
              <a:t>Action Painting</a:t>
            </a:r>
          </a:p>
        </p:txBody>
      </p:sp>
    </p:spTree>
    <p:extLst>
      <p:ext uri="{BB962C8B-B14F-4D97-AF65-F5344CB8AC3E}">
        <p14:creationId xmlns:p14="http://schemas.microsoft.com/office/powerpoint/2010/main" val="3552412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8812AB9-2275-5FA7-16B3-6500E0C83887}"/>
              </a:ext>
            </a:extLst>
          </p:cNvPr>
          <p:cNvSpPr txBox="1"/>
          <p:nvPr/>
        </p:nvSpPr>
        <p:spPr>
          <a:xfrm>
            <a:off x="3047172" y="3240807"/>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Jackson Pollock (1915-56)</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24477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7AAE2BC-BAB1-C80E-0EC6-2255FC08F3B6}"/>
              </a:ext>
            </a:extLst>
          </p:cNvPr>
          <p:cNvSpPr txBox="1"/>
          <p:nvPr/>
        </p:nvSpPr>
        <p:spPr>
          <a:xfrm>
            <a:off x="0" y="6106803"/>
            <a:ext cx="2295939"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Foresta incantata, 1947</a:t>
            </a:r>
            <a:endParaRPr lang="it-IT" dirty="0"/>
          </a:p>
        </p:txBody>
      </p:sp>
      <p:pic>
        <p:nvPicPr>
          <p:cNvPr id="35842" name="Picture 2" descr="Jackson Pollock, Foresta incantata (1947; olio e smalto alchidico su tela, 221,3 x 114,6 cm; Venezia, The Peggy Guggenheim Collection)&#10;">
            <a:extLst>
              <a:ext uri="{FF2B5EF4-FFF2-40B4-BE49-F238E27FC236}">
                <a16:creationId xmlns:a16="http://schemas.microsoft.com/office/drawing/2014/main" id="{ED1AE8F6-91C7-98B5-5CED-5DD3FD0006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5613" y="0"/>
            <a:ext cx="36591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332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pressione V (Parco) da Wassily Kandinsky">
            <a:extLst>
              <a:ext uri="{FF2B5EF4-FFF2-40B4-BE49-F238E27FC236}">
                <a16:creationId xmlns:a16="http://schemas.microsoft.com/office/drawing/2014/main" id="{82FE5E91-8171-4566-579C-B387CD8BD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8734" y="639097"/>
            <a:ext cx="7892314" cy="536841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B41742B-4450-2126-D723-F9397BF0C654}"/>
              </a:ext>
            </a:extLst>
          </p:cNvPr>
          <p:cNvSpPr txBox="1"/>
          <p:nvPr/>
        </p:nvSpPr>
        <p:spPr>
          <a:xfrm>
            <a:off x="7187381" y="6218903"/>
            <a:ext cx="2019592" cy="369332"/>
          </a:xfrm>
          <a:prstGeom prst="rect">
            <a:avLst/>
          </a:prstGeom>
          <a:noFill/>
        </p:spPr>
        <p:txBody>
          <a:bodyPr wrap="none" rtlCol="0">
            <a:spAutoFit/>
          </a:bodyPr>
          <a:lstStyle/>
          <a:p>
            <a:r>
              <a:rPr lang="it-IT" dirty="0"/>
              <a:t>Impressione, 1911</a:t>
            </a:r>
          </a:p>
        </p:txBody>
      </p:sp>
      <p:sp>
        <p:nvSpPr>
          <p:cNvPr id="4" name="CasellaDiTesto 3">
            <a:extLst>
              <a:ext uri="{FF2B5EF4-FFF2-40B4-BE49-F238E27FC236}">
                <a16:creationId xmlns:a16="http://schemas.microsoft.com/office/drawing/2014/main" id="{DB23E411-A850-8672-6495-CB66672EECE9}"/>
              </a:ext>
            </a:extLst>
          </p:cNvPr>
          <p:cNvSpPr txBox="1"/>
          <p:nvPr/>
        </p:nvSpPr>
        <p:spPr>
          <a:xfrm>
            <a:off x="314632" y="2683810"/>
            <a:ext cx="3666785" cy="1754326"/>
          </a:xfrm>
          <a:prstGeom prst="rect">
            <a:avLst/>
          </a:prstGeom>
          <a:noFill/>
        </p:spPr>
        <p:txBody>
          <a:bodyPr wrap="square">
            <a:spAutoFit/>
          </a:bodyPr>
          <a:lstStyle/>
          <a:p>
            <a:r>
              <a:rPr lang="it-IT" sz="1800" dirty="0">
                <a:effectLst/>
                <a:latin typeface="Times New Roman" panose="02020603050405020304" pitchFamily="18" charset="0"/>
                <a:ea typeface="Aptos" panose="020B0004020202020204" pitchFamily="34" charset="0"/>
              </a:rPr>
              <a:t>Il colore è un mezzo per influenzare direttamente l’anima. Il colore è il tasto. L’occhio il martelletto. L’anima è un pianoforte con molte corde. L’artista è la mano che toccando questo o quel tasto fa vibrare l’anima</a:t>
            </a:r>
            <a:endParaRPr lang="it-IT" dirty="0"/>
          </a:p>
        </p:txBody>
      </p:sp>
    </p:spTree>
    <p:extLst>
      <p:ext uri="{BB962C8B-B14F-4D97-AF65-F5344CB8AC3E}">
        <p14:creationId xmlns:p14="http://schemas.microsoft.com/office/powerpoint/2010/main" val="3546660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909B8F3-24EE-9F11-9A01-0CD446332678}"/>
              </a:ext>
            </a:extLst>
          </p:cNvPr>
          <p:cNvSpPr txBox="1"/>
          <p:nvPr/>
        </p:nvSpPr>
        <p:spPr>
          <a:xfrm>
            <a:off x="3206145" y="5637046"/>
            <a:ext cx="6097656" cy="775340"/>
          </a:xfrm>
          <a:prstGeom prst="rect">
            <a:avLst/>
          </a:prstGeom>
          <a:noFill/>
        </p:spPr>
        <p:txBody>
          <a:bodyPr wrap="square">
            <a:spAutoFit/>
          </a:bodyPr>
          <a:lstStyle/>
          <a:p>
            <a:pPr algn="just">
              <a:lnSpc>
                <a:spcPct val="107000"/>
              </a:lnSpc>
              <a:spcAft>
                <a:spcPts val="800"/>
              </a:spcAft>
            </a:pP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Documentario di Hans </a:t>
            </a:r>
            <a:r>
              <a:rPr lang="it-IT" sz="1800" kern="100" dirty="0" err="1">
                <a:effectLst/>
                <a:latin typeface="Times New Roman" panose="02020603050405020304" pitchFamily="18" charset="0"/>
                <a:ea typeface="Aptos" panose="020B0004020202020204" pitchFamily="34" charset="0"/>
                <a:cs typeface="Times New Roman" panose="02020603050405020304" pitchFamily="18" charset="0"/>
              </a:rPr>
              <a:t>Namuth</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pPr>
            <a:r>
              <a:rPr lang="it-IT" sz="1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2"/>
              </a:rPr>
              <a:t>https://www.facebook.com/watch/?v=1827528940650174</a:t>
            </a:r>
            <a:r>
              <a:rPr lang="it-IT"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it-IT" sz="16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3C376D81-B7BD-36B9-4275-395987D711D8}"/>
              </a:ext>
            </a:extLst>
          </p:cNvPr>
          <p:cNvSpPr txBox="1"/>
          <p:nvPr/>
        </p:nvSpPr>
        <p:spPr>
          <a:xfrm>
            <a:off x="2330246" y="2124218"/>
            <a:ext cx="7197213" cy="1938992"/>
          </a:xfrm>
          <a:prstGeom prst="rect">
            <a:avLst/>
          </a:prstGeom>
          <a:noFill/>
        </p:spPr>
        <p:txBody>
          <a:bodyPr wrap="square">
            <a:spAutoFit/>
          </a:bodyPr>
          <a:lstStyle/>
          <a:p>
            <a:pPr algn="ctr"/>
            <a:r>
              <a:rPr lang="it-IT" sz="3000" dirty="0">
                <a:effectLst/>
                <a:latin typeface="Times New Roman" panose="02020603050405020304" pitchFamily="18" charset="0"/>
                <a:ea typeface="Aptos" panose="020B0004020202020204" pitchFamily="34" charset="0"/>
              </a:rPr>
              <a:t>Sul pavimento mi sento più a mio agio. Mi sento più vicino, più parte del quadro, perché in questo modo posso camminarci dentro al quadro</a:t>
            </a:r>
            <a:endParaRPr lang="it-IT" sz="3000" dirty="0"/>
          </a:p>
        </p:txBody>
      </p:sp>
    </p:spTree>
    <p:extLst>
      <p:ext uri="{BB962C8B-B14F-4D97-AF65-F5344CB8AC3E}">
        <p14:creationId xmlns:p14="http://schemas.microsoft.com/office/powerpoint/2010/main" val="18111696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 dense frenzy of paint splatters in black, gray, white, and muted pink and yellow.">
            <a:extLst>
              <a:ext uri="{FF2B5EF4-FFF2-40B4-BE49-F238E27FC236}">
                <a16:creationId xmlns:a16="http://schemas.microsoft.com/office/drawing/2014/main" id="{7422C4B3-C025-58ED-5586-66FA3D411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417" y="873328"/>
            <a:ext cx="11167244" cy="513984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6E87D739-0652-3CDC-D720-8C97DC737D39}"/>
              </a:ext>
            </a:extLst>
          </p:cNvPr>
          <p:cNvSpPr txBox="1"/>
          <p:nvPr/>
        </p:nvSpPr>
        <p:spPr>
          <a:xfrm>
            <a:off x="4092437" y="6414917"/>
            <a:ext cx="6097656" cy="369332"/>
          </a:xfrm>
          <a:prstGeom prst="rect">
            <a:avLst/>
          </a:prstGeom>
          <a:noFill/>
        </p:spPr>
        <p:txBody>
          <a:bodyPr wrap="square">
            <a:spAutoFit/>
          </a:bodyPr>
          <a:lstStyle/>
          <a:p>
            <a:r>
              <a:rPr lang="it-IT" sz="1800" u="sng" dirty="0" err="1">
                <a:effectLst/>
                <a:latin typeface="Times New Roman" panose="02020603050405020304" pitchFamily="18" charset="0"/>
                <a:ea typeface="Aptos" panose="020B0004020202020204" pitchFamily="34" charset="0"/>
              </a:rPr>
              <a:t>Number</a:t>
            </a:r>
            <a:r>
              <a:rPr lang="it-IT" sz="1800" u="sng" dirty="0">
                <a:effectLst/>
                <a:latin typeface="Times New Roman" panose="02020603050405020304" pitchFamily="18" charset="0"/>
                <a:ea typeface="Aptos" panose="020B0004020202020204" pitchFamily="34" charset="0"/>
              </a:rPr>
              <a:t> 27,</a:t>
            </a:r>
            <a:r>
              <a:rPr lang="it-IT" sz="1800" dirty="0">
                <a:effectLst/>
                <a:latin typeface="Times New Roman" panose="02020603050405020304" pitchFamily="18" charset="0"/>
                <a:ea typeface="Aptos" panose="020B0004020202020204" pitchFamily="34" charset="0"/>
              </a:rPr>
              <a:t> 1950</a:t>
            </a:r>
            <a:endParaRPr lang="it-IT" dirty="0"/>
          </a:p>
        </p:txBody>
      </p:sp>
    </p:spTree>
    <p:extLst>
      <p:ext uri="{BB962C8B-B14F-4D97-AF65-F5344CB8AC3E}">
        <p14:creationId xmlns:p14="http://schemas.microsoft.com/office/powerpoint/2010/main" val="1496768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BA2A3D6-862E-0B18-16A4-C468EEEFA45D}"/>
              </a:ext>
            </a:extLst>
          </p:cNvPr>
          <p:cNvSpPr txBox="1"/>
          <p:nvPr/>
        </p:nvSpPr>
        <p:spPr>
          <a:xfrm>
            <a:off x="4385227" y="6488668"/>
            <a:ext cx="342154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Blue </a:t>
            </a:r>
            <a:r>
              <a:rPr lang="it-IT" sz="1800" u="sng" dirty="0" err="1">
                <a:effectLst/>
                <a:latin typeface="Times New Roman" panose="02020603050405020304" pitchFamily="18" charset="0"/>
                <a:ea typeface="Aptos" panose="020B0004020202020204" pitchFamily="34" charset="0"/>
              </a:rPr>
              <a:t>Poles</a:t>
            </a:r>
            <a:r>
              <a:rPr lang="it-IT" sz="1800" u="sng" dirty="0">
                <a:effectLst/>
                <a:latin typeface="Times New Roman" panose="02020603050405020304" pitchFamily="18" charset="0"/>
                <a:ea typeface="Aptos" panose="020B0004020202020204" pitchFamily="34" charset="0"/>
              </a:rPr>
              <a:t>: </a:t>
            </a:r>
            <a:r>
              <a:rPr lang="it-IT" sz="1800" u="sng" dirty="0" err="1">
                <a:effectLst/>
                <a:latin typeface="Times New Roman" panose="02020603050405020304" pitchFamily="18" charset="0"/>
                <a:ea typeface="Aptos" panose="020B0004020202020204" pitchFamily="34" charset="0"/>
              </a:rPr>
              <a:t>number</a:t>
            </a:r>
            <a:r>
              <a:rPr lang="it-IT" sz="1800" dirty="0">
                <a:effectLst/>
                <a:latin typeface="Times New Roman" panose="02020603050405020304" pitchFamily="18" charset="0"/>
                <a:ea typeface="Aptos" panose="020B0004020202020204" pitchFamily="34" charset="0"/>
              </a:rPr>
              <a:t> 11, 1950-53</a:t>
            </a:r>
            <a:endParaRPr lang="it-IT" dirty="0"/>
          </a:p>
        </p:txBody>
      </p:sp>
      <p:pic>
        <p:nvPicPr>
          <p:cNvPr id="37890" name="Picture 2">
            <a:extLst>
              <a:ext uri="{FF2B5EF4-FFF2-40B4-BE49-F238E27FC236}">
                <a16:creationId xmlns:a16="http://schemas.microsoft.com/office/drawing/2014/main" id="{B5786899-AD8E-F862-2FCD-76D1AAB3F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61" y="1169484"/>
            <a:ext cx="10639469" cy="4519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8200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C2D2A8-789D-969C-671B-F6905F994572}"/>
              </a:ext>
            </a:extLst>
          </p:cNvPr>
          <p:cNvSpPr>
            <a:spLocks noGrp="1"/>
          </p:cNvSpPr>
          <p:nvPr>
            <p:ph type="ctrTitle"/>
          </p:nvPr>
        </p:nvSpPr>
        <p:spPr/>
        <p:txBody>
          <a:bodyPr/>
          <a:lstStyle/>
          <a:p>
            <a:r>
              <a:rPr lang="it-IT" dirty="0"/>
              <a:t>ESPRESSIONISMO ASTRATTO</a:t>
            </a:r>
          </a:p>
        </p:txBody>
      </p:sp>
      <p:sp>
        <p:nvSpPr>
          <p:cNvPr id="3" name="Sottotitolo 2">
            <a:extLst>
              <a:ext uri="{FF2B5EF4-FFF2-40B4-BE49-F238E27FC236}">
                <a16:creationId xmlns:a16="http://schemas.microsoft.com/office/drawing/2014/main" id="{E1D1868D-2713-FE47-5029-ABDEF0B972BF}"/>
              </a:ext>
            </a:extLst>
          </p:cNvPr>
          <p:cNvSpPr>
            <a:spLocks noGrp="1"/>
          </p:cNvSpPr>
          <p:nvPr>
            <p:ph type="subTitle" idx="1"/>
          </p:nvPr>
        </p:nvSpPr>
        <p:spPr/>
        <p:txBody>
          <a:bodyPr>
            <a:normAutofit/>
          </a:bodyPr>
          <a:lstStyle/>
          <a:p>
            <a:r>
              <a:rPr lang="it-IT" sz="3500" dirty="0"/>
              <a:t>Colour Field Painting</a:t>
            </a:r>
          </a:p>
        </p:txBody>
      </p:sp>
    </p:spTree>
    <p:extLst>
      <p:ext uri="{BB962C8B-B14F-4D97-AF65-F5344CB8AC3E}">
        <p14:creationId xmlns:p14="http://schemas.microsoft.com/office/powerpoint/2010/main" val="7694713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3FE5BC1-D6AC-F45A-446B-878AAFCDAB8C}"/>
              </a:ext>
            </a:extLst>
          </p:cNvPr>
          <p:cNvSpPr txBox="1"/>
          <p:nvPr/>
        </p:nvSpPr>
        <p:spPr>
          <a:xfrm>
            <a:off x="3048828" y="3240808"/>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Mark Rothko (1903-70)</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86256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id="{64CEDBB7-D997-9800-363C-43AC4FD61A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06" t="2897" r="21852" b="7537"/>
          <a:stretch/>
        </p:blipFill>
        <p:spPr bwMode="auto">
          <a:xfrm>
            <a:off x="4401378" y="146003"/>
            <a:ext cx="3389244" cy="6565993"/>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37B8F5E6-B7DF-2DE4-96CD-43AFB12CA9B6}"/>
              </a:ext>
            </a:extLst>
          </p:cNvPr>
          <p:cNvSpPr txBox="1"/>
          <p:nvPr/>
        </p:nvSpPr>
        <p:spPr>
          <a:xfrm>
            <a:off x="1180272" y="6342664"/>
            <a:ext cx="1920737"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Senza titolo, 1953</a:t>
            </a:r>
            <a:endParaRPr lang="it-IT" dirty="0"/>
          </a:p>
        </p:txBody>
      </p:sp>
    </p:spTree>
    <p:extLst>
      <p:ext uri="{BB962C8B-B14F-4D97-AF65-F5344CB8AC3E}">
        <p14:creationId xmlns:p14="http://schemas.microsoft.com/office/powerpoint/2010/main" val="8069206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7FAA8894-6F4F-7DDA-EB97-BD0462D5C7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916" t="14348" r="35379" b="34058"/>
          <a:stretch/>
        </p:blipFill>
        <p:spPr bwMode="auto">
          <a:xfrm>
            <a:off x="1282147" y="874643"/>
            <a:ext cx="3319670" cy="5347522"/>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a:extLst>
              <a:ext uri="{FF2B5EF4-FFF2-40B4-BE49-F238E27FC236}">
                <a16:creationId xmlns:a16="http://schemas.microsoft.com/office/drawing/2014/main" id="{DF3EAB80-B153-2D18-FE73-62D67FA18A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55" t="31014" r="36345" b="32754"/>
          <a:stretch/>
        </p:blipFill>
        <p:spPr bwMode="auto">
          <a:xfrm>
            <a:off x="5823337" y="637016"/>
            <a:ext cx="4871168" cy="588305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B2DF0501-498B-D407-563D-4DDF7755E263}"/>
              </a:ext>
            </a:extLst>
          </p:cNvPr>
          <p:cNvSpPr txBox="1"/>
          <p:nvPr/>
        </p:nvSpPr>
        <p:spPr>
          <a:xfrm>
            <a:off x="4094922" y="228600"/>
            <a:ext cx="2335695" cy="369332"/>
          </a:xfrm>
          <a:prstGeom prst="rect">
            <a:avLst/>
          </a:prstGeom>
          <a:noFill/>
        </p:spPr>
        <p:txBody>
          <a:bodyPr wrap="square" rtlCol="0">
            <a:spAutoFit/>
          </a:bodyPr>
          <a:lstStyle/>
          <a:p>
            <a:r>
              <a:rPr lang="it-IT" dirty="0" err="1"/>
              <a:t>Multiforms</a:t>
            </a:r>
            <a:r>
              <a:rPr lang="it-IT" dirty="0"/>
              <a:t>, 1950-53</a:t>
            </a:r>
          </a:p>
        </p:txBody>
      </p:sp>
    </p:spTree>
    <p:extLst>
      <p:ext uri="{BB962C8B-B14F-4D97-AF65-F5344CB8AC3E}">
        <p14:creationId xmlns:p14="http://schemas.microsoft.com/office/powerpoint/2010/main" val="3448286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23BC88A-44FB-595C-07AB-7EDAB52BEA85}"/>
              </a:ext>
            </a:extLst>
          </p:cNvPr>
          <p:cNvSpPr txBox="1"/>
          <p:nvPr/>
        </p:nvSpPr>
        <p:spPr>
          <a:xfrm>
            <a:off x="786580" y="2402657"/>
            <a:ext cx="4699819" cy="2308324"/>
          </a:xfrm>
          <a:prstGeom prst="rect">
            <a:avLst/>
          </a:prstGeom>
          <a:noFill/>
        </p:spPr>
        <p:txBody>
          <a:bodyPr wrap="square">
            <a:spAutoFit/>
          </a:bodyPr>
          <a:lstStyle/>
          <a:p>
            <a:r>
              <a:rPr lang="it-IT" sz="1800" dirty="0">
                <a:effectLst/>
                <a:latin typeface="Times New Roman" panose="02020603050405020304" pitchFamily="18" charset="0"/>
                <a:ea typeface="Aptos" panose="020B0004020202020204" pitchFamily="34" charset="0"/>
              </a:rPr>
              <a:t>Mi interessa solo esprimere emozioni umane fondamentali: tragedia, estasi, destino. E il fatto che la gente rimanga turbata e pianga di fronte ai miei quadri dimostra che riesco a comunicare quelle fondamentali emozioni umane. La gente che piange davanti ai miei quadi vive la stessa esperienza religiosa da me vissuta nei momenti in cui li ho dipinti.</a:t>
            </a:r>
            <a:endParaRPr lang="it-IT" dirty="0"/>
          </a:p>
        </p:txBody>
      </p:sp>
      <p:pic>
        <p:nvPicPr>
          <p:cNvPr id="4" name="Picture 2">
            <a:extLst>
              <a:ext uri="{FF2B5EF4-FFF2-40B4-BE49-F238E27FC236}">
                <a16:creationId xmlns:a16="http://schemas.microsoft.com/office/drawing/2014/main" id="{275906B5-69C2-8E18-4ED3-F1771F75A4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506" t="2897" r="21852" b="7537"/>
          <a:stretch/>
        </p:blipFill>
        <p:spPr bwMode="auto">
          <a:xfrm>
            <a:off x="6446487" y="146003"/>
            <a:ext cx="3389244" cy="656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673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B3ED89-1CC3-5FA4-6B3C-B9E59E58C647}"/>
              </a:ext>
            </a:extLst>
          </p:cNvPr>
          <p:cNvSpPr>
            <a:spLocks noGrp="1"/>
          </p:cNvSpPr>
          <p:nvPr>
            <p:ph type="ctrTitle"/>
          </p:nvPr>
        </p:nvSpPr>
        <p:spPr/>
        <p:txBody>
          <a:bodyPr/>
          <a:lstStyle/>
          <a:p>
            <a:r>
              <a:rPr lang="it-IT" dirty="0"/>
              <a:t>SPAZIALISMO</a:t>
            </a:r>
          </a:p>
        </p:txBody>
      </p:sp>
      <p:sp>
        <p:nvSpPr>
          <p:cNvPr id="3" name="Sottotitolo 2">
            <a:extLst>
              <a:ext uri="{FF2B5EF4-FFF2-40B4-BE49-F238E27FC236}">
                <a16:creationId xmlns:a16="http://schemas.microsoft.com/office/drawing/2014/main" id="{A1049C31-F611-7BCA-F6A7-2EA5F10873FC}"/>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11121353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06F967A-ED80-98F1-B4E1-5AC629F59FC2}"/>
              </a:ext>
            </a:extLst>
          </p:cNvPr>
          <p:cNvSpPr txBox="1"/>
          <p:nvPr/>
        </p:nvSpPr>
        <p:spPr>
          <a:xfrm>
            <a:off x="3166815" y="2759028"/>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Lucio Fontana (1899-1968</a:t>
            </a:r>
            <a:r>
              <a:rPr lang="it-IT" sz="6000" b="1"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10830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defined">
            <a:extLst>
              <a:ext uri="{FF2B5EF4-FFF2-40B4-BE49-F238E27FC236}">
                <a16:creationId xmlns:a16="http://schemas.microsoft.com/office/drawing/2014/main" id="{5DC4F0DB-DCAA-D22D-C965-86E942783A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352" y="0"/>
            <a:ext cx="9775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0E46F53B-EF11-D944-98AA-5B4FB0D52270}"/>
              </a:ext>
            </a:extLst>
          </p:cNvPr>
          <p:cNvSpPr txBox="1"/>
          <p:nvPr/>
        </p:nvSpPr>
        <p:spPr>
          <a:xfrm>
            <a:off x="0" y="5978013"/>
            <a:ext cx="1651819" cy="923330"/>
          </a:xfrm>
          <a:prstGeom prst="rect">
            <a:avLst/>
          </a:prstGeom>
          <a:noFill/>
        </p:spPr>
        <p:txBody>
          <a:bodyPr wrap="square" rtlCol="0">
            <a:spAutoFit/>
          </a:bodyPr>
          <a:lstStyle/>
          <a:p>
            <a:r>
              <a:rPr lang="it-IT" dirty="0"/>
              <a:t>Quadro con bordo bianco, 1913</a:t>
            </a:r>
          </a:p>
        </p:txBody>
      </p:sp>
    </p:spTree>
    <p:extLst>
      <p:ext uri="{BB962C8B-B14F-4D97-AF65-F5344CB8AC3E}">
        <p14:creationId xmlns:p14="http://schemas.microsoft.com/office/powerpoint/2010/main" val="34484358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538FD7C-72B3-5D8B-FAC4-55A6AD48A177}"/>
              </a:ext>
            </a:extLst>
          </p:cNvPr>
          <p:cNvSpPr txBox="1"/>
          <p:nvPr/>
        </p:nvSpPr>
        <p:spPr>
          <a:xfrm>
            <a:off x="521110" y="6135329"/>
            <a:ext cx="2447721" cy="369332"/>
          </a:xfrm>
          <a:prstGeom prst="rect">
            <a:avLst/>
          </a:prstGeom>
          <a:noFill/>
        </p:spPr>
        <p:txBody>
          <a:bodyPr wrap="none" rtlCol="0">
            <a:spAutoFit/>
          </a:bodyPr>
          <a:lstStyle/>
          <a:p>
            <a:r>
              <a:rPr lang="it-IT" dirty="0"/>
              <a:t>Scultura astratta, 1934</a:t>
            </a:r>
          </a:p>
        </p:txBody>
      </p:sp>
      <p:pic>
        <p:nvPicPr>
          <p:cNvPr id="1026" name="Picture 2">
            <a:extLst>
              <a:ext uri="{FF2B5EF4-FFF2-40B4-BE49-F238E27FC236}">
                <a16:creationId xmlns:a16="http://schemas.microsoft.com/office/drawing/2014/main" id="{EACE2061-944B-831E-5861-971A0F8EB5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517" t="9319" r="28972" b="46954"/>
          <a:stretch/>
        </p:blipFill>
        <p:spPr bwMode="auto">
          <a:xfrm>
            <a:off x="3763144" y="190533"/>
            <a:ext cx="5223540" cy="6151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1316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538FAD2-1AB7-E8AF-E8CC-4559CA896120}"/>
              </a:ext>
            </a:extLst>
          </p:cNvPr>
          <p:cNvSpPr txBox="1"/>
          <p:nvPr/>
        </p:nvSpPr>
        <p:spPr>
          <a:xfrm>
            <a:off x="176419" y="5997473"/>
            <a:ext cx="1811407"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Torso italico, 1938</a:t>
            </a:r>
            <a:r>
              <a:rPr lang="it-IT" sz="1800" dirty="0">
                <a:effectLst/>
                <a:latin typeface="Times New Roman" panose="02020603050405020304" pitchFamily="18" charset="0"/>
                <a:ea typeface="Aptos" panose="020B0004020202020204" pitchFamily="34" charset="0"/>
              </a:rPr>
              <a:t> </a:t>
            </a:r>
            <a:endParaRPr lang="it-IT" dirty="0"/>
          </a:p>
        </p:txBody>
      </p:sp>
      <p:pic>
        <p:nvPicPr>
          <p:cNvPr id="40962" name="Picture 2">
            <a:extLst>
              <a:ext uri="{FF2B5EF4-FFF2-40B4-BE49-F238E27FC236}">
                <a16:creationId xmlns:a16="http://schemas.microsoft.com/office/drawing/2014/main" id="{E9C32733-24FC-7389-1FE5-090215B02E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788" y="0"/>
            <a:ext cx="49244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8532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3F791C5-43C1-7CDE-C5A3-A7E782BF0C57}"/>
              </a:ext>
            </a:extLst>
          </p:cNvPr>
          <p:cNvSpPr txBox="1"/>
          <p:nvPr/>
        </p:nvSpPr>
        <p:spPr>
          <a:xfrm>
            <a:off x="3983105" y="6345343"/>
            <a:ext cx="3799233"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Ambiente spaziale a luce nera, 1949</a:t>
            </a:r>
            <a:endParaRPr lang="it-IT" dirty="0"/>
          </a:p>
        </p:txBody>
      </p:sp>
      <p:pic>
        <p:nvPicPr>
          <p:cNvPr id="41986" name="Picture 2" descr="Lucio Fontana, Ambiente spaziale a luce nera, 1948-1949 (particolare), “Lucio Fontana, 1946-1960”, Museo d’arte Mendrisio, 2008. Foto: Stefano Spinelli. © Fondazione Lucio Fontana">
            <a:extLst>
              <a:ext uri="{FF2B5EF4-FFF2-40B4-BE49-F238E27FC236}">
                <a16:creationId xmlns:a16="http://schemas.microsoft.com/office/drawing/2014/main" id="{4EAF2117-6E3A-1AAB-27F5-C9DAE51475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208" y="369889"/>
            <a:ext cx="9104244" cy="5811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7554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a:extLst>
              <a:ext uri="{FF2B5EF4-FFF2-40B4-BE49-F238E27FC236}">
                <a16:creationId xmlns:a16="http://schemas.microsoft.com/office/drawing/2014/main" id="{5A2710C5-8A43-6E32-A242-CCF9371A49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513" y="367748"/>
            <a:ext cx="7941291" cy="626832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8BF3F456-5D5E-A400-4BD0-41CAFE4DF328}"/>
              </a:ext>
            </a:extLst>
          </p:cNvPr>
          <p:cNvSpPr txBox="1"/>
          <p:nvPr/>
        </p:nvSpPr>
        <p:spPr>
          <a:xfrm>
            <a:off x="0" y="6123416"/>
            <a:ext cx="2932043"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Concetto spaziale al neon, 1951</a:t>
            </a:r>
            <a:endParaRPr lang="it-IT" dirty="0"/>
          </a:p>
        </p:txBody>
      </p:sp>
    </p:spTree>
    <p:extLst>
      <p:ext uri="{BB962C8B-B14F-4D97-AF65-F5344CB8AC3E}">
        <p14:creationId xmlns:p14="http://schemas.microsoft.com/office/powerpoint/2010/main" val="35007064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UCIO FONTANA LUCIO FONTANA&#10;(1899 - 1968)&#10;Concetto spaziale&#10;1965&#10;Fori su carta F&amp;hellip;">
            <a:extLst>
              <a:ext uri="{FF2B5EF4-FFF2-40B4-BE49-F238E27FC236}">
                <a16:creationId xmlns:a16="http://schemas.microsoft.com/office/drawing/2014/main" id="{8F040899-000E-30A3-7EA0-D80FBE4236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4811" y="0"/>
            <a:ext cx="4873252" cy="659744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C31458ED-F194-27C1-1968-D82A8E2FB5F2}"/>
              </a:ext>
            </a:extLst>
          </p:cNvPr>
          <p:cNvSpPr txBox="1"/>
          <p:nvPr/>
        </p:nvSpPr>
        <p:spPr>
          <a:xfrm>
            <a:off x="293158" y="5909187"/>
            <a:ext cx="3461653" cy="369332"/>
          </a:xfrm>
          <a:prstGeom prst="rect">
            <a:avLst/>
          </a:prstGeom>
          <a:noFill/>
        </p:spPr>
        <p:txBody>
          <a:bodyPr wrap="none" rtlCol="0">
            <a:spAutoFit/>
          </a:bodyPr>
          <a:lstStyle/>
          <a:p>
            <a:r>
              <a:rPr lang="it-IT" dirty="0"/>
              <a:t>Concetto spaziale – I buchi, 1965</a:t>
            </a:r>
          </a:p>
        </p:txBody>
      </p:sp>
    </p:spTree>
    <p:extLst>
      <p:ext uri="{BB962C8B-B14F-4D97-AF65-F5344CB8AC3E}">
        <p14:creationId xmlns:p14="http://schemas.microsoft.com/office/powerpoint/2010/main" val="1210082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8C645FD5-0F0A-D839-2579-8F4D46A524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49" y="135325"/>
            <a:ext cx="5306668" cy="6531284"/>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15A8ED07-5E11-3622-AA97-20B907D8A2DA}"/>
              </a:ext>
            </a:extLst>
          </p:cNvPr>
          <p:cNvSpPr txBox="1"/>
          <p:nvPr/>
        </p:nvSpPr>
        <p:spPr>
          <a:xfrm>
            <a:off x="86967" y="6020278"/>
            <a:ext cx="3371850"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Concetto spaziale. Attese, 1965</a:t>
            </a:r>
            <a:endParaRPr lang="it-IT" dirty="0"/>
          </a:p>
        </p:txBody>
      </p:sp>
    </p:spTree>
    <p:extLst>
      <p:ext uri="{BB962C8B-B14F-4D97-AF65-F5344CB8AC3E}">
        <p14:creationId xmlns:p14="http://schemas.microsoft.com/office/powerpoint/2010/main" val="12451031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C4D67D-61D9-6E1E-C1B7-155C3ECE3F12}"/>
              </a:ext>
            </a:extLst>
          </p:cNvPr>
          <p:cNvSpPr>
            <a:spLocks noGrp="1"/>
          </p:cNvSpPr>
          <p:nvPr>
            <p:ph type="ctrTitle"/>
          </p:nvPr>
        </p:nvSpPr>
        <p:spPr/>
        <p:txBody>
          <a:bodyPr/>
          <a:lstStyle/>
          <a:p>
            <a:r>
              <a:rPr lang="it-IT" dirty="0"/>
              <a:t>POP ART</a:t>
            </a:r>
          </a:p>
        </p:txBody>
      </p:sp>
      <p:sp>
        <p:nvSpPr>
          <p:cNvPr id="3" name="Sottotitolo 2">
            <a:extLst>
              <a:ext uri="{FF2B5EF4-FFF2-40B4-BE49-F238E27FC236}">
                <a16:creationId xmlns:a16="http://schemas.microsoft.com/office/drawing/2014/main" id="{E6F9D4E7-0CFE-36E9-B19C-4505035AAE13}"/>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3158362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78049D9-D58B-8831-BDB7-7A83F5846AC5}"/>
              </a:ext>
            </a:extLst>
          </p:cNvPr>
          <p:cNvSpPr txBox="1"/>
          <p:nvPr/>
        </p:nvSpPr>
        <p:spPr>
          <a:xfrm>
            <a:off x="3047172" y="2552550"/>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Eduardo Paolozzi (1924-2005)</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622336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81ADE7A-71C3-1023-038A-1FDB443C9049}"/>
              </a:ext>
            </a:extLst>
          </p:cNvPr>
          <p:cNvSpPr txBox="1"/>
          <p:nvPr/>
        </p:nvSpPr>
        <p:spPr>
          <a:xfrm>
            <a:off x="176419" y="6076987"/>
            <a:ext cx="3461302"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Ero il giocattolo di uomo ricco, 1947</a:t>
            </a:r>
            <a:endParaRPr lang="it-IT" dirty="0"/>
          </a:p>
        </p:txBody>
      </p:sp>
      <p:pic>
        <p:nvPicPr>
          <p:cNvPr id="45058" name="Picture 2">
            <a:extLst>
              <a:ext uri="{FF2B5EF4-FFF2-40B4-BE49-F238E27FC236}">
                <a16:creationId xmlns:a16="http://schemas.microsoft.com/office/drawing/2014/main" id="{4BA5D3B9-3E81-CB32-A952-F919BDC2BE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751" y="98257"/>
            <a:ext cx="4362484" cy="662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3181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0031BB1-7859-EDEA-4637-8768B6D93696}"/>
              </a:ext>
            </a:extLst>
          </p:cNvPr>
          <p:cNvSpPr txBox="1"/>
          <p:nvPr/>
        </p:nvSpPr>
        <p:spPr>
          <a:xfrm>
            <a:off x="3127486" y="2680369"/>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Andy Warhol (1928-1987)</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3007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ndefined">
            <a:extLst>
              <a:ext uri="{FF2B5EF4-FFF2-40B4-BE49-F238E27FC236}">
                <a16:creationId xmlns:a16="http://schemas.microsoft.com/office/drawing/2014/main" id="{A39757A6-2A5A-A4D6-4CF0-B78D906AA9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41" r="46983" b="60286"/>
          <a:stretch/>
        </p:blipFill>
        <p:spPr bwMode="auto">
          <a:xfrm>
            <a:off x="1139263" y="707923"/>
            <a:ext cx="10509162" cy="5043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433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tampa Andy Warhol - Barattolo di zuppa Campbell 1968 (Tomato)">
            <a:extLst>
              <a:ext uri="{FF2B5EF4-FFF2-40B4-BE49-F238E27FC236}">
                <a16:creationId xmlns:a16="http://schemas.microsoft.com/office/drawing/2014/main" id="{4FFE53E2-81C0-5DC1-4D0D-F1D2990D05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94" y="208723"/>
            <a:ext cx="3237859" cy="4138329"/>
          </a:xfrm>
          <a:prstGeom prst="rect">
            <a:avLst/>
          </a:prstGeom>
          <a:noFill/>
          <a:extLst>
            <a:ext uri="{909E8E84-426E-40DD-AFC4-6F175D3DCCD1}">
              <a14:hiddenFill xmlns:a14="http://schemas.microsoft.com/office/drawing/2010/main">
                <a:solidFill>
                  <a:srgbClr val="FFFFFF"/>
                </a:solidFill>
              </a14:hiddenFill>
            </a:ext>
          </a:extLst>
        </p:spPr>
      </p:pic>
      <p:pic>
        <p:nvPicPr>
          <p:cNvPr id="46086" name="Picture 6" descr="4 Lattine Coca Cola Warhol">
            <a:extLst>
              <a:ext uri="{FF2B5EF4-FFF2-40B4-BE49-F238E27FC236}">
                <a16:creationId xmlns:a16="http://schemas.microsoft.com/office/drawing/2014/main" id="{C33009C7-DEF7-FED1-4504-D0D64E025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470" y="3141275"/>
            <a:ext cx="3905856" cy="3383457"/>
          </a:xfrm>
          <a:prstGeom prst="rect">
            <a:avLst/>
          </a:prstGeom>
          <a:noFill/>
          <a:extLst>
            <a:ext uri="{909E8E84-426E-40DD-AFC4-6F175D3DCCD1}">
              <a14:hiddenFill xmlns:a14="http://schemas.microsoft.com/office/drawing/2010/main">
                <a:solidFill>
                  <a:srgbClr val="FFFFFF"/>
                </a:solidFill>
              </a14:hiddenFill>
            </a:ext>
          </a:extLst>
        </p:spPr>
      </p:pic>
      <p:pic>
        <p:nvPicPr>
          <p:cNvPr id="46088" name="Picture 8">
            <a:extLst>
              <a:ext uri="{FF2B5EF4-FFF2-40B4-BE49-F238E27FC236}">
                <a16:creationId xmlns:a16="http://schemas.microsoft.com/office/drawing/2014/main" id="{D270190D-4741-66F0-1170-761950FB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8343" y="501108"/>
            <a:ext cx="3478696" cy="3478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894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Shot Red Marilyn, 1964 (polimero sintetico e inchiostri serigrafia su tela)">
            <a:extLst>
              <a:ext uri="{FF2B5EF4-FFF2-40B4-BE49-F238E27FC236}">
                <a16:creationId xmlns:a16="http://schemas.microsoft.com/office/drawing/2014/main" id="{748F2B1F-7FCB-F8EB-FD14-5C004F4EAC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9700" y="0"/>
            <a:ext cx="68310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0C5DE1F8-31A3-53C4-EAE2-9427D6C29DC9}"/>
              </a:ext>
            </a:extLst>
          </p:cNvPr>
          <p:cNvSpPr txBox="1"/>
          <p:nvPr/>
        </p:nvSpPr>
        <p:spPr>
          <a:xfrm>
            <a:off x="122858" y="6216134"/>
            <a:ext cx="2556842" cy="369332"/>
          </a:xfrm>
          <a:prstGeom prst="rect">
            <a:avLst/>
          </a:prstGeom>
          <a:noFill/>
        </p:spPr>
        <p:txBody>
          <a:bodyPr wrap="square">
            <a:spAutoFit/>
          </a:bodyPr>
          <a:lstStyle/>
          <a:p>
            <a:r>
              <a:rPr lang="it-IT" sz="1800" b="1" u="sng" dirty="0">
                <a:effectLst/>
                <a:latin typeface="Times New Roman" panose="02020603050405020304" pitchFamily="18" charset="0"/>
                <a:ea typeface="Aptos" panose="020B0004020202020204" pitchFamily="34" charset="0"/>
              </a:rPr>
              <a:t>Shot Red Marilyn, 1964</a:t>
            </a:r>
            <a:endParaRPr lang="it-IT" dirty="0"/>
          </a:p>
        </p:txBody>
      </p:sp>
    </p:spTree>
    <p:extLst>
      <p:ext uri="{BB962C8B-B14F-4D97-AF65-F5344CB8AC3E}">
        <p14:creationId xmlns:p14="http://schemas.microsoft.com/office/powerpoint/2010/main" val="172912579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a:extLst>
              <a:ext uri="{FF2B5EF4-FFF2-40B4-BE49-F238E27FC236}">
                <a16:creationId xmlns:a16="http://schemas.microsoft.com/office/drawing/2014/main" id="{208CB27A-82DA-C887-FAA5-B539487E7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687" y="1147197"/>
            <a:ext cx="6520069" cy="460751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5D70B5D1-2B26-7C27-1DF0-DDDEBF153899}"/>
              </a:ext>
            </a:extLst>
          </p:cNvPr>
          <p:cNvSpPr txBox="1"/>
          <p:nvPr/>
        </p:nvSpPr>
        <p:spPr>
          <a:xfrm>
            <a:off x="3565663" y="6335404"/>
            <a:ext cx="609765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Marilyn </a:t>
            </a:r>
            <a:r>
              <a:rPr lang="it-IT" sz="1800" u="sng" dirty="0" err="1">
                <a:effectLst/>
                <a:latin typeface="Times New Roman" panose="02020603050405020304" pitchFamily="18" charset="0"/>
                <a:ea typeface="Aptos" panose="020B0004020202020204" pitchFamily="34" charset="0"/>
              </a:rPr>
              <a:t>Diptych</a:t>
            </a:r>
            <a:r>
              <a:rPr lang="it-IT" sz="1800" u="sng" dirty="0">
                <a:effectLst/>
                <a:latin typeface="Times New Roman" panose="02020603050405020304" pitchFamily="18" charset="0"/>
                <a:ea typeface="Aptos" panose="020B0004020202020204" pitchFamily="34" charset="0"/>
              </a:rPr>
              <a:t>, 1962</a:t>
            </a:r>
            <a:endParaRPr lang="it-IT" dirty="0"/>
          </a:p>
        </p:txBody>
      </p:sp>
    </p:spTree>
    <p:extLst>
      <p:ext uri="{BB962C8B-B14F-4D97-AF65-F5344CB8AC3E}">
        <p14:creationId xmlns:p14="http://schemas.microsoft.com/office/powerpoint/2010/main" val="10437689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87707B2-1710-65FB-1BA2-456A3E3B1ED0}"/>
              </a:ext>
            </a:extLst>
          </p:cNvPr>
          <p:cNvSpPr txBox="1"/>
          <p:nvPr/>
        </p:nvSpPr>
        <p:spPr>
          <a:xfrm>
            <a:off x="4012924" y="6460435"/>
            <a:ext cx="2715867"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Electric Chair (Red), 1964</a:t>
            </a:r>
            <a:endParaRPr lang="it-IT" dirty="0"/>
          </a:p>
        </p:txBody>
      </p:sp>
      <p:pic>
        <p:nvPicPr>
          <p:cNvPr id="49156" name="Picture 4" descr="A red and black print showing an electric chair in an empty room">
            <a:extLst>
              <a:ext uri="{FF2B5EF4-FFF2-40B4-BE49-F238E27FC236}">
                <a16:creationId xmlns:a16="http://schemas.microsoft.com/office/drawing/2014/main" id="{C5252CA8-238C-4478-C51E-8C4C5E183D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276" y="113508"/>
            <a:ext cx="10412560" cy="6247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77662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A2F32024-B95A-DFA4-6127-7A2F5472D1D2}"/>
              </a:ext>
            </a:extLst>
          </p:cNvPr>
          <p:cNvSpPr txBox="1"/>
          <p:nvPr/>
        </p:nvSpPr>
        <p:spPr>
          <a:xfrm>
            <a:off x="3047172" y="2601711"/>
            <a:ext cx="6097656" cy="2129686"/>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Tano Festa </a:t>
            </a:r>
          </a:p>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(1938-88)</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090529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82CBE42-3C42-010A-51F8-EF37D8D2F85F}"/>
              </a:ext>
            </a:extLst>
          </p:cNvPr>
          <p:cNvSpPr txBox="1"/>
          <p:nvPr/>
        </p:nvSpPr>
        <p:spPr>
          <a:xfrm>
            <a:off x="2359742" y="1701432"/>
            <a:ext cx="7767484" cy="3170099"/>
          </a:xfrm>
          <a:prstGeom prst="rect">
            <a:avLst/>
          </a:prstGeom>
          <a:noFill/>
        </p:spPr>
        <p:txBody>
          <a:bodyPr wrap="square">
            <a:spAutoFit/>
          </a:bodyPr>
          <a:lstStyle/>
          <a:p>
            <a:pPr algn="ctr"/>
            <a:r>
              <a:rPr lang="it-IT" sz="4000" dirty="0">
                <a:effectLst/>
                <a:latin typeface="Times New Roman" panose="02020603050405020304" pitchFamily="18" charset="0"/>
                <a:ea typeface="Aptos" panose="020B0004020202020204" pitchFamily="34" charset="0"/>
              </a:rPr>
              <a:t>Mi spiace per gli americani che hanno così poca storia alle spalle, ma per un artista romano, </a:t>
            </a:r>
            <a:r>
              <a:rPr lang="it-IT" sz="4000" dirty="0" err="1">
                <a:effectLst/>
                <a:latin typeface="Times New Roman" panose="02020603050405020304" pitchFamily="18" charset="0"/>
                <a:ea typeface="Aptos" panose="020B0004020202020204" pitchFamily="34" charset="0"/>
              </a:rPr>
              <a:t>popular</a:t>
            </a:r>
            <a:r>
              <a:rPr lang="it-IT" sz="4000" dirty="0">
                <a:effectLst/>
                <a:latin typeface="Times New Roman" panose="02020603050405020304" pitchFamily="18" charset="0"/>
                <a:ea typeface="Aptos" panose="020B0004020202020204" pitchFamily="34" charset="0"/>
              </a:rPr>
              <a:t> è la cappella sistina, vero marchio del made in </a:t>
            </a:r>
            <a:r>
              <a:rPr lang="it-IT" sz="4000" dirty="0" err="1">
                <a:effectLst/>
                <a:latin typeface="Times New Roman" panose="02020603050405020304" pitchFamily="18" charset="0"/>
                <a:ea typeface="Aptos" panose="020B0004020202020204" pitchFamily="34" charset="0"/>
              </a:rPr>
              <a:t>Italy</a:t>
            </a:r>
            <a:endParaRPr lang="it-IT" sz="4000" dirty="0"/>
          </a:p>
        </p:txBody>
      </p:sp>
    </p:spTree>
    <p:extLst>
      <p:ext uri="{BB962C8B-B14F-4D97-AF65-F5344CB8AC3E}">
        <p14:creationId xmlns:p14="http://schemas.microsoft.com/office/powerpoint/2010/main" val="10978207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A35E4E9-7DE0-ACD1-6493-2AB742A95056}"/>
              </a:ext>
            </a:extLst>
          </p:cNvPr>
          <p:cNvSpPr txBox="1"/>
          <p:nvPr/>
        </p:nvSpPr>
        <p:spPr>
          <a:xfrm>
            <a:off x="196298" y="5997473"/>
            <a:ext cx="3232702" cy="646331"/>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Michelangelo secondo Tano Festa. 1966</a:t>
            </a:r>
            <a:endParaRPr lang="it-IT" dirty="0"/>
          </a:p>
        </p:txBody>
      </p:sp>
      <p:pic>
        <p:nvPicPr>
          <p:cNvPr id="50178" name="Picture 2">
            <a:extLst>
              <a:ext uri="{FF2B5EF4-FFF2-40B4-BE49-F238E27FC236}">
                <a16:creationId xmlns:a16="http://schemas.microsoft.com/office/drawing/2014/main" id="{DD444CCF-7ED9-F008-7EF8-6249BDD25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75" y="0"/>
            <a:ext cx="55054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8668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a:extLst>
              <a:ext uri="{FF2B5EF4-FFF2-40B4-BE49-F238E27FC236}">
                <a16:creationId xmlns:a16="http://schemas.microsoft.com/office/drawing/2014/main" id="{EB7A7F3F-008E-B5C3-B464-CE580E6A5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317" y="228990"/>
            <a:ext cx="5137794" cy="640002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a:extLst>
              <a:ext uri="{FF2B5EF4-FFF2-40B4-BE49-F238E27FC236}">
                <a16:creationId xmlns:a16="http://schemas.microsoft.com/office/drawing/2014/main" id="{9CD54CFE-1FD0-7E31-EA12-6490A84639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2038" b="66610"/>
          <a:stretch/>
        </p:blipFill>
        <p:spPr bwMode="auto">
          <a:xfrm>
            <a:off x="6524126" y="2027036"/>
            <a:ext cx="5137794" cy="31407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1D14A591-0203-7E33-24E8-88F2780B1824}"/>
              </a:ext>
            </a:extLst>
          </p:cNvPr>
          <p:cNvSpPr txBox="1"/>
          <p:nvPr/>
        </p:nvSpPr>
        <p:spPr>
          <a:xfrm>
            <a:off x="7114062" y="5167801"/>
            <a:ext cx="3327129" cy="369332"/>
          </a:xfrm>
          <a:prstGeom prst="rect">
            <a:avLst/>
          </a:prstGeom>
          <a:noFill/>
        </p:spPr>
        <p:txBody>
          <a:bodyPr wrap="none" rtlCol="0">
            <a:spAutoFit/>
          </a:bodyPr>
          <a:lstStyle/>
          <a:p>
            <a:r>
              <a:rPr lang="it-IT" dirty="0"/>
              <a:t>Michelangelo, Aurora, 1524-27, </a:t>
            </a:r>
          </a:p>
        </p:txBody>
      </p:sp>
    </p:spTree>
    <p:extLst>
      <p:ext uri="{BB962C8B-B14F-4D97-AF65-F5344CB8AC3E}">
        <p14:creationId xmlns:p14="http://schemas.microsoft.com/office/powerpoint/2010/main" val="20191210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9041CCC6-76A6-B734-F7E8-878BA82F5AF7}"/>
              </a:ext>
            </a:extLst>
          </p:cNvPr>
          <p:cNvSpPr txBox="1"/>
          <p:nvPr/>
        </p:nvSpPr>
        <p:spPr>
          <a:xfrm>
            <a:off x="2683369" y="2791036"/>
            <a:ext cx="7856811" cy="2027093"/>
          </a:xfrm>
          <a:prstGeom prst="rect">
            <a:avLst/>
          </a:prstGeom>
          <a:noFill/>
        </p:spPr>
        <p:txBody>
          <a:bodyPr wrap="square">
            <a:spAutoFit/>
          </a:bodyPr>
          <a:lstStyle/>
          <a:p>
            <a:pPr algn="ctr">
              <a:lnSpc>
                <a:spcPct val="107000"/>
              </a:lnSpc>
              <a:spcAft>
                <a:spcPts val="800"/>
              </a:spcAft>
            </a:pPr>
            <a:r>
              <a:rPr lang="it-IT" sz="6000" b="1" kern="100" dirty="0">
                <a:effectLst/>
                <a:latin typeface="Times New Roman" panose="02020603050405020304" pitchFamily="18" charset="0"/>
                <a:ea typeface="Aptos" panose="020B0004020202020204" pitchFamily="34" charset="0"/>
                <a:cs typeface="Times New Roman" panose="02020603050405020304" pitchFamily="18" charset="0"/>
              </a:rPr>
              <a:t>PIERO MANZONI (1933-63)</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965622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Achrome">
            <a:extLst>
              <a:ext uri="{FF2B5EF4-FFF2-40B4-BE49-F238E27FC236}">
                <a16:creationId xmlns:a16="http://schemas.microsoft.com/office/drawing/2014/main" id="{EFCAD134-F766-1F5C-7232-55ADAA7C1F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530" y="205859"/>
            <a:ext cx="8597348" cy="6089788"/>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EF8B529-3623-A703-9B53-9DF001EDEDBB}"/>
              </a:ext>
            </a:extLst>
          </p:cNvPr>
          <p:cNvSpPr txBox="1"/>
          <p:nvPr/>
        </p:nvSpPr>
        <p:spPr>
          <a:xfrm>
            <a:off x="4460185" y="6295647"/>
            <a:ext cx="6097656" cy="369332"/>
          </a:xfrm>
          <a:prstGeom prst="rect">
            <a:avLst/>
          </a:prstGeom>
          <a:noFill/>
        </p:spPr>
        <p:txBody>
          <a:bodyPr wrap="square">
            <a:spAutoFit/>
          </a:bodyPr>
          <a:lstStyle/>
          <a:p>
            <a:r>
              <a:rPr lang="it-IT" sz="1800" u="sng" dirty="0" err="1">
                <a:effectLst/>
                <a:latin typeface="Times New Roman" panose="02020603050405020304" pitchFamily="18" charset="0"/>
                <a:ea typeface="Aptos" panose="020B0004020202020204" pitchFamily="34" charset="0"/>
              </a:rPr>
              <a:t>Achromes</a:t>
            </a:r>
            <a:r>
              <a:rPr lang="it-IT" sz="1800" u="sng" dirty="0">
                <a:effectLst/>
                <a:latin typeface="Times New Roman" panose="02020603050405020304" pitchFamily="18" charset="0"/>
                <a:ea typeface="Aptos" panose="020B0004020202020204" pitchFamily="34" charset="0"/>
              </a:rPr>
              <a:t>, 1957</a:t>
            </a:r>
            <a:endParaRPr lang="it-IT" dirty="0"/>
          </a:p>
        </p:txBody>
      </p:sp>
    </p:spTree>
    <p:extLst>
      <p:ext uri="{BB962C8B-B14F-4D97-AF65-F5344CB8AC3E}">
        <p14:creationId xmlns:p14="http://schemas.microsoft.com/office/powerpoint/2010/main" val="929233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undefined">
            <a:extLst>
              <a:ext uri="{FF2B5EF4-FFF2-40B4-BE49-F238E27FC236}">
                <a16:creationId xmlns:a16="http://schemas.microsoft.com/office/drawing/2014/main" id="{9FC37EEB-8BB1-DD3E-8C6B-0FB38C1CE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3548" r="35014" b="21864"/>
          <a:stretch/>
        </p:blipFill>
        <p:spPr bwMode="auto">
          <a:xfrm>
            <a:off x="921275" y="1202156"/>
            <a:ext cx="9697562" cy="4667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1772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04C98B43-014A-E3C0-5BF0-D12DF7A2A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9975" y="263952"/>
            <a:ext cx="5524086" cy="6370689"/>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972C4E8-2ABE-C612-1EAA-A163E1064187}"/>
              </a:ext>
            </a:extLst>
          </p:cNvPr>
          <p:cNvSpPr txBox="1"/>
          <p:nvPr/>
        </p:nvSpPr>
        <p:spPr>
          <a:xfrm>
            <a:off x="136663" y="4358165"/>
            <a:ext cx="3073676" cy="923330"/>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Uovo con impronta – Consumazione dell’arte dinamica: divorare l’arte</a:t>
            </a:r>
            <a:r>
              <a:rPr lang="it-IT" sz="1800" dirty="0">
                <a:effectLst/>
                <a:latin typeface="Times New Roman" panose="02020603050405020304" pitchFamily="18" charset="0"/>
                <a:ea typeface="Aptos" panose="020B0004020202020204" pitchFamily="34" charset="0"/>
              </a:rPr>
              <a:t>, 1960</a:t>
            </a:r>
            <a:endParaRPr lang="it-IT" dirty="0"/>
          </a:p>
        </p:txBody>
      </p:sp>
    </p:spTree>
    <p:extLst>
      <p:ext uri="{BB962C8B-B14F-4D97-AF65-F5344CB8AC3E}">
        <p14:creationId xmlns:p14="http://schemas.microsoft.com/office/powerpoint/2010/main" val="19643311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9A7AB213-179C-2CF1-905E-ABB8C7982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4063" y="0"/>
            <a:ext cx="5603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EF78160-AEC2-3E4B-1AFF-427A6D453222}"/>
              </a:ext>
            </a:extLst>
          </p:cNvPr>
          <p:cNvSpPr txBox="1"/>
          <p:nvPr/>
        </p:nvSpPr>
        <p:spPr>
          <a:xfrm>
            <a:off x="278296" y="5923722"/>
            <a:ext cx="2371547" cy="369332"/>
          </a:xfrm>
          <a:prstGeom prst="rect">
            <a:avLst/>
          </a:prstGeom>
          <a:noFill/>
        </p:spPr>
        <p:txBody>
          <a:bodyPr wrap="none" rtlCol="0">
            <a:spAutoFit/>
          </a:bodyPr>
          <a:lstStyle/>
          <a:p>
            <a:r>
              <a:rPr lang="it-IT" dirty="0"/>
              <a:t>Scultura vivente, 1961</a:t>
            </a:r>
          </a:p>
        </p:txBody>
      </p:sp>
    </p:spTree>
    <p:extLst>
      <p:ext uri="{BB962C8B-B14F-4D97-AF65-F5344CB8AC3E}">
        <p14:creationId xmlns:p14="http://schemas.microsoft.com/office/powerpoint/2010/main" val="28579171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a:extLst>
              <a:ext uri="{FF2B5EF4-FFF2-40B4-BE49-F238E27FC236}">
                <a16:creationId xmlns:a16="http://schemas.microsoft.com/office/drawing/2014/main" id="{009C3576-EC70-D62A-1DD6-BB7AB0BD05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0131" y="751987"/>
            <a:ext cx="8946748" cy="513197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08F9DBA-ED16-DB15-807C-1B8A1B8C4788}"/>
              </a:ext>
            </a:extLst>
          </p:cNvPr>
          <p:cNvSpPr txBox="1"/>
          <p:nvPr/>
        </p:nvSpPr>
        <p:spPr>
          <a:xfrm>
            <a:off x="3913532" y="6106013"/>
            <a:ext cx="609765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Zoccolo del mondo, 1961</a:t>
            </a:r>
            <a:endParaRPr lang="it-IT" dirty="0"/>
          </a:p>
        </p:txBody>
      </p:sp>
    </p:spTree>
    <p:extLst>
      <p:ext uri="{BB962C8B-B14F-4D97-AF65-F5344CB8AC3E}">
        <p14:creationId xmlns:p14="http://schemas.microsoft.com/office/powerpoint/2010/main" val="35281157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F95327D-64B6-701E-D795-3B3D3BB7168F}"/>
              </a:ext>
            </a:extLst>
          </p:cNvPr>
          <p:cNvSpPr txBox="1"/>
          <p:nvPr/>
        </p:nvSpPr>
        <p:spPr>
          <a:xfrm>
            <a:off x="1387853" y="6387459"/>
            <a:ext cx="2861000" cy="369332"/>
          </a:xfrm>
          <a:prstGeom prst="rect">
            <a:avLst/>
          </a:prstGeom>
          <a:noFill/>
        </p:spPr>
        <p:txBody>
          <a:bodyPr wrap="square">
            <a:spAutoFit/>
          </a:bodyPr>
          <a:lstStyle/>
          <a:p>
            <a:r>
              <a:rPr lang="it-IT" sz="1800" b="1" u="sng" dirty="0">
                <a:effectLst/>
                <a:latin typeface="Times New Roman" panose="02020603050405020304" pitchFamily="18" charset="0"/>
                <a:ea typeface="Aptos" panose="020B0004020202020204" pitchFamily="34" charset="0"/>
              </a:rPr>
              <a:t>Merda d’artista, 1961</a:t>
            </a:r>
            <a:endParaRPr lang="it-IT" dirty="0"/>
          </a:p>
        </p:txBody>
      </p:sp>
      <p:pic>
        <p:nvPicPr>
          <p:cNvPr id="56322" name="Picture 2" descr="undefined">
            <a:extLst>
              <a:ext uri="{FF2B5EF4-FFF2-40B4-BE49-F238E27FC236}">
                <a16:creationId xmlns:a16="http://schemas.microsoft.com/office/drawing/2014/main" id="{E4F514AC-118F-E84C-9AFA-5745ACA83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8853" y="435504"/>
            <a:ext cx="7491896" cy="6321287"/>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31808195-DDEF-4A1C-A1EF-FE9ECCFD39B9}"/>
              </a:ext>
            </a:extLst>
          </p:cNvPr>
          <p:cNvSpPr txBox="1"/>
          <p:nvPr/>
        </p:nvSpPr>
        <p:spPr>
          <a:xfrm>
            <a:off x="451251" y="2765150"/>
            <a:ext cx="3324336" cy="1200329"/>
          </a:xfrm>
          <a:prstGeom prst="rect">
            <a:avLst/>
          </a:prstGeom>
          <a:noFill/>
        </p:spPr>
        <p:txBody>
          <a:bodyPr wrap="square">
            <a:spAutoFit/>
          </a:bodyPr>
          <a:lstStyle/>
          <a:p>
            <a:pPr algn="ctr"/>
            <a:r>
              <a:rPr lang="it-IT" sz="1800" dirty="0">
                <a:effectLst/>
                <a:latin typeface="Times New Roman" panose="02020603050405020304" pitchFamily="18" charset="0"/>
                <a:ea typeface="Aptos" panose="020B0004020202020204" pitchFamily="34" charset="0"/>
              </a:rPr>
              <a:t>Merda d’artista. Contenuto netto gr. 30. Conservata al naturale. Prodotta e i inscatolata nel maggio 1961</a:t>
            </a:r>
            <a:endParaRPr lang="it-IT" dirty="0"/>
          </a:p>
        </p:txBody>
      </p:sp>
    </p:spTree>
    <p:extLst>
      <p:ext uri="{BB962C8B-B14F-4D97-AF65-F5344CB8AC3E}">
        <p14:creationId xmlns:p14="http://schemas.microsoft.com/office/powerpoint/2010/main" val="123802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DE1AA7-7BF8-5211-8475-BC613615F010}"/>
              </a:ext>
            </a:extLst>
          </p:cNvPr>
          <p:cNvSpPr>
            <a:spLocks noGrp="1"/>
          </p:cNvSpPr>
          <p:nvPr>
            <p:ph type="ctrTitle"/>
          </p:nvPr>
        </p:nvSpPr>
        <p:spPr/>
        <p:txBody>
          <a:bodyPr/>
          <a:lstStyle/>
          <a:p>
            <a:r>
              <a:rPr lang="it-IT" dirty="0"/>
              <a:t>ARTE CONCETTUALE</a:t>
            </a:r>
          </a:p>
        </p:txBody>
      </p:sp>
      <p:sp>
        <p:nvSpPr>
          <p:cNvPr id="3" name="Sottotitolo 2">
            <a:extLst>
              <a:ext uri="{FF2B5EF4-FFF2-40B4-BE49-F238E27FC236}">
                <a16:creationId xmlns:a16="http://schemas.microsoft.com/office/drawing/2014/main" id="{5F62913A-DE9A-F1A0-695D-45F9A0CC44C7}"/>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984182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22876591-D192-82EC-55B9-8E65EA51C5F0}"/>
              </a:ext>
            </a:extLst>
          </p:cNvPr>
          <p:cNvSpPr txBox="1"/>
          <p:nvPr/>
        </p:nvSpPr>
        <p:spPr>
          <a:xfrm>
            <a:off x="3047172" y="2493556"/>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Joseph Kosuth (1945-)</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572629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CA4F0719-0609-6617-5320-62D47019012C}"/>
              </a:ext>
            </a:extLst>
          </p:cNvPr>
          <p:cNvPicPr>
            <a:picLocks noChangeAspect="1"/>
          </p:cNvPicPr>
          <p:nvPr/>
        </p:nvPicPr>
        <p:blipFill>
          <a:blip r:embed="rId2"/>
          <a:stretch>
            <a:fillRect/>
          </a:stretch>
        </p:blipFill>
        <p:spPr>
          <a:xfrm>
            <a:off x="2175483" y="447261"/>
            <a:ext cx="7475413" cy="5685405"/>
          </a:xfrm>
          <a:prstGeom prst="rect">
            <a:avLst/>
          </a:prstGeom>
        </p:spPr>
      </p:pic>
      <p:sp>
        <p:nvSpPr>
          <p:cNvPr id="5" name="CasellaDiTesto 4">
            <a:extLst>
              <a:ext uri="{FF2B5EF4-FFF2-40B4-BE49-F238E27FC236}">
                <a16:creationId xmlns:a16="http://schemas.microsoft.com/office/drawing/2014/main" id="{E7246130-3462-ADE8-595E-1E2E67BFBA47}"/>
              </a:ext>
            </a:extLst>
          </p:cNvPr>
          <p:cNvSpPr txBox="1"/>
          <p:nvPr/>
        </p:nvSpPr>
        <p:spPr>
          <a:xfrm>
            <a:off x="3714749" y="6335404"/>
            <a:ext cx="6097656" cy="369332"/>
          </a:xfrm>
          <a:prstGeom prst="rect">
            <a:avLst/>
          </a:prstGeom>
          <a:noFill/>
        </p:spPr>
        <p:txBody>
          <a:bodyPr wrap="square">
            <a:spAutoFit/>
          </a:bodyPr>
          <a:lstStyle/>
          <a:p>
            <a:r>
              <a:rPr lang="it-IT" sz="1800" u="sng" dirty="0">
                <a:effectLst/>
                <a:latin typeface="Times New Roman" panose="02020603050405020304" pitchFamily="18" charset="0"/>
                <a:ea typeface="Aptos" panose="020B0004020202020204" pitchFamily="34" charset="0"/>
              </a:rPr>
              <a:t>One and </a:t>
            </a:r>
            <a:r>
              <a:rPr lang="it-IT" sz="1800" u="sng" dirty="0" err="1">
                <a:effectLst/>
                <a:latin typeface="Times New Roman" panose="02020603050405020304" pitchFamily="18" charset="0"/>
                <a:ea typeface="Aptos" panose="020B0004020202020204" pitchFamily="34" charset="0"/>
              </a:rPr>
              <a:t>three</a:t>
            </a:r>
            <a:r>
              <a:rPr lang="it-IT" sz="1800" u="sng" dirty="0">
                <a:effectLst/>
                <a:latin typeface="Times New Roman" panose="02020603050405020304" pitchFamily="18" charset="0"/>
                <a:ea typeface="Aptos" panose="020B0004020202020204" pitchFamily="34" charset="0"/>
              </a:rPr>
              <a:t> </a:t>
            </a:r>
            <a:r>
              <a:rPr lang="it-IT" sz="1800" u="sng" dirty="0" err="1">
                <a:effectLst/>
                <a:latin typeface="Times New Roman" panose="02020603050405020304" pitchFamily="18" charset="0"/>
                <a:ea typeface="Aptos" panose="020B0004020202020204" pitchFamily="34" charset="0"/>
              </a:rPr>
              <a:t>chairs</a:t>
            </a:r>
            <a:r>
              <a:rPr lang="it-IT" sz="1800" u="sng" dirty="0">
                <a:effectLst/>
                <a:latin typeface="Times New Roman" panose="02020603050405020304" pitchFamily="18" charset="0"/>
                <a:ea typeface="Aptos" panose="020B0004020202020204" pitchFamily="34" charset="0"/>
              </a:rPr>
              <a:t>, 1965</a:t>
            </a:r>
            <a:r>
              <a:rPr lang="it-IT" sz="1800" dirty="0">
                <a:effectLst/>
                <a:latin typeface="Times New Roman" panose="02020603050405020304" pitchFamily="18" charset="0"/>
                <a:ea typeface="Aptos" panose="020B0004020202020204" pitchFamily="34" charset="0"/>
              </a:rPr>
              <a:t>: </a:t>
            </a:r>
            <a:endParaRPr lang="it-IT" dirty="0"/>
          </a:p>
        </p:txBody>
      </p:sp>
    </p:spTree>
    <p:extLst>
      <p:ext uri="{BB962C8B-B14F-4D97-AF65-F5344CB8AC3E}">
        <p14:creationId xmlns:p14="http://schemas.microsoft.com/office/powerpoint/2010/main" val="4082126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6EE12E-855D-44D9-58D3-AFA9A26CD3DE}"/>
              </a:ext>
            </a:extLst>
          </p:cNvPr>
          <p:cNvSpPr>
            <a:spLocks noGrp="1"/>
          </p:cNvSpPr>
          <p:nvPr>
            <p:ph type="ctrTitle"/>
          </p:nvPr>
        </p:nvSpPr>
        <p:spPr/>
        <p:txBody>
          <a:bodyPr/>
          <a:lstStyle/>
          <a:p>
            <a:r>
              <a:rPr lang="it-IT" dirty="0"/>
              <a:t>BODY ART</a:t>
            </a:r>
          </a:p>
        </p:txBody>
      </p:sp>
      <p:sp>
        <p:nvSpPr>
          <p:cNvPr id="3" name="Sottotitolo 2">
            <a:extLst>
              <a:ext uri="{FF2B5EF4-FFF2-40B4-BE49-F238E27FC236}">
                <a16:creationId xmlns:a16="http://schemas.microsoft.com/office/drawing/2014/main" id="{36F577E6-AFA4-ECCE-A6DB-A4727EDA3A95}"/>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40318134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57ECA5E-B684-AB73-A0E7-00FC33A4C0E7}"/>
              </a:ext>
            </a:extLst>
          </p:cNvPr>
          <p:cNvSpPr txBox="1"/>
          <p:nvPr/>
        </p:nvSpPr>
        <p:spPr>
          <a:xfrm>
            <a:off x="3047172" y="2503389"/>
            <a:ext cx="6097656" cy="2027093"/>
          </a:xfrm>
          <a:prstGeom prst="rect">
            <a:avLst/>
          </a:prstGeom>
          <a:noFill/>
        </p:spPr>
        <p:txBody>
          <a:bodyPr wrap="square">
            <a:spAutoFit/>
          </a:bodyPr>
          <a:lstStyle/>
          <a:p>
            <a:pPr algn="ctr">
              <a:lnSpc>
                <a:spcPct val="107000"/>
              </a:lnSpc>
              <a:spcAft>
                <a:spcPts val="800"/>
              </a:spcAft>
            </a:pPr>
            <a:r>
              <a:rPr lang="it-IT" sz="6000" b="1" u="sng" kern="100" dirty="0">
                <a:effectLst/>
                <a:latin typeface="Times New Roman" panose="02020603050405020304" pitchFamily="18" charset="0"/>
                <a:ea typeface="Aptos" panose="020B0004020202020204" pitchFamily="34" charset="0"/>
                <a:cs typeface="Times New Roman" panose="02020603050405020304" pitchFamily="18" charset="0"/>
              </a:rPr>
              <a:t>Herman Nitsch (1938-)</a:t>
            </a:r>
            <a:endParaRPr lang="it-IT"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60875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B142C92-7201-0BD5-7AAC-40622365758B}"/>
              </a:ext>
            </a:extLst>
          </p:cNvPr>
          <p:cNvSpPr>
            <a:spLocks noGrp="1"/>
          </p:cNvSpPr>
          <p:nvPr>
            <p:ph type="ctrTitle"/>
          </p:nvPr>
        </p:nvSpPr>
        <p:spPr/>
        <p:txBody>
          <a:bodyPr>
            <a:normAutofit fontScale="90000"/>
          </a:bodyPr>
          <a:lstStyle/>
          <a:p>
            <a:r>
              <a:rPr lang="it-IT" dirty="0">
                <a:solidFill>
                  <a:srgbClr val="FF0000"/>
                </a:solidFill>
              </a:rPr>
              <a:t>Disclaimer</a:t>
            </a:r>
            <a:br>
              <a:rPr lang="it-IT" dirty="0"/>
            </a:br>
            <a:r>
              <a:rPr lang="it-IT" dirty="0"/>
              <a:t>Presenza sangue e interiora animale</a:t>
            </a:r>
          </a:p>
        </p:txBody>
      </p:sp>
      <p:sp>
        <p:nvSpPr>
          <p:cNvPr id="3" name="Sottotitolo 2">
            <a:extLst>
              <a:ext uri="{FF2B5EF4-FFF2-40B4-BE49-F238E27FC236}">
                <a16:creationId xmlns:a16="http://schemas.microsoft.com/office/drawing/2014/main" id="{55E4F73E-45B0-C644-3464-F9840239E088}"/>
              </a:ext>
            </a:extLst>
          </p:cNvPr>
          <p:cNvSpPr>
            <a:spLocks noGrp="1"/>
          </p:cNvSpPr>
          <p:nvPr>
            <p:ph type="subTitle" idx="1"/>
          </p:nvPr>
        </p:nvSpPr>
        <p:spPr/>
        <p:txBody>
          <a:bodyPr/>
          <a:lstStyle/>
          <a:p>
            <a:endParaRPr lang="it-IT"/>
          </a:p>
        </p:txBody>
      </p:sp>
    </p:spTree>
    <p:extLst>
      <p:ext uri="{BB962C8B-B14F-4D97-AF65-F5344CB8AC3E}">
        <p14:creationId xmlns:p14="http://schemas.microsoft.com/office/powerpoint/2010/main" val="415469176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492</TotalTime>
  <Words>1204</Words>
  <Application>Microsoft Office PowerPoint</Application>
  <PresentationFormat>Widescreen</PresentationFormat>
  <Paragraphs>158</Paragraphs>
  <Slides>137</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137</vt:i4>
      </vt:variant>
    </vt:vector>
  </HeadingPairs>
  <TitlesOfParts>
    <vt:vector size="143" baseType="lpstr">
      <vt:lpstr>Aptos</vt:lpstr>
      <vt:lpstr>Aptos Display</vt:lpstr>
      <vt:lpstr>Arial</vt:lpstr>
      <vt:lpstr>pt serif</vt:lpstr>
      <vt:lpstr>Times New Roman</vt:lpstr>
      <vt:lpstr>Tema di Office</vt:lpstr>
      <vt:lpstr>Arte contemporanea</vt:lpstr>
      <vt:lpstr>ASTRATTISMO</vt:lpstr>
      <vt:lpstr>Vasilij Kandiskij (1866-1944)</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METAFISICA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DADAISMO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SURREALISMO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ESPRESSIONISMO ASTRATTO</vt:lpstr>
      <vt:lpstr>ESPRESSIONISMO ASTRATTO</vt:lpstr>
      <vt:lpstr>Presentazione standard di PowerPoint</vt:lpstr>
      <vt:lpstr>Presentazione standard di PowerPoint</vt:lpstr>
      <vt:lpstr>Presentazione standard di PowerPoint</vt:lpstr>
      <vt:lpstr>Presentazione standard di PowerPoint</vt:lpstr>
      <vt:lpstr>Presentazione standard di PowerPoint</vt:lpstr>
      <vt:lpstr>ESPRESSIONISMO ASTRATTO</vt:lpstr>
      <vt:lpstr>Presentazione standard di PowerPoint</vt:lpstr>
      <vt:lpstr>Presentazione standard di PowerPoint</vt:lpstr>
      <vt:lpstr>Presentazione standard di PowerPoint</vt:lpstr>
      <vt:lpstr>Presentazione standard di PowerPoint</vt:lpstr>
      <vt:lpstr>SPAZIALISMO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POP ART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ARTE CONCETTUALE</vt:lpstr>
      <vt:lpstr>Presentazione standard di PowerPoint</vt:lpstr>
      <vt:lpstr>Presentazione standard di PowerPoint</vt:lpstr>
      <vt:lpstr>BODY ART</vt:lpstr>
      <vt:lpstr>Presentazione standard di PowerPoint</vt:lpstr>
      <vt:lpstr>Disclaimer Presenza sangue e interiora animale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Disclaimer Presenza ossa e sangue</vt:lpstr>
      <vt:lpstr>Presentazione standard di PowerPoint</vt:lpstr>
      <vt:lpstr>LAND ART</vt:lpstr>
      <vt:lpstr>Presentazione standard di PowerPoint</vt:lpstr>
      <vt:lpstr>Presentazione standard di PowerPoint</vt:lpstr>
      <vt:lpstr>Presentazione standard di PowerPoint</vt:lpstr>
      <vt:lpstr>Presentazione standard di PowerPoint</vt:lpstr>
      <vt:lpstr>Presentazione standard di PowerPoint</vt:lpstr>
      <vt:lpstr>GRAFFITI ART</vt:lpstr>
      <vt:lpstr>Presentazione standard di PowerPoint</vt:lpstr>
      <vt:lpstr>Presentazione standard di PowerPoint</vt:lpstr>
      <vt:lpstr>Presentazione standard di PowerPoint</vt:lpstr>
      <vt:lpstr>STREET ART</vt:lpstr>
      <vt:lpstr>Presentazione standard di PowerPoint</vt:lpstr>
      <vt:lpstr>Presentazione standard di PowerPoint</vt:lpstr>
      <vt:lpstr>NEO POP</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Arte contemporanea</dc:title>
  <dc:creator>Francesca Casamassima</dc:creator>
  <cp:lastModifiedBy>Francesca Casamassima</cp:lastModifiedBy>
  <cp:revision>27</cp:revision>
  <dcterms:created xsi:type="dcterms:W3CDTF">2024-04-09T08:22:28Z</dcterms:created>
  <dcterms:modified xsi:type="dcterms:W3CDTF">2024-04-10T07:16:56Z</dcterms:modified>
</cp:coreProperties>
</file>