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806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AF3BCB-62C9-48C7-A56A-15CBF69C8FE0}" type="datetimeFigureOut">
              <a:rPr lang="it-IT" smtClean="0"/>
              <a:t>10/02/2024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820A08-174A-4F52-8353-5AABFF0D6A9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73484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820A08-174A-4F52-8353-5AABFF0D6A9D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6300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35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35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3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35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35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33" y="178048"/>
            <a:ext cx="7897495" cy="974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35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19063" y="1608533"/>
            <a:ext cx="7912100" cy="35331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5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5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5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929" y="2661046"/>
            <a:ext cx="9135070" cy="50006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29" y="642937"/>
            <a:ext cx="9126220" cy="491490"/>
          </a:xfrm>
          <a:custGeom>
            <a:avLst/>
            <a:gdLst/>
            <a:ahLst/>
            <a:cxnLst/>
            <a:rect l="l" t="t" r="r" b="b"/>
            <a:pathLst>
              <a:path w="9126220" h="491490">
                <a:moveTo>
                  <a:pt x="9126145" y="491133"/>
                </a:moveTo>
                <a:lnTo>
                  <a:pt x="0" y="491133"/>
                </a:lnTo>
                <a:lnTo>
                  <a:pt x="0" y="0"/>
                </a:lnTo>
                <a:lnTo>
                  <a:pt x="9126145" y="0"/>
                </a:lnTo>
                <a:lnTo>
                  <a:pt x="9126145" y="491133"/>
                </a:lnTo>
                <a:close/>
              </a:path>
            </a:pathLst>
          </a:custGeom>
          <a:solidFill>
            <a:srgbClr val="132B67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3289" rIns="0" bIns="0" rtlCol="0">
            <a:spAutoFit/>
          </a:bodyPr>
          <a:lstStyle/>
          <a:p>
            <a:pPr marL="528955">
              <a:lnSpc>
                <a:spcPct val="100000"/>
              </a:lnSpc>
              <a:spcBef>
                <a:spcPts val="90"/>
              </a:spcBef>
            </a:pPr>
            <a:r>
              <a:rPr sz="4450" dirty="0"/>
              <a:t>The</a:t>
            </a:r>
            <a:r>
              <a:rPr sz="4450" spc="-185" dirty="0"/>
              <a:t> </a:t>
            </a:r>
            <a:r>
              <a:rPr sz="4450" spc="-20" dirty="0"/>
              <a:t>English</a:t>
            </a:r>
            <a:r>
              <a:rPr sz="4450" spc="-95" dirty="0"/>
              <a:t> </a:t>
            </a:r>
            <a:r>
              <a:rPr sz="4450" spc="-25" dirty="0"/>
              <a:t>legal</a:t>
            </a:r>
            <a:r>
              <a:rPr sz="4450" spc="-125" dirty="0"/>
              <a:t> </a:t>
            </a:r>
            <a:r>
              <a:rPr sz="4450" spc="-65" dirty="0"/>
              <a:t>system</a:t>
            </a:r>
            <a:r>
              <a:rPr sz="4450" spc="-80" dirty="0"/>
              <a:t> </a:t>
            </a:r>
            <a:r>
              <a:rPr sz="4450" spc="-20" dirty="0"/>
              <a:t>today</a:t>
            </a:r>
            <a:endParaRPr sz="4450"/>
          </a:p>
        </p:txBody>
      </p:sp>
      <p:sp>
        <p:nvSpPr>
          <p:cNvPr id="4" name="object 4"/>
          <p:cNvSpPr/>
          <p:nvPr/>
        </p:nvSpPr>
        <p:spPr>
          <a:xfrm>
            <a:off x="8929" y="1741289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5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5" name="object 5"/>
          <p:cNvSpPr/>
          <p:nvPr/>
        </p:nvSpPr>
        <p:spPr>
          <a:xfrm>
            <a:off x="8929" y="2223491"/>
            <a:ext cx="9126220" cy="295275"/>
          </a:xfrm>
          <a:custGeom>
            <a:avLst/>
            <a:gdLst/>
            <a:ahLst/>
            <a:cxnLst/>
            <a:rect l="l" t="t" r="r" b="b"/>
            <a:pathLst>
              <a:path w="9126220" h="295275">
                <a:moveTo>
                  <a:pt x="9126145" y="294679"/>
                </a:moveTo>
                <a:lnTo>
                  <a:pt x="0" y="294679"/>
                </a:lnTo>
                <a:lnTo>
                  <a:pt x="0" y="0"/>
                </a:lnTo>
                <a:lnTo>
                  <a:pt x="9126145" y="0"/>
                </a:lnTo>
                <a:lnTo>
                  <a:pt x="9126145" y="294679"/>
                </a:lnTo>
                <a:close/>
              </a:path>
            </a:pathLst>
          </a:custGeom>
          <a:solidFill>
            <a:srgbClr val="1F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8929" y="2812851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7" name="object 7"/>
          <p:cNvSpPr/>
          <p:nvPr/>
        </p:nvSpPr>
        <p:spPr>
          <a:xfrm>
            <a:off x="8929" y="3393281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8929" y="3884414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9" name="object 9"/>
          <p:cNvSpPr/>
          <p:nvPr/>
        </p:nvSpPr>
        <p:spPr>
          <a:xfrm>
            <a:off x="8929" y="4366616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19063" y="1608533"/>
            <a:ext cx="8050530" cy="314134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72745" marR="401320" indent="-358140">
              <a:lnSpc>
                <a:spcPts val="3870"/>
              </a:lnSpc>
              <a:spcBef>
                <a:spcPts val="130"/>
              </a:spcBef>
              <a:buChar char="•"/>
              <a:tabLst>
                <a:tab pos="372745" algn="l"/>
              </a:tabLst>
            </a:pP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Consists</a:t>
            </a:r>
            <a:r>
              <a:rPr sz="3100" spc="2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100" spc="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an</a:t>
            </a:r>
            <a:r>
              <a:rPr sz="3100" spc="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exceptionally</a:t>
            </a:r>
            <a:r>
              <a:rPr sz="31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large</a:t>
            </a:r>
            <a:r>
              <a:rPr sz="3100" spc="1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amount</a:t>
            </a:r>
            <a:r>
              <a:rPr sz="3100" spc="2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spc="-25" dirty="0">
                <a:solidFill>
                  <a:schemeClr val="bg1"/>
                </a:solidFill>
                <a:latin typeface="Calibri"/>
                <a:cs typeface="Calibri"/>
              </a:rPr>
              <a:t>of </a:t>
            </a:r>
            <a:r>
              <a:rPr sz="3100" spc="-10" dirty="0">
                <a:solidFill>
                  <a:schemeClr val="bg1"/>
                </a:solidFill>
                <a:latin typeface="Calibri"/>
                <a:cs typeface="Calibri"/>
              </a:rPr>
              <a:t>detail</a:t>
            </a:r>
            <a:endParaRPr sz="3100">
              <a:solidFill>
                <a:schemeClr val="bg1"/>
              </a:solidFill>
              <a:latin typeface="Calibri"/>
              <a:cs typeface="Calibri"/>
            </a:endParaRPr>
          </a:p>
          <a:p>
            <a:pPr marL="374650" indent="-361950">
              <a:lnSpc>
                <a:spcPct val="100000"/>
              </a:lnSpc>
              <a:spcBef>
                <a:spcPts val="540"/>
              </a:spcBef>
              <a:buChar char="•"/>
              <a:tabLst>
                <a:tab pos="374650" algn="l"/>
              </a:tabLst>
            </a:pPr>
            <a:r>
              <a:rPr sz="3250" spc="-35" dirty="0">
                <a:solidFill>
                  <a:schemeClr val="bg1"/>
                </a:solidFill>
                <a:latin typeface="Calibri"/>
                <a:cs typeface="Calibri"/>
              </a:rPr>
              <a:t>Explanation:</a:t>
            </a:r>
            <a:r>
              <a:rPr sz="3250" spc="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5" dirty="0">
                <a:solidFill>
                  <a:schemeClr val="bg1"/>
                </a:solidFill>
                <a:latin typeface="Calibri"/>
                <a:cs typeface="Calibri"/>
              </a:rPr>
              <a:t>originally </a:t>
            </a:r>
            <a:r>
              <a:rPr sz="3250" spc="-35" dirty="0">
                <a:solidFill>
                  <a:schemeClr val="bg1"/>
                </a:solidFill>
                <a:latin typeface="Calibri"/>
                <a:cs typeface="Calibri"/>
              </a:rPr>
              <a:t>developed</a:t>
            </a:r>
            <a:r>
              <a:rPr sz="3250" spc="-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by</a:t>
            </a:r>
            <a:r>
              <a:rPr sz="3250" spc="-1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judges</a:t>
            </a:r>
            <a:endParaRPr sz="3250">
              <a:solidFill>
                <a:schemeClr val="bg1"/>
              </a:solidFill>
              <a:latin typeface="Calibri"/>
              <a:cs typeface="Calibri"/>
            </a:endParaRPr>
          </a:p>
          <a:p>
            <a:pPr marL="368935" marR="5080" indent="-356870">
              <a:lnSpc>
                <a:spcPct val="97500"/>
              </a:lnSpc>
              <a:spcBef>
                <a:spcPts val="790"/>
              </a:spcBef>
              <a:buChar char="•"/>
              <a:tabLst>
                <a:tab pos="368935" algn="l"/>
                <a:tab pos="374015" algn="l"/>
                <a:tab pos="3877310" algn="l"/>
              </a:tabLst>
            </a:pP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	</a:t>
            </a:r>
            <a:r>
              <a:rPr sz="3300" spc="-65" dirty="0">
                <a:solidFill>
                  <a:schemeClr val="bg1"/>
                </a:solidFill>
                <a:latin typeface="Calibri"/>
                <a:cs typeface="Calibri"/>
              </a:rPr>
              <a:t>Unlike</a:t>
            </a:r>
            <a:r>
              <a:rPr sz="3300" spc="-1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4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300" spc="-1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75" dirty="0">
                <a:solidFill>
                  <a:schemeClr val="bg1"/>
                </a:solidFill>
                <a:latin typeface="Calibri"/>
                <a:cs typeface="Calibri"/>
              </a:rPr>
              <a:t>legislator,</a:t>
            </a:r>
            <a:r>
              <a:rPr sz="3300" spc="-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300" spc="-1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55" dirty="0">
                <a:solidFill>
                  <a:schemeClr val="bg1"/>
                </a:solidFill>
                <a:latin typeface="Calibri"/>
                <a:cs typeface="Calibri"/>
              </a:rPr>
              <a:t>courts</a:t>
            </a:r>
            <a:r>
              <a:rPr sz="3300" spc="-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45" dirty="0">
                <a:solidFill>
                  <a:schemeClr val="bg1"/>
                </a:solidFill>
                <a:latin typeface="Calibri"/>
                <a:cs typeface="Calibri"/>
              </a:rPr>
              <a:t>have</a:t>
            </a:r>
            <a:r>
              <a:rPr sz="3300" spc="-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3300" spc="-1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0" dirty="0">
                <a:solidFill>
                  <a:schemeClr val="bg1"/>
                </a:solidFill>
                <a:latin typeface="Calibri"/>
                <a:cs typeface="Calibri"/>
              </a:rPr>
              <a:t>draw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very</a:t>
            </a:r>
            <a:r>
              <a:rPr sz="3250" spc="-1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fine</a:t>
            </a:r>
            <a:r>
              <a:rPr sz="3250" spc="-1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distinctions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	since</a:t>
            </a:r>
            <a:r>
              <a:rPr sz="3250" spc="-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they</a:t>
            </a:r>
            <a:r>
              <a:rPr sz="3250" spc="-11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30" dirty="0">
                <a:solidFill>
                  <a:schemeClr val="bg1"/>
                </a:solidFill>
                <a:latin typeface="Calibri"/>
                <a:cs typeface="Calibri"/>
              </a:rPr>
              <a:t>have</a:t>
            </a:r>
            <a:r>
              <a:rPr sz="3250" spc="-1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3250" spc="-1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30" dirty="0">
                <a:solidFill>
                  <a:schemeClr val="bg1"/>
                </a:solidFill>
                <a:latin typeface="Calibri"/>
                <a:cs typeface="Calibri"/>
              </a:rPr>
              <a:t>decide </a:t>
            </a:r>
            <a:r>
              <a:rPr sz="3300" spc="-25" dirty="0">
                <a:solidFill>
                  <a:schemeClr val="bg1"/>
                </a:solidFill>
                <a:latin typeface="Calibri"/>
                <a:cs typeface="Calibri"/>
              </a:rPr>
              <a:t>highly</a:t>
            </a:r>
            <a:r>
              <a:rPr sz="3300" spc="-1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45" dirty="0">
                <a:solidFill>
                  <a:schemeClr val="bg1"/>
                </a:solidFill>
                <a:latin typeface="Calibri"/>
                <a:cs typeface="Calibri"/>
              </a:rPr>
              <a:t>varied</a:t>
            </a:r>
            <a:r>
              <a:rPr sz="3300" spc="-1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45" dirty="0">
                <a:solidFill>
                  <a:schemeClr val="bg1"/>
                </a:solidFill>
                <a:latin typeface="Calibri"/>
                <a:cs typeface="Calibri"/>
              </a:rPr>
              <a:t>individual </a:t>
            </a:r>
            <a:r>
              <a:rPr sz="3300" spc="-10" dirty="0">
                <a:solidFill>
                  <a:schemeClr val="bg1"/>
                </a:solidFill>
                <a:latin typeface="Calibri"/>
                <a:cs typeface="Calibri"/>
              </a:rPr>
              <a:t>cases</a:t>
            </a:r>
            <a:endParaRPr sz="330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29" y="642937"/>
            <a:ext cx="9126220" cy="491490"/>
          </a:xfrm>
          <a:custGeom>
            <a:avLst/>
            <a:gdLst/>
            <a:ahLst/>
            <a:cxnLst/>
            <a:rect l="l" t="t" r="r" b="b"/>
            <a:pathLst>
              <a:path w="9126220" h="491490">
                <a:moveTo>
                  <a:pt x="9126145" y="491133"/>
                </a:moveTo>
                <a:lnTo>
                  <a:pt x="0" y="491133"/>
                </a:lnTo>
                <a:lnTo>
                  <a:pt x="0" y="0"/>
                </a:lnTo>
                <a:lnTo>
                  <a:pt x="9126145" y="0"/>
                </a:lnTo>
                <a:lnTo>
                  <a:pt x="9126145" y="491133"/>
                </a:lnTo>
                <a:close/>
              </a:path>
            </a:pathLst>
          </a:custGeom>
          <a:solidFill>
            <a:srgbClr val="132B67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3289" rIns="0" bIns="0" rtlCol="0">
            <a:spAutoFit/>
          </a:bodyPr>
          <a:lstStyle/>
          <a:p>
            <a:pPr marL="528955">
              <a:lnSpc>
                <a:spcPct val="100000"/>
              </a:lnSpc>
              <a:spcBef>
                <a:spcPts val="90"/>
              </a:spcBef>
            </a:pPr>
            <a:r>
              <a:rPr sz="4450" dirty="0"/>
              <a:t>The</a:t>
            </a:r>
            <a:r>
              <a:rPr sz="4450" spc="-185" dirty="0"/>
              <a:t> </a:t>
            </a:r>
            <a:r>
              <a:rPr sz="4450" spc="-20" dirty="0"/>
              <a:t>English</a:t>
            </a:r>
            <a:r>
              <a:rPr sz="4450" spc="-95" dirty="0"/>
              <a:t> </a:t>
            </a:r>
            <a:r>
              <a:rPr sz="4450" spc="-25" dirty="0"/>
              <a:t>legal</a:t>
            </a:r>
            <a:r>
              <a:rPr sz="4450" spc="-125" dirty="0"/>
              <a:t> </a:t>
            </a:r>
            <a:r>
              <a:rPr sz="4450" spc="-65" dirty="0"/>
              <a:t>system</a:t>
            </a:r>
            <a:r>
              <a:rPr sz="4450" spc="-80" dirty="0"/>
              <a:t> </a:t>
            </a:r>
            <a:r>
              <a:rPr sz="4450" spc="-20" dirty="0"/>
              <a:t>today</a:t>
            </a:r>
            <a:endParaRPr sz="4450"/>
          </a:p>
        </p:txBody>
      </p:sp>
      <p:sp>
        <p:nvSpPr>
          <p:cNvPr id="4" name="object 4"/>
          <p:cNvSpPr/>
          <p:nvPr/>
        </p:nvSpPr>
        <p:spPr>
          <a:xfrm>
            <a:off x="8929" y="1687710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5" name="object 5"/>
          <p:cNvSpPr/>
          <p:nvPr/>
        </p:nvSpPr>
        <p:spPr>
          <a:xfrm>
            <a:off x="8929" y="2169914"/>
            <a:ext cx="9126220" cy="250190"/>
          </a:xfrm>
          <a:custGeom>
            <a:avLst/>
            <a:gdLst/>
            <a:ahLst/>
            <a:cxnLst/>
            <a:rect l="l" t="t" r="r" b="b"/>
            <a:pathLst>
              <a:path w="9126220" h="250189">
                <a:moveTo>
                  <a:pt x="9126145" y="250031"/>
                </a:moveTo>
                <a:lnTo>
                  <a:pt x="0" y="250031"/>
                </a:lnTo>
                <a:lnTo>
                  <a:pt x="0" y="0"/>
                </a:lnTo>
                <a:lnTo>
                  <a:pt x="9126145" y="0"/>
                </a:lnTo>
                <a:lnTo>
                  <a:pt x="9126145" y="250031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8929" y="2661046"/>
            <a:ext cx="9126220" cy="304165"/>
          </a:xfrm>
          <a:custGeom>
            <a:avLst/>
            <a:gdLst/>
            <a:ahLst/>
            <a:cxnLst/>
            <a:rect l="l" t="t" r="r" b="b"/>
            <a:pathLst>
              <a:path w="9126220" h="304164">
                <a:moveTo>
                  <a:pt x="9126145" y="303609"/>
                </a:moveTo>
                <a:lnTo>
                  <a:pt x="0" y="303609"/>
                </a:lnTo>
                <a:lnTo>
                  <a:pt x="0" y="0"/>
                </a:lnTo>
                <a:lnTo>
                  <a:pt x="9126145" y="0"/>
                </a:lnTo>
                <a:lnTo>
                  <a:pt x="9126145" y="303609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7" name="object 7"/>
          <p:cNvSpPr/>
          <p:nvPr/>
        </p:nvSpPr>
        <p:spPr>
          <a:xfrm>
            <a:off x="8929" y="3098601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8929" y="3554016"/>
            <a:ext cx="9135110" cy="285750"/>
            <a:chOff x="8929" y="3554016"/>
            <a:chExt cx="9135110" cy="285750"/>
          </a:xfrm>
        </p:grpSpPr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929" y="3554016"/>
              <a:ext cx="9135070" cy="62507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8928" y="3554018"/>
              <a:ext cx="9126220" cy="285750"/>
            </a:xfrm>
            <a:custGeom>
              <a:avLst/>
              <a:gdLst/>
              <a:ahLst/>
              <a:cxnLst/>
              <a:rect l="l" t="t" r="r" b="b"/>
              <a:pathLst>
                <a:path w="9126220" h="285750">
                  <a:moveTo>
                    <a:pt x="9126144" y="71437"/>
                  </a:moveTo>
                  <a:lnTo>
                    <a:pt x="0" y="71437"/>
                  </a:lnTo>
                  <a:lnTo>
                    <a:pt x="0" y="285750"/>
                  </a:lnTo>
                  <a:lnTo>
                    <a:pt x="9126144" y="285750"/>
                  </a:lnTo>
                  <a:lnTo>
                    <a:pt x="9126144" y="71437"/>
                  </a:lnTo>
                  <a:close/>
                </a:path>
                <a:path w="9126220" h="285750">
                  <a:moveTo>
                    <a:pt x="9126144" y="0"/>
                  </a:moveTo>
                  <a:lnTo>
                    <a:pt x="0" y="0"/>
                  </a:lnTo>
                  <a:lnTo>
                    <a:pt x="0" y="53581"/>
                  </a:lnTo>
                  <a:lnTo>
                    <a:pt x="9126144" y="53581"/>
                  </a:lnTo>
                  <a:lnTo>
                    <a:pt x="9126144" y="0"/>
                  </a:lnTo>
                  <a:close/>
                </a:path>
              </a:pathLst>
            </a:custGeom>
            <a:solidFill>
              <a:srgbClr val="1F3672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chemeClr val="bg1"/>
                </a:solidFill>
              </a:endParaRPr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519063" y="1563885"/>
            <a:ext cx="7874000" cy="238847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75920" indent="-361315">
              <a:lnSpc>
                <a:spcPts val="3535"/>
              </a:lnSpc>
              <a:spcBef>
                <a:spcPts val="125"/>
              </a:spcBef>
              <a:buChar char="•"/>
              <a:tabLst>
                <a:tab pos="375920" algn="l"/>
              </a:tabLst>
            </a:pP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Rules</a:t>
            </a:r>
            <a:r>
              <a:rPr sz="3100" spc="1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100" spc="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law</a:t>
            </a:r>
            <a:r>
              <a:rPr sz="3100" spc="1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induced</a:t>
            </a:r>
            <a:r>
              <a:rPr sz="3100" spc="1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from</a:t>
            </a:r>
            <a:r>
              <a:rPr sz="3100" spc="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cases</a:t>
            </a:r>
            <a:r>
              <a:rPr sz="3100" spc="-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spc="-960" dirty="0">
                <a:solidFill>
                  <a:schemeClr val="bg1"/>
                </a:solidFill>
                <a:latin typeface="Calibri"/>
                <a:cs typeface="Calibri"/>
              </a:rPr>
              <a:t>—</a:t>
            </a:r>
            <a:r>
              <a:rPr sz="3100" spc="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spc="-10" dirty="0">
                <a:solidFill>
                  <a:schemeClr val="bg1"/>
                </a:solidFill>
                <a:latin typeface="Calibri"/>
                <a:cs typeface="Calibri"/>
              </a:rPr>
              <a:t>remarkably</a:t>
            </a:r>
            <a:endParaRPr sz="3100">
              <a:solidFill>
                <a:schemeClr val="bg1"/>
              </a:solidFill>
              <a:latin typeface="Calibri"/>
              <a:cs typeface="Calibri"/>
            </a:endParaRPr>
          </a:p>
          <a:p>
            <a:pPr marL="373380">
              <a:lnSpc>
                <a:spcPts val="3654"/>
              </a:lnSpc>
            </a:pP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concrete</a:t>
            </a:r>
            <a:endParaRPr sz="3200">
              <a:solidFill>
                <a:schemeClr val="bg1"/>
              </a:solidFill>
              <a:latin typeface="Calibri"/>
              <a:cs typeface="Calibri"/>
            </a:endParaRPr>
          </a:p>
          <a:p>
            <a:pPr marL="370205" marR="476250" indent="-358140">
              <a:lnSpc>
                <a:spcPts val="3450"/>
              </a:lnSpc>
              <a:spcBef>
                <a:spcPts val="815"/>
              </a:spcBef>
              <a:buChar char="•"/>
              <a:tabLst>
                <a:tab pos="372745" algn="l"/>
              </a:tabLst>
            </a:pPr>
            <a:r>
              <a:rPr sz="3300" spc="-30" dirty="0">
                <a:solidFill>
                  <a:schemeClr val="bg1"/>
                </a:solidFill>
                <a:latin typeface="Calibri"/>
                <a:cs typeface="Calibri"/>
              </a:rPr>
              <a:t>These</a:t>
            </a:r>
            <a:r>
              <a:rPr sz="3300" spc="-1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90" dirty="0">
                <a:solidFill>
                  <a:schemeClr val="bg1"/>
                </a:solidFill>
                <a:latin typeface="Calibri"/>
                <a:cs typeface="Calibri"/>
              </a:rPr>
              <a:t>rules</a:t>
            </a:r>
            <a:r>
              <a:rPr sz="3300" spc="-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1140" dirty="0">
                <a:solidFill>
                  <a:schemeClr val="bg1"/>
                </a:solidFill>
                <a:latin typeface="Calibri"/>
                <a:cs typeface="Calibri"/>
              </a:rPr>
              <a:t>—</a:t>
            </a:r>
            <a:r>
              <a:rPr sz="3300" spc="-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40" dirty="0">
                <a:solidFill>
                  <a:schemeClr val="bg1"/>
                </a:solidFill>
                <a:latin typeface="Calibri"/>
                <a:cs typeface="Calibri"/>
              </a:rPr>
              <a:t>cannot</a:t>
            </a:r>
            <a:r>
              <a:rPr sz="3300" spc="-1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be</a:t>
            </a:r>
            <a:r>
              <a:rPr sz="3300" spc="-1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45" dirty="0">
                <a:solidFill>
                  <a:schemeClr val="bg1"/>
                </a:solidFill>
                <a:latin typeface="Calibri"/>
                <a:cs typeface="Calibri"/>
              </a:rPr>
              <a:t>raised</a:t>
            </a:r>
            <a:r>
              <a:rPr sz="3300" spc="-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3300" spc="-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a</a:t>
            </a:r>
            <a:r>
              <a:rPr sz="3300" spc="-1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30" dirty="0">
                <a:solidFill>
                  <a:schemeClr val="bg1"/>
                </a:solidFill>
                <a:latin typeface="Calibri"/>
                <a:cs typeface="Calibri"/>
              </a:rPr>
              <a:t>level</a:t>
            </a:r>
            <a:r>
              <a:rPr sz="3300" spc="-1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5" dirty="0">
                <a:solidFill>
                  <a:schemeClr val="bg1"/>
                </a:solidFill>
                <a:latin typeface="Calibri"/>
                <a:cs typeface="Calibri"/>
              </a:rPr>
              <a:t>of 	</a:t>
            </a:r>
            <a:r>
              <a:rPr sz="3300" spc="-65" dirty="0">
                <a:solidFill>
                  <a:schemeClr val="bg1"/>
                </a:solidFill>
                <a:latin typeface="Calibri"/>
                <a:cs typeface="Calibri"/>
              </a:rPr>
              <a:t>abstraction</a:t>
            </a:r>
            <a:r>
              <a:rPr sz="3300" spc="-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as</a:t>
            </a:r>
            <a:r>
              <a:rPr sz="3300" spc="-1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0" dirty="0">
                <a:solidFill>
                  <a:schemeClr val="bg1"/>
                </a:solidFill>
                <a:latin typeface="Calibri"/>
                <a:cs typeface="Calibri"/>
              </a:rPr>
              <a:t>rules</a:t>
            </a:r>
            <a:r>
              <a:rPr sz="3300" spc="-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70" dirty="0">
                <a:solidFill>
                  <a:schemeClr val="bg1"/>
                </a:solidFill>
                <a:latin typeface="Calibri"/>
                <a:cs typeface="Calibri"/>
              </a:rPr>
              <a:t>formulated</a:t>
            </a:r>
            <a:r>
              <a:rPr sz="3300" spc="-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by</a:t>
            </a:r>
            <a:r>
              <a:rPr sz="3300" spc="-1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0" dirty="0">
                <a:solidFill>
                  <a:schemeClr val="bg1"/>
                </a:solidFill>
                <a:latin typeface="Calibri"/>
                <a:cs typeface="Calibri"/>
              </a:rPr>
              <a:t>legal 	</a:t>
            </a:r>
            <a:r>
              <a:rPr sz="3050" spc="-10" dirty="0">
                <a:solidFill>
                  <a:schemeClr val="bg1"/>
                </a:solidFill>
                <a:latin typeface="Calibri"/>
                <a:cs typeface="Calibri"/>
              </a:rPr>
              <a:t>science</a:t>
            </a:r>
            <a:endParaRPr sz="305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929" y="4080866"/>
            <a:ext cx="9126220" cy="374270"/>
          </a:xfrm>
          <a:prstGeom prst="rect">
            <a:avLst/>
          </a:prstGeom>
          <a:solidFill>
            <a:srgbClr val="1D3470"/>
          </a:solidFill>
        </p:spPr>
        <p:txBody>
          <a:bodyPr vert="horz" wrap="square" lIns="0" tIns="0" rIns="0" bIns="0" rtlCol="0">
            <a:spAutoFit/>
          </a:bodyPr>
          <a:lstStyle/>
          <a:p>
            <a:pPr marL="887730" indent="-362585">
              <a:lnSpc>
                <a:spcPts val="2800"/>
              </a:lnSpc>
              <a:buChar char="•"/>
              <a:tabLst>
                <a:tab pos="887730" algn="l"/>
              </a:tabLst>
            </a:pP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Since</a:t>
            </a:r>
            <a:r>
              <a:rPr sz="3100" spc="11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case</a:t>
            </a:r>
            <a:r>
              <a:rPr sz="3100" spc="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law</a:t>
            </a:r>
            <a:r>
              <a:rPr sz="3100" spc="1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is</a:t>
            </a:r>
            <a:r>
              <a:rPr sz="3100" spc="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composed</a:t>
            </a:r>
            <a:r>
              <a:rPr sz="3100" spc="1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100" spc="1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a</a:t>
            </a:r>
            <a:r>
              <a:rPr sz="3100" spc="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network</a:t>
            </a:r>
            <a:r>
              <a:rPr sz="3100" spc="2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spc="-25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endParaRPr sz="310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929" y="4518421"/>
            <a:ext cx="9126220" cy="379335"/>
          </a:xfrm>
          <a:prstGeom prst="rect">
            <a:avLst/>
          </a:prstGeom>
          <a:solidFill>
            <a:srgbClr val="1C316E"/>
          </a:solidFill>
        </p:spPr>
        <p:txBody>
          <a:bodyPr vert="horz" wrap="square" lIns="0" tIns="0" rIns="0" bIns="0" rtlCol="0">
            <a:spAutoFit/>
          </a:bodyPr>
          <a:lstStyle/>
          <a:p>
            <a:pPr marL="879475">
              <a:lnSpc>
                <a:spcPts val="2815"/>
              </a:lnSpc>
            </a:pPr>
            <a:r>
              <a:rPr sz="3250" spc="-20" dirty="0">
                <a:solidFill>
                  <a:schemeClr val="bg1"/>
                </a:solidFill>
                <a:latin typeface="Calibri"/>
                <a:cs typeface="Calibri"/>
              </a:rPr>
              <a:t>rules,</a:t>
            </a:r>
            <a:r>
              <a:rPr sz="3250" spc="-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laws</a:t>
            </a:r>
            <a:r>
              <a:rPr sz="3250" spc="-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30" dirty="0">
                <a:solidFill>
                  <a:schemeClr val="bg1"/>
                </a:solidFill>
                <a:latin typeface="Calibri"/>
                <a:cs typeface="Calibri"/>
              </a:rPr>
              <a:t>have</a:t>
            </a:r>
            <a:r>
              <a:rPr sz="3250" spc="-1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3250" spc="-1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be</a:t>
            </a:r>
            <a:r>
              <a:rPr sz="3250" spc="-1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35" dirty="0">
                <a:solidFill>
                  <a:schemeClr val="bg1"/>
                </a:solidFill>
                <a:latin typeface="Calibri"/>
                <a:cs typeface="Calibri"/>
              </a:rPr>
              <a:t>written</a:t>
            </a:r>
            <a:r>
              <a:rPr sz="3250" spc="-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3250" spc="-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250" spc="-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0" dirty="0">
                <a:solidFill>
                  <a:schemeClr val="bg1"/>
                </a:solidFill>
                <a:latin typeface="Calibri"/>
                <a:cs typeface="Calibri"/>
              </a:rPr>
              <a:t>same</a:t>
            </a:r>
            <a:r>
              <a:rPr sz="3250" spc="-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0" dirty="0">
                <a:solidFill>
                  <a:schemeClr val="bg1"/>
                </a:solidFill>
                <a:latin typeface="Calibri"/>
                <a:cs typeface="Calibri"/>
              </a:rPr>
              <a:t>way,</a:t>
            </a:r>
            <a:endParaRPr sz="325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929" y="4955976"/>
            <a:ext cx="9126220" cy="390620"/>
          </a:xfrm>
          <a:prstGeom prst="rect">
            <a:avLst/>
          </a:prstGeom>
          <a:solidFill>
            <a:srgbClr val="182F6B"/>
          </a:solidFill>
        </p:spPr>
        <p:txBody>
          <a:bodyPr vert="horz" wrap="square" lIns="0" tIns="0" rIns="0" bIns="0" rtlCol="0">
            <a:spAutoFit/>
          </a:bodyPr>
          <a:lstStyle/>
          <a:p>
            <a:pPr marL="883285">
              <a:lnSpc>
                <a:spcPts val="2885"/>
              </a:lnSpc>
              <a:tabLst>
                <a:tab pos="7910830" algn="l"/>
              </a:tabLst>
            </a:pP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i.e.</a:t>
            </a:r>
            <a:r>
              <a:rPr sz="3300" spc="-1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35" dirty="0">
                <a:solidFill>
                  <a:schemeClr val="bg1"/>
                </a:solidFill>
                <a:latin typeface="Calibri"/>
                <a:cs typeface="Calibri"/>
              </a:rPr>
              <a:t>highly</a:t>
            </a:r>
            <a:r>
              <a:rPr sz="3300" spc="-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55" dirty="0">
                <a:solidFill>
                  <a:schemeClr val="bg1"/>
                </a:solidFill>
                <a:latin typeface="Calibri"/>
                <a:cs typeface="Calibri"/>
              </a:rPr>
              <a:t>detailed</a:t>
            </a:r>
            <a:r>
              <a:rPr sz="3300" spc="-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3300" spc="-1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60" dirty="0">
                <a:solidFill>
                  <a:schemeClr val="bg1"/>
                </a:solidFill>
                <a:latin typeface="Calibri"/>
                <a:cs typeface="Calibri"/>
              </a:rPr>
              <a:t>ensure</a:t>
            </a:r>
            <a:r>
              <a:rPr sz="3300" spc="-11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10" dirty="0">
                <a:solidFill>
                  <a:schemeClr val="bg1"/>
                </a:solidFill>
                <a:latin typeface="Calibri"/>
                <a:cs typeface="Calibri"/>
              </a:rPr>
              <a:t>compatibility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	</a:t>
            </a:r>
            <a:r>
              <a:rPr sz="3300" spc="-25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endParaRPr sz="330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929" y="5393531"/>
            <a:ext cx="9126220" cy="390620"/>
          </a:xfrm>
          <a:prstGeom prst="rect">
            <a:avLst/>
          </a:prstGeom>
          <a:solidFill>
            <a:srgbClr val="132B67"/>
          </a:solidFill>
        </p:spPr>
        <p:txBody>
          <a:bodyPr vert="horz" wrap="square" lIns="0" tIns="0" rIns="0" bIns="0" rtlCol="0">
            <a:spAutoFit/>
          </a:bodyPr>
          <a:lstStyle/>
          <a:p>
            <a:pPr marL="885825">
              <a:lnSpc>
                <a:spcPts val="2885"/>
              </a:lnSpc>
            </a:pPr>
            <a:r>
              <a:rPr sz="3300" spc="-1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300" spc="-1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5" dirty="0">
                <a:solidFill>
                  <a:schemeClr val="bg1"/>
                </a:solidFill>
                <a:latin typeface="Calibri"/>
                <a:cs typeface="Calibri"/>
              </a:rPr>
              <a:t>two</a:t>
            </a:r>
            <a:r>
              <a:rPr sz="3300" spc="-1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35" dirty="0">
                <a:solidFill>
                  <a:schemeClr val="bg1"/>
                </a:solidFill>
                <a:latin typeface="Calibri"/>
                <a:cs typeface="Calibri"/>
              </a:rPr>
              <a:t>types</a:t>
            </a:r>
            <a:r>
              <a:rPr sz="3300" spc="-1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300" spc="-1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10" dirty="0">
                <a:solidFill>
                  <a:schemeClr val="bg1"/>
                </a:solidFill>
                <a:latin typeface="Calibri"/>
                <a:cs typeface="Calibri"/>
              </a:rPr>
              <a:t>rules</a:t>
            </a:r>
            <a:endParaRPr sz="330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69726" y="609600"/>
            <a:ext cx="7813675" cy="417671"/>
          </a:xfrm>
          <a:custGeom>
            <a:avLst/>
            <a:gdLst/>
            <a:ahLst/>
            <a:cxnLst/>
            <a:rect l="l" t="t" r="r" b="b"/>
            <a:pathLst>
              <a:path w="7813675" h="348615">
                <a:moveTo>
                  <a:pt x="7813480" y="348257"/>
                </a:moveTo>
                <a:lnTo>
                  <a:pt x="0" y="348257"/>
                </a:lnTo>
                <a:lnTo>
                  <a:pt x="0" y="0"/>
                </a:lnTo>
                <a:lnTo>
                  <a:pt x="7813480" y="0"/>
                </a:lnTo>
                <a:lnTo>
                  <a:pt x="7813480" y="348257"/>
                </a:lnTo>
                <a:close/>
              </a:path>
            </a:pathLst>
          </a:custGeom>
          <a:solidFill>
            <a:srgbClr val="132A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2509" rIns="0" bIns="0" rtlCol="0">
            <a:spAutoFit/>
          </a:bodyPr>
          <a:lstStyle/>
          <a:p>
            <a:pPr marL="36830">
              <a:lnSpc>
                <a:spcPct val="100000"/>
              </a:lnSpc>
              <a:spcBef>
                <a:spcPts val="100"/>
              </a:spcBef>
            </a:pPr>
            <a:r>
              <a:rPr sz="4000" spc="-590" dirty="0">
                <a:latin typeface="Arial MT"/>
                <a:cs typeface="Arial MT"/>
              </a:rPr>
              <a:t>HISTORY</a:t>
            </a:r>
            <a:r>
              <a:rPr sz="4000" spc="390" dirty="0">
                <a:latin typeface="Arial MT"/>
                <a:cs typeface="Arial MT"/>
              </a:rPr>
              <a:t> </a:t>
            </a:r>
            <a:r>
              <a:rPr sz="4000" spc="-590" dirty="0">
                <a:latin typeface="Arial MT"/>
                <a:cs typeface="Arial MT"/>
              </a:rPr>
              <a:t>OF</a:t>
            </a:r>
            <a:r>
              <a:rPr sz="4000" spc="-114" dirty="0">
                <a:latin typeface="Arial MT"/>
                <a:cs typeface="Arial MT"/>
              </a:rPr>
              <a:t> </a:t>
            </a:r>
            <a:r>
              <a:rPr sz="4000" spc="-565" dirty="0">
                <a:latin typeface="Arial MT"/>
                <a:cs typeface="Arial MT"/>
              </a:rPr>
              <a:t>THE</a:t>
            </a:r>
            <a:r>
              <a:rPr sz="4000" spc="-55" dirty="0">
                <a:latin typeface="Arial MT"/>
                <a:cs typeface="Arial MT"/>
              </a:rPr>
              <a:t> </a:t>
            </a:r>
            <a:r>
              <a:rPr sz="4000" spc="-535" dirty="0">
                <a:latin typeface="Arial MT"/>
                <a:cs typeface="Arial MT"/>
              </a:rPr>
              <a:t>ENGLISH</a:t>
            </a:r>
            <a:r>
              <a:rPr sz="4000" spc="305" dirty="0">
                <a:latin typeface="Arial MT"/>
                <a:cs typeface="Arial MT"/>
              </a:rPr>
              <a:t> </a:t>
            </a:r>
            <a:r>
              <a:rPr sz="4000" spc="-545" dirty="0">
                <a:latin typeface="Arial MT"/>
                <a:cs typeface="Arial MT"/>
              </a:rPr>
              <a:t>LANGUAGE</a:t>
            </a:r>
            <a:endParaRPr sz="4000">
              <a:latin typeface="Arial MT"/>
              <a:cs typeface="Arial M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929" y="1732358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929" y="2312789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29" y="2902148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20816" y="1505592"/>
            <a:ext cx="6113145" cy="1776095"/>
          </a:xfrm>
          <a:prstGeom prst="rect">
            <a:avLst/>
          </a:prstGeom>
        </p:spPr>
        <p:txBody>
          <a:bodyPr vert="horz" wrap="square" lIns="0" tIns="112395" rIns="0" bIns="0" rtlCol="0">
            <a:spAutoFit/>
          </a:bodyPr>
          <a:lstStyle/>
          <a:p>
            <a:pPr marL="370205" indent="-357505">
              <a:lnSpc>
                <a:spcPct val="100000"/>
              </a:lnSpc>
              <a:spcBef>
                <a:spcPts val="885"/>
              </a:spcBef>
              <a:buChar char="•"/>
              <a:tabLst>
                <a:tab pos="370205" algn="l"/>
              </a:tabLst>
            </a:pPr>
            <a:r>
              <a:rPr sz="3150" dirty="0">
                <a:solidFill>
                  <a:srgbClr val="FFFFFF"/>
                </a:solidFill>
                <a:latin typeface="Calibri"/>
                <a:cs typeface="Calibri"/>
              </a:rPr>
              <a:t>OLD</a:t>
            </a:r>
            <a:r>
              <a:rPr sz="3150" spc="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rgbClr val="FFFFFF"/>
                </a:solidFill>
                <a:latin typeface="Calibri"/>
                <a:cs typeface="Calibri"/>
              </a:rPr>
              <a:t>ENGLISH</a:t>
            </a:r>
            <a:r>
              <a:rPr sz="3150" spc="1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rgbClr val="FFFFFF"/>
                </a:solidFill>
                <a:latin typeface="Calibri"/>
                <a:cs typeface="Calibri"/>
              </a:rPr>
              <a:t>(c.</a:t>
            </a:r>
            <a:r>
              <a:rPr sz="3150" spc="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rgbClr val="FFFFFF"/>
                </a:solidFill>
                <a:latin typeface="Calibri"/>
                <a:cs typeface="Calibri"/>
              </a:rPr>
              <a:t>450-</a:t>
            </a:r>
            <a:r>
              <a:rPr sz="3150" spc="2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rgbClr val="FFFFFF"/>
                </a:solidFill>
                <a:latin typeface="Calibri"/>
                <a:cs typeface="Calibri"/>
              </a:rPr>
              <a:t>c.</a:t>
            </a:r>
            <a:r>
              <a:rPr sz="3150" spc="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150" spc="-10" dirty="0">
                <a:solidFill>
                  <a:srgbClr val="FFFFFF"/>
                </a:solidFill>
                <a:latin typeface="Calibri"/>
                <a:cs typeface="Calibri"/>
              </a:rPr>
              <a:t>1100)</a:t>
            </a:r>
            <a:endParaRPr sz="3150" dirty="0">
              <a:latin typeface="Calibri"/>
              <a:cs typeface="Calibri"/>
            </a:endParaRPr>
          </a:p>
          <a:p>
            <a:pPr marL="364490" indent="-351790">
              <a:lnSpc>
                <a:spcPct val="100000"/>
              </a:lnSpc>
              <a:spcBef>
                <a:spcPts val="790"/>
              </a:spcBef>
              <a:buChar char="•"/>
              <a:tabLst>
                <a:tab pos="364490" algn="l"/>
              </a:tabLst>
            </a:pPr>
            <a:r>
              <a:rPr sz="3150" dirty="0">
                <a:solidFill>
                  <a:srgbClr val="FFFFFF"/>
                </a:solidFill>
                <a:latin typeface="Calibri"/>
                <a:cs typeface="Calibri"/>
              </a:rPr>
              <a:t>MIDDLE</a:t>
            </a:r>
            <a:r>
              <a:rPr sz="3150" spc="2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rgbClr val="FFFFFF"/>
                </a:solidFill>
                <a:latin typeface="Calibri"/>
                <a:cs typeface="Calibri"/>
              </a:rPr>
              <a:t>ENGLISH</a:t>
            </a:r>
            <a:r>
              <a:rPr sz="3150" spc="1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rgbClr val="FFFFFF"/>
                </a:solidFill>
                <a:latin typeface="Calibri"/>
                <a:cs typeface="Calibri"/>
              </a:rPr>
              <a:t>(c.</a:t>
            </a:r>
            <a:r>
              <a:rPr sz="315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rgbClr val="FFFFFF"/>
                </a:solidFill>
                <a:latin typeface="Calibri"/>
                <a:cs typeface="Calibri"/>
              </a:rPr>
              <a:t>1100-</a:t>
            </a:r>
            <a:r>
              <a:rPr sz="3150" spc="254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150" spc="-10" dirty="0">
                <a:solidFill>
                  <a:srgbClr val="FFFFFF"/>
                </a:solidFill>
                <a:latin typeface="Calibri"/>
                <a:cs typeface="Calibri"/>
              </a:rPr>
              <a:t>c.1450)</a:t>
            </a:r>
            <a:endParaRPr sz="3150" dirty="0">
              <a:latin typeface="Calibri"/>
              <a:cs typeface="Calibri"/>
            </a:endParaRPr>
          </a:p>
          <a:p>
            <a:pPr marL="364490" indent="-351790">
              <a:lnSpc>
                <a:spcPct val="100000"/>
              </a:lnSpc>
              <a:spcBef>
                <a:spcPts val="860"/>
              </a:spcBef>
              <a:buChar char="•"/>
              <a:tabLst>
                <a:tab pos="364490" algn="l"/>
              </a:tabLst>
            </a:pPr>
            <a:r>
              <a:rPr sz="3150" dirty="0">
                <a:solidFill>
                  <a:srgbClr val="FFFFFF"/>
                </a:solidFill>
                <a:latin typeface="Calibri"/>
                <a:cs typeface="Calibri"/>
              </a:rPr>
              <a:t>MODERN</a:t>
            </a:r>
            <a:r>
              <a:rPr sz="3150" spc="1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rgbClr val="FFFFFF"/>
                </a:solidFill>
                <a:latin typeface="Calibri"/>
                <a:cs typeface="Calibri"/>
              </a:rPr>
              <a:t>ENGLISH</a:t>
            </a:r>
            <a:r>
              <a:rPr sz="3150" spc="204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150" spc="60" dirty="0">
                <a:solidFill>
                  <a:srgbClr val="FFFFFF"/>
                </a:solidFill>
                <a:latin typeface="Calibri"/>
                <a:cs typeface="Calibri"/>
              </a:rPr>
              <a:t>(c.</a:t>
            </a:r>
            <a:r>
              <a:rPr sz="315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rgbClr val="FFFFFF"/>
                </a:solidFill>
                <a:latin typeface="Calibri"/>
                <a:cs typeface="Calibri"/>
              </a:rPr>
              <a:t>1450</a:t>
            </a:r>
            <a:r>
              <a:rPr sz="3150" spc="1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rgbClr val="E6F9FF"/>
                </a:solidFill>
                <a:latin typeface="Calibri"/>
                <a:cs typeface="Calibri"/>
              </a:rPr>
              <a:t>-</a:t>
            </a:r>
            <a:r>
              <a:rPr sz="3150" spc="60" dirty="0">
                <a:solidFill>
                  <a:srgbClr val="E6F9FF"/>
                </a:solidFill>
                <a:latin typeface="Calibri"/>
                <a:cs typeface="Calibri"/>
              </a:rPr>
              <a:t> </a:t>
            </a:r>
            <a:r>
              <a:rPr sz="3150" spc="-50" dirty="0">
                <a:solidFill>
                  <a:srgbClr val="FFFFFF"/>
                </a:solidFill>
                <a:latin typeface="Calibri"/>
                <a:cs typeface="Calibri"/>
              </a:rPr>
              <a:t>)</a:t>
            </a:r>
            <a:endParaRPr sz="315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29" y="446483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12A67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07213" y="316457"/>
            <a:ext cx="6109335" cy="5092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3150" dirty="0"/>
              <a:t>LATER</a:t>
            </a:r>
            <a:r>
              <a:rPr sz="3150" spc="210" dirty="0"/>
              <a:t> </a:t>
            </a:r>
            <a:r>
              <a:rPr sz="3150" dirty="0"/>
              <a:t>OLD</a:t>
            </a:r>
            <a:r>
              <a:rPr sz="3150" spc="50" dirty="0"/>
              <a:t> </a:t>
            </a:r>
            <a:r>
              <a:rPr sz="3150" dirty="0"/>
              <a:t>ENGLISH</a:t>
            </a:r>
            <a:r>
              <a:rPr sz="3150" spc="165" dirty="0"/>
              <a:t> </a:t>
            </a:r>
            <a:r>
              <a:rPr sz="3150" dirty="0"/>
              <a:t>(c.</a:t>
            </a:r>
            <a:r>
              <a:rPr sz="3150" spc="-30" dirty="0"/>
              <a:t> </a:t>
            </a:r>
            <a:r>
              <a:rPr sz="3150" dirty="0"/>
              <a:t>850</a:t>
            </a:r>
            <a:r>
              <a:rPr sz="3150" spc="105" dirty="0"/>
              <a:t> </a:t>
            </a:r>
            <a:r>
              <a:rPr sz="3150" dirty="0"/>
              <a:t>-</a:t>
            </a:r>
            <a:r>
              <a:rPr sz="3150" spc="85" dirty="0"/>
              <a:t> </a:t>
            </a:r>
            <a:r>
              <a:rPr sz="3150" spc="-10" dirty="0"/>
              <a:t>c.1100)</a:t>
            </a:r>
            <a:endParaRPr sz="3150"/>
          </a:p>
        </p:txBody>
      </p:sp>
      <p:sp>
        <p:nvSpPr>
          <p:cNvPr id="4" name="object 4"/>
          <p:cNvSpPr/>
          <p:nvPr/>
        </p:nvSpPr>
        <p:spPr>
          <a:xfrm>
            <a:off x="8929" y="955476"/>
            <a:ext cx="9126220" cy="348615"/>
          </a:xfrm>
          <a:custGeom>
            <a:avLst/>
            <a:gdLst/>
            <a:ahLst/>
            <a:cxnLst/>
            <a:rect l="l" t="t" r="r" b="b"/>
            <a:pathLst>
              <a:path w="9126220" h="348615">
                <a:moveTo>
                  <a:pt x="9126145" y="348257"/>
                </a:moveTo>
                <a:lnTo>
                  <a:pt x="0" y="34825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48257"/>
                </a:lnTo>
                <a:close/>
              </a:path>
            </a:pathLst>
          </a:custGeom>
          <a:solidFill>
            <a:srgbClr val="162D69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980611" y="807590"/>
            <a:ext cx="3154680" cy="5092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Language</a:t>
            </a:r>
            <a:r>
              <a:rPr sz="3150" spc="2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spc="-10" dirty="0">
                <a:solidFill>
                  <a:schemeClr val="bg1"/>
                </a:solidFill>
                <a:latin typeface="Calibri"/>
                <a:cs typeface="Calibri"/>
              </a:rPr>
              <a:t>Contacts</a:t>
            </a:r>
            <a:endParaRPr sz="315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929" y="2250281"/>
            <a:ext cx="9126220" cy="232410"/>
          </a:xfrm>
          <a:custGeom>
            <a:avLst/>
            <a:gdLst/>
            <a:ahLst/>
            <a:cxnLst/>
            <a:rect l="l" t="t" r="r" b="b"/>
            <a:pathLst>
              <a:path w="9126220" h="232410">
                <a:moveTo>
                  <a:pt x="9126145" y="232171"/>
                </a:moveTo>
                <a:lnTo>
                  <a:pt x="0" y="232171"/>
                </a:lnTo>
                <a:lnTo>
                  <a:pt x="0" y="0"/>
                </a:lnTo>
                <a:lnTo>
                  <a:pt x="9126145" y="0"/>
                </a:lnTo>
                <a:lnTo>
                  <a:pt x="9126145" y="232171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50029" y="2180530"/>
            <a:ext cx="7514590" cy="3086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42265" indent="-342265">
              <a:lnSpc>
                <a:spcPct val="100000"/>
              </a:lnSpc>
              <a:spcBef>
                <a:spcPts val="105"/>
              </a:spcBef>
              <a:buChar char="•"/>
              <a:tabLst>
                <a:tab pos="342265" algn="l"/>
              </a:tabLst>
            </a:pPr>
            <a:r>
              <a:rPr sz="1850" dirty="0">
                <a:solidFill>
                  <a:schemeClr val="bg1"/>
                </a:solidFill>
                <a:latin typeface="Arial MT"/>
                <a:cs typeface="Arial MT"/>
              </a:rPr>
              <a:t>Nouns:</a:t>
            </a:r>
            <a:r>
              <a:rPr sz="1850" spc="-3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1850" i="1" dirty="0">
                <a:solidFill>
                  <a:schemeClr val="bg1"/>
                </a:solidFill>
                <a:latin typeface="Arial"/>
                <a:cs typeface="Arial"/>
              </a:rPr>
              <a:t>birth,</a:t>
            </a:r>
            <a:r>
              <a:rPr sz="1850" i="1" spc="6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850" i="1" dirty="0">
                <a:solidFill>
                  <a:schemeClr val="bg1"/>
                </a:solidFill>
                <a:latin typeface="Arial"/>
                <a:cs typeface="Arial"/>
              </a:rPr>
              <a:t>bull,</a:t>
            </a:r>
            <a:r>
              <a:rPr sz="1850" i="1" spc="2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850" i="1" dirty="0">
                <a:solidFill>
                  <a:schemeClr val="bg1"/>
                </a:solidFill>
                <a:latin typeface="Arial"/>
                <a:cs typeface="Arial"/>
              </a:rPr>
              <a:t>dirt,</a:t>
            </a:r>
            <a:r>
              <a:rPr sz="1850" i="1" spc="-1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850" i="1" spc="-55" dirty="0">
                <a:solidFill>
                  <a:schemeClr val="bg1"/>
                </a:solidFill>
                <a:latin typeface="Arial"/>
                <a:cs typeface="Arial"/>
              </a:rPr>
              <a:t>egg,</a:t>
            </a:r>
            <a:r>
              <a:rPr sz="1850" i="1" spc="-27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850" i="1" dirty="0">
                <a:solidFill>
                  <a:schemeClr val="bg1"/>
                </a:solidFill>
                <a:latin typeface="Arial"/>
                <a:cs typeface="Arial"/>
              </a:rPr>
              <a:t>fellow,</a:t>
            </a:r>
            <a:r>
              <a:rPr sz="1850" i="1" spc="9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850" i="1" spc="-30" dirty="0">
                <a:solidFill>
                  <a:schemeClr val="bg1"/>
                </a:solidFill>
                <a:latin typeface="Arial"/>
                <a:cs typeface="Arial"/>
              </a:rPr>
              <a:t>husband,</a:t>
            </a:r>
            <a:r>
              <a:rPr sz="1850" i="1" spc="1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850" i="1" spc="-20" dirty="0">
                <a:solidFill>
                  <a:schemeClr val="bg1"/>
                </a:solidFill>
                <a:latin typeface="Arial"/>
                <a:cs typeface="Arial"/>
              </a:rPr>
              <a:t>leg,</a:t>
            </a:r>
            <a:r>
              <a:rPr sz="1850" i="1" spc="-3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850" i="1" spc="-50" dirty="0">
                <a:solidFill>
                  <a:schemeClr val="bg1"/>
                </a:solidFill>
                <a:latin typeface="Arial"/>
                <a:cs typeface="Arial"/>
              </a:rPr>
              <a:t>sister,</a:t>
            </a:r>
            <a:r>
              <a:rPr sz="1850" i="1" spc="2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850" i="1" spc="-35" dirty="0">
                <a:solidFill>
                  <a:schemeClr val="bg1"/>
                </a:solidFill>
                <a:latin typeface="Arial"/>
                <a:cs typeface="Arial"/>
              </a:rPr>
              <a:t>skin,</a:t>
            </a:r>
            <a:r>
              <a:rPr sz="1850" i="1" spc="-8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850" i="1" spc="-85" dirty="0">
                <a:solidFill>
                  <a:schemeClr val="bg1"/>
                </a:solidFill>
                <a:latin typeface="Arial"/>
                <a:cs typeface="Arial"/>
              </a:rPr>
              <a:t>sky,</a:t>
            </a:r>
            <a:r>
              <a:rPr sz="1850" i="1" spc="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850" i="1" spc="-10" dirty="0">
                <a:solidFill>
                  <a:schemeClr val="bg1"/>
                </a:solidFill>
                <a:latin typeface="Arial"/>
                <a:cs typeface="Arial"/>
              </a:rPr>
              <a:t>skirt,</a:t>
            </a:r>
            <a:endParaRPr sz="185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929" y="2500312"/>
            <a:ext cx="9126220" cy="201081"/>
          </a:xfrm>
          <a:prstGeom prst="rect">
            <a:avLst/>
          </a:prstGeom>
          <a:solidFill>
            <a:srgbClr val="1D3470"/>
          </a:solidFill>
        </p:spPr>
        <p:txBody>
          <a:bodyPr vert="horz" wrap="square" lIns="0" tIns="0" rIns="0" bIns="0" rtlCol="0">
            <a:spAutoFit/>
          </a:bodyPr>
          <a:lstStyle/>
          <a:p>
            <a:pPr marL="892175">
              <a:lnSpc>
                <a:spcPts val="1475"/>
              </a:lnSpc>
            </a:pPr>
            <a:r>
              <a:rPr sz="1950" i="1" spc="-10" dirty="0">
                <a:solidFill>
                  <a:schemeClr val="bg1"/>
                </a:solidFill>
                <a:latin typeface="Cambria"/>
                <a:cs typeface="Cambria"/>
              </a:rPr>
              <a:t>window</a:t>
            </a:r>
            <a:endParaRPr sz="1950">
              <a:solidFill>
                <a:schemeClr val="bg1"/>
              </a:solidFill>
              <a:latin typeface="Cambria"/>
              <a:cs typeface="Cambria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8929" y="2803921"/>
            <a:ext cx="9126220" cy="232410"/>
          </a:xfrm>
          <a:custGeom>
            <a:avLst/>
            <a:gdLst/>
            <a:ahLst/>
            <a:cxnLst/>
            <a:rect l="l" t="t" r="r" b="b"/>
            <a:pathLst>
              <a:path w="9126220" h="232410">
                <a:moveTo>
                  <a:pt x="9126145" y="232171"/>
                </a:moveTo>
                <a:lnTo>
                  <a:pt x="0" y="232171"/>
                </a:lnTo>
                <a:lnTo>
                  <a:pt x="0" y="0"/>
                </a:lnTo>
                <a:lnTo>
                  <a:pt x="9126145" y="0"/>
                </a:lnTo>
                <a:lnTo>
                  <a:pt x="9126145" y="232171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8929" y="3107531"/>
            <a:ext cx="9126220" cy="232410"/>
          </a:xfrm>
          <a:custGeom>
            <a:avLst/>
            <a:gdLst/>
            <a:ahLst/>
            <a:cxnLst/>
            <a:rect l="l" t="t" r="r" b="b"/>
            <a:pathLst>
              <a:path w="9126220" h="232410">
                <a:moveTo>
                  <a:pt x="9126145" y="232171"/>
                </a:moveTo>
                <a:lnTo>
                  <a:pt x="0" y="232171"/>
                </a:lnTo>
                <a:lnTo>
                  <a:pt x="0" y="0"/>
                </a:lnTo>
                <a:lnTo>
                  <a:pt x="9126145" y="0"/>
                </a:lnTo>
                <a:lnTo>
                  <a:pt x="9126145" y="232171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8929" y="3714750"/>
            <a:ext cx="9126220" cy="232410"/>
          </a:xfrm>
          <a:custGeom>
            <a:avLst/>
            <a:gdLst/>
            <a:ahLst/>
            <a:cxnLst/>
            <a:rect l="l" t="t" r="r" b="b"/>
            <a:pathLst>
              <a:path w="9126220" h="232410">
                <a:moveTo>
                  <a:pt x="9126145" y="232171"/>
                </a:moveTo>
                <a:lnTo>
                  <a:pt x="0" y="232171"/>
                </a:lnTo>
                <a:lnTo>
                  <a:pt x="0" y="0"/>
                </a:lnTo>
                <a:lnTo>
                  <a:pt x="9126145" y="0"/>
                </a:lnTo>
                <a:lnTo>
                  <a:pt x="9126145" y="232171"/>
                </a:lnTo>
                <a:close/>
              </a:path>
            </a:pathLst>
          </a:custGeom>
          <a:solidFill>
            <a:srgbClr val="1F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48049" y="2752775"/>
            <a:ext cx="6026785" cy="12033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44805" indent="-342265">
              <a:lnSpc>
                <a:spcPts val="1989"/>
              </a:lnSpc>
              <a:spcBef>
                <a:spcPts val="105"/>
              </a:spcBef>
              <a:buChar char="•"/>
              <a:tabLst>
                <a:tab pos="344805" algn="l"/>
                <a:tab pos="1561465" algn="l"/>
              </a:tabLst>
            </a:pPr>
            <a:r>
              <a:rPr sz="1700" spc="50" dirty="0">
                <a:solidFill>
                  <a:schemeClr val="bg1"/>
                </a:solidFill>
                <a:latin typeface="Arial MT"/>
                <a:cs typeface="Arial MT"/>
              </a:rPr>
              <a:t>Adjectives</a:t>
            </a:r>
            <a:r>
              <a:rPr sz="1700" dirty="0">
                <a:solidFill>
                  <a:schemeClr val="bg1"/>
                </a:solidFill>
                <a:latin typeface="Arial MT"/>
                <a:cs typeface="Arial MT"/>
              </a:rPr>
              <a:t>	</a:t>
            </a:r>
            <a:r>
              <a:rPr sz="1700" i="1" dirty="0">
                <a:solidFill>
                  <a:schemeClr val="bg1"/>
                </a:solidFill>
                <a:latin typeface="Arial"/>
                <a:cs typeface="Arial"/>
              </a:rPr>
              <a:t>ill,</a:t>
            </a:r>
            <a:r>
              <a:rPr sz="1700" i="1" spc="22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700" i="1" dirty="0">
                <a:solidFill>
                  <a:schemeClr val="bg1"/>
                </a:solidFill>
                <a:latin typeface="Arial"/>
                <a:cs typeface="Arial"/>
              </a:rPr>
              <a:t>low.</a:t>
            </a:r>
            <a:r>
              <a:rPr sz="1700" i="1" spc="21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700" i="1" dirty="0">
                <a:solidFill>
                  <a:schemeClr val="bg1"/>
                </a:solidFill>
                <a:latin typeface="Arial"/>
                <a:cs typeface="Arial"/>
              </a:rPr>
              <a:t>odd,</a:t>
            </a:r>
            <a:r>
              <a:rPr sz="1700" i="1" spc="9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chemeClr val="bg1"/>
                </a:solidFill>
                <a:latin typeface="Arial MT"/>
                <a:cs typeface="Arial MT"/>
              </a:rPr>
              <a:t>ro</a:t>
            </a:r>
            <a:r>
              <a:rPr sz="1700" spc="-204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1700" dirty="0">
                <a:solidFill>
                  <a:schemeClr val="bg1"/>
                </a:solidFill>
                <a:latin typeface="Arial MT"/>
                <a:cs typeface="Arial MT"/>
              </a:rPr>
              <a:t>rten,</a:t>
            </a:r>
            <a:r>
              <a:rPr sz="1700" spc="10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1700" i="1" dirty="0">
                <a:solidFill>
                  <a:schemeClr val="bg1"/>
                </a:solidFill>
                <a:latin typeface="Arial"/>
                <a:cs typeface="Arial"/>
              </a:rPr>
              <a:t>sly,</a:t>
            </a:r>
            <a:r>
              <a:rPr sz="1700" i="1" spc="16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700" i="1" spc="-20" dirty="0">
                <a:solidFill>
                  <a:schemeClr val="bg1"/>
                </a:solidFill>
                <a:latin typeface="Arial"/>
                <a:cs typeface="Arial"/>
              </a:rPr>
              <a:t>weak</a:t>
            </a:r>
            <a:endParaRPr sz="1700" dirty="0">
              <a:solidFill>
                <a:schemeClr val="bg1"/>
              </a:solidFill>
              <a:latin typeface="Arial"/>
              <a:cs typeface="Arial"/>
            </a:endParaRPr>
          </a:p>
          <a:p>
            <a:pPr marL="343535" indent="-343535">
              <a:lnSpc>
                <a:spcPts val="2530"/>
              </a:lnSpc>
              <a:buChar char="•"/>
              <a:tabLst>
                <a:tab pos="343535" algn="l"/>
              </a:tabLst>
            </a:pPr>
            <a:r>
              <a:rPr sz="2150" spc="-210" dirty="0">
                <a:solidFill>
                  <a:schemeClr val="bg1"/>
                </a:solidFill>
                <a:latin typeface="Arial MT"/>
                <a:cs typeface="Arial MT"/>
              </a:rPr>
              <a:t>Verbs:</a:t>
            </a:r>
            <a:r>
              <a:rPr sz="2150" spc="-1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2150" i="1" spc="-140" dirty="0">
                <a:solidFill>
                  <a:schemeClr val="bg1"/>
                </a:solidFill>
                <a:latin typeface="Arial"/>
                <a:cs typeface="Arial"/>
              </a:rPr>
              <a:t>coll,</a:t>
            </a:r>
            <a:r>
              <a:rPr sz="2150" i="1" spc="2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2150" spc="-280" dirty="0">
                <a:solidFill>
                  <a:schemeClr val="bg1"/>
                </a:solidFill>
                <a:latin typeface="Arial MT"/>
                <a:cs typeface="Arial MT"/>
              </a:rPr>
              <a:t>crowd,</a:t>
            </a:r>
            <a:r>
              <a:rPr sz="215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2150" i="1" spc="-170" dirty="0">
                <a:solidFill>
                  <a:schemeClr val="bg1"/>
                </a:solidFill>
                <a:latin typeface="Arial"/>
                <a:cs typeface="Arial"/>
              </a:rPr>
              <a:t>die,</a:t>
            </a:r>
            <a:r>
              <a:rPr sz="2150" i="1" spc="-1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2150" i="1" spc="-155" dirty="0">
                <a:solidFill>
                  <a:schemeClr val="bg1"/>
                </a:solidFill>
                <a:latin typeface="Arial"/>
                <a:cs typeface="Arial"/>
              </a:rPr>
              <a:t>get,</a:t>
            </a:r>
            <a:r>
              <a:rPr sz="2150" i="1" spc="-3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2150" i="1" spc="-185" dirty="0">
                <a:solidFill>
                  <a:schemeClr val="bg1"/>
                </a:solidFill>
                <a:latin typeface="Arial"/>
                <a:cs typeface="Arial"/>
              </a:rPr>
              <a:t>give,</a:t>
            </a:r>
            <a:r>
              <a:rPr sz="2150" i="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2150" i="1" spc="-175" dirty="0">
                <a:solidFill>
                  <a:schemeClr val="bg1"/>
                </a:solidFill>
                <a:latin typeface="Arial"/>
                <a:cs typeface="Arial"/>
              </a:rPr>
              <a:t>life,</a:t>
            </a:r>
            <a:r>
              <a:rPr sz="2150" i="1" spc="4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2150" i="1" spc="-175" dirty="0">
                <a:solidFill>
                  <a:schemeClr val="bg1"/>
                </a:solidFill>
                <a:latin typeface="Arial"/>
                <a:cs typeface="Arial"/>
              </a:rPr>
              <a:t>raise,</a:t>
            </a:r>
            <a:r>
              <a:rPr sz="2150" i="1" spc="-11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2150" i="1" spc="-215" dirty="0">
                <a:solidFill>
                  <a:schemeClr val="bg1"/>
                </a:solidFill>
                <a:latin typeface="Arial"/>
                <a:cs typeface="Arial"/>
              </a:rPr>
              <a:t>scream,</a:t>
            </a:r>
            <a:r>
              <a:rPr sz="2150" i="1" spc="1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2150" i="1" spc="-80" dirty="0">
                <a:solidFill>
                  <a:schemeClr val="bg1"/>
                </a:solidFill>
                <a:latin typeface="Arial"/>
                <a:cs typeface="Arial"/>
              </a:rPr>
              <a:t>take.</a:t>
            </a:r>
            <a:endParaRPr sz="2150" dirty="0">
              <a:solidFill>
                <a:schemeClr val="bg1"/>
              </a:solidFill>
              <a:latin typeface="Arial"/>
              <a:cs typeface="Arial"/>
            </a:endParaRPr>
          </a:p>
          <a:p>
            <a:pPr marL="343535" indent="-342265">
              <a:lnSpc>
                <a:spcPct val="100000"/>
              </a:lnSpc>
              <a:spcBef>
                <a:spcPts val="2405"/>
              </a:spcBef>
              <a:buChar char="•"/>
              <a:tabLst>
                <a:tab pos="343535" algn="l"/>
              </a:tabLst>
            </a:pPr>
            <a:r>
              <a:rPr sz="1950" spc="-55" dirty="0">
                <a:solidFill>
                  <a:schemeClr val="bg1"/>
                </a:solidFill>
                <a:latin typeface="Arial MT"/>
                <a:cs typeface="Arial MT"/>
              </a:rPr>
              <a:t>Pronouns:</a:t>
            </a:r>
            <a:r>
              <a:rPr sz="1950" spc="-5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1950" i="1" spc="-55" dirty="0">
                <a:solidFill>
                  <a:schemeClr val="bg1"/>
                </a:solidFill>
                <a:latin typeface="Arial"/>
                <a:cs typeface="Arial"/>
              </a:rPr>
              <a:t>they</a:t>
            </a:r>
            <a:r>
              <a:rPr sz="1950" i="1" spc="-8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950" i="1" spc="-30" dirty="0">
                <a:solidFill>
                  <a:schemeClr val="bg1"/>
                </a:solidFill>
                <a:latin typeface="Arial"/>
                <a:cs typeface="Arial"/>
              </a:rPr>
              <a:t>(their,</a:t>
            </a:r>
            <a:r>
              <a:rPr sz="1950" i="1" spc="-9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950" i="1" spc="-10" dirty="0">
                <a:solidFill>
                  <a:schemeClr val="bg1"/>
                </a:solidFill>
                <a:latin typeface="Arial"/>
                <a:cs typeface="Arial"/>
              </a:rPr>
              <a:t>them)</a:t>
            </a:r>
            <a:endParaRPr sz="195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929" y="4018358"/>
            <a:ext cx="9126220" cy="232410"/>
          </a:xfrm>
          <a:prstGeom prst="rect">
            <a:avLst/>
          </a:prstGeom>
          <a:solidFill>
            <a:srgbClr val="1D3470"/>
          </a:solidFill>
        </p:spPr>
        <p:txBody>
          <a:bodyPr vert="horz" wrap="square" lIns="0" tIns="0" rIns="0" bIns="0" rtlCol="0">
            <a:spAutoFit/>
          </a:bodyPr>
          <a:lstStyle/>
          <a:p>
            <a:pPr marL="880744" indent="-340360">
              <a:lnSpc>
                <a:spcPts val="1785"/>
              </a:lnSpc>
              <a:buChar char="•"/>
              <a:tabLst>
                <a:tab pos="880744" algn="l"/>
              </a:tabLst>
            </a:pPr>
            <a:r>
              <a:rPr sz="1900" spc="-30" dirty="0">
                <a:solidFill>
                  <a:schemeClr val="bg1"/>
                </a:solidFill>
                <a:latin typeface="Arial MT"/>
                <a:cs typeface="Arial MT"/>
              </a:rPr>
              <a:t>Conjunctions:</a:t>
            </a:r>
            <a:r>
              <a:rPr sz="1900" spc="5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1900" i="1" spc="-55" dirty="0">
                <a:solidFill>
                  <a:schemeClr val="bg1"/>
                </a:solidFill>
                <a:latin typeface="Arial"/>
                <a:cs typeface="Arial"/>
              </a:rPr>
              <a:t>tho</a:t>
            </a:r>
            <a:r>
              <a:rPr sz="1900" i="1" spc="-34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900" i="1" spc="-25" dirty="0">
                <a:solidFill>
                  <a:schemeClr val="bg1"/>
                </a:solidFill>
                <a:latin typeface="Arial"/>
                <a:cs typeface="Arial"/>
              </a:rPr>
              <a:t>ugh</a:t>
            </a:r>
            <a:endParaRPr sz="190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8929" y="4330898"/>
            <a:ext cx="9126220" cy="232410"/>
          </a:xfrm>
          <a:custGeom>
            <a:avLst/>
            <a:gdLst/>
            <a:ahLst/>
            <a:cxnLst/>
            <a:rect l="l" t="t" r="r" b="b"/>
            <a:pathLst>
              <a:path w="9126220" h="232410">
                <a:moveTo>
                  <a:pt x="9126145" y="232171"/>
                </a:moveTo>
                <a:lnTo>
                  <a:pt x="0" y="232171"/>
                </a:lnTo>
                <a:lnTo>
                  <a:pt x="0" y="0"/>
                </a:lnTo>
                <a:lnTo>
                  <a:pt x="9126145" y="0"/>
                </a:lnTo>
                <a:lnTo>
                  <a:pt x="9126145" y="232171"/>
                </a:lnTo>
                <a:close/>
              </a:path>
            </a:pathLst>
          </a:custGeom>
          <a:solidFill>
            <a:srgbClr val="1C33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8929" y="4634508"/>
            <a:ext cx="9126220" cy="187960"/>
          </a:xfrm>
          <a:custGeom>
            <a:avLst/>
            <a:gdLst/>
            <a:ahLst/>
            <a:cxnLst/>
            <a:rect l="l" t="t" r="r" b="b"/>
            <a:pathLst>
              <a:path w="9126220" h="187960">
                <a:moveTo>
                  <a:pt x="9126145" y="187523"/>
                </a:moveTo>
                <a:lnTo>
                  <a:pt x="0" y="187523"/>
                </a:lnTo>
                <a:lnTo>
                  <a:pt x="0" y="0"/>
                </a:lnTo>
                <a:lnTo>
                  <a:pt x="9126145" y="0"/>
                </a:lnTo>
                <a:lnTo>
                  <a:pt x="9126145" y="187523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49699" y="4246016"/>
            <a:ext cx="2809240" cy="6197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42265" indent="-342265">
              <a:lnSpc>
                <a:spcPct val="100000"/>
              </a:lnSpc>
              <a:spcBef>
                <a:spcPts val="105"/>
              </a:spcBef>
              <a:buChar char="•"/>
              <a:tabLst>
                <a:tab pos="342265" algn="l"/>
              </a:tabLst>
            </a:pPr>
            <a:r>
              <a:rPr sz="1900" spc="-25" dirty="0">
                <a:solidFill>
                  <a:schemeClr val="bg1"/>
                </a:solidFill>
                <a:latin typeface="Arial MT"/>
                <a:cs typeface="Arial MT"/>
              </a:rPr>
              <a:t>Determiners:</a:t>
            </a:r>
            <a:r>
              <a:rPr sz="1900" spc="-2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1900" i="1" spc="-85" dirty="0">
                <a:solidFill>
                  <a:schemeClr val="bg1"/>
                </a:solidFill>
                <a:latin typeface="Arial"/>
                <a:cs typeface="Arial"/>
              </a:rPr>
              <a:t>some,</a:t>
            </a:r>
            <a:r>
              <a:rPr sz="1900" i="1" spc="-3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900" i="1" spc="-35" dirty="0">
                <a:solidFill>
                  <a:schemeClr val="bg1"/>
                </a:solidFill>
                <a:latin typeface="Arial"/>
                <a:cs typeface="Arial"/>
              </a:rPr>
              <a:t>any</a:t>
            </a:r>
            <a:endParaRPr sz="1900" dirty="0">
              <a:solidFill>
                <a:schemeClr val="bg1"/>
              </a:solidFill>
              <a:latin typeface="Arial"/>
              <a:cs typeface="Arial"/>
            </a:endParaRPr>
          </a:p>
          <a:p>
            <a:pPr marL="352425" indent="-352425">
              <a:lnSpc>
                <a:spcPct val="100000"/>
              </a:lnSpc>
              <a:spcBef>
                <a:spcPts val="110"/>
              </a:spcBef>
              <a:buChar char="•"/>
              <a:tabLst>
                <a:tab pos="352425" algn="l"/>
              </a:tabLst>
            </a:pPr>
            <a:r>
              <a:rPr sz="1900" spc="-20" dirty="0">
                <a:solidFill>
                  <a:schemeClr val="bg1"/>
                </a:solidFill>
                <a:latin typeface="Arial MT"/>
                <a:cs typeface="Arial MT"/>
              </a:rPr>
              <a:t>Auxiliaries:</a:t>
            </a:r>
            <a:r>
              <a:rPr sz="1900" spc="-6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1900" spc="-25" dirty="0">
                <a:solidFill>
                  <a:schemeClr val="bg1"/>
                </a:solidFill>
                <a:latin typeface="Arial MT"/>
                <a:cs typeface="Arial MT"/>
              </a:rPr>
              <a:t>ore</a:t>
            </a:r>
            <a:endParaRPr sz="1900" dirty="0">
              <a:solidFill>
                <a:schemeClr val="bg1"/>
              </a:solidFill>
              <a:latin typeface="Arial MT"/>
              <a:cs typeface="Arial MT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929" y="5241726"/>
            <a:ext cx="9126220" cy="232410"/>
          </a:xfrm>
          <a:prstGeom prst="rect">
            <a:avLst/>
          </a:prstGeom>
          <a:solidFill>
            <a:srgbClr val="162D69"/>
          </a:solidFill>
        </p:spPr>
        <p:txBody>
          <a:bodyPr vert="horz" wrap="square" lIns="0" tIns="0" rIns="0" bIns="0" rtlCol="0">
            <a:spAutoFit/>
          </a:bodyPr>
          <a:lstStyle/>
          <a:p>
            <a:pPr marL="879475" indent="-340360">
              <a:lnSpc>
                <a:spcPts val="1825"/>
              </a:lnSpc>
              <a:buChar char="•"/>
              <a:tabLst>
                <a:tab pos="879475" algn="l"/>
              </a:tabLst>
            </a:pPr>
            <a:r>
              <a:rPr sz="2100" spc="-150" dirty="0">
                <a:solidFill>
                  <a:schemeClr val="bg1"/>
                </a:solidFill>
                <a:latin typeface="Arial MT"/>
                <a:cs typeface="Arial MT"/>
              </a:rPr>
              <a:t>Family</a:t>
            </a:r>
            <a:r>
              <a:rPr sz="2100" spc="4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2100" spc="-180" dirty="0">
                <a:solidFill>
                  <a:schemeClr val="bg1"/>
                </a:solidFill>
                <a:latin typeface="Arial MT"/>
                <a:cs typeface="Arial MT"/>
              </a:rPr>
              <a:t>names:</a:t>
            </a:r>
            <a:r>
              <a:rPr sz="2100" spc="3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2100" i="1" spc="-130" dirty="0">
                <a:solidFill>
                  <a:schemeClr val="bg1"/>
                </a:solidFill>
                <a:latin typeface="Arial"/>
                <a:cs typeface="Arial"/>
              </a:rPr>
              <a:t>-</a:t>
            </a:r>
            <a:r>
              <a:rPr sz="2100" i="1" spc="-180" dirty="0">
                <a:solidFill>
                  <a:schemeClr val="bg1"/>
                </a:solidFill>
                <a:latin typeface="Arial"/>
                <a:cs typeface="Arial"/>
              </a:rPr>
              <a:t>son:</a:t>
            </a:r>
            <a:r>
              <a:rPr sz="2100" i="1" spc="-4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2100" i="1" spc="-200" dirty="0">
                <a:solidFill>
                  <a:schemeClr val="bg1"/>
                </a:solidFill>
                <a:latin typeface="Arial"/>
                <a:cs typeface="Arial"/>
              </a:rPr>
              <a:t>Johnson,</a:t>
            </a:r>
            <a:r>
              <a:rPr sz="2100" i="1" spc="-110" dirty="0">
                <a:solidFill>
                  <a:schemeClr val="bg1"/>
                </a:solidFill>
                <a:latin typeface="Arial"/>
                <a:cs typeface="Arial"/>
              </a:rPr>
              <a:t> Stevenson</a:t>
            </a:r>
            <a:endParaRPr sz="21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929" y="5545335"/>
            <a:ext cx="9126220" cy="473709"/>
          </a:xfrm>
          <a:prstGeom prst="rect">
            <a:avLst/>
          </a:prstGeom>
          <a:solidFill>
            <a:srgbClr val="112A67"/>
          </a:solidFill>
        </p:spPr>
        <p:txBody>
          <a:bodyPr vert="horz" wrap="square" lIns="0" tIns="0" rIns="0" bIns="0" rtlCol="0">
            <a:spAutoFit/>
          </a:bodyPr>
          <a:lstStyle/>
          <a:p>
            <a:pPr marL="880110" indent="-350520">
              <a:lnSpc>
                <a:spcPts val="1655"/>
              </a:lnSpc>
              <a:buChar char="•"/>
              <a:tabLst>
                <a:tab pos="880110" algn="l"/>
              </a:tabLst>
            </a:pPr>
            <a:r>
              <a:rPr sz="2000" dirty="0">
                <a:solidFill>
                  <a:schemeClr val="bg1"/>
                </a:solidFill>
                <a:latin typeface="Calibri"/>
                <a:cs typeface="Calibri"/>
              </a:rPr>
              <a:t>Place</a:t>
            </a:r>
            <a:r>
              <a:rPr sz="2000" spc="-11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chemeClr val="bg1"/>
                </a:solidFill>
                <a:latin typeface="Calibri"/>
                <a:cs typeface="Calibri"/>
              </a:rPr>
              <a:t>names: </a:t>
            </a:r>
            <a:r>
              <a:rPr sz="2000" i="1" spc="-30" dirty="0">
                <a:solidFill>
                  <a:schemeClr val="bg1"/>
                </a:solidFill>
                <a:latin typeface="Calibri"/>
                <a:cs typeface="Calibri"/>
              </a:rPr>
              <a:t>-</a:t>
            </a:r>
            <a:r>
              <a:rPr sz="2000" i="1" dirty="0">
                <a:solidFill>
                  <a:schemeClr val="bg1"/>
                </a:solidFill>
                <a:latin typeface="Calibri"/>
                <a:cs typeface="Calibri"/>
              </a:rPr>
              <a:t>by</a:t>
            </a:r>
            <a:r>
              <a:rPr sz="2000" i="1" spc="-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000" i="1" spc="-55" dirty="0">
                <a:solidFill>
                  <a:schemeClr val="bg1"/>
                </a:solidFill>
                <a:latin typeface="Calibri"/>
                <a:cs typeface="Calibri"/>
              </a:rPr>
              <a:t>’Ie</a:t>
            </a:r>
            <a:r>
              <a:rPr sz="2000" i="1" spc="-2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chemeClr val="bg1"/>
                </a:solidFill>
                <a:latin typeface="Calibri"/>
                <a:cs typeface="Calibri"/>
              </a:rPr>
              <a:t>rm,</a:t>
            </a:r>
            <a:r>
              <a:rPr sz="2000" spc="-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000" spc="-60" dirty="0">
                <a:solidFill>
                  <a:schemeClr val="bg1"/>
                </a:solidFill>
                <a:latin typeface="Calibri"/>
                <a:cs typeface="Calibri"/>
              </a:rPr>
              <a:t>town“.</a:t>
            </a:r>
            <a:r>
              <a:rPr sz="2000" spc="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000" i="1" spc="-25" dirty="0">
                <a:solidFill>
                  <a:schemeClr val="bg1"/>
                </a:solidFill>
                <a:latin typeface="Calibri"/>
                <a:cs typeface="Calibri"/>
              </a:rPr>
              <a:t>Derby,</a:t>
            </a:r>
            <a:r>
              <a:rPr sz="2000" i="1" spc="-20" dirty="0">
                <a:solidFill>
                  <a:schemeClr val="bg1"/>
                </a:solidFill>
                <a:latin typeface="Calibri"/>
                <a:cs typeface="Calibri"/>
              </a:rPr>
              <a:t> Rugby,</a:t>
            </a:r>
            <a:r>
              <a:rPr sz="2000" i="1" spc="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000" i="1" spc="-10" dirty="0">
                <a:solidFill>
                  <a:schemeClr val="bg1"/>
                </a:solidFill>
                <a:latin typeface="Calibri"/>
                <a:cs typeface="Calibri"/>
              </a:rPr>
              <a:t>Whitby;</a:t>
            </a:r>
            <a:r>
              <a:rPr sz="2000" i="1" spc="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000" spc="-30" dirty="0">
                <a:solidFill>
                  <a:schemeClr val="bg1"/>
                </a:solidFill>
                <a:latin typeface="Calibri"/>
                <a:cs typeface="Calibri"/>
              </a:rPr>
              <a:t>-</a:t>
            </a:r>
            <a:r>
              <a:rPr sz="2000" dirty="0">
                <a:solidFill>
                  <a:schemeClr val="bg1"/>
                </a:solidFill>
                <a:latin typeface="Calibri"/>
                <a:cs typeface="Calibri"/>
              </a:rPr>
              <a:t>thorp</a:t>
            </a:r>
            <a:r>
              <a:rPr sz="2000" spc="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chemeClr val="bg1"/>
                </a:solidFill>
                <a:latin typeface="Calibri"/>
                <a:cs typeface="Calibri"/>
              </a:rPr>
              <a:t>’village’:</a:t>
            </a:r>
            <a:endParaRPr sz="20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880744">
              <a:lnSpc>
                <a:spcPts val="2010"/>
              </a:lnSpc>
            </a:pPr>
            <a:r>
              <a:rPr sz="1800" i="1" spc="60" dirty="0">
                <a:solidFill>
                  <a:schemeClr val="bg1"/>
                </a:solidFill>
                <a:latin typeface="Calibri"/>
                <a:cs typeface="Calibri"/>
              </a:rPr>
              <a:t>Althorp,</a:t>
            </a:r>
            <a:r>
              <a:rPr sz="1800" i="1" spc="2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1800" i="1" spc="45" dirty="0">
                <a:solidFill>
                  <a:schemeClr val="bg1"/>
                </a:solidFill>
                <a:latin typeface="Calibri"/>
                <a:cs typeface="Calibri"/>
              </a:rPr>
              <a:t>Linthorp</a:t>
            </a:r>
            <a:endParaRPr sz="18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929" y="1589483"/>
            <a:ext cx="9135070" cy="4554140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1446608" y="609600"/>
            <a:ext cx="6233160" cy="408781"/>
          </a:xfrm>
          <a:custGeom>
            <a:avLst/>
            <a:gdLst/>
            <a:ahLst/>
            <a:cxnLst/>
            <a:rect l="l" t="t" r="r" b="b"/>
            <a:pathLst>
              <a:path w="6233159" h="339725">
                <a:moveTo>
                  <a:pt x="6232924" y="339328"/>
                </a:moveTo>
                <a:lnTo>
                  <a:pt x="0" y="339328"/>
                </a:lnTo>
                <a:lnTo>
                  <a:pt x="0" y="0"/>
                </a:lnTo>
                <a:lnTo>
                  <a:pt x="6232924" y="0"/>
                </a:lnTo>
                <a:lnTo>
                  <a:pt x="6232924" y="339328"/>
                </a:lnTo>
                <a:close/>
              </a:path>
            </a:pathLst>
          </a:custGeom>
          <a:solidFill>
            <a:srgbClr val="2A417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35547" rIns="0" bIns="0" rtlCol="0">
            <a:spAutoFit/>
          </a:bodyPr>
          <a:lstStyle/>
          <a:p>
            <a:pPr marL="832485">
              <a:lnSpc>
                <a:spcPct val="100000"/>
              </a:lnSpc>
              <a:spcBef>
                <a:spcPts val="105"/>
              </a:spcBef>
            </a:pPr>
            <a:r>
              <a:rPr sz="3900" spc="-395" dirty="0">
                <a:latin typeface="Arial MT"/>
                <a:cs typeface="Arial MT"/>
              </a:rPr>
              <a:t>SCANDINAVIAN</a:t>
            </a:r>
            <a:r>
              <a:rPr sz="3900" spc="480" dirty="0">
                <a:latin typeface="Arial MT"/>
                <a:cs typeface="Arial MT"/>
              </a:rPr>
              <a:t> </a:t>
            </a:r>
            <a:r>
              <a:rPr sz="3900" spc="-620" dirty="0">
                <a:latin typeface="Arial MT"/>
                <a:cs typeface="Arial MT"/>
              </a:rPr>
              <a:t>PLACE</a:t>
            </a:r>
            <a:r>
              <a:rPr sz="3900" spc="245" dirty="0">
                <a:latin typeface="Arial MT"/>
                <a:cs typeface="Arial MT"/>
              </a:rPr>
              <a:t> </a:t>
            </a:r>
            <a:r>
              <a:rPr sz="3900" spc="-434" dirty="0">
                <a:latin typeface="Arial MT"/>
                <a:cs typeface="Arial MT"/>
              </a:rPr>
              <a:t>NAMES</a:t>
            </a:r>
            <a:endParaRPr sz="39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29" y="392906"/>
            <a:ext cx="9126220" cy="410845"/>
          </a:xfrm>
          <a:custGeom>
            <a:avLst/>
            <a:gdLst/>
            <a:ahLst/>
            <a:cxnLst/>
            <a:rect l="l" t="t" r="r" b="b"/>
            <a:pathLst>
              <a:path w="9126220" h="410845">
                <a:moveTo>
                  <a:pt x="9126145" y="410765"/>
                </a:moveTo>
                <a:lnTo>
                  <a:pt x="0" y="410765"/>
                </a:lnTo>
                <a:lnTo>
                  <a:pt x="0" y="0"/>
                </a:lnTo>
                <a:lnTo>
                  <a:pt x="9126145" y="0"/>
                </a:lnTo>
                <a:lnTo>
                  <a:pt x="9126145" y="410765"/>
                </a:lnTo>
                <a:close/>
              </a:path>
            </a:pathLst>
          </a:custGeom>
          <a:solidFill>
            <a:srgbClr val="112A67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20385" y="242788"/>
            <a:ext cx="6048375" cy="5765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600" dirty="0"/>
              <a:t>MIDDLE</a:t>
            </a:r>
            <a:r>
              <a:rPr sz="3600" spc="190" dirty="0"/>
              <a:t> </a:t>
            </a:r>
            <a:r>
              <a:rPr sz="3600" dirty="0"/>
              <a:t>ENGLISH</a:t>
            </a:r>
            <a:r>
              <a:rPr sz="3600" spc="229" dirty="0"/>
              <a:t> </a:t>
            </a:r>
            <a:r>
              <a:rPr sz="3600" dirty="0"/>
              <a:t>(c.</a:t>
            </a:r>
            <a:r>
              <a:rPr sz="3600" spc="50" dirty="0"/>
              <a:t> </a:t>
            </a:r>
            <a:r>
              <a:rPr sz="3600" spc="-45" dirty="0"/>
              <a:t>1100-</a:t>
            </a:r>
            <a:r>
              <a:rPr sz="3600" spc="-10" dirty="0"/>
              <a:t>1450)</a:t>
            </a:r>
            <a:endParaRPr sz="3600"/>
          </a:p>
        </p:txBody>
      </p:sp>
      <p:sp>
        <p:nvSpPr>
          <p:cNvPr id="4" name="object 4"/>
          <p:cNvSpPr/>
          <p:nvPr/>
        </p:nvSpPr>
        <p:spPr>
          <a:xfrm>
            <a:off x="8929" y="946546"/>
            <a:ext cx="9126220" cy="330835"/>
          </a:xfrm>
          <a:custGeom>
            <a:avLst/>
            <a:gdLst/>
            <a:ahLst/>
            <a:cxnLst/>
            <a:rect l="l" t="t" r="r" b="b"/>
            <a:pathLst>
              <a:path w="9126220" h="330834">
                <a:moveTo>
                  <a:pt x="9126145" y="330398"/>
                </a:moveTo>
                <a:lnTo>
                  <a:pt x="0" y="330398"/>
                </a:lnTo>
                <a:lnTo>
                  <a:pt x="0" y="0"/>
                </a:lnTo>
                <a:lnTo>
                  <a:pt x="9126145" y="0"/>
                </a:lnTo>
                <a:lnTo>
                  <a:pt x="9126145" y="330398"/>
                </a:lnTo>
                <a:close/>
              </a:path>
            </a:pathLst>
          </a:custGeom>
          <a:solidFill>
            <a:srgbClr val="152D69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977329" y="802630"/>
            <a:ext cx="3149600" cy="56896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3550" spc="-200" dirty="0">
                <a:solidFill>
                  <a:schemeClr val="bg1"/>
                </a:solidFill>
                <a:latin typeface="Arial MT"/>
                <a:cs typeface="Arial MT"/>
              </a:rPr>
              <a:t>French</a:t>
            </a:r>
            <a:r>
              <a:rPr sz="3550" spc="-5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550" spc="-70" dirty="0">
                <a:solidFill>
                  <a:schemeClr val="bg1"/>
                </a:solidFill>
                <a:latin typeface="Arial MT"/>
                <a:cs typeface="Arial MT"/>
              </a:rPr>
              <a:t>Influence</a:t>
            </a:r>
            <a:endParaRPr sz="3550">
              <a:solidFill>
                <a:schemeClr val="bg1"/>
              </a:solidFill>
              <a:latin typeface="Arial MT"/>
              <a:cs typeface="Arial MT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929" y="1643062"/>
            <a:ext cx="9126220" cy="187960"/>
          </a:xfrm>
          <a:custGeom>
            <a:avLst/>
            <a:gdLst/>
            <a:ahLst/>
            <a:cxnLst/>
            <a:rect l="l" t="t" r="r" b="b"/>
            <a:pathLst>
              <a:path w="9126220" h="187960">
                <a:moveTo>
                  <a:pt x="9126145" y="187523"/>
                </a:moveTo>
                <a:lnTo>
                  <a:pt x="0" y="187523"/>
                </a:lnTo>
                <a:lnTo>
                  <a:pt x="0" y="0"/>
                </a:lnTo>
                <a:lnTo>
                  <a:pt x="9126145" y="0"/>
                </a:lnTo>
                <a:lnTo>
                  <a:pt x="9126145" y="187523"/>
                </a:lnTo>
                <a:close/>
              </a:path>
            </a:pathLst>
          </a:custGeom>
          <a:solidFill>
            <a:srgbClr val="1A316D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7" name="object 7"/>
          <p:cNvSpPr/>
          <p:nvPr/>
        </p:nvSpPr>
        <p:spPr>
          <a:xfrm>
            <a:off x="8929" y="1946671"/>
            <a:ext cx="9126220" cy="232410"/>
          </a:xfrm>
          <a:custGeom>
            <a:avLst/>
            <a:gdLst/>
            <a:ahLst/>
            <a:cxnLst/>
            <a:rect l="l" t="t" r="r" b="b"/>
            <a:pathLst>
              <a:path w="9126220" h="232410">
                <a:moveTo>
                  <a:pt x="9126145" y="232171"/>
                </a:moveTo>
                <a:lnTo>
                  <a:pt x="0" y="232171"/>
                </a:lnTo>
                <a:lnTo>
                  <a:pt x="0" y="0"/>
                </a:lnTo>
                <a:lnTo>
                  <a:pt x="9126145" y="0"/>
                </a:lnTo>
                <a:lnTo>
                  <a:pt x="9126145" y="232171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5679" y="1542305"/>
            <a:ext cx="7974330" cy="6483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7505" indent="-344805">
              <a:lnSpc>
                <a:spcPts val="2480"/>
              </a:lnSpc>
              <a:spcBef>
                <a:spcPts val="100"/>
              </a:spcBef>
              <a:buChar char="•"/>
              <a:tabLst>
                <a:tab pos="357505" algn="l"/>
              </a:tabLst>
            </a:pPr>
            <a:r>
              <a:rPr sz="2100" spc="-10" dirty="0">
                <a:solidFill>
                  <a:schemeClr val="bg1"/>
                </a:solidFill>
                <a:latin typeface="Arial MT"/>
                <a:cs typeface="Arial MT"/>
              </a:rPr>
              <a:t>Administration</a:t>
            </a:r>
            <a:endParaRPr sz="2100" dirty="0">
              <a:solidFill>
                <a:schemeClr val="bg1"/>
              </a:solidFill>
              <a:latin typeface="Arial MT"/>
              <a:cs typeface="Arial MT"/>
            </a:endParaRPr>
          </a:p>
          <a:p>
            <a:pPr marL="360045" indent="-355600">
              <a:lnSpc>
                <a:spcPts val="2420"/>
              </a:lnSpc>
              <a:buChar char="•"/>
              <a:tabLst>
                <a:tab pos="360045" algn="l"/>
              </a:tabLst>
            </a:pPr>
            <a:r>
              <a:rPr sz="2050" i="1" spc="-85" dirty="0">
                <a:solidFill>
                  <a:schemeClr val="bg1"/>
                </a:solidFill>
                <a:latin typeface="Cambria"/>
                <a:cs typeface="Cambria"/>
              </a:rPr>
              <a:t>Authority,</a:t>
            </a:r>
            <a:r>
              <a:rPr sz="2050" i="1" spc="55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2050" i="1" spc="-50" dirty="0">
                <a:solidFill>
                  <a:schemeClr val="bg1"/>
                </a:solidFill>
                <a:latin typeface="Cambria"/>
                <a:cs typeface="Cambria"/>
              </a:rPr>
              <a:t>bailiff,</a:t>
            </a:r>
            <a:r>
              <a:rPr sz="2050" i="1" spc="65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2050" i="1" spc="-40" dirty="0">
                <a:solidFill>
                  <a:schemeClr val="bg1"/>
                </a:solidFill>
                <a:latin typeface="Cambria"/>
                <a:cs typeface="Cambria"/>
              </a:rPr>
              <a:t>boron,</a:t>
            </a:r>
            <a:r>
              <a:rPr sz="2050" i="1" spc="5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2050" i="1" spc="-65" dirty="0">
                <a:solidFill>
                  <a:schemeClr val="bg1"/>
                </a:solidFill>
                <a:latin typeface="Cambria"/>
                <a:cs typeface="Cambria"/>
              </a:rPr>
              <a:t>chamberlain,</a:t>
            </a:r>
            <a:r>
              <a:rPr sz="2050" i="1" spc="145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2050" i="1" spc="-80" dirty="0">
                <a:solidFill>
                  <a:schemeClr val="bg1"/>
                </a:solidFill>
                <a:latin typeface="Cambria"/>
                <a:cs typeface="Cambria"/>
              </a:rPr>
              <a:t>choncellor,</a:t>
            </a:r>
            <a:r>
              <a:rPr sz="2050" i="1" spc="125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2050" i="1" spc="-50" dirty="0">
                <a:solidFill>
                  <a:schemeClr val="bg1"/>
                </a:solidFill>
                <a:latin typeface="Cambria"/>
                <a:cs typeface="Cambria"/>
              </a:rPr>
              <a:t>constoble,</a:t>
            </a:r>
            <a:r>
              <a:rPr sz="2050" i="1" spc="40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2050" i="1" spc="-60" dirty="0">
                <a:solidFill>
                  <a:schemeClr val="bg1"/>
                </a:solidFill>
                <a:latin typeface="Cambria"/>
                <a:cs typeface="Cambria"/>
              </a:rPr>
              <a:t>council,</a:t>
            </a:r>
            <a:r>
              <a:rPr sz="2050" i="1" spc="15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2050" i="1" spc="-10" dirty="0">
                <a:solidFill>
                  <a:schemeClr val="bg1"/>
                </a:solidFill>
                <a:latin typeface="Cambria"/>
                <a:cs typeface="Cambria"/>
              </a:rPr>
              <a:t>court,</a:t>
            </a:r>
            <a:endParaRPr sz="2050" dirty="0">
              <a:solidFill>
                <a:schemeClr val="bg1"/>
              </a:solidFill>
              <a:latin typeface="Cambria"/>
              <a:cs typeface="Cambri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929" y="2196703"/>
            <a:ext cx="9126220" cy="714375"/>
          </a:xfrm>
          <a:prstGeom prst="rect">
            <a:avLst/>
          </a:prstGeom>
          <a:solidFill>
            <a:srgbClr val="1F3470"/>
          </a:solidFill>
        </p:spPr>
        <p:txBody>
          <a:bodyPr vert="horz" wrap="square" lIns="0" tIns="0" rIns="0" bIns="0" rtlCol="0">
            <a:spAutoFit/>
          </a:bodyPr>
          <a:lstStyle/>
          <a:p>
            <a:pPr marL="878840">
              <a:lnSpc>
                <a:spcPts val="1460"/>
              </a:lnSpc>
            </a:pPr>
            <a:r>
              <a:rPr sz="1900" i="1" spc="-25" dirty="0">
                <a:solidFill>
                  <a:schemeClr val="bg1"/>
                </a:solidFill>
                <a:latin typeface="Arial"/>
                <a:cs typeface="Arial"/>
              </a:rPr>
              <a:t>crown,</a:t>
            </a:r>
            <a:r>
              <a:rPr sz="1900" i="1" spc="-10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900" i="1" spc="-90" dirty="0">
                <a:solidFill>
                  <a:schemeClr val="bg1"/>
                </a:solidFill>
                <a:latin typeface="Arial"/>
                <a:cs typeface="Arial"/>
              </a:rPr>
              <a:t>duke,</a:t>
            </a:r>
            <a:r>
              <a:rPr sz="1900" i="1" spc="-40" dirty="0">
                <a:solidFill>
                  <a:schemeClr val="bg1"/>
                </a:solidFill>
                <a:latin typeface="Arial"/>
                <a:cs typeface="Arial"/>
              </a:rPr>
              <a:t> empire,</a:t>
            </a:r>
            <a:r>
              <a:rPr sz="1900" i="1" spc="-9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900" i="1" spc="-95" dirty="0">
                <a:solidFill>
                  <a:schemeClr val="bg1"/>
                </a:solidFill>
                <a:latin typeface="Arial"/>
                <a:cs typeface="Arial"/>
              </a:rPr>
              <a:t>exchequer,</a:t>
            </a:r>
            <a:r>
              <a:rPr sz="1900" i="1" spc="-2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900" i="1" spc="-45" dirty="0">
                <a:solidFill>
                  <a:schemeClr val="bg1"/>
                </a:solidFill>
                <a:latin typeface="Arial"/>
                <a:cs typeface="Arial"/>
              </a:rPr>
              <a:t>government,</a:t>
            </a:r>
            <a:r>
              <a:rPr sz="1900" i="1" spc="3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900" i="1" spc="-25" dirty="0">
                <a:solidFill>
                  <a:schemeClr val="bg1"/>
                </a:solidFill>
                <a:latin typeface="Arial"/>
                <a:cs typeface="Arial"/>
              </a:rPr>
              <a:t>liberty,</a:t>
            </a:r>
            <a:r>
              <a:rPr sz="1900" i="1" spc="-6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900" i="1" spc="-45" dirty="0">
                <a:solidFill>
                  <a:schemeClr val="bg1"/>
                </a:solidFill>
                <a:latin typeface="Arial"/>
                <a:cs typeface="Arial"/>
              </a:rPr>
              <a:t>mojesty,</a:t>
            </a:r>
            <a:r>
              <a:rPr sz="1900" i="1" spc="-10" dirty="0">
                <a:solidFill>
                  <a:schemeClr val="bg1"/>
                </a:solidFill>
                <a:latin typeface="Arial"/>
                <a:cs typeface="Arial"/>
              </a:rPr>
              <a:t> mayor,</a:t>
            </a:r>
            <a:endParaRPr sz="1900" dirty="0">
              <a:solidFill>
                <a:schemeClr val="bg1"/>
              </a:solidFill>
              <a:latin typeface="Arial"/>
              <a:cs typeface="Arial"/>
            </a:endParaRPr>
          </a:p>
          <a:p>
            <a:pPr marL="883919">
              <a:lnSpc>
                <a:spcPts val="1930"/>
              </a:lnSpc>
              <a:tabLst>
                <a:tab pos="2089150" algn="l"/>
              </a:tabLst>
            </a:pPr>
            <a:r>
              <a:rPr sz="2100" i="1" spc="-110" dirty="0">
                <a:solidFill>
                  <a:schemeClr val="bg1"/>
                </a:solidFill>
                <a:latin typeface="Arial"/>
                <a:cs typeface="Arial"/>
              </a:rPr>
              <a:t>messenger</a:t>
            </a:r>
            <a:r>
              <a:rPr sz="2100" i="1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sz="2100" i="1" spc="-125" dirty="0">
                <a:solidFill>
                  <a:schemeClr val="bg1"/>
                </a:solidFill>
                <a:latin typeface="Arial"/>
                <a:cs typeface="Arial"/>
              </a:rPr>
              <a:t>minister,</a:t>
            </a:r>
            <a:r>
              <a:rPr sz="2100" i="1" spc="4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2100" i="1" spc="-150" dirty="0">
                <a:solidFill>
                  <a:schemeClr val="bg1"/>
                </a:solidFill>
                <a:latin typeface="Arial"/>
                <a:cs typeface="Arial"/>
              </a:rPr>
              <a:t>noble,</a:t>
            </a:r>
            <a:r>
              <a:rPr sz="2100" i="1" spc="-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2100" i="1" spc="-155" dirty="0">
                <a:solidFill>
                  <a:schemeClr val="bg1"/>
                </a:solidFill>
                <a:latin typeface="Arial"/>
                <a:cs typeface="Arial"/>
              </a:rPr>
              <a:t>palace,</a:t>
            </a:r>
            <a:r>
              <a:rPr sz="2100" i="1" spc="3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2100" i="1" spc="-110" dirty="0">
                <a:solidFill>
                  <a:schemeClr val="bg1"/>
                </a:solidFill>
                <a:latin typeface="Arial"/>
                <a:cs typeface="Arial"/>
              </a:rPr>
              <a:t>parliament,</a:t>
            </a:r>
            <a:r>
              <a:rPr sz="2100" i="1" spc="1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2100" i="1" spc="-150" dirty="0">
                <a:solidFill>
                  <a:schemeClr val="bg1"/>
                </a:solidFill>
                <a:latin typeface="Arial"/>
                <a:cs typeface="Arial"/>
              </a:rPr>
              <a:t>prince,</a:t>
            </a:r>
            <a:r>
              <a:rPr sz="2100" i="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2100" i="1" spc="-125" dirty="0">
                <a:solidFill>
                  <a:schemeClr val="bg1"/>
                </a:solidFill>
                <a:latin typeface="Arial"/>
                <a:cs typeface="Arial"/>
              </a:rPr>
              <a:t>realm.</a:t>
            </a:r>
            <a:r>
              <a:rPr sz="2100" i="1" spc="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2100" i="1" spc="-10" dirty="0">
                <a:solidFill>
                  <a:schemeClr val="bg1"/>
                </a:solidFill>
                <a:latin typeface="Arial"/>
                <a:cs typeface="Arial"/>
              </a:rPr>
              <a:t>reign,</a:t>
            </a:r>
            <a:endParaRPr sz="2100" dirty="0">
              <a:solidFill>
                <a:schemeClr val="bg1"/>
              </a:solidFill>
              <a:latin typeface="Arial"/>
              <a:cs typeface="Arial"/>
            </a:endParaRPr>
          </a:p>
          <a:p>
            <a:pPr marL="883285">
              <a:lnSpc>
                <a:spcPts val="2235"/>
              </a:lnSpc>
            </a:pPr>
            <a:r>
              <a:rPr sz="2150" i="1" spc="-210" dirty="0">
                <a:solidFill>
                  <a:schemeClr val="bg1"/>
                </a:solidFill>
                <a:latin typeface="Arial"/>
                <a:cs typeface="Arial"/>
              </a:rPr>
              <a:t>revenue,</a:t>
            </a:r>
            <a:r>
              <a:rPr sz="2150" i="1" spc="2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2150" i="1" spc="-160" dirty="0">
                <a:solidFill>
                  <a:schemeClr val="bg1"/>
                </a:solidFill>
                <a:latin typeface="Arial"/>
                <a:cs typeface="Arial"/>
              </a:rPr>
              <a:t>royal,</a:t>
            </a:r>
            <a:r>
              <a:rPr sz="2150" i="1" spc="-2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2150" i="1" spc="-175" dirty="0">
                <a:solidFill>
                  <a:schemeClr val="bg1"/>
                </a:solidFill>
                <a:latin typeface="Arial"/>
                <a:cs typeface="Arial"/>
              </a:rPr>
              <a:t>servant,</a:t>
            </a:r>
            <a:r>
              <a:rPr sz="2150" i="1" spc="-4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2150" i="1" spc="-170" dirty="0">
                <a:solidFill>
                  <a:schemeClr val="bg1"/>
                </a:solidFill>
                <a:latin typeface="Arial"/>
                <a:cs typeface="Arial"/>
              </a:rPr>
              <a:t>sir,</a:t>
            </a:r>
            <a:r>
              <a:rPr sz="2150" i="1" spc="-8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2150" i="1" spc="-200" dirty="0">
                <a:solidFill>
                  <a:schemeClr val="bg1"/>
                </a:solidFill>
                <a:latin typeface="Arial"/>
                <a:cs typeface="Arial"/>
              </a:rPr>
              <a:t>sovereign,</a:t>
            </a:r>
            <a:r>
              <a:rPr sz="2150" i="1" spc="1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2150" i="1" spc="-120" dirty="0">
                <a:solidFill>
                  <a:schemeClr val="bg1"/>
                </a:solidFill>
                <a:latin typeface="Arial"/>
                <a:cs typeface="Arial"/>
              </a:rPr>
              <a:t>statute,</a:t>
            </a:r>
            <a:r>
              <a:rPr sz="2150" i="1" spc="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2150" i="1" spc="-155" dirty="0">
                <a:solidFill>
                  <a:schemeClr val="bg1"/>
                </a:solidFill>
                <a:latin typeface="Arial"/>
                <a:cs typeface="Arial"/>
              </a:rPr>
              <a:t>tax,</a:t>
            </a:r>
            <a:r>
              <a:rPr sz="2150" i="1" spc="1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2150" i="1" spc="-85" dirty="0">
                <a:solidFill>
                  <a:schemeClr val="bg1"/>
                </a:solidFill>
                <a:latin typeface="Arial"/>
                <a:cs typeface="Arial"/>
              </a:rPr>
              <a:t>traitor,</a:t>
            </a:r>
            <a:r>
              <a:rPr sz="2150" i="1" spc="18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2150" spc="-25" dirty="0">
                <a:solidFill>
                  <a:schemeClr val="bg1"/>
                </a:solidFill>
                <a:latin typeface="Arial MT"/>
                <a:cs typeface="Arial MT"/>
              </a:rPr>
              <a:t>treason,</a:t>
            </a:r>
            <a:endParaRPr sz="2150" dirty="0">
              <a:solidFill>
                <a:schemeClr val="bg1"/>
              </a:solidFill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929" y="2946796"/>
            <a:ext cx="9126220" cy="210699"/>
          </a:xfrm>
          <a:prstGeom prst="rect">
            <a:avLst/>
          </a:prstGeom>
          <a:solidFill>
            <a:srgbClr val="1F3672"/>
          </a:solidFill>
        </p:spPr>
        <p:txBody>
          <a:bodyPr vert="horz" wrap="square" lIns="0" tIns="0" rIns="0" bIns="0" rtlCol="0">
            <a:spAutoFit/>
          </a:bodyPr>
          <a:lstStyle/>
          <a:p>
            <a:pPr marL="886460">
              <a:lnSpc>
                <a:spcPts val="1585"/>
              </a:lnSpc>
            </a:pPr>
            <a:r>
              <a:rPr sz="1950" i="1" spc="-35" dirty="0">
                <a:solidFill>
                  <a:schemeClr val="bg1"/>
                </a:solidFill>
                <a:latin typeface="Cambria"/>
                <a:cs typeface="Cambria"/>
              </a:rPr>
              <a:t>treosurer,</a:t>
            </a:r>
            <a:r>
              <a:rPr sz="1950" i="1" spc="90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1950" i="1" spc="-30" dirty="0">
                <a:solidFill>
                  <a:schemeClr val="bg1"/>
                </a:solidFill>
                <a:latin typeface="Cambria"/>
                <a:cs typeface="Cambria"/>
              </a:rPr>
              <a:t>treat</a:t>
            </a:r>
            <a:r>
              <a:rPr sz="1950" i="1" spc="-75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1950" i="1" spc="-320" dirty="0">
                <a:solidFill>
                  <a:schemeClr val="bg1"/>
                </a:solidFill>
                <a:latin typeface="Cambria"/>
                <a:cs typeface="Cambria"/>
              </a:rPr>
              <a:t>y</a:t>
            </a:r>
            <a:endParaRPr sz="1950">
              <a:solidFill>
                <a:schemeClr val="bg1"/>
              </a:solidFill>
              <a:latin typeface="Cambria"/>
              <a:cs typeface="Cambria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8929" y="3241476"/>
            <a:ext cx="9126220" cy="179070"/>
          </a:xfrm>
          <a:custGeom>
            <a:avLst/>
            <a:gdLst/>
            <a:ahLst/>
            <a:cxnLst/>
            <a:rect l="l" t="t" r="r" b="b"/>
            <a:pathLst>
              <a:path w="9126220" h="179070">
                <a:moveTo>
                  <a:pt x="9126145" y="178593"/>
                </a:moveTo>
                <a:lnTo>
                  <a:pt x="0" y="178593"/>
                </a:lnTo>
                <a:lnTo>
                  <a:pt x="0" y="0"/>
                </a:lnTo>
                <a:lnTo>
                  <a:pt x="9126145" y="0"/>
                </a:lnTo>
                <a:lnTo>
                  <a:pt x="9126145" y="178593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8929" y="3536156"/>
            <a:ext cx="9126220" cy="1205865"/>
            <a:chOff x="8929" y="3536156"/>
            <a:chExt cx="9126220" cy="1205865"/>
          </a:xfrm>
        </p:grpSpPr>
        <p:sp>
          <p:nvSpPr>
            <p:cNvPr id="13" name="object 13"/>
            <p:cNvSpPr/>
            <p:nvPr/>
          </p:nvSpPr>
          <p:spPr>
            <a:xfrm>
              <a:off x="8929" y="3536156"/>
              <a:ext cx="9126220" cy="714375"/>
            </a:xfrm>
            <a:custGeom>
              <a:avLst/>
              <a:gdLst/>
              <a:ahLst/>
              <a:cxnLst/>
              <a:rect l="l" t="t" r="r" b="b"/>
              <a:pathLst>
                <a:path w="9126220" h="714375">
                  <a:moveTo>
                    <a:pt x="9126145" y="714375"/>
                  </a:moveTo>
                  <a:lnTo>
                    <a:pt x="0" y="714375"/>
                  </a:lnTo>
                  <a:lnTo>
                    <a:pt x="0" y="0"/>
                  </a:lnTo>
                  <a:lnTo>
                    <a:pt x="9126145" y="0"/>
                  </a:lnTo>
                  <a:lnTo>
                    <a:pt x="9126145" y="714375"/>
                  </a:lnTo>
                  <a:close/>
                </a:path>
              </a:pathLst>
            </a:custGeom>
            <a:solidFill>
              <a:srgbClr val="1D3470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chemeClr val="bg1"/>
                </a:solidFill>
              </a:endParaRPr>
            </a:p>
          </p:txBody>
        </p:sp>
        <p:sp>
          <p:nvSpPr>
            <p:cNvPr id="14" name="object 14"/>
            <p:cNvSpPr/>
            <p:nvPr/>
          </p:nvSpPr>
          <p:spPr>
            <a:xfrm>
              <a:off x="8929" y="4268391"/>
              <a:ext cx="9126220" cy="473709"/>
            </a:xfrm>
            <a:custGeom>
              <a:avLst/>
              <a:gdLst/>
              <a:ahLst/>
              <a:cxnLst/>
              <a:rect l="l" t="t" r="r" b="b"/>
              <a:pathLst>
                <a:path w="9126220" h="473710">
                  <a:moveTo>
                    <a:pt x="9126145" y="473273"/>
                  </a:moveTo>
                  <a:lnTo>
                    <a:pt x="0" y="473273"/>
                  </a:lnTo>
                  <a:lnTo>
                    <a:pt x="0" y="0"/>
                  </a:lnTo>
                  <a:lnTo>
                    <a:pt x="9126145" y="0"/>
                  </a:lnTo>
                  <a:lnTo>
                    <a:pt x="9126145" y="473273"/>
                  </a:lnTo>
                  <a:close/>
                </a:path>
              </a:pathLst>
            </a:custGeom>
            <a:solidFill>
              <a:srgbClr val="1C316E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chemeClr val="bg1"/>
                </a:solidFill>
              </a:endParaRPr>
            </a:p>
          </p:txBody>
        </p:sp>
      </p:grpSp>
      <p:sp>
        <p:nvSpPr>
          <p:cNvPr id="15" name="object 15"/>
          <p:cNvSpPr/>
          <p:nvPr/>
        </p:nvSpPr>
        <p:spPr>
          <a:xfrm>
            <a:off x="8929" y="4813101"/>
            <a:ext cx="9126220" cy="232410"/>
          </a:xfrm>
          <a:custGeom>
            <a:avLst/>
            <a:gdLst/>
            <a:ahLst/>
            <a:cxnLst/>
            <a:rect l="l" t="t" r="r" b="b"/>
            <a:pathLst>
              <a:path w="9126220" h="232410">
                <a:moveTo>
                  <a:pt x="9126145" y="232171"/>
                </a:moveTo>
                <a:lnTo>
                  <a:pt x="0" y="232171"/>
                </a:lnTo>
                <a:lnTo>
                  <a:pt x="0" y="0"/>
                </a:lnTo>
                <a:lnTo>
                  <a:pt x="9126145" y="0"/>
                </a:lnTo>
                <a:lnTo>
                  <a:pt x="9126145" y="232171"/>
                </a:lnTo>
                <a:close/>
              </a:path>
            </a:pathLst>
          </a:custGeom>
          <a:solidFill>
            <a:srgbClr val="1A316D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8929" y="5116710"/>
            <a:ext cx="9126220" cy="473709"/>
            <a:chOff x="8929" y="5116710"/>
            <a:chExt cx="9126220" cy="473709"/>
          </a:xfrm>
        </p:grpSpPr>
        <p:sp>
          <p:nvSpPr>
            <p:cNvPr id="17" name="object 17"/>
            <p:cNvSpPr/>
            <p:nvPr/>
          </p:nvSpPr>
          <p:spPr>
            <a:xfrm>
              <a:off x="8929" y="5116710"/>
              <a:ext cx="9126220" cy="232410"/>
            </a:xfrm>
            <a:custGeom>
              <a:avLst/>
              <a:gdLst/>
              <a:ahLst/>
              <a:cxnLst/>
              <a:rect l="l" t="t" r="r" b="b"/>
              <a:pathLst>
                <a:path w="9126220" h="232410">
                  <a:moveTo>
                    <a:pt x="9126145" y="232171"/>
                  </a:moveTo>
                  <a:lnTo>
                    <a:pt x="0" y="232171"/>
                  </a:lnTo>
                  <a:lnTo>
                    <a:pt x="0" y="0"/>
                  </a:lnTo>
                  <a:lnTo>
                    <a:pt x="9126145" y="0"/>
                  </a:lnTo>
                  <a:lnTo>
                    <a:pt x="9126145" y="232171"/>
                  </a:lnTo>
                  <a:close/>
                </a:path>
              </a:pathLst>
            </a:custGeom>
            <a:solidFill>
              <a:srgbClr val="182F6B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chemeClr val="bg1"/>
                </a:solidFill>
              </a:endParaRPr>
            </a:p>
          </p:txBody>
        </p:sp>
        <p:sp>
          <p:nvSpPr>
            <p:cNvPr id="18" name="object 18"/>
            <p:cNvSpPr/>
            <p:nvPr/>
          </p:nvSpPr>
          <p:spPr>
            <a:xfrm>
              <a:off x="8929" y="5366741"/>
              <a:ext cx="9126220" cy="223520"/>
            </a:xfrm>
            <a:custGeom>
              <a:avLst/>
              <a:gdLst/>
              <a:ahLst/>
              <a:cxnLst/>
              <a:rect l="l" t="t" r="r" b="b"/>
              <a:pathLst>
                <a:path w="9126220" h="223520">
                  <a:moveTo>
                    <a:pt x="9126145" y="223242"/>
                  </a:moveTo>
                  <a:lnTo>
                    <a:pt x="0" y="223242"/>
                  </a:lnTo>
                  <a:lnTo>
                    <a:pt x="0" y="0"/>
                  </a:lnTo>
                  <a:lnTo>
                    <a:pt x="9126145" y="0"/>
                  </a:lnTo>
                  <a:lnTo>
                    <a:pt x="9126145" y="223242"/>
                  </a:lnTo>
                  <a:close/>
                </a:path>
              </a:pathLst>
            </a:custGeom>
            <a:solidFill>
              <a:srgbClr val="152D69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chemeClr val="bg1"/>
                </a:solidFill>
              </a:endParaRPr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519401" y="3147664"/>
            <a:ext cx="7900034" cy="24491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5445" indent="-372745">
              <a:lnSpc>
                <a:spcPct val="100000"/>
              </a:lnSpc>
              <a:spcBef>
                <a:spcPts val="105"/>
              </a:spcBef>
              <a:buChar char="•"/>
              <a:tabLst>
                <a:tab pos="385445" algn="l"/>
              </a:tabLst>
            </a:pPr>
            <a:r>
              <a:rPr sz="1900" spc="-310" dirty="0">
                <a:solidFill>
                  <a:schemeClr val="bg1"/>
                </a:solidFill>
                <a:latin typeface="Consolas"/>
                <a:cs typeface="Consolas"/>
              </a:rPr>
              <a:t>Łavv</a:t>
            </a:r>
            <a:endParaRPr sz="1900" dirty="0">
              <a:solidFill>
                <a:schemeClr val="bg1"/>
              </a:solidFill>
              <a:latin typeface="Consolas"/>
              <a:cs typeface="Consolas"/>
            </a:endParaRPr>
          </a:p>
          <a:p>
            <a:pPr marL="370840" marR="5080" indent="-349885">
              <a:lnSpc>
                <a:spcPct val="81200"/>
              </a:lnSpc>
              <a:spcBef>
                <a:spcPts val="500"/>
              </a:spcBef>
              <a:buChar char="•"/>
              <a:tabLst>
                <a:tab pos="370840" algn="l"/>
                <a:tab pos="375285" algn="l"/>
              </a:tabLst>
            </a:pPr>
            <a:r>
              <a:rPr sz="1950" i="1" dirty="0">
                <a:solidFill>
                  <a:schemeClr val="bg1"/>
                </a:solidFill>
                <a:latin typeface="Cambria"/>
                <a:cs typeface="Cambria"/>
              </a:rPr>
              <a:t>	Accuse,</a:t>
            </a:r>
            <a:r>
              <a:rPr sz="1950" i="1" spc="65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1950" i="1" dirty="0">
                <a:solidFill>
                  <a:schemeClr val="bg1"/>
                </a:solidFill>
                <a:latin typeface="Cambria"/>
                <a:cs typeface="Cambria"/>
              </a:rPr>
              <a:t>odvocate,</a:t>
            </a:r>
            <a:r>
              <a:rPr sz="1950" i="1" spc="110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1950" i="1" dirty="0">
                <a:solidFill>
                  <a:schemeClr val="bg1"/>
                </a:solidFill>
                <a:latin typeface="Cambria"/>
                <a:cs typeface="Cambria"/>
              </a:rPr>
              <a:t>oldest,</a:t>
            </a:r>
            <a:r>
              <a:rPr sz="1950" i="1" spc="50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1950" i="1" dirty="0">
                <a:solidFill>
                  <a:schemeClr val="bg1"/>
                </a:solidFill>
                <a:latin typeface="Cambria"/>
                <a:cs typeface="Cambria"/>
              </a:rPr>
              <a:t>arson,</a:t>
            </a:r>
            <a:r>
              <a:rPr sz="1950" i="1" spc="65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1950" i="1" dirty="0">
                <a:solidFill>
                  <a:schemeClr val="bg1"/>
                </a:solidFill>
                <a:latin typeface="Cambria"/>
                <a:cs typeface="Cambria"/>
              </a:rPr>
              <a:t>ossoalt,</a:t>
            </a:r>
            <a:r>
              <a:rPr sz="1950" i="1" spc="20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1950" i="1" dirty="0">
                <a:solidFill>
                  <a:schemeClr val="bg1"/>
                </a:solidFill>
                <a:latin typeface="Cambria"/>
                <a:cs typeface="Cambria"/>
              </a:rPr>
              <a:t>assize,</a:t>
            </a:r>
            <a:r>
              <a:rPr sz="1950" i="1" spc="20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1950" spc="-50" dirty="0">
                <a:solidFill>
                  <a:schemeClr val="bg1"/>
                </a:solidFill>
                <a:latin typeface="Cambria"/>
                <a:cs typeface="Cambria"/>
              </a:rPr>
              <a:t>attorney,</a:t>
            </a:r>
            <a:r>
              <a:rPr sz="1950" spc="165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1950" i="1" dirty="0">
                <a:solidFill>
                  <a:schemeClr val="bg1"/>
                </a:solidFill>
                <a:latin typeface="Cambria"/>
                <a:cs typeface="Cambria"/>
              </a:rPr>
              <a:t>boil,</a:t>
            </a:r>
            <a:r>
              <a:rPr sz="1950" i="1" spc="75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1950" i="1" spc="-35" dirty="0">
                <a:solidFill>
                  <a:schemeClr val="bg1"/>
                </a:solidFill>
                <a:latin typeface="Cambria"/>
                <a:cs typeface="Cambria"/>
              </a:rPr>
              <a:t>bar,</a:t>
            </a:r>
            <a:r>
              <a:rPr sz="1950" i="1" spc="5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1950" i="1" spc="-10" dirty="0">
                <a:solidFill>
                  <a:schemeClr val="bg1"/>
                </a:solidFill>
                <a:latin typeface="Cambria"/>
                <a:cs typeface="Cambria"/>
              </a:rPr>
              <a:t>blame, </a:t>
            </a:r>
            <a:r>
              <a:rPr sz="2050" i="1" spc="-50" dirty="0">
                <a:solidFill>
                  <a:schemeClr val="bg1"/>
                </a:solidFill>
                <a:latin typeface="Cambria"/>
                <a:cs typeface="Cambria"/>
              </a:rPr>
              <a:t>convict,</a:t>
            </a:r>
            <a:r>
              <a:rPr sz="2050" i="1" spc="35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2050" i="1" spc="-55" dirty="0">
                <a:solidFill>
                  <a:schemeClr val="bg1"/>
                </a:solidFill>
                <a:latin typeface="Cambria"/>
                <a:cs typeface="Cambria"/>
              </a:rPr>
              <a:t>crime,</a:t>
            </a:r>
            <a:r>
              <a:rPr sz="2050" i="1" spc="25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2050" i="1" spc="-35" dirty="0">
                <a:solidFill>
                  <a:schemeClr val="bg1"/>
                </a:solidFill>
                <a:latin typeface="Cambria"/>
                <a:cs typeface="Cambria"/>
              </a:rPr>
              <a:t>decree,</a:t>
            </a:r>
            <a:r>
              <a:rPr sz="2050" i="1" spc="5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2050" i="1" dirty="0">
                <a:solidFill>
                  <a:schemeClr val="bg1"/>
                </a:solidFill>
                <a:latin typeface="Cambria"/>
                <a:cs typeface="Cambria"/>
              </a:rPr>
              <a:t>depose,</a:t>
            </a:r>
            <a:r>
              <a:rPr sz="2050" i="1" spc="20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2050" i="1" spc="-25" dirty="0">
                <a:solidFill>
                  <a:schemeClr val="bg1"/>
                </a:solidFill>
                <a:latin typeface="Cambria"/>
                <a:cs typeface="Cambria"/>
              </a:rPr>
              <a:t>estate,</a:t>
            </a:r>
            <a:r>
              <a:rPr sz="2050" i="1" spc="-35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2050" i="1" spc="-30" dirty="0">
                <a:solidFill>
                  <a:schemeClr val="bg1"/>
                </a:solidFill>
                <a:latin typeface="Cambria"/>
                <a:cs typeface="Cambria"/>
              </a:rPr>
              <a:t>evidence,</a:t>
            </a:r>
            <a:r>
              <a:rPr sz="2050" i="1" spc="15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2050" i="1" spc="-70" dirty="0">
                <a:solidFill>
                  <a:schemeClr val="bg1"/>
                </a:solidFill>
                <a:latin typeface="Cambria"/>
                <a:cs typeface="Cambria"/>
              </a:rPr>
              <a:t>executor,</a:t>
            </a:r>
            <a:r>
              <a:rPr sz="2050" i="1" spc="90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2050" i="1" spc="-25" dirty="0">
                <a:solidFill>
                  <a:schemeClr val="bg1"/>
                </a:solidFill>
                <a:latin typeface="Cambria"/>
                <a:cs typeface="Cambria"/>
              </a:rPr>
              <a:t>felon,</a:t>
            </a:r>
            <a:r>
              <a:rPr sz="2050" i="1" spc="75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2050" i="1" spc="-10" dirty="0">
                <a:solidFill>
                  <a:schemeClr val="bg1"/>
                </a:solidFill>
                <a:latin typeface="Cambria"/>
                <a:cs typeface="Cambria"/>
              </a:rPr>
              <a:t>fine, </a:t>
            </a:r>
            <a:r>
              <a:rPr sz="1900" i="1" dirty="0">
                <a:solidFill>
                  <a:schemeClr val="bg1"/>
                </a:solidFill>
                <a:latin typeface="Cambria"/>
                <a:cs typeface="Cambria"/>
              </a:rPr>
              <a:t>fraud,</a:t>
            </a:r>
            <a:r>
              <a:rPr sz="1900" i="1" spc="90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1900" i="1" spc="-20" dirty="0">
                <a:solidFill>
                  <a:schemeClr val="bg1"/>
                </a:solidFill>
                <a:latin typeface="Cambria"/>
                <a:cs typeface="Cambria"/>
              </a:rPr>
              <a:t>heir,</a:t>
            </a:r>
            <a:r>
              <a:rPr sz="1900" i="1" spc="135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1900" i="1" dirty="0">
                <a:solidFill>
                  <a:schemeClr val="bg1"/>
                </a:solidFill>
                <a:latin typeface="Cambria"/>
                <a:cs typeface="Cambria"/>
              </a:rPr>
              <a:t>indictment,</a:t>
            </a:r>
            <a:r>
              <a:rPr sz="1900" i="1" spc="155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1900" i="1" dirty="0">
                <a:solidFill>
                  <a:schemeClr val="bg1"/>
                </a:solidFill>
                <a:latin typeface="Cambria"/>
                <a:cs typeface="Cambria"/>
              </a:rPr>
              <a:t>inquest,</a:t>
            </a:r>
            <a:r>
              <a:rPr sz="1900" i="1" spc="185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1900" i="1" dirty="0">
                <a:solidFill>
                  <a:schemeClr val="bg1"/>
                </a:solidFill>
                <a:latin typeface="Cambria"/>
                <a:cs typeface="Cambria"/>
              </a:rPr>
              <a:t>joil,</a:t>
            </a:r>
            <a:r>
              <a:rPr sz="1900" i="1" spc="145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1900" i="1" dirty="0">
                <a:solidFill>
                  <a:schemeClr val="bg1"/>
                </a:solidFill>
                <a:latin typeface="Cambria"/>
                <a:cs typeface="Cambria"/>
              </a:rPr>
              <a:t>judge,</a:t>
            </a:r>
            <a:r>
              <a:rPr sz="1900" i="1" spc="204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1900" i="1" dirty="0">
                <a:solidFill>
                  <a:schemeClr val="bg1"/>
                </a:solidFill>
                <a:latin typeface="Cambria"/>
                <a:cs typeface="Cambria"/>
              </a:rPr>
              <a:t>jwy,</a:t>
            </a:r>
            <a:r>
              <a:rPr sz="1900" i="1" spc="160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1900" i="1" dirty="0">
                <a:solidFill>
                  <a:schemeClr val="bg1"/>
                </a:solidFill>
                <a:latin typeface="Cambria"/>
                <a:cs typeface="Cambria"/>
              </a:rPr>
              <a:t>justice,</a:t>
            </a:r>
            <a:r>
              <a:rPr sz="1900" i="1" spc="135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1900" i="1" dirty="0">
                <a:solidFill>
                  <a:schemeClr val="bg1"/>
                </a:solidFill>
                <a:latin typeface="Cambria"/>
                <a:cs typeface="Cambria"/>
              </a:rPr>
              <a:t>larceny,</a:t>
            </a:r>
            <a:r>
              <a:rPr sz="1900" i="1" spc="180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1900" i="1" spc="-10" dirty="0">
                <a:solidFill>
                  <a:schemeClr val="bg1"/>
                </a:solidFill>
                <a:latin typeface="Cambria"/>
                <a:cs typeface="Cambria"/>
              </a:rPr>
              <a:t>legoc/, </a:t>
            </a:r>
            <a:r>
              <a:rPr sz="1950" i="1" spc="-40" dirty="0">
                <a:solidFill>
                  <a:schemeClr val="bg1"/>
                </a:solidFill>
                <a:latin typeface="Arial"/>
                <a:cs typeface="Arial"/>
              </a:rPr>
              <a:t>libel,</a:t>
            </a:r>
            <a:r>
              <a:rPr sz="1950" i="1" spc="-9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950" i="1" spc="-55" dirty="0">
                <a:solidFill>
                  <a:schemeClr val="bg1"/>
                </a:solidFill>
                <a:latin typeface="Arial"/>
                <a:cs typeface="Arial"/>
              </a:rPr>
              <a:t>pardon,</a:t>
            </a:r>
            <a:r>
              <a:rPr sz="1950" i="1" spc="-4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950" i="1" spc="-60" dirty="0">
                <a:solidFill>
                  <a:schemeClr val="bg1"/>
                </a:solidFill>
                <a:latin typeface="Arial"/>
                <a:cs typeface="Arial"/>
              </a:rPr>
              <a:t>perjury,</a:t>
            </a:r>
            <a:r>
              <a:rPr sz="1950" i="1" spc="-4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950" i="1" dirty="0">
                <a:solidFill>
                  <a:schemeClr val="bg1"/>
                </a:solidFill>
                <a:latin typeface="Arial"/>
                <a:cs typeface="Arial"/>
              </a:rPr>
              <a:t>plaintiff,</a:t>
            </a:r>
            <a:r>
              <a:rPr sz="1950" i="1" spc="-1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950" i="1" spc="-70" dirty="0">
                <a:solidFill>
                  <a:schemeClr val="bg1"/>
                </a:solidFill>
                <a:latin typeface="Arial"/>
                <a:cs typeface="Arial"/>
              </a:rPr>
              <a:t>plea,</a:t>
            </a:r>
            <a:r>
              <a:rPr sz="1950" i="1" spc="-4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950" i="1" spc="-65" dirty="0">
                <a:solidFill>
                  <a:schemeClr val="bg1"/>
                </a:solidFill>
                <a:latin typeface="Arial"/>
                <a:cs typeface="Arial"/>
              </a:rPr>
              <a:t>prison,</a:t>
            </a:r>
            <a:r>
              <a:rPr sz="1950" i="1" spc="-2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950" i="1" spc="-80" dirty="0">
                <a:solidFill>
                  <a:schemeClr val="bg1"/>
                </a:solidFill>
                <a:latin typeface="Arial"/>
                <a:cs typeface="Arial"/>
              </a:rPr>
              <a:t>punishment,</a:t>
            </a:r>
            <a:r>
              <a:rPr sz="1950" i="1" spc="-5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950" i="1" spc="-130" dirty="0">
                <a:solidFill>
                  <a:schemeClr val="bg1"/>
                </a:solidFill>
                <a:latin typeface="Arial"/>
                <a:cs typeface="Arial"/>
              </a:rPr>
              <a:t>sue,</a:t>
            </a:r>
            <a:r>
              <a:rPr sz="1950" i="1" spc="-2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950" i="1" spc="-10" dirty="0">
                <a:solidFill>
                  <a:schemeClr val="bg1"/>
                </a:solidFill>
                <a:latin typeface="Arial"/>
                <a:cs typeface="Arial"/>
              </a:rPr>
              <a:t>summons, </a:t>
            </a:r>
            <a:r>
              <a:rPr sz="2050" i="1" spc="-160" dirty="0">
                <a:solidFill>
                  <a:schemeClr val="bg1"/>
                </a:solidFill>
                <a:latin typeface="Arial"/>
                <a:cs typeface="Arial"/>
              </a:rPr>
              <a:t>trespass,</a:t>
            </a:r>
            <a:r>
              <a:rPr sz="2050" i="1" spc="1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2050" i="1" spc="-100" dirty="0">
                <a:solidFill>
                  <a:schemeClr val="bg1"/>
                </a:solidFill>
                <a:latin typeface="Arial"/>
                <a:cs typeface="Arial"/>
              </a:rPr>
              <a:t>verdict.</a:t>
            </a:r>
            <a:r>
              <a:rPr sz="2050" i="1" spc="3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2050" i="1" spc="-10" dirty="0">
                <a:solidFill>
                  <a:schemeClr val="bg1"/>
                </a:solidFill>
                <a:latin typeface="Arial"/>
                <a:cs typeface="Arial"/>
              </a:rPr>
              <a:t>warrant</a:t>
            </a:r>
            <a:endParaRPr sz="2050" dirty="0">
              <a:solidFill>
                <a:schemeClr val="bg1"/>
              </a:solidFill>
              <a:latin typeface="Arial"/>
              <a:cs typeface="Arial"/>
            </a:endParaRPr>
          </a:p>
          <a:p>
            <a:pPr marL="371475" indent="-342265">
              <a:lnSpc>
                <a:spcPts val="2390"/>
              </a:lnSpc>
              <a:buClr>
                <a:srgbClr val="FFFFFF"/>
              </a:buClr>
              <a:buChar char="•"/>
              <a:tabLst>
                <a:tab pos="371475" algn="l"/>
              </a:tabLst>
            </a:pPr>
            <a:r>
              <a:rPr sz="2050" spc="-10" dirty="0">
                <a:solidFill>
                  <a:schemeClr val="bg1"/>
                </a:solidFill>
                <a:latin typeface="Arial MT"/>
                <a:cs typeface="Arial MT"/>
              </a:rPr>
              <a:t>Military</a:t>
            </a:r>
            <a:endParaRPr sz="2050" dirty="0">
              <a:solidFill>
                <a:schemeClr val="bg1"/>
              </a:solidFill>
              <a:latin typeface="Arial MT"/>
              <a:cs typeface="Arial MT"/>
            </a:endParaRPr>
          </a:p>
          <a:p>
            <a:pPr marL="375285" indent="-353060">
              <a:lnSpc>
                <a:spcPts val="2115"/>
              </a:lnSpc>
              <a:spcBef>
                <a:spcPts val="80"/>
              </a:spcBef>
              <a:buChar char="•"/>
              <a:tabLst>
                <a:tab pos="375285" algn="l"/>
              </a:tabLst>
            </a:pPr>
            <a:r>
              <a:rPr sz="1900" i="1" dirty="0">
                <a:solidFill>
                  <a:schemeClr val="bg1"/>
                </a:solidFill>
                <a:latin typeface="Cambria"/>
                <a:cs typeface="Cambria"/>
              </a:rPr>
              <a:t>Ambush,</a:t>
            </a:r>
            <a:r>
              <a:rPr sz="1900" i="1" spc="190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1900" i="1" spc="-20" dirty="0">
                <a:solidFill>
                  <a:schemeClr val="bg1"/>
                </a:solidFill>
                <a:latin typeface="Cambria"/>
                <a:cs typeface="Cambria"/>
              </a:rPr>
              <a:t>archer,</a:t>
            </a:r>
            <a:r>
              <a:rPr sz="1900" i="1" spc="290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1900" i="1" dirty="0">
                <a:solidFill>
                  <a:schemeClr val="bg1"/>
                </a:solidFill>
                <a:latin typeface="Cambria"/>
                <a:cs typeface="Cambria"/>
              </a:rPr>
              <a:t>army,</a:t>
            </a:r>
            <a:r>
              <a:rPr sz="1900" i="1" spc="185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1900" i="1" dirty="0">
                <a:solidFill>
                  <a:schemeClr val="bg1"/>
                </a:solidFill>
                <a:latin typeface="Cambria"/>
                <a:cs typeface="Cambria"/>
              </a:rPr>
              <a:t>battle,</a:t>
            </a:r>
            <a:r>
              <a:rPr sz="1900" i="1" spc="200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1900" i="1" dirty="0">
                <a:solidFill>
                  <a:schemeClr val="bg1"/>
                </a:solidFill>
                <a:latin typeface="Cambria"/>
                <a:cs typeface="Cambria"/>
              </a:rPr>
              <a:t>besiege,</a:t>
            </a:r>
            <a:r>
              <a:rPr sz="1900" i="1" spc="204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1900" i="1" dirty="0">
                <a:solidFill>
                  <a:schemeClr val="bg1"/>
                </a:solidFill>
                <a:latin typeface="Cambria"/>
                <a:cs typeface="Cambria"/>
              </a:rPr>
              <a:t>coptain,</a:t>
            </a:r>
            <a:r>
              <a:rPr sz="1900" i="1" spc="260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1900" i="1" dirty="0">
                <a:solidFill>
                  <a:schemeClr val="bg1"/>
                </a:solidFill>
                <a:latin typeface="Cambria"/>
                <a:cs typeface="Cambria"/>
              </a:rPr>
              <a:t>combat,</a:t>
            </a:r>
            <a:r>
              <a:rPr sz="1900" i="1" spc="300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1900" i="1" dirty="0">
                <a:solidFill>
                  <a:schemeClr val="bg1"/>
                </a:solidFill>
                <a:latin typeface="Cambria"/>
                <a:cs typeface="Cambria"/>
              </a:rPr>
              <a:t>de</a:t>
            </a:r>
            <a:r>
              <a:rPr sz="1900" i="1" spc="-235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1900" i="1" dirty="0">
                <a:solidFill>
                  <a:schemeClr val="bg1"/>
                </a:solidFill>
                <a:latin typeface="Cambria"/>
                <a:cs typeface="Cambria"/>
              </a:rPr>
              <a:t>fend,</a:t>
            </a:r>
            <a:r>
              <a:rPr sz="1900" i="1" spc="155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1900" i="1" spc="-10" dirty="0">
                <a:solidFill>
                  <a:schemeClr val="bg1"/>
                </a:solidFill>
                <a:latin typeface="Cambria"/>
                <a:cs typeface="Cambria"/>
              </a:rPr>
              <a:t>enemy,</a:t>
            </a:r>
            <a:endParaRPr sz="1900" dirty="0">
              <a:solidFill>
                <a:schemeClr val="bg1"/>
              </a:solidFill>
              <a:latin typeface="Cambria"/>
              <a:cs typeface="Cambria"/>
            </a:endParaRPr>
          </a:p>
          <a:p>
            <a:pPr marL="375920">
              <a:lnSpc>
                <a:spcPts val="2055"/>
              </a:lnSpc>
            </a:pPr>
            <a:r>
              <a:rPr sz="1850" i="1" dirty="0">
                <a:solidFill>
                  <a:schemeClr val="bg1"/>
                </a:solidFill>
                <a:latin typeface="Arial"/>
                <a:cs typeface="Arial"/>
              </a:rPr>
              <a:t>garrison, guard,</a:t>
            </a:r>
            <a:r>
              <a:rPr sz="1850" i="1" spc="-3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850" i="1" spc="-35" dirty="0">
                <a:solidFill>
                  <a:schemeClr val="bg1"/>
                </a:solidFill>
                <a:latin typeface="Arial"/>
                <a:cs typeface="Arial"/>
              </a:rPr>
              <a:t>lance,</a:t>
            </a:r>
            <a:r>
              <a:rPr sz="1850" i="1" spc="-3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850" i="1" dirty="0">
                <a:solidFill>
                  <a:schemeClr val="bg1"/>
                </a:solidFill>
                <a:latin typeface="Arial"/>
                <a:cs typeface="Arial"/>
              </a:rPr>
              <a:t>lieutenant,</a:t>
            </a:r>
            <a:r>
              <a:rPr sz="1850" i="1" spc="5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850" i="1" spc="-40" dirty="0">
                <a:solidFill>
                  <a:schemeClr val="bg1"/>
                </a:solidFill>
                <a:latin typeface="Arial"/>
                <a:cs typeface="Arial"/>
              </a:rPr>
              <a:t>navy,</a:t>
            </a:r>
            <a:r>
              <a:rPr sz="1850" i="1" spc="4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850" i="1" dirty="0">
                <a:solidFill>
                  <a:schemeClr val="bg1"/>
                </a:solidFill>
                <a:latin typeface="Arial"/>
                <a:cs typeface="Arial"/>
              </a:rPr>
              <a:t>retreat,</a:t>
            </a:r>
            <a:r>
              <a:rPr sz="1850" i="1" spc="-4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850" i="1" spc="-10" dirty="0">
                <a:solidFill>
                  <a:schemeClr val="bg1"/>
                </a:solidFill>
                <a:latin typeface="Arial"/>
                <a:cs typeface="Arial"/>
              </a:rPr>
              <a:t>sergeanI,</a:t>
            </a:r>
            <a:r>
              <a:rPr sz="1850" i="1" spc="-114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1850" i="1" spc="-65" dirty="0">
                <a:solidFill>
                  <a:schemeClr val="bg1"/>
                </a:solidFill>
                <a:latin typeface="Arial"/>
                <a:cs typeface="Arial"/>
              </a:rPr>
              <a:t>siege, </a:t>
            </a:r>
            <a:r>
              <a:rPr sz="1850" i="1" spc="-10" dirty="0">
                <a:solidFill>
                  <a:schemeClr val="bg1"/>
                </a:solidFill>
                <a:latin typeface="Arial"/>
                <a:cs typeface="Arial"/>
              </a:rPr>
              <a:t>soldier,</a:t>
            </a:r>
            <a:endParaRPr sz="185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8929" y="5607843"/>
            <a:ext cx="9126220" cy="232410"/>
            <a:chOff x="8929" y="5607843"/>
            <a:chExt cx="9126220" cy="232410"/>
          </a:xfrm>
        </p:grpSpPr>
        <p:pic>
          <p:nvPicPr>
            <p:cNvPr id="21" name="object 2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10828" y="5616773"/>
              <a:ext cx="892968" cy="214312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8929" y="5607843"/>
              <a:ext cx="9126220" cy="232410"/>
            </a:xfrm>
            <a:custGeom>
              <a:avLst/>
              <a:gdLst/>
              <a:ahLst/>
              <a:cxnLst/>
              <a:rect l="l" t="t" r="r" b="b"/>
              <a:pathLst>
                <a:path w="9126220" h="232410">
                  <a:moveTo>
                    <a:pt x="9126145" y="232171"/>
                  </a:moveTo>
                  <a:lnTo>
                    <a:pt x="0" y="232171"/>
                  </a:lnTo>
                  <a:lnTo>
                    <a:pt x="0" y="0"/>
                  </a:lnTo>
                  <a:lnTo>
                    <a:pt x="9126145" y="0"/>
                  </a:lnTo>
                  <a:lnTo>
                    <a:pt x="9126145" y="232171"/>
                  </a:lnTo>
                  <a:close/>
                </a:path>
              </a:pathLst>
            </a:custGeom>
            <a:solidFill>
              <a:srgbClr val="112A66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0859" y="642937"/>
            <a:ext cx="6799580" cy="524054"/>
          </a:xfrm>
          <a:prstGeom prst="rect">
            <a:avLst/>
          </a:prstGeom>
          <a:solidFill>
            <a:srgbClr val="2D3D80"/>
          </a:solidFill>
        </p:spPr>
        <p:txBody>
          <a:bodyPr vert="horz" wrap="square" lIns="0" tIns="0" rIns="0" bIns="0" rtlCol="0">
            <a:spAutoFit/>
          </a:bodyPr>
          <a:lstStyle/>
          <a:p>
            <a:pPr marL="13335">
              <a:lnSpc>
                <a:spcPts val="3865"/>
              </a:lnSpc>
            </a:pPr>
            <a:r>
              <a:rPr sz="4400" dirty="0"/>
              <a:t>The</a:t>
            </a:r>
            <a:r>
              <a:rPr sz="4400" spc="70" dirty="0"/>
              <a:t> </a:t>
            </a:r>
            <a:r>
              <a:rPr sz="4400" dirty="0"/>
              <a:t>Statute</a:t>
            </a:r>
            <a:r>
              <a:rPr sz="4400" spc="240" dirty="0"/>
              <a:t> </a:t>
            </a:r>
            <a:r>
              <a:rPr sz="4400" dirty="0"/>
              <a:t>of</a:t>
            </a:r>
            <a:r>
              <a:rPr sz="4400" spc="40" dirty="0"/>
              <a:t> </a:t>
            </a:r>
            <a:r>
              <a:rPr sz="4400" dirty="0"/>
              <a:t>Pleading,</a:t>
            </a:r>
            <a:r>
              <a:rPr sz="4400" spc="114" dirty="0"/>
              <a:t> </a:t>
            </a:r>
            <a:r>
              <a:rPr sz="4400" spc="-20" dirty="0"/>
              <a:t>1362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8929" y="1741289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5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4" name="object 4"/>
          <p:cNvSpPr/>
          <p:nvPr/>
        </p:nvSpPr>
        <p:spPr>
          <a:xfrm>
            <a:off x="8929" y="2223491"/>
            <a:ext cx="9126220" cy="295275"/>
          </a:xfrm>
          <a:custGeom>
            <a:avLst/>
            <a:gdLst/>
            <a:ahLst/>
            <a:cxnLst/>
            <a:rect l="l" t="t" r="r" b="b"/>
            <a:pathLst>
              <a:path w="9126220" h="295275">
                <a:moveTo>
                  <a:pt x="9126145" y="294679"/>
                </a:moveTo>
                <a:lnTo>
                  <a:pt x="0" y="294679"/>
                </a:lnTo>
                <a:lnTo>
                  <a:pt x="0" y="0"/>
                </a:lnTo>
                <a:lnTo>
                  <a:pt x="9126145" y="0"/>
                </a:lnTo>
                <a:lnTo>
                  <a:pt x="9126145" y="294679"/>
                </a:lnTo>
                <a:close/>
              </a:path>
            </a:pathLst>
          </a:custGeom>
          <a:solidFill>
            <a:srgbClr val="1F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5" name="object 5"/>
          <p:cNvSpPr/>
          <p:nvPr/>
        </p:nvSpPr>
        <p:spPr>
          <a:xfrm>
            <a:off x="8929" y="2714625"/>
            <a:ext cx="9126220" cy="295275"/>
          </a:xfrm>
          <a:custGeom>
            <a:avLst/>
            <a:gdLst/>
            <a:ahLst/>
            <a:cxnLst/>
            <a:rect l="l" t="t" r="r" b="b"/>
            <a:pathLst>
              <a:path w="9126220" h="295275">
                <a:moveTo>
                  <a:pt x="9126145" y="294679"/>
                </a:moveTo>
                <a:lnTo>
                  <a:pt x="0" y="294679"/>
                </a:lnTo>
                <a:lnTo>
                  <a:pt x="0" y="0"/>
                </a:lnTo>
                <a:lnTo>
                  <a:pt x="9126145" y="0"/>
                </a:lnTo>
                <a:lnTo>
                  <a:pt x="9126145" y="294679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20232" y="1596131"/>
            <a:ext cx="7887334" cy="148653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363220" marR="5080" indent="-351155">
              <a:lnSpc>
                <a:spcPct val="101699"/>
              </a:lnSpc>
              <a:spcBef>
                <a:spcPts val="55"/>
              </a:spcBef>
              <a:buChar char="•"/>
              <a:tabLst>
                <a:tab pos="368935" algn="l"/>
              </a:tabLst>
            </a:pP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“All</a:t>
            </a:r>
            <a:r>
              <a:rPr sz="3200" spc="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lawsuits</a:t>
            </a:r>
            <a:r>
              <a:rPr sz="3200" spc="1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shall</a:t>
            </a:r>
            <a:r>
              <a:rPr sz="3200" spc="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be conducted</a:t>
            </a:r>
            <a:r>
              <a:rPr sz="3200" spc="1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3200" spc="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English, 	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because</a:t>
            </a:r>
            <a:r>
              <a:rPr sz="3200" spc="1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French</a:t>
            </a:r>
            <a:r>
              <a:rPr sz="3200" spc="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75" dirty="0">
                <a:solidFill>
                  <a:schemeClr val="bg1"/>
                </a:solidFill>
                <a:latin typeface="Calibri"/>
                <a:cs typeface="Calibri"/>
              </a:rPr>
              <a:t>is</a:t>
            </a:r>
            <a:r>
              <a:rPr sz="3200" spc="-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much</a:t>
            </a:r>
            <a:r>
              <a:rPr sz="3200" spc="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unknown</a:t>
            </a:r>
            <a:r>
              <a:rPr sz="3200" spc="1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200" spc="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20" dirty="0">
                <a:solidFill>
                  <a:schemeClr val="bg1"/>
                </a:solidFill>
                <a:latin typeface="Calibri"/>
                <a:cs typeface="Calibri"/>
              </a:rPr>
              <a:t>said 	</a:t>
            </a:r>
            <a:r>
              <a:rPr sz="3050" spc="-10" dirty="0">
                <a:solidFill>
                  <a:schemeClr val="bg1"/>
                </a:solidFill>
                <a:latin typeface="Arial MT"/>
                <a:cs typeface="Arial MT"/>
              </a:rPr>
              <a:t>realm”</a:t>
            </a:r>
            <a:endParaRPr sz="3050">
              <a:solidFill>
                <a:schemeClr val="bg1"/>
              </a:solidFill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45998" y="456108"/>
            <a:ext cx="334645" cy="695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400" spc="-50" dirty="0"/>
              <a:t>R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1696641" y="634008"/>
            <a:ext cx="6151959" cy="524054"/>
          </a:xfrm>
          <a:prstGeom prst="rect">
            <a:avLst/>
          </a:prstGeom>
          <a:solidFill>
            <a:srgbClr val="334887"/>
          </a:solidFill>
        </p:spPr>
        <p:txBody>
          <a:bodyPr vert="horz" wrap="square" lIns="0" tIns="0" rIns="0" bIns="0" rtlCol="0">
            <a:spAutoFit/>
          </a:bodyPr>
          <a:lstStyle/>
          <a:p>
            <a:pPr marL="270510">
              <a:lnSpc>
                <a:spcPts val="3940"/>
              </a:lnSpc>
            </a:pPr>
            <a:r>
              <a:rPr lang="it-IT" sz="4400" dirty="0">
                <a:solidFill>
                  <a:schemeClr val="bg1"/>
                </a:solidFill>
                <a:latin typeface="Calibri"/>
                <a:cs typeface="Calibri"/>
              </a:rPr>
              <a:t>R</a:t>
            </a:r>
            <a:r>
              <a:rPr sz="4400" dirty="0" err="1">
                <a:solidFill>
                  <a:schemeClr val="bg1"/>
                </a:solidFill>
                <a:latin typeface="Calibri"/>
                <a:cs typeface="Calibri"/>
              </a:rPr>
              <a:t>ichard</a:t>
            </a:r>
            <a:r>
              <a:rPr sz="4400" spc="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4400" dirty="0">
                <a:solidFill>
                  <a:schemeClr val="bg1"/>
                </a:solidFill>
                <a:latin typeface="Calibri"/>
                <a:cs typeface="Calibri"/>
              </a:rPr>
              <a:t>Mulcaster</a:t>
            </a:r>
            <a:r>
              <a:rPr sz="4400" spc="2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4400" spc="-10" dirty="0">
                <a:solidFill>
                  <a:schemeClr val="bg1"/>
                </a:solidFill>
                <a:latin typeface="Calibri"/>
                <a:cs typeface="Calibri"/>
              </a:rPr>
              <a:t>(1582)</a:t>
            </a:r>
            <a:endParaRPr sz="44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929" y="1732401"/>
            <a:ext cx="9126220" cy="366394"/>
          </a:xfrm>
          <a:custGeom>
            <a:avLst/>
            <a:gdLst/>
            <a:ahLst/>
            <a:cxnLst/>
            <a:rect l="l" t="t" r="r" b="b"/>
            <a:pathLst>
              <a:path w="9126220" h="357505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5" name="object 5"/>
          <p:cNvSpPr/>
          <p:nvPr/>
        </p:nvSpPr>
        <p:spPr>
          <a:xfrm>
            <a:off x="8929" y="2223491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8929" y="2714625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5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xfrm>
            <a:off x="519063" y="1608533"/>
            <a:ext cx="7912100" cy="1497205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63855" marR="5080" indent="-350520">
              <a:lnSpc>
                <a:spcPct val="102800"/>
              </a:lnSpc>
              <a:spcBef>
                <a:spcPts val="15"/>
              </a:spcBef>
              <a:buChar char="•"/>
              <a:tabLst>
                <a:tab pos="374650" algn="l"/>
              </a:tabLst>
            </a:pPr>
            <a:r>
              <a:rPr sz="3150" spc="70" dirty="0"/>
              <a:t>“The</a:t>
            </a:r>
            <a:r>
              <a:rPr sz="3150" spc="195" dirty="0"/>
              <a:t> </a:t>
            </a:r>
            <a:r>
              <a:rPr sz="3150" dirty="0"/>
              <a:t>English</a:t>
            </a:r>
            <a:r>
              <a:rPr sz="3150" spc="260" dirty="0"/>
              <a:t> </a:t>
            </a:r>
            <a:r>
              <a:rPr sz="3150" dirty="0"/>
              <a:t>tongue</a:t>
            </a:r>
            <a:r>
              <a:rPr sz="3150" spc="185" dirty="0"/>
              <a:t> </a:t>
            </a:r>
            <a:r>
              <a:rPr sz="3150" spc="95" dirty="0"/>
              <a:t>is</a:t>
            </a:r>
            <a:r>
              <a:rPr sz="3150" spc="-5" dirty="0"/>
              <a:t> </a:t>
            </a:r>
            <a:r>
              <a:rPr sz="3150" dirty="0"/>
              <a:t>of</a:t>
            </a:r>
            <a:r>
              <a:rPr sz="3150" spc="160" dirty="0"/>
              <a:t> </a:t>
            </a:r>
            <a:r>
              <a:rPr sz="3150" dirty="0"/>
              <a:t>small</a:t>
            </a:r>
            <a:r>
              <a:rPr sz="3150" spc="135" dirty="0"/>
              <a:t> </a:t>
            </a:r>
            <a:r>
              <a:rPr sz="3150" spc="-10" dirty="0"/>
              <a:t>account, 	</a:t>
            </a:r>
            <a:r>
              <a:rPr sz="3200" dirty="0"/>
              <a:t>stretching</a:t>
            </a:r>
            <a:r>
              <a:rPr sz="3200" spc="90" dirty="0"/>
              <a:t> </a:t>
            </a:r>
            <a:r>
              <a:rPr sz="3200" dirty="0"/>
              <a:t>no</a:t>
            </a:r>
            <a:r>
              <a:rPr sz="3200" spc="50" dirty="0"/>
              <a:t> </a:t>
            </a:r>
            <a:r>
              <a:rPr sz="3200" dirty="0"/>
              <a:t>further</a:t>
            </a:r>
            <a:r>
              <a:rPr sz="3200" spc="130" dirty="0"/>
              <a:t> </a:t>
            </a:r>
            <a:r>
              <a:rPr sz="3200" dirty="0"/>
              <a:t>than</a:t>
            </a:r>
            <a:r>
              <a:rPr sz="3200" spc="110" dirty="0"/>
              <a:t> </a:t>
            </a:r>
            <a:r>
              <a:rPr sz="3200" dirty="0"/>
              <a:t>this</a:t>
            </a:r>
            <a:r>
              <a:rPr sz="3200" spc="75" dirty="0"/>
              <a:t> </a:t>
            </a:r>
            <a:r>
              <a:rPr sz="3200" dirty="0"/>
              <a:t>island</a:t>
            </a:r>
            <a:r>
              <a:rPr sz="3200" spc="40" dirty="0"/>
              <a:t> </a:t>
            </a:r>
            <a:r>
              <a:rPr sz="3200" dirty="0"/>
              <a:t>of</a:t>
            </a:r>
            <a:r>
              <a:rPr sz="3200" spc="75" dirty="0"/>
              <a:t> </a:t>
            </a:r>
            <a:r>
              <a:rPr sz="3200" spc="-10" dirty="0"/>
              <a:t>ours, 	</a:t>
            </a:r>
            <a:r>
              <a:rPr sz="3050" spc="-65" dirty="0">
                <a:latin typeface="Arial MT"/>
                <a:cs typeface="Arial MT"/>
              </a:rPr>
              <a:t>nay</a:t>
            </a:r>
            <a:r>
              <a:rPr sz="3050" spc="-70" dirty="0">
                <a:latin typeface="Arial MT"/>
                <a:cs typeface="Arial MT"/>
              </a:rPr>
              <a:t> </a:t>
            </a:r>
            <a:r>
              <a:rPr sz="3050" dirty="0">
                <a:latin typeface="Arial MT"/>
                <a:cs typeface="Arial MT"/>
              </a:rPr>
              <a:t>not</a:t>
            </a:r>
            <a:r>
              <a:rPr sz="3050" spc="-70" dirty="0">
                <a:latin typeface="Arial MT"/>
                <a:cs typeface="Arial MT"/>
              </a:rPr>
              <a:t> </a:t>
            </a:r>
            <a:r>
              <a:rPr sz="3050" dirty="0">
                <a:latin typeface="Arial MT"/>
                <a:cs typeface="Arial MT"/>
              </a:rPr>
              <a:t>there</a:t>
            </a:r>
            <a:r>
              <a:rPr sz="3050" spc="-40" dirty="0">
                <a:latin typeface="Arial MT"/>
                <a:cs typeface="Arial MT"/>
              </a:rPr>
              <a:t> </a:t>
            </a:r>
            <a:r>
              <a:rPr sz="3050" dirty="0">
                <a:latin typeface="Arial MT"/>
                <a:cs typeface="Arial MT"/>
              </a:rPr>
              <a:t>over</a:t>
            </a:r>
            <a:r>
              <a:rPr sz="3050" spc="50" dirty="0">
                <a:latin typeface="Arial MT"/>
                <a:cs typeface="Arial MT"/>
              </a:rPr>
              <a:t> </a:t>
            </a:r>
            <a:r>
              <a:rPr sz="3050" spc="-10" dirty="0">
                <a:latin typeface="Arial MT"/>
                <a:cs typeface="Arial MT"/>
              </a:rPr>
              <a:t>all.”</a:t>
            </a:r>
            <a:endParaRPr sz="305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29" y="660796"/>
            <a:ext cx="9126220" cy="375285"/>
          </a:xfrm>
          <a:custGeom>
            <a:avLst/>
            <a:gdLst/>
            <a:ahLst/>
            <a:cxnLst/>
            <a:rect l="l" t="t" r="r" b="b"/>
            <a:pathLst>
              <a:path w="9126220" h="375284">
                <a:moveTo>
                  <a:pt x="9126145" y="375047"/>
                </a:moveTo>
                <a:lnTo>
                  <a:pt x="0" y="37504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75047"/>
                </a:lnTo>
                <a:close/>
              </a:path>
            </a:pathLst>
          </a:custGeom>
          <a:solidFill>
            <a:srgbClr val="112A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90125" rIns="0" bIns="0" rtlCol="0">
            <a:spAutoFit/>
          </a:bodyPr>
          <a:lstStyle/>
          <a:p>
            <a:pPr marL="3061970">
              <a:lnSpc>
                <a:spcPct val="100000"/>
              </a:lnSpc>
              <a:spcBef>
                <a:spcPts val="95"/>
              </a:spcBef>
            </a:pPr>
            <a:r>
              <a:rPr sz="4400" spc="-310" dirty="0">
                <a:latin typeface="Arial MT"/>
                <a:cs typeface="Arial MT"/>
              </a:rPr>
              <a:t>Preview</a:t>
            </a:r>
            <a:endParaRPr sz="4400">
              <a:latin typeface="Arial MT"/>
              <a:cs typeface="Arial M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929" y="1741289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5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929" y="2321718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29" y="2911078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4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929" y="3491508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19063" y="1514274"/>
            <a:ext cx="7022465" cy="2360295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marL="374650" indent="-361315">
              <a:lnSpc>
                <a:spcPct val="100000"/>
              </a:lnSpc>
              <a:spcBef>
                <a:spcPts val="765"/>
              </a:spcBef>
              <a:buChar char="•"/>
              <a:tabLst>
                <a:tab pos="374650" algn="l"/>
                <a:tab pos="2694940" algn="l"/>
              </a:tabLst>
            </a:pP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Development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	of</a:t>
            </a:r>
            <a:r>
              <a:rPr sz="3200" spc="-1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200" spc="-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English</a:t>
            </a:r>
            <a:r>
              <a:rPr sz="3200" spc="-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legal</a:t>
            </a:r>
            <a:r>
              <a:rPr sz="3200" spc="-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25" dirty="0">
                <a:solidFill>
                  <a:schemeClr val="bg1"/>
                </a:solidFill>
                <a:latin typeface="Calibri"/>
                <a:cs typeface="Calibri"/>
              </a:rPr>
              <a:t>system</a:t>
            </a:r>
            <a:endParaRPr sz="32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374650" indent="-361950">
              <a:lnSpc>
                <a:spcPct val="100000"/>
              </a:lnSpc>
              <a:spcBef>
                <a:spcPts val="680"/>
              </a:spcBef>
              <a:buChar char="•"/>
              <a:tabLst>
                <a:tab pos="374650" algn="l"/>
                <a:tab pos="2694940" algn="l"/>
              </a:tabLst>
            </a:pP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Development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	of</a:t>
            </a:r>
            <a:r>
              <a:rPr sz="3250" spc="-1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legal</a:t>
            </a:r>
            <a:r>
              <a:rPr sz="3250" spc="-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English</a:t>
            </a:r>
            <a:endParaRPr sz="325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372110" indent="-358775">
              <a:lnSpc>
                <a:spcPct val="100000"/>
              </a:lnSpc>
              <a:spcBef>
                <a:spcPts val="790"/>
              </a:spcBef>
              <a:buChar char="•"/>
              <a:tabLst>
                <a:tab pos="372110" algn="l"/>
              </a:tabLst>
            </a:pPr>
            <a:r>
              <a:rPr sz="3200" spc="-20" dirty="0">
                <a:solidFill>
                  <a:schemeClr val="bg1"/>
                </a:solidFill>
                <a:latin typeface="Calibri"/>
                <a:cs typeface="Calibri"/>
              </a:rPr>
              <a:t>Characteristics</a:t>
            </a:r>
            <a:r>
              <a:rPr sz="3200" spc="-1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200" spc="-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legal</a:t>
            </a:r>
            <a:r>
              <a:rPr sz="3200" spc="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English</a:t>
            </a:r>
            <a:endParaRPr sz="32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374015" indent="-361315">
              <a:lnSpc>
                <a:spcPct val="100000"/>
              </a:lnSpc>
              <a:spcBef>
                <a:spcPts val="700"/>
              </a:spcBef>
              <a:buClr>
                <a:srgbClr val="F9F9F9"/>
              </a:buClr>
              <a:buChar char="•"/>
              <a:tabLst>
                <a:tab pos="374015" algn="l"/>
              </a:tabLst>
            </a:pPr>
            <a:r>
              <a:rPr sz="3300" spc="-45" dirty="0">
                <a:solidFill>
                  <a:schemeClr val="bg1"/>
                </a:solidFill>
                <a:latin typeface="Calibri"/>
                <a:cs typeface="Calibri"/>
              </a:rPr>
              <a:t>Legal</a:t>
            </a:r>
            <a:r>
              <a:rPr sz="3300" spc="-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45" dirty="0">
                <a:solidFill>
                  <a:schemeClr val="bg1"/>
                </a:solidFill>
                <a:latin typeface="Calibri"/>
                <a:cs typeface="Calibri"/>
              </a:rPr>
              <a:t>English</a:t>
            </a:r>
            <a:r>
              <a:rPr sz="3300" spc="-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as</a:t>
            </a:r>
            <a:r>
              <a:rPr sz="3300" spc="-1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a</a:t>
            </a:r>
            <a:r>
              <a:rPr sz="3300" spc="-1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30" dirty="0">
                <a:solidFill>
                  <a:schemeClr val="bg1"/>
                </a:solidFill>
                <a:latin typeface="Calibri"/>
                <a:cs typeface="Calibri"/>
              </a:rPr>
              <a:t>global</a:t>
            </a:r>
            <a:r>
              <a:rPr sz="3300" spc="-1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10" dirty="0">
                <a:solidFill>
                  <a:schemeClr val="bg1"/>
                </a:solidFill>
                <a:latin typeface="Calibri"/>
                <a:cs typeface="Calibri"/>
              </a:rPr>
              <a:t>language</a:t>
            </a:r>
            <a:endParaRPr sz="33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29" y="357187"/>
            <a:ext cx="9126220" cy="447040"/>
          </a:xfrm>
          <a:custGeom>
            <a:avLst/>
            <a:gdLst/>
            <a:ahLst/>
            <a:cxnLst/>
            <a:rect l="l" t="t" r="r" b="b"/>
            <a:pathLst>
              <a:path w="9126220" h="447040">
                <a:moveTo>
                  <a:pt x="9126145" y="446484"/>
                </a:moveTo>
                <a:lnTo>
                  <a:pt x="0" y="446484"/>
                </a:lnTo>
                <a:lnTo>
                  <a:pt x="0" y="0"/>
                </a:lnTo>
                <a:lnTo>
                  <a:pt x="9126145" y="0"/>
                </a:lnTo>
                <a:lnTo>
                  <a:pt x="9126145" y="446484"/>
                </a:lnTo>
                <a:close/>
              </a:path>
            </a:pathLst>
          </a:custGeom>
          <a:solidFill>
            <a:srgbClr val="112A67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16218" y="184249"/>
            <a:ext cx="608266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908300" algn="l"/>
              </a:tabLst>
            </a:pPr>
            <a:r>
              <a:rPr sz="4000" spc="-10" dirty="0"/>
              <a:t>Development</a:t>
            </a:r>
            <a:r>
              <a:rPr sz="4000" dirty="0"/>
              <a:t>	of</a:t>
            </a:r>
            <a:r>
              <a:rPr sz="4000" spc="-100" dirty="0"/>
              <a:t> </a:t>
            </a:r>
            <a:r>
              <a:rPr sz="4000" dirty="0"/>
              <a:t>legal</a:t>
            </a:r>
            <a:r>
              <a:rPr sz="4000" spc="-95" dirty="0"/>
              <a:t> </a:t>
            </a:r>
            <a:r>
              <a:rPr sz="4000" spc="-20" dirty="0"/>
              <a:t>English:</a:t>
            </a:r>
            <a:endParaRPr sz="4000"/>
          </a:p>
        </p:txBody>
      </p:sp>
      <p:sp>
        <p:nvSpPr>
          <p:cNvPr id="4" name="object 4"/>
          <p:cNvSpPr/>
          <p:nvPr/>
        </p:nvSpPr>
        <p:spPr>
          <a:xfrm>
            <a:off x="8929" y="964406"/>
            <a:ext cx="9126220" cy="447040"/>
          </a:xfrm>
          <a:custGeom>
            <a:avLst/>
            <a:gdLst/>
            <a:ahLst/>
            <a:cxnLst/>
            <a:rect l="l" t="t" r="r" b="b"/>
            <a:pathLst>
              <a:path w="9126220" h="447040">
                <a:moveTo>
                  <a:pt x="9126145" y="446484"/>
                </a:moveTo>
                <a:lnTo>
                  <a:pt x="0" y="446484"/>
                </a:lnTo>
                <a:lnTo>
                  <a:pt x="0" y="0"/>
                </a:lnTo>
                <a:lnTo>
                  <a:pt x="9126145" y="0"/>
                </a:lnTo>
                <a:lnTo>
                  <a:pt x="9126145" y="446484"/>
                </a:lnTo>
                <a:close/>
              </a:path>
            </a:pathLst>
          </a:custGeom>
          <a:solidFill>
            <a:srgbClr val="162D69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5" name="object 5"/>
          <p:cNvSpPr/>
          <p:nvPr/>
        </p:nvSpPr>
        <p:spPr>
          <a:xfrm>
            <a:off x="8929" y="1741289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5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8929" y="2223491"/>
            <a:ext cx="9126220" cy="295275"/>
          </a:xfrm>
          <a:custGeom>
            <a:avLst/>
            <a:gdLst/>
            <a:ahLst/>
            <a:cxnLst/>
            <a:rect l="l" t="t" r="r" b="b"/>
            <a:pathLst>
              <a:path w="9126220" h="295275">
                <a:moveTo>
                  <a:pt x="9126145" y="294679"/>
                </a:moveTo>
                <a:lnTo>
                  <a:pt x="0" y="294679"/>
                </a:lnTo>
                <a:lnTo>
                  <a:pt x="0" y="0"/>
                </a:lnTo>
                <a:lnTo>
                  <a:pt x="9126145" y="0"/>
                </a:lnTo>
                <a:lnTo>
                  <a:pt x="9126145" y="294679"/>
                </a:lnTo>
                <a:close/>
              </a:path>
            </a:pathLst>
          </a:custGeom>
          <a:solidFill>
            <a:srgbClr val="1F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7" name="object 7"/>
          <p:cNvSpPr/>
          <p:nvPr/>
        </p:nvSpPr>
        <p:spPr>
          <a:xfrm>
            <a:off x="8929" y="2723554"/>
            <a:ext cx="9126220" cy="348615"/>
          </a:xfrm>
          <a:custGeom>
            <a:avLst/>
            <a:gdLst/>
            <a:ahLst/>
            <a:cxnLst/>
            <a:rect l="l" t="t" r="r" b="b"/>
            <a:pathLst>
              <a:path w="9126220" h="348614">
                <a:moveTo>
                  <a:pt x="9126145" y="348257"/>
                </a:moveTo>
                <a:lnTo>
                  <a:pt x="0" y="34825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4825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8929" y="3303983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4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9" name="object 9"/>
          <p:cNvSpPr/>
          <p:nvPr/>
        </p:nvSpPr>
        <p:spPr>
          <a:xfrm>
            <a:off x="8929" y="3786187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8929" y="4366616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8929" y="4857750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82F6B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19063" y="549857"/>
            <a:ext cx="7919084" cy="4690745"/>
          </a:xfrm>
          <a:prstGeom prst="rect">
            <a:avLst/>
          </a:prstGeom>
        </p:spPr>
        <p:txBody>
          <a:bodyPr vert="horz" wrap="square" lIns="0" tIns="254635" rIns="0" bIns="0" rtlCol="0">
            <a:spAutoFit/>
          </a:bodyPr>
          <a:lstStyle/>
          <a:p>
            <a:pPr marL="1651000">
              <a:lnSpc>
                <a:spcPct val="100000"/>
              </a:lnSpc>
              <a:spcBef>
                <a:spcPts val="2005"/>
              </a:spcBef>
              <a:tabLst>
                <a:tab pos="5126355" algn="l"/>
              </a:tabLst>
            </a:pPr>
            <a:r>
              <a:rPr sz="40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4000" spc="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4000" spc="-65" dirty="0">
                <a:solidFill>
                  <a:schemeClr val="bg1"/>
                </a:solidFill>
                <a:latin typeface="Calibri"/>
                <a:cs typeface="Calibri"/>
              </a:rPr>
              <a:t>Anglo-</a:t>
            </a:r>
            <a:r>
              <a:rPr sz="4000" spc="-10" dirty="0">
                <a:solidFill>
                  <a:schemeClr val="bg1"/>
                </a:solidFill>
                <a:latin typeface="Calibri"/>
                <a:cs typeface="Calibri"/>
              </a:rPr>
              <a:t>Saxon</a:t>
            </a:r>
            <a:r>
              <a:rPr sz="4000" dirty="0">
                <a:solidFill>
                  <a:schemeClr val="bg1"/>
                </a:solidFill>
                <a:latin typeface="Calibri"/>
                <a:cs typeface="Calibri"/>
              </a:rPr>
              <a:t>	</a:t>
            </a:r>
            <a:r>
              <a:rPr sz="4000" spc="-10" dirty="0">
                <a:solidFill>
                  <a:schemeClr val="bg1"/>
                </a:solidFill>
                <a:latin typeface="Calibri"/>
                <a:cs typeface="Calibri"/>
              </a:rPr>
              <a:t>Period</a:t>
            </a:r>
            <a:endParaRPr sz="4000">
              <a:solidFill>
                <a:schemeClr val="bg1"/>
              </a:solidFill>
              <a:latin typeface="Calibri"/>
              <a:cs typeface="Calibri"/>
            </a:endParaRPr>
          </a:p>
          <a:p>
            <a:pPr marL="368935" marR="530225" indent="-355600">
              <a:lnSpc>
                <a:spcPct val="98900"/>
              </a:lnSpc>
              <a:spcBef>
                <a:spcPts val="1595"/>
              </a:spcBef>
              <a:buChar char="•"/>
              <a:tabLst>
                <a:tab pos="368935" algn="l"/>
                <a:tab pos="374650" algn="l"/>
                <a:tab pos="2353945" algn="l"/>
              </a:tabLst>
            </a:pP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	</a:t>
            </a: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Documents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	with</a:t>
            </a:r>
            <a:r>
              <a:rPr sz="3200" spc="-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seals</a:t>
            </a:r>
            <a:r>
              <a:rPr sz="3200" spc="-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3200" spc="-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certify</a:t>
            </a:r>
            <a:r>
              <a:rPr sz="3200" spc="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200" spc="-11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sale</a:t>
            </a:r>
            <a:r>
              <a:rPr sz="3200" spc="-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25" dirty="0">
                <a:solidFill>
                  <a:schemeClr val="bg1"/>
                </a:solidFill>
                <a:latin typeface="Calibri"/>
                <a:cs typeface="Calibri"/>
              </a:rPr>
              <a:t>of </a:t>
            </a:r>
            <a:r>
              <a:rPr sz="3300" spc="-30" dirty="0">
                <a:solidFill>
                  <a:schemeClr val="bg1"/>
                </a:solidFill>
                <a:latin typeface="Calibri"/>
                <a:cs typeface="Calibri"/>
              </a:rPr>
              <a:t>real</a:t>
            </a:r>
            <a:r>
              <a:rPr sz="3300" spc="-1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55" dirty="0">
                <a:solidFill>
                  <a:schemeClr val="bg1"/>
                </a:solidFill>
                <a:latin typeface="Calibri"/>
                <a:cs typeface="Calibri"/>
              </a:rPr>
              <a:t>estate</a:t>
            </a:r>
            <a:r>
              <a:rPr sz="3300" spc="-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or</a:t>
            </a:r>
            <a:r>
              <a:rPr sz="3300" spc="-1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50" dirty="0">
                <a:solidFill>
                  <a:schemeClr val="bg1"/>
                </a:solidFill>
                <a:latin typeface="Calibri"/>
                <a:cs typeface="Calibri"/>
              </a:rPr>
              <a:t>some</a:t>
            </a:r>
            <a:r>
              <a:rPr sz="3300" spc="-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30" dirty="0">
                <a:solidFill>
                  <a:schemeClr val="bg1"/>
                </a:solidFill>
                <a:latin typeface="Calibri"/>
                <a:cs typeface="Calibri"/>
              </a:rPr>
              <a:t>other</a:t>
            </a:r>
            <a:r>
              <a:rPr sz="3300" spc="-1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act</a:t>
            </a:r>
            <a:r>
              <a:rPr sz="3300" spc="-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300" spc="-1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10" dirty="0">
                <a:solidFill>
                  <a:schemeClr val="bg1"/>
                </a:solidFill>
                <a:latin typeface="Calibri"/>
                <a:cs typeface="Calibri"/>
              </a:rPr>
              <a:t>transfer: </a:t>
            </a:r>
            <a:r>
              <a:rPr sz="3150" i="1" spc="-25" dirty="0">
                <a:solidFill>
                  <a:schemeClr val="bg1"/>
                </a:solidFill>
                <a:latin typeface="Arial"/>
                <a:cs typeface="Arial"/>
              </a:rPr>
              <a:t>gewrit</a:t>
            </a:r>
            <a:r>
              <a:rPr sz="3150" i="1" spc="-15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3150" spc="-45" dirty="0">
                <a:solidFill>
                  <a:schemeClr val="bg1"/>
                </a:solidFill>
                <a:latin typeface="Arial MT"/>
                <a:cs typeface="Arial MT"/>
              </a:rPr>
              <a:t>or</a:t>
            </a:r>
            <a:r>
              <a:rPr sz="3150" spc="-17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150" i="1" spc="-20" dirty="0">
                <a:solidFill>
                  <a:schemeClr val="bg1"/>
                </a:solidFill>
                <a:latin typeface="Arial"/>
                <a:cs typeface="Arial"/>
              </a:rPr>
              <a:t>writ</a:t>
            </a:r>
            <a:endParaRPr sz="3150">
              <a:solidFill>
                <a:schemeClr val="bg1"/>
              </a:solidFill>
              <a:latin typeface="Arial"/>
              <a:cs typeface="Arial"/>
            </a:endParaRPr>
          </a:p>
          <a:p>
            <a:pPr marL="374015" indent="-361315">
              <a:lnSpc>
                <a:spcPct val="100000"/>
              </a:lnSpc>
              <a:spcBef>
                <a:spcPts val="710"/>
              </a:spcBef>
              <a:buChar char="•"/>
              <a:tabLst>
                <a:tab pos="374015" algn="l"/>
              </a:tabLst>
            </a:pPr>
            <a:r>
              <a:rPr sz="3300" spc="-45" dirty="0">
                <a:solidFill>
                  <a:schemeClr val="bg1"/>
                </a:solidFill>
                <a:latin typeface="Calibri"/>
                <a:cs typeface="Calibri"/>
              </a:rPr>
              <a:t>During</a:t>
            </a:r>
            <a:r>
              <a:rPr sz="3300" spc="-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300" spc="-1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60" dirty="0">
                <a:solidFill>
                  <a:schemeClr val="bg1"/>
                </a:solidFill>
                <a:latin typeface="Calibri"/>
                <a:cs typeface="Calibri"/>
              </a:rPr>
              <a:t>Norman</a:t>
            </a:r>
            <a:r>
              <a:rPr sz="3300" spc="-30" dirty="0">
                <a:solidFill>
                  <a:schemeClr val="bg1"/>
                </a:solidFill>
                <a:latin typeface="Calibri"/>
                <a:cs typeface="Calibri"/>
              </a:rPr>
              <a:t> era</a:t>
            </a:r>
            <a:r>
              <a:rPr sz="3300" spc="-1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35" dirty="0">
                <a:solidFill>
                  <a:schemeClr val="bg1"/>
                </a:solidFill>
                <a:latin typeface="Calibri"/>
                <a:cs typeface="Calibri"/>
              </a:rPr>
              <a:t>writs</a:t>
            </a:r>
            <a:r>
              <a:rPr sz="3300" spc="-1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had</a:t>
            </a:r>
            <a:r>
              <a:rPr sz="3300" spc="-1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5" dirty="0">
                <a:solidFill>
                  <a:schemeClr val="bg1"/>
                </a:solidFill>
                <a:latin typeface="Calibri"/>
                <a:cs typeface="Calibri"/>
              </a:rPr>
              <a:t>an</a:t>
            </a:r>
            <a:endParaRPr sz="3300">
              <a:solidFill>
                <a:schemeClr val="bg1"/>
              </a:solidFill>
              <a:latin typeface="Calibri"/>
              <a:cs typeface="Calibri"/>
            </a:endParaRPr>
          </a:p>
          <a:p>
            <a:pPr marL="374015">
              <a:lnSpc>
                <a:spcPct val="100000"/>
              </a:lnSpc>
              <a:spcBef>
                <a:spcPts val="60"/>
              </a:spcBef>
              <a:tabLst>
                <a:tab pos="2129155" algn="l"/>
              </a:tabLst>
            </a:pPr>
            <a:r>
              <a:rPr sz="3150" spc="-10" dirty="0">
                <a:solidFill>
                  <a:schemeClr val="bg1"/>
                </a:solidFill>
                <a:latin typeface="Calibri"/>
                <a:cs typeface="Calibri"/>
              </a:rPr>
              <a:t>important</a:t>
            </a: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	role</a:t>
            </a:r>
            <a:r>
              <a:rPr sz="3150" spc="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3150" spc="-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150" spc="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creation</a:t>
            </a:r>
            <a:r>
              <a:rPr sz="3150" spc="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150" spc="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common</a:t>
            </a:r>
            <a:r>
              <a:rPr sz="3150" spc="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spc="-25" dirty="0">
                <a:solidFill>
                  <a:schemeClr val="bg1"/>
                </a:solidFill>
                <a:latin typeface="Calibri"/>
                <a:cs typeface="Calibri"/>
              </a:rPr>
              <a:t>law</a:t>
            </a:r>
            <a:endParaRPr sz="3150">
              <a:solidFill>
                <a:schemeClr val="bg1"/>
              </a:solidFill>
              <a:latin typeface="Calibri"/>
              <a:cs typeface="Calibri"/>
            </a:endParaRPr>
          </a:p>
          <a:p>
            <a:pPr marL="375285" indent="-362585">
              <a:lnSpc>
                <a:spcPts val="3860"/>
              </a:lnSpc>
              <a:spcBef>
                <a:spcPts val="690"/>
              </a:spcBef>
              <a:buClr>
                <a:srgbClr val="FDFFEB"/>
              </a:buClr>
              <a:buChar char="•"/>
              <a:tabLst>
                <a:tab pos="375285" algn="l"/>
              </a:tabLst>
            </a:pPr>
            <a:r>
              <a:rPr sz="3250" spc="-25" dirty="0">
                <a:solidFill>
                  <a:schemeClr val="bg1"/>
                </a:solidFill>
                <a:latin typeface="Calibri"/>
                <a:cs typeface="Calibri"/>
              </a:rPr>
              <a:t>Viking</a:t>
            </a:r>
            <a:r>
              <a:rPr sz="3250" spc="-1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50" dirty="0">
                <a:solidFill>
                  <a:schemeClr val="bg1"/>
                </a:solidFill>
                <a:latin typeface="Calibri"/>
                <a:cs typeface="Calibri"/>
              </a:rPr>
              <a:t>occupation</a:t>
            </a:r>
            <a:r>
              <a:rPr sz="3250" spc="-1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90" dirty="0">
                <a:solidFill>
                  <a:schemeClr val="bg1"/>
                </a:solidFill>
                <a:latin typeface="Calibri"/>
                <a:cs typeface="Calibri"/>
              </a:rPr>
              <a:t>—</a:t>
            </a:r>
            <a:r>
              <a:rPr sz="3250" spc="-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35" dirty="0">
                <a:solidFill>
                  <a:schemeClr val="bg1"/>
                </a:solidFill>
                <a:latin typeface="Calibri"/>
                <a:cs typeface="Calibri"/>
              </a:rPr>
              <a:t>borrowing</a:t>
            </a:r>
            <a:r>
              <a:rPr sz="3250" spc="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5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endParaRPr sz="3250">
              <a:solidFill>
                <a:schemeClr val="bg1"/>
              </a:solidFill>
              <a:latin typeface="Calibri"/>
              <a:cs typeface="Calibri"/>
            </a:endParaRPr>
          </a:p>
          <a:p>
            <a:pPr marL="376555">
              <a:lnSpc>
                <a:spcPts val="3920"/>
              </a:lnSpc>
              <a:tabLst>
                <a:tab pos="2630805" algn="l"/>
              </a:tabLst>
            </a:pPr>
            <a:r>
              <a:rPr sz="3300" spc="-10" dirty="0">
                <a:solidFill>
                  <a:schemeClr val="bg1"/>
                </a:solidFill>
                <a:latin typeface="Calibri"/>
                <a:cs typeface="Calibri"/>
              </a:rPr>
              <a:t>Scandinavian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	</a:t>
            </a:r>
            <a:r>
              <a:rPr sz="3300" spc="-60" dirty="0">
                <a:solidFill>
                  <a:schemeClr val="bg1"/>
                </a:solidFill>
                <a:latin typeface="Calibri"/>
                <a:cs typeface="Calibri"/>
              </a:rPr>
              <a:t>words:</a:t>
            </a:r>
            <a:r>
              <a:rPr sz="3300" spc="-1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i="1" spc="-90" dirty="0">
                <a:solidFill>
                  <a:schemeClr val="bg1"/>
                </a:solidFill>
                <a:latin typeface="Calibri"/>
                <a:cs typeface="Calibri"/>
              </a:rPr>
              <a:t>law,</a:t>
            </a:r>
            <a:r>
              <a:rPr sz="3300" i="1" spc="-1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i="1" spc="-10" dirty="0">
                <a:solidFill>
                  <a:schemeClr val="bg1"/>
                </a:solidFill>
                <a:latin typeface="Calibri"/>
                <a:cs typeface="Calibri"/>
              </a:rPr>
              <a:t>gift,</a:t>
            </a:r>
            <a:r>
              <a:rPr sz="3300" i="1" spc="-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i="1" spc="-30" dirty="0">
                <a:solidFill>
                  <a:schemeClr val="bg1"/>
                </a:solidFill>
                <a:latin typeface="Calibri"/>
                <a:cs typeface="Calibri"/>
              </a:rPr>
              <a:t>loan,</a:t>
            </a:r>
            <a:r>
              <a:rPr sz="3300" i="1" spc="-1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i="1" spc="-20" dirty="0">
                <a:solidFill>
                  <a:schemeClr val="bg1"/>
                </a:solidFill>
                <a:latin typeface="Calibri"/>
                <a:cs typeface="Calibri"/>
              </a:rPr>
              <a:t>sale,</a:t>
            </a:r>
            <a:r>
              <a:rPr sz="3300" i="1" spc="-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i="1" spc="-10" dirty="0">
                <a:solidFill>
                  <a:schemeClr val="bg1"/>
                </a:solidFill>
                <a:latin typeface="Calibri"/>
                <a:cs typeface="Calibri"/>
              </a:rPr>
              <a:t>trust</a:t>
            </a:r>
            <a:endParaRPr sz="330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29" y="642937"/>
            <a:ext cx="9126220" cy="491490"/>
          </a:xfrm>
          <a:custGeom>
            <a:avLst/>
            <a:gdLst/>
            <a:ahLst/>
            <a:cxnLst/>
            <a:rect l="l" t="t" r="r" b="b"/>
            <a:pathLst>
              <a:path w="9126220" h="491490">
                <a:moveTo>
                  <a:pt x="9126145" y="491133"/>
                </a:moveTo>
                <a:lnTo>
                  <a:pt x="0" y="491133"/>
                </a:lnTo>
                <a:lnTo>
                  <a:pt x="0" y="0"/>
                </a:lnTo>
                <a:lnTo>
                  <a:pt x="9126145" y="0"/>
                </a:lnTo>
                <a:lnTo>
                  <a:pt x="9126145" y="491133"/>
                </a:lnTo>
                <a:close/>
              </a:path>
            </a:pathLst>
          </a:custGeom>
          <a:solidFill>
            <a:srgbClr val="132B67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67329" y="449907"/>
            <a:ext cx="5384800" cy="7029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3924935" algn="l"/>
              </a:tabLst>
            </a:pPr>
            <a:r>
              <a:rPr sz="4450" dirty="0"/>
              <a:t>The</a:t>
            </a:r>
            <a:r>
              <a:rPr sz="4450" spc="-60" dirty="0"/>
              <a:t> </a:t>
            </a:r>
            <a:r>
              <a:rPr sz="4450" spc="-110" dirty="0"/>
              <a:t>Anglo-</a:t>
            </a:r>
            <a:r>
              <a:rPr sz="4450" spc="-10" dirty="0"/>
              <a:t>Saxon</a:t>
            </a:r>
            <a:r>
              <a:rPr sz="4450" dirty="0"/>
              <a:t>	</a:t>
            </a:r>
            <a:r>
              <a:rPr sz="4450" spc="-55" dirty="0"/>
              <a:t>Period</a:t>
            </a:r>
            <a:endParaRPr sz="4450"/>
          </a:p>
        </p:txBody>
      </p:sp>
      <p:sp>
        <p:nvSpPr>
          <p:cNvPr id="4" name="object 4"/>
          <p:cNvSpPr/>
          <p:nvPr/>
        </p:nvSpPr>
        <p:spPr>
          <a:xfrm>
            <a:off x="8929" y="1741289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5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5" name="object 5"/>
          <p:cNvSpPr/>
          <p:nvPr/>
        </p:nvSpPr>
        <p:spPr>
          <a:xfrm>
            <a:off x="8929" y="2321718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8929" y="2812851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7" name="object 7"/>
          <p:cNvSpPr/>
          <p:nvPr/>
        </p:nvSpPr>
        <p:spPr>
          <a:xfrm>
            <a:off x="8929" y="3295054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8929" y="3884414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9" name="object 9"/>
          <p:cNvSpPr/>
          <p:nvPr/>
        </p:nvSpPr>
        <p:spPr>
          <a:xfrm>
            <a:off x="8929" y="4473773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4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0" y="4920386"/>
            <a:ext cx="9135110" cy="348615"/>
            <a:chOff x="8929" y="4973835"/>
            <a:chExt cx="9135110" cy="348615"/>
          </a:xfrm>
        </p:grpSpPr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929" y="4973835"/>
              <a:ext cx="9135070" cy="53578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8929" y="4973835"/>
              <a:ext cx="9126220" cy="45085"/>
            </a:xfrm>
            <a:custGeom>
              <a:avLst/>
              <a:gdLst/>
              <a:ahLst/>
              <a:cxnLst/>
              <a:rect l="l" t="t" r="r" b="b"/>
              <a:pathLst>
                <a:path w="9126220" h="45085">
                  <a:moveTo>
                    <a:pt x="9126145" y="44648"/>
                  </a:moveTo>
                  <a:lnTo>
                    <a:pt x="0" y="44648"/>
                  </a:lnTo>
                  <a:lnTo>
                    <a:pt x="0" y="0"/>
                  </a:lnTo>
                  <a:lnTo>
                    <a:pt x="9126145" y="0"/>
                  </a:lnTo>
                  <a:lnTo>
                    <a:pt x="9126145" y="44648"/>
                  </a:lnTo>
                  <a:close/>
                </a:path>
              </a:pathLst>
            </a:custGeom>
            <a:solidFill>
              <a:srgbClr val="1A316D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chemeClr val="bg1"/>
                </a:solidFill>
              </a:endParaRPr>
            </a:p>
          </p:txBody>
        </p:sp>
        <p:sp>
          <p:nvSpPr>
            <p:cNvPr id="13" name="object 13"/>
            <p:cNvSpPr/>
            <p:nvPr/>
          </p:nvSpPr>
          <p:spPr>
            <a:xfrm>
              <a:off x="8929" y="5045273"/>
              <a:ext cx="9126220" cy="276860"/>
            </a:xfrm>
            <a:custGeom>
              <a:avLst/>
              <a:gdLst/>
              <a:ahLst/>
              <a:cxnLst/>
              <a:rect l="l" t="t" r="r" b="b"/>
              <a:pathLst>
                <a:path w="9126220" h="276860">
                  <a:moveTo>
                    <a:pt x="9126145" y="276820"/>
                  </a:moveTo>
                  <a:lnTo>
                    <a:pt x="0" y="276820"/>
                  </a:lnTo>
                  <a:lnTo>
                    <a:pt x="0" y="0"/>
                  </a:lnTo>
                  <a:lnTo>
                    <a:pt x="9126145" y="0"/>
                  </a:lnTo>
                  <a:lnTo>
                    <a:pt x="9126145" y="276820"/>
                  </a:lnTo>
                  <a:close/>
                </a:path>
              </a:pathLst>
            </a:custGeom>
            <a:solidFill>
              <a:srgbClr val="182F6B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chemeClr val="bg1"/>
                </a:solidFill>
              </a:endParaRPr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519063" y="1490096"/>
            <a:ext cx="8061325" cy="3841750"/>
          </a:xfrm>
          <a:prstGeom prst="rect">
            <a:avLst/>
          </a:prstGeom>
        </p:spPr>
        <p:txBody>
          <a:bodyPr vert="horz" wrap="square" lIns="0" tIns="121285" rIns="0" bIns="0" rtlCol="0">
            <a:spAutoFit/>
          </a:bodyPr>
          <a:lstStyle/>
          <a:p>
            <a:pPr marL="375920" indent="-362585">
              <a:lnSpc>
                <a:spcPct val="100000"/>
              </a:lnSpc>
              <a:spcBef>
                <a:spcPts val="955"/>
              </a:spcBef>
              <a:buChar char="•"/>
              <a:tabLst>
                <a:tab pos="375920" algn="l"/>
              </a:tabLst>
            </a:pPr>
            <a:r>
              <a:rPr sz="3200" spc="-30" dirty="0">
                <a:solidFill>
                  <a:schemeClr val="bg1"/>
                </a:solidFill>
                <a:latin typeface="Calibri"/>
                <a:cs typeface="Calibri"/>
              </a:rPr>
              <a:t>Verbal</a:t>
            </a:r>
            <a:r>
              <a:rPr sz="3200" spc="-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magic</a:t>
            </a:r>
            <a:endParaRPr sz="32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369570" marR="5080" indent="-355600">
              <a:lnSpc>
                <a:spcPct val="99100"/>
              </a:lnSpc>
              <a:spcBef>
                <a:spcPts val="885"/>
              </a:spcBef>
              <a:buChar char="•"/>
              <a:tabLst>
                <a:tab pos="369570" algn="l"/>
                <a:tab pos="375285" algn="l"/>
              </a:tabLst>
            </a:pP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	Acts</a:t>
            </a:r>
            <a:r>
              <a:rPr sz="3150" spc="-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150" spc="-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spc="-20" dirty="0">
                <a:solidFill>
                  <a:schemeClr val="bg1"/>
                </a:solidFill>
                <a:latin typeface="Calibri"/>
                <a:cs typeface="Calibri"/>
              </a:rPr>
              <a:t>transfer</a:t>
            </a:r>
            <a:r>
              <a:rPr sz="3150" spc="1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required</a:t>
            </a:r>
            <a:r>
              <a:rPr sz="3150" spc="-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complicated</a:t>
            </a:r>
            <a:r>
              <a:rPr sz="3150" spc="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spc="-25" dirty="0">
                <a:solidFill>
                  <a:schemeClr val="bg1"/>
                </a:solidFill>
                <a:latin typeface="Calibri"/>
                <a:cs typeface="Calibri"/>
              </a:rPr>
              <a:t>and </a:t>
            </a:r>
            <a:r>
              <a:rPr sz="3250" spc="-25" dirty="0">
                <a:solidFill>
                  <a:schemeClr val="bg1"/>
                </a:solidFill>
                <a:latin typeface="Calibri"/>
                <a:cs typeface="Calibri"/>
              </a:rPr>
              <a:t>precise</a:t>
            </a:r>
            <a:r>
              <a:rPr sz="3250" spc="-1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30" dirty="0">
                <a:solidFill>
                  <a:schemeClr val="bg1"/>
                </a:solidFill>
                <a:latin typeface="Calibri"/>
                <a:cs typeface="Calibri"/>
              </a:rPr>
              <a:t>language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rituals;</a:t>
            </a:r>
            <a:r>
              <a:rPr sz="3250" spc="-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a</a:t>
            </a:r>
            <a:r>
              <a:rPr sz="3250" spc="-1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single</a:t>
            </a:r>
            <a:r>
              <a:rPr sz="3250" spc="-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50" dirty="0">
                <a:solidFill>
                  <a:schemeClr val="bg1"/>
                </a:solidFill>
                <a:latin typeface="Calibri"/>
                <a:cs typeface="Calibri"/>
              </a:rPr>
              <a:t>mistake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 could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nullify</a:t>
            </a:r>
            <a:r>
              <a:rPr sz="3200" spc="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200" spc="-1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25" dirty="0">
                <a:solidFill>
                  <a:schemeClr val="bg1"/>
                </a:solidFill>
                <a:latin typeface="Calibri"/>
                <a:cs typeface="Calibri"/>
              </a:rPr>
              <a:t>act</a:t>
            </a:r>
            <a:endParaRPr sz="32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377825" indent="-347345">
              <a:lnSpc>
                <a:spcPct val="100000"/>
              </a:lnSpc>
              <a:spcBef>
                <a:spcPts val="780"/>
              </a:spcBef>
              <a:buChar char="•"/>
              <a:tabLst>
                <a:tab pos="377825" algn="l"/>
              </a:tabLst>
            </a:pPr>
            <a:r>
              <a:rPr sz="3150" spc="-340" dirty="0">
                <a:solidFill>
                  <a:schemeClr val="bg1"/>
                </a:solidFill>
                <a:latin typeface="Arial MT"/>
                <a:cs typeface="Arial MT"/>
              </a:rPr>
              <a:t>Use</a:t>
            </a:r>
            <a:r>
              <a:rPr sz="3150" spc="12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150" dirty="0">
                <a:solidFill>
                  <a:schemeClr val="bg1"/>
                </a:solidFill>
                <a:latin typeface="Arial MT"/>
                <a:cs typeface="Arial MT"/>
              </a:rPr>
              <a:t>of</a:t>
            </a:r>
            <a:r>
              <a:rPr sz="3150" spc="-22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150" spc="-50" dirty="0">
                <a:solidFill>
                  <a:schemeClr val="bg1"/>
                </a:solidFill>
                <a:latin typeface="Arial MT"/>
                <a:cs typeface="Arial MT"/>
              </a:rPr>
              <a:t>rhythmic</a:t>
            </a:r>
            <a:r>
              <a:rPr sz="3150" spc="-95" dirty="0">
                <a:solidFill>
                  <a:schemeClr val="bg1"/>
                </a:solidFill>
                <a:latin typeface="Arial MT"/>
                <a:cs typeface="Arial MT"/>
              </a:rPr>
              <a:t> expressions</a:t>
            </a:r>
            <a:endParaRPr sz="3150" dirty="0">
              <a:solidFill>
                <a:schemeClr val="bg1"/>
              </a:solidFill>
              <a:latin typeface="Arial MT"/>
              <a:cs typeface="Arial MT"/>
            </a:endParaRPr>
          </a:p>
          <a:p>
            <a:pPr marL="375285" indent="-362585">
              <a:lnSpc>
                <a:spcPct val="100000"/>
              </a:lnSpc>
              <a:spcBef>
                <a:spcPts val="710"/>
              </a:spcBef>
              <a:buChar char="•"/>
              <a:tabLst>
                <a:tab pos="375285" algn="l"/>
              </a:tabLst>
            </a:pPr>
            <a:r>
              <a:rPr sz="3300" spc="-75" dirty="0">
                <a:solidFill>
                  <a:schemeClr val="bg1"/>
                </a:solidFill>
                <a:latin typeface="Calibri"/>
                <a:cs typeface="Calibri"/>
              </a:rPr>
              <a:t>Alliteration</a:t>
            </a:r>
            <a:r>
              <a:rPr sz="3300" spc="-11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55" dirty="0">
                <a:solidFill>
                  <a:schemeClr val="bg1"/>
                </a:solidFill>
                <a:latin typeface="Calibri"/>
                <a:cs typeface="Calibri"/>
              </a:rPr>
              <a:t> common</a:t>
            </a:r>
            <a:r>
              <a:rPr sz="3300" spc="-1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3300" spc="-1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60" dirty="0">
                <a:solidFill>
                  <a:schemeClr val="bg1"/>
                </a:solidFill>
                <a:latin typeface="Calibri"/>
                <a:cs typeface="Calibri"/>
              </a:rPr>
              <a:t>maxims</a:t>
            </a:r>
            <a:r>
              <a:rPr sz="3300" spc="-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3300" spc="-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10" dirty="0" err="1">
                <a:solidFill>
                  <a:schemeClr val="bg1"/>
                </a:solidFill>
                <a:latin typeface="Calibri"/>
                <a:cs typeface="Calibri"/>
              </a:rPr>
              <a:t>binar</a:t>
            </a:r>
            <a:r>
              <a:rPr lang="it-IT" sz="3300" spc="-10" dirty="0">
                <a:solidFill>
                  <a:schemeClr val="bg1"/>
                </a:solidFill>
                <a:latin typeface="Calibri"/>
                <a:cs typeface="Calibri"/>
              </a:rPr>
              <a:t>y</a:t>
            </a:r>
            <a:endParaRPr lang="it-IT" sz="33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374015">
              <a:lnSpc>
                <a:spcPct val="100000"/>
              </a:lnSpc>
              <a:spcBef>
                <a:spcPts val="210"/>
              </a:spcBef>
            </a:pPr>
            <a:r>
              <a:rPr lang="it-IT" sz="3000" spc="-10" dirty="0" err="1">
                <a:solidFill>
                  <a:schemeClr val="bg1"/>
                </a:solidFill>
                <a:latin typeface="Calibri"/>
                <a:cs typeface="Calibri"/>
              </a:rPr>
              <a:t>expressions</a:t>
            </a:r>
            <a:endParaRPr lang="it-IT" sz="30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929" y="642937"/>
            <a:ext cx="9135070" cy="500062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8929" y="1741289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5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0232" y="1596131"/>
            <a:ext cx="7792720" cy="5168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74015" indent="-361315">
              <a:lnSpc>
                <a:spcPct val="100000"/>
              </a:lnSpc>
              <a:spcBef>
                <a:spcPts val="120"/>
              </a:spcBef>
              <a:buChar char="•"/>
              <a:tabLst>
                <a:tab pos="374015" algn="l"/>
              </a:tabLst>
            </a:pPr>
            <a:r>
              <a:rPr sz="3200" spc="-25" dirty="0">
                <a:solidFill>
                  <a:schemeClr val="bg1"/>
                </a:solidFill>
                <a:latin typeface="Calibri"/>
                <a:cs typeface="Calibri"/>
              </a:rPr>
              <a:t>Inversion</a:t>
            </a:r>
            <a:r>
              <a:rPr sz="3200" spc="-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3200" spc="-1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20" dirty="0">
                <a:solidFill>
                  <a:schemeClr val="bg1"/>
                </a:solidFill>
                <a:latin typeface="Calibri"/>
                <a:cs typeface="Calibri"/>
              </a:rPr>
              <a:t>strenghten</a:t>
            </a:r>
            <a:r>
              <a:rPr sz="3200" spc="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200" spc="-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impact:</a:t>
            </a:r>
            <a:r>
              <a:rPr sz="3200" spc="11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620" dirty="0">
                <a:solidFill>
                  <a:schemeClr val="bg1"/>
                </a:solidFill>
                <a:latin typeface="Calibri"/>
                <a:cs typeface="Calibri"/>
              </a:rPr>
              <a:t>/</a:t>
            </a:r>
            <a:r>
              <a:rPr sz="3200" spc="11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i="1" dirty="0">
                <a:solidFill>
                  <a:schemeClr val="bg1"/>
                </a:solidFill>
                <a:latin typeface="Calibri"/>
                <a:cs typeface="Calibri"/>
              </a:rPr>
              <a:t>with</a:t>
            </a:r>
            <a:r>
              <a:rPr sz="3200" i="1" spc="-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i="1" spc="-25" dirty="0">
                <a:solidFill>
                  <a:schemeClr val="bg1"/>
                </a:solidFill>
                <a:latin typeface="Calibri"/>
                <a:cs typeface="Calibri"/>
              </a:rPr>
              <a:t>my</a:t>
            </a:r>
            <a:endParaRPr sz="320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929" y="2223491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882275" y="2074861"/>
            <a:ext cx="5466080" cy="5314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3300" i="1" spc="-30" dirty="0">
                <a:latin typeface="Calibri"/>
                <a:cs typeface="Calibri"/>
              </a:rPr>
              <a:t>eyes</a:t>
            </a:r>
            <a:r>
              <a:rPr sz="3300" i="1" spc="-160" dirty="0">
                <a:latin typeface="Calibri"/>
                <a:cs typeface="Calibri"/>
              </a:rPr>
              <a:t> </a:t>
            </a:r>
            <a:r>
              <a:rPr sz="3300" i="1" spc="-45" dirty="0">
                <a:latin typeface="Calibri"/>
                <a:cs typeface="Calibri"/>
              </a:rPr>
              <a:t>saw</a:t>
            </a:r>
            <a:r>
              <a:rPr sz="3300" i="1" spc="-140" dirty="0">
                <a:latin typeface="Calibri"/>
                <a:cs typeface="Calibri"/>
              </a:rPr>
              <a:t> </a:t>
            </a:r>
            <a:r>
              <a:rPr sz="3300" i="1" dirty="0">
                <a:latin typeface="Calibri"/>
                <a:cs typeface="Calibri"/>
              </a:rPr>
              <a:t>and</a:t>
            </a:r>
            <a:r>
              <a:rPr sz="3300" i="1" spc="-150" dirty="0">
                <a:latin typeface="Calibri"/>
                <a:cs typeface="Calibri"/>
              </a:rPr>
              <a:t> </a:t>
            </a:r>
            <a:r>
              <a:rPr sz="3300" i="1" spc="-35" dirty="0">
                <a:latin typeface="Calibri"/>
                <a:cs typeface="Calibri"/>
              </a:rPr>
              <a:t>with</a:t>
            </a:r>
            <a:r>
              <a:rPr sz="3300" i="1" spc="-105" dirty="0">
                <a:latin typeface="Calibri"/>
                <a:cs typeface="Calibri"/>
              </a:rPr>
              <a:t> </a:t>
            </a:r>
            <a:r>
              <a:rPr sz="3300" i="1" spc="-55" dirty="0">
                <a:latin typeface="Calibri"/>
                <a:cs typeface="Calibri"/>
              </a:rPr>
              <a:t>my</a:t>
            </a:r>
            <a:r>
              <a:rPr sz="3300" i="1" spc="-130" dirty="0">
                <a:latin typeface="Calibri"/>
                <a:cs typeface="Calibri"/>
              </a:rPr>
              <a:t> </a:t>
            </a:r>
            <a:r>
              <a:rPr sz="3300" i="1" spc="-10" dirty="0">
                <a:latin typeface="Calibri"/>
                <a:cs typeface="Calibri"/>
              </a:rPr>
              <a:t>ears</a:t>
            </a:r>
            <a:r>
              <a:rPr sz="3300" i="1" spc="-155" dirty="0">
                <a:latin typeface="Calibri"/>
                <a:cs typeface="Calibri"/>
              </a:rPr>
              <a:t> </a:t>
            </a:r>
            <a:r>
              <a:rPr sz="3300" i="1" spc="-25" dirty="0">
                <a:latin typeface="Calibri"/>
                <a:cs typeface="Calibri"/>
              </a:rPr>
              <a:t>heard</a:t>
            </a:r>
            <a:endParaRPr sz="33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8929" y="2812851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8929" y="3295054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9" name="object 9"/>
          <p:cNvSpPr/>
          <p:nvPr/>
        </p:nvSpPr>
        <p:spPr>
          <a:xfrm>
            <a:off x="8929" y="3786187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20232" y="2667693"/>
            <a:ext cx="7489190" cy="1526059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373380" marR="5080" indent="-361315" algn="just">
              <a:lnSpc>
                <a:spcPts val="3870"/>
              </a:lnSpc>
              <a:spcBef>
                <a:spcPts val="200"/>
              </a:spcBef>
              <a:buChar char="•"/>
              <a:tabLst>
                <a:tab pos="373380" algn="l"/>
              </a:tabLst>
            </a:pP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Language</a:t>
            </a:r>
            <a:r>
              <a:rPr sz="3200" spc="-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gradually</a:t>
            </a:r>
            <a:r>
              <a:rPr sz="3200" spc="-1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became</a:t>
            </a:r>
            <a:r>
              <a:rPr sz="3200" spc="-1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more</a:t>
            </a:r>
            <a:r>
              <a:rPr sz="3200" spc="-1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compIe›‹ </a:t>
            </a:r>
            <a:r>
              <a:rPr sz="3300" spc="-55" dirty="0">
                <a:solidFill>
                  <a:schemeClr val="bg1"/>
                </a:solidFill>
                <a:latin typeface="Calibri"/>
                <a:cs typeface="Calibri"/>
              </a:rPr>
              <a:t>syntactically</a:t>
            </a:r>
            <a:r>
              <a:rPr sz="3300" spc="-11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but</a:t>
            </a:r>
            <a:r>
              <a:rPr sz="3300" spc="-1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5" dirty="0">
                <a:solidFill>
                  <a:schemeClr val="bg1"/>
                </a:solidFill>
                <a:latin typeface="Calibri"/>
                <a:cs typeface="Calibri"/>
              </a:rPr>
              <a:t>still</a:t>
            </a:r>
            <a:r>
              <a:rPr sz="3300" spc="-1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50" dirty="0">
                <a:solidFill>
                  <a:schemeClr val="bg1"/>
                </a:solidFill>
                <a:latin typeface="Calibri"/>
                <a:cs typeface="Calibri"/>
              </a:rPr>
              <a:t>contained</a:t>
            </a:r>
            <a:r>
              <a:rPr sz="3300" spc="-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55" dirty="0">
                <a:solidFill>
                  <a:schemeClr val="bg1"/>
                </a:solidFill>
                <a:latin typeface="Calibri"/>
                <a:cs typeface="Calibri"/>
              </a:rPr>
              <a:t>elements</a:t>
            </a:r>
            <a:r>
              <a:rPr sz="3300" spc="-1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5" dirty="0">
                <a:solidFill>
                  <a:schemeClr val="bg1"/>
                </a:solidFill>
                <a:latin typeface="Calibri"/>
                <a:cs typeface="Calibri"/>
              </a:rPr>
              <a:t>of </a:t>
            </a:r>
            <a:r>
              <a:rPr sz="3250" spc="-50" dirty="0">
                <a:solidFill>
                  <a:schemeClr val="bg1"/>
                </a:solidFill>
                <a:latin typeface="Calibri"/>
                <a:cs typeface="Calibri"/>
              </a:rPr>
              <a:t>spoken</a:t>
            </a:r>
            <a:r>
              <a:rPr sz="3250" spc="-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language</a:t>
            </a:r>
            <a:endParaRPr sz="325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929" y="642937"/>
            <a:ext cx="9135070" cy="500062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8929" y="1741289"/>
            <a:ext cx="9126220" cy="295275"/>
          </a:xfrm>
          <a:custGeom>
            <a:avLst/>
            <a:gdLst/>
            <a:ahLst/>
            <a:cxnLst/>
            <a:rect l="l" t="t" r="r" b="b"/>
            <a:pathLst>
              <a:path w="9126220" h="295275">
                <a:moveTo>
                  <a:pt x="9126145" y="294679"/>
                </a:moveTo>
                <a:lnTo>
                  <a:pt x="0" y="294679"/>
                </a:lnTo>
                <a:lnTo>
                  <a:pt x="0" y="0"/>
                </a:lnTo>
                <a:lnTo>
                  <a:pt x="9126145" y="0"/>
                </a:lnTo>
                <a:lnTo>
                  <a:pt x="9126145" y="294679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4" name="object 4"/>
          <p:cNvSpPr/>
          <p:nvPr/>
        </p:nvSpPr>
        <p:spPr>
          <a:xfrm>
            <a:off x="8929" y="2321718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5" name="object 5"/>
          <p:cNvSpPr/>
          <p:nvPr/>
        </p:nvSpPr>
        <p:spPr>
          <a:xfrm>
            <a:off x="8929" y="2911078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4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9063" y="1525422"/>
            <a:ext cx="7852409" cy="1755139"/>
          </a:xfrm>
          <a:prstGeom prst="rect">
            <a:avLst/>
          </a:prstGeom>
        </p:spPr>
        <p:txBody>
          <a:bodyPr vert="horz" wrap="square" lIns="0" tIns="99060" rIns="0" bIns="0" rtlCol="0">
            <a:spAutoFit/>
          </a:bodyPr>
          <a:lstStyle/>
          <a:p>
            <a:pPr marL="377825" indent="-363220">
              <a:lnSpc>
                <a:spcPct val="100000"/>
              </a:lnSpc>
              <a:spcBef>
                <a:spcPts val="780"/>
              </a:spcBef>
              <a:buChar char="•"/>
              <a:tabLst>
                <a:tab pos="377825" algn="l"/>
              </a:tabLst>
            </a:pP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Some</a:t>
            </a:r>
            <a:r>
              <a:rPr sz="3100" spc="1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Latin</a:t>
            </a:r>
            <a:r>
              <a:rPr sz="3100" spc="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spc="-10" dirty="0">
                <a:solidFill>
                  <a:schemeClr val="bg1"/>
                </a:solidFill>
                <a:latin typeface="Calibri"/>
                <a:cs typeface="Calibri"/>
              </a:rPr>
              <a:t>words</a:t>
            </a:r>
            <a:endParaRPr sz="3100">
              <a:solidFill>
                <a:schemeClr val="bg1"/>
              </a:solidFill>
              <a:latin typeface="Calibri"/>
              <a:cs typeface="Calibri"/>
            </a:endParaRPr>
          </a:p>
          <a:p>
            <a:pPr marL="374015" indent="-361315">
              <a:lnSpc>
                <a:spcPct val="100000"/>
              </a:lnSpc>
              <a:spcBef>
                <a:spcPts val="720"/>
              </a:spcBef>
              <a:buClr>
                <a:srgbClr val="FFFFFF"/>
              </a:buClr>
              <a:buChar char="•"/>
              <a:tabLst>
                <a:tab pos="374015" algn="l"/>
              </a:tabLst>
            </a:pPr>
            <a:r>
              <a:rPr sz="3300" spc="-75" dirty="0">
                <a:solidFill>
                  <a:schemeClr val="bg1"/>
                </a:solidFill>
                <a:latin typeface="Calibri"/>
                <a:cs typeface="Calibri"/>
              </a:rPr>
              <a:t>Royal</a:t>
            </a:r>
            <a:r>
              <a:rPr sz="3300" spc="-1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45" dirty="0">
                <a:solidFill>
                  <a:schemeClr val="bg1"/>
                </a:solidFill>
                <a:latin typeface="Calibri"/>
                <a:cs typeface="Calibri"/>
              </a:rPr>
              <a:t>legislation</a:t>
            </a:r>
            <a:r>
              <a:rPr sz="3300" spc="-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1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3300" spc="-1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50" dirty="0">
                <a:solidFill>
                  <a:schemeClr val="bg1"/>
                </a:solidFill>
                <a:latin typeface="Calibri"/>
                <a:cs typeface="Calibri"/>
              </a:rPr>
              <a:t>spread</a:t>
            </a:r>
            <a:r>
              <a:rPr sz="3300" spc="-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300" spc="-1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10" dirty="0">
                <a:solidFill>
                  <a:schemeClr val="bg1"/>
                </a:solidFill>
                <a:latin typeface="Calibri"/>
                <a:cs typeface="Calibri"/>
              </a:rPr>
              <a:t>Christianity</a:t>
            </a:r>
            <a:endParaRPr sz="3300">
              <a:solidFill>
                <a:schemeClr val="bg1"/>
              </a:solidFill>
              <a:latin typeface="Calibri"/>
              <a:cs typeface="Calibri"/>
            </a:endParaRPr>
          </a:p>
          <a:p>
            <a:pPr marL="375920" indent="-361315">
              <a:lnSpc>
                <a:spcPct val="100000"/>
              </a:lnSpc>
              <a:spcBef>
                <a:spcPts val="810"/>
              </a:spcBef>
              <a:buChar char="•"/>
              <a:tabLst>
                <a:tab pos="375920" algn="l"/>
                <a:tab pos="2135505" algn="l"/>
              </a:tabLst>
            </a:pPr>
            <a:r>
              <a:rPr sz="3100" spc="-10" dirty="0">
                <a:solidFill>
                  <a:schemeClr val="bg1"/>
                </a:solidFill>
                <a:latin typeface="Calibri"/>
                <a:cs typeface="Calibri"/>
              </a:rPr>
              <a:t>Examples: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	</a:t>
            </a:r>
            <a:r>
              <a:rPr sz="3100" i="1" dirty="0">
                <a:solidFill>
                  <a:schemeClr val="bg1"/>
                </a:solidFill>
                <a:latin typeface="Calibri"/>
                <a:cs typeface="Calibri"/>
              </a:rPr>
              <a:t>convict,</a:t>
            </a:r>
            <a:r>
              <a:rPr sz="3100" i="1" spc="20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i="1" dirty="0">
                <a:solidFill>
                  <a:schemeClr val="bg1"/>
                </a:solidFill>
                <a:latin typeface="Calibri"/>
                <a:cs typeface="Calibri"/>
              </a:rPr>
              <a:t>admit,</a:t>
            </a:r>
            <a:r>
              <a:rPr sz="3100" i="1" spc="1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i="1" dirty="0">
                <a:solidFill>
                  <a:schemeClr val="bg1"/>
                </a:solidFill>
                <a:latin typeface="Calibri"/>
                <a:cs typeface="Calibri"/>
              </a:rPr>
              <a:t>mediate,</a:t>
            </a:r>
            <a:r>
              <a:rPr sz="3100" i="1" spc="2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i="1" spc="-10" dirty="0">
                <a:solidFill>
                  <a:schemeClr val="bg1"/>
                </a:solidFill>
                <a:latin typeface="Calibri"/>
                <a:cs typeface="Calibri"/>
              </a:rPr>
              <a:t>legitimate</a:t>
            </a:r>
            <a:endParaRPr sz="310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29" y="642937"/>
            <a:ext cx="9126220" cy="393065"/>
          </a:xfrm>
          <a:custGeom>
            <a:avLst/>
            <a:gdLst/>
            <a:ahLst/>
            <a:cxnLst/>
            <a:rect l="l" t="t" r="r" b="b"/>
            <a:pathLst>
              <a:path w="9126220" h="393065">
                <a:moveTo>
                  <a:pt x="9126145" y="392906"/>
                </a:moveTo>
                <a:lnTo>
                  <a:pt x="0" y="392906"/>
                </a:lnTo>
                <a:lnTo>
                  <a:pt x="0" y="0"/>
                </a:lnTo>
                <a:lnTo>
                  <a:pt x="9126145" y="0"/>
                </a:lnTo>
                <a:lnTo>
                  <a:pt x="9126145" y="392906"/>
                </a:lnTo>
                <a:close/>
              </a:path>
            </a:pathLst>
          </a:custGeom>
          <a:solidFill>
            <a:srgbClr val="112A66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90125" rIns="0" bIns="0" rtlCol="0">
            <a:spAutoFit/>
          </a:bodyPr>
          <a:lstStyle/>
          <a:p>
            <a:pPr marL="1245235">
              <a:lnSpc>
                <a:spcPct val="100000"/>
              </a:lnSpc>
              <a:spcBef>
                <a:spcPts val="95"/>
              </a:spcBef>
            </a:pPr>
            <a:r>
              <a:rPr sz="4400" spc="-25" dirty="0"/>
              <a:t>Dominance</a:t>
            </a:r>
            <a:r>
              <a:rPr sz="4400" spc="135" dirty="0"/>
              <a:t> </a:t>
            </a:r>
            <a:r>
              <a:rPr sz="4400" dirty="0"/>
              <a:t>of</a:t>
            </a:r>
            <a:r>
              <a:rPr sz="4400" spc="-150" dirty="0"/>
              <a:t> </a:t>
            </a:r>
            <a:r>
              <a:rPr sz="4400" dirty="0"/>
              <a:t>Law</a:t>
            </a:r>
            <a:r>
              <a:rPr sz="4400" spc="-50" dirty="0"/>
              <a:t> </a:t>
            </a:r>
            <a:r>
              <a:rPr sz="4400" spc="-10" dirty="0"/>
              <a:t>Latin</a:t>
            </a:r>
            <a:endParaRPr sz="4400"/>
          </a:p>
        </p:txBody>
      </p:sp>
      <p:sp>
        <p:nvSpPr>
          <p:cNvPr id="4" name="object 4"/>
          <p:cNvSpPr/>
          <p:nvPr/>
        </p:nvSpPr>
        <p:spPr>
          <a:xfrm>
            <a:off x="8929" y="1741289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5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5" name="object 5"/>
          <p:cNvSpPr/>
          <p:nvPr/>
        </p:nvSpPr>
        <p:spPr>
          <a:xfrm>
            <a:off x="8929" y="2321718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8929" y="2803921"/>
            <a:ext cx="9126220" cy="375285"/>
          </a:xfrm>
          <a:custGeom>
            <a:avLst/>
            <a:gdLst/>
            <a:ahLst/>
            <a:cxnLst/>
            <a:rect l="l" t="t" r="r" b="b"/>
            <a:pathLst>
              <a:path w="9126220" h="375285">
                <a:moveTo>
                  <a:pt x="9126145" y="375047"/>
                </a:moveTo>
                <a:lnTo>
                  <a:pt x="0" y="37504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7504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7" name="object 7"/>
          <p:cNvSpPr/>
          <p:nvPr/>
        </p:nvSpPr>
        <p:spPr>
          <a:xfrm>
            <a:off x="8929" y="3393281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8929" y="3982641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9" name="object 9"/>
          <p:cNvSpPr/>
          <p:nvPr/>
        </p:nvSpPr>
        <p:spPr>
          <a:xfrm>
            <a:off x="8929" y="4464843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8929" y="4955976"/>
            <a:ext cx="9126220" cy="295275"/>
          </a:xfrm>
          <a:custGeom>
            <a:avLst/>
            <a:gdLst/>
            <a:ahLst/>
            <a:cxnLst/>
            <a:rect l="l" t="t" r="r" b="b"/>
            <a:pathLst>
              <a:path w="9126220" h="295275">
                <a:moveTo>
                  <a:pt x="9126145" y="294679"/>
                </a:moveTo>
                <a:lnTo>
                  <a:pt x="0" y="294679"/>
                </a:lnTo>
                <a:lnTo>
                  <a:pt x="0" y="0"/>
                </a:lnTo>
                <a:lnTo>
                  <a:pt x="9126145" y="0"/>
                </a:lnTo>
                <a:lnTo>
                  <a:pt x="9126145" y="294679"/>
                </a:lnTo>
                <a:close/>
              </a:path>
            </a:pathLst>
          </a:custGeom>
          <a:solidFill>
            <a:srgbClr val="182F6B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19063" y="1490096"/>
            <a:ext cx="8028940" cy="3844290"/>
          </a:xfrm>
          <a:prstGeom prst="rect">
            <a:avLst/>
          </a:prstGeom>
        </p:spPr>
        <p:txBody>
          <a:bodyPr vert="horz" wrap="square" lIns="0" tIns="121285" rIns="0" bIns="0" rtlCol="0">
            <a:spAutoFit/>
          </a:bodyPr>
          <a:lstStyle/>
          <a:p>
            <a:pPr marL="370205" indent="-339725" algn="just">
              <a:lnSpc>
                <a:spcPct val="100000"/>
              </a:lnSpc>
              <a:spcBef>
                <a:spcPts val="955"/>
              </a:spcBef>
              <a:buClr>
                <a:srgbClr val="FFFFFF"/>
              </a:buClr>
              <a:buChar char="•"/>
              <a:tabLst>
                <a:tab pos="370205" algn="l"/>
              </a:tabLst>
            </a:pPr>
            <a:r>
              <a:rPr sz="3200" spc="-95" dirty="0">
                <a:solidFill>
                  <a:schemeClr val="bg1"/>
                </a:solidFill>
                <a:latin typeface="Arial MT"/>
                <a:cs typeface="Arial MT"/>
              </a:rPr>
              <a:t>In</a:t>
            </a:r>
            <a:r>
              <a:rPr sz="3200" spc="-13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200" spc="-75" dirty="0">
                <a:solidFill>
                  <a:schemeClr val="bg1"/>
                </a:solidFill>
                <a:latin typeface="Arial MT"/>
                <a:cs typeface="Arial MT"/>
              </a:rPr>
              <a:t>this</a:t>
            </a:r>
            <a:r>
              <a:rPr sz="3200" spc="-14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200" spc="-90" dirty="0">
                <a:solidFill>
                  <a:schemeClr val="bg1"/>
                </a:solidFill>
                <a:latin typeface="Arial MT"/>
                <a:cs typeface="Arial MT"/>
              </a:rPr>
              <a:t>period</a:t>
            </a:r>
            <a:r>
              <a:rPr sz="3200" spc="-13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200" spc="-1664" dirty="0">
                <a:solidFill>
                  <a:schemeClr val="bg1"/>
                </a:solidFill>
                <a:latin typeface="Arial MT"/>
                <a:cs typeface="Arial MT"/>
              </a:rPr>
              <a:t>—</a:t>
            </a:r>
            <a:r>
              <a:rPr sz="3200" spc="-10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200" spc="-165" dirty="0">
                <a:solidFill>
                  <a:schemeClr val="bg1"/>
                </a:solidFill>
                <a:latin typeface="Arial MT"/>
                <a:cs typeface="Arial MT"/>
              </a:rPr>
              <a:t>common</a:t>
            </a:r>
            <a:r>
              <a:rPr sz="3200" spc="-5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200" spc="-100" dirty="0">
                <a:solidFill>
                  <a:schemeClr val="bg1"/>
                </a:solidFill>
                <a:latin typeface="Arial MT"/>
                <a:cs typeface="Arial MT"/>
              </a:rPr>
              <a:t>law</a:t>
            </a:r>
            <a:r>
              <a:rPr sz="3200" spc="-6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200" spc="-285" dirty="0">
                <a:solidFill>
                  <a:schemeClr val="bg1"/>
                </a:solidFill>
                <a:latin typeface="Arial MT"/>
                <a:cs typeface="Arial MT"/>
              </a:rPr>
              <a:t>was</a:t>
            </a:r>
            <a:r>
              <a:rPr sz="3200" spc="-4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200" spc="-10" dirty="0">
                <a:solidFill>
                  <a:schemeClr val="bg1"/>
                </a:solidFill>
                <a:latin typeface="Arial MT"/>
                <a:cs typeface="Arial MT"/>
              </a:rPr>
              <a:t>created</a:t>
            </a:r>
            <a:endParaRPr sz="3200">
              <a:solidFill>
                <a:schemeClr val="bg1"/>
              </a:solidFill>
              <a:latin typeface="Arial MT"/>
              <a:cs typeface="Arial MT"/>
            </a:endParaRPr>
          </a:p>
          <a:p>
            <a:pPr marL="374650" indent="-360680" algn="just">
              <a:lnSpc>
                <a:spcPts val="3740"/>
              </a:lnSpc>
              <a:spcBef>
                <a:spcPts val="850"/>
              </a:spcBef>
              <a:buClr>
                <a:srgbClr val="FFFFFF"/>
              </a:buClr>
              <a:buChar char="•"/>
              <a:tabLst>
                <a:tab pos="374650" algn="l"/>
              </a:tabLst>
            </a:pP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Many</a:t>
            </a:r>
            <a:r>
              <a:rPr sz="3150" spc="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essential</a:t>
            </a:r>
            <a:r>
              <a:rPr sz="3150" spc="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common</a:t>
            </a:r>
            <a:r>
              <a:rPr sz="3150" spc="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law</a:t>
            </a:r>
            <a:r>
              <a:rPr sz="3150" spc="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terms</a:t>
            </a:r>
            <a:r>
              <a:rPr sz="3150" spc="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spc="-20" dirty="0">
                <a:solidFill>
                  <a:schemeClr val="bg1"/>
                </a:solidFill>
                <a:latin typeface="Calibri"/>
                <a:cs typeface="Calibri"/>
              </a:rPr>
              <a:t>were</a:t>
            </a:r>
            <a:endParaRPr sz="3150">
              <a:solidFill>
                <a:schemeClr val="bg1"/>
              </a:solidFill>
              <a:latin typeface="Calibri"/>
              <a:cs typeface="Calibri"/>
            </a:endParaRPr>
          </a:p>
          <a:p>
            <a:pPr marL="373380" algn="just">
              <a:lnSpc>
                <a:spcPts val="3860"/>
              </a:lnSpc>
            </a:pPr>
            <a:r>
              <a:rPr sz="3250" spc="-25" dirty="0">
                <a:solidFill>
                  <a:schemeClr val="bg1"/>
                </a:solidFill>
                <a:latin typeface="Calibri"/>
                <a:cs typeface="Calibri"/>
              </a:rPr>
              <a:t>originally</a:t>
            </a:r>
            <a:r>
              <a:rPr sz="3250" spc="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50" dirty="0">
                <a:solidFill>
                  <a:schemeClr val="bg1"/>
                </a:solidFill>
                <a:latin typeface="Calibri"/>
                <a:cs typeface="Calibri"/>
              </a:rPr>
              <a:t>formulated</a:t>
            </a:r>
            <a:r>
              <a:rPr sz="3250" spc="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3250" spc="-1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Latin</a:t>
            </a:r>
            <a:r>
              <a:rPr sz="3250" spc="-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(e.g.</a:t>
            </a:r>
            <a:r>
              <a:rPr sz="3250" spc="-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i="1" dirty="0">
                <a:solidFill>
                  <a:schemeClr val="bg1"/>
                </a:solidFill>
                <a:latin typeface="Calibri"/>
                <a:cs typeface="Calibri"/>
              </a:rPr>
              <a:t>breve</a:t>
            </a:r>
            <a:r>
              <a:rPr sz="3250" i="1" spc="6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writ</a:t>
            </a:r>
            <a:r>
              <a:rPr sz="3250" spc="-11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50" dirty="0">
                <a:solidFill>
                  <a:schemeClr val="bg1"/>
                </a:solidFill>
                <a:latin typeface="Calibri"/>
                <a:cs typeface="Calibri"/>
              </a:rPr>
              <a:t>)</a:t>
            </a:r>
            <a:endParaRPr sz="3250">
              <a:solidFill>
                <a:schemeClr val="bg1"/>
              </a:solidFill>
              <a:latin typeface="Calibri"/>
              <a:cs typeface="Calibri"/>
            </a:endParaRPr>
          </a:p>
          <a:p>
            <a:pPr marL="374650" indent="-361950" algn="just">
              <a:lnSpc>
                <a:spcPct val="100000"/>
              </a:lnSpc>
              <a:spcBef>
                <a:spcPts val="690"/>
              </a:spcBef>
              <a:buChar char="•"/>
              <a:tabLst>
                <a:tab pos="374650" algn="l"/>
              </a:tabLst>
            </a:pPr>
            <a:r>
              <a:rPr sz="3300" spc="-50" dirty="0">
                <a:solidFill>
                  <a:schemeClr val="bg1"/>
                </a:solidFill>
                <a:latin typeface="Calibri"/>
                <a:cs typeface="Calibri"/>
              </a:rPr>
              <a:t>Meaning</a:t>
            </a:r>
            <a:r>
              <a:rPr sz="3300" spc="-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70" dirty="0">
                <a:solidFill>
                  <a:schemeClr val="bg1"/>
                </a:solidFill>
                <a:latin typeface="Calibri"/>
                <a:cs typeface="Calibri"/>
              </a:rPr>
              <a:t>diverged</a:t>
            </a:r>
            <a:r>
              <a:rPr sz="3300" spc="-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45" dirty="0">
                <a:solidFill>
                  <a:schemeClr val="bg1"/>
                </a:solidFill>
                <a:latin typeface="Calibri"/>
                <a:cs typeface="Calibri"/>
              </a:rPr>
              <a:t>from</a:t>
            </a:r>
            <a:r>
              <a:rPr sz="3300" spc="-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40" dirty="0">
                <a:solidFill>
                  <a:schemeClr val="bg1"/>
                </a:solidFill>
                <a:latin typeface="Calibri"/>
                <a:cs typeface="Calibri"/>
              </a:rPr>
              <a:t>that</a:t>
            </a:r>
            <a:r>
              <a:rPr sz="3300" spc="-1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300" spc="-1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45" dirty="0">
                <a:solidFill>
                  <a:schemeClr val="bg1"/>
                </a:solidFill>
                <a:latin typeface="Calibri"/>
                <a:cs typeface="Calibri"/>
              </a:rPr>
              <a:t>classical </a:t>
            </a:r>
            <a:r>
              <a:rPr sz="3300" spc="-10" dirty="0">
                <a:solidFill>
                  <a:schemeClr val="bg1"/>
                </a:solidFill>
                <a:latin typeface="Calibri"/>
                <a:cs typeface="Calibri"/>
              </a:rPr>
              <a:t>Latin</a:t>
            </a:r>
            <a:endParaRPr sz="3300">
              <a:solidFill>
                <a:schemeClr val="bg1"/>
              </a:solidFill>
              <a:latin typeface="Calibri"/>
              <a:cs typeface="Calibri"/>
            </a:endParaRPr>
          </a:p>
          <a:p>
            <a:pPr marL="371475" marR="269875" indent="-358140" algn="just">
              <a:lnSpc>
                <a:spcPct val="100400"/>
              </a:lnSpc>
              <a:spcBef>
                <a:spcPts val="695"/>
              </a:spcBef>
              <a:buChar char="•"/>
              <a:tabLst>
                <a:tab pos="371475" algn="l"/>
              </a:tabLst>
            </a:pP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Often,</a:t>
            </a:r>
            <a:r>
              <a:rPr sz="3200" spc="-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Norman French</a:t>
            </a:r>
            <a:r>
              <a:rPr sz="3200" spc="-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or</a:t>
            </a:r>
            <a:r>
              <a:rPr sz="3200" spc="-1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even</a:t>
            </a:r>
            <a:r>
              <a:rPr sz="3200" spc="-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English</a:t>
            </a:r>
            <a:r>
              <a:rPr sz="3200" spc="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words </a:t>
            </a:r>
            <a:r>
              <a:rPr sz="3300" spc="-55" dirty="0">
                <a:solidFill>
                  <a:schemeClr val="bg1"/>
                </a:solidFill>
                <a:latin typeface="Calibri"/>
                <a:cs typeface="Calibri"/>
              </a:rPr>
              <a:t>were</a:t>
            </a:r>
            <a:r>
              <a:rPr sz="3300" spc="-1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45" dirty="0">
                <a:solidFill>
                  <a:schemeClr val="bg1"/>
                </a:solidFill>
                <a:latin typeface="Calibri"/>
                <a:cs typeface="Calibri"/>
              </a:rPr>
              <a:t>Latinised</a:t>
            </a:r>
            <a:r>
              <a:rPr sz="3300" spc="-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(e.g.</a:t>
            </a:r>
            <a:r>
              <a:rPr sz="3300" spc="-1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i="1" spc="-55" dirty="0">
                <a:solidFill>
                  <a:schemeClr val="bg1"/>
                </a:solidFill>
                <a:latin typeface="Calibri"/>
                <a:cs typeface="Calibri"/>
              </a:rPr>
              <a:t>morder</a:t>
            </a:r>
            <a:r>
              <a:rPr sz="3300" i="1" spc="-1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i="1" dirty="0">
                <a:solidFill>
                  <a:schemeClr val="bg1"/>
                </a:solidFill>
                <a:latin typeface="Calibri"/>
                <a:cs typeface="Calibri"/>
              </a:rPr>
              <a:t>&gt;</a:t>
            </a:r>
            <a:r>
              <a:rPr sz="3300" i="1" spc="-1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i="1" dirty="0">
                <a:solidFill>
                  <a:schemeClr val="bg1"/>
                </a:solidFill>
                <a:latin typeface="Calibri"/>
                <a:cs typeface="Calibri"/>
              </a:rPr>
              <a:t>murdrum)</a:t>
            </a:r>
            <a:r>
              <a:rPr sz="3300" i="1" spc="409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5" dirty="0">
                <a:solidFill>
                  <a:schemeClr val="bg1"/>
                </a:solidFill>
                <a:latin typeface="Calibri"/>
                <a:cs typeface="Calibri"/>
              </a:rPr>
              <a:t>dog </a:t>
            </a:r>
            <a:r>
              <a:rPr sz="3100" spc="-10" dirty="0">
                <a:solidFill>
                  <a:schemeClr val="bg1"/>
                </a:solidFill>
                <a:latin typeface="Arial MT"/>
                <a:cs typeface="Arial MT"/>
              </a:rPr>
              <a:t>Latin</a:t>
            </a:r>
            <a:endParaRPr sz="3100">
              <a:solidFill>
                <a:schemeClr val="bg1"/>
              </a:solidFill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29" y="642937"/>
            <a:ext cx="9126220" cy="393065"/>
          </a:xfrm>
          <a:custGeom>
            <a:avLst/>
            <a:gdLst/>
            <a:ahLst/>
            <a:cxnLst/>
            <a:rect l="l" t="t" r="r" b="b"/>
            <a:pathLst>
              <a:path w="9126220" h="393065">
                <a:moveTo>
                  <a:pt x="9126145" y="392906"/>
                </a:moveTo>
                <a:lnTo>
                  <a:pt x="0" y="392906"/>
                </a:lnTo>
                <a:lnTo>
                  <a:pt x="0" y="0"/>
                </a:lnTo>
                <a:lnTo>
                  <a:pt x="9126145" y="0"/>
                </a:lnTo>
                <a:lnTo>
                  <a:pt x="9126145" y="392906"/>
                </a:lnTo>
                <a:close/>
              </a:path>
            </a:pathLst>
          </a:custGeom>
          <a:solidFill>
            <a:srgbClr val="112A66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3289" rIns="0" bIns="0" rtlCol="0">
            <a:spAutoFit/>
          </a:bodyPr>
          <a:lstStyle/>
          <a:p>
            <a:pPr marL="1854835">
              <a:lnSpc>
                <a:spcPct val="100000"/>
              </a:lnSpc>
              <a:spcBef>
                <a:spcPts val="90"/>
              </a:spcBef>
            </a:pPr>
            <a:r>
              <a:rPr sz="4450" spc="-520" dirty="0">
                <a:latin typeface="Arial MT"/>
                <a:cs typeface="Arial MT"/>
              </a:rPr>
              <a:t>Rise</a:t>
            </a:r>
            <a:r>
              <a:rPr sz="4450" spc="175" dirty="0">
                <a:latin typeface="Arial MT"/>
                <a:cs typeface="Arial MT"/>
              </a:rPr>
              <a:t> </a:t>
            </a:r>
            <a:r>
              <a:rPr sz="4450" spc="-80" dirty="0">
                <a:latin typeface="Arial MT"/>
                <a:cs typeface="Arial MT"/>
              </a:rPr>
              <a:t>of</a:t>
            </a:r>
            <a:r>
              <a:rPr sz="4450" spc="-200" dirty="0">
                <a:latin typeface="Arial MT"/>
                <a:cs typeface="Arial MT"/>
              </a:rPr>
              <a:t> </a:t>
            </a:r>
            <a:r>
              <a:rPr sz="4450" spc="-495" dirty="0">
                <a:latin typeface="Arial MT"/>
                <a:cs typeface="Arial MT"/>
              </a:rPr>
              <a:t>Law</a:t>
            </a:r>
            <a:r>
              <a:rPr sz="4450" spc="50" dirty="0">
                <a:latin typeface="Arial MT"/>
                <a:cs typeface="Arial MT"/>
              </a:rPr>
              <a:t> </a:t>
            </a:r>
            <a:r>
              <a:rPr sz="4450" spc="-365" dirty="0">
                <a:latin typeface="Arial MT"/>
                <a:cs typeface="Arial MT"/>
              </a:rPr>
              <a:t>French</a:t>
            </a:r>
            <a:endParaRPr sz="445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929" y="1687710"/>
            <a:ext cx="9126220" cy="379335"/>
          </a:xfrm>
          <a:prstGeom prst="rect">
            <a:avLst/>
          </a:prstGeom>
          <a:solidFill>
            <a:srgbClr val="1C316E"/>
          </a:solidFill>
        </p:spPr>
        <p:txBody>
          <a:bodyPr vert="horz" wrap="square" lIns="0" tIns="0" rIns="0" bIns="0" rtlCol="0">
            <a:spAutoFit/>
          </a:bodyPr>
          <a:lstStyle/>
          <a:p>
            <a:pPr marL="884555" indent="-361315">
              <a:lnSpc>
                <a:spcPts val="2830"/>
              </a:lnSpc>
              <a:buChar char="•"/>
              <a:tabLst>
                <a:tab pos="884555" algn="l"/>
              </a:tabLst>
            </a:pPr>
            <a:r>
              <a:rPr sz="3250" spc="-20" dirty="0">
                <a:solidFill>
                  <a:schemeClr val="bg1"/>
                </a:solidFill>
                <a:latin typeface="Calibri"/>
                <a:cs typeface="Calibri"/>
              </a:rPr>
              <a:t>French</a:t>
            </a:r>
            <a:r>
              <a:rPr sz="3250" spc="-1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45" dirty="0">
                <a:solidFill>
                  <a:schemeClr val="bg1"/>
                </a:solidFill>
                <a:latin typeface="Calibri"/>
                <a:cs typeface="Calibri"/>
              </a:rPr>
              <a:t>became</a:t>
            </a:r>
            <a:r>
              <a:rPr sz="3250" spc="-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250" spc="-1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legal</a:t>
            </a:r>
            <a:r>
              <a:rPr sz="3250" spc="-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40" dirty="0">
                <a:solidFill>
                  <a:schemeClr val="bg1"/>
                </a:solidFill>
                <a:latin typeface="Calibri"/>
                <a:cs typeface="Calibri"/>
              </a:rPr>
              <a:t>language</a:t>
            </a:r>
            <a:r>
              <a:rPr sz="3250" spc="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3250" spc="-1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England</a:t>
            </a:r>
            <a:endParaRPr sz="325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929" y="2125266"/>
            <a:ext cx="9126220" cy="390620"/>
          </a:xfrm>
          <a:prstGeom prst="rect">
            <a:avLst/>
          </a:prstGeom>
          <a:solidFill>
            <a:srgbClr val="1D3470"/>
          </a:solidFill>
        </p:spPr>
        <p:txBody>
          <a:bodyPr vert="horz" wrap="square" lIns="0" tIns="0" rIns="0" bIns="0" rtlCol="0">
            <a:spAutoFit/>
          </a:bodyPr>
          <a:lstStyle/>
          <a:p>
            <a:pPr marL="885190">
              <a:lnSpc>
                <a:spcPts val="2885"/>
              </a:lnSpc>
            </a:pPr>
            <a:r>
              <a:rPr sz="3300" spc="-60" dirty="0">
                <a:solidFill>
                  <a:schemeClr val="bg1"/>
                </a:solidFill>
                <a:latin typeface="Calibri"/>
                <a:cs typeface="Calibri"/>
              </a:rPr>
              <a:t>from</a:t>
            </a:r>
            <a:r>
              <a:rPr sz="3300" spc="-1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300" spc="-1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40" dirty="0">
                <a:solidFill>
                  <a:schemeClr val="bg1"/>
                </a:solidFill>
                <a:latin typeface="Calibri"/>
                <a:cs typeface="Calibri"/>
              </a:rPr>
              <a:t>late</a:t>
            </a:r>
            <a:r>
              <a:rPr sz="3300" spc="-1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5" dirty="0">
                <a:solidFill>
                  <a:schemeClr val="bg1"/>
                </a:solidFill>
                <a:latin typeface="Calibri"/>
                <a:cs typeface="Calibri"/>
              </a:rPr>
              <a:t>13th</a:t>
            </a:r>
            <a:r>
              <a:rPr sz="3300" spc="-1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c.,</a:t>
            </a:r>
            <a:r>
              <a:rPr sz="3300" spc="-1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5" dirty="0">
                <a:solidFill>
                  <a:schemeClr val="bg1"/>
                </a:solidFill>
                <a:latin typeface="Calibri"/>
                <a:cs typeface="Calibri"/>
              </a:rPr>
              <a:t>both</a:t>
            </a:r>
            <a:r>
              <a:rPr sz="3300" spc="-1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0" dirty="0">
                <a:solidFill>
                  <a:schemeClr val="bg1"/>
                </a:solidFill>
                <a:latin typeface="Calibri"/>
                <a:cs typeface="Calibri"/>
              </a:rPr>
              <a:t>for</a:t>
            </a:r>
            <a:r>
              <a:rPr sz="3300" spc="-1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55" dirty="0">
                <a:solidFill>
                  <a:schemeClr val="bg1"/>
                </a:solidFill>
                <a:latin typeface="Calibri"/>
                <a:cs typeface="Calibri"/>
              </a:rPr>
              <a:t>legislation</a:t>
            </a:r>
            <a:r>
              <a:rPr sz="3300" spc="-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5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endParaRPr sz="330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929" y="2571750"/>
            <a:ext cx="9126220" cy="332912"/>
          </a:xfrm>
          <a:prstGeom prst="rect">
            <a:avLst/>
          </a:prstGeom>
          <a:solidFill>
            <a:srgbClr val="1F3470"/>
          </a:solidFill>
        </p:spPr>
        <p:txBody>
          <a:bodyPr vert="horz" wrap="square" lIns="0" tIns="0" rIns="0" bIns="0" rtlCol="0">
            <a:spAutoFit/>
          </a:bodyPr>
          <a:lstStyle/>
          <a:p>
            <a:pPr marL="885825">
              <a:lnSpc>
                <a:spcPts val="2250"/>
              </a:lnSpc>
            </a:pPr>
            <a:r>
              <a:rPr sz="3300" spc="-4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300" spc="-1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law</a:t>
            </a:r>
            <a:r>
              <a:rPr sz="3300" spc="-1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10" dirty="0">
                <a:solidFill>
                  <a:schemeClr val="bg1"/>
                </a:solidFill>
                <a:latin typeface="Calibri"/>
                <a:cs typeface="Calibri"/>
              </a:rPr>
              <a:t>courts</a:t>
            </a:r>
            <a:endParaRPr sz="330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8929" y="3098601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8929" y="3545085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4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9" name="object 9"/>
          <p:cNvSpPr/>
          <p:nvPr/>
        </p:nvSpPr>
        <p:spPr>
          <a:xfrm>
            <a:off x="8929" y="3982641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8929" y="4420195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8929" y="4857750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82F6B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8929" y="5304233"/>
            <a:ext cx="9126220" cy="285750"/>
          </a:xfrm>
          <a:custGeom>
            <a:avLst/>
            <a:gdLst/>
            <a:ahLst/>
            <a:cxnLst/>
            <a:rect l="l" t="t" r="r" b="b"/>
            <a:pathLst>
              <a:path w="9126220" h="285750">
                <a:moveTo>
                  <a:pt x="9126145" y="285750"/>
                </a:moveTo>
                <a:lnTo>
                  <a:pt x="0" y="285750"/>
                </a:lnTo>
                <a:lnTo>
                  <a:pt x="0" y="0"/>
                </a:lnTo>
                <a:lnTo>
                  <a:pt x="9126145" y="0"/>
                </a:lnTo>
                <a:lnTo>
                  <a:pt x="9126145" y="285750"/>
                </a:lnTo>
                <a:close/>
              </a:path>
            </a:pathLst>
          </a:custGeom>
          <a:solidFill>
            <a:srgbClr val="152D69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19063" y="2949972"/>
            <a:ext cx="7832725" cy="272859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370205" marR="5080" indent="-358140">
              <a:lnSpc>
                <a:spcPct val="88400"/>
              </a:lnSpc>
              <a:spcBef>
                <a:spcPts val="580"/>
              </a:spcBef>
              <a:buChar char="•"/>
              <a:tabLst>
                <a:tab pos="374650" algn="l"/>
              </a:tabLst>
            </a:pPr>
            <a:r>
              <a:rPr sz="3300" spc="-2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300" spc="-1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use</a:t>
            </a:r>
            <a:r>
              <a:rPr sz="3300" spc="-1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300" spc="-1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40" dirty="0">
                <a:solidFill>
                  <a:schemeClr val="bg1"/>
                </a:solidFill>
                <a:latin typeface="Calibri"/>
                <a:cs typeface="Calibri"/>
              </a:rPr>
              <a:t>French</a:t>
            </a:r>
            <a:r>
              <a:rPr sz="3300" spc="-1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3300" spc="-1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45" dirty="0">
                <a:solidFill>
                  <a:schemeClr val="bg1"/>
                </a:solidFill>
                <a:latin typeface="Calibri"/>
                <a:cs typeface="Calibri"/>
              </a:rPr>
              <a:t>English</a:t>
            </a:r>
            <a:r>
              <a:rPr sz="3300" spc="-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35" dirty="0">
                <a:solidFill>
                  <a:schemeClr val="bg1"/>
                </a:solidFill>
                <a:latin typeface="Calibri"/>
                <a:cs typeface="Calibri"/>
              </a:rPr>
              <a:t>legal</a:t>
            </a:r>
            <a:r>
              <a:rPr sz="3300" spc="-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85" dirty="0">
                <a:solidFill>
                  <a:schemeClr val="bg1"/>
                </a:solidFill>
                <a:latin typeface="Calibri"/>
                <a:cs typeface="Calibri"/>
              </a:rPr>
              <a:t>circles</a:t>
            </a:r>
            <a:r>
              <a:rPr sz="3300" spc="-1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390" dirty="0">
                <a:solidFill>
                  <a:schemeClr val="bg1"/>
                </a:solidFill>
                <a:latin typeface="Calibri"/>
                <a:cs typeface="Calibri"/>
              </a:rPr>
              <a:t>—</a:t>
            </a:r>
            <a:r>
              <a:rPr sz="3300" spc="-50" dirty="0">
                <a:solidFill>
                  <a:schemeClr val="bg1"/>
                </a:solidFill>
                <a:latin typeface="Calibri"/>
                <a:cs typeface="Calibri"/>
              </a:rPr>
              <a:t>a 	</a:t>
            </a:r>
            <a:r>
              <a:rPr sz="3200" spc="-25" dirty="0">
                <a:solidFill>
                  <a:schemeClr val="bg1"/>
                </a:solidFill>
                <a:latin typeface="Calibri"/>
                <a:cs typeface="Calibri"/>
              </a:rPr>
              <a:t>strange</a:t>
            </a:r>
            <a:r>
              <a:rPr sz="3200" spc="-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phenomenon</a:t>
            </a:r>
            <a:r>
              <a:rPr sz="3200" spc="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because</a:t>
            </a:r>
            <a:r>
              <a:rPr sz="3200" spc="-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3200" spc="-1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13th</a:t>
            </a:r>
            <a:r>
              <a:rPr sz="3200" spc="-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25" dirty="0">
                <a:solidFill>
                  <a:schemeClr val="bg1"/>
                </a:solidFill>
                <a:latin typeface="Calibri"/>
                <a:cs typeface="Calibri"/>
              </a:rPr>
              <a:t>c. 	</a:t>
            </a:r>
            <a:r>
              <a:rPr sz="3250" spc="-20" dirty="0">
                <a:solidFill>
                  <a:schemeClr val="bg1"/>
                </a:solidFill>
                <a:latin typeface="Calibri"/>
                <a:cs typeface="Calibri"/>
              </a:rPr>
              <a:t>French</a:t>
            </a:r>
            <a:r>
              <a:rPr sz="3250" spc="-1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had</a:t>
            </a:r>
            <a:r>
              <a:rPr sz="3250" spc="-1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0" dirty="0">
                <a:solidFill>
                  <a:schemeClr val="bg1"/>
                </a:solidFill>
                <a:latin typeface="Calibri"/>
                <a:cs typeface="Calibri"/>
              </a:rPr>
              <a:t>already</a:t>
            </a:r>
            <a:r>
              <a:rPr sz="3250" spc="-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begun</a:t>
            </a:r>
            <a:r>
              <a:rPr sz="3250" spc="-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3250" spc="-1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30" dirty="0">
                <a:solidFill>
                  <a:schemeClr val="bg1"/>
                </a:solidFill>
                <a:latin typeface="Calibri"/>
                <a:cs typeface="Calibri"/>
              </a:rPr>
              <a:t>disappear</a:t>
            </a:r>
            <a:r>
              <a:rPr sz="3250" spc="-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5" dirty="0">
                <a:solidFill>
                  <a:schemeClr val="bg1"/>
                </a:solidFill>
                <a:latin typeface="Calibri"/>
                <a:cs typeface="Calibri"/>
              </a:rPr>
              <a:t>in 	England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as</a:t>
            </a:r>
            <a:r>
              <a:rPr sz="3250" spc="-1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a</a:t>
            </a:r>
            <a:r>
              <a:rPr sz="3250" spc="-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40" dirty="0">
                <a:solidFill>
                  <a:schemeClr val="bg1"/>
                </a:solidFill>
                <a:latin typeface="Calibri"/>
                <a:cs typeface="Calibri"/>
              </a:rPr>
              <a:t>language</a:t>
            </a:r>
            <a:r>
              <a:rPr sz="3250" spc="1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250" spc="-1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30" dirty="0">
                <a:solidFill>
                  <a:schemeClr val="bg1"/>
                </a:solidFill>
                <a:latin typeface="Calibri"/>
                <a:cs typeface="Calibri"/>
              </a:rPr>
              <a:t>communication;</a:t>
            </a:r>
            <a:r>
              <a:rPr sz="3250" spc="-1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5" dirty="0">
                <a:solidFill>
                  <a:schemeClr val="bg1"/>
                </a:solidFill>
                <a:latin typeface="Calibri"/>
                <a:cs typeface="Calibri"/>
              </a:rPr>
              <a:t>yet 	</a:t>
            </a:r>
            <a:r>
              <a:rPr sz="3300" spc="-1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300" spc="-1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5" dirty="0">
                <a:solidFill>
                  <a:schemeClr val="bg1"/>
                </a:solidFill>
                <a:latin typeface="Calibri"/>
                <a:cs typeface="Calibri"/>
              </a:rPr>
              <a:t>rise</a:t>
            </a:r>
            <a:r>
              <a:rPr sz="3300" spc="-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300" spc="-1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50" dirty="0">
                <a:solidFill>
                  <a:schemeClr val="bg1"/>
                </a:solidFill>
                <a:latin typeface="Calibri"/>
                <a:cs typeface="Calibri"/>
              </a:rPr>
              <a:t>French</a:t>
            </a:r>
            <a:r>
              <a:rPr sz="3300" spc="-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as</a:t>
            </a:r>
            <a:r>
              <a:rPr sz="3300" spc="-1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60" dirty="0">
                <a:solidFill>
                  <a:schemeClr val="bg1"/>
                </a:solidFill>
                <a:latin typeface="Calibri"/>
                <a:cs typeface="Calibri"/>
              </a:rPr>
              <a:t>language</a:t>
            </a:r>
            <a:r>
              <a:rPr sz="3300" spc="-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300" spc="-1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300" spc="-1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law</a:t>
            </a:r>
            <a:r>
              <a:rPr sz="3300" spc="-1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0" dirty="0">
                <a:solidFill>
                  <a:schemeClr val="bg1"/>
                </a:solidFill>
                <a:latin typeface="Calibri"/>
                <a:cs typeface="Calibri"/>
              </a:rPr>
              <a:t>only 	</a:t>
            </a:r>
            <a:r>
              <a:rPr sz="3300" spc="-60" dirty="0">
                <a:solidFill>
                  <a:schemeClr val="bg1"/>
                </a:solidFill>
                <a:latin typeface="Calibri"/>
                <a:cs typeface="Calibri"/>
              </a:rPr>
              <a:t>started</a:t>
            </a:r>
            <a:r>
              <a:rPr sz="3300" spc="-1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at</a:t>
            </a:r>
            <a:r>
              <a:rPr sz="3300" spc="-1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5" dirty="0">
                <a:solidFill>
                  <a:schemeClr val="bg1"/>
                </a:solidFill>
                <a:latin typeface="Calibri"/>
                <a:cs typeface="Calibri"/>
              </a:rPr>
              <a:t>that</a:t>
            </a:r>
            <a:r>
              <a:rPr sz="3300" spc="-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0" dirty="0">
                <a:solidFill>
                  <a:schemeClr val="bg1"/>
                </a:solidFill>
                <a:latin typeface="Calibri"/>
                <a:cs typeface="Calibri"/>
              </a:rPr>
              <a:t>time</a:t>
            </a:r>
            <a:endParaRPr sz="330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29" y="642937"/>
            <a:ext cx="9126220" cy="393065"/>
          </a:xfrm>
          <a:custGeom>
            <a:avLst/>
            <a:gdLst/>
            <a:ahLst/>
            <a:cxnLst/>
            <a:rect l="l" t="t" r="r" b="b"/>
            <a:pathLst>
              <a:path w="9126220" h="393065">
                <a:moveTo>
                  <a:pt x="9126145" y="392906"/>
                </a:moveTo>
                <a:lnTo>
                  <a:pt x="0" y="392906"/>
                </a:lnTo>
                <a:lnTo>
                  <a:pt x="0" y="0"/>
                </a:lnTo>
                <a:lnTo>
                  <a:pt x="9126145" y="0"/>
                </a:lnTo>
                <a:lnTo>
                  <a:pt x="9126145" y="392906"/>
                </a:lnTo>
                <a:close/>
              </a:path>
            </a:pathLst>
          </a:custGeom>
          <a:solidFill>
            <a:srgbClr val="112A66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3289" rIns="0" bIns="0" rtlCol="0">
            <a:spAutoFit/>
          </a:bodyPr>
          <a:lstStyle/>
          <a:p>
            <a:pPr marL="1854835">
              <a:lnSpc>
                <a:spcPct val="100000"/>
              </a:lnSpc>
              <a:spcBef>
                <a:spcPts val="90"/>
              </a:spcBef>
            </a:pPr>
            <a:r>
              <a:rPr sz="4450" spc="-520" dirty="0">
                <a:latin typeface="Arial MT"/>
                <a:cs typeface="Arial MT"/>
              </a:rPr>
              <a:t>Rise</a:t>
            </a:r>
            <a:r>
              <a:rPr sz="4450" spc="175" dirty="0">
                <a:latin typeface="Arial MT"/>
                <a:cs typeface="Arial MT"/>
              </a:rPr>
              <a:t> </a:t>
            </a:r>
            <a:r>
              <a:rPr sz="4450" spc="-80" dirty="0">
                <a:latin typeface="Arial MT"/>
                <a:cs typeface="Arial MT"/>
              </a:rPr>
              <a:t>of</a:t>
            </a:r>
            <a:r>
              <a:rPr sz="4450" spc="-200" dirty="0">
                <a:latin typeface="Arial MT"/>
                <a:cs typeface="Arial MT"/>
              </a:rPr>
              <a:t> </a:t>
            </a:r>
            <a:r>
              <a:rPr sz="4450" spc="-495" dirty="0">
                <a:latin typeface="Arial MT"/>
                <a:cs typeface="Arial MT"/>
              </a:rPr>
              <a:t>Law</a:t>
            </a:r>
            <a:r>
              <a:rPr sz="4450" spc="50" dirty="0">
                <a:latin typeface="Arial MT"/>
                <a:cs typeface="Arial MT"/>
              </a:rPr>
              <a:t> </a:t>
            </a:r>
            <a:r>
              <a:rPr sz="4450" spc="-365" dirty="0">
                <a:latin typeface="Arial MT"/>
                <a:cs typeface="Arial MT"/>
              </a:rPr>
              <a:t>French</a:t>
            </a:r>
            <a:endParaRPr sz="4450">
              <a:latin typeface="Arial MT"/>
              <a:cs typeface="Arial M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929" y="1759148"/>
            <a:ext cx="9126220" cy="276860"/>
          </a:xfrm>
          <a:custGeom>
            <a:avLst/>
            <a:gdLst/>
            <a:ahLst/>
            <a:cxnLst/>
            <a:rect l="l" t="t" r="r" b="b"/>
            <a:pathLst>
              <a:path w="9126220" h="276860">
                <a:moveTo>
                  <a:pt x="9126145" y="276820"/>
                </a:moveTo>
                <a:lnTo>
                  <a:pt x="0" y="276820"/>
                </a:lnTo>
                <a:lnTo>
                  <a:pt x="0" y="0"/>
                </a:lnTo>
                <a:lnTo>
                  <a:pt x="9126145" y="0"/>
                </a:lnTo>
                <a:lnTo>
                  <a:pt x="9126145" y="276820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5" name="object 5"/>
          <p:cNvSpPr/>
          <p:nvPr/>
        </p:nvSpPr>
        <p:spPr>
          <a:xfrm>
            <a:off x="8929" y="2321718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8929" y="2812851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7" name="object 7"/>
          <p:cNvSpPr/>
          <p:nvPr/>
        </p:nvSpPr>
        <p:spPr>
          <a:xfrm>
            <a:off x="8929" y="3393281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8929" y="3982641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9" name="object 9"/>
          <p:cNvSpPr/>
          <p:nvPr/>
        </p:nvSpPr>
        <p:spPr>
          <a:xfrm>
            <a:off x="8929" y="4464843"/>
            <a:ext cx="9126220" cy="295275"/>
          </a:xfrm>
          <a:custGeom>
            <a:avLst/>
            <a:gdLst/>
            <a:ahLst/>
            <a:cxnLst/>
            <a:rect l="l" t="t" r="r" b="b"/>
            <a:pathLst>
              <a:path w="9126220" h="295275">
                <a:moveTo>
                  <a:pt x="9126145" y="294679"/>
                </a:moveTo>
                <a:lnTo>
                  <a:pt x="0" y="294679"/>
                </a:lnTo>
                <a:lnTo>
                  <a:pt x="0" y="0"/>
                </a:lnTo>
                <a:lnTo>
                  <a:pt x="9126145" y="0"/>
                </a:lnTo>
                <a:lnTo>
                  <a:pt x="9126145" y="294679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8929" y="5054203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62D69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8929" y="5545335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4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12A67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19063" y="1505478"/>
            <a:ext cx="7670165" cy="4411345"/>
          </a:xfrm>
          <a:prstGeom prst="rect">
            <a:avLst/>
          </a:prstGeom>
        </p:spPr>
        <p:txBody>
          <a:bodyPr vert="horz" wrap="square" lIns="0" tIns="106045" rIns="0" bIns="0" rtlCol="0">
            <a:spAutoFit/>
          </a:bodyPr>
          <a:lstStyle/>
          <a:p>
            <a:pPr marL="377190" indent="-346710">
              <a:lnSpc>
                <a:spcPct val="100000"/>
              </a:lnSpc>
              <a:spcBef>
                <a:spcPts val="835"/>
              </a:spcBef>
              <a:buChar char="•"/>
              <a:tabLst>
                <a:tab pos="377190" algn="l"/>
              </a:tabLst>
            </a:pPr>
            <a:r>
              <a:rPr sz="3200" spc="-320" dirty="0">
                <a:solidFill>
                  <a:schemeClr val="bg1"/>
                </a:solidFill>
                <a:latin typeface="Arial MT"/>
                <a:cs typeface="Arial MT"/>
              </a:rPr>
              <a:t>Reasons:</a:t>
            </a:r>
            <a:endParaRPr sz="3200">
              <a:solidFill>
                <a:schemeClr val="bg1"/>
              </a:solidFill>
              <a:latin typeface="Arial MT"/>
              <a:cs typeface="Arial MT"/>
            </a:endParaRPr>
          </a:p>
          <a:p>
            <a:pPr marL="374650" marR="617855" indent="-361950">
              <a:lnSpc>
                <a:spcPts val="3870"/>
              </a:lnSpc>
              <a:spcBef>
                <a:spcPts val="905"/>
              </a:spcBef>
              <a:buChar char="•"/>
              <a:tabLst>
                <a:tab pos="374650" algn="l"/>
              </a:tabLst>
            </a:pP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A</a:t>
            </a:r>
            <a:r>
              <a:rPr sz="3250" spc="-1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0" dirty="0">
                <a:solidFill>
                  <a:schemeClr val="bg1"/>
                </a:solidFill>
                <a:latin typeface="Calibri"/>
                <a:cs typeface="Calibri"/>
              </a:rPr>
              <a:t>section</a:t>
            </a:r>
            <a:r>
              <a:rPr sz="3250" spc="-1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250" spc="-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250" spc="-1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0" dirty="0">
                <a:solidFill>
                  <a:schemeClr val="bg1"/>
                </a:solidFill>
                <a:latin typeface="Calibri"/>
                <a:cs typeface="Calibri"/>
              </a:rPr>
              <a:t>English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50" dirty="0">
                <a:solidFill>
                  <a:schemeClr val="bg1"/>
                </a:solidFill>
                <a:latin typeface="Calibri"/>
                <a:cs typeface="Calibri"/>
              </a:rPr>
              <a:t>aristocracy</a:t>
            </a:r>
            <a:r>
              <a:rPr sz="3250" spc="-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175" dirty="0">
                <a:solidFill>
                  <a:schemeClr val="bg1"/>
                </a:solidFill>
                <a:latin typeface="Calibri"/>
                <a:cs typeface="Calibri"/>
              </a:rPr>
              <a:t>—</a:t>
            </a:r>
            <a:r>
              <a:rPr sz="3250" spc="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still </a:t>
            </a:r>
            <a:r>
              <a:rPr sz="3250" spc="-40" dirty="0">
                <a:solidFill>
                  <a:schemeClr val="bg1"/>
                </a:solidFill>
                <a:latin typeface="Calibri"/>
                <a:cs typeface="Calibri"/>
              </a:rPr>
              <a:t>French-</a:t>
            </a:r>
            <a:r>
              <a:rPr sz="3250" spc="-25" dirty="0">
                <a:solidFill>
                  <a:schemeClr val="bg1"/>
                </a:solidFill>
                <a:latin typeface="Calibri"/>
                <a:cs typeface="Calibri"/>
              </a:rPr>
              <a:t>speaking</a:t>
            </a:r>
            <a:r>
              <a:rPr sz="3250" spc="-1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at</a:t>
            </a:r>
            <a:r>
              <a:rPr sz="3250" spc="-1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250" spc="-1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end</a:t>
            </a:r>
            <a:r>
              <a:rPr sz="3250" spc="-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250" spc="-1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13th</a:t>
            </a:r>
            <a:r>
              <a:rPr sz="3250" spc="-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5" dirty="0">
                <a:solidFill>
                  <a:schemeClr val="bg1"/>
                </a:solidFill>
                <a:latin typeface="Calibri"/>
                <a:cs typeface="Calibri"/>
              </a:rPr>
              <a:t>c.</a:t>
            </a:r>
            <a:endParaRPr sz="3250">
              <a:solidFill>
                <a:schemeClr val="bg1"/>
              </a:solidFill>
              <a:latin typeface="Calibri"/>
              <a:cs typeface="Calibri"/>
            </a:endParaRPr>
          </a:p>
          <a:p>
            <a:pPr marL="374015" indent="-361315">
              <a:lnSpc>
                <a:spcPct val="100000"/>
              </a:lnSpc>
              <a:spcBef>
                <a:spcPts val="495"/>
              </a:spcBef>
              <a:buChar char="•"/>
              <a:tabLst>
                <a:tab pos="374015" algn="l"/>
              </a:tabLst>
            </a:pPr>
            <a:r>
              <a:rPr sz="3300" spc="-60" dirty="0">
                <a:solidFill>
                  <a:schemeClr val="bg1"/>
                </a:solidFill>
                <a:latin typeface="Calibri"/>
                <a:cs typeface="Calibri"/>
              </a:rPr>
              <a:t>French</a:t>
            </a:r>
            <a:r>
              <a:rPr sz="3300" spc="-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as</a:t>
            </a:r>
            <a:r>
              <a:rPr sz="3300" spc="-1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300" spc="-1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60" dirty="0">
                <a:solidFill>
                  <a:schemeClr val="bg1"/>
                </a:solidFill>
                <a:latin typeface="Calibri"/>
                <a:cs typeface="Calibri"/>
              </a:rPr>
              <a:t>language</a:t>
            </a:r>
            <a:r>
              <a:rPr sz="3300" spc="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300" spc="-1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10" dirty="0">
                <a:solidFill>
                  <a:schemeClr val="bg1"/>
                </a:solidFill>
                <a:latin typeface="Calibri"/>
                <a:cs typeface="Calibri"/>
              </a:rPr>
              <a:t>culture</a:t>
            </a:r>
            <a:endParaRPr sz="3300">
              <a:solidFill>
                <a:schemeClr val="bg1"/>
              </a:solidFill>
              <a:latin typeface="Calibri"/>
              <a:cs typeface="Calibri"/>
            </a:endParaRPr>
          </a:p>
          <a:p>
            <a:pPr marL="372745" indent="-357505">
              <a:lnSpc>
                <a:spcPct val="100000"/>
              </a:lnSpc>
              <a:spcBef>
                <a:spcPts val="860"/>
              </a:spcBef>
              <a:buChar char="•"/>
              <a:tabLst>
                <a:tab pos="372745" algn="l"/>
              </a:tabLst>
            </a:pPr>
            <a:r>
              <a:rPr sz="3050" dirty="0">
                <a:solidFill>
                  <a:schemeClr val="bg1"/>
                </a:solidFill>
                <a:latin typeface="Calibri"/>
                <a:cs typeface="Calibri"/>
              </a:rPr>
              <a:t>Centralisation</a:t>
            </a:r>
            <a:r>
              <a:rPr sz="3050" spc="1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05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dirty="0">
                <a:solidFill>
                  <a:schemeClr val="bg1"/>
                </a:solidFill>
                <a:latin typeface="Calibri"/>
                <a:cs typeface="Calibri"/>
              </a:rPr>
              <a:t>justice</a:t>
            </a:r>
            <a:r>
              <a:rPr sz="3050" spc="5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dirty="0">
                <a:solidFill>
                  <a:schemeClr val="bg1"/>
                </a:solidFill>
                <a:latin typeface="Calibri"/>
                <a:cs typeface="Calibri"/>
              </a:rPr>
              <a:t>system</a:t>
            </a:r>
            <a:r>
              <a:rPr sz="3050" spc="4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spc="-10" dirty="0">
                <a:solidFill>
                  <a:schemeClr val="bg1"/>
                </a:solidFill>
                <a:latin typeface="Calibri"/>
                <a:cs typeface="Calibri"/>
              </a:rPr>
              <a:t>consolidated</a:t>
            </a:r>
            <a:endParaRPr sz="3050">
              <a:solidFill>
                <a:schemeClr val="bg1"/>
              </a:solidFill>
              <a:latin typeface="Calibri"/>
              <a:cs typeface="Calibri"/>
            </a:endParaRPr>
          </a:p>
          <a:p>
            <a:pPr marL="375920">
              <a:lnSpc>
                <a:spcPct val="100000"/>
              </a:lnSpc>
              <a:spcBef>
                <a:spcPts val="5"/>
              </a:spcBef>
            </a:pP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250" spc="-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35" dirty="0">
                <a:solidFill>
                  <a:schemeClr val="bg1"/>
                </a:solidFill>
                <a:latin typeface="Calibri"/>
                <a:cs typeface="Calibri"/>
              </a:rPr>
              <a:t>status</a:t>
            </a:r>
            <a:r>
              <a:rPr sz="3250" spc="-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250" spc="-1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French</a:t>
            </a:r>
            <a:endParaRPr sz="3250">
              <a:solidFill>
                <a:schemeClr val="bg1"/>
              </a:solidFill>
              <a:latin typeface="Calibri"/>
              <a:cs typeface="Calibri"/>
            </a:endParaRPr>
          </a:p>
          <a:p>
            <a:pPr marL="377190" indent="-363220">
              <a:lnSpc>
                <a:spcPts val="3765"/>
              </a:lnSpc>
              <a:spcBef>
                <a:spcPts val="840"/>
              </a:spcBef>
              <a:buClr>
                <a:srgbClr val="F6FBE8"/>
              </a:buClr>
              <a:buChar char="•"/>
              <a:tabLst>
                <a:tab pos="377190" algn="l"/>
              </a:tabLst>
            </a:pP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Secularisation</a:t>
            </a:r>
            <a:r>
              <a:rPr sz="3150" spc="-1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150" spc="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150" spc="1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justice</a:t>
            </a:r>
            <a:r>
              <a:rPr sz="3150" spc="1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spc="-40" dirty="0">
                <a:solidFill>
                  <a:schemeClr val="bg1"/>
                </a:solidFill>
                <a:latin typeface="Calibri"/>
                <a:cs typeface="Calibri"/>
              </a:rPr>
              <a:t>system</a:t>
            </a:r>
            <a:r>
              <a:rPr sz="3150" spc="-1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spc="-1000" dirty="0">
                <a:solidFill>
                  <a:schemeClr val="bg1"/>
                </a:solidFill>
                <a:latin typeface="Calibri"/>
                <a:cs typeface="Calibri"/>
              </a:rPr>
              <a:t>—</a:t>
            </a:r>
            <a:r>
              <a:rPr sz="3150" spc="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spc="-10" dirty="0">
                <a:solidFill>
                  <a:schemeClr val="bg1"/>
                </a:solidFill>
                <a:latin typeface="Calibri"/>
                <a:cs typeface="Calibri"/>
              </a:rPr>
              <a:t>clerics</a:t>
            </a:r>
            <a:endParaRPr sz="3150">
              <a:solidFill>
                <a:schemeClr val="bg1"/>
              </a:solidFill>
              <a:latin typeface="Calibri"/>
              <a:cs typeface="Calibri"/>
            </a:endParaRPr>
          </a:p>
          <a:p>
            <a:pPr marL="369570">
              <a:lnSpc>
                <a:spcPts val="3825"/>
              </a:lnSpc>
            </a:pP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no</a:t>
            </a:r>
            <a:r>
              <a:rPr sz="3200" spc="-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longer</a:t>
            </a:r>
            <a:r>
              <a:rPr sz="3200" spc="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30" dirty="0">
                <a:solidFill>
                  <a:schemeClr val="bg1"/>
                </a:solidFill>
                <a:latin typeface="Calibri"/>
                <a:cs typeface="Calibri"/>
              </a:rPr>
              <a:t>operated</a:t>
            </a:r>
            <a:r>
              <a:rPr sz="3200" spc="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as</a:t>
            </a:r>
            <a:r>
              <a:rPr sz="3200" spc="-1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judges</a:t>
            </a:r>
            <a:endParaRPr sz="320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929" y="642937"/>
            <a:ext cx="9135070" cy="500062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8929" y="1741289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5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1985" y="1614734"/>
            <a:ext cx="3972560" cy="4946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73380" indent="-360680">
              <a:lnSpc>
                <a:spcPct val="100000"/>
              </a:lnSpc>
              <a:spcBef>
                <a:spcPts val="125"/>
              </a:spcBef>
              <a:buChar char="•"/>
              <a:tabLst>
                <a:tab pos="373380" algn="l"/>
              </a:tabLst>
            </a:pPr>
            <a:r>
              <a:rPr sz="3050" dirty="0">
                <a:solidFill>
                  <a:schemeClr val="bg1"/>
                </a:solidFill>
                <a:latin typeface="Calibri"/>
                <a:cs typeface="Calibri"/>
              </a:rPr>
              <a:t>Law</a:t>
            </a:r>
            <a:r>
              <a:rPr sz="3050" spc="229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dirty="0">
                <a:solidFill>
                  <a:schemeClr val="bg1"/>
                </a:solidFill>
                <a:latin typeface="Calibri"/>
                <a:cs typeface="Calibri"/>
              </a:rPr>
              <a:t>created</a:t>
            </a:r>
            <a:r>
              <a:rPr sz="3050" spc="2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dirty="0">
                <a:solidFill>
                  <a:schemeClr val="bg1"/>
                </a:solidFill>
                <a:latin typeface="Calibri"/>
                <a:cs typeface="Calibri"/>
              </a:rPr>
              <a:t>by</a:t>
            </a:r>
            <a:r>
              <a:rPr sz="3050" spc="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spc="-10" dirty="0">
                <a:solidFill>
                  <a:schemeClr val="bg1"/>
                </a:solidFill>
                <a:latin typeface="Calibri"/>
                <a:cs typeface="Calibri"/>
              </a:rPr>
              <a:t>courts</a:t>
            </a:r>
            <a:endParaRPr sz="305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929" y="2321718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21400" y="2197893"/>
            <a:ext cx="3892550" cy="5016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70205" indent="-357505">
              <a:lnSpc>
                <a:spcPct val="100000"/>
              </a:lnSpc>
              <a:spcBef>
                <a:spcPts val="125"/>
              </a:spcBef>
              <a:buChar char="•"/>
              <a:tabLst>
                <a:tab pos="370205" algn="l"/>
              </a:tabLst>
            </a:pP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Common</a:t>
            </a:r>
            <a:r>
              <a:rPr sz="31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law</a:t>
            </a:r>
            <a:r>
              <a:rPr sz="3100" spc="1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-</a:t>
            </a:r>
            <a:r>
              <a:rPr sz="3100" spc="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spc="-10" dirty="0">
                <a:solidFill>
                  <a:schemeClr val="bg1"/>
                </a:solidFill>
                <a:latin typeface="Calibri"/>
                <a:cs typeface="Calibri"/>
              </a:rPr>
              <a:t>equity</a:t>
            </a:r>
            <a:endParaRPr sz="310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8929" y="2911078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4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907882" y="2759719"/>
            <a:ext cx="7629525" cy="5245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3250" spc="-25" dirty="0"/>
              <a:t>England</a:t>
            </a:r>
            <a:r>
              <a:rPr sz="3250" spc="-75" dirty="0"/>
              <a:t> </a:t>
            </a:r>
            <a:r>
              <a:rPr sz="3250" dirty="0"/>
              <a:t>and</a:t>
            </a:r>
            <a:r>
              <a:rPr sz="3250" spc="-110" dirty="0"/>
              <a:t> </a:t>
            </a:r>
            <a:r>
              <a:rPr sz="3250" spc="-50" dirty="0"/>
              <a:t>Wales,</a:t>
            </a:r>
            <a:r>
              <a:rPr sz="3250" spc="-80" dirty="0"/>
              <a:t> </a:t>
            </a:r>
            <a:r>
              <a:rPr sz="3250" spc="-20" dirty="0"/>
              <a:t>Ireland,</a:t>
            </a:r>
            <a:r>
              <a:rPr sz="3250" spc="-50" dirty="0"/>
              <a:t> </a:t>
            </a:r>
            <a:r>
              <a:rPr sz="3250" dirty="0"/>
              <a:t>the</a:t>
            </a:r>
            <a:r>
              <a:rPr sz="3250" spc="-165" dirty="0"/>
              <a:t> </a:t>
            </a:r>
            <a:r>
              <a:rPr sz="3250" spc="-20" dirty="0"/>
              <a:t>United</a:t>
            </a:r>
            <a:r>
              <a:rPr sz="3250" spc="-114" dirty="0"/>
              <a:t> </a:t>
            </a:r>
            <a:r>
              <a:rPr sz="3250" spc="-10" dirty="0"/>
              <a:t>States,</a:t>
            </a:r>
            <a:endParaRPr sz="3250" dirty="0"/>
          </a:p>
        </p:txBody>
      </p:sp>
      <p:sp>
        <p:nvSpPr>
          <p:cNvPr id="9" name="object 9"/>
          <p:cNvSpPr/>
          <p:nvPr/>
        </p:nvSpPr>
        <p:spPr>
          <a:xfrm>
            <a:off x="8929" y="3393281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4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79038" y="3263254"/>
            <a:ext cx="5212715" cy="5092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Canada,</a:t>
            </a:r>
            <a:r>
              <a:rPr sz="3150" spc="1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Australia,</a:t>
            </a:r>
            <a:r>
              <a:rPr sz="3150" spc="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New</a:t>
            </a:r>
            <a:r>
              <a:rPr sz="3150" spc="-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spc="-10" dirty="0">
                <a:solidFill>
                  <a:schemeClr val="bg1"/>
                </a:solidFill>
                <a:latin typeface="Calibri"/>
                <a:cs typeface="Calibri"/>
              </a:rPr>
              <a:t>Zealand</a:t>
            </a:r>
            <a:endParaRPr sz="315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29" y="642937"/>
            <a:ext cx="9126220" cy="393065"/>
          </a:xfrm>
          <a:custGeom>
            <a:avLst/>
            <a:gdLst/>
            <a:ahLst/>
            <a:cxnLst/>
            <a:rect l="l" t="t" r="r" b="b"/>
            <a:pathLst>
              <a:path w="9126220" h="393065">
                <a:moveTo>
                  <a:pt x="9126145" y="392906"/>
                </a:moveTo>
                <a:lnTo>
                  <a:pt x="0" y="392906"/>
                </a:lnTo>
                <a:lnTo>
                  <a:pt x="0" y="0"/>
                </a:lnTo>
                <a:lnTo>
                  <a:pt x="9126145" y="0"/>
                </a:lnTo>
                <a:lnTo>
                  <a:pt x="9126145" y="392906"/>
                </a:lnTo>
                <a:close/>
              </a:path>
            </a:pathLst>
          </a:custGeom>
          <a:solidFill>
            <a:srgbClr val="112A66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3289" rIns="0" bIns="0" rtlCol="0">
            <a:spAutoFit/>
          </a:bodyPr>
          <a:lstStyle/>
          <a:p>
            <a:pPr marL="1854835">
              <a:lnSpc>
                <a:spcPct val="100000"/>
              </a:lnSpc>
              <a:spcBef>
                <a:spcPts val="90"/>
              </a:spcBef>
            </a:pPr>
            <a:r>
              <a:rPr sz="4450" spc="-520" dirty="0">
                <a:latin typeface="Arial MT"/>
                <a:cs typeface="Arial MT"/>
              </a:rPr>
              <a:t>Rise</a:t>
            </a:r>
            <a:r>
              <a:rPr sz="4450" spc="175" dirty="0">
                <a:latin typeface="Arial MT"/>
                <a:cs typeface="Arial MT"/>
              </a:rPr>
              <a:t> </a:t>
            </a:r>
            <a:r>
              <a:rPr sz="4450" spc="-80" dirty="0">
                <a:latin typeface="Arial MT"/>
                <a:cs typeface="Arial MT"/>
              </a:rPr>
              <a:t>of</a:t>
            </a:r>
            <a:r>
              <a:rPr sz="4450" spc="-200" dirty="0">
                <a:latin typeface="Arial MT"/>
                <a:cs typeface="Arial MT"/>
              </a:rPr>
              <a:t> </a:t>
            </a:r>
            <a:r>
              <a:rPr sz="4450" spc="-495" dirty="0">
                <a:latin typeface="Arial MT"/>
                <a:cs typeface="Arial MT"/>
              </a:rPr>
              <a:t>Law</a:t>
            </a:r>
            <a:r>
              <a:rPr sz="4450" spc="50" dirty="0">
                <a:latin typeface="Arial MT"/>
                <a:cs typeface="Arial MT"/>
              </a:rPr>
              <a:t> </a:t>
            </a:r>
            <a:r>
              <a:rPr sz="4450" spc="-365" dirty="0">
                <a:latin typeface="Arial MT"/>
                <a:cs typeface="Arial MT"/>
              </a:rPr>
              <a:t>French</a:t>
            </a:r>
            <a:endParaRPr sz="445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90" y="1736313"/>
            <a:ext cx="9126220" cy="388953"/>
          </a:xfrm>
          <a:prstGeom prst="rect">
            <a:avLst/>
          </a:prstGeom>
          <a:solidFill>
            <a:srgbClr val="1C316E"/>
          </a:solidFill>
        </p:spPr>
        <p:txBody>
          <a:bodyPr vert="horz" wrap="square" lIns="0" tIns="0" rIns="0" bIns="0" rtlCol="0">
            <a:spAutoFit/>
          </a:bodyPr>
          <a:lstStyle/>
          <a:p>
            <a:pPr marL="880110" indent="-356870">
              <a:lnSpc>
                <a:spcPts val="2885"/>
              </a:lnSpc>
              <a:buChar char="•"/>
              <a:tabLst>
                <a:tab pos="880110" algn="l"/>
                <a:tab pos="6082030" algn="l"/>
              </a:tabLst>
            </a:pP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With</a:t>
            </a:r>
            <a:r>
              <a:rPr sz="3250" spc="-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its</a:t>
            </a:r>
            <a:r>
              <a:rPr sz="3250" spc="-1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40" dirty="0">
                <a:solidFill>
                  <a:schemeClr val="bg1"/>
                </a:solidFill>
                <a:latin typeface="Calibri"/>
                <a:cs typeface="Calibri"/>
              </a:rPr>
              <a:t>general</a:t>
            </a:r>
            <a:r>
              <a:rPr sz="3250" spc="-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disappearance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	</a:t>
            </a:r>
            <a:r>
              <a:rPr sz="3250" spc="-35" dirty="0">
                <a:solidFill>
                  <a:schemeClr val="bg1"/>
                </a:solidFill>
                <a:latin typeface="Calibri"/>
                <a:cs typeface="Calibri"/>
              </a:rPr>
              <a:t>from</a:t>
            </a:r>
            <a:r>
              <a:rPr sz="3250" spc="-1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England,</a:t>
            </a:r>
            <a:endParaRPr sz="325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929" y="2125266"/>
            <a:ext cx="9126220" cy="332912"/>
          </a:xfrm>
          <a:prstGeom prst="rect">
            <a:avLst/>
          </a:prstGeom>
          <a:solidFill>
            <a:srgbClr val="1D3470"/>
          </a:solidFill>
        </p:spPr>
        <p:txBody>
          <a:bodyPr vert="horz" wrap="square" lIns="0" tIns="0" rIns="0" bIns="0" rtlCol="0">
            <a:spAutoFit/>
          </a:bodyPr>
          <a:lstStyle/>
          <a:p>
            <a:pPr marL="883919">
              <a:lnSpc>
                <a:spcPts val="2320"/>
              </a:lnSpc>
            </a:pPr>
            <a:r>
              <a:rPr sz="3300" spc="-50" dirty="0">
                <a:solidFill>
                  <a:schemeClr val="bg1"/>
                </a:solidFill>
                <a:latin typeface="Calibri"/>
                <a:cs typeface="Calibri"/>
              </a:rPr>
              <a:t>French</a:t>
            </a:r>
            <a:r>
              <a:rPr sz="3300" spc="-1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5" dirty="0">
                <a:solidFill>
                  <a:schemeClr val="bg1"/>
                </a:solidFill>
                <a:latin typeface="Calibri"/>
                <a:cs typeface="Calibri"/>
              </a:rPr>
              <a:t>had</a:t>
            </a:r>
            <a:r>
              <a:rPr sz="3300" spc="-1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65" dirty="0">
                <a:solidFill>
                  <a:schemeClr val="bg1"/>
                </a:solidFill>
                <a:latin typeface="Calibri"/>
                <a:cs typeface="Calibri"/>
              </a:rPr>
              <a:t>become</a:t>
            </a:r>
            <a:r>
              <a:rPr sz="3300" spc="-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300" spc="-1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50" dirty="0">
                <a:solidFill>
                  <a:schemeClr val="bg1"/>
                </a:solidFill>
                <a:latin typeface="Calibri"/>
                <a:cs typeface="Calibri"/>
              </a:rPr>
              <a:t>mark</a:t>
            </a:r>
            <a:r>
              <a:rPr sz="3300" spc="-1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300" spc="-1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300" spc="-1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5" dirty="0">
                <a:solidFill>
                  <a:schemeClr val="bg1"/>
                </a:solidFill>
                <a:latin typeface="Calibri"/>
                <a:cs typeface="Calibri"/>
              </a:rPr>
              <a:t>true</a:t>
            </a:r>
            <a:r>
              <a:rPr sz="3300" spc="-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10" dirty="0">
                <a:solidFill>
                  <a:schemeClr val="bg1"/>
                </a:solidFill>
                <a:latin typeface="Calibri"/>
                <a:cs typeface="Calibri"/>
              </a:rPr>
              <a:t>elites</a:t>
            </a:r>
            <a:endParaRPr sz="330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929" y="2661046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19647" y="2518617"/>
            <a:ext cx="7139305" cy="5245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74015" indent="-361315">
              <a:lnSpc>
                <a:spcPct val="100000"/>
              </a:lnSpc>
              <a:spcBef>
                <a:spcPts val="120"/>
              </a:spcBef>
              <a:buChar char="•"/>
              <a:tabLst>
                <a:tab pos="374015" algn="l"/>
              </a:tabLst>
            </a:pPr>
            <a:r>
              <a:rPr sz="3250" spc="-25" dirty="0">
                <a:solidFill>
                  <a:schemeClr val="bg1"/>
                </a:solidFill>
                <a:latin typeface="Calibri"/>
                <a:cs typeface="Calibri"/>
              </a:rPr>
              <a:t>Legal</a:t>
            </a:r>
            <a:r>
              <a:rPr sz="3250" spc="-1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55" dirty="0">
                <a:solidFill>
                  <a:schemeClr val="bg1"/>
                </a:solidFill>
                <a:latin typeface="Calibri"/>
                <a:cs typeface="Calibri"/>
              </a:rPr>
              <a:t>profession</a:t>
            </a:r>
            <a:r>
              <a:rPr sz="3250" spc="-1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35" dirty="0">
                <a:solidFill>
                  <a:schemeClr val="bg1"/>
                </a:solidFill>
                <a:latin typeface="Calibri"/>
                <a:cs typeface="Calibri"/>
              </a:rPr>
              <a:t>monopoly</a:t>
            </a:r>
            <a:r>
              <a:rPr sz="3250" spc="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250" spc="-1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250" spc="-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elites</a:t>
            </a:r>
            <a:endParaRPr sz="325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929" y="3205758"/>
            <a:ext cx="9126220" cy="381002"/>
          </a:xfrm>
          <a:prstGeom prst="rect">
            <a:avLst/>
          </a:prstGeom>
          <a:solidFill>
            <a:srgbClr val="1F3672"/>
          </a:solidFill>
        </p:spPr>
        <p:txBody>
          <a:bodyPr vert="horz" wrap="square" lIns="0" tIns="0" rIns="0" bIns="0" rtlCol="0">
            <a:spAutoFit/>
          </a:bodyPr>
          <a:lstStyle/>
          <a:p>
            <a:pPr marL="883919" indent="-361315">
              <a:lnSpc>
                <a:spcPts val="2815"/>
              </a:lnSpc>
              <a:buChar char="•"/>
              <a:tabLst>
                <a:tab pos="883919" algn="l"/>
              </a:tabLst>
            </a:pPr>
            <a:r>
              <a:rPr sz="3300" spc="-100" dirty="0">
                <a:solidFill>
                  <a:schemeClr val="bg1"/>
                </a:solidFill>
                <a:latin typeface="Calibri"/>
                <a:cs typeface="Calibri"/>
              </a:rPr>
              <a:t>French </a:t>
            </a:r>
            <a:r>
              <a:rPr sz="3300" spc="-65" dirty="0">
                <a:solidFill>
                  <a:schemeClr val="bg1"/>
                </a:solidFill>
                <a:latin typeface="Calibri"/>
                <a:cs typeface="Calibri"/>
              </a:rPr>
              <a:t> guarantee</a:t>
            </a:r>
            <a:r>
              <a:rPr sz="3300" spc="-1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30" dirty="0">
                <a:solidFill>
                  <a:schemeClr val="bg1"/>
                </a:solidFill>
                <a:latin typeface="Calibri"/>
                <a:cs typeface="Calibri"/>
              </a:rPr>
              <a:t>that</a:t>
            </a:r>
            <a:r>
              <a:rPr sz="3300" spc="-1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300" spc="-1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45" dirty="0">
                <a:solidFill>
                  <a:schemeClr val="bg1"/>
                </a:solidFill>
                <a:latin typeface="Calibri"/>
                <a:cs typeface="Calibri"/>
              </a:rPr>
              <a:t>people</a:t>
            </a:r>
            <a:r>
              <a:rPr sz="3300" spc="-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40" dirty="0">
                <a:solidFill>
                  <a:schemeClr val="bg1"/>
                </a:solidFill>
                <a:latin typeface="Calibri"/>
                <a:cs typeface="Calibri"/>
              </a:rPr>
              <a:t>could</a:t>
            </a:r>
            <a:r>
              <a:rPr sz="3300" spc="-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5" dirty="0">
                <a:solidFill>
                  <a:schemeClr val="bg1"/>
                </a:solidFill>
                <a:latin typeface="Calibri"/>
                <a:cs typeface="Calibri"/>
              </a:rPr>
              <a:t>not</a:t>
            </a:r>
            <a:endParaRPr sz="33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929" y="3643312"/>
            <a:ext cx="9126220" cy="377667"/>
          </a:xfrm>
          <a:prstGeom prst="rect">
            <a:avLst/>
          </a:prstGeom>
          <a:solidFill>
            <a:srgbClr val="1F3470"/>
          </a:solidFill>
        </p:spPr>
        <p:txBody>
          <a:bodyPr vert="horz" wrap="square" lIns="0" tIns="0" rIns="0" bIns="0" rtlCol="0">
            <a:spAutoFit/>
          </a:bodyPr>
          <a:lstStyle/>
          <a:p>
            <a:pPr marL="880110">
              <a:lnSpc>
                <a:spcPts val="2815"/>
              </a:lnSpc>
            </a:pP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meddle</a:t>
            </a:r>
            <a:r>
              <a:rPr sz="3200" spc="-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3200" spc="-1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200" spc="-1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justice</a:t>
            </a:r>
            <a:r>
              <a:rPr sz="3200" spc="-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20" dirty="0">
                <a:solidFill>
                  <a:schemeClr val="bg1"/>
                </a:solidFill>
                <a:latin typeface="Calibri"/>
                <a:cs typeface="Calibri"/>
              </a:rPr>
              <a:t>system</a:t>
            </a:r>
            <a:r>
              <a:rPr sz="3200" spc="-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because</a:t>
            </a:r>
            <a:r>
              <a:rPr sz="3200" spc="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20" dirty="0">
                <a:solidFill>
                  <a:schemeClr val="bg1"/>
                </a:solidFill>
                <a:latin typeface="Calibri"/>
                <a:cs typeface="Calibri"/>
              </a:rPr>
              <a:t>they</a:t>
            </a:r>
            <a:endParaRPr sz="320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929" y="4080866"/>
            <a:ext cx="9126220" cy="366395"/>
          </a:xfrm>
          <a:prstGeom prst="rect">
            <a:avLst/>
          </a:prstGeom>
          <a:solidFill>
            <a:srgbClr val="1D3470"/>
          </a:solidFill>
        </p:spPr>
        <p:txBody>
          <a:bodyPr vert="horz" wrap="square" lIns="0" tIns="0" rIns="0" bIns="0" rtlCol="0">
            <a:spAutoFit/>
          </a:bodyPr>
          <a:lstStyle/>
          <a:p>
            <a:pPr marL="891540">
              <a:lnSpc>
                <a:spcPts val="2800"/>
              </a:lnSpc>
            </a:pPr>
            <a:r>
              <a:rPr sz="3100" spc="-85" dirty="0">
                <a:solidFill>
                  <a:schemeClr val="bg1"/>
                </a:solidFill>
                <a:latin typeface="Arial MT"/>
                <a:cs typeface="Arial MT"/>
              </a:rPr>
              <a:t>were</a:t>
            </a:r>
            <a:r>
              <a:rPr sz="3100" spc="-114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100" spc="-110" dirty="0">
                <a:solidFill>
                  <a:schemeClr val="bg1"/>
                </a:solidFill>
                <a:latin typeface="Arial MT"/>
                <a:cs typeface="Arial MT"/>
              </a:rPr>
              <a:t>unaable</a:t>
            </a:r>
            <a:r>
              <a:rPr sz="3100" spc="2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100" dirty="0">
                <a:solidFill>
                  <a:schemeClr val="bg1"/>
                </a:solidFill>
                <a:latin typeface="Arial MT"/>
                <a:cs typeface="Arial MT"/>
              </a:rPr>
              <a:t>to</a:t>
            </a:r>
            <a:r>
              <a:rPr sz="3100" spc="-114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100" dirty="0">
                <a:solidFill>
                  <a:schemeClr val="bg1"/>
                </a:solidFill>
                <a:latin typeface="Arial MT"/>
                <a:cs typeface="Arial MT"/>
              </a:rPr>
              <a:t>follow</a:t>
            </a:r>
            <a:r>
              <a:rPr sz="3100" spc="-1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100" dirty="0">
                <a:solidFill>
                  <a:schemeClr val="bg1"/>
                </a:solidFill>
                <a:latin typeface="Arial MT"/>
                <a:cs typeface="Arial MT"/>
              </a:rPr>
              <a:t>the</a:t>
            </a:r>
            <a:r>
              <a:rPr sz="3100" spc="-114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100" dirty="0">
                <a:solidFill>
                  <a:schemeClr val="bg1"/>
                </a:solidFill>
                <a:latin typeface="Arial MT"/>
                <a:cs typeface="Arial MT"/>
              </a:rPr>
              <a:t>trial</a:t>
            </a:r>
            <a:r>
              <a:rPr sz="3100" spc="-21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100" spc="-25" dirty="0">
                <a:solidFill>
                  <a:schemeClr val="bg1"/>
                </a:solidFill>
                <a:latin typeface="Arial MT"/>
                <a:cs typeface="Arial MT"/>
              </a:rPr>
              <a:t>Iprocess</a:t>
            </a:r>
            <a:endParaRPr sz="3100">
              <a:solidFill>
                <a:schemeClr val="bg1"/>
              </a:solidFill>
              <a:latin typeface="Arial MT"/>
              <a:cs typeface="Arial M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929" y="4616648"/>
            <a:ext cx="9126220" cy="379335"/>
          </a:xfrm>
          <a:prstGeom prst="rect">
            <a:avLst/>
          </a:prstGeom>
          <a:solidFill>
            <a:srgbClr val="1A2F6B"/>
          </a:solidFill>
        </p:spPr>
        <p:txBody>
          <a:bodyPr vert="horz" wrap="square" lIns="0" tIns="0" rIns="0" bIns="0" rtlCol="0">
            <a:spAutoFit/>
          </a:bodyPr>
          <a:lstStyle/>
          <a:p>
            <a:pPr marL="884555" indent="-361315">
              <a:lnSpc>
                <a:spcPts val="2830"/>
              </a:lnSpc>
              <a:buChar char="•"/>
              <a:tabLst>
                <a:tab pos="884555" algn="l"/>
                <a:tab pos="7795259" algn="l"/>
              </a:tabLst>
            </a:pP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Law</a:t>
            </a:r>
            <a:r>
              <a:rPr sz="3250" spc="-1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55" dirty="0">
                <a:solidFill>
                  <a:schemeClr val="bg1"/>
                </a:solidFill>
                <a:latin typeface="Calibri"/>
                <a:cs typeface="Calibri"/>
              </a:rPr>
              <a:t>French</a:t>
            </a:r>
            <a:r>
              <a:rPr sz="3250" spc="-1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even</a:t>
            </a:r>
            <a:r>
              <a:rPr sz="3250" spc="-1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then</a:t>
            </a:r>
            <a:r>
              <a:rPr sz="3250" spc="-11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a</a:t>
            </a:r>
            <a:r>
              <a:rPr sz="3250" spc="-1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dead</a:t>
            </a:r>
            <a:r>
              <a:rPr sz="3250" spc="-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language: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	</a:t>
            </a:r>
            <a:r>
              <a:rPr sz="3250" spc="-25" dirty="0">
                <a:solidFill>
                  <a:schemeClr val="bg1"/>
                </a:solidFill>
                <a:latin typeface="Calibri"/>
                <a:cs typeface="Calibri"/>
              </a:rPr>
              <a:t>its</a:t>
            </a:r>
            <a:endParaRPr sz="325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929" y="5054203"/>
            <a:ext cx="9126220" cy="388953"/>
          </a:xfrm>
          <a:prstGeom prst="rect">
            <a:avLst/>
          </a:prstGeom>
          <a:solidFill>
            <a:srgbClr val="162D69"/>
          </a:solidFill>
        </p:spPr>
        <p:txBody>
          <a:bodyPr vert="horz" wrap="square" lIns="0" tIns="0" rIns="0" bIns="0" rtlCol="0">
            <a:spAutoFit/>
          </a:bodyPr>
          <a:lstStyle/>
          <a:p>
            <a:pPr marL="882650">
              <a:lnSpc>
                <a:spcPts val="2885"/>
              </a:lnSpc>
            </a:pPr>
            <a:r>
              <a:rPr sz="3250" spc="-40" dirty="0">
                <a:solidFill>
                  <a:schemeClr val="bg1"/>
                </a:solidFill>
                <a:latin typeface="Calibri"/>
                <a:cs typeface="Calibri"/>
              </a:rPr>
              <a:t>expressions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had</a:t>
            </a:r>
            <a:r>
              <a:rPr sz="3250" spc="-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a</a:t>
            </a:r>
            <a:r>
              <a:rPr sz="3250" spc="-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clear</a:t>
            </a:r>
            <a:r>
              <a:rPr sz="3250" spc="-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0" dirty="0">
                <a:solidFill>
                  <a:schemeClr val="bg1"/>
                </a:solidFill>
                <a:latin typeface="Calibri"/>
                <a:cs typeface="Calibri"/>
              </a:rPr>
              <a:t>legal</a:t>
            </a:r>
            <a:r>
              <a:rPr sz="3250" spc="-1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meaning;</a:t>
            </a:r>
            <a:endParaRPr sz="325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929" y="5491758"/>
            <a:ext cx="9126220" cy="390620"/>
          </a:xfrm>
          <a:prstGeom prst="rect">
            <a:avLst/>
          </a:prstGeom>
          <a:solidFill>
            <a:srgbClr val="112A66"/>
          </a:solidFill>
        </p:spPr>
        <p:txBody>
          <a:bodyPr vert="horz" wrap="square" lIns="0" tIns="0" rIns="0" bIns="0" rtlCol="0">
            <a:spAutoFit/>
          </a:bodyPr>
          <a:lstStyle/>
          <a:p>
            <a:pPr marL="882650">
              <a:lnSpc>
                <a:spcPts val="2885"/>
              </a:lnSpc>
            </a:pPr>
            <a:r>
              <a:rPr sz="3300" spc="-65" dirty="0">
                <a:solidFill>
                  <a:schemeClr val="bg1"/>
                </a:solidFill>
                <a:latin typeface="Calibri"/>
                <a:cs typeface="Calibri"/>
              </a:rPr>
              <a:t>appropriate</a:t>
            </a:r>
            <a:r>
              <a:rPr sz="3300" spc="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0" dirty="0">
                <a:solidFill>
                  <a:schemeClr val="bg1"/>
                </a:solidFill>
                <a:latin typeface="Calibri"/>
                <a:cs typeface="Calibri"/>
              </a:rPr>
              <a:t>for</a:t>
            </a:r>
            <a:r>
              <a:rPr sz="3300" spc="-1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0" dirty="0">
                <a:solidFill>
                  <a:schemeClr val="bg1"/>
                </a:solidFill>
                <a:latin typeface="Calibri"/>
                <a:cs typeface="Calibri"/>
              </a:rPr>
              <a:t>use</a:t>
            </a:r>
            <a:r>
              <a:rPr sz="3300" spc="-1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as</a:t>
            </a:r>
            <a:r>
              <a:rPr sz="3300" spc="-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50" dirty="0">
                <a:solidFill>
                  <a:schemeClr val="bg1"/>
                </a:solidFill>
                <a:latin typeface="Calibri"/>
                <a:cs typeface="Calibri"/>
              </a:rPr>
              <a:t>legal</a:t>
            </a:r>
            <a:r>
              <a:rPr sz="3300" spc="-1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10" dirty="0">
                <a:solidFill>
                  <a:schemeClr val="bg1"/>
                </a:solidFill>
                <a:latin typeface="Calibri"/>
                <a:cs typeface="Calibri"/>
              </a:rPr>
              <a:t>terms</a:t>
            </a:r>
            <a:endParaRPr sz="330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29" y="660796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5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12A66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35547" rIns="0" bIns="0" rtlCol="0">
            <a:spAutoFit/>
          </a:bodyPr>
          <a:lstStyle/>
          <a:p>
            <a:pPr marL="232410">
              <a:lnSpc>
                <a:spcPct val="100000"/>
              </a:lnSpc>
              <a:spcBef>
                <a:spcPts val="105"/>
              </a:spcBef>
            </a:pPr>
            <a:r>
              <a:rPr sz="3900" dirty="0"/>
              <a:t>Decline</a:t>
            </a:r>
            <a:r>
              <a:rPr sz="3900" spc="254" dirty="0"/>
              <a:t> </a:t>
            </a:r>
            <a:r>
              <a:rPr sz="3900" dirty="0"/>
              <a:t>of</a:t>
            </a:r>
            <a:r>
              <a:rPr sz="3900" spc="70" dirty="0"/>
              <a:t> </a:t>
            </a:r>
            <a:r>
              <a:rPr sz="3900" dirty="0"/>
              <a:t>Law</a:t>
            </a:r>
            <a:r>
              <a:rPr sz="3900" spc="170" dirty="0"/>
              <a:t> </a:t>
            </a:r>
            <a:r>
              <a:rPr sz="3900" dirty="0"/>
              <a:t>Latin</a:t>
            </a:r>
            <a:r>
              <a:rPr sz="3900" spc="195" dirty="0"/>
              <a:t> </a:t>
            </a:r>
            <a:r>
              <a:rPr sz="3900" dirty="0"/>
              <a:t>and</a:t>
            </a:r>
            <a:r>
              <a:rPr sz="3900" spc="130" dirty="0"/>
              <a:t> </a:t>
            </a:r>
            <a:r>
              <a:rPr sz="3900" dirty="0"/>
              <a:t>Law</a:t>
            </a:r>
            <a:r>
              <a:rPr sz="3900" spc="95" dirty="0"/>
              <a:t> </a:t>
            </a:r>
            <a:r>
              <a:rPr sz="3900" spc="-10" dirty="0"/>
              <a:t>French</a:t>
            </a:r>
            <a:endParaRPr sz="3900"/>
          </a:p>
        </p:txBody>
      </p:sp>
      <p:sp>
        <p:nvSpPr>
          <p:cNvPr id="4" name="object 4"/>
          <p:cNvSpPr/>
          <p:nvPr/>
        </p:nvSpPr>
        <p:spPr>
          <a:xfrm>
            <a:off x="8929" y="1741289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5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5" name="object 5"/>
          <p:cNvSpPr/>
          <p:nvPr/>
        </p:nvSpPr>
        <p:spPr>
          <a:xfrm>
            <a:off x="8929" y="2223491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8929" y="2714625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5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7" name="object 7"/>
          <p:cNvSpPr/>
          <p:nvPr/>
        </p:nvSpPr>
        <p:spPr>
          <a:xfrm>
            <a:off x="8929" y="3214687"/>
            <a:ext cx="9126220" cy="276860"/>
          </a:xfrm>
          <a:custGeom>
            <a:avLst/>
            <a:gdLst/>
            <a:ahLst/>
            <a:cxnLst/>
            <a:rect l="l" t="t" r="r" b="b"/>
            <a:pathLst>
              <a:path w="9126220" h="276860">
                <a:moveTo>
                  <a:pt x="9126145" y="276820"/>
                </a:moveTo>
                <a:lnTo>
                  <a:pt x="0" y="276820"/>
                </a:lnTo>
                <a:lnTo>
                  <a:pt x="0" y="0"/>
                </a:lnTo>
                <a:lnTo>
                  <a:pt x="9126145" y="0"/>
                </a:lnTo>
                <a:lnTo>
                  <a:pt x="9126145" y="276820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8929" y="3786187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9" name="object 9"/>
          <p:cNvSpPr/>
          <p:nvPr/>
        </p:nvSpPr>
        <p:spPr>
          <a:xfrm>
            <a:off x="8929" y="4277320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4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8929" y="4759523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82F6B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8929" y="5250656"/>
            <a:ext cx="9126220" cy="295275"/>
          </a:xfrm>
          <a:custGeom>
            <a:avLst/>
            <a:gdLst/>
            <a:ahLst/>
            <a:cxnLst/>
            <a:rect l="l" t="t" r="r" b="b"/>
            <a:pathLst>
              <a:path w="9126220" h="295275">
                <a:moveTo>
                  <a:pt x="9126145" y="294679"/>
                </a:moveTo>
                <a:lnTo>
                  <a:pt x="0" y="294679"/>
                </a:lnTo>
                <a:lnTo>
                  <a:pt x="0" y="0"/>
                </a:lnTo>
                <a:lnTo>
                  <a:pt x="9126145" y="0"/>
                </a:lnTo>
                <a:lnTo>
                  <a:pt x="9126145" y="294679"/>
                </a:lnTo>
                <a:close/>
              </a:path>
            </a:pathLst>
          </a:custGeom>
          <a:solidFill>
            <a:srgbClr val="162D69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19063" y="1596131"/>
            <a:ext cx="8075295" cy="4027170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68935" marR="5080" indent="-355600">
              <a:lnSpc>
                <a:spcPct val="102000"/>
              </a:lnSpc>
              <a:spcBef>
                <a:spcPts val="45"/>
              </a:spcBef>
              <a:buChar char="•"/>
              <a:tabLst>
                <a:tab pos="368935" algn="l"/>
                <a:tab pos="374650" algn="l"/>
              </a:tabLst>
            </a:pP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	1362</a:t>
            </a:r>
            <a:r>
              <a:rPr sz="3200" spc="-1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Statute</a:t>
            </a:r>
            <a:r>
              <a:rPr sz="3200" spc="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200" spc="-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20" dirty="0">
                <a:solidFill>
                  <a:schemeClr val="bg1"/>
                </a:solidFill>
                <a:latin typeface="Calibri"/>
                <a:cs typeface="Calibri"/>
              </a:rPr>
              <a:t>Pleading</a:t>
            </a:r>
            <a:r>
              <a:rPr sz="3200" spc="-1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1135" dirty="0">
                <a:solidFill>
                  <a:schemeClr val="bg1"/>
                </a:solidFill>
                <a:latin typeface="Calibri"/>
                <a:cs typeface="Calibri"/>
              </a:rPr>
              <a:t>—</a:t>
            </a:r>
            <a:r>
              <a:rPr sz="3200" spc="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20" dirty="0">
                <a:solidFill>
                  <a:schemeClr val="bg1"/>
                </a:solidFill>
                <a:latin typeface="Calibri"/>
                <a:cs typeface="Calibri"/>
              </a:rPr>
              <a:t>drafted</a:t>
            </a:r>
            <a:r>
              <a:rPr sz="3200" spc="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3200" spc="-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50" dirty="0">
                <a:solidFill>
                  <a:schemeClr val="bg1"/>
                </a:solidFill>
                <a:latin typeface="Calibri"/>
                <a:cs typeface="Calibri"/>
              </a:rPr>
              <a:t>French!— </a:t>
            </a:r>
            <a:r>
              <a:rPr sz="3300" spc="-60" dirty="0">
                <a:solidFill>
                  <a:schemeClr val="bg1"/>
                </a:solidFill>
                <a:latin typeface="Calibri"/>
                <a:cs typeface="Calibri"/>
              </a:rPr>
              <a:t>prescribed</a:t>
            </a:r>
            <a:r>
              <a:rPr sz="3300" spc="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40" dirty="0">
                <a:solidFill>
                  <a:schemeClr val="bg1"/>
                </a:solidFill>
                <a:latin typeface="Calibri"/>
                <a:cs typeface="Calibri"/>
              </a:rPr>
              <a:t>that</a:t>
            </a:r>
            <a:r>
              <a:rPr sz="3300" spc="-11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40" dirty="0">
                <a:solidFill>
                  <a:schemeClr val="bg1"/>
                </a:solidFill>
                <a:latin typeface="Calibri"/>
                <a:cs typeface="Calibri"/>
              </a:rPr>
              <a:t>judges</a:t>
            </a:r>
            <a:r>
              <a:rPr sz="3300" spc="-1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70" dirty="0">
                <a:solidFill>
                  <a:schemeClr val="bg1"/>
                </a:solidFill>
                <a:latin typeface="Calibri"/>
                <a:cs typeface="Calibri"/>
              </a:rPr>
              <a:t>were</a:t>
            </a:r>
            <a:r>
              <a:rPr sz="3300" spc="-1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3300" spc="-1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0" dirty="0">
                <a:solidFill>
                  <a:schemeClr val="bg1"/>
                </a:solidFill>
                <a:latin typeface="Calibri"/>
                <a:cs typeface="Calibri"/>
              </a:rPr>
              <a:t>use</a:t>
            </a:r>
            <a:r>
              <a:rPr sz="3300" spc="-1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40" dirty="0">
                <a:solidFill>
                  <a:schemeClr val="bg1"/>
                </a:solidFill>
                <a:latin typeface="Calibri"/>
                <a:cs typeface="Calibri"/>
              </a:rPr>
              <a:t>English</a:t>
            </a:r>
            <a:r>
              <a:rPr sz="3300" spc="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5" dirty="0">
                <a:solidFill>
                  <a:schemeClr val="bg1"/>
                </a:solidFill>
                <a:latin typeface="Calibri"/>
                <a:cs typeface="Calibri"/>
              </a:rPr>
              <a:t>but </a:t>
            </a:r>
            <a:r>
              <a:rPr sz="3050" dirty="0">
                <a:solidFill>
                  <a:schemeClr val="bg1"/>
                </a:solidFill>
                <a:latin typeface="Calibri"/>
                <a:cs typeface="Calibri"/>
              </a:rPr>
              <a:t>that</a:t>
            </a:r>
            <a:r>
              <a:rPr sz="3050" spc="25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dirty="0">
                <a:solidFill>
                  <a:schemeClr val="bg1"/>
                </a:solidFill>
                <a:latin typeface="Calibri"/>
                <a:cs typeface="Calibri"/>
              </a:rPr>
              <a:t>court</a:t>
            </a:r>
            <a:r>
              <a:rPr sz="305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dirty="0">
                <a:solidFill>
                  <a:schemeClr val="bg1"/>
                </a:solidFill>
                <a:latin typeface="Calibri"/>
                <a:cs typeface="Calibri"/>
              </a:rPr>
              <a:t>minutes</a:t>
            </a:r>
            <a:r>
              <a:rPr sz="3050" spc="4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dirty="0">
                <a:solidFill>
                  <a:schemeClr val="bg1"/>
                </a:solidFill>
                <a:latin typeface="Calibri"/>
                <a:cs typeface="Calibri"/>
              </a:rPr>
              <a:t>could</a:t>
            </a:r>
            <a:r>
              <a:rPr sz="3050" spc="2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dirty="0">
                <a:solidFill>
                  <a:schemeClr val="bg1"/>
                </a:solidFill>
                <a:latin typeface="Calibri"/>
                <a:cs typeface="Calibri"/>
              </a:rPr>
              <a:t>still</a:t>
            </a:r>
            <a:r>
              <a:rPr sz="3050" spc="2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dirty="0">
                <a:solidFill>
                  <a:schemeClr val="bg1"/>
                </a:solidFill>
                <a:latin typeface="Calibri"/>
                <a:cs typeface="Calibri"/>
              </a:rPr>
              <a:t>be</a:t>
            </a:r>
            <a:r>
              <a:rPr sz="3050" spc="2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dirty="0">
                <a:solidFill>
                  <a:schemeClr val="bg1"/>
                </a:solidFill>
                <a:latin typeface="Calibri"/>
                <a:cs typeface="Calibri"/>
              </a:rPr>
              <a:t>prepared</a:t>
            </a:r>
            <a:r>
              <a:rPr sz="3050" spc="3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spc="-25" dirty="0">
                <a:solidFill>
                  <a:schemeClr val="bg1"/>
                </a:solidFill>
                <a:latin typeface="Calibri"/>
                <a:cs typeface="Calibri"/>
              </a:rPr>
              <a:t>in </a:t>
            </a:r>
            <a:r>
              <a:rPr sz="3050" spc="-10" dirty="0">
                <a:solidFill>
                  <a:schemeClr val="bg1"/>
                </a:solidFill>
                <a:latin typeface="Arial MT"/>
                <a:cs typeface="Arial MT"/>
              </a:rPr>
              <a:t>Latin</a:t>
            </a:r>
            <a:endParaRPr sz="3050">
              <a:solidFill>
                <a:schemeClr val="bg1"/>
              </a:solidFill>
              <a:latin typeface="Arial MT"/>
              <a:cs typeface="Arial MT"/>
            </a:endParaRPr>
          </a:p>
          <a:p>
            <a:pPr marL="368935" marR="96520" indent="-356870">
              <a:lnSpc>
                <a:spcPct val="97400"/>
              </a:lnSpc>
              <a:spcBef>
                <a:spcPts val="835"/>
              </a:spcBef>
              <a:buChar char="•"/>
              <a:tabLst>
                <a:tab pos="368935" algn="l"/>
                <a:tab pos="375285" algn="l"/>
              </a:tabLst>
            </a:pP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	</a:t>
            </a:r>
            <a:r>
              <a:rPr sz="3300" spc="-60" dirty="0">
                <a:solidFill>
                  <a:schemeClr val="bg1"/>
                </a:solidFill>
                <a:latin typeface="Calibri"/>
                <a:cs typeface="Calibri"/>
              </a:rPr>
              <a:t>According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5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3300" spc="-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Sir</a:t>
            </a:r>
            <a:r>
              <a:rPr sz="3300" spc="-1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70" dirty="0">
                <a:solidFill>
                  <a:schemeClr val="bg1"/>
                </a:solidFill>
                <a:latin typeface="Calibri"/>
                <a:cs typeface="Calibri"/>
              </a:rPr>
              <a:t>Edward</a:t>
            </a:r>
            <a:r>
              <a:rPr sz="3300" spc="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70" dirty="0">
                <a:solidFill>
                  <a:schemeClr val="bg1"/>
                </a:solidFill>
                <a:latin typeface="Calibri"/>
                <a:cs typeface="Calibri"/>
              </a:rPr>
              <a:t>Coke,</a:t>
            </a:r>
            <a:r>
              <a:rPr sz="3300" spc="-1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it</a:t>
            </a:r>
            <a:r>
              <a:rPr sz="3300" spc="-1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45" dirty="0">
                <a:solidFill>
                  <a:schemeClr val="bg1"/>
                </a:solidFill>
                <a:latin typeface="Calibri"/>
                <a:cs typeface="Calibri"/>
              </a:rPr>
              <a:t>was</a:t>
            </a:r>
            <a:r>
              <a:rPr sz="3300" spc="-11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10" dirty="0">
                <a:solidFill>
                  <a:schemeClr val="bg1"/>
                </a:solidFill>
                <a:latin typeface="Calibri"/>
                <a:cs typeface="Calibri"/>
              </a:rPr>
              <a:t>better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that</a:t>
            </a:r>
            <a:r>
              <a:rPr sz="3250" spc="-1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250" spc="-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35" dirty="0">
                <a:solidFill>
                  <a:schemeClr val="bg1"/>
                </a:solidFill>
                <a:latin typeface="Calibri"/>
                <a:cs typeface="Calibri"/>
              </a:rPr>
              <a:t>unlearned </a:t>
            </a:r>
            <a:r>
              <a:rPr sz="3250" spc="-25" dirty="0">
                <a:solidFill>
                  <a:schemeClr val="bg1"/>
                </a:solidFill>
                <a:latin typeface="Calibri"/>
                <a:cs typeface="Calibri"/>
              </a:rPr>
              <a:t>were</a:t>
            </a:r>
            <a:r>
              <a:rPr sz="3250" spc="-1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not</a:t>
            </a:r>
            <a:r>
              <a:rPr sz="3250" spc="-1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able</a:t>
            </a:r>
            <a:r>
              <a:rPr sz="3250" spc="-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3250" spc="-1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read</a:t>
            </a:r>
            <a:r>
              <a:rPr sz="3250" spc="-1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legal </a:t>
            </a:r>
            <a:r>
              <a:rPr sz="3300" spc="-55" dirty="0">
                <a:solidFill>
                  <a:schemeClr val="bg1"/>
                </a:solidFill>
                <a:latin typeface="Calibri"/>
                <a:cs typeface="Calibri"/>
              </a:rPr>
              <a:t>materials because</a:t>
            </a:r>
            <a:r>
              <a:rPr sz="3300" spc="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35" dirty="0">
                <a:solidFill>
                  <a:schemeClr val="bg1"/>
                </a:solidFill>
                <a:latin typeface="Calibri"/>
                <a:cs typeface="Calibri"/>
              </a:rPr>
              <a:t>they</a:t>
            </a:r>
            <a:r>
              <a:rPr sz="3300" spc="-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45" dirty="0">
                <a:solidFill>
                  <a:schemeClr val="bg1"/>
                </a:solidFill>
                <a:latin typeface="Calibri"/>
                <a:cs typeface="Calibri"/>
              </a:rPr>
              <a:t>would</a:t>
            </a:r>
            <a:r>
              <a:rPr sz="3300" spc="-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50" dirty="0">
                <a:solidFill>
                  <a:schemeClr val="bg1"/>
                </a:solidFill>
                <a:latin typeface="Calibri"/>
                <a:cs typeface="Calibri"/>
              </a:rPr>
              <a:t>get</a:t>
            </a:r>
            <a:r>
              <a:rPr sz="3300" spc="-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it</a:t>
            </a:r>
            <a:r>
              <a:rPr sz="3300" spc="-1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all</a:t>
            </a:r>
            <a:r>
              <a:rPr sz="3300" spc="-1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10" dirty="0">
                <a:solidFill>
                  <a:schemeClr val="bg1"/>
                </a:solidFill>
                <a:latin typeface="Calibri"/>
                <a:cs typeface="Calibri"/>
              </a:rPr>
              <a:t>wrong </a:t>
            </a:r>
            <a:r>
              <a:rPr sz="3250" spc="-260" dirty="0">
                <a:solidFill>
                  <a:schemeClr val="bg1"/>
                </a:solidFill>
                <a:latin typeface="Arial MT"/>
                <a:cs typeface="Arial MT"/>
              </a:rPr>
              <a:t>and</a:t>
            </a:r>
            <a:r>
              <a:rPr sz="3250" spc="6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250" spc="-200" dirty="0">
                <a:solidFill>
                  <a:schemeClr val="bg1"/>
                </a:solidFill>
                <a:latin typeface="Arial MT"/>
                <a:cs typeface="Arial MT"/>
              </a:rPr>
              <a:t>harm</a:t>
            </a:r>
            <a:r>
              <a:rPr sz="3250" spc="-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250" spc="-105" dirty="0">
                <a:solidFill>
                  <a:schemeClr val="bg1"/>
                </a:solidFill>
                <a:latin typeface="Arial MT"/>
                <a:cs typeface="Arial MT"/>
              </a:rPr>
              <a:t>themselves!</a:t>
            </a:r>
            <a:endParaRPr sz="3250">
              <a:solidFill>
                <a:schemeClr val="bg1"/>
              </a:solidFill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29" y="660796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5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12A66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35547" rIns="0" bIns="0" rtlCol="0">
            <a:spAutoFit/>
          </a:bodyPr>
          <a:lstStyle/>
          <a:p>
            <a:pPr marL="232410">
              <a:lnSpc>
                <a:spcPct val="100000"/>
              </a:lnSpc>
              <a:spcBef>
                <a:spcPts val="105"/>
              </a:spcBef>
            </a:pPr>
            <a:r>
              <a:rPr sz="3900" dirty="0"/>
              <a:t>Decline</a:t>
            </a:r>
            <a:r>
              <a:rPr sz="3900" spc="254" dirty="0"/>
              <a:t> </a:t>
            </a:r>
            <a:r>
              <a:rPr sz="3900" dirty="0"/>
              <a:t>of</a:t>
            </a:r>
            <a:r>
              <a:rPr sz="3900" spc="70" dirty="0"/>
              <a:t> </a:t>
            </a:r>
            <a:r>
              <a:rPr sz="3900" dirty="0"/>
              <a:t>Law</a:t>
            </a:r>
            <a:r>
              <a:rPr sz="3900" spc="170" dirty="0"/>
              <a:t> </a:t>
            </a:r>
            <a:r>
              <a:rPr sz="3900" dirty="0"/>
              <a:t>Latin</a:t>
            </a:r>
            <a:r>
              <a:rPr sz="3900" spc="195" dirty="0"/>
              <a:t> </a:t>
            </a:r>
            <a:r>
              <a:rPr sz="3900" dirty="0"/>
              <a:t>and</a:t>
            </a:r>
            <a:r>
              <a:rPr sz="3900" spc="130" dirty="0"/>
              <a:t> </a:t>
            </a:r>
            <a:r>
              <a:rPr sz="3900" dirty="0"/>
              <a:t>Law</a:t>
            </a:r>
            <a:r>
              <a:rPr sz="3900" spc="95" dirty="0"/>
              <a:t> </a:t>
            </a:r>
            <a:r>
              <a:rPr sz="3900" spc="-10" dirty="0"/>
              <a:t>French</a:t>
            </a:r>
            <a:endParaRPr sz="3900"/>
          </a:p>
        </p:txBody>
      </p:sp>
      <p:sp>
        <p:nvSpPr>
          <p:cNvPr id="4" name="object 4"/>
          <p:cNvSpPr/>
          <p:nvPr/>
        </p:nvSpPr>
        <p:spPr>
          <a:xfrm>
            <a:off x="8929" y="1741289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5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5" name="object 5"/>
          <p:cNvSpPr/>
          <p:nvPr/>
        </p:nvSpPr>
        <p:spPr>
          <a:xfrm>
            <a:off x="8929" y="2223491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8929" y="2812851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7" name="object 7"/>
          <p:cNvSpPr/>
          <p:nvPr/>
        </p:nvSpPr>
        <p:spPr>
          <a:xfrm>
            <a:off x="8929" y="3295054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8929" y="3786187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9" name="object 9"/>
          <p:cNvSpPr/>
          <p:nvPr/>
        </p:nvSpPr>
        <p:spPr>
          <a:xfrm>
            <a:off x="8929" y="4277320"/>
            <a:ext cx="9126220" cy="295275"/>
          </a:xfrm>
          <a:custGeom>
            <a:avLst/>
            <a:gdLst/>
            <a:ahLst/>
            <a:cxnLst/>
            <a:rect l="l" t="t" r="r" b="b"/>
            <a:pathLst>
              <a:path w="9126220" h="295275">
                <a:moveTo>
                  <a:pt x="9126145" y="294679"/>
                </a:moveTo>
                <a:lnTo>
                  <a:pt x="0" y="294679"/>
                </a:lnTo>
                <a:lnTo>
                  <a:pt x="0" y="0"/>
                </a:lnTo>
                <a:lnTo>
                  <a:pt x="9126145" y="0"/>
                </a:lnTo>
                <a:lnTo>
                  <a:pt x="9126145" y="294679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8929" y="4857750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82F6B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19063" y="1596131"/>
            <a:ext cx="7805420" cy="364490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74650" indent="-361315">
              <a:lnSpc>
                <a:spcPts val="3779"/>
              </a:lnSpc>
              <a:spcBef>
                <a:spcPts val="120"/>
              </a:spcBef>
              <a:buChar char="•"/>
              <a:tabLst>
                <a:tab pos="374650" algn="l"/>
              </a:tabLst>
            </a:pP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End</a:t>
            </a:r>
            <a:r>
              <a:rPr sz="3200" spc="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200" spc="-1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14th</a:t>
            </a:r>
            <a:r>
              <a:rPr sz="3200" spc="-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c.</a:t>
            </a:r>
            <a:r>
              <a:rPr sz="3200" spc="-1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parliamentarians</a:t>
            </a:r>
            <a:r>
              <a:rPr sz="3200" spc="-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were</a:t>
            </a:r>
            <a:r>
              <a:rPr sz="3200" spc="-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using</a:t>
            </a:r>
            <a:endParaRPr sz="3200">
              <a:solidFill>
                <a:schemeClr val="bg1"/>
              </a:solidFill>
              <a:latin typeface="Calibri"/>
              <a:cs typeface="Calibri"/>
            </a:endParaRPr>
          </a:p>
          <a:p>
            <a:pPr marL="374650">
              <a:lnSpc>
                <a:spcPts val="3960"/>
              </a:lnSpc>
            </a:pPr>
            <a:r>
              <a:rPr sz="3350" spc="-110" dirty="0">
                <a:solidFill>
                  <a:schemeClr val="bg1"/>
                </a:solidFill>
                <a:latin typeface="Calibri"/>
                <a:cs typeface="Calibri"/>
              </a:rPr>
              <a:t>spoken</a:t>
            </a:r>
            <a:r>
              <a:rPr sz="3350" spc="-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50" spc="-10" dirty="0">
                <a:solidFill>
                  <a:schemeClr val="bg1"/>
                </a:solidFill>
                <a:latin typeface="Calibri"/>
                <a:cs typeface="Calibri"/>
              </a:rPr>
              <a:t>English</a:t>
            </a:r>
            <a:endParaRPr sz="3350">
              <a:solidFill>
                <a:schemeClr val="bg1"/>
              </a:solidFill>
              <a:latin typeface="Calibri"/>
              <a:cs typeface="Calibri"/>
            </a:endParaRPr>
          </a:p>
          <a:p>
            <a:pPr marL="372745" marR="5080" indent="-360045">
              <a:lnSpc>
                <a:spcPct val="100200"/>
              </a:lnSpc>
              <a:spcBef>
                <a:spcPts val="645"/>
              </a:spcBef>
              <a:buChar char="•"/>
              <a:tabLst>
                <a:tab pos="372745" algn="l"/>
                <a:tab pos="377190" algn="l"/>
                <a:tab pos="6326505" algn="l"/>
              </a:tabLst>
            </a:pP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	Still</a:t>
            </a:r>
            <a:r>
              <a:rPr sz="3250" spc="-1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3250" spc="-1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17th</a:t>
            </a:r>
            <a:r>
              <a:rPr sz="3250" spc="-1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c.</a:t>
            </a:r>
            <a:r>
              <a:rPr sz="3250" spc="-1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5" dirty="0">
                <a:solidFill>
                  <a:schemeClr val="bg1"/>
                </a:solidFill>
                <a:latin typeface="Calibri"/>
                <a:cs typeface="Calibri"/>
              </a:rPr>
              <a:t>possible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3250" spc="-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hear</a:t>
            </a:r>
            <a:r>
              <a:rPr sz="3250" spc="-1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law</a:t>
            </a:r>
            <a:r>
              <a:rPr sz="3250" spc="-1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0" dirty="0">
                <a:solidFill>
                  <a:schemeClr val="bg1"/>
                </a:solidFill>
                <a:latin typeface="Calibri"/>
                <a:cs typeface="Calibri"/>
              </a:rPr>
              <a:t>French</a:t>
            </a:r>
            <a:r>
              <a:rPr sz="3250" spc="-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5" dirty="0">
                <a:solidFill>
                  <a:schemeClr val="bg1"/>
                </a:solidFill>
                <a:latin typeface="Calibri"/>
                <a:cs typeface="Calibri"/>
              </a:rPr>
              <a:t>in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250" spc="-11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Inns</a:t>
            </a:r>
            <a:r>
              <a:rPr sz="3250" spc="-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250" spc="-1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Court,</a:t>
            </a:r>
            <a:r>
              <a:rPr sz="3250" spc="-1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and,</a:t>
            </a:r>
            <a:r>
              <a:rPr sz="3250" spc="-1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occasionally,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	in</a:t>
            </a:r>
            <a:r>
              <a:rPr sz="3250" spc="-1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5" dirty="0">
                <a:solidFill>
                  <a:schemeClr val="bg1"/>
                </a:solidFill>
                <a:latin typeface="Calibri"/>
                <a:cs typeface="Calibri"/>
              </a:rPr>
              <a:t>the </a:t>
            </a:r>
            <a:r>
              <a:rPr sz="3300" spc="-45" dirty="0">
                <a:solidFill>
                  <a:schemeClr val="bg1"/>
                </a:solidFill>
                <a:latin typeface="Calibri"/>
                <a:cs typeface="Calibri"/>
              </a:rPr>
              <a:t>courts;</a:t>
            </a:r>
            <a:r>
              <a:rPr sz="3300" spc="-1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a</a:t>
            </a:r>
            <a:r>
              <a:rPr sz="3300" spc="-1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60" dirty="0">
                <a:solidFill>
                  <a:schemeClr val="bg1"/>
                </a:solidFill>
                <a:latin typeface="Calibri"/>
                <a:cs typeface="Calibri"/>
              </a:rPr>
              <a:t>number</a:t>
            </a:r>
            <a:r>
              <a:rPr sz="3300" spc="-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300" spc="-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35" dirty="0">
                <a:solidFill>
                  <a:schemeClr val="bg1"/>
                </a:solidFill>
                <a:latin typeface="Calibri"/>
                <a:cs typeface="Calibri"/>
              </a:rPr>
              <a:t>legal </a:t>
            </a:r>
            <a:r>
              <a:rPr sz="3300" spc="-110" dirty="0">
                <a:solidFill>
                  <a:schemeClr val="bg1"/>
                </a:solidFill>
                <a:latin typeface="Calibri"/>
                <a:cs typeface="Calibri"/>
              </a:rPr>
              <a:t>works</a:t>
            </a:r>
            <a:r>
              <a:rPr sz="3300" spc="-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1140" dirty="0">
                <a:solidFill>
                  <a:schemeClr val="bg1"/>
                </a:solidFill>
                <a:latin typeface="Calibri"/>
                <a:cs typeface="Calibri"/>
              </a:rPr>
              <a:t>—</a:t>
            </a:r>
            <a:r>
              <a:rPr sz="3300" spc="-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10" dirty="0">
                <a:solidFill>
                  <a:schemeClr val="bg1"/>
                </a:solidFill>
                <a:latin typeface="Calibri"/>
                <a:cs typeface="Calibri"/>
              </a:rPr>
              <a:t>still</a:t>
            </a:r>
            <a:r>
              <a:rPr sz="3300" spc="-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55" dirty="0">
                <a:solidFill>
                  <a:schemeClr val="bg1"/>
                </a:solidFill>
                <a:latin typeface="Calibri"/>
                <a:cs typeface="Calibri"/>
              </a:rPr>
              <a:t>written </a:t>
            </a:r>
            <a:r>
              <a:rPr sz="3000" dirty="0">
                <a:solidFill>
                  <a:schemeClr val="bg1"/>
                </a:solidFill>
                <a:latin typeface="Arial MT"/>
                <a:cs typeface="Arial MT"/>
              </a:rPr>
              <a:t>in</a:t>
            </a:r>
            <a:r>
              <a:rPr sz="3000" spc="-7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000" dirty="0">
                <a:solidFill>
                  <a:schemeClr val="bg1"/>
                </a:solidFill>
                <a:latin typeface="Arial MT"/>
                <a:cs typeface="Arial MT"/>
              </a:rPr>
              <a:t>law</a:t>
            </a:r>
            <a:r>
              <a:rPr sz="3000" spc="-5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000" spc="-10" dirty="0">
                <a:solidFill>
                  <a:schemeClr val="bg1"/>
                </a:solidFill>
                <a:latin typeface="Arial MT"/>
                <a:cs typeface="Arial MT"/>
              </a:rPr>
              <a:t>French</a:t>
            </a:r>
            <a:endParaRPr sz="3000">
              <a:solidFill>
                <a:schemeClr val="bg1"/>
              </a:solidFill>
              <a:latin typeface="Arial MT"/>
              <a:cs typeface="Arial MT"/>
            </a:endParaRPr>
          </a:p>
          <a:p>
            <a:pPr marL="374015" indent="-361315">
              <a:lnSpc>
                <a:spcPct val="100000"/>
              </a:lnSpc>
              <a:spcBef>
                <a:spcPts val="740"/>
              </a:spcBef>
              <a:buChar char="•"/>
              <a:tabLst>
                <a:tab pos="374015" algn="l"/>
              </a:tabLst>
            </a:pPr>
            <a:r>
              <a:rPr sz="3300" spc="-60" dirty="0">
                <a:solidFill>
                  <a:schemeClr val="bg1"/>
                </a:solidFill>
                <a:latin typeface="Calibri"/>
                <a:cs typeface="Calibri"/>
              </a:rPr>
              <a:t>French</a:t>
            </a:r>
            <a:r>
              <a:rPr sz="3300" spc="-1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1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3300" spc="-1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5" dirty="0">
                <a:solidFill>
                  <a:schemeClr val="bg1"/>
                </a:solidFill>
                <a:latin typeface="Calibri"/>
                <a:cs typeface="Calibri"/>
              </a:rPr>
              <a:t>Latin</a:t>
            </a:r>
            <a:r>
              <a:rPr sz="3300" spc="-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35" dirty="0">
                <a:solidFill>
                  <a:schemeClr val="bg1"/>
                </a:solidFill>
                <a:latin typeface="Calibri"/>
                <a:cs typeface="Calibri"/>
              </a:rPr>
              <a:t>finally</a:t>
            </a:r>
            <a:r>
              <a:rPr sz="3300" spc="-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45" dirty="0">
                <a:solidFill>
                  <a:schemeClr val="bg1"/>
                </a:solidFill>
                <a:latin typeface="Calibri"/>
                <a:cs typeface="Calibri"/>
              </a:rPr>
              <a:t>abolished</a:t>
            </a:r>
            <a:r>
              <a:rPr sz="3300" spc="-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3300" spc="-1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0" dirty="0">
                <a:solidFill>
                  <a:schemeClr val="bg1"/>
                </a:solidFill>
                <a:latin typeface="Calibri"/>
                <a:cs typeface="Calibri"/>
              </a:rPr>
              <a:t>1731</a:t>
            </a:r>
            <a:endParaRPr sz="330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29" y="660796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5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12A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35547" rIns="0" bIns="0" rtlCol="0">
            <a:spAutoFit/>
          </a:bodyPr>
          <a:lstStyle/>
          <a:p>
            <a:pPr marL="232410">
              <a:lnSpc>
                <a:spcPct val="100000"/>
              </a:lnSpc>
              <a:spcBef>
                <a:spcPts val="105"/>
              </a:spcBef>
            </a:pPr>
            <a:r>
              <a:rPr sz="3900" dirty="0"/>
              <a:t>Decline</a:t>
            </a:r>
            <a:r>
              <a:rPr sz="3900" spc="254" dirty="0"/>
              <a:t> </a:t>
            </a:r>
            <a:r>
              <a:rPr sz="3900" dirty="0"/>
              <a:t>of</a:t>
            </a:r>
            <a:r>
              <a:rPr sz="3900" spc="70" dirty="0"/>
              <a:t> </a:t>
            </a:r>
            <a:r>
              <a:rPr sz="3900" dirty="0"/>
              <a:t>Law</a:t>
            </a:r>
            <a:r>
              <a:rPr sz="3900" spc="170" dirty="0"/>
              <a:t> </a:t>
            </a:r>
            <a:r>
              <a:rPr sz="3900" dirty="0"/>
              <a:t>Latin</a:t>
            </a:r>
            <a:r>
              <a:rPr sz="3900" spc="195" dirty="0"/>
              <a:t> </a:t>
            </a:r>
            <a:r>
              <a:rPr sz="3900" dirty="0"/>
              <a:t>and</a:t>
            </a:r>
            <a:r>
              <a:rPr sz="3900" spc="130" dirty="0"/>
              <a:t> </a:t>
            </a:r>
            <a:r>
              <a:rPr sz="3900" dirty="0"/>
              <a:t>Law</a:t>
            </a:r>
            <a:r>
              <a:rPr sz="3900" spc="95" dirty="0"/>
              <a:t> </a:t>
            </a:r>
            <a:r>
              <a:rPr sz="3900" spc="-10" dirty="0"/>
              <a:t>French</a:t>
            </a:r>
            <a:endParaRPr sz="3900"/>
          </a:p>
        </p:txBody>
      </p:sp>
      <p:sp>
        <p:nvSpPr>
          <p:cNvPr id="4" name="object 4"/>
          <p:cNvSpPr/>
          <p:nvPr/>
        </p:nvSpPr>
        <p:spPr>
          <a:xfrm>
            <a:off x="8929" y="1741289"/>
            <a:ext cx="9126220" cy="348615"/>
          </a:xfrm>
          <a:custGeom>
            <a:avLst/>
            <a:gdLst/>
            <a:ahLst/>
            <a:cxnLst/>
            <a:rect l="l" t="t" r="r" b="b"/>
            <a:pathLst>
              <a:path w="9126220" h="348614">
                <a:moveTo>
                  <a:pt x="9126145" y="348257"/>
                </a:moveTo>
                <a:lnTo>
                  <a:pt x="0" y="34825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4825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929" y="2223491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29" y="2714625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929" y="3205758"/>
            <a:ext cx="9126220" cy="285750"/>
          </a:xfrm>
          <a:custGeom>
            <a:avLst/>
            <a:gdLst/>
            <a:ahLst/>
            <a:cxnLst/>
            <a:rect l="l" t="t" r="r" b="b"/>
            <a:pathLst>
              <a:path w="9126220" h="285750">
                <a:moveTo>
                  <a:pt x="9126145" y="285750"/>
                </a:moveTo>
                <a:lnTo>
                  <a:pt x="0" y="285750"/>
                </a:lnTo>
                <a:lnTo>
                  <a:pt x="0" y="0"/>
                </a:lnTo>
                <a:lnTo>
                  <a:pt x="9126145" y="0"/>
                </a:lnTo>
                <a:lnTo>
                  <a:pt x="9126145" y="285750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19647" y="1589929"/>
            <a:ext cx="7921625" cy="1988820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371475" marR="5080" indent="-359410">
              <a:lnSpc>
                <a:spcPct val="98100"/>
              </a:lnSpc>
              <a:spcBef>
                <a:spcPts val="195"/>
              </a:spcBef>
              <a:buChar char="•"/>
              <a:tabLst>
                <a:tab pos="371475" algn="l"/>
                <a:tab pos="374015" algn="l"/>
                <a:tab pos="5800090" algn="l"/>
              </a:tabLst>
            </a:pPr>
            <a:r>
              <a:rPr sz="3250" dirty="0">
                <a:solidFill>
                  <a:srgbClr val="FFFFFF"/>
                </a:solidFill>
                <a:latin typeface="Calibri"/>
                <a:cs typeface="Calibri"/>
              </a:rPr>
              <a:t>	</a:t>
            </a:r>
            <a:r>
              <a:rPr sz="3250" spc="-75" dirty="0">
                <a:solidFill>
                  <a:srgbClr val="FFFFFF"/>
                </a:solidFill>
                <a:latin typeface="Calibri"/>
                <a:cs typeface="Calibri"/>
              </a:rPr>
              <a:t>Latin</a:t>
            </a:r>
            <a:r>
              <a:rPr sz="3250" spc="-1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50" spc="-1090" dirty="0">
                <a:solidFill>
                  <a:srgbClr val="697793"/>
                </a:solidFill>
                <a:latin typeface="Calibri"/>
                <a:cs typeface="Calibri"/>
              </a:rPr>
              <a:t>—</a:t>
            </a:r>
            <a:r>
              <a:rPr sz="3250" spc="15" dirty="0">
                <a:solidFill>
                  <a:srgbClr val="697793"/>
                </a:solidFill>
                <a:latin typeface="Calibri"/>
                <a:cs typeface="Calibri"/>
              </a:rPr>
              <a:t> </a:t>
            </a:r>
            <a:r>
              <a:rPr sz="3250" spc="-30" dirty="0">
                <a:solidFill>
                  <a:srgbClr val="FFFFFF"/>
                </a:solidFill>
                <a:latin typeface="Calibri"/>
                <a:cs typeface="Calibri"/>
              </a:rPr>
              <a:t>declined</a:t>
            </a:r>
            <a:r>
              <a:rPr sz="3250" spc="-1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rgbClr val="C3D3E9"/>
                </a:solidFill>
                <a:latin typeface="Calibri"/>
                <a:cs typeface="Calibri"/>
              </a:rPr>
              <a:t>in</a:t>
            </a:r>
            <a:r>
              <a:rPr sz="3250" spc="-185" dirty="0">
                <a:solidFill>
                  <a:srgbClr val="C3D3E9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rgbClr val="FFFFFF"/>
                </a:solidFill>
                <a:latin typeface="Calibri"/>
                <a:cs typeface="Calibri"/>
              </a:rPr>
              <a:t>16th</a:t>
            </a:r>
            <a:r>
              <a:rPr sz="325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rgbClr val="6979A3"/>
                </a:solidFill>
                <a:latin typeface="Calibri"/>
                <a:cs typeface="Calibri"/>
              </a:rPr>
              <a:t>and</a:t>
            </a:r>
            <a:r>
              <a:rPr sz="3250" spc="-60" dirty="0">
                <a:solidFill>
                  <a:srgbClr val="6979A3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rgbClr val="FFFFFF"/>
                </a:solidFill>
                <a:latin typeface="Calibri"/>
                <a:cs typeface="Calibri"/>
              </a:rPr>
              <a:t>17th</a:t>
            </a:r>
            <a:r>
              <a:rPr sz="325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rgbClr val="FFFFFF"/>
                </a:solidFill>
                <a:latin typeface="Calibri"/>
                <a:cs typeface="Calibri"/>
              </a:rPr>
              <a:t>c.;</a:t>
            </a:r>
            <a:r>
              <a:rPr sz="3250" spc="-50" dirty="0">
                <a:solidFill>
                  <a:srgbClr val="FFFFFF"/>
                </a:solidFill>
                <a:latin typeface="Calibri"/>
                <a:cs typeface="Calibri"/>
              </a:rPr>
              <a:t> remained </a:t>
            </a:r>
            <a:r>
              <a:rPr sz="3300" dirty="0">
                <a:solidFill>
                  <a:srgbClr val="67779C"/>
                </a:solidFill>
                <a:latin typeface="Calibri"/>
                <a:cs typeface="Calibri"/>
              </a:rPr>
              <a:t>an</a:t>
            </a:r>
            <a:r>
              <a:rPr sz="3300" spc="-160" dirty="0">
                <a:solidFill>
                  <a:srgbClr val="67779C"/>
                </a:solidFill>
                <a:latin typeface="Calibri"/>
                <a:cs typeface="Calibri"/>
              </a:rPr>
              <a:t> </a:t>
            </a:r>
            <a:r>
              <a:rPr sz="3300" spc="-60" dirty="0">
                <a:solidFill>
                  <a:srgbClr val="FFFFFF"/>
                </a:solidFill>
                <a:latin typeface="Calibri"/>
                <a:cs typeface="Calibri"/>
              </a:rPr>
              <a:t>important</a:t>
            </a:r>
            <a:r>
              <a:rPr sz="33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300" spc="-40" dirty="0">
                <a:solidFill>
                  <a:srgbClr val="859CBF"/>
                </a:solidFill>
                <a:latin typeface="Calibri"/>
                <a:cs typeface="Calibri"/>
              </a:rPr>
              <a:t>legal</a:t>
            </a:r>
            <a:r>
              <a:rPr sz="3300" spc="-135" dirty="0">
                <a:solidFill>
                  <a:srgbClr val="859CBF"/>
                </a:solidFill>
                <a:latin typeface="Calibri"/>
                <a:cs typeface="Calibri"/>
              </a:rPr>
              <a:t> </a:t>
            </a:r>
            <a:r>
              <a:rPr sz="3300" spc="-45" dirty="0">
                <a:solidFill>
                  <a:srgbClr val="FFFFFF"/>
                </a:solidFill>
                <a:latin typeface="Calibri"/>
                <a:cs typeface="Calibri"/>
              </a:rPr>
              <a:t>language:</a:t>
            </a:r>
            <a:r>
              <a:rPr sz="33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300" spc="-35" dirty="0">
                <a:solidFill>
                  <a:srgbClr val="FFFFFF"/>
                </a:solidFill>
                <a:latin typeface="Calibri"/>
                <a:cs typeface="Calibri"/>
              </a:rPr>
              <a:t>court</a:t>
            </a:r>
            <a:r>
              <a:rPr sz="3300" spc="-114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300" spc="-10" dirty="0">
                <a:solidFill>
                  <a:srgbClr val="FFFFFF"/>
                </a:solidFill>
                <a:latin typeface="Calibri"/>
                <a:cs typeface="Calibri"/>
              </a:rPr>
              <a:t>records, </a:t>
            </a:r>
            <a:r>
              <a:rPr sz="3250" dirty="0">
                <a:solidFill>
                  <a:srgbClr val="FFFFFF"/>
                </a:solidFill>
                <a:latin typeface="Calibri"/>
                <a:cs typeface="Calibri"/>
              </a:rPr>
              <a:t>writs</a:t>
            </a:r>
            <a:r>
              <a:rPr sz="3250" spc="-1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3250" spc="-1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rgbClr val="FFFFFF"/>
                </a:solidFill>
                <a:latin typeface="Calibri"/>
                <a:cs typeface="Calibri"/>
              </a:rPr>
              <a:t>other</a:t>
            </a:r>
            <a:r>
              <a:rPr sz="3250" spc="-114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rgbClr val="FFFFFF"/>
                </a:solidFill>
                <a:latin typeface="Calibri"/>
                <a:cs typeface="Calibri"/>
              </a:rPr>
              <a:t>legal</a:t>
            </a:r>
            <a:r>
              <a:rPr sz="3250" spc="-1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rgbClr val="FFFFFF"/>
                </a:solidFill>
                <a:latin typeface="Calibri"/>
                <a:cs typeface="Calibri"/>
              </a:rPr>
              <a:t>documents</a:t>
            </a:r>
            <a:r>
              <a:rPr sz="3250" dirty="0">
                <a:solidFill>
                  <a:srgbClr val="FFFFFF"/>
                </a:solidFill>
                <a:latin typeface="Calibri"/>
                <a:cs typeface="Calibri"/>
              </a:rPr>
              <a:t>	</a:t>
            </a:r>
            <a:r>
              <a:rPr sz="3250" spc="-35" dirty="0">
                <a:solidFill>
                  <a:srgbClr val="FFFFFF"/>
                </a:solidFill>
                <a:latin typeface="Calibri"/>
                <a:cs typeface="Calibri"/>
              </a:rPr>
              <a:t>written</a:t>
            </a:r>
            <a:r>
              <a:rPr sz="325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50" spc="-25" dirty="0">
                <a:solidFill>
                  <a:srgbClr val="FFFFFF"/>
                </a:solidFill>
                <a:latin typeface="Calibri"/>
                <a:cs typeface="Calibri"/>
              </a:rPr>
              <a:t>in </a:t>
            </a:r>
            <a:r>
              <a:rPr sz="3250" spc="-10" dirty="0">
                <a:solidFill>
                  <a:srgbClr val="FFFFFF"/>
                </a:solidFill>
                <a:latin typeface="Calibri"/>
                <a:cs typeface="Calibri"/>
              </a:rPr>
              <a:t>Latin</a:t>
            </a:r>
            <a:r>
              <a:rPr sz="3250" spc="-1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rgbClr val="9CAFCF"/>
                </a:solidFill>
                <a:latin typeface="Calibri"/>
                <a:cs typeface="Calibri"/>
              </a:rPr>
              <a:t>until</a:t>
            </a:r>
            <a:r>
              <a:rPr sz="3250" spc="-70" dirty="0">
                <a:solidFill>
                  <a:srgbClr val="9CAFCF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rgbClr val="6E8097"/>
                </a:solidFill>
                <a:latin typeface="Calibri"/>
                <a:cs typeface="Calibri"/>
              </a:rPr>
              <a:t>18th</a:t>
            </a:r>
            <a:r>
              <a:rPr sz="3250" spc="-175" dirty="0">
                <a:solidFill>
                  <a:srgbClr val="6E8097"/>
                </a:solidFill>
                <a:latin typeface="Calibri"/>
                <a:cs typeface="Calibri"/>
              </a:rPr>
              <a:t> </a:t>
            </a:r>
            <a:r>
              <a:rPr sz="3250" spc="-25" dirty="0">
                <a:solidFill>
                  <a:srgbClr val="EBFBFF"/>
                </a:solidFill>
                <a:latin typeface="Calibri"/>
                <a:cs typeface="Calibri"/>
              </a:rPr>
              <a:t>c.</a:t>
            </a:r>
            <a:endParaRPr sz="32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29" y="357187"/>
            <a:ext cx="9126220" cy="428625"/>
          </a:xfrm>
          <a:custGeom>
            <a:avLst/>
            <a:gdLst/>
            <a:ahLst/>
            <a:cxnLst/>
            <a:rect l="l" t="t" r="r" b="b"/>
            <a:pathLst>
              <a:path w="9126220" h="428625">
                <a:moveTo>
                  <a:pt x="9126145" y="428625"/>
                </a:moveTo>
                <a:lnTo>
                  <a:pt x="0" y="428625"/>
                </a:lnTo>
                <a:lnTo>
                  <a:pt x="0" y="0"/>
                </a:lnTo>
                <a:lnTo>
                  <a:pt x="9126145" y="0"/>
                </a:lnTo>
                <a:lnTo>
                  <a:pt x="9126145" y="428625"/>
                </a:lnTo>
                <a:close/>
              </a:path>
            </a:pathLst>
          </a:custGeom>
          <a:solidFill>
            <a:srgbClr val="0F2866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87519" y="184249"/>
            <a:ext cx="654367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spc="-254" dirty="0">
                <a:latin typeface="Arial MT"/>
                <a:cs typeface="Arial MT"/>
              </a:rPr>
              <a:t>Dominance</a:t>
            </a:r>
            <a:r>
              <a:rPr sz="4000" spc="225" dirty="0">
                <a:latin typeface="Arial MT"/>
                <a:cs typeface="Arial MT"/>
              </a:rPr>
              <a:t> </a:t>
            </a:r>
            <a:r>
              <a:rPr sz="4000" dirty="0">
                <a:latin typeface="Arial MT"/>
                <a:cs typeface="Arial MT"/>
              </a:rPr>
              <a:t>of</a:t>
            </a:r>
            <a:r>
              <a:rPr sz="4000" spc="-80" dirty="0">
                <a:latin typeface="Arial MT"/>
                <a:cs typeface="Arial MT"/>
              </a:rPr>
              <a:t> </a:t>
            </a:r>
            <a:r>
              <a:rPr sz="4000" spc="-170" dirty="0">
                <a:latin typeface="Arial MT"/>
                <a:cs typeface="Arial MT"/>
              </a:rPr>
              <a:t>Latin,</a:t>
            </a:r>
            <a:r>
              <a:rPr sz="4000" spc="-75" dirty="0">
                <a:latin typeface="Arial MT"/>
                <a:cs typeface="Arial MT"/>
              </a:rPr>
              <a:t> </a:t>
            </a:r>
            <a:r>
              <a:rPr sz="4000" spc="-295" dirty="0">
                <a:latin typeface="Arial MT"/>
                <a:cs typeface="Arial MT"/>
              </a:rPr>
              <a:t>French</a:t>
            </a:r>
            <a:r>
              <a:rPr sz="4000" spc="95" dirty="0">
                <a:latin typeface="Arial MT"/>
                <a:cs typeface="Arial MT"/>
              </a:rPr>
              <a:t> </a:t>
            </a:r>
            <a:r>
              <a:rPr sz="4000" spc="-300" dirty="0">
                <a:latin typeface="Arial MT"/>
                <a:cs typeface="Arial MT"/>
              </a:rPr>
              <a:t>and</a:t>
            </a:r>
            <a:endParaRPr sz="4000">
              <a:latin typeface="Arial MT"/>
              <a:cs typeface="Arial M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929" y="964406"/>
            <a:ext cx="9126220" cy="447040"/>
          </a:xfrm>
          <a:custGeom>
            <a:avLst/>
            <a:gdLst/>
            <a:ahLst/>
            <a:cxnLst/>
            <a:rect l="l" t="t" r="r" b="b"/>
            <a:pathLst>
              <a:path w="9126220" h="447040">
                <a:moveTo>
                  <a:pt x="9126145" y="446484"/>
                </a:moveTo>
                <a:lnTo>
                  <a:pt x="0" y="446484"/>
                </a:lnTo>
                <a:lnTo>
                  <a:pt x="0" y="0"/>
                </a:lnTo>
                <a:lnTo>
                  <a:pt x="9126145" y="0"/>
                </a:lnTo>
                <a:lnTo>
                  <a:pt x="9126145" y="446484"/>
                </a:lnTo>
                <a:close/>
              </a:path>
            </a:pathLst>
          </a:custGeom>
          <a:solidFill>
            <a:srgbClr val="162D69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829008" y="791468"/>
            <a:ext cx="144970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spc="-30" dirty="0">
                <a:solidFill>
                  <a:schemeClr val="bg1"/>
                </a:solidFill>
                <a:latin typeface="Calibri"/>
                <a:cs typeface="Calibri"/>
              </a:rPr>
              <a:t>English</a:t>
            </a:r>
            <a:endParaRPr sz="400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929" y="1759148"/>
            <a:ext cx="9126220" cy="276860"/>
          </a:xfrm>
          <a:custGeom>
            <a:avLst/>
            <a:gdLst/>
            <a:ahLst/>
            <a:cxnLst/>
            <a:rect l="l" t="t" r="r" b="b"/>
            <a:pathLst>
              <a:path w="9126220" h="276860">
                <a:moveTo>
                  <a:pt x="9126145" y="276820"/>
                </a:moveTo>
                <a:lnTo>
                  <a:pt x="0" y="276820"/>
                </a:lnTo>
                <a:lnTo>
                  <a:pt x="0" y="0"/>
                </a:lnTo>
                <a:lnTo>
                  <a:pt x="9126145" y="0"/>
                </a:lnTo>
                <a:lnTo>
                  <a:pt x="9126145" y="276820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82122" y="1577527"/>
            <a:ext cx="1233170" cy="5391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98780" indent="-386080">
              <a:lnSpc>
                <a:spcPct val="100000"/>
              </a:lnSpc>
              <a:spcBef>
                <a:spcPts val="120"/>
              </a:spcBef>
              <a:buChar char="•"/>
              <a:tabLst>
                <a:tab pos="398780" algn="l"/>
              </a:tabLst>
            </a:pPr>
            <a:r>
              <a:rPr sz="3350" spc="-430" dirty="0">
                <a:solidFill>
                  <a:schemeClr val="bg1"/>
                </a:solidFill>
                <a:latin typeface="Courier New"/>
                <a:cs typeface="Courier New"/>
              </a:rPr>
              <a:t>1000</a:t>
            </a:r>
            <a:endParaRPr sz="3350">
              <a:solidFill>
                <a:schemeClr val="bg1"/>
              </a:solidFill>
              <a:latin typeface="Courier New"/>
              <a:cs typeface="Courier New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997548" y="1596131"/>
            <a:ext cx="837565" cy="5168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3200" spc="-20" dirty="0">
                <a:solidFill>
                  <a:schemeClr val="bg1"/>
                </a:solidFill>
                <a:latin typeface="Calibri"/>
                <a:cs typeface="Calibri"/>
              </a:rPr>
              <a:t>1200</a:t>
            </a:r>
            <a:endParaRPr sz="320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926360" y="1596131"/>
            <a:ext cx="837565" cy="5168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3200" spc="-20" dirty="0">
                <a:solidFill>
                  <a:schemeClr val="bg1"/>
                </a:solidFill>
                <a:latin typeface="Calibri"/>
                <a:cs typeface="Calibri"/>
              </a:rPr>
              <a:t>1500</a:t>
            </a:r>
            <a:endParaRPr sz="320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143983" y="1596131"/>
            <a:ext cx="829310" cy="5168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3200" spc="-30" dirty="0">
                <a:solidFill>
                  <a:schemeClr val="bg1"/>
                </a:solidFill>
                <a:latin typeface="Calibri"/>
                <a:cs typeface="Calibri"/>
              </a:rPr>
              <a:t>2000</a:t>
            </a:r>
            <a:endParaRPr sz="320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8929" y="2339578"/>
            <a:ext cx="9126220" cy="348615"/>
          </a:xfrm>
          <a:custGeom>
            <a:avLst/>
            <a:gdLst/>
            <a:ahLst/>
            <a:cxnLst/>
            <a:rect l="l" t="t" r="r" b="b"/>
            <a:pathLst>
              <a:path w="9126220" h="348614">
                <a:moveTo>
                  <a:pt x="9126145" y="348257"/>
                </a:moveTo>
                <a:lnTo>
                  <a:pt x="0" y="34825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4825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21400" y="2188964"/>
            <a:ext cx="3138170" cy="5016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73380" indent="-360680">
              <a:lnSpc>
                <a:spcPct val="100000"/>
              </a:lnSpc>
              <a:spcBef>
                <a:spcPts val="125"/>
              </a:spcBef>
              <a:buChar char="•"/>
              <a:tabLst>
                <a:tab pos="373380" algn="l"/>
                <a:tab pos="1364615" algn="l"/>
              </a:tabLst>
            </a:pPr>
            <a:r>
              <a:rPr sz="3100" spc="-10" dirty="0">
                <a:solidFill>
                  <a:schemeClr val="bg1"/>
                </a:solidFill>
                <a:latin typeface="Calibri"/>
                <a:cs typeface="Calibri"/>
              </a:rPr>
              <a:t>Latin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	</a:t>
            </a:r>
            <a:r>
              <a:rPr sz="3100" spc="-10" dirty="0">
                <a:solidFill>
                  <a:schemeClr val="bg1"/>
                </a:solidFill>
                <a:latin typeface="Calibri"/>
                <a:cs typeface="Calibri"/>
              </a:rPr>
              <a:t>supremacy</a:t>
            </a:r>
            <a:endParaRPr sz="310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8929" y="2911078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4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21400" y="2778322"/>
            <a:ext cx="2230120" cy="5016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73380" indent="-360680">
              <a:lnSpc>
                <a:spcPct val="100000"/>
              </a:lnSpc>
              <a:spcBef>
                <a:spcPts val="125"/>
              </a:spcBef>
              <a:buChar char="•"/>
              <a:tabLst>
                <a:tab pos="373380" algn="l"/>
              </a:tabLst>
            </a:pP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Law</a:t>
            </a:r>
            <a:r>
              <a:rPr sz="3100" spc="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spc="-10" dirty="0">
                <a:solidFill>
                  <a:schemeClr val="bg1"/>
                </a:solidFill>
                <a:latin typeface="Calibri"/>
                <a:cs typeface="Calibri"/>
              </a:rPr>
              <a:t>French</a:t>
            </a:r>
            <a:endParaRPr sz="310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945315" y="2778322"/>
            <a:ext cx="1786255" cy="5016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3100" spc="-10" dirty="0">
                <a:solidFill>
                  <a:schemeClr val="bg1"/>
                </a:solidFill>
                <a:latin typeface="Calibri"/>
                <a:cs typeface="Calibri"/>
              </a:rPr>
              <a:t>supremacy</a:t>
            </a:r>
            <a:endParaRPr sz="310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8929" y="3491508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19647" y="3340149"/>
            <a:ext cx="1526540" cy="5245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74015" indent="-361315">
              <a:lnSpc>
                <a:spcPct val="100000"/>
              </a:lnSpc>
              <a:spcBef>
                <a:spcPts val="120"/>
              </a:spcBef>
              <a:buClr>
                <a:srgbClr val="F9F9F9"/>
              </a:buClr>
              <a:buChar char="•"/>
              <a:tabLst>
                <a:tab pos="374015" algn="l"/>
              </a:tabLst>
            </a:pPr>
            <a:r>
              <a:rPr sz="3250" spc="-50" dirty="0">
                <a:solidFill>
                  <a:schemeClr val="bg1"/>
                </a:solidFill>
                <a:latin typeface="Calibri"/>
                <a:cs typeface="Calibri"/>
              </a:rPr>
              <a:t>English</a:t>
            </a:r>
            <a:endParaRPr sz="325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186421" y="3361481"/>
            <a:ext cx="1795780" cy="5092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3150" spc="-10" dirty="0">
                <a:solidFill>
                  <a:schemeClr val="bg1"/>
                </a:solidFill>
                <a:latin typeface="Calibri"/>
                <a:cs typeface="Calibri"/>
              </a:rPr>
              <a:t>supremacy</a:t>
            </a:r>
            <a:endParaRPr sz="315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29" y="642937"/>
            <a:ext cx="9126220" cy="491490"/>
          </a:xfrm>
          <a:custGeom>
            <a:avLst/>
            <a:gdLst/>
            <a:ahLst/>
            <a:cxnLst/>
            <a:rect l="l" t="t" r="r" b="b"/>
            <a:pathLst>
              <a:path w="9126220" h="491490">
                <a:moveTo>
                  <a:pt x="9126145" y="491133"/>
                </a:moveTo>
                <a:lnTo>
                  <a:pt x="0" y="491133"/>
                </a:lnTo>
                <a:lnTo>
                  <a:pt x="0" y="0"/>
                </a:lnTo>
                <a:lnTo>
                  <a:pt x="9126145" y="0"/>
                </a:lnTo>
                <a:lnTo>
                  <a:pt x="9126145" y="491133"/>
                </a:lnTo>
                <a:close/>
              </a:path>
            </a:pathLst>
          </a:custGeom>
          <a:solidFill>
            <a:srgbClr val="132B67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3289" rIns="0" bIns="0" rtlCol="0">
            <a:spAutoFit/>
          </a:bodyPr>
          <a:lstStyle/>
          <a:p>
            <a:pPr marL="497205">
              <a:lnSpc>
                <a:spcPct val="100000"/>
              </a:lnSpc>
              <a:spcBef>
                <a:spcPts val="90"/>
              </a:spcBef>
            </a:pPr>
            <a:r>
              <a:rPr sz="4450" spc="-40" dirty="0"/>
              <a:t>Characteristics</a:t>
            </a:r>
            <a:r>
              <a:rPr sz="4450" spc="-210" dirty="0"/>
              <a:t> </a:t>
            </a:r>
            <a:r>
              <a:rPr sz="4450" dirty="0"/>
              <a:t>of</a:t>
            </a:r>
            <a:r>
              <a:rPr sz="4450" spc="-225" dirty="0"/>
              <a:t> </a:t>
            </a:r>
            <a:r>
              <a:rPr sz="4450" dirty="0"/>
              <a:t>Legal</a:t>
            </a:r>
            <a:r>
              <a:rPr sz="4450" spc="-50" dirty="0"/>
              <a:t> </a:t>
            </a:r>
            <a:r>
              <a:rPr sz="4450" spc="-10" dirty="0"/>
              <a:t>English</a:t>
            </a:r>
            <a:endParaRPr sz="4450"/>
          </a:p>
        </p:txBody>
      </p:sp>
      <p:sp>
        <p:nvSpPr>
          <p:cNvPr id="4" name="object 4"/>
          <p:cNvSpPr/>
          <p:nvPr/>
        </p:nvSpPr>
        <p:spPr>
          <a:xfrm>
            <a:off x="8929" y="1741289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5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5" name="object 5"/>
          <p:cNvSpPr/>
          <p:nvPr/>
        </p:nvSpPr>
        <p:spPr>
          <a:xfrm>
            <a:off x="8929" y="2321718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8929" y="2812851"/>
            <a:ext cx="9126220" cy="348615"/>
          </a:xfrm>
          <a:custGeom>
            <a:avLst/>
            <a:gdLst/>
            <a:ahLst/>
            <a:cxnLst/>
            <a:rect l="l" t="t" r="r" b="b"/>
            <a:pathLst>
              <a:path w="9126220" h="348614">
                <a:moveTo>
                  <a:pt x="9126145" y="348257"/>
                </a:moveTo>
                <a:lnTo>
                  <a:pt x="0" y="34825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4825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7" name="object 7"/>
          <p:cNvSpPr/>
          <p:nvPr/>
        </p:nvSpPr>
        <p:spPr>
          <a:xfrm>
            <a:off x="8929" y="3303983"/>
            <a:ext cx="9126220" cy="285750"/>
          </a:xfrm>
          <a:custGeom>
            <a:avLst/>
            <a:gdLst/>
            <a:ahLst/>
            <a:cxnLst/>
            <a:rect l="l" t="t" r="r" b="b"/>
            <a:pathLst>
              <a:path w="9126220" h="285750">
                <a:moveTo>
                  <a:pt x="9126145" y="285750"/>
                </a:moveTo>
                <a:lnTo>
                  <a:pt x="0" y="285750"/>
                </a:lnTo>
                <a:lnTo>
                  <a:pt x="0" y="0"/>
                </a:lnTo>
                <a:lnTo>
                  <a:pt x="9126145" y="0"/>
                </a:lnTo>
                <a:lnTo>
                  <a:pt x="9126145" y="285750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8929" y="3884414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9" name="object 9"/>
          <p:cNvSpPr/>
          <p:nvPr/>
        </p:nvSpPr>
        <p:spPr>
          <a:xfrm>
            <a:off x="8929" y="4375546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4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19063" y="1512830"/>
            <a:ext cx="7889875" cy="3236595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374650" indent="-361315">
              <a:lnSpc>
                <a:spcPct val="100000"/>
              </a:lnSpc>
              <a:spcBef>
                <a:spcPts val="775"/>
              </a:spcBef>
              <a:buChar char="•"/>
              <a:tabLst>
                <a:tab pos="374650" algn="l"/>
              </a:tabLst>
            </a:pPr>
            <a:r>
              <a:rPr sz="3200" spc="-35" dirty="0">
                <a:solidFill>
                  <a:schemeClr val="bg1"/>
                </a:solidFill>
                <a:latin typeface="Calibri"/>
                <a:cs typeface="Calibri"/>
              </a:rPr>
              <a:t>English</a:t>
            </a:r>
            <a:r>
              <a:rPr sz="3200" spc="-1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a</a:t>
            </a:r>
            <a:r>
              <a:rPr sz="3200" spc="-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global</a:t>
            </a:r>
            <a:r>
              <a:rPr sz="3200" spc="-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language</a:t>
            </a:r>
            <a:endParaRPr sz="32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375285" marR="5080" indent="-363220">
              <a:lnSpc>
                <a:spcPct val="102299"/>
              </a:lnSpc>
              <a:spcBef>
                <a:spcPts val="610"/>
              </a:spcBef>
              <a:buChar char="•"/>
              <a:tabLst>
                <a:tab pos="375285" algn="l"/>
                <a:tab pos="2186305" algn="l"/>
              </a:tabLst>
            </a:pPr>
            <a:r>
              <a:rPr sz="3300" spc="-80" dirty="0">
                <a:solidFill>
                  <a:schemeClr val="bg1"/>
                </a:solidFill>
                <a:latin typeface="Calibri"/>
                <a:cs typeface="Calibri"/>
              </a:rPr>
              <a:t>Varies</a:t>
            </a:r>
            <a:r>
              <a:rPr sz="3300" spc="-1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60" dirty="0">
                <a:solidFill>
                  <a:schemeClr val="bg1"/>
                </a:solidFill>
                <a:latin typeface="Calibri"/>
                <a:cs typeface="Calibri"/>
              </a:rPr>
              <a:t>according</a:t>
            </a:r>
            <a:r>
              <a:rPr sz="3300" spc="-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3300" spc="-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70" dirty="0">
                <a:solidFill>
                  <a:schemeClr val="bg1"/>
                </a:solidFill>
                <a:latin typeface="Calibri"/>
                <a:cs typeface="Calibri"/>
              </a:rPr>
              <a:t>different </a:t>
            </a:r>
            <a:r>
              <a:rPr sz="3300" spc="-10" dirty="0">
                <a:solidFill>
                  <a:schemeClr val="bg1"/>
                </a:solidFill>
                <a:latin typeface="Calibri"/>
                <a:cs typeface="Calibri"/>
              </a:rPr>
              <a:t>situations; </a:t>
            </a:r>
            <a:r>
              <a:rPr sz="3150" spc="-114" dirty="0">
                <a:solidFill>
                  <a:schemeClr val="bg1"/>
                </a:solidFill>
                <a:latin typeface="Arial MT"/>
                <a:cs typeface="Arial MT"/>
              </a:rPr>
              <a:t>sometimes:</a:t>
            </a:r>
            <a:r>
              <a:rPr sz="3150" spc="-10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150" dirty="0">
                <a:solidFill>
                  <a:schemeClr val="bg1"/>
                </a:solidFill>
                <a:latin typeface="Arial MT"/>
                <a:cs typeface="Arial MT"/>
              </a:rPr>
              <a:t>stiff</a:t>
            </a:r>
            <a:r>
              <a:rPr sz="3150" spc="-204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150" spc="-180" dirty="0">
                <a:solidFill>
                  <a:schemeClr val="bg1"/>
                </a:solidFill>
                <a:latin typeface="Arial MT"/>
                <a:cs typeface="Arial MT"/>
              </a:rPr>
              <a:t>and</a:t>
            </a:r>
            <a:r>
              <a:rPr sz="3150" spc="-3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150" spc="-125" dirty="0">
                <a:solidFill>
                  <a:schemeClr val="bg1"/>
                </a:solidFill>
                <a:latin typeface="Arial MT"/>
                <a:cs typeface="Arial MT"/>
              </a:rPr>
              <a:t>conservative,</a:t>
            </a:r>
            <a:r>
              <a:rPr sz="3150" spc="2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150" spc="-105" dirty="0">
                <a:solidFill>
                  <a:schemeClr val="bg1"/>
                </a:solidFill>
                <a:latin typeface="Arial MT"/>
                <a:cs typeface="Arial MT"/>
              </a:rPr>
              <a:t>sometimes </a:t>
            </a:r>
            <a:r>
              <a:rPr sz="3050" spc="-10" dirty="0">
                <a:solidFill>
                  <a:schemeClr val="bg1"/>
                </a:solidFill>
                <a:latin typeface="Calibri"/>
                <a:cs typeface="Calibri"/>
              </a:rPr>
              <a:t>innovative</a:t>
            </a:r>
            <a:r>
              <a:rPr sz="3050" dirty="0">
                <a:solidFill>
                  <a:schemeClr val="bg1"/>
                </a:solidFill>
                <a:latin typeface="Calibri"/>
                <a:cs typeface="Calibri"/>
              </a:rPr>
              <a:t>	and</a:t>
            </a:r>
            <a:r>
              <a:rPr sz="3050" spc="2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spc="-10" dirty="0">
                <a:solidFill>
                  <a:schemeClr val="bg1"/>
                </a:solidFill>
                <a:latin typeface="Calibri"/>
                <a:cs typeface="Calibri"/>
              </a:rPr>
              <a:t>creative</a:t>
            </a:r>
            <a:endParaRPr sz="305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374650" indent="-361950">
              <a:lnSpc>
                <a:spcPts val="3860"/>
              </a:lnSpc>
              <a:spcBef>
                <a:spcPts val="710"/>
              </a:spcBef>
              <a:buChar char="•"/>
              <a:tabLst>
                <a:tab pos="374650" algn="l"/>
              </a:tabLst>
            </a:pPr>
            <a:r>
              <a:rPr sz="3250" spc="-60" dirty="0">
                <a:solidFill>
                  <a:schemeClr val="bg1"/>
                </a:solidFill>
                <a:latin typeface="Calibri"/>
                <a:cs typeface="Calibri"/>
              </a:rPr>
              <a:t>Difference</a:t>
            </a:r>
            <a:r>
              <a:rPr sz="3250" spc="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30" dirty="0">
                <a:solidFill>
                  <a:schemeClr val="bg1"/>
                </a:solidFill>
                <a:latin typeface="Calibri"/>
                <a:cs typeface="Calibri"/>
              </a:rPr>
              <a:t>between</a:t>
            </a:r>
            <a:r>
              <a:rPr sz="3250" spc="-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250" spc="-1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35" dirty="0">
                <a:solidFill>
                  <a:schemeClr val="bg1"/>
                </a:solidFill>
                <a:latin typeface="Calibri"/>
                <a:cs typeface="Calibri"/>
              </a:rPr>
              <a:t>spoken</a:t>
            </a:r>
            <a:r>
              <a:rPr sz="3250" spc="-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40" dirty="0">
                <a:solidFill>
                  <a:schemeClr val="bg1"/>
                </a:solidFill>
                <a:latin typeface="Calibri"/>
                <a:cs typeface="Calibri"/>
              </a:rPr>
              <a:t>language</a:t>
            </a:r>
            <a:r>
              <a:rPr sz="3250" spc="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5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endParaRPr sz="325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372745">
              <a:lnSpc>
                <a:spcPts val="3920"/>
              </a:lnSpc>
            </a:pPr>
            <a:r>
              <a:rPr sz="3300" spc="-35" dirty="0">
                <a:solidFill>
                  <a:schemeClr val="bg1"/>
                </a:solidFill>
                <a:latin typeface="Calibri"/>
                <a:cs typeface="Calibri"/>
              </a:rPr>
              <a:t>court</a:t>
            </a:r>
            <a:r>
              <a:rPr sz="3300" spc="-1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50" dirty="0">
                <a:solidFill>
                  <a:schemeClr val="bg1"/>
                </a:solidFill>
                <a:latin typeface="Calibri"/>
                <a:cs typeface="Calibri"/>
              </a:rPr>
              <a:t>sessions </a:t>
            </a:r>
            <a:r>
              <a:rPr sz="3300" spc="-2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3300" spc="-1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60" dirty="0">
                <a:solidFill>
                  <a:schemeClr val="bg1"/>
                </a:solidFill>
                <a:latin typeface="Calibri"/>
                <a:cs typeface="Calibri"/>
              </a:rPr>
              <a:t>written</a:t>
            </a:r>
            <a:r>
              <a:rPr sz="3300" spc="-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5" dirty="0">
                <a:solidFill>
                  <a:schemeClr val="bg1"/>
                </a:solidFill>
                <a:latin typeface="Calibri"/>
                <a:cs typeface="Calibri"/>
              </a:rPr>
              <a:t>legal</a:t>
            </a:r>
            <a:r>
              <a:rPr sz="3300" spc="-1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10" dirty="0">
                <a:solidFill>
                  <a:schemeClr val="bg1"/>
                </a:solidFill>
                <a:latin typeface="Calibri"/>
                <a:cs typeface="Calibri"/>
              </a:rPr>
              <a:t>language</a:t>
            </a:r>
            <a:endParaRPr sz="33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29" y="642937"/>
            <a:ext cx="9126220" cy="491490"/>
          </a:xfrm>
          <a:custGeom>
            <a:avLst/>
            <a:gdLst/>
            <a:ahLst/>
            <a:cxnLst/>
            <a:rect l="l" t="t" r="r" b="b"/>
            <a:pathLst>
              <a:path w="9126220" h="491490">
                <a:moveTo>
                  <a:pt x="9126145" y="491133"/>
                </a:moveTo>
                <a:lnTo>
                  <a:pt x="0" y="491133"/>
                </a:lnTo>
                <a:lnTo>
                  <a:pt x="0" y="0"/>
                </a:lnTo>
                <a:lnTo>
                  <a:pt x="9126145" y="0"/>
                </a:lnTo>
                <a:lnTo>
                  <a:pt x="9126145" y="491133"/>
                </a:lnTo>
                <a:close/>
              </a:path>
            </a:pathLst>
          </a:custGeom>
          <a:solidFill>
            <a:srgbClr val="132B67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24530" y="456108"/>
            <a:ext cx="6452235" cy="695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400" spc="-10" dirty="0"/>
              <a:t>Influence</a:t>
            </a:r>
            <a:r>
              <a:rPr sz="4400" spc="5" dirty="0"/>
              <a:t> </a:t>
            </a:r>
            <a:r>
              <a:rPr sz="4400" dirty="0"/>
              <a:t>of</a:t>
            </a:r>
            <a:r>
              <a:rPr sz="4400" spc="-160" dirty="0"/>
              <a:t> </a:t>
            </a:r>
            <a:r>
              <a:rPr sz="4400" dirty="0"/>
              <a:t>other</a:t>
            </a:r>
            <a:r>
              <a:rPr sz="4400" spc="-90" dirty="0"/>
              <a:t> </a:t>
            </a:r>
            <a:r>
              <a:rPr sz="4400" spc="-10" dirty="0"/>
              <a:t>languages</a:t>
            </a:r>
            <a:endParaRPr sz="4400"/>
          </a:p>
        </p:txBody>
      </p:sp>
      <p:sp>
        <p:nvSpPr>
          <p:cNvPr id="4" name="object 4"/>
          <p:cNvSpPr txBox="1"/>
          <p:nvPr/>
        </p:nvSpPr>
        <p:spPr>
          <a:xfrm>
            <a:off x="8929" y="1687710"/>
            <a:ext cx="9126220" cy="388953"/>
          </a:xfrm>
          <a:prstGeom prst="rect">
            <a:avLst/>
          </a:prstGeom>
          <a:solidFill>
            <a:srgbClr val="1C316E"/>
          </a:solidFill>
        </p:spPr>
        <p:txBody>
          <a:bodyPr vert="horz" wrap="square" lIns="0" tIns="0" rIns="0" bIns="0" rtlCol="0">
            <a:spAutoFit/>
          </a:bodyPr>
          <a:lstStyle/>
          <a:p>
            <a:pPr marL="884555" indent="-361315">
              <a:lnSpc>
                <a:spcPts val="2885"/>
              </a:lnSpc>
              <a:buChar char="•"/>
              <a:tabLst>
                <a:tab pos="884555" algn="l"/>
              </a:tabLst>
            </a:pPr>
            <a:r>
              <a:rPr sz="3250" spc="-20" dirty="0">
                <a:solidFill>
                  <a:schemeClr val="bg1"/>
                </a:solidFill>
                <a:latin typeface="Calibri"/>
                <a:cs typeface="Calibri"/>
              </a:rPr>
              <a:t>Legal</a:t>
            </a:r>
            <a:r>
              <a:rPr sz="3250" spc="-1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45" dirty="0">
                <a:solidFill>
                  <a:schemeClr val="bg1"/>
                </a:solidFill>
                <a:latin typeface="Calibri"/>
                <a:cs typeface="Calibri"/>
              </a:rPr>
              <a:t>English</a:t>
            </a:r>
            <a:r>
              <a:rPr sz="3250" spc="-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it-IT" sz="3250" spc="-140" dirty="0">
                <a:solidFill>
                  <a:schemeClr val="bg1"/>
                </a:solidFill>
                <a:latin typeface="Calibri"/>
                <a:cs typeface="Calibri"/>
              </a:rPr>
              <a:t>-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a</a:t>
            </a:r>
            <a:r>
              <a:rPr sz="3250" spc="-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30" dirty="0">
                <a:solidFill>
                  <a:schemeClr val="bg1"/>
                </a:solidFill>
                <a:latin typeface="Calibri"/>
                <a:cs typeface="Calibri"/>
              </a:rPr>
              <a:t>language</a:t>
            </a:r>
            <a:r>
              <a:rPr sz="3250" spc="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250" spc="-1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interaction</a:t>
            </a:r>
            <a:endParaRPr sz="325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929" y="2125266"/>
            <a:ext cx="9126220" cy="390620"/>
          </a:xfrm>
          <a:prstGeom prst="rect">
            <a:avLst/>
          </a:prstGeom>
          <a:solidFill>
            <a:srgbClr val="1D3470"/>
          </a:solidFill>
        </p:spPr>
        <p:txBody>
          <a:bodyPr vert="horz" wrap="square" lIns="0" tIns="0" rIns="0" bIns="0" rtlCol="0">
            <a:spAutoFit/>
          </a:bodyPr>
          <a:lstStyle/>
          <a:p>
            <a:pPr marL="878840">
              <a:lnSpc>
                <a:spcPts val="2885"/>
              </a:lnSpc>
            </a:pPr>
            <a:r>
              <a:rPr sz="3300" spc="-55" dirty="0">
                <a:solidFill>
                  <a:schemeClr val="bg1"/>
                </a:solidFill>
                <a:latin typeface="Calibri"/>
                <a:cs typeface="Calibri"/>
              </a:rPr>
              <a:t>between</a:t>
            </a:r>
            <a:r>
              <a:rPr sz="3300" spc="-1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Old</a:t>
            </a:r>
            <a:r>
              <a:rPr sz="3300" spc="-1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45" dirty="0">
                <a:solidFill>
                  <a:schemeClr val="bg1"/>
                </a:solidFill>
                <a:latin typeface="Calibri"/>
                <a:cs typeface="Calibri"/>
              </a:rPr>
              <a:t>English</a:t>
            </a:r>
            <a:r>
              <a:rPr sz="3300" spc="-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95" dirty="0">
                <a:solidFill>
                  <a:schemeClr val="bg1"/>
                </a:solidFill>
                <a:latin typeface="Calibri"/>
                <a:cs typeface="Calibri"/>
              </a:rPr>
              <a:t>(Anglo-</a:t>
            </a:r>
            <a:r>
              <a:rPr sz="3300" spc="-35" dirty="0">
                <a:solidFill>
                  <a:schemeClr val="bg1"/>
                </a:solidFill>
                <a:latin typeface="Calibri"/>
                <a:cs typeface="Calibri"/>
              </a:rPr>
              <a:t>Saxon,</a:t>
            </a:r>
            <a:r>
              <a:rPr sz="3300" spc="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0" dirty="0">
                <a:solidFill>
                  <a:schemeClr val="bg1"/>
                </a:solidFill>
                <a:latin typeface="Calibri"/>
                <a:cs typeface="Calibri"/>
              </a:rPr>
              <a:t>with</a:t>
            </a:r>
            <a:endParaRPr sz="330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929" y="2562820"/>
            <a:ext cx="9126220" cy="390620"/>
          </a:xfrm>
          <a:prstGeom prst="rect">
            <a:avLst/>
          </a:prstGeom>
          <a:solidFill>
            <a:srgbClr val="1F3672"/>
          </a:solidFill>
        </p:spPr>
        <p:txBody>
          <a:bodyPr vert="horz" wrap="square" lIns="0" tIns="0" rIns="0" bIns="0" rtlCol="0">
            <a:spAutoFit/>
          </a:bodyPr>
          <a:lstStyle/>
          <a:p>
            <a:pPr marL="887094">
              <a:lnSpc>
                <a:spcPts val="2885"/>
              </a:lnSpc>
            </a:pPr>
            <a:r>
              <a:rPr sz="3300" spc="-70" dirty="0">
                <a:solidFill>
                  <a:schemeClr val="bg1"/>
                </a:solidFill>
                <a:latin typeface="Calibri"/>
                <a:cs typeface="Calibri"/>
              </a:rPr>
              <a:t>Scandinavian</a:t>
            </a:r>
            <a:r>
              <a:rPr sz="3300" spc="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50" dirty="0">
                <a:solidFill>
                  <a:schemeClr val="bg1"/>
                </a:solidFill>
                <a:latin typeface="Calibri"/>
                <a:cs typeface="Calibri"/>
              </a:rPr>
              <a:t>elements),</a:t>
            </a:r>
            <a:r>
              <a:rPr sz="3300" spc="-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60" dirty="0">
                <a:solidFill>
                  <a:schemeClr val="bg1"/>
                </a:solidFill>
                <a:latin typeface="Calibri"/>
                <a:cs typeface="Calibri"/>
              </a:rPr>
              <a:t>Medieval</a:t>
            </a:r>
            <a:r>
              <a:rPr sz="3300" spc="-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30" dirty="0">
                <a:solidFill>
                  <a:schemeClr val="bg1"/>
                </a:solidFill>
                <a:latin typeface="Calibri"/>
                <a:cs typeface="Calibri"/>
              </a:rPr>
              <a:t>Latin,</a:t>
            </a:r>
            <a:r>
              <a:rPr sz="3300" spc="-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5" dirty="0">
                <a:solidFill>
                  <a:schemeClr val="bg1"/>
                </a:solidFill>
                <a:latin typeface="Calibri"/>
                <a:cs typeface="Calibri"/>
              </a:rPr>
              <a:t>Old</a:t>
            </a:r>
            <a:endParaRPr sz="330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929" y="3009304"/>
            <a:ext cx="9126220" cy="311688"/>
          </a:xfrm>
          <a:prstGeom prst="rect">
            <a:avLst/>
          </a:prstGeom>
          <a:solidFill>
            <a:srgbClr val="1F3672"/>
          </a:solidFill>
        </p:spPr>
        <p:txBody>
          <a:bodyPr vert="horz" wrap="square" lIns="0" tIns="0" rIns="0" bIns="0" rtlCol="0">
            <a:spAutoFit/>
          </a:bodyPr>
          <a:lstStyle/>
          <a:p>
            <a:pPr marL="887094">
              <a:lnSpc>
                <a:spcPts val="2320"/>
              </a:lnSpc>
            </a:pPr>
            <a:r>
              <a:rPr sz="3100" spc="-35" dirty="0">
                <a:solidFill>
                  <a:schemeClr val="bg1"/>
                </a:solidFill>
                <a:latin typeface="Arial MT"/>
                <a:cs typeface="Arial MT"/>
              </a:rPr>
              <a:t>French</a:t>
            </a:r>
            <a:endParaRPr sz="3100">
              <a:solidFill>
                <a:schemeClr val="bg1"/>
              </a:solidFill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929" y="3545085"/>
            <a:ext cx="9126220" cy="377667"/>
          </a:xfrm>
          <a:prstGeom prst="rect">
            <a:avLst/>
          </a:prstGeom>
          <a:solidFill>
            <a:srgbClr val="1F3672"/>
          </a:solidFill>
        </p:spPr>
        <p:txBody>
          <a:bodyPr vert="horz" wrap="square" lIns="0" tIns="0" rIns="0" bIns="0" rtlCol="0">
            <a:spAutoFit/>
          </a:bodyPr>
          <a:lstStyle/>
          <a:p>
            <a:pPr marL="885190" indent="-361315">
              <a:lnSpc>
                <a:spcPts val="2815"/>
              </a:lnSpc>
              <a:buChar char="•"/>
              <a:tabLst>
                <a:tab pos="885190" algn="l"/>
              </a:tabLst>
            </a:pP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Latin</a:t>
            </a:r>
            <a:r>
              <a:rPr sz="3200" spc="-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3200" spc="-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French</a:t>
            </a:r>
            <a:r>
              <a:rPr sz="3200" spc="-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20" dirty="0">
                <a:solidFill>
                  <a:schemeClr val="bg1"/>
                </a:solidFill>
                <a:latin typeface="Calibri"/>
                <a:cs typeface="Calibri"/>
              </a:rPr>
              <a:t>expressions</a:t>
            </a:r>
            <a:r>
              <a:rPr sz="3200" spc="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-</a:t>
            </a:r>
            <a:r>
              <a:rPr sz="3200" spc="-1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part</a:t>
            </a:r>
            <a:r>
              <a:rPr sz="3200" spc="-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200" spc="-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25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endParaRPr sz="320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929" y="3982641"/>
            <a:ext cx="9126220" cy="377667"/>
          </a:xfrm>
          <a:prstGeom prst="rect">
            <a:avLst/>
          </a:prstGeom>
          <a:solidFill>
            <a:srgbClr val="1F3470"/>
          </a:solidFill>
        </p:spPr>
        <p:txBody>
          <a:bodyPr vert="horz" wrap="square" lIns="0" tIns="0" rIns="0" bIns="0" rtlCol="0">
            <a:spAutoFit/>
          </a:bodyPr>
          <a:lstStyle/>
          <a:p>
            <a:pPr marL="880110">
              <a:lnSpc>
                <a:spcPts val="2820"/>
              </a:lnSpc>
            </a:pP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most</a:t>
            </a:r>
            <a:r>
              <a:rPr sz="3200" spc="-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basic</a:t>
            </a:r>
            <a:r>
              <a:rPr sz="3200" spc="-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20" dirty="0">
                <a:solidFill>
                  <a:schemeClr val="bg1"/>
                </a:solidFill>
                <a:latin typeface="Calibri"/>
                <a:cs typeface="Calibri"/>
              </a:rPr>
              <a:t>vocabulary</a:t>
            </a:r>
            <a:r>
              <a:rPr sz="3200" spc="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200" spc="-1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English</a:t>
            </a:r>
            <a:r>
              <a:rPr sz="3200" spc="-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20" dirty="0">
                <a:solidFill>
                  <a:schemeClr val="bg1"/>
                </a:solidFill>
                <a:latin typeface="Calibri"/>
                <a:cs typeface="Calibri"/>
              </a:rPr>
              <a:t>law;</a:t>
            </a:r>
            <a:endParaRPr sz="320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929" y="4420195"/>
            <a:ext cx="9126220" cy="388953"/>
          </a:xfrm>
          <a:prstGeom prst="rect">
            <a:avLst/>
          </a:prstGeom>
          <a:solidFill>
            <a:srgbClr val="1C316E"/>
          </a:solidFill>
        </p:spPr>
        <p:txBody>
          <a:bodyPr vert="horz" wrap="square" lIns="0" tIns="0" rIns="0" bIns="0" rtlCol="0">
            <a:spAutoFit/>
          </a:bodyPr>
          <a:lstStyle/>
          <a:p>
            <a:pPr marL="885190">
              <a:lnSpc>
                <a:spcPts val="2885"/>
              </a:lnSpc>
            </a:pPr>
            <a:r>
              <a:rPr sz="3250" spc="-50" dirty="0">
                <a:solidFill>
                  <a:schemeClr val="bg1"/>
                </a:solidFill>
                <a:latin typeface="Calibri"/>
                <a:cs typeface="Calibri"/>
              </a:rPr>
              <a:t>foundations</a:t>
            </a:r>
            <a:r>
              <a:rPr sz="3250" spc="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250" spc="-1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0" dirty="0">
                <a:solidFill>
                  <a:schemeClr val="bg1"/>
                </a:solidFill>
                <a:latin typeface="Calibri"/>
                <a:cs typeface="Calibri"/>
              </a:rPr>
              <a:t>English</a:t>
            </a:r>
            <a:r>
              <a:rPr sz="3250" spc="-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legal</a:t>
            </a:r>
            <a:r>
              <a:rPr sz="3250" spc="-1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thinking</a:t>
            </a:r>
            <a:endParaRPr sz="325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929" y="4955976"/>
            <a:ext cx="9126220" cy="382156"/>
          </a:xfrm>
          <a:prstGeom prst="rect">
            <a:avLst/>
          </a:prstGeom>
          <a:solidFill>
            <a:srgbClr val="182F6B"/>
          </a:solidFill>
        </p:spPr>
        <p:txBody>
          <a:bodyPr vert="horz" wrap="square" lIns="0" tIns="0" rIns="0" bIns="0" rtlCol="0">
            <a:spAutoFit/>
          </a:bodyPr>
          <a:lstStyle/>
          <a:p>
            <a:pPr marL="883285" indent="-358140">
              <a:lnSpc>
                <a:spcPts val="2860"/>
              </a:lnSpc>
              <a:buChar char="•"/>
              <a:tabLst>
                <a:tab pos="883285" algn="l"/>
                <a:tab pos="4600575" algn="l"/>
              </a:tabLst>
            </a:pPr>
            <a:r>
              <a:rPr sz="3050" dirty="0">
                <a:solidFill>
                  <a:schemeClr val="bg1"/>
                </a:solidFill>
                <a:latin typeface="Calibri"/>
                <a:cs typeface="Calibri"/>
              </a:rPr>
              <a:t>Calques</a:t>
            </a:r>
            <a:r>
              <a:rPr sz="3050" spc="1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it-IT" sz="3050" spc="-915" dirty="0">
                <a:solidFill>
                  <a:schemeClr val="bg1"/>
                </a:solidFill>
                <a:latin typeface="Calibri"/>
                <a:cs typeface="Calibri"/>
              </a:rPr>
              <a:t>-</a:t>
            </a:r>
            <a:r>
              <a:rPr lang="it-IT" sz="3050" spc="1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spc="-10" dirty="0">
                <a:solidFill>
                  <a:schemeClr val="bg1"/>
                </a:solidFill>
                <a:latin typeface="Calibri"/>
                <a:cs typeface="Calibri"/>
              </a:rPr>
              <a:t>translations</a:t>
            </a:r>
            <a:r>
              <a:rPr sz="3050" dirty="0">
                <a:solidFill>
                  <a:schemeClr val="bg1"/>
                </a:solidFill>
                <a:latin typeface="Calibri"/>
                <a:cs typeface="Calibri"/>
              </a:rPr>
              <a:t>	from</a:t>
            </a:r>
            <a:r>
              <a:rPr sz="3050" spc="2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dirty="0">
                <a:solidFill>
                  <a:schemeClr val="bg1"/>
                </a:solidFill>
                <a:latin typeface="Calibri"/>
                <a:cs typeface="Calibri"/>
              </a:rPr>
              <a:t>Latin</a:t>
            </a:r>
            <a:r>
              <a:rPr sz="3050" spc="2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3050" spc="2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spc="-10" dirty="0">
                <a:solidFill>
                  <a:schemeClr val="bg1"/>
                </a:solidFill>
                <a:latin typeface="Calibri"/>
                <a:cs typeface="Calibri"/>
              </a:rPr>
              <a:t>French</a:t>
            </a:r>
            <a:endParaRPr sz="305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929" y="5393531"/>
            <a:ext cx="9126220" cy="390620"/>
          </a:xfrm>
          <a:prstGeom prst="rect">
            <a:avLst/>
          </a:prstGeom>
          <a:solidFill>
            <a:srgbClr val="132B67"/>
          </a:solidFill>
        </p:spPr>
        <p:txBody>
          <a:bodyPr vert="horz" wrap="square" lIns="0" tIns="0" rIns="0" bIns="0" rtlCol="0">
            <a:spAutoFit/>
          </a:bodyPr>
          <a:lstStyle/>
          <a:p>
            <a:pPr marL="883285">
              <a:lnSpc>
                <a:spcPts val="2885"/>
              </a:lnSpc>
            </a:pPr>
            <a:r>
              <a:rPr sz="3300" spc="-65" dirty="0">
                <a:solidFill>
                  <a:schemeClr val="bg1"/>
                </a:solidFill>
                <a:latin typeface="Calibri"/>
                <a:cs typeface="Calibri"/>
              </a:rPr>
              <a:t>(originally,</a:t>
            </a:r>
            <a:r>
              <a:rPr sz="3300" spc="-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i="1" spc="-70" dirty="0">
                <a:solidFill>
                  <a:schemeClr val="bg1"/>
                </a:solidFill>
                <a:latin typeface="Calibri"/>
                <a:cs typeface="Calibri"/>
              </a:rPr>
              <a:t>common</a:t>
            </a:r>
            <a:r>
              <a:rPr sz="3300" i="1" spc="-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i="1" spc="-25" dirty="0">
                <a:solidFill>
                  <a:schemeClr val="bg1"/>
                </a:solidFill>
                <a:latin typeface="Calibri"/>
                <a:cs typeface="Calibri"/>
              </a:rPr>
              <a:t>law</a:t>
            </a:r>
            <a:r>
              <a:rPr sz="3300" i="1" spc="-1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0" dirty="0">
                <a:solidFill>
                  <a:schemeClr val="bg1"/>
                </a:solidFill>
                <a:latin typeface="Calibri"/>
                <a:cs typeface="Calibri"/>
              </a:rPr>
              <a:t>was</a:t>
            </a:r>
            <a:r>
              <a:rPr sz="3300" spc="-1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i="1" spc="-65" dirty="0">
                <a:solidFill>
                  <a:schemeClr val="bg1"/>
                </a:solidFill>
                <a:latin typeface="Calibri"/>
                <a:cs typeface="Calibri"/>
              </a:rPr>
              <a:t>comune</a:t>
            </a:r>
            <a:r>
              <a:rPr sz="3300" i="1" spc="-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i="1" spc="-20" dirty="0">
                <a:solidFill>
                  <a:schemeClr val="bg1"/>
                </a:solidFill>
                <a:latin typeface="Calibri"/>
                <a:cs typeface="Calibri"/>
              </a:rPr>
              <a:t>ley)</a:t>
            </a:r>
            <a:endParaRPr sz="330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29" y="660796"/>
            <a:ext cx="9126220" cy="375285"/>
          </a:xfrm>
          <a:custGeom>
            <a:avLst/>
            <a:gdLst/>
            <a:ahLst/>
            <a:cxnLst/>
            <a:rect l="l" t="t" r="r" b="b"/>
            <a:pathLst>
              <a:path w="9126220" h="375284">
                <a:moveTo>
                  <a:pt x="9126145" y="375047"/>
                </a:moveTo>
                <a:lnTo>
                  <a:pt x="0" y="37504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75047"/>
                </a:lnTo>
                <a:close/>
              </a:path>
            </a:pathLst>
          </a:custGeom>
          <a:solidFill>
            <a:srgbClr val="112A66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02527" rIns="0" bIns="0" rtlCol="0">
            <a:spAutoFit/>
          </a:bodyPr>
          <a:lstStyle/>
          <a:p>
            <a:pPr marL="3407410">
              <a:lnSpc>
                <a:spcPct val="100000"/>
              </a:lnSpc>
              <a:spcBef>
                <a:spcPts val="95"/>
              </a:spcBef>
            </a:pPr>
            <a:r>
              <a:rPr sz="4300" spc="-10" dirty="0"/>
              <a:t>Latin</a:t>
            </a:r>
            <a:endParaRPr sz="4300"/>
          </a:p>
        </p:txBody>
      </p:sp>
      <p:sp>
        <p:nvSpPr>
          <p:cNvPr id="4" name="object 4"/>
          <p:cNvSpPr/>
          <p:nvPr/>
        </p:nvSpPr>
        <p:spPr>
          <a:xfrm>
            <a:off x="8929" y="1687710"/>
            <a:ext cx="9126220" cy="339725"/>
          </a:xfrm>
          <a:custGeom>
            <a:avLst/>
            <a:gdLst/>
            <a:ahLst/>
            <a:cxnLst/>
            <a:rect l="l" t="t" r="r" b="b"/>
            <a:pathLst>
              <a:path w="9126220" h="339725">
                <a:moveTo>
                  <a:pt x="9126145" y="339328"/>
                </a:moveTo>
                <a:lnTo>
                  <a:pt x="0" y="339328"/>
                </a:lnTo>
                <a:lnTo>
                  <a:pt x="0" y="0"/>
                </a:lnTo>
                <a:lnTo>
                  <a:pt x="9126145" y="0"/>
                </a:lnTo>
                <a:lnTo>
                  <a:pt x="9126145" y="339328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5" name="object 5"/>
          <p:cNvSpPr/>
          <p:nvPr/>
        </p:nvSpPr>
        <p:spPr>
          <a:xfrm>
            <a:off x="8929" y="2187773"/>
            <a:ext cx="9126220" cy="330835"/>
          </a:xfrm>
          <a:custGeom>
            <a:avLst/>
            <a:gdLst/>
            <a:ahLst/>
            <a:cxnLst/>
            <a:rect l="l" t="t" r="r" b="b"/>
            <a:pathLst>
              <a:path w="9126220" h="330835">
                <a:moveTo>
                  <a:pt x="9126145" y="330398"/>
                </a:moveTo>
                <a:lnTo>
                  <a:pt x="0" y="330398"/>
                </a:lnTo>
                <a:lnTo>
                  <a:pt x="0" y="0"/>
                </a:lnTo>
                <a:lnTo>
                  <a:pt x="9126145" y="0"/>
                </a:lnTo>
                <a:lnTo>
                  <a:pt x="9126145" y="330398"/>
                </a:lnTo>
                <a:close/>
              </a:path>
            </a:pathLst>
          </a:custGeom>
          <a:solidFill>
            <a:srgbClr val="1F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8929" y="2687835"/>
            <a:ext cx="9126220" cy="348615"/>
          </a:xfrm>
          <a:custGeom>
            <a:avLst/>
            <a:gdLst/>
            <a:ahLst/>
            <a:cxnLst/>
            <a:rect l="l" t="t" r="r" b="b"/>
            <a:pathLst>
              <a:path w="9126220" h="348614">
                <a:moveTo>
                  <a:pt x="9126145" y="348257"/>
                </a:moveTo>
                <a:lnTo>
                  <a:pt x="0" y="34825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4825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7" name="object 7"/>
          <p:cNvSpPr/>
          <p:nvPr/>
        </p:nvSpPr>
        <p:spPr>
          <a:xfrm>
            <a:off x="8929" y="3107531"/>
            <a:ext cx="9126220" cy="339725"/>
          </a:xfrm>
          <a:custGeom>
            <a:avLst/>
            <a:gdLst/>
            <a:ahLst/>
            <a:cxnLst/>
            <a:rect l="l" t="t" r="r" b="b"/>
            <a:pathLst>
              <a:path w="9126220" h="339725">
                <a:moveTo>
                  <a:pt x="9126145" y="339328"/>
                </a:moveTo>
                <a:lnTo>
                  <a:pt x="0" y="339328"/>
                </a:lnTo>
                <a:lnTo>
                  <a:pt x="0" y="0"/>
                </a:lnTo>
                <a:lnTo>
                  <a:pt x="9126145" y="0"/>
                </a:lnTo>
                <a:lnTo>
                  <a:pt x="9126145" y="339328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8929" y="3509366"/>
            <a:ext cx="9126220" cy="348615"/>
          </a:xfrm>
          <a:custGeom>
            <a:avLst/>
            <a:gdLst/>
            <a:ahLst/>
            <a:cxnLst/>
            <a:rect l="l" t="t" r="r" b="b"/>
            <a:pathLst>
              <a:path w="9126220" h="348614">
                <a:moveTo>
                  <a:pt x="9126145" y="348257"/>
                </a:moveTo>
                <a:lnTo>
                  <a:pt x="0" y="34825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4825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9" name="object 9"/>
          <p:cNvSpPr/>
          <p:nvPr/>
        </p:nvSpPr>
        <p:spPr>
          <a:xfrm>
            <a:off x="8929" y="3920133"/>
            <a:ext cx="9126220" cy="348615"/>
          </a:xfrm>
          <a:custGeom>
            <a:avLst/>
            <a:gdLst/>
            <a:ahLst/>
            <a:cxnLst/>
            <a:rect l="l" t="t" r="r" b="b"/>
            <a:pathLst>
              <a:path w="9126220" h="348614">
                <a:moveTo>
                  <a:pt x="9126145" y="348257"/>
                </a:moveTo>
                <a:lnTo>
                  <a:pt x="0" y="34825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4825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8929" y="4330898"/>
            <a:ext cx="9126220" cy="348615"/>
          </a:xfrm>
          <a:custGeom>
            <a:avLst/>
            <a:gdLst/>
            <a:ahLst/>
            <a:cxnLst/>
            <a:rect l="l" t="t" r="r" b="b"/>
            <a:pathLst>
              <a:path w="9126220" h="348614">
                <a:moveTo>
                  <a:pt x="9126145" y="348257"/>
                </a:moveTo>
                <a:lnTo>
                  <a:pt x="0" y="34825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4825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8929" y="4741664"/>
            <a:ext cx="9126220" cy="348615"/>
          </a:xfrm>
          <a:custGeom>
            <a:avLst/>
            <a:gdLst/>
            <a:ahLst/>
            <a:cxnLst/>
            <a:rect l="l" t="t" r="r" b="b"/>
            <a:pathLst>
              <a:path w="9126220" h="348614">
                <a:moveTo>
                  <a:pt x="9126145" y="348257"/>
                </a:moveTo>
                <a:lnTo>
                  <a:pt x="0" y="34825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48257"/>
                </a:lnTo>
                <a:close/>
              </a:path>
            </a:pathLst>
          </a:custGeom>
          <a:solidFill>
            <a:srgbClr val="182F6B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8929" y="5152429"/>
            <a:ext cx="9126220" cy="348615"/>
          </a:xfrm>
          <a:custGeom>
            <a:avLst/>
            <a:gdLst/>
            <a:ahLst/>
            <a:cxnLst/>
            <a:rect l="l" t="t" r="r" b="b"/>
            <a:pathLst>
              <a:path w="9126220" h="348614">
                <a:moveTo>
                  <a:pt x="9126145" y="348257"/>
                </a:moveTo>
                <a:lnTo>
                  <a:pt x="0" y="34825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48257"/>
                </a:lnTo>
                <a:close/>
              </a:path>
            </a:pathLst>
          </a:custGeom>
          <a:solidFill>
            <a:srgbClr val="162D69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8929" y="5572125"/>
            <a:ext cx="9126220" cy="339725"/>
          </a:xfrm>
          <a:custGeom>
            <a:avLst/>
            <a:gdLst/>
            <a:ahLst/>
            <a:cxnLst/>
            <a:rect l="l" t="t" r="r" b="b"/>
            <a:pathLst>
              <a:path w="9126220" h="339725">
                <a:moveTo>
                  <a:pt x="9126145" y="339328"/>
                </a:moveTo>
                <a:lnTo>
                  <a:pt x="0" y="339328"/>
                </a:lnTo>
                <a:lnTo>
                  <a:pt x="0" y="0"/>
                </a:lnTo>
                <a:lnTo>
                  <a:pt x="9126145" y="0"/>
                </a:lnTo>
                <a:lnTo>
                  <a:pt x="9126145" y="339328"/>
                </a:lnTo>
                <a:close/>
              </a:path>
            </a:pathLst>
          </a:custGeom>
          <a:solidFill>
            <a:srgbClr val="112A67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22569" y="1487468"/>
            <a:ext cx="8047990" cy="4442460"/>
          </a:xfrm>
          <a:prstGeom prst="rect">
            <a:avLst/>
          </a:prstGeom>
        </p:spPr>
        <p:txBody>
          <a:bodyPr vert="horz" wrap="square" lIns="0" tIns="78105" rIns="0" bIns="0" rtlCol="0">
            <a:spAutoFit/>
          </a:bodyPr>
          <a:lstStyle/>
          <a:p>
            <a:pPr marL="373380" indent="-360680">
              <a:lnSpc>
                <a:spcPct val="100000"/>
              </a:lnSpc>
              <a:spcBef>
                <a:spcPts val="615"/>
              </a:spcBef>
              <a:buChar char="•"/>
              <a:tabLst>
                <a:tab pos="373380" algn="l"/>
              </a:tabLst>
            </a:pPr>
            <a:r>
              <a:rPr sz="3000" spc="-10" dirty="0">
                <a:solidFill>
                  <a:schemeClr val="bg1"/>
                </a:solidFill>
                <a:latin typeface="Calibri"/>
                <a:cs typeface="Calibri"/>
              </a:rPr>
              <a:t>Legal</a:t>
            </a:r>
            <a:r>
              <a:rPr sz="3000" spc="-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00" spc="-10" dirty="0">
                <a:solidFill>
                  <a:schemeClr val="bg1"/>
                </a:solidFill>
                <a:latin typeface="Calibri"/>
                <a:cs typeface="Calibri"/>
              </a:rPr>
              <a:t>maxims:</a:t>
            </a:r>
            <a:r>
              <a:rPr sz="3000" spc="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00" i="1" dirty="0">
                <a:solidFill>
                  <a:schemeClr val="bg1"/>
                </a:solidFill>
                <a:latin typeface="Calibri"/>
                <a:cs typeface="Calibri"/>
              </a:rPr>
              <a:t>ubi</a:t>
            </a:r>
            <a:r>
              <a:rPr sz="3000" i="1" spc="-1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00" i="1" dirty="0">
                <a:solidFill>
                  <a:schemeClr val="bg1"/>
                </a:solidFill>
                <a:latin typeface="Calibri"/>
                <a:cs typeface="Calibri"/>
              </a:rPr>
              <a:t>jus,</a:t>
            </a:r>
            <a:r>
              <a:rPr sz="3000" i="1" spc="-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00" i="1" dirty="0">
                <a:solidFill>
                  <a:schemeClr val="bg1"/>
                </a:solidFill>
                <a:latin typeface="Calibri"/>
                <a:cs typeface="Calibri"/>
              </a:rPr>
              <a:t>ibi</a:t>
            </a:r>
            <a:r>
              <a:rPr sz="3000" i="1" spc="-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00" i="1" spc="-10" dirty="0">
                <a:solidFill>
                  <a:schemeClr val="bg1"/>
                </a:solidFill>
                <a:latin typeface="Calibri"/>
                <a:cs typeface="Calibri"/>
              </a:rPr>
              <a:t>remedium</a:t>
            </a:r>
            <a:endParaRPr sz="3000">
              <a:solidFill>
                <a:schemeClr val="bg1"/>
              </a:solidFill>
              <a:latin typeface="Calibri"/>
              <a:cs typeface="Calibri"/>
            </a:endParaRPr>
          </a:p>
          <a:p>
            <a:pPr marL="370205">
              <a:lnSpc>
                <a:spcPct val="100000"/>
              </a:lnSpc>
              <a:spcBef>
                <a:spcPts val="505"/>
              </a:spcBef>
            </a:pPr>
            <a:r>
              <a:rPr sz="2900" i="1" spc="-114" dirty="0">
                <a:solidFill>
                  <a:schemeClr val="bg1"/>
                </a:solidFill>
                <a:latin typeface="Arial"/>
                <a:cs typeface="Arial"/>
              </a:rPr>
              <a:t>Ratio</a:t>
            </a:r>
            <a:r>
              <a:rPr sz="2900" i="1" spc="-8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2900" i="1" spc="-120" dirty="0">
                <a:solidFill>
                  <a:schemeClr val="bg1"/>
                </a:solidFill>
                <a:latin typeface="Arial"/>
                <a:cs typeface="Arial"/>
              </a:rPr>
              <a:t>decidendi,</a:t>
            </a:r>
            <a:r>
              <a:rPr sz="2900" i="1" spc="-8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2900" i="1" spc="-120" dirty="0">
                <a:solidFill>
                  <a:schemeClr val="bg1"/>
                </a:solidFill>
                <a:latin typeface="Arial"/>
                <a:cs typeface="Arial"/>
              </a:rPr>
              <a:t>Obiter</a:t>
            </a:r>
            <a:r>
              <a:rPr sz="2900" i="1" spc="1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2900" i="1" spc="-10" dirty="0">
                <a:solidFill>
                  <a:schemeClr val="bg1"/>
                </a:solidFill>
                <a:latin typeface="Arial"/>
                <a:cs typeface="Arial"/>
              </a:rPr>
              <a:t>dicta</a:t>
            </a:r>
            <a:endParaRPr sz="2900">
              <a:solidFill>
                <a:schemeClr val="bg1"/>
              </a:solidFill>
              <a:latin typeface="Arial"/>
              <a:cs typeface="Arial"/>
            </a:endParaRPr>
          </a:p>
          <a:p>
            <a:pPr marL="368935" marR="46355" indent="-356870">
              <a:lnSpc>
                <a:spcPts val="3229"/>
              </a:lnSpc>
              <a:spcBef>
                <a:spcPts val="775"/>
              </a:spcBef>
              <a:buChar char="•"/>
              <a:tabLst>
                <a:tab pos="368935" algn="l"/>
                <a:tab pos="4004310" algn="l"/>
                <a:tab pos="4906645" algn="l"/>
              </a:tabLst>
            </a:pPr>
            <a:r>
              <a:rPr sz="2950" dirty="0">
                <a:solidFill>
                  <a:schemeClr val="bg1"/>
                </a:solidFill>
                <a:latin typeface="Calibri"/>
                <a:cs typeface="Calibri"/>
              </a:rPr>
              <a:t>Ordinary</a:t>
            </a:r>
            <a:r>
              <a:rPr sz="2950" spc="1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dirty="0">
                <a:solidFill>
                  <a:schemeClr val="bg1"/>
                </a:solidFill>
                <a:latin typeface="Calibri"/>
                <a:cs typeface="Calibri"/>
              </a:rPr>
              <a:t>Latin:</a:t>
            </a:r>
            <a:r>
              <a:rPr sz="2950" spc="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i="1" dirty="0">
                <a:solidFill>
                  <a:schemeClr val="bg1"/>
                </a:solidFill>
                <a:latin typeface="Calibri"/>
                <a:cs typeface="Calibri"/>
              </a:rPr>
              <a:t>versus;</a:t>
            </a:r>
            <a:r>
              <a:rPr sz="2950" i="1" spc="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i="1" dirty="0">
                <a:solidFill>
                  <a:schemeClr val="bg1"/>
                </a:solidFill>
                <a:latin typeface="Calibri"/>
                <a:cs typeface="Calibri"/>
              </a:rPr>
              <a:t>pro</a:t>
            </a:r>
            <a:r>
              <a:rPr sz="2950" i="1" spc="-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i="1" dirty="0">
                <a:solidFill>
                  <a:schemeClr val="bg1"/>
                </a:solidFill>
                <a:latin typeface="Calibri"/>
                <a:cs typeface="Calibri"/>
              </a:rPr>
              <a:t>se</a:t>
            </a:r>
            <a:r>
              <a:rPr sz="2950" i="1" spc="-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dirty="0">
                <a:solidFill>
                  <a:schemeClr val="bg1"/>
                </a:solidFill>
                <a:latin typeface="Calibri"/>
                <a:cs typeface="Calibri"/>
              </a:rPr>
              <a:t>(said</a:t>
            </a:r>
            <a:r>
              <a:rPr sz="2950" spc="-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2950" spc="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spc="-25" dirty="0">
                <a:solidFill>
                  <a:schemeClr val="bg1"/>
                </a:solidFill>
                <a:latin typeface="Calibri"/>
                <a:cs typeface="Calibri"/>
              </a:rPr>
              <a:t>an </a:t>
            </a:r>
            <a:r>
              <a:rPr sz="2950" dirty="0">
                <a:solidFill>
                  <a:schemeClr val="bg1"/>
                </a:solidFill>
                <a:latin typeface="Calibri"/>
                <a:cs typeface="Calibri"/>
              </a:rPr>
              <a:t>individual</a:t>
            </a:r>
            <a:r>
              <a:rPr sz="2950" spc="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spc="-10" dirty="0">
                <a:solidFill>
                  <a:schemeClr val="bg1"/>
                </a:solidFill>
                <a:latin typeface="Calibri"/>
                <a:cs typeface="Calibri"/>
              </a:rPr>
              <a:t>representing</a:t>
            </a:r>
            <a:r>
              <a:rPr sz="2950" dirty="0">
                <a:solidFill>
                  <a:schemeClr val="bg1"/>
                </a:solidFill>
                <a:latin typeface="Calibri"/>
                <a:cs typeface="Calibri"/>
              </a:rPr>
              <a:t>	themselves</a:t>
            </a:r>
            <a:r>
              <a:rPr sz="2950" spc="1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2950" spc="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dirty="0">
                <a:solidFill>
                  <a:schemeClr val="bg1"/>
                </a:solidFill>
                <a:latin typeface="Calibri"/>
                <a:cs typeface="Calibri"/>
              </a:rPr>
              <a:t>court,</a:t>
            </a:r>
            <a:r>
              <a:rPr sz="2950" spc="1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spc="-20" dirty="0">
                <a:solidFill>
                  <a:schemeClr val="bg1"/>
                </a:solidFill>
                <a:latin typeface="Calibri"/>
                <a:cs typeface="Calibri"/>
              </a:rPr>
              <a:t>i.e. </a:t>
            </a:r>
            <a:r>
              <a:rPr sz="2950" dirty="0">
                <a:solidFill>
                  <a:schemeClr val="bg1"/>
                </a:solidFill>
                <a:latin typeface="Calibri"/>
                <a:cs typeface="Calibri"/>
              </a:rPr>
              <a:t>without</a:t>
            </a:r>
            <a:r>
              <a:rPr sz="2950" spc="1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dirty="0">
                <a:solidFill>
                  <a:schemeClr val="bg1"/>
                </a:solidFill>
                <a:latin typeface="Calibri"/>
                <a:cs typeface="Calibri"/>
              </a:rPr>
              <a:t>legal</a:t>
            </a:r>
            <a:r>
              <a:rPr sz="2950" spc="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dirty="0">
                <a:solidFill>
                  <a:schemeClr val="bg1"/>
                </a:solidFill>
                <a:latin typeface="Calibri"/>
                <a:cs typeface="Calibri"/>
              </a:rPr>
              <a:t>representation)=</a:t>
            </a:r>
            <a:r>
              <a:rPr sz="2950" spc="-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i="1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2950" i="1" spc="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i="1" spc="-10" dirty="0">
                <a:solidFill>
                  <a:schemeClr val="bg1"/>
                </a:solidFill>
                <a:latin typeface="Calibri"/>
                <a:cs typeface="Calibri"/>
              </a:rPr>
              <a:t>propria</a:t>
            </a:r>
            <a:r>
              <a:rPr sz="2950" i="1" spc="7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i="1" dirty="0">
                <a:solidFill>
                  <a:schemeClr val="bg1"/>
                </a:solidFill>
                <a:latin typeface="Calibri"/>
                <a:cs typeface="Calibri"/>
              </a:rPr>
              <a:t>persona,</a:t>
            </a:r>
            <a:r>
              <a:rPr sz="2950" i="1" spc="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i="1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2950" i="1" spc="-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i="1" dirty="0">
                <a:solidFill>
                  <a:schemeClr val="bg1"/>
                </a:solidFill>
                <a:latin typeface="Calibri"/>
                <a:cs typeface="Calibri"/>
              </a:rPr>
              <a:t>forma</a:t>
            </a:r>
            <a:r>
              <a:rPr sz="2950" i="1" spc="11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i="1" dirty="0">
                <a:solidFill>
                  <a:schemeClr val="bg1"/>
                </a:solidFill>
                <a:latin typeface="Calibri"/>
                <a:cs typeface="Calibri"/>
              </a:rPr>
              <a:t>pauperis</a:t>
            </a:r>
            <a:r>
              <a:rPr sz="2950" i="1" spc="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dirty="0">
                <a:solidFill>
                  <a:schemeClr val="bg1"/>
                </a:solidFill>
                <a:latin typeface="Calibri"/>
                <a:cs typeface="Calibri"/>
              </a:rPr>
              <a:t>(exempt</a:t>
            </a:r>
            <a:r>
              <a:rPr sz="2950" spc="1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dirty="0">
                <a:solidFill>
                  <a:schemeClr val="bg1"/>
                </a:solidFill>
                <a:latin typeface="Calibri"/>
                <a:cs typeface="Calibri"/>
              </a:rPr>
              <a:t>from</a:t>
            </a:r>
            <a:r>
              <a:rPr sz="2950" spc="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spc="-10" dirty="0">
                <a:solidFill>
                  <a:schemeClr val="bg1"/>
                </a:solidFill>
                <a:latin typeface="Calibri"/>
                <a:cs typeface="Calibri"/>
              </a:rPr>
              <a:t>paying </a:t>
            </a:r>
            <a:r>
              <a:rPr sz="2900" dirty="0">
                <a:solidFill>
                  <a:schemeClr val="bg1"/>
                </a:solidFill>
                <a:latin typeface="Calibri"/>
                <a:cs typeface="Calibri"/>
              </a:rPr>
              <a:t>court</a:t>
            </a:r>
            <a:r>
              <a:rPr sz="2900" spc="1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00" dirty="0">
                <a:solidFill>
                  <a:schemeClr val="bg1"/>
                </a:solidFill>
                <a:latin typeface="Calibri"/>
                <a:cs typeface="Calibri"/>
              </a:rPr>
              <a:t>costs)</a:t>
            </a:r>
            <a:r>
              <a:rPr sz="2900" spc="1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00" i="1" dirty="0">
                <a:solidFill>
                  <a:schemeClr val="bg1"/>
                </a:solidFill>
                <a:latin typeface="Calibri"/>
                <a:cs typeface="Calibri"/>
              </a:rPr>
              <a:t>ex</a:t>
            </a:r>
            <a:r>
              <a:rPr sz="2900" i="1" spc="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00" i="1" dirty="0">
                <a:solidFill>
                  <a:schemeClr val="bg1"/>
                </a:solidFill>
                <a:latin typeface="Calibri"/>
                <a:cs typeface="Calibri"/>
              </a:rPr>
              <a:t>parte</a:t>
            </a:r>
            <a:r>
              <a:rPr sz="2900" i="1" spc="1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00" dirty="0">
                <a:solidFill>
                  <a:schemeClr val="bg1"/>
                </a:solidFill>
                <a:latin typeface="Calibri"/>
                <a:cs typeface="Calibri"/>
              </a:rPr>
              <a:t>(</a:t>
            </a:r>
            <a:r>
              <a:rPr sz="2900" spc="1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00" dirty="0">
                <a:solidFill>
                  <a:schemeClr val="bg1"/>
                </a:solidFill>
                <a:latin typeface="Calibri"/>
                <a:cs typeface="Calibri"/>
              </a:rPr>
              <a:t>from</a:t>
            </a:r>
            <a:r>
              <a:rPr sz="2900" spc="1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00" dirty="0">
                <a:solidFill>
                  <a:schemeClr val="bg1"/>
                </a:solidFill>
                <a:latin typeface="Calibri"/>
                <a:cs typeface="Calibri"/>
              </a:rPr>
              <a:t>one</a:t>
            </a:r>
            <a:r>
              <a:rPr sz="2900" spc="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00" dirty="0">
                <a:solidFill>
                  <a:schemeClr val="bg1"/>
                </a:solidFill>
                <a:latin typeface="Calibri"/>
                <a:cs typeface="Calibri"/>
              </a:rPr>
              <a:t>party</a:t>
            </a:r>
            <a:r>
              <a:rPr sz="2900" spc="1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00" dirty="0">
                <a:solidFill>
                  <a:schemeClr val="bg1"/>
                </a:solidFill>
                <a:latin typeface="Calibri"/>
                <a:cs typeface="Calibri"/>
              </a:rPr>
              <a:t>only,</a:t>
            </a:r>
            <a:r>
              <a:rPr sz="2900" spc="1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00" spc="-25" dirty="0">
                <a:solidFill>
                  <a:schemeClr val="bg1"/>
                </a:solidFill>
                <a:latin typeface="Calibri"/>
                <a:cs typeface="Calibri"/>
              </a:rPr>
              <a:t>for</a:t>
            </a:r>
            <a:r>
              <a:rPr sz="2900" spc="7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2950" spc="-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dirty="0">
                <a:solidFill>
                  <a:schemeClr val="bg1"/>
                </a:solidFill>
                <a:latin typeface="Calibri"/>
                <a:cs typeface="Calibri"/>
              </a:rPr>
              <a:t>benefit</a:t>
            </a:r>
            <a:r>
              <a:rPr sz="2950" spc="1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2950" spc="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dirty="0">
                <a:solidFill>
                  <a:schemeClr val="bg1"/>
                </a:solidFill>
                <a:latin typeface="Calibri"/>
                <a:cs typeface="Calibri"/>
              </a:rPr>
              <a:t>one</a:t>
            </a:r>
            <a:r>
              <a:rPr sz="2950" spc="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dirty="0">
                <a:solidFill>
                  <a:schemeClr val="bg1"/>
                </a:solidFill>
                <a:latin typeface="Calibri"/>
                <a:cs typeface="Calibri"/>
              </a:rPr>
              <a:t>party</a:t>
            </a:r>
            <a:r>
              <a:rPr sz="2950" spc="1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spc="-20" dirty="0">
                <a:solidFill>
                  <a:schemeClr val="bg1"/>
                </a:solidFill>
                <a:latin typeface="Calibri"/>
                <a:cs typeface="Calibri"/>
              </a:rPr>
              <a:t>only</a:t>
            </a:r>
            <a:r>
              <a:rPr sz="2950" dirty="0">
                <a:solidFill>
                  <a:schemeClr val="bg1"/>
                </a:solidFill>
                <a:latin typeface="Calibri"/>
                <a:cs typeface="Calibri"/>
              </a:rPr>
              <a:t>	),</a:t>
            </a:r>
            <a:r>
              <a:rPr sz="2950" spc="-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i="1" dirty="0">
                <a:solidFill>
                  <a:schemeClr val="bg1"/>
                </a:solidFill>
                <a:latin typeface="Calibri"/>
                <a:cs typeface="Calibri"/>
              </a:rPr>
              <a:t>mens</a:t>
            </a:r>
            <a:r>
              <a:rPr sz="2950" i="1" spc="1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i="1" dirty="0">
                <a:solidFill>
                  <a:schemeClr val="bg1"/>
                </a:solidFill>
                <a:latin typeface="Calibri"/>
                <a:cs typeface="Calibri"/>
              </a:rPr>
              <a:t>rea,</a:t>
            </a:r>
            <a:r>
              <a:rPr sz="2950" i="1" spc="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i="1" spc="-10" dirty="0">
                <a:solidFill>
                  <a:schemeClr val="bg1"/>
                </a:solidFill>
                <a:latin typeface="Calibri"/>
                <a:cs typeface="Calibri"/>
              </a:rPr>
              <a:t>scienter</a:t>
            </a:r>
            <a:endParaRPr sz="2950">
              <a:solidFill>
                <a:schemeClr val="bg1"/>
              </a:solidFill>
              <a:latin typeface="Calibri"/>
              <a:cs typeface="Calibri"/>
            </a:endParaRPr>
          </a:p>
          <a:p>
            <a:pPr marL="372110">
              <a:lnSpc>
                <a:spcPts val="3060"/>
              </a:lnSpc>
              <a:tabLst>
                <a:tab pos="2258695" algn="l"/>
              </a:tabLst>
            </a:pPr>
            <a:r>
              <a:rPr sz="2950" spc="-10" dirty="0">
                <a:solidFill>
                  <a:schemeClr val="bg1"/>
                </a:solidFill>
                <a:latin typeface="Calibri"/>
                <a:cs typeface="Calibri"/>
              </a:rPr>
              <a:t>(‘knowingly</a:t>
            </a:r>
            <a:r>
              <a:rPr sz="2950" dirty="0">
                <a:solidFill>
                  <a:schemeClr val="bg1"/>
                </a:solidFill>
                <a:latin typeface="Calibri"/>
                <a:cs typeface="Calibri"/>
              </a:rPr>
              <a:t>	),</a:t>
            </a:r>
            <a:r>
              <a:rPr sz="2950" spc="-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i="1" dirty="0">
                <a:solidFill>
                  <a:schemeClr val="bg1"/>
                </a:solidFill>
                <a:latin typeface="Calibri"/>
                <a:cs typeface="Calibri"/>
              </a:rPr>
              <a:t>animus</a:t>
            </a:r>
            <a:r>
              <a:rPr sz="2950" i="1" spc="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i="1" dirty="0">
                <a:solidFill>
                  <a:schemeClr val="bg1"/>
                </a:solidFill>
                <a:latin typeface="Calibri"/>
                <a:cs typeface="Calibri"/>
              </a:rPr>
              <a:t>testandi</a:t>
            </a:r>
            <a:r>
              <a:rPr sz="2950" i="1" spc="1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dirty="0">
                <a:solidFill>
                  <a:schemeClr val="bg1"/>
                </a:solidFill>
                <a:latin typeface="Calibri"/>
                <a:cs typeface="Calibri"/>
              </a:rPr>
              <a:t>(</a:t>
            </a:r>
            <a:r>
              <a:rPr sz="2950" spc="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dirty="0">
                <a:solidFill>
                  <a:schemeClr val="bg1"/>
                </a:solidFill>
                <a:latin typeface="Calibri"/>
                <a:cs typeface="Calibri"/>
              </a:rPr>
              <a:t>intention</a:t>
            </a:r>
            <a:r>
              <a:rPr sz="2950" spc="1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2950" spc="-20" dirty="0">
                <a:solidFill>
                  <a:schemeClr val="bg1"/>
                </a:solidFill>
                <a:latin typeface="Calibri"/>
                <a:cs typeface="Calibri"/>
              </a:rPr>
              <a:t> make</a:t>
            </a:r>
            <a:endParaRPr sz="2950">
              <a:solidFill>
                <a:schemeClr val="bg1"/>
              </a:solidFill>
              <a:latin typeface="Calibri"/>
              <a:cs typeface="Calibri"/>
            </a:endParaRPr>
          </a:p>
          <a:p>
            <a:pPr marL="374015">
              <a:lnSpc>
                <a:spcPts val="3454"/>
              </a:lnSpc>
            </a:pPr>
            <a:r>
              <a:rPr sz="3000" spc="-484" dirty="0">
                <a:solidFill>
                  <a:schemeClr val="bg1"/>
                </a:solidFill>
                <a:latin typeface="Arial MT"/>
                <a:cs typeface="Arial MT"/>
              </a:rPr>
              <a:t>a</a:t>
            </a:r>
            <a:r>
              <a:rPr sz="3000" spc="11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000" dirty="0">
                <a:solidFill>
                  <a:schemeClr val="bg1"/>
                </a:solidFill>
                <a:latin typeface="Arial MT"/>
                <a:cs typeface="Arial MT"/>
              </a:rPr>
              <a:t>will</a:t>
            </a:r>
            <a:r>
              <a:rPr sz="3000" spc="-12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000" spc="-380" dirty="0">
                <a:solidFill>
                  <a:schemeClr val="bg1"/>
                </a:solidFill>
                <a:latin typeface="Arial MT"/>
                <a:cs typeface="Arial MT"/>
              </a:rPr>
              <a:t>)</a:t>
            </a:r>
            <a:endParaRPr sz="3000">
              <a:solidFill>
                <a:schemeClr val="bg1"/>
              </a:solidFill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29" y="660796"/>
            <a:ext cx="9126220" cy="375285"/>
          </a:xfrm>
          <a:custGeom>
            <a:avLst/>
            <a:gdLst/>
            <a:ahLst/>
            <a:cxnLst/>
            <a:rect l="l" t="t" r="r" b="b"/>
            <a:pathLst>
              <a:path w="9126220" h="375284">
                <a:moveTo>
                  <a:pt x="9126145" y="375047"/>
                </a:moveTo>
                <a:lnTo>
                  <a:pt x="0" y="37504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75047"/>
                </a:lnTo>
                <a:close/>
              </a:path>
            </a:pathLst>
          </a:custGeom>
          <a:solidFill>
            <a:srgbClr val="112A66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02527" rIns="0" bIns="0" rtlCol="0">
            <a:spAutoFit/>
          </a:bodyPr>
          <a:lstStyle/>
          <a:p>
            <a:pPr marL="3407410">
              <a:lnSpc>
                <a:spcPct val="100000"/>
              </a:lnSpc>
              <a:spcBef>
                <a:spcPts val="95"/>
              </a:spcBef>
            </a:pPr>
            <a:r>
              <a:rPr sz="4300" spc="-10" dirty="0"/>
              <a:t>Latin</a:t>
            </a:r>
            <a:endParaRPr sz="4300"/>
          </a:p>
        </p:txBody>
      </p:sp>
      <p:sp>
        <p:nvSpPr>
          <p:cNvPr id="4" name="object 4"/>
          <p:cNvSpPr/>
          <p:nvPr/>
        </p:nvSpPr>
        <p:spPr>
          <a:xfrm>
            <a:off x="8929" y="1741289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5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5" name="object 5"/>
          <p:cNvSpPr/>
          <p:nvPr/>
        </p:nvSpPr>
        <p:spPr>
          <a:xfrm>
            <a:off x="8929" y="2321718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8929" y="2812851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7" name="object 7"/>
          <p:cNvSpPr/>
          <p:nvPr/>
        </p:nvSpPr>
        <p:spPr>
          <a:xfrm>
            <a:off x="8929" y="3303983"/>
            <a:ext cx="9126220" cy="285750"/>
          </a:xfrm>
          <a:custGeom>
            <a:avLst/>
            <a:gdLst/>
            <a:ahLst/>
            <a:cxnLst/>
            <a:rect l="l" t="t" r="r" b="b"/>
            <a:pathLst>
              <a:path w="9126220" h="285750">
                <a:moveTo>
                  <a:pt x="9126145" y="285750"/>
                </a:moveTo>
                <a:lnTo>
                  <a:pt x="0" y="285750"/>
                </a:lnTo>
                <a:lnTo>
                  <a:pt x="0" y="0"/>
                </a:lnTo>
                <a:lnTo>
                  <a:pt x="9126145" y="0"/>
                </a:lnTo>
                <a:lnTo>
                  <a:pt x="9126145" y="285750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20816" y="1489725"/>
            <a:ext cx="7665084" cy="2182495"/>
          </a:xfrm>
          <a:prstGeom prst="rect">
            <a:avLst/>
          </a:prstGeom>
        </p:spPr>
        <p:txBody>
          <a:bodyPr vert="horz" wrap="square" lIns="0" tIns="128270" rIns="0" bIns="0" rtlCol="0">
            <a:spAutoFit/>
          </a:bodyPr>
          <a:lstStyle/>
          <a:p>
            <a:pPr marL="368935" indent="-356235">
              <a:lnSpc>
                <a:spcPct val="100000"/>
              </a:lnSpc>
              <a:spcBef>
                <a:spcPts val="1010"/>
              </a:spcBef>
              <a:buChar char="•"/>
              <a:tabLst>
                <a:tab pos="368935" algn="l"/>
              </a:tabLst>
            </a:pPr>
            <a:r>
              <a:rPr sz="3150" spc="-25" dirty="0">
                <a:solidFill>
                  <a:schemeClr val="bg1"/>
                </a:solidFill>
                <a:latin typeface="Calibri"/>
                <a:cs typeface="Calibri"/>
              </a:rPr>
              <a:t>Technical</a:t>
            </a:r>
            <a:r>
              <a:rPr sz="3150" spc="1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meaning:</a:t>
            </a:r>
            <a:r>
              <a:rPr sz="3150" spc="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i="1" dirty="0">
                <a:solidFill>
                  <a:schemeClr val="bg1"/>
                </a:solidFill>
                <a:latin typeface="Calibri"/>
                <a:cs typeface="Calibri"/>
              </a:rPr>
              <a:t>amicus</a:t>
            </a:r>
            <a:r>
              <a:rPr sz="3150" i="1" spc="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i="1" spc="-10" dirty="0">
                <a:solidFill>
                  <a:schemeClr val="bg1"/>
                </a:solidFill>
                <a:latin typeface="Calibri"/>
                <a:cs typeface="Calibri"/>
              </a:rPr>
              <a:t>curiae</a:t>
            </a:r>
            <a:endParaRPr sz="3150">
              <a:solidFill>
                <a:schemeClr val="bg1"/>
              </a:solidFill>
              <a:latin typeface="Calibri"/>
              <a:cs typeface="Calibri"/>
            </a:endParaRPr>
          </a:p>
          <a:p>
            <a:pPr marL="372745" marR="5080" indent="-359410">
              <a:lnSpc>
                <a:spcPct val="101400"/>
              </a:lnSpc>
              <a:spcBef>
                <a:spcPts val="840"/>
              </a:spcBef>
              <a:buChar char="•"/>
              <a:tabLst>
                <a:tab pos="372745" algn="l"/>
                <a:tab pos="374015" algn="l"/>
              </a:tabLst>
            </a:pPr>
            <a:r>
              <a:rPr sz="3050" dirty="0">
                <a:solidFill>
                  <a:schemeClr val="bg1"/>
                </a:solidFill>
                <a:latin typeface="Calibri"/>
                <a:cs typeface="Calibri"/>
              </a:rPr>
              <a:t>	A</a:t>
            </a:r>
            <a:r>
              <a:rPr sz="3050" spc="1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dirty="0">
                <a:solidFill>
                  <a:schemeClr val="bg1"/>
                </a:solidFill>
                <a:latin typeface="Calibri"/>
                <a:cs typeface="Calibri"/>
              </a:rPr>
              <a:t>private</a:t>
            </a:r>
            <a:r>
              <a:rPr sz="305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dirty="0">
                <a:solidFill>
                  <a:schemeClr val="bg1"/>
                </a:solidFill>
                <a:latin typeface="Calibri"/>
                <a:cs typeface="Calibri"/>
              </a:rPr>
              <a:t>individual,</a:t>
            </a:r>
            <a:r>
              <a:rPr sz="3050" spc="43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dirty="0">
                <a:solidFill>
                  <a:schemeClr val="bg1"/>
                </a:solidFill>
                <a:latin typeface="Calibri"/>
                <a:cs typeface="Calibri"/>
              </a:rPr>
              <a:t>a</a:t>
            </a:r>
            <a:r>
              <a:rPr sz="3050" spc="1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dirty="0">
                <a:solidFill>
                  <a:schemeClr val="bg1"/>
                </a:solidFill>
                <a:latin typeface="Calibri"/>
                <a:cs typeface="Calibri"/>
              </a:rPr>
              <a:t>legal</a:t>
            </a:r>
            <a:r>
              <a:rPr sz="3050" spc="229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dirty="0">
                <a:solidFill>
                  <a:schemeClr val="bg1"/>
                </a:solidFill>
                <a:latin typeface="Calibri"/>
                <a:cs typeface="Calibri"/>
              </a:rPr>
              <a:t>person,</a:t>
            </a:r>
            <a:r>
              <a:rPr sz="3050" spc="3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dirty="0">
                <a:solidFill>
                  <a:schemeClr val="bg1"/>
                </a:solidFill>
                <a:latin typeface="Calibri"/>
                <a:cs typeface="Calibri"/>
              </a:rPr>
              <a:t>even</a:t>
            </a:r>
            <a:r>
              <a:rPr sz="3050" spc="1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spc="-25" dirty="0">
                <a:solidFill>
                  <a:schemeClr val="bg1"/>
                </a:solidFill>
                <a:latin typeface="Calibri"/>
                <a:cs typeface="Calibri"/>
              </a:rPr>
              <a:t>the </a:t>
            </a:r>
            <a:r>
              <a:rPr sz="3300" spc="-55" dirty="0">
                <a:solidFill>
                  <a:schemeClr val="bg1"/>
                </a:solidFill>
                <a:latin typeface="Calibri"/>
                <a:cs typeface="Calibri"/>
              </a:rPr>
              <a:t>State</a:t>
            </a:r>
            <a:r>
              <a:rPr sz="3300" spc="-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45" dirty="0">
                <a:solidFill>
                  <a:schemeClr val="bg1"/>
                </a:solidFill>
                <a:latin typeface="Calibri"/>
                <a:cs typeface="Calibri"/>
              </a:rPr>
              <a:t>that</a:t>
            </a:r>
            <a:r>
              <a:rPr sz="3300" spc="-1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30" dirty="0">
                <a:solidFill>
                  <a:schemeClr val="bg1"/>
                </a:solidFill>
                <a:latin typeface="Calibri"/>
                <a:cs typeface="Calibri"/>
              </a:rPr>
              <a:t>gives</a:t>
            </a:r>
            <a:r>
              <a:rPr sz="3300" spc="-1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300" spc="-1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35" dirty="0">
                <a:solidFill>
                  <a:schemeClr val="bg1"/>
                </a:solidFill>
                <a:latin typeface="Calibri"/>
                <a:cs typeface="Calibri"/>
              </a:rPr>
              <a:t>court</a:t>
            </a:r>
            <a:r>
              <a:rPr sz="3300" spc="-1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45" dirty="0">
                <a:solidFill>
                  <a:schemeClr val="bg1"/>
                </a:solidFill>
                <a:latin typeface="Calibri"/>
                <a:cs typeface="Calibri"/>
              </a:rPr>
              <a:t>specific</a:t>
            </a:r>
            <a:r>
              <a:rPr sz="3300" spc="-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10" dirty="0">
                <a:solidFill>
                  <a:schemeClr val="bg1"/>
                </a:solidFill>
                <a:latin typeface="Calibri"/>
                <a:cs typeface="Calibri"/>
              </a:rPr>
              <a:t>legal </a:t>
            </a:r>
            <a:r>
              <a:rPr sz="3050" spc="-10" dirty="0">
                <a:solidFill>
                  <a:schemeClr val="bg1"/>
                </a:solidFill>
                <a:latin typeface="Arial MT"/>
                <a:cs typeface="Arial MT"/>
              </a:rPr>
              <a:t>information</a:t>
            </a:r>
            <a:endParaRPr sz="3050">
              <a:solidFill>
                <a:schemeClr val="bg1"/>
              </a:solidFill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29" y="375046"/>
            <a:ext cx="9126220" cy="339725"/>
          </a:xfrm>
          <a:custGeom>
            <a:avLst/>
            <a:gdLst/>
            <a:ahLst/>
            <a:cxnLst/>
            <a:rect l="l" t="t" r="r" b="b"/>
            <a:pathLst>
              <a:path w="9126220" h="339725">
                <a:moveTo>
                  <a:pt x="9126145" y="339328"/>
                </a:moveTo>
                <a:lnTo>
                  <a:pt x="0" y="339328"/>
                </a:lnTo>
                <a:lnTo>
                  <a:pt x="0" y="0"/>
                </a:lnTo>
                <a:lnTo>
                  <a:pt x="9126145" y="0"/>
                </a:lnTo>
                <a:lnTo>
                  <a:pt x="9126145" y="339328"/>
                </a:lnTo>
                <a:close/>
              </a:path>
            </a:pathLst>
          </a:custGeom>
          <a:solidFill>
            <a:srgbClr val="0F2866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057708" y="184249"/>
            <a:ext cx="995680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spc="-204" dirty="0">
                <a:latin typeface="Arial MT"/>
                <a:cs typeface="Arial MT"/>
              </a:rPr>
              <a:t>Latin</a:t>
            </a:r>
            <a:endParaRPr sz="4000">
              <a:latin typeface="Arial MT"/>
              <a:cs typeface="Arial M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929" y="1687710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20816" y="1557684"/>
            <a:ext cx="4049395" cy="5092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73380" indent="-360680">
              <a:lnSpc>
                <a:spcPct val="100000"/>
              </a:lnSpc>
              <a:spcBef>
                <a:spcPts val="120"/>
              </a:spcBef>
              <a:buChar char="•"/>
              <a:tabLst>
                <a:tab pos="373380" algn="l"/>
              </a:tabLst>
            </a:pP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shortened</a:t>
            </a:r>
            <a:r>
              <a:rPr sz="3150" spc="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spc="-10" dirty="0">
                <a:solidFill>
                  <a:schemeClr val="bg1"/>
                </a:solidFill>
                <a:latin typeface="Calibri"/>
                <a:cs typeface="Calibri"/>
              </a:rPr>
              <a:t>expressions</a:t>
            </a:r>
            <a:endParaRPr sz="315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929" y="2223491"/>
            <a:ext cx="9126220" cy="392352"/>
          </a:xfrm>
          <a:prstGeom prst="rect">
            <a:avLst/>
          </a:prstGeom>
          <a:solidFill>
            <a:srgbClr val="1D3470"/>
          </a:solidFill>
        </p:spPr>
        <p:txBody>
          <a:bodyPr vert="horz" wrap="square" lIns="0" tIns="0" rIns="0" bIns="0" rtlCol="0">
            <a:spAutoFit/>
          </a:bodyPr>
          <a:lstStyle/>
          <a:p>
            <a:pPr marL="884555" indent="-370205">
              <a:lnSpc>
                <a:spcPts val="2885"/>
              </a:lnSpc>
              <a:buClr>
                <a:srgbClr val="F7F7F7"/>
              </a:buClr>
              <a:buChar char="•"/>
              <a:tabLst>
                <a:tab pos="884555" algn="l"/>
              </a:tabLst>
            </a:pPr>
            <a:r>
              <a:rPr sz="3350" i="1" spc="-45" dirty="0">
                <a:solidFill>
                  <a:schemeClr val="bg1"/>
                </a:solidFill>
                <a:latin typeface="Calibri"/>
                <a:cs typeface="Calibri"/>
              </a:rPr>
              <a:t>Nisi</a:t>
            </a:r>
            <a:r>
              <a:rPr sz="3350" i="1" spc="-1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50" i="1" spc="-55" dirty="0">
                <a:solidFill>
                  <a:schemeClr val="bg1"/>
                </a:solidFill>
                <a:latin typeface="Calibri"/>
                <a:cs typeface="Calibri"/>
              </a:rPr>
              <a:t>prius</a:t>
            </a:r>
            <a:r>
              <a:rPr sz="3350" i="1" spc="-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50" dirty="0">
                <a:solidFill>
                  <a:schemeClr val="bg1"/>
                </a:solidFill>
                <a:latin typeface="Calibri"/>
                <a:cs typeface="Calibri"/>
              </a:rPr>
              <a:t>(</a:t>
            </a:r>
            <a:r>
              <a:rPr sz="3350" spc="-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50" spc="-60" dirty="0">
                <a:solidFill>
                  <a:schemeClr val="bg1"/>
                </a:solidFill>
                <a:latin typeface="Calibri"/>
                <a:cs typeface="Calibri"/>
              </a:rPr>
              <a:t>unless</a:t>
            </a:r>
            <a:r>
              <a:rPr sz="3350" spc="-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50" spc="-85" dirty="0">
                <a:solidFill>
                  <a:schemeClr val="bg1"/>
                </a:solidFill>
                <a:latin typeface="Calibri"/>
                <a:cs typeface="Calibri"/>
              </a:rPr>
              <a:t>before</a:t>
            </a:r>
            <a:r>
              <a:rPr sz="3350" spc="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50" dirty="0">
                <a:solidFill>
                  <a:schemeClr val="bg1"/>
                </a:solidFill>
                <a:latin typeface="Calibri"/>
                <a:cs typeface="Calibri"/>
              </a:rPr>
              <a:t>)</a:t>
            </a:r>
            <a:r>
              <a:rPr sz="3350" spc="-1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50" dirty="0">
                <a:solidFill>
                  <a:schemeClr val="bg1"/>
                </a:solidFill>
                <a:latin typeface="Calibri"/>
                <a:cs typeface="Calibri"/>
              </a:rPr>
              <a:t>=</a:t>
            </a:r>
            <a:r>
              <a:rPr sz="3350" spc="-1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50" dirty="0">
                <a:solidFill>
                  <a:schemeClr val="bg1"/>
                </a:solidFill>
                <a:latin typeface="Calibri"/>
                <a:cs typeface="Calibri"/>
              </a:rPr>
              <a:t>a</a:t>
            </a:r>
            <a:r>
              <a:rPr sz="3350" spc="-1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50" spc="-80" dirty="0">
                <a:solidFill>
                  <a:schemeClr val="bg1"/>
                </a:solidFill>
                <a:latin typeface="Calibri"/>
                <a:cs typeface="Calibri"/>
              </a:rPr>
              <a:t>matter</a:t>
            </a:r>
            <a:r>
              <a:rPr sz="3350" spc="-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50" spc="-35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endParaRPr sz="335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929" y="2661046"/>
            <a:ext cx="9126220" cy="390620"/>
          </a:xfrm>
          <a:prstGeom prst="rect">
            <a:avLst/>
          </a:prstGeom>
          <a:solidFill>
            <a:srgbClr val="1F3672"/>
          </a:solidFill>
        </p:spPr>
        <p:txBody>
          <a:bodyPr vert="horz" wrap="square" lIns="0" tIns="0" rIns="0" bIns="0" rtlCol="0">
            <a:spAutoFit/>
          </a:bodyPr>
          <a:lstStyle/>
          <a:p>
            <a:pPr marL="878840">
              <a:lnSpc>
                <a:spcPts val="2885"/>
              </a:lnSpc>
            </a:pPr>
            <a:r>
              <a:rPr sz="3300" spc="-65" dirty="0">
                <a:solidFill>
                  <a:schemeClr val="bg1"/>
                </a:solidFill>
                <a:latin typeface="Calibri"/>
                <a:cs typeface="Calibri"/>
              </a:rPr>
              <a:t>proceedings</a:t>
            </a:r>
            <a:r>
              <a:rPr sz="3300" spc="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at</a:t>
            </a:r>
            <a:r>
              <a:rPr sz="3300" spc="-1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5" dirty="0">
                <a:solidFill>
                  <a:schemeClr val="bg1"/>
                </a:solidFill>
                <a:latin typeface="Calibri"/>
                <a:cs typeface="Calibri"/>
              </a:rPr>
              <a:t>first</a:t>
            </a:r>
            <a:r>
              <a:rPr sz="3300" spc="-1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55" dirty="0">
                <a:solidFill>
                  <a:schemeClr val="bg1"/>
                </a:solidFill>
                <a:latin typeface="Calibri"/>
                <a:cs typeface="Calibri"/>
              </a:rPr>
              <a:t>instance</a:t>
            </a:r>
            <a:r>
              <a:rPr sz="3300" spc="-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10" dirty="0">
                <a:solidFill>
                  <a:schemeClr val="bg1"/>
                </a:solidFill>
                <a:latin typeface="Calibri"/>
                <a:cs typeface="Calibri"/>
              </a:rPr>
              <a:t>with</a:t>
            </a:r>
            <a:r>
              <a:rPr sz="3300" spc="-11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a</a:t>
            </a:r>
            <a:r>
              <a:rPr sz="3300" spc="-1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0" dirty="0">
                <a:solidFill>
                  <a:schemeClr val="bg1"/>
                </a:solidFill>
                <a:latin typeface="Calibri"/>
                <a:cs typeface="Calibri"/>
              </a:rPr>
              <a:t>jury</a:t>
            </a:r>
            <a:endParaRPr sz="330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929" y="3143250"/>
            <a:ext cx="9126220" cy="321945"/>
          </a:xfrm>
          <a:custGeom>
            <a:avLst/>
            <a:gdLst/>
            <a:ahLst/>
            <a:cxnLst/>
            <a:rect l="l" t="t" r="r" b="b"/>
            <a:pathLst>
              <a:path w="9126220" h="321945">
                <a:moveTo>
                  <a:pt x="9126145" y="321468"/>
                </a:moveTo>
                <a:lnTo>
                  <a:pt x="0" y="321468"/>
                </a:lnTo>
                <a:lnTo>
                  <a:pt x="0" y="0"/>
                </a:lnTo>
                <a:lnTo>
                  <a:pt x="9126145" y="0"/>
                </a:lnTo>
                <a:lnTo>
                  <a:pt x="9126145" y="321468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77873" y="2980977"/>
            <a:ext cx="1266825" cy="4946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3050" spc="-10" dirty="0">
                <a:solidFill>
                  <a:schemeClr val="bg1"/>
                </a:solidFill>
                <a:latin typeface="Calibri"/>
                <a:cs typeface="Calibri"/>
              </a:rPr>
              <a:t>present</a:t>
            </a:r>
            <a:endParaRPr sz="305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929" y="3634383"/>
            <a:ext cx="9126220" cy="366395"/>
          </a:xfrm>
          <a:prstGeom prst="rect">
            <a:avLst/>
          </a:prstGeom>
          <a:solidFill>
            <a:srgbClr val="1F3470"/>
          </a:solidFill>
        </p:spPr>
        <p:txBody>
          <a:bodyPr vert="horz" wrap="square" lIns="0" tIns="0" rIns="0" bIns="0" rtlCol="0">
            <a:spAutoFit/>
          </a:bodyPr>
          <a:lstStyle/>
          <a:p>
            <a:pPr marL="882015" indent="-339090">
              <a:lnSpc>
                <a:spcPts val="2820"/>
              </a:lnSpc>
              <a:buClr>
                <a:srgbClr val="FDFFEB"/>
              </a:buClr>
              <a:buChar char="•"/>
              <a:tabLst>
                <a:tab pos="882015" algn="l"/>
                <a:tab pos="5236845" algn="l"/>
              </a:tabLst>
            </a:pPr>
            <a:r>
              <a:rPr sz="2850" i="1" spc="60" dirty="0">
                <a:solidFill>
                  <a:schemeClr val="bg1"/>
                </a:solidFill>
                <a:latin typeface="Arial"/>
                <a:cs typeface="Arial"/>
              </a:rPr>
              <a:t>Affidavit</a:t>
            </a:r>
            <a:r>
              <a:rPr sz="2850" i="1" spc="27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2850" spc="-285" dirty="0">
                <a:solidFill>
                  <a:schemeClr val="bg1"/>
                </a:solidFill>
                <a:latin typeface="Arial MT"/>
                <a:cs typeface="Arial MT"/>
              </a:rPr>
              <a:t>(</a:t>
            </a:r>
            <a:r>
              <a:rPr sz="2850" spc="229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2850" dirty="0">
                <a:solidFill>
                  <a:schemeClr val="bg1"/>
                </a:solidFill>
                <a:latin typeface="Arial MT"/>
                <a:cs typeface="Arial MT"/>
              </a:rPr>
              <a:t>he</a:t>
            </a:r>
            <a:r>
              <a:rPr sz="2850" spc="5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2850" spc="60" dirty="0">
                <a:solidFill>
                  <a:schemeClr val="bg1"/>
                </a:solidFill>
                <a:latin typeface="Arial MT"/>
                <a:cs typeface="Arial MT"/>
              </a:rPr>
              <a:t>affirmed</a:t>
            </a:r>
            <a:r>
              <a:rPr sz="2850" spc="22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2850" dirty="0">
                <a:solidFill>
                  <a:schemeClr val="bg1"/>
                </a:solidFill>
                <a:latin typeface="Arial MT"/>
                <a:cs typeface="Arial MT"/>
              </a:rPr>
              <a:t>)</a:t>
            </a:r>
            <a:r>
              <a:rPr sz="2850" spc="9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2850" spc="-50" dirty="0">
                <a:solidFill>
                  <a:schemeClr val="bg1"/>
                </a:solidFill>
                <a:latin typeface="Arial MT"/>
                <a:cs typeface="Arial MT"/>
              </a:rPr>
              <a:t>=</a:t>
            </a:r>
            <a:r>
              <a:rPr sz="2850" dirty="0">
                <a:solidFill>
                  <a:schemeClr val="bg1"/>
                </a:solidFill>
                <a:latin typeface="Arial MT"/>
                <a:cs typeface="Arial MT"/>
              </a:rPr>
              <a:t>	a</a:t>
            </a:r>
            <a:r>
              <a:rPr sz="2850" spc="10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2850" spc="114" dirty="0">
                <a:solidFill>
                  <a:schemeClr val="bg1"/>
                </a:solidFill>
                <a:latin typeface="Arial MT"/>
                <a:cs typeface="Arial MT"/>
              </a:rPr>
              <a:t>written</a:t>
            </a:r>
            <a:r>
              <a:rPr sz="2850" spc="5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2850" dirty="0">
                <a:solidFill>
                  <a:schemeClr val="bg1"/>
                </a:solidFill>
                <a:latin typeface="Arial MT"/>
                <a:cs typeface="Arial MT"/>
              </a:rPr>
              <a:t>or</a:t>
            </a:r>
            <a:r>
              <a:rPr sz="2850" spc="7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2850" spc="55" dirty="0">
                <a:solidFill>
                  <a:schemeClr val="bg1"/>
                </a:solidFill>
                <a:latin typeface="Arial MT"/>
                <a:cs typeface="Arial MT"/>
              </a:rPr>
              <a:t>printed</a:t>
            </a:r>
            <a:endParaRPr sz="2850">
              <a:solidFill>
                <a:schemeClr val="bg1"/>
              </a:solidFill>
              <a:latin typeface="Arial MT"/>
              <a:cs typeface="Arial M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929" y="4080866"/>
            <a:ext cx="9126220" cy="366395"/>
          </a:xfrm>
          <a:prstGeom prst="rect">
            <a:avLst/>
          </a:prstGeom>
          <a:solidFill>
            <a:srgbClr val="1D3470"/>
          </a:solidFill>
        </p:spPr>
        <p:txBody>
          <a:bodyPr vert="horz" wrap="square" lIns="0" tIns="0" rIns="0" bIns="0" rtlCol="0">
            <a:spAutoFit/>
          </a:bodyPr>
          <a:lstStyle/>
          <a:p>
            <a:pPr marL="887094">
              <a:lnSpc>
                <a:spcPts val="2830"/>
              </a:lnSpc>
            </a:pPr>
            <a:r>
              <a:rPr sz="3250" spc="-135" dirty="0">
                <a:solidFill>
                  <a:schemeClr val="bg1"/>
                </a:solidFill>
                <a:latin typeface="Arial MT"/>
                <a:cs typeface="Arial MT"/>
              </a:rPr>
              <a:t>declaration</a:t>
            </a:r>
            <a:r>
              <a:rPr sz="3250" spc="-9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250" spc="-130" dirty="0">
                <a:solidFill>
                  <a:schemeClr val="bg1"/>
                </a:solidFill>
                <a:latin typeface="Arial MT"/>
                <a:cs typeface="Arial MT"/>
              </a:rPr>
              <a:t>confirmed</a:t>
            </a:r>
            <a:r>
              <a:rPr sz="3250" spc="-5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250" spc="-250" dirty="0">
                <a:solidFill>
                  <a:schemeClr val="bg1"/>
                </a:solidFill>
                <a:latin typeface="Arial MT"/>
                <a:cs typeface="Arial MT"/>
              </a:rPr>
              <a:t>by</a:t>
            </a:r>
            <a:r>
              <a:rPr sz="3250" spc="-5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250" spc="-275" dirty="0">
                <a:solidFill>
                  <a:schemeClr val="bg1"/>
                </a:solidFill>
                <a:latin typeface="Arial MT"/>
                <a:cs typeface="Arial MT"/>
              </a:rPr>
              <a:t>an</a:t>
            </a:r>
            <a:r>
              <a:rPr sz="3250" spc="-5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250" spc="-20" dirty="0">
                <a:solidFill>
                  <a:schemeClr val="bg1"/>
                </a:solidFill>
                <a:latin typeface="Arial MT"/>
                <a:cs typeface="Arial MT"/>
              </a:rPr>
              <a:t>oath</a:t>
            </a:r>
            <a:endParaRPr sz="3250">
              <a:solidFill>
                <a:schemeClr val="bg1"/>
              </a:solidFill>
              <a:latin typeface="Arial MT"/>
              <a:cs typeface="Arial MT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929" y="4607718"/>
            <a:ext cx="9126220" cy="375285"/>
          </a:xfrm>
          <a:prstGeom prst="rect">
            <a:avLst/>
          </a:prstGeom>
          <a:solidFill>
            <a:srgbClr val="1A2F6B"/>
          </a:solidFill>
        </p:spPr>
        <p:txBody>
          <a:bodyPr vert="horz" wrap="square" lIns="0" tIns="0" rIns="0" bIns="0" rtlCol="0">
            <a:spAutoFit/>
          </a:bodyPr>
          <a:lstStyle/>
          <a:p>
            <a:pPr marL="883919" indent="-343535">
              <a:lnSpc>
                <a:spcPts val="2900"/>
              </a:lnSpc>
              <a:buChar char="•"/>
              <a:tabLst>
                <a:tab pos="883919" algn="l"/>
              </a:tabLst>
            </a:pPr>
            <a:r>
              <a:rPr sz="3250" i="1" spc="-320" dirty="0">
                <a:solidFill>
                  <a:schemeClr val="bg1"/>
                </a:solidFill>
                <a:latin typeface="Arial"/>
                <a:cs typeface="Arial"/>
              </a:rPr>
              <a:t>Habeas</a:t>
            </a:r>
            <a:r>
              <a:rPr sz="3250" i="1" spc="9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3250" i="1" spc="-220" dirty="0">
                <a:solidFill>
                  <a:schemeClr val="bg1"/>
                </a:solidFill>
                <a:latin typeface="Arial"/>
                <a:cs typeface="Arial"/>
              </a:rPr>
              <a:t>corpus</a:t>
            </a:r>
            <a:r>
              <a:rPr sz="3250" i="1" spc="-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3250" spc="-320" dirty="0">
                <a:solidFill>
                  <a:schemeClr val="bg1"/>
                </a:solidFill>
                <a:latin typeface="Arial MT"/>
                <a:cs typeface="Arial MT"/>
              </a:rPr>
              <a:t>(</a:t>
            </a:r>
            <a:r>
              <a:rPr sz="3250" spc="8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250" spc="-215" dirty="0">
                <a:solidFill>
                  <a:schemeClr val="bg1"/>
                </a:solidFill>
                <a:latin typeface="Arial MT"/>
                <a:cs typeface="Arial MT"/>
              </a:rPr>
              <a:t>you</a:t>
            </a:r>
            <a:r>
              <a:rPr sz="3250" spc="-1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250" spc="-290" dirty="0">
                <a:solidFill>
                  <a:schemeClr val="bg1"/>
                </a:solidFill>
                <a:latin typeface="Arial MT"/>
                <a:cs typeface="Arial MT"/>
              </a:rPr>
              <a:t>may</a:t>
            </a:r>
            <a:r>
              <a:rPr sz="3250" spc="-3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250" spc="-270" dirty="0">
                <a:solidFill>
                  <a:schemeClr val="bg1"/>
                </a:solidFill>
                <a:latin typeface="Arial MT"/>
                <a:cs typeface="Arial MT"/>
              </a:rPr>
              <a:t>have</a:t>
            </a:r>
            <a:r>
              <a:rPr sz="3250" spc="-2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250" spc="-60" dirty="0">
                <a:solidFill>
                  <a:schemeClr val="bg1"/>
                </a:solidFill>
                <a:latin typeface="Arial MT"/>
                <a:cs typeface="Arial MT"/>
              </a:rPr>
              <a:t>the</a:t>
            </a:r>
            <a:r>
              <a:rPr sz="3250" spc="-16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250" spc="-130" dirty="0">
                <a:solidFill>
                  <a:schemeClr val="bg1"/>
                </a:solidFill>
                <a:latin typeface="Arial MT"/>
                <a:cs typeface="Arial MT"/>
              </a:rPr>
              <a:t>body</a:t>
            </a:r>
            <a:r>
              <a:rPr sz="3250" spc="-2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250" spc="-320" dirty="0">
                <a:solidFill>
                  <a:schemeClr val="bg1"/>
                </a:solidFill>
                <a:latin typeface="Arial MT"/>
                <a:cs typeface="Arial MT"/>
              </a:rPr>
              <a:t>)</a:t>
            </a:r>
            <a:r>
              <a:rPr sz="3250" spc="-4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250" spc="-380" dirty="0">
                <a:solidFill>
                  <a:schemeClr val="bg1"/>
                </a:solidFill>
                <a:latin typeface="Arial MT"/>
                <a:cs typeface="Arial MT"/>
              </a:rPr>
              <a:t>=</a:t>
            </a:r>
            <a:r>
              <a:rPr sz="3250" spc="-5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250" spc="-595" dirty="0">
                <a:solidFill>
                  <a:schemeClr val="bg1"/>
                </a:solidFill>
                <a:latin typeface="Arial MT"/>
                <a:cs typeface="Arial MT"/>
              </a:rPr>
              <a:t>a</a:t>
            </a:r>
            <a:endParaRPr sz="3250">
              <a:solidFill>
                <a:schemeClr val="bg1"/>
              </a:solidFill>
              <a:latin typeface="Arial MT"/>
              <a:cs typeface="Arial M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929" y="5054203"/>
            <a:ext cx="9126220" cy="390620"/>
          </a:xfrm>
          <a:prstGeom prst="rect">
            <a:avLst/>
          </a:prstGeom>
          <a:solidFill>
            <a:srgbClr val="162D69"/>
          </a:solidFill>
        </p:spPr>
        <p:txBody>
          <a:bodyPr vert="horz" wrap="square" lIns="0" tIns="0" rIns="0" bIns="0" rtlCol="0">
            <a:spAutoFit/>
          </a:bodyPr>
          <a:lstStyle/>
          <a:p>
            <a:pPr marL="883919">
              <a:lnSpc>
                <a:spcPts val="2885"/>
              </a:lnSpc>
            </a:pPr>
            <a:r>
              <a:rPr sz="3300" spc="-70" dirty="0">
                <a:solidFill>
                  <a:schemeClr val="bg1"/>
                </a:solidFill>
                <a:latin typeface="Calibri"/>
                <a:cs typeface="Calibri"/>
              </a:rPr>
              <a:t>judge</a:t>
            </a:r>
            <a:r>
              <a:rPr sz="3300" spc="-1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s</a:t>
            </a:r>
            <a:r>
              <a:rPr sz="3300" spc="-1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40" dirty="0">
                <a:solidFill>
                  <a:schemeClr val="bg1"/>
                </a:solidFill>
                <a:latin typeface="Calibri"/>
                <a:cs typeface="Calibri"/>
              </a:rPr>
              <a:t>order</a:t>
            </a:r>
            <a:r>
              <a:rPr sz="3300" spc="-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3300" spc="-1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35" dirty="0">
                <a:solidFill>
                  <a:schemeClr val="bg1"/>
                </a:solidFill>
                <a:latin typeface="Calibri"/>
                <a:cs typeface="Calibri"/>
              </a:rPr>
              <a:t>bring</a:t>
            </a:r>
            <a:r>
              <a:rPr sz="3300" spc="-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a</a:t>
            </a:r>
            <a:r>
              <a:rPr sz="3300" spc="-1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50" dirty="0">
                <a:solidFill>
                  <a:schemeClr val="bg1"/>
                </a:solidFill>
                <a:latin typeface="Calibri"/>
                <a:cs typeface="Calibri"/>
              </a:rPr>
              <a:t>prisoner</a:t>
            </a:r>
            <a:r>
              <a:rPr sz="3300" spc="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75" dirty="0">
                <a:solidFill>
                  <a:schemeClr val="bg1"/>
                </a:solidFill>
                <a:latin typeface="Calibri"/>
                <a:cs typeface="Calibri"/>
              </a:rPr>
              <a:t>before </a:t>
            </a:r>
            <a:r>
              <a:rPr sz="3300" spc="-25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endParaRPr sz="330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929" y="5491758"/>
            <a:ext cx="9126220" cy="390620"/>
          </a:xfrm>
          <a:prstGeom prst="rect">
            <a:avLst/>
          </a:prstGeom>
          <a:solidFill>
            <a:srgbClr val="112A66"/>
          </a:solidFill>
        </p:spPr>
        <p:txBody>
          <a:bodyPr vert="horz" wrap="square" lIns="0" tIns="0" rIns="0" bIns="0" rtlCol="0">
            <a:spAutoFit/>
          </a:bodyPr>
          <a:lstStyle/>
          <a:p>
            <a:pPr marL="883285">
              <a:lnSpc>
                <a:spcPts val="2885"/>
              </a:lnSpc>
            </a:pPr>
            <a:r>
              <a:rPr sz="3300" spc="-35" dirty="0">
                <a:solidFill>
                  <a:schemeClr val="bg1"/>
                </a:solidFill>
                <a:latin typeface="Calibri"/>
                <a:cs typeface="Calibri"/>
              </a:rPr>
              <a:t>court</a:t>
            </a:r>
            <a:r>
              <a:rPr sz="3300" spc="-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1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3300" spc="-1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30" dirty="0">
                <a:solidFill>
                  <a:schemeClr val="bg1"/>
                </a:solidFill>
                <a:latin typeface="Calibri"/>
                <a:cs typeface="Calibri"/>
              </a:rPr>
              <a:t>clarify</a:t>
            </a:r>
            <a:r>
              <a:rPr sz="3300" spc="-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300" spc="-1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50" dirty="0">
                <a:solidFill>
                  <a:schemeClr val="bg1"/>
                </a:solidFill>
                <a:latin typeface="Calibri"/>
                <a:cs typeface="Calibri"/>
              </a:rPr>
              <a:t>legality</a:t>
            </a:r>
            <a:r>
              <a:rPr sz="3300" spc="-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300" spc="-1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55" dirty="0">
                <a:solidFill>
                  <a:schemeClr val="bg1"/>
                </a:solidFill>
                <a:latin typeface="Calibri"/>
                <a:cs typeface="Calibri"/>
              </a:rPr>
              <a:t>detaining</a:t>
            </a:r>
            <a:r>
              <a:rPr sz="3300" spc="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5" dirty="0">
                <a:solidFill>
                  <a:schemeClr val="bg1"/>
                </a:solidFill>
                <a:latin typeface="Calibri"/>
                <a:cs typeface="Calibri"/>
              </a:rPr>
              <a:t>him</a:t>
            </a:r>
            <a:endParaRPr sz="330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29" y="642937"/>
            <a:ext cx="9126220" cy="393065"/>
          </a:xfrm>
          <a:custGeom>
            <a:avLst/>
            <a:gdLst/>
            <a:ahLst/>
            <a:cxnLst/>
            <a:rect l="l" t="t" r="r" b="b"/>
            <a:pathLst>
              <a:path w="9126220" h="393065">
                <a:moveTo>
                  <a:pt x="9126145" y="392906"/>
                </a:moveTo>
                <a:lnTo>
                  <a:pt x="0" y="392906"/>
                </a:lnTo>
                <a:lnTo>
                  <a:pt x="0" y="0"/>
                </a:lnTo>
                <a:lnTo>
                  <a:pt x="9126145" y="0"/>
                </a:lnTo>
                <a:lnTo>
                  <a:pt x="9126145" y="392906"/>
                </a:lnTo>
                <a:close/>
              </a:path>
            </a:pathLst>
          </a:custGeom>
          <a:solidFill>
            <a:srgbClr val="112A66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90125" rIns="0" bIns="0" rtlCol="0">
            <a:spAutoFit/>
          </a:bodyPr>
          <a:lstStyle/>
          <a:p>
            <a:pPr marL="1495425">
              <a:lnSpc>
                <a:spcPct val="100000"/>
              </a:lnSpc>
              <a:spcBef>
                <a:spcPts val="95"/>
              </a:spcBef>
            </a:pPr>
            <a:r>
              <a:rPr sz="4400" dirty="0"/>
              <a:t>Birth</a:t>
            </a:r>
            <a:r>
              <a:rPr sz="4400" spc="-70" dirty="0"/>
              <a:t> </a:t>
            </a:r>
            <a:r>
              <a:rPr sz="4400" dirty="0"/>
              <a:t>of</a:t>
            </a:r>
            <a:r>
              <a:rPr sz="4400" spc="-145" dirty="0"/>
              <a:t> </a:t>
            </a:r>
            <a:r>
              <a:rPr sz="4400" spc="-10" dirty="0"/>
              <a:t>Common</a:t>
            </a:r>
            <a:r>
              <a:rPr sz="4400" spc="60" dirty="0"/>
              <a:t> </a:t>
            </a:r>
            <a:r>
              <a:rPr sz="4400" spc="-25" dirty="0"/>
              <a:t>Law</a:t>
            </a:r>
            <a:endParaRPr sz="4400"/>
          </a:p>
        </p:txBody>
      </p:sp>
      <p:sp>
        <p:nvSpPr>
          <p:cNvPr id="4" name="object 4"/>
          <p:cNvSpPr/>
          <p:nvPr/>
        </p:nvSpPr>
        <p:spPr>
          <a:xfrm>
            <a:off x="8929" y="1643062"/>
            <a:ext cx="9126220" cy="348615"/>
          </a:xfrm>
          <a:custGeom>
            <a:avLst/>
            <a:gdLst/>
            <a:ahLst/>
            <a:cxnLst/>
            <a:rect l="l" t="t" r="r" b="b"/>
            <a:pathLst>
              <a:path w="9126220" h="348614">
                <a:moveTo>
                  <a:pt x="9126145" y="348257"/>
                </a:moveTo>
                <a:lnTo>
                  <a:pt x="0" y="34825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4825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23153" y="1519982"/>
            <a:ext cx="5692140" cy="4794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72110" indent="-359410">
              <a:lnSpc>
                <a:spcPct val="100000"/>
              </a:lnSpc>
              <a:spcBef>
                <a:spcPts val="125"/>
              </a:spcBef>
              <a:buChar char="•"/>
              <a:tabLst>
                <a:tab pos="372110" algn="l"/>
              </a:tabLst>
            </a:pPr>
            <a:r>
              <a:rPr sz="2950" dirty="0">
                <a:solidFill>
                  <a:schemeClr val="bg1"/>
                </a:solidFill>
                <a:latin typeface="Calibri"/>
                <a:cs typeface="Calibri"/>
              </a:rPr>
              <a:t>After</a:t>
            </a:r>
            <a:r>
              <a:rPr sz="2950" spc="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2950" spc="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dirty="0">
                <a:solidFill>
                  <a:schemeClr val="bg1"/>
                </a:solidFill>
                <a:latin typeface="Calibri"/>
                <a:cs typeface="Calibri"/>
              </a:rPr>
              <a:t>Norman</a:t>
            </a:r>
            <a:r>
              <a:rPr sz="2950" spc="1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dirty="0">
                <a:solidFill>
                  <a:schemeClr val="bg1"/>
                </a:solidFill>
                <a:latin typeface="Calibri"/>
                <a:cs typeface="Calibri"/>
              </a:rPr>
              <a:t>conquest</a:t>
            </a:r>
            <a:r>
              <a:rPr sz="2950" spc="1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spc="-10" dirty="0">
                <a:solidFill>
                  <a:schemeClr val="bg1"/>
                </a:solidFill>
                <a:latin typeface="Calibri"/>
                <a:cs typeface="Calibri"/>
              </a:rPr>
              <a:t>(1066)</a:t>
            </a:r>
            <a:endParaRPr sz="295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929" y="2107406"/>
            <a:ext cx="9126220" cy="351635"/>
          </a:xfrm>
          <a:prstGeom prst="rect">
            <a:avLst/>
          </a:prstGeom>
          <a:solidFill>
            <a:srgbClr val="1D3470"/>
          </a:solidFill>
        </p:spPr>
        <p:txBody>
          <a:bodyPr vert="horz" wrap="square" lIns="0" tIns="0" rIns="0" bIns="0" rtlCol="0">
            <a:spAutoFit/>
          </a:bodyPr>
          <a:lstStyle/>
          <a:p>
            <a:pPr marL="880744" indent="-354965">
              <a:lnSpc>
                <a:spcPts val="2640"/>
              </a:lnSpc>
              <a:buClr>
                <a:srgbClr val="FFFFFF"/>
              </a:buClr>
              <a:buChar char="•"/>
              <a:tabLst>
                <a:tab pos="880744" algn="l"/>
              </a:tabLst>
            </a:pPr>
            <a:r>
              <a:rPr sz="3000" spc="-11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3000" spc="-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00" spc="-20" dirty="0">
                <a:solidFill>
                  <a:schemeClr val="bg1"/>
                </a:solidFill>
                <a:latin typeface="Calibri"/>
                <a:cs typeface="Calibri"/>
              </a:rPr>
              <a:t>consolidate</a:t>
            </a:r>
            <a:r>
              <a:rPr sz="3000" spc="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00" dirty="0">
                <a:solidFill>
                  <a:schemeClr val="bg1"/>
                </a:solidFill>
                <a:latin typeface="Calibri"/>
                <a:cs typeface="Calibri"/>
              </a:rPr>
              <a:t>his</a:t>
            </a:r>
            <a:r>
              <a:rPr sz="3000" spc="-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00" spc="-20" dirty="0">
                <a:solidFill>
                  <a:schemeClr val="bg1"/>
                </a:solidFill>
                <a:latin typeface="Calibri"/>
                <a:cs typeface="Calibri"/>
              </a:rPr>
              <a:t>dominance,</a:t>
            </a:r>
            <a:r>
              <a:rPr sz="3000" spc="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000" spc="-1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00" dirty="0">
                <a:solidFill>
                  <a:schemeClr val="bg1"/>
                </a:solidFill>
                <a:latin typeface="Calibri"/>
                <a:cs typeface="Calibri"/>
              </a:rPr>
              <a:t>king</a:t>
            </a:r>
            <a:r>
              <a:rPr sz="3000" spc="-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00" dirty="0">
                <a:solidFill>
                  <a:schemeClr val="bg1"/>
                </a:solidFill>
                <a:latin typeface="Calibri"/>
                <a:cs typeface="Calibri"/>
              </a:rPr>
              <a:t>sought</a:t>
            </a:r>
            <a:r>
              <a:rPr sz="3000" spc="-25" dirty="0">
                <a:solidFill>
                  <a:schemeClr val="bg1"/>
                </a:solidFill>
                <a:latin typeface="Calibri"/>
                <a:cs typeface="Calibri"/>
              </a:rPr>
              <a:t> to</a:t>
            </a:r>
            <a:endParaRPr sz="300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929" y="2473523"/>
            <a:ext cx="9126220" cy="349904"/>
          </a:xfrm>
          <a:prstGeom prst="rect">
            <a:avLst/>
          </a:prstGeom>
          <a:solidFill>
            <a:srgbClr val="1F3470"/>
          </a:solidFill>
        </p:spPr>
        <p:txBody>
          <a:bodyPr vert="horz" wrap="square" lIns="0" tIns="0" rIns="0" bIns="0" rtlCol="0">
            <a:spAutoFit/>
          </a:bodyPr>
          <a:lstStyle/>
          <a:p>
            <a:pPr marL="885190">
              <a:lnSpc>
                <a:spcPts val="2630"/>
              </a:lnSpc>
              <a:tabLst>
                <a:tab pos="7682230" algn="l"/>
              </a:tabLst>
            </a:pPr>
            <a:r>
              <a:rPr sz="2950" dirty="0">
                <a:solidFill>
                  <a:schemeClr val="bg1"/>
                </a:solidFill>
                <a:latin typeface="Calibri"/>
                <a:cs typeface="Calibri"/>
              </a:rPr>
              <a:t>centralise</a:t>
            </a:r>
            <a:r>
              <a:rPr sz="2950" spc="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2950" spc="-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dirty="0">
                <a:solidFill>
                  <a:schemeClr val="bg1"/>
                </a:solidFill>
                <a:latin typeface="Calibri"/>
                <a:cs typeface="Calibri"/>
              </a:rPr>
              <a:t>justice</a:t>
            </a:r>
            <a:r>
              <a:rPr sz="2950" spc="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dirty="0">
                <a:solidFill>
                  <a:schemeClr val="bg1"/>
                </a:solidFill>
                <a:latin typeface="Calibri"/>
                <a:cs typeface="Calibri"/>
              </a:rPr>
              <a:t>system</a:t>
            </a:r>
            <a:r>
              <a:rPr sz="2950" spc="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dirty="0">
                <a:solidFill>
                  <a:schemeClr val="bg1"/>
                </a:solidFill>
                <a:latin typeface="Calibri"/>
                <a:cs typeface="Calibri"/>
              </a:rPr>
              <a:t>by</a:t>
            </a:r>
            <a:r>
              <a:rPr sz="2950" spc="-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spc="-10" dirty="0">
                <a:solidFill>
                  <a:schemeClr val="bg1"/>
                </a:solidFill>
                <a:latin typeface="Calibri"/>
                <a:cs typeface="Calibri"/>
              </a:rPr>
              <a:t>establishing</a:t>
            </a:r>
            <a:r>
              <a:rPr sz="2950" dirty="0">
                <a:solidFill>
                  <a:schemeClr val="bg1"/>
                </a:solidFill>
                <a:latin typeface="Calibri"/>
                <a:cs typeface="Calibri"/>
              </a:rPr>
              <a:t>	</a:t>
            </a:r>
            <a:r>
              <a:rPr sz="2950" spc="-25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endParaRPr sz="295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929" y="2839641"/>
            <a:ext cx="9126220" cy="348300"/>
          </a:xfrm>
          <a:prstGeom prst="rect">
            <a:avLst/>
          </a:prstGeom>
          <a:solidFill>
            <a:srgbClr val="1F3672"/>
          </a:solidFill>
        </p:spPr>
        <p:txBody>
          <a:bodyPr vert="horz" wrap="square" lIns="0" tIns="0" rIns="0" bIns="0" rtlCol="0">
            <a:spAutoFit/>
          </a:bodyPr>
          <a:lstStyle/>
          <a:p>
            <a:pPr marL="879475">
              <a:lnSpc>
                <a:spcPts val="2620"/>
              </a:lnSpc>
            </a:pPr>
            <a:r>
              <a:rPr sz="2900" dirty="0">
                <a:solidFill>
                  <a:schemeClr val="bg1"/>
                </a:solidFill>
                <a:latin typeface="Calibri"/>
                <a:cs typeface="Calibri"/>
              </a:rPr>
              <a:t>Royal</a:t>
            </a:r>
            <a:r>
              <a:rPr sz="2900" spc="1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00" dirty="0">
                <a:solidFill>
                  <a:schemeClr val="bg1"/>
                </a:solidFill>
                <a:latin typeface="Calibri"/>
                <a:cs typeface="Calibri"/>
              </a:rPr>
              <a:t>Courts</a:t>
            </a:r>
            <a:r>
              <a:rPr sz="2900" spc="20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2900" spc="11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00" dirty="0">
                <a:solidFill>
                  <a:schemeClr val="bg1"/>
                </a:solidFill>
                <a:latin typeface="Calibri"/>
                <a:cs typeface="Calibri"/>
              </a:rPr>
              <a:t>Justice</a:t>
            </a:r>
            <a:r>
              <a:rPr sz="2900" spc="1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00" dirty="0">
                <a:solidFill>
                  <a:schemeClr val="bg1"/>
                </a:solidFill>
                <a:latin typeface="Calibri"/>
                <a:cs typeface="Calibri"/>
              </a:rPr>
              <a:t>at</a:t>
            </a:r>
            <a:r>
              <a:rPr sz="2900" spc="11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00" spc="-10" dirty="0">
                <a:solidFill>
                  <a:schemeClr val="bg1"/>
                </a:solidFill>
                <a:latin typeface="Calibri"/>
                <a:cs typeface="Calibri"/>
              </a:rPr>
              <a:t>Westminster</a:t>
            </a:r>
            <a:endParaRPr sz="290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8929" y="3295054"/>
            <a:ext cx="9126220" cy="276860"/>
          </a:xfrm>
          <a:custGeom>
            <a:avLst/>
            <a:gdLst/>
            <a:ahLst/>
            <a:cxnLst/>
            <a:rect l="l" t="t" r="r" b="b"/>
            <a:pathLst>
              <a:path w="9126220" h="276860">
                <a:moveTo>
                  <a:pt x="9126145" y="276820"/>
                </a:moveTo>
                <a:lnTo>
                  <a:pt x="0" y="276820"/>
                </a:lnTo>
                <a:lnTo>
                  <a:pt x="0" y="0"/>
                </a:lnTo>
                <a:lnTo>
                  <a:pt x="9126145" y="0"/>
                </a:lnTo>
                <a:lnTo>
                  <a:pt x="9126145" y="276820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8929" y="3679031"/>
            <a:ext cx="9126220" cy="321945"/>
          </a:xfrm>
          <a:custGeom>
            <a:avLst/>
            <a:gdLst/>
            <a:ahLst/>
            <a:cxnLst/>
            <a:rect l="l" t="t" r="r" b="b"/>
            <a:pathLst>
              <a:path w="9126220" h="321945">
                <a:moveTo>
                  <a:pt x="9126145" y="321468"/>
                </a:moveTo>
                <a:lnTo>
                  <a:pt x="0" y="321468"/>
                </a:lnTo>
                <a:lnTo>
                  <a:pt x="0" y="0"/>
                </a:lnTo>
                <a:lnTo>
                  <a:pt x="9126145" y="0"/>
                </a:lnTo>
                <a:lnTo>
                  <a:pt x="9126145" y="321468"/>
                </a:lnTo>
                <a:close/>
              </a:path>
            </a:pathLst>
          </a:custGeom>
          <a:solidFill>
            <a:srgbClr val="1F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21985" y="3159571"/>
            <a:ext cx="7399655" cy="85915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73380" indent="-360680">
              <a:lnSpc>
                <a:spcPts val="3295"/>
              </a:lnSpc>
              <a:spcBef>
                <a:spcPts val="125"/>
              </a:spcBef>
              <a:buChar char="•"/>
              <a:tabLst>
                <a:tab pos="373380" algn="l"/>
              </a:tabLst>
            </a:pPr>
            <a:r>
              <a:rPr sz="3050" spc="-45" dirty="0">
                <a:solidFill>
                  <a:schemeClr val="bg1"/>
                </a:solidFill>
                <a:latin typeface="Calibri"/>
                <a:cs typeface="Calibri"/>
              </a:rPr>
              <a:t>Powerful</a:t>
            </a:r>
            <a:r>
              <a:rPr sz="3050" spc="-1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spc="-30" dirty="0">
                <a:solidFill>
                  <a:schemeClr val="bg1"/>
                </a:solidFill>
                <a:latin typeface="Calibri"/>
                <a:cs typeface="Calibri"/>
              </a:rPr>
              <a:t>vassals</a:t>
            </a:r>
            <a:r>
              <a:rPr sz="3050" spc="-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spc="-35" dirty="0">
                <a:solidFill>
                  <a:schemeClr val="bg1"/>
                </a:solidFill>
                <a:latin typeface="Calibri"/>
                <a:cs typeface="Calibri"/>
              </a:rPr>
              <a:t>resisted</a:t>
            </a:r>
            <a:r>
              <a:rPr sz="3050" spc="-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050" spc="-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spc="-40" dirty="0">
                <a:solidFill>
                  <a:schemeClr val="bg1"/>
                </a:solidFill>
                <a:latin typeface="Calibri"/>
                <a:cs typeface="Calibri"/>
              </a:rPr>
              <a:t>centralisation</a:t>
            </a:r>
            <a:r>
              <a:rPr sz="3050" spc="-1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spc="-25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endParaRPr sz="3050">
              <a:solidFill>
                <a:schemeClr val="bg1"/>
              </a:solidFill>
              <a:latin typeface="Calibri"/>
              <a:cs typeface="Calibri"/>
            </a:endParaRPr>
          </a:p>
          <a:p>
            <a:pPr marL="379095">
              <a:lnSpc>
                <a:spcPts val="3235"/>
              </a:lnSpc>
            </a:pPr>
            <a:r>
              <a:rPr sz="3000" spc="-10" dirty="0">
                <a:solidFill>
                  <a:schemeClr val="bg1"/>
                </a:solidFill>
                <a:latin typeface="Arial MT"/>
                <a:cs typeface="Arial MT"/>
              </a:rPr>
              <a:t>justice</a:t>
            </a:r>
            <a:endParaRPr sz="3000">
              <a:solidFill>
                <a:schemeClr val="bg1"/>
              </a:solidFill>
              <a:latin typeface="Arial MT"/>
              <a:cs typeface="Arial MT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929" y="4116585"/>
            <a:ext cx="9126220" cy="359522"/>
          </a:xfrm>
          <a:prstGeom prst="rect">
            <a:avLst/>
          </a:prstGeom>
          <a:solidFill>
            <a:srgbClr val="1D3470"/>
          </a:solidFill>
        </p:spPr>
        <p:txBody>
          <a:bodyPr vert="horz" wrap="square" lIns="0" tIns="0" rIns="0" bIns="0" rtlCol="0">
            <a:spAutoFit/>
          </a:bodyPr>
          <a:lstStyle/>
          <a:p>
            <a:pPr marL="887730" indent="-361315">
              <a:lnSpc>
                <a:spcPts val="2670"/>
              </a:lnSpc>
              <a:buChar char="•"/>
              <a:tabLst>
                <a:tab pos="887730" algn="l"/>
              </a:tabLst>
            </a:pPr>
            <a:r>
              <a:rPr sz="2950" dirty="0">
                <a:solidFill>
                  <a:schemeClr val="bg1"/>
                </a:solidFill>
                <a:latin typeface="Calibri"/>
                <a:cs typeface="Calibri"/>
              </a:rPr>
              <a:t>Royal</a:t>
            </a:r>
            <a:r>
              <a:rPr sz="2950" spc="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dirty="0">
                <a:solidFill>
                  <a:schemeClr val="bg1"/>
                </a:solidFill>
                <a:latin typeface="Calibri"/>
                <a:cs typeface="Calibri"/>
              </a:rPr>
              <a:t>Courts</a:t>
            </a:r>
            <a:r>
              <a:rPr sz="2950" spc="-1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spc="-145" dirty="0">
                <a:solidFill>
                  <a:schemeClr val="bg1"/>
                </a:solidFill>
                <a:latin typeface="Calibri"/>
                <a:cs typeface="Calibri"/>
              </a:rPr>
              <a:t>—</a:t>
            </a:r>
            <a:r>
              <a:rPr sz="2950" dirty="0">
                <a:solidFill>
                  <a:schemeClr val="bg1"/>
                </a:solidFill>
                <a:latin typeface="Calibri"/>
                <a:cs typeface="Calibri"/>
              </a:rPr>
              <a:t>able</a:t>
            </a:r>
            <a:r>
              <a:rPr sz="2950" spc="-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2950" spc="-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dirty="0">
                <a:solidFill>
                  <a:schemeClr val="bg1"/>
                </a:solidFill>
                <a:latin typeface="Calibri"/>
                <a:cs typeface="Calibri"/>
              </a:rPr>
              <a:t>adjudicate</a:t>
            </a:r>
            <a:r>
              <a:rPr sz="2950" spc="1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dirty="0">
                <a:solidFill>
                  <a:schemeClr val="bg1"/>
                </a:solidFill>
                <a:latin typeface="Calibri"/>
                <a:cs typeface="Calibri"/>
              </a:rPr>
              <a:t>cases</a:t>
            </a:r>
            <a:r>
              <a:rPr sz="2950" spc="-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spc="-10" dirty="0">
                <a:solidFill>
                  <a:schemeClr val="bg1"/>
                </a:solidFill>
                <a:latin typeface="Calibri"/>
                <a:cs typeface="Calibri"/>
              </a:rPr>
              <a:t>falling</a:t>
            </a:r>
            <a:endParaRPr sz="295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929" y="4482703"/>
            <a:ext cx="9126220" cy="361253"/>
          </a:xfrm>
          <a:prstGeom prst="rect">
            <a:avLst/>
          </a:prstGeom>
          <a:solidFill>
            <a:srgbClr val="1C316E"/>
          </a:solidFill>
        </p:spPr>
        <p:txBody>
          <a:bodyPr vert="horz" wrap="square" lIns="0" tIns="0" rIns="0" bIns="0" rtlCol="0">
            <a:spAutoFit/>
          </a:bodyPr>
          <a:lstStyle/>
          <a:p>
            <a:pPr marL="884555">
              <a:lnSpc>
                <a:spcPts val="2670"/>
              </a:lnSpc>
            </a:pPr>
            <a:r>
              <a:rPr sz="3000" spc="-10" dirty="0">
                <a:solidFill>
                  <a:schemeClr val="bg1"/>
                </a:solidFill>
                <a:latin typeface="Calibri"/>
                <a:cs typeface="Calibri"/>
              </a:rPr>
              <a:t>clearly</a:t>
            </a:r>
            <a:r>
              <a:rPr sz="3000" spc="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00" dirty="0">
                <a:solidFill>
                  <a:schemeClr val="bg1"/>
                </a:solidFill>
                <a:latin typeface="Calibri"/>
                <a:cs typeface="Calibri"/>
              </a:rPr>
              <a:t>within</a:t>
            </a:r>
            <a:r>
              <a:rPr sz="3000" spc="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000" spc="-1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00" dirty="0">
                <a:solidFill>
                  <a:schemeClr val="bg1"/>
                </a:solidFill>
                <a:latin typeface="Calibri"/>
                <a:cs typeface="Calibri"/>
              </a:rPr>
              <a:t>king</a:t>
            </a:r>
            <a:r>
              <a:rPr sz="3000" spc="-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00" dirty="0">
                <a:solidFill>
                  <a:schemeClr val="bg1"/>
                </a:solidFill>
                <a:latin typeface="Calibri"/>
                <a:cs typeface="Calibri"/>
              </a:rPr>
              <a:t>s</a:t>
            </a:r>
            <a:r>
              <a:rPr sz="3000" spc="-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00" spc="-10" dirty="0">
                <a:solidFill>
                  <a:schemeClr val="bg1"/>
                </a:solidFill>
                <a:latin typeface="Calibri"/>
                <a:cs typeface="Calibri"/>
              </a:rPr>
              <a:t>competence</a:t>
            </a:r>
            <a:endParaRPr sz="300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929" y="4938116"/>
            <a:ext cx="9126220" cy="359522"/>
          </a:xfrm>
          <a:prstGeom prst="rect">
            <a:avLst/>
          </a:prstGeom>
          <a:solidFill>
            <a:srgbClr val="182F6B"/>
          </a:solidFill>
        </p:spPr>
        <p:txBody>
          <a:bodyPr vert="horz" wrap="square" lIns="0" tIns="0" rIns="0" bIns="0" rtlCol="0">
            <a:spAutoFit/>
          </a:bodyPr>
          <a:lstStyle/>
          <a:p>
            <a:pPr marL="887730" indent="-361315">
              <a:lnSpc>
                <a:spcPts val="2670"/>
              </a:lnSpc>
              <a:buClr>
                <a:srgbClr val="FFFFFF"/>
              </a:buClr>
              <a:buChar char="•"/>
              <a:tabLst>
                <a:tab pos="887730" algn="l"/>
                <a:tab pos="6385560" algn="l"/>
              </a:tabLst>
            </a:pPr>
            <a:r>
              <a:rPr sz="2950" dirty="0">
                <a:solidFill>
                  <a:schemeClr val="bg1"/>
                </a:solidFill>
                <a:latin typeface="Calibri"/>
                <a:cs typeface="Calibri"/>
              </a:rPr>
              <a:t>Progressively,</a:t>
            </a:r>
            <a:r>
              <a:rPr sz="2950" spc="-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dirty="0">
                <a:solidFill>
                  <a:schemeClr val="bg1"/>
                </a:solidFill>
                <a:latin typeface="Calibri"/>
                <a:cs typeface="Calibri"/>
              </a:rPr>
              <a:t>increasing</a:t>
            </a:r>
            <a:r>
              <a:rPr sz="2950" spc="1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spc="-10" dirty="0">
                <a:solidFill>
                  <a:schemeClr val="bg1"/>
                </a:solidFill>
                <a:latin typeface="Calibri"/>
                <a:cs typeface="Calibri"/>
              </a:rPr>
              <a:t>categories</a:t>
            </a:r>
            <a:r>
              <a:rPr sz="2950" dirty="0">
                <a:solidFill>
                  <a:schemeClr val="bg1"/>
                </a:solidFill>
                <a:latin typeface="Calibri"/>
                <a:cs typeface="Calibri"/>
              </a:rPr>
              <a:t>	of</a:t>
            </a:r>
            <a:r>
              <a:rPr sz="2950" spc="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spc="-10" dirty="0">
                <a:solidFill>
                  <a:schemeClr val="bg1"/>
                </a:solidFill>
                <a:latin typeface="Calibri"/>
                <a:cs typeface="Calibri"/>
              </a:rPr>
              <a:t>cases</a:t>
            </a:r>
            <a:endParaRPr sz="295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-288" y="5262378"/>
            <a:ext cx="9126220" cy="311432"/>
          </a:xfrm>
          <a:prstGeom prst="rect">
            <a:avLst/>
          </a:prstGeom>
          <a:solidFill>
            <a:srgbClr val="152D69"/>
          </a:solidFill>
        </p:spPr>
        <p:txBody>
          <a:bodyPr vert="horz" wrap="square" lIns="0" tIns="0" rIns="0" bIns="0" rtlCol="0">
            <a:spAutoFit/>
          </a:bodyPr>
          <a:lstStyle/>
          <a:p>
            <a:pPr marL="886460">
              <a:lnSpc>
                <a:spcPts val="2180"/>
              </a:lnSpc>
            </a:pPr>
            <a:r>
              <a:rPr sz="2950" dirty="0">
                <a:solidFill>
                  <a:schemeClr val="bg1"/>
                </a:solidFill>
                <a:latin typeface="Calibri"/>
                <a:cs typeface="Calibri"/>
              </a:rPr>
              <a:t>transferred</a:t>
            </a:r>
            <a:r>
              <a:rPr sz="2950" spc="1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2950" spc="-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dirty="0">
                <a:solidFill>
                  <a:schemeClr val="bg1"/>
                </a:solidFill>
                <a:latin typeface="Calibri"/>
                <a:cs typeface="Calibri"/>
              </a:rPr>
              <a:t>these</a:t>
            </a:r>
            <a:r>
              <a:rPr sz="2950" spc="-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950" spc="-10" dirty="0">
                <a:solidFill>
                  <a:schemeClr val="bg1"/>
                </a:solidFill>
                <a:latin typeface="Calibri"/>
                <a:cs typeface="Calibri"/>
              </a:rPr>
              <a:t>Courts</a:t>
            </a:r>
            <a:endParaRPr sz="295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29" y="660796"/>
            <a:ext cx="9126220" cy="375285"/>
          </a:xfrm>
          <a:custGeom>
            <a:avLst/>
            <a:gdLst/>
            <a:ahLst/>
            <a:cxnLst/>
            <a:rect l="l" t="t" r="r" b="b"/>
            <a:pathLst>
              <a:path w="9126220" h="375284">
                <a:moveTo>
                  <a:pt x="9126145" y="375047"/>
                </a:moveTo>
                <a:lnTo>
                  <a:pt x="0" y="37504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75047"/>
                </a:lnTo>
                <a:close/>
              </a:path>
            </a:pathLst>
          </a:custGeom>
          <a:solidFill>
            <a:srgbClr val="112A66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02527" rIns="0" bIns="0" rtlCol="0">
            <a:spAutoFit/>
          </a:bodyPr>
          <a:lstStyle/>
          <a:p>
            <a:pPr marL="3407410">
              <a:lnSpc>
                <a:spcPct val="100000"/>
              </a:lnSpc>
              <a:spcBef>
                <a:spcPts val="95"/>
              </a:spcBef>
            </a:pPr>
            <a:r>
              <a:rPr sz="4300" spc="-10" dirty="0"/>
              <a:t>Latin</a:t>
            </a:r>
            <a:endParaRPr sz="4300"/>
          </a:p>
        </p:txBody>
      </p:sp>
      <p:sp>
        <p:nvSpPr>
          <p:cNvPr id="4" name="object 4"/>
          <p:cNvSpPr/>
          <p:nvPr/>
        </p:nvSpPr>
        <p:spPr>
          <a:xfrm>
            <a:off x="8929" y="1741289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5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5" name="object 5"/>
          <p:cNvSpPr/>
          <p:nvPr/>
        </p:nvSpPr>
        <p:spPr>
          <a:xfrm>
            <a:off x="8929" y="2321718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8929" y="2911078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4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7" name="object 7"/>
          <p:cNvSpPr/>
          <p:nvPr/>
        </p:nvSpPr>
        <p:spPr>
          <a:xfrm>
            <a:off x="8929" y="3393281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8929" y="3884414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9" name="object 9"/>
          <p:cNvSpPr/>
          <p:nvPr/>
        </p:nvSpPr>
        <p:spPr>
          <a:xfrm>
            <a:off x="8929" y="4375546"/>
            <a:ext cx="9126220" cy="285750"/>
          </a:xfrm>
          <a:custGeom>
            <a:avLst/>
            <a:gdLst/>
            <a:ahLst/>
            <a:cxnLst/>
            <a:rect l="l" t="t" r="r" b="b"/>
            <a:pathLst>
              <a:path w="9126220" h="285750">
                <a:moveTo>
                  <a:pt x="9126145" y="285750"/>
                </a:moveTo>
                <a:lnTo>
                  <a:pt x="0" y="285750"/>
                </a:lnTo>
                <a:lnTo>
                  <a:pt x="0" y="0"/>
                </a:lnTo>
                <a:lnTo>
                  <a:pt x="9126145" y="0"/>
                </a:lnTo>
                <a:lnTo>
                  <a:pt x="9126145" y="285750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20232" y="1512830"/>
            <a:ext cx="8039100" cy="3236595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368300" indent="-355600">
              <a:lnSpc>
                <a:spcPct val="100000"/>
              </a:lnSpc>
              <a:spcBef>
                <a:spcPts val="775"/>
              </a:spcBef>
              <a:buChar char="•"/>
              <a:tabLst>
                <a:tab pos="368300" algn="l"/>
              </a:tabLst>
            </a:pP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legal</a:t>
            </a:r>
            <a:r>
              <a:rPr sz="3200" spc="-1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discourse</a:t>
            </a:r>
            <a:r>
              <a:rPr sz="3200" spc="-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markers</a:t>
            </a:r>
            <a:endParaRPr sz="3200">
              <a:solidFill>
                <a:schemeClr val="bg1"/>
              </a:solidFill>
              <a:latin typeface="Calibri"/>
              <a:cs typeface="Calibri"/>
            </a:endParaRPr>
          </a:p>
          <a:p>
            <a:pPr marL="372110" indent="-343535">
              <a:lnSpc>
                <a:spcPct val="100000"/>
              </a:lnSpc>
              <a:spcBef>
                <a:spcPts val="705"/>
              </a:spcBef>
              <a:buChar char="•"/>
              <a:tabLst>
                <a:tab pos="372110" algn="l"/>
              </a:tabLst>
            </a:pPr>
            <a:r>
              <a:rPr sz="3300" i="1" spc="-229" dirty="0">
                <a:solidFill>
                  <a:schemeClr val="bg1"/>
                </a:solidFill>
                <a:latin typeface="Arial"/>
                <a:cs typeface="Arial"/>
              </a:rPr>
              <a:t>Aforesaid</a:t>
            </a:r>
            <a:r>
              <a:rPr sz="3300" i="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3300" i="1" spc="-254" dirty="0">
                <a:solidFill>
                  <a:schemeClr val="bg1"/>
                </a:solidFill>
                <a:latin typeface="Arial"/>
                <a:cs typeface="Arial"/>
              </a:rPr>
              <a:t>&lt;</a:t>
            </a:r>
            <a:r>
              <a:rPr sz="3300" i="1" spc="-9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3300" i="1" spc="-195" dirty="0">
                <a:solidFill>
                  <a:schemeClr val="bg1"/>
                </a:solidFill>
                <a:latin typeface="Arial"/>
                <a:cs typeface="Arial"/>
              </a:rPr>
              <a:t>predictus;</a:t>
            </a:r>
            <a:r>
              <a:rPr sz="3300" i="1" spc="9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3300" i="1" spc="-254" dirty="0">
                <a:solidFill>
                  <a:schemeClr val="bg1"/>
                </a:solidFill>
                <a:latin typeface="Arial"/>
                <a:cs typeface="Arial"/>
              </a:rPr>
              <a:t>said</a:t>
            </a:r>
            <a:r>
              <a:rPr sz="3300" i="1" spc="-8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3300" i="1" spc="-160" dirty="0">
                <a:solidFill>
                  <a:schemeClr val="bg1"/>
                </a:solidFill>
                <a:latin typeface="Arial"/>
                <a:cs typeface="Arial"/>
              </a:rPr>
              <a:t>&lt;</a:t>
            </a:r>
            <a:r>
              <a:rPr sz="3300" i="1" spc="-26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3300" i="1" spc="-10" dirty="0">
                <a:solidFill>
                  <a:schemeClr val="bg1"/>
                </a:solidFill>
                <a:latin typeface="Arial"/>
                <a:cs typeface="Arial"/>
              </a:rPr>
              <a:t>dictus</a:t>
            </a:r>
            <a:endParaRPr sz="3300">
              <a:solidFill>
                <a:schemeClr val="bg1"/>
              </a:solidFill>
              <a:latin typeface="Arial"/>
              <a:cs typeface="Arial"/>
            </a:endParaRPr>
          </a:p>
          <a:p>
            <a:pPr marL="371475" marR="5080" indent="-359410">
              <a:lnSpc>
                <a:spcPct val="97700"/>
              </a:lnSpc>
              <a:spcBef>
                <a:spcPts val="795"/>
              </a:spcBef>
              <a:buChar char="•"/>
              <a:tabLst>
                <a:tab pos="371475" algn="l"/>
                <a:tab pos="374015" algn="l"/>
              </a:tabLst>
            </a:pP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	In</a:t>
            </a:r>
            <a:r>
              <a:rPr sz="3200" spc="-1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medieval</a:t>
            </a:r>
            <a:r>
              <a:rPr sz="3200" spc="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England,</a:t>
            </a:r>
            <a:r>
              <a:rPr sz="3200" spc="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when</a:t>
            </a:r>
            <a:r>
              <a:rPr sz="3200" spc="-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a</a:t>
            </a:r>
            <a:r>
              <a:rPr sz="3200" spc="-1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person</a:t>
            </a:r>
            <a:r>
              <a:rPr sz="3200" spc="-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s</a:t>
            </a:r>
            <a:r>
              <a:rPr sz="3200" spc="-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20" dirty="0">
                <a:solidFill>
                  <a:schemeClr val="bg1"/>
                </a:solidFill>
                <a:latin typeface="Calibri"/>
                <a:cs typeface="Calibri"/>
              </a:rPr>
              <a:t>name </a:t>
            </a:r>
            <a:r>
              <a:rPr sz="3300" spc="-65" dirty="0">
                <a:solidFill>
                  <a:schemeClr val="bg1"/>
                </a:solidFill>
                <a:latin typeface="Calibri"/>
                <a:cs typeface="Calibri"/>
              </a:rPr>
              <a:t>appeared</a:t>
            </a:r>
            <a:r>
              <a:rPr sz="3300" spc="-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5" dirty="0">
                <a:solidFill>
                  <a:schemeClr val="bg1"/>
                </a:solidFill>
                <a:latin typeface="Calibri"/>
                <a:cs typeface="Calibri"/>
              </a:rPr>
              <a:t>for</a:t>
            </a:r>
            <a:r>
              <a:rPr sz="3300" spc="-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300" spc="-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40" dirty="0">
                <a:solidFill>
                  <a:schemeClr val="bg1"/>
                </a:solidFill>
                <a:latin typeface="Calibri"/>
                <a:cs typeface="Calibri"/>
              </a:rPr>
              <a:t>1st</a:t>
            </a:r>
            <a:r>
              <a:rPr sz="3300" spc="-1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0" dirty="0">
                <a:solidFill>
                  <a:schemeClr val="bg1"/>
                </a:solidFill>
                <a:latin typeface="Calibri"/>
                <a:cs typeface="Calibri"/>
              </a:rPr>
              <a:t>time</a:t>
            </a:r>
            <a:r>
              <a:rPr sz="3300" spc="-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65" dirty="0">
                <a:solidFill>
                  <a:schemeClr val="bg1"/>
                </a:solidFill>
                <a:latin typeface="Calibri"/>
                <a:cs typeface="Calibri"/>
              </a:rPr>
              <a:t>preceded</a:t>
            </a:r>
            <a:r>
              <a:rPr sz="3300" spc="-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by</a:t>
            </a:r>
            <a:r>
              <a:rPr sz="3300" spc="-1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i="1" spc="-45" dirty="0">
                <a:solidFill>
                  <a:schemeClr val="bg1"/>
                </a:solidFill>
                <a:latin typeface="Calibri"/>
                <a:cs typeface="Calibri"/>
              </a:rPr>
              <a:t>quidem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a</a:t>
            </a:r>
            <a:r>
              <a:rPr sz="3250" spc="-1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certain</a:t>
            </a:r>
            <a:r>
              <a:rPr sz="3250" spc="-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;</a:t>
            </a:r>
            <a:r>
              <a:rPr sz="3250" spc="-1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60" dirty="0">
                <a:solidFill>
                  <a:schemeClr val="bg1"/>
                </a:solidFill>
                <a:latin typeface="Calibri"/>
                <a:cs typeface="Calibri"/>
              </a:rPr>
              <a:t>later,</a:t>
            </a:r>
            <a:r>
              <a:rPr sz="3250" spc="-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250" spc="-1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30" dirty="0">
                <a:solidFill>
                  <a:schemeClr val="bg1"/>
                </a:solidFill>
                <a:latin typeface="Calibri"/>
                <a:cs typeface="Calibri"/>
              </a:rPr>
              <a:t>words</a:t>
            </a:r>
            <a:r>
              <a:rPr sz="3250" spc="-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i="1" spc="-30" dirty="0">
                <a:solidFill>
                  <a:schemeClr val="bg1"/>
                </a:solidFill>
                <a:latin typeface="Calibri"/>
                <a:cs typeface="Calibri"/>
              </a:rPr>
              <a:t>predictus,</a:t>
            </a:r>
            <a:r>
              <a:rPr sz="3250" i="1" spc="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i="1" dirty="0">
                <a:solidFill>
                  <a:schemeClr val="bg1"/>
                </a:solidFill>
                <a:latin typeface="Calibri"/>
                <a:cs typeface="Calibri"/>
              </a:rPr>
              <a:t>dictus</a:t>
            </a:r>
            <a:r>
              <a:rPr sz="3250" i="1" spc="-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5" dirty="0">
                <a:solidFill>
                  <a:schemeClr val="bg1"/>
                </a:solidFill>
                <a:latin typeface="Calibri"/>
                <a:cs typeface="Calibri"/>
              </a:rPr>
              <a:t>or </a:t>
            </a:r>
            <a:r>
              <a:rPr sz="3300" i="1" spc="-50" dirty="0">
                <a:solidFill>
                  <a:schemeClr val="bg1"/>
                </a:solidFill>
                <a:latin typeface="Calibri"/>
                <a:cs typeface="Calibri"/>
              </a:rPr>
              <a:t>idem</a:t>
            </a:r>
            <a:r>
              <a:rPr sz="3300" i="1" spc="-1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60" dirty="0">
                <a:solidFill>
                  <a:schemeClr val="bg1"/>
                </a:solidFill>
                <a:latin typeface="Calibri"/>
                <a:cs typeface="Calibri"/>
              </a:rPr>
              <a:t>were</a:t>
            </a:r>
            <a:r>
              <a:rPr sz="3300" spc="-1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0" dirty="0">
                <a:solidFill>
                  <a:schemeClr val="bg1"/>
                </a:solidFill>
                <a:latin typeface="Calibri"/>
                <a:cs typeface="Calibri"/>
              </a:rPr>
              <a:t>used</a:t>
            </a:r>
            <a:endParaRPr sz="330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29" y="642937"/>
            <a:ext cx="9126220" cy="393065"/>
          </a:xfrm>
          <a:custGeom>
            <a:avLst/>
            <a:gdLst/>
            <a:ahLst/>
            <a:cxnLst/>
            <a:rect l="l" t="t" r="r" b="b"/>
            <a:pathLst>
              <a:path w="9126220" h="393065">
                <a:moveTo>
                  <a:pt x="9126145" y="392906"/>
                </a:moveTo>
                <a:lnTo>
                  <a:pt x="0" y="392906"/>
                </a:lnTo>
                <a:lnTo>
                  <a:pt x="0" y="0"/>
                </a:lnTo>
                <a:lnTo>
                  <a:pt x="9126145" y="0"/>
                </a:lnTo>
                <a:lnTo>
                  <a:pt x="9126145" y="392906"/>
                </a:lnTo>
                <a:close/>
              </a:path>
            </a:pathLst>
          </a:custGeom>
          <a:solidFill>
            <a:srgbClr val="112A66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02527" rIns="0" bIns="0" rtlCol="0">
            <a:spAutoFit/>
          </a:bodyPr>
          <a:lstStyle/>
          <a:p>
            <a:pPr marL="2680970">
              <a:lnSpc>
                <a:spcPct val="100000"/>
              </a:lnSpc>
              <a:spcBef>
                <a:spcPts val="95"/>
              </a:spcBef>
            </a:pPr>
            <a:r>
              <a:rPr sz="4300" spc="-375" dirty="0">
                <a:latin typeface="Arial MT"/>
                <a:cs typeface="Arial MT"/>
              </a:rPr>
              <a:t>Law</a:t>
            </a:r>
            <a:r>
              <a:rPr sz="4300" spc="85" dirty="0">
                <a:latin typeface="Arial MT"/>
                <a:cs typeface="Arial MT"/>
              </a:rPr>
              <a:t> </a:t>
            </a:r>
            <a:r>
              <a:rPr sz="4300" spc="-285" dirty="0">
                <a:latin typeface="Arial MT"/>
                <a:cs typeface="Arial MT"/>
              </a:rPr>
              <a:t>French</a:t>
            </a:r>
            <a:endParaRPr sz="4300">
              <a:latin typeface="Arial MT"/>
              <a:cs typeface="Arial M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929" y="1741289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5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5" name="object 5"/>
          <p:cNvSpPr/>
          <p:nvPr/>
        </p:nvSpPr>
        <p:spPr>
          <a:xfrm>
            <a:off x="8929" y="2223491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8929" y="2812851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7" name="object 7"/>
          <p:cNvSpPr/>
          <p:nvPr/>
        </p:nvSpPr>
        <p:spPr>
          <a:xfrm>
            <a:off x="8929" y="3295054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8929" y="3786187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9" name="object 9"/>
          <p:cNvSpPr/>
          <p:nvPr/>
        </p:nvSpPr>
        <p:spPr>
          <a:xfrm>
            <a:off x="8929" y="4277320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4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19647" y="1596131"/>
            <a:ext cx="7837170" cy="305308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74015" indent="-361315">
              <a:lnSpc>
                <a:spcPts val="3804"/>
              </a:lnSpc>
              <a:spcBef>
                <a:spcPts val="120"/>
              </a:spcBef>
              <a:buClr>
                <a:srgbClr val="FFFFFF"/>
              </a:buClr>
              <a:buChar char="•"/>
              <a:tabLst>
                <a:tab pos="374015" algn="l"/>
                <a:tab pos="5777230" algn="l"/>
              </a:tabLst>
            </a:pP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Real</a:t>
            </a:r>
            <a:r>
              <a:rPr sz="3200" spc="-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property</a:t>
            </a:r>
            <a:r>
              <a:rPr sz="3200" spc="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law:</a:t>
            </a:r>
            <a:r>
              <a:rPr sz="3200" spc="-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i="1" dirty="0">
                <a:solidFill>
                  <a:schemeClr val="bg1"/>
                </a:solidFill>
                <a:latin typeface="Calibri"/>
                <a:cs typeface="Calibri"/>
              </a:rPr>
              <a:t>pur</a:t>
            </a:r>
            <a:r>
              <a:rPr sz="3200" i="1" spc="-1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i="1" dirty="0">
                <a:solidFill>
                  <a:schemeClr val="bg1"/>
                </a:solidFill>
                <a:latin typeface="Calibri"/>
                <a:cs typeface="Calibri"/>
              </a:rPr>
              <a:t>autre</a:t>
            </a:r>
            <a:r>
              <a:rPr sz="3200" i="1" spc="-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i="1" spc="-25" dirty="0">
                <a:solidFill>
                  <a:schemeClr val="bg1"/>
                </a:solidFill>
                <a:latin typeface="Calibri"/>
                <a:cs typeface="Calibri"/>
              </a:rPr>
              <a:t>vie</a:t>
            </a:r>
            <a:r>
              <a:rPr sz="3200" i="1" dirty="0">
                <a:solidFill>
                  <a:schemeClr val="bg1"/>
                </a:solidFill>
                <a:latin typeface="Calibri"/>
                <a:cs typeface="Calibri"/>
              </a:rPr>
              <a:t>	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for</a:t>
            </a:r>
            <a:r>
              <a:rPr sz="3200" spc="-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or</a:t>
            </a:r>
            <a:r>
              <a:rPr sz="3200" spc="-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25" dirty="0">
                <a:solidFill>
                  <a:schemeClr val="bg1"/>
                </a:solidFill>
                <a:latin typeface="Calibri"/>
                <a:cs typeface="Calibri"/>
              </a:rPr>
              <a:t>during</a:t>
            </a:r>
            <a:endParaRPr sz="3200">
              <a:solidFill>
                <a:schemeClr val="bg1"/>
              </a:solidFill>
              <a:latin typeface="Calibri"/>
              <a:cs typeface="Calibri"/>
            </a:endParaRPr>
          </a:p>
          <a:p>
            <a:pPr marL="375285">
              <a:lnSpc>
                <a:spcPts val="3925"/>
              </a:lnSpc>
            </a:pPr>
            <a:r>
              <a:rPr sz="3300" spc="-1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300" spc="-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60" dirty="0">
                <a:solidFill>
                  <a:schemeClr val="bg1"/>
                </a:solidFill>
                <a:latin typeface="Calibri"/>
                <a:cs typeface="Calibri"/>
              </a:rPr>
              <a:t>lifetime</a:t>
            </a:r>
            <a:r>
              <a:rPr sz="3300" spc="-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300" spc="-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a</a:t>
            </a:r>
            <a:r>
              <a:rPr sz="3300" spc="-1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30" dirty="0">
                <a:solidFill>
                  <a:schemeClr val="bg1"/>
                </a:solidFill>
                <a:latin typeface="Calibri"/>
                <a:cs typeface="Calibri"/>
              </a:rPr>
              <a:t>third</a:t>
            </a:r>
            <a:r>
              <a:rPr sz="3300" spc="-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55" dirty="0">
                <a:solidFill>
                  <a:schemeClr val="bg1"/>
                </a:solidFill>
                <a:latin typeface="Calibri"/>
                <a:cs typeface="Calibri"/>
              </a:rPr>
              <a:t>party</a:t>
            </a:r>
            <a:r>
              <a:rPr sz="3300" spc="-1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,</a:t>
            </a:r>
            <a:r>
              <a:rPr sz="3300" spc="-1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i="1" spc="-90" dirty="0">
                <a:solidFill>
                  <a:schemeClr val="bg1"/>
                </a:solidFill>
                <a:latin typeface="Calibri"/>
                <a:cs typeface="Calibri"/>
              </a:rPr>
              <a:t>terre-</a:t>
            </a:r>
            <a:r>
              <a:rPr sz="3300" i="1" spc="-10" dirty="0">
                <a:solidFill>
                  <a:schemeClr val="bg1"/>
                </a:solidFill>
                <a:latin typeface="Calibri"/>
                <a:cs typeface="Calibri"/>
              </a:rPr>
              <a:t>tenant</a:t>
            </a:r>
            <a:endParaRPr sz="3300">
              <a:solidFill>
                <a:schemeClr val="bg1"/>
              </a:solidFill>
              <a:latin typeface="Calibri"/>
              <a:cs typeface="Calibri"/>
            </a:endParaRPr>
          </a:p>
          <a:p>
            <a:pPr marL="370205" marR="79375" indent="-358140">
              <a:lnSpc>
                <a:spcPct val="98500"/>
              </a:lnSpc>
              <a:spcBef>
                <a:spcPts val="720"/>
              </a:spcBef>
              <a:buChar char="•"/>
              <a:tabLst>
                <a:tab pos="370205" algn="l"/>
                <a:tab pos="374015" algn="l"/>
              </a:tabLst>
            </a:pP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	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Most</a:t>
            </a:r>
            <a:r>
              <a:rPr sz="3250" spc="-1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40" dirty="0">
                <a:solidFill>
                  <a:schemeClr val="bg1"/>
                </a:solidFill>
                <a:latin typeface="Calibri"/>
                <a:cs typeface="Calibri"/>
              </a:rPr>
              <a:t>technical</a:t>
            </a:r>
            <a:r>
              <a:rPr sz="3250" spc="-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legal</a:t>
            </a:r>
            <a:r>
              <a:rPr sz="3250" spc="-1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45" dirty="0">
                <a:solidFill>
                  <a:schemeClr val="bg1"/>
                </a:solidFill>
                <a:latin typeface="Calibri"/>
                <a:cs typeface="Calibri"/>
              </a:rPr>
              <a:t>vocabulary</a:t>
            </a:r>
            <a:r>
              <a:rPr sz="3250" spc="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goes</a:t>
            </a:r>
            <a:r>
              <a:rPr sz="3250" spc="-1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back</a:t>
            </a:r>
            <a:r>
              <a:rPr sz="3250" spc="-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5" dirty="0">
                <a:solidFill>
                  <a:schemeClr val="bg1"/>
                </a:solidFill>
                <a:latin typeface="Calibri"/>
                <a:cs typeface="Calibri"/>
              </a:rPr>
              <a:t>to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Old</a:t>
            </a:r>
            <a:r>
              <a:rPr sz="3300" spc="-1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50" dirty="0">
                <a:solidFill>
                  <a:schemeClr val="bg1"/>
                </a:solidFill>
                <a:latin typeface="Calibri"/>
                <a:cs typeface="Calibri"/>
              </a:rPr>
              <a:t>French:</a:t>
            </a:r>
            <a:r>
              <a:rPr sz="3300" spc="-1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i="1" spc="-40" dirty="0">
                <a:solidFill>
                  <a:schemeClr val="bg1"/>
                </a:solidFill>
                <a:latin typeface="Calibri"/>
                <a:cs typeface="Calibri"/>
              </a:rPr>
              <a:t>assault,</a:t>
            </a:r>
            <a:r>
              <a:rPr sz="3300" i="1" spc="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i="1" spc="-55" dirty="0">
                <a:solidFill>
                  <a:schemeClr val="bg1"/>
                </a:solidFill>
                <a:latin typeface="Calibri"/>
                <a:cs typeface="Calibri"/>
              </a:rPr>
              <a:t>infraction,</a:t>
            </a:r>
            <a:r>
              <a:rPr sz="3300" i="1" spc="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i="1" spc="-10" dirty="0">
                <a:solidFill>
                  <a:schemeClr val="bg1"/>
                </a:solidFill>
                <a:latin typeface="Calibri"/>
                <a:cs typeface="Calibri"/>
              </a:rPr>
              <a:t>damage, </a:t>
            </a:r>
            <a:r>
              <a:rPr sz="3250" i="1" spc="-30" dirty="0">
                <a:solidFill>
                  <a:schemeClr val="bg1"/>
                </a:solidFill>
                <a:latin typeface="Calibri"/>
                <a:cs typeface="Calibri"/>
              </a:rPr>
              <a:t>action,</a:t>
            </a:r>
            <a:r>
              <a:rPr sz="3250" i="1" spc="-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i="1" spc="-25" dirty="0">
                <a:solidFill>
                  <a:schemeClr val="bg1"/>
                </a:solidFill>
                <a:latin typeface="Calibri"/>
                <a:cs typeface="Calibri"/>
              </a:rPr>
              <a:t>counsel,</a:t>
            </a:r>
            <a:r>
              <a:rPr sz="3250" i="1" spc="-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i="1" spc="-45" dirty="0">
                <a:solidFill>
                  <a:schemeClr val="bg1"/>
                </a:solidFill>
                <a:latin typeface="Calibri"/>
                <a:cs typeface="Calibri"/>
              </a:rPr>
              <a:t>defendant,</a:t>
            </a:r>
            <a:r>
              <a:rPr sz="3250" i="1" spc="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i="1" spc="-10" dirty="0">
                <a:solidFill>
                  <a:schemeClr val="bg1"/>
                </a:solidFill>
                <a:latin typeface="Calibri"/>
                <a:cs typeface="Calibri"/>
              </a:rPr>
              <a:t>judge,</a:t>
            </a:r>
            <a:r>
              <a:rPr sz="3250" i="1" spc="-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i="1" spc="-35" dirty="0">
                <a:solidFill>
                  <a:schemeClr val="bg1"/>
                </a:solidFill>
                <a:latin typeface="Calibri"/>
                <a:cs typeface="Calibri"/>
              </a:rPr>
              <a:t>jury,</a:t>
            </a:r>
            <a:r>
              <a:rPr sz="3250" i="1" spc="-1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i="1" spc="-30" dirty="0">
                <a:solidFill>
                  <a:schemeClr val="bg1"/>
                </a:solidFill>
                <a:latin typeface="Calibri"/>
                <a:cs typeface="Calibri"/>
              </a:rPr>
              <a:t>party, </a:t>
            </a:r>
            <a:r>
              <a:rPr sz="3200" i="1" spc="-10" dirty="0">
                <a:solidFill>
                  <a:schemeClr val="bg1"/>
                </a:solidFill>
                <a:latin typeface="Calibri"/>
                <a:cs typeface="Calibri"/>
              </a:rPr>
              <a:t>process,</a:t>
            </a:r>
            <a:r>
              <a:rPr sz="3200" i="1" spc="-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i="1" spc="-10" dirty="0">
                <a:solidFill>
                  <a:schemeClr val="bg1"/>
                </a:solidFill>
                <a:latin typeface="Calibri"/>
                <a:cs typeface="Calibri"/>
              </a:rPr>
              <a:t>verdict</a:t>
            </a:r>
            <a:endParaRPr sz="320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29" y="642937"/>
            <a:ext cx="9126220" cy="393065"/>
          </a:xfrm>
          <a:custGeom>
            <a:avLst/>
            <a:gdLst/>
            <a:ahLst/>
            <a:cxnLst/>
            <a:rect l="l" t="t" r="r" b="b"/>
            <a:pathLst>
              <a:path w="9126220" h="393065">
                <a:moveTo>
                  <a:pt x="9126145" y="392906"/>
                </a:moveTo>
                <a:lnTo>
                  <a:pt x="0" y="392906"/>
                </a:lnTo>
                <a:lnTo>
                  <a:pt x="0" y="0"/>
                </a:lnTo>
                <a:lnTo>
                  <a:pt x="9126145" y="0"/>
                </a:lnTo>
                <a:lnTo>
                  <a:pt x="9126145" y="392906"/>
                </a:lnTo>
                <a:close/>
              </a:path>
            </a:pathLst>
          </a:custGeom>
          <a:solidFill>
            <a:srgbClr val="112A66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02527" rIns="0" bIns="0" rtlCol="0">
            <a:spAutoFit/>
          </a:bodyPr>
          <a:lstStyle/>
          <a:p>
            <a:pPr marL="2680970">
              <a:lnSpc>
                <a:spcPct val="100000"/>
              </a:lnSpc>
              <a:spcBef>
                <a:spcPts val="95"/>
              </a:spcBef>
            </a:pPr>
            <a:r>
              <a:rPr sz="4300" spc="-375" dirty="0">
                <a:latin typeface="Arial MT"/>
                <a:cs typeface="Arial MT"/>
              </a:rPr>
              <a:t>Law</a:t>
            </a:r>
            <a:r>
              <a:rPr sz="4300" spc="85" dirty="0">
                <a:latin typeface="Arial MT"/>
                <a:cs typeface="Arial MT"/>
              </a:rPr>
              <a:t> </a:t>
            </a:r>
            <a:r>
              <a:rPr sz="4300" spc="-285" dirty="0">
                <a:latin typeface="Arial MT"/>
                <a:cs typeface="Arial MT"/>
              </a:rPr>
              <a:t>French</a:t>
            </a:r>
            <a:endParaRPr sz="4300">
              <a:latin typeface="Arial MT"/>
              <a:cs typeface="Arial M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929" y="1741289"/>
            <a:ext cx="9126220" cy="295275"/>
          </a:xfrm>
          <a:custGeom>
            <a:avLst/>
            <a:gdLst/>
            <a:ahLst/>
            <a:cxnLst/>
            <a:rect l="l" t="t" r="r" b="b"/>
            <a:pathLst>
              <a:path w="9126220" h="295275">
                <a:moveTo>
                  <a:pt x="9126145" y="294679"/>
                </a:moveTo>
                <a:lnTo>
                  <a:pt x="0" y="294679"/>
                </a:lnTo>
                <a:lnTo>
                  <a:pt x="0" y="0"/>
                </a:lnTo>
                <a:lnTo>
                  <a:pt x="9126145" y="0"/>
                </a:lnTo>
                <a:lnTo>
                  <a:pt x="9126145" y="294679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5" name="object 5"/>
          <p:cNvSpPr/>
          <p:nvPr/>
        </p:nvSpPr>
        <p:spPr>
          <a:xfrm>
            <a:off x="8929" y="2321718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8929" y="2812851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7" name="object 7"/>
          <p:cNvSpPr/>
          <p:nvPr/>
        </p:nvSpPr>
        <p:spPr>
          <a:xfrm>
            <a:off x="8929" y="3312914"/>
            <a:ext cx="9126220" cy="276860"/>
          </a:xfrm>
          <a:custGeom>
            <a:avLst/>
            <a:gdLst/>
            <a:ahLst/>
            <a:cxnLst/>
            <a:rect l="l" t="t" r="r" b="b"/>
            <a:pathLst>
              <a:path w="9126220" h="276860">
                <a:moveTo>
                  <a:pt x="9126145" y="276820"/>
                </a:moveTo>
                <a:lnTo>
                  <a:pt x="0" y="276820"/>
                </a:lnTo>
                <a:lnTo>
                  <a:pt x="0" y="0"/>
                </a:lnTo>
                <a:lnTo>
                  <a:pt x="9126145" y="0"/>
                </a:lnTo>
                <a:lnTo>
                  <a:pt x="9126145" y="276820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8929" y="3866554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9" name="object 9"/>
          <p:cNvSpPr/>
          <p:nvPr/>
        </p:nvSpPr>
        <p:spPr>
          <a:xfrm>
            <a:off x="8929" y="4455914"/>
            <a:ext cx="9126220" cy="375285"/>
          </a:xfrm>
          <a:custGeom>
            <a:avLst/>
            <a:gdLst/>
            <a:ahLst/>
            <a:cxnLst/>
            <a:rect l="l" t="t" r="r" b="b"/>
            <a:pathLst>
              <a:path w="9126220" h="375285">
                <a:moveTo>
                  <a:pt x="9126145" y="375047"/>
                </a:moveTo>
                <a:lnTo>
                  <a:pt x="0" y="37504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7504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8929" y="4938116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82F6B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12545" y="1538160"/>
            <a:ext cx="7811770" cy="3798570"/>
          </a:xfrm>
          <a:prstGeom prst="rect">
            <a:avLst/>
          </a:prstGeom>
        </p:spPr>
        <p:txBody>
          <a:bodyPr vert="horz" wrap="square" lIns="0" tIns="99060" rIns="0" bIns="0" rtlCol="0">
            <a:spAutoFit/>
          </a:bodyPr>
          <a:lstStyle/>
          <a:p>
            <a:pPr marL="379730" indent="-341630">
              <a:lnSpc>
                <a:spcPct val="100000"/>
              </a:lnSpc>
              <a:spcBef>
                <a:spcPts val="780"/>
              </a:spcBef>
              <a:buChar char="•"/>
              <a:tabLst>
                <a:tab pos="379730" algn="l"/>
              </a:tabLst>
            </a:pPr>
            <a:r>
              <a:rPr sz="3000" spc="-10" dirty="0">
                <a:solidFill>
                  <a:schemeClr val="bg1"/>
                </a:solidFill>
                <a:latin typeface="Arial MT"/>
                <a:cs typeface="Arial MT"/>
              </a:rPr>
              <a:t>Influence</a:t>
            </a:r>
            <a:r>
              <a:rPr sz="3000" spc="9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000" dirty="0">
                <a:solidFill>
                  <a:schemeClr val="bg1"/>
                </a:solidFill>
                <a:latin typeface="Arial MT"/>
                <a:cs typeface="Arial MT"/>
              </a:rPr>
              <a:t>on</a:t>
            </a:r>
            <a:r>
              <a:rPr sz="3000" spc="-8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000" dirty="0">
                <a:solidFill>
                  <a:schemeClr val="bg1"/>
                </a:solidFill>
                <a:latin typeface="Arial MT"/>
                <a:cs typeface="Arial MT"/>
              </a:rPr>
              <a:t>word</a:t>
            </a:r>
            <a:r>
              <a:rPr sz="3000" spc="-10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000" spc="-10" dirty="0">
                <a:solidFill>
                  <a:schemeClr val="bg1"/>
                </a:solidFill>
                <a:latin typeface="Arial MT"/>
                <a:cs typeface="Arial MT"/>
              </a:rPr>
              <a:t>formation:</a:t>
            </a:r>
            <a:endParaRPr sz="3000">
              <a:solidFill>
                <a:schemeClr val="bg1"/>
              </a:solidFill>
              <a:latin typeface="Arial MT"/>
              <a:cs typeface="Arial MT"/>
            </a:endParaRPr>
          </a:p>
          <a:p>
            <a:pPr marL="375920" marR="5080" indent="-357505">
              <a:lnSpc>
                <a:spcPct val="100099"/>
              </a:lnSpc>
              <a:spcBef>
                <a:spcPts val="735"/>
              </a:spcBef>
              <a:buChar char="•"/>
              <a:tabLst>
                <a:tab pos="375920" algn="l"/>
                <a:tab pos="377825" algn="l"/>
              </a:tabLst>
            </a:pP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	Old</a:t>
            </a:r>
            <a:r>
              <a:rPr sz="3300" spc="-1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65" dirty="0">
                <a:solidFill>
                  <a:schemeClr val="bg1"/>
                </a:solidFill>
                <a:latin typeface="Calibri"/>
                <a:cs typeface="Calibri"/>
              </a:rPr>
              <a:t>French</a:t>
            </a:r>
            <a:r>
              <a:rPr sz="3300" spc="-1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0" dirty="0">
                <a:solidFill>
                  <a:schemeClr val="bg1"/>
                </a:solidFill>
                <a:latin typeface="Calibri"/>
                <a:cs typeface="Calibri"/>
              </a:rPr>
              <a:t>past</a:t>
            </a:r>
            <a:r>
              <a:rPr sz="3300" spc="-1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50" dirty="0">
                <a:solidFill>
                  <a:schemeClr val="bg1"/>
                </a:solidFill>
                <a:latin typeface="Calibri"/>
                <a:cs typeface="Calibri"/>
              </a:rPr>
              <a:t>participle:</a:t>
            </a:r>
            <a:r>
              <a:rPr sz="3300" spc="11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i="1" spc="-65" dirty="0">
                <a:solidFill>
                  <a:schemeClr val="bg1"/>
                </a:solidFill>
                <a:latin typeface="Calibri"/>
                <a:cs typeface="Calibri"/>
              </a:rPr>
              <a:t>-</a:t>
            </a:r>
            <a:r>
              <a:rPr sz="3300" i="1" dirty="0">
                <a:solidFill>
                  <a:schemeClr val="bg1"/>
                </a:solidFill>
                <a:latin typeface="Calibri"/>
                <a:cs typeface="Calibri"/>
              </a:rPr>
              <a:t>e</a:t>
            </a:r>
            <a:r>
              <a:rPr sz="3300" i="1" spc="-1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95" dirty="0">
                <a:solidFill>
                  <a:schemeClr val="bg1"/>
                </a:solidFill>
                <a:latin typeface="Calibri"/>
                <a:cs typeface="Calibri"/>
              </a:rPr>
              <a:t>or</a:t>
            </a:r>
            <a:r>
              <a:rPr sz="3300" spc="-2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i="1" spc="-695" dirty="0">
                <a:solidFill>
                  <a:schemeClr val="bg1"/>
                </a:solidFill>
                <a:latin typeface="Calibri"/>
                <a:cs typeface="Calibri"/>
              </a:rPr>
              <a:t>—</a:t>
            </a:r>
            <a:r>
              <a:rPr sz="3300" i="1" spc="-365" dirty="0">
                <a:solidFill>
                  <a:schemeClr val="bg1"/>
                </a:solidFill>
                <a:latin typeface="Calibri"/>
                <a:cs typeface="Calibri"/>
              </a:rPr>
              <a:t>ee</a:t>
            </a:r>
            <a:r>
              <a:rPr sz="3300" i="1" spc="1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5" dirty="0">
                <a:solidFill>
                  <a:schemeClr val="bg1"/>
                </a:solidFill>
                <a:latin typeface="Calibri"/>
                <a:cs typeface="Calibri"/>
              </a:rPr>
              <a:t>(for</a:t>
            </a:r>
            <a:r>
              <a:rPr sz="3300" spc="-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5" dirty="0">
                <a:solidFill>
                  <a:schemeClr val="bg1"/>
                </a:solidFill>
                <a:latin typeface="Calibri"/>
                <a:cs typeface="Calibri"/>
              </a:rPr>
              <a:t>the </a:t>
            </a:r>
            <a:r>
              <a:rPr sz="3250" spc="-20" dirty="0">
                <a:solidFill>
                  <a:schemeClr val="bg1"/>
                </a:solidFill>
                <a:latin typeface="Calibri"/>
                <a:cs typeface="Calibri"/>
              </a:rPr>
              <a:t>person</a:t>
            </a:r>
            <a:r>
              <a:rPr sz="3250" spc="-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40" dirty="0">
                <a:solidFill>
                  <a:schemeClr val="bg1"/>
                </a:solidFill>
                <a:latin typeface="Calibri"/>
                <a:cs typeface="Calibri"/>
              </a:rPr>
              <a:t>obtaining</a:t>
            </a:r>
            <a:r>
              <a:rPr sz="3250" spc="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sth</a:t>
            </a:r>
            <a:r>
              <a:rPr sz="3250" spc="-1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or</a:t>
            </a:r>
            <a:r>
              <a:rPr sz="3250" spc="-11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40" dirty="0">
                <a:solidFill>
                  <a:schemeClr val="bg1"/>
                </a:solidFill>
                <a:latin typeface="Calibri"/>
                <a:cs typeface="Calibri"/>
              </a:rPr>
              <a:t>forming</a:t>
            </a:r>
            <a:r>
              <a:rPr sz="3250" spc="-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250" spc="-1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object</a:t>
            </a:r>
            <a:r>
              <a:rPr sz="3250" spc="-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5" dirty="0">
                <a:solidFill>
                  <a:schemeClr val="bg1"/>
                </a:solidFill>
                <a:latin typeface="Calibri"/>
                <a:cs typeface="Calibri"/>
              </a:rPr>
              <a:t>of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an</a:t>
            </a:r>
            <a:r>
              <a:rPr sz="3100" spc="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spc="-10" dirty="0">
                <a:solidFill>
                  <a:schemeClr val="bg1"/>
                </a:solidFill>
                <a:latin typeface="Calibri"/>
                <a:cs typeface="Calibri"/>
              </a:rPr>
              <a:t>action</a:t>
            </a:r>
            <a:endParaRPr sz="3100">
              <a:solidFill>
                <a:schemeClr val="bg1"/>
              </a:solidFill>
              <a:latin typeface="Calibri"/>
              <a:cs typeface="Calibri"/>
            </a:endParaRPr>
          </a:p>
          <a:p>
            <a:pPr marL="381000" indent="-361315">
              <a:lnSpc>
                <a:spcPct val="100000"/>
              </a:lnSpc>
              <a:spcBef>
                <a:spcPts val="700"/>
              </a:spcBef>
              <a:buChar char="•"/>
              <a:tabLst>
                <a:tab pos="381000" algn="l"/>
              </a:tabLst>
            </a:pP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Doer</a:t>
            </a:r>
            <a:r>
              <a:rPr sz="3250" spc="-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250" spc="-1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250" spc="-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0" dirty="0">
                <a:solidFill>
                  <a:schemeClr val="bg1"/>
                </a:solidFill>
                <a:latin typeface="Calibri"/>
                <a:cs typeface="Calibri"/>
              </a:rPr>
              <a:t>action:</a:t>
            </a:r>
            <a:r>
              <a:rPr sz="3250" spc="-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i="1" spc="-45" dirty="0">
                <a:solidFill>
                  <a:schemeClr val="bg1"/>
                </a:solidFill>
                <a:latin typeface="Calibri"/>
                <a:cs typeface="Calibri"/>
              </a:rPr>
              <a:t>-</a:t>
            </a:r>
            <a:r>
              <a:rPr sz="3250" i="1" spc="-65" dirty="0">
                <a:solidFill>
                  <a:schemeClr val="bg1"/>
                </a:solidFill>
                <a:latin typeface="Calibri"/>
                <a:cs typeface="Calibri"/>
              </a:rPr>
              <a:t>or/-</a:t>
            </a:r>
            <a:r>
              <a:rPr sz="3250" i="1" spc="-25" dirty="0">
                <a:solidFill>
                  <a:schemeClr val="bg1"/>
                </a:solidFill>
                <a:latin typeface="Calibri"/>
                <a:cs typeface="Calibri"/>
              </a:rPr>
              <a:t>er</a:t>
            </a:r>
            <a:endParaRPr sz="3250">
              <a:solidFill>
                <a:schemeClr val="bg1"/>
              </a:solidFill>
              <a:latin typeface="Calibri"/>
              <a:cs typeface="Calibri"/>
            </a:endParaRPr>
          </a:p>
          <a:p>
            <a:pPr marL="379730" indent="-367030">
              <a:lnSpc>
                <a:spcPct val="100000"/>
              </a:lnSpc>
              <a:spcBef>
                <a:spcPts val="740"/>
              </a:spcBef>
              <a:buChar char="•"/>
              <a:tabLst>
                <a:tab pos="379730" algn="l"/>
              </a:tabLst>
            </a:pPr>
            <a:r>
              <a:rPr sz="3250" i="1" spc="-40" dirty="0">
                <a:solidFill>
                  <a:schemeClr val="bg1"/>
                </a:solidFill>
                <a:latin typeface="Calibri"/>
                <a:cs typeface="Calibri"/>
              </a:rPr>
              <a:t>Employer/employee,</a:t>
            </a:r>
            <a:r>
              <a:rPr sz="3250" i="1" spc="-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i="1" spc="-10" dirty="0">
                <a:solidFill>
                  <a:schemeClr val="bg1"/>
                </a:solidFill>
                <a:latin typeface="Calibri"/>
                <a:cs typeface="Calibri"/>
              </a:rPr>
              <a:t>trustor/trustee,</a:t>
            </a:r>
            <a:endParaRPr sz="3250">
              <a:solidFill>
                <a:schemeClr val="bg1"/>
              </a:solidFill>
              <a:latin typeface="Calibri"/>
              <a:cs typeface="Calibri"/>
            </a:endParaRPr>
          </a:p>
          <a:p>
            <a:pPr marL="382270">
              <a:lnSpc>
                <a:spcPct val="100000"/>
              </a:lnSpc>
              <a:spcBef>
                <a:spcPts val="15"/>
              </a:spcBef>
            </a:pPr>
            <a:r>
              <a:rPr sz="3200" i="1" spc="-10" dirty="0">
                <a:solidFill>
                  <a:schemeClr val="bg1"/>
                </a:solidFill>
                <a:latin typeface="Calibri"/>
                <a:cs typeface="Calibri"/>
              </a:rPr>
              <a:t>vendor/vendee</a:t>
            </a:r>
            <a:endParaRPr sz="320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29" y="642937"/>
            <a:ext cx="9126220" cy="393065"/>
          </a:xfrm>
          <a:custGeom>
            <a:avLst/>
            <a:gdLst/>
            <a:ahLst/>
            <a:cxnLst/>
            <a:rect l="l" t="t" r="r" b="b"/>
            <a:pathLst>
              <a:path w="9126220" h="393065">
                <a:moveTo>
                  <a:pt x="9126145" y="392906"/>
                </a:moveTo>
                <a:lnTo>
                  <a:pt x="0" y="392906"/>
                </a:lnTo>
                <a:lnTo>
                  <a:pt x="0" y="0"/>
                </a:lnTo>
                <a:lnTo>
                  <a:pt x="9126145" y="0"/>
                </a:lnTo>
                <a:lnTo>
                  <a:pt x="9126145" y="392906"/>
                </a:lnTo>
                <a:close/>
              </a:path>
            </a:pathLst>
          </a:custGeom>
          <a:solidFill>
            <a:srgbClr val="112A66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02527" rIns="0" bIns="0" rtlCol="0">
            <a:spAutoFit/>
          </a:bodyPr>
          <a:lstStyle/>
          <a:p>
            <a:pPr marL="2680970">
              <a:lnSpc>
                <a:spcPct val="100000"/>
              </a:lnSpc>
              <a:spcBef>
                <a:spcPts val="95"/>
              </a:spcBef>
            </a:pPr>
            <a:r>
              <a:rPr sz="4300" spc="-375" dirty="0">
                <a:latin typeface="Arial MT"/>
                <a:cs typeface="Arial MT"/>
              </a:rPr>
              <a:t>Law</a:t>
            </a:r>
            <a:r>
              <a:rPr sz="4300" spc="85" dirty="0">
                <a:latin typeface="Arial MT"/>
                <a:cs typeface="Arial MT"/>
              </a:rPr>
              <a:t> </a:t>
            </a:r>
            <a:r>
              <a:rPr sz="4300" spc="-285" dirty="0">
                <a:latin typeface="Arial MT"/>
                <a:cs typeface="Arial MT"/>
              </a:rPr>
              <a:t>French</a:t>
            </a:r>
            <a:endParaRPr sz="4300">
              <a:latin typeface="Arial MT"/>
              <a:cs typeface="Arial M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929" y="1741289"/>
            <a:ext cx="9126220" cy="295275"/>
          </a:xfrm>
          <a:custGeom>
            <a:avLst/>
            <a:gdLst/>
            <a:ahLst/>
            <a:cxnLst/>
            <a:rect l="l" t="t" r="r" b="b"/>
            <a:pathLst>
              <a:path w="9126220" h="295275">
                <a:moveTo>
                  <a:pt x="9126145" y="294679"/>
                </a:moveTo>
                <a:lnTo>
                  <a:pt x="0" y="294679"/>
                </a:lnTo>
                <a:lnTo>
                  <a:pt x="0" y="0"/>
                </a:lnTo>
                <a:lnTo>
                  <a:pt x="9126145" y="0"/>
                </a:lnTo>
                <a:lnTo>
                  <a:pt x="9126145" y="294679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5" name="object 5"/>
          <p:cNvSpPr/>
          <p:nvPr/>
        </p:nvSpPr>
        <p:spPr>
          <a:xfrm>
            <a:off x="8929" y="2321718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8929" y="2812851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11855" y="1525422"/>
            <a:ext cx="7244715" cy="1666875"/>
          </a:xfrm>
          <a:prstGeom prst="rect">
            <a:avLst/>
          </a:prstGeom>
        </p:spPr>
        <p:txBody>
          <a:bodyPr vert="horz" wrap="square" lIns="0" tIns="99060" rIns="0" bIns="0" rtlCol="0">
            <a:spAutoFit/>
          </a:bodyPr>
          <a:lstStyle/>
          <a:p>
            <a:pPr marL="393700" indent="-355600">
              <a:lnSpc>
                <a:spcPct val="100000"/>
              </a:lnSpc>
              <a:spcBef>
                <a:spcPts val="780"/>
              </a:spcBef>
              <a:buChar char="•"/>
              <a:tabLst>
                <a:tab pos="393700" algn="l"/>
              </a:tabLst>
            </a:pPr>
            <a:r>
              <a:rPr sz="3100" spc="-105" dirty="0">
                <a:solidFill>
                  <a:schemeClr val="bg1"/>
                </a:solidFill>
                <a:latin typeface="Arial MT"/>
                <a:cs typeface="Arial MT"/>
              </a:rPr>
              <a:t>Word</a:t>
            </a:r>
            <a:r>
              <a:rPr sz="3100" spc="-11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100" spc="-10" dirty="0">
                <a:solidFill>
                  <a:schemeClr val="bg1"/>
                </a:solidFill>
                <a:latin typeface="Arial MT"/>
                <a:cs typeface="Arial MT"/>
              </a:rPr>
              <a:t>order</a:t>
            </a:r>
            <a:endParaRPr sz="3100">
              <a:solidFill>
                <a:schemeClr val="bg1"/>
              </a:solidFill>
              <a:latin typeface="Arial MT"/>
              <a:cs typeface="Arial MT"/>
            </a:endParaRPr>
          </a:p>
          <a:p>
            <a:pPr marL="382905" indent="-370205">
              <a:lnSpc>
                <a:spcPct val="100000"/>
              </a:lnSpc>
              <a:spcBef>
                <a:spcPts val="720"/>
              </a:spcBef>
              <a:buChar char="•"/>
              <a:tabLst>
                <a:tab pos="382905" algn="l"/>
              </a:tabLst>
            </a:pPr>
            <a:r>
              <a:rPr sz="3300" i="1" spc="-60" dirty="0">
                <a:solidFill>
                  <a:schemeClr val="bg1"/>
                </a:solidFill>
                <a:latin typeface="Calibri"/>
                <a:cs typeface="Calibri"/>
              </a:rPr>
              <a:t>Accounts </a:t>
            </a:r>
            <a:r>
              <a:rPr sz="3300" i="1" spc="-55" dirty="0">
                <a:solidFill>
                  <a:schemeClr val="bg1"/>
                </a:solidFill>
                <a:latin typeface="Calibri"/>
                <a:cs typeface="Calibri"/>
              </a:rPr>
              <a:t>payable,</a:t>
            </a:r>
            <a:r>
              <a:rPr sz="3300" i="1" spc="-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i="1" spc="-65" dirty="0">
                <a:solidFill>
                  <a:schemeClr val="bg1"/>
                </a:solidFill>
                <a:latin typeface="Calibri"/>
                <a:cs typeface="Calibri"/>
              </a:rPr>
              <a:t>attorney</a:t>
            </a:r>
            <a:r>
              <a:rPr sz="3300" i="1" spc="-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i="1" spc="-50" dirty="0">
                <a:solidFill>
                  <a:schemeClr val="bg1"/>
                </a:solidFill>
                <a:latin typeface="Calibri"/>
                <a:cs typeface="Calibri"/>
              </a:rPr>
              <a:t>general,</a:t>
            </a:r>
            <a:r>
              <a:rPr sz="3300" i="1" spc="-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i="1" spc="-10" dirty="0">
                <a:solidFill>
                  <a:schemeClr val="bg1"/>
                </a:solidFill>
                <a:latin typeface="Calibri"/>
                <a:cs typeface="Calibri"/>
              </a:rPr>
              <a:t>court</a:t>
            </a:r>
            <a:endParaRPr sz="3300">
              <a:solidFill>
                <a:schemeClr val="bg1"/>
              </a:solidFill>
              <a:latin typeface="Calibri"/>
              <a:cs typeface="Calibri"/>
            </a:endParaRPr>
          </a:p>
          <a:p>
            <a:pPr marL="381635">
              <a:lnSpc>
                <a:spcPct val="100000"/>
              </a:lnSpc>
              <a:spcBef>
                <a:spcPts val="55"/>
              </a:spcBef>
              <a:tabLst>
                <a:tab pos="1790700" algn="l"/>
                <a:tab pos="4775835" algn="l"/>
              </a:tabLst>
            </a:pPr>
            <a:r>
              <a:rPr sz="3150" i="1" spc="-10" dirty="0">
                <a:solidFill>
                  <a:schemeClr val="bg1"/>
                </a:solidFill>
                <a:latin typeface="Cambria"/>
                <a:cs typeface="Cambria"/>
              </a:rPr>
              <a:t>martial,</a:t>
            </a:r>
            <a:r>
              <a:rPr sz="3150" i="1" dirty="0">
                <a:solidFill>
                  <a:schemeClr val="bg1"/>
                </a:solidFill>
                <a:latin typeface="Cambria"/>
                <a:cs typeface="Cambria"/>
              </a:rPr>
              <a:t>	fee</a:t>
            </a:r>
            <a:r>
              <a:rPr sz="3150" i="1" spc="-15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3150" i="1" dirty="0">
                <a:solidFill>
                  <a:schemeClr val="bg1"/>
                </a:solidFill>
                <a:latin typeface="Cambria"/>
                <a:cs typeface="Cambria"/>
              </a:rPr>
              <a:t>simple,</a:t>
            </a:r>
            <a:r>
              <a:rPr sz="3150" i="1" spc="125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3150" i="1" spc="-10" dirty="0">
                <a:solidFill>
                  <a:schemeClr val="bg1"/>
                </a:solidFill>
                <a:latin typeface="Cambria"/>
                <a:cs typeface="Cambria"/>
              </a:rPr>
              <a:t>letters</a:t>
            </a:r>
            <a:r>
              <a:rPr sz="3150" i="1" dirty="0">
                <a:solidFill>
                  <a:schemeClr val="bg1"/>
                </a:solidFill>
                <a:latin typeface="Cambria"/>
                <a:cs typeface="Cambria"/>
              </a:rPr>
              <a:t>	</a:t>
            </a:r>
            <a:r>
              <a:rPr sz="3150" i="1" spc="-10" dirty="0">
                <a:solidFill>
                  <a:schemeClr val="bg1"/>
                </a:solidFill>
                <a:latin typeface="Cambria"/>
                <a:cs typeface="Cambria"/>
              </a:rPr>
              <a:t>patent</a:t>
            </a:r>
            <a:endParaRPr sz="3150">
              <a:solidFill>
                <a:schemeClr val="bg1"/>
              </a:solidFill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29" y="357187"/>
            <a:ext cx="9126220" cy="447040"/>
          </a:xfrm>
          <a:custGeom>
            <a:avLst/>
            <a:gdLst/>
            <a:ahLst/>
            <a:cxnLst/>
            <a:rect l="l" t="t" r="r" b="b"/>
            <a:pathLst>
              <a:path w="9126220" h="447040">
                <a:moveTo>
                  <a:pt x="9126145" y="446484"/>
                </a:moveTo>
                <a:lnTo>
                  <a:pt x="0" y="446484"/>
                </a:lnTo>
                <a:lnTo>
                  <a:pt x="0" y="0"/>
                </a:lnTo>
                <a:lnTo>
                  <a:pt x="9126145" y="0"/>
                </a:lnTo>
                <a:lnTo>
                  <a:pt x="9126145" y="446484"/>
                </a:lnTo>
                <a:close/>
              </a:path>
            </a:pathLst>
          </a:custGeom>
          <a:solidFill>
            <a:srgbClr val="112A67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96523" y="184249"/>
            <a:ext cx="6913880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dirty="0"/>
              <a:t>Ritual</a:t>
            </a:r>
            <a:r>
              <a:rPr sz="4000" spc="-35" dirty="0"/>
              <a:t> </a:t>
            </a:r>
            <a:r>
              <a:rPr sz="4000" dirty="0"/>
              <a:t>and</a:t>
            </a:r>
            <a:r>
              <a:rPr sz="4000" spc="-120" dirty="0"/>
              <a:t> </a:t>
            </a:r>
            <a:r>
              <a:rPr sz="4000" spc="-10" dirty="0"/>
              <a:t>formalism</a:t>
            </a:r>
            <a:r>
              <a:rPr sz="4000" spc="150" dirty="0"/>
              <a:t> </a:t>
            </a:r>
            <a:r>
              <a:rPr sz="4000" dirty="0"/>
              <a:t>of</a:t>
            </a:r>
            <a:r>
              <a:rPr sz="4000" spc="-114" dirty="0"/>
              <a:t> </a:t>
            </a:r>
            <a:r>
              <a:rPr sz="4000" spc="-20" dirty="0"/>
              <a:t>language:</a:t>
            </a:r>
            <a:endParaRPr sz="4000"/>
          </a:p>
        </p:txBody>
      </p:sp>
      <p:sp>
        <p:nvSpPr>
          <p:cNvPr id="4" name="object 4"/>
          <p:cNvSpPr/>
          <p:nvPr/>
        </p:nvSpPr>
        <p:spPr>
          <a:xfrm>
            <a:off x="8929" y="964406"/>
            <a:ext cx="9126220" cy="447040"/>
          </a:xfrm>
          <a:custGeom>
            <a:avLst/>
            <a:gdLst/>
            <a:ahLst/>
            <a:cxnLst/>
            <a:rect l="l" t="t" r="r" b="b"/>
            <a:pathLst>
              <a:path w="9126220" h="447040">
                <a:moveTo>
                  <a:pt x="9126145" y="446484"/>
                </a:moveTo>
                <a:lnTo>
                  <a:pt x="0" y="446484"/>
                </a:lnTo>
                <a:lnTo>
                  <a:pt x="0" y="0"/>
                </a:lnTo>
                <a:lnTo>
                  <a:pt x="9126145" y="0"/>
                </a:lnTo>
                <a:lnTo>
                  <a:pt x="9126145" y="446484"/>
                </a:lnTo>
                <a:close/>
              </a:path>
            </a:pathLst>
          </a:custGeom>
          <a:solidFill>
            <a:srgbClr val="162D69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5" name="object 5"/>
          <p:cNvSpPr/>
          <p:nvPr/>
        </p:nvSpPr>
        <p:spPr>
          <a:xfrm>
            <a:off x="8929" y="1741289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5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8929" y="2223491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7" name="object 7"/>
          <p:cNvSpPr/>
          <p:nvPr/>
        </p:nvSpPr>
        <p:spPr>
          <a:xfrm>
            <a:off x="8929" y="2714625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5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8929" y="3196828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19647" y="561052"/>
            <a:ext cx="8010525" cy="3017520"/>
          </a:xfrm>
          <a:prstGeom prst="rect">
            <a:avLst/>
          </a:prstGeom>
        </p:spPr>
        <p:txBody>
          <a:bodyPr vert="horz" wrap="square" lIns="0" tIns="243204" rIns="0" bIns="0" rtlCol="0">
            <a:spAutoFit/>
          </a:bodyPr>
          <a:lstStyle/>
          <a:p>
            <a:pPr marL="72390" algn="ctr">
              <a:lnSpc>
                <a:spcPct val="100000"/>
              </a:lnSpc>
              <a:spcBef>
                <a:spcPts val="1914"/>
              </a:spcBef>
            </a:pPr>
            <a:r>
              <a:rPr sz="40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4000" spc="-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4000" spc="-10" dirty="0">
                <a:solidFill>
                  <a:schemeClr val="bg1"/>
                </a:solidFill>
                <a:latin typeface="Calibri"/>
                <a:cs typeface="Calibri"/>
              </a:rPr>
              <a:t>tradition</a:t>
            </a:r>
            <a:r>
              <a:rPr sz="4000" spc="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40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4000" spc="-1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4000" dirty="0">
                <a:solidFill>
                  <a:schemeClr val="bg1"/>
                </a:solidFill>
                <a:latin typeface="Calibri"/>
                <a:cs typeface="Calibri"/>
              </a:rPr>
              <a:t>verbal</a:t>
            </a:r>
            <a:r>
              <a:rPr sz="4000" spc="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4000" spc="-10" dirty="0">
                <a:solidFill>
                  <a:schemeClr val="bg1"/>
                </a:solidFill>
                <a:latin typeface="Calibri"/>
                <a:cs typeface="Calibri"/>
              </a:rPr>
              <a:t>magic</a:t>
            </a:r>
            <a:endParaRPr sz="4000">
              <a:solidFill>
                <a:schemeClr val="bg1"/>
              </a:solidFill>
              <a:latin typeface="Calibri"/>
              <a:cs typeface="Calibri"/>
            </a:endParaRPr>
          </a:p>
          <a:p>
            <a:pPr marL="368300" marR="5080" indent="-356235">
              <a:lnSpc>
                <a:spcPct val="99600"/>
              </a:lnSpc>
              <a:spcBef>
                <a:spcPts val="1520"/>
              </a:spcBef>
              <a:buChar char="•"/>
              <a:tabLst>
                <a:tab pos="368300" algn="l"/>
                <a:tab pos="374015" algn="l"/>
              </a:tabLst>
            </a:pP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	</a:t>
            </a:r>
            <a:r>
              <a:rPr sz="3250" spc="-20" dirty="0">
                <a:solidFill>
                  <a:schemeClr val="bg1"/>
                </a:solidFill>
                <a:latin typeface="Calibri"/>
                <a:cs typeface="Calibri"/>
              </a:rPr>
              <a:t>Middle</a:t>
            </a:r>
            <a:r>
              <a:rPr sz="3250" spc="-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5" dirty="0">
                <a:solidFill>
                  <a:schemeClr val="bg1"/>
                </a:solidFill>
                <a:latin typeface="Calibri"/>
                <a:cs typeface="Calibri"/>
              </a:rPr>
              <a:t>Ages:</a:t>
            </a:r>
            <a:r>
              <a:rPr sz="3250" spc="-1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5" dirty="0">
                <a:solidFill>
                  <a:schemeClr val="bg1"/>
                </a:solidFill>
                <a:latin typeface="Calibri"/>
                <a:cs typeface="Calibri"/>
              </a:rPr>
              <a:t>magical</a:t>
            </a:r>
            <a:r>
              <a:rPr sz="3250" spc="-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rites:</a:t>
            </a:r>
            <a:r>
              <a:rPr sz="3250" spc="-1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0" dirty="0">
                <a:solidFill>
                  <a:schemeClr val="bg1"/>
                </a:solidFill>
                <a:latin typeface="Calibri"/>
                <a:cs typeface="Calibri"/>
              </a:rPr>
              <a:t>parties</a:t>
            </a:r>
            <a:r>
              <a:rPr sz="3250" spc="-1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had</a:t>
            </a:r>
            <a:r>
              <a:rPr sz="3250" spc="-1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5" dirty="0">
                <a:solidFill>
                  <a:schemeClr val="bg1"/>
                </a:solidFill>
                <a:latin typeface="Calibri"/>
                <a:cs typeface="Calibri"/>
              </a:rPr>
              <a:t>to </a:t>
            </a:r>
            <a:r>
              <a:rPr sz="3300" spc="-40" dirty="0">
                <a:solidFill>
                  <a:schemeClr val="bg1"/>
                </a:solidFill>
                <a:latin typeface="Calibri"/>
                <a:cs typeface="Calibri"/>
              </a:rPr>
              <a:t>recite</a:t>
            </a:r>
            <a:r>
              <a:rPr sz="3300" spc="-1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5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300" spc="-1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60" dirty="0">
                <a:solidFill>
                  <a:schemeClr val="bg1"/>
                </a:solidFill>
                <a:latin typeface="Calibri"/>
                <a:cs typeface="Calibri"/>
              </a:rPr>
              <a:t>words</a:t>
            </a:r>
            <a:r>
              <a:rPr sz="3300" spc="-11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60" dirty="0">
                <a:solidFill>
                  <a:schemeClr val="bg1"/>
                </a:solidFill>
                <a:latin typeface="Calibri"/>
                <a:cs typeface="Calibri"/>
              </a:rPr>
              <a:t>necessary</a:t>
            </a:r>
            <a:r>
              <a:rPr sz="3300" spc="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5" dirty="0">
                <a:solidFill>
                  <a:schemeClr val="bg1"/>
                </a:solidFill>
                <a:latin typeface="Calibri"/>
                <a:cs typeface="Calibri"/>
              </a:rPr>
              <a:t>for</a:t>
            </a:r>
            <a:r>
              <a:rPr sz="3300" spc="-1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300" spc="-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65" dirty="0">
                <a:solidFill>
                  <a:schemeClr val="bg1"/>
                </a:solidFill>
                <a:latin typeface="Calibri"/>
                <a:cs typeface="Calibri"/>
              </a:rPr>
              <a:t>course</a:t>
            </a:r>
            <a:r>
              <a:rPr sz="3300" spc="-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5" dirty="0">
                <a:solidFill>
                  <a:schemeClr val="bg1"/>
                </a:solidFill>
                <a:latin typeface="Calibri"/>
                <a:cs typeface="Calibri"/>
              </a:rPr>
              <a:t>of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100" spc="1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trial</a:t>
            </a:r>
            <a:r>
              <a:rPr sz="3100" spc="1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with</a:t>
            </a:r>
            <a:r>
              <a:rPr sz="3100" spc="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absolute</a:t>
            </a:r>
            <a:r>
              <a:rPr sz="3100" spc="2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accuracy,</a:t>
            </a:r>
            <a:r>
              <a:rPr sz="3100" spc="1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under</a:t>
            </a:r>
            <a:r>
              <a:rPr sz="3100" spc="1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spc="-10" dirty="0">
                <a:solidFill>
                  <a:schemeClr val="bg1"/>
                </a:solidFill>
                <a:latin typeface="Calibri"/>
                <a:cs typeface="Calibri"/>
              </a:rPr>
              <a:t>penalty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250" spc="-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50" dirty="0">
                <a:solidFill>
                  <a:schemeClr val="bg1"/>
                </a:solidFill>
                <a:latin typeface="Calibri"/>
                <a:cs typeface="Calibri"/>
              </a:rPr>
              <a:t>forfeiting</a:t>
            </a:r>
            <a:r>
              <a:rPr sz="3250" spc="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their</a:t>
            </a:r>
            <a:r>
              <a:rPr sz="3250" spc="-11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rights</a:t>
            </a:r>
            <a:endParaRPr sz="325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29" y="660796"/>
            <a:ext cx="9126220" cy="473709"/>
          </a:xfrm>
          <a:custGeom>
            <a:avLst/>
            <a:gdLst/>
            <a:ahLst/>
            <a:cxnLst/>
            <a:rect l="l" t="t" r="r" b="b"/>
            <a:pathLst>
              <a:path w="9126220" h="473709">
                <a:moveTo>
                  <a:pt x="9126145" y="473273"/>
                </a:moveTo>
                <a:lnTo>
                  <a:pt x="0" y="473273"/>
                </a:lnTo>
                <a:lnTo>
                  <a:pt x="0" y="0"/>
                </a:lnTo>
                <a:lnTo>
                  <a:pt x="9126145" y="0"/>
                </a:lnTo>
                <a:lnTo>
                  <a:pt x="9126145" y="473273"/>
                </a:lnTo>
                <a:close/>
              </a:path>
            </a:pathLst>
          </a:custGeom>
          <a:solidFill>
            <a:srgbClr val="132B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90125" rIns="0" bIns="0" rtlCol="0">
            <a:spAutoFit/>
          </a:bodyPr>
          <a:lstStyle/>
          <a:p>
            <a:pPr marL="2781300">
              <a:lnSpc>
                <a:spcPct val="100000"/>
              </a:lnSpc>
              <a:spcBef>
                <a:spcPts val="95"/>
              </a:spcBef>
            </a:pPr>
            <a:r>
              <a:rPr sz="4400" spc="-45" dirty="0"/>
              <a:t>Repetition</a:t>
            </a:r>
            <a:endParaRPr sz="4400"/>
          </a:p>
        </p:txBody>
      </p:sp>
      <p:sp>
        <p:nvSpPr>
          <p:cNvPr id="4" name="object 4"/>
          <p:cNvSpPr/>
          <p:nvPr/>
        </p:nvSpPr>
        <p:spPr>
          <a:xfrm>
            <a:off x="8929" y="1687710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929" y="2125266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29" y="2562820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929" y="3009304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4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929" y="3446858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4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29" y="3884414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521400" y="1563885"/>
            <a:ext cx="7876540" cy="2693670"/>
          </a:xfrm>
          <a:prstGeom prst="rect">
            <a:avLst/>
          </a:prstGeom>
        </p:spPr>
        <p:txBody>
          <a:bodyPr vert="horz" wrap="square" lIns="0" tIns="59055" rIns="0" bIns="0" rtlCol="0">
            <a:spAutoFit/>
          </a:bodyPr>
          <a:lstStyle/>
          <a:p>
            <a:pPr marL="366395" marR="5080" indent="-354330">
              <a:lnSpc>
                <a:spcPts val="3450"/>
              </a:lnSpc>
              <a:spcBef>
                <a:spcPts val="465"/>
              </a:spcBef>
              <a:buChar char="•"/>
              <a:tabLst>
                <a:tab pos="366395" algn="l"/>
                <a:tab pos="373380" algn="l"/>
              </a:tabLst>
            </a:pPr>
            <a:r>
              <a:rPr sz="3100" dirty="0">
                <a:solidFill>
                  <a:srgbClr val="FFFFFF"/>
                </a:solidFill>
                <a:latin typeface="Calibri"/>
                <a:cs typeface="Calibri"/>
              </a:rPr>
              <a:t>	Binary</a:t>
            </a:r>
            <a:r>
              <a:rPr sz="3100" spc="1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rgbClr val="FFFFFF"/>
                </a:solidFill>
                <a:latin typeface="Calibri"/>
                <a:cs typeface="Calibri"/>
              </a:rPr>
              <a:t>expressions:</a:t>
            </a:r>
            <a:r>
              <a:rPr sz="3100" spc="2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rgbClr val="FFFFFF"/>
                </a:solidFill>
                <a:latin typeface="Calibri"/>
                <a:cs typeface="Calibri"/>
              </a:rPr>
              <a:t>words</a:t>
            </a:r>
            <a:r>
              <a:rPr sz="3100" spc="2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rgbClr val="FFFFFF"/>
                </a:solidFill>
                <a:latin typeface="Calibri"/>
                <a:cs typeface="Calibri"/>
              </a:rPr>
              <a:t>with</a:t>
            </a:r>
            <a:r>
              <a:rPr sz="3100" spc="1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rgbClr val="6B7C93"/>
                </a:solidFill>
                <a:latin typeface="Calibri"/>
                <a:cs typeface="Calibri"/>
              </a:rPr>
              <a:t>the</a:t>
            </a:r>
            <a:r>
              <a:rPr sz="3100" spc="125" dirty="0">
                <a:solidFill>
                  <a:srgbClr val="6B7C93"/>
                </a:solidFill>
                <a:latin typeface="Calibri"/>
                <a:cs typeface="Calibri"/>
              </a:rPr>
              <a:t> </a:t>
            </a:r>
            <a:r>
              <a:rPr sz="3100" spc="-20" dirty="0">
                <a:solidFill>
                  <a:srgbClr val="FFFFFF"/>
                </a:solidFill>
                <a:latin typeface="Calibri"/>
                <a:cs typeface="Calibri"/>
              </a:rPr>
              <a:t>same </a:t>
            </a:r>
            <a:r>
              <a:rPr sz="3300" spc="-50" dirty="0">
                <a:solidFill>
                  <a:srgbClr val="FFFFFF"/>
                </a:solidFill>
                <a:latin typeface="Calibri"/>
                <a:cs typeface="Calibri"/>
              </a:rPr>
              <a:t>meaning</a:t>
            </a:r>
            <a:r>
              <a:rPr sz="3300" spc="-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300" spc="-60" dirty="0">
                <a:solidFill>
                  <a:srgbClr val="FFFFFF"/>
                </a:solidFill>
                <a:latin typeface="Calibri"/>
                <a:cs typeface="Calibri"/>
              </a:rPr>
              <a:t>existed</a:t>
            </a:r>
            <a:r>
              <a:rPr sz="33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rgbClr val="7E9AB3"/>
                </a:solidFill>
                <a:latin typeface="Calibri"/>
                <a:cs typeface="Calibri"/>
              </a:rPr>
              <a:t>at</a:t>
            </a:r>
            <a:r>
              <a:rPr sz="3300" spc="-160" dirty="0">
                <a:solidFill>
                  <a:srgbClr val="7E9AB3"/>
                </a:solidFill>
                <a:latin typeface="Calibri"/>
                <a:cs typeface="Calibri"/>
              </a:rPr>
              <a:t> </a:t>
            </a:r>
            <a:r>
              <a:rPr sz="3300" spc="-20" dirty="0">
                <a:solidFill>
                  <a:srgbClr val="5B6E99"/>
                </a:solidFill>
                <a:latin typeface="Calibri"/>
                <a:cs typeface="Calibri"/>
              </a:rPr>
              <a:t>the</a:t>
            </a:r>
            <a:r>
              <a:rPr sz="3300" spc="-165" dirty="0">
                <a:solidFill>
                  <a:srgbClr val="5B6E99"/>
                </a:solidFill>
                <a:latin typeface="Calibri"/>
                <a:cs typeface="Calibri"/>
              </a:rPr>
              <a:t> </a:t>
            </a:r>
            <a:r>
              <a:rPr sz="3300" spc="-30" dirty="0">
                <a:solidFill>
                  <a:srgbClr val="647797"/>
                </a:solidFill>
                <a:latin typeface="Calibri"/>
                <a:cs typeface="Calibri"/>
              </a:rPr>
              <a:t>same</a:t>
            </a:r>
            <a:r>
              <a:rPr sz="3300" spc="-140" dirty="0">
                <a:solidFill>
                  <a:srgbClr val="647797"/>
                </a:solidFill>
                <a:latin typeface="Calibri"/>
                <a:cs typeface="Calibri"/>
              </a:rPr>
              <a:t> </a:t>
            </a:r>
            <a:r>
              <a:rPr sz="3300" spc="-10" dirty="0">
                <a:solidFill>
                  <a:srgbClr val="FFFFFF"/>
                </a:solidFill>
                <a:latin typeface="Calibri"/>
                <a:cs typeface="Calibri"/>
              </a:rPr>
              <a:t>time</a:t>
            </a:r>
            <a:r>
              <a:rPr sz="3300" spc="-1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rgbClr val="97A5CF"/>
                </a:solidFill>
                <a:latin typeface="Calibri"/>
                <a:cs typeface="Calibri"/>
              </a:rPr>
              <a:t>in</a:t>
            </a:r>
            <a:r>
              <a:rPr sz="3300" spc="-150" dirty="0">
                <a:solidFill>
                  <a:srgbClr val="97A5CF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rgbClr val="526669"/>
                </a:solidFill>
                <a:latin typeface="Calibri"/>
                <a:cs typeface="Calibri"/>
              </a:rPr>
              <a:t>the</a:t>
            </a:r>
            <a:r>
              <a:rPr sz="3300" spc="-135" dirty="0">
                <a:solidFill>
                  <a:srgbClr val="526669"/>
                </a:solidFill>
                <a:latin typeface="Calibri"/>
                <a:cs typeface="Calibri"/>
              </a:rPr>
              <a:t> </a:t>
            </a:r>
            <a:r>
              <a:rPr sz="3300" spc="-45" dirty="0">
                <a:solidFill>
                  <a:srgbClr val="FFFFFF"/>
                </a:solidFill>
                <a:latin typeface="Calibri"/>
                <a:cs typeface="Calibri"/>
              </a:rPr>
              <a:t>form </a:t>
            </a:r>
            <a:r>
              <a:rPr sz="3250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3250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50" spc="-60" dirty="0">
                <a:solidFill>
                  <a:srgbClr val="FFFFFF"/>
                </a:solidFill>
                <a:latin typeface="Calibri"/>
                <a:cs typeface="Calibri"/>
              </a:rPr>
              <a:t>Latin-</a:t>
            </a:r>
            <a:r>
              <a:rPr sz="3250" spc="-10" dirty="0">
                <a:solidFill>
                  <a:srgbClr val="FFFFFF"/>
                </a:solidFill>
                <a:latin typeface="Calibri"/>
                <a:cs typeface="Calibri"/>
              </a:rPr>
              <a:t>French</a:t>
            </a:r>
            <a:r>
              <a:rPr sz="3250" spc="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50" spc="-35" dirty="0">
                <a:solidFill>
                  <a:srgbClr val="FFFFFF"/>
                </a:solidFill>
                <a:latin typeface="Calibri"/>
                <a:cs typeface="Calibri"/>
              </a:rPr>
              <a:t>variants</a:t>
            </a:r>
            <a:r>
              <a:rPr sz="325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3250" spc="-1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50" spc="-85" dirty="0">
                <a:solidFill>
                  <a:srgbClr val="FFFFFF"/>
                </a:solidFill>
                <a:latin typeface="Calibri"/>
                <a:cs typeface="Calibri"/>
              </a:rPr>
              <a:t>Anglo-</a:t>
            </a:r>
            <a:r>
              <a:rPr sz="3250" spc="-20" dirty="0">
                <a:solidFill>
                  <a:srgbClr val="FFFFFF"/>
                </a:solidFill>
                <a:latin typeface="Calibri"/>
                <a:cs typeface="Calibri"/>
              </a:rPr>
              <a:t>Saxon </a:t>
            </a:r>
            <a:r>
              <a:rPr sz="3200" spc="-20" dirty="0">
                <a:solidFill>
                  <a:srgbClr val="FFFFFF"/>
                </a:solidFill>
                <a:latin typeface="Calibri"/>
                <a:cs typeface="Calibri"/>
              </a:rPr>
              <a:t>variants</a:t>
            </a:r>
            <a:r>
              <a:rPr sz="32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C8D8F9"/>
                </a:solidFill>
                <a:latin typeface="Calibri"/>
                <a:cs typeface="Calibri"/>
              </a:rPr>
              <a:t>.</a:t>
            </a:r>
            <a:r>
              <a:rPr sz="3200" spc="-180" dirty="0">
                <a:solidFill>
                  <a:srgbClr val="C8D8F9"/>
                </a:solidFill>
                <a:latin typeface="Calibri"/>
                <a:cs typeface="Calibri"/>
              </a:rPr>
              <a:t> </a:t>
            </a:r>
            <a:r>
              <a:rPr sz="3200" spc="-20" dirty="0">
                <a:solidFill>
                  <a:srgbClr val="FFFFFF"/>
                </a:solidFill>
                <a:latin typeface="Calibri"/>
                <a:cs typeface="Calibri"/>
              </a:rPr>
              <a:t>Repetitions</a:t>
            </a:r>
            <a:r>
              <a:rPr sz="3200" spc="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ensured</a:t>
            </a:r>
            <a:r>
              <a:rPr sz="32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that</a:t>
            </a:r>
            <a:r>
              <a:rPr sz="3200" spc="-10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legal </a:t>
            </a:r>
            <a:r>
              <a:rPr sz="3250" spc="-35" dirty="0">
                <a:solidFill>
                  <a:srgbClr val="F9F9F9"/>
                </a:solidFill>
                <a:latin typeface="Calibri"/>
                <a:cs typeface="Calibri"/>
              </a:rPr>
              <a:t>messages</a:t>
            </a:r>
            <a:r>
              <a:rPr sz="3250" spc="-10" dirty="0">
                <a:solidFill>
                  <a:srgbClr val="F9F9F9"/>
                </a:solidFill>
                <a:latin typeface="Calibri"/>
                <a:cs typeface="Calibri"/>
              </a:rPr>
              <a:t> </a:t>
            </a:r>
            <a:r>
              <a:rPr sz="3250" spc="-25" dirty="0">
                <a:solidFill>
                  <a:srgbClr val="FFFFFF"/>
                </a:solidFill>
                <a:latin typeface="Calibri"/>
                <a:cs typeface="Calibri"/>
              </a:rPr>
              <a:t>were</a:t>
            </a:r>
            <a:r>
              <a:rPr sz="3250" spc="-1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50" spc="-35" dirty="0">
                <a:solidFill>
                  <a:srgbClr val="FFFFFF"/>
                </a:solidFill>
                <a:latin typeface="Calibri"/>
                <a:cs typeface="Calibri"/>
              </a:rPr>
              <a:t>understandable</a:t>
            </a:r>
            <a:r>
              <a:rPr sz="325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rgbClr val="8095AE"/>
                </a:solidFill>
                <a:latin typeface="Calibri"/>
                <a:cs typeface="Calibri"/>
              </a:rPr>
              <a:t>in</a:t>
            </a:r>
            <a:r>
              <a:rPr sz="3250" spc="-125" dirty="0">
                <a:solidFill>
                  <a:srgbClr val="8095AE"/>
                </a:solidFill>
                <a:latin typeface="Calibri"/>
                <a:cs typeface="Calibri"/>
              </a:rPr>
              <a:t> </a:t>
            </a:r>
            <a:r>
              <a:rPr sz="3250" spc="-50" dirty="0">
                <a:solidFill>
                  <a:srgbClr val="52668E"/>
                </a:solidFill>
                <a:latin typeface="Calibri"/>
                <a:cs typeface="Calibri"/>
              </a:rPr>
              <a:t>a </a:t>
            </a:r>
            <a:r>
              <a:rPr sz="3250" spc="-35" dirty="0">
                <a:solidFill>
                  <a:srgbClr val="FFFFFF"/>
                </a:solidFill>
                <a:latin typeface="Calibri"/>
                <a:cs typeface="Calibri"/>
              </a:rPr>
              <a:t>multilingual</a:t>
            </a:r>
            <a:r>
              <a:rPr sz="3250" spc="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rgbClr val="FFFFFF"/>
                </a:solidFill>
                <a:latin typeface="Calibri"/>
                <a:cs typeface="Calibri"/>
              </a:rPr>
              <a:t>society</a:t>
            </a:r>
            <a:endParaRPr sz="325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929" y="4420195"/>
            <a:ext cx="9126220" cy="366395"/>
          </a:xfrm>
          <a:prstGeom prst="rect">
            <a:avLst/>
          </a:prstGeom>
          <a:solidFill>
            <a:srgbClr val="1C316E"/>
          </a:solidFill>
        </p:spPr>
        <p:txBody>
          <a:bodyPr vert="horz" wrap="square" lIns="0" tIns="0" rIns="0" bIns="0" rtlCol="0">
            <a:spAutoFit/>
          </a:bodyPr>
          <a:lstStyle/>
          <a:p>
            <a:pPr marL="883285" indent="-343535">
              <a:lnSpc>
                <a:spcPts val="2885"/>
              </a:lnSpc>
              <a:buChar char="•"/>
              <a:tabLst>
                <a:tab pos="883285" algn="l"/>
              </a:tabLst>
            </a:pPr>
            <a:r>
              <a:rPr sz="3300" i="1" spc="-275" dirty="0">
                <a:solidFill>
                  <a:srgbClr val="FFFFFF"/>
                </a:solidFill>
                <a:latin typeface="Arial"/>
                <a:cs typeface="Arial"/>
              </a:rPr>
              <a:t>Acknowledge</a:t>
            </a:r>
            <a:r>
              <a:rPr sz="3300" i="1" spc="2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300" i="1" spc="-265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3300" i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300" i="1" spc="-300" dirty="0">
                <a:solidFill>
                  <a:srgbClr val="FFFFFF"/>
                </a:solidFill>
                <a:latin typeface="Arial"/>
                <a:cs typeface="Arial"/>
              </a:rPr>
              <a:t>confess,</a:t>
            </a:r>
            <a:r>
              <a:rPr sz="3300" i="1" spc="1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300" i="1" spc="-170" dirty="0">
                <a:solidFill>
                  <a:srgbClr val="FFFFFF"/>
                </a:solidFill>
                <a:latin typeface="Arial"/>
                <a:cs typeface="Arial"/>
              </a:rPr>
              <a:t>act</a:t>
            </a:r>
            <a:r>
              <a:rPr sz="3300" i="1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300" i="1" spc="-265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3300" i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300" i="1" spc="-280" dirty="0">
                <a:solidFill>
                  <a:srgbClr val="FFFFFF"/>
                </a:solidFill>
                <a:latin typeface="Arial"/>
                <a:cs typeface="Arial"/>
              </a:rPr>
              <a:t>deed,</a:t>
            </a:r>
            <a:endParaRPr sz="33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929" y="4857750"/>
            <a:ext cx="9126220" cy="366395"/>
          </a:xfrm>
          <a:prstGeom prst="rect">
            <a:avLst/>
          </a:prstGeom>
          <a:solidFill>
            <a:srgbClr val="182F6B"/>
          </a:solidFill>
        </p:spPr>
        <p:txBody>
          <a:bodyPr vert="horz" wrap="square" lIns="0" tIns="0" rIns="0" bIns="0" rtlCol="0">
            <a:spAutoFit/>
          </a:bodyPr>
          <a:lstStyle/>
          <a:p>
            <a:pPr marL="885190">
              <a:lnSpc>
                <a:spcPts val="2885"/>
              </a:lnSpc>
            </a:pPr>
            <a:r>
              <a:rPr sz="3300" i="1" spc="-45" dirty="0">
                <a:solidFill>
                  <a:srgbClr val="FFFFFF"/>
                </a:solidFill>
                <a:latin typeface="Calibri"/>
                <a:cs typeface="Calibri"/>
              </a:rPr>
              <a:t>devise</a:t>
            </a:r>
            <a:r>
              <a:rPr sz="3300" i="1" spc="-1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300" i="1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3300" i="1" spc="-114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300" i="1" spc="-60" dirty="0">
                <a:solidFill>
                  <a:srgbClr val="FFFFFF"/>
                </a:solidFill>
                <a:latin typeface="Calibri"/>
                <a:cs typeface="Calibri"/>
              </a:rPr>
              <a:t>bequeath,</a:t>
            </a:r>
            <a:r>
              <a:rPr sz="3300" i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300" i="1" dirty="0">
                <a:solidFill>
                  <a:srgbClr val="FFFFFF"/>
                </a:solidFill>
                <a:latin typeface="Calibri"/>
                <a:cs typeface="Calibri"/>
              </a:rPr>
              <a:t>fit</a:t>
            </a:r>
            <a:r>
              <a:rPr sz="3300" i="1" spc="-1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300" i="1" dirty="0">
                <a:solidFill>
                  <a:srgbClr val="75879E"/>
                </a:solidFill>
                <a:latin typeface="Calibri"/>
                <a:cs typeface="Calibri"/>
              </a:rPr>
              <a:t>and</a:t>
            </a:r>
            <a:r>
              <a:rPr sz="3300" i="1" spc="-85" dirty="0">
                <a:solidFill>
                  <a:srgbClr val="75879E"/>
                </a:solidFill>
                <a:latin typeface="Calibri"/>
                <a:cs typeface="Calibri"/>
              </a:rPr>
              <a:t> </a:t>
            </a:r>
            <a:r>
              <a:rPr sz="3300" i="1" spc="-85" dirty="0">
                <a:solidFill>
                  <a:srgbClr val="FFFFFF"/>
                </a:solidFill>
                <a:latin typeface="Calibri"/>
                <a:cs typeface="Calibri"/>
              </a:rPr>
              <a:t>proper,</a:t>
            </a:r>
            <a:r>
              <a:rPr sz="3300" i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300" i="1" spc="-10" dirty="0">
                <a:solidFill>
                  <a:srgbClr val="FFFFFF"/>
                </a:solidFill>
                <a:latin typeface="Calibri"/>
                <a:cs typeface="Calibri"/>
              </a:rPr>
              <a:t>goods</a:t>
            </a:r>
            <a:endParaRPr sz="33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929" y="5304233"/>
            <a:ext cx="9126220" cy="339725"/>
          </a:xfrm>
          <a:prstGeom prst="rect">
            <a:avLst/>
          </a:prstGeom>
          <a:solidFill>
            <a:srgbClr val="132B67"/>
          </a:solidFill>
        </p:spPr>
        <p:txBody>
          <a:bodyPr vert="horz" wrap="square" lIns="0" tIns="0" rIns="0" bIns="0" rtlCol="0">
            <a:spAutoFit/>
          </a:bodyPr>
          <a:lstStyle/>
          <a:p>
            <a:pPr marL="885190">
              <a:lnSpc>
                <a:spcPts val="2670"/>
              </a:lnSpc>
            </a:pPr>
            <a:r>
              <a:rPr sz="3300" i="1" spc="-30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3300" i="1" spc="-1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300" i="1" spc="-50" dirty="0">
                <a:solidFill>
                  <a:srgbClr val="FFFFFF"/>
                </a:solidFill>
                <a:latin typeface="Calibri"/>
                <a:cs typeface="Calibri"/>
              </a:rPr>
              <a:t>chattels,</a:t>
            </a:r>
            <a:r>
              <a:rPr sz="3300" i="1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300" i="1" dirty="0">
                <a:solidFill>
                  <a:srgbClr val="EDF9FF"/>
                </a:solidFill>
                <a:latin typeface="Calibri"/>
                <a:cs typeface="Calibri"/>
              </a:rPr>
              <a:t>will</a:t>
            </a:r>
            <a:r>
              <a:rPr sz="3300" i="1" spc="-160" dirty="0">
                <a:solidFill>
                  <a:srgbClr val="EDF9FF"/>
                </a:solidFill>
                <a:latin typeface="Calibri"/>
                <a:cs typeface="Calibri"/>
              </a:rPr>
              <a:t> </a:t>
            </a:r>
            <a:r>
              <a:rPr sz="3300" i="1" spc="-10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3300" i="1" spc="-1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300" i="1" spc="-10" dirty="0">
                <a:solidFill>
                  <a:srgbClr val="FFFFFF"/>
                </a:solidFill>
                <a:latin typeface="Calibri"/>
                <a:cs typeface="Calibri"/>
              </a:rPr>
              <a:t>testament</a:t>
            </a:r>
            <a:endParaRPr sz="33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29" y="375046"/>
            <a:ext cx="9126220" cy="428625"/>
          </a:xfrm>
          <a:custGeom>
            <a:avLst/>
            <a:gdLst/>
            <a:ahLst/>
            <a:cxnLst/>
            <a:rect l="l" t="t" r="r" b="b"/>
            <a:pathLst>
              <a:path w="9126220" h="428625">
                <a:moveTo>
                  <a:pt x="9126145" y="428625"/>
                </a:moveTo>
                <a:lnTo>
                  <a:pt x="0" y="428625"/>
                </a:lnTo>
                <a:lnTo>
                  <a:pt x="0" y="0"/>
                </a:lnTo>
                <a:lnTo>
                  <a:pt x="9126145" y="0"/>
                </a:lnTo>
                <a:lnTo>
                  <a:pt x="9126145" y="428625"/>
                </a:lnTo>
                <a:close/>
              </a:path>
            </a:pathLst>
          </a:custGeom>
          <a:solidFill>
            <a:srgbClr val="112A67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09633" y="178048"/>
            <a:ext cx="7897495" cy="63607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91790">
              <a:lnSpc>
                <a:spcPct val="100000"/>
              </a:lnSpc>
              <a:spcBef>
                <a:spcPts val="100"/>
              </a:spcBef>
            </a:pPr>
            <a:r>
              <a:rPr sz="4050" spc="-70" dirty="0"/>
              <a:t>Repetition</a:t>
            </a:r>
            <a:endParaRPr sz="4050"/>
          </a:p>
        </p:txBody>
      </p:sp>
      <p:sp>
        <p:nvSpPr>
          <p:cNvPr id="4" name="object 4"/>
          <p:cNvSpPr/>
          <p:nvPr/>
        </p:nvSpPr>
        <p:spPr>
          <a:xfrm>
            <a:off x="8929" y="1741289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5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5" name="object 5"/>
          <p:cNvSpPr/>
          <p:nvPr/>
        </p:nvSpPr>
        <p:spPr>
          <a:xfrm>
            <a:off x="8929" y="2223491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8929" y="2714625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5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7" name="object 7"/>
          <p:cNvSpPr/>
          <p:nvPr/>
        </p:nvSpPr>
        <p:spPr>
          <a:xfrm>
            <a:off x="8929" y="3295054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8929" y="3786187"/>
            <a:ext cx="9126220" cy="295275"/>
          </a:xfrm>
          <a:custGeom>
            <a:avLst/>
            <a:gdLst/>
            <a:ahLst/>
            <a:cxnLst/>
            <a:rect l="l" t="t" r="r" b="b"/>
            <a:pathLst>
              <a:path w="9126220" h="295275">
                <a:moveTo>
                  <a:pt x="9126145" y="294679"/>
                </a:moveTo>
                <a:lnTo>
                  <a:pt x="0" y="294679"/>
                </a:lnTo>
                <a:lnTo>
                  <a:pt x="0" y="0"/>
                </a:lnTo>
                <a:lnTo>
                  <a:pt x="9126145" y="0"/>
                </a:lnTo>
                <a:lnTo>
                  <a:pt x="9126145" y="294679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11855" y="1614734"/>
            <a:ext cx="7828915" cy="255333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3540" indent="-361315">
              <a:lnSpc>
                <a:spcPts val="3640"/>
              </a:lnSpc>
              <a:spcBef>
                <a:spcPts val="125"/>
              </a:spcBef>
              <a:buChar char="•"/>
              <a:tabLst>
                <a:tab pos="383540" algn="l"/>
              </a:tabLst>
            </a:pPr>
            <a:r>
              <a:rPr sz="3050" dirty="0">
                <a:solidFill>
                  <a:schemeClr val="bg1"/>
                </a:solidFill>
                <a:latin typeface="Calibri"/>
                <a:cs typeface="Calibri"/>
              </a:rPr>
              <a:t>triple</a:t>
            </a:r>
            <a:r>
              <a:rPr sz="3050" spc="25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spc="-10" dirty="0">
                <a:solidFill>
                  <a:schemeClr val="bg1"/>
                </a:solidFill>
                <a:latin typeface="Calibri"/>
                <a:cs typeface="Calibri"/>
              </a:rPr>
              <a:t>repetition:</a:t>
            </a:r>
            <a:endParaRPr sz="3050">
              <a:solidFill>
                <a:schemeClr val="bg1"/>
              </a:solidFill>
              <a:latin typeface="Calibri"/>
              <a:cs typeface="Calibri"/>
            </a:endParaRPr>
          </a:p>
          <a:p>
            <a:pPr marL="385445">
              <a:lnSpc>
                <a:spcPts val="3929"/>
              </a:lnSpc>
            </a:pPr>
            <a:r>
              <a:rPr sz="3300" i="1" spc="-20" dirty="0">
                <a:solidFill>
                  <a:schemeClr val="bg1"/>
                </a:solidFill>
                <a:latin typeface="Calibri"/>
                <a:cs typeface="Calibri"/>
              </a:rPr>
              <a:t>null</a:t>
            </a:r>
            <a:r>
              <a:rPr sz="3300" i="1" spc="-1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i="1" spc="-2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3300" i="1" spc="-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i="1" spc="-45" dirty="0">
                <a:solidFill>
                  <a:schemeClr val="bg1"/>
                </a:solidFill>
                <a:latin typeface="Calibri"/>
                <a:cs typeface="Calibri"/>
              </a:rPr>
              <a:t>void</a:t>
            </a:r>
            <a:r>
              <a:rPr sz="3300" i="1" spc="-1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i="1" spc="-1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3300" i="1" spc="-1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i="1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300" i="1" spc="-1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i="1" dirty="0">
                <a:solidFill>
                  <a:schemeClr val="bg1"/>
                </a:solidFill>
                <a:latin typeface="Calibri"/>
                <a:cs typeface="Calibri"/>
              </a:rPr>
              <a:t>no</a:t>
            </a:r>
            <a:r>
              <a:rPr sz="3300" i="1" spc="-1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i="1" spc="-40" dirty="0">
                <a:solidFill>
                  <a:schemeClr val="bg1"/>
                </a:solidFill>
                <a:latin typeface="Calibri"/>
                <a:cs typeface="Calibri"/>
              </a:rPr>
              <a:t>effect,</a:t>
            </a:r>
            <a:r>
              <a:rPr sz="3300" i="1" spc="-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i="1" spc="-10" dirty="0">
                <a:solidFill>
                  <a:schemeClr val="bg1"/>
                </a:solidFill>
                <a:latin typeface="Calibri"/>
                <a:cs typeface="Calibri"/>
              </a:rPr>
              <a:t>authorized,</a:t>
            </a:r>
            <a:endParaRPr sz="3300">
              <a:solidFill>
                <a:schemeClr val="bg1"/>
              </a:solidFill>
              <a:latin typeface="Calibri"/>
              <a:cs typeface="Calibri"/>
            </a:endParaRPr>
          </a:p>
          <a:p>
            <a:pPr marL="377825">
              <a:lnSpc>
                <a:spcPts val="3775"/>
              </a:lnSpc>
            </a:pPr>
            <a:r>
              <a:rPr sz="3150" i="1" spc="-150" dirty="0">
                <a:solidFill>
                  <a:schemeClr val="bg1"/>
                </a:solidFill>
                <a:latin typeface="Arial"/>
                <a:cs typeface="Arial"/>
              </a:rPr>
              <a:t>empowered</a:t>
            </a:r>
            <a:r>
              <a:rPr sz="3150" i="1" spc="-7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3150" i="1" spc="-145" dirty="0">
                <a:solidFill>
                  <a:schemeClr val="bg1"/>
                </a:solidFill>
                <a:latin typeface="Arial"/>
                <a:cs typeface="Arial"/>
              </a:rPr>
              <a:t>and</a:t>
            </a:r>
            <a:r>
              <a:rPr sz="3150" i="1" spc="-7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3150" i="1" spc="-30" dirty="0">
                <a:solidFill>
                  <a:schemeClr val="bg1"/>
                </a:solidFill>
                <a:latin typeface="Arial"/>
                <a:cs typeface="Arial"/>
              </a:rPr>
              <a:t>entitled</a:t>
            </a:r>
            <a:r>
              <a:rPr sz="3150" i="1" spc="-9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3150" i="1" spc="-25" dirty="0">
                <a:solidFill>
                  <a:schemeClr val="bg1"/>
                </a:solidFill>
                <a:latin typeface="Arial"/>
                <a:cs typeface="Arial"/>
              </a:rPr>
              <a:t>to</a:t>
            </a:r>
            <a:endParaRPr sz="3150">
              <a:solidFill>
                <a:schemeClr val="bg1"/>
              </a:solidFill>
              <a:latin typeface="Arial"/>
              <a:cs typeface="Arial"/>
            </a:endParaRPr>
          </a:p>
          <a:p>
            <a:pPr marL="382905" indent="-370205">
              <a:lnSpc>
                <a:spcPts val="3940"/>
              </a:lnSpc>
              <a:spcBef>
                <a:spcPts val="710"/>
              </a:spcBef>
              <a:buChar char="•"/>
              <a:tabLst>
                <a:tab pos="382905" algn="l"/>
              </a:tabLst>
            </a:pPr>
            <a:r>
              <a:rPr sz="3300" i="1" spc="-27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3300" i="1" spc="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i="1" spc="-30" dirty="0">
                <a:solidFill>
                  <a:schemeClr val="bg1"/>
                </a:solidFill>
                <a:latin typeface="Calibri"/>
                <a:cs typeface="Calibri"/>
              </a:rPr>
              <a:t>tell</a:t>
            </a:r>
            <a:r>
              <a:rPr sz="3300" i="1" spc="-1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i="1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300" i="1" spc="-1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i="1" spc="-30" dirty="0">
                <a:solidFill>
                  <a:schemeClr val="bg1"/>
                </a:solidFill>
                <a:latin typeface="Calibri"/>
                <a:cs typeface="Calibri"/>
              </a:rPr>
              <a:t>truth,</a:t>
            </a:r>
            <a:r>
              <a:rPr sz="3300" i="1" spc="-1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i="1" spc="-2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300" i="1" spc="-1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i="1" spc="-45" dirty="0">
                <a:solidFill>
                  <a:schemeClr val="bg1"/>
                </a:solidFill>
                <a:latin typeface="Calibri"/>
                <a:cs typeface="Calibri"/>
              </a:rPr>
              <a:t>whole</a:t>
            </a:r>
            <a:r>
              <a:rPr sz="3300" i="1" spc="-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i="1" spc="-35" dirty="0">
                <a:solidFill>
                  <a:schemeClr val="bg1"/>
                </a:solidFill>
                <a:latin typeface="Calibri"/>
                <a:cs typeface="Calibri"/>
              </a:rPr>
              <a:t>truth,</a:t>
            </a:r>
            <a:r>
              <a:rPr sz="3300" i="1" spc="-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i="1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3300" i="1" spc="-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i="1" spc="-35" dirty="0">
                <a:solidFill>
                  <a:schemeClr val="bg1"/>
                </a:solidFill>
                <a:latin typeface="Calibri"/>
                <a:cs typeface="Calibri"/>
              </a:rPr>
              <a:t>nothing</a:t>
            </a:r>
            <a:endParaRPr sz="3300">
              <a:solidFill>
                <a:schemeClr val="bg1"/>
              </a:solidFill>
              <a:latin typeface="Calibri"/>
              <a:cs typeface="Calibri"/>
            </a:endParaRPr>
          </a:p>
          <a:p>
            <a:pPr marL="375920">
              <a:lnSpc>
                <a:spcPts val="3879"/>
              </a:lnSpc>
            </a:pPr>
            <a:r>
              <a:rPr sz="3250" i="1" spc="-60" dirty="0">
                <a:solidFill>
                  <a:schemeClr val="bg1"/>
                </a:solidFill>
                <a:latin typeface="Arial"/>
                <a:cs typeface="Arial"/>
              </a:rPr>
              <a:t>but</a:t>
            </a:r>
            <a:r>
              <a:rPr sz="3250" i="1" spc="-14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3250" i="1" spc="-125" dirty="0">
                <a:solidFill>
                  <a:schemeClr val="bg1"/>
                </a:solidFill>
                <a:latin typeface="Arial"/>
                <a:cs typeface="Arial"/>
              </a:rPr>
              <a:t>the</a:t>
            </a:r>
            <a:r>
              <a:rPr sz="3250" i="1" spc="-1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3250" i="1" spc="-10" dirty="0">
                <a:solidFill>
                  <a:schemeClr val="bg1"/>
                </a:solidFill>
                <a:latin typeface="Arial"/>
                <a:cs typeface="Arial"/>
              </a:rPr>
              <a:t>truth</a:t>
            </a:r>
            <a:endParaRPr sz="325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929" y="357187"/>
            <a:ext cx="9135070" cy="455414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8929" y="964406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62D69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384482" y="816272"/>
            <a:ext cx="4332605" cy="6064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800" dirty="0"/>
              <a:t>Influence</a:t>
            </a:r>
            <a:r>
              <a:rPr sz="3800" spc="600" dirty="0"/>
              <a:t> </a:t>
            </a:r>
            <a:r>
              <a:rPr sz="3800" dirty="0"/>
              <a:t>of</a:t>
            </a:r>
            <a:r>
              <a:rPr sz="3800" spc="470" dirty="0"/>
              <a:t> </a:t>
            </a:r>
            <a:r>
              <a:rPr sz="3800" dirty="0"/>
              <a:t>case-</a:t>
            </a:r>
            <a:r>
              <a:rPr sz="3800" spc="-25" dirty="0"/>
              <a:t>law</a:t>
            </a:r>
            <a:endParaRPr sz="3800"/>
          </a:p>
        </p:txBody>
      </p:sp>
      <p:sp>
        <p:nvSpPr>
          <p:cNvPr id="5" name="object 5"/>
          <p:cNvSpPr/>
          <p:nvPr/>
        </p:nvSpPr>
        <p:spPr>
          <a:xfrm>
            <a:off x="8929" y="1732358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8929" y="2223491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7" name="object 7"/>
          <p:cNvSpPr/>
          <p:nvPr/>
        </p:nvSpPr>
        <p:spPr>
          <a:xfrm>
            <a:off x="8929" y="2803921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8929" y="3295054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20232" y="1596131"/>
            <a:ext cx="7498080" cy="20808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74015" indent="-361315">
              <a:lnSpc>
                <a:spcPts val="3804"/>
              </a:lnSpc>
              <a:spcBef>
                <a:spcPts val="120"/>
              </a:spcBef>
              <a:buChar char="•"/>
              <a:tabLst>
                <a:tab pos="374015" algn="l"/>
              </a:tabLst>
            </a:pP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Mylward</a:t>
            </a:r>
            <a:r>
              <a:rPr sz="3200" spc="-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55" dirty="0">
                <a:solidFill>
                  <a:schemeClr val="bg1"/>
                </a:solidFill>
                <a:latin typeface="Calibri"/>
                <a:cs typeface="Calibri"/>
              </a:rPr>
              <a:t>v.</a:t>
            </a:r>
            <a:r>
              <a:rPr sz="3200" spc="-1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25" dirty="0">
                <a:solidFill>
                  <a:schemeClr val="bg1"/>
                </a:solidFill>
                <a:latin typeface="Calibri"/>
                <a:cs typeface="Calibri"/>
              </a:rPr>
              <a:t>Weldon</a:t>
            </a:r>
            <a:r>
              <a:rPr sz="3200" spc="-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(1596)</a:t>
            </a:r>
            <a:r>
              <a:rPr sz="3200" spc="-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200" spc="-1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plaintiff</a:t>
            </a:r>
            <a:endParaRPr sz="3200">
              <a:solidFill>
                <a:schemeClr val="bg1"/>
              </a:solidFill>
              <a:latin typeface="Calibri"/>
              <a:cs typeface="Calibri"/>
            </a:endParaRPr>
          </a:p>
          <a:p>
            <a:pPr marL="367665">
              <a:lnSpc>
                <a:spcPts val="3925"/>
              </a:lnSpc>
            </a:pPr>
            <a:r>
              <a:rPr sz="3300" spc="-65" dirty="0">
                <a:solidFill>
                  <a:schemeClr val="bg1"/>
                </a:solidFill>
                <a:latin typeface="Calibri"/>
                <a:cs typeface="Calibri"/>
              </a:rPr>
              <a:t>produced</a:t>
            </a:r>
            <a:r>
              <a:rPr sz="3300" spc="-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a</a:t>
            </a:r>
            <a:r>
              <a:rPr sz="3300" spc="-1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40" dirty="0">
                <a:solidFill>
                  <a:schemeClr val="bg1"/>
                </a:solidFill>
                <a:latin typeface="Calibri"/>
                <a:cs typeface="Calibri"/>
              </a:rPr>
              <a:t>pleading</a:t>
            </a:r>
            <a:r>
              <a:rPr sz="3300" spc="-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50" dirty="0">
                <a:solidFill>
                  <a:schemeClr val="bg1"/>
                </a:solidFill>
                <a:latin typeface="Calibri"/>
                <a:cs typeface="Calibri"/>
              </a:rPr>
              <a:t>running</a:t>
            </a:r>
            <a:r>
              <a:rPr sz="3300" spc="-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3300" spc="-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5" dirty="0">
                <a:solidFill>
                  <a:schemeClr val="bg1"/>
                </a:solidFill>
                <a:latin typeface="Calibri"/>
                <a:cs typeface="Calibri"/>
              </a:rPr>
              <a:t>120</a:t>
            </a:r>
            <a:r>
              <a:rPr sz="3300" spc="-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10" dirty="0">
                <a:solidFill>
                  <a:schemeClr val="bg1"/>
                </a:solidFill>
                <a:latin typeface="Calibri"/>
                <a:cs typeface="Calibri"/>
              </a:rPr>
              <a:t>pages</a:t>
            </a:r>
            <a:endParaRPr sz="3300">
              <a:solidFill>
                <a:schemeClr val="bg1"/>
              </a:solidFill>
              <a:latin typeface="Calibri"/>
              <a:cs typeface="Calibri"/>
            </a:endParaRPr>
          </a:p>
          <a:p>
            <a:pPr marL="375920" indent="-346710">
              <a:lnSpc>
                <a:spcPts val="3829"/>
              </a:lnSpc>
              <a:spcBef>
                <a:spcPts val="710"/>
              </a:spcBef>
              <a:buChar char="•"/>
              <a:tabLst>
                <a:tab pos="375920" algn="l"/>
              </a:tabLst>
            </a:pPr>
            <a:r>
              <a:rPr sz="3200" spc="-285" dirty="0">
                <a:solidFill>
                  <a:schemeClr val="bg1"/>
                </a:solidFill>
                <a:latin typeface="Arial MT"/>
                <a:cs typeface="Arial MT"/>
              </a:rPr>
              <a:t>Examples</a:t>
            </a:r>
            <a:r>
              <a:rPr sz="3200" spc="6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200" dirty="0">
                <a:solidFill>
                  <a:schemeClr val="bg1"/>
                </a:solidFill>
                <a:latin typeface="Arial MT"/>
                <a:cs typeface="Arial MT"/>
              </a:rPr>
              <a:t>of</a:t>
            </a:r>
            <a:r>
              <a:rPr sz="3200" spc="-17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200" spc="-155" dirty="0">
                <a:solidFill>
                  <a:schemeClr val="bg1"/>
                </a:solidFill>
                <a:latin typeface="Arial MT"/>
                <a:cs typeface="Arial MT"/>
              </a:rPr>
              <a:t>wordiness:</a:t>
            </a:r>
            <a:r>
              <a:rPr sz="3200" spc="-2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200" spc="-35" dirty="0">
                <a:solidFill>
                  <a:schemeClr val="bg1"/>
                </a:solidFill>
                <a:latin typeface="Arial MT"/>
                <a:cs typeface="Arial MT"/>
              </a:rPr>
              <a:t>(Mattila</a:t>
            </a:r>
            <a:r>
              <a:rPr sz="3200" spc="13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200" spc="-165" dirty="0">
                <a:solidFill>
                  <a:schemeClr val="bg1"/>
                </a:solidFill>
                <a:latin typeface="Arial MT"/>
                <a:cs typeface="Arial MT"/>
              </a:rPr>
              <a:t>2006:</a:t>
            </a:r>
            <a:r>
              <a:rPr sz="3200" spc="-5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200" spc="-70" dirty="0">
                <a:solidFill>
                  <a:schemeClr val="bg1"/>
                </a:solidFill>
                <a:latin typeface="Arial MT"/>
                <a:cs typeface="Arial MT"/>
              </a:rPr>
              <a:t>235-</a:t>
            </a:r>
            <a:endParaRPr sz="3200">
              <a:solidFill>
                <a:schemeClr val="bg1"/>
              </a:solidFill>
              <a:latin typeface="Arial MT"/>
              <a:cs typeface="Arial MT"/>
            </a:endParaRPr>
          </a:p>
          <a:p>
            <a:pPr marL="386715">
              <a:lnSpc>
                <a:spcPts val="3890"/>
              </a:lnSpc>
            </a:pPr>
            <a:r>
              <a:rPr sz="3250" spc="-285" dirty="0">
                <a:solidFill>
                  <a:schemeClr val="bg1"/>
                </a:solidFill>
                <a:latin typeface="Arial MT"/>
                <a:cs typeface="Arial MT"/>
              </a:rPr>
              <a:t>236)</a:t>
            </a:r>
            <a:endParaRPr sz="3250">
              <a:solidFill>
                <a:schemeClr val="bg1"/>
              </a:solidFill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29" y="642937"/>
            <a:ext cx="9126220" cy="393065"/>
          </a:xfrm>
          <a:custGeom>
            <a:avLst/>
            <a:gdLst/>
            <a:ahLst/>
            <a:cxnLst/>
            <a:rect l="l" t="t" r="r" b="b"/>
            <a:pathLst>
              <a:path w="9126220" h="393065">
                <a:moveTo>
                  <a:pt x="9126145" y="392906"/>
                </a:moveTo>
                <a:lnTo>
                  <a:pt x="0" y="392906"/>
                </a:lnTo>
                <a:lnTo>
                  <a:pt x="0" y="0"/>
                </a:lnTo>
                <a:lnTo>
                  <a:pt x="9126145" y="0"/>
                </a:lnTo>
                <a:lnTo>
                  <a:pt x="9126145" y="392906"/>
                </a:lnTo>
                <a:close/>
              </a:path>
            </a:pathLst>
          </a:custGeom>
          <a:solidFill>
            <a:srgbClr val="112A66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807378" y="462309"/>
            <a:ext cx="3497579" cy="6877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Law</a:t>
            </a:r>
            <a:r>
              <a:rPr spc="75" dirty="0"/>
              <a:t> </a:t>
            </a:r>
            <a:r>
              <a:rPr dirty="0"/>
              <a:t>of</a:t>
            </a:r>
            <a:r>
              <a:rPr spc="-35" dirty="0"/>
              <a:t> </a:t>
            </a:r>
            <a:r>
              <a:rPr spc="-10" dirty="0"/>
              <a:t>contract</a:t>
            </a:r>
          </a:p>
        </p:txBody>
      </p:sp>
      <p:sp>
        <p:nvSpPr>
          <p:cNvPr id="4" name="object 4"/>
          <p:cNvSpPr/>
          <p:nvPr/>
        </p:nvSpPr>
        <p:spPr>
          <a:xfrm>
            <a:off x="8929" y="1687710"/>
            <a:ext cx="9126220" cy="295275"/>
          </a:xfrm>
          <a:custGeom>
            <a:avLst/>
            <a:gdLst/>
            <a:ahLst/>
            <a:cxnLst/>
            <a:rect l="l" t="t" r="r" b="b"/>
            <a:pathLst>
              <a:path w="9126220" h="295275">
                <a:moveTo>
                  <a:pt x="9126145" y="294679"/>
                </a:moveTo>
                <a:lnTo>
                  <a:pt x="0" y="294679"/>
                </a:lnTo>
                <a:lnTo>
                  <a:pt x="0" y="0"/>
                </a:lnTo>
                <a:lnTo>
                  <a:pt x="9126145" y="0"/>
                </a:lnTo>
                <a:lnTo>
                  <a:pt x="9126145" y="294679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21985" y="1570086"/>
            <a:ext cx="4276090" cy="4946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70205" indent="-357505">
              <a:lnSpc>
                <a:spcPct val="100000"/>
              </a:lnSpc>
              <a:spcBef>
                <a:spcPts val="125"/>
              </a:spcBef>
              <a:buChar char="•"/>
              <a:tabLst>
                <a:tab pos="370205" algn="l"/>
              </a:tabLst>
            </a:pPr>
            <a:r>
              <a:rPr sz="3050" dirty="0">
                <a:solidFill>
                  <a:schemeClr val="bg1"/>
                </a:solidFill>
                <a:latin typeface="Calibri"/>
                <a:cs typeface="Calibri"/>
              </a:rPr>
              <a:t>Case</a:t>
            </a:r>
            <a:r>
              <a:rPr sz="3050" spc="2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dirty="0">
                <a:solidFill>
                  <a:schemeClr val="bg1"/>
                </a:solidFill>
                <a:latin typeface="Calibri"/>
                <a:cs typeface="Calibri"/>
              </a:rPr>
              <a:t>law</a:t>
            </a:r>
            <a:r>
              <a:rPr sz="3050" spc="-1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it-IT" sz="3050" spc="-915" dirty="0">
                <a:solidFill>
                  <a:schemeClr val="bg1"/>
                </a:solidFill>
                <a:latin typeface="Calibri"/>
                <a:cs typeface="Calibri"/>
              </a:rPr>
              <a:t>-</a:t>
            </a:r>
            <a:r>
              <a:rPr sz="3050" spc="1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spc="-10" dirty="0">
                <a:solidFill>
                  <a:schemeClr val="bg1"/>
                </a:solidFill>
                <a:latin typeface="Calibri"/>
                <a:cs typeface="Calibri"/>
              </a:rPr>
              <a:t>fundamental</a:t>
            </a:r>
            <a:endParaRPr sz="305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929" y="2223491"/>
            <a:ext cx="9126220" cy="390620"/>
          </a:xfrm>
          <a:prstGeom prst="rect">
            <a:avLst/>
          </a:prstGeom>
          <a:solidFill>
            <a:srgbClr val="1D3470"/>
          </a:solidFill>
        </p:spPr>
        <p:txBody>
          <a:bodyPr vert="horz" wrap="square" lIns="0" tIns="0" rIns="0" bIns="0" rtlCol="0">
            <a:spAutoFit/>
          </a:bodyPr>
          <a:lstStyle/>
          <a:p>
            <a:pPr marL="883919" indent="-361315">
              <a:lnSpc>
                <a:spcPts val="2885"/>
              </a:lnSpc>
              <a:buClr>
                <a:srgbClr val="F7F7F7"/>
              </a:buClr>
              <a:buChar char="•"/>
              <a:tabLst>
                <a:tab pos="883919" algn="l"/>
              </a:tabLst>
            </a:pP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If</a:t>
            </a:r>
            <a:r>
              <a:rPr sz="3300" spc="-1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300" spc="-1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40" dirty="0">
                <a:solidFill>
                  <a:schemeClr val="bg1"/>
                </a:solidFill>
                <a:latin typeface="Calibri"/>
                <a:cs typeface="Calibri"/>
              </a:rPr>
              <a:t>parties</a:t>
            </a:r>
            <a:r>
              <a:rPr sz="3300" spc="-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35" dirty="0">
                <a:solidFill>
                  <a:schemeClr val="bg1"/>
                </a:solidFill>
                <a:latin typeface="Calibri"/>
                <a:cs typeface="Calibri"/>
              </a:rPr>
              <a:t>omit</a:t>
            </a:r>
            <a:r>
              <a:rPr sz="3300" spc="-1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10" dirty="0">
                <a:solidFill>
                  <a:schemeClr val="bg1"/>
                </a:solidFill>
                <a:latin typeface="Calibri"/>
                <a:cs typeface="Calibri"/>
              </a:rPr>
              <a:t>sth</a:t>
            </a:r>
            <a:r>
              <a:rPr sz="3300" spc="-1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45" dirty="0">
                <a:solidFill>
                  <a:schemeClr val="bg1"/>
                </a:solidFill>
                <a:latin typeface="Calibri"/>
                <a:cs typeface="Calibri"/>
              </a:rPr>
              <a:t>from</a:t>
            </a:r>
            <a:r>
              <a:rPr sz="3300" spc="-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300" spc="-1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65" dirty="0">
                <a:solidFill>
                  <a:schemeClr val="bg1"/>
                </a:solidFill>
                <a:latin typeface="Calibri"/>
                <a:cs typeface="Calibri"/>
              </a:rPr>
              <a:t>contract,</a:t>
            </a:r>
            <a:r>
              <a:rPr sz="3300" spc="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0" dirty="0">
                <a:solidFill>
                  <a:schemeClr val="bg1"/>
                </a:solidFill>
                <a:latin typeface="Calibri"/>
                <a:cs typeface="Calibri"/>
              </a:rPr>
              <a:t>they</a:t>
            </a:r>
            <a:endParaRPr sz="330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929" y="2669976"/>
            <a:ext cx="9126220" cy="374270"/>
          </a:xfrm>
          <a:prstGeom prst="rect">
            <a:avLst/>
          </a:prstGeom>
          <a:solidFill>
            <a:srgbClr val="1F3672"/>
          </a:solidFill>
        </p:spPr>
        <p:txBody>
          <a:bodyPr vert="horz" wrap="square" lIns="0" tIns="0" rIns="0" bIns="0" rtlCol="0">
            <a:spAutoFit/>
          </a:bodyPr>
          <a:lstStyle/>
          <a:p>
            <a:pPr marL="883919">
              <a:lnSpc>
                <a:spcPts val="2800"/>
              </a:lnSpc>
            </a:pP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cannot</a:t>
            </a:r>
            <a:r>
              <a:rPr sz="3100" spc="1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rely</a:t>
            </a:r>
            <a:r>
              <a:rPr sz="3100" spc="11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on</a:t>
            </a:r>
            <a:r>
              <a:rPr sz="3100" spc="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100" spc="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courts</a:t>
            </a:r>
            <a:r>
              <a:rPr sz="3100" spc="2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3100" spc="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insert</a:t>
            </a:r>
            <a:r>
              <a:rPr sz="3100" spc="1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it</a:t>
            </a:r>
            <a:r>
              <a:rPr sz="3100" spc="1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later</a:t>
            </a:r>
            <a:r>
              <a:rPr sz="3100" spc="1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spc="-25" dirty="0">
                <a:solidFill>
                  <a:schemeClr val="bg1"/>
                </a:solidFill>
                <a:latin typeface="Calibri"/>
                <a:cs typeface="Calibri"/>
              </a:rPr>
              <a:t>on</a:t>
            </a:r>
            <a:endParaRPr sz="310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929" y="3098601"/>
            <a:ext cx="9126220" cy="382156"/>
          </a:xfrm>
          <a:prstGeom prst="rect">
            <a:avLst/>
          </a:prstGeom>
          <a:solidFill>
            <a:srgbClr val="1F3672"/>
          </a:solidFill>
        </p:spPr>
        <p:txBody>
          <a:bodyPr vert="horz" wrap="square" lIns="0" tIns="0" rIns="0" bIns="0" rtlCol="0">
            <a:spAutoFit/>
          </a:bodyPr>
          <a:lstStyle/>
          <a:p>
            <a:pPr marL="886460">
              <a:lnSpc>
                <a:spcPts val="2860"/>
              </a:lnSpc>
            </a:pPr>
            <a:r>
              <a:rPr sz="3050" dirty="0">
                <a:solidFill>
                  <a:schemeClr val="bg1"/>
                </a:solidFill>
                <a:latin typeface="Calibri"/>
                <a:cs typeface="Calibri"/>
              </a:rPr>
              <a:t>their</a:t>
            </a:r>
            <a:r>
              <a:rPr sz="3050" spc="3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dirty="0">
                <a:solidFill>
                  <a:schemeClr val="bg1"/>
                </a:solidFill>
                <a:latin typeface="Calibri"/>
                <a:cs typeface="Calibri"/>
              </a:rPr>
              <a:t>behalf</a:t>
            </a:r>
            <a:r>
              <a:rPr sz="3050" spc="3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dirty="0">
                <a:solidFill>
                  <a:schemeClr val="bg1"/>
                </a:solidFill>
                <a:latin typeface="Calibri"/>
                <a:cs typeface="Calibri"/>
              </a:rPr>
              <a:t>by</a:t>
            </a:r>
            <a:r>
              <a:rPr sz="3050" spc="1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dirty="0">
                <a:solidFill>
                  <a:schemeClr val="bg1"/>
                </a:solidFill>
                <a:latin typeface="Calibri"/>
                <a:cs typeface="Calibri"/>
              </a:rPr>
              <a:t>way</a:t>
            </a:r>
            <a:r>
              <a:rPr sz="3050" spc="1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050" spc="1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spc="-10" dirty="0">
                <a:solidFill>
                  <a:schemeClr val="bg1"/>
                </a:solidFill>
                <a:latin typeface="Calibri"/>
                <a:cs typeface="Calibri"/>
              </a:rPr>
              <a:t>interpretation</a:t>
            </a:r>
            <a:endParaRPr sz="305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929" y="3643312"/>
            <a:ext cx="9126220" cy="374270"/>
          </a:xfrm>
          <a:prstGeom prst="rect">
            <a:avLst/>
          </a:prstGeom>
          <a:solidFill>
            <a:srgbClr val="1F3470"/>
          </a:solidFill>
        </p:spPr>
        <p:txBody>
          <a:bodyPr vert="horz" wrap="square" lIns="0" tIns="0" rIns="0" bIns="0" rtlCol="0">
            <a:spAutoFit/>
          </a:bodyPr>
          <a:lstStyle/>
          <a:p>
            <a:pPr marL="880744" indent="-355600">
              <a:lnSpc>
                <a:spcPts val="2800"/>
              </a:lnSpc>
              <a:buClr>
                <a:srgbClr val="FDFFEB"/>
              </a:buClr>
              <a:buChar char="•"/>
              <a:tabLst>
                <a:tab pos="880744" algn="l"/>
              </a:tabLst>
            </a:pP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Terms</a:t>
            </a:r>
            <a:r>
              <a:rPr sz="3100" spc="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100" spc="-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a</a:t>
            </a:r>
            <a:r>
              <a:rPr sz="3100" spc="-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contract</a:t>
            </a:r>
            <a:r>
              <a:rPr sz="3100" spc="-1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it-IT" sz="3100" spc="-165" dirty="0">
                <a:solidFill>
                  <a:schemeClr val="bg1"/>
                </a:solidFill>
                <a:latin typeface="Calibri"/>
                <a:cs typeface="Calibri"/>
              </a:rPr>
              <a:t>-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always</a:t>
            </a:r>
            <a:r>
              <a:rPr sz="3100" spc="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spc="-10" dirty="0">
                <a:solidFill>
                  <a:schemeClr val="bg1"/>
                </a:solidFill>
                <a:latin typeface="Calibri"/>
                <a:cs typeface="Calibri"/>
              </a:rPr>
              <a:t>interpreted</a:t>
            </a:r>
            <a:endParaRPr sz="31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929" y="4080866"/>
            <a:ext cx="9126220" cy="379335"/>
          </a:xfrm>
          <a:prstGeom prst="rect">
            <a:avLst/>
          </a:prstGeom>
          <a:solidFill>
            <a:srgbClr val="1D3470"/>
          </a:solidFill>
        </p:spPr>
        <p:txBody>
          <a:bodyPr vert="horz" wrap="square" lIns="0" tIns="0" rIns="0" bIns="0" rtlCol="0">
            <a:spAutoFit/>
          </a:bodyPr>
          <a:lstStyle/>
          <a:p>
            <a:pPr marL="879475">
              <a:lnSpc>
                <a:spcPts val="2830"/>
              </a:lnSpc>
            </a:pPr>
            <a:r>
              <a:rPr sz="3250" spc="-30" dirty="0">
                <a:solidFill>
                  <a:schemeClr val="bg1"/>
                </a:solidFill>
                <a:latin typeface="Calibri"/>
                <a:cs typeface="Calibri"/>
              </a:rPr>
              <a:t>narrowly: </a:t>
            </a:r>
            <a:r>
              <a:rPr sz="3250" i="1" spc="-10" dirty="0">
                <a:solidFill>
                  <a:schemeClr val="bg1"/>
                </a:solidFill>
                <a:latin typeface="Calibri"/>
                <a:cs typeface="Calibri"/>
              </a:rPr>
              <a:t>parol</a:t>
            </a:r>
            <a:r>
              <a:rPr sz="3250" i="1" spc="-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i="1" spc="-40" dirty="0">
                <a:solidFill>
                  <a:schemeClr val="bg1"/>
                </a:solidFill>
                <a:latin typeface="Calibri"/>
                <a:cs typeface="Calibri"/>
              </a:rPr>
              <a:t>evidence</a:t>
            </a:r>
            <a:r>
              <a:rPr sz="3250" i="1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i="1" spc="-10" dirty="0">
                <a:solidFill>
                  <a:schemeClr val="bg1"/>
                </a:solidFill>
                <a:latin typeface="Calibri"/>
                <a:cs typeface="Calibri"/>
              </a:rPr>
              <a:t>rule: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if</a:t>
            </a:r>
            <a:r>
              <a:rPr sz="3250" spc="-1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250" spc="-1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meaning</a:t>
            </a:r>
            <a:endParaRPr sz="325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929" y="4518421"/>
            <a:ext cx="9126220" cy="369717"/>
          </a:xfrm>
          <a:prstGeom prst="rect">
            <a:avLst/>
          </a:prstGeom>
          <a:solidFill>
            <a:srgbClr val="1C316E"/>
          </a:solidFill>
        </p:spPr>
        <p:txBody>
          <a:bodyPr vert="horz" wrap="square" lIns="0" tIns="0" rIns="0" bIns="0" rtlCol="0">
            <a:spAutoFit/>
          </a:bodyPr>
          <a:lstStyle/>
          <a:p>
            <a:pPr marL="883285">
              <a:lnSpc>
                <a:spcPts val="2740"/>
              </a:lnSpc>
            </a:pP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250" spc="-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a</a:t>
            </a:r>
            <a:r>
              <a:rPr sz="3250" spc="-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45" dirty="0">
                <a:solidFill>
                  <a:schemeClr val="bg1"/>
                </a:solidFill>
                <a:latin typeface="Calibri"/>
                <a:cs typeface="Calibri"/>
              </a:rPr>
              <a:t>written</a:t>
            </a:r>
            <a:r>
              <a:rPr sz="3250" spc="-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35" dirty="0">
                <a:solidFill>
                  <a:schemeClr val="bg1"/>
                </a:solidFill>
                <a:latin typeface="Calibri"/>
                <a:cs typeface="Calibri"/>
              </a:rPr>
              <a:t>contract</a:t>
            </a:r>
            <a:r>
              <a:rPr sz="3250" spc="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is</a:t>
            </a:r>
            <a:r>
              <a:rPr sz="3250" spc="-1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55" dirty="0">
                <a:solidFill>
                  <a:schemeClr val="bg1"/>
                </a:solidFill>
                <a:latin typeface="Calibri"/>
                <a:cs typeface="Calibri"/>
              </a:rPr>
              <a:t>clear,</a:t>
            </a:r>
            <a:r>
              <a:rPr sz="3250" spc="-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then</a:t>
            </a:r>
            <a:r>
              <a:rPr sz="3250" spc="-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no</a:t>
            </a:r>
            <a:r>
              <a:rPr sz="3250" spc="-1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other</a:t>
            </a:r>
            <a:endParaRPr sz="325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8929" y="4955976"/>
            <a:ext cx="9126220" cy="348615"/>
          </a:xfrm>
          <a:custGeom>
            <a:avLst/>
            <a:gdLst/>
            <a:ahLst/>
            <a:cxnLst/>
            <a:rect l="l" t="t" r="r" b="b"/>
            <a:pathLst>
              <a:path w="9126220" h="348614">
                <a:moveTo>
                  <a:pt x="9126145" y="348257"/>
                </a:moveTo>
                <a:lnTo>
                  <a:pt x="0" y="34825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48257"/>
                </a:lnTo>
                <a:close/>
              </a:path>
            </a:pathLst>
          </a:custGeom>
          <a:solidFill>
            <a:srgbClr val="182F6B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8929" y="5393531"/>
            <a:ext cx="9126220" cy="295275"/>
          </a:xfrm>
          <a:custGeom>
            <a:avLst/>
            <a:gdLst/>
            <a:ahLst/>
            <a:cxnLst/>
            <a:rect l="l" t="t" r="r" b="b"/>
            <a:pathLst>
              <a:path w="9126220" h="295275">
                <a:moveTo>
                  <a:pt x="9126145" y="294679"/>
                </a:moveTo>
                <a:lnTo>
                  <a:pt x="0" y="294679"/>
                </a:lnTo>
                <a:lnTo>
                  <a:pt x="0" y="0"/>
                </a:lnTo>
                <a:lnTo>
                  <a:pt x="9126145" y="0"/>
                </a:lnTo>
                <a:lnTo>
                  <a:pt x="9126145" y="294679"/>
                </a:lnTo>
                <a:close/>
              </a:path>
            </a:pathLst>
          </a:custGeom>
          <a:solidFill>
            <a:srgbClr val="132B67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79825" y="4825950"/>
            <a:ext cx="6818630" cy="963083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12700" marR="5080" indent="-635">
              <a:lnSpc>
                <a:spcPts val="3450"/>
              </a:lnSpc>
              <a:spcBef>
                <a:spcPts val="509"/>
              </a:spcBef>
            </a:pP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evidence</a:t>
            </a:r>
            <a:r>
              <a:rPr sz="3150" spc="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is</a:t>
            </a:r>
            <a:r>
              <a:rPr sz="3150" spc="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allowed</a:t>
            </a:r>
            <a:r>
              <a:rPr sz="3150" spc="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as</a:t>
            </a:r>
            <a:r>
              <a:rPr sz="3150" spc="-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to its</a:t>
            </a:r>
            <a:r>
              <a:rPr sz="3150" spc="-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content;</a:t>
            </a:r>
            <a:r>
              <a:rPr sz="3150" spc="1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spc="-25" dirty="0">
                <a:solidFill>
                  <a:schemeClr val="bg1"/>
                </a:solidFill>
                <a:latin typeface="Calibri"/>
                <a:cs typeface="Calibri"/>
              </a:rPr>
              <a:t>the </a:t>
            </a: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contract</a:t>
            </a:r>
            <a:r>
              <a:rPr sz="3150" spc="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should</a:t>
            </a:r>
            <a:r>
              <a:rPr sz="3150" spc="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contain</a:t>
            </a:r>
            <a:r>
              <a:rPr sz="3150" spc="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all</a:t>
            </a:r>
            <a:r>
              <a:rPr sz="3150" spc="-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that</a:t>
            </a:r>
            <a:r>
              <a:rPr sz="3150" spc="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is</a:t>
            </a:r>
            <a:r>
              <a:rPr sz="3150" spc="-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spc="-10" dirty="0">
                <a:solidFill>
                  <a:schemeClr val="bg1"/>
                </a:solidFill>
                <a:latin typeface="Calibri"/>
                <a:cs typeface="Calibri"/>
              </a:rPr>
              <a:t>needed</a:t>
            </a:r>
            <a:endParaRPr sz="315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29" y="642937"/>
            <a:ext cx="9126220" cy="393065"/>
          </a:xfrm>
          <a:custGeom>
            <a:avLst/>
            <a:gdLst/>
            <a:ahLst/>
            <a:cxnLst/>
            <a:rect l="l" t="t" r="r" b="b"/>
            <a:pathLst>
              <a:path w="9126220" h="393065">
                <a:moveTo>
                  <a:pt x="9126145" y="392906"/>
                </a:moveTo>
                <a:lnTo>
                  <a:pt x="0" y="392906"/>
                </a:lnTo>
                <a:lnTo>
                  <a:pt x="0" y="0"/>
                </a:lnTo>
                <a:lnTo>
                  <a:pt x="9126145" y="0"/>
                </a:lnTo>
                <a:lnTo>
                  <a:pt x="9126145" y="392906"/>
                </a:lnTo>
                <a:close/>
              </a:path>
            </a:pathLst>
          </a:custGeom>
          <a:solidFill>
            <a:srgbClr val="112A66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807378" y="462309"/>
            <a:ext cx="3497579" cy="6877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Law</a:t>
            </a:r>
            <a:r>
              <a:rPr spc="75" dirty="0"/>
              <a:t> </a:t>
            </a:r>
            <a:r>
              <a:rPr dirty="0"/>
              <a:t>of</a:t>
            </a:r>
            <a:r>
              <a:rPr spc="-35" dirty="0"/>
              <a:t> </a:t>
            </a:r>
            <a:r>
              <a:rPr spc="-10" dirty="0"/>
              <a:t>contract</a:t>
            </a:r>
          </a:p>
        </p:txBody>
      </p:sp>
      <p:sp>
        <p:nvSpPr>
          <p:cNvPr id="4" name="object 4"/>
          <p:cNvSpPr/>
          <p:nvPr/>
        </p:nvSpPr>
        <p:spPr>
          <a:xfrm>
            <a:off x="8929" y="1741289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5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5" name="object 5"/>
          <p:cNvSpPr/>
          <p:nvPr/>
        </p:nvSpPr>
        <p:spPr>
          <a:xfrm>
            <a:off x="8929" y="2223491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8929" y="2714625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7" name="object 7"/>
          <p:cNvSpPr/>
          <p:nvPr/>
        </p:nvSpPr>
        <p:spPr>
          <a:xfrm>
            <a:off x="8929" y="3196828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8929" y="3687960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9" name="object 9"/>
          <p:cNvSpPr/>
          <p:nvPr/>
        </p:nvSpPr>
        <p:spPr>
          <a:xfrm>
            <a:off x="8929" y="4277320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4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8929" y="4759523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4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82F6B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19647" y="1596131"/>
            <a:ext cx="7917815" cy="3582776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369570" marR="60325" indent="-356870">
              <a:lnSpc>
                <a:spcPct val="97700"/>
              </a:lnSpc>
              <a:spcBef>
                <a:spcPts val="210"/>
              </a:spcBef>
              <a:buChar char="•"/>
              <a:tabLst>
                <a:tab pos="369570" algn="l"/>
              </a:tabLst>
            </a:pP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200" spc="-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language</a:t>
            </a:r>
            <a:r>
              <a:rPr sz="3200" spc="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200" spc="-1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a</a:t>
            </a:r>
            <a:r>
              <a:rPr sz="3200" spc="-1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contract</a:t>
            </a:r>
            <a:r>
              <a:rPr sz="3200" spc="-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governed</a:t>
            </a:r>
            <a:r>
              <a:rPr sz="3200" spc="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35" dirty="0">
                <a:solidFill>
                  <a:schemeClr val="bg1"/>
                </a:solidFill>
                <a:latin typeface="Calibri"/>
                <a:cs typeface="Calibri"/>
              </a:rPr>
              <a:t>by </a:t>
            </a:r>
            <a:r>
              <a:rPr sz="3300" spc="-75" dirty="0">
                <a:solidFill>
                  <a:schemeClr val="bg1"/>
                </a:solidFill>
                <a:latin typeface="Calibri"/>
                <a:cs typeface="Calibri"/>
              </a:rPr>
              <a:t>common</a:t>
            </a:r>
            <a:r>
              <a:rPr sz="3300" spc="-1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law</a:t>
            </a:r>
            <a:r>
              <a:rPr sz="3300" spc="-1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45" dirty="0">
                <a:solidFill>
                  <a:schemeClr val="bg1"/>
                </a:solidFill>
                <a:latin typeface="Calibri"/>
                <a:cs typeface="Calibri"/>
              </a:rPr>
              <a:t>should</a:t>
            </a:r>
            <a:r>
              <a:rPr sz="3300" spc="-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be</a:t>
            </a:r>
            <a:r>
              <a:rPr sz="3300" spc="-1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50" dirty="0">
                <a:solidFill>
                  <a:schemeClr val="bg1"/>
                </a:solidFill>
                <a:latin typeface="Calibri"/>
                <a:cs typeface="Calibri"/>
              </a:rPr>
              <a:t>general</a:t>
            </a:r>
            <a:r>
              <a:rPr sz="3300" spc="-11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45" dirty="0">
                <a:solidFill>
                  <a:schemeClr val="bg1"/>
                </a:solidFill>
                <a:latin typeface="Calibri"/>
                <a:cs typeface="Calibri"/>
              </a:rPr>
              <a:t>enough</a:t>
            </a:r>
            <a:r>
              <a:rPr sz="3300" spc="-1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5" dirty="0">
                <a:solidFill>
                  <a:schemeClr val="bg1"/>
                </a:solidFill>
                <a:latin typeface="Calibri"/>
                <a:cs typeface="Calibri"/>
              </a:rPr>
              <a:t>to </a:t>
            </a:r>
            <a:r>
              <a:rPr sz="3250" spc="-35" dirty="0">
                <a:solidFill>
                  <a:schemeClr val="bg1"/>
                </a:solidFill>
                <a:latin typeface="Calibri"/>
                <a:cs typeface="Calibri"/>
              </a:rPr>
              <a:t>cover</a:t>
            </a:r>
            <a:r>
              <a:rPr sz="3250" spc="-1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0" dirty="0">
                <a:solidFill>
                  <a:schemeClr val="bg1"/>
                </a:solidFill>
                <a:latin typeface="Calibri"/>
                <a:cs typeface="Calibri"/>
              </a:rPr>
              <a:t>every</a:t>
            </a:r>
            <a:r>
              <a:rPr sz="3250" spc="-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5" dirty="0">
                <a:solidFill>
                  <a:schemeClr val="bg1"/>
                </a:solidFill>
                <a:latin typeface="Calibri"/>
                <a:cs typeface="Calibri"/>
              </a:rPr>
              <a:t>situation,</a:t>
            </a:r>
            <a:r>
              <a:rPr sz="3250" spc="-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0" dirty="0">
                <a:solidFill>
                  <a:schemeClr val="bg1"/>
                </a:solidFill>
                <a:latin typeface="Calibri"/>
                <a:cs typeface="Calibri"/>
              </a:rPr>
              <a:t>yet</a:t>
            </a:r>
            <a:r>
              <a:rPr sz="3250" spc="-1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0" dirty="0">
                <a:solidFill>
                  <a:schemeClr val="bg1"/>
                </a:solidFill>
                <a:latin typeface="Calibri"/>
                <a:cs typeface="Calibri"/>
              </a:rPr>
              <a:t>precise</a:t>
            </a:r>
            <a:r>
              <a:rPr sz="3250" spc="-1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0" dirty="0">
                <a:solidFill>
                  <a:schemeClr val="bg1"/>
                </a:solidFill>
                <a:latin typeface="Calibri"/>
                <a:cs typeface="Calibri"/>
              </a:rPr>
              <a:t>enough</a:t>
            </a:r>
            <a:r>
              <a:rPr sz="3250" spc="-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5" dirty="0">
                <a:solidFill>
                  <a:schemeClr val="bg1"/>
                </a:solidFill>
                <a:latin typeface="Calibri"/>
                <a:cs typeface="Calibri"/>
              </a:rPr>
              <a:t>to </a:t>
            </a:r>
            <a:r>
              <a:rPr sz="3300" spc="-50" dirty="0">
                <a:solidFill>
                  <a:schemeClr val="bg1"/>
                </a:solidFill>
                <a:latin typeface="Calibri"/>
                <a:cs typeface="Calibri"/>
              </a:rPr>
              <a:t>ensure</a:t>
            </a:r>
            <a:r>
              <a:rPr sz="3300" spc="-1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35" dirty="0">
                <a:solidFill>
                  <a:schemeClr val="bg1"/>
                </a:solidFill>
                <a:latin typeface="Calibri"/>
                <a:cs typeface="Calibri"/>
              </a:rPr>
              <a:t>that</a:t>
            </a:r>
            <a:r>
              <a:rPr sz="3300" spc="-1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300" spc="-1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35" dirty="0">
                <a:solidFill>
                  <a:schemeClr val="bg1"/>
                </a:solidFill>
                <a:latin typeface="Calibri"/>
                <a:cs typeface="Calibri"/>
              </a:rPr>
              <a:t>legal</a:t>
            </a:r>
            <a:r>
              <a:rPr sz="3300" spc="-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50" dirty="0">
                <a:solidFill>
                  <a:schemeClr val="bg1"/>
                </a:solidFill>
                <a:latin typeface="Calibri"/>
                <a:cs typeface="Calibri"/>
              </a:rPr>
              <a:t>position</a:t>
            </a:r>
            <a:r>
              <a:rPr sz="3300" spc="-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300" spc="-1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4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300" spc="-1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35" dirty="0">
                <a:solidFill>
                  <a:schemeClr val="bg1"/>
                </a:solidFill>
                <a:latin typeface="Calibri"/>
                <a:cs typeface="Calibri"/>
              </a:rPr>
              <a:t>parties</a:t>
            </a:r>
            <a:r>
              <a:rPr sz="3300" spc="-1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5" dirty="0">
                <a:solidFill>
                  <a:schemeClr val="bg1"/>
                </a:solidFill>
                <a:latin typeface="Calibri"/>
                <a:cs typeface="Calibri"/>
              </a:rPr>
              <a:t>is </a:t>
            </a:r>
            <a:r>
              <a:rPr sz="3300" spc="-10" dirty="0">
                <a:solidFill>
                  <a:schemeClr val="bg1"/>
                </a:solidFill>
                <a:latin typeface="Calibri"/>
                <a:cs typeface="Calibri"/>
              </a:rPr>
              <a:t>unambiguous</a:t>
            </a:r>
            <a:endParaRPr sz="3300">
              <a:solidFill>
                <a:schemeClr val="bg1"/>
              </a:solidFill>
              <a:latin typeface="Calibri"/>
              <a:cs typeface="Calibri"/>
            </a:endParaRPr>
          </a:p>
          <a:p>
            <a:pPr marL="370205" indent="-357505">
              <a:lnSpc>
                <a:spcPts val="3860"/>
              </a:lnSpc>
              <a:spcBef>
                <a:spcPts val="660"/>
              </a:spcBef>
              <a:buChar char="•"/>
              <a:tabLst>
                <a:tab pos="370205" algn="l"/>
              </a:tabLst>
            </a:pP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250" spc="-1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40" dirty="0">
                <a:solidFill>
                  <a:schemeClr val="bg1"/>
                </a:solidFill>
                <a:latin typeface="Calibri"/>
                <a:cs typeface="Calibri"/>
              </a:rPr>
              <a:t>contract</a:t>
            </a:r>
            <a:r>
              <a:rPr sz="3250" spc="-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should</a:t>
            </a:r>
            <a:r>
              <a:rPr sz="3250" spc="-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0" dirty="0">
                <a:solidFill>
                  <a:schemeClr val="bg1"/>
                </a:solidFill>
                <a:latin typeface="Calibri"/>
                <a:cs typeface="Calibri"/>
              </a:rPr>
              <a:t>show</a:t>
            </a:r>
            <a:r>
              <a:rPr sz="3250" spc="-1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with</a:t>
            </a:r>
            <a:r>
              <a:rPr sz="3250" spc="-1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35" dirty="0">
                <a:solidFill>
                  <a:schemeClr val="bg1"/>
                </a:solidFill>
                <a:latin typeface="Calibri"/>
                <a:cs typeface="Calibri"/>
              </a:rPr>
              <a:t>certainty</a:t>
            </a:r>
            <a:r>
              <a:rPr sz="3250" spc="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0" dirty="0">
                <a:solidFill>
                  <a:schemeClr val="bg1"/>
                </a:solidFill>
                <a:latin typeface="Calibri"/>
                <a:cs typeface="Calibri"/>
              </a:rPr>
              <a:t>what</a:t>
            </a:r>
            <a:endParaRPr sz="3250">
              <a:solidFill>
                <a:schemeClr val="bg1"/>
              </a:solidFill>
              <a:latin typeface="Calibri"/>
              <a:cs typeface="Calibri"/>
            </a:endParaRPr>
          </a:p>
          <a:p>
            <a:pPr marL="372110">
              <a:lnSpc>
                <a:spcPts val="3920"/>
              </a:lnSpc>
            </a:pP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it</a:t>
            </a:r>
            <a:r>
              <a:rPr sz="3300" spc="-1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50" dirty="0">
                <a:solidFill>
                  <a:schemeClr val="bg1"/>
                </a:solidFill>
                <a:latin typeface="Calibri"/>
                <a:cs typeface="Calibri"/>
              </a:rPr>
              <a:t>includes</a:t>
            </a:r>
            <a:r>
              <a:rPr sz="3300" spc="-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3300" spc="-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30" dirty="0">
                <a:solidFill>
                  <a:schemeClr val="bg1"/>
                </a:solidFill>
                <a:latin typeface="Calibri"/>
                <a:cs typeface="Calibri"/>
              </a:rPr>
              <a:t>what</a:t>
            </a:r>
            <a:r>
              <a:rPr sz="3300" spc="-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it</a:t>
            </a:r>
            <a:r>
              <a:rPr sz="3300" spc="-1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30" dirty="0">
                <a:solidFill>
                  <a:schemeClr val="bg1"/>
                </a:solidFill>
                <a:latin typeface="Calibri"/>
                <a:cs typeface="Calibri"/>
              </a:rPr>
              <a:t>does</a:t>
            </a:r>
            <a:r>
              <a:rPr sz="3300" spc="-11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10" dirty="0">
                <a:solidFill>
                  <a:schemeClr val="bg1"/>
                </a:solidFill>
                <a:latin typeface="Calibri"/>
                <a:cs typeface="Calibri"/>
              </a:rPr>
              <a:t>not</a:t>
            </a:r>
            <a:r>
              <a:rPr sz="3300" spc="-1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5" dirty="0">
                <a:solidFill>
                  <a:schemeClr val="bg1"/>
                </a:solidFill>
                <a:latin typeface="Calibri"/>
                <a:cs typeface="Calibri"/>
              </a:rPr>
              <a:t>(Ibid:</a:t>
            </a:r>
            <a:r>
              <a:rPr sz="3300" spc="-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0" dirty="0">
                <a:solidFill>
                  <a:schemeClr val="bg1"/>
                </a:solidFill>
                <a:latin typeface="Calibri"/>
                <a:cs typeface="Calibri"/>
              </a:rPr>
              <a:t>237)</a:t>
            </a:r>
            <a:endParaRPr sz="330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29" y="642937"/>
            <a:ext cx="9126220" cy="393065"/>
          </a:xfrm>
          <a:custGeom>
            <a:avLst/>
            <a:gdLst/>
            <a:ahLst/>
            <a:cxnLst/>
            <a:rect l="l" t="t" r="r" b="b"/>
            <a:pathLst>
              <a:path w="9126220" h="393065">
                <a:moveTo>
                  <a:pt x="9126145" y="392906"/>
                </a:moveTo>
                <a:lnTo>
                  <a:pt x="0" y="392906"/>
                </a:lnTo>
                <a:lnTo>
                  <a:pt x="0" y="0"/>
                </a:lnTo>
                <a:lnTo>
                  <a:pt x="9126145" y="0"/>
                </a:lnTo>
                <a:lnTo>
                  <a:pt x="9126145" y="392906"/>
                </a:lnTo>
                <a:close/>
              </a:path>
            </a:pathLst>
          </a:custGeom>
          <a:solidFill>
            <a:srgbClr val="112A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90125" rIns="0" bIns="0" rtlCol="0">
            <a:spAutoFit/>
          </a:bodyPr>
          <a:lstStyle/>
          <a:p>
            <a:pPr marL="1495425">
              <a:lnSpc>
                <a:spcPct val="100000"/>
              </a:lnSpc>
              <a:spcBef>
                <a:spcPts val="95"/>
              </a:spcBef>
            </a:pPr>
            <a:r>
              <a:rPr sz="4400" dirty="0"/>
              <a:t>Birth</a:t>
            </a:r>
            <a:r>
              <a:rPr sz="4400" spc="-70" dirty="0"/>
              <a:t> </a:t>
            </a:r>
            <a:r>
              <a:rPr sz="4400" dirty="0"/>
              <a:t>of</a:t>
            </a:r>
            <a:r>
              <a:rPr sz="4400" spc="-145" dirty="0"/>
              <a:t> </a:t>
            </a:r>
            <a:r>
              <a:rPr sz="4400" spc="-10" dirty="0"/>
              <a:t>Common</a:t>
            </a:r>
            <a:r>
              <a:rPr sz="4400" spc="60" dirty="0"/>
              <a:t> </a:t>
            </a:r>
            <a:r>
              <a:rPr sz="4400" spc="-25" dirty="0"/>
              <a:t>Law</a:t>
            </a:r>
            <a:endParaRPr sz="4400"/>
          </a:p>
        </p:txBody>
      </p:sp>
      <p:sp>
        <p:nvSpPr>
          <p:cNvPr id="4" name="object 4"/>
          <p:cNvSpPr/>
          <p:nvPr/>
        </p:nvSpPr>
        <p:spPr>
          <a:xfrm>
            <a:off x="8929" y="1741289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5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929" y="2223491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29" y="2714625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5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929" y="3295054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929" y="3786187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29" y="4277320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4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929" y="4857750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82F6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929" y="5348883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4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32B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519063" y="1596131"/>
            <a:ext cx="7929245" cy="41255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68935" marR="5080" indent="-355600">
              <a:lnSpc>
                <a:spcPct val="100099"/>
              </a:lnSpc>
              <a:spcBef>
                <a:spcPts val="114"/>
              </a:spcBef>
              <a:buChar char="•"/>
              <a:tabLst>
                <a:tab pos="368935" algn="l"/>
                <a:tab pos="372110" algn="l"/>
                <a:tab pos="5447665" algn="l"/>
              </a:tabLst>
            </a:pP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	Court</a:t>
            </a:r>
            <a:r>
              <a:rPr sz="3200" spc="-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judgments</a:t>
            </a:r>
            <a:r>
              <a:rPr sz="3200" spc="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-</a:t>
            </a:r>
            <a:r>
              <a:rPr sz="3200" spc="-1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importance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	that</a:t>
            </a:r>
            <a:r>
              <a:rPr sz="3200" spc="-1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20" dirty="0">
                <a:solidFill>
                  <a:schemeClr val="bg1"/>
                </a:solidFill>
                <a:latin typeface="Calibri"/>
                <a:cs typeface="Calibri"/>
              </a:rPr>
              <a:t>went </a:t>
            </a:r>
            <a:r>
              <a:rPr sz="3300" spc="-60" dirty="0">
                <a:solidFill>
                  <a:schemeClr val="bg1"/>
                </a:solidFill>
                <a:latin typeface="Calibri"/>
                <a:cs typeface="Calibri"/>
              </a:rPr>
              <a:t>beyond</a:t>
            </a:r>
            <a:r>
              <a:rPr sz="3300" spc="-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300" spc="-1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50" dirty="0">
                <a:solidFill>
                  <a:schemeClr val="bg1"/>
                </a:solidFill>
                <a:latin typeface="Calibri"/>
                <a:cs typeface="Calibri"/>
              </a:rPr>
              <a:t>particular</a:t>
            </a:r>
            <a:r>
              <a:rPr sz="3300" spc="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40" dirty="0">
                <a:solidFill>
                  <a:schemeClr val="bg1"/>
                </a:solidFill>
                <a:latin typeface="Calibri"/>
                <a:cs typeface="Calibri"/>
              </a:rPr>
              <a:t>cases</a:t>
            </a:r>
            <a:r>
              <a:rPr sz="3300" spc="-1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3300" spc="-1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35" dirty="0">
                <a:solidFill>
                  <a:schemeClr val="bg1"/>
                </a:solidFill>
                <a:latin typeface="Calibri"/>
                <a:cs typeface="Calibri"/>
              </a:rPr>
              <a:t>which</a:t>
            </a:r>
            <a:r>
              <a:rPr sz="3300" spc="-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10" dirty="0">
                <a:solidFill>
                  <a:schemeClr val="bg1"/>
                </a:solidFill>
                <a:latin typeface="Calibri"/>
                <a:cs typeface="Calibri"/>
              </a:rPr>
              <a:t>they</a:t>
            </a:r>
            <a:r>
              <a:rPr sz="3300" spc="-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5" dirty="0">
                <a:solidFill>
                  <a:schemeClr val="bg1"/>
                </a:solidFill>
                <a:latin typeface="Calibri"/>
                <a:cs typeface="Calibri"/>
              </a:rPr>
              <a:t>had </a:t>
            </a:r>
            <a:r>
              <a:rPr sz="3050" spc="-60" dirty="0">
                <a:solidFill>
                  <a:schemeClr val="bg1"/>
                </a:solidFill>
                <a:latin typeface="Arial MT"/>
                <a:cs typeface="Arial MT"/>
              </a:rPr>
              <a:t>been</a:t>
            </a:r>
            <a:r>
              <a:rPr sz="3050" spc="-15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050" spc="-10" dirty="0">
                <a:solidFill>
                  <a:schemeClr val="bg1"/>
                </a:solidFill>
                <a:latin typeface="Arial MT"/>
                <a:cs typeface="Arial MT"/>
              </a:rPr>
              <a:t>pronounced</a:t>
            </a:r>
            <a:endParaRPr sz="3050" dirty="0">
              <a:solidFill>
                <a:schemeClr val="bg1"/>
              </a:solidFill>
              <a:latin typeface="Arial MT"/>
              <a:cs typeface="Arial MT"/>
            </a:endParaRPr>
          </a:p>
          <a:p>
            <a:pPr marL="368935" marR="175895" indent="-354330">
              <a:lnSpc>
                <a:spcPct val="98500"/>
              </a:lnSpc>
              <a:spcBef>
                <a:spcPts val="990"/>
              </a:spcBef>
              <a:buChar char="•"/>
              <a:tabLst>
                <a:tab pos="368935" algn="l"/>
                <a:tab pos="370840" algn="l"/>
                <a:tab pos="4543425" algn="l"/>
              </a:tabLst>
            </a:pP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	</a:t>
            </a:r>
            <a:r>
              <a:rPr sz="3100" spc="-1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3100" spc="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specify</a:t>
            </a:r>
            <a:r>
              <a:rPr sz="3100" spc="1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100" spc="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spc="-10" dirty="0">
                <a:solidFill>
                  <a:schemeClr val="bg1"/>
                </a:solidFill>
                <a:latin typeface="Calibri"/>
                <a:cs typeface="Calibri"/>
              </a:rPr>
              <a:t>conditions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	and</a:t>
            </a:r>
            <a:r>
              <a:rPr sz="3100" spc="1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limits</a:t>
            </a:r>
            <a:r>
              <a:rPr sz="3100" spc="1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100" spc="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spc="-25" dirty="0">
                <a:solidFill>
                  <a:schemeClr val="bg1"/>
                </a:solidFill>
                <a:latin typeface="Calibri"/>
                <a:cs typeface="Calibri"/>
              </a:rPr>
              <a:t>the </a:t>
            </a:r>
            <a:r>
              <a:rPr sz="3300" spc="-45" dirty="0">
                <a:solidFill>
                  <a:schemeClr val="bg1"/>
                </a:solidFill>
                <a:latin typeface="Calibri"/>
                <a:cs typeface="Calibri"/>
              </a:rPr>
              <a:t>binding</a:t>
            </a:r>
            <a:r>
              <a:rPr sz="3300" spc="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65" dirty="0">
                <a:solidFill>
                  <a:schemeClr val="bg1"/>
                </a:solidFill>
                <a:latin typeface="Calibri"/>
                <a:cs typeface="Calibri"/>
              </a:rPr>
              <a:t>effect</a:t>
            </a:r>
            <a:r>
              <a:rPr sz="3300" spc="-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300" spc="-1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65" dirty="0">
                <a:solidFill>
                  <a:schemeClr val="bg1"/>
                </a:solidFill>
                <a:latin typeface="Calibri"/>
                <a:cs typeface="Calibri"/>
              </a:rPr>
              <a:t>judgments,</a:t>
            </a:r>
            <a:r>
              <a:rPr sz="3300" spc="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a</a:t>
            </a:r>
            <a:r>
              <a:rPr sz="3300" spc="-1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55" dirty="0">
                <a:solidFill>
                  <a:schemeClr val="bg1"/>
                </a:solidFill>
                <a:latin typeface="Calibri"/>
                <a:cs typeface="Calibri"/>
              </a:rPr>
              <a:t>refined</a:t>
            </a:r>
            <a:r>
              <a:rPr sz="3300" spc="-1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rule</a:t>
            </a:r>
            <a:r>
              <a:rPr sz="3300" spc="-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5" dirty="0">
                <a:solidFill>
                  <a:schemeClr val="bg1"/>
                </a:solidFill>
                <a:latin typeface="Calibri"/>
                <a:cs typeface="Calibri"/>
              </a:rPr>
              <a:t>of </a:t>
            </a: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precedent</a:t>
            </a:r>
            <a:r>
              <a:rPr sz="3200" spc="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was</a:t>
            </a:r>
            <a:r>
              <a:rPr sz="3200" spc="-1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25" dirty="0">
                <a:solidFill>
                  <a:schemeClr val="bg1"/>
                </a:solidFill>
                <a:latin typeface="Calibri"/>
                <a:cs typeface="Calibri"/>
              </a:rPr>
              <a:t>progressively</a:t>
            </a:r>
            <a:r>
              <a:rPr sz="3200" spc="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created</a:t>
            </a:r>
            <a:endParaRPr sz="32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370205" indent="-357505">
              <a:lnSpc>
                <a:spcPts val="3904"/>
              </a:lnSpc>
              <a:spcBef>
                <a:spcPts val="700"/>
              </a:spcBef>
              <a:buChar char="•"/>
              <a:tabLst>
                <a:tab pos="370205" algn="l"/>
              </a:tabLst>
            </a:pP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300" spc="-1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45" dirty="0">
                <a:solidFill>
                  <a:schemeClr val="bg1"/>
                </a:solidFill>
                <a:latin typeface="Calibri"/>
                <a:cs typeface="Calibri"/>
              </a:rPr>
              <a:t>legal</a:t>
            </a:r>
            <a:r>
              <a:rPr sz="3300" spc="-1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80" dirty="0">
                <a:solidFill>
                  <a:schemeClr val="bg1"/>
                </a:solidFill>
                <a:latin typeface="Calibri"/>
                <a:cs typeface="Calibri"/>
              </a:rPr>
              <a:t>system</a:t>
            </a:r>
            <a:r>
              <a:rPr sz="3300" spc="-1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0" dirty="0">
                <a:solidFill>
                  <a:schemeClr val="bg1"/>
                </a:solidFill>
                <a:latin typeface="Calibri"/>
                <a:cs typeface="Calibri"/>
              </a:rPr>
              <a:t>built</a:t>
            </a:r>
            <a:r>
              <a:rPr sz="3300" spc="-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by</a:t>
            </a:r>
            <a:r>
              <a:rPr sz="3300" spc="-1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35" dirty="0">
                <a:solidFill>
                  <a:schemeClr val="bg1"/>
                </a:solidFill>
                <a:latin typeface="Calibri"/>
                <a:cs typeface="Calibri"/>
              </a:rPr>
              <a:t>case</a:t>
            </a:r>
            <a:r>
              <a:rPr sz="3300" spc="-1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5" dirty="0">
                <a:solidFill>
                  <a:schemeClr val="bg1"/>
                </a:solidFill>
                <a:latin typeface="Calibri"/>
                <a:cs typeface="Calibri"/>
              </a:rPr>
              <a:t>law</a:t>
            </a:r>
            <a:endParaRPr sz="33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375285">
              <a:lnSpc>
                <a:spcPts val="3845"/>
              </a:lnSpc>
              <a:tabLst>
                <a:tab pos="2679700" algn="l"/>
              </a:tabLst>
            </a:pP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strengthened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	the</a:t>
            </a:r>
            <a:r>
              <a:rPr sz="3250" spc="-1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0" dirty="0">
                <a:solidFill>
                  <a:schemeClr val="bg1"/>
                </a:solidFill>
                <a:latin typeface="Calibri"/>
                <a:cs typeface="Calibri"/>
              </a:rPr>
              <a:t>position</a:t>
            </a:r>
            <a:r>
              <a:rPr sz="3250" spc="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250" spc="-1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judges</a:t>
            </a:r>
            <a:endParaRPr sz="325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929" y="642937"/>
            <a:ext cx="9135070" cy="500062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8929" y="1741289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5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4" name="object 4"/>
          <p:cNvSpPr/>
          <p:nvPr/>
        </p:nvSpPr>
        <p:spPr>
          <a:xfrm>
            <a:off x="8929" y="2241351"/>
            <a:ext cx="9126220" cy="348615"/>
          </a:xfrm>
          <a:custGeom>
            <a:avLst/>
            <a:gdLst/>
            <a:ahLst/>
            <a:cxnLst/>
            <a:rect l="l" t="t" r="r" b="b"/>
            <a:pathLst>
              <a:path w="9126220" h="348614">
                <a:moveTo>
                  <a:pt x="9126145" y="348257"/>
                </a:moveTo>
                <a:lnTo>
                  <a:pt x="0" y="34825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4825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5" name="object 5"/>
          <p:cNvSpPr/>
          <p:nvPr/>
        </p:nvSpPr>
        <p:spPr>
          <a:xfrm>
            <a:off x="8929" y="2812851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8929" y="3393281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11855" y="1596131"/>
            <a:ext cx="8016240" cy="21799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2270" indent="-361315">
              <a:lnSpc>
                <a:spcPct val="100000"/>
              </a:lnSpc>
              <a:spcBef>
                <a:spcPts val="120"/>
              </a:spcBef>
              <a:buChar char="•"/>
              <a:tabLst>
                <a:tab pos="382270" algn="l"/>
              </a:tabLst>
            </a:pP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Legal</a:t>
            </a:r>
            <a:r>
              <a:rPr sz="3200" spc="-1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20" dirty="0">
                <a:solidFill>
                  <a:schemeClr val="bg1"/>
                </a:solidFill>
                <a:latin typeface="Calibri"/>
                <a:cs typeface="Calibri"/>
              </a:rPr>
              <a:t>language</a:t>
            </a:r>
            <a:r>
              <a:rPr sz="3200" spc="-1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350" dirty="0">
                <a:solidFill>
                  <a:schemeClr val="bg1"/>
                </a:solidFill>
                <a:latin typeface="Calibri"/>
                <a:cs typeface="Calibri"/>
              </a:rPr>
              <a:t>—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a</a:t>
            </a:r>
            <a:r>
              <a:rPr sz="3200" spc="-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tool</a:t>
            </a:r>
            <a:r>
              <a:rPr sz="3200" spc="-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200" spc="-1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group</a:t>
            </a:r>
            <a:r>
              <a:rPr sz="3200" spc="-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cohesion,</a:t>
            </a:r>
            <a:r>
              <a:rPr sz="3200" spc="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25" dirty="0">
                <a:solidFill>
                  <a:schemeClr val="bg1"/>
                </a:solidFill>
                <a:latin typeface="Calibri"/>
                <a:cs typeface="Calibri"/>
              </a:rPr>
              <a:t>or</a:t>
            </a:r>
            <a:endParaRPr sz="3200">
              <a:solidFill>
                <a:schemeClr val="bg1"/>
              </a:solidFill>
              <a:latin typeface="Calibri"/>
              <a:cs typeface="Calibri"/>
            </a:endParaRPr>
          </a:p>
          <a:p>
            <a:pPr marL="383540">
              <a:lnSpc>
                <a:spcPct val="100000"/>
              </a:lnSpc>
              <a:spcBef>
                <a:spcPts val="130"/>
              </a:spcBef>
            </a:pP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team</a:t>
            </a:r>
            <a:r>
              <a:rPr sz="3100" spc="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spc="-10" dirty="0">
                <a:solidFill>
                  <a:schemeClr val="bg1"/>
                </a:solidFill>
                <a:latin typeface="Calibri"/>
                <a:cs typeface="Calibri"/>
              </a:rPr>
              <a:t>spirit</a:t>
            </a:r>
            <a:endParaRPr sz="3100">
              <a:solidFill>
                <a:schemeClr val="bg1"/>
              </a:solidFill>
              <a:latin typeface="Calibri"/>
              <a:cs typeface="Calibri"/>
            </a:endParaRPr>
          </a:p>
          <a:p>
            <a:pPr marL="381635" indent="-361315">
              <a:lnSpc>
                <a:spcPct val="100000"/>
              </a:lnSpc>
              <a:spcBef>
                <a:spcPts val="700"/>
              </a:spcBef>
              <a:buChar char="•"/>
              <a:tabLst>
                <a:tab pos="381635" algn="l"/>
              </a:tabLst>
            </a:pPr>
            <a:r>
              <a:rPr sz="3250" spc="-25" dirty="0">
                <a:solidFill>
                  <a:schemeClr val="bg1"/>
                </a:solidFill>
                <a:latin typeface="Calibri"/>
                <a:cs typeface="Calibri"/>
              </a:rPr>
              <a:t>French</a:t>
            </a:r>
            <a:r>
              <a:rPr sz="3250" spc="-1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3250" spc="-1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Latin</a:t>
            </a:r>
            <a:r>
              <a:rPr sz="3250" spc="-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40" dirty="0">
                <a:solidFill>
                  <a:schemeClr val="bg1"/>
                </a:solidFill>
                <a:latin typeface="Calibri"/>
                <a:cs typeface="Calibri"/>
              </a:rPr>
              <a:t>pronounced</a:t>
            </a:r>
            <a:r>
              <a:rPr sz="3250" spc="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as</a:t>
            </a:r>
            <a:r>
              <a:rPr sz="3250" spc="-1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0" dirty="0">
                <a:solidFill>
                  <a:schemeClr val="bg1"/>
                </a:solidFill>
                <a:latin typeface="Calibri"/>
                <a:cs typeface="Calibri"/>
              </a:rPr>
              <a:t>English</a:t>
            </a:r>
            <a:r>
              <a:rPr sz="3250" spc="-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words</a:t>
            </a:r>
            <a:endParaRPr sz="3250">
              <a:solidFill>
                <a:schemeClr val="bg1"/>
              </a:solidFill>
              <a:latin typeface="Calibri"/>
              <a:cs typeface="Calibri"/>
            </a:endParaRPr>
          </a:p>
          <a:p>
            <a:pPr marL="375285" indent="-362585">
              <a:lnSpc>
                <a:spcPct val="100000"/>
              </a:lnSpc>
              <a:spcBef>
                <a:spcPts val="690"/>
              </a:spcBef>
              <a:buClr>
                <a:srgbClr val="FFFFFF"/>
              </a:buClr>
              <a:buChar char="•"/>
              <a:tabLst>
                <a:tab pos="375285" algn="l"/>
              </a:tabLst>
            </a:pPr>
            <a:r>
              <a:rPr sz="3300" i="1" spc="-30" dirty="0">
                <a:solidFill>
                  <a:schemeClr val="bg1"/>
                </a:solidFill>
                <a:latin typeface="Calibri"/>
                <a:cs typeface="Calibri"/>
              </a:rPr>
              <a:t>Oyez</a:t>
            </a:r>
            <a:r>
              <a:rPr sz="3300" i="1" spc="-1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70" dirty="0">
                <a:solidFill>
                  <a:schemeClr val="bg1"/>
                </a:solidFill>
                <a:latin typeface="Calibri"/>
                <a:cs typeface="Calibri"/>
              </a:rPr>
              <a:t>pronounced</a:t>
            </a:r>
            <a:r>
              <a:rPr sz="3300" spc="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as</a:t>
            </a:r>
            <a:r>
              <a:rPr sz="3300" spc="-1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i="1" spc="-105" dirty="0">
                <a:solidFill>
                  <a:schemeClr val="bg1"/>
                </a:solidFill>
                <a:latin typeface="Calibri"/>
                <a:cs typeface="Calibri"/>
              </a:rPr>
              <a:t>oou-</a:t>
            </a:r>
            <a:r>
              <a:rPr sz="3300" i="1" spc="-25" dirty="0">
                <a:solidFill>
                  <a:schemeClr val="bg1"/>
                </a:solidFill>
                <a:latin typeface="Calibri"/>
                <a:cs typeface="Calibri"/>
              </a:rPr>
              <a:t>yes</a:t>
            </a:r>
            <a:endParaRPr sz="330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29" y="357187"/>
            <a:ext cx="9126220" cy="447040"/>
          </a:xfrm>
          <a:custGeom>
            <a:avLst/>
            <a:gdLst/>
            <a:ahLst/>
            <a:cxnLst/>
            <a:rect l="l" t="t" r="r" b="b"/>
            <a:pathLst>
              <a:path w="9126220" h="447040">
                <a:moveTo>
                  <a:pt x="9126145" y="446484"/>
                </a:moveTo>
                <a:lnTo>
                  <a:pt x="0" y="446484"/>
                </a:lnTo>
                <a:lnTo>
                  <a:pt x="0" y="0"/>
                </a:lnTo>
                <a:lnTo>
                  <a:pt x="9126145" y="0"/>
                </a:lnTo>
                <a:lnTo>
                  <a:pt x="9126145" y="446484"/>
                </a:lnTo>
                <a:close/>
              </a:path>
            </a:pathLst>
          </a:custGeom>
          <a:solidFill>
            <a:srgbClr val="112A67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62057" y="178048"/>
            <a:ext cx="7178040" cy="6432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50" dirty="0"/>
              <a:t>Legal</a:t>
            </a:r>
            <a:r>
              <a:rPr sz="4050" spc="-120" dirty="0"/>
              <a:t> </a:t>
            </a:r>
            <a:r>
              <a:rPr sz="4050" dirty="0"/>
              <a:t>English</a:t>
            </a:r>
            <a:r>
              <a:rPr sz="4050" spc="-95" dirty="0"/>
              <a:t> </a:t>
            </a:r>
            <a:r>
              <a:rPr sz="4050" dirty="0"/>
              <a:t>as</a:t>
            </a:r>
            <a:r>
              <a:rPr sz="4050" spc="-150" dirty="0"/>
              <a:t> </a:t>
            </a:r>
            <a:r>
              <a:rPr sz="4050" dirty="0"/>
              <a:t>a</a:t>
            </a:r>
            <a:r>
              <a:rPr sz="4050" spc="-170" dirty="0"/>
              <a:t> </a:t>
            </a:r>
            <a:r>
              <a:rPr sz="4050" spc="-10" dirty="0"/>
              <a:t>Global</a:t>
            </a:r>
            <a:r>
              <a:rPr sz="4050" spc="-160" dirty="0"/>
              <a:t> </a:t>
            </a:r>
            <a:r>
              <a:rPr sz="4050" spc="-45" dirty="0"/>
              <a:t>Language:</a:t>
            </a:r>
            <a:endParaRPr sz="4050"/>
          </a:p>
        </p:txBody>
      </p:sp>
      <p:sp>
        <p:nvSpPr>
          <p:cNvPr id="4" name="object 4"/>
          <p:cNvSpPr/>
          <p:nvPr/>
        </p:nvSpPr>
        <p:spPr>
          <a:xfrm>
            <a:off x="8929" y="964406"/>
            <a:ext cx="9126220" cy="447040"/>
          </a:xfrm>
          <a:custGeom>
            <a:avLst/>
            <a:gdLst/>
            <a:ahLst/>
            <a:cxnLst/>
            <a:rect l="l" t="t" r="r" b="b"/>
            <a:pathLst>
              <a:path w="9126220" h="447040">
                <a:moveTo>
                  <a:pt x="9126145" y="446484"/>
                </a:moveTo>
                <a:lnTo>
                  <a:pt x="0" y="446484"/>
                </a:lnTo>
                <a:lnTo>
                  <a:pt x="0" y="0"/>
                </a:lnTo>
                <a:lnTo>
                  <a:pt x="9126145" y="0"/>
                </a:lnTo>
                <a:lnTo>
                  <a:pt x="9126145" y="446484"/>
                </a:lnTo>
                <a:close/>
              </a:path>
            </a:pathLst>
          </a:custGeom>
          <a:solidFill>
            <a:srgbClr val="162D69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5" name="object 5"/>
          <p:cNvSpPr/>
          <p:nvPr/>
        </p:nvSpPr>
        <p:spPr>
          <a:xfrm>
            <a:off x="8929" y="1741289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5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8929" y="2223491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7" name="object 7"/>
          <p:cNvSpPr/>
          <p:nvPr/>
        </p:nvSpPr>
        <p:spPr>
          <a:xfrm>
            <a:off x="8929" y="2812851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8929" y="3303983"/>
            <a:ext cx="9126220" cy="295275"/>
          </a:xfrm>
          <a:custGeom>
            <a:avLst/>
            <a:gdLst/>
            <a:ahLst/>
            <a:cxnLst/>
            <a:rect l="l" t="t" r="r" b="b"/>
            <a:pathLst>
              <a:path w="9126220" h="295275">
                <a:moveTo>
                  <a:pt x="9126145" y="294679"/>
                </a:moveTo>
                <a:lnTo>
                  <a:pt x="0" y="294679"/>
                </a:lnTo>
                <a:lnTo>
                  <a:pt x="0" y="0"/>
                </a:lnTo>
                <a:lnTo>
                  <a:pt x="9126145" y="0"/>
                </a:lnTo>
                <a:lnTo>
                  <a:pt x="9126145" y="294679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9" name="object 9"/>
          <p:cNvSpPr/>
          <p:nvPr/>
        </p:nvSpPr>
        <p:spPr>
          <a:xfrm>
            <a:off x="8929" y="3884414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8929" y="4375546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4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8929" y="4955976"/>
            <a:ext cx="9126220" cy="295275"/>
          </a:xfrm>
          <a:custGeom>
            <a:avLst/>
            <a:gdLst/>
            <a:ahLst/>
            <a:cxnLst/>
            <a:rect l="l" t="t" r="r" b="b"/>
            <a:pathLst>
              <a:path w="9126220" h="295275">
                <a:moveTo>
                  <a:pt x="9126145" y="294679"/>
                </a:moveTo>
                <a:lnTo>
                  <a:pt x="0" y="294679"/>
                </a:lnTo>
                <a:lnTo>
                  <a:pt x="0" y="0"/>
                </a:lnTo>
                <a:lnTo>
                  <a:pt x="9126145" y="0"/>
                </a:lnTo>
                <a:lnTo>
                  <a:pt x="9126145" y="294679"/>
                </a:lnTo>
                <a:close/>
              </a:path>
            </a:pathLst>
          </a:custGeom>
          <a:solidFill>
            <a:srgbClr val="182F6B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19647" y="572846"/>
            <a:ext cx="7976870" cy="4751070"/>
          </a:xfrm>
          <a:prstGeom prst="rect">
            <a:avLst/>
          </a:prstGeom>
        </p:spPr>
        <p:txBody>
          <a:bodyPr vert="horz" wrap="square" lIns="0" tIns="250825" rIns="0" bIns="0" rtlCol="0">
            <a:spAutoFit/>
          </a:bodyPr>
          <a:lstStyle/>
          <a:p>
            <a:pPr marL="111125" algn="ctr">
              <a:lnSpc>
                <a:spcPct val="100000"/>
              </a:lnSpc>
              <a:spcBef>
                <a:spcPts val="1975"/>
              </a:spcBef>
            </a:pPr>
            <a:r>
              <a:rPr sz="3850" dirty="0">
                <a:solidFill>
                  <a:schemeClr val="bg1"/>
                </a:solidFill>
                <a:latin typeface="Calibri"/>
                <a:cs typeface="Calibri"/>
              </a:rPr>
              <a:t>Expansion</a:t>
            </a:r>
            <a:r>
              <a:rPr sz="3850" spc="4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85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85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850" dirty="0">
                <a:solidFill>
                  <a:schemeClr val="bg1"/>
                </a:solidFill>
                <a:latin typeface="Calibri"/>
                <a:cs typeface="Calibri"/>
              </a:rPr>
              <a:t>Common</a:t>
            </a:r>
            <a:r>
              <a:rPr sz="3850" spc="5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850" spc="-25" dirty="0">
                <a:solidFill>
                  <a:schemeClr val="bg1"/>
                </a:solidFill>
                <a:latin typeface="Calibri"/>
                <a:cs typeface="Calibri"/>
              </a:rPr>
              <a:t>Law</a:t>
            </a:r>
            <a:endParaRPr sz="385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363220" marR="17145" indent="-363220" algn="ctr">
              <a:lnSpc>
                <a:spcPts val="3804"/>
              </a:lnSpc>
              <a:spcBef>
                <a:spcPts val="1585"/>
              </a:spcBef>
              <a:buChar char="•"/>
              <a:tabLst>
                <a:tab pos="363220" algn="l"/>
              </a:tabLst>
            </a:pP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Some</a:t>
            </a:r>
            <a:r>
              <a:rPr sz="3200" spc="-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40" dirty="0">
                <a:solidFill>
                  <a:schemeClr val="bg1"/>
                </a:solidFill>
                <a:latin typeface="Calibri"/>
                <a:cs typeface="Calibri"/>
              </a:rPr>
              <a:t>1,200-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1,500</a:t>
            </a:r>
            <a:r>
              <a:rPr sz="3200" spc="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million</a:t>
            </a:r>
            <a:r>
              <a:rPr sz="3200" spc="-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people</a:t>
            </a:r>
            <a:r>
              <a:rPr sz="3200" spc="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3200" spc="-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command</a:t>
            </a:r>
            <a:endParaRPr sz="32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R="975994" algn="ctr">
              <a:lnSpc>
                <a:spcPts val="3925"/>
              </a:lnSpc>
            </a:pP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300" spc="-1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45" dirty="0">
                <a:solidFill>
                  <a:schemeClr val="bg1"/>
                </a:solidFill>
                <a:latin typeface="Calibri"/>
                <a:cs typeface="Calibri"/>
              </a:rPr>
              <a:t>English;</a:t>
            </a:r>
            <a:r>
              <a:rPr sz="3300" spc="-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670</a:t>
            </a:r>
            <a:r>
              <a:rPr sz="3300" spc="-1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40" dirty="0">
                <a:solidFill>
                  <a:schemeClr val="bg1"/>
                </a:solidFill>
                <a:latin typeface="Calibri"/>
                <a:cs typeface="Calibri"/>
              </a:rPr>
              <a:t>million</a:t>
            </a:r>
            <a:r>
              <a:rPr sz="3300" spc="-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40" dirty="0">
                <a:solidFill>
                  <a:schemeClr val="bg1"/>
                </a:solidFill>
                <a:latin typeface="Calibri"/>
                <a:cs typeface="Calibri"/>
              </a:rPr>
              <a:t>native</a:t>
            </a:r>
            <a:r>
              <a:rPr sz="3300" spc="-1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10" dirty="0">
                <a:solidFill>
                  <a:schemeClr val="bg1"/>
                </a:solidFill>
                <a:latin typeface="Calibri"/>
                <a:cs typeface="Calibri"/>
              </a:rPr>
              <a:t>speakers</a:t>
            </a:r>
            <a:endParaRPr sz="33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361315" marR="929640" indent="-361315" algn="ctr">
              <a:lnSpc>
                <a:spcPct val="100000"/>
              </a:lnSpc>
              <a:spcBef>
                <a:spcPts val="660"/>
              </a:spcBef>
              <a:buChar char="•"/>
              <a:tabLst>
                <a:tab pos="361315" algn="l"/>
              </a:tabLst>
            </a:pPr>
            <a:r>
              <a:rPr sz="3250" spc="-55" dirty="0">
                <a:solidFill>
                  <a:schemeClr val="bg1"/>
                </a:solidFill>
                <a:latin typeface="Calibri"/>
                <a:cs typeface="Calibri"/>
              </a:rPr>
              <a:t>English</a:t>
            </a:r>
            <a:r>
              <a:rPr sz="3250" spc="-1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it-IT" sz="3250" spc="-130" dirty="0">
                <a:solidFill>
                  <a:schemeClr val="bg1"/>
                </a:solidFill>
                <a:latin typeface="Calibri"/>
                <a:cs typeface="Calibri"/>
              </a:rPr>
              <a:t>-</a:t>
            </a:r>
            <a:r>
              <a:rPr sz="3250" spc="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5" dirty="0">
                <a:solidFill>
                  <a:schemeClr val="bg1"/>
                </a:solidFill>
                <a:latin typeface="Calibri"/>
                <a:cs typeface="Calibri"/>
              </a:rPr>
              <a:t>official</a:t>
            </a:r>
            <a:r>
              <a:rPr sz="3250" spc="-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5" dirty="0">
                <a:solidFill>
                  <a:schemeClr val="bg1"/>
                </a:solidFill>
                <a:latin typeface="Calibri"/>
                <a:cs typeface="Calibri"/>
              </a:rPr>
              <a:t>language</a:t>
            </a:r>
            <a:r>
              <a:rPr sz="3250" spc="-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3250" spc="-1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75</a:t>
            </a:r>
            <a:r>
              <a:rPr sz="3250" spc="-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40" dirty="0">
                <a:solidFill>
                  <a:schemeClr val="bg1"/>
                </a:solidFill>
                <a:latin typeface="Calibri"/>
                <a:cs typeface="Calibri"/>
              </a:rPr>
              <a:t>states</a:t>
            </a:r>
            <a:r>
              <a:rPr sz="3250" spc="-25" dirty="0">
                <a:solidFill>
                  <a:schemeClr val="bg1"/>
                </a:solidFill>
                <a:latin typeface="Calibri"/>
                <a:cs typeface="Calibri"/>
              </a:rPr>
              <a:t> or</a:t>
            </a:r>
            <a:endParaRPr sz="325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R="3141345" algn="ctr">
              <a:lnSpc>
                <a:spcPct val="100000"/>
              </a:lnSpc>
              <a:spcBef>
                <a:spcPts val="114"/>
              </a:spcBef>
            </a:pP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administrative</a:t>
            </a:r>
            <a:r>
              <a:rPr sz="3100" spc="3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spc="-10" dirty="0">
                <a:solidFill>
                  <a:schemeClr val="bg1"/>
                </a:solidFill>
                <a:latin typeface="Calibri"/>
                <a:cs typeface="Calibri"/>
              </a:rPr>
              <a:t>territories</a:t>
            </a:r>
            <a:endParaRPr sz="31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361950" indent="-361950" algn="ctr">
              <a:lnSpc>
                <a:spcPts val="3804"/>
              </a:lnSpc>
              <a:spcBef>
                <a:spcPts val="750"/>
              </a:spcBef>
              <a:buChar char="•"/>
              <a:tabLst>
                <a:tab pos="361950" algn="l"/>
              </a:tabLst>
            </a:pP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85%</a:t>
            </a:r>
            <a:r>
              <a:rPr sz="3200" spc="-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25" dirty="0">
                <a:solidFill>
                  <a:schemeClr val="bg1"/>
                </a:solidFill>
                <a:latin typeface="Calibri"/>
                <a:cs typeface="Calibri"/>
              </a:rPr>
              <a:t>international</a:t>
            </a:r>
            <a:r>
              <a:rPr sz="3200" spc="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25" dirty="0">
                <a:solidFill>
                  <a:schemeClr val="bg1"/>
                </a:solidFill>
                <a:latin typeface="Calibri"/>
                <a:cs typeface="Calibri"/>
              </a:rPr>
              <a:t>organisations</a:t>
            </a:r>
            <a:r>
              <a:rPr sz="3200" spc="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use</a:t>
            </a:r>
            <a:r>
              <a:rPr sz="3200" spc="-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English</a:t>
            </a:r>
            <a:r>
              <a:rPr sz="3200" spc="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25" dirty="0">
                <a:solidFill>
                  <a:schemeClr val="bg1"/>
                </a:solidFill>
                <a:latin typeface="Calibri"/>
                <a:cs typeface="Calibri"/>
              </a:rPr>
              <a:t>as</a:t>
            </a:r>
            <a:endParaRPr sz="32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R="3578860" algn="ctr">
              <a:lnSpc>
                <a:spcPts val="3925"/>
              </a:lnSpc>
            </a:pPr>
            <a:r>
              <a:rPr sz="3300" spc="-10" dirty="0">
                <a:solidFill>
                  <a:schemeClr val="bg1"/>
                </a:solidFill>
                <a:latin typeface="Calibri"/>
                <a:cs typeface="Calibri"/>
              </a:rPr>
              <a:t>one</a:t>
            </a:r>
            <a:r>
              <a:rPr sz="3300" spc="-1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300" spc="-1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5" dirty="0">
                <a:solidFill>
                  <a:schemeClr val="bg1"/>
                </a:solidFill>
                <a:latin typeface="Calibri"/>
                <a:cs typeface="Calibri"/>
              </a:rPr>
              <a:t>their</a:t>
            </a:r>
            <a:r>
              <a:rPr sz="3300" spc="-1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10" dirty="0">
                <a:solidFill>
                  <a:schemeClr val="bg1"/>
                </a:solidFill>
                <a:latin typeface="Calibri"/>
                <a:cs typeface="Calibri"/>
              </a:rPr>
              <a:t>languages</a:t>
            </a:r>
            <a:endParaRPr sz="33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375920" indent="-361315">
              <a:lnSpc>
                <a:spcPct val="100000"/>
              </a:lnSpc>
              <a:spcBef>
                <a:spcPts val="860"/>
              </a:spcBef>
              <a:buChar char="•"/>
              <a:tabLst>
                <a:tab pos="375920" algn="l"/>
                <a:tab pos="2347595" algn="l"/>
              </a:tabLst>
            </a:pPr>
            <a:r>
              <a:rPr sz="3050" spc="-10" dirty="0">
                <a:solidFill>
                  <a:schemeClr val="bg1"/>
                </a:solidFill>
                <a:latin typeface="Calibri"/>
                <a:cs typeface="Calibri"/>
              </a:rPr>
              <a:t>Dominance</a:t>
            </a:r>
            <a:r>
              <a:rPr sz="3050" dirty="0">
                <a:solidFill>
                  <a:schemeClr val="bg1"/>
                </a:solidFill>
                <a:latin typeface="Calibri"/>
                <a:cs typeface="Calibri"/>
              </a:rPr>
              <a:t>	in</a:t>
            </a:r>
            <a:r>
              <a:rPr sz="3050" spc="2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dirty="0">
                <a:solidFill>
                  <a:schemeClr val="bg1"/>
                </a:solidFill>
                <a:latin typeface="Calibri"/>
                <a:cs typeface="Calibri"/>
              </a:rPr>
              <a:t>international</a:t>
            </a:r>
            <a:r>
              <a:rPr sz="3050" spc="48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spc="-10" dirty="0">
                <a:solidFill>
                  <a:schemeClr val="bg1"/>
                </a:solidFill>
                <a:latin typeface="Calibri"/>
                <a:cs typeface="Calibri"/>
              </a:rPr>
              <a:t>trade</a:t>
            </a:r>
            <a:endParaRPr sz="305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29" y="642937"/>
            <a:ext cx="9126220" cy="491490"/>
          </a:xfrm>
          <a:custGeom>
            <a:avLst/>
            <a:gdLst/>
            <a:ahLst/>
            <a:cxnLst/>
            <a:rect l="l" t="t" r="r" b="b"/>
            <a:pathLst>
              <a:path w="9126220" h="491490">
                <a:moveTo>
                  <a:pt x="9126145" y="491133"/>
                </a:moveTo>
                <a:lnTo>
                  <a:pt x="0" y="491133"/>
                </a:lnTo>
                <a:lnTo>
                  <a:pt x="0" y="0"/>
                </a:lnTo>
                <a:lnTo>
                  <a:pt x="9126145" y="0"/>
                </a:lnTo>
                <a:lnTo>
                  <a:pt x="9126145" y="491133"/>
                </a:lnTo>
                <a:close/>
              </a:path>
            </a:pathLst>
          </a:custGeom>
          <a:solidFill>
            <a:srgbClr val="132B67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3289" rIns="0" bIns="0" rtlCol="0">
            <a:spAutoFit/>
          </a:bodyPr>
          <a:lstStyle/>
          <a:p>
            <a:pPr marL="217804">
              <a:lnSpc>
                <a:spcPct val="100000"/>
              </a:lnSpc>
              <a:spcBef>
                <a:spcPts val="90"/>
              </a:spcBef>
            </a:pPr>
            <a:r>
              <a:rPr sz="4450" spc="-20" dirty="0"/>
              <a:t>Legal</a:t>
            </a:r>
            <a:r>
              <a:rPr sz="4450" spc="-140" dirty="0"/>
              <a:t> </a:t>
            </a:r>
            <a:r>
              <a:rPr sz="4450" spc="-20" dirty="0"/>
              <a:t>English</a:t>
            </a:r>
            <a:r>
              <a:rPr sz="4450" spc="-75" dirty="0"/>
              <a:t> </a:t>
            </a:r>
            <a:r>
              <a:rPr sz="4450" dirty="0"/>
              <a:t>in</a:t>
            </a:r>
            <a:r>
              <a:rPr sz="4450" spc="-215" dirty="0"/>
              <a:t> </a:t>
            </a:r>
            <a:r>
              <a:rPr sz="4450" dirty="0"/>
              <a:t>the</a:t>
            </a:r>
            <a:r>
              <a:rPr sz="4450" spc="-160" dirty="0"/>
              <a:t> </a:t>
            </a:r>
            <a:r>
              <a:rPr sz="4450" spc="-25" dirty="0"/>
              <a:t>United</a:t>
            </a:r>
            <a:r>
              <a:rPr sz="4450" spc="-110" dirty="0"/>
              <a:t> </a:t>
            </a:r>
            <a:r>
              <a:rPr sz="4450" spc="-10" dirty="0"/>
              <a:t>States</a:t>
            </a:r>
            <a:endParaRPr sz="4450"/>
          </a:p>
        </p:txBody>
      </p:sp>
      <p:sp>
        <p:nvSpPr>
          <p:cNvPr id="4" name="object 4"/>
          <p:cNvSpPr/>
          <p:nvPr/>
        </p:nvSpPr>
        <p:spPr>
          <a:xfrm>
            <a:off x="8929" y="1741289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5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5" name="object 5"/>
          <p:cNvSpPr/>
          <p:nvPr/>
        </p:nvSpPr>
        <p:spPr>
          <a:xfrm>
            <a:off x="8929" y="2232421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5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8929" y="2812851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7" name="object 7"/>
          <p:cNvSpPr/>
          <p:nvPr/>
        </p:nvSpPr>
        <p:spPr>
          <a:xfrm>
            <a:off x="8929" y="3295054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8929" y="3786187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9" name="object 9"/>
          <p:cNvSpPr/>
          <p:nvPr/>
        </p:nvSpPr>
        <p:spPr>
          <a:xfrm>
            <a:off x="8929" y="4277320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4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19647" y="1596131"/>
            <a:ext cx="8021320" cy="30543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70205" marR="5080" indent="-357505">
              <a:lnSpc>
                <a:spcPct val="100699"/>
              </a:lnSpc>
              <a:spcBef>
                <a:spcPts val="95"/>
              </a:spcBef>
              <a:buChar char="•"/>
              <a:tabLst>
                <a:tab pos="375285" algn="l"/>
                <a:tab pos="7291705" algn="l"/>
              </a:tabLst>
            </a:pP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200" spc="-1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influence</a:t>
            </a:r>
            <a:r>
              <a:rPr sz="3200" spc="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200" spc="-11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English</a:t>
            </a:r>
            <a:r>
              <a:rPr sz="3200" spc="11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70" dirty="0">
                <a:solidFill>
                  <a:schemeClr val="bg1"/>
                </a:solidFill>
                <a:latin typeface="Calibri"/>
                <a:cs typeface="Calibri"/>
              </a:rPr>
              <a:t>law</a:t>
            </a:r>
            <a:r>
              <a:rPr sz="3200" spc="-11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1045" dirty="0">
                <a:solidFill>
                  <a:schemeClr val="bg1"/>
                </a:solidFill>
                <a:latin typeface="Calibri"/>
                <a:cs typeface="Calibri"/>
              </a:rPr>
              <a:t>—</a:t>
            </a:r>
            <a:r>
              <a:rPr sz="3200" spc="-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terminated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	</a:t>
            </a:r>
            <a:r>
              <a:rPr sz="3200" spc="-55" dirty="0">
                <a:solidFill>
                  <a:schemeClr val="bg1"/>
                </a:solidFill>
                <a:latin typeface="Calibri"/>
                <a:cs typeface="Calibri"/>
              </a:rPr>
              <a:t>with 	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200" spc="-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independence</a:t>
            </a:r>
            <a:endParaRPr sz="3200">
              <a:solidFill>
                <a:schemeClr val="bg1"/>
              </a:solidFill>
              <a:latin typeface="Calibri"/>
              <a:cs typeface="Calibri"/>
            </a:endParaRPr>
          </a:p>
          <a:p>
            <a:pPr marL="371475" marR="115570" indent="-359410">
              <a:lnSpc>
                <a:spcPct val="99600"/>
              </a:lnSpc>
              <a:spcBef>
                <a:spcPts val="695"/>
              </a:spcBef>
              <a:buChar char="•"/>
              <a:tabLst>
                <a:tab pos="371475" algn="l"/>
                <a:tab pos="374015" algn="l"/>
                <a:tab pos="2581910" algn="l"/>
                <a:tab pos="4877435" algn="l"/>
              </a:tabLst>
            </a:pP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	</a:t>
            </a:r>
            <a:r>
              <a:rPr sz="3250" spc="-40" dirty="0">
                <a:solidFill>
                  <a:schemeClr val="bg1"/>
                </a:solidFill>
                <a:latin typeface="Calibri"/>
                <a:cs typeface="Calibri"/>
              </a:rPr>
              <a:t>Nevertheless,</a:t>
            </a:r>
            <a:r>
              <a:rPr sz="3250" spc="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250" spc="-1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45" dirty="0">
                <a:solidFill>
                  <a:schemeClr val="bg1"/>
                </a:solidFill>
                <a:latin typeface="Calibri"/>
                <a:cs typeface="Calibri"/>
              </a:rPr>
              <a:t>approach</a:t>
            </a:r>
            <a:r>
              <a:rPr sz="3250" spc="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3250" spc="-1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250" spc="-1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legal</a:t>
            </a:r>
            <a:r>
              <a:rPr sz="3250" spc="-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70" dirty="0">
                <a:solidFill>
                  <a:schemeClr val="bg1"/>
                </a:solidFill>
                <a:latin typeface="Calibri"/>
                <a:cs typeface="Calibri"/>
              </a:rPr>
              <a:t>order, </a:t>
            </a:r>
            <a:r>
              <a:rPr sz="3100" spc="-10" dirty="0">
                <a:solidFill>
                  <a:schemeClr val="bg1"/>
                </a:solidFill>
                <a:latin typeface="Calibri"/>
                <a:cs typeface="Calibri"/>
              </a:rPr>
              <a:t>fundamental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	principles</a:t>
            </a:r>
            <a:r>
              <a:rPr sz="3100" spc="3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3100" spc="11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concepts</a:t>
            </a:r>
            <a:r>
              <a:rPr sz="3100" spc="2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100" spc="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spc="-20" dirty="0">
                <a:solidFill>
                  <a:schemeClr val="bg1"/>
                </a:solidFill>
                <a:latin typeface="Calibri"/>
                <a:cs typeface="Calibri"/>
              </a:rPr>
              <a:t>law, </a:t>
            </a:r>
            <a:r>
              <a:rPr sz="3300" spc="-50" dirty="0">
                <a:solidFill>
                  <a:schemeClr val="bg1"/>
                </a:solidFill>
                <a:latin typeface="Calibri"/>
                <a:cs typeface="Calibri"/>
              </a:rPr>
              <a:t>essential</a:t>
            </a:r>
            <a:r>
              <a:rPr sz="3300" spc="-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35" dirty="0">
                <a:solidFill>
                  <a:schemeClr val="bg1"/>
                </a:solidFill>
                <a:latin typeface="Calibri"/>
                <a:cs typeface="Calibri"/>
              </a:rPr>
              <a:t>legal</a:t>
            </a:r>
            <a:r>
              <a:rPr sz="3300" spc="-1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10" dirty="0">
                <a:solidFill>
                  <a:schemeClr val="bg1"/>
                </a:solidFill>
                <a:latin typeface="Calibri"/>
                <a:cs typeface="Calibri"/>
              </a:rPr>
              <a:t>terminology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	-</a:t>
            </a:r>
            <a:r>
              <a:rPr sz="3300" spc="-1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300" spc="-1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0" dirty="0">
                <a:solidFill>
                  <a:schemeClr val="bg1"/>
                </a:solidFill>
                <a:latin typeface="Calibri"/>
                <a:cs typeface="Calibri"/>
              </a:rPr>
              <a:t>same</a:t>
            </a:r>
            <a:r>
              <a:rPr sz="3300" spc="-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5" dirty="0">
                <a:solidFill>
                  <a:schemeClr val="bg1"/>
                </a:solidFill>
                <a:latin typeface="Calibri"/>
                <a:cs typeface="Calibri"/>
              </a:rPr>
              <a:t>in </a:t>
            </a:r>
            <a:r>
              <a:rPr sz="3250" spc="-25" dirty="0">
                <a:solidFill>
                  <a:schemeClr val="bg1"/>
                </a:solidFill>
                <a:latin typeface="Calibri"/>
                <a:cs typeface="Calibri"/>
              </a:rPr>
              <a:t>England</a:t>
            </a:r>
            <a:r>
              <a:rPr sz="3250" spc="-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3250" spc="-1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250" spc="-1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5" dirty="0">
                <a:solidFill>
                  <a:schemeClr val="bg1"/>
                </a:solidFill>
                <a:latin typeface="Calibri"/>
                <a:cs typeface="Calibri"/>
              </a:rPr>
              <a:t>US</a:t>
            </a:r>
            <a:endParaRPr sz="325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929" y="642937"/>
            <a:ext cx="9135070" cy="500062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8929" y="1741289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5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4" name="object 4"/>
          <p:cNvSpPr/>
          <p:nvPr/>
        </p:nvSpPr>
        <p:spPr>
          <a:xfrm>
            <a:off x="8929" y="2232421"/>
            <a:ext cx="9126220" cy="285750"/>
          </a:xfrm>
          <a:custGeom>
            <a:avLst/>
            <a:gdLst/>
            <a:ahLst/>
            <a:cxnLst/>
            <a:rect l="l" t="t" r="r" b="b"/>
            <a:pathLst>
              <a:path w="9126220" h="285750">
                <a:moveTo>
                  <a:pt x="9126145" y="285750"/>
                </a:moveTo>
                <a:lnTo>
                  <a:pt x="0" y="285750"/>
                </a:lnTo>
                <a:lnTo>
                  <a:pt x="0" y="0"/>
                </a:lnTo>
                <a:lnTo>
                  <a:pt x="9126145" y="0"/>
                </a:lnTo>
                <a:lnTo>
                  <a:pt x="9126145" y="285750"/>
                </a:lnTo>
                <a:close/>
              </a:path>
            </a:pathLst>
          </a:custGeom>
          <a:solidFill>
            <a:srgbClr val="1F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5" name="object 5"/>
          <p:cNvSpPr/>
          <p:nvPr/>
        </p:nvSpPr>
        <p:spPr>
          <a:xfrm>
            <a:off x="8929" y="2803921"/>
            <a:ext cx="9126220" cy="375285"/>
          </a:xfrm>
          <a:custGeom>
            <a:avLst/>
            <a:gdLst/>
            <a:ahLst/>
            <a:cxnLst/>
            <a:rect l="l" t="t" r="r" b="b"/>
            <a:pathLst>
              <a:path w="9126220" h="375285">
                <a:moveTo>
                  <a:pt x="9126145" y="375047"/>
                </a:moveTo>
                <a:lnTo>
                  <a:pt x="0" y="37504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7504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8929" y="3393281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7" name="object 7"/>
          <p:cNvSpPr/>
          <p:nvPr/>
        </p:nvSpPr>
        <p:spPr>
          <a:xfrm>
            <a:off x="8929" y="3982641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19063" y="1596131"/>
            <a:ext cx="7317740" cy="27597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74650" indent="-361315">
              <a:lnSpc>
                <a:spcPct val="100000"/>
              </a:lnSpc>
              <a:spcBef>
                <a:spcPts val="120"/>
              </a:spcBef>
              <a:buChar char="•"/>
              <a:tabLst>
                <a:tab pos="374650" algn="l"/>
                <a:tab pos="2651125" algn="l"/>
              </a:tabLst>
            </a:pP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Fundamental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	ideas</a:t>
            </a:r>
            <a:r>
              <a:rPr sz="3200" spc="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3200" spc="-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line</a:t>
            </a:r>
            <a:r>
              <a:rPr sz="3200" spc="-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with</a:t>
            </a: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200" spc="-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English</a:t>
            </a:r>
            <a:endParaRPr sz="3200">
              <a:solidFill>
                <a:schemeClr val="bg1"/>
              </a:solidFill>
              <a:latin typeface="Calibri"/>
              <a:cs typeface="Calibri"/>
            </a:endParaRPr>
          </a:p>
          <a:p>
            <a:pPr marL="375920">
              <a:lnSpc>
                <a:spcPct val="100000"/>
              </a:lnSpc>
              <a:spcBef>
                <a:spcPts val="130"/>
              </a:spcBef>
            </a:pPr>
            <a:r>
              <a:rPr sz="3100" spc="-10" dirty="0">
                <a:solidFill>
                  <a:schemeClr val="bg1"/>
                </a:solidFill>
                <a:latin typeface="Calibri"/>
                <a:cs typeface="Calibri"/>
              </a:rPr>
              <a:t>tradition</a:t>
            </a:r>
            <a:endParaRPr sz="3100">
              <a:solidFill>
                <a:schemeClr val="bg1"/>
              </a:solidFill>
              <a:latin typeface="Calibri"/>
              <a:cs typeface="Calibri"/>
            </a:endParaRPr>
          </a:p>
          <a:p>
            <a:pPr marL="373380" indent="-360680">
              <a:lnSpc>
                <a:spcPct val="100000"/>
              </a:lnSpc>
              <a:spcBef>
                <a:spcPts val="650"/>
              </a:spcBef>
              <a:buChar char="•"/>
              <a:tabLst>
                <a:tab pos="373380" algn="l"/>
              </a:tabLst>
            </a:pP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1)</a:t>
            </a:r>
            <a:r>
              <a:rPr sz="3300" spc="-1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70" dirty="0">
                <a:solidFill>
                  <a:schemeClr val="bg1"/>
                </a:solidFill>
                <a:latin typeface="Calibri"/>
                <a:cs typeface="Calibri"/>
              </a:rPr>
              <a:t>supremacy</a:t>
            </a:r>
            <a:r>
              <a:rPr sz="3300" spc="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300" spc="-1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300" spc="-1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35" dirty="0">
                <a:solidFill>
                  <a:schemeClr val="bg1"/>
                </a:solidFill>
                <a:latin typeface="Calibri"/>
                <a:cs typeface="Calibri"/>
              </a:rPr>
              <a:t>law</a:t>
            </a:r>
            <a:r>
              <a:rPr sz="3300" spc="-1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5" dirty="0">
                <a:solidFill>
                  <a:schemeClr val="bg1"/>
                </a:solidFill>
                <a:latin typeface="Calibri"/>
                <a:cs typeface="Calibri"/>
              </a:rPr>
              <a:t>(rule</a:t>
            </a:r>
            <a:r>
              <a:rPr sz="3300" spc="-1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300" spc="-1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0" dirty="0">
                <a:solidFill>
                  <a:schemeClr val="bg1"/>
                </a:solidFill>
                <a:latin typeface="Calibri"/>
                <a:cs typeface="Calibri"/>
              </a:rPr>
              <a:t>law)</a:t>
            </a:r>
            <a:endParaRPr sz="3300">
              <a:solidFill>
                <a:schemeClr val="bg1"/>
              </a:solidFill>
              <a:latin typeface="Calibri"/>
              <a:cs typeface="Calibri"/>
            </a:endParaRPr>
          </a:p>
          <a:p>
            <a:pPr marL="377825" indent="-363855">
              <a:lnSpc>
                <a:spcPct val="100000"/>
              </a:lnSpc>
              <a:spcBef>
                <a:spcPts val="830"/>
              </a:spcBef>
              <a:buChar char="•"/>
              <a:tabLst>
                <a:tab pos="377825" algn="l"/>
              </a:tabLst>
            </a:pP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2)</a:t>
            </a:r>
            <a:r>
              <a:rPr sz="3150" spc="-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rule</a:t>
            </a:r>
            <a:r>
              <a:rPr sz="3150" spc="1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150" spc="-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spc="-10" dirty="0">
                <a:solidFill>
                  <a:schemeClr val="bg1"/>
                </a:solidFill>
                <a:latin typeface="Calibri"/>
                <a:cs typeface="Calibri"/>
              </a:rPr>
              <a:t>precedent</a:t>
            </a:r>
            <a:endParaRPr sz="3150">
              <a:solidFill>
                <a:schemeClr val="bg1"/>
              </a:solidFill>
              <a:latin typeface="Calibri"/>
              <a:cs typeface="Calibri"/>
            </a:endParaRPr>
          </a:p>
          <a:p>
            <a:pPr marL="374015" indent="-344170">
              <a:lnSpc>
                <a:spcPct val="100000"/>
              </a:lnSpc>
              <a:spcBef>
                <a:spcPts val="690"/>
              </a:spcBef>
              <a:buClr>
                <a:srgbClr val="FFFFFF"/>
              </a:buClr>
              <a:buChar char="•"/>
              <a:tabLst>
                <a:tab pos="374015" algn="l"/>
              </a:tabLst>
            </a:pPr>
            <a:r>
              <a:rPr sz="3250" spc="-254" dirty="0">
                <a:solidFill>
                  <a:schemeClr val="bg1"/>
                </a:solidFill>
                <a:latin typeface="Arial MT"/>
                <a:cs typeface="Arial MT"/>
              </a:rPr>
              <a:t>3)</a:t>
            </a:r>
            <a:r>
              <a:rPr sz="3250" spc="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250" spc="-185" dirty="0">
                <a:solidFill>
                  <a:schemeClr val="bg1"/>
                </a:solidFill>
                <a:latin typeface="Arial MT"/>
                <a:cs typeface="Arial MT"/>
              </a:rPr>
              <a:t>adversarial</a:t>
            </a:r>
            <a:r>
              <a:rPr sz="3250" spc="5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250" spc="-90" dirty="0">
                <a:solidFill>
                  <a:schemeClr val="bg1"/>
                </a:solidFill>
                <a:latin typeface="Arial MT"/>
                <a:cs typeface="Arial MT"/>
              </a:rPr>
              <a:t>procedure</a:t>
            </a:r>
            <a:endParaRPr sz="3250">
              <a:solidFill>
                <a:schemeClr val="bg1"/>
              </a:solidFill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929" y="642937"/>
            <a:ext cx="9135070" cy="500062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8929" y="1741289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5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4" name="object 4"/>
          <p:cNvSpPr/>
          <p:nvPr/>
        </p:nvSpPr>
        <p:spPr>
          <a:xfrm>
            <a:off x="8929" y="2223491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5" name="object 5"/>
          <p:cNvSpPr/>
          <p:nvPr/>
        </p:nvSpPr>
        <p:spPr>
          <a:xfrm>
            <a:off x="8929" y="2812851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8929" y="3393281"/>
            <a:ext cx="9126220" cy="295275"/>
          </a:xfrm>
          <a:custGeom>
            <a:avLst/>
            <a:gdLst/>
            <a:ahLst/>
            <a:cxnLst/>
            <a:rect l="l" t="t" r="r" b="b"/>
            <a:pathLst>
              <a:path w="9126220" h="295275">
                <a:moveTo>
                  <a:pt x="9126145" y="294679"/>
                </a:moveTo>
                <a:lnTo>
                  <a:pt x="0" y="294679"/>
                </a:lnTo>
                <a:lnTo>
                  <a:pt x="0" y="0"/>
                </a:lnTo>
                <a:lnTo>
                  <a:pt x="9126145" y="0"/>
                </a:lnTo>
                <a:lnTo>
                  <a:pt x="9126145" y="294679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20816" y="1608533"/>
            <a:ext cx="7418070" cy="215519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68935" marR="5080" indent="-356235">
              <a:lnSpc>
                <a:spcPts val="3870"/>
              </a:lnSpc>
              <a:spcBef>
                <a:spcPts val="130"/>
              </a:spcBef>
              <a:buChar char="•"/>
              <a:tabLst>
                <a:tab pos="368935" algn="l"/>
                <a:tab pos="375920" algn="l"/>
              </a:tabLst>
            </a:pP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	Separation</a:t>
            </a:r>
            <a:r>
              <a:rPr sz="31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between</a:t>
            </a:r>
            <a:r>
              <a:rPr sz="3100" spc="1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private</a:t>
            </a:r>
            <a:r>
              <a:rPr sz="3100" spc="1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3100" spc="1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public</a:t>
            </a:r>
            <a:r>
              <a:rPr sz="3100" spc="3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spc="-25" dirty="0">
                <a:solidFill>
                  <a:schemeClr val="bg1"/>
                </a:solidFill>
                <a:latin typeface="Calibri"/>
                <a:cs typeface="Calibri"/>
              </a:rPr>
              <a:t>law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less</a:t>
            </a:r>
            <a:r>
              <a:rPr sz="3100" spc="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important</a:t>
            </a:r>
            <a:r>
              <a:rPr sz="3100" spc="2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than</a:t>
            </a:r>
            <a:r>
              <a:rPr sz="3100" spc="1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3100" spc="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civil</a:t>
            </a:r>
            <a:r>
              <a:rPr sz="3100" spc="1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law</a:t>
            </a:r>
            <a:r>
              <a:rPr sz="3100" spc="1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spc="-10" dirty="0">
                <a:solidFill>
                  <a:schemeClr val="bg1"/>
                </a:solidFill>
                <a:latin typeface="Calibri"/>
                <a:cs typeface="Calibri"/>
              </a:rPr>
              <a:t>countries</a:t>
            </a:r>
            <a:endParaRPr sz="3100">
              <a:solidFill>
                <a:schemeClr val="bg1"/>
              </a:solidFill>
              <a:latin typeface="Calibri"/>
              <a:cs typeface="Calibri"/>
            </a:endParaRPr>
          </a:p>
          <a:p>
            <a:pPr marL="375920" indent="-363220">
              <a:lnSpc>
                <a:spcPct val="100000"/>
              </a:lnSpc>
              <a:spcBef>
                <a:spcPts val="640"/>
              </a:spcBef>
              <a:buChar char="•"/>
              <a:tabLst>
                <a:tab pos="375920" algn="l"/>
              </a:tabLst>
            </a:pP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Separation</a:t>
            </a:r>
            <a:r>
              <a:rPr sz="3150" spc="1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150" spc="-11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spc="-10" dirty="0">
                <a:solidFill>
                  <a:schemeClr val="bg1"/>
                </a:solidFill>
                <a:latin typeface="Calibri"/>
                <a:cs typeface="Calibri"/>
              </a:rPr>
              <a:t>powers</a:t>
            </a:r>
            <a:endParaRPr sz="3150">
              <a:solidFill>
                <a:schemeClr val="bg1"/>
              </a:solidFill>
              <a:latin typeface="Calibri"/>
              <a:cs typeface="Calibri"/>
            </a:endParaRPr>
          </a:p>
          <a:p>
            <a:pPr marL="373380" indent="-360680">
              <a:lnSpc>
                <a:spcPct val="100000"/>
              </a:lnSpc>
              <a:spcBef>
                <a:spcPts val="790"/>
              </a:spcBef>
              <a:buChar char="•"/>
              <a:tabLst>
                <a:tab pos="373380" algn="l"/>
              </a:tabLst>
            </a:pPr>
            <a:r>
              <a:rPr sz="3150" spc="-10" dirty="0">
                <a:solidFill>
                  <a:schemeClr val="bg1"/>
                </a:solidFill>
                <a:latin typeface="Calibri"/>
                <a:cs typeface="Calibri"/>
              </a:rPr>
              <a:t>federalism</a:t>
            </a:r>
            <a:endParaRPr sz="315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29" y="357187"/>
            <a:ext cx="9126220" cy="447040"/>
          </a:xfrm>
          <a:custGeom>
            <a:avLst/>
            <a:gdLst/>
            <a:ahLst/>
            <a:cxnLst/>
            <a:rect l="l" t="t" r="r" b="b"/>
            <a:pathLst>
              <a:path w="9126220" h="447040">
                <a:moveTo>
                  <a:pt x="9126145" y="446484"/>
                </a:moveTo>
                <a:lnTo>
                  <a:pt x="0" y="446484"/>
                </a:lnTo>
                <a:lnTo>
                  <a:pt x="0" y="0"/>
                </a:lnTo>
                <a:lnTo>
                  <a:pt x="9126145" y="0"/>
                </a:lnTo>
                <a:lnTo>
                  <a:pt x="9126145" y="446484"/>
                </a:lnTo>
                <a:close/>
              </a:path>
            </a:pathLst>
          </a:custGeom>
          <a:solidFill>
            <a:srgbClr val="112A67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13080" y="178048"/>
            <a:ext cx="6703059" cy="6432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50" spc="-35" dirty="0"/>
              <a:t>Characteristics</a:t>
            </a:r>
            <a:r>
              <a:rPr sz="4050" spc="-204" dirty="0"/>
              <a:t> </a:t>
            </a:r>
            <a:r>
              <a:rPr sz="4050" dirty="0"/>
              <a:t>of</a:t>
            </a:r>
            <a:r>
              <a:rPr sz="4050" spc="-120" dirty="0"/>
              <a:t> </a:t>
            </a:r>
            <a:r>
              <a:rPr sz="4050" spc="-35" dirty="0"/>
              <a:t>American</a:t>
            </a:r>
            <a:r>
              <a:rPr sz="4050" spc="120" dirty="0"/>
              <a:t> </a:t>
            </a:r>
            <a:r>
              <a:rPr sz="4050" spc="-20" dirty="0"/>
              <a:t>legal</a:t>
            </a:r>
            <a:endParaRPr sz="4050"/>
          </a:p>
        </p:txBody>
      </p:sp>
      <p:sp>
        <p:nvSpPr>
          <p:cNvPr id="4" name="object 4"/>
          <p:cNvSpPr/>
          <p:nvPr/>
        </p:nvSpPr>
        <p:spPr>
          <a:xfrm>
            <a:off x="8929" y="964406"/>
            <a:ext cx="9126220" cy="447040"/>
          </a:xfrm>
          <a:custGeom>
            <a:avLst/>
            <a:gdLst/>
            <a:ahLst/>
            <a:cxnLst/>
            <a:rect l="l" t="t" r="r" b="b"/>
            <a:pathLst>
              <a:path w="9126220" h="447040">
                <a:moveTo>
                  <a:pt x="9126145" y="446484"/>
                </a:moveTo>
                <a:lnTo>
                  <a:pt x="0" y="446484"/>
                </a:lnTo>
                <a:lnTo>
                  <a:pt x="0" y="0"/>
                </a:lnTo>
                <a:lnTo>
                  <a:pt x="9126145" y="0"/>
                </a:lnTo>
                <a:lnTo>
                  <a:pt x="9126145" y="446484"/>
                </a:lnTo>
                <a:close/>
              </a:path>
            </a:pathLst>
          </a:custGeom>
          <a:solidFill>
            <a:srgbClr val="162D69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5" name="object 5"/>
          <p:cNvSpPr/>
          <p:nvPr/>
        </p:nvSpPr>
        <p:spPr>
          <a:xfrm>
            <a:off x="8929" y="1741289"/>
            <a:ext cx="9126220" cy="295275"/>
          </a:xfrm>
          <a:custGeom>
            <a:avLst/>
            <a:gdLst/>
            <a:ahLst/>
            <a:cxnLst/>
            <a:rect l="l" t="t" r="r" b="b"/>
            <a:pathLst>
              <a:path w="9126220" h="295275">
                <a:moveTo>
                  <a:pt x="9126145" y="294679"/>
                </a:moveTo>
                <a:lnTo>
                  <a:pt x="0" y="294679"/>
                </a:lnTo>
                <a:lnTo>
                  <a:pt x="0" y="0"/>
                </a:lnTo>
                <a:lnTo>
                  <a:pt x="9126145" y="0"/>
                </a:lnTo>
                <a:lnTo>
                  <a:pt x="9126145" y="294679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8929" y="2223491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7" name="object 7"/>
          <p:cNvSpPr/>
          <p:nvPr/>
        </p:nvSpPr>
        <p:spPr>
          <a:xfrm>
            <a:off x="8929" y="2714625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8929" y="3196828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20232" y="549857"/>
            <a:ext cx="8041640" cy="3028950"/>
          </a:xfrm>
          <a:prstGeom prst="rect">
            <a:avLst/>
          </a:prstGeom>
        </p:spPr>
        <p:txBody>
          <a:bodyPr vert="horz" wrap="square" lIns="0" tIns="254635" rIns="0" bIns="0" rtlCol="0">
            <a:spAutoFit/>
          </a:bodyPr>
          <a:lstStyle/>
          <a:p>
            <a:pPr marL="25400" algn="ctr">
              <a:lnSpc>
                <a:spcPct val="100000"/>
              </a:lnSpc>
              <a:spcBef>
                <a:spcPts val="2005"/>
              </a:spcBef>
            </a:pPr>
            <a:r>
              <a:rPr sz="4000" spc="-10" dirty="0">
                <a:solidFill>
                  <a:schemeClr val="bg1"/>
                </a:solidFill>
                <a:latin typeface="Calibri"/>
                <a:cs typeface="Calibri"/>
              </a:rPr>
              <a:t>English</a:t>
            </a:r>
            <a:endParaRPr sz="4000">
              <a:solidFill>
                <a:schemeClr val="bg1"/>
              </a:solidFill>
              <a:latin typeface="Calibri"/>
              <a:cs typeface="Calibri"/>
            </a:endParaRPr>
          </a:p>
          <a:p>
            <a:pPr marL="371475" marR="5080" indent="-359410">
              <a:lnSpc>
                <a:spcPct val="98600"/>
              </a:lnSpc>
              <a:spcBef>
                <a:spcPts val="1610"/>
              </a:spcBef>
              <a:buChar char="•"/>
              <a:tabLst>
                <a:tab pos="371475" algn="l"/>
                <a:tab pos="374015" algn="l"/>
              </a:tabLst>
            </a:pP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	</a:t>
            </a:r>
            <a:r>
              <a:rPr sz="3200" spc="-20" dirty="0">
                <a:solidFill>
                  <a:schemeClr val="bg1"/>
                </a:solidFill>
                <a:latin typeface="Calibri"/>
                <a:cs typeface="Calibri"/>
              </a:rPr>
              <a:t>Institutions</a:t>
            </a:r>
            <a:r>
              <a:rPr sz="3200" spc="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whose</a:t>
            </a:r>
            <a:r>
              <a:rPr sz="3200" spc="-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25" dirty="0">
                <a:solidFill>
                  <a:schemeClr val="bg1"/>
                </a:solidFill>
                <a:latin typeface="Calibri"/>
                <a:cs typeface="Calibri"/>
              </a:rPr>
              <a:t>structure</a:t>
            </a:r>
            <a:r>
              <a:rPr sz="3200" spc="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25" dirty="0">
                <a:solidFill>
                  <a:schemeClr val="bg1"/>
                </a:solidFill>
                <a:latin typeface="Calibri"/>
                <a:cs typeface="Calibri"/>
              </a:rPr>
              <a:t>differs</a:t>
            </a:r>
            <a:r>
              <a:rPr sz="3200" spc="-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from</a:t>
            </a:r>
            <a:r>
              <a:rPr sz="3200" spc="-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those </a:t>
            </a:r>
            <a:r>
              <a:rPr sz="3350" spc="-2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3350" spc="-1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50" spc="-100" dirty="0">
                <a:solidFill>
                  <a:schemeClr val="bg1"/>
                </a:solidFill>
                <a:latin typeface="Calibri"/>
                <a:cs typeface="Calibri"/>
              </a:rPr>
              <a:t>England</a:t>
            </a:r>
            <a:r>
              <a:rPr sz="3350" spc="-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50" spc="-1185" dirty="0">
                <a:solidFill>
                  <a:schemeClr val="bg1"/>
                </a:solidFill>
                <a:latin typeface="Calibri"/>
                <a:cs typeface="Calibri"/>
              </a:rPr>
              <a:t>—</a:t>
            </a:r>
            <a:r>
              <a:rPr sz="3350" spc="-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50" spc="-60" dirty="0">
                <a:solidFill>
                  <a:schemeClr val="bg1"/>
                </a:solidFill>
                <a:latin typeface="Calibri"/>
                <a:cs typeface="Calibri"/>
              </a:rPr>
              <a:t>original</a:t>
            </a:r>
            <a:r>
              <a:rPr sz="3350" spc="-1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50" spc="-80" dirty="0">
                <a:solidFill>
                  <a:schemeClr val="bg1"/>
                </a:solidFill>
                <a:latin typeface="Calibri"/>
                <a:cs typeface="Calibri"/>
              </a:rPr>
              <a:t>designation</a:t>
            </a:r>
            <a:r>
              <a:rPr sz="3350" spc="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50" spc="-35" dirty="0">
                <a:solidFill>
                  <a:schemeClr val="bg1"/>
                </a:solidFill>
                <a:latin typeface="Calibri"/>
                <a:cs typeface="Calibri"/>
              </a:rPr>
              <a:t>(e.g.</a:t>
            </a:r>
            <a:r>
              <a:rPr sz="3350" spc="-1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50" spc="-20" dirty="0">
                <a:solidFill>
                  <a:schemeClr val="bg1"/>
                </a:solidFill>
                <a:latin typeface="Calibri"/>
                <a:cs typeface="Calibri"/>
              </a:rPr>
              <a:t>names </a:t>
            </a: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150" spc="-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courts:</a:t>
            </a:r>
            <a:r>
              <a:rPr sz="3150" spc="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Federal</a:t>
            </a:r>
            <a:r>
              <a:rPr sz="3150" spc="-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justice</a:t>
            </a:r>
            <a:r>
              <a:rPr sz="3150" spc="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spc="-20" dirty="0">
                <a:solidFill>
                  <a:schemeClr val="bg1"/>
                </a:solidFill>
                <a:latin typeface="Calibri"/>
                <a:cs typeface="Calibri"/>
              </a:rPr>
              <a:t>system:</a:t>
            </a:r>
            <a:r>
              <a:rPr sz="3150" spc="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spc="-10" dirty="0">
                <a:solidFill>
                  <a:schemeClr val="bg1"/>
                </a:solidFill>
                <a:latin typeface="Calibri"/>
                <a:cs typeface="Calibri"/>
              </a:rPr>
              <a:t>district </a:t>
            </a:r>
            <a:r>
              <a:rPr sz="3250" spc="-30" dirty="0">
                <a:solidFill>
                  <a:schemeClr val="bg1"/>
                </a:solidFill>
                <a:latin typeface="Calibri"/>
                <a:cs typeface="Calibri"/>
              </a:rPr>
              <a:t>courts,</a:t>
            </a:r>
            <a:r>
              <a:rPr sz="3250" spc="-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0" dirty="0">
                <a:solidFill>
                  <a:schemeClr val="bg1"/>
                </a:solidFill>
                <a:latin typeface="Calibri"/>
                <a:cs typeface="Calibri"/>
              </a:rPr>
              <a:t>courts</a:t>
            </a:r>
            <a:r>
              <a:rPr sz="3250" spc="-1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250" spc="-1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30" dirty="0">
                <a:solidFill>
                  <a:schemeClr val="bg1"/>
                </a:solidFill>
                <a:latin typeface="Calibri"/>
                <a:cs typeface="Calibri"/>
              </a:rPr>
              <a:t>appeals,</a:t>
            </a:r>
            <a:r>
              <a:rPr sz="3250" spc="-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250" spc="-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45" dirty="0">
                <a:solidFill>
                  <a:schemeClr val="bg1"/>
                </a:solidFill>
                <a:latin typeface="Calibri"/>
                <a:cs typeface="Calibri"/>
              </a:rPr>
              <a:t>Supreme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Court)</a:t>
            </a:r>
            <a:endParaRPr sz="325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29" y="357187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5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0F2866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95060" y="209054"/>
            <a:ext cx="6537325" cy="6064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800" dirty="0"/>
              <a:t>Differences</a:t>
            </a:r>
            <a:r>
              <a:rPr sz="3800" spc="470" dirty="0"/>
              <a:t> </a:t>
            </a:r>
            <a:r>
              <a:rPr sz="3800" spc="50" dirty="0"/>
              <a:t>between</a:t>
            </a:r>
            <a:r>
              <a:rPr sz="3800" spc="375" dirty="0"/>
              <a:t> </a:t>
            </a:r>
            <a:r>
              <a:rPr sz="3800" dirty="0"/>
              <a:t>UK</a:t>
            </a:r>
            <a:r>
              <a:rPr sz="3800" spc="330" dirty="0"/>
              <a:t> </a:t>
            </a:r>
            <a:r>
              <a:rPr sz="3800" spc="50" dirty="0"/>
              <a:t>and</a:t>
            </a:r>
            <a:r>
              <a:rPr sz="3800" spc="254" dirty="0"/>
              <a:t> </a:t>
            </a:r>
            <a:r>
              <a:rPr sz="3800" spc="-25" dirty="0"/>
              <a:t>US</a:t>
            </a:r>
            <a:endParaRPr sz="3800"/>
          </a:p>
        </p:txBody>
      </p:sp>
      <p:sp>
        <p:nvSpPr>
          <p:cNvPr id="4" name="object 4"/>
          <p:cNvSpPr/>
          <p:nvPr/>
        </p:nvSpPr>
        <p:spPr>
          <a:xfrm>
            <a:off x="8929" y="964406"/>
            <a:ext cx="9126220" cy="447040"/>
          </a:xfrm>
          <a:custGeom>
            <a:avLst/>
            <a:gdLst/>
            <a:ahLst/>
            <a:cxnLst/>
            <a:rect l="l" t="t" r="r" b="b"/>
            <a:pathLst>
              <a:path w="9126220" h="447040">
                <a:moveTo>
                  <a:pt x="9126145" y="446484"/>
                </a:moveTo>
                <a:lnTo>
                  <a:pt x="0" y="446484"/>
                </a:lnTo>
                <a:lnTo>
                  <a:pt x="0" y="0"/>
                </a:lnTo>
                <a:lnTo>
                  <a:pt x="9126145" y="0"/>
                </a:lnTo>
                <a:lnTo>
                  <a:pt x="9126145" y="446484"/>
                </a:lnTo>
                <a:close/>
              </a:path>
            </a:pathLst>
          </a:custGeom>
          <a:solidFill>
            <a:srgbClr val="162D69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5" name="object 5"/>
          <p:cNvSpPr/>
          <p:nvPr/>
        </p:nvSpPr>
        <p:spPr>
          <a:xfrm>
            <a:off x="8929" y="1750218"/>
            <a:ext cx="9126220" cy="348615"/>
          </a:xfrm>
          <a:custGeom>
            <a:avLst/>
            <a:gdLst/>
            <a:ahLst/>
            <a:cxnLst/>
            <a:rect l="l" t="t" r="r" b="b"/>
            <a:pathLst>
              <a:path w="9126220" h="348614">
                <a:moveTo>
                  <a:pt x="9126145" y="348257"/>
                </a:moveTo>
                <a:lnTo>
                  <a:pt x="0" y="34825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4825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8929" y="2321718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12545" y="549857"/>
            <a:ext cx="5368290" cy="2153920"/>
          </a:xfrm>
          <a:prstGeom prst="rect">
            <a:avLst/>
          </a:prstGeom>
        </p:spPr>
        <p:txBody>
          <a:bodyPr vert="horz" wrap="square" lIns="0" tIns="254635" rIns="0" bIns="0" rtlCol="0">
            <a:spAutoFit/>
          </a:bodyPr>
          <a:lstStyle/>
          <a:p>
            <a:pPr marL="3328670">
              <a:lnSpc>
                <a:spcPct val="100000"/>
              </a:lnSpc>
              <a:spcBef>
                <a:spcPts val="2005"/>
              </a:spcBef>
            </a:pPr>
            <a:r>
              <a:rPr sz="4000" spc="-10" dirty="0">
                <a:solidFill>
                  <a:schemeClr val="bg1"/>
                </a:solidFill>
                <a:latin typeface="Calibri"/>
                <a:cs typeface="Calibri"/>
              </a:rPr>
              <a:t>English</a:t>
            </a:r>
            <a:endParaRPr sz="4000">
              <a:solidFill>
                <a:schemeClr val="bg1"/>
              </a:solidFill>
              <a:latin typeface="Calibri"/>
              <a:cs typeface="Calibri"/>
            </a:endParaRPr>
          </a:p>
          <a:p>
            <a:pPr marL="383540" indent="-370205">
              <a:lnSpc>
                <a:spcPct val="100000"/>
              </a:lnSpc>
              <a:spcBef>
                <a:spcPts val="1555"/>
              </a:spcBef>
              <a:buChar char="•"/>
              <a:tabLst>
                <a:tab pos="383540" algn="l"/>
              </a:tabLst>
            </a:pPr>
            <a:r>
              <a:rPr sz="3200" i="1" spc="-35" dirty="0">
                <a:solidFill>
                  <a:schemeClr val="bg1"/>
                </a:solidFill>
                <a:latin typeface="Calibri"/>
                <a:cs typeface="Calibri"/>
              </a:rPr>
              <a:t>Corporation</a:t>
            </a:r>
            <a:r>
              <a:rPr sz="3200" i="1" spc="-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i="1" spc="-1045" dirty="0">
                <a:solidFill>
                  <a:schemeClr val="bg1"/>
                </a:solidFill>
                <a:latin typeface="Calibri"/>
                <a:cs typeface="Calibri"/>
              </a:rPr>
              <a:t>—</a:t>
            </a:r>
            <a:r>
              <a:rPr sz="3200" i="1" spc="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i="1" spc="-10" dirty="0">
                <a:solidFill>
                  <a:schemeClr val="bg1"/>
                </a:solidFill>
                <a:latin typeface="Calibri"/>
                <a:cs typeface="Calibri"/>
              </a:rPr>
              <a:t>company</a:t>
            </a:r>
            <a:endParaRPr sz="3200">
              <a:solidFill>
                <a:schemeClr val="bg1"/>
              </a:solidFill>
              <a:latin typeface="Calibri"/>
              <a:cs typeface="Calibri"/>
            </a:endParaRPr>
          </a:p>
          <a:p>
            <a:pPr marL="376555" indent="-363855">
              <a:lnSpc>
                <a:spcPct val="100000"/>
              </a:lnSpc>
              <a:spcBef>
                <a:spcPts val="750"/>
              </a:spcBef>
              <a:buChar char="•"/>
              <a:tabLst>
                <a:tab pos="376555" algn="l"/>
              </a:tabLst>
            </a:pPr>
            <a:r>
              <a:rPr sz="3250" i="1" spc="-20" dirty="0">
                <a:solidFill>
                  <a:schemeClr val="bg1"/>
                </a:solidFill>
                <a:latin typeface="Calibri"/>
                <a:cs typeface="Calibri"/>
              </a:rPr>
              <a:t>Visiting</a:t>
            </a:r>
            <a:r>
              <a:rPr sz="3250" i="1" spc="-1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i="1" spc="-60" dirty="0">
                <a:solidFill>
                  <a:schemeClr val="bg1"/>
                </a:solidFill>
                <a:latin typeface="Calibri"/>
                <a:cs typeface="Calibri"/>
              </a:rPr>
              <a:t>rights</a:t>
            </a:r>
            <a:r>
              <a:rPr sz="3250" i="1" spc="-1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i="1" spc="-1175" dirty="0">
                <a:solidFill>
                  <a:schemeClr val="bg1"/>
                </a:solidFill>
                <a:latin typeface="Calibri"/>
                <a:cs typeface="Calibri"/>
              </a:rPr>
              <a:t>—</a:t>
            </a:r>
            <a:r>
              <a:rPr sz="3250" i="1" spc="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i="1" spc="-10" dirty="0">
                <a:solidFill>
                  <a:schemeClr val="bg1"/>
                </a:solidFill>
                <a:latin typeface="Calibri"/>
                <a:cs typeface="Calibri"/>
              </a:rPr>
              <a:t>right</a:t>
            </a:r>
            <a:r>
              <a:rPr sz="3250" i="1" spc="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i="1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250" i="1" spc="-1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i="1" spc="-25" dirty="0">
                <a:solidFill>
                  <a:schemeClr val="bg1"/>
                </a:solidFill>
                <a:latin typeface="Calibri"/>
                <a:cs typeface="Calibri"/>
              </a:rPr>
              <a:t>access</a:t>
            </a:r>
            <a:endParaRPr sz="325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29" y="642937"/>
            <a:ext cx="9126220" cy="393065"/>
          </a:xfrm>
          <a:custGeom>
            <a:avLst/>
            <a:gdLst/>
            <a:ahLst/>
            <a:cxnLst/>
            <a:rect l="l" t="t" r="r" b="b"/>
            <a:pathLst>
              <a:path w="9126220" h="393065">
                <a:moveTo>
                  <a:pt x="9126145" y="392906"/>
                </a:moveTo>
                <a:lnTo>
                  <a:pt x="0" y="392906"/>
                </a:lnTo>
                <a:lnTo>
                  <a:pt x="0" y="0"/>
                </a:lnTo>
                <a:lnTo>
                  <a:pt x="9126145" y="0"/>
                </a:lnTo>
                <a:lnTo>
                  <a:pt x="9126145" y="392906"/>
                </a:lnTo>
                <a:close/>
              </a:path>
            </a:pathLst>
          </a:custGeom>
          <a:solidFill>
            <a:srgbClr val="112A66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3289" rIns="0" bIns="0" rtlCol="0">
            <a:spAutoFit/>
          </a:bodyPr>
          <a:lstStyle/>
          <a:p>
            <a:pPr marL="2719070">
              <a:lnSpc>
                <a:spcPct val="100000"/>
              </a:lnSpc>
              <a:spcBef>
                <a:spcPts val="90"/>
              </a:spcBef>
            </a:pPr>
            <a:r>
              <a:rPr sz="4450" spc="-55" dirty="0"/>
              <a:t>Similarities</a:t>
            </a:r>
            <a:endParaRPr sz="4450"/>
          </a:p>
        </p:txBody>
      </p:sp>
      <p:sp>
        <p:nvSpPr>
          <p:cNvPr id="4" name="object 4"/>
          <p:cNvSpPr/>
          <p:nvPr/>
        </p:nvSpPr>
        <p:spPr>
          <a:xfrm>
            <a:off x="8929" y="1741289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5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5" name="object 5"/>
          <p:cNvSpPr/>
          <p:nvPr/>
        </p:nvSpPr>
        <p:spPr>
          <a:xfrm>
            <a:off x="8929" y="2223491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8929" y="2812851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7348" y="1620935"/>
            <a:ext cx="7146925" cy="156210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46075" indent="-332740">
              <a:lnSpc>
                <a:spcPts val="3585"/>
              </a:lnSpc>
              <a:spcBef>
                <a:spcPts val="125"/>
              </a:spcBef>
              <a:buChar char="•"/>
              <a:tabLst>
                <a:tab pos="346075" algn="l"/>
              </a:tabLst>
            </a:pPr>
            <a:r>
              <a:rPr sz="3000" spc="-10" dirty="0">
                <a:solidFill>
                  <a:schemeClr val="bg1"/>
                </a:solidFill>
                <a:latin typeface="Arial MT"/>
                <a:cs typeface="Arial MT"/>
              </a:rPr>
              <a:t>Traditional</a:t>
            </a:r>
            <a:r>
              <a:rPr sz="3000" spc="-5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000" spc="-95" dirty="0">
                <a:solidFill>
                  <a:schemeClr val="bg1"/>
                </a:solidFill>
                <a:latin typeface="Arial MT"/>
                <a:cs typeface="Arial MT"/>
              </a:rPr>
              <a:t>expressions:</a:t>
            </a:r>
            <a:r>
              <a:rPr sz="3000" spc="-6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000" i="1" spc="-30" dirty="0">
                <a:solidFill>
                  <a:schemeClr val="bg1"/>
                </a:solidFill>
                <a:latin typeface="Arial"/>
                <a:cs typeface="Arial"/>
              </a:rPr>
              <a:t>hereafter,</a:t>
            </a:r>
            <a:r>
              <a:rPr sz="3000" i="1" spc="-10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3000" i="1" spc="-10" dirty="0">
                <a:solidFill>
                  <a:schemeClr val="bg1"/>
                </a:solidFill>
                <a:latin typeface="Arial"/>
                <a:cs typeface="Arial"/>
              </a:rPr>
              <a:t>herein,</a:t>
            </a:r>
            <a:endParaRPr sz="3000">
              <a:solidFill>
                <a:schemeClr val="bg1"/>
              </a:solidFill>
              <a:latin typeface="Arial"/>
              <a:cs typeface="Arial"/>
            </a:endParaRPr>
          </a:p>
          <a:p>
            <a:pPr marL="360045">
              <a:lnSpc>
                <a:spcPts val="3945"/>
              </a:lnSpc>
            </a:pPr>
            <a:r>
              <a:rPr sz="3300" i="1" spc="-70" dirty="0">
                <a:solidFill>
                  <a:schemeClr val="bg1"/>
                </a:solidFill>
                <a:latin typeface="Calibri"/>
                <a:cs typeface="Calibri"/>
              </a:rPr>
              <a:t>hereof,</a:t>
            </a:r>
            <a:r>
              <a:rPr sz="3300" i="1" spc="-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i="1" spc="-10" dirty="0">
                <a:solidFill>
                  <a:schemeClr val="bg1"/>
                </a:solidFill>
                <a:latin typeface="Calibri"/>
                <a:cs typeface="Calibri"/>
              </a:rPr>
              <a:t>herewith</a:t>
            </a:r>
            <a:endParaRPr sz="3300">
              <a:solidFill>
                <a:schemeClr val="bg1"/>
              </a:solidFill>
              <a:latin typeface="Calibri"/>
              <a:cs typeface="Calibri"/>
            </a:endParaRPr>
          </a:p>
          <a:p>
            <a:pPr marL="357505" indent="-344805">
              <a:lnSpc>
                <a:spcPct val="100000"/>
              </a:lnSpc>
              <a:spcBef>
                <a:spcPts val="760"/>
              </a:spcBef>
              <a:buChar char="•"/>
              <a:tabLst>
                <a:tab pos="357505" algn="l"/>
              </a:tabLst>
            </a:pPr>
            <a:r>
              <a:rPr sz="3150" spc="-20" dirty="0">
                <a:solidFill>
                  <a:schemeClr val="bg1"/>
                </a:solidFill>
                <a:latin typeface="Arial MT"/>
                <a:cs typeface="Arial MT"/>
              </a:rPr>
              <a:t>complexity</a:t>
            </a:r>
            <a:endParaRPr sz="3150">
              <a:solidFill>
                <a:schemeClr val="bg1"/>
              </a:solidFill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29" y="357187"/>
            <a:ext cx="9126220" cy="447040"/>
          </a:xfrm>
          <a:custGeom>
            <a:avLst/>
            <a:gdLst/>
            <a:ahLst/>
            <a:cxnLst/>
            <a:rect l="l" t="t" r="r" b="b"/>
            <a:pathLst>
              <a:path w="9126220" h="447040">
                <a:moveTo>
                  <a:pt x="9126145" y="446484"/>
                </a:moveTo>
                <a:lnTo>
                  <a:pt x="0" y="446484"/>
                </a:lnTo>
                <a:lnTo>
                  <a:pt x="0" y="0"/>
                </a:lnTo>
                <a:lnTo>
                  <a:pt x="9126145" y="0"/>
                </a:lnTo>
                <a:lnTo>
                  <a:pt x="9126145" y="446484"/>
                </a:lnTo>
                <a:close/>
              </a:path>
            </a:pathLst>
          </a:custGeom>
          <a:solidFill>
            <a:srgbClr val="112A67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82274" y="184249"/>
            <a:ext cx="636714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dirty="0"/>
              <a:t>Legal</a:t>
            </a:r>
            <a:r>
              <a:rPr sz="4000" spc="-60" dirty="0"/>
              <a:t> </a:t>
            </a:r>
            <a:r>
              <a:rPr sz="4000" dirty="0"/>
              <a:t>English</a:t>
            </a:r>
            <a:r>
              <a:rPr sz="4000" spc="55" dirty="0"/>
              <a:t> </a:t>
            </a:r>
            <a:r>
              <a:rPr sz="4000" dirty="0"/>
              <a:t>in</a:t>
            </a:r>
            <a:r>
              <a:rPr sz="4000" spc="-140" dirty="0"/>
              <a:t> </a:t>
            </a:r>
            <a:r>
              <a:rPr sz="4000" dirty="0"/>
              <a:t>the</a:t>
            </a:r>
            <a:r>
              <a:rPr sz="4000" spc="-60" dirty="0"/>
              <a:t> </a:t>
            </a:r>
            <a:r>
              <a:rPr sz="4000" dirty="0"/>
              <a:t>Indian</a:t>
            </a:r>
            <a:r>
              <a:rPr sz="4000" spc="-50" dirty="0"/>
              <a:t> </a:t>
            </a:r>
            <a:r>
              <a:rPr sz="4000" spc="-20" dirty="0"/>
              <a:t>Sub-</a:t>
            </a:r>
            <a:endParaRPr sz="4000"/>
          </a:p>
        </p:txBody>
      </p:sp>
      <p:sp>
        <p:nvSpPr>
          <p:cNvPr id="4" name="object 4"/>
          <p:cNvSpPr/>
          <p:nvPr/>
        </p:nvSpPr>
        <p:spPr>
          <a:xfrm>
            <a:off x="8929" y="964406"/>
            <a:ext cx="9126220" cy="447040"/>
          </a:xfrm>
          <a:custGeom>
            <a:avLst/>
            <a:gdLst/>
            <a:ahLst/>
            <a:cxnLst/>
            <a:rect l="l" t="t" r="r" b="b"/>
            <a:pathLst>
              <a:path w="9126220" h="447040">
                <a:moveTo>
                  <a:pt x="9126145" y="446484"/>
                </a:moveTo>
                <a:lnTo>
                  <a:pt x="0" y="446484"/>
                </a:lnTo>
                <a:lnTo>
                  <a:pt x="0" y="0"/>
                </a:lnTo>
                <a:lnTo>
                  <a:pt x="9126145" y="0"/>
                </a:lnTo>
                <a:lnTo>
                  <a:pt x="9126145" y="446484"/>
                </a:lnTo>
                <a:close/>
              </a:path>
            </a:pathLst>
          </a:custGeom>
          <a:solidFill>
            <a:srgbClr val="162D69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5" name="object 5"/>
          <p:cNvSpPr/>
          <p:nvPr/>
        </p:nvSpPr>
        <p:spPr>
          <a:xfrm>
            <a:off x="8929" y="1741289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5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8929" y="2223491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7" name="object 7"/>
          <p:cNvSpPr/>
          <p:nvPr/>
        </p:nvSpPr>
        <p:spPr>
          <a:xfrm>
            <a:off x="8929" y="2714625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5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8929" y="3196828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9" name="object 9"/>
          <p:cNvSpPr/>
          <p:nvPr/>
        </p:nvSpPr>
        <p:spPr>
          <a:xfrm>
            <a:off x="8929" y="3786187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8929" y="4277320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4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8929" y="4857750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82F6B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8929" y="5339953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32B67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19063" y="549857"/>
            <a:ext cx="8002905" cy="5170805"/>
          </a:xfrm>
          <a:prstGeom prst="rect">
            <a:avLst/>
          </a:prstGeom>
        </p:spPr>
        <p:txBody>
          <a:bodyPr vert="horz" wrap="square" lIns="0" tIns="254635" rIns="0" bIns="0" rtlCol="0">
            <a:spAutoFit/>
          </a:bodyPr>
          <a:lstStyle/>
          <a:p>
            <a:pPr marL="90170" algn="ctr">
              <a:lnSpc>
                <a:spcPct val="100000"/>
              </a:lnSpc>
              <a:spcBef>
                <a:spcPts val="2005"/>
              </a:spcBef>
            </a:pPr>
            <a:r>
              <a:rPr sz="4000" spc="-10" dirty="0">
                <a:solidFill>
                  <a:schemeClr val="bg1"/>
                </a:solidFill>
                <a:latin typeface="Calibri"/>
                <a:cs typeface="Calibri"/>
              </a:rPr>
              <a:t>continent:</a:t>
            </a:r>
            <a:r>
              <a:rPr sz="4000" spc="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4000" spc="-50" dirty="0">
                <a:solidFill>
                  <a:schemeClr val="bg1"/>
                </a:solidFill>
                <a:latin typeface="Calibri"/>
                <a:cs typeface="Calibri"/>
              </a:rPr>
              <a:t>Anglo-</a:t>
            </a:r>
            <a:r>
              <a:rPr sz="4000" dirty="0">
                <a:solidFill>
                  <a:schemeClr val="bg1"/>
                </a:solidFill>
                <a:latin typeface="Calibri"/>
                <a:cs typeface="Calibri"/>
              </a:rPr>
              <a:t>Indian</a:t>
            </a:r>
            <a:r>
              <a:rPr sz="4000" spc="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4000" spc="-25" dirty="0">
                <a:solidFill>
                  <a:schemeClr val="bg1"/>
                </a:solidFill>
                <a:latin typeface="Calibri"/>
                <a:cs typeface="Calibri"/>
              </a:rPr>
              <a:t>law</a:t>
            </a:r>
            <a:endParaRPr sz="40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372745" marR="35560" indent="-359410">
              <a:lnSpc>
                <a:spcPct val="101299"/>
              </a:lnSpc>
              <a:spcBef>
                <a:spcPts val="1505"/>
              </a:spcBef>
              <a:buChar char="•"/>
              <a:tabLst>
                <a:tab pos="372745" algn="l"/>
                <a:tab pos="4582160" algn="l"/>
              </a:tabLst>
            </a:pP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Common</a:t>
            </a:r>
            <a:r>
              <a:rPr sz="3200" spc="-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law</a:t>
            </a:r>
            <a:r>
              <a:rPr sz="3200" spc="-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took</a:t>
            </a:r>
            <a:r>
              <a:rPr sz="3200" spc="-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root</a:t>
            </a:r>
            <a:r>
              <a:rPr sz="3200" spc="-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alongside</a:t>
            </a:r>
            <a:r>
              <a:rPr sz="3200" spc="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25" dirty="0">
                <a:solidFill>
                  <a:schemeClr val="bg1"/>
                </a:solidFill>
                <a:latin typeface="Calibri"/>
                <a:cs typeface="Calibri"/>
              </a:rPr>
              <a:t>the </a:t>
            </a: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traditional</a:t>
            </a:r>
            <a:r>
              <a:rPr sz="3150" spc="1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systems</a:t>
            </a:r>
            <a:r>
              <a:rPr sz="3150" spc="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150" spc="-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law:</a:t>
            </a:r>
            <a:r>
              <a:rPr sz="3150" spc="-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Hindu</a:t>
            </a:r>
            <a:r>
              <a:rPr sz="3150" spc="-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law</a:t>
            </a:r>
            <a:r>
              <a:rPr sz="3150" spc="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spc="-25" dirty="0">
                <a:solidFill>
                  <a:schemeClr val="bg1"/>
                </a:solidFill>
                <a:latin typeface="Calibri"/>
                <a:cs typeface="Calibri"/>
              </a:rPr>
              <a:t>and </a:t>
            </a:r>
            <a:r>
              <a:rPr sz="3050" dirty="0">
                <a:solidFill>
                  <a:schemeClr val="bg1"/>
                </a:solidFill>
                <a:latin typeface="Calibri"/>
                <a:cs typeface="Calibri"/>
              </a:rPr>
              <a:t>Muslim</a:t>
            </a:r>
            <a:r>
              <a:rPr sz="3050" spc="4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dirty="0">
                <a:solidFill>
                  <a:schemeClr val="bg1"/>
                </a:solidFill>
                <a:latin typeface="Calibri"/>
                <a:cs typeface="Calibri"/>
              </a:rPr>
              <a:t>law</a:t>
            </a:r>
            <a:r>
              <a:rPr sz="3050" spc="-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it-IT" sz="3050" spc="-70" dirty="0">
                <a:solidFill>
                  <a:schemeClr val="bg1"/>
                </a:solidFill>
                <a:latin typeface="Calibri"/>
                <a:cs typeface="Calibri"/>
              </a:rPr>
              <a:t>-</a:t>
            </a:r>
            <a:r>
              <a:rPr sz="3050" spc="-10" dirty="0">
                <a:solidFill>
                  <a:schemeClr val="bg1"/>
                </a:solidFill>
                <a:latin typeface="Calibri"/>
                <a:cs typeface="Calibri"/>
              </a:rPr>
              <a:t>application</a:t>
            </a:r>
            <a:r>
              <a:rPr sz="3050" dirty="0">
                <a:solidFill>
                  <a:schemeClr val="bg1"/>
                </a:solidFill>
                <a:latin typeface="Calibri"/>
                <a:cs typeface="Calibri"/>
              </a:rPr>
              <a:t>	limited</a:t>
            </a:r>
            <a:r>
              <a:rPr sz="305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3050" spc="1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spc="-10" dirty="0">
                <a:solidFill>
                  <a:schemeClr val="bg1"/>
                </a:solidFill>
                <a:latin typeface="Calibri"/>
                <a:cs typeface="Calibri"/>
              </a:rPr>
              <a:t>traditional </a:t>
            </a:r>
            <a:r>
              <a:rPr sz="3300" spc="-275" dirty="0">
                <a:solidFill>
                  <a:schemeClr val="bg1"/>
                </a:solidFill>
                <a:latin typeface="Arial MT"/>
                <a:cs typeface="Arial MT"/>
              </a:rPr>
              <a:t>branches</a:t>
            </a:r>
            <a:r>
              <a:rPr sz="3300" spc="4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300" spc="-50" dirty="0">
                <a:solidFill>
                  <a:schemeClr val="bg1"/>
                </a:solidFill>
                <a:latin typeface="Arial MT"/>
                <a:cs typeface="Arial MT"/>
              </a:rPr>
              <a:t>of</a:t>
            </a:r>
            <a:r>
              <a:rPr sz="3300" spc="-114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300" spc="-200" dirty="0">
                <a:solidFill>
                  <a:schemeClr val="bg1"/>
                </a:solidFill>
                <a:latin typeface="Arial MT"/>
                <a:cs typeface="Arial MT"/>
              </a:rPr>
              <a:t>law</a:t>
            </a:r>
            <a:r>
              <a:rPr sz="3300" spc="-3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300" spc="-145" dirty="0">
                <a:solidFill>
                  <a:schemeClr val="bg1"/>
                </a:solidFill>
                <a:latin typeface="Arial MT"/>
                <a:cs typeface="Arial MT"/>
              </a:rPr>
              <a:t>(family</a:t>
            </a:r>
            <a:r>
              <a:rPr sz="3300" spc="4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300" spc="-254" dirty="0">
                <a:solidFill>
                  <a:schemeClr val="bg1"/>
                </a:solidFill>
                <a:latin typeface="Arial MT"/>
                <a:cs typeface="Arial MT"/>
              </a:rPr>
              <a:t>law,</a:t>
            </a:r>
            <a:r>
              <a:rPr sz="3300" spc="-5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300" spc="-85" dirty="0">
                <a:solidFill>
                  <a:schemeClr val="bg1"/>
                </a:solidFill>
                <a:latin typeface="Arial MT"/>
                <a:cs typeface="Arial MT"/>
              </a:rPr>
              <a:t>inheritance)</a:t>
            </a:r>
            <a:endParaRPr sz="3300" dirty="0">
              <a:solidFill>
                <a:schemeClr val="bg1"/>
              </a:solidFill>
              <a:latin typeface="Arial MT"/>
              <a:cs typeface="Arial MT"/>
            </a:endParaRPr>
          </a:p>
          <a:p>
            <a:pPr marL="374015" marR="5080" indent="-361315">
              <a:lnSpc>
                <a:spcPts val="3800"/>
              </a:lnSpc>
              <a:spcBef>
                <a:spcPts val="940"/>
              </a:spcBef>
              <a:buClr>
                <a:srgbClr val="F9F9F9"/>
              </a:buClr>
              <a:buChar char="•"/>
              <a:tabLst>
                <a:tab pos="375285" algn="l"/>
              </a:tabLst>
            </a:pP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19th</a:t>
            </a:r>
            <a:r>
              <a:rPr sz="3250" spc="-1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c.</a:t>
            </a:r>
            <a:r>
              <a:rPr sz="3250" spc="-1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a</a:t>
            </a:r>
            <a:r>
              <a:rPr sz="3250" spc="-1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large</a:t>
            </a:r>
            <a:r>
              <a:rPr sz="3250" spc="-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5" dirty="0">
                <a:solidFill>
                  <a:schemeClr val="bg1"/>
                </a:solidFill>
                <a:latin typeface="Calibri"/>
                <a:cs typeface="Calibri"/>
              </a:rPr>
              <a:t>number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250" spc="-1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laws</a:t>
            </a:r>
            <a:r>
              <a:rPr sz="3250" spc="-1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came</a:t>
            </a:r>
            <a:r>
              <a:rPr sz="3250" spc="-11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0" dirty="0">
                <a:solidFill>
                  <a:schemeClr val="bg1"/>
                </a:solidFill>
                <a:latin typeface="Calibri"/>
                <a:cs typeface="Calibri"/>
              </a:rPr>
              <a:t>into 	</a:t>
            </a:r>
            <a:r>
              <a:rPr sz="3250" spc="-45" dirty="0">
                <a:solidFill>
                  <a:schemeClr val="bg1"/>
                </a:solidFill>
                <a:latin typeface="Calibri"/>
                <a:cs typeface="Calibri"/>
              </a:rPr>
              <a:t>force;</a:t>
            </a:r>
            <a:r>
              <a:rPr sz="3250" spc="-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45" dirty="0">
                <a:solidFill>
                  <a:schemeClr val="bg1"/>
                </a:solidFill>
                <a:latin typeface="Calibri"/>
                <a:cs typeface="Calibri"/>
              </a:rPr>
              <a:t>prepared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by</a:t>
            </a:r>
            <a:r>
              <a:rPr sz="3250" spc="-1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250" spc="-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5" dirty="0">
                <a:solidFill>
                  <a:schemeClr val="bg1"/>
                </a:solidFill>
                <a:latin typeface="Calibri"/>
                <a:cs typeface="Calibri"/>
              </a:rPr>
              <a:t>British,</a:t>
            </a:r>
            <a:r>
              <a:rPr sz="3250" spc="-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often</a:t>
            </a:r>
            <a:r>
              <a:rPr sz="3250" spc="-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3250" spc="-1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30" dirty="0">
                <a:solidFill>
                  <a:schemeClr val="bg1"/>
                </a:solidFill>
                <a:latin typeface="Calibri"/>
                <a:cs typeface="Calibri"/>
              </a:rPr>
              <a:t>London</a:t>
            </a:r>
            <a:endParaRPr sz="325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370205" indent="-357505">
              <a:lnSpc>
                <a:spcPts val="3929"/>
              </a:lnSpc>
              <a:spcBef>
                <a:spcPts val="580"/>
              </a:spcBef>
              <a:buChar char="•"/>
              <a:tabLst>
                <a:tab pos="370205" algn="l"/>
              </a:tabLst>
            </a:pP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300" spc="-1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55" dirty="0">
                <a:solidFill>
                  <a:schemeClr val="bg1"/>
                </a:solidFill>
                <a:latin typeface="Calibri"/>
                <a:cs typeface="Calibri"/>
              </a:rPr>
              <a:t>highest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45" dirty="0">
                <a:solidFill>
                  <a:schemeClr val="bg1"/>
                </a:solidFill>
                <a:latin typeface="Calibri"/>
                <a:cs typeface="Calibri"/>
              </a:rPr>
              <a:t>judicial</a:t>
            </a:r>
            <a:r>
              <a:rPr sz="3300" spc="-1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50" dirty="0">
                <a:solidFill>
                  <a:schemeClr val="bg1"/>
                </a:solidFill>
                <a:latin typeface="Calibri"/>
                <a:cs typeface="Calibri"/>
              </a:rPr>
              <a:t>organ:</a:t>
            </a:r>
            <a:r>
              <a:rPr sz="3300" spc="-1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300" spc="-1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10" dirty="0">
                <a:solidFill>
                  <a:schemeClr val="bg1"/>
                </a:solidFill>
                <a:latin typeface="Calibri"/>
                <a:cs typeface="Calibri"/>
              </a:rPr>
              <a:t>Judicial</a:t>
            </a:r>
            <a:endParaRPr sz="33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370840">
              <a:lnSpc>
                <a:spcPts val="3810"/>
              </a:lnSpc>
            </a:pPr>
            <a:r>
              <a:rPr sz="3200" spc="-130" dirty="0">
                <a:solidFill>
                  <a:schemeClr val="bg1"/>
                </a:solidFill>
                <a:latin typeface="Arial MT"/>
                <a:cs typeface="Arial MT"/>
              </a:rPr>
              <a:t>Committee</a:t>
            </a:r>
            <a:r>
              <a:rPr sz="3200" spc="-4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200" spc="-10" dirty="0">
                <a:solidFill>
                  <a:schemeClr val="bg1"/>
                </a:solidFill>
                <a:latin typeface="Arial MT"/>
                <a:cs typeface="Arial MT"/>
              </a:rPr>
              <a:t>of</a:t>
            </a:r>
            <a:r>
              <a:rPr sz="3200" spc="-17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200" spc="-40" dirty="0">
                <a:solidFill>
                  <a:schemeClr val="bg1"/>
                </a:solidFill>
                <a:latin typeface="Arial MT"/>
                <a:cs typeface="Arial MT"/>
              </a:rPr>
              <a:t>the</a:t>
            </a:r>
            <a:r>
              <a:rPr sz="3200" spc="-14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200" spc="-185" dirty="0">
                <a:solidFill>
                  <a:schemeClr val="bg1"/>
                </a:solidFill>
                <a:latin typeface="Arial MT"/>
                <a:cs typeface="Arial MT"/>
              </a:rPr>
              <a:t>Privy</a:t>
            </a:r>
            <a:r>
              <a:rPr sz="3200" spc="-4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200" spc="-190" dirty="0">
                <a:solidFill>
                  <a:schemeClr val="bg1"/>
                </a:solidFill>
                <a:latin typeface="Arial MT"/>
                <a:cs typeface="Arial MT"/>
              </a:rPr>
              <a:t>Council</a:t>
            </a:r>
            <a:r>
              <a:rPr sz="3200" spc="-2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200" spc="-35" dirty="0">
                <a:solidFill>
                  <a:schemeClr val="bg1"/>
                </a:solidFill>
                <a:latin typeface="Arial MT"/>
                <a:cs typeface="Arial MT"/>
              </a:rPr>
              <a:t>(London)</a:t>
            </a:r>
            <a:endParaRPr sz="3200" dirty="0">
              <a:solidFill>
                <a:schemeClr val="bg1"/>
              </a:solidFill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29" y="357187"/>
            <a:ext cx="9126220" cy="447040"/>
          </a:xfrm>
          <a:custGeom>
            <a:avLst/>
            <a:gdLst/>
            <a:ahLst/>
            <a:cxnLst/>
            <a:rect l="l" t="t" r="r" b="b"/>
            <a:pathLst>
              <a:path w="9126220" h="447040">
                <a:moveTo>
                  <a:pt x="9126145" y="446484"/>
                </a:moveTo>
                <a:lnTo>
                  <a:pt x="0" y="446484"/>
                </a:lnTo>
                <a:lnTo>
                  <a:pt x="0" y="0"/>
                </a:lnTo>
                <a:lnTo>
                  <a:pt x="9126145" y="0"/>
                </a:lnTo>
                <a:lnTo>
                  <a:pt x="9126145" y="446484"/>
                </a:lnTo>
                <a:close/>
              </a:path>
            </a:pathLst>
          </a:custGeom>
          <a:solidFill>
            <a:srgbClr val="112A67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58448" y="178048"/>
            <a:ext cx="7795259" cy="6432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50" spc="-35" dirty="0"/>
              <a:t>Expansion</a:t>
            </a:r>
            <a:r>
              <a:rPr sz="4050" spc="70" dirty="0"/>
              <a:t> </a:t>
            </a:r>
            <a:r>
              <a:rPr sz="4050" dirty="0"/>
              <a:t>and</a:t>
            </a:r>
            <a:r>
              <a:rPr sz="4050" spc="-190" dirty="0"/>
              <a:t> </a:t>
            </a:r>
            <a:r>
              <a:rPr sz="4050" spc="-10" dirty="0"/>
              <a:t>Change</a:t>
            </a:r>
            <a:r>
              <a:rPr sz="4050" spc="-100" dirty="0"/>
              <a:t> </a:t>
            </a:r>
            <a:r>
              <a:rPr sz="4050" dirty="0"/>
              <a:t>of</a:t>
            </a:r>
            <a:r>
              <a:rPr sz="4050" spc="-185" dirty="0"/>
              <a:t> </a:t>
            </a:r>
            <a:r>
              <a:rPr sz="4050" dirty="0"/>
              <a:t>legal</a:t>
            </a:r>
            <a:r>
              <a:rPr sz="4050" spc="-145" dirty="0"/>
              <a:t> </a:t>
            </a:r>
            <a:r>
              <a:rPr sz="4050" spc="-40" dirty="0"/>
              <a:t>English</a:t>
            </a:r>
            <a:endParaRPr sz="4050"/>
          </a:p>
        </p:txBody>
      </p:sp>
      <p:sp>
        <p:nvSpPr>
          <p:cNvPr id="4" name="object 4"/>
          <p:cNvSpPr/>
          <p:nvPr/>
        </p:nvSpPr>
        <p:spPr>
          <a:xfrm>
            <a:off x="8929" y="964406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62D69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5" name="object 5"/>
          <p:cNvSpPr/>
          <p:nvPr/>
        </p:nvSpPr>
        <p:spPr>
          <a:xfrm>
            <a:off x="8929" y="1741289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5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8929" y="2223491"/>
            <a:ext cx="9126220" cy="295275"/>
          </a:xfrm>
          <a:custGeom>
            <a:avLst/>
            <a:gdLst/>
            <a:ahLst/>
            <a:cxnLst/>
            <a:rect l="l" t="t" r="r" b="b"/>
            <a:pathLst>
              <a:path w="9126220" h="295275">
                <a:moveTo>
                  <a:pt x="9126145" y="294679"/>
                </a:moveTo>
                <a:lnTo>
                  <a:pt x="0" y="294679"/>
                </a:lnTo>
                <a:lnTo>
                  <a:pt x="0" y="0"/>
                </a:lnTo>
                <a:lnTo>
                  <a:pt x="9126145" y="0"/>
                </a:lnTo>
                <a:lnTo>
                  <a:pt x="9126145" y="294679"/>
                </a:lnTo>
                <a:close/>
              </a:path>
            </a:pathLst>
          </a:custGeom>
          <a:solidFill>
            <a:srgbClr val="1F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7" name="object 7"/>
          <p:cNvSpPr/>
          <p:nvPr/>
        </p:nvSpPr>
        <p:spPr>
          <a:xfrm>
            <a:off x="8929" y="2812851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5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8929" y="3303983"/>
            <a:ext cx="9126220" cy="285750"/>
          </a:xfrm>
          <a:custGeom>
            <a:avLst/>
            <a:gdLst/>
            <a:ahLst/>
            <a:cxnLst/>
            <a:rect l="l" t="t" r="r" b="b"/>
            <a:pathLst>
              <a:path w="9126220" h="285750">
                <a:moveTo>
                  <a:pt x="9126145" y="285750"/>
                </a:moveTo>
                <a:lnTo>
                  <a:pt x="0" y="285750"/>
                </a:lnTo>
                <a:lnTo>
                  <a:pt x="0" y="0"/>
                </a:lnTo>
                <a:lnTo>
                  <a:pt x="9126145" y="0"/>
                </a:lnTo>
                <a:lnTo>
                  <a:pt x="9126145" y="285750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9" name="object 9"/>
          <p:cNvSpPr/>
          <p:nvPr/>
        </p:nvSpPr>
        <p:spPr>
          <a:xfrm>
            <a:off x="8929" y="3884414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8929" y="4375546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4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19647" y="565145"/>
            <a:ext cx="7687945" cy="4179570"/>
          </a:xfrm>
          <a:prstGeom prst="rect">
            <a:avLst/>
          </a:prstGeom>
        </p:spPr>
        <p:txBody>
          <a:bodyPr vert="horz" wrap="square" lIns="0" tIns="252095" rIns="0" bIns="0" rtlCol="0">
            <a:spAutoFit/>
          </a:bodyPr>
          <a:lstStyle/>
          <a:p>
            <a:pPr marL="380365" algn="ctr">
              <a:lnSpc>
                <a:spcPct val="100000"/>
              </a:lnSpc>
              <a:spcBef>
                <a:spcPts val="1985"/>
              </a:spcBef>
            </a:pPr>
            <a:r>
              <a:rPr sz="3900" spc="-30" dirty="0">
                <a:solidFill>
                  <a:schemeClr val="bg1"/>
                </a:solidFill>
                <a:latin typeface="Arial MT"/>
                <a:cs typeface="Arial MT"/>
              </a:rPr>
              <a:t>in</a:t>
            </a:r>
            <a:r>
              <a:rPr sz="3900" spc="-24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900" spc="-10" dirty="0">
                <a:solidFill>
                  <a:schemeClr val="bg1"/>
                </a:solidFill>
                <a:latin typeface="Arial MT"/>
                <a:cs typeface="Arial MT"/>
              </a:rPr>
              <a:t>India</a:t>
            </a:r>
            <a:endParaRPr sz="3900" dirty="0">
              <a:solidFill>
                <a:schemeClr val="bg1"/>
              </a:solidFill>
              <a:latin typeface="Arial MT"/>
              <a:cs typeface="Arial MT"/>
            </a:endParaRPr>
          </a:p>
          <a:p>
            <a:pPr marL="374015" indent="-361315">
              <a:lnSpc>
                <a:spcPct val="100000"/>
              </a:lnSpc>
              <a:spcBef>
                <a:spcPts val="1575"/>
              </a:spcBef>
              <a:buChar char="•"/>
              <a:tabLst>
                <a:tab pos="374015" algn="l"/>
              </a:tabLst>
            </a:pPr>
            <a:r>
              <a:rPr sz="3200" spc="-35" dirty="0">
                <a:solidFill>
                  <a:schemeClr val="bg1"/>
                </a:solidFill>
                <a:latin typeface="Calibri"/>
                <a:cs typeface="Calibri"/>
              </a:rPr>
              <a:t>English</a:t>
            </a:r>
            <a:r>
              <a:rPr sz="3200" spc="-1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it-IT" sz="3200" spc="-150" dirty="0">
                <a:solidFill>
                  <a:schemeClr val="bg1"/>
                </a:solidFill>
                <a:latin typeface="Calibri"/>
                <a:cs typeface="Calibri"/>
              </a:rPr>
              <a:t>-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 language</a:t>
            </a:r>
            <a:r>
              <a:rPr sz="3200" spc="-1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200" spc="-1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higher</a:t>
            </a:r>
            <a:r>
              <a:rPr sz="3200" spc="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education</a:t>
            </a:r>
            <a:r>
              <a:rPr sz="3200" spc="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25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endParaRPr sz="32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373380">
              <a:lnSpc>
                <a:spcPct val="100000"/>
              </a:lnSpc>
              <a:spcBef>
                <a:spcPts val="125"/>
              </a:spcBef>
            </a:pP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colonial</a:t>
            </a:r>
            <a:r>
              <a:rPr sz="3100" spc="1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spc="-10" dirty="0">
                <a:solidFill>
                  <a:schemeClr val="bg1"/>
                </a:solidFill>
                <a:latin typeface="Calibri"/>
                <a:cs typeface="Calibri"/>
              </a:rPr>
              <a:t>administration</a:t>
            </a:r>
            <a:endParaRPr sz="31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373380" indent="-360680">
              <a:lnSpc>
                <a:spcPct val="100000"/>
              </a:lnSpc>
              <a:spcBef>
                <a:spcPts val="700"/>
              </a:spcBef>
              <a:buChar char="•"/>
              <a:tabLst>
                <a:tab pos="373380" algn="l"/>
              </a:tabLst>
            </a:pP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1837</a:t>
            </a:r>
            <a:r>
              <a:rPr sz="3250" spc="-11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30" dirty="0">
                <a:solidFill>
                  <a:schemeClr val="bg1"/>
                </a:solidFill>
                <a:latin typeface="Calibri"/>
                <a:cs typeface="Calibri"/>
              </a:rPr>
              <a:t>English</a:t>
            </a:r>
            <a:r>
              <a:rPr sz="3250" spc="-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30" dirty="0">
                <a:solidFill>
                  <a:schemeClr val="bg1"/>
                </a:solidFill>
                <a:latin typeface="Calibri"/>
                <a:cs typeface="Calibri"/>
              </a:rPr>
              <a:t>became</a:t>
            </a:r>
            <a:r>
              <a:rPr sz="3250" spc="-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250" spc="-1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5" dirty="0">
                <a:solidFill>
                  <a:schemeClr val="bg1"/>
                </a:solidFill>
                <a:latin typeface="Calibri"/>
                <a:cs typeface="Calibri"/>
              </a:rPr>
              <a:t>official </a:t>
            </a:r>
            <a:r>
              <a:rPr sz="3250" spc="-40" dirty="0">
                <a:solidFill>
                  <a:schemeClr val="bg1"/>
                </a:solidFill>
                <a:latin typeface="Calibri"/>
                <a:cs typeface="Calibri"/>
              </a:rPr>
              <a:t>language</a:t>
            </a:r>
            <a:r>
              <a:rPr sz="3250" spc="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5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endParaRPr sz="325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373380">
              <a:lnSpc>
                <a:spcPct val="100000"/>
              </a:lnSpc>
              <a:spcBef>
                <a:spcPts val="270"/>
              </a:spcBef>
            </a:pPr>
            <a:r>
              <a:rPr sz="2950" spc="-10" dirty="0">
                <a:solidFill>
                  <a:schemeClr val="bg1"/>
                </a:solidFill>
                <a:latin typeface="Arial MT"/>
                <a:cs typeface="Arial MT"/>
              </a:rPr>
              <a:t>India</a:t>
            </a:r>
            <a:endParaRPr sz="2950" dirty="0">
              <a:solidFill>
                <a:schemeClr val="bg1"/>
              </a:solidFill>
              <a:latin typeface="Arial MT"/>
              <a:cs typeface="Arial MT"/>
            </a:endParaRPr>
          </a:p>
          <a:p>
            <a:pPr marL="374015" indent="-361315">
              <a:lnSpc>
                <a:spcPct val="100000"/>
              </a:lnSpc>
              <a:spcBef>
                <a:spcPts val="730"/>
              </a:spcBef>
              <a:buChar char="•"/>
              <a:tabLst>
                <a:tab pos="374015" algn="l"/>
              </a:tabLst>
            </a:pPr>
            <a:r>
              <a:rPr sz="3250" spc="-20" dirty="0">
                <a:solidFill>
                  <a:schemeClr val="bg1"/>
                </a:solidFill>
                <a:latin typeface="Calibri"/>
                <a:cs typeface="Calibri"/>
              </a:rPr>
              <a:t>From</a:t>
            </a:r>
            <a:r>
              <a:rPr sz="3250" spc="-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1844</a:t>
            </a:r>
            <a:r>
              <a:rPr sz="3250" spc="-1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only</a:t>
            </a:r>
            <a:r>
              <a:rPr sz="3250" spc="-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0" dirty="0">
                <a:solidFill>
                  <a:schemeClr val="bg1"/>
                </a:solidFill>
                <a:latin typeface="Calibri"/>
                <a:cs typeface="Calibri"/>
              </a:rPr>
              <a:t>those</a:t>
            </a:r>
            <a:r>
              <a:rPr sz="3250" spc="-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45" dirty="0">
                <a:solidFill>
                  <a:schemeClr val="bg1"/>
                </a:solidFill>
                <a:latin typeface="Calibri"/>
                <a:cs typeface="Calibri"/>
              </a:rPr>
              <a:t>educated</a:t>
            </a:r>
            <a:r>
              <a:rPr sz="3250" spc="-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3250" spc="-1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English</a:t>
            </a:r>
            <a:endParaRPr sz="325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373380">
              <a:lnSpc>
                <a:spcPct val="100000"/>
              </a:lnSpc>
              <a:spcBef>
                <a:spcPts val="114"/>
              </a:spcBef>
            </a:pP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could</a:t>
            </a:r>
            <a:r>
              <a:rPr sz="3100" spc="1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be</a:t>
            </a:r>
            <a:r>
              <a:rPr sz="3100" spc="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appointed</a:t>
            </a:r>
            <a:r>
              <a:rPr sz="3100" spc="3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civil</a:t>
            </a:r>
            <a:r>
              <a:rPr sz="3100" spc="1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spc="-10" dirty="0">
                <a:solidFill>
                  <a:schemeClr val="bg1"/>
                </a:solidFill>
                <a:latin typeface="Calibri"/>
                <a:cs typeface="Calibri"/>
              </a:rPr>
              <a:t>servants</a:t>
            </a:r>
            <a:endParaRPr sz="31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929" y="642937"/>
            <a:ext cx="9135070" cy="500062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8929" y="1687710"/>
            <a:ext cx="9126220" cy="390620"/>
          </a:xfrm>
          <a:prstGeom prst="rect">
            <a:avLst/>
          </a:prstGeom>
          <a:solidFill>
            <a:srgbClr val="1C316E"/>
          </a:solidFill>
        </p:spPr>
        <p:txBody>
          <a:bodyPr vert="horz" wrap="square" lIns="0" tIns="0" rIns="0" bIns="0" rtlCol="0">
            <a:spAutoFit/>
          </a:bodyPr>
          <a:lstStyle/>
          <a:p>
            <a:pPr marL="883919" indent="-361315">
              <a:lnSpc>
                <a:spcPts val="2885"/>
              </a:lnSpc>
              <a:buChar char="•"/>
              <a:tabLst>
                <a:tab pos="883919" algn="l"/>
              </a:tabLst>
            </a:pPr>
            <a:r>
              <a:rPr sz="3300" spc="-45" dirty="0">
                <a:solidFill>
                  <a:schemeClr val="bg1"/>
                </a:solidFill>
                <a:latin typeface="Calibri"/>
                <a:cs typeface="Calibri"/>
              </a:rPr>
              <a:t>During</a:t>
            </a:r>
            <a:r>
              <a:rPr sz="3300" spc="-1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300" spc="-1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50" dirty="0">
                <a:solidFill>
                  <a:schemeClr val="bg1"/>
                </a:solidFill>
                <a:latin typeface="Calibri"/>
                <a:cs typeface="Calibri"/>
              </a:rPr>
              <a:t>Middle</a:t>
            </a:r>
            <a:r>
              <a:rPr sz="3300" spc="-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55" dirty="0">
                <a:solidFill>
                  <a:schemeClr val="bg1"/>
                </a:solidFill>
                <a:latin typeface="Calibri"/>
                <a:cs typeface="Calibri"/>
              </a:rPr>
              <a:t>Ages,</a:t>
            </a:r>
            <a:r>
              <a:rPr sz="3300" spc="-1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50" dirty="0">
                <a:solidFill>
                  <a:schemeClr val="bg1"/>
                </a:solidFill>
                <a:latin typeface="Calibri"/>
                <a:cs typeface="Calibri"/>
              </a:rPr>
              <a:t>Royal</a:t>
            </a:r>
            <a:r>
              <a:rPr sz="3300" spc="-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90" dirty="0">
                <a:solidFill>
                  <a:schemeClr val="bg1"/>
                </a:solidFill>
                <a:latin typeface="Calibri"/>
                <a:cs typeface="Calibri"/>
              </a:rPr>
              <a:t>Courts</a:t>
            </a:r>
            <a:r>
              <a:rPr sz="3300" spc="-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1200" dirty="0">
                <a:solidFill>
                  <a:schemeClr val="bg1"/>
                </a:solidFill>
                <a:latin typeface="Calibri"/>
                <a:cs typeface="Calibri"/>
              </a:rPr>
              <a:t>—</a:t>
            </a:r>
            <a:endParaRPr sz="330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929" y="2125266"/>
            <a:ext cx="9126220" cy="390620"/>
          </a:xfrm>
          <a:prstGeom prst="rect">
            <a:avLst/>
          </a:prstGeom>
          <a:solidFill>
            <a:srgbClr val="1D3470"/>
          </a:solidFill>
        </p:spPr>
        <p:txBody>
          <a:bodyPr vert="horz" wrap="square" lIns="0" tIns="0" rIns="0" bIns="0" rtlCol="0">
            <a:spAutoFit/>
          </a:bodyPr>
          <a:lstStyle/>
          <a:p>
            <a:pPr marL="882650">
              <a:lnSpc>
                <a:spcPts val="2885"/>
              </a:lnSpc>
              <a:tabLst>
                <a:tab pos="4696460" algn="l"/>
              </a:tabLst>
            </a:pPr>
            <a:r>
              <a:rPr sz="3300" spc="-50" dirty="0">
                <a:solidFill>
                  <a:schemeClr val="bg1"/>
                </a:solidFill>
                <a:latin typeface="Calibri"/>
                <a:cs typeface="Calibri"/>
              </a:rPr>
              <a:t>archaic</a:t>
            </a:r>
            <a:r>
              <a:rPr sz="3300" spc="-1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1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3300" spc="-1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10" dirty="0">
                <a:solidFill>
                  <a:schemeClr val="bg1"/>
                </a:solidFill>
                <a:latin typeface="Calibri"/>
                <a:cs typeface="Calibri"/>
              </a:rPr>
              <a:t>formalistic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	</a:t>
            </a:r>
            <a:r>
              <a:rPr sz="3300" spc="-45" dirty="0">
                <a:solidFill>
                  <a:schemeClr val="bg1"/>
                </a:solidFill>
                <a:latin typeface="Calibri"/>
                <a:cs typeface="Calibri"/>
              </a:rPr>
              <a:t>judicial</a:t>
            </a:r>
            <a:r>
              <a:rPr sz="3300" spc="-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10" dirty="0">
                <a:solidFill>
                  <a:schemeClr val="bg1"/>
                </a:solidFill>
                <a:latin typeface="Calibri"/>
                <a:cs typeface="Calibri"/>
              </a:rPr>
              <a:t>organs</a:t>
            </a:r>
            <a:endParaRPr sz="330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929" y="2661046"/>
            <a:ext cx="9126220" cy="390620"/>
          </a:xfrm>
          <a:prstGeom prst="rect">
            <a:avLst/>
          </a:prstGeom>
          <a:solidFill>
            <a:srgbClr val="1F3672"/>
          </a:solidFill>
        </p:spPr>
        <p:txBody>
          <a:bodyPr vert="horz" wrap="square" lIns="0" tIns="0" rIns="0" bIns="0" rtlCol="0">
            <a:spAutoFit/>
          </a:bodyPr>
          <a:lstStyle/>
          <a:p>
            <a:pPr marL="880744" indent="-358140">
              <a:lnSpc>
                <a:spcPts val="2885"/>
              </a:lnSpc>
              <a:buChar char="•"/>
              <a:tabLst>
                <a:tab pos="880744" algn="l"/>
              </a:tabLst>
            </a:pPr>
            <a:r>
              <a:rPr sz="3300" spc="-1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300" spc="-1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50" dirty="0">
                <a:solidFill>
                  <a:schemeClr val="bg1"/>
                </a:solidFill>
                <a:latin typeface="Calibri"/>
                <a:cs typeface="Calibri"/>
              </a:rPr>
              <a:t>Chancellor</a:t>
            </a:r>
            <a:r>
              <a:rPr sz="3300" spc="-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45" dirty="0">
                <a:solidFill>
                  <a:schemeClr val="bg1"/>
                </a:solidFill>
                <a:latin typeface="Calibri"/>
                <a:cs typeface="Calibri"/>
              </a:rPr>
              <a:t>began</a:t>
            </a:r>
            <a:r>
              <a:rPr sz="3300" spc="-1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3300" spc="-1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35" dirty="0">
                <a:solidFill>
                  <a:schemeClr val="bg1"/>
                </a:solidFill>
                <a:latin typeface="Calibri"/>
                <a:cs typeface="Calibri"/>
              </a:rPr>
              <a:t>recify</a:t>
            </a:r>
            <a:r>
              <a:rPr sz="3300" spc="-1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65" dirty="0">
                <a:solidFill>
                  <a:schemeClr val="bg1"/>
                </a:solidFill>
                <a:latin typeface="Calibri"/>
                <a:cs typeface="Calibri"/>
              </a:rPr>
              <a:t>judgments</a:t>
            </a:r>
            <a:r>
              <a:rPr sz="3300" spc="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5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endParaRPr sz="330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929" y="3098601"/>
            <a:ext cx="9126220" cy="337465"/>
          </a:xfrm>
          <a:prstGeom prst="rect">
            <a:avLst/>
          </a:prstGeom>
          <a:solidFill>
            <a:srgbClr val="1F3672"/>
          </a:solidFill>
        </p:spPr>
        <p:txBody>
          <a:bodyPr vert="horz" wrap="square" lIns="0" tIns="0" rIns="0" bIns="0" rtlCol="0">
            <a:spAutoFit/>
          </a:bodyPr>
          <a:lstStyle/>
          <a:p>
            <a:pPr marL="886460">
              <a:lnSpc>
                <a:spcPts val="2390"/>
              </a:lnSpc>
            </a:pP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150" spc="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Courts</a:t>
            </a:r>
            <a:r>
              <a:rPr sz="3150" spc="1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150" spc="-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spc="-10" dirty="0">
                <a:solidFill>
                  <a:schemeClr val="bg1"/>
                </a:solidFill>
                <a:latin typeface="Calibri"/>
                <a:cs typeface="Calibri"/>
              </a:rPr>
              <a:t>Westmionster</a:t>
            </a:r>
            <a:r>
              <a:rPr sz="3150" spc="1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on</a:t>
            </a:r>
            <a:r>
              <a:rPr sz="3150" spc="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150" spc="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basis</a:t>
            </a:r>
            <a:r>
              <a:rPr sz="3150" spc="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spc="-25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endParaRPr sz="315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8929" y="3545085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4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77410" y="3412330"/>
            <a:ext cx="2342515" cy="5016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natural</a:t>
            </a:r>
            <a:r>
              <a:rPr sz="3100" spc="1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spc="-10" dirty="0">
                <a:solidFill>
                  <a:schemeClr val="bg1"/>
                </a:solidFill>
                <a:latin typeface="Calibri"/>
                <a:cs typeface="Calibri"/>
              </a:rPr>
              <a:t>justice</a:t>
            </a:r>
            <a:endParaRPr sz="31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929" y="4080866"/>
            <a:ext cx="9126220" cy="366395"/>
          </a:xfrm>
          <a:prstGeom prst="rect">
            <a:avLst/>
          </a:prstGeom>
          <a:solidFill>
            <a:srgbClr val="1D3470"/>
          </a:solidFill>
        </p:spPr>
        <p:txBody>
          <a:bodyPr vert="horz" wrap="square" lIns="0" tIns="0" rIns="0" bIns="0" rtlCol="0">
            <a:spAutoFit/>
          </a:bodyPr>
          <a:lstStyle/>
          <a:p>
            <a:pPr marL="882015" indent="-340995">
              <a:lnSpc>
                <a:spcPts val="2800"/>
              </a:lnSpc>
              <a:buChar char="•"/>
              <a:tabLst>
                <a:tab pos="882015" algn="l"/>
              </a:tabLst>
            </a:pPr>
            <a:r>
              <a:rPr sz="3100" spc="-70" dirty="0">
                <a:solidFill>
                  <a:schemeClr val="bg1"/>
                </a:solidFill>
                <a:latin typeface="Arial MT"/>
                <a:cs typeface="Arial MT"/>
              </a:rPr>
              <a:t>Court</a:t>
            </a:r>
            <a:r>
              <a:rPr sz="3100" spc="-12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100" dirty="0">
                <a:solidFill>
                  <a:schemeClr val="bg1"/>
                </a:solidFill>
                <a:latin typeface="Arial MT"/>
                <a:cs typeface="Arial MT"/>
              </a:rPr>
              <a:t>of</a:t>
            </a:r>
            <a:r>
              <a:rPr sz="3100" spc="-18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100" spc="-170" dirty="0">
                <a:solidFill>
                  <a:schemeClr val="bg1"/>
                </a:solidFill>
                <a:latin typeface="Arial MT"/>
                <a:cs typeface="Arial MT"/>
              </a:rPr>
              <a:t>Chancery</a:t>
            </a:r>
            <a:r>
              <a:rPr sz="3100" spc="3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lang="it-IT" sz="3100" spc="30" dirty="0">
                <a:solidFill>
                  <a:schemeClr val="bg1"/>
                </a:solidFill>
                <a:latin typeface="Arial MT"/>
                <a:cs typeface="Arial MT"/>
              </a:rPr>
              <a:t>-</a:t>
            </a:r>
            <a:r>
              <a:rPr sz="3100" spc="-8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100" spc="-100" dirty="0">
                <a:solidFill>
                  <a:schemeClr val="bg1"/>
                </a:solidFill>
                <a:latin typeface="Arial MT"/>
                <a:cs typeface="Arial MT"/>
              </a:rPr>
              <a:t>created</a:t>
            </a:r>
            <a:r>
              <a:rPr sz="3100" spc="-11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100" dirty="0">
                <a:solidFill>
                  <a:schemeClr val="bg1"/>
                </a:solidFill>
                <a:latin typeface="Arial MT"/>
                <a:cs typeface="Arial MT"/>
              </a:rPr>
              <a:t>its</a:t>
            </a:r>
            <a:r>
              <a:rPr sz="3100" spc="-15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100" spc="-10" dirty="0">
                <a:solidFill>
                  <a:schemeClr val="bg1"/>
                </a:solidFill>
                <a:latin typeface="Arial MT"/>
                <a:cs typeface="Arial MT"/>
              </a:rPr>
              <a:t>own</a:t>
            </a:r>
            <a:r>
              <a:rPr sz="3100" spc="-12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100" spc="-10" dirty="0">
                <a:solidFill>
                  <a:schemeClr val="bg1"/>
                </a:solidFill>
                <a:latin typeface="Arial MT"/>
                <a:cs typeface="Arial MT"/>
              </a:rPr>
              <a:t>remedies</a:t>
            </a:r>
            <a:endParaRPr sz="3100" dirty="0">
              <a:solidFill>
                <a:schemeClr val="bg1"/>
              </a:solidFill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929" y="4518421"/>
            <a:ext cx="9126220" cy="379335"/>
          </a:xfrm>
          <a:prstGeom prst="rect">
            <a:avLst/>
          </a:prstGeom>
          <a:solidFill>
            <a:srgbClr val="1C316E"/>
          </a:solidFill>
        </p:spPr>
        <p:txBody>
          <a:bodyPr vert="horz" wrap="square" lIns="0" tIns="0" rIns="0" bIns="0" rtlCol="0">
            <a:spAutoFit/>
          </a:bodyPr>
          <a:lstStyle/>
          <a:p>
            <a:pPr marL="882650">
              <a:lnSpc>
                <a:spcPts val="2830"/>
              </a:lnSpc>
            </a:pP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3250" spc="-1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legal</a:t>
            </a:r>
            <a:r>
              <a:rPr sz="3250" spc="-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30" dirty="0">
                <a:solidFill>
                  <a:schemeClr val="bg1"/>
                </a:solidFill>
                <a:latin typeface="Calibri"/>
                <a:cs typeface="Calibri"/>
              </a:rPr>
              <a:t>concepts</a:t>
            </a:r>
            <a:r>
              <a:rPr sz="3250" spc="-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250" spc="-1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0" dirty="0">
                <a:solidFill>
                  <a:schemeClr val="bg1"/>
                </a:solidFill>
                <a:latin typeface="Calibri"/>
                <a:cs typeface="Calibri"/>
              </a:rPr>
              <a:t>highly</a:t>
            </a:r>
            <a:r>
              <a:rPr sz="3250" spc="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40" dirty="0">
                <a:solidFill>
                  <a:schemeClr val="bg1"/>
                </a:solidFill>
                <a:latin typeface="Calibri"/>
                <a:cs typeface="Calibri"/>
              </a:rPr>
              <a:t>technical</a:t>
            </a:r>
            <a:r>
              <a:rPr sz="3250" spc="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nature,</a:t>
            </a:r>
            <a:endParaRPr sz="325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929" y="4955976"/>
            <a:ext cx="9126220" cy="388953"/>
          </a:xfrm>
          <a:prstGeom prst="rect">
            <a:avLst/>
          </a:prstGeom>
          <a:solidFill>
            <a:srgbClr val="182F6B"/>
          </a:solidFill>
        </p:spPr>
        <p:txBody>
          <a:bodyPr vert="horz" wrap="square" lIns="0" tIns="0" rIns="0" bIns="0" rtlCol="0">
            <a:spAutoFit/>
          </a:bodyPr>
          <a:lstStyle/>
          <a:p>
            <a:pPr marL="879475">
              <a:lnSpc>
                <a:spcPts val="2885"/>
              </a:lnSpc>
              <a:tabLst>
                <a:tab pos="2927985" algn="l"/>
              </a:tabLst>
            </a:pP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maintaining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	only</a:t>
            </a:r>
            <a:r>
              <a:rPr sz="3250" spc="-11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a</a:t>
            </a:r>
            <a:r>
              <a:rPr sz="3250" spc="-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30" dirty="0">
                <a:solidFill>
                  <a:schemeClr val="bg1"/>
                </a:solidFill>
                <a:latin typeface="Calibri"/>
                <a:cs typeface="Calibri"/>
              </a:rPr>
              <a:t>distant</a:t>
            </a:r>
            <a:r>
              <a:rPr sz="3250" spc="-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link</a:t>
            </a:r>
            <a:r>
              <a:rPr sz="3250" spc="-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with</a:t>
            </a:r>
            <a:r>
              <a:rPr sz="3250" spc="-1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fairness</a:t>
            </a:r>
            <a:endParaRPr sz="325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929" y="5393531"/>
            <a:ext cx="9126220" cy="329577"/>
          </a:xfrm>
          <a:prstGeom prst="rect">
            <a:avLst/>
          </a:prstGeom>
          <a:solidFill>
            <a:srgbClr val="132B67"/>
          </a:solidFill>
        </p:spPr>
        <p:txBody>
          <a:bodyPr vert="horz" wrap="square" lIns="0" tIns="0" rIns="0" bIns="0" rtlCol="0">
            <a:spAutoFit/>
          </a:bodyPr>
          <a:lstStyle/>
          <a:p>
            <a:pPr marL="883285">
              <a:lnSpc>
                <a:spcPts val="2320"/>
              </a:lnSpc>
            </a:pP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3200" spc="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reasonableness</a:t>
            </a:r>
            <a:endParaRPr sz="320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29" y="357187"/>
            <a:ext cx="9126220" cy="447040"/>
          </a:xfrm>
          <a:custGeom>
            <a:avLst/>
            <a:gdLst/>
            <a:ahLst/>
            <a:cxnLst/>
            <a:rect l="l" t="t" r="r" b="b"/>
            <a:pathLst>
              <a:path w="9126220" h="447040">
                <a:moveTo>
                  <a:pt x="9126145" y="446484"/>
                </a:moveTo>
                <a:lnTo>
                  <a:pt x="0" y="446484"/>
                </a:lnTo>
                <a:lnTo>
                  <a:pt x="0" y="0"/>
                </a:lnTo>
                <a:lnTo>
                  <a:pt x="9126145" y="0"/>
                </a:lnTo>
                <a:lnTo>
                  <a:pt x="9126145" y="446484"/>
                </a:lnTo>
                <a:close/>
              </a:path>
            </a:pathLst>
          </a:custGeom>
          <a:solidFill>
            <a:srgbClr val="112A67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58448" y="178048"/>
            <a:ext cx="7795259" cy="6432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50" spc="-35" dirty="0"/>
              <a:t>Expansion</a:t>
            </a:r>
            <a:r>
              <a:rPr sz="4050" spc="70" dirty="0"/>
              <a:t> </a:t>
            </a:r>
            <a:r>
              <a:rPr sz="4050" dirty="0"/>
              <a:t>and</a:t>
            </a:r>
            <a:r>
              <a:rPr sz="4050" spc="-190" dirty="0"/>
              <a:t> </a:t>
            </a:r>
            <a:r>
              <a:rPr sz="4050" spc="-10" dirty="0"/>
              <a:t>Change</a:t>
            </a:r>
            <a:r>
              <a:rPr sz="4050" spc="-100" dirty="0"/>
              <a:t> </a:t>
            </a:r>
            <a:r>
              <a:rPr sz="4050" dirty="0"/>
              <a:t>of</a:t>
            </a:r>
            <a:r>
              <a:rPr sz="4050" spc="-185" dirty="0"/>
              <a:t> </a:t>
            </a:r>
            <a:r>
              <a:rPr sz="4050" dirty="0"/>
              <a:t>legal</a:t>
            </a:r>
            <a:r>
              <a:rPr sz="4050" spc="-145" dirty="0"/>
              <a:t> </a:t>
            </a:r>
            <a:r>
              <a:rPr sz="4050" spc="-40" dirty="0"/>
              <a:t>English</a:t>
            </a:r>
            <a:endParaRPr sz="4050"/>
          </a:p>
        </p:txBody>
      </p:sp>
      <p:sp>
        <p:nvSpPr>
          <p:cNvPr id="4" name="object 4"/>
          <p:cNvSpPr/>
          <p:nvPr/>
        </p:nvSpPr>
        <p:spPr>
          <a:xfrm>
            <a:off x="8929" y="964406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62D69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5" name="object 5"/>
          <p:cNvSpPr/>
          <p:nvPr/>
        </p:nvSpPr>
        <p:spPr>
          <a:xfrm>
            <a:off x="8929" y="1741289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5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8929" y="2223491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7" name="object 7"/>
          <p:cNvSpPr/>
          <p:nvPr/>
        </p:nvSpPr>
        <p:spPr>
          <a:xfrm>
            <a:off x="8929" y="2714625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8929" y="3295054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9" name="object 9"/>
          <p:cNvSpPr/>
          <p:nvPr/>
        </p:nvSpPr>
        <p:spPr>
          <a:xfrm>
            <a:off x="8929" y="3786187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19647" y="565145"/>
            <a:ext cx="7312025" cy="3604260"/>
          </a:xfrm>
          <a:prstGeom prst="rect">
            <a:avLst/>
          </a:prstGeom>
        </p:spPr>
        <p:txBody>
          <a:bodyPr vert="horz" wrap="square" lIns="0" tIns="252095" rIns="0" bIns="0" rtlCol="0">
            <a:spAutoFit/>
          </a:bodyPr>
          <a:lstStyle/>
          <a:p>
            <a:pPr marL="756285" algn="ctr">
              <a:lnSpc>
                <a:spcPct val="100000"/>
              </a:lnSpc>
              <a:spcBef>
                <a:spcPts val="1985"/>
              </a:spcBef>
            </a:pPr>
            <a:r>
              <a:rPr sz="3900" spc="-30" dirty="0">
                <a:solidFill>
                  <a:schemeClr val="bg1"/>
                </a:solidFill>
                <a:latin typeface="Arial MT"/>
                <a:cs typeface="Arial MT"/>
              </a:rPr>
              <a:t>in</a:t>
            </a:r>
            <a:r>
              <a:rPr sz="3900" spc="-24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900" spc="-10" dirty="0">
                <a:solidFill>
                  <a:schemeClr val="bg1"/>
                </a:solidFill>
                <a:latin typeface="Arial MT"/>
                <a:cs typeface="Arial MT"/>
              </a:rPr>
              <a:t>India</a:t>
            </a:r>
            <a:endParaRPr sz="3900" dirty="0">
              <a:solidFill>
                <a:schemeClr val="bg1"/>
              </a:solidFill>
              <a:latin typeface="Arial MT"/>
              <a:cs typeface="Arial MT"/>
            </a:endParaRPr>
          </a:p>
          <a:p>
            <a:pPr marL="368300" marR="10795" indent="-355600">
              <a:lnSpc>
                <a:spcPct val="97600"/>
              </a:lnSpc>
              <a:spcBef>
                <a:spcPts val="1664"/>
              </a:spcBef>
              <a:buChar char="•"/>
              <a:tabLst>
                <a:tab pos="368300" algn="l"/>
                <a:tab pos="374015" algn="l"/>
              </a:tabLst>
            </a:pP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	</a:t>
            </a: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Republic</a:t>
            </a:r>
            <a:r>
              <a:rPr sz="3200" spc="-1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200" spc="-1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25" dirty="0">
                <a:solidFill>
                  <a:schemeClr val="bg1"/>
                </a:solidFill>
                <a:latin typeface="Calibri"/>
                <a:cs typeface="Calibri"/>
              </a:rPr>
              <a:t>India</a:t>
            </a:r>
            <a:r>
              <a:rPr sz="3200" spc="-1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it-IT" sz="3200" spc="-155" dirty="0">
                <a:solidFill>
                  <a:schemeClr val="bg1"/>
                </a:solidFill>
                <a:latin typeface="Calibri"/>
                <a:cs typeface="Calibri"/>
              </a:rPr>
              <a:t>-</a:t>
            </a:r>
            <a:r>
              <a:rPr sz="3200" spc="-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English</a:t>
            </a: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remains</a:t>
            </a:r>
            <a:r>
              <a:rPr sz="3200" spc="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25" dirty="0">
                <a:solidFill>
                  <a:schemeClr val="bg1"/>
                </a:solidFill>
                <a:latin typeface="Calibri"/>
                <a:cs typeface="Calibri"/>
              </a:rPr>
              <a:t>the </a:t>
            </a:r>
            <a:r>
              <a:rPr sz="3300" spc="-45" dirty="0">
                <a:solidFill>
                  <a:schemeClr val="bg1"/>
                </a:solidFill>
                <a:latin typeface="Calibri"/>
                <a:cs typeface="Calibri"/>
              </a:rPr>
              <a:t>language</a:t>
            </a:r>
            <a:r>
              <a:rPr sz="3300" spc="-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300" spc="-1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40" dirty="0">
                <a:solidFill>
                  <a:schemeClr val="bg1"/>
                </a:solidFill>
                <a:latin typeface="Calibri"/>
                <a:cs typeface="Calibri"/>
              </a:rPr>
              <a:t>higher</a:t>
            </a:r>
            <a:r>
              <a:rPr sz="3300" spc="-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65" dirty="0">
                <a:solidFill>
                  <a:schemeClr val="bg1"/>
                </a:solidFill>
                <a:latin typeface="Calibri"/>
                <a:cs typeface="Calibri"/>
              </a:rPr>
              <a:t>education</a:t>
            </a:r>
            <a:r>
              <a:rPr sz="3300" spc="-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1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3300" spc="-1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35" dirty="0">
                <a:solidFill>
                  <a:schemeClr val="bg1"/>
                </a:solidFill>
                <a:latin typeface="Calibri"/>
                <a:cs typeface="Calibri"/>
              </a:rPr>
              <a:t>science; </a:t>
            </a:r>
            <a:r>
              <a:rPr sz="3250" spc="-60" dirty="0">
                <a:solidFill>
                  <a:schemeClr val="bg1"/>
                </a:solidFill>
                <a:latin typeface="Calibri"/>
                <a:cs typeface="Calibri"/>
              </a:rPr>
              <a:t>Hindi</a:t>
            </a:r>
            <a:r>
              <a:rPr sz="3250" spc="-1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it-IT" sz="3250" spc="-150" dirty="0">
                <a:solidFill>
                  <a:schemeClr val="bg1"/>
                </a:solidFill>
                <a:latin typeface="Calibri"/>
                <a:cs typeface="Calibri"/>
              </a:rPr>
              <a:t>-</a:t>
            </a:r>
            <a:r>
              <a:rPr sz="3250" spc="-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5" dirty="0">
                <a:solidFill>
                  <a:schemeClr val="bg1"/>
                </a:solidFill>
                <a:latin typeface="Calibri"/>
                <a:cs typeface="Calibri"/>
              </a:rPr>
              <a:t>National</a:t>
            </a:r>
            <a:r>
              <a:rPr sz="3250" spc="-11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5" dirty="0">
                <a:solidFill>
                  <a:schemeClr val="bg1"/>
                </a:solidFill>
                <a:latin typeface="Calibri"/>
                <a:cs typeface="Calibri"/>
              </a:rPr>
              <a:t>Official</a:t>
            </a:r>
            <a:r>
              <a:rPr sz="3250" spc="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Language</a:t>
            </a:r>
            <a:endParaRPr sz="325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374015" indent="-361315">
              <a:lnSpc>
                <a:spcPts val="3860"/>
              </a:lnSpc>
              <a:spcBef>
                <a:spcPts val="740"/>
              </a:spcBef>
              <a:buChar char="•"/>
              <a:tabLst>
                <a:tab pos="374015" algn="l"/>
              </a:tabLst>
            </a:pPr>
            <a:r>
              <a:rPr sz="3250" spc="-55" dirty="0">
                <a:solidFill>
                  <a:schemeClr val="bg1"/>
                </a:solidFill>
                <a:latin typeface="Calibri"/>
                <a:cs typeface="Calibri"/>
              </a:rPr>
              <a:t>English</a:t>
            </a:r>
            <a:r>
              <a:rPr sz="3250" spc="-1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it-IT" sz="3250" spc="-1090" dirty="0">
                <a:solidFill>
                  <a:schemeClr val="bg1"/>
                </a:solidFill>
                <a:latin typeface="Calibri"/>
                <a:cs typeface="Calibri"/>
              </a:rPr>
              <a:t>-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30" dirty="0">
                <a:solidFill>
                  <a:schemeClr val="bg1"/>
                </a:solidFill>
                <a:latin typeface="Calibri"/>
                <a:cs typeface="Calibri"/>
              </a:rPr>
              <a:t>language</a:t>
            </a:r>
            <a:r>
              <a:rPr sz="3250" spc="-1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250" spc="-1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40" dirty="0">
                <a:solidFill>
                  <a:schemeClr val="bg1"/>
                </a:solidFill>
                <a:latin typeface="Calibri"/>
                <a:cs typeface="Calibri"/>
              </a:rPr>
              <a:t>government</a:t>
            </a:r>
            <a:r>
              <a:rPr sz="3250" spc="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3250" spc="-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5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endParaRPr sz="325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368300">
              <a:lnSpc>
                <a:spcPts val="3920"/>
              </a:lnSpc>
            </a:pPr>
            <a:r>
              <a:rPr sz="3300" spc="-40" dirty="0">
                <a:solidFill>
                  <a:schemeClr val="bg1"/>
                </a:solidFill>
                <a:latin typeface="Calibri"/>
                <a:cs typeface="Calibri"/>
              </a:rPr>
              <a:t>higher</a:t>
            </a:r>
            <a:r>
              <a:rPr sz="3300" spc="-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45" dirty="0">
                <a:solidFill>
                  <a:schemeClr val="bg1"/>
                </a:solidFill>
                <a:latin typeface="Calibri"/>
                <a:cs typeface="Calibri"/>
              </a:rPr>
              <a:t>justice</a:t>
            </a:r>
            <a:r>
              <a:rPr sz="3300" spc="-1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10" dirty="0">
                <a:solidFill>
                  <a:schemeClr val="bg1"/>
                </a:solidFill>
                <a:latin typeface="Calibri"/>
                <a:cs typeface="Calibri"/>
              </a:rPr>
              <a:t>system</a:t>
            </a:r>
            <a:endParaRPr sz="33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29" y="357187"/>
            <a:ext cx="9126220" cy="447040"/>
          </a:xfrm>
          <a:custGeom>
            <a:avLst/>
            <a:gdLst/>
            <a:ahLst/>
            <a:cxnLst/>
            <a:rect l="l" t="t" r="r" b="b"/>
            <a:pathLst>
              <a:path w="9126220" h="447040">
                <a:moveTo>
                  <a:pt x="9126145" y="446484"/>
                </a:moveTo>
                <a:lnTo>
                  <a:pt x="0" y="446484"/>
                </a:lnTo>
                <a:lnTo>
                  <a:pt x="0" y="0"/>
                </a:lnTo>
                <a:lnTo>
                  <a:pt x="9126145" y="0"/>
                </a:lnTo>
                <a:lnTo>
                  <a:pt x="9126145" y="446484"/>
                </a:lnTo>
                <a:close/>
              </a:path>
            </a:pathLst>
          </a:custGeom>
          <a:solidFill>
            <a:srgbClr val="112A67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58448" y="178048"/>
            <a:ext cx="7795259" cy="6432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50" spc="-35" dirty="0"/>
              <a:t>Expansion</a:t>
            </a:r>
            <a:r>
              <a:rPr sz="4050" spc="70" dirty="0"/>
              <a:t> </a:t>
            </a:r>
            <a:r>
              <a:rPr sz="4050" dirty="0"/>
              <a:t>and</a:t>
            </a:r>
            <a:r>
              <a:rPr sz="4050" spc="-190" dirty="0"/>
              <a:t> </a:t>
            </a:r>
            <a:r>
              <a:rPr sz="4050" spc="-10" dirty="0"/>
              <a:t>Change</a:t>
            </a:r>
            <a:r>
              <a:rPr sz="4050" spc="-100" dirty="0"/>
              <a:t> </a:t>
            </a:r>
            <a:r>
              <a:rPr sz="4050" dirty="0"/>
              <a:t>of</a:t>
            </a:r>
            <a:r>
              <a:rPr sz="4050" spc="-185" dirty="0"/>
              <a:t> </a:t>
            </a:r>
            <a:r>
              <a:rPr sz="4050" dirty="0"/>
              <a:t>legal</a:t>
            </a:r>
            <a:r>
              <a:rPr sz="4050" spc="-145" dirty="0"/>
              <a:t> </a:t>
            </a:r>
            <a:r>
              <a:rPr sz="4050" spc="-40" dirty="0"/>
              <a:t>English</a:t>
            </a:r>
            <a:endParaRPr sz="4050"/>
          </a:p>
        </p:txBody>
      </p:sp>
      <p:sp>
        <p:nvSpPr>
          <p:cNvPr id="4" name="object 4"/>
          <p:cNvSpPr/>
          <p:nvPr/>
        </p:nvSpPr>
        <p:spPr>
          <a:xfrm>
            <a:off x="8929" y="964406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62D69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5" name="object 5"/>
          <p:cNvSpPr/>
          <p:nvPr/>
        </p:nvSpPr>
        <p:spPr>
          <a:xfrm>
            <a:off x="8929" y="1687710"/>
            <a:ext cx="9126220" cy="295275"/>
          </a:xfrm>
          <a:custGeom>
            <a:avLst/>
            <a:gdLst/>
            <a:ahLst/>
            <a:cxnLst/>
            <a:rect l="l" t="t" r="r" b="b"/>
            <a:pathLst>
              <a:path w="9126220" h="295275">
                <a:moveTo>
                  <a:pt x="9126145" y="294679"/>
                </a:moveTo>
                <a:lnTo>
                  <a:pt x="0" y="294679"/>
                </a:lnTo>
                <a:lnTo>
                  <a:pt x="0" y="0"/>
                </a:lnTo>
                <a:lnTo>
                  <a:pt x="9126145" y="0"/>
                </a:lnTo>
                <a:lnTo>
                  <a:pt x="9126145" y="294679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8929" y="2223491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19063" y="609154"/>
            <a:ext cx="6918325" cy="1997710"/>
          </a:xfrm>
          <a:prstGeom prst="rect">
            <a:avLst/>
          </a:prstGeom>
        </p:spPr>
        <p:txBody>
          <a:bodyPr vert="horz" wrap="square" lIns="0" tIns="208280" rIns="0" bIns="0" rtlCol="0">
            <a:spAutoFit/>
          </a:bodyPr>
          <a:lstStyle/>
          <a:p>
            <a:pPr marL="3296285">
              <a:lnSpc>
                <a:spcPct val="100000"/>
              </a:lnSpc>
              <a:spcBef>
                <a:spcPts val="1640"/>
              </a:spcBef>
            </a:pPr>
            <a:r>
              <a:rPr sz="3900" spc="-30" dirty="0">
                <a:solidFill>
                  <a:schemeClr val="bg1"/>
                </a:solidFill>
                <a:latin typeface="Arial MT"/>
                <a:cs typeface="Arial MT"/>
              </a:rPr>
              <a:t>in</a:t>
            </a:r>
            <a:r>
              <a:rPr sz="3900" spc="-24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900" spc="-10" dirty="0">
                <a:solidFill>
                  <a:schemeClr val="bg1"/>
                </a:solidFill>
                <a:latin typeface="Arial MT"/>
                <a:cs typeface="Arial MT"/>
              </a:rPr>
              <a:t>India</a:t>
            </a:r>
            <a:endParaRPr sz="3900" dirty="0">
              <a:solidFill>
                <a:schemeClr val="bg1"/>
              </a:solidFill>
              <a:latin typeface="Arial MT"/>
              <a:cs typeface="Arial MT"/>
            </a:endParaRPr>
          </a:p>
          <a:p>
            <a:pPr marL="375920" indent="-361315">
              <a:lnSpc>
                <a:spcPct val="100000"/>
              </a:lnSpc>
              <a:spcBef>
                <a:spcPts val="1250"/>
              </a:spcBef>
              <a:buChar char="•"/>
              <a:tabLst>
                <a:tab pos="375920" algn="l"/>
              </a:tabLst>
            </a:pP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Pakistan</a:t>
            </a:r>
            <a:r>
              <a:rPr sz="3100" spc="-1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it-IT" sz="3100" spc="-170" dirty="0">
                <a:solidFill>
                  <a:schemeClr val="bg1"/>
                </a:solidFill>
                <a:latin typeface="Calibri"/>
                <a:cs typeface="Calibri"/>
              </a:rPr>
              <a:t>-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spc="-20" dirty="0">
                <a:solidFill>
                  <a:schemeClr val="bg1"/>
                </a:solidFill>
                <a:latin typeface="Calibri"/>
                <a:cs typeface="Calibri"/>
              </a:rPr>
              <a:t>Urdu</a:t>
            </a:r>
            <a:endParaRPr sz="31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374015" indent="-361315">
              <a:lnSpc>
                <a:spcPct val="100000"/>
              </a:lnSpc>
              <a:spcBef>
                <a:spcPts val="370"/>
              </a:spcBef>
              <a:buClr>
                <a:srgbClr val="F7F7F7"/>
              </a:buClr>
              <a:buChar char="•"/>
              <a:tabLst>
                <a:tab pos="374015" algn="l"/>
              </a:tabLst>
            </a:pPr>
            <a:r>
              <a:rPr sz="3300" spc="-75" dirty="0">
                <a:solidFill>
                  <a:schemeClr val="bg1"/>
                </a:solidFill>
                <a:latin typeface="Calibri"/>
                <a:cs typeface="Calibri"/>
              </a:rPr>
              <a:t>Bangladesh</a:t>
            </a:r>
            <a:r>
              <a:rPr sz="3300" spc="-11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it-IT" sz="3300" spc="-1225" dirty="0">
                <a:solidFill>
                  <a:schemeClr val="bg1"/>
                </a:solidFill>
                <a:latin typeface="Calibri"/>
                <a:cs typeface="Calibri"/>
              </a:rPr>
              <a:t>-</a:t>
            </a:r>
            <a:r>
              <a:rPr sz="3300" spc="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40" dirty="0">
                <a:solidFill>
                  <a:schemeClr val="bg1"/>
                </a:solidFill>
                <a:latin typeface="Calibri"/>
                <a:cs typeface="Calibri"/>
              </a:rPr>
              <a:t>Bangla</a:t>
            </a:r>
            <a:r>
              <a:rPr sz="3300" spc="-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60" dirty="0">
                <a:solidFill>
                  <a:schemeClr val="bg1"/>
                </a:solidFill>
                <a:latin typeface="Calibri"/>
                <a:cs typeface="Calibri"/>
              </a:rPr>
              <a:t>(formerly:</a:t>
            </a:r>
            <a:r>
              <a:rPr sz="3300" spc="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40" dirty="0">
                <a:solidFill>
                  <a:schemeClr val="bg1"/>
                </a:solidFill>
                <a:latin typeface="Calibri"/>
                <a:cs typeface="Calibri"/>
              </a:rPr>
              <a:t>Bengali)</a:t>
            </a:r>
            <a:endParaRPr sz="33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929" y="2759273"/>
            <a:ext cx="9126220" cy="392352"/>
          </a:xfrm>
          <a:prstGeom prst="rect">
            <a:avLst/>
          </a:prstGeom>
          <a:solidFill>
            <a:srgbClr val="1F3672"/>
          </a:solidFill>
        </p:spPr>
        <p:txBody>
          <a:bodyPr vert="horz" wrap="square" lIns="0" tIns="0" rIns="0" bIns="0" rtlCol="0">
            <a:spAutoFit/>
          </a:bodyPr>
          <a:lstStyle/>
          <a:p>
            <a:pPr marL="883285" indent="-361315">
              <a:lnSpc>
                <a:spcPts val="2885"/>
              </a:lnSpc>
              <a:buChar char="•"/>
              <a:tabLst>
                <a:tab pos="883285" algn="l"/>
                <a:tab pos="3918585" algn="l"/>
              </a:tabLst>
            </a:pPr>
            <a:r>
              <a:rPr sz="3350" spc="-70" dirty="0">
                <a:solidFill>
                  <a:schemeClr val="bg1"/>
                </a:solidFill>
                <a:latin typeface="Calibri"/>
                <a:cs typeface="Calibri"/>
              </a:rPr>
              <a:t>Legal</a:t>
            </a:r>
            <a:r>
              <a:rPr sz="3350" spc="-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50" spc="-10" dirty="0">
                <a:solidFill>
                  <a:schemeClr val="bg1"/>
                </a:solidFill>
                <a:latin typeface="Calibri"/>
                <a:cs typeface="Calibri"/>
              </a:rPr>
              <a:t>terminology</a:t>
            </a:r>
            <a:r>
              <a:rPr sz="3350" dirty="0">
                <a:solidFill>
                  <a:schemeClr val="bg1"/>
                </a:solidFill>
                <a:latin typeface="Calibri"/>
                <a:cs typeface="Calibri"/>
              </a:rPr>
              <a:t>	</a:t>
            </a:r>
            <a:r>
              <a:rPr sz="3350" spc="-45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3350" spc="-1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50" spc="-50" dirty="0">
                <a:solidFill>
                  <a:schemeClr val="bg1"/>
                </a:solidFill>
                <a:latin typeface="Calibri"/>
                <a:cs typeface="Calibri"/>
              </a:rPr>
              <a:t>style</a:t>
            </a:r>
            <a:r>
              <a:rPr sz="3350" spc="-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50" spc="-2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3350" spc="-1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50" spc="-30" dirty="0">
                <a:solidFill>
                  <a:schemeClr val="bg1"/>
                </a:solidFill>
                <a:latin typeface="Calibri"/>
                <a:cs typeface="Calibri"/>
              </a:rPr>
              <a:t>India</a:t>
            </a:r>
            <a:r>
              <a:rPr sz="3350" spc="-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50" spc="-25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endParaRPr sz="335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929" y="3205758"/>
            <a:ext cx="9126220" cy="374270"/>
          </a:xfrm>
          <a:prstGeom prst="rect">
            <a:avLst/>
          </a:prstGeom>
          <a:solidFill>
            <a:srgbClr val="1F3672"/>
          </a:solidFill>
        </p:spPr>
        <p:txBody>
          <a:bodyPr vert="horz" wrap="square" lIns="0" tIns="0" rIns="0" bIns="0" rtlCol="0">
            <a:spAutoFit/>
          </a:bodyPr>
          <a:lstStyle/>
          <a:p>
            <a:pPr marL="885825">
              <a:lnSpc>
                <a:spcPts val="2800"/>
              </a:lnSpc>
            </a:pP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Pakistan</a:t>
            </a:r>
            <a:r>
              <a:rPr sz="3100" spc="-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it-IT" sz="3100" spc="-960" dirty="0">
                <a:solidFill>
                  <a:schemeClr val="bg1"/>
                </a:solidFill>
                <a:latin typeface="Calibri"/>
                <a:cs typeface="Calibri"/>
              </a:rPr>
              <a:t>-</a:t>
            </a:r>
            <a:r>
              <a:rPr sz="3100" spc="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essentially</a:t>
            </a:r>
            <a:r>
              <a:rPr sz="3100" spc="2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spc="-10" dirty="0">
                <a:solidFill>
                  <a:schemeClr val="bg1"/>
                </a:solidFill>
                <a:latin typeface="Calibri"/>
                <a:cs typeface="Calibri"/>
              </a:rPr>
              <a:t>British</a:t>
            </a:r>
            <a:endParaRPr sz="31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929" y="3741539"/>
            <a:ext cx="9126220" cy="377667"/>
          </a:xfrm>
          <a:prstGeom prst="rect">
            <a:avLst/>
          </a:prstGeom>
          <a:solidFill>
            <a:srgbClr val="1D3470"/>
          </a:solidFill>
        </p:spPr>
        <p:txBody>
          <a:bodyPr vert="horz" wrap="square" lIns="0" tIns="0" rIns="0" bIns="0" rtlCol="0">
            <a:spAutoFit/>
          </a:bodyPr>
          <a:lstStyle/>
          <a:p>
            <a:pPr marL="885190" indent="-361315">
              <a:lnSpc>
                <a:spcPts val="2815"/>
              </a:lnSpc>
              <a:buChar char="•"/>
              <a:tabLst>
                <a:tab pos="885190" algn="l"/>
              </a:tabLst>
            </a:pP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English</a:t>
            </a:r>
            <a:r>
              <a:rPr sz="3200" spc="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20" dirty="0">
                <a:solidFill>
                  <a:schemeClr val="bg1"/>
                </a:solidFill>
                <a:latin typeface="Calibri"/>
                <a:cs typeface="Calibri"/>
              </a:rPr>
              <a:t>sometimes</a:t>
            </a:r>
            <a:r>
              <a:rPr sz="3200" spc="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25" dirty="0">
                <a:solidFill>
                  <a:schemeClr val="bg1"/>
                </a:solidFill>
                <a:latin typeface="Calibri"/>
                <a:cs typeface="Calibri"/>
              </a:rPr>
              <a:t>operates</a:t>
            </a:r>
            <a:r>
              <a:rPr sz="3200" spc="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as</a:t>
            </a:r>
            <a:r>
              <a:rPr sz="3200" spc="-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a</a:t>
            </a:r>
            <a:r>
              <a:rPr sz="3200" spc="-1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linguistic</a:t>
            </a:r>
            <a:r>
              <a:rPr sz="3200" spc="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20" dirty="0">
                <a:solidFill>
                  <a:schemeClr val="bg1"/>
                </a:solidFill>
                <a:latin typeface="Calibri"/>
                <a:cs typeface="Calibri"/>
              </a:rPr>
              <a:t>tool</a:t>
            </a:r>
            <a:endParaRPr sz="320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929" y="4179093"/>
            <a:ext cx="9126220" cy="362920"/>
          </a:xfrm>
          <a:prstGeom prst="rect">
            <a:avLst/>
          </a:prstGeom>
          <a:solidFill>
            <a:srgbClr val="1C336E"/>
          </a:solidFill>
        </p:spPr>
        <p:txBody>
          <a:bodyPr vert="horz" wrap="square" lIns="0" tIns="0" rIns="0" bIns="0" rtlCol="0">
            <a:spAutoFit/>
          </a:bodyPr>
          <a:lstStyle/>
          <a:p>
            <a:pPr marL="883919">
              <a:lnSpc>
                <a:spcPts val="2740"/>
              </a:lnSpc>
              <a:tabLst>
                <a:tab pos="6243955" algn="l"/>
              </a:tabLst>
            </a:pPr>
            <a:r>
              <a:rPr sz="3050" dirty="0">
                <a:solidFill>
                  <a:schemeClr val="bg1"/>
                </a:solidFill>
                <a:latin typeface="Calibri"/>
                <a:cs typeface="Calibri"/>
              </a:rPr>
              <a:t>even</a:t>
            </a:r>
            <a:r>
              <a:rPr sz="3050" spc="25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050" spc="2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dirty="0">
                <a:solidFill>
                  <a:schemeClr val="bg1"/>
                </a:solidFill>
                <a:latin typeface="Calibri"/>
                <a:cs typeface="Calibri"/>
              </a:rPr>
              <a:t>Islamic</a:t>
            </a:r>
            <a:r>
              <a:rPr sz="3050" spc="3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dirty="0">
                <a:solidFill>
                  <a:schemeClr val="bg1"/>
                </a:solidFill>
                <a:latin typeface="Calibri"/>
                <a:cs typeface="Calibri"/>
              </a:rPr>
              <a:t>law;</a:t>
            </a:r>
            <a:r>
              <a:rPr sz="3050" spc="3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spc="-10" dirty="0">
                <a:solidFill>
                  <a:schemeClr val="bg1"/>
                </a:solidFill>
                <a:latin typeface="Calibri"/>
                <a:cs typeface="Calibri"/>
              </a:rPr>
              <a:t>differences:</a:t>
            </a:r>
            <a:r>
              <a:rPr sz="3050" dirty="0">
                <a:solidFill>
                  <a:schemeClr val="bg1"/>
                </a:solidFill>
                <a:latin typeface="Calibri"/>
                <a:cs typeface="Calibri"/>
              </a:rPr>
              <a:t>	</a:t>
            </a:r>
            <a:r>
              <a:rPr sz="3050" spc="-10" dirty="0">
                <a:solidFill>
                  <a:schemeClr val="bg1"/>
                </a:solidFill>
                <a:latin typeface="Calibri"/>
                <a:cs typeface="Calibri"/>
              </a:rPr>
              <a:t>terms</a:t>
            </a:r>
            <a:endParaRPr sz="305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8929" y="4616648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A2F6B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8929" y="5152429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62D69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8929" y="5589984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12A67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32347" y="4433618"/>
            <a:ext cx="7715884" cy="1530350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R="36195" algn="ctr">
              <a:lnSpc>
                <a:spcPct val="100000"/>
              </a:lnSpc>
              <a:spcBef>
                <a:spcPts val="420"/>
              </a:spcBef>
            </a:pPr>
            <a:r>
              <a:rPr sz="3200" spc="-20" dirty="0">
                <a:solidFill>
                  <a:schemeClr val="bg1"/>
                </a:solidFill>
                <a:latin typeface="Calibri"/>
                <a:cs typeface="Calibri"/>
              </a:rPr>
              <a:t>expressing</a:t>
            </a:r>
            <a:r>
              <a:rPr sz="3200" spc="-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original</a:t>
            </a: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 concepts</a:t>
            </a:r>
            <a:r>
              <a:rPr sz="3200" spc="-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200" spc="-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Islamic</a:t>
            </a: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25" dirty="0">
                <a:solidFill>
                  <a:schemeClr val="bg1"/>
                </a:solidFill>
                <a:latin typeface="Calibri"/>
                <a:cs typeface="Calibri"/>
              </a:rPr>
              <a:t>law</a:t>
            </a:r>
            <a:endParaRPr sz="3200">
              <a:solidFill>
                <a:schemeClr val="bg1"/>
              </a:solidFill>
              <a:latin typeface="Calibri"/>
              <a:cs typeface="Calibri"/>
            </a:endParaRPr>
          </a:p>
          <a:p>
            <a:pPr marL="530860" marR="5080" indent="-530860" algn="ctr">
              <a:lnSpc>
                <a:spcPts val="3650"/>
              </a:lnSpc>
              <a:spcBef>
                <a:spcPts val="330"/>
              </a:spcBef>
              <a:buChar char="•"/>
              <a:tabLst>
                <a:tab pos="530860" algn="l"/>
              </a:tabLst>
            </a:pP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3250" spc="-1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50" dirty="0">
                <a:solidFill>
                  <a:schemeClr val="bg1"/>
                </a:solidFill>
                <a:latin typeface="Calibri"/>
                <a:cs typeface="Calibri"/>
              </a:rPr>
              <a:t>Pakistan,</a:t>
            </a:r>
            <a:r>
              <a:rPr sz="3250" spc="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250" spc="-1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30" dirty="0">
                <a:solidFill>
                  <a:schemeClr val="bg1"/>
                </a:solidFill>
                <a:latin typeface="Calibri"/>
                <a:cs typeface="Calibri"/>
              </a:rPr>
              <a:t>language</a:t>
            </a:r>
            <a:r>
              <a:rPr sz="3250" spc="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250" spc="-1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Islamic</a:t>
            </a:r>
            <a:r>
              <a:rPr sz="3250" spc="-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law</a:t>
            </a:r>
            <a:r>
              <a:rPr sz="3250" spc="-1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is</a:t>
            </a:r>
            <a:r>
              <a:rPr sz="3250" spc="-1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5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endParaRPr sz="3250">
              <a:solidFill>
                <a:schemeClr val="bg1"/>
              </a:solidFill>
              <a:latin typeface="Calibri"/>
              <a:cs typeface="Calibri"/>
            </a:endParaRPr>
          </a:p>
          <a:p>
            <a:pPr marR="1264920" algn="ctr">
              <a:lnSpc>
                <a:spcPts val="3710"/>
              </a:lnSpc>
              <a:tabLst>
                <a:tab pos="3863975" algn="l"/>
              </a:tabLst>
            </a:pPr>
            <a:r>
              <a:rPr sz="3300" spc="-35" dirty="0">
                <a:solidFill>
                  <a:schemeClr val="bg1"/>
                </a:solidFill>
                <a:latin typeface="Calibri"/>
                <a:cs typeface="Calibri"/>
              </a:rPr>
              <a:t>fact</a:t>
            </a:r>
            <a:r>
              <a:rPr sz="3300" spc="-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50" dirty="0">
                <a:solidFill>
                  <a:schemeClr val="bg1"/>
                </a:solidFill>
                <a:latin typeface="Calibri"/>
                <a:cs typeface="Calibri"/>
              </a:rPr>
              <a:t>legislative</a:t>
            </a:r>
            <a:r>
              <a:rPr sz="3300" spc="-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10" dirty="0">
                <a:solidFill>
                  <a:schemeClr val="bg1"/>
                </a:solidFill>
                <a:latin typeface="Calibri"/>
                <a:cs typeface="Calibri"/>
              </a:rPr>
              <a:t>English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	(N.</a:t>
            </a:r>
            <a:r>
              <a:rPr sz="3300" spc="-1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10" dirty="0">
                <a:solidFill>
                  <a:schemeClr val="bg1"/>
                </a:solidFill>
                <a:latin typeface="Calibri"/>
                <a:cs typeface="Calibri"/>
              </a:rPr>
              <a:t>Ahmad)</a:t>
            </a:r>
            <a:endParaRPr sz="330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29" y="642937"/>
            <a:ext cx="9126220" cy="491490"/>
          </a:xfrm>
          <a:custGeom>
            <a:avLst/>
            <a:gdLst/>
            <a:ahLst/>
            <a:cxnLst/>
            <a:rect l="l" t="t" r="r" b="b"/>
            <a:pathLst>
              <a:path w="9126220" h="491490">
                <a:moveTo>
                  <a:pt x="9126145" y="491133"/>
                </a:moveTo>
                <a:lnTo>
                  <a:pt x="0" y="491133"/>
                </a:lnTo>
                <a:lnTo>
                  <a:pt x="0" y="0"/>
                </a:lnTo>
                <a:lnTo>
                  <a:pt x="9126145" y="0"/>
                </a:lnTo>
                <a:lnTo>
                  <a:pt x="9126145" y="491133"/>
                </a:lnTo>
                <a:close/>
              </a:path>
            </a:pathLst>
          </a:custGeom>
          <a:solidFill>
            <a:srgbClr val="132B67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328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4450" spc="-20" dirty="0"/>
              <a:t>Legal</a:t>
            </a:r>
            <a:r>
              <a:rPr sz="4450" spc="-165" dirty="0"/>
              <a:t> </a:t>
            </a:r>
            <a:r>
              <a:rPr sz="4450" spc="-20" dirty="0"/>
              <a:t>English</a:t>
            </a:r>
            <a:r>
              <a:rPr sz="4450" spc="-45" dirty="0"/>
              <a:t> </a:t>
            </a:r>
            <a:r>
              <a:rPr sz="4450" dirty="0"/>
              <a:t>in</a:t>
            </a:r>
            <a:r>
              <a:rPr sz="4450" spc="-225" dirty="0"/>
              <a:t> </a:t>
            </a:r>
            <a:r>
              <a:rPr sz="4450" spc="-45" dirty="0"/>
              <a:t>International</a:t>
            </a:r>
            <a:r>
              <a:rPr sz="4450" spc="5" dirty="0"/>
              <a:t> </a:t>
            </a:r>
            <a:r>
              <a:rPr sz="4450" spc="-30" dirty="0"/>
              <a:t>Trade</a:t>
            </a:r>
            <a:endParaRPr sz="4450"/>
          </a:p>
        </p:txBody>
      </p:sp>
      <p:sp>
        <p:nvSpPr>
          <p:cNvPr id="4" name="object 4"/>
          <p:cNvSpPr/>
          <p:nvPr/>
        </p:nvSpPr>
        <p:spPr>
          <a:xfrm>
            <a:off x="8929" y="1741289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5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5" name="object 5"/>
          <p:cNvSpPr/>
          <p:nvPr/>
        </p:nvSpPr>
        <p:spPr>
          <a:xfrm>
            <a:off x="8929" y="2223491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8929" y="2714625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7" name="object 7"/>
          <p:cNvSpPr/>
          <p:nvPr/>
        </p:nvSpPr>
        <p:spPr>
          <a:xfrm>
            <a:off x="8929" y="3205758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4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8929" y="3786187"/>
            <a:ext cx="9126220" cy="295275"/>
          </a:xfrm>
          <a:custGeom>
            <a:avLst/>
            <a:gdLst/>
            <a:ahLst/>
            <a:cxnLst/>
            <a:rect l="l" t="t" r="r" b="b"/>
            <a:pathLst>
              <a:path w="9126220" h="295275">
                <a:moveTo>
                  <a:pt x="9126145" y="294679"/>
                </a:moveTo>
                <a:lnTo>
                  <a:pt x="0" y="294679"/>
                </a:lnTo>
                <a:lnTo>
                  <a:pt x="0" y="0"/>
                </a:lnTo>
                <a:lnTo>
                  <a:pt x="9126145" y="0"/>
                </a:lnTo>
                <a:lnTo>
                  <a:pt x="9126145" y="294679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9" name="object 9"/>
          <p:cNvSpPr/>
          <p:nvPr/>
        </p:nvSpPr>
        <p:spPr>
          <a:xfrm>
            <a:off x="8929" y="4375546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4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8929" y="4857750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82F6B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19647" y="1596131"/>
            <a:ext cx="7528559" cy="3644900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370840" marR="83185" indent="-358140">
              <a:lnSpc>
                <a:spcPct val="97700"/>
              </a:lnSpc>
              <a:spcBef>
                <a:spcPts val="210"/>
              </a:spcBef>
              <a:buChar char="•"/>
              <a:tabLst>
                <a:tab pos="370840" algn="l"/>
                <a:tab pos="374015" algn="l"/>
              </a:tabLst>
            </a:pP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	</a:t>
            </a:r>
            <a:r>
              <a:rPr sz="3200" spc="-25" dirty="0">
                <a:solidFill>
                  <a:schemeClr val="bg1"/>
                </a:solidFill>
                <a:latin typeface="Calibri"/>
                <a:cs typeface="Calibri"/>
              </a:rPr>
              <a:t>Lawyers</a:t>
            </a:r>
            <a:r>
              <a:rPr sz="3200" spc="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3200" spc="-1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45" dirty="0">
                <a:solidFill>
                  <a:schemeClr val="bg1"/>
                </a:solidFill>
                <a:latin typeface="Calibri"/>
                <a:cs typeface="Calibri"/>
              </a:rPr>
              <a:t>non-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English</a:t>
            </a:r>
            <a:r>
              <a:rPr sz="3200" spc="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speaking</a:t>
            </a:r>
            <a:r>
              <a:rPr sz="3200" spc="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countries </a:t>
            </a:r>
            <a:r>
              <a:rPr sz="3300" spc="-25" dirty="0">
                <a:solidFill>
                  <a:schemeClr val="bg1"/>
                </a:solidFill>
                <a:latin typeface="Calibri"/>
                <a:cs typeface="Calibri"/>
              </a:rPr>
              <a:t>daily</a:t>
            </a:r>
            <a:r>
              <a:rPr sz="3300" spc="-1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60" dirty="0">
                <a:solidFill>
                  <a:schemeClr val="bg1"/>
                </a:solidFill>
                <a:latin typeface="Calibri"/>
                <a:cs typeface="Calibri"/>
              </a:rPr>
              <a:t>drawing</a:t>
            </a:r>
            <a:r>
              <a:rPr sz="3300" spc="-1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up</a:t>
            </a:r>
            <a:r>
              <a:rPr sz="3300" spc="-1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55" dirty="0">
                <a:solidFill>
                  <a:schemeClr val="bg1"/>
                </a:solidFill>
                <a:latin typeface="Calibri"/>
                <a:cs typeface="Calibri"/>
              </a:rPr>
              <a:t>contracts</a:t>
            </a:r>
            <a:r>
              <a:rPr sz="3300" spc="-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3300" spc="-1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45" dirty="0">
                <a:solidFill>
                  <a:schemeClr val="bg1"/>
                </a:solidFill>
                <a:latin typeface="Calibri"/>
                <a:cs typeface="Calibri"/>
              </a:rPr>
              <a:t>English;</a:t>
            </a:r>
            <a:r>
              <a:rPr sz="3300" spc="-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30" dirty="0">
                <a:solidFill>
                  <a:schemeClr val="bg1"/>
                </a:solidFill>
                <a:latin typeface="Calibri"/>
                <a:cs typeface="Calibri"/>
              </a:rPr>
              <a:t>often </a:t>
            </a:r>
            <a:r>
              <a:rPr sz="3250" spc="-35" dirty="0">
                <a:solidFill>
                  <a:schemeClr val="bg1"/>
                </a:solidFill>
                <a:latin typeface="Calibri"/>
                <a:cs typeface="Calibri"/>
              </a:rPr>
              <a:t>contain</a:t>
            </a:r>
            <a:r>
              <a:rPr sz="3250" spc="-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30" dirty="0">
                <a:solidFill>
                  <a:schemeClr val="bg1"/>
                </a:solidFill>
                <a:latin typeface="Calibri"/>
                <a:cs typeface="Calibri"/>
              </a:rPr>
              <a:t>language</a:t>
            </a:r>
            <a:r>
              <a:rPr sz="3250" spc="-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similar</a:t>
            </a:r>
            <a:r>
              <a:rPr sz="3250" spc="-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3250" spc="-1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traditional </a:t>
            </a:r>
            <a:r>
              <a:rPr sz="3300" spc="-75" dirty="0">
                <a:solidFill>
                  <a:schemeClr val="bg1"/>
                </a:solidFill>
                <a:latin typeface="Calibri"/>
                <a:cs typeface="Calibri"/>
              </a:rPr>
              <a:t>common</a:t>
            </a:r>
            <a:r>
              <a:rPr sz="3300" spc="-11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law</a:t>
            </a:r>
            <a:r>
              <a:rPr sz="3300" spc="-1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85" dirty="0">
                <a:solidFill>
                  <a:schemeClr val="bg1"/>
                </a:solidFill>
                <a:latin typeface="Calibri"/>
                <a:cs typeface="Calibri"/>
              </a:rPr>
              <a:t>contracts</a:t>
            </a:r>
            <a:r>
              <a:rPr sz="3300" spc="-1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it-IT" sz="3300" spc="-1140" dirty="0">
                <a:solidFill>
                  <a:schemeClr val="bg1"/>
                </a:solidFill>
                <a:latin typeface="Calibri"/>
                <a:cs typeface="Calibri"/>
              </a:rPr>
              <a:t>-</a:t>
            </a:r>
            <a:r>
              <a:rPr sz="3300" spc="-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50" dirty="0">
                <a:solidFill>
                  <a:schemeClr val="bg1"/>
                </a:solidFill>
                <a:latin typeface="Calibri"/>
                <a:cs typeface="Calibri"/>
              </a:rPr>
              <a:t>serious</a:t>
            </a:r>
            <a:r>
              <a:rPr sz="3300" spc="-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10" dirty="0">
                <a:solidFill>
                  <a:schemeClr val="bg1"/>
                </a:solidFill>
                <a:latin typeface="Calibri"/>
                <a:cs typeface="Calibri"/>
              </a:rPr>
              <a:t>problems</a:t>
            </a:r>
            <a:endParaRPr sz="33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372745" indent="-357505">
              <a:lnSpc>
                <a:spcPct val="100000"/>
              </a:lnSpc>
              <a:spcBef>
                <a:spcPts val="980"/>
              </a:spcBef>
              <a:buClr>
                <a:srgbClr val="F9F9F9"/>
              </a:buClr>
              <a:buChar char="•"/>
              <a:tabLst>
                <a:tab pos="372745" algn="l"/>
              </a:tabLst>
            </a:pPr>
            <a:r>
              <a:rPr sz="3000" dirty="0">
                <a:solidFill>
                  <a:schemeClr val="bg1"/>
                </a:solidFill>
                <a:latin typeface="Calibri"/>
                <a:cs typeface="Calibri"/>
              </a:rPr>
              <a:t>Cultural</a:t>
            </a:r>
            <a:r>
              <a:rPr sz="3000" spc="5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00" spc="-10" dirty="0">
                <a:solidFill>
                  <a:schemeClr val="bg1"/>
                </a:solidFill>
                <a:latin typeface="Calibri"/>
                <a:cs typeface="Calibri"/>
              </a:rPr>
              <a:t>collision</a:t>
            </a:r>
            <a:endParaRPr sz="30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370840" indent="-358140">
              <a:lnSpc>
                <a:spcPts val="3860"/>
              </a:lnSpc>
              <a:spcBef>
                <a:spcPts val="720"/>
              </a:spcBef>
              <a:buClr>
                <a:srgbClr val="FDFFEB"/>
              </a:buClr>
              <a:buChar char="•"/>
              <a:tabLst>
                <a:tab pos="370840" algn="l"/>
              </a:tabLst>
            </a:pP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Civil</a:t>
            </a:r>
            <a:r>
              <a:rPr sz="3250" spc="-1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law</a:t>
            </a:r>
            <a:r>
              <a:rPr sz="3250" spc="-1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35" dirty="0">
                <a:solidFill>
                  <a:schemeClr val="bg1"/>
                </a:solidFill>
                <a:latin typeface="Calibri"/>
                <a:cs typeface="Calibri"/>
              </a:rPr>
              <a:t>lawyers</a:t>
            </a:r>
            <a:r>
              <a:rPr sz="3250" spc="-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0" dirty="0">
                <a:solidFill>
                  <a:schemeClr val="bg1"/>
                </a:solidFill>
                <a:latin typeface="Calibri"/>
                <a:cs typeface="Calibri"/>
              </a:rPr>
              <a:t>may</a:t>
            </a:r>
            <a:r>
              <a:rPr sz="3250" spc="-1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0" dirty="0">
                <a:solidFill>
                  <a:schemeClr val="bg1"/>
                </a:solidFill>
                <a:latin typeface="Calibri"/>
                <a:cs typeface="Calibri"/>
              </a:rPr>
              <a:t>copy</a:t>
            </a:r>
            <a:r>
              <a:rPr sz="3250" spc="-1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35" dirty="0">
                <a:solidFill>
                  <a:schemeClr val="bg1"/>
                </a:solidFill>
                <a:latin typeface="Calibri"/>
                <a:cs typeface="Calibri"/>
              </a:rPr>
              <a:t>common</a:t>
            </a:r>
            <a:r>
              <a:rPr sz="3250" spc="-1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5" dirty="0">
                <a:solidFill>
                  <a:schemeClr val="bg1"/>
                </a:solidFill>
                <a:latin typeface="Calibri"/>
                <a:cs typeface="Calibri"/>
              </a:rPr>
              <a:t>law</a:t>
            </a:r>
            <a:endParaRPr sz="325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372110">
              <a:lnSpc>
                <a:spcPts val="3920"/>
              </a:lnSpc>
              <a:tabLst>
                <a:tab pos="6661784" algn="l"/>
              </a:tabLst>
            </a:pPr>
            <a:r>
              <a:rPr sz="3300" spc="-60" dirty="0">
                <a:solidFill>
                  <a:schemeClr val="bg1"/>
                </a:solidFill>
                <a:latin typeface="Calibri"/>
                <a:cs typeface="Calibri"/>
              </a:rPr>
              <a:t>contracts</a:t>
            </a:r>
            <a:r>
              <a:rPr sz="3300" spc="-11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40" dirty="0">
                <a:solidFill>
                  <a:schemeClr val="bg1"/>
                </a:solidFill>
                <a:latin typeface="Calibri"/>
                <a:cs typeface="Calibri"/>
              </a:rPr>
              <a:t>without</a:t>
            </a:r>
            <a:r>
              <a:rPr sz="3300" spc="-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0" dirty="0">
                <a:solidFill>
                  <a:schemeClr val="bg1"/>
                </a:solidFill>
                <a:latin typeface="Calibri"/>
                <a:cs typeface="Calibri"/>
              </a:rPr>
              <a:t>fully</a:t>
            </a:r>
            <a:r>
              <a:rPr sz="3300" spc="-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10" dirty="0">
                <a:solidFill>
                  <a:schemeClr val="bg1"/>
                </a:solidFill>
                <a:latin typeface="Calibri"/>
                <a:cs typeface="Calibri"/>
              </a:rPr>
              <a:t>understanding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	</a:t>
            </a:r>
            <a:r>
              <a:rPr sz="3300" spc="-90" dirty="0">
                <a:solidFill>
                  <a:schemeClr val="bg1"/>
                </a:solidFill>
                <a:latin typeface="Calibri"/>
                <a:cs typeface="Calibri"/>
              </a:rPr>
              <a:t>them</a:t>
            </a:r>
            <a:endParaRPr sz="33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929" y="642937"/>
            <a:ext cx="9135070" cy="500062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8929" y="1741289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5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15307" y="1614734"/>
            <a:ext cx="7874000" cy="4946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549910" indent="-537210">
              <a:lnSpc>
                <a:spcPct val="100000"/>
              </a:lnSpc>
              <a:spcBef>
                <a:spcPts val="125"/>
              </a:spcBef>
              <a:buChar char="•"/>
              <a:tabLst>
                <a:tab pos="549910" algn="l"/>
              </a:tabLst>
            </a:pPr>
            <a:r>
              <a:rPr sz="3050" i="1" dirty="0">
                <a:solidFill>
                  <a:schemeClr val="bg1"/>
                </a:solidFill>
                <a:latin typeface="Calibri"/>
                <a:cs typeface="Calibri"/>
              </a:rPr>
              <a:t>While</a:t>
            </a:r>
            <a:r>
              <a:rPr sz="3050" i="1" spc="2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i="1" dirty="0">
                <a:solidFill>
                  <a:schemeClr val="bg1"/>
                </a:solidFill>
                <a:latin typeface="Calibri"/>
                <a:cs typeface="Calibri"/>
              </a:rPr>
              <a:t>it</a:t>
            </a:r>
            <a:r>
              <a:rPr sz="3050" i="1" spc="11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i="1" dirty="0">
                <a:solidFill>
                  <a:schemeClr val="bg1"/>
                </a:solidFill>
                <a:latin typeface="Calibri"/>
                <a:cs typeface="Calibri"/>
              </a:rPr>
              <a:t>is</a:t>
            </a:r>
            <a:r>
              <a:rPr sz="3050" i="1" spc="1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i="1" dirty="0">
                <a:solidFill>
                  <a:schemeClr val="bg1"/>
                </a:solidFill>
                <a:latin typeface="Calibri"/>
                <a:cs typeface="Calibri"/>
              </a:rPr>
              <a:t>open</a:t>
            </a:r>
            <a:r>
              <a:rPr sz="3050" i="1" spc="3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i="1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3050" i="1" spc="1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i="1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050" i="1" spc="2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i="1" dirty="0">
                <a:solidFill>
                  <a:schemeClr val="bg1"/>
                </a:solidFill>
                <a:latin typeface="Calibri"/>
                <a:cs typeface="Calibri"/>
              </a:rPr>
              <a:t>parties</a:t>
            </a:r>
            <a:r>
              <a:rPr sz="3050" i="1" spc="3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i="1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3050" i="1" spc="1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i="1" dirty="0">
                <a:solidFill>
                  <a:schemeClr val="bg1"/>
                </a:solidFill>
                <a:latin typeface="Calibri"/>
                <a:cs typeface="Calibri"/>
              </a:rPr>
              <a:t>dispute</a:t>
            </a:r>
            <a:r>
              <a:rPr sz="3050" i="1" spc="3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i="1" spc="-20" dirty="0">
                <a:solidFill>
                  <a:schemeClr val="bg1"/>
                </a:solidFill>
                <a:latin typeface="Calibri"/>
                <a:cs typeface="Calibri"/>
              </a:rPr>
              <a:t>over</a:t>
            </a:r>
            <a:endParaRPr sz="305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929" y="2223491"/>
            <a:ext cx="9126220" cy="295275"/>
          </a:xfrm>
          <a:custGeom>
            <a:avLst/>
            <a:gdLst/>
            <a:ahLst/>
            <a:cxnLst/>
            <a:rect l="l" t="t" r="r" b="b"/>
            <a:pathLst>
              <a:path w="9126220" h="295275">
                <a:moveTo>
                  <a:pt x="9126145" y="294679"/>
                </a:moveTo>
                <a:lnTo>
                  <a:pt x="0" y="294679"/>
                </a:lnTo>
                <a:lnTo>
                  <a:pt x="0" y="0"/>
                </a:lnTo>
                <a:lnTo>
                  <a:pt x="9126145" y="0"/>
                </a:lnTo>
                <a:lnTo>
                  <a:pt x="9126145" y="294679"/>
                </a:lnTo>
                <a:close/>
              </a:path>
            </a:pathLst>
          </a:custGeom>
          <a:solidFill>
            <a:srgbClr val="1F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881452" y="2074861"/>
            <a:ext cx="6459220" cy="5314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3300" i="1" dirty="0">
                <a:latin typeface="Calibri"/>
                <a:cs typeface="Calibri"/>
              </a:rPr>
              <a:t>a</a:t>
            </a:r>
            <a:r>
              <a:rPr sz="3300" i="1" spc="-190" dirty="0">
                <a:latin typeface="Calibri"/>
                <a:cs typeface="Calibri"/>
              </a:rPr>
              <a:t> </a:t>
            </a:r>
            <a:r>
              <a:rPr sz="3300" i="1" spc="-50" dirty="0">
                <a:latin typeface="Calibri"/>
                <a:cs typeface="Calibri"/>
              </a:rPr>
              <a:t>contract</a:t>
            </a:r>
            <a:r>
              <a:rPr sz="3300" i="1" spc="-30" dirty="0">
                <a:latin typeface="Calibri"/>
                <a:cs typeface="Calibri"/>
              </a:rPr>
              <a:t> </a:t>
            </a:r>
            <a:r>
              <a:rPr sz="3300" i="1" dirty="0">
                <a:latin typeface="Calibri"/>
                <a:cs typeface="Calibri"/>
              </a:rPr>
              <a:t>to</a:t>
            </a:r>
            <a:r>
              <a:rPr sz="3300" i="1" spc="-155" dirty="0">
                <a:latin typeface="Calibri"/>
                <a:cs typeface="Calibri"/>
              </a:rPr>
              <a:t> </a:t>
            </a:r>
            <a:r>
              <a:rPr sz="3300" i="1" spc="-65" dirty="0">
                <a:latin typeface="Calibri"/>
                <a:cs typeface="Calibri"/>
              </a:rPr>
              <a:t>adduce</a:t>
            </a:r>
            <a:r>
              <a:rPr sz="3300" i="1" spc="10" dirty="0">
                <a:latin typeface="Calibri"/>
                <a:cs typeface="Calibri"/>
              </a:rPr>
              <a:t> </a:t>
            </a:r>
            <a:r>
              <a:rPr sz="3300" i="1" spc="-55" dirty="0">
                <a:latin typeface="Calibri"/>
                <a:cs typeface="Calibri"/>
              </a:rPr>
              <a:t>evidence</a:t>
            </a:r>
            <a:r>
              <a:rPr sz="3300" i="1" dirty="0">
                <a:latin typeface="Calibri"/>
                <a:cs typeface="Calibri"/>
              </a:rPr>
              <a:t> as</a:t>
            </a:r>
            <a:r>
              <a:rPr sz="3300" i="1" spc="-170" dirty="0">
                <a:latin typeface="Calibri"/>
                <a:cs typeface="Calibri"/>
              </a:rPr>
              <a:t> </a:t>
            </a:r>
            <a:r>
              <a:rPr sz="3300" i="1" dirty="0">
                <a:latin typeface="Calibri"/>
                <a:cs typeface="Calibri"/>
              </a:rPr>
              <a:t>to</a:t>
            </a:r>
            <a:r>
              <a:rPr sz="3300" i="1" spc="-135" dirty="0">
                <a:latin typeface="Calibri"/>
                <a:cs typeface="Calibri"/>
              </a:rPr>
              <a:t> </a:t>
            </a:r>
            <a:r>
              <a:rPr sz="3300" i="1" spc="-25" dirty="0">
                <a:latin typeface="Calibri"/>
                <a:cs typeface="Calibri"/>
              </a:rPr>
              <a:t>the</a:t>
            </a:r>
            <a:endParaRPr sz="33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8929" y="2714625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8929" y="3205758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4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9" name="object 9"/>
          <p:cNvSpPr/>
          <p:nvPr/>
        </p:nvSpPr>
        <p:spPr>
          <a:xfrm>
            <a:off x="8929" y="3687960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8929" y="4179093"/>
            <a:ext cx="9126220" cy="295275"/>
          </a:xfrm>
          <a:custGeom>
            <a:avLst/>
            <a:gdLst/>
            <a:ahLst/>
            <a:cxnLst/>
            <a:rect l="l" t="t" r="r" b="b"/>
            <a:pathLst>
              <a:path w="9126220" h="295275">
                <a:moveTo>
                  <a:pt x="9126145" y="294679"/>
                </a:moveTo>
                <a:lnTo>
                  <a:pt x="0" y="294679"/>
                </a:lnTo>
                <a:lnTo>
                  <a:pt x="0" y="0"/>
                </a:lnTo>
                <a:lnTo>
                  <a:pt x="9126145" y="0"/>
                </a:lnTo>
                <a:lnTo>
                  <a:pt x="9126145" y="294679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74796" y="2569468"/>
            <a:ext cx="7711440" cy="1982470"/>
          </a:xfrm>
          <a:prstGeom prst="rect">
            <a:avLst/>
          </a:prstGeom>
        </p:spPr>
        <p:txBody>
          <a:bodyPr vert="horz" wrap="square" lIns="0" tIns="22225" rIns="0" bIns="0" rtlCol="0">
            <a:spAutoFit/>
          </a:bodyPr>
          <a:lstStyle/>
          <a:p>
            <a:pPr marL="12700" marR="5080" indent="1270">
              <a:lnSpc>
                <a:spcPct val="98600"/>
              </a:lnSpc>
              <a:spcBef>
                <a:spcPts val="175"/>
              </a:spcBef>
            </a:pPr>
            <a:r>
              <a:rPr sz="3200" i="1" spc="-10" dirty="0">
                <a:solidFill>
                  <a:schemeClr val="bg1"/>
                </a:solidFill>
                <a:latin typeface="Calibri"/>
                <a:cs typeface="Calibri"/>
              </a:rPr>
              <a:t>meaning</a:t>
            </a:r>
            <a:r>
              <a:rPr sz="3200" i="1" spc="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i="1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200" i="1" spc="-1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i="1" dirty="0">
                <a:solidFill>
                  <a:schemeClr val="bg1"/>
                </a:solidFill>
                <a:latin typeface="Calibri"/>
                <a:cs typeface="Calibri"/>
              </a:rPr>
              <a:t>specific</a:t>
            </a:r>
            <a:r>
              <a:rPr sz="3200" i="1" spc="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i="1" dirty="0">
                <a:solidFill>
                  <a:schemeClr val="bg1"/>
                </a:solidFill>
                <a:latin typeface="Calibri"/>
                <a:cs typeface="Calibri"/>
              </a:rPr>
              <a:t>foreign</a:t>
            </a:r>
            <a:r>
              <a:rPr sz="3200" i="1" spc="-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i="1" dirty="0">
                <a:solidFill>
                  <a:schemeClr val="bg1"/>
                </a:solidFill>
                <a:latin typeface="Calibri"/>
                <a:cs typeface="Calibri"/>
              </a:rPr>
              <a:t>words,</a:t>
            </a:r>
            <a:r>
              <a:rPr sz="3200" i="1" spc="-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i="1" dirty="0">
                <a:solidFill>
                  <a:schemeClr val="bg1"/>
                </a:solidFill>
                <a:latin typeface="Calibri"/>
                <a:cs typeface="Calibri"/>
              </a:rPr>
              <a:t>it</a:t>
            </a:r>
            <a:r>
              <a:rPr sz="3200" i="1" spc="-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i="1" dirty="0">
                <a:solidFill>
                  <a:schemeClr val="bg1"/>
                </a:solidFill>
                <a:latin typeface="Calibri"/>
                <a:cs typeface="Calibri"/>
              </a:rPr>
              <a:t>is</a:t>
            </a:r>
            <a:r>
              <a:rPr sz="3200" i="1" spc="-1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i="1" spc="-25" dirty="0">
                <a:solidFill>
                  <a:schemeClr val="bg1"/>
                </a:solidFill>
                <a:latin typeface="Calibri"/>
                <a:cs typeface="Calibri"/>
              </a:rPr>
              <a:t>not </a:t>
            </a:r>
            <a:r>
              <a:rPr sz="3250" i="1" spc="-25" dirty="0">
                <a:solidFill>
                  <a:schemeClr val="bg1"/>
                </a:solidFill>
                <a:latin typeface="Calibri"/>
                <a:cs typeface="Calibri"/>
              </a:rPr>
              <a:t>possible</a:t>
            </a:r>
            <a:r>
              <a:rPr sz="3250" i="1" spc="-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i="1" dirty="0">
                <a:solidFill>
                  <a:schemeClr val="bg1"/>
                </a:solidFill>
                <a:latin typeface="Calibri"/>
                <a:cs typeface="Calibri"/>
              </a:rPr>
              <a:t>at</a:t>
            </a:r>
            <a:r>
              <a:rPr sz="3250" i="1" spc="-1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i="1" spc="-35" dirty="0">
                <a:solidFill>
                  <a:schemeClr val="bg1"/>
                </a:solidFill>
                <a:latin typeface="Calibri"/>
                <a:cs typeface="Calibri"/>
              </a:rPr>
              <a:t>common</a:t>
            </a:r>
            <a:r>
              <a:rPr sz="3250" i="1" spc="-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i="1" dirty="0">
                <a:solidFill>
                  <a:schemeClr val="bg1"/>
                </a:solidFill>
                <a:latin typeface="Calibri"/>
                <a:cs typeface="Calibri"/>
              </a:rPr>
              <a:t>law</a:t>
            </a:r>
            <a:r>
              <a:rPr sz="3250" i="1" spc="-1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i="1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3250" i="1" spc="-1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i="1" spc="-25" dirty="0">
                <a:solidFill>
                  <a:schemeClr val="bg1"/>
                </a:solidFill>
                <a:latin typeface="Calibri"/>
                <a:cs typeface="Calibri"/>
              </a:rPr>
              <a:t>adduce</a:t>
            </a:r>
            <a:r>
              <a:rPr sz="3250" i="1" spc="-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i="1" spc="-40" dirty="0">
                <a:solidFill>
                  <a:schemeClr val="bg1"/>
                </a:solidFill>
                <a:latin typeface="Calibri"/>
                <a:cs typeface="Calibri"/>
              </a:rPr>
              <a:t>evidence</a:t>
            </a:r>
            <a:r>
              <a:rPr sz="3250" i="1" spc="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i="1" spc="-25" dirty="0">
                <a:solidFill>
                  <a:schemeClr val="bg1"/>
                </a:solidFill>
                <a:latin typeface="Calibri"/>
                <a:cs typeface="Calibri"/>
              </a:rPr>
              <a:t>as </a:t>
            </a:r>
            <a:r>
              <a:rPr sz="3250" i="1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3250" i="1" spc="-1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i="1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250" i="1" spc="-1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i="1" spc="-25" dirty="0">
                <a:solidFill>
                  <a:schemeClr val="bg1"/>
                </a:solidFill>
                <a:latin typeface="Calibri"/>
                <a:cs typeface="Calibri"/>
              </a:rPr>
              <a:t>actual</a:t>
            </a:r>
            <a:r>
              <a:rPr sz="3250" i="1" spc="-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i="1" spc="-40" dirty="0">
                <a:solidFill>
                  <a:schemeClr val="bg1"/>
                </a:solidFill>
                <a:latin typeface="Calibri"/>
                <a:cs typeface="Calibri"/>
              </a:rPr>
              <a:t>intention</a:t>
            </a:r>
            <a:r>
              <a:rPr sz="3250" i="1" spc="-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i="1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250" i="1" spc="-1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i="1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250" i="1" spc="-1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i="1" spc="-10" dirty="0">
                <a:solidFill>
                  <a:schemeClr val="bg1"/>
                </a:solidFill>
                <a:latin typeface="Calibri"/>
                <a:cs typeface="Calibri"/>
              </a:rPr>
              <a:t>parties</a:t>
            </a:r>
            <a:r>
              <a:rPr sz="3250" i="1" spc="-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i="1" dirty="0">
                <a:solidFill>
                  <a:schemeClr val="bg1"/>
                </a:solidFill>
                <a:latin typeface="Calibri"/>
                <a:cs typeface="Calibri"/>
              </a:rPr>
              <a:t>when</a:t>
            </a:r>
            <a:r>
              <a:rPr sz="3250" i="1" spc="-1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i="1" spc="-25" dirty="0">
                <a:solidFill>
                  <a:schemeClr val="bg1"/>
                </a:solidFill>
                <a:latin typeface="Calibri"/>
                <a:cs typeface="Calibri"/>
              </a:rPr>
              <a:t>the </a:t>
            </a:r>
            <a:r>
              <a:rPr sz="3250" i="1" spc="-120" dirty="0">
                <a:solidFill>
                  <a:schemeClr val="bg1"/>
                </a:solidFill>
                <a:latin typeface="Arial"/>
                <a:cs typeface="Arial"/>
              </a:rPr>
              <a:t>contract</a:t>
            </a:r>
            <a:r>
              <a:rPr sz="3250" i="1" spc="-7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3250" i="1" spc="-290" dirty="0">
                <a:solidFill>
                  <a:schemeClr val="bg1"/>
                </a:solidFill>
                <a:latin typeface="Arial"/>
                <a:cs typeface="Arial"/>
              </a:rPr>
              <a:t>was</a:t>
            </a:r>
            <a:r>
              <a:rPr sz="3250" i="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3250" i="1" spc="-90" dirty="0">
                <a:solidFill>
                  <a:schemeClr val="bg1"/>
                </a:solidFill>
                <a:latin typeface="Arial"/>
                <a:cs typeface="Arial"/>
              </a:rPr>
              <a:t>executed</a:t>
            </a:r>
            <a:endParaRPr sz="325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29" y="642937"/>
            <a:ext cx="9126220" cy="491490"/>
          </a:xfrm>
          <a:custGeom>
            <a:avLst/>
            <a:gdLst/>
            <a:ahLst/>
            <a:cxnLst/>
            <a:rect l="l" t="t" r="r" b="b"/>
            <a:pathLst>
              <a:path w="9126220" h="491490">
                <a:moveTo>
                  <a:pt x="9126145" y="491133"/>
                </a:moveTo>
                <a:lnTo>
                  <a:pt x="0" y="491133"/>
                </a:lnTo>
                <a:lnTo>
                  <a:pt x="0" y="0"/>
                </a:lnTo>
                <a:lnTo>
                  <a:pt x="9126145" y="0"/>
                </a:lnTo>
                <a:lnTo>
                  <a:pt x="9126145" y="491133"/>
                </a:lnTo>
                <a:close/>
              </a:path>
            </a:pathLst>
          </a:custGeom>
          <a:solidFill>
            <a:srgbClr val="132B67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96326" rIns="0" bIns="0" rtlCol="0">
            <a:spAutoFit/>
          </a:bodyPr>
          <a:lstStyle/>
          <a:p>
            <a:pPr marL="75692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Contradictory</a:t>
            </a:r>
            <a:r>
              <a:rPr spc="20" dirty="0"/>
              <a:t> </a:t>
            </a:r>
            <a:r>
              <a:rPr spc="-10" dirty="0"/>
              <a:t>interpretation</a:t>
            </a:r>
          </a:p>
        </p:txBody>
      </p:sp>
      <p:sp>
        <p:nvSpPr>
          <p:cNvPr id="4" name="object 4"/>
          <p:cNvSpPr/>
          <p:nvPr/>
        </p:nvSpPr>
        <p:spPr>
          <a:xfrm>
            <a:off x="8929" y="1741289"/>
            <a:ext cx="9126220" cy="348615"/>
          </a:xfrm>
          <a:custGeom>
            <a:avLst/>
            <a:gdLst/>
            <a:ahLst/>
            <a:cxnLst/>
            <a:rect l="l" t="t" r="r" b="b"/>
            <a:pathLst>
              <a:path w="9126220" h="348614">
                <a:moveTo>
                  <a:pt x="9126145" y="348257"/>
                </a:moveTo>
                <a:lnTo>
                  <a:pt x="0" y="34825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4825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5" name="object 5"/>
          <p:cNvSpPr/>
          <p:nvPr/>
        </p:nvSpPr>
        <p:spPr>
          <a:xfrm>
            <a:off x="8929" y="2223491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8929" y="2714625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7" name="object 7"/>
          <p:cNvSpPr/>
          <p:nvPr/>
        </p:nvSpPr>
        <p:spPr>
          <a:xfrm>
            <a:off x="8929" y="3196828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8929" y="3786187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9" name="object 9"/>
          <p:cNvSpPr/>
          <p:nvPr/>
        </p:nvSpPr>
        <p:spPr>
          <a:xfrm>
            <a:off x="8929" y="4277320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4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8929" y="4759523"/>
            <a:ext cx="9126220" cy="295275"/>
          </a:xfrm>
          <a:custGeom>
            <a:avLst/>
            <a:gdLst/>
            <a:ahLst/>
            <a:cxnLst/>
            <a:rect l="l" t="t" r="r" b="b"/>
            <a:pathLst>
              <a:path w="9126220" h="295275">
                <a:moveTo>
                  <a:pt x="9126145" y="294679"/>
                </a:moveTo>
                <a:lnTo>
                  <a:pt x="0" y="294679"/>
                </a:lnTo>
                <a:lnTo>
                  <a:pt x="0" y="0"/>
                </a:lnTo>
                <a:lnTo>
                  <a:pt x="9126145" y="0"/>
                </a:lnTo>
                <a:lnTo>
                  <a:pt x="9126145" y="294679"/>
                </a:lnTo>
                <a:close/>
              </a:path>
            </a:pathLst>
          </a:custGeom>
          <a:solidFill>
            <a:srgbClr val="1A316D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body" idx="1"/>
          </p:nvPr>
        </p:nvSpPr>
        <p:spPr>
          <a:xfrm>
            <a:off x="519063" y="1608533"/>
            <a:ext cx="7912100" cy="3569310"/>
          </a:xfrm>
          <a:prstGeom prst="rect">
            <a:avLst/>
          </a:prstGeom>
        </p:spPr>
        <p:txBody>
          <a:bodyPr vert="horz" wrap="square" lIns="0" tIns="20955" rIns="0" bIns="0" rtlCol="0">
            <a:spAutoFit/>
          </a:bodyPr>
          <a:lstStyle/>
          <a:p>
            <a:pPr marL="371475" marR="109220" indent="-340995">
              <a:lnSpc>
                <a:spcPct val="98900"/>
              </a:lnSpc>
              <a:spcBef>
                <a:spcPts val="165"/>
              </a:spcBef>
              <a:buChar char="•"/>
              <a:tabLst>
                <a:tab pos="371475" algn="l"/>
                <a:tab pos="382905" algn="l"/>
                <a:tab pos="2498725" algn="l"/>
              </a:tabLst>
            </a:pPr>
            <a:r>
              <a:rPr sz="3100" dirty="0">
                <a:latin typeface="Arial MT"/>
                <a:cs typeface="Arial MT"/>
              </a:rPr>
              <a:t>	</a:t>
            </a:r>
            <a:r>
              <a:rPr sz="3100" spc="-434" dirty="0">
                <a:latin typeface="Arial MT"/>
                <a:cs typeface="Arial MT"/>
              </a:rPr>
              <a:t>A</a:t>
            </a:r>
            <a:r>
              <a:rPr sz="3100" spc="35" dirty="0">
                <a:latin typeface="Arial MT"/>
                <a:cs typeface="Arial MT"/>
              </a:rPr>
              <a:t> </a:t>
            </a:r>
            <a:r>
              <a:rPr sz="3100" spc="-50" dirty="0">
                <a:latin typeface="Arial MT"/>
                <a:cs typeface="Arial MT"/>
              </a:rPr>
              <a:t>contract</a:t>
            </a:r>
            <a:r>
              <a:rPr sz="3100" spc="-170" dirty="0">
                <a:latin typeface="Arial MT"/>
                <a:cs typeface="Arial MT"/>
              </a:rPr>
              <a:t> </a:t>
            </a:r>
            <a:r>
              <a:rPr sz="3100" dirty="0">
                <a:latin typeface="Arial MT"/>
                <a:cs typeface="Arial MT"/>
              </a:rPr>
              <a:t>in</a:t>
            </a:r>
            <a:r>
              <a:rPr sz="3100" spc="-215" dirty="0">
                <a:latin typeface="Arial MT"/>
                <a:cs typeface="Arial MT"/>
              </a:rPr>
              <a:t> </a:t>
            </a:r>
            <a:r>
              <a:rPr sz="3100" spc="-95" dirty="0">
                <a:latin typeface="Arial MT"/>
                <a:cs typeface="Arial MT"/>
              </a:rPr>
              <a:t>commercial</a:t>
            </a:r>
            <a:r>
              <a:rPr sz="3100" spc="105" dirty="0">
                <a:latin typeface="Arial MT"/>
                <a:cs typeface="Arial MT"/>
              </a:rPr>
              <a:t> </a:t>
            </a:r>
            <a:r>
              <a:rPr sz="3100" spc="-140" dirty="0">
                <a:latin typeface="Arial MT"/>
                <a:cs typeface="Arial MT"/>
              </a:rPr>
              <a:t>law,</a:t>
            </a:r>
            <a:r>
              <a:rPr sz="3100" spc="-75" dirty="0">
                <a:latin typeface="Arial MT"/>
                <a:cs typeface="Arial MT"/>
              </a:rPr>
              <a:t> </a:t>
            </a:r>
            <a:r>
              <a:rPr sz="3100" spc="-20" dirty="0">
                <a:latin typeface="Arial MT"/>
                <a:cs typeface="Arial MT"/>
              </a:rPr>
              <a:t>with </a:t>
            </a:r>
            <a:r>
              <a:rPr spc="-10" dirty="0"/>
              <a:t>connectingh</a:t>
            </a:r>
            <a:r>
              <a:rPr dirty="0"/>
              <a:t>	</a:t>
            </a:r>
            <a:r>
              <a:rPr spc="-60" dirty="0"/>
              <a:t>factors</a:t>
            </a:r>
            <a:r>
              <a:rPr spc="-75" dirty="0"/>
              <a:t> </a:t>
            </a:r>
            <a:r>
              <a:rPr spc="-40" dirty="0"/>
              <a:t>with</a:t>
            </a:r>
            <a:r>
              <a:rPr spc="-145" dirty="0"/>
              <a:t> </a:t>
            </a:r>
            <a:r>
              <a:rPr spc="-65" dirty="0"/>
              <a:t>different</a:t>
            </a:r>
            <a:r>
              <a:rPr spc="-30" dirty="0"/>
              <a:t> </a:t>
            </a:r>
            <a:r>
              <a:rPr spc="-55" dirty="0"/>
              <a:t>States</a:t>
            </a:r>
            <a:r>
              <a:rPr spc="-95" dirty="0"/>
              <a:t> </a:t>
            </a:r>
            <a:r>
              <a:rPr spc="-25" dirty="0"/>
              <a:t>is </a:t>
            </a:r>
            <a:r>
              <a:rPr sz="3150" spc="-175" dirty="0">
                <a:latin typeface="Arial MT"/>
                <a:cs typeface="Arial MT"/>
              </a:rPr>
              <a:t>expressly</a:t>
            </a:r>
            <a:r>
              <a:rPr sz="3150" spc="-45" dirty="0">
                <a:latin typeface="Arial MT"/>
                <a:cs typeface="Arial MT"/>
              </a:rPr>
              <a:t> </a:t>
            </a:r>
            <a:r>
              <a:rPr sz="3150" spc="-60" dirty="0">
                <a:latin typeface="Arial MT"/>
                <a:cs typeface="Arial MT"/>
              </a:rPr>
              <a:t>submitterd</a:t>
            </a:r>
            <a:r>
              <a:rPr sz="3150" spc="-150" dirty="0">
                <a:latin typeface="Arial MT"/>
                <a:cs typeface="Arial MT"/>
              </a:rPr>
              <a:t> </a:t>
            </a:r>
            <a:r>
              <a:rPr sz="3150" dirty="0">
                <a:latin typeface="Arial MT"/>
                <a:cs typeface="Arial MT"/>
              </a:rPr>
              <a:t>or</a:t>
            </a:r>
            <a:r>
              <a:rPr sz="3150" spc="-160" dirty="0">
                <a:latin typeface="Arial MT"/>
                <a:cs typeface="Arial MT"/>
              </a:rPr>
              <a:t> </a:t>
            </a:r>
            <a:r>
              <a:rPr sz="3150" spc="-240" dirty="0">
                <a:latin typeface="Arial MT"/>
                <a:cs typeface="Arial MT"/>
              </a:rPr>
              <a:t>may</a:t>
            </a:r>
            <a:r>
              <a:rPr sz="3150" spc="25" dirty="0">
                <a:latin typeface="Arial MT"/>
                <a:cs typeface="Arial MT"/>
              </a:rPr>
              <a:t> </a:t>
            </a:r>
            <a:r>
              <a:rPr sz="3150" spc="-150" dirty="0">
                <a:latin typeface="Arial MT"/>
                <a:cs typeface="Arial MT"/>
              </a:rPr>
              <a:t>be</a:t>
            </a:r>
            <a:r>
              <a:rPr sz="3150" spc="-70" dirty="0">
                <a:latin typeface="Arial MT"/>
                <a:cs typeface="Arial MT"/>
              </a:rPr>
              <a:t> submitted</a:t>
            </a:r>
            <a:r>
              <a:rPr sz="3150" spc="114" dirty="0">
                <a:latin typeface="Arial MT"/>
                <a:cs typeface="Arial MT"/>
              </a:rPr>
              <a:t> </a:t>
            </a:r>
            <a:r>
              <a:rPr sz="3150" spc="-25" dirty="0">
                <a:latin typeface="Arial MT"/>
                <a:cs typeface="Arial MT"/>
              </a:rPr>
              <a:t>by </a:t>
            </a:r>
            <a:r>
              <a:rPr spc="-60" dirty="0"/>
              <a:t>way</a:t>
            </a:r>
            <a:r>
              <a:rPr spc="-85" dirty="0"/>
              <a:t> </a:t>
            </a:r>
            <a:r>
              <a:rPr dirty="0"/>
              <a:t>of</a:t>
            </a:r>
            <a:r>
              <a:rPr spc="-145" dirty="0"/>
              <a:t> </a:t>
            </a:r>
            <a:r>
              <a:rPr spc="-60" dirty="0"/>
              <a:t>interpretation</a:t>
            </a:r>
            <a:r>
              <a:rPr spc="-110" dirty="0"/>
              <a:t> </a:t>
            </a:r>
            <a:r>
              <a:rPr spc="-10" dirty="0"/>
              <a:t>to</a:t>
            </a:r>
            <a:r>
              <a:rPr spc="-175" dirty="0"/>
              <a:t> </a:t>
            </a:r>
            <a:r>
              <a:rPr dirty="0"/>
              <a:t>a</a:t>
            </a:r>
            <a:r>
              <a:rPr spc="-114" dirty="0"/>
              <a:t> </a:t>
            </a:r>
            <a:r>
              <a:rPr spc="-60" dirty="0"/>
              <a:t>definite</a:t>
            </a:r>
            <a:r>
              <a:rPr spc="-20" dirty="0"/>
              <a:t> </a:t>
            </a:r>
            <a:r>
              <a:rPr spc="-25" dirty="0"/>
              <a:t>legal</a:t>
            </a:r>
            <a:r>
              <a:rPr spc="-65" dirty="0"/>
              <a:t> </a:t>
            </a:r>
            <a:r>
              <a:rPr spc="-25" dirty="0"/>
              <a:t>order</a:t>
            </a:r>
            <a:endParaRPr sz="3150">
              <a:latin typeface="Arial MT"/>
              <a:cs typeface="Arial MT"/>
            </a:endParaRPr>
          </a:p>
          <a:p>
            <a:pPr marL="374015" marR="5080" indent="-361950" algn="just">
              <a:lnSpc>
                <a:spcPct val="98900"/>
              </a:lnSpc>
              <a:spcBef>
                <a:spcPts val="725"/>
              </a:spcBef>
              <a:buClr>
                <a:srgbClr val="F9F9F9"/>
              </a:buClr>
              <a:buChar char="•"/>
              <a:tabLst>
                <a:tab pos="376555" algn="l"/>
              </a:tabLst>
            </a:pPr>
            <a:r>
              <a:rPr spc="-50" dirty="0"/>
              <a:t>Legal</a:t>
            </a:r>
            <a:r>
              <a:rPr spc="-140" dirty="0"/>
              <a:t> </a:t>
            </a:r>
            <a:r>
              <a:rPr spc="-40" dirty="0"/>
              <a:t>disputes</a:t>
            </a:r>
            <a:r>
              <a:rPr spc="-145" dirty="0"/>
              <a:t> </a:t>
            </a:r>
            <a:r>
              <a:rPr spc="-30" dirty="0"/>
              <a:t>arising</a:t>
            </a:r>
            <a:r>
              <a:rPr spc="-120" dirty="0"/>
              <a:t> </a:t>
            </a:r>
            <a:r>
              <a:rPr spc="-60" dirty="0"/>
              <a:t>from</a:t>
            </a:r>
            <a:r>
              <a:rPr spc="-130" dirty="0"/>
              <a:t> </a:t>
            </a:r>
            <a:r>
              <a:rPr dirty="0"/>
              <a:t>the</a:t>
            </a:r>
            <a:r>
              <a:rPr spc="-185" dirty="0"/>
              <a:t> </a:t>
            </a:r>
            <a:r>
              <a:rPr spc="-50" dirty="0"/>
              <a:t>contract</a:t>
            </a:r>
            <a:r>
              <a:rPr spc="-65" dirty="0"/>
              <a:t> </a:t>
            </a:r>
            <a:r>
              <a:rPr spc="-40" dirty="0"/>
              <a:t>heard 	</a:t>
            </a:r>
            <a:r>
              <a:rPr sz="3200" spc="-50" dirty="0">
                <a:latin typeface="Arial MT"/>
                <a:cs typeface="Arial MT"/>
              </a:rPr>
              <a:t>either</a:t>
            </a:r>
            <a:r>
              <a:rPr sz="3200" spc="-175" dirty="0">
                <a:latin typeface="Arial MT"/>
                <a:cs typeface="Arial MT"/>
              </a:rPr>
              <a:t> </a:t>
            </a:r>
            <a:r>
              <a:rPr sz="3200" spc="-180" dirty="0">
                <a:latin typeface="Arial MT"/>
                <a:cs typeface="Arial MT"/>
              </a:rPr>
              <a:t>by</a:t>
            </a:r>
            <a:r>
              <a:rPr sz="3200" spc="-40" dirty="0">
                <a:latin typeface="Arial MT"/>
                <a:cs typeface="Arial MT"/>
              </a:rPr>
              <a:t> </a:t>
            </a:r>
            <a:r>
              <a:rPr sz="3200" spc="-320" dirty="0">
                <a:latin typeface="Arial MT"/>
                <a:cs typeface="Arial MT"/>
              </a:rPr>
              <a:t>an</a:t>
            </a:r>
            <a:r>
              <a:rPr sz="3200" spc="95" dirty="0">
                <a:latin typeface="Arial MT"/>
                <a:cs typeface="Arial MT"/>
              </a:rPr>
              <a:t> </a:t>
            </a:r>
            <a:r>
              <a:rPr sz="3200" spc="-45" dirty="0">
                <a:latin typeface="Arial MT"/>
                <a:cs typeface="Arial MT"/>
              </a:rPr>
              <a:t>arbitration</a:t>
            </a:r>
            <a:r>
              <a:rPr sz="3200" spc="-175" dirty="0">
                <a:latin typeface="Arial MT"/>
                <a:cs typeface="Arial MT"/>
              </a:rPr>
              <a:t> </a:t>
            </a:r>
            <a:r>
              <a:rPr sz="3200" spc="-40" dirty="0">
                <a:latin typeface="Arial MT"/>
                <a:cs typeface="Arial MT"/>
              </a:rPr>
              <a:t>tribunal</a:t>
            </a:r>
            <a:r>
              <a:rPr sz="3200" spc="-160" dirty="0">
                <a:latin typeface="Arial MT"/>
                <a:cs typeface="Arial MT"/>
              </a:rPr>
              <a:t> </a:t>
            </a:r>
            <a:r>
              <a:rPr sz="3200" spc="-45" dirty="0">
                <a:latin typeface="Arial MT"/>
                <a:cs typeface="Arial MT"/>
              </a:rPr>
              <a:t>or</a:t>
            </a:r>
            <a:r>
              <a:rPr sz="3200" spc="-165" dirty="0">
                <a:latin typeface="Arial MT"/>
                <a:cs typeface="Arial MT"/>
              </a:rPr>
              <a:t> </a:t>
            </a:r>
            <a:r>
              <a:rPr sz="3200" spc="-20" dirty="0">
                <a:latin typeface="Arial MT"/>
                <a:cs typeface="Arial MT"/>
              </a:rPr>
              <a:t>the</a:t>
            </a:r>
            <a:r>
              <a:rPr sz="3200" spc="-170" dirty="0">
                <a:latin typeface="Arial MT"/>
                <a:cs typeface="Arial MT"/>
              </a:rPr>
              <a:t> </a:t>
            </a:r>
            <a:r>
              <a:rPr sz="3200" spc="-10" dirty="0">
                <a:latin typeface="Arial MT"/>
                <a:cs typeface="Arial MT"/>
              </a:rPr>
              <a:t>courts 	</a:t>
            </a:r>
            <a:r>
              <a:rPr sz="3250" spc="-50" dirty="0">
                <a:latin typeface="Arial MT"/>
                <a:cs typeface="Arial MT"/>
              </a:rPr>
              <a:t>of</a:t>
            </a:r>
            <a:r>
              <a:rPr sz="3250" spc="-170" dirty="0">
                <a:latin typeface="Arial MT"/>
                <a:cs typeface="Arial MT"/>
              </a:rPr>
              <a:t> </a:t>
            </a:r>
            <a:r>
              <a:rPr sz="3250" spc="-545" dirty="0">
                <a:latin typeface="Arial MT"/>
                <a:cs typeface="Arial MT"/>
              </a:rPr>
              <a:t>a</a:t>
            </a:r>
            <a:r>
              <a:rPr sz="3250" spc="40" dirty="0">
                <a:latin typeface="Arial MT"/>
                <a:cs typeface="Arial MT"/>
              </a:rPr>
              <a:t> </a:t>
            </a:r>
            <a:r>
              <a:rPr sz="3250" spc="-55" dirty="0">
                <a:latin typeface="Arial MT"/>
                <a:cs typeface="Arial MT"/>
              </a:rPr>
              <a:t>State</a:t>
            </a:r>
            <a:endParaRPr sz="32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929" y="642937"/>
            <a:ext cx="9135070" cy="500062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8929" y="1678781"/>
            <a:ext cx="9126220" cy="320537"/>
          </a:xfrm>
          <a:prstGeom prst="rect">
            <a:avLst/>
          </a:prstGeom>
          <a:solidFill>
            <a:srgbClr val="1C316E"/>
          </a:solidFill>
        </p:spPr>
        <p:txBody>
          <a:bodyPr vert="horz" wrap="square" lIns="0" tIns="0" rIns="0" bIns="0" rtlCol="0">
            <a:spAutoFit/>
          </a:bodyPr>
          <a:lstStyle/>
          <a:p>
            <a:pPr marL="891540" indent="-361315">
              <a:lnSpc>
                <a:spcPts val="2430"/>
              </a:lnSpc>
              <a:buChar char="•"/>
              <a:tabLst>
                <a:tab pos="891540" algn="l"/>
              </a:tabLst>
            </a:pP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Where</a:t>
            </a:r>
            <a:r>
              <a:rPr sz="2650" spc="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litigation</a:t>
            </a:r>
            <a:r>
              <a:rPr sz="2650" spc="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has</a:t>
            </a:r>
            <a:r>
              <a:rPr sz="2650" spc="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2650" spc="-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be</a:t>
            </a:r>
            <a:r>
              <a:rPr sz="2650" spc="-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heard</a:t>
            </a:r>
            <a:r>
              <a:rPr sz="2650" spc="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by</a:t>
            </a:r>
            <a:r>
              <a:rPr sz="2650" spc="-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a</a:t>
            </a:r>
            <a:r>
              <a:rPr sz="2650" spc="-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State</a:t>
            </a:r>
            <a:r>
              <a:rPr sz="2650" spc="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s</a:t>
            </a:r>
            <a:r>
              <a:rPr sz="2650" spc="-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court,</a:t>
            </a:r>
            <a:r>
              <a:rPr sz="2650" spc="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spc="-25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endParaRPr sz="265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929" y="2053828"/>
            <a:ext cx="9126220" cy="320537"/>
          </a:xfrm>
          <a:prstGeom prst="rect">
            <a:avLst/>
          </a:prstGeom>
          <a:solidFill>
            <a:srgbClr val="1D3470"/>
          </a:solidFill>
        </p:spPr>
        <p:txBody>
          <a:bodyPr vert="horz" wrap="square" lIns="0" tIns="0" rIns="0" bIns="0" rtlCol="0">
            <a:spAutoFit/>
          </a:bodyPr>
          <a:lstStyle/>
          <a:p>
            <a:pPr marL="888365">
              <a:lnSpc>
                <a:spcPts val="2360"/>
              </a:lnSpc>
            </a:pP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interpretation</a:t>
            </a:r>
            <a:r>
              <a:rPr sz="2650" spc="-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may</a:t>
            </a:r>
            <a:r>
              <a:rPr sz="2650" spc="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cause</a:t>
            </a:r>
            <a:r>
              <a:rPr sz="2650" spc="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considerable</a:t>
            </a:r>
            <a:r>
              <a:rPr sz="2650" spc="1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surprise</a:t>
            </a:r>
            <a:r>
              <a:rPr sz="2650" spc="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2650" spc="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spc="-25" dirty="0">
                <a:solidFill>
                  <a:schemeClr val="bg1"/>
                </a:solidFill>
                <a:latin typeface="Calibri"/>
                <a:cs typeface="Calibri"/>
              </a:rPr>
              <a:t>one</a:t>
            </a:r>
            <a:endParaRPr sz="265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929" y="2419945"/>
            <a:ext cx="9126220" cy="313055"/>
          </a:xfrm>
          <a:prstGeom prst="rect">
            <a:avLst/>
          </a:prstGeom>
          <a:solidFill>
            <a:srgbClr val="1D3470"/>
          </a:solidFill>
        </p:spPr>
        <p:txBody>
          <a:bodyPr vert="horz" wrap="square" lIns="0" tIns="0" rIns="0" bIns="0" rtlCol="0">
            <a:spAutoFit/>
          </a:bodyPr>
          <a:lstStyle/>
          <a:p>
            <a:pPr marL="887094">
              <a:lnSpc>
                <a:spcPts val="2400"/>
              </a:lnSpc>
            </a:pPr>
            <a:r>
              <a:rPr sz="25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2500" spc="1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500" spc="6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2500" spc="1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500" spc="-10" dirty="0">
                <a:solidFill>
                  <a:schemeClr val="bg1"/>
                </a:solidFill>
                <a:latin typeface="Calibri"/>
                <a:cs typeface="Calibri"/>
              </a:rPr>
              <a:t>parties</a:t>
            </a:r>
            <a:endParaRPr sz="250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929" y="2875358"/>
            <a:ext cx="9126220" cy="320537"/>
          </a:xfrm>
          <a:prstGeom prst="rect">
            <a:avLst/>
          </a:prstGeom>
          <a:solidFill>
            <a:srgbClr val="1F3672"/>
          </a:solidFill>
        </p:spPr>
        <p:txBody>
          <a:bodyPr vert="horz" wrap="square" lIns="0" tIns="0" rIns="0" bIns="0" rtlCol="0">
            <a:spAutoFit/>
          </a:bodyPr>
          <a:lstStyle/>
          <a:p>
            <a:pPr marL="544830">
              <a:lnSpc>
                <a:spcPts val="2360"/>
              </a:lnSpc>
              <a:tabLst>
                <a:tab pos="886460" algn="l"/>
              </a:tabLst>
            </a:pPr>
            <a:r>
              <a:rPr sz="2650" spc="-50" dirty="0">
                <a:solidFill>
                  <a:schemeClr val="bg1"/>
                </a:solidFill>
                <a:latin typeface="Calibri"/>
                <a:cs typeface="Calibri"/>
              </a:rPr>
              <a:t>°</a:t>
            </a: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	A</a:t>
            </a:r>
            <a:r>
              <a:rPr sz="2650" spc="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British</a:t>
            </a:r>
            <a:r>
              <a:rPr sz="2650" spc="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or</a:t>
            </a:r>
            <a:r>
              <a:rPr sz="2650" spc="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North</a:t>
            </a:r>
            <a:r>
              <a:rPr sz="2650" spc="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American</a:t>
            </a:r>
            <a:r>
              <a:rPr sz="2650" spc="1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court</a:t>
            </a:r>
            <a:r>
              <a:rPr sz="2650" spc="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tends</a:t>
            </a:r>
            <a:r>
              <a:rPr sz="2650" spc="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2650" spc="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spc="-10" dirty="0">
                <a:solidFill>
                  <a:schemeClr val="bg1"/>
                </a:solidFill>
                <a:latin typeface="Calibri"/>
                <a:cs typeface="Calibri"/>
              </a:rPr>
              <a:t>interpret</a:t>
            </a:r>
            <a:endParaRPr sz="265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929" y="3241476"/>
            <a:ext cx="9126220" cy="320537"/>
          </a:xfrm>
          <a:prstGeom prst="rect">
            <a:avLst/>
          </a:prstGeom>
          <a:solidFill>
            <a:srgbClr val="1F3672"/>
          </a:solidFill>
        </p:spPr>
        <p:txBody>
          <a:bodyPr vert="horz" wrap="square" lIns="0" tIns="0" rIns="0" bIns="0" rtlCol="0">
            <a:spAutoFit/>
          </a:bodyPr>
          <a:lstStyle/>
          <a:p>
            <a:pPr marL="887094">
              <a:lnSpc>
                <a:spcPts val="2430"/>
              </a:lnSpc>
            </a:pP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2650" spc="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terms</a:t>
            </a:r>
            <a:r>
              <a:rPr sz="2650" spc="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of a</a:t>
            </a:r>
            <a:r>
              <a:rPr sz="2650" spc="-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contract</a:t>
            </a:r>
            <a:r>
              <a:rPr sz="2650" spc="1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drawn</a:t>
            </a:r>
            <a:r>
              <a:rPr sz="2650" spc="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up</a:t>
            </a:r>
            <a:r>
              <a:rPr sz="2650" spc="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2650" spc="-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English</a:t>
            </a:r>
            <a:r>
              <a:rPr sz="2650" spc="1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2650" spc="-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line</a:t>
            </a:r>
            <a:r>
              <a:rPr sz="2650" spc="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spc="-20" dirty="0">
                <a:solidFill>
                  <a:schemeClr val="bg1"/>
                </a:solidFill>
                <a:latin typeface="Calibri"/>
                <a:cs typeface="Calibri"/>
              </a:rPr>
              <a:t>with</a:t>
            </a:r>
            <a:endParaRPr sz="265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929" y="3616523"/>
            <a:ext cx="9126220" cy="320537"/>
          </a:xfrm>
          <a:prstGeom prst="rect">
            <a:avLst/>
          </a:prstGeom>
          <a:solidFill>
            <a:srgbClr val="1F3672"/>
          </a:solidFill>
        </p:spPr>
        <p:txBody>
          <a:bodyPr vert="horz" wrap="square" lIns="0" tIns="0" rIns="0" bIns="0" rtlCol="0">
            <a:spAutoFit/>
          </a:bodyPr>
          <a:lstStyle/>
          <a:p>
            <a:pPr marL="887094">
              <a:lnSpc>
                <a:spcPts val="2360"/>
              </a:lnSpc>
            </a:pP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traditional</a:t>
            </a:r>
            <a:r>
              <a:rPr sz="2650" spc="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common</a:t>
            </a:r>
            <a:r>
              <a:rPr sz="2650" spc="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law</a:t>
            </a:r>
            <a:r>
              <a:rPr sz="2650" spc="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spc="-10" dirty="0">
                <a:solidFill>
                  <a:schemeClr val="bg1"/>
                </a:solidFill>
                <a:latin typeface="Calibri"/>
                <a:cs typeface="Calibri"/>
              </a:rPr>
              <a:t>thinking</a:t>
            </a:r>
            <a:endParaRPr sz="265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929" y="4063008"/>
            <a:ext cx="9126220" cy="320537"/>
          </a:xfrm>
          <a:prstGeom prst="rect">
            <a:avLst/>
          </a:prstGeom>
          <a:solidFill>
            <a:srgbClr val="1D3470"/>
          </a:solidFill>
        </p:spPr>
        <p:txBody>
          <a:bodyPr vert="horz" wrap="square" lIns="0" tIns="0" rIns="0" bIns="0" rtlCol="0">
            <a:spAutoFit/>
          </a:bodyPr>
          <a:lstStyle/>
          <a:p>
            <a:pPr marL="881380" indent="-351155">
              <a:lnSpc>
                <a:spcPts val="2430"/>
              </a:lnSpc>
              <a:buChar char="•"/>
              <a:tabLst>
                <a:tab pos="881380" algn="l"/>
              </a:tabLst>
            </a:pP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2650" spc="-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terms</a:t>
            </a:r>
            <a:r>
              <a:rPr sz="2650" spc="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may</a:t>
            </a:r>
            <a:r>
              <a:rPr sz="2650" spc="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acquire</a:t>
            </a:r>
            <a:r>
              <a:rPr sz="2650" spc="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a</a:t>
            </a:r>
            <a:r>
              <a:rPr sz="2650" spc="-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meaning</a:t>
            </a:r>
            <a:r>
              <a:rPr sz="2650" spc="1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completely</a:t>
            </a:r>
            <a:r>
              <a:rPr sz="2650" spc="1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spc="-10" dirty="0">
                <a:solidFill>
                  <a:schemeClr val="bg1"/>
                </a:solidFill>
                <a:latin typeface="Calibri"/>
                <a:cs typeface="Calibri"/>
              </a:rPr>
              <a:t>different</a:t>
            </a:r>
            <a:endParaRPr sz="265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929" y="4438054"/>
            <a:ext cx="9126220" cy="322204"/>
          </a:xfrm>
          <a:prstGeom prst="rect">
            <a:avLst/>
          </a:prstGeom>
          <a:solidFill>
            <a:srgbClr val="1C316E"/>
          </a:solidFill>
        </p:spPr>
        <p:txBody>
          <a:bodyPr vert="horz" wrap="square" lIns="0" tIns="0" rIns="0" bIns="0" rtlCol="0">
            <a:spAutoFit/>
          </a:bodyPr>
          <a:lstStyle/>
          <a:p>
            <a:pPr marL="886460">
              <a:lnSpc>
                <a:spcPts val="2440"/>
              </a:lnSpc>
            </a:pPr>
            <a:r>
              <a:rPr sz="2700" dirty="0">
                <a:solidFill>
                  <a:schemeClr val="bg1"/>
                </a:solidFill>
                <a:latin typeface="Calibri"/>
                <a:cs typeface="Calibri"/>
              </a:rPr>
              <a:t>from</a:t>
            </a:r>
            <a:r>
              <a:rPr sz="2700" spc="-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chemeClr val="bg1"/>
                </a:solidFill>
                <a:latin typeface="Calibri"/>
                <a:cs typeface="Calibri"/>
              </a:rPr>
              <a:t>that</a:t>
            </a:r>
            <a:r>
              <a:rPr sz="2700" spc="-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chemeClr val="bg1"/>
                </a:solidFill>
                <a:latin typeface="Calibri"/>
                <a:cs typeface="Calibri"/>
              </a:rPr>
              <a:t>imagined</a:t>
            </a:r>
            <a:r>
              <a:rPr sz="2700" spc="-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chemeClr val="bg1"/>
                </a:solidFill>
                <a:latin typeface="Calibri"/>
                <a:cs typeface="Calibri"/>
              </a:rPr>
              <a:t>by</a:t>
            </a:r>
            <a:r>
              <a:rPr sz="2700" spc="-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2700" spc="-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chemeClr val="bg1"/>
                </a:solidFill>
                <a:latin typeface="Calibri"/>
                <a:cs typeface="Calibri"/>
              </a:rPr>
              <a:t>party</a:t>
            </a:r>
            <a:r>
              <a:rPr sz="2700" spc="-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700" dirty="0">
                <a:solidFill>
                  <a:schemeClr val="bg1"/>
                </a:solidFill>
                <a:latin typeface="Calibri"/>
                <a:cs typeface="Calibri"/>
              </a:rPr>
              <a:t>from a</a:t>
            </a:r>
            <a:r>
              <a:rPr sz="2700" spc="-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700" spc="-10" dirty="0">
                <a:solidFill>
                  <a:schemeClr val="bg1"/>
                </a:solidFill>
                <a:latin typeface="Calibri"/>
                <a:cs typeface="Calibri"/>
              </a:rPr>
              <a:t>continental</a:t>
            </a:r>
            <a:endParaRPr sz="270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8929" y="4839891"/>
            <a:ext cx="9126220" cy="276860"/>
          </a:xfrm>
          <a:custGeom>
            <a:avLst/>
            <a:gdLst/>
            <a:ahLst/>
            <a:cxnLst/>
            <a:rect l="l" t="t" r="r" b="b"/>
            <a:pathLst>
              <a:path w="9126220" h="276860">
                <a:moveTo>
                  <a:pt x="9126145" y="276820"/>
                </a:moveTo>
                <a:lnTo>
                  <a:pt x="0" y="276820"/>
                </a:lnTo>
                <a:lnTo>
                  <a:pt x="0" y="0"/>
                </a:lnTo>
                <a:lnTo>
                  <a:pt x="9126145" y="0"/>
                </a:lnTo>
                <a:lnTo>
                  <a:pt x="9126145" y="276820"/>
                </a:lnTo>
                <a:close/>
              </a:path>
            </a:pathLst>
          </a:custGeom>
          <a:solidFill>
            <a:srgbClr val="182F6B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85774" y="4716313"/>
            <a:ext cx="1062990" cy="4051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500" spc="-10" dirty="0">
                <a:solidFill>
                  <a:schemeClr val="bg1"/>
                </a:solidFill>
                <a:latin typeface="Arial MT"/>
                <a:cs typeface="Arial MT"/>
              </a:rPr>
              <a:t>country</a:t>
            </a:r>
            <a:endParaRPr sz="2500">
              <a:solidFill>
                <a:schemeClr val="bg1"/>
              </a:solidFill>
              <a:latin typeface="Arial MT"/>
              <a:cs typeface="Arial M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929" y="5259585"/>
            <a:ext cx="9126220" cy="318805"/>
          </a:xfrm>
          <a:prstGeom prst="rect">
            <a:avLst/>
          </a:prstGeom>
          <a:solidFill>
            <a:srgbClr val="152D69"/>
          </a:solidFill>
        </p:spPr>
        <p:txBody>
          <a:bodyPr vert="horz" wrap="square" lIns="0" tIns="0" rIns="0" bIns="0" rtlCol="0">
            <a:spAutoFit/>
          </a:bodyPr>
          <a:lstStyle/>
          <a:p>
            <a:pPr marL="882015" indent="-351155">
              <a:lnSpc>
                <a:spcPts val="2420"/>
              </a:lnSpc>
              <a:buChar char="•"/>
              <a:tabLst>
                <a:tab pos="882015" algn="l"/>
              </a:tabLst>
            </a:pPr>
            <a:r>
              <a:rPr sz="2600" dirty="0">
                <a:solidFill>
                  <a:schemeClr val="bg1"/>
                </a:solidFill>
                <a:latin typeface="Calibri"/>
                <a:cs typeface="Calibri"/>
              </a:rPr>
              <a:t>Efforts</a:t>
            </a:r>
            <a:r>
              <a:rPr sz="2600" spc="2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2600" spc="1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chemeClr val="bg1"/>
                </a:solidFill>
                <a:latin typeface="Calibri"/>
                <a:cs typeface="Calibri"/>
              </a:rPr>
              <a:t>develop</a:t>
            </a:r>
            <a:r>
              <a:rPr sz="2600" spc="1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chemeClr val="bg1"/>
                </a:solidFill>
                <a:latin typeface="Calibri"/>
                <a:cs typeface="Calibri"/>
              </a:rPr>
              <a:t>terminology</a:t>
            </a:r>
            <a:r>
              <a:rPr sz="2600" spc="3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chemeClr val="bg1"/>
                </a:solidFill>
                <a:latin typeface="Calibri"/>
                <a:cs typeface="Calibri"/>
              </a:rPr>
              <a:t>that</a:t>
            </a:r>
            <a:r>
              <a:rPr sz="2600" spc="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chemeClr val="bg1"/>
                </a:solidFill>
                <a:latin typeface="Calibri"/>
                <a:cs typeface="Calibri"/>
              </a:rPr>
              <a:t>is</a:t>
            </a:r>
            <a:r>
              <a:rPr sz="2600" spc="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chemeClr val="bg1"/>
                </a:solidFill>
                <a:latin typeface="Calibri"/>
                <a:cs typeface="Calibri"/>
              </a:rPr>
              <a:t>not</a:t>
            </a:r>
            <a:r>
              <a:rPr sz="2600" spc="1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chemeClr val="bg1"/>
                </a:solidFill>
                <a:latin typeface="Calibri"/>
                <a:cs typeface="Calibri"/>
              </a:rPr>
              <a:t>too</a:t>
            </a:r>
            <a:r>
              <a:rPr sz="2600" spc="1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00" spc="-10" dirty="0">
                <a:solidFill>
                  <a:schemeClr val="bg1"/>
                </a:solidFill>
                <a:latin typeface="Calibri"/>
                <a:cs typeface="Calibri"/>
              </a:rPr>
              <a:t>closely</a:t>
            </a:r>
            <a:endParaRPr sz="260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929" y="5634632"/>
            <a:ext cx="9126220" cy="320537"/>
          </a:xfrm>
          <a:prstGeom prst="rect">
            <a:avLst/>
          </a:prstGeom>
          <a:solidFill>
            <a:srgbClr val="112A67"/>
          </a:solidFill>
        </p:spPr>
        <p:txBody>
          <a:bodyPr vert="horz" wrap="square" lIns="0" tIns="0" rIns="0" bIns="0" rtlCol="0">
            <a:spAutoFit/>
          </a:bodyPr>
          <a:lstStyle/>
          <a:p>
            <a:pPr marL="885190">
              <a:lnSpc>
                <a:spcPts val="2360"/>
              </a:lnSpc>
            </a:pP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linked</a:t>
            </a:r>
            <a:r>
              <a:rPr sz="2650" spc="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2650" spc="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2650" spc="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legal</a:t>
            </a:r>
            <a:r>
              <a:rPr sz="2650" spc="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orders</a:t>
            </a:r>
            <a:r>
              <a:rPr sz="2650" spc="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2650" spc="-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dirty="0">
                <a:solidFill>
                  <a:schemeClr val="bg1"/>
                </a:solidFill>
                <a:latin typeface="Calibri"/>
                <a:cs typeface="Calibri"/>
              </a:rPr>
              <a:t>particular</a:t>
            </a:r>
            <a:r>
              <a:rPr sz="2650" spc="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2650" spc="-10" dirty="0">
                <a:solidFill>
                  <a:schemeClr val="bg1"/>
                </a:solidFill>
                <a:latin typeface="Calibri"/>
                <a:cs typeface="Calibri"/>
              </a:rPr>
              <a:t>States</a:t>
            </a:r>
            <a:endParaRPr sz="265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929" y="660796"/>
            <a:ext cx="9135070" cy="482203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8929" y="1741289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5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4" name="object 4"/>
          <p:cNvSpPr/>
          <p:nvPr/>
        </p:nvSpPr>
        <p:spPr>
          <a:xfrm>
            <a:off x="8929" y="2223491"/>
            <a:ext cx="9126220" cy="295275"/>
          </a:xfrm>
          <a:custGeom>
            <a:avLst/>
            <a:gdLst/>
            <a:ahLst/>
            <a:cxnLst/>
            <a:rect l="l" t="t" r="r" b="b"/>
            <a:pathLst>
              <a:path w="9126220" h="295275">
                <a:moveTo>
                  <a:pt x="9126145" y="294679"/>
                </a:moveTo>
                <a:lnTo>
                  <a:pt x="0" y="294679"/>
                </a:lnTo>
                <a:lnTo>
                  <a:pt x="0" y="0"/>
                </a:lnTo>
                <a:lnTo>
                  <a:pt x="9126145" y="0"/>
                </a:lnTo>
                <a:lnTo>
                  <a:pt x="9126145" y="294679"/>
                </a:lnTo>
                <a:close/>
              </a:path>
            </a:pathLst>
          </a:custGeom>
          <a:solidFill>
            <a:srgbClr val="1F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5" name="object 5"/>
          <p:cNvSpPr/>
          <p:nvPr/>
        </p:nvSpPr>
        <p:spPr>
          <a:xfrm>
            <a:off x="8929" y="2714625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5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8929" y="3303983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4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7" name="object 7"/>
          <p:cNvSpPr/>
          <p:nvPr/>
        </p:nvSpPr>
        <p:spPr>
          <a:xfrm>
            <a:off x="8929" y="3786187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8929" y="4375546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4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9" name="object 9"/>
          <p:cNvSpPr/>
          <p:nvPr/>
        </p:nvSpPr>
        <p:spPr>
          <a:xfrm>
            <a:off x="8929" y="4857750"/>
            <a:ext cx="9126220" cy="348615"/>
          </a:xfrm>
          <a:custGeom>
            <a:avLst/>
            <a:gdLst/>
            <a:ahLst/>
            <a:cxnLst/>
            <a:rect l="l" t="t" r="r" b="b"/>
            <a:pathLst>
              <a:path w="9126220" h="348614">
                <a:moveTo>
                  <a:pt x="9126145" y="348257"/>
                </a:moveTo>
                <a:lnTo>
                  <a:pt x="0" y="34825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48257"/>
                </a:lnTo>
                <a:close/>
              </a:path>
            </a:pathLst>
          </a:custGeom>
          <a:solidFill>
            <a:srgbClr val="182F6B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8929" y="5348883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4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32B67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19063" y="1596131"/>
            <a:ext cx="8003540" cy="412559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371475" marR="5080" indent="-358140">
              <a:lnSpc>
                <a:spcPct val="101099"/>
              </a:lnSpc>
              <a:spcBef>
                <a:spcPts val="80"/>
              </a:spcBef>
              <a:buChar char="•"/>
              <a:tabLst>
                <a:tab pos="371475" algn="l"/>
                <a:tab pos="374650" algn="l"/>
              </a:tabLst>
            </a:pP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	17th</a:t>
            </a:r>
            <a:r>
              <a:rPr sz="3200" spc="-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c.</a:t>
            </a:r>
            <a:r>
              <a:rPr sz="3200" spc="-1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fierce</a:t>
            </a:r>
            <a:r>
              <a:rPr sz="3200" spc="-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struggles</a:t>
            </a:r>
            <a:r>
              <a:rPr sz="3200" spc="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for</a:t>
            </a:r>
            <a:r>
              <a:rPr sz="3200" spc="-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power</a:t>
            </a:r>
            <a:r>
              <a:rPr sz="3200" spc="-1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between</a:t>
            </a:r>
            <a:r>
              <a:rPr sz="3200" spc="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25" dirty="0">
                <a:solidFill>
                  <a:schemeClr val="bg1"/>
                </a:solidFill>
                <a:latin typeface="Calibri"/>
                <a:cs typeface="Calibri"/>
              </a:rPr>
              <a:t>the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Courts</a:t>
            </a:r>
            <a:r>
              <a:rPr sz="3200" spc="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200" spc="-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40" dirty="0">
                <a:solidFill>
                  <a:schemeClr val="bg1"/>
                </a:solidFill>
                <a:latin typeface="Calibri"/>
                <a:cs typeface="Calibri"/>
              </a:rPr>
              <a:t>Westminster</a:t>
            </a:r>
            <a:r>
              <a:rPr sz="3200" spc="1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3200" spc="-1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200" spc="-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Court</a:t>
            </a:r>
            <a:r>
              <a:rPr sz="3200" spc="-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35" dirty="0">
                <a:solidFill>
                  <a:schemeClr val="bg1"/>
                </a:solidFill>
                <a:latin typeface="Calibri"/>
                <a:cs typeface="Calibri"/>
              </a:rPr>
              <a:t>of </a:t>
            </a:r>
            <a:r>
              <a:rPr sz="3100" spc="-75" dirty="0">
                <a:solidFill>
                  <a:schemeClr val="bg1"/>
                </a:solidFill>
                <a:latin typeface="Arial MT"/>
                <a:cs typeface="Arial MT"/>
              </a:rPr>
              <a:t>Chancery</a:t>
            </a:r>
            <a:endParaRPr sz="3100" dirty="0">
              <a:solidFill>
                <a:schemeClr val="bg1"/>
              </a:solidFill>
              <a:latin typeface="Arial MT"/>
              <a:cs typeface="Arial MT"/>
            </a:endParaRPr>
          </a:p>
          <a:p>
            <a:pPr marL="374015" indent="-361315">
              <a:lnSpc>
                <a:spcPct val="100000"/>
              </a:lnSpc>
              <a:spcBef>
                <a:spcPts val="720"/>
              </a:spcBef>
              <a:buChar char="•"/>
              <a:tabLst>
                <a:tab pos="374015" algn="l"/>
              </a:tabLst>
            </a:pPr>
            <a:r>
              <a:rPr sz="3300" spc="-50" dirty="0">
                <a:solidFill>
                  <a:schemeClr val="bg1"/>
                </a:solidFill>
                <a:latin typeface="Calibri"/>
                <a:cs typeface="Calibri"/>
              </a:rPr>
              <a:t>Ended</a:t>
            </a:r>
            <a:r>
              <a:rPr sz="3300" spc="-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3300" spc="-1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a</a:t>
            </a:r>
            <a:r>
              <a:rPr sz="3300" spc="-1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75" dirty="0">
                <a:solidFill>
                  <a:schemeClr val="bg1"/>
                </a:solidFill>
                <a:latin typeface="Calibri"/>
                <a:cs typeface="Calibri"/>
              </a:rPr>
              <a:t>compromise</a:t>
            </a:r>
            <a:r>
              <a:rPr sz="3300" spc="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70" dirty="0">
                <a:solidFill>
                  <a:schemeClr val="bg1"/>
                </a:solidFill>
                <a:latin typeface="Calibri"/>
                <a:cs typeface="Calibri"/>
              </a:rPr>
              <a:t>guaranteeing</a:t>
            </a:r>
            <a:r>
              <a:rPr sz="3300" spc="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0" dirty="0">
                <a:solidFill>
                  <a:schemeClr val="bg1"/>
                </a:solidFill>
                <a:latin typeface="Calibri"/>
                <a:cs typeface="Calibri"/>
              </a:rPr>
              <a:t>both</a:t>
            </a:r>
            <a:endParaRPr sz="33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374015">
              <a:lnSpc>
                <a:spcPct val="100000"/>
              </a:lnSpc>
              <a:spcBef>
                <a:spcPts val="105"/>
              </a:spcBef>
            </a:pP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courts</a:t>
            </a:r>
            <a:r>
              <a:rPr sz="3100" spc="2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their</a:t>
            </a:r>
            <a:r>
              <a:rPr sz="3100" spc="1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proper</a:t>
            </a:r>
            <a:r>
              <a:rPr sz="3100" spc="1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field</a:t>
            </a:r>
            <a:r>
              <a:rPr sz="3100" spc="1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100" spc="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spc="-10" dirty="0">
                <a:solidFill>
                  <a:schemeClr val="bg1"/>
                </a:solidFill>
                <a:latin typeface="Calibri"/>
                <a:cs typeface="Calibri"/>
              </a:rPr>
              <a:t>competence</a:t>
            </a:r>
            <a:endParaRPr sz="31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372110" marR="11430" indent="-357505">
              <a:lnSpc>
                <a:spcPct val="100200"/>
              </a:lnSpc>
              <a:spcBef>
                <a:spcPts val="844"/>
              </a:spcBef>
              <a:buChar char="•"/>
              <a:tabLst>
                <a:tab pos="372110" algn="l"/>
                <a:tab pos="375920" algn="l"/>
                <a:tab pos="4489450" algn="l"/>
              </a:tabLst>
            </a:pP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	Division</a:t>
            </a:r>
            <a:r>
              <a:rPr sz="3100" spc="3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betweeen</a:t>
            </a:r>
            <a:r>
              <a:rPr sz="31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equity</a:t>
            </a:r>
            <a:r>
              <a:rPr sz="3100" spc="2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3100" spc="1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common</a:t>
            </a:r>
            <a:r>
              <a:rPr sz="3100" spc="3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spc="-25" dirty="0">
                <a:solidFill>
                  <a:schemeClr val="bg1"/>
                </a:solidFill>
                <a:latin typeface="Calibri"/>
                <a:cs typeface="Calibri"/>
              </a:rPr>
              <a:t>law </a:t>
            </a: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was</a:t>
            </a:r>
            <a:r>
              <a:rPr sz="3150" spc="-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formed;</a:t>
            </a:r>
            <a:r>
              <a:rPr sz="3150" spc="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spc="-10" dirty="0">
                <a:solidFill>
                  <a:schemeClr val="bg1"/>
                </a:solidFill>
                <a:latin typeface="Calibri"/>
                <a:cs typeface="Calibri"/>
              </a:rPr>
              <a:t>maintained</a:t>
            </a:r>
            <a:r>
              <a:rPr sz="3150" dirty="0">
                <a:solidFill>
                  <a:schemeClr val="bg1"/>
                </a:solidFill>
                <a:latin typeface="Calibri"/>
                <a:cs typeface="Calibri"/>
              </a:rPr>
              <a:t>	even after</a:t>
            </a:r>
            <a:r>
              <a:rPr sz="3150" spc="-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50" spc="-10" dirty="0">
                <a:solidFill>
                  <a:schemeClr val="bg1"/>
                </a:solidFill>
                <a:latin typeface="Calibri"/>
                <a:cs typeface="Calibri"/>
              </a:rPr>
              <a:t>unification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250" spc="-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250" spc="-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0" dirty="0">
                <a:solidFill>
                  <a:schemeClr val="bg1"/>
                </a:solidFill>
                <a:latin typeface="Calibri"/>
                <a:cs typeface="Calibri"/>
              </a:rPr>
              <a:t>English</a:t>
            </a:r>
            <a:r>
              <a:rPr sz="3250" spc="-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5" dirty="0">
                <a:solidFill>
                  <a:schemeClr val="bg1"/>
                </a:solidFill>
                <a:latin typeface="Calibri"/>
                <a:cs typeface="Calibri"/>
              </a:rPr>
              <a:t>justice </a:t>
            </a:r>
            <a:r>
              <a:rPr sz="3250" spc="-50" dirty="0">
                <a:solidFill>
                  <a:schemeClr val="bg1"/>
                </a:solidFill>
                <a:latin typeface="Calibri"/>
                <a:cs typeface="Calibri"/>
              </a:rPr>
              <a:t>system</a:t>
            </a:r>
            <a:r>
              <a:rPr sz="3250" spc="-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3250" spc="-1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250" spc="-1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19th</a:t>
            </a:r>
            <a:r>
              <a:rPr sz="3250" spc="-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25" dirty="0">
                <a:solidFill>
                  <a:schemeClr val="bg1"/>
                </a:solidFill>
                <a:latin typeface="Calibri"/>
                <a:cs typeface="Calibri"/>
              </a:rPr>
              <a:t>c.</a:t>
            </a:r>
            <a:endParaRPr sz="325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29" y="642937"/>
            <a:ext cx="9126220" cy="491490"/>
          </a:xfrm>
          <a:custGeom>
            <a:avLst/>
            <a:gdLst/>
            <a:ahLst/>
            <a:cxnLst/>
            <a:rect l="l" t="t" r="r" b="b"/>
            <a:pathLst>
              <a:path w="9126220" h="491490">
                <a:moveTo>
                  <a:pt x="9126145" y="491133"/>
                </a:moveTo>
                <a:lnTo>
                  <a:pt x="0" y="491133"/>
                </a:lnTo>
                <a:lnTo>
                  <a:pt x="0" y="0"/>
                </a:lnTo>
                <a:lnTo>
                  <a:pt x="9126145" y="0"/>
                </a:lnTo>
                <a:lnTo>
                  <a:pt x="9126145" y="491133"/>
                </a:lnTo>
                <a:close/>
              </a:path>
            </a:pathLst>
          </a:custGeom>
          <a:solidFill>
            <a:srgbClr val="132B67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3289" rIns="0" bIns="0" rtlCol="0">
            <a:spAutoFit/>
          </a:bodyPr>
          <a:lstStyle/>
          <a:p>
            <a:pPr marL="528955">
              <a:lnSpc>
                <a:spcPct val="100000"/>
              </a:lnSpc>
              <a:spcBef>
                <a:spcPts val="90"/>
              </a:spcBef>
            </a:pPr>
            <a:r>
              <a:rPr sz="4450" dirty="0"/>
              <a:t>The</a:t>
            </a:r>
            <a:r>
              <a:rPr sz="4450" spc="-185" dirty="0"/>
              <a:t> </a:t>
            </a:r>
            <a:r>
              <a:rPr sz="4450" spc="-20" dirty="0"/>
              <a:t>English</a:t>
            </a:r>
            <a:r>
              <a:rPr sz="4450" spc="-95" dirty="0"/>
              <a:t> </a:t>
            </a:r>
            <a:r>
              <a:rPr sz="4450" spc="-25" dirty="0"/>
              <a:t>legal</a:t>
            </a:r>
            <a:r>
              <a:rPr sz="4450" spc="-125" dirty="0"/>
              <a:t> </a:t>
            </a:r>
            <a:r>
              <a:rPr sz="4450" spc="-65" dirty="0"/>
              <a:t>system</a:t>
            </a:r>
            <a:r>
              <a:rPr sz="4450" spc="-80" dirty="0"/>
              <a:t> </a:t>
            </a:r>
            <a:r>
              <a:rPr sz="4450" spc="-20" dirty="0"/>
              <a:t>today</a:t>
            </a:r>
            <a:endParaRPr sz="4450"/>
          </a:p>
        </p:txBody>
      </p:sp>
      <p:sp>
        <p:nvSpPr>
          <p:cNvPr id="4" name="object 4"/>
          <p:cNvSpPr/>
          <p:nvPr/>
        </p:nvSpPr>
        <p:spPr>
          <a:xfrm>
            <a:off x="8929" y="1741289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5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5" name="object 5"/>
          <p:cNvSpPr/>
          <p:nvPr/>
        </p:nvSpPr>
        <p:spPr>
          <a:xfrm>
            <a:off x="8929" y="2223491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8929" y="2812851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7" name="object 7"/>
          <p:cNvSpPr/>
          <p:nvPr/>
        </p:nvSpPr>
        <p:spPr>
          <a:xfrm>
            <a:off x="8929" y="3295054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8929" y="3786187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9" name="object 9"/>
          <p:cNvSpPr/>
          <p:nvPr/>
        </p:nvSpPr>
        <p:spPr>
          <a:xfrm>
            <a:off x="8929" y="4277320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4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20232" y="1596131"/>
            <a:ext cx="7544434" cy="305308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69570" indent="-356870">
              <a:lnSpc>
                <a:spcPts val="3804"/>
              </a:lnSpc>
              <a:spcBef>
                <a:spcPts val="120"/>
              </a:spcBef>
              <a:buChar char="•"/>
              <a:tabLst>
                <a:tab pos="369570" algn="l"/>
              </a:tabLst>
            </a:pP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200" spc="-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amount</a:t>
            </a:r>
            <a:r>
              <a:rPr sz="3200" spc="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200" spc="-1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English</a:t>
            </a:r>
            <a:r>
              <a:rPr sz="3200" spc="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25" dirty="0">
                <a:solidFill>
                  <a:schemeClr val="bg1"/>
                </a:solidFill>
                <a:latin typeface="Calibri"/>
                <a:cs typeface="Calibri"/>
              </a:rPr>
              <a:t>legislation</a:t>
            </a:r>
            <a:r>
              <a:rPr sz="3200" spc="-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1095" dirty="0">
                <a:solidFill>
                  <a:schemeClr val="bg1"/>
                </a:solidFill>
                <a:latin typeface="Calibri"/>
                <a:cs typeface="Calibri"/>
              </a:rPr>
              <a:t>—</a:t>
            </a:r>
            <a:endParaRPr sz="32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371475">
              <a:lnSpc>
                <a:spcPts val="3925"/>
              </a:lnSpc>
            </a:pPr>
            <a:r>
              <a:rPr sz="3300" spc="-70" dirty="0">
                <a:solidFill>
                  <a:schemeClr val="bg1"/>
                </a:solidFill>
                <a:latin typeface="Calibri"/>
                <a:cs typeface="Calibri"/>
              </a:rPr>
              <a:t>comparable</a:t>
            </a:r>
            <a:r>
              <a:rPr sz="3300" spc="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3300" spc="-1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10" dirty="0">
                <a:solidFill>
                  <a:schemeClr val="bg1"/>
                </a:solidFill>
                <a:latin typeface="Calibri"/>
                <a:cs typeface="Calibri"/>
              </a:rPr>
              <a:t>that</a:t>
            </a:r>
            <a:r>
              <a:rPr sz="3300" spc="-11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300" spc="-1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65" dirty="0">
                <a:solidFill>
                  <a:schemeClr val="bg1"/>
                </a:solidFill>
                <a:latin typeface="Calibri"/>
                <a:cs typeface="Calibri"/>
              </a:rPr>
              <a:t>continental</a:t>
            </a:r>
            <a:r>
              <a:rPr sz="3300" spc="-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40" dirty="0">
                <a:solidFill>
                  <a:schemeClr val="bg1"/>
                </a:solidFill>
                <a:latin typeface="Calibri"/>
                <a:cs typeface="Calibri"/>
              </a:rPr>
              <a:t>countries</a:t>
            </a:r>
            <a:endParaRPr sz="33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367665" marR="58419" indent="-354330">
              <a:lnSpc>
                <a:spcPct val="98200"/>
              </a:lnSpc>
              <a:spcBef>
                <a:spcPts val="880"/>
              </a:spcBef>
              <a:buChar char="•"/>
              <a:tabLst>
                <a:tab pos="367665" algn="l"/>
                <a:tab pos="376555" algn="l"/>
                <a:tab pos="5133340" algn="l"/>
                <a:tab pos="6701155" algn="l"/>
              </a:tabLst>
            </a:pP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	Statutes-</a:t>
            </a:r>
            <a:r>
              <a:rPr sz="3100" spc="25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considered</a:t>
            </a:r>
            <a:r>
              <a:rPr sz="3100" spc="2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3100" spc="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be</a:t>
            </a:r>
            <a:r>
              <a:rPr sz="3100" spc="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incomplete</a:t>
            </a:r>
            <a:r>
              <a:rPr sz="3100" spc="2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spc="-10" dirty="0">
                <a:solidFill>
                  <a:schemeClr val="bg1"/>
                </a:solidFill>
                <a:latin typeface="Calibri"/>
                <a:cs typeface="Calibri"/>
              </a:rPr>
              <a:t>until </a:t>
            </a:r>
            <a:r>
              <a:rPr sz="3300" spc="-1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3300" spc="-1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70" dirty="0">
                <a:solidFill>
                  <a:schemeClr val="bg1"/>
                </a:solidFill>
                <a:latin typeface="Calibri"/>
                <a:cs typeface="Calibri"/>
              </a:rPr>
              <a:t>moment</a:t>
            </a:r>
            <a:r>
              <a:rPr sz="3300" spc="-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45" dirty="0">
                <a:solidFill>
                  <a:schemeClr val="bg1"/>
                </a:solidFill>
                <a:latin typeface="Calibri"/>
                <a:cs typeface="Calibri"/>
              </a:rPr>
              <a:t>when</a:t>
            </a:r>
            <a:r>
              <a:rPr sz="3300" spc="-1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35" dirty="0">
                <a:solidFill>
                  <a:schemeClr val="bg1"/>
                </a:solidFill>
                <a:latin typeface="Calibri"/>
                <a:cs typeface="Calibri"/>
              </a:rPr>
              <a:t>they</a:t>
            </a:r>
            <a:r>
              <a:rPr sz="3300" spc="-1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5" dirty="0">
                <a:solidFill>
                  <a:schemeClr val="bg1"/>
                </a:solidFill>
                <a:latin typeface="Calibri"/>
                <a:cs typeface="Calibri"/>
              </a:rPr>
              <a:t>are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	</a:t>
            </a:r>
            <a:r>
              <a:rPr sz="3300" spc="-10" dirty="0">
                <a:solidFill>
                  <a:schemeClr val="bg1"/>
                </a:solidFill>
                <a:latin typeface="Calibri"/>
                <a:cs typeface="Calibri"/>
              </a:rPr>
              <a:t>covered</a:t>
            </a:r>
            <a:r>
              <a:rPr sz="3300" dirty="0">
                <a:solidFill>
                  <a:schemeClr val="bg1"/>
                </a:solidFill>
                <a:latin typeface="Calibri"/>
                <a:cs typeface="Calibri"/>
              </a:rPr>
              <a:t>	</a:t>
            </a:r>
            <a:r>
              <a:rPr sz="3300" spc="-25" dirty="0">
                <a:solidFill>
                  <a:schemeClr val="bg1"/>
                </a:solidFill>
                <a:latin typeface="Calibri"/>
                <a:cs typeface="Calibri"/>
              </a:rPr>
              <a:t>by </a:t>
            </a:r>
            <a:r>
              <a:rPr sz="3300" spc="-70" dirty="0">
                <a:solidFill>
                  <a:schemeClr val="bg1"/>
                </a:solidFill>
                <a:latin typeface="Calibri"/>
                <a:cs typeface="Calibri"/>
              </a:rPr>
              <a:t>numerous</a:t>
            </a:r>
            <a:r>
              <a:rPr sz="3300" spc="-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65" dirty="0">
                <a:solidFill>
                  <a:schemeClr val="bg1"/>
                </a:solidFill>
                <a:latin typeface="Calibri"/>
                <a:cs typeface="Calibri"/>
              </a:rPr>
              <a:t>precedents</a:t>
            </a:r>
            <a:r>
              <a:rPr sz="3300" spc="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55" dirty="0">
                <a:solidFill>
                  <a:schemeClr val="bg1"/>
                </a:solidFill>
                <a:latin typeface="Calibri"/>
                <a:cs typeface="Calibri"/>
              </a:rPr>
              <a:t>specifying</a:t>
            </a:r>
            <a:r>
              <a:rPr sz="3300" spc="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300" spc="-25" dirty="0">
                <a:solidFill>
                  <a:schemeClr val="bg1"/>
                </a:solidFill>
                <a:latin typeface="Calibri"/>
                <a:cs typeface="Calibri"/>
              </a:rPr>
              <a:t>the </a:t>
            </a:r>
            <a:r>
              <a:rPr sz="3200" spc="-20" dirty="0">
                <a:solidFill>
                  <a:schemeClr val="bg1"/>
                </a:solidFill>
                <a:latin typeface="Calibri"/>
                <a:cs typeface="Calibri"/>
              </a:rPr>
              <a:t>interpretation</a:t>
            </a:r>
            <a:r>
              <a:rPr sz="3200" spc="-1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200" spc="-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their</a:t>
            </a:r>
            <a:r>
              <a:rPr sz="3200" spc="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main</a:t>
            </a:r>
            <a:r>
              <a:rPr sz="3200" spc="-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provisions</a:t>
            </a:r>
            <a:endParaRPr sz="32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929" y="642937"/>
            <a:ext cx="9135070" cy="500062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8929" y="1741289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5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4" name="object 4"/>
          <p:cNvSpPr/>
          <p:nvPr/>
        </p:nvSpPr>
        <p:spPr>
          <a:xfrm>
            <a:off x="8929" y="2223491"/>
            <a:ext cx="9126220" cy="295275"/>
          </a:xfrm>
          <a:custGeom>
            <a:avLst/>
            <a:gdLst/>
            <a:ahLst/>
            <a:cxnLst/>
            <a:rect l="l" t="t" r="r" b="b"/>
            <a:pathLst>
              <a:path w="9126220" h="295275">
                <a:moveTo>
                  <a:pt x="9126145" y="294679"/>
                </a:moveTo>
                <a:lnTo>
                  <a:pt x="0" y="294679"/>
                </a:lnTo>
                <a:lnTo>
                  <a:pt x="0" y="0"/>
                </a:lnTo>
                <a:lnTo>
                  <a:pt x="9126145" y="0"/>
                </a:lnTo>
                <a:lnTo>
                  <a:pt x="9126145" y="294679"/>
                </a:lnTo>
                <a:close/>
              </a:path>
            </a:pathLst>
          </a:custGeom>
          <a:solidFill>
            <a:srgbClr val="1F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5" name="object 5"/>
          <p:cNvSpPr/>
          <p:nvPr/>
        </p:nvSpPr>
        <p:spPr>
          <a:xfrm>
            <a:off x="8929" y="2812851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4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8929" y="3295054"/>
            <a:ext cx="9126220" cy="295275"/>
          </a:xfrm>
          <a:custGeom>
            <a:avLst/>
            <a:gdLst/>
            <a:ahLst/>
            <a:cxnLst/>
            <a:rect l="l" t="t" r="r" b="b"/>
            <a:pathLst>
              <a:path w="9126220" h="295275">
                <a:moveTo>
                  <a:pt x="9126145" y="294679"/>
                </a:moveTo>
                <a:lnTo>
                  <a:pt x="0" y="294679"/>
                </a:lnTo>
                <a:lnTo>
                  <a:pt x="0" y="0"/>
                </a:lnTo>
                <a:lnTo>
                  <a:pt x="9126145" y="0"/>
                </a:lnTo>
                <a:lnTo>
                  <a:pt x="9126145" y="294679"/>
                </a:lnTo>
                <a:close/>
              </a:path>
            </a:pathLst>
          </a:custGeom>
          <a:solidFill>
            <a:srgbClr val="1F3672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7" name="object 7"/>
          <p:cNvSpPr/>
          <p:nvPr/>
        </p:nvSpPr>
        <p:spPr>
          <a:xfrm>
            <a:off x="8929" y="3884414"/>
            <a:ext cx="9126220" cy="366395"/>
          </a:xfrm>
          <a:custGeom>
            <a:avLst/>
            <a:gdLst/>
            <a:ahLst/>
            <a:cxnLst/>
            <a:rect l="l" t="t" r="r" b="b"/>
            <a:pathLst>
              <a:path w="9126220" h="366395">
                <a:moveTo>
                  <a:pt x="9126145" y="366117"/>
                </a:moveTo>
                <a:lnTo>
                  <a:pt x="0" y="36611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66117"/>
                </a:lnTo>
                <a:close/>
              </a:path>
            </a:pathLst>
          </a:custGeom>
          <a:solidFill>
            <a:srgbClr val="1D3470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8929" y="4375546"/>
            <a:ext cx="9126220" cy="357505"/>
          </a:xfrm>
          <a:custGeom>
            <a:avLst/>
            <a:gdLst/>
            <a:ahLst/>
            <a:cxnLst/>
            <a:rect l="l" t="t" r="r" b="b"/>
            <a:pathLst>
              <a:path w="9126220" h="357504">
                <a:moveTo>
                  <a:pt x="9126145" y="357187"/>
                </a:moveTo>
                <a:lnTo>
                  <a:pt x="0" y="357187"/>
                </a:lnTo>
                <a:lnTo>
                  <a:pt x="0" y="0"/>
                </a:lnTo>
                <a:lnTo>
                  <a:pt x="9126145" y="0"/>
                </a:lnTo>
                <a:lnTo>
                  <a:pt x="9126145" y="357187"/>
                </a:lnTo>
                <a:close/>
              </a:path>
            </a:pathLst>
          </a:custGeom>
          <a:solidFill>
            <a:srgbClr val="1C316E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3400" y="1609607"/>
            <a:ext cx="7704455" cy="314960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74015" indent="-361315">
              <a:lnSpc>
                <a:spcPct val="100000"/>
              </a:lnSpc>
              <a:spcBef>
                <a:spcPts val="120"/>
              </a:spcBef>
              <a:buChar char="•"/>
              <a:tabLst>
                <a:tab pos="374015" algn="l"/>
              </a:tabLst>
            </a:pP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Divisions</a:t>
            </a:r>
            <a:r>
              <a:rPr sz="3200" spc="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3200" spc="-1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law</a:t>
            </a:r>
            <a:r>
              <a:rPr sz="3200" spc="-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3200" spc="-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chemeClr val="bg1"/>
                </a:solidFill>
                <a:latin typeface="Calibri"/>
                <a:cs typeface="Calibri"/>
              </a:rPr>
              <a:t>legal</a:t>
            </a:r>
            <a:r>
              <a:rPr sz="3200" spc="-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20" dirty="0">
                <a:solidFill>
                  <a:schemeClr val="bg1"/>
                </a:solidFill>
                <a:latin typeface="Calibri"/>
                <a:cs typeface="Calibri"/>
              </a:rPr>
              <a:t>concepts-</a:t>
            </a:r>
            <a:r>
              <a:rPr sz="3200" spc="-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chemeClr val="bg1"/>
                </a:solidFill>
                <a:latin typeface="Calibri"/>
                <a:cs typeface="Calibri"/>
              </a:rPr>
              <a:t>different</a:t>
            </a:r>
            <a:endParaRPr sz="32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374650">
              <a:lnSpc>
                <a:spcPct val="100000"/>
              </a:lnSpc>
              <a:spcBef>
                <a:spcPts val="180"/>
              </a:spcBef>
            </a:pPr>
            <a:r>
              <a:rPr sz="3050" dirty="0">
                <a:solidFill>
                  <a:schemeClr val="bg1"/>
                </a:solidFill>
                <a:latin typeface="Calibri"/>
                <a:cs typeface="Calibri"/>
              </a:rPr>
              <a:t>from</a:t>
            </a:r>
            <a:r>
              <a:rPr sz="3050" spc="2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dirty="0">
                <a:solidFill>
                  <a:schemeClr val="bg1"/>
                </a:solidFill>
                <a:latin typeface="Calibri"/>
                <a:cs typeface="Calibri"/>
              </a:rPr>
              <a:t>civil</a:t>
            </a:r>
            <a:r>
              <a:rPr sz="3050" spc="1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050" spc="-25" dirty="0">
                <a:solidFill>
                  <a:schemeClr val="bg1"/>
                </a:solidFill>
                <a:latin typeface="Calibri"/>
                <a:cs typeface="Calibri"/>
              </a:rPr>
              <a:t>law</a:t>
            </a:r>
            <a:endParaRPr sz="305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371475" indent="-340995">
              <a:lnSpc>
                <a:spcPct val="100000"/>
              </a:lnSpc>
              <a:spcBef>
                <a:spcPts val="910"/>
              </a:spcBef>
              <a:buChar char="•"/>
              <a:tabLst>
                <a:tab pos="371475" algn="l"/>
              </a:tabLst>
            </a:pPr>
            <a:r>
              <a:rPr sz="3050" spc="-95" dirty="0">
                <a:solidFill>
                  <a:schemeClr val="bg1"/>
                </a:solidFill>
                <a:latin typeface="Arial MT"/>
                <a:cs typeface="Arial MT"/>
              </a:rPr>
              <a:t>Common</a:t>
            </a:r>
            <a:r>
              <a:rPr sz="3050" spc="-13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050" spc="-40" dirty="0">
                <a:solidFill>
                  <a:schemeClr val="bg1"/>
                </a:solidFill>
                <a:latin typeface="Arial MT"/>
                <a:cs typeface="Arial MT"/>
              </a:rPr>
              <a:t>law</a:t>
            </a:r>
            <a:r>
              <a:rPr lang="it-IT" sz="3050" spc="-7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lang="it-IT" sz="3050" dirty="0">
                <a:solidFill>
                  <a:schemeClr val="bg1"/>
                </a:solidFill>
                <a:latin typeface="Arial MT"/>
                <a:cs typeface="Arial MT"/>
              </a:rPr>
              <a:t>e</a:t>
            </a:r>
            <a:r>
              <a:rPr sz="3050" dirty="0" err="1">
                <a:solidFill>
                  <a:schemeClr val="bg1"/>
                </a:solidFill>
                <a:latin typeface="Arial MT"/>
                <a:cs typeface="Arial MT"/>
              </a:rPr>
              <a:t>quity</a:t>
            </a:r>
            <a:r>
              <a:rPr sz="3050" spc="-17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050" spc="-45" dirty="0">
                <a:solidFill>
                  <a:schemeClr val="bg1"/>
                </a:solidFill>
                <a:latin typeface="Arial MT"/>
                <a:cs typeface="Arial MT"/>
              </a:rPr>
              <a:t>division</a:t>
            </a:r>
            <a:r>
              <a:rPr sz="3050" spc="-7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050" spc="-5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050" spc="-25" dirty="0">
                <a:solidFill>
                  <a:schemeClr val="bg1"/>
                </a:solidFill>
                <a:latin typeface="Arial MT"/>
                <a:cs typeface="Arial MT"/>
              </a:rPr>
              <a:t>unknown</a:t>
            </a:r>
            <a:r>
              <a:rPr sz="3050" spc="2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050" spc="-25" dirty="0">
                <a:solidFill>
                  <a:schemeClr val="bg1"/>
                </a:solidFill>
                <a:latin typeface="Arial MT"/>
                <a:cs typeface="Arial MT"/>
              </a:rPr>
              <a:t>in</a:t>
            </a:r>
            <a:endParaRPr sz="3050" dirty="0">
              <a:solidFill>
                <a:schemeClr val="bg1"/>
              </a:solidFill>
              <a:latin typeface="Arial MT"/>
              <a:cs typeface="Arial MT"/>
            </a:endParaRPr>
          </a:p>
          <a:p>
            <a:pPr marL="373380">
              <a:lnSpc>
                <a:spcPct val="100000"/>
              </a:lnSpc>
              <a:spcBef>
                <a:spcPts val="155"/>
              </a:spcBef>
            </a:pPr>
            <a:r>
              <a:rPr sz="3100" dirty="0">
                <a:solidFill>
                  <a:schemeClr val="bg1"/>
                </a:solidFill>
                <a:latin typeface="Calibri"/>
                <a:cs typeface="Calibri"/>
              </a:rPr>
              <a:t>continental</a:t>
            </a:r>
            <a:r>
              <a:rPr sz="3100" spc="25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100" spc="-10" dirty="0">
                <a:solidFill>
                  <a:schemeClr val="bg1"/>
                </a:solidFill>
                <a:latin typeface="Calibri"/>
                <a:cs typeface="Calibri"/>
              </a:rPr>
              <a:t>countries</a:t>
            </a:r>
            <a:endParaRPr sz="31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374015" indent="-361315">
              <a:lnSpc>
                <a:spcPct val="100000"/>
              </a:lnSpc>
              <a:spcBef>
                <a:spcPts val="700"/>
              </a:spcBef>
              <a:buClr>
                <a:srgbClr val="FFFFFF"/>
              </a:buClr>
              <a:buChar char="•"/>
              <a:tabLst>
                <a:tab pos="374015" algn="l"/>
                <a:tab pos="3452495" algn="l"/>
              </a:tabLst>
            </a:pPr>
            <a:r>
              <a:rPr sz="3250" spc="-40" dirty="0">
                <a:solidFill>
                  <a:schemeClr val="bg1"/>
                </a:solidFill>
                <a:latin typeface="Calibri"/>
                <a:cs typeface="Calibri"/>
              </a:rPr>
              <a:t>Many</a:t>
            </a:r>
            <a:r>
              <a:rPr sz="3250" spc="-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institutions,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	e.g.</a:t>
            </a:r>
            <a:r>
              <a:rPr sz="3250" spc="-1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trust,</a:t>
            </a:r>
            <a:r>
              <a:rPr sz="3250" spc="-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35" dirty="0">
                <a:solidFill>
                  <a:schemeClr val="bg1"/>
                </a:solidFill>
                <a:latin typeface="Calibri"/>
                <a:cs typeface="Calibri"/>
              </a:rPr>
              <a:t>foreign</a:t>
            </a:r>
            <a:r>
              <a:rPr sz="3250" spc="-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3250" spc="-1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3250" spc="-10" dirty="0">
                <a:solidFill>
                  <a:schemeClr val="bg1"/>
                </a:solidFill>
                <a:latin typeface="Calibri"/>
                <a:cs typeface="Calibri"/>
              </a:rPr>
              <a:t>civil-</a:t>
            </a:r>
            <a:endParaRPr sz="325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374015">
              <a:lnSpc>
                <a:spcPct val="100000"/>
              </a:lnSpc>
              <a:spcBef>
                <a:spcPts val="70"/>
              </a:spcBef>
            </a:pPr>
            <a:r>
              <a:rPr sz="3150" spc="-105" dirty="0">
                <a:solidFill>
                  <a:schemeClr val="bg1"/>
                </a:solidFill>
                <a:latin typeface="Arial MT"/>
                <a:cs typeface="Arial MT"/>
              </a:rPr>
              <a:t>law</a:t>
            </a:r>
            <a:r>
              <a:rPr sz="3150" spc="-11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3150" spc="-40" dirty="0">
                <a:solidFill>
                  <a:schemeClr val="bg1"/>
                </a:solidFill>
                <a:latin typeface="Arial MT"/>
                <a:cs typeface="Arial MT"/>
              </a:rPr>
              <a:t>Europe</a:t>
            </a:r>
            <a:endParaRPr sz="3150" dirty="0">
              <a:solidFill>
                <a:schemeClr val="bg1"/>
              </a:solidFill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Words>2907</Words>
  <Application>Microsoft Office PowerPoint</Application>
  <PresentationFormat>Presentazione su schermo (4:3)</PresentationFormat>
  <Paragraphs>337</Paragraphs>
  <Slides>65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65</vt:i4>
      </vt:variant>
    </vt:vector>
  </HeadingPairs>
  <TitlesOfParts>
    <vt:vector size="72" baseType="lpstr">
      <vt:lpstr>Arial</vt:lpstr>
      <vt:lpstr>Arial MT</vt:lpstr>
      <vt:lpstr>Calibri</vt:lpstr>
      <vt:lpstr>Cambria</vt:lpstr>
      <vt:lpstr>Consolas</vt:lpstr>
      <vt:lpstr>Courier New</vt:lpstr>
      <vt:lpstr>Office Theme</vt:lpstr>
      <vt:lpstr>Presentazione standard di PowerPoint</vt:lpstr>
      <vt:lpstr>Preview</vt:lpstr>
      <vt:lpstr>England and Wales, Ireland, the United States,</vt:lpstr>
      <vt:lpstr>Birth of Common Law</vt:lpstr>
      <vt:lpstr>Birth of Common Law</vt:lpstr>
      <vt:lpstr>Presentazione standard di PowerPoint</vt:lpstr>
      <vt:lpstr>Presentazione standard di PowerPoint</vt:lpstr>
      <vt:lpstr>The English legal system today</vt:lpstr>
      <vt:lpstr>Presentazione standard di PowerPoint</vt:lpstr>
      <vt:lpstr>The English legal system today</vt:lpstr>
      <vt:lpstr>The English legal system today</vt:lpstr>
      <vt:lpstr>Presentazione standard di PowerPoint</vt:lpstr>
      <vt:lpstr>HISTORY OF THE ENGLISH LANGUAGE</vt:lpstr>
      <vt:lpstr>LATER OLD ENGLISH (c. 850 - c.1100)</vt:lpstr>
      <vt:lpstr>SCANDINAVIAN PLACE NAMES</vt:lpstr>
      <vt:lpstr>MIDDLE ENGLISH (c. 1100-1450)</vt:lpstr>
      <vt:lpstr>The Statute of Pleading, 1362</vt:lpstr>
      <vt:lpstr>R</vt:lpstr>
      <vt:lpstr>Presentazione standard di PowerPoint</vt:lpstr>
      <vt:lpstr>Presentazione standard di PowerPoint</vt:lpstr>
      <vt:lpstr>Development of legal English:</vt:lpstr>
      <vt:lpstr>The Anglo-Saxon Period</vt:lpstr>
      <vt:lpstr>eyes saw and with my ears heard</vt:lpstr>
      <vt:lpstr>Presentazione standard di PowerPoint</vt:lpstr>
      <vt:lpstr>Presentazione standard di PowerPoint</vt:lpstr>
      <vt:lpstr>Dominance of Law Latin</vt:lpstr>
      <vt:lpstr>Presentazione standard di PowerPoint</vt:lpstr>
      <vt:lpstr>Rise of Law French</vt:lpstr>
      <vt:lpstr>Rise of Law French</vt:lpstr>
      <vt:lpstr>Rise of Law French</vt:lpstr>
      <vt:lpstr>Decline of Law Latin and Law French</vt:lpstr>
      <vt:lpstr>Decline of Law Latin and Law French</vt:lpstr>
      <vt:lpstr>Decline of Law Latin and Law French</vt:lpstr>
      <vt:lpstr>Dominance of Latin, French and</vt:lpstr>
      <vt:lpstr>Characteristics of Legal English</vt:lpstr>
      <vt:lpstr>Influence of other languages</vt:lpstr>
      <vt:lpstr>Latin</vt:lpstr>
      <vt:lpstr>Latin</vt:lpstr>
      <vt:lpstr>Latin</vt:lpstr>
      <vt:lpstr>Latin</vt:lpstr>
      <vt:lpstr>Law French</vt:lpstr>
      <vt:lpstr>Law French</vt:lpstr>
      <vt:lpstr>Law French</vt:lpstr>
      <vt:lpstr>Ritual and formalism of language:</vt:lpstr>
      <vt:lpstr>Repetition</vt:lpstr>
      <vt:lpstr>Repetition</vt:lpstr>
      <vt:lpstr>Influence of case-law</vt:lpstr>
      <vt:lpstr>Law of contract</vt:lpstr>
      <vt:lpstr>Law of contract</vt:lpstr>
      <vt:lpstr>Presentazione standard di PowerPoint</vt:lpstr>
      <vt:lpstr>Legal English as a Global Language:</vt:lpstr>
      <vt:lpstr>Legal English in the United States</vt:lpstr>
      <vt:lpstr>Presentazione standard di PowerPoint</vt:lpstr>
      <vt:lpstr>Presentazione standard di PowerPoint</vt:lpstr>
      <vt:lpstr>Characteristics of American legal</vt:lpstr>
      <vt:lpstr>Differences between UK and US</vt:lpstr>
      <vt:lpstr>Similarities</vt:lpstr>
      <vt:lpstr>Legal English in the Indian Sub-</vt:lpstr>
      <vt:lpstr>Expansion and Change of legal English</vt:lpstr>
      <vt:lpstr>Expansion and Change of legal English</vt:lpstr>
      <vt:lpstr>Expansion and Change of legal English</vt:lpstr>
      <vt:lpstr>Legal English in International Trade</vt:lpstr>
      <vt:lpstr>a contract to adduce evidence as to the</vt:lpstr>
      <vt:lpstr>Contradictory interpretation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8</dc:title>
  <cp:lastModifiedBy>Utente</cp:lastModifiedBy>
  <cp:revision>2</cp:revision>
  <dcterms:created xsi:type="dcterms:W3CDTF">2024-02-04T18:17:02Z</dcterms:created>
  <dcterms:modified xsi:type="dcterms:W3CDTF">2024-02-10T17:45:46Z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2024-02-04T00:00:00Z</vt:filetime>
  </property>
  <property fmtid="{D5CDD505-2E9C-101B-9397-08002B2CF9AE}" pid="3" name="Producer">
    <vt:lpwstr>jsPDF 1.3.2 2016-09-30T20:33:17.116Z:jameshall</vt:lpwstr>
  </property>
  <property fmtid="{D5CDD505-2E9C-101B-9397-08002B2CF9AE}" pid="4" name="LastSaved">
    <vt:filetime>2024-02-04T00:00:00Z</vt:filetime>
  </property>
</Properties>
</file>