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0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F3BCB-62C9-48C7-A56A-15CBF69C8FE0}" type="datetimeFigureOut">
              <a:rPr lang="it-IT" smtClean="0"/>
              <a:t>10/02/2024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20A08-174A-4F52-8353-5AABFF0D6A9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7348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20A08-174A-4F52-8353-5AABFF0D6A9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630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33" y="178048"/>
            <a:ext cx="7897495" cy="974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9063" y="1608533"/>
            <a:ext cx="7912100" cy="353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2661046"/>
            <a:ext cx="9135070" cy="5000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528955">
              <a:lnSpc>
                <a:spcPct val="100000"/>
              </a:lnSpc>
              <a:spcBef>
                <a:spcPts val="90"/>
              </a:spcBef>
            </a:pPr>
            <a:r>
              <a:rPr sz="4450" dirty="0"/>
              <a:t>The</a:t>
            </a:r>
            <a:r>
              <a:rPr sz="4450" spc="-185" dirty="0"/>
              <a:t> </a:t>
            </a:r>
            <a:r>
              <a:rPr sz="4450" spc="-20" dirty="0"/>
              <a:t>English</a:t>
            </a:r>
            <a:r>
              <a:rPr sz="4450" spc="-95" dirty="0"/>
              <a:t> </a:t>
            </a:r>
            <a:r>
              <a:rPr sz="4450" spc="-25" dirty="0"/>
              <a:t>legal</a:t>
            </a:r>
            <a:r>
              <a:rPr sz="4450" spc="-125" dirty="0"/>
              <a:t> </a:t>
            </a:r>
            <a:r>
              <a:rPr sz="4450" spc="-65" dirty="0"/>
              <a:t>system</a:t>
            </a:r>
            <a:r>
              <a:rPr sz="4450" spc="-80" dirty="0"/>
              <a:t> </a:t>
            </a:r>
            <a:r>
              <a:rPr sz="4450" spc="-20" dirty="0"/>
              <a:t>today</a:t>
            </a:r>
            <a:endParaRPr sz="445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39328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88441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36661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063" y="1608533"/>
            <a:ext cx="8050530" cy="31413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72745" marR="401320" indent="-358140">
              <a:lnSpc>
                <a:spcPts val="3870"/>
              </a:lnSpc>
              <a:spcBef>
                <a:spcPts val="130"/>
              </a:spcBef>
              <a:buChar char="•"/>
              <a:tabLst>
                <a:tab pos="372745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Consists</a:t>
            </a:r>
            <a:r>
              <a:rPr sz="3100" spc="2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0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an</a:t>
            </a:r>
            <a:r>
              <a:rPr sz="3100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exceptionally</a:t>
            </a:r>
            <a:r>
              <a:rPr sz="3100" spc="3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large</a:t>
            </a:r>
            <a:r>
              <a:rPr sz="31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amount</a:t>
            </a:r>
            <a:r>
              <a:rPr sz="3100" spc="2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25" dirty="0">
                <a:solidFill>
                  <a:schemeClr val="bg1"/>
                </a:solidFill>
                <a:latin typeface="Calibri"/>
                <a:cs typeface="Calibri"/>
              </a:rPr>
              <a:t>of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detail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  <a:p>
            <a:pPr marL="374650" indent="-361950">
              <a:lnSpc>
                <a:spcPct val="100000"/>
              </a:lnSpc>
              <a:spcBef>
                <a:spcPts val="540"/>
              </a:spcBef>
              <a:buChar char="•"/>
              <a:tabLst>
                <a:tab pos="374650" algn="l"/>
              </a:tabLst>
            </a:pP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Explanation:</a:t>
            </a:r>
            <a:r>
              <a:rPr sz="32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originally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developed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judges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68935" marR="5080" indent="-356870">
              <a:lnSpc>
                <a:spcPct val="97500"/>
              </a:lnSpc>
              <a:spcBef>
                <a:spcPts val="790"/>
              </a:spcBef>
              <a:buChar char="•"/>
              <a:tabLst>
                <a:tab pos="368935" algn="l"/>
                <a:tab pos="374015" algn="l"/>
                <a:tab pos="3877310" algn="l"/>
              </a:tabLst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Unlike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legislator,</a:t>
            </a:r>
            <a:r>
              <a:rPr sz="33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have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draw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very</a:t>
            </a:r>
            <a:r>
              <a:rPr sz="325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fine</a:t>
            </a:r>
            <a:r>
              <a:rPr sz="32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distinctions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since</a:t>
            </a:r>
            <a:r>
              <a:rPr sz="325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they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have</a:t>
            </a:r>
            <a:r>
              <a:rPr sz="325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decide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highly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varied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individual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cases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528955">
              <a:lnSpc>
                <a:spcPct val="100000"/>
              </a:lnSpc>
              <a:spcBef>
                <a:spcPts val="90"/>
              </a:spcBef>
            </a:pPr>
            <a:r>
              <a:rPr sz="4450" dirty="0"/>
              <a:t>The</a:t>
            </a:r>
            <a:r>
              <a:rPr sz="4450" spc="-185" dirty="0"/>
              <a:t> </a:t>
            </a:r>
            <a:r>
              <a:rPr sz="4450" spc="-20" dirty="0"/>
              <a:t>English</a:t>
            </a:r>
            <a:r>
              <a:rPr sz="4450" spc="-95" dirty="0"/>
              <a:t> </a:t>
            </a:r>
            <a:r>
              <a:rPr sz="4450" spc="-25" dirty="0"/>
              <a:t>legal</a:t>
            </a:r>
            <a:r>
              <a:rPr sz="4450" spc="-125" dirty="0"/>
              <a:t> </a:t>
            </a:r>
            <a:r>
              <a:rPr sz="4450" spc="-65" dirty="0"/>
              <a:t>system</a:t>
            </a:r>
            <a:r>
              <a:rPr sz="4450" spc="-80" dirty="0"/>
              <a:t> </a:t>
            </a:r>
            <a:r>
              <a:rPr sz="4450" spc="-20" dirty="0"/>
              <a:t>today</a:t>
            </a:r>
            <a:endParaRPr sz="4450"/>
          </a:p>
        </p:txBody>
      </p:sp>
      <p:sp>
        <p:nvSpPr>
          <p:cNvPr id="4" name="object 4"/>
          <p:cNvSpPr/>
          <p:nvPr/>
        </p:nvSpPr>
        <p:spPr>
          <a:xfrm>
            <a:off x="8929" y="168771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169914"/>
            <a:ext cx="9126220" cy="250190"/>
          </a:xfrm>
          <a:custGeom>
            <a:avLst/>
            <a:gdLst/>
            <a:ahLst/>
            <a:cxnLst/>
            <a:rect l="l" t="t" r="r" b="b"/>
            <a:pathLst>
              <a:path w="9126220" h="250189">
                <a:moveTo>
                  <a:pt x="9126145" y="250031"/>
                </a:moveTo>
                <a:lnTo>
                  <a:pt x="0" y="250031"/>
                </a:lnTo>
                <a:lnTo>
                  <a:pt x="0" y="0"/>
                </a:lnTo>
                <a:lnTo>
                  <a:pt x="9126145" y="0"/>
                </a:lnTo>
                <a:lnTo>
                  <a:pt x="9126145" y="250031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661046"/>
            <a:ext cx="9126220" cy="304165"/>
          </a:xfrm>
          <a:custGeom>
            <a:avLst/>
            <a:gdLst/>
            <a:ahLst/>
            <a:cxnLst/>
            <a:rect l="l" t="t" r="r" b="b"/>
            <a:pathLst>
              <a:path w="9126220" h="304164">
                <a:moveTo>
                  <a:pt x="9126145" y="303609"/>
                </a:moveTo>
                <a:lnTo>
                  <a:pt x="0" y="303609"/>
                </a:lnTo>
                <a:lnTo>
                  <a:pt x="0" y="0"/>
                </a:lnTo>
                <a:lnTo>
                  <a:pt x="9126145" y="0"/>
                </a:lnTo>
                <a:lnTo>
                  <a:pt x="9126145" y="303609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09860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929" y="3554016"/>
            <a:ext cx="9135110" cy="285750"/>
            <a:chOff x="8929" y="3554016"/>
            <a:chExt cx="9135110" cy="2857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29" y="3554016"/>
              <a:ext cx="9135070" cy="6250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928" y="3554018"/>
              <a:ext cx="9126220" cy="285750"/>
            </a:xfrm>
            <a:custGeom>
              <a:avLst/>
              <a:gdLst/>
              <a:ahLst/>
              <a:cxnLst/>
              <a:rect l="l" t="t" r="r" b="b"/>
              <a:pathLst>
                <a:path w="9126220" h="285750">
                  <a:moveTo>
                    <a:pt x="9126144" y="71437"/>
                  </a:moveTo>
                  <a:lnTo>
                    <a:pt x="0" y="71437"/>
                  </a:lnTo>
                  <a:lnTo>
                    <a:pt x="0" y="285750"/>
                  </a:lnTo>
                  <a:lnTo>
                    <a:pt x="9126144" y="285750"/>
                  </a:lnTo>
                  <a:lnTo>
                    <a:pt x="9126144" y="71437"/>
                  </a:lnTo>
                  <a:close/>
                </a:path>
                <a:path w="9126220" h="285750">
                  <a:moveTo>
                    <a:pt x="9126144" y="0"/>
                  </a:moveTo>
                  <a:lnTo>
                    <a:pt x="0" y="0"/>
                  </a:lnTo>
                  <a:lnTo>
                    <a:pt x="0" y="53581"/>
                  </a:lnTo>
                  <a:lnTo>
                    <a:pt x="9126144" y="53581"/>
                  </a:lnTo>
                  <a:lnTo>
                    <a:pt x="9126144" y="0"/>
                  </a:lnTo>
                  <a:close/>
                </a:path>
              </a:pathLst>
            </a:custGeom>
            <a:solidFill>
              <a:srgbClr val="1F3672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19063" y="1563885"/>
            <a:ext cx="7874000" cy="2388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5920" indent="-361315">
              <a:lnSpc>
                <a:spcPts val="3535"/>
              </a:lnSpc>
              <a:spcBef>
                <a:spcPts val="125"/>
              </a:spcBef>
              <a:buChar char="•"/>
              <a:tabLst>
                <a:tab pos="375920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Rules</a:t>
            </a:r>
            <a:r>
              <a:rPr sz="31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0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10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induced</a:t>
            </a:r>
            <a:r>
              <a:rPr sz="31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31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cases</a:t>
            </a:r>
            <a:r>
              <a:rPr sz="31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96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1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remarkably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  <a:p>
            <a:pPr marL="373380">
              <a:lnSpc>
                <a:spcPts val="3654"/>
              </a:lnSpc>
            </a:pP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concrete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70205" marR="476250" indent="-358140">
              <a:lnSpc>
                <a:spcPts val="3450"/>
              </a:lnSpc>
              <a:spcBef>
                <a:spcPts val="815"/>
              </a:spcBef>
              <a:buChar char="•"/>
              <a:tabLst>
                <a:tab pos="372745" algn="l"/>
              </a:tabLst>
            </a:pP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These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rules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14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cannot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be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raised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level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of 	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abstraction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rules</a:t>
            </a:r>
            <a:r>
              <a:rPr sz="33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formulated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legal 	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science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9" y="4080866"/>
            <a:ext cx="9126220" cy="374270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7730" indent="-362585">
              <a:lnSpc>
                <a:spcPts val="2800"/>
              </a:lnSpc>
              <a:buChar char="•"/>
              <a:tabLst>
                <a:tab pos="887730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Since</a:t>
            </a:r>
            <a:r>
              <a:rPr sz="31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case</a:t>
            </a:r>
            <a:r>
              <a:rPr sz="31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10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31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composed</a:t>
            </a:r>
            <a:r>
              <a:rPr sz="310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0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1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network</a:t>
            </a:r>
            <a:r>
              <a:rPr sz="3100" spc="2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2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9" y="4518421"/>
            <a:ext cx="9126220" cy="379335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79475">
              <a:lnSpc>
                <a:spcPts val="2815"/>
              </a:lnSpc>
            </a:pP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rules,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laws</a:t>
            </a:r>
            <a:r>
              <a:rPr sz="32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have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be</a:t>
            </a:r>
            <a:r>
              <a:rPr sz="325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written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same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way,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29" y="4955976"/>
            <a:ext cx="9126220" cy="390620"/>
          </a:xfrm>
          <a:prstGeom prst="rect">
            <a:avLst/>
          </a:prstGeom>
          <a:solidFill>
            <a:srgbClr val="182F6B"/>
          </a:solidFill>
        </p:spPr>
        <p:txBody>
          <a:bodyPr vert="horz" wrap="square" lIns="0" tIns="0" rIns="0" bIns="0" rtlCol="0">
            <a:spAutoFit/>
          </a:bodyPr>
          <a:lstStyle/>
          <a:p>
            <a:pPr marL="883285">
              <a:lnSpc>
                <a:spcPts val="2885"/>
              </a:lnSpc>
              <a:tabLst>
                <a:tab pos="7910830" algn="l"/>
              </a:tabLst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i.e.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highly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detailed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ensure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compatibility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29" y="5393531"/>
            <a:ext cx="9126220" cy="390620"/>
          </a:xfrm>
          <a:prstGeom prst="rect">
            <a:avLst/>
          </a:prstGeom>
          <a:solidFill>
            <a:srgbClr val="132B67"/>
          </a:solidFill>
        </p:spPr>
        <p:txBody>
          <a:bodyPr vert="horz" wrap="square" lIns="0" tIns="0" rIns="0" bIns="0" rtlCol="0">
            <a:spAutoFit/>
          </a:bodyPr>
          <a:lstStyle/>
          <a:p>
            <a:pPr marL="885825">
              <a:lnSpc>
                <a:spcPts val="2885"/>
              </a:lnSpc>
            </a:pP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two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types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rules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9726" y="609600"/>
            <a:ext cx="7813675" cy="417671"/>
          </a:xfrm>
          <a:custGeom>
            <a:avLst/>
            <a:gdLst/>
            <a:ahLst/>
            <a:cxnLst/>
            <a:rect l="l" t="t" r="r" b="b"/>
            <a:pathLst>
              <a:path w="7813675" h="348615">
                <a:moveTo>
                  <a:pt x="7813480" y="348257"/>
                </a:moveTo>
                <a:lnTo>
                  <a:pt x="0" y="348257"/>
                </a:lnTo>
                <a:lnTo>
                  <a:pt x="0" y="0"/>
                </a:lnTo>
                <a:lnTo>
                  <a:pt x="7813480" y="0"/>
                </a:lnTo>
                <a:lnTo>
                  <a:pt x="7813480" y="348257"/>
                </a:lnTo>
                <a:close/>
              </a:path>
            </a:pathLst>
          </a:custGeom>
          <a:solidFill>
            <a:srgbClr val="132A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2509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sz="4000" spc="-590" dirty="0">
                <a:latin typeface="Arial MT"/>
                <a:cs typeface="Arial MT"/>
              </a:rPr>
              <a:t>HISTORY</a:t>
            </a:r>
            <a:r>
              <a:rPr sz="4000" spc="390" dirty="0">
                <a:latin typeface="Arial MT"/>
                <a:cs typeface="Arial MT"/>
              </a:rPr>
              <a:t> </a:t>
            </a:r>
            <a:r>
              <a:rPr sz="4000" spc="-590" dirty="0">
                <a:latin typeface="Arial MT"/>
                <a:cs typeface="Arial MT"/>
              </a:rPr>
              <a:t>OF</a:t>
            </a:r>
            <a:r>
              <a:rPr sz="4000" spc="-114" dirty="0">
                <a:latin typeface="Arial MT"/>
                <a:cs typeface="Arial MT"/>
              </a:rPr>
              <a:t> </a:t>
            </a:r>
            <a:r>
              <a:rPr sz="4000" spc="-565" dirty="0">
                <a:latin typeface="Arial MT"/>
                <a:cs typeface="Arial MT"/>
              </a:rPr>
              <a:t>THE</a:t>
            </a:r>
            <a:r>
              <a:rPr sz="4000" spc="-55" dirty="0">
                <a:latin typeface="Arial MT"/>
                <a:cs typeface="Arial MT"/>
              </a:rPr>
              <a:t> </a:t>
            </a:r>
            <a:r>
              <a:rPr sz="4000" spc="-535" dirty="0">
                <a:latin typeface="Arial MT"/>
                <a:cs typeface="Arial MT"/>
              </a:rPr>
              <a:t>ENGLISH</a:t>
            </a:r>
            <a:r>
              <a:rPr sz="4000" spc="305" dirty="0">
                <a:latin typeface="Arial MT"/>
                <a:cs typeface="Arial MT"/>
              </a:rPr>
              <a:t> </a:t>
            </a:r>
            <a:r>
              <a:rPr sz="4000" spc="-545" dirty="0">
                <a:latin typeface="Arial MT"/>
                <a:cs typeface="Arial MT"/>
              </a:rPr>
              <a:t>LANGUAGE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173235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29" y="2312789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29" y="290214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20816" y="1505592"/>
            <a:ext cx="6113145" cy="177609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370205" indent="-357505">
              <a:lnSpc>
                <a:spcPct val="100000"/>
              </a:lnSpc>
              <a:spcBef>
                <a:spcPts val="885"/>
              </a:spcBef>
              <a:buChar char="•"/>
              <a:tabLst>
                <a:tab pos="370205" algn="l"/>
              </a:tabLst>
            </a:pP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OLD</a:t>
            </a:r>
            <a:r>
              <a:rPr sz="3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ENGLISH</a:t>
            </a:r>
            <a:r>
              <a:rPr sz="315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(c.</a:t>
            </a:r>
            <a:r>
              <a:rPr sz="3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450-</a:t>
            </a:r>
            <a:r>
              <a:rPr sz="315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c.</a:t>
            </a:r>
            <a:r>
              <a:rPr sz="31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rgbClr val="FFFFFF"/>
                </a:solidFill>
                <a:latin typeface="Calibri"/>
                <a:cs typeface="Calibri"/>
              </a:rPr>
              <a:t>1100)</a:t>
            </a:r>
            <a:endParaRPr sz="3150" dirty="0">
              <a:latin typeface="Calibri"/>
              <a:cs typeface="Calibri"/>
            </a:endParaRPr>
          </a:p>
          <a:p>
            <a:pPr marL="364490" indent="-351790">
              <a:lnSpc>
                <a:spcPct val="100000"/>
              </a:lnSpc>
              <a:spcBef>
                <a:spcPts val="790"/>
              </a:spcBef>
              <a:buChar char="•"/>
              <a:tabLst>
                <a:tab pos="364490" algn="l"/>
              </a:tabLst>
            </a:pP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MIDDLE</a:t>
            </a:r>
            <a:r>
              <a:rPr sz="3150" spc="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ENGLISH</a:t>
            </a:r>
            <a:r>
              <a:rPr sz="3150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(c.</a:t>
            </a:r>
            <a:r>
              <a:rPr sz="31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1100-</a:t>
            </a:r>
            <a:r>
              <a:rPr sz="315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rgbClr val="FFFFFF"/>
                </a:solidFill>
                <a:latin typeface="Calibri"/>
                <a:cs typeface="Calibri"/>
              </a:rPr>
              <a:t>c.1450)</a:t>
            </a:r>
            <a:endParaRPr sz="3150" dirty="0">
              <a:latin typeface="Calibri"/>
              <a:cs typeface="Calibri"/>
            </a:endParaRPr>
          </a:p>
          <a:p>
            <a:pPr marL="364490" indent="-351790">
              <a:lnSpc>
                <a:spcPct val="100000"/>
              </a:lnSpc>
              <a:spcBef>
                <a:spcPts val="860"/>
              </a:spcBef>
              <a:buChar char="•"/>
              <a:tabLst>
                <a:tab pos="364490" algn="l"/>
              </a:tabLst>
            </a:pP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MODERN</a:t>
            </a:r>
            <a:r>
              <a:rPr sz="315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ENGLISH</a:t>
            </a:r>
            <a:r>
              <a:rPr sz="315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spc="60" dirty="0">
                <a:solidFill>
                  <a:srgbClr val="FFFFFF"/>
                </a:solidFill>
                <a:latin typeface="Calibri"/>
                <a:cs typeface="Calibri"/>
              </a:rPr>
              <a:t>(c.</a:t>
            </a:r>
            <a:r>
              <a:rPr sz="31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FFFFFF"/>
                </a:solidFill>
                <a:latin typeface="Calibri"/>
                <a:cs typeface="Calibri"/>
              </a:rPr>
              <a:t>1450</a:t>
            </a:r>
            <a:r>
              <a:rPr sz="315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rgbClr val="E6F9FF"/>
                </a:solidFill>
                <a:latin typeface="Calibri"/>
                <a:cs typeface="Calibri"/>
              </a:rPr>
              <a:t>-</a:t>
            </a:r>
            <a:r>
              <a:rPr sz="3150" spc="60" dirty="0">
                <a:solidFill>
                  <a:srgbClr val="E6F9FF"/>
                </a:solidFill>
                <a:latin typeface="Calibri"/>
                <a:cs typeface="Calibri"/>
              </a:rPr>
              <a:t> </a:t>
            </a:r>
            <a:r>
              <a:rPr sz="3150" spc="-5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31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446483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07213" y="316457"/>
            <a:ext cx="6109335" cy="509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50" dirty="0"/>
              <a:t>LATER</a:t>
            </a:r>
            <a:r>
              <a:rPr sz="3150" spc="210" dirty="0"/>
              <a:t> </a:t>
            </a:r>
            <a:r>
              <a:rPr sz="3150" dirty="0"/>
              <a:t>OLD</a:t>
            </a:r>
            <a:r>
              <a:rPr sz="3150" spc="50" dirty="0"/>
              <a:t> </a:t>
            </a:r>
            <a:r>
              <a:rPr sz="3150" dirty="0"/>
              <a:t>ENGLISH</a:t>
            </a:r>
            <a:r>
              <a:rPr sz="3150" spc="165" dirty="0"/>
              <a:t> </a:t>
            </a:r>
            <a:r>
              <a:rPr sz="3150" dirty="0"/>
              <a:t>(c.</a:t>
            </a:r>
            <a:r>
              <a:rPr sz="3150" spc="-30" dirty="0"/>
              <a:t> </a:t>
            </a:r>
            <a:r>
              <a:rPr sz="3150" dirty="0"/>
              <a:t>850</a:t>
            </a:r>
            <a:r>
              <a:rPr sz="3150" spc="105" dirty="0"/>
              <a:t> </a:t>
            </a:r>
            <a:r>
              <a:rPr sz="3150" dirty="0"/>
              <a:t>-</a:t>
            </a:r>
            <a:r>
              <a:rPr sz="3150" spc="85" dirty="0"/>
              <a:t> </a:t>
            </a:r>
            <a:r>
              <a:rPr sz="3150" spc="-10" dirty="0"/>
              <a:t>c.1100)</a:t>
            </a:r>
            <a:endParaRPr sz="3150"/>
          </a:p>
        </p:txBody>
      </p:sp>
      <p:sp>
        <p:nvSpPr>
          <p:cNvPr id="4" name="object 4"/>
          <p:cNvSpPr/>
          <p:nvPr/>
        </p:nvSpPr>
        <p:spPr>
          <a:xfrm>
            <a:off x="8929" y="955476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5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80611" y="807590"/>
            <a:ext cx="3154680" cy="509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150" spc="2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Contacts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50281"/>
            <a:ext cx="9126220" cy="232410"/>
          </a:xfrm>
          <a:custGeom>
            <a:avLst/>
            <a:gdLst/>
            <a:ahLst/>
            <a:cxnLst/>
            <a:rect l="l" t="t" r="r" b="b"/>
            <a:pathLst>
              <a:path w="9126220" h="232410">
                <a:moveTo>
                  <a:pt x="9126145" y="232171"/>
                </a:moveTo>
                <a:lnTo>
                  <a:pt x="0" y="232171"/>
                </a:lnTo>
                <a:lnTo>
                  <a:pt x="0" y="0"/>
                </a:lnTo>
                <a:lnTo>
                  <a:pt x="9126145" y="0"/>
                </a:lnTo>
                <a:lnTo>
                  <a:pt x="9126145" y="232171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0029" y="2180530"/>
            <a:ext cx="7514590" cy="308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22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42265" algn="l"/>
              </a:tabLst>
            </a:pPr>
            <a:r>
              <a:rPr sz="1850" dirty="0">
                <a:solidFill>
                  <a:schemeClr val="bg1"/>
                </a:solidFill>
                <a:latin typeface="Arial MT"/>
                <a:cs typeface="Arial MT"/>
              </a:rPr>
              <a:t>Nouns:</a:t>
            </a:r>
            <a:r>
              <a:rPr sz="1850" spc="-3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850" i="1" dirty="0">
                <a:solidFill>
                  <a:schemeClr val="bg1"/>
                </a:solidFill>
                <a:latin typeface="Arial"/>
                <a:cs typeface="Arial"/>
              </a:rPr>
              <a:t>birth,</a:t>
            </a:r>
            <a:r>
              <a:rPr sz="1850" i="1" spc="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dirty="0">
                <a:solidFill>
                  <a:schemeClr val="bg1"/>
                </a:solidFill>
                <a:latin typeface="Arial"/>
                <a:cs typeface="Arial"/>
              </a:rPr>
              <a:t>bull,</a:t>
            </a:r>
            <a:r>
              <a:rPr sz="1850" i="1" spc="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dirty="0">
                <a:solidFill>
                  <a:schemeClr val="bg1"/>
                </a:solidFill>
                <a:latin typeface="Arial"/>
                <a:cs typeface="Arial"/>
              </a:rPr>
              <a:t>dirt,</a:t>
            </a:r>
            <a:r>
              <a:rPr sz="1850" i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55" dirty="0">
                <a:solidFill>
                  <a:schemeClr val="bg1"/>
                </a:solidFill>
                <a:latin typeface="Arial"/>
                <a:cs typeface="Arial"/>
              </a:rPr>
              <a:t>egg,</a:t>
            </a:r>
            <a:r>
              <a:rPr sz="1850" i="1" spc="-27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dirty="0">
                <a:solidFill>
                  <a:schemeClr val="bg1"/>
                </a:solidFill>
                <a:latin typeface="Arial"/>
                <a:cs typeface="Arial"/>
              </a:rPr>
              <a:t>fellow,</a:t>
            </a:r>
            <a:r>
              <a:rPr sz="1850" i="1" spc="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30" dirty="0">
                <a:solidFill>
                  <a:schemeClr val="bg1"/>
                </a:solidFill>
                <a:latin typeface="Arial"/>
                <a:cs typeface="Arial"/>
              </a:rPr>
              <a:t>husband,</a:t>
            </a:r>
            <a:r>
              <a:rPr sz="1850" i="1" spc="1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20" dirty="0">
                <a:solidFill>
                  <a:schemeClr val="bg1"/>
                </a:solidFill>
                <a:latin typeface="Arial"/>
                <a:cs typeface="Arial"/>
              </a:rPr>
              <a:t>leg,</a:t>
            </a:r>
            <a:r>
              <a:rPr sz="1850" i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50" dirty="0">
                <a:solidFill>
                  <a:schemeClr val="bg1"/>
                </a:solidFill>
                <a:latin typeface="Arial"/>
                <a:cs typeface="Arial"/>
              </a:rPr>
              <a:t>sister,</a:t>
            </a:r>
            <a:r>
              <a:rPr sz="1850" i="1" spc="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35" dirty="0">
                <a:solidFill>
                  <a:schemeClr val="bg1"/>
                </a:solidFill>
                <a:latin typeface="Arial"/>
                <a:cs typeface="Arial"/>
              </a:rPr>
              <a:t>skin,</a:t>
            </a:r>
            <a:r>
              <a:rPr sz="1850" i="1" spc="-8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85" dirty="0">
                <a:solidFill>
                  <a:schemeClr val="bg1"/>
                </a:solidFill>
                <a:latin typeface="Arial"/>
                <a:cs typeface="Arial"/>
              </a:rPr>
              <a:t>sky,</a:t>
            </a:r>
            <a:r>
              <a:rPr sz="1850" i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10" dirty="0">
                <a:solidFill>
                  <a:schemeClr val="bg1"/>
                </a:solidFill>
                <a:latin typeface="Arial"/>
                <a:cs typeface="Arial"/>
              </a:rPr>
              <a:t>skirt,</a:t>
            </a:r>
            <a:endParaRPr sz="18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29" y="2500312"/>
            <a:ext cx="9126220" cy="201081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92175">
              <a:lnSpc>
                <a:spcPts val="1475"/>
              </a:lnSpc>
            </a:pPr>
            <a:r>
              <a:rPr sz="1950" i="1" spc="-10" dirty="0">
                <a:solidFill>
                  <a:schemeClr val="bg1"/>
                </a:solidFill>
                <a:latin typeface="Cambria"/>
                <a:cs typeface="Cambria"/>
              </a:rPr>
              <a:t>window</a:t>
            </a:r>
            <a:endParaRPr sz="195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2803921"/>
            <a:ext cx="9126220" cy="232410"/>
          </a:xfrm>
          <a:custGeom>
            <a:avLst/>
            <a:gdLst/>
            <a:ahLst/>
            <a:cxnLst/>
            <a:rect l="l" t="t" r="r" b="b"/>
            <a:pathLst>
              <a:path w="9126220" h="232410">
                <a:moveTo>
                  <a:pt x="9126145" y="232171"/>
                </a:moveTo>
                <a:lnTo>
                  <a:pt x="0" y="232171"/>
                </a:lnTo>
                <a:lnTo>
                  <a:pt x="0" y="0"/>
                </a:lnTo>
                <a:lnTo>
                  <a:pt x="9126145" y="0"/>
                </a:lnTo>
                <a:lnTo>
                  <a:pt x="9126145" y="232171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3107531"/>
            <a:ext cx="9126220" cy="232410"/>
          </a:xfrm>
          <a:custGeom>
            <a:avLst/>
            <a:gdLst/>
            <a:ahLst/>
            <a:cxnLst/>
            <a:rect l="l" t="t" r="r" b="b"/>
            <a:pathLst>
              <a:path w="9126220" h="232410">
                <a:moveTo>
                  <a:pt x="9126145" y="232171"/>
                </a:moveTo>
                <a:lnTo>
                  <a:pt x="0" y="232171"/>
                </a:lnTo>
                <a:lnTo>
                  <a:pt x="0" y="0"/>
                </a:lnTo>
                <a:lnTo>
                  <a:pt x="9126145" y="0"/>
                </a:lnTo>
                <a:lnTo>
                  <a:pt x="9126145" y="232171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3714750"/>
            <a:ext cx="9126220" cy="232410"/>
          </a:xfrm>
          <a:custGeom>
            <a:avLst/>
            <a:gdLst/>
            <a:ahLst/>
            <a:cxnLst/>
            <a:rect l="l" t="t" r="r" b="b"/>
            <a:pathLst>
              <a:path w="9126220" h="232410">
                <a:moveTo>
                  <a:pt x="9126145" y="232171"/>
                </a:moveTo>
                <a:lnTo>
                  <a:pt x="0" y="232171"/>
                </a:lnTo>
                <a:lnTo>
                  <a:pt x="0" y="0"/>
                </a:lnTo>
                <a:lnTo>
                  <a:pt x="9126145" y="0"/>
                </a:lnTo>
                <a:lnTo>
                  <a:pt x="9126145" y="232171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8049" y="2752775"/>
            <a:ext cx="6026785" cy="1203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4805" indent="-342265">
              <a:lnSpc>
                <a:spcPts val="1989"/>
              </a:lnSpc>
              <a:spcBef>
                <a:spcPts val="105"/>
              </a:spcBef>
              <a:buChar char="•"/>
              <a:tabLst>
                <a:tab pos="344805" algn="l"/>
                <a:tab pos="1561465" algn="l"/>
              </a:tabLst>
            </a:pPr>
            <a:r>
              <a:rPr sz="1700" spc="50" dirty="0">
                <a:solidFill>
                  <a:schemeClr val="bg1"/>
                </a:solidFill>
                <a:latin typeface="Arial MT"/>
                <a:cs typeface="Arial MT"/>
              </a:rPr>
              <a:t>Adjectives</a:t>
            </a:r>
            <a:r>
              <a:rPr sz="1700" dirty="0">
                <a:solidFill>
                  <a:schemeClr val="bg1"/>
                </a:solidFill>
                <a:latin typeface="Arial MT"/>
                <a:cs typeface="Arial MT"/>
              </a:rPr>
              <a:t>	</a:t>
            </a:r>
            <a:r>
              <a:rPr sz="1700" i="1" dirty="0">
                <a:solidFill>
                  <a:schemeClr val="bg1"/>
                </a:solidFill>
                <a:latin typeface="Arial"/>
                <a:cs typeface="Arial"/>
              </a:rPr>
              <a:t>ill,</a:t>
            </a:r>
            <a:r>
              <a:rPr sz="1700" i="1" spc="2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i="1" dirty="0">
                <a:solidFill>
                  <a:schemeClr val="bg1"/>
                </a:solidFill>
                <a:latin typeface="Arial"/>
                <a:cs typeface="Arial"/>
              </a:rPr>
              <a:t>low.</a:t>
            </a:r>
            <a:r>
              <a:rPr sz="1700" i="1" spc="2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i="1" dirty="0">
                <a:solidFill>
                  <a:schemeClr val="bg1"/>
                </a:solidFill>
                <a:latin typeface="Arial"/>
                <a:cs typeface="Arial"/>
              </a:rPr>
              <a:t>odd,</a:t>
            </a:r>
            <a:r>
              <a:rPr sz="1700" i="1" spc="9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chemeClr val="bg1"/>
                </a:solidFill>
                <a:latin typeface="Arial MT"/>
                <a:cs typeface="Arial MT"/>
              </a:rPr>
              <a:t>ro</a:t>
            </a:r>
            <a:r>
              <a:rPr sz="1700" spc="-204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chemeClr val="bg1"/>
                </a:solidFill>
                <a:latin typeface="Arial MT"/>
                <a:cs typeface="Arial MT"/>
              </a:rPr>
              <a:t>rten,</a:t>
            </a:r>
            <a:r>
              <a:rPr sz="1700" spc="1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700" i="1" dirty="0">
                <a:solidFill>
                  <a:schemeClr val="bg1"/>
                </a:solidFill>
                <a:latin typeface="Arial"/>
                <a:cs typeface="Arial"/>
              </a:rPr>
              <a:t>sly,</a:t>
            </a:r>
            <a:r>
              <a:rPr sz="1700" i="1" spc="1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700" i="1" spc="-20" dirty="0">
                <a:solidFill>
                  <a:schemeClr val="bg1"/>
                </a:solidFill>
                <a:latin typeface="Arial"/>
                <a:cs typeface="Arial"/>
              </a:rPr>
              <a:t>weak</a:t>
            </a:r>
            <a:endParaRPr sz="17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343535" indent="-343535">
              <a:lnSpc>
                <a:spcPts val="2530"/>
              </a:lnSpc>
              <a:buChar char="•"/>
              <a:tabLst>
                <a:tab pos="343535" algn="l"/>
              </a:tabLst>
            </a:pPr>
            <a:r>
              <a:rPr sz="2150" spc="-210" dirty="0">
                <a:solidFill>
                  <a:schemeClr val="bg1"/>
                </a:solidFill>
                <a:latin typeface="Arial MT"/>
                <a:cs typeface="Arial MT"/>
              </a:rPr>
              <a:t>Verbs:</a:t>
            </a:r>
            <a:r>
              <a:rPr sz="2150" spc="-1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150" i="1" spc="-140" dirty="0">
                <a:solidFill>
                  <a:schemeClr val="bg1"/>
                </a:solidFill>
                <a:latin typeface="Arial"/>
                <a:cs typeface="Arial"/>
              </a:rPr>
              <a:t>coll,</a:t>
            </a:r>
            <a:r>
              <a:rPr sz="2150" i="1" spc="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spc="-280" dirty="0">
                <a:solidFill>
                  <a:schemeClr val="bg1"/>
                </a:solidFill>
                <a:latin typeface="Arial MT"/>
                <a:cs typeface="Arial MT"/>
              </a:rPr>
              <a:t>crowd,</a:t>
            </a:r>
            <a:r>
              <a:rPr sz="21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150" i="1" spc="-170" dirty="0">
                <a:solidFill>
                  <a:schemeClr val="bg1"/>
                </a:solidFill>
                <a:latin typeface="Arial"/>
                <a:cs typeface="Arial"/>
              </a:rPr>
              <a:t>die,</a:t>
            </a:r>
            <a:r>
              <a:rPr sz="2150" i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55" dirty="0">
                <a:solidFill>
                  <a:schemeClr val="bg1"/>
                </a:solidFill>
                <a:latin typeface="Arial"/>
                <a:cs typeface="Arial"/>
              </a:rPr>
              <a:t>get,</a:t>
            </a:r>
            <a:r>
              <a:rPr sz="2150" i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85" dirty="0">
                <a:solidFill>
                  <a:schemeClr val="bg1"/>
                </a:solidFill>
                <a:latin typeface="Arial"/>
                <a:cs typeface="Arial"/>
              </a:rPr>
              <a:t>give,</a:t>
            </a:r>
            <a:r>
              <a:rPr sz="2150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75" dirty="0">
                <a:solidFill>
                  <a:schemeClr val="bg1"/>
                </a:solidFill>
                <a:latin typeface="Arial"/>
                <a:cs typeface="Arial"/>
              </a:rPr>
              <a:t>life,</a:t>
            </a:r>
            <a:r>
              <a:rPr sz="2150" i="1" spc="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75" dirty="0">
                <a:solidFill>
                  <a:schemeClr val="bg1"/>
                </a:solidFill>
                <a:latin typeface="Arial"/>
                <a:cs typeface="Arial"/>
              </a:rPr>
              <a:t>raise,</a:t>
            </a:r>
            <a:r>
              <a:rPr sz="2150" i="1" spc="-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215" dirty="0">
                <a:solidFill>
                  <a:schemeClr val="bg1"/>
                </a:solidFill>
                <a:latin typeface="Arial"/>
                <a:cs typeface="Arial"/>
              </a:rPr>
              <a:t>scream,</a:t>
            </a:r>
            <a:r>
              <a:rPr sz="2150" i="1" spc="1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80" dirty="0">
                <a:solidFill>
                  <a:schemeClr val="bg1"/>
                </a:solidFill>
                <a:latin typeface="Arial"/>
                <a:cs typeface="Arial"/>
              </a:rPr>
              <a:t>take.</a:t>
            </a:r>
            <a:endParaRPr sz="2150" dirty="0">
              <a:solidFill>
                <a:schemeClr val="bg1"/>
              </a:solidFill>
              <a:latin typeface="Arial"/>
              <a:cs typeface="Arial"/>
            </a:endParaRPr>
          </a:p>
          <a:p>
            <a:pPr marL="343535" indent="-342265">
              <a:lnSpc>
                <a:spcPct val="100000"/>
              </a:lnSpc>
              <a:spcBef>
                <a:spcPts val="2405"/>
              </a:spcBef>
              <a:buChar char="•"/>
              <a:tabLst>
                <a:tab pos="343535" algn="l"/>
              </a:tabLst>
            </a:pPr>
            <a:r>
              <a:rPr sz="1950" spc="-55" dirty="0">
                <a:solidFill>
                  <a:schemeClr val="bg1"/>
                </a:solidFill>
                <a:latin typeface="Arial MT"/>
                <a:cs typeface="Arial MT"/>
              </a:rPr>
              <a:t>Pronouns:</a:t>
            </a:r>
            <a:r>
              <a:rPr sz="1950" spc="-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950" i="1" spc="-55" dirty="0">
                <a:solidFill>
                  <a:schemeClr val="bg1"/>
                </a:solidFill>
                <a:latin typeface="Arial"/>
                <a:cs typeface="Arial"/>
              </a:rPr>
              <a:t>they</a:t>
            </a:r>
            <a:r>
              <a:rPr sz="1950" i="1" spc="-8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30" dirty="0">
                <a:solidFill>
                  <a:schemeClr val="bg1"/>
                </a:solidFill>
                <a:latin typeface="Arial"/>
                <a:cs typeface="Arial"/>
              </a:rPr>
              <a:t>(their,</a:t>
            </a:r>
            <a:r>
              <a:rPr sz="1950" i="1" spc="-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10" dirty="0">
                <a:solidFill>
                  <a:schemeClr val="bg1"/>
                </a:solidFill>
                <a:latin typeface="Arial"/>
                <a:cs typeface="Arial"/>
              </a:rPr>
              <a:t>them)</a:t>
            </a:r>
            <a:endParaRPr sz="19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9" y="4018358"/>
            <a:ext cx="9126220" cy="232410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0744" indent="-340360">
              <a:lnSpc>
                <a:spcPts val="1785"/>
              </a:lnSpc>
              <a:buChar char="•"/>
              <a:tabLst>
                <a:tab pos="880744" algn="l"/>
              </a:tabLst>
            </a:pPr>
            <a:r>
              <a:rPr sz="1900" spc="-30" dirty="0">
                <a:solidFill>
                  <a:schemeClr val="bg1"/>
                </a:solidFill>
                <a:latin typeface="Arial MT"/>
                <a:cs typeface="Arial MT"/>
              </a:rPr>
              <a:t>Conjunctions:</a:t>
            </a:r>
            <a:r>
              <a:rPr sz="1900" spc="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900" i="1" spc="-55" dirty="0">
                <a:solidFill>
                  <a:schemeClr val="bg1"/>
                </a:solidFill>
                <a:latin typeface="Arial"/>
                <a:cs typeface="Arial"/>
              </a:rPr>
              <a:t>tho</a:t>
            </a:r>
            <a:r>
              <a:rPr sz="1900" i="1" spc="-3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i="1" spc="-25" dirty="0">
                <a:solidFill>
                  <a:schemeClr val="bg1"/>
                </a:solidFill>
                <a:latin typeface="Arial"/>
                <a:cs typeface="Arial"/>
              </a:rPr>
              <a:t>ugh</a:t>
            </a:r>
            <a:endParaRPr sz="19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929" y="4330898"/>
            <a:ext cx="9126220" cy="232410"/>
          </a:xfrm>
          <a:custGeom>
            <a:avLst/>
            <a:gdLst/>
            <a:ahLst/>
            <a:cxnLst/>
            <a:rect l="l" t="t" r="r" b="b"/>
            <a:pathLst>
              <a:path w="9126220" h="232410">
                <a:moveTo>
                  <a:pt x="9126145" y="232171"/>
                </a:moveTo>
                <a:lnTo>
                  <a:pt x="0" y="232171"/>
                </a:lnTo>
                <a:lnTo>
                  <a:pt x="0" y="0"/>
                </a:lnTo>
                <a:lnTo>
                  <a:pt x="9126145" y="0"/>
                </a:lnTo>
                <a:lnTo>
                  <a:pt x="9126145" y="232171"/>
                </a:lnTo>
                <a:close/>
              </a:path>
            </a:pathLst>
          </a:custGeom>
          <a:solidFill>
            <a:srgbClr val="1C33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929" y="4634508"/>
            <a:ext cx="9126220" cy="187960"/>
          </a:xfrm>
          <a:custGeom>
            <a:avLst/>
            <a:gdLst/>
            <a:ahLst/>
            <a:cxnLst/>
            <a:rect l="l" t="t" r="r" b="b"/>
            <a:pathLst>
              <a:path w="9126220" h="187960">
                <a:moveTo>
                  <a:pt x="9126145" y="187523"/>
                </a:moveTo>
                <a:lnTo>
                  <a:pt x="0" y="187523"/>
                </a:lnTo>
                <a:lnTo>
                  <a:pt x="0" y="0"/>
                </a:lnTo>
                <a:lnTo>
                  <a:pt x="9126145" y="0"/>
                </a:lnTo>
                <a:lnTo>
                  <a:pt x="9126145" y="187523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9699" y="4246016"/>
            <a:ext cx="2809240" cy="619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22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42265" algn="l"/>
              </a:tabLst>
            </a:pPr>
            <a:r>
              <a:rPr sz="1900" spc="-25" dirty="0">
                <a:solidFill>
                  <a:schemeClr val="bg1"/>
                </a:solidFill>
                <a:latin typeface="Arial MT"/>
                <a:cs typeface="Arial MT"/>
              </a:rPr>
              <a:t>Determiners:</a:t>
            </a:r>
            <a:r>
              <a:rPr sz="1900" spc="-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900" i="1" spc="-85" dirty="0">
                <a:solidFill>
                  <a:schemeClr val="bg1"/>
                </a:solidFill>
                <a:latin typeface="Arial"/>
                <a:cs typeface="Arial"/>
              </a:rPr>
              <a:t>some,</a:t>
            </a:r>
            <a:r>
              <a:rPr sz="1900" i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i="1" spc="-35" dirty="0">
                <a:solidFill>
                  <a:schemeClr val="bg1"/>
                </a:solidFill>
                <a:latin typeface="Arial"/>
                <a:cs typeface="Arial"/>
              </a:rPr>
              <a:t>any</a:t>
            </a:r>
            <a:endParaRPr sz="19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352425" indent="-352425">
              <a:lnSpc>
                <a:spcPct val="100000"/>
              </a:lnSpc>
              <a:spcBef>
                <a:spcPts val="110"/>
              </a:spcBef>
              <a:buChar char="•"/>
              <a:tabLst>
                <a:tab pos="352425" algn="l"/>
              </a:tabLst>
            </a:pPr>
            <a:r>
              <a:rPr sz="1900" spc="-20" dirty="0">
                <a:solidFill>
                  <a:schemeClr val="bg1"/>
                </a:solidFill>
                <a:latin typeface="Arial MT"/>
                <a:cs typeface="Arial MT"/>
              </a:rPr>
              <a:t>Auxiliaries:</a:t>
            </a:r>
            <a:r>
              <a:rPr sz="1900" spc="-6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1900" spc="-25" dirty="0">
                <a:solidFill>
                  <a:schemeClr val="bg1"/>
                </a:solidFill>
                <a:latin typeface="Arial MT"/>
                <a:cs typeface="Arial MT"/>
              </a:rPr>
              <a:t>ore</a:t>
            </a:r>
            <a:endParaRPr sz="19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929" y="5241726"/>
            <a:ext cx="9126220" cy="232410"/>
          </a:xfrm>
          <a:prstGeom prst="rect">
            <a:avLst/>
          </a:prstGeom>
          <a:solidFill>
            <a:srgbClr val="162D69"/>
          </a:solidFill>
        </p:spPr>
        <p:txBody>
          <a:bodyPr vert="horz" wrap="square" lIns="0" tIns="0" rIns="0" bIns="0" rtlCol="0">
            <a:spAutoFit/>
          </a:bodyPr>
          <a:lstStyle/>
          <a:p>
            <a:pPr marL="879475" indent="-340360">
              <a:lnSpc>
                <a:spcPts val="1825"/>
              </a:lnSpc>
              <a:buChar char="•"/>
              <a:tabLst>
                <a:tab pos="879475" algn="l"/>
              </a:tabLst>
            </a:pPr>
            <a:r>
              <a:rPr sz="2100" spc="-150" dirty="0">
                <a:solidFill>
                  <a:schemeClr val="bg1"/>
                </a:solidFill>
                <a:latin typeface="Arial MT"/>
                <a:cs typeface="Arial MT"/>
              </a:rPr>
              <a:t>Family</a:t>
            </a:r>
            <a:r>
              <a:rPr sz="2100" spc="4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100" spc="-180" dirty="0">
                <a:solidFill>
                  <a:schemeClr val="bg1"/>
                </a:solidFill>
                <a:latin typeface="Arial MT"/>
                <a:cs typeface="Arial MT"/>
              </a:rPr>
              <a:t>names:</a:t>
            </a:r>
            <a:r>
              <a:rPr sz="2100" spc="3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100" i="1" spc="-130" dirty="0">
                <a:solidFill>
                  <a:schemeClr val="bg1"/>
                </a:solidFill>
                <a:latin typeface="Arial"/>
                <a:cs typeface="Arial"/>
              </a:rPr>
              <a:t>-</a:t>
            </a:r>
            <a:r>
              <a:rPr sz="2100" i="1" spc="-180" dirty="0">
                <a:solidFill>
                  <a:schemeClr val="bg1"/>
                </a:solidFill>
                <a:latin typeface="Arial"/>
                <a:cs typeface="Arial"/>
              </a:rPr>
              <a:t>son:</a:t>
            </a:r>
            <a:r>
              <a:rPr sz="2100" i="1" spc="-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00" i="1" spc="-200" dirty="0">
                <a:solidFill>
                  <a:schemeClr val="bg1"/>
                </a:solidFill>
                <a:latin typeface="Arial"/>
                <a:cs typeface="Arial"/>
              </a:rPr>
              <a:t>Johnson,</a:t>
            </a:r>
            <a:r>
              <a:rPr sz="2100" i="1" spc="-110" dirty="0">
                <a:solidFill>
                  <a:schemeClr val="bg1"/>
                </a:solidFill>
                <a:latin typeface="Arial"/>
                <a:cs typeface="Arial"/>
              </a:rPr>
              <a:t> Stevenson</a:t>
            </a:r>
            <a:endParaRPr sz="2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29" y="5545335"/>
            <a:ext cx="9126220" cy="473709"/>
          </a:xfrm>
          <a:prstGeom prst="rect">
            <a:avLst/>
          </a:prstGeom>
          <a:solidFill>
            <a:srgbClr val="112A67"/>
          </a:solidFill>
        </p:spPr>
        <p:txBody>
          <a:bodyPr vert="horz" wrap="square" lIns="0" tIns="0" rIns="0" bIns="0" rtlCol="0">
            <a:spAutoFit/>
          </a:bodyPr>
          <a:lstStyle/>
          <a:p>
            <a:pPr marL="880110" indent="-350520">
              <a:lnSpc>
                <a:spcPts val="1655"/>
              </a:lnSpc>
              <a:buChar char="•"/>
              <a:tabLst>
                <a:tab pos="880110" algn="l"/>
              </a:tabLst>
            </a:pPr>
            <a:r>
              <a:rPr sz="2000" dirty="0">
                <a:solidFill>
                  <a:schemeClr val="bg1"/>
                </a:solidFill>
                <a:latin typeface="Calibri"/>
                <a:cs typeface="Calibri"/>
              </a:rPr>
              <a:t>Place</a:t>
            </a:r>
            <a:r>
              <a:rPr sz="20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chemeClr val="bg1"/>
                </a:solidFill>
                <a:latin typeface="Calibri"/>
                <a:cs typeface="Calibri"/>
              </a:rPr>
              <a:t>names: </a:t>
            </a:r>
            <a:r>
              <a:rPr sz="2000" i="1" spc="-3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2000" i="1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2000" i="1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i="1" spc="-55" dirty="0">
                <a:solidFill>
                  <a:schemeClr val="bg1"/>
                </a:solidFill>
                <a:latin typeface="Calibri"/>
                <a:cs typeface="Calibri"/>
              </a:rPr>
              <a:t>’Ie</a:t>
            </a:r>
            <a:r>
              <a:rPr sz="2000" i="1" spc="-2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chemeClr val="bg1"/>
                </a:solidFill>
                <a:latin typeface="Calibri"/>
                <a:cs typeface="Calibri"/>
              </a:rPr>
              <a:t>rm,</a:t>
            </a:r>
            <a:r>
              <a:rPr sz="20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-60" dirty="0">
                <a:solidFill>
                  <a:schemeClr val="bg1"/>
                </a:solidFill>
                <a:latin typeface="Calibri"/>
                <a:cs typeface="Calibri"/>
              </a:rPr>
              <a:t>town“.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i="1" spc="-25" dirty="0">
                <a:solidFill>
                  <a:schemeClr val="bg1"/>
                </a:solidFill>
                <a:latin typeface="Calibri"/>
                <a:cs typeface="Calibri"/>
              </a:rPr>
              <a:t>Derby,</a:t>
            </a:r>
            <a:r>
              <a:rPr sz="2000" i="1" spc="-20" dirty="0">
                <a:solidFill>
                  <a:schemeClr val="bg1"/>
                </a:solidFill>
                <a:latin typeface="Calibri"/>
                <a:cs typeface="Calibri"/>
              </a:rPr>
              <a:t> Rugby,</a:t>
            </a:r>
            <a:r>
              <a:rPr sz="2000" i="1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chemeClr val="bg1"/>
                </a:solidFill>
                <a:latin typeface="Calibri"/>
                <a:cs typeface="Calibri"/>
              </a:rPr>
              <a:t>Whitby;</a:t>
            </a:r>
            <a:r>
              <a:rPr sz="2000" i="1" spc="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2000" dirty="0">
                <a:solidFill>
                  <a:schemeClr val="bg1"/>
                </a:solidFill>
                <a:latin typeface="Calibri"/>
                <a:cs typeface="Calibri"/>
              </a:rPr>
              <a:t>thorp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chemeClr val="bg1"/>
                </a:solidFill>
                <a:latin typeface="Calibri"/>
                <a:cs typeface="Calibri"/>
              </a:rPr>
              <a:t>’village’:</a:t>
            </a:r>
            <a:endParaRPr sz="20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880744">
              <a:lnSpc>
                <a:spcPts val="2010"/>
              </a:lnSpc>
            </a:pPr>
            <a:r>
              <a:rPr sz="1800" i="1" spc="60" dirty="0">
                <a:solidFill>
                  <a:schemeClr val="bg1"/>
                </a:solidFill>
                <a:latin typeface="Calibri"/>
                <a:cs typeface="Calibri"/>
              </a:rPr>
              <a:t>Althorp,</a:t>
            </a:r>
            <a:r>
              <a:rPr sz="1800" i="1" spc="2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800" i="1" spc="45" dirty="0">
                <a:solidFill>
                  <a:schemeClr val="bg1"/>
                </a:solidFill>
                <a:latin typeface="Calibri"/>
                <a:cs typeface="Calibri"/>
              </a:rPr>
              <a:t>Linthorp</a:t>
            </a:r>
            <a:endParaRPr sz="18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1589483"/>
            <a:ext cx="9135070" cy="45541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446608" y="609600"/>
            <a:ext cx="6233160" cy="408781"/>
          </a:xfrm>
          <a:custGeom>
            <a:avLst/>
            <a:gdLst/>
            <a:ahLst/>
            <a:cxnLst/>
            <a:rect l="l" t="t" r="r" b="b"/>
            <a:pathLst>
              <a:path w="6233159" h="339725">
                <a:moveTo>
                  <a:pt x="6232924" y="339328"/>
                </a:moveTo>
                <a:lnTo>
                  <a:pt x="0" y="339328"/>
                </a:lnTo>
                <a:lnTo>
                  <a:pt x="0" y="0"/>
                </a:lnTo>
                <a:lnTo>
                  <a:pt x="6232924" y="0"/>
                </a:lnTo>
                <a:lnTo>
                  <a:pt x="6232924" y="339328"/>
                </a:lnTo>
                <a:close/>
              </a:path>
            </a:pathLst>
          </a:custGeom>
          <a:solidFill>
            <a:srgbClr val="2A41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47" rIns="0" bIns="0" rtlCol="0">
            <a:spAutoFit/>
          </a:bodyPr>
          <a:lstStyle/>
          <a:p>
            <a:pPr marL="832485">
              <a:lnSpc>
                <a:spcPct val="100000"/>
              </a:lnSpc>
              <a:spcBef>
                <a:spcPts val="105"/>
              </a:spcBef>
            </a:pPr>
            <a:r>
              <a:rPr sz="3900" spc="-395" dirty="0">
                <a:latin typeface="Arial MT"/>
                <a:cs typeface="Arial MT"/>
              </a:rPr>
              <a:t>SCANDINAVIAN</a:t>
            </a:r>
            <a:r>
              <a:rPr sz="3900" spc="480" dirty="0">
                <a:latin typeface="Arial MT"/>
                <a:cs typeface="Arial MT"/>
              </a:rPr>
              <a:t> </a:t>
            </a:r>
            <a:r>
              <a:rPr sz="3900" spc="-620" dirty="0">
                <a:latin typeface="Arial MT"/>
                <a:cs typeface="Arial MT"/>
              </a:rPr>
              <a:t>PLACE</a:t>
            </a:r>
            <a:r>
              <a:rPr sz="3900" spc="245" dirty="0">
                <a:latin typeface="Arial MT"/>
                <a:cs typeface="Arial MT"/>
              </a:rPr>
              <a:t> </a:t>
            </a:r>
            <a:r>
              <a:rPr sz="3900" spc="-434" dirty="0">
                <a:latin typeface="Arial MT"/>
                <a:cs typeface="Arial MT"/>
              </a:rPr>
              <a:t>NAMES</a:t>
            </a:r>
            <a:endParaRPr sz="3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92906"/>
            <a:ext cx="9126220" cy="410845"/>
          </a:xfrm>
          <a:custGeom>
            <a:avLst/>
            <a:gdLst/>
            <a:ahLst/>
            <a:cxnLst/>
            <a:rect l="l" t="t" r="r" b="b"/>
            <a:pathLst>
              <a:path w="9126220" h="410845">
                <a:moveTo>
                  <a:pt x="9126145" y="410765"/>
                </a:moveTo>
                <a:lnTo>
                  <a:pt x="0" y="410765"/>
                </a:lnTo>
                <a:lnTo>
                  <a:pt x="0" y="0"/>
                </a:lnTo>
                <a:lnTo>
                  <a:pt x="9126145" y="0"/>
                </a:lnTo>
                <a:lnTo>
                  <a:pt x="9126145" y="410765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0385" y="242788"/>
            <a:ext cx="6048375" cy="5765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600" dirty="0"/>
              <a:t>MIDDLE</a:t>
            </a:r>
            <a:r>
              <a:rPr sz="3600" spc="190" dirty="0"/>
              <a:t> </a:t>
            </a:r>
            <a:r>
              <a:rPr sz="3600" dirty="0"/>
              <a:t>ENGLISH</a:t>
            </a:r>
            <a:r>
              <a:rPr sz="3600" spc="229" dirty="0"/>
              <a:t> </a:t>
            </a:r>
            <a:r>
              <a:rPr sz="3600" dirty="0"/>
              <a:t>(c.</a:t>
            </a:r>
            <a:r>
              <a:rPr sz="3600" spc="50" dirty="0"/>
              <a:t> </a:t>
            </a:r>
            <a:r>
              <a:rPr sz="3600" spc="-45" dirty="0"/>
              <a:t>1100-</a:t>
            </a:r>
            <a:r>
              <a:rPr sz="3600" spc="-10" dirty="0"/>
              <a:t>1450)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8929" y="946546"/>
            <a:ext cx="9126220" cy="330835"/>
          </a:xfrm>
          <a:custGeom>
            <a:avLst/>
            <a:gdLst/>
            <a:ahLst/>
            <a:cxnLst/>
            <a:rect l="l" t="t" r="r" b="b"/>
            <a:pathLst>
              <a:path w="9126220" h="330834">
                <a:moveTo>
                  <a:pt x="9126145" y="330398"/>
                </a:moveTo>
                <a:lnTo>
                  <a:pt x="0" y="330398"/>
                </a:lnTo>
                <a:lnTo>
                  <a:pt x="0" y="0"/>
                </a:lnTo>
                <a:lnTo>
                  <a:pt x="9126145" y="0"/>
                </a:lnTo>
                <a:lnTo>
                  <a:pt x="9126145" y="330398"/>
                </a:lnTo>
                <a:close/>
              </a:path>
            </a:pathLst>
          </a:custGeom>
          <a:solidFill>
            <a:srgbClr val="15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77329" y="802630"/>
            <a:ext cx="3149600" cy="5689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550" spc="-200" dirty="0">
                <a:solidFill>
                  <a:schemeClr val="bg1"/>
                </a:solidFill>
                <a:latin typeface="Arial MT"/>
                <a:cs typeface="Arial MT"/>
              </a:rPr>
              <a:t>French</a:t>
            </a:r>
            <a:r>
              <a:rPr sz="3550" spc="-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550" spc="-70" dirty="0">
                <a:solidFill>
                  <a:schemeClr val="bg1"/>
                </a:solidFill>
                <a:latin typeface="Arial MT"/>
                <a:cs typeface="Arial MT"/>
              </a:rPr>
              <a:t>Influence</a:t>
            </a:r>
            <a:endParaRPr sz="355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1643062"/>
            <a:ext cx="9126220" cy="187960"/>
          </a:xfrm>
          <a:custGeom>
            <a:avLst/>
            <a:gdLst/>
            <a:ahLst/>
            <a:cxnLst/>
            <a:rect l="l" t="t" r="r" b="b"/>
            <a:pathLst>
              <a:path w="9126220" h="187960">
                <a:moveTo>
                  <a:pt x="9126145" y="187523"/>
                </a:moveTo>
                <a:lnTo>
                  <a:pt x="0" y="187523"/>
                </a:lnTo>
                <a:lnTo>
                  <a:pt x="0" y="0"/>
                </a:lnTo>
                <a:lnTo>
                  <a:pt x="9126145" y="0"/>
                </a:lnTo>
                <a:lnTo>
                  <a:pt x="9126145" y="187523"/>
                </a:lnTo>
                <a:close/>
              </a:path>
            </a:pathLst>
          </a:custGeom>
          <a:solidFill>
            <a:srgbClr val="1A316D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1946671"/>
            <a:ext cx="9126220" cy="232410"/>
          </a:xfrm>
          <a:custGeom>
            <a:avLst/>
            <a:gdLst/>
            <a:ahLst/>
            <a:cxnLst/>
            <a:rect l="l" t="t" r="r" b="b"/>
            <a:pathLst>
              <a:path w="9126220" h="232410">
                <a:moveTo>
                  <a:pt x="9126145" y="232171"/>
                </a:moveTo>
                <a:lnTo>
                  <a:pt x="0" y="232171"/>
                </a:lnTo>
                <a:lnTo>
                  <a:pt x="0" y="0"/>
                </a:lnTo>
                <a:lnTo>
                  <a:pt x="9126145" y="0"/>
                </a:lnTo>
                <a:lnTo>
                  <a:pt x="9126145" y="232171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679" y="1542305"/>
            <a:ext cx="7974330" cy="64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7505" indent="-344805">
              <a:lnSpc>
                <a:spcPts val="2480"/>
              </a:lnSpc>
              <a:spcBef>
                <a:spcPts val="100"/>
              </a:spcBef>
              <a:buChar char="•"/>
              <a:tabLst>
                <a:tab pos="357505" algn="l"/>
              </a:tabLst>
            </a:pPr>
            <a:r>
              <a:rPr sz="2100" spc="-10" dirty="0">
                <a:solidFill>
                  <a:schemeClr val="bg1"/>
                </a:solidFill>
                <a:latin typeface="Arial MT"/>
                <a:cs typeface="Arial MT"/>
              </a:rPr>
              <a:t>Administration</a:t>
            </a:r>
            <a:endParaRPr sz="210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60045" indent="-355600">
              <a:lnSpc>
                <a:spcPts val="2420"/>
              </a:lnSpc>
              <a:buChar char="•"/>
              <a:tabLst>
                <a:tab pos="360045" algn="l"/>
              </a:tabLst>
            </a:pPr>
            <a:r>
              <a:rPr sz="2050" i="1" spc="-85" dirty="0">
                <a:solidFill>
                  <a:schemeClr val="bg1"/>
                </a:solidFill>
                <a:latin typeface="Cambria"/>
                <a:cs typeface="Cambria"/>
              </a:rPr>
              <a:t>Authority,</a:t>
            </a:r>
            <a:r>
              <a:rPr sz="2050" i="1" spc="5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50" dirty="0">
                <a:solidFill>
                  <a:schemeClr val="bg1"/>
                </a:solidFill>
                <a:latin typeface="Cambria"/>
                <a:cs typeface="Cambria"/>
              </a:rPr>
              <a:t>bailiff,</a:t>
            </a:r>
            <a:r>
              <a:rPr sz="2050" i="1" spc="6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40" dirty="0">
                <a:solidFill>
                  <a:schemeClr val="bg1"/>
                </a:solidFill>
                <a:latin typeface="Cambria"/>
                <a:cs typeface="Cambria"/>
              </a:rPr>
              <a:t>boron,</a:t>
            </a:r>
            <a:r>
              <a:rPr sz="2050" i="1" spc="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65" dirty="0">
                <a:solidFill>
                  <a:schemeClr val="bg1"/>
                </a:solidFill>
                <a:latin typeface="Cambria"/>
                <a:cs typeface="Cambria"/>
              </a:rPr>
              <a:t>chamberlain,</a:t>
            </a:r>
            <a:r>
              <a:rPr sz="2050" i="1" spc="14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80" dirty="0">
                <a:solidFill>
                  <a:schemeClr val="bg1"/>
                </a:solidFill>
                <a:latin typeface="Cambria"/>
                <a:cs typeface="Cambria"/>
              </a:rPr>
              <a:t>choncellor,</a:t>
            </a:r>
            <a:r>
              <a:rPr sz="2050" i="1" spc="12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50" dirty="0">
                <a:solidFill>
                  <a:schemeClr val="bg1"/>
                </a:solidFill>
                <a:latin typeface="Cambria"/>
                <a:cs typeface="Cambria"/>
              </a:rPr>
              <a:t>constoble,</a:t>
            </a:r>
            <a:r>
              <a:rPr sz="2050" i="1" spc="4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60" dirty="0">
                <a:solidFill>
                  <a:schemeClr val="bg1"/>
                </a:solidFill>
                <a:latin typeface="Cambria"/>
                <a:cs typeface="Cambria"/>
              </a:rPr>
              <a:t>council,</a:t>
            </a:r>
            <a:r>
              <a:rPr sz="2050" i="1" spc="1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10" dirty="0">
                <a:solidFill>
                  <a:schemeClr val="bg1"/>
                </a:solidFill>
                <a:latin typeface="Cambria"/>
                <a:cs typeface="Cambria"/>
              </a:rPr>
              <a:t>court,</a:t>
            </a:r>
            <a:endParaRPr sz="205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29" y="2196703"/>
            <a:ext cx="9126220" cy="714375"/>
          </a:xfrm>
          <a:prstGeom prst="rect">
            <a:avLst/>
          </a:prstGeom>
          <a:solidFill>
            <a:srgbClr val="1F3470"/>
          </a:solidFill>
        </p:spPr>
        <p:txBody>
          <a:bodyPr vert="horz" wrap="square" lIns="0" tIns="0" rIns="0" bIns="0" rtlCol="0">
            <a:spAutoFit/>
          </a:bodyPr>
          <a:lstStyle/>
          <a:p>
            <a:pPr marL="878840">
              <a:lnSpc>
                <a:spcPts val="1460"/>
              </a:lnSpc>
            </a:pPr>
            <a:r>
              <a:rPr sz="1900" i="1" spc="-25" dirty="0">
                <a:solidFill>
                  <a:schemeClr val="bg1"/>
                </a:solidFill>
                <a:latin typeface="Arial"/>
                <a:cs typeface="Arial"/>
              </a:rPr>
              <a:t>crown,</a:t>
            </a:r>
            <a:r>
              <a:rPr sz="1900" i="1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i="1" spc="-90" dirty="0">
                <a:solidFill>
                  <a:schemeClr val="bg1"/>
                </a:solidFill>
                <a:latin typeface="Arial"/>
                <a:cs typeface="Arial"/>
              </a:rPr>
              <a:t>duke,</a:t>
            </a:r>
            <a:r>
              <a:rPr sz="1900" i="1" spc="-40" dirty="0">
                <a:solidFill>
                  <a:schemeClr val="bg1"/>
                </a:solidFill>
                <a:latin typeface="Arial"/>
                <a:cs typeface="Arial"/>
              </a:rPr>
              <a:t> empire,</a:t>
            </a:r>
            <a:r>
              <a:rPr sz="1900" i="1" spc="-9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i="1" spc="-95" dirty="0">
                <a:solidFill>
                  <a:schemeClr val="bg1"/>
                </a:solidFill>
                <a:latin typeface="Arial"/>
                <a:cs typeface="Arial"/>
              </a:rPr>
              <a:t>exchequer,</a:t>
            </a:r>
            <a:r>
              <a:rPr sz="1900" i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i="1" spc="-45" dirty="0">
                <a:solidFill>
                  <a:schemeClr val="bg1"/>
                </a:solidFill>
                <a:latin typeface="Arial"/>
                <a:cs typeface="Arial"/>
              </a:rPr>
              <a:t>government,</a:t>
            </a:r>
            <a:r>
              <a:rPr sz="1900" i="1" spc="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i="1" spc="-25" dirty="0">
                <a:solidFill>
                  <a:schemeClr val="bg1"/>
                </a:solidFill>
                <a:latin typeface="Arial"/>
                <a:cs typeface="Arial"/>
              </a:rPr>
              <a:t>liberty,</a:t>
            </a:r>
            <a:r>
              <a:rPr sz="1900" i="1" spc="-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i="1" spc="-45" dirty="0">
                <a:solidFill>
                  <a:schemeClr val="bg1"/>
                </a:solidFill>
                <a:latin typeface="Arial"/>
                <a:cs typeface="Arial"/>
              </a:rPr>
              <a:t>mojesty,</a:t>
            </a:r>
            <a:r>
              <a:rPr sz="1900" i="1" spc="-10" dirty="0">
                <a:solidFill>
                  <a:schemeClr val="bg1"/>
                </a:solidFill>
                <a:latin typeface="Arial"/>
                <a:cs typeface="Arial"/>
              </a:rPr>
              <a:t> mayor,</a:t>
            </a:r>
            <a:endParaRPr sz="19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83919">
              <a:lnSpc>
                <a:spcPts val="1930"/>
              </a:lnSpc>
              <a:tabLst>
                <a:tab pos="2089150" algn="l"/>
              </a:tabLst>
            </a:pPr>
            <a:r>
              <a:rPr sz="2100" i="1" spc="-110" dirty="0">
                <a:solidFill>
                  <a:schemeClr val="bg1"/>
                </a:solidFill>
                <a:latin typeface="Arial"/>
                <a:cs typeface="Arial"/>
              </a:rPr>
              <a:t>messenger</a:t>
            </a:r>
            <a:r>
              <a:rPr sz="2100" i="1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sz="2100" i="1" spc="-125" dirty="0">
                <a:solidFill>
                  <a:schemeClr val="bg1"/>
                </a:solidFill>
                <a:latin typeface="Arial"/>
                <a:cs typeface="Arial"/>
              </a:rPr>
              <a:t>minister,</a:t>
            </a:r>
            <a:r>
              <a:rPr sz="2100" i="1" spc="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00" i="1" spc="-150" dirty="0">
                <a:solidFill>
                  <a:schemeClr val="bg1"/>
                </a:solidFill>
                <a:latin typeface="Arial"/>
                <a:cs typeface="Arial"/>
              </a:rPr>
              <a:t>noble,</a:t>
            </a:r>
            <a:r>
              <a:rPr sz="2100" i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00" i="1" spc="-155" dirty="0">
                <a:solidFill>
                  <a:schemeClr val="bg1"/>
                </a:solidFill>
                <a:latin typeface="Arial"/>
                <a:cs typeface="Arial"/>
              </a:rPr>
              <a:t>palace,</a:t>
            </a:r>
            <a:r>
              <a:rPr sz="2100" i="1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00" i="1" spc="-110" dirty="0">
                <a:solidFill>
                  <a:schemeClr val="bg1"/>
                </a:solidFill>
                <a:latin typeface="Arial"/>
                <a:cs typeface="Arial"/>
              </a:rPr>
              <a:t>parliament,</a:t>
            </a:r>
            <a:r>
              <a:rPr sz="2100" i="1" spc="1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00" i="1" spc="-150" dirty="0">
                <a:solidFill>
                  <a:schemeClr val="bg1"/>
                </a:solidFill>
                <a:latin typeface="Arial"/>
                <a:cs typeface="Arial"/>
              </a:rPr>
              <a:t>prince,</a:t>
            </a:r>
            <a:r>
              <a:rPr sz="2100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00" i="1" spc="-125" dirty="0">
                <a:solidFill>
                  <a:schemeClr val="bg1"/>
                </a:solidFill>
                <a:latin typeface="Arial"/>
                <a:cs typeface="Arial"/>
              </a:rPr>
              <a:t>realm.</a:t>
            </a:r>
            <a:r>
              <a:rPr sz="2100" i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00" i="1" spc="-10" dirty="0">
                <a:solidFill>
                  <a:schemeClr val="bg1"/>
                </a:solidFill>
                <a:latin typeface="Arial"/>
                <a:cs typeface="Arial"/>
              </a:rPr>
              <a:t>reign,</a:t>
            </a:r>
            <a:endParaRPr sz="21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83285">
              <a:lnSpc>
                <a:spcPts val="2235"/>
              </a:lnSpc>
            </a:pPr>
            <a:r>
              <a:rPr sz="2150" i="1" spc="-210" dirty="0">
                <a:solidFill>
                  <a:schemeClr val="bg1"/>
                </a:solidFill>
                <a:latin typeface="Arial"/>
                <a:cs typeface="Arial"/>
              </a:rPr>
              <a:t>revenue,</a:t>
            </a:r>
            <a:r>
              <a:rPr sz="2150" i="1" spc="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60" dirty="0">
                <a:solidFill>
                  <a:schemeClr val="bg1"/>
                </a:solidFill>
                <a:latin typeface="Arial"/>
                <a:cs typeface="Arial"/>
              </a:rPr>
              <a:t>royal,</a:t>
            </a:r>
            <a:r>
              <a:rPr sz="2150" i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75" dirty="0">
                <a:solidFill>
                  <a:schemeClr val="bg1"/>
                </a:solidFill>
                <a:latin typeface="Arial"/>
                <a:cs typeface="Arial"/>
              </a:rPr>
              <a:t>servant,</a:t>
            </a:r>
            <a:r>
              <a:rPr sz="2150" i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70" dirty="0">
                <a:solidFill>
                  <a:schemeClr val="bg1"/>
                </a:solidFill>
                <a:latin typeface="Arial"/>
                <a:cs typeface="Arial"/>
              </a:rPr>
              <a:t>sir,</a:t>
            </a:r>
            <a:r>
              <a:rPr sz="2150" i="1" spc="-8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200" dirty="0">
                <a:solidFill>
                  <a:schemeClr val="bg1"/>
                </a:solidFill>
                <a:latin typeface="Arial"/>
                <a:cs typeface="Arial"/>
              </a:rPr>
              <a:t>sovereign,</a:t>
            </a:r>
            <a:r>
              <a:rPr sz="2150" i="1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20" dirty="0">
                <a:solidFill>
                  <a:schemeClr val="bg1"/>
                </a:solidFill>
                <a:latin typeface="Arial"/>
                <a:cs typeface="Arial"/>
              </a:rPr>
              <a:t>statute,</a:t>
            </a:r>
            <a:r>
              <a:rPr sz="2150" i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155" dirty="0">
                <a:solidFill>
                  <a:schemeClr val="bg1"/>
                </a:solidFill>
                <a:latin typeface="Arial"/>
                <a:cs typeface="Arial"/>
              </a:rPr>
              <a:t>tax,</a:t>
            </a:r>
            <a:r>
              <a:rPr sz="2150" i="1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i="1" spc="-85" dirty="0">
                <a:solidFill>
                  <a:schemeClr val="bg1"/>
                </a:solidFill>
                <a:latin typeface="Arial"/>
                <a:cs typeface="Arial"/>
              </a:rPr>
              <a:t>traitor,</a:t>
            </a:r>
            <a:r>
              <a:rPr sz="2150" i="1" spc="18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150" spc="-25" dirty="0">
                <a:solidFill>
                  <a:schemeClr val="bg1"/>
                </a:solidFill>
                <a:latin typeface="Arial MT"/>
                <a:cs typeface="Arial MT"/>
              </a:rPr>
              <a:t>treason,</a:t>
            </a:r>
            <a:endParaRPr sz="215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9" y="2946796"/>
            <a:ext cx="9126220" cy="210699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6460">
              <a:lnSpc>
                <a:spcPts val="1585"/>
              </a:lnSpc>
            </a:pPr>
            <a:r>
              <a:rPr sz="1950" i="1" spc="-35" dirty="0">
                <a:solidFill>
                  <a:schemeClr val="bg1"/>
                </a:solidFill>
                <a:latin typeface="Cambria"/>
                <a:cs typeface="Cambria"/>
              </a:rPr>
              <a:t>treosurer,</a:t>
            </a:r>
            <a:r>
              <a:rPr sz="1950" i="1" spc="9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spc="-30" dirty="0">
                <a:solidFill>
                  <a:schemeClr val="bg1"/>
                </a:solidFill>
                <a:latin typeface="Cambria"/>
                <a:cs typeface="Cambria"/>
              </a:rPr>
              <a:t>treat</a:t>
            </a:r>
            <a:r>
              <a:rPr sz="1950" i="1" spc="-7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spc="-320" dirty="0">
                <a:solidFill>
                  <a:schemeClr val="bg1"/>
                </a:solidFill>
                <a:latin typeface="Cambria"/>
                <a:cs typeface="Cambria"/>
              </a:rPr>
              <a:t>y</a:t>
            </a:r>
            <a:endParaRPr sz="195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3241476"/>
            <a:ext cx="9126220" cy="179070"/>
          </a:xfrm>
          <a:custGeom>
            <a:avLst/>
            <a:gdLst/>
            <a:ahLst/>
            <a:cxnLst/>
            <a:rect l="l" t="t" r="r" b="b"/>
            <a:pathLst>
              <a:path w="9126220" h="179070">
                <a:moveTo>
                  <a:pt x="9126145" y="178593"/>
                </a:moveTo>
                <a:lnTo>
                  <a:pt x="0" y="178593"/>
                </a:lnTo>
                <a:lnTo>
                  <a:pt x="0" y="0"/>
                </a:lnTo>
                <a:lnTo>
                  <a:pt x="9126145" y="0"/>
                </a:lnTo>
                <a:lnTo>
                  <a:pt x="9126145" y="178593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929" y="3536156"/>
            <a:ext cx="9126220" cy="1205865"/>
            <a:chOff x="8929" y="3536156"/>
            <a:chExt cx="9126220" cy="1205865"/>
          </a:xfrm>
        </p:grpSpPr>
        <p:sp>
          <p:nvSpPr>
            <p:cNvPr id="13" name="object 13"/>
            <p:cNvSpPr/>
            <p:nvPr/>
          </p:nvSpPr>
          <p:spPr>
            <a:xfrm>
              <a:off x="8929" y="3536156"/>
              <a:ext cx="9126220" cy="714375"/>
            </a:xfrm>
            <a:custGeom>
              <a:avLst/>
              <a:gdLst/>
              <a:ahLst/>
              <a:cxnLst/>
              <a:rect l="l" t="t" r="r" b="b"/>
              <a:pathLst>
                <a:path w="9126220" h="714375">
                  <a:moveTo>
                    <a:pt x="9126145" y="714375"/>
                  </a:moveTo>
                  <a:lnTo>
                    <a:pt x="0" y="714375"/>
                  </a:lnTo>
                  <a:lnTo>
                    <a:pt x="0" y="0"/>
                  </a:lnTo>
                  <a:lnTo>
                    <a:pt x="9126145" y="0"/>
                  </a:lnTo>
                  <a:lnTo>
                    <a:pt x="9126145" y="714375"/>
                  </a:lnTo>
                  <a:close/>
                </a:path>
              </a:pathLst>
            </a:custGeom>
            <a:solidFill>
              <a:srgbClr val="1D34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929" y="4268391"/>
              <a:ext cx="9126220" cy="473709"/>
            </a:xfrm>
            <a:custGeom>
              <a:avLst/>
              <a:gdLst/>
              <a:ahLst/>
              <a:cxnLst/>
              <a:rect l="l" t="t" r="r" b="b"/>
              <a:pathLst>
                <a:path w="9126220" h="473710">
                  <a:moveTo>
                    <a:pt x="9126145" y="473273"/>
                  </a:moveTo>
                  <a:lnTo>
                    <a:pt x="0" y="473273"/>
                  </a:lnTo>
                  <a:lnTo>
                    <a:pt x="0" y="0"/>
                  </a:lnTo>
                  <a:lnTo>
                    <a:pt x="9126145" y="0"/>
                  </a:lnTo>
                  <a:lnTo>
                    <a:pt x="9126145" y="473273"/>
                  </a:lnTo>
                  <a:close/>
                </a:path>
              </a:pathLst>
            </a:custGeom>
            <a:solidFill>
              <a:srgbClr val="1C316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5" name="object 15"/>
          <p:cNvSpPr/>
          <p:nvPr/>
        </p:nvSpPr>
        <p:spPr>
          <a:xfrm>
            <a:off x="8929" y="4813101"/>
            <a:ext cx="9126220" cy="232410"/>
          </a:xfrm>
          <a:custGeom>
            <a:avLst/>
            <a:gdLst/>
            <a:ahLst/>
            <a:cxnLst/>
            <a:rect l="l" t="t" r="r" b="b"/>
            <a:pathLst>
              <a:path w="9126220" h="232410">
                <a:moveTo>
                  <a:pt x="9126145" y="232171"/>
                </a:moveTo>
                <a:lnTo>
                  <a:pt x="0" y="232171"/>
                </a:lnTo>
                <a:lnTo>
                  <a:pt x="0" y="0"/>
                </a:lnTo>
                <a:lnTo>
                  <a:pt x="9126145" y="0"/>
                </a:lnTo>
                <a:lnTo>
                  <a:pt x="9126145" y="232171"/>
                </a:lnTo>
                <a:close/>
              </a:path>
            </a:pathLst>
          </a:custGeom>
          <a:solidFill>
            <a:srgbClr val="1A316D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929" y="5116710"/>
            <a:ext cx="9126220" cy="473709"/>
            <a:chOff x="8929" y="5116710"/>
            <a:chExt cx="9126220" cy="473709"/>
          </a:xfrm>
        </p:grpSpPr>
        <p:sp>
          <p:nvSpPr>
            <p:cNvPr id="17" name="object 17"/>
            <p:cNvSpPr/>
            <p:nvPr/>
          </p:nvSpPr>
          <p:spPr>
            <a:xfrm>
              <a:off x="8929" y="5116710"/>
              <a:ext cx="9126220" cy="232410"/>
            </a:xfrm>
            <a:custGeom>
              <a:avLst/>
              <a:gdLst/>
              <a:ahLst/>
              <a:cxnLst/>
              <a:rect l="l" t="t" r="r" b="b"/>
              <a:pathLst>
                <a:path w="9126220" h="232410">
                  <a:moveTo>
                    <a:pt x="9126145" y="232171"/>
                  </a:moveTo>
                  <a:lnTo>
                    <a:pt x="0" y="232171"/>
                  </a:lnTo>
                  <a:lnTo>
                    <a:pt x="0" y="0"/>
                  </a:lnTo>
                  <a:lnTo>
                    <a:pt x="9126145" y="0"/>
                  </a:lnTo>
                  <a:lnTo>
                    <a:pt x="9126145" y="232171"/>
                  </a:lnTo>
                  <a:close/>
                </a:path>
              </a:pathLst>
            </a:custGeom>
            <a:solidFill>
              <a:srgbClr val="182F6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8929" y="5366741"/>
              <a:ext cx="9126220" cy="223520"/>
            </a:xfrm>
            <a:custGeom>
              <a:avLst/>
              <a:gdLst/>
              <a:ahLst/>
              <a:cxnLst/>
              <a:rect l="l" t="t" r="r" b="b"/>
              <a:pathLst>
                <a:path w="9126220" h="223520">
                  <a:moveTo>
                    <a:pt x="9126145" y="223242"/>
                  </a:moveTo>
                  <a:lnTo>
                    <a:pt x="0" y="223242"/>
                  </a:lnTo>
                  <a:lnTo>
                    <a:pt x="0" y="0"/>
                  </a:lnTo>
                  <a:lnTo>
                    <a:pt x="9126145" y="0"/>
                  </a:lnTo>
                  <a:lnTo>
                    <a:pt x="9126145" y="223242"/>
                  </a:lnTo>
                  <a:close/>
                </a:path>
              </a:pathLst>
            </a:custGeom>
            <a:solidFill>
              <a:srgbClr val="152D6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19401" y="3147664"/>
            <a:ext cx="7900034" cy="2449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5445" indent="-372745">
              <a:lnSpc>
                <a:spcPct val="100000"/>
              </a:lnSpc>
              <a:spcBef>
                <a:spcPts val="105"/>
              </a:spcBef>
              <a:buChar char="•"/>
              <a:tabLst>
                <a:tab pos="385445" algn="l"/>
              </a:tabLst>
            </a:pPr>
            <a:r>
              <a:rPr sz="1900" spc="-310" dirty="0">
                <a:solidFill>
                  <a:schemeClr val="bg1"/>
                </a:solidFill>
                <a:latin typeface="Consolas"/>
                <a:cs typeface="Consolas"/>
              </a:rPr>
              <a:t>Łavv</a:t>
            </a:r>
            <a:endParaRPr sz="1900" dirty="0">
              <a:solidFill>
                <a:schemeClr val="bg1"/>
              </a:solidFill>
              <a:latin typeface="Consolas"/>
              <a:cs typeface="Consolas"/>
            </a:endParaRPr>
          </a:p>
          <a:p>
            <a:pPr marL="370840" marR="5080" indent="-349885">
              <a:lnSpc>
                <a:spcPct val="81200"/>
              </a:lnSpc>
              <a:spcBef>
                <a:spcPts val="500"/>
              </a:spcBef>
              <a:buChar char="•"/>
              <a:tabLst>
                <a:tab pos="370840" algn="l"/>
                <a:tab pos="375285" algn="l"/>
              </a:tabLst>
            </a:pPr>
            <a:r>
              <a:rPr sz="1950" i="1" dirty="0">
                <a:solidFill>
                  <a:schemeClr val="bg1"/>
                </a:solidFill>
                <a:latin typeface="Cambria"/>
                <a:cs typeface="Cambria"/>
              </a:rPr>
              <a:t>	Accuse,</a:t>
            </a:r>
            <a:r>
              <a:rPr sz="1950" i="1" spc="6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dirty="0">
                <a:solidFill>
                  <a:schemeClr val="bg1"/>
                </a:solidFill>
                <a:latin typeface="Cambria"/>
                <a:cs typeface="Cambria"/>
              </a:rPr>
              <a:t>odvocate,</a:t>
            </a:r>
            <a:r>
              <a:rPr sz="1950" i="1" spc="11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dirty="0">
                <a:solidFill>
                  <a:schemeClr val="bg1"/>
                </a:solidFill>
                <a:latin typeface="Cambria"/>
                <a:cs typeface="Cambria"/>
              </a:rPr>
              <a:t>oldest,</a:t>
            </a:r>
            <a:r>
              <a:rPr sz="1950" i="1" spc="5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dirty="0">
                <a:solidFill>
                  <a:schemeClr val="bg1"/>
                </a:solidFill>
                <a:latin typeface="Cambria"/>
                <a:cs typeface="Cambria"/>
              </a:rPr>
              <a:t>arson,</a:t>
            </a:r>
            <a:r>
              <a:rPr sz="1950" i="1" spc="6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dirty="0">
                <a:solidFill>
                  <a:schemeClr val="bg1"/>
                </a:solidFill>
                <a:latin typeface="Cambria"/>
                <a:cs typeface="Cambria"/>
              </a:rPr>
              <a:t>ossoalt,</a:t>
            </a:r>
            <a:r>
              <a:rPr sz="1950" i="1" spc="2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dirty="0">
                <a:solidFill>
                  <a:schemeClr val="bg1"/>
                </a:solidFill>
                <a:latin typeface="Cambria"/>
                <a:cs typeface="Cambria"/>
              </a:rPr>
              <a:t>assize,</a:t>
            </a:r>
            <a:r>
              <a:rPr sz="1950" i="1" spc="2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spc="-50" dirty="0">
                <a:solidFill>
                  <a:schemeClr val="bg1"/>
                </a:solidFill>
                <a:latin typeface="Cambria"/>
                <a:cs typeface="Cambria"/>
              </a:rPr>
              <a:t>attorney,</a:t>
            </a:r>
            <a:r>
              <a:rPr sz="1950" spc="16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dirty="0">
                <a:solidFill>
                  <a:schemeClr val="bg1"/>
                </a:solidFill>
                <a:latin typeface="Cambria"/>
                <a:cs typeface="Cambria"/>
              </a:rPr>
              <a:t>boil,</a:t>
            </a:r>
            <a:r>
              <a:rPr sz="1950" i="1" spc="7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spc="-35" dirty="0">
                <a:solidFill>
                  <a:schemeClr val="bg1"/>
                </a:solidFill>
                <a:latin typeface="Cambria"/>
                <a:cs typeface="Cambria"/>
              </a:rPr>
              <a:t>bar,</a:t>
            </a:r>
            <a:r>
              <a:rPr sz="1950" i="1" spc="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50" i="1" spc="-10" dirty="0">
                <a:solidFill>
                  <a:schemeClr val="bg1"/>
                </a:solidFill>
                <a:latin typeface="Cambria"/>
                <a:cs typeface="Cambria"/>
              </a:rPr>
              <a:t>blame, </a:t>
            </a:r>
            <a:r>
              <a:rPr sz="2050" i="1" spc="-50" dirty="0">
                <a:solidFill>
                  <a:schemeClr val="bg1"/>
                </a:solidFill>
                <a:latin typeface="Cambria"/>
                <a:cs typeface="Cambria"/>
              </a:rPr>
              <a:t>convict,</a:t>
            </a:r>
            <a:r>
              <a:rPr sz="2050" i="1" spc="3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55" dirty="0">
                <a:solidFill>
                  <a:schemeClr val="bg1"/>
                </a:solidFill>
                <a:latin typeface="Cambria"/>
                <a:cs typeface="Cambria"/>
              </a:rPr>
              <a:t>crime,</a:t>
            </a:r>
            <a:r>
              <a:rPr sz="2050" i="1" spc="2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35" dirty="0">
                <a:solidFill>
                  <a:schemeClr val="bg1"/>
                </a:solidFill>
                <a:latin typeface="Cambria"/>
                <a:cs typeface="Cambria"/>
              </a:rPr>
              <a:t>decree,</a:t>
            </a:r>
            <a:r>
              <a:rPr sz="2050" i="1" spc="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dirty="0">
                <a:solidFill>
                  <a:schemeClr val="bg1"/>
                </a:solidFill>
                <a:latin typeface="Cambria"/>
                <a:cs typeface="Cambria"/>
              </a:rPr>
              <a:t>depose,</a:t>
            </a:r>
            <a:r>
              <a:rPr sz="2050" i="1" spc="2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25" dirty="0">
                <a:solidFill>
                  <a:schemeClr val="bg1"/>
                </a:solidFill>
                <a:latin typeface="Cambria"/>
                <a:cs typeface="Cambria"/>
              </a:rPr>
              <a:t>estate,</a:t>
            </a:r>
            <a:r>
              <a:rPr sz="2050" i="1" spc="-3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30" dirty="0">
                <a:solidFill>
                  <a:schemeClr val="bg1"/>
                </a:solidFill>
                <a:latin typeface="Cambria"/>
                <a:cs typeface="Cambria"/>
              </a:rPr>
              <a:t>evidence,</a:t>
            </a:r>
            <a:r>
              <a:rPr sz="2050" i="1" spc="1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70" dirty="0">
                <a:solidFill>
                  <a:schemeClr val="bg1"/>
                </a:solidFill>
                <a:latin typeface="Cambria"/>
                <a:cs typeface="Cambria"/>
              </a:rPr>
              <a:t>executor,</a:t>
            </a:r>
            <a:r>
              <a:rPr sz="2050" i="1" spc="9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25" dirty="0">
                <a:solidFill>
                  <a:schemeClr val="bg1"/>
                </a:solidFill>
                <a:latin typeface="Cambria"/>
                <a:cs typeface="Cambria"/>
              </a:rPr>
              <a:t>felon,</a:t>
            </a:r>
            <a:r>
              <a:rPr sz="2050" i="1" spc="7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050" i="1" spc="-10" dirty="0">
                <a:solidFill>
                  <a:schemeClr val="bg1"/>
                </a:solidFill>
                <a:latin typeface="Cambria"/>
                <a:cs typeface="Cambria"/>
              </a:rPr>
              <a:t>fine,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fraud,</a:t>
            </a:r>
            <a:r>
              <a:rPr sz="1900" i="1" spc="9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spc="-20" dirty="0">
                <a:solidFill>
                  <a:schemeClr val="bg1"/>
                </a:solidFill>
                <a:latin typeface="Cambria"/>
                <a:cs typeface="Cambria"/>
              </a:rPr>
              <a:t>heir,</a:t>
            </a:r>
            <a:r>
              <a:rPr sz="1900" i="1" spc="13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indictment,</a:t>
            </a:r>
            <a:r>
              <a:rPr sz="1900" i="1" spc="15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inquest,</a:t>
            </a:r>
            <a:r>
              <a:rPr sz="1900" i="1" spc="18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joil,</a:t>
            </a:r>
            <a:r>
              <a:rPr sz="1900" i="1" spc="14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judge,</a:t>
            </a:r>
            <a:r>
              <a:rPr sz="1900" i="1" spc="204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jwy,</a:t>
            </a:r>
            <a:r>
              <a:rPr sz="1900" i="1" spc="16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justice,</a:t>
            </a:r>
            <a:r>
              <a:rPr sz="1900" i="1" spc="13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larceny,</a:t>
            </a:r>
            <a:r>
              <a:rPr sz="1900" i="1" spc="18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spc="-10" dirty="0">
                <a:solidFill>
                  <a:schemeClr val="bg1"/>
                </a:solidFill>
                <a:latin typeface="Cambria"/>
                <a:cs typeface="Cambria"/>
              </a:rPr>
              <a:t>legoc/, </a:t>
            </a:r>
            <a:r>
              <a:rPr sz="1950" i="1" spc="-40" dirty="0">
                <a:solidFill>
                  <a:schemeClr val="bg1"/>
                </a:solidFill>
                <a:latin typeface="Arial"/>
                <a:cs typeface="Arial"/>
              </a:rPr>
              <a:t>libel,</a:t>
            </a:r>
            <a:r>
              <a:rPr sz="1950" i="1" spc="-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55" dirty="0">
                <a:solidFill>
                  <a:schemeClr val="bg1"/>
                </a:solidFill>
                <a:latin typeface="Arial"/>
                <a:cs typeface="Arial"/>
              </a:rPr>
              <a:t>pardon,</a:t>
            </a:r>
            <a:r>
              <a:rPr sz="1950" i="1" spc="-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60" dirty="0">
                <a:solidFill>
                  <a:schemeClr val="bg1"/>
                </a:solidFill>
                <a:latin typeface="Arial"/>
                <a:cs typeface="Arial"/>
              </a:rPr>
              <a:t>perjury,</a:t>
            </a:r>
            <a:r>
              <a:rPr sz="1950" i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dirty="0">
                <a:solidFill>
                  <a:schemeClr val="bg1"/>
                </a:solidFill>
                <a:latin typeface="Arial"/>
                <a:cs typeface="Arial"/>
              </a:rPr>
              <a:t>plaintiff,</a:t>
            </a:r>
            <a:r>
              <a:rPr sz="1950" i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70" dirty="0">
                <a:solidFill>
                  <a:schemeClr val="bg1"/>
                </a:solidFill>
                <a:latin typeface="Arial"/>
                <a:cs typeface="Arial"/>
              </a:rPr>
              <a:t>plea,</a:t>
            </a:r>
            <a:r>
              <a:rPr sz="1950" i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65" dirty="0">
                <a:solidFill>
                  <a:schemeClr val="bg1"/>
                </a:solidFill>
                <a:latin typeface="Arial"/>
                <a:cs typeface="Arial"/>
              </a:rPr>
              <a:t>prison,</a:t>
            </a:r>
            <a:r>
              <a:rPr sz="1950" i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80" dirty="0">
                <a:solidFill>
                  <a:schemeClr val="bg1"/>
                </a:solidFill>
                <a:latin typeface="Arial"/>
                <a:cs typeface="Arial"/>
              </a:rPr>
              <a:t>punishment,</a:t>
            </a:r>
            <a:r>
              <a:rPr sz="1950" i="1" spc="-5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130" dirty="0">
                <a:solidFill>
                  <a:schemeClr val="bg1"/>
                </a:solidFill>
                <a:latin typeface="Arial"/>
                <a:cs typeface="Arial"/>
              </a:rPr>
              <a:t>sue,</a:t>
            </a:r>
            <a:r>
              <a:rPr sz="1950" i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50" i="1" spc="-10" dirty="0">
                <a:solidFill>
                  <a:schemeClr val="bg1"/>
                </a:solidFill>
                <a:latin typeface="Arial"/>
                <a:cs typeface="Arial"/>
              </a:rPr>
              <a:t>summons, </a:t>
            </a:r>
            <a:r>
              <a:rPr sz="2050" i="1" spc="-160" dirty="0">
                <a:solidFill>
                  <a:schemeClr val="bg1"/>
                </a:solidFill>
                <a:latin typeface="Arial"/>
                <a:cs typeface="Arial"/>
              </a:rPr>
              <a:t>trespass,</a:t>
            </a:r>
            <a:r>
              <a:rPr sz="2050" i="1" spc="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50" i="1" spc="-100" dirty="0">
                <a:solidFill>
                  <a:schemeClr val="bg1"/>
                </a:solidFill>
                <a:latin typeface="Arial"/>
                <a:cs typeface="Arial"/>
              </a:rPr>
              <a:t>verdict.</a:t>
            </a:r>
            <a:r>
              <a:rPr sz="2050" i="1" spc="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050" i="1" spc="-10" dirty="0">
                <a:solidFill>
                  <a:schemeClr val="bg1"/>
                </a:solidFill>
                <a:latin typeface="Arial"/>
                <a:cs typeface="Arial"/>
              </a:rPr>
              <a:t>warrant</a:t>
            </a:r>
            <a:endParaRPr sz="2050" dirty="0">
              <a:solidFill>
                <a:schemeClr val="bg1"/>
              </a:solidFill>
              <a:latin typeface="Arial"/>
              <a:cs typeface="Arial"/>
            </a:endParaRPr>
          </a:p>
          <a:p>
            <a:pPr marL="371475" indent="-342265">
              <a:lnSpc>
                <a:spcPts val="2390"/>
              </a:lnSpc>
              <a:buClr>
                <a:srgbClr val="FFFFFF"/>
              </a:buClr>
              <a:buChar char="•"/>
              <a:tabLst>
                <a:tab pos="371475" algn="l"/>
              </a:tabLst>
            </a:pPr>
            <a:r>
              <a:rPr sz="2050" spc="-10" dirty="0">
                <a:solidFill>
                  <a:schemeClr val="bg1"/>
                </a:solidFill>
                <a:latin typeface="Arial MT"/>
                <a:cs typeface="Arial MT"/>
              </a:rPr>
              <a:t>Military</a:t>
            </a:r>
            <a:endParaRPr sz="205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75285" indent="-353060">
              <a:lnSpc>
                <a:spcPts val="2115"/>
              </a:lnSpc>
              <a:spcBef>
                <a:spcPts val="80"/>
              </a:spcBef>
              <a:buChar char="•"/>
              <a:tabLst>
                <a:tab pos="375285" algn="l"/>
              </a:tabLst>
            </a:pP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Ambush,</a:t>
            </a:r>
            <a:r>
              <a:rPr sz="1900" i="1" spc="19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spc="-20" dirty="0">
                <a:solidFill>
                  <a:schemeClr val="bg1"/>
                </a:solidFill>
                <a:latin typeface="Cambria"/>
                <a:cs typeface="Cambria"/>
              </a:rPr>
              <a:t>archer,</a:t>
            </a:r>
            <a:r>
              <a:rPr sz="1900" i="1" spc="29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army,</a:t>
            </a:r>
            <a:r>
              <a:rPr sz="1900" i="1" spc="18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battle,</a:t>
            </a:r>
            <a:r>
              <a:rPr sz="1900" i="1" spc="20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besiege,</a:t>
            </a:r>
            <a:r>
              <a:rPr sz="1900" i="1" spc="204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coptain,</a:t>
            </a:r>
            <a:r>
              <a:rPr sz="1900" i="1" spc="26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combat,</a:t>
            </a:r>
            <a:r>
              <a:rPr sz="1900" i="1" spc="300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de</a:t>
            </a:r>
            <a:r>
              <a:rPr sz="1900" i="1" spc="-23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dirty="0">
                <a:solidFill>
                  <a:schemeClr val="bg1"/>
                </a:solidFill>
                <a:latin typeface="Cambria"/>
                <a:cs typeface="Cambria"/>
              </a:rPr>
              <a:t>fend,</a:t>
            </a:r>
            <a:r>
              <a:rPr sz="1900" i="1" spc="15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1900" i="1" spc="-10" dirty="0">
                <a:solidFill>
                  <a:schemeClr val="bg1"/>
                </a:solidFill>
                <a:latin typeface="Cambria"/>
                <a:cs typeface="Cambria"/>
              </a:rPr>
              <a:t>enemy,</a:t>
            </a:r>
            <a:endParaRPr sz="1900" dirty="0">
              <a:solidFill>
                <a:schemeClr val="bg1"/>
              </a:solidFill>
              <a:latin typeface="Cambria"/>
              <a:cs typeface="Cambria"/>
            </a:endParaRPr>
          </a:p>
          <a:p>
            <a:pPr marL="375920">
              <a:lnSpc>
                <a:spcPts val="2055"/>
              </a:lnSpc>
            </a:pPr>
            <a:r>
              <a:rPr sz="1850" i="1" dirty="0">
                <a:solidFill>
                  <a:schemeClr val="bg1"/>
                </a:solidFill>
                <a:latin typeface="Arial"/>
                <a:cs typeface="Arial"/>
              </a:rPr>
              <a:t>garrison, guard,</a:t>
            </a:r>
            <a:r>
              <a:rPr sz="1850" i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35" dirty="0">
                <a:solidFill>
                  <a:schemeClr val="bg1"/>
                </a:solidFill>
                <a:latin typeface="Arial"/>
                <a:cs typeface="Arial"/>
              </a:rPr>
              <a:t>lance,</a:t>
            </a:r>
            <a:r>
              <a:rPr sz="1850" i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dirty="0">
                <a:solidFill>
                  <a:schemeClr val="bg1"/>
                </a:solidFill>
                <a:latin typeface="Arial"/>
                <a:cs typeface="Arial"/>
              </a:rPr>
              <a:t>lieutenant,</a:t>
            </a:r>
            <a:r>
              <a:rPr sz="1850" i="1" spc="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40" dirty="0">
                <a:solidFill>
                  <a:schemeClr val="bg1"/>
                </a:solidFill>
                <a:latin typeface="Arial"/>
                <a:cs typeface="Arial"/>
              </a:rPr>
              <a:t>navy,</a:t>
            </a:r>
            <a:r>
              <a:rPr sz="1850" i="1" spc="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dirty="0">
                <a:solidFill>
                  <a:schemeClr val="bg1"/>
                </a:solidFill>
                <a:latin typeface="Arial"/>
                <a:cs typeface="Arial"/>
              </a:rPr>
              <a:t>retreat,</a:t>
            </a:r>
            <a:r>
              <a:rPr sz="1850" i="1" spc="-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10" dirty="0">
                <a:solidFill>
                  <a:schemeClr val="bg1"/>
                </a:solidFill>
                <a:latin typeface="Arial"/>
                <a:cs typeface="Arial"/>
              </a:rPr>
              <a:t>sergeanI,</a:t>
            </a:r>
            <a:r>
              <a:rPr sz="1850" i="1" spc="-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850" i="1" spc="-65" dirty="0">
                <a:solidFill>
                  <a:schemeClr val="bg1"/>
                </a:solidFill>
                <a:latin typeface="Arial"/>
                <a:cs typeface="Arial"/>
              </a:rPr>
              <a:t>siege, </a:t>
            </a:r>
            <a:r>
              <a:rPr sz="1850" i="1" spc="-10" dirty="0">
                <a:solidFill>
                  <a:schemeClr val="bg1"/>
                </a:solidFill>
                <a:latin typeface="Arial"/>
                <a:cs typeface="Arial"/>
              </a:rPr>
              <a:t>soldier,</a:t>
            </a:r>
            <a:endParaRPr sz="18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929" y="5607843"/>
            <a:ext cx="9126220" cy="232410"/>
            <a:chOff x="8929" y="5607843"/>
            <a:chExt cx="9126220" cy="232410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0828" y="5616773"/>
              <a:ext cx="892968" cy="21431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929" y="5607843"/>
              <a:ext cx="9126220" cy="232410"/>
            </a:xfrm>
            <a:custGeom>
              <a:avLst/>
              <a:gdLst/>
              <a:ahLst/>
              <a:cxnLst/>
              <a:rect l="l" t="t" r="r" b="b"/>
              <a:pathLst>
                <a:path w="9126220" h="232410">
                  <a:moveTo>
                    <a:pt x="9126145" y="232171"/>
                  </a:moveTo>
                  <a:lnTo>
                    <a:pt x="0" y="232171"/>
                  </a:lnTo>
                  <a:lnTo>
                    <a:pt x="0" y="0"/>
                  </a:lnTo>
                  <a:lnTo>
                    <a:pt x="9126145" y="0"/>
                  </a:lnTo>
                  <a:lnTo>
                    <a:pt x="9126145" y="232171"/>
                  </a:lnTo>
                  <a:close/>
                </a:path>
              </a:pathLst>
            </a:custGeom>
            <a:solidFill>
              <a:srgbClr val="112A6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0859" y="642937"/>
            <a:ext cx="6799580" cy="524054"/>
          </a:xfrm>
          <a:prstGeom prst="rect">
            <a:avLst/>
          </a:prstGeom>
          <a:solidFill>
            <a:srgbClr val="2D3D80"/>
          </a:solidFill>
        </p:spPr>
        <p:txBody>
          <a:bodyPr vert="horz" wrap="square" lIns="0" tIns="0" rIns="0" bIns="0" rtlCol="0">
            <a:spAutoFit/>
          </a:bodyPr>
          <a:lstStyle/>
          <a:p>
            <a:pPr marL="13335">
              <a:lnSpc>
                <a:spcPts val="3865"/>
              </a:lnSpc>
            </a:pPr>
            <a:r>
              <a:rPr sz="4400" dirty="0"/>
              <a:t>The</a:t>
            </a:r>
            <a:r>
              <a:rPr sz="4400" spc="70" dirty="0"/>
              <a:t> </a:t>
            </a:r>
            <a:r>
              <a:rPr sz="4400" dirty="0"/>
              <a:t>Statute</a:t>
            </a:r>
            <a:r>
              <a:rPr sz="4400" spc="240" dirty="0"/>
              <a:t> </a:t>
            </a:r>
            <a:r>
              <a:rPr sz="4400" dirty="0"/>
              <a:t>of</a:t>
            </a:r>
            <a:r>
              <a:rPr sz="4400" spc="40" dirty="0"/>
              <a:t> </a:t>
            </a:r>
            <a:r>
              <a:rPr sz="4400" dirty="0"/>
              <a:t>Pleading,</a:t>
            </a:r>
            <a:r>
              <a:rPr sz="4400" spc="114" dirty="0"/>
              <a:t> </a:t>
            </a:r>
            <a:r>
              <a:rPr sz="4400" spc="-20" dirty="0"/>
              <a:t>1362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222349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714625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232" y="1596131"/>
            <a:ext cx="7887334" cy="148653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363220" marR="5080" indent="-351155">
              <a:lnSpc>
                <a:spcPct val="101699"/>
              </a:lnSpc>
              <a:spcBef>
                <a:spcPts val="55"/>
              </a:spcBef>
              <a:buChar char="•"/>
              <a:tabLst>
                <a:tab pos="36893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“All</a:t>
            </a:r>
            <a:r>
              <a:rPr sz="320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lawsuits</a:t>
            </a:r>
            <a:r>
              <a:rPr sz="32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shall</a:t>
            </a:r>
            <a:r>
              <a:rPr sz="3200" spc="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be conducted</a:t>
            </a:r>
            <a:r>
              <a:rPr sz="320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English, 	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because</a:t>
            </a:r>
            <a:r>
              <a:rPr sz="32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2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75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320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much</a:t>
            </a:r>
            <a:r>
              <a:rPr sz="32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unknown</a:t>
            </a:r>
            <a:r>
              <a:rPr sz="32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said 	</a:t>
            </a:r>
            <a:r>
              <a:rPr sz="3050" spc="-10" dirty="0">
                <a:solidFill>
                  <a:schemeClr val="bg1"/>
                </a:solidFill>
                <a:latin typeface="Arial MT"/>
                <a:cs typeface="Arial MT"/>
              </a:rPr>
              <a:t>realm”</a:t>
            </a:r>
            <a:endParaRPr sz="305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5998" y="456108"/>
            <a:ext cx="33464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0" dirty="0"/>
              <a:t>R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696641" y="634008"/>
            <a:ext cx="6151959" cy="524054"/>
          </a:xfrm>
          <a:prstGeom prst="rect">
            <a:avLst/>
          </a:prstGeom>
          <a:solidFill>
            <a:srgbClr val="334887"/>
          </a:solidFill>
        </p:spPr>
        <p:txBody>
          <a:bodyPr vert="horz" wrap="square" lIns="0" tIns="0" rIns="0" bIns="0" rtlCol="0">
            <a:spAutoFit/>
          </a:bodyPr>
          <a:lstStyle/>
          <a:p>
            <a:pPr marL="270510">
              <a:lnSpc>
                <a:spcPts val="3940"/>
              </a:lnSpc>
            </a:pPr>
            <a:r>
              <a:rPr lang="it-IT" sz="4400" dirty="0">
                <a:solidFill>
                  <a:schemeClr val="bg1"/>
                </a:solidFill>
                <a:latin typeface="Calibri"/>
                <a:cs typeface="Calibri"/>
              </a:rPr>
              <a:t>R</a:t>
            </a:r>
            <a:r>
              <a:rPr sz="4400" dirty="0" err="1">
                <a:solidFill>
                  <a:schemeClr val="bg1"/>
                </a:solidFill>
                <a:latin typeface="Calibri"/>
                <a:cs typeface="Calibri"/>
              </a:rPr>
              <a:t>ichard</a:t>
            </a:r>
            <a:r>
              <a:rPr sz="44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chemeClr val="bg1"/>
                </a:solidFill>
                <a:latin typeface="Calibri"/>
                <a:cs typeface="Calibri"/>
              </a:rPr>
              <a:t>Mulcaster</a:t>
            </a:r>
            <a:r>
              <a:rPr sz="4400" spc="2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400" spc="-10" dirty="0">
                <a:solidFill>
                  <a:schemeClr val="bg1"/>
                </a:solidFill>
                <a:latin typeface="Calibri"/>
                <a:cs typeface="Calibri"/>
              </a:rPr>
              <a:t>(1582)</a:t>
            </a:r>
            <a:endParaRPr sz="4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1732401"/>
            <a:ext cx="9126220" cy="366394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71462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519063" y="1608533"/>
            <a:ext cx="7912100" cy="149720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63855" marR="5080" indent="-350520">
              <a:lnSpc>
                <a:spcPct val="102800"/>
              </a:lnSpc>
              <a:spcBef>
                <a:spcPts val="15"/>
              </a:spcBef>
              <a:buChar char="•"/>
              <a:tabLst>
                <a:tab pos="374650" algn="l"/>
              </a:tabLst>
            </a:pPr>
            <a:r>
              <a:rPr sz="3150" spc="70" dirty="0"/>
              <a:t>“The</a:t>
            </a:r>
            <a:r>
              <a:rPr sz="3150" spc="195" dirty="0"/>
              <a:t> </a:t>
            </a:r>
            <a:r>
              <a:rPr sz="3150" dirty="0"/>
              <a:t>English</a:t>
            </a:r>
            <a:r>
              <a:rPr sz="3150" spc="260" dirty="0"/>
              <a:t> </a:t>
            </a:r>
            <a:r>
              <a:rPr sz="3150" dirty="0"/>
              <a:t>tongue</a:t>
            </a:r>
            <a:r>
              <a:rPr sz="3150" spc="185" dirty="0"/>
              <a:t> </a:t>
            </a:r>
            <a:r>
              <a:rPr sz="3150" spc="95" dirty="0"/>
              <a:t>is</a:t>
            </a:r>
            <a:r>
              <a:rPr sz="3150" spc="-5" dirty="0"/>
              <a:t> </a:t>
            </a:r>
            <a:r>
              <a:rPr sz="3150" dirty="0"/>
              <a:t>of</a:t>
            </a:r>
            <a:r>
              <a:rPr sz="3150" spc="160" dirty="0"/>
              <a:t> </a:t>
            </a:r>
            <a:r>
              <a:rPr sz="3150" dirty="0"/>
              <a:t>small</a:t>
            </a:r>
            <a:r>
              <a:rPr sz="3150" spc="135" dirty="0"/>
              <a:t> </a:t>
            </a:r>
            <a:r>
              <a:rPr sz="3150" spc="-10" dirty="0"/>
              <a:t>account, 	</a:t>
            </a:r>
            <a:r>
              <a:rPr sz="3200" dirty="0"/>
              <a:t>stretching</a:t>
            </a:r>
            <a:r>
              <a:rPr sz="3200" spc="90" dirty="0"/>
              <a:t> </a:t>
            </a:r>
            <a:r>
              <a:rPr sz="3200" dirty="0"/>
              <a:t>no</a:t>
            </a:r>
            <a:r>
              <a:rPr sz="3200" spc="50" dirty="0"/>
              <a:t> </a:t>
            </a:r>
            <a:r>
              <a:rPr sz="3200" dirty="0"/>
              <a:t>further</a:t>
            </a:r>
            <a:r>
              <a:rPr sz="3200" spc="130" dirty="0"/>
              <a:t> </a:t>
            </a:r>
            <a:r>
              <a:rPr sz="3200" dirty="0"/>
              <a:t>than</a:t>
            </a:r>
            <a:r>
              <a:rPr sz="3200" spc="110" dirty="0"/>
              <a:t> </a:t>
            </a:r>
            <a:r>
              <a:rPr sz="3200" dirty="0"/>
              <a:t>this</a:t>
            </a:r>
            <a:r>
              <a:rPr sz="3200" spc="75" dirty="0"/>
              <a:t> </a:t>
            </a:r>
            <a:r>
              <a:rPr sz="3200" dirty="0"/>
              <a:t>island</a:t>
            </a:r>
            <a:r>
              <a:rPr sz="3200" spc="40" dirty="0"/>
              <a:t> </a:t>
            </a:r>
            <a:r>
              <a:rPr sz="3200" dirty="0"/>
              <a:t>of</a:t>
            </a:r>
            <a:r>
              <a:rPr sz="3200" spc="75" dirty="0"/>
              <a:t> </a:t>
            </a:r>
            <a:r>
              <a:rPr sz="3200" spc="-10" dirty="0"/>
              <a:t>ours, 	</a:t>
            </a:r>
            <a:r>
              <a:rPr sz="3050" spc="-65" dirty="0">
                <a:latin typeface="Arial MT"/>
                <a:cs typeface="Arial MT"/>
              </a:rPr>
              <a:t>nay</a:t>
            </a:r>
            <a:r>
              <a:rPr sz="3050" spc="-70" dirty="0">
                <a:latin typeface="Arial MT"/>
                <a:cs typeface="Arial MT"/>
              </a:rPr>
              <a:t> </a:t>
            </a:r>
            <a:r>
              <a:rPr sz="3050" dirty="0">
                <a:latin typeface="Arial MT"/>
                <a:cs typeface="Arial MT"/>
              </a:rPr>
              <a:t>not</a:t>
            </a:r>
            <a:r>
              <a:rPr sz="3050" spc="-70" dirty="0">
                <a:latin typeface="Arial MT"/>
                <a:cs typeface="Arial MT"/>
              </a:rPr>
              <a:t> </a:t>
            </a:r>
            <a:r>
              <a:rPr sz="3050" dirty="0">
                <a:latin typeface="Arial MT"/>
                <a:cs typeface="Arial MT"/>
              </a:rPr>
              <a:t>there</a:t>
            </a:r>
            <a:r>
              <a:rPr sz="3050" spc="-40" dirty="0">
                <a:latin typeface="Arial MT"/>
                <a:cs typeface="Arial MT"/>
              </a:rPr>
              <a:t> </a:t>
            </a:r>
            <a:r>
              <a:rPr sz="3050" dirty="0">
                <a:latin typeface="Arial MT"/>
                <a:cs typeface="Arial MT"/>
              </a:rPr>
              <a:t>over</a:t>
            </a:r>
            <a:r>
              <a:rPr sz="3050" spc="50" dirty="0">
                <a:latin typeface="Arial MT"/>
                <a:cs typeface="Arial MT"/>
              </a:rPr>
              <a:t> </a:t>
            </a:r>
            <a:r>
              <a:rPr sz="3050" spc="-10" dirty="0">
                <a:latin typeface="Arial MT"/>
                <a:cs typeface="Arial MT"/>
              </a:rPr>
              <a:t>all.”</a:t>
            </a:r>
            <a:endParaRPr sz="305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60796"/>
            <a:ext cx="9126220" cy="375285"/>
          </a:xfrm>
          <a:custGeom>
            <a:avLst/>
            <a:gdLst/>
            <a:ahLst/>
            <a:cxnLst/>
            <a:rect l="l" t="t" r="r" b="b"/>
            <a:pathLst>
              <a:path w="9126220" h="375284">
                <a:moveTo>
                  <a:pt x="9126145" y="375047"/>
                </a:moveTo>
                <a:lnTo>
                  <a:pt x="0" y="37504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75047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125" rIns="0" bIns="0" rtlCol="0">
            <a:spAutoFit/>
          </a:bodyPr>
          <a:lstStyle/>
          <a:p>
            <a:pPr marL="3061970">
              <a:lnSpc>
                <a:spcPct val="100000"/>
              </a:lnSpc>
              <a:spcBef>
                <a:spcPts val="95"/>
              </a:spcBef>
            </a:pPr>
            <a:r>
              <a:rPr sz="4400" spc="-310" dirty="0">
                <a:latin typeface="Arial MT"/>
                <a:cs typeface="Arial MT"/>
              </a:rPr>
              <a:t>Preview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29" y="2911078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29" y="349150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19063" y="1514274"/>
            <a:ext cx="7022465" cy="236029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74650" indent="-361315">
              <a:lnSpc>
                <a:spcPct val="100000"/>
              </a:lnSpc>
              <a:spcBef>
                <a:spcPts val="765"/>
              </a:spcBef>
              <a:buChar char="•"/>
              <a:tabLst>
                <a:tab pos="374650" algn="l"/>
                <a:tab pos="2694940" algn="l"/>
              </a:tabLst>
            </a:pP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Development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of</a:t>
            </a:r>
            <a:r>
              <a:rPr sz="32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650" indent="-361950">
              <a:lnSpc>
                <a:spcPct val="100000"/>
              </a:lnSpc>
              <a:spcBef>
                <a:spcPts val="680"/>
              </a:spcBef>
              <a:buChar char="•"/>
              <a:tabLst>
                <a:tab pos="374650" algn="l"/>
                <a:tab pos="2694940" algn="l"/>
              </a:tabLst>
            </a:pP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Development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of</a:t>
            </a:r>
            <a:r>
              <a:rPr sz="325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2110" indent="-358775">
              <a:lnSpc>
                <a:spcPct val="100000"/>
              </a:lnSpc>
              <a:spcBef>
                <a:spcPts val="790"/>
              </a:spcBef>
              <a:buChar char="•"/>
              <a:tabLst>
                <a:tab pos="372110" algn="l"/>
              </a:tabLst>
            </a:pP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Characteristics</a:t>
            </a:r>
            <a:r>
              <a:rPr sz="32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 indent="-361315">
              <a:lnSpc>
                <a:spcPct val="100000"/>
              </a:lnSpc>
              <a:spcBef>
                <a:spcPts val="700"/>
              </a:spcBef>
              <a:buClr>
                <a:srgbClr val="F9F9F9"/>
              </a:buClr>
              <a:buChar char="•"/>
              <a:tabLst>
                <a:tab pos="374015" algn="l"/>
              </a:tabLst>
            </a:pP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global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6218" y="184249"/>
            <a:ext cx="6082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08300" algn="l"/>
              </a:tabLst>
            </a:pPr>
            <a:r>
              <a:rPr sz="4000" spc="-10" dirty="0"/>
              <a:t>Development</a:t>
            </a:r>
            <a:r>
              <a:rPr sz="4000" dirty="0"/>
              <a:t>	of</a:t>
            </a:r>
            <a:r>
              <a:rPr sz="4000" spc="-100" dirty="0"/>
              <a:t> </a:t>
            </a:r>
            <a:r>
              <a:rPr sz="4000" dirty="0"/>
              <a:t>legal</a:t>
            </a:r>
            <a:r>
              <a:rPr sz="4000" spc="-95" dirty="0"/>
              <a:t> </a:t>
            </a:r>
            <a:r>
              <a:rPr sz="4000" spc="-20" dirty="0"/>
              <a:t>English: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723554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303983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36661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485775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9063" y="549857"/>
            <a:ext cx="7919084" cy="4690745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1651000">
              <a:lnSpc>
                <a:spcPct val="100000"/>
              </a:lnSpc>
              <a:spcBef>
                <a:spcPts val="2005"/>
              </a:spcBef>
              <a:tabLst>
                <a:tab pos="5126355" algn="l"/>
              </a:tabLst>
            </a:pPr>
            <a:r>
              <a:rPr sz="40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4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000" spc="-65" dirty="0">
                <a:solidFill>
                  <a:schemeClr val="bg1"/>
                </a:solidFill>
                <a:latin typeface="Calibri"/>
                <a:cs typeface="Calibri"/>
              </a:rPr>
              <a:t>Anglo-</a:t>
            </a:r>
            <a:r>
              <a:rPr sz="4000" spc="-10" dirty="0">
                <a:solidFill>
                  <a:schemeClr val="bg1"/>
                </a:solidFill>
                <a:latin typeface="Calibri"/>
                <a:cs typeface="Calibri"/>
              </a:rPr>
              <a:t>Saxon</a:t>
            </a:r>
            <a:r>
              <a:rPr sz="40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4000" spc="-10" dirty="0">
                <a:solidFill>
                  <a:schemeClr val="bg1"/>
                </a:solidFill>
                <a:latin typeface="Calibri"/>
                <a:cs typeface="Calibri"/>
              </a:rPr>
              <a:t>Period</a:t>
            </a:r>
            <a:endParaRPr sz="4000">
              <a:solidFill>
                <a:schemeClr val="bg1"/>
              </a:solidFill>
              <a:latin typeface="Calibri"/>
              <a:cs typeface="Calibri"/>
            </a:endParaRPr>
          </a:p>
          <a:p>
            <a:pPr marL="368935" marR="530225" indent="-355600">
              <a:lnSpc>
                <a:spcPct val="98900"/>
              </a:lnSpc>
              <a:spcBef>
                <a:spcPts val="1595"/>
              </a:spcBef>
              <a:buChar char="•"/>
              <a:tabLst>
                <a:tab pos="368935" algn="l"/>
                <a:tab pos="374650" algn="l"/>
                <a:tab pos="235394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Documents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with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seals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certify</a:t>
            </a:r>
            <a:r>
              <a:rPr sz="32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sale</a:t>
            </a:r>
            <a:r>
              <a:rPr sz="320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of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real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estate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or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some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other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act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transfer: </a:t>
            </a:r>
            <a:r>
              <a:rPr sz="3150" i="1" spc="-25" dirty="0">
                <a:solidFill>
                  <a:schemeClr val="bg1"/>
                </a:solidFill>
                <a:latin typeface="Arial"/>
                <a:cs typeface="Arial"/>
              </a:rPr>
              <a:t>gewrit</a:t>
            </a:r>
            <a:r>
              <a:rPr sz="3150" i="1" spc="-1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150" spc="-45" dirty="0">
                <a:solidFill>
                  <a:schemeClr val="bg1"/>
                </a:solidFill>
                <a:latin typeface="Arial MT"/>
                <a:cs typeface="Arial MT"/>
              </a:rPr>
              <a:t>or</a:t>
            </a:r>
            <a:r>
              <a:rPr sz="3150" spc="-1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50" i="1" spc="-20" dirty="0">
                <a:solidFill>
                  <a:schemeClr val="bg1"/>
                </a:solidFill>
                <a:latin typeface="Arial"/>
                <a:cs typeface="Arial"/>
              </a:rPr>
              <a:t>writ</a:t>
            </a:r>
            <a:endParaRPr sz="3150">
              <a:solidFill>
                <a:schemeClr val="bg1"/>
              </a:solidFill>
              <a:latin typeface="Arial"/>
              <a:cs typeface="Arial"/>
            </a:endParaRPr>
          </a:p>
          <a:p>
            <a:pPr marL="374015" indent="-361315">
              <a:lnSpc>
                <a:spcPct val="100000"/>
              </a:lnSpc>
              <a:spcBef>
                <a:spcPts val="710"/>
              </a:spcBef>
              <a:buChar char="•"/>
              <a:tabLst>
                <a:tab pos="374015" algn="l"/>
              </a:tabLst>
            </a:pP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During</a:t>
            </a:r>
            <a:r>
              <a:rPr sz="33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Norman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 era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writs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had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an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>
              <a:lnSpc>
                <a:spcPct val="100000"/>
              </a:lnSpc>
              <a:spcBef>
                <a:spcPts val="60"/>
              </a:spcBef>
              <a:tabLst>
                <a:tab pos="2129155" algn="l"/>
              </a:tabLst>
            </a:pP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important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	role</a:t>
            </a:r>
            <a:r>
              <a:rPr sz="315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15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1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creation</a:t>
            </a:r>
            <a:r>
              <a:rPr sz="3150" spc="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15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2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  <a:p>
            <a:pPr marL="375285" indent="-362585">
              <a:lnSpc>
                <a:spcPts val="3860"/>
              </a:lnSpc>
              <a:spcBef>
                <a:spcPts val="690"/>
              </a:spcBef>
              <a:buClr>
                <a:srgbClr val="FDFFEB"/>
              </a:buClr>
              <a:buChar char="•"/>
              <a:tabLst>
                <a:tab pos="375285" algn="l"/>
              </a:tabLst>
            </a:pP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Viking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occupation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9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2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borrowing</a:t>
            </a:r>
            <a:r>
              <a:rPr sz="3250" spc="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76555">
              <a:lnSpc>
                <a:spcPts val="3920"/>
              </a:lnSpc>
              <a:tabLst>
                <a:tab pos="2630805" algn="l"/>
              </a:tabLst>
            </a:pP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Scandinavian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words: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90" dirty="0">
                <a:solidFill>
                  <a:schemeClr val="bg1"/>
                </a:solidFill>
                <a:latin typeface="Calibri"/>
                <a:cs typeface="Calibri"/>
              </a:rPr>
              <a:t>law,</a:t>
            </a:r>
            <a:r>
              <a:rPr sz="3300" i="1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chemeClr val="bg1"/>
                </a:solidFill>
                <a:latin typeface="Calibri"/>
                <a:cs typeface="Calibri"/>
              </a:rPr>
              <a:t>gift,</a:t>
            </a:r>
            <a:r>
              <a:rPr sz="3300" i="1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30" dirty="0">
                <a:solidFill>
                  <a:schemeClr val="bg1"/>
                </a:solidFill>
                <a:latin typeface="Calibri"/>
                <a:cs typeface="Calibri"/>
              </a:rPr>
              <a:t>loan,</a:t>
            </a:r>
            <a:r>
              <a:rPr sz="3300" i="1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20" dirty="0">
                <a:solidFill>
                  <a:schemeClr val="bg1"/>
                </a:solidFill>
                <a:latin typeface="Calibri"/>
                <a:cs typeface="Calibri"/>
              </a:rPr>
              <a:t>sale,</a:t>
            </a:r>
            <a:r>
              <a:rPr sz="3300" i="1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chemeClr val="bg1"/>
                </a:solidFill>
                <a:latin typeface="Calibri"/>
                <a:cs typeface="Calibri"/>
              </a:rPr>
              <a:t>trust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7329" y="449907"/>
            <a:ext cx="5384800" cy="702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924935" algn="l"/>
              </a:tabLst>
            </a:pPr>
            <a:r>
              <a:rPr sz="4450" dirty="0"/>
              <a:t>The</a:t>
            </a:r>
            <a:r>
              <a:rPr sz="4450" spc="-60" dirty="0"/>
              <a:t> </a:t>
            </a:r>
            <a:r>
              <a:rPr sz="4450" spc="-110" dirty="0"/>
              <a:t>Anglo-</a:t>
            </a:r>
            <a:r>
              <a:rPr sz="4450" spc="-10" dirty="0"/>
              <a:t>Saxon</a:t>
            </a:r>
            <a:r>
              <a:rPr sz="4450" dirty="0"/>
              <a:t>	</a:t>
            </a:r>
            <a:r>
              <a:rPr sz="4450" spc="-55" dirty="0"/>
              <a:t>Period</a:t>
            </a:r>
            <a:endParaRPr sz="445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88441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473773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4920386"/>
            <a:ext cx="9135110" cy="348615"/>
            <a:chOff x="8929" y="4973835"/>
            <a:chExt cx="9135110" cy="34861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29" y="4973835"/>
              <a:ext cx="9135070" cy="535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929" y="4973835"/>
              <a:ext cx="9126220" cy="45085"/>
            </a:xfrm>
            <a:custGeom>
              <a:avLst/>
              <a:gdLst/>
              <a:ahLst/>
              <a:cxnLst/>
              <a:rect l="l" t="t" r="r" b="b"/>
              <a:pathLst>
                <a:path w="9126220" h="45085">
                  <a:moveTo>
                    <a:pt x="9126145" y="44648"/>
                  </a:moveTo>
                  <a:lnTo>
                    <a:pt x="0" y="44648"/>
                  </a:lnTo>
                  <a:lnTo>
                    <a:pt x="0" y="0"/>
                  </a:lnTo>
                  <a:lnTo>
                    <a:pt x="9126145" y="0"/>
                  </a:lnTo>
                  <a:lnTo>
                    <a:pt x="9126145" y="44648"/>
                  </a:lnTo>
                  <a:close/>
                </a:path>
              </a:pathLst>
            </a:custGeom>
            <a:solidFill>
              <a:srgbClr val="1A316D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929" y="5045273"/>
              <a:ext cx="9126220" cy="276860"/>
            </a:xfrm>
            <a:custGeom>
              <a:avLst/>
              <a:gdLst/>
              <a:ahLst/>
              <a:cxnLst/>
              <a:rect l="l" t="t" r="r" b="b"/>
              <a:pathLst>
                <a:path w="9126220" h="276860">
                  <a:moveTo>
                    <a:pt x="9126145" y="276820"/>
                  </a:moveTo>
                  <a:lnTo>
                    <a:pt x="0" y="276820"/>
                  </a:lnTo>
                  <a:lnTo>
                    <a:pt x="0" y="0"/>
                  </a:lnTo>
                  <a:lnTo>
                    <a:pt x="9126145" y="0"/>
                  </a:lnTo>
                  <a:lnTo>
                    <a:pt x="9126145" y="276820"/>
                  </a:lnTo>
                  <a:close/>
                </a:path>
              </a:pathLst>
            </a:custGeom>
            <a:solidFill>
              <a:srgbClr val="182F6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19063" y="1490096"/>
            <a:ext cx="8061325" cy="384175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375920" indent="-362585">
              <a:lnSpc>
                <a:spcPct val="100000"/>
              </a:lnSpc>
              <a:spcBef>
                <a:spcPts val="955"/>
              </a:spcBef>
              <a:buChar char="•"/>
              <a:tabLst>
                <a:tab pos="375920" algn="l"/>
              </a:tabLst>
            </a:pPr>
            <a:r>
              <a:rPr sz="3200" spc="-30" dirty="0">
                <a:solidFill>
                  <a:schemeClr val="bg1"/>
                </a:solidFill>
                <a:latin typeface="Calibri"/>
                <a:cs typeface="Calibri"/>
              </a:rPr>
              <a:t>Verbal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magic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69570" marR="5080" indent="-355600">
              <a:lnSpc>
                <a:spcPct val="99100"/>
              </a:lnSpc>
              <a:spcBef>
                <a:spcPts val="885"/>
              </a:spcBef>
              <a:buChar char="•"/>
              <a:tabLst>
                <a:tab pos="369570" algn="l"/>
                <a:tab pos="375285" algn="l"/>
              </a:tabLst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	Acts</a:t>
            </a:r>
            <a:r>
              <a:rPr sz="31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5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20" dirty="0">
                <a:solidFill>
                  <a:schemeClr val="bg1"/>
                </a:solidFill>
                <a:latin typeface="Calibri"/>
                <a:cs typeface="Calibri"/>
              </a:rPr>
              <a:t>transfer</a:t>
            </a:r>
            <a:r>
              <a:rPr sz="315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required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complicated</a:t>
            </a:r>
            <a:r>
              <a:rPr sz="3150" spc="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25" dirty="0">
                <a:solidFill>
                  <a:schemeClr val="bg1"/>
                </a:solidFill>
                <a:latin typeface="Calibri"/>
                <a:cs typeface="Calibri"/>
              </a:rPr>
              <a:t>and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precise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language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rituals;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single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mistake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 could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nullify</a:t>
            </a:r>
            <a:r>
              <a:rPr sz="32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act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7825" indent="-347345">
              <a:lnSpc>
                <a:spcPct val="100000"/>
              </a:lnSpc>
              <a:spcBef>
                <a:spcPts val="780"/>
              </a:spcBef>
              <a:buChar char="•"/>
              <a:tabLst>
                <a:tab pos="377825" algn="l"/>
              </a:tabLst>
            </a:pPr>
            <a:r>
              <a:rPr sz="3150" spc="-340" dirty="0">
                <a:solidFill>
                  <a:schemeClr val="bg1"/>
                </a:solidFill>
                <a:latin typeface="Arial MT"/>
                <a:cs typeface="Arial MT"/>
              </a:rPr>
              <a:t>Use</a:t>
            </a:r>
            <a:r>
              <a:rPr sz="3150" spc="1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50" dirty="0">
                <a:solidFill>
                  <a:schemeClr val="bg1"/>
                </a:solidFill>
                <a:latin typeface="Arial MT"/>
                <a:cs typeface="Arial MT"/>
              </a:rPr>
              <a:t>of</a:t>
            </a:r>
            <a:r>
              <a:rPr sz="3150" spc="-2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50" spc="-50" dirty="0">
                <a:solidFill>
                  <a:schemeClr val="bg1"/>
                </a:solidFill>
                <a:latin typeface="Arial MT"/>
                <a:cs typeface="Arial MT"/>
              </a:rPr>
              <a:t>rhythmic</a:t>
            </a:r>
            <a:r>
              <a:rPr sz="3150" spc="-95" dirty="0">
                <a:solidFill>
                  <a:schemeClr val="bg1"/>
                </a:solidFill>
                <a:latin typeface="Arial MT"/>
                <a:cs typeface="Arial MT"/>
              </a:rPr>
              <a:t> expressions</a:t>
            </a:r>
            <a:endParaRPr sz="315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75285" indent="-362585">
              <a:lnSpc>
                <a:spcPct val="100000"/>
              </a:lnSpc>
              <a:spcBef>
                <a:spcPts val="710"/>
              </a:spcBef>
              <a:buChar char="•"/>
              <a:tabLst>
                <a:tab pos="375285" algn="l"/>
              </a:tabLst>
            </a:pP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Alliteration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 common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maxims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 err="1">
                <a:solidFill>
                  <a:schemeClr val="bg1"/>
                </a:solidFill>
                <a:latin typeface="Calibri"/>
                <a:cs typeface="Calibri"/>
              </a:rPr>
              <a:t>binar</a:t>
            </a:r>
            <a:r>
              <a:rPr lang="it-IT" sz="3300" spc="-10" dirty="0">
                <a:solidFill>
                  <a:schemeClr val="bg1"/>
                </a:solidFill>
                <a:latin typeface="Calibri"/>
                <a:cs typeface="Calibri"/>
              </a:rPr>
              <a:t>y</a:t>
            </a:r>
            <a:endParaRPr lang="it-IT" sz="3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>
              <a:lnSpc>
                <a:spcPct val="100000"/>
              </a:lnSpc>
              <a:spcBef>
                <a:spcPts val="210"/>
              </a:spcBef>
            </a:pPr>
            <a:r>
              <a:rPr lang="it-IT" sz="3000" spc="-10" dirty="0" err="1">
                <a:solidFill>
                  <a:schemeClr val="bg1"/>
                </a:solidFill>
                <a:latin typeface="Calibri"/>
                <a:cs typeface="Calibri"/>
              </a:rPr>
              <a:t>expressions</a:t>
            </a:r>
            <a:endParaRPr lang="it-IT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0232" y="1596131"/>
            <a:ext cx="7792720" cy="516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015" indent="-361315">
              <a:lnSpc>
                <a:spcPct val="100000"/>
              </a:lnSpc>
              <a:spcBef>
                <a:spcPts val="120"/>
              </a:spcBef>
              <a:buChar char="•"/>
              <a:tabLst>
                <a:tab pos="374015" algn="l"/>
              </a:tabLst>
            </a:pP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Inversion</a:t>
            </a:r>
            <a:r>
              <a:rPr sz="32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strenghten</a:t>
            </a:r>
            <a:r>
              <a:rPr sz="32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impact:</a:t>
            </a:r>
            <a:r>
              <a:rPr sz="32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620" dirty="0">
                <a:solidFill>
                  <a:schemeClr val="bg1"/>
                </a:solidFill>
                <a:latin typeface="Calibri"/>
                <a:cs typeface="Calibri"/>
              </a:rPr>
              <a:t>/</a:t>
            </a:r>
            <a:r>
              <a:rPr sz="32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r>
              <a:rPr sz="3200" i="1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spc="-25" dirty="0">
                <a:solidFill>
                  <a:schemeClr val="bg1"/>
                </a:solidFill>
                <a:latin typeface="Calibri"/>
                <a:cs typeface="Calibri"/>
              </a:rPr>
              <a:t>my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82275" y="2074861"/>
            <a:ext cx="5466080" cy="531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300" i="1" spc="-30" dirty="0">
                <a:latin typeface="Calibri"/>
                <a:cs typeface="Calibri"/>
              </a:rPr>
              <a:t>eyes</a:t>
            </a:r>
            <a:r>
              <a:rPr sz="3300" i="1" spc="-160" dirty="0">
                <a:latin typeface="Calibri"/>
                <a:cs typeface="Calibri"/>
              </a:rPr>
              <a:t> </a:t>
            </a:r>
            <a:r>
              <a:rPr sz="3300" i="1" spc="-45" dirty="0">
                <a:latin typeface="Calibri"/>
                <a:cs typeface="Calibri"/>
              </a:rPr>
              <a:t>saw</a:t>
            </a:r>
            <a:r>
              <a:rPr sz="3300" i="1" spc="-140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and</a:t>
            </a:r>
            <a:r>
              <a:rPr sz="3300" i="1" spc="-150" dirty="0">
                <a:latin typeface="Calibri"/>
                <a:cs typeface="Calibri"/>
              </a:rPr>
              <a:t> </a:t>
            </a:r>
            <a:r>
              <a:rPr sz="3300" i="1" spc="-35" dirty="0">
                <a:latin typeface="Calibri"/>
                <a:cs typeface="Calibri"/>
              </a:rPr>
              <a:t>with</a:t>
            </a:r>
            <a:r>
              <a:rPr sz="3300" i="1" spc="-105" dirty="0">
                <a:latin typeface="Calibri"/>
                <a:cs typeface="Calibri"/>
              </a:rPr>
              <a:t> </a:t>
            </a:r>
            <a:r>
              <a:rPr sz="3300" i="1" spc="-55" dirty="0">
                <a:latin typeface="Calibri"/>
                <a:cs typeface="Calibri"/>
              </a:rPr>
              <a:t>my</a:t>
            </a:r>
            <a:r>
              <a:rPr sz="3300" i="1" spc="-130" dirty="0">
                <a:latin typeface="Calibri"/>
                <a:cs typeface="Calibri"/>
              </a:rPr>
              <a:t> </a:t>
            </a:r>
            <a:r>
              <a:rPr sz="3300" i="1" spc="-10" dirty="0">
                <a:latin typeface="Calibri"/>
                <a:cs typeface="Calibri"/>
              </a:rPr>
              <a:t>ears</a:t>
            </a:r>
            <a:r>
              <a:rPr sz="3300" i="1" spc="-155" dirty="0">
                <a:latin typeface="Calibri"/>
                <a:cs typeface="Calibri"/>
              </a:rPr>
              <a:t> </a:t>
            </a:r>
            <a:r>
              <a:rPr sz="3300" i="1" spc="-25" dirty="0">
                <a:latin typeface="Calibri"/>
                <a:cs typeface="Calibri"/>
              </a:rPr>
              <a:t>heard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232" y="2667693"/>
            <a:ext cx="7489190" cy="152605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73380" marR="5080" indent="-361315" algn="just">
              <a:lnSpc>
                <a:spcPts val="3870"/>
              </a:lnSpc>
              <a:spcBef>
                <a:spcPts val="200"/>
              </a:spcBef>
              <a:buChar char="•"/>
              <a:tabLst>
                <a:tab pos="37338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gradually</a:t>
            </a:r>
            <a:r>
              <a:rPr sz="32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became</a:t>
            </a:r>
            <a:r>
              <a:rPr sz="32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more</a:t>
            </a:r>
            <a:r>
              <a:rPr sz="32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compIe›‹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syntactically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but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still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contained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elements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of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spoken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911078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063" y="1525422"/>
            <a:ext cx="7852409" cy="1755139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77825" indent="-363220">
              <a:lnSpc>
                <a:spcPct val="100000"/>
              </a:lnSpc>
              <a:spcBef>
                <a:spcPts val="780"/>
              </a:spcBef>
              <a:buChar char="•"/>
              <a:tabLst>
                <a:tab pos="377825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Some</a:t>
            </a:r>
            <a:r>
              <a:rPr sz="31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Latin</a:t>
            </a:r>
            <a:r>
              <a:rPr sz="31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words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 indent="-361315">
              <a:lnSpc>
                <a:spcPct val="100000"/>
              </a:lnSpc>
              <a:spcBef>
                <a:spcPts val="720"/>
              </a:spcBef>
              <a:buClr>
                <a:srgbClr val="FFFFFF"/>
              </a:buClr>
              <a:buChar char="•"/>
              <a:tabLst>
                <a:tab pos="374015" algn="l"/>
              </a:tabLst>
            </a:pP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Royal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legislation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spread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Christianity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5920" indent="-361315">
              <a:lnSpc>
                <a:spcPct val="100000"/>
              </a:lnSpc>
              <a:spcBef>
                <a:spcPts val="810"/>
              </a:spcBef>
              <a:buChar char="•"/>
              <a:tabLst>
                <a:tab pos="375920" algn="l"/>
                <a:tab pos="2135505" algn="l"/>
              </a:tabLst>
            </a:pP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Examples: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100" i="1" dirty="0">
                <a:solidFill>
                  <a:schemeClr val="bg1"/>
                </a:solidFill>
                <a:latin typeface="Calibri"/>
                <a:cs typeface="Calibri"/>
              </a:rPr>
              <a:t>convict,</a:t>
            </a:r>
            <a:r>
              <a:rPr sz="3100" i="1" spc="20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chemeClr val="bg1"/>
                </a:solidFill>
                <a:latin typeface="Calibri"/>
                <a:cs typeface="Calibri"/>
              </a:rPr>
              <a:t>admit,</a:t>
            </a:r>
            <a:r>
              <a:rPr sz="3100" i="1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i="1" dirty="0">
                <a:solidFill>
                  <a:schemeClr val="bg1"/>
                </a:solidFill>
                <a:latin typeface="Calibri"/>
                <a:cs typeface="Calibri"/>
              </a:rPr>
              <a:t>mediate,</a:t>
            </a:r>
            <a:r>
              <a:rPr sz="3100" i="1" spc="2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i="1" spc="-10" dirty="0">
                <a:solidFill>
                  <a:schemeClr val="bg1"/>
                </a:solidFill>
                <a:latin typeface="Calibri"/>
                <a:cs typeface="Calibri"/>
              </a:rPr>
              <a:t>legitimate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125" rIns="0" bIns="0" rtlCol="0">
            <a:spAutoFit/>
          </a:bodyPr>
          <a:lstStyle/>
          <a:p>
            <a:pPr marL="1245235">
              <a:lnSpc>
                <a:spcPct val="100000"/>
              </a:lnSpc>
              <a:spcBef>
                <a:spcPts val="95"/>
              </a:spcBef>
            </a:pPr>
            <a:r>
              <a:rPr sz="4400" spc="-25" dirty="0"/>
              <a:t>Dominance</a:t>
            </a:r>
            <a:r>
              <a:rPr sz="4400" spc="135" dirty="0"/>
              <a:t> </a:t>
            </a:r>
            <a:r>
              <a:rPr sz="4400" dirty="0"/>
              <a:t>of</a:t>
            </a:r>
            <a:r>
              <a:rPr sz="4400" spc="-150" dirty="0"/>
              <a:t> </a:t>
            </a:r>
            <a:r>
              <a:rPr sz="4400" dirty="0"/>
              <a:t>Law</a:t>
            </a:r>
            <a:r>
              <a:rPr sz="4400" spc="-50" dirty="0"/>
              <a:t> </a:t>
            </a:r>
            <a:r>
              <a:rPr sz="4400" spc="-10" dirty="0"/>
              <a:t>Latin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03921"/>
            <a:ext cx="9126220" cy="375285"/>
          </a:xfrm>
          <a:custGeom>
            <a:avLst/>
            <a:gdLst/>
            <a:ahLst/>
            <a:cxnLst/>
            <a:rect l="l" t="t" r="r" b="b"/>
            <a:pathLst>
              <a:path w="9126220" h="375285">
                <a:moveTo>
                  <a:pt x="9126145" y="375047"/>
                </a:moveTo>
                <a:lnTo>
                  <a:pt x="0" y="37504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7504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39328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98264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464843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955976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063" y="1490096"/>
            <a:ext cx="8028940" cy="384429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370205" indent="-339725" algn="just">
              <a:lnSpc>
                <a:spcPct val="100000"/>
              </a:lnSpc>
              <a:spcBef>
                <a:spcPts val="955"/>
              </a:spcBef>
              <a:buClr>
                <a:srgbClr val="FFFFFF"/>
              </a:buClr>
              <a:buChar char="•"/>
              <a:tabLst>
                <a:tab pos="370205" algn="l"/>
              </a:tabLst>
            </a:pPr>
            <a:r>
              <a:rPr sz="3200" spc="-95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r>
              <a:rPr sz="3200" spc="-13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75" dirty="0">
                <a:solidFill>
                  <a:schemeClr val="bg1"/>
                </a:solidFill>
                <a:latin typeface="Arial MT"/>
                <a:cs typeface="Arial MT"/>
              </a:rPr>
              <a:t>this</a:t>
            </a:r>
            <a:r>
              <a:rPr sz="3200" spc="-14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90" dirty="0">
                <a:solidFill>
                  <a:schemeClr val="bg1"/>
                </a:solidFill>
                <a:latin typeface="Arial MT"/>
                <a:cs typeface="Arial MT"/>
              </a:rPr>
              <a:t>period</a:t>
            </a:r>
            <a:r>
              <a:rPr sz="3200" spc="-13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664" dirty="0">
                <a:solidFill>
                  <a:schemeClr val="bg1"/>
                </a:solidFill>
                <a:latin typeface="Arial MT"/>
                <a:cs typeface="Arial MT"/>
              </a:rPr>
              <a:t>—</a:t>
            </a:r>
            <a:r>
              <a:rPr sz="3200" spc="-10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65" dirty="0">
                <a:solidFill>
                  <a:schemeClr val="bg1"/>
                </a:solidFill>
                <a:latin typeface="Arial MT"/>
                <a:cs typeface="Arial MT"/>
              </a:rPr>
              <a:t>common</a:t>
            </a:r>
            <a:r>
              <a:rPr sz="3200" spc="-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00" dirty="0">
                <a:solidFill>
                  <a:schemeClr val="bg1"/>
                </a:solidFill>
                <a:latin typeface="Arial MT"/>
                <a:cs typeface="Arial MT"/>
              </a:rPr>
              <a:t>law</a:t>
            </a:r>
            <a:r>
              <a:rPr sz="3200" spc="-6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285" dirty="0">
                <a:solidFill>
                  <a:schemeClr val="bg1"/>
                </a:solidFill>
                <a:latin typeface="Arial MT"/>
                <a:cs typeface="Arial MT"/>
              </a:rPr>
              <a:t>was</a:t>
            </a:r>
            <a:r>
              <a:rPr sz="3200" spc="-4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Arial MT"/>
                <a:cs typeface="Arial MT"/>
              </a:rPr>
              <a:t>created</a:t>
            </a:r>
            <a:endParaRPr sz="3200">
              <a:solidFill>
                <a:schemeClr val="bg1"/>
              </a:solidFill>
              <a:latin typeface="Arial MT"/>
              <a:cs typeface="Arial MT"/>
            </a:endParaRPr>
          </a:p>
          <a:p>
            <a:pPr marL="374650" indent="-360680" algn="just">
              <a:lnSpc>
                <a:spcPts val="3740"/>
              </a:lnSpc>
              <a:spcBef>
                <a:spcPts val="850"/>
              </a:spcBef>
              <a:buClr>
                <a:srgbClr val="FFFFFF"/>
              </a:buClr>
              <a:buChar char="•"/>
              <a:tabLst>
                <a:tab pos="374650" algn="l"/>
              </a:tabLst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Many</a:t>
            </a:r>
            <a:r>
              <a:rPr sz="3150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essential</a:t>
            </a:r>
            <a:r>
              <a:rPr sz="315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150" spc="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1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terms</a:t>
            </a:r>
            <a:r>
              <a:rPr sz="31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20" dirty="0">
                <a:solidFill>
                  <a:schemeClr val="bg1"/>
                </a:solidFill>
                <a:latin typeface="Calibri"/>
                <a:cs typeface="Calibri"/>
              </a:rPr>
              <a:t>were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  <a:p>
            <a:pPr marL="373380" algn="just">
              <a:lnSpc>
                <a:spcPts val="3860"/>
              </a:lnSpc>
            </a:pP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originally</a:t>
            </a:r>
            <a:r>
              <a:rPr sz="32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formulated</a:t>
            </a:r>
            <a:r>
              <a:rPr sz="325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Latin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(e.g.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breve</a:t>
            </a:r>
            <a:r>
              <a:rPr sz="3250" i="1" spc="6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writ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)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74650" indent="-361950" algn="just">
              <a:lnSpc>
                <a:spcPct val="100000"/>
              </a:lnSpc>
              <a:spcBef>
                <a:spcPts val="690"/>
              </a:spcBef>
              <a:buChar char="•"/>
              <a:tabLst>
                <a:tab pos="374650" algn="l"/>
              </a:tabLst>
            </a:pP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Meaning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diverged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classical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Latin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1475" marR="269875" indent="-358140" algn="just">
              <a:lnSpc>
                <a:spcPct val="100400"/>
              </a:lnSpc>
              <a:spcBef>
                <a:spcPts val="695"/>
              </a:spcBef>
              <a:buChar char="•"/>
              <a:tabLst>
                <a:tab pos="37147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Often,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Norman French</a:t>
            </a:r>
            <a:r>
              <a:rPr sz="32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or</a:t>
            </a:r>
            <a:r>
              <a:rPr sz="32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even</a:t>
            </a:r>
            <a:r>
              <a:rPr sz="32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words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were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Latinised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(e.g.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55" dirty="0">
                <a:solidFill>
                  <a:schemeClr val="bg1"/>
                </a:solidFill>
                <a:latin typeface="Calibri"/>
                <a:cs typeface="Calibri"/>
              </a:rPr>
              <a:t>morder</a:t>
            </a:r>
            <a:r>
              <a:rPr sz="3300" i="1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chemeClr val="bg1"/>
                </a:solidFill>
                <a:latin typeface="Calibri"/>
                <a:cs typeface="Calibri"/>
              </a:rPr>
              <a:t>&gt;</a:t>
            </a:r>
            <a:r>
              <a:rPr sz="3300" i="1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chemeClr val="bg1"/>
                </a:solidFill>
                <a:latin typeface="Calibri"/>
                <a:cs typeface="Calibri"/>
              </a:rPr>
              <a:t>murdrum)</a:t>
            </a:r>
            <a:r>
              <a:rPr sz="3300" i="1" spc="409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dog </a:t>
            </a:r>
            <a:r>
              <a:rPr sz="3100" spc="-10" dirty="0">
                <a:solidFill>
                  <a:schemeClr val="bg1"/>
                </a:solidFill>
                <a:latin typeface="Arial MT"/>
                <a:cs typeface="Arial MT"/>
              </a:rPr>
              <a:t>Latin</a:t>
            </a:r>
            <a:endParaRPr sz="310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1854835">
              <a:lnSpc>
                <a:spcPct val="100000"/>
              </a:lnSpc>
              <a:spcBef>
                <a:spcPts val="90"/>
              </a:spcBef>
            </a:pPr>
            <a:r>
              <a:rPr sz="4450" spc="-520" dirty="0">
                <a:latin typeface="Arial MT"/>
                <a:cs typeface="Arial MT"/>
              </a:rPr>
              <a:t>Rise</a:t>
            </a:r>
            <a:r>
              <a:rPr sz="4450" spc="175" dirty="0">
                <a:latin typeface="Arial MT"/>
                <a:cs typeface="Arial MT"/>
              </a:rPr>
              <a:t> </a:t>
            </a:r>
            <a:r>
              <a:rPr sz="4450" spc="-80" dirty="0">
                <a:latin typeface="Arial MT"/>
                <a:cs typeface="Arial MT"/>
              </a:rPr>
              <a:t>of</a:t>
            </a:r>
            <a:r>
              <a:rPr sz="4450" spc="-200" dirty="0">
                <a:latin typeface="Arial MT"/>
                <a:cs typeface="Arial MT"/>
              </a:rPr>
              <a:t> </a:t>
            </a:r>
            <a:r>
              <a:rPr sz="4450" spc="-495" dirty="0">
                <a:latin typeface="Arial MT"/>
                <a:cs typeface="Arial MT"/>
              </a:rPr>
              <a:t>Law</a:t>
            </a:r>
            <a:r>
              <a:rPr sz="4450" spc="50" dirty="0">
                <a:latin typeface="Arial MT"/>
                <a:cs typeface="Arial MT"/>
              </a:rPr>
              <a:t> </a:t>
            </a:r>
            <a:r>
              <a:rPr sz="4450" spc="-365" dirty="0">
                <a:latin typeface="Arial MT"/>
                <a:cs typeface="Arial MT"/>
              </a:rPr>
              <a:t>French</a:t>
            </a:r>
            <a:endParaRPr sz="44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29" y="1687710"/>
            <a:ext cx="9126220" cy="379335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4555" indent="-361315">
              <a:lnSpc>
                <a:spcPts val="2830"/>
              </a:lnSpc>
              <a:buChar char="•"/>
              <a:tabLst>
                <a:tab pos="884555" algn="l"/>
              </a:tabLst>
            </a:pP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became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England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29" y="2125266"/>
            <a:ext cx="9126220" cy="390620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5190">
              <a:lnSpc>
                <a:spcPts val="2885"/>
              </a:lnSpc>
            </a:pP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late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13th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c.,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both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legislation</a:t>
            </a:r>
            <a:r>
              <a:rPr sz="33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9" y="2571750"/>
            <a:ext cx="9126220" cy="332912"/>
          </a:xfrm>
          <a:prstGeom prst="rect">
            <a:avLst/>
          </a:prstGeom>
          <a:solidFill>
            <a:srgbClr val="1F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5825">
              <a:lnSpc>
                <a:spcPts val="2250"/>
              </a:lnSpc>
            </a:pP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09860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54508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98264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420195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485775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29" y="5304233"/>
            <a:ext cx="9126220" cy="285750"/>
          </a:xfrm>
          <a:custGeom>
            <a:avLst/>
            <a:gdLst/>
            <a:ahLst/>
            <a:cxnLst/>
            <a:rect l="l" t="t" r="r" b="b"/>
            <a:pathLst>
              <a:path w="9126220" h="285750">
                <a:moveTo>
                  <a:pt x="9126145" y="285750"/>
                </a:moveTo>
                <a:lnTo>
                  <a:pt x="0" y="28575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85750"/>
                </a:lnTo>
                <a:close/>
              </a:path>
            </a:pathLst>
          </a:custGeom>
          <a:solidFill>
            <a:srgbClr val="15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9063" y="2949972"/>
            <a:ext cx="7832725" cy="27285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70205" marR="5080" indent="-358140">
              <a:lnSpc>
                <a:spcPct val="88400"/>
              </a:lnSpc>
              <a:spcBef>
                <a:spcPts val="580"/>
              </a:spcBef>
              <a:buChar char="•"/>
              <a:tabLst>
                <a:tab pos="374650" algn="l"/>
              </a:tabLst>
            </a:pP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use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3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circles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9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a 	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strange</a:t>
            </a:r>
            <a:r>
              <a:rPr sz="320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phenomenon</a:t>
            </a:r>
            <a:r>
              <a:rPr sz="32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because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13th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c. 	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had</a:t>
            </a:r>
            <a:r>
              <a:rPr sz="325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already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begun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disappear</a:t>
            </a:r>
            <a:r>
              <a:rPr sz="32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in 	England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communication;</a:t>
            </a:r>
            <a:r>
              <a:rPr sz="325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yet 	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rise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only 	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started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at</a:t>
            </a:r>
            <a:r>
              <a:rPr sz="33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time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1854835">
              <a:lnSpc>
                <a:spcPct val="100000"/>
              </a:lnSpc>
              <a:spcBef>
                <a:spcPts val="90"/>
              </a:spcBef>
            </a:pPr>
            <a:r>
              <a:rPr sz="4450" spc="-520" dirty="0">
                <a:latin typeface="Arial MT"/>
                <a:cs typeface="Arial MT"/>
              </a:rPr>
              <a:t>Rise</a:t>
            </a:r>
            <a:r>
              <a:rPr sz="4450" spc="175" dirty="0">
                <a:latin typeface="Arial MT"/>
                <a:cs typeface="Arial MT"/>
              </a:rPr>
              <a:t> </a:t>
            </a:r>
            <a:r>
              <a:rPr sz="4450" spc="-80" dirty="0">
                <a:latin typeface="Arial MT"/>
                <a:cs typeface="Arial MT"/>
              </a:rPr>
              <a:t>of</a:t>
            </a:r>
            <a:r>
              <a:rPr sz="4450" spc="-200" dirty="0">
                <a:latin typeface="Arial MT"/>
                <a:cs typeface="Arial MT"/>
              </a:rPr>
              <a:t> </a:t>
            </a:r>
            <a:r>
              <a:rPr sz="4450" spc="-495" dirty="0">
                <a:latin typeface="Arial MT"/>
                <a:cs typeface="Arial MT"/>
              </a:rPr>
              <a:t>Law</a:t>
            </a:r>
            <a:r>
              <a:rPr sz="4450" spc="50" dirty="0">
                <a:latin typeface="Arial MT"/>
                <a:cs typeface="Arial MT"/>
              </a:rPr>
              <a:t> </a:t>
            </a:r>
            <a:r>
              <a:rPr sz="4450" spc="-365" dirty="0">
                <a:latin typeface="Arial MT"/>
                <a:cs typeface="Arial MT"/>
              </a:rPr>
              <a:t>French</a:t>
            </a:r>
            <a:endParaRPr sz="445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1759148"/>
            <a:ext cx="9126220" cy="276860"/>
          </a:xfrm>
          <a:custGeom>
            <a:avLst/>
            <a:gdLst/>
            <a:ahLst/>
            <a:cxnLst/>
            <a:rect l="l" t="t" r="r" b="b"/>
            <a:pathLst>
              <a:path w="9126220" h="276860">
                <a:moveTo>
                  <a:pt x="9126145" y="276820"/>
                </a:moveTo>
                <a:lnTo>
                  <a:pt x="0" y="27682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76820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39328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98264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464843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5054203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554533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9063" y="1505478"/>
            <a:ext cx="7670165" cy="441134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377190" indent="-346710">
              <a:lnSpc>
                <a:spcPct val="100000"/>
              </a:lnSpc>
              <a:spcBef>
                <a:spcPts val="835"/>
              </a:spcBef>
              <a:buChar char="•"/>
              <a:tabLst>
                <a:tab pos="377190" algn="l"/>
              </a:tabLst>
            </a:pPr>
            <a:r>
              <a:rPr sz="3200" spc="-320" dirty="0">
                <a:solidFill>
                  <a:schemeClr val="bg1"/>
                </a:solidFill>
                <a:latin typeface="Arial MT"/>
                <a:cs typeface="Arial MT"/>
              </a:rPr>
              <a:t>Reasons:</a:t>
            </a:r>
            <a:endParaRPr sz="3200">
              <a:solidFill>
                <a:schemeClr val="bg1"/>
              </a:solidFill>
              <a:latin typeface="Arial MT"/>
              <a:cs typeface="Arial MT"/>
            </a:endParaRPr>
          </a:p>
          <a:p>
            <a:pPr marL="374650" marR="617855" indent="-361950">
              <a:lnSpc>
                <a:spcPts val="3870"/>
              </a:lnSpc>
              <a:spcBef>
                <a:spcPts val="905"/>
              </a:spcBef>
              <a:buChar char="•"/>
              <a:tabLst>
                <a:tab pos="374650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section</a:t>
            </a:r>
            <a:r>
              <a:rPr sz="325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aristocracy</a:t>
            </a:r>
            <a:r>
              <a:rPr sz="32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17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25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still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French-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speaking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at</a:t>
            </a:r>
            <a:r>
              <a:rPr sz="325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end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13th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c.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 indent="-361315">
              <a:lnSpc>
                <a:spcPct val="100000"/>
              </a:lnSpc>
              <a:spcBef>
                <a:spcPts val="495"/>
              </a:spcBef>
              <a:buChar char="•"/>
              <a:tabLst>
                <a:tab pos="374015" algn="l"/>
              </a:tabLst>
            </a:pP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culture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2745" indent="-357505">
              <a:lnSpc>
                <a:spcPct val="100000"/>
              </a:lnSpc>
              <a:spcBef>
                <a:spcPts val="860"/>
              </a:spcBef>
              <a:buChar char="•"/>
              <a:tabLst>
                <a:tab pos="372745" algn="l"/>
              </a:tabLst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Centralisation</a:t>
            </a:r>
            <a:r>
              <a:rPr sz="305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050" spc="2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justice</a:t>
            </a:r>
            <a:r>
              <a:rPr sz="3050" spc="5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r>
              <a:rPr sz="3050" spc="4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consolidated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  <a:p>
            <a:pPr marL="375920">
              <a:lnSpc>
                <a:spcPct val="100000"/>
              </a:lnSpc>
              <a:spcBef>
                <a:spcPts val="5"/>
              </a:spcBef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status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77190" indent="-363220">
              <a:lnSpc>
                <a:spcPts val="3765"/>
              </a:lnSpc>
              <a:spcBef>
                <a:spcPts val="840"/>
              </a:spcBef>
              <a:buClr>
                <a:srgbClr val="F6FBE8"/>
              </a:buClr>
              <a:buChar char="•"/>
              <a:tabLst>
                <a:tab pos="377190" algn="l"/>
              </a:tabLst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Secularisation</a:t>
            </a:r>
            <a:r>
              <a:rPr sz="31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5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150" spc="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justice</a:t>
            </a:r>
            <a:r>
              <a:rPr sz="315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4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r>
              <a:rPr sz="31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0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15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clerics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  <a:p>
            <a:pPr marL="369570">
              <a:lnSpc>
                <a:spcPts val="3825"/>
              </a:lnSpc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no</a:t>
            </a:r>
            <a:r>
              <a:rPr sz="32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longer</a:t>
            </a:r>
            <a:r>
              <a:rPr sz="32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chemeClr val="bg1"/>
                </a:solidFill>
                <a:latin typeface="Calibri"/>
                <a:cs typeface="Calibri"/>
              </a:rPr>
              <a:t>operated</a:t>
            </a:r>
            <a:r>
              <a:rPr sz="320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2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judges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985" y="1614734"/>
            <a:ext cx="3972560" cy="4946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3380" indent="-360680">
              <a:lnSpc>
                <a:spcPct val="100000"/>
              </a:lnSpc>
              <a:spcBef>
                <a:spcPts val="125"/>
              </a:spcBef>
              <a:buChar char="•"/>
              <a:tabLst>
                <a:tab pos="373380" algn="l"/>
              </a:tabLst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050" spc="229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created</a:t>
            </a:r>
            <a:r>
              <a:rPr sz="3050" spc="2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305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400" y="2197893"/>
            <a:ext cx="3892550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0205" indent="-357505">
              <a:lnSpc>
                <a:spcPct val="100000"/>
              </a:lnSpc>
              <a:spcBef>
                <a:spcPts val="125"/>
              </a:spcBef>
              <a:buChar char="•"/>
              <a:tabLst>
                <a:tab pos="370205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100" spc="3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100" spc="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1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equity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911078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07882" y="2759719"/>
            <a:ext cx="7629525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50" spc="-25" dirty="0"/>
              <a:t>England</a:t>
            </a:r>
            <a:r>
              <a:rPr sz="3250" spc="-75" dirty="0"/>
              <a:t> </a:t>
            </a:r>
            <a:r>
              <a:rPr sz="3250" dirty="0"/>
              <a:t>and</a:t>
            </a:r>
            <a:r>
              <a:rPr sz="3250" spc="-110" dirty="0"/>
              <a:t> </a:t>
            </a:r>
            <a:r>
              <a:rPr sz="3250" spc="-50" dirty="0"/>
              <a:t>Wales,</a:t>
            </a:r>
            <a:r>
              <a:rPr sz="3250" spc="-80" dirty="0"/>
              <a:t> </a:t>
            </a:r>
            <a:r>
              <a:rPr sz="3250" spc="-20" dirty="0"/>
              <a:t>Ireland,</a:t>
            </a:r>
            <a:r>
              <a:rPr sz="3250" spc="-50" dirty="0"/>
              <a:t> </a:t>
            </a:r>
            <a:r>
              <a:rPr sz="3250" dirty="0"/>
              <a:t>the</a:t>
            </a:r>
            <a:r>
              <a:rPr sz="3250" spc="-165" dirty="0"/>
              <a:t> </a:t>
            </a:r>
            <a:r>
              <a:rPr sz="3250" spc="-20" dirty="0"/>
              <a:t>United</a:t>
            </a:r>
            <a:r>
              <a:rPr sz="3250" spc="-114" dirty="0"/>
              <a:t> </a:t>
            </a:r>
            <a:r>
              <a:rPr sz="3250" spc="-10" dirty="0"/>
              <a:t>States,</a:t>
            </a:r>
            <a:endParaRPr sz="3250" dirty="0"/>
          </a:p>
        </p:txBody>
      </p:sp>
      <p:sp>
        <p:nvSpPr>
          <p:cNvPr id="9" name="object 9"/>
          <p:cNvSpPr/>
          <p:nvPr/>
        </p:nvSpPr>
        <p:spPr>
          <a:xfrm>
            <a:off x="8929" y="3393281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9038" y="3263254"/>
            <a:ext cx="5212715" cy="509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Canada,</a:t>
            </a:r>
            <a:r>
              <a:rPr sz="3150" spc="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Australia,</a:t>
            </a:r>
            <a:r>
              <a:rPr sz="3150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New</a:t>
            </a:r>
            <a:r>
              <a:rPr sz="31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Zealand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1854835">
              <a:lnSpc>
                <a:spcPct val="100000"/>
              </a:lnSpc>
              <a:spcBef>
                <a:spcPts val="90"/>
              </a:spcBef>
            </a:pPr>
            <a:r>
              <a:rPr sz="4450" spc="-520" dirty="0">
                <a:latin typeface="Arial MT"/>
                <a:cs typeface="Arial MT"/>
              </a:rPr>
              <a:t>Rise</a:t>
            </a:r>
            <a:r>
              <a:rPr sz="4450" spc="175" dirty="0">
                <a:latin typeface="Arial MT"/>
                <a:cs typeface="Arial MT"/>
              </a:rPr>
              <a:t> </a:t>
            </a:r>
            <a:r>
              <a:rPr sz="4450" spc="-80" dirty="0">
                <a:latin typeface="Arial MT"/>
                <a:cs typeface="Arial MT"/>
              </a:rPr>
              <a:t>of</a:t>
            </a:r>
            <a:r>
              <a:rPr sz="4450" spc="-200" dirty="0">
                <a:latin typeface="Arial MT"/>
                <a:cs typeface="Arial MT"/>
              </a:rPr>
              <a:t> </a:t>
            </a:r>
            <a:r>
              <a:rPr sz="4450" spc="-495" dirty="0">
                <a:latin typeface="Arial MT"/>
                <a:cs typeface="Arial MT"/>
              </a:rPr>
              <a:t>Law</a:t>
            </a:r>
            <a:r>
              <a:rPr sz="4450" spc="50" dirty="0">
                <a:latin typeface="Arial MT"/>
                <a:cs typeface="Arial MT"/>
              </a:rPr>
              <a:t> </a:t>
            </a:r>
            <a:r>
              <a:rPr sz="4450" spc="-365" dirty="0">
                <a:latin typeface="Arial MT"/>
                <a:cs typeface="Arial MT"/>
              </a:rPr>
              <a:t>French</a:t>
            </a:r>
            <a:endParaRPr sz="44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90" y="1736313"/>
            <a:ext cx="9126220" cy="388953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0110" indent="-356870">
              <a:lnSpc>
                <a:spcPts val="2885"/>
              </a:lnSpc>
              <a:buChar char="•"/>
              <a:tabLst>
                <a:tab pos="880110" algn="l"/>
                <a:tab pos="6082030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its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general</a:t>
            </a:r>
            <a:r>
              <a:rPr sz="325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disappearance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England,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29" y="2125266"/>
            <a:ext cx="9126220" cy="332912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3919">
              <a:lnSpc>
                <a:spcPts val="2320"/>
              </a:lnSpc>
            </a:pP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had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become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mark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true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elites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66104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647" y="2518617"/>
            <a:ext cx="7139305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015" indent="-361315">
              <a:lnSpc>
                <a:spcPct val="100000"/>
              </a:lnSpc>
              <a:spcBef>
                <a:spcPts val="120"/>
              </a:spcBef>
              <a:buChar char="•"/>
              <a:tabLst>
                <a:tab pos="374015" algn="l"/>
              </a:tabLst>
            </a:pP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5" dirty="0">
                <a:solidFill>
                  <a:schemeClr val="bg1"/>
                </a:solidFill>
                <a:latin typeface="Calibri"/>
                <a:cs typeface="Calibri"/>
              </a:rPr>
              <a:t>profession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monopoly</a:t>
            </a:r>
            <a:r>
              <a:rPr sz="32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elites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29" y="3205758"/>
            <a:ext cx="9126220" cy="381002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3919" indent="-361315">
              <a:lnSpc>
                <a:spcPts val="2815"/>
              </a:lnSpc>
              <a:buChar char="•"/>
              <a:tabLst>
                <a:tab pos="883919" algn="l"/>
              </a:tabLst>
            </a:pP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French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 guarantee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people</a:t>
            </a:r>
            <a:r>
              <a:rPr sz="33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could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not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29" y="3643312"/>
            <a:ext cx="9126220" cy="377667"/>
          </a:xfrm>
          <a:prstGeom prst="rect">
            <a:avLst/>
          </a:prstGeom>
          <a:solidFill>
            <a:srgbClr val="1F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0110">
              <a:lnSpc>
                <a:spcPts val="2815"/>
              </a:lnSpc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meddle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justice</a:t>
            </a:r>
            <a:r>
              <a:rPr sz="320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because</a:t>
            </a:r>
            <a:r>
              <a:rPr sz="32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they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9" y="4080866"/>
            <a:ext cx="9126220" cy="366395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91540">
              <a:lnSpc>
                <a:spcPts val="2800"/>
              </a:lnSpc>
            </a:pPr>
            <a:r>
              <a:rPr sz="3100" spc="-85" dirty="0">
                <a:solidFill>
                  <a:schemeClr val="bg1"/>
                </a:solidFill>
                <a:latin typeface="Arial MT"/>
                <a:cs typeface="Arial MT"/>
              </a:rPr>
              <a:t>were</a:t>
            </a:r>
            <a:r>
              <a:rPr sz="3100" spc="-114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spc="-110" dirty="0">
                <a:solidFill>
                  <a:schemeClr val="bg1"/>
                </a:solidFill>
                <a:latin typeface="Arial MT"/>
                <a:cs typeface="Arial MT"/>
              </a:rPr>
              <a:t>unaable</a:t>
            </a:r>
            <a:r>
              <a:rPr sz="3100" spc="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dirty="0">
                <a:solidFill>
                  <a:schemeClr val="bg1"/>
                </a:solidFill>
                <a:latin typeface="Arial MT"/>
                <a:cs typeface="Arial MT"/>
              </a:rPr>
              <a:t>to</a:t>
            </a:r>
            <a:r>
              <a:rPr sz="3100" spc="-114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dirty="0">
                <a:solidFill>
                  <a:schemeClr val="bg1"/>
                </a:solidFill>
                <a:latin typeface="Arial MT"/>
                <a:cs typeface="Arial MT"/>
              </a:rPr>
              <a:t>follow</a:t>
            </a:r>
            <a:r>
              <a:rPr sz="3100" spc="-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dirty="0">
                <a:solidFill>
                  <a:schemeClr val="bg1"/>
                </a:solidFill>
                <a:latin typeface="Arial MT"/>
                <a:cs typeface="Arial MT"/>
              </a:rPr>
              <a:t>the</a:t>
            </a:r>
            <a:r>
              <a:rPr sz="3100" spc="-114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dirty="0">
                <a:solidFill>
                  <a:schemeClr val="bg1"/>
                </a:solidFill>
                <a:latin typeface="Arial MT"/>
                <a:cs typeface="Arial MT"/>
              </a:rPr>
              <a:t>trial</a:t>
            </a:r>
            <a:r>
              <a:rPr sz="3100" spc="-21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spc="-25" dirty="0">
                <a:solidFill>
                  <a:schemeClr val="bg1"/>
                </a:solidFill>
                <a:latin typeface="Arial MT"/>
                <a:cs typeface="Arial MT"/>
              </a:rPr>
              <a:t>Iprocess</a:t>
            </a:r>
            <a:endParaRPr sz="310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29" y="4616648"/>
            <a:ext cx="9126220" cy="379335"/>
          </a:xfrm>
          <a:prstGeom prst="rect">
            <a:avLst/>
          </a:prstGeom>
          <a:solidFill>
            <a:srgbClr val="1A2F6B"/>
          </a:solidFill>
        </p:spPr>
        <p:txBody>
          <a:bodyPr vert="horz" wrap="square" lIns="0" tIns="0" rIns="0" bIns="0" rtlCol="0">
            <a:spAutoFit/>
          </a:bodyPr>
          <a:lstStyle/>
          <a:p>
            <a:pPr marL="884555" indent="-361315">
              <a:lnSpc>
                <a:spcPts val="2830"/>
              </a:lnSpc>
              <a:buChar char="•"/>
              <a:tabLst>
                <a:tab pos="884555" algn="l"/>
                <a:tab pos="7795259" algn="l"/>
              </a:tabLst>
            </a:pP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2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5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even</a:t>
            </a:r>
            <a:r>
              <a:rPr sz="32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then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dead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language: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its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9" y="5054203"/>
            <a:ext cx="9126220" cy="388953"/>
          </a:xfrm>
          <a:prstGeom prst="rect">
            <a:avLst/>
          </a:prstGeom>
          <a:solidFill>
            <a:srgbClr val="162D69"/>
          </a:solidFill>
        </p:spPr>
        <p:txBody>
          <a:bodyPr vert="horz" wrap="square" lIns="0" tIns="0" rIns="0" bIns="0" rtlCol="0">
            <a:spAutoFit/>
          </a:bodyPr>
          <a:lstStyle/>
          <a:p>
            <a:pPr marL="882650">
              <a:lnSpc>
                <a:spcPts val="2885"/>
              </a:lnSpc>
            </a:pP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expressions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had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clear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meaning;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9" y="5491758"/>
            <a:ext cx="9126220" cy="390620"/>
          </a:xfrm>
          <a:prstGeom prst="rect">
            <a:avLst/>
          </a:prstGeom>
          <a:solidFill>
            <a:srgbClr val="112A66"/>
          </a:solidFill>
        </p:spPr>
        <p:txBody>
          <a:bodyPr vert="horz" wrap="square" lIns="0" tIns="0" rIns="0" bIns="0" rtlCol="0">
            <a:spAutoFit/>
          </a:bodyPr>
          <a:lstStyle/>
          <a:p>
            <a:pPr marL="882650">
              <a:lnSpc>
                <a:spcPts val="2885"/>
              </a:lnSpc>
            </a:pP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appropriate</a:t>
            </a:r>
            <a:r>
              <a:rPr sz="33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use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terms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6079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47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5"/>
              </a:spcBef>
            </a:pPr>
            <a:r>
              <a:rPr sz="3900" dirty="0"/>
              <a:t>Decline</a:t>
            </a:r>
            <a:r>
              <a:rPr sz="3900" spc="254" dirty="0"/>
              <a:t> </a:t>
            </a:r>
            <a:r>
              <a:rPr sz="3900" dirty="0"/>
              <a:t>of</a:t>
            </a:r>
            <a:r>
              <a:rPr sz="3900" spc="70" dirty="0"/>
              <a:t> </a:t>
            </a:r>
            <a:r>
              <a:rPr sz="3900" dirty="0"/>
              <a:t>Law</a:t>
            </a:r>
            <a:r>
              <a:rPr sz="3900" spc="170" dirty="0"/>
              <a:t> </a:t>
            </a:r>
            <a:r>
              <a:rPr sz="3900" dirty="0"/>
              <a:t>Latin</a:t>
            </a:r>
            <a:r>
              <a:rPr sz="3900" spc="195" dirty="0"/>
              <a:t> </a:t>
            </a:r>
            <a:r>
              <a:rPr sz="3900" dirty="0"/>
              <a:t>and</a:t>
            </a:r>
            <a:r>
              <a:rPr sz="3900" spc="130" dirty="0"/>
              <a:t> </a:t>
            </a:r>
            <a:r>
              <a:rPr sz="3900" dirty="0"/>
              <a:t>Law</a:t>
            </a:r>
            <a:r>
              <a:rPr sz="3900" spc="95" dirty="0"/>
              <a:t> </a:t>
            </a:r>
            <a:r>
              <a:rPr sz="3900" spc="-10" dirty="0"/>
              <a:t>French</a:t>
            </a:r>
            <a:endParaRPr sz="390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71462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214687"/>
            <a:ext cx="9126220" cy="276860"/>
          </a:xfrm>
          <a:custGeom>
            <a:avLst/>
            <a:gdLst/>
            <a:ahLst/>
            <a:cxnLst/>
            <a:rect l="l" t="t" r="r" b="b"/>
            <a:pathLst>
              <a:path w="9126220" h="276860">
                <a:moveTo>
                  <a:pt x="9126145" y="276820"/>
                </a:moveTo>
                <a:lnTo>
                  <a:pt x="0" y="27682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76820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277320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759523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5250656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9063" y="1596131"/>
            <a:ext cx="8075295" cy="402717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68935" marR="5080" indent="-355600">
              <a:lnSpc>
                <a:spcPct val="102000"/>
              </a:lnSpc>
              <a:spcBef>
                <a:spcPts val="45"/>
              </a:spcBef>
              <a:buChar char="•"/>
              <a:tabLst>
                <a:tab pos="368935" algn="l"/>
                <a:tab pos="37465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1362</a:t>
            </a:r>
            <a:r>
              <a:rPr sz="32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Statute</a:t>
            </a:r>
            <a:r>
              <a:rPr sz="32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Pleading</a:t>
            </a:r>
            <a:r>
              <a:rPr sz="32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13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2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drafted</a:t>
            </a:r>
            <a:r>
              <a:rPr sz="32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French!—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prescribed</a:t>
            </a:r>
            <a:r>
              <a:rPr sz="33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judges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were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use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3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but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050" spc="25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court</a:t>
            </a:r>
            <a:r>
              <a:rPr sz="3050" spc="3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minutes</a:t>
            </a:r>
            <a:r>
              <a:rPr sz="3050" spc="4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could</a:t>
            </a:r>
            <a:r>
              <a:rPr sz="3050" spc="2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still</a:t>
            </a:r>
            <a:r>
              <a:rPr sz="3050" spc="2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be</a:t>
            </a:r>
            <a:r>
              <a:rPr sz="3050" spc="2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prepared</a:t>
            </a:r>
            <a:r>
              <a:rPr sz="3050" spc="3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25" dirty="0">
                <a:solidFill>
                  <a:schemeClr val="bg1"/>
                </a:solidFill>
                <a:latin typeface="Calibri"/>
                <a:cs typeface="Calibri"/>
              </a:rPr>
              <a:t>in </a:t>
            </a:r>
            <a:r>
              <a:rPr sz="3050" spc="-10" dirty="0">
                <a:solidFill>
                  <a:schemeClr val="bg1"/>
                </a:solidFill>
                <a:latin typeface="Arial MT"/>
                <a:cs typeface="Arial MT"/>
              </a:rPr>
              <a:t>Latin</a:t>
            </a:r>
            <a:endParaRPr sz="3050">
              <a:solidFill>
                <a:schemeClr val="bg1"/>
              </a:solidFill>
              <a:latin typeface="Arial MT"/>
              <a:cs typeface="Arial MT"/>
            </a:endParaRPr>
          </a:p>
          <a:p>
            <a:pPr marL="368935" marR="96520" indent="-356870">
              <a:lnSpc>
                <a:spcPct val="97400"/>
              </a:lnSpc>
              <a:spcBef>
                <a:spcPts val="835"/>
              </a:spcBef>
              <a:buChar char="•"/>
              <a:tabLst>
                <a:tab pos="368935" algn="l"/>
                <a:tab pos="375285" algn="l"/>
              </a:tabLst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According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Sir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Edward</a:t>
            </a:r>
            <a:r>
              <a:rPr sz="33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Coke,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it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was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better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25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unlearned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were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not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able</a:t>
            </a:r>
            <a:r>
              <a:rPr sz="32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read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legal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materials because</a:t>
            </a:r>
            <a:r>
              <a:rPr sz="33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they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would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get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it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all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wrong </a:t>
            </a:r>
            <a:r>
              <a:rPr sz="3250" spc="-260" dirty="0">
                <a:solidFill>
                  <a:schemeClr val="bg1"/>
                </a:solidFill>
                <a:latin typeface="Arial MT"/>
                <a:cs typeface="Arial MT"/>
              </a:rPr>
              <a:t>and</a:t>
            </a:r>
            <a:r>
              <a:rPr sz="3250" spc="6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200" dirty="0">
                <a:solidFill>
                  <a:schemeClr val="bg1"/>
                </a:solidFill>
                <a:latin typeface="Arial MT"/>
                <a:cs typeface="Arial MT"/>
              </a:rPr>
              <a:t>harm</a:t>
            </a:r>
            <a:r>
              <a:rPr sz="3250" spc="-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105" dirty="0">
                <a:solidFill>
                  <a:schemeClr val="bg1"/>
                </a:solidFill>
                <a:latin typeface="Arial MT"/>
                <a:cs typeface="Arial MT"/>
              </a:rPr>
              <a:t>themselves!</a:t>
            </a:r>
            <a:endParaRPr sz="325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6079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47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5"/>
              </a:spcBef>
            </a:pPr>
            <a:r>
              <a:rPr sz="3900" dirty="0"/>
              <a:t>Decline</a:t>
            </a:r>
            <a:r>
              <a:rPr sz="3900" spc="254" dirty="0"/>
              <a:t> </a:t>
            </a:r>
            <a:r>
              <a:rPr sz="3900" dirty="0"/>
              <a:t>of</a:t>
            </a:r>
            <a:r>
              <a:rPr sz="3900" spc="70" dirty="0"/>
              <a:t> </a:t>
            </a:r>
            <a:r>
              <a:rPr sz="3900" dirty="0"/>
              <a:t>Law</a:t>
            </a:r>
            <a:r>
              <a:rPr sz="3900" spc="170" dirty="0"/>
              <a:t> </a:t>
            </a:r>
            <a:r>
              <a:rPr sz="3900" dirty="0"/>
              <a:t>Latin</a:t>
            </a:r>
            <a:r>
              <a:rPr sz="3900" spc="195" dirty="0"/>
              <a:t> </a:t>
            </a:r>
            <a:r>
              <a:rPr sz="3900" dirty="0"/>
              <a:t>and</a:t>
            </a:r>
            <a:r>
              <a:rPr sz="3900" spc="130" dirty="0"/>
              <a:t> </a:t>
            </a:r>
            <a:r>
              <a:rPr sz="3900" dirty="0"/>
              <a:t>Law</a:t>
            </a:r>
            <a:r>
              <a:rPr sz="3900" spc="95" dirty="0"/>
              <a:t> </a:t>
            </a:r>
            <a:r>
              <a:rPr sz="3900" spc="-10" dirty="0"/>
              <a:t>French</a:t>
            </a:r>
            <a:endParaRPr sz="390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277320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85775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063" y="1596131"/>
            <a:ext cx="7805420" cy="36449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650" indent="-361315">
              <a:lnSpc>
                <a:spcPts val="3779"/>
              </a:lnSpc>
              <a:spcBef>
                <a:spcPts val="120"/>
              </a:spcBef>
              <a:buChar char="•"/>
              <a:tabLst>
                <a:tab pos="37465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End</a:t>
            </a:r>
            <a:r>
              <a:rPr sz="32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14th</a:t>
            </a:r>
            <a:r>
              <a:rPr sz="32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c.</a:t>
            </a:r>
            <a:r>
              <a:rPr sz="32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parliamentarians</a:t>
            </a:r>
            <a:r>
              <a:rPr sz="32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were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using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74650">
              <a:lnSpc>
                <a:spcPts val="3960"/>
              </a:lnSpc>
            </a:pPr>
            <a:r>
              <a:rPr sz="3350" spc="-110" dirty="0">
                <a:solidFill>
                  <a:schemeClr val="bg1"/>
                </a:solidFill>
                <a:latin typeface="Calibri"/>
                <a:cs typeface="Calibri"/>
              </a:rPr>
              <a:t>spoken</a:t>
            </a:r>
            <a:r>
              <a:rPr sz="335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1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3350">
              <a:solidFill>
                <a:schemeClr val="bg1"/>
              </a:solidFill>
              <a:latin typeface="Calibri"/>
              <a:cs typeface="Calibri"/>
            </a:endParaRPr>
          </a:p>
          <a:p>
            <a:pPr marL="372745" marR="5080" indent="-360045">
              <a:lnSpc>
                <a:spcPct val="100200"/>
              </a:lnSpc>
              <a:spcBef>
                <a:spcPts val="645"/>
              </a:spcBef>
              <a:buChar char="•"/>
              <a:tabLst>
                <a:tab pos="372745" algn="l"/>
                <a:tab pos="377190" algn="l"/>
                <a:tab pos="6326505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Still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17th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c.</a:t>
            </a:r>
            <a:r>
              <a:rPr sz="325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possible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hear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in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Inns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Court,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and,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occasionally,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in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courts;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number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legal 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works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14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still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written </a:t>
            </a:r>
            <a:r>
              <a:rPr sz="3000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r>
              <a:rPr sz="3000" spc="-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chemeClr val="bg1"/>
                </a:solidFill>
                <a:latin typeface="Arial MT"/>
                <a:cs typeface="Arial MT"/>
              </a:rPr>
              <a:t>law</a:t>
            </a:r>
            <a:r>
              <a:rPr sz="3000" spc="-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spc="-10" dirty="0">
                <a:solidFill>
                  <a:schemeClr val="bg1"/>
                </a:solidFill>
                <a:latin typeface="Arial MT"/>
                <a:cs typeface="Arial MT"/>
              </a:rPr>
              <a:t>French</a:t>
            </a:r>
            <a:endParaRPr sz="3000">
              <a:solidFill>
                <a:schemeClr val="bg1"/>
              </a:solidFill>
              <a:latin typeface="Arial MT"/>
              <a:cs typeface="Arial MT"/>
            </a:endParaRPr>
          </a:p>
          <a:p>
            <a:pPr marL="374015" indent="-361315">
              <a:lnSpc>
                <a:spcPct val="100000"/>
              </a:lnSpc>
              <a:spcBef>
                <a:spcPts val="740"/>
              </a:spcBef>
              <a:buChar char="•"/>
              <a:tabLst>
                <a:tab pos="374015" algn="l"/>
              </a:tabLst>
            </a:pP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Latin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finally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abolished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1731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6079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47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5"/>
              </a:spcBef>
            </a:pPr>
            <a:r>
              <a:rPr sz="3900" dirty="0"/>
              <a:t>Decline</a:t>
            </a:r>
            <a:r>
              <a:rPr sz="3900" spc="254" dirty="0"/>
              <a:t> </a:t>
            </a:r>
            <a:r>
              <a:rPr sz="3900" dirty="0"/>
              <a:t>of</a:t>
            </a:r>
            <a:r>
              <a:rPr sz="3900" spc="70" dirty="0"/>
              <a:t> </a:t>
            </a:r>
            <a:r>
              <a:rPr sz="3900" dirty="0"/>
              <a:t>Law</a:t>
            </a:r>
            <a:r>
              <a:rPr sz="3900" spc="170" dirty="0"/>
              <a:t> </a:t>
            </a:r>
            <a:r>
              <a:rPr sz="3900" dirty="0"/>
              <a:t>Latin</a:t>
            </a:r>
            <a:r>
              <a:rPr sz="3900" spc="195" dirty="0"/>
              <a:t> </a:t>
            </a:r>
            <a:r>
              <a:rPr sz="3900" dirty="0"/>
              <a:t>and</a:t>
            </a:r>
            <a:r>
              <a:rPr sz="3900" spc="130" dirty="0"/>
              <a:t> </a:t>
            </a:r>
            <a:r>
              <a:rPr sz="3900" dirty="0"/>
              <a:t>Law</a:t>
            </a:r>
            <a:r>
              <a:rPr sz="3900" spc="95" dirty="0"/>
              <a:t> </a:t>
            </a:r>
            <a:r>
              <a:rPr sz="3900" spc="-10" dirty="0"/>
              <a:t>French</a:t>
            </a:r>
            <a:endParaRPr sz="390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29" y="2714625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29" y="3205758"/>
            <a:ext cx="9126220" cy="285750"/>
          </a:xfrm>
          <a:custGeom>
            <a:avLst/>
            <a:gdLst/>
            <a:ahLst/>
            <a:cxnLst/>
            <a:rect l="l" t="t" r="r" b="b"/>
            <a:pathLst>
              <a:path w="9126220" h="285750">
                <a:moveTo>
                  <a:pt x="9126145" y="285750"/>
                </a:moveTo>
                <a:lnTo>
                  <a:pt x="0" y="28575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85750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19647" y="1589929"/>
            <a:ext cx="7921625" cy="198882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71475" marR="5080" indent="-359410">
              <a:lnSpc>
                <a:spcPct val="98100"/>
              </a:lnSpc>
              <a:spcBef>
                <a:spcPts val="195"/>
              </a:spcBef>
              <a:buChar char="•"/>
              <a:tabLst>
                <a:tab pos="371475" algn="l"/>
                <a:tab pos="374015" algn="l"/>
                <a:tab pos="5800090" algn="l"/>
              </a:tabLst>
            </a:pP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3250" spc="-75" dirty="0">
                <a:solidFill>
                  <a:srgbClr val="FFFFFF"/>
                </a:solidFill>
                <a:latin typeface="Calibri"/>
                <a:cs typeface="Calibri"/>
              </a:rPr>
              <a:t>Latin</a:t>
            </a:r>
            <a:r>
              <a:rPr sz="325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1090" dirty="0">
                <a:solidFill>
                  <a:srgbClr val="697793"/>
                </a:solidFill>
                <a:latin typeface="Calibri"/>
                <a:cs typeface="Calibri"/>
              </a:rPr>
              <a:t>—</a:t>
            </a:r>
            <a:r>
              <a:rPr sz="3250" spc="15" dirty="0">
                <a:solidFill>
                  <a:srgbClr val="697793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rgbClr val="FFFFFF"/>
                </a:solidFill>
                <a:latin typeface="Calibri"/>
                <a:cs typeface="Calibri"/>
              </a:rPr>
              <a:t>declined</a:t>
            </a:r>
            <a:r>
              <a:rPr sz="325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C3D3E9"/>
                </a:solidFill>
                <a:latin typeface="Calibri"/>
                <a:cs typeface="Calibri"/>
              </a:rPr>
              <a:t>in</a:t>
            </a:r>
            <a:r>
              <a:rPr sz="3250" spc="-185" dirty="0">
                <a:solidFill>
                  <a:srgbClr val="C3D3E9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16th</a:t>
            </a:r>
            <a:r>
              <a:rPr sz="325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6979A3"/>
                </a:solidFill>
                <a:latin typeface="Calibri"/>
                <a:cs typeface="Calibri"/>
              </a:rPr>
              <a:t>and</a:t>
            </a:r>
            <a:r>
              <a:rPr sz="3250" spc="-60" dirty="0">
                <a:solidFill>
                  <a:srgbClr val="6979A3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17th</a:t>
            </a:r>
            <a:r>
              <a:rPr sz="325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c.;</a:t>
            </a:r>
            <a:r>
              <a:rPr sz="3250" spc="-50" dirty="0">
                <a:solidFill>
                  <a:srgbClr val="FFFFFF"/>
                </a:solidFill>
                <a:latin typeface="Calibri"/>
                <a:cs typeface="Calibri"/>
              </a:rPr>
              <a:t> remained </a:t>
            </a:r>
            <a:r>
              <a:rPr sz="3300" dirty="0">
                <a:solidFill>
                  <a:srgbClr val="67779C"/>
                </a:solidFill>
                <a:latin typeface="Calibri"/>
                <a:cs typeface="Calibri"/>
              </a:rPr>
              <a:t>an</a:t>
            </a:r>
            <a:r>
              <a:rPr sz="3300" spc="-160" dirty="0">
                <a:solidFill>
                  <a:srgbClr val="67779C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rgbClr val="FFFFFF"/>
                </a:solidFill>
                <a:latin typeface="Calibri"/>
                <a:cs typeface="Calibri"/>
              </a:rPr>
              <a:t>important</a:t>
            </a:r>
            <a:r>
              <a:rPr sz="3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rgbClr val="859CBF"/>
                </a:solidFill>
                <a:latin typeface="Calibri"/>
                <a:cs typeface="Calibri"/>
              </a:rPr>
              <a:t>legal</a:t>
            </a:r>
            <a:r>
              <a:rPr sz="3300" spc="-135" dirty="0">
                <a:solidFill>
                  <a:srgbClr val="859CBF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rgbClr val="FFFFFF"/>
                </a:solidFill>
                <a:latin typeface="Calibri"/>
                <a:cs typeface="Calibri"/>
              </a:rPr>
              <a:t>language:</a:t>
            </a:r>
            <a:r>
              <a:rPr sz="33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rgbClr val="FFFFFF"/>
                </a:solidFill>
                <a:latin typeface="Calibri"/>
                <a:cs typeface="Calibri"/>
              </a:rPr>
              <a:t>court</a:t>
            </a:r>
            <a:r>
              <a:rPr sz="33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Calibri"/>
                <a:cs typeface="Calibri"/>
              </a:rPr>
              <a:t>records, 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writs</a:t>
            </a:r>
            <a:r>
              <a:rPr sz="3250" spc="-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250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3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rgbClr val="FFFFFF"/>
                </a:solidFill>
                <a:latin typeface="Calibri"/>
                <a:cs typeface="Calibri"/>
              </a:rPr>
              <a:t>legal</a:t>
            </a:r>
            <a:r>
              <a:rPr sz="325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rgbClr val="FFFFFF"/>
                </a:solidFill>
                <a:latin typeface="Calibri"/>
                <a:cs typeface="Calibri"/>
              </a:rPr>
              <a:t>documents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3250" spc="-35" dirty="0">
                <a:solidFill>
                  <a:srgbClr val="FFFFFF"/>
                </a:solidFill>
                <a:latin typeface="Calibri"/>
                <a:cs typeface="Calibri"/>
              </a:rPr>
              <a:t>written</a:t>
            </a:r>
            <a:r>
              <a:rPr sz="325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250" spc="-10" dirty="0">
                <a:solidFill>
                  <a:srgbClr val="FFFFFF"/>
                </a:solidFill>
                <a:latin typeface="Calibri"/>
                <a:cs typeface="Calibri"/>
              </a:rPr>
              <a:t>Latin</a:t>
            </a:r>
            <a:r>
              <a:rPr sz="325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rgbClr val="9CAFCF"/>
                </a:solidFill>
                <a:latin typeface="Calibri"/>
                <a:cs typeface="Calibri"/>
              </a:rPr>
              <a:t>until</a:t>
            </a:r>
            <a:r>
              <a:rPr sz="3250" spc="-70" dirty="0">
                <a:solidFill>
                  <a:srgbClr val="9CAFCF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rgbClr val="6E8097"/>
                </a:solidFill>
                <a:latin typeface="Calibri"/>
                <a:cs typeface="Calibri"/>
              </a:rPr>
              <a:t>18th</a:t>
            </a:r>
            <a:r>
              <a:rPr sz="3250" spc="-175" dirty="0">
                <a:solidFill>
                  <a:srgbClr val="6E8097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rgbClr val="EBFBFF"/>
                </a:solidFill>
                <a:latin typeface="Calibri"/>
                <a:cs typeface="Calibri"/>
              </a:rPr>
              <a:t>c.</a:t>
            </a:r>
            <a:endParaRPr sz="3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28625"/>
          </a:xfrm>
          <a:custGeom>
            <a:avLst/>
            <a:gdLst/>
            <a:ahLst/>
            <a:cxnLst/>
            <a:rect l="l" t="t" r="r" b="b"/>
            <a:pathLst>
              <a:path w="9126220" h="428625">
                <a:moveTo>
                  <a:pt x="9126145" y="428625"/>
                </a:moveTo>
                <a:lnTo>
                  <a:pt x="0" y="428625"/>
                </a:lnTo>
                <a:lnTo>
                  <a:pt x="0" y="0"/>
                </a:lnTo>
                <a:lnTo>
                  <a:pt x="9126145" y="0"/>
                </a:lnTo>
                <a:lnTo>
                  <a:pt x="9126145" y="428625"/>
                </a:lnTo>
                <a:close/>
              </a:path>
            </a:pathLst>
          </a:custGeom>
          <a:solidFill>
            <a:srgbClr val="0F28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7519" y="184249"/>
            <a:ext cx="65436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54" dirty="0">
                <a:latin typeface="Arial MT"/>
                <a:cs typeface="Arial MT"/>
              </a:rPr>
              <a:t>Dominance</a:t>
            </a:r>
            <a:r>
              <a:rPr sz="4000" spc="225" dirty="0">
                <a:latin typeface="Arial MT"/>
                <a:cs typeface="Arial MT"/>
              </a:rPr>
              <a:t> </a:t>
            </a:r>
            <a:r>
              <a:rPr sz="4000" dirty="0">
                <a:latin typeface="Arial MT"/>
                <a:cs typeface="Arial MT"/>
              </a:rPr>
              <a:t>of</a:t>
            </a:r>
            <a:r>
              <a:rPr sz="4000" spc="-80" dirty="0">
                <a:latin typeface="Arial MT"/>
                <a:cs typeface="Arial MT"/>
              </a:rPr>
              <a:t> </a:t>
            </a:r>
            <a:r>
              <a:rPr sz="4000" spc="-170" dirty="0">
                <a:latin typeface="Arial MT"/>
                <a:cs typeface="Arial MT"/>
              </a:rPr>
              <a:t>Latin,</a:t>
            </a:r>
            <a:r>
              <a:rPr sz="4000" spc="-75" dirty="0">
                <a:latin typeface="Arial MT"/>
                <a:cs typeface="Arial MT"/>
              </a:rPr>
              <a:t> </a:t>
            </a:r>
            <a:r>
              <a:rPr sz="4000" spc="-295" dirty="0">
                <a:latin typeface="Arial MT"/>
                <a:cs typeface="Arial MT"/>
              </a:rPr>
              <a:t>French</a:t>
            </a:r>
            <a:r>
              <a:rPr sz="4000" spc="95" dirty="0">
                <a:latin typeface="Arial MT"/>
                <a:cs typeface="Arial MT"/>
              </a:rPr>
              <a:t> </a:t>
            </a:r>
            <a:r>
              <a:rPr sz="4000" spc="-300" dirty="0">
                <a:latin typeface="Arial MT"/>
                <a:cs typeface="Arial MT"/>
              </a:rPr>
              <a:t>and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29008" y="791468"/>
            <a:ext cx="14497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40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1759148"/>
            <a:ext cx="9126220" cy="276860"/>
          </a:xfrm>
          <a:custGeom>
            <a:avLst/>
            <a:gdLst/>
            <a:ahLst/>
            <a:cxnLst/>
            <a:rect l="l" t="t" r="r" b="b"/>
            <a:pathLst>
              <a:path w="9126220" h="276860">
                <a:moveTo>
                  <a:pt x="9126145" y="276820"/>
                </a:moveTo>
                <a:lnTo>
                  <a:pt x="0" y="27682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76820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2122" y="1577527"/>
            <a:ext cx="1233170" cy="5391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98780" indent="-386080">
              <a:lnSpc>
                <a:spcPct val="100000"/>
              </a:lnSpc>
              <a:spcBef>
                <a:spcPts val="120"/>
              </a:spcBef>
              <a:buChar char="•"/>
              <a:tabLst>
                <a:tab pos="398780" algn="l"/>
              </a:tabLst>
            </a:pPr>
            <a:r>
              <a:rPr sz="3350" spc="-430" dirty="0">
                <a:solidFill>
                  <a:schemeClr val="bg1"/>
                </a:solidFill>
                <a:latin typeface="Courier New"/>
                <a:cs typeface="Courier New"/>
              </a:rPr>
              <a:t>1000</a:t>
            </a:r>
            <a:endParaRPr sz="3350">
              <a:solidFill>
                <a:schemeClr val="bg1"/>
              </a:solidFill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97548" y="1596131"/>
            <a:ext cx="837565" cy="516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1200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26360" y="1596131"/>
            <a:ext cx="837565" cy="516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1500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43983" y="1596131"/>
            <a:ext cx="829310" cy="516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00" spc="-30" dirty="0">
                <a:solidFill>
                  <a:schemeClr val="bg1"/>
                </a:solidFill>
                <a:latin typeface="Calibri"/>
                <a:cs typeface="Calibri"/>
              </a:rPr>
              <a:t>2000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2339578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1400" y="2188964"/>
            <a:ext cx="3138170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3380" indent="-360680">
              <a:lnSpc>
                <a:spcPct val="100000"/>
              </a:lnSpc>
              <a:spcBef>
                <a:spcPts val="125"/>
              </a:spcBef>
              <a:buChar char="•"/>
              <a:tabLst>
                <a:tab pos="373380" algn="l"/>
                <a:tab pos="1364615" algn="l"/>
              </a:tabLst>
            </a:pP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Latin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supremacy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929" y="2911078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1400" y="2778322"/>
            <a:ext cx="2230120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3380" indent="-360680">
              <a:lnSpc>
                <a:spcPct val="100000"/>
              </a:lnSpc>
              <a:spcBef>
                <a:spcPts val="125"/>
              </a:spcBef>
              <a:buChar char="•"/>
              <a:tabLst>
                <a:tab pos="373380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100" spc="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45315" y="2778322"/>
            <a:ext cx="1786255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supremacy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29" y="349150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9647" y="3340149"/>
            <a:ext cx="1526540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015" indent="-361315">
              <a:lnSpc>
                <a:spcPct val="100000"/>
              </a:lnSpc>
              <a:spcBef>
                <a:spcPts val="120"/>
              </a:spcBef>
              <a:buClr>
                <a:srgbClr val="F9F9F9"/>
              </a:buClr>
              <a:buChar char="•"/>
              <a:tabLst>
                <a:tab pos="374015" algn="l"/>
              </a:tabLst>
            </a:pP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86421" y="3361481"/>
            <a:ext cx="1795780" cy="509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supremacy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497205">
              <a:lnSpc>
                <a:spcPct val="100000"/>
              </a:lnSpc>
              <a:spcBef>
                <a:spcPts val="90"/>
              </a:spcBef>
            </a:pPr>
            <a:r>
              <a:rPr sz="4450" spc="-40" dirty="0"/>
              <a:t>Characteristics</a:t>
            </a:r>
            <a:r>
              <a:rPr sz="4450" spc="-210" dirty="0"/>
              <a:t> </a:t>
            </a:r>
            <a:r>
              <a:rPr sz="4450" dirty="0"/>
              <a:t>of</a:t>
            </a:r>
            <a:r>
              <a:rPr sz="4450" spc="-225" dirty="0"/>
              <a:t> </a:t>
            </a:r>
            <a:r>
              <a:rPr sz="4450" dirty="0"/>
              <a:t>Legal</a:t>
            </a:r>
            <a:r>
              <a:rPr sz="4450" spc="-50" dirty="0"/>
              <a:t> </a:t>
            </a:r>
            <a:r>
              <a:rPr sz="4450" spc="-10" dirty="0"/>
              <a:t>English</a:t>
            </a:r>
            <a:endParaRPr sz="445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303983"/>
            <a:ext cx="9126220" cy="285750"/>
          </a:xfrm>
          <a:custGeom>
            <a:avLst/>
            <a:gdLst/>
            <a:ahLst/>
            <a:cxnLst/>
            <a:rect l="l" t="t" r="r" b="b"/>
            <a:pathLst>
              <a:path w="9126220" h="285750">
                <a:moveTo>
                  <a:pt x="9126145" y="285750"/>
                </a:moveTo>
                <a:lnTo>
                  <a:pt x="0" y="28575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85750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88441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37554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063" y="1512830"/>
            <a:ext cx="7889875" cy="323659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74650" indent="-361315">
              <a:lnSpc>
                <a:spcPct val="100000"/>
              </a:lnSpc>
              <a:spcBef>
                <a:spcPts val="775"/>
              </a:spcBef>
              <a:buChar char="•"/>
              <a:tabLst>
                <a:tab pos="374650" algn="l"/>
              </a:tabLst>
            </a:pPr>
            <a:r>
              <a:rPr sz="3200" spc="-35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global</a:t>
            </a:r>
            <a:r>
              <a:rPr sz="32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5285" marR="5080" indent="-363220">
              <a:lnSpc>
                <a:spcPct val="102299"/>
              </a:lnSpc>
              <a:spcBef>
                <a:spcPts val="610"/>
              </a:spcBef>
              <a:buChar char="•"/>
              <a:tabLst>
                <a:tab pos="375285" algn="l"/>
                <a:tab pos="2186305" algn="l"/>
              </a:tabLst>
            </a:pP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Varies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according</a:t>
            </a:r>
            <a:r>
              <a:rPr sz="33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different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situations; </a:t>
            </a:r>
            <a:r>
              <a:rPr sz="3150" spc="-114" dirty="0">
                <a:solidFill>
                  <a:schemeClr val="bg1"/>
                </a:solidFill>
                <a:latin typeface="Arial MT"/>
                <a:cs typeface="Arial MT"/>
              </a:rPr>
              <a:t>sometimes:</a:t>
            </a:r>
            <a:r>
              <a:rPr sz="3150" spc="-10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50" dirty="0">
                <a:solidFill>
                  <a:schemeClr val="bg1"/>
                </a:solidFill>
                <a:latin typeface="Arial MT"/>
                <a:cs typeface="Arial MT"/>
              </a:rPr>
              <a:t>stiff</a:t>
            </a:r>
            <a:r>
              <a:rPr sz="3150" spc="-204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50" spc="-180" dirty="0">
                <a:solidFill>
                  <a:schemeClr val="bg1"/>
                </a:solidFill>
                <a:latin typeface="Arial MT"/>
                <a:cs typeface="Arial MT"/>
              </a:rPr>
              <a:t>and</a:t>
            </a:r>
            <a:r>
              <a:rPr sz="3150" spc="-3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50" spc="-125" dirty="0">
                <a:solidFill>
                  <a:schemeClr val="bg1"/>
                </a:solidFill>
                <a:latin typeface="Arial MT"/>
                <a:cs typeface="Arial MT"/>
              </a:rPr>
              <a:t>conservative,</a:t>
            </a:r>
            <a:r>
              <a:rPr sz="3150" spc="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50" spc="-105" dirty="0">
                <a:solidFill>
                  <a:schemeClr val="bg1"/>
                </a:solidFill>
                <a:latin typeface="Arial MT"/>
                <a:cs typeface="Arial MT"/>
              </a:rPr>
              <a:t>sometimes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innovative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	and</a:t>
            </a:r>
            <a:r>
              <a:rPr sz="3050" spc="2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creative</a:t>
            </a:r>
            <a:endParaRPr sz="30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650" indent="-361950">
              <a:lnSpc>
                <a:spcPts val="3860"/>
              </a:lnSpc>
              <a:spcBef>
                <a:spcPts val="710"/>
              </a:spcBef>
              <a:buChar char="•"/>
              <a:tabLst>
                <a:tab pos="374650" algn="l"/>
              </a:tabLst>
            </a:pPr>
            <a:r>
              <a:rPr sz="3250" spc="-60" dirty="0">
                <a:solidFill>
                  <a:schemeClr val="bg1"/>
                </a:solidFill>
                <a:latin typeface="Calibri"/>
                <a:cs typeface="Calibri"/>
              </a:rPr>
              <a:t>Difference</a:t>
            </a:r>
            <a:r>
              <a:rPr sz="32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between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spoken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2745">
              <a:lnSpc>
                <a:spcPts val="3920"/>
              </a:lnSpc>
            </a:pP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court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sessions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written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24530" y="456108"/>
            <a:ext cx="645223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/>
              <a:t>Influence</a:t>
            </a:r>
            <a:r>
              <a:rPr sz="4400" spc="5" dirty="0"/>
              <a:t> </a:t>
            </a:r>
            <a:r>
              <a:rPr sz="4400" dirty="0"/>
              <a:t>of</a:t>
            </a:r>
            <a:r>
              <a:rPr sz="4400" spc="-160" dirty="0"/>
              <a:t> </a:t>
            </a:r>
            <a:r>
              <a:rPr sz="4400" dirty="0"/>
              <a:t>other</a:t>
            </a:r>
            <a:r>
              <a:rPr sz="4400" spc="-90" dirty="0"/>
              <a:t> </a:t>
            </a:r>
            <a:r>
              <a:rPr sz="4400" spc="-10" dirty="0"/>
              <a:t>languages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8929" y="1687710"/>
            <a:ext cx="9126220" cy="388953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4555" indent="-361315">
              <a:lnSpc>
                <a:spcPts val="2885"/>
              </a:lnSpc>
              <a:buChar char="•"/>
              <a:tabLst>
                <a:tab pos="884555" algn="l"/>
              </a:tabLst>
            </a:pP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250" spc="-14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interaction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29" y="2125266"/>
            <a:ext cx="9126220" cy="390620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78840">
              <a:lnSpc>
                <a:spcPts val="2885"/>
              </a:lnSpc>
            </a:pP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between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Old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95" dirty="0">
                <a:solidFill>
                  <a:schemeClr val="bg1"/>
                </a:solidFill>
                <a:latin typeface="Calibri"/>
                <a:cs typeface="Calibri"/>
              </a:rPr>
              <a:t>(Anglo-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Saxon,</a:t>
            </a:r>
            <a:r>
              <a:rPr sz="3300" spc="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9" y="2562820"/>
            <a:ext cx="9126220" cy="390620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7094">
              <a:lnSpc>
                <a:spcPts val="2885"/>
              </a:lnSpc>
            </a:pP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Scandinavian</a:t>
            </a:r>
            <a:r>
              <a:rPr sz="33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elements),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Medieval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Latin,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Old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29" y="3009304"/>
            <a:ext cx="9126220" cy="311688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7094">
              <a:lnSpc>
                <a:spcPts val="2320"/>
              </a:lnSpc>
            </a:pPr>
            <a:r>
              <a:rPr sz="3100" spc="-35" dirty="0">
                <a:solidFill>
                  <a:schemeClr val="bg1"/>
                </a:solidFill>
                <a:latin typeface="Arial MT"/>
                <a:cs typeface="Arial MT"/>
              </a:rPr>
              <a:t>French</a:t>
            </a:r>
            <a:endParaRPr sz="310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29" y="3545085"/>
            <a:ext cx="9126220" cy="377667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5190" indent="-361315">
              <a:lnSpc>
                <a:spcPts val="2815"/>
              </a:lnSpc>
              <a:buChar char="•"/>
              <a:tabLst>
                <a:tab pos="88519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Latin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2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2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expressions</a:t>
            </a:r>
            <a:r>
              <a:rPr sz="32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part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29" y="3982641"/>
            <a:ext cx="9126220" cy="377667"/>
          </a:xfrm>
          <a:prstGeom prst="rect">
            <a:avLst/>
          </a:prstGeom>
          <a:solidFill>
            <a:srgbClr val="1F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0110">
              <a:lnSpc>
                <a:spcPts val="2820"/>
              </a:lnSpc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most</a:t>
            </a:r>
            <a:r>
              <a:rPr sz="32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basic</a:t>
            </a:r>
            <a:r>
              <a:rPr sz="32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vocabulary</a:t>
            </a:r>
            <a:r>
              <a:rPr sz="32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law;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9" y="4420195"/>
            <a:ext cx="9126220" cy="388953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5190">
              <a:lnSpc>
                <a:spcPts val="2885"/>
              </a:lnSpc>
            </a:pP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foundations</a:t>
            </a:r>
            <a:r>
              <a:rPr sz="325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thinking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29" y="4955976"/>
            <a:ext cx="9126220" cy="382156"/>
          </a:xfrm>
          <a:prstGeom prst="rect">
            <a:avLst/>
          </a:prstGeom>
          <a:solidFill>
            <a:srgbClr val="182F6B"/>
          </a:solidFill>
        </p:spPr>
        <p:txBody>
          <a:bodyPr vert="horz" wrap="square" lIns="0" tIns="0" rIns="0" bIns="0" rtlCol="0">
            <a:spAutoFit/>
          </a:bodyPr>
          <a:lstStyle/>
          <a:p>
            <a:pPr marL="883285" indent="-358140">
              <a:lnSpc>
                <a:spcPts val="2860"/>
              </a:lnSpc>
              <a:buChar char="•"/>
              <a:tabLst>
                <a:tab pos="883285" algn="l"/>
                <a:tab pos="4600575" algn="l"/>
              </a:tabLst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Calques</a:t>
            </a:r>
            <a:r>
              <a:rPr sz="3050" spc="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050" spc="-915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lang="it-IT" sz="3050" spc="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translations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	from</a:t>
            </a:r>
            <a:r>
              <a:rPr sz="3050" spc="2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Latin</a:t>
            </a:r>
            <a:r>
              <a:rPr sz="3050" spc="2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050" spc="2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endParaRPr sz="30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9" y="5393531"/>
            <a:ext cx="9126220" cy="390620"/>
          </a:xfrm>
          <a:prstGeom prst="rect">
            <a:avLst/>
          </a:prstGeom>
          <a:solidFill>
            <a:srgbClr val="132B67"/>
          </a:solidFill>
        </p:spPr>
        <p:txBody>
          <a:bodyPr vert="horz" wrap="square" lIns="0" tIns="0" rIns="0" bIns="0" rtlCol="0">
            <a:spAutoFit/>
          </a:bodyPr>
          <a:lstStyle/>
          <a:p>
            <a:pPr marL="883285">
              <a:lnSpc>
                <a:spcPts val="2885"/>
              </a:lnSpc>
            </a:pP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(originally,</a:t>
            </a:r>
            <a:r>
              <a:rPr sz="33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70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300" i="1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2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300" i="1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was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65" dirty="0">
                <a:solidFill>
                  <a:schemeClr val="bg1"/>
                </a:solidFill>
                <a:latin typeface="Calibri"/>
                <a:cs typeface="Calibri"/>
              </a:rPr>
              <a:t>comune</a:t>
            </a:r>
            <a:r>
              <a:rPr sz="3300" i="1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20" dirty="0">
                <a:solidFill>
                  <a:schemeClr val="bg1"/>
                </a:solidFill>
                <a:latin typeface="Calibri"/>
                <a:cs typeface="Calibri"/>
              </a:rPr>
              <a:t>ley)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60796"/>
            <a:ext cx="9126220" cy="375285"/>
          </a:xfrm>
          <a:custGeom>
            <a:avLst/>
            <a:gdLst/>
            <a:ahLst/>
            <a:cxnLst/>
            <a:rect l="l" t="t" r="r" b="b"/>
            <a:pathLst>
              <a:path w="9126220" h="375284">
                <a:moveTo>
                  <a:pt x="9126145" y="375047"/>
                </a:moveTo>
                <a:lnTo>
                  <a:pt x="0" y="37504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75047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527" rIns="0" bIns="0" rtlCol="0">
            <a:spAutoFit/>
          </a:bodyPr>
          <a:lstStyle/>
          <a:p>
            <a:pPr marL="3407410">
              <a:lnSpc>
                <a:spcPct val="100000"/>
              </a:lnSpc>
              <a:spcBef>
                <a:spcPts val="95"/>
              </a:spcBef>
            </a:pPr>
            <a:r>
              <a:rPr sz="4300" spc="-10" dirty="0"/>
              <a:t>Latin</a:t>
            </a:r>
            <a:endParaRPr sz="4300"/>
          </a:p>
        </p:txBody>
      </p:sp>
      <p:sp>
        <p:nvSpPr>
          <p:cNvPr id="4" name="object 4"/>
          <p:cNvSpPr/>
          <p:nvPr/>
        </p:nvSpPr>
        <p:spPr>
          <a:xfrm>
            <a:off x="8929" y="1687710"/>
            <a:ext cx="9126220" cy="339725"/>
          </a:xfrm>
          <a:custGeom>
            <a:avLst/>
            <a:gdLst/>
            <a:ahLst/>
            <a:cxnLst/>
            <a:rect l="l" t="t" r="r" b="b"/>
            <a:pathLst>
              <a:path w="9126220" h="339725">
                <a:moveTo>
                  <a:pt x="9126145" y="339328"/>
                </a:moveTo>
                <a:lnTo>
                  <a:pt x="0" y="339328"/>
                </a:lnTo>
                <a:lnTo>
                  <a:pt x="0" y="0"/>
                </a:lnTo>
                <a:lnTo>
                  <a:pt x="9126145" y="0"/>
                </a:lnTo>
                <a:lnTo>
                  <a:pt x="9126145" y="339328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187773"/>
            <a:ext cx="9126220" cy="330835"/>
          </a:xfrm>
          <a:custGeom>
            <a:avLst/>
            <a:gdLst/>
            <a:ahLst/>
            <a:cxnLst/>
            <a:rect l="l" t="t" r="r" b="b"/>
            <a:pathLst>
              <a:path w="9126220" h="330835">
                <a:moveTo>
                  <a:pt x="9126145" y="330398"/>
                </a:moveTo>
                <a:lnTo>
                  <a:pt x="0" y="330398"/>
                </a:lnTo>
                <a:lnTo>
                  <a:pt x="0" y="0"/>
                </a:lnTo>
                <a:lnTo>
                  <a:pt x="9126145" y="0"/>
                </a:lnTo>
                <a:lnTo>
                  <a:pt x="9126145" y="330398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687835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107531"/>
            <a:ext cx="9126220" cy="339725"/>
          </a:xfrm>
          <a:custGeom>
            <a:avLst/>
            <a:gdLst/>
            <a:ahLst/>
            <a:cxnLst/>
            <a:rect l="l" t="t" r="r" b="b"/>
            <a:pathLst>
              <a:path w="9126220" h="339725">
                <a:moveTo>
                  <a:pt x="9126145" y="339328"/>
                </a:moveTo>
                <a:lnTo>
                  <a:pt x="0" y="339328"/>
                </a:lnTo>
                <a:lnTo>
                  <a:pt x="0" y="0"/>
                </a:lnTo>
                <a:lnTo>
                  <a:pt x="9126145" y="0"/>
                </a:lnTo>
                <a:lnTo>
                  <a:pt x="9126145" y="339328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509366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920133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330898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4741664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29" y="5152429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929" y="5572125"/>
            <a:ext cx="9126220" cy="339725"/>
          </a:xfrm>
          <a:custGeom>
            <a:avLst/>
            <a:gdLst/>
            <a:ahLst/>
            <a:cxnLst/>
            <a:rect l="l" t="t" r="r" b="b"/>
            <a:pathLst>
              <a:path w="9126220" h="339725">
                <a:moveTo>
                  <a:pt x="9126145" y="339328"/>
                </a:moveTo>
                <a:lnTo>
                  <a:pt x="0" y="339328"/>
                </a:lnTo>
                <a:lnTo>
                  <a:pt x="0" y="0"/>
                </a:lnTo>
                <a:lnTo>
                  <a:pt x="9126145" y="0"/>
                </a:lnTo>
                <a:lnTo>
                  <a:pt x="9126145" y="339328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2569" y="1487468"/>
            <a:ext cx="8047990" cy="444246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373380" indent="-360680">
              <a:lnSpc>
                <a:spcPct val="100000"/>
              </a:lnSpc>
              <a:spcBef>
                <a:spcPts val="615"/>
              </a:spcBef>
              <a:buChar char="•"/>
              <a:tabLst>
                <a:tab pos="373380" algn="l"/>
              </a:tabLst>
            </a:pPr>
            <a:r>
              <a:rPr sz="3000" spc="-1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0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chemeClr val="bg1"/>
                </a:solidFill>
                <a:latin typeface="Calibri"/>
                <a:cs typeface="Calibri"/>
              </a:rPr>
              <a:t>maxims:</a:t>
            </a:r>
            <a:r>
              <a:rPr sz="30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chemeClr val="bg1"/>
                </a:solidFill>
                <a:latin typeface="Calibri"/>
                <a:cs typeface="Calibri"/>
              </a:rPr>
              <a:t>ubi</a:t>
            </a:r>
            <a:r>
              <a:rPr sz="3000" i="1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chemeClr val="bg1"/>
                </a:solidFill>
                <a:latin typeface="Calibri"/>
                <a:cs typeface="Calibri"/>
              </a:rPr>
              <a:t>jus,</a:t>
            </a:r>
            <a:r>
              <a:rPr sz="3000" i="1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chemeClr val="bg1"/>
                </a:solidFill>
                <a:latin typeface="Calibri"/>
                <a:cs typeface="Calibri"/>
              </a:rPr>
              <a:t>ibi</a:t>
            </a:r>
            <a:r>
              <a:rPr sz="3000" i="1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i="1" spc="-10" dirty="0">
                <a:solidFill>
                  <a:schemeClr val="bg1"/>
                </a:solidFill>
                <a:latin typeface="Calibri"/>
                <a:cs typeface="Calibri"/>
              </a:rPr>
              <a:t>remedium</a:t>
            </a:r>
            <a:endParaRPr sz="3000">
              <a:solidFill>
                <a:schemeClr val="bg1"/>
              </a:solidFill>
              <a:latin typeface="Calibri"/>
              <a:cs typeface="Calibri"/>
            </a:endParaRPr>
          </a:p>
          <a:p>
            <a:pPr marL="370205">
              <a:lnSpc>
                <a:spcPct val="100000"/>
              </a:lnSpc>
              <a:spcBef>
                <a:spcPts val="505"/>
              </a:spcBef>
            </a:pPr>
            <a:r>
              <a:rPr sz="2900" i="1" spc="-114" dirty="0">
                <a:solidFill>
                  <a:schemeClr val="bg1"/>
                </a:solidFill>
                <a:latin typeface="Arial"/>
                <a:cs typeface="Arial"/>
              </a:rPr>
              <a:t>Ratio</a:t>
            </a:r>
            <a:r>
              <a:rPr sz="2900" i="1" spc="-8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900" i="1" spc="-120" dirty="0">
                <a:solidFill>
                  <a:schemeClr val="bg1"/>
                </a:solidFill>
                <a:latin typeface="Arial"/>
                <a:cs typeface="Arial"/>
              </a:rPr>
              <a:t>decidendi,</a:t>
            </a:r>
            <a:r>
              <a:rPr sz="2900" i="1" spc="-8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900" i="1" spc="-120" dirty="0">
                <a:solidFill>
                  <a:schemeClr val="bg1"/>
                </a:solidFill>
                <a:latin typeface="Arial"/>
                <a:cs typeface="Arial"/>
              </a:rPr>
              <a:t>Obiter</a:t>
            </a:r>
            <a:r>
              <a:rPr sz="2900" i="1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900" i="1" spc="-10" dirty="0">
                <a:solidFill>
                  <a:schemeClr val="bg1"/>
                </a:solidFill>
                <a:latin typeface="Arial"/>
                <a:cs typeface="Arial"/>
              </a:rPr>
              <a:t>dicta</a:t>
            </a:r>
            <a:endParaRPr sz="2900">
              <a:solidFill>
                <a:schemeClr val="bg1"/>
              </a:solidFill>
              <a:latin typeface="Arial"/>
              <a:cs typeface="Arial"/>
            </a:endParaRPr>
          </a:p>
          <a:p>
            <a:pPr marL="368935" marR="46355" indent="-356870">
              <a:lnSpc>
                <a:spcPts val="3229"/>
              </a:lnSpc>
              <a:spcBef>
                <a:spcPts val="775"/>
              </a:spcBef>
              <a:buChar char="•"/>
              <a:tabLst>
                <a:tab pos="368935" algn="l"/>
                <a:tab pos="4004310" algn="l"/>
                <a:tab pos="4906645" algn="l"/>
              </a:tabLst>
            </a:pP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Ordinary</a:t>
            </a:r>
            <a:r>
              <a:rPr sz="295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Latin:</a:t>
            </a:r>
            <a:r>
              <a:rPr sz="295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versus;</a:t>
            </a:r>
            <a:r>
              <a:rPr sz="2950" i="1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pro</a:t>
            </a:r>
            <a:r>
              <a:rPr sz="2950" i="1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se</a:t>
            </a:r>
            <a:r>
              <a:rPr sz="2950" i="1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(said</a:t>
            </a:r>
            <a:r>
              <a:rPr sz="29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295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25" dirty="0">
                <a:solidFill>
                  <a:schemeClr val="bg1"/>
                </a:solidFill>
                <a:latin typeface="Calibri"/>
                <a:cs typeface="Calibri"/>
              </a:rPr>
              <a:t>an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individual</a:t>
            </a:r>
            <a:r>
              <a:rPr sz="29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representing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	themselves</a:t>
            </a:r>
            <a:r>
              <a:rPr sz="295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29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court,</a:t>
            </a:r>
            <a:r>
              <a:rPr sz="295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20" dirty="0">
                <a:solidFill>
                  <a:schemeClr val="bg1"/>
                </a:solidFill>
                <a:latin typeface="Calibri"/>
                <a:cs typeface="Calibri"/>
              </a:rPr>
              <a:t>i.e.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without</a:t>
            </a:r>
            <a:r>
              <a:rPr sz="295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2950" spc="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representation)=</a:t>
            </a:r>
            <a:r>
              <a:rPr sz="295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2950" i="1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spc="-10" dirty="0">
                <a:solidFill>
                  <a:schemeClr val="bg1"/>
                </a:solidFill>
                <a:latin typeface="Calibri"/>
                <a:cs typeface="Calibri"/>
              </a:rPr>
              <a:t>propria</a:t>
            </a:r>
            <a:r>
              <a:rPr sz="2950" i="1" spc="7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persona,</a:t>
            </a:r>
            <a:r>
              <a:rPr sz="2950" i="1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2950" i="1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forma</a:t>
            </a:r>
            <a:r>
              <a:rPr sz="2950" i="1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pauperis</a:t>
            </a:r>
            <a:r>
              <a:rPr sz="2950" i="1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(exempt</a:t>
            </a:r>
            <a:r>
              <a:rPr sz="295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29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paying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court</a:t>
            </a:r>
            <a:r>
              <a:rPr sz="29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costs)</a:t>
            </a:r>
            <a:r>
              <a:rPr sz="29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i="1" dirty="0">
                <a:solidFill>
                  <a:schemeClr val="bg1"/>
                </a:solidFill>
                <a:latin typeface="Calibri"/>
                <a:cs typeface="Calibri"/>
              </a:rPr>
              <a:t>ex</a:t>
            </a:r>
            <a:r>
              <a:rPr sz="2900" i="1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i="1" dirty="0">
                <a:solidFill>
                  <a:schemeClr val="bg1"/>
                </a:solidFill>
                <a:latin typeface="Calibri"/>
                <a:cs typeface="Calibri"/>
              </a:rPr>
              <a:t>parte</a:t>
            </a:r>
            <a:r>
              <a:rPr sz="2900" i="1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(</a:t>
            </a:r>
            <a:r>
              <a:rPr sz="2900" spc="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29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one</a:t>
            </a:r>
            <a:r>
              <a:rPr sz="2900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party</a:t>
            </a:r>
            <a:r>
              <a:rPr sz="29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only,</a:t>
            </a:r>
            <a:r>
              <a:rPr sz="29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spc="-25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2900" spc="7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benefit</a:t>
            </a:r>
            <a:r>
              <a:rPr sz="295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29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one</a:t>
            </a:r>
            <a:r>
              <a:rPr sz="29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party</a:t>
            </a:r>
            <a:r>
              <a:rPr sz="295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20" dirty="0">
                <a:solidFill>
                  <a:schemeClr val="bg1"/>
                </a:solidFill>
                <a:latin typeface="Calibri"/>
                <a:cs typeface="Calibri"/>
              </a:rPr>
              <a:t>only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	),</a:t>
            </a:r>
            <a:r>
              <a:rPr sz="295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mens</a:t>
            </a:r>
            <a:r>
              <a:rPr sz="2950" i="1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rea,</a:t>
            </a:r>
            <a:r>
              <a:rPr sz="2950" i="1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spc="-10" dirty="0">
                <a:solidFill>
                  <a:schemeClr val="bg1"/>
                </a:solidFill>
                <a:latin typeface="Calibri"/>
                <a:cs typeface="Calibri"/>
              </a:rPr>
              <a:t>scienter</a:t>
            </a:r>
            <a:endParaRPr sz="2950">
              <a:solidFill>
                <a:schemeClr val="bg1"/>
              </a:solidFill>
              <a:latin typeface="Calibri"/>
              <a:cs typeface="Calibri"/>
            </a:endParaRPr>
          </a:p>
          <a:p>
            <a:pPr marL="372110">
              <a:lnSpc>
                <a:spcPts val="3060"/>
              </a:lnSpc>
              <a:tabLst>
                <a:tab pos="2258695" algn="l"/>
              </a:tabLst>
            </a:pP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(‘knowingly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	),</a:t>
            </a:r>
            <a:r>
              <a:rPr sz="29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animus</a:t>
            </a:r>
            <a:r>
              <a:rPr sz="2950" i="1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i="1" dirty="0">
                <a:solidFill>
                  <a:schemeClr val="bg1"/>
                </a:solidFill>
                <a:latin typeface="Calibri"/>
                <a:cs typeface="Calibri"/>
              </a:rPr>
              <a:t>testandi</a:t>
            </a:r>
            <a:r>
              <a:rPr sz="2950" i="1" spc="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(</a:t>
            </a:r>
            <a:r>
              <a:rPr sz="295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intention</a:t>
            </a:r>
            <a:r>
              <a:rPr sz="2950" spc="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2950" spc="-20" dirty="0">
                <a:solidFill>
                  <a:schemeClr val="bg1"/>
                </a:solidFill>
                <a:latin typeface="Calibri"/>
                <a:cs typeface="Calibri"/>
              </a:rPr>
              <a:t> make</a:t>
            </a:r>
            <a:endParaRPr sz="295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>
              <a:lnSpc>
                <a:spcPts val="3454"/>
              </a:lnSpc>
            </a:pPr>
            <a:r>
              <a:rPr sz="3000" spc="-484" dirty="0">
                <a:solidFill>
                  <a:schemeClr val="bg1"/>
                </a:solidFill>
                <a:latin typeface="Arial MT"/>
                <a:cs typeface="Arial MT"/>
              </a:rPr>
              <a:t>a</a:t>
            </a:r>
            <a:r>
              <a:rPr sz="3000" spc="1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chemeClr val="bg1"/>
                </a:solidFill>
                <a:latin typeface="Arial MT"/>
                <a:cs typeface="Arial MT"/>
              </a:rPr>
              <a:t>will</a:t>
            </a:r>
            <a:r>
              <a:rPr sz="3000" spc="-1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spc="-380" dirty="0">
                <a:solidFill>
                  <a:schemeClr val="bg1"/>
                </a:solidFill>
                <a:latin typeface="Arial MT"/>
                <a:cs typeface="Arial MT"/>
              </a:rPr>
              <a:t>)</a:t>
            </a:r>
            <a:endParaRPr sz="300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60796"/>
            <a:ext cx="9126220" cy="375285"/>
          </a:xfrm>
          <a:custGeom>
            <a:avLst/>
            <a:gdLst/>
            <a:ahLst/>
            <a:cxnLst/>
            <a:rect l="l" t="t" r="r" b="b"/>
            <a:pathLst>
              <a:path w="9126220" h="375284">
                <a:moveTo>
                  <a:pt x="9126145" y="375047"/>
                </a:moveTo>
                <a:lnTo>
                  <a:pt x="0" y="37504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75047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527" rIns="0" bIns="0" rtlCol="0">
            <a:spAutoFit/>
          </a:bodyPr>
          <a:lstStyle/>
          <a:p>
            <a:pPr marL="3407410">
              <a:lnSpc>
                <a:spcPct val="100000"/>
              </a:lnSpc>
              <a:spcBef>
                <a:spcPts val="95"/>
              </a:spcBef>
            </a:pPr>
            <a:r>
              <a:rPr sz="4300" spc="-10" dirty="0"/>
              <a:t>Latin</a:t>
            </a:r>
            <a:endParaRPr sz="430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303983"/>
            <a:ext cx="9126220" cy="285750"/>
          </a:xfrm>
          <a:custGeom>
            <a:avLst/>
            <a:gdLst/>
            <a:ahLst/>
            <a:cxnLst/>
            <a:rect l="l" t="t" r="r" b="b"/>
            <a:pathLst>
              <a:path w="9126220" h="285750">
                <a:moveTo>
                  <a:pt x="9126145" y="285750"/>
                </a:moveTo>
                <a:lnTo>
                  <a:pt x="0" y="28575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85750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0816" y="1489725"/>
            <a:ext cx="7665084" cy="2182495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368935" indent="-356235">
              <a:lnSpc>
                <a:spcPct val="100000"/>
              </a:lnSpc>
              <a:spcBef>
                <a:spcPts val="1010"/>
              </a:spcBef>
              <a:buChar char="•"/>
              <a:tabLst>
                <a:tab pos="368935" algn="l"/>
              </a:tabLst>
            </a:pPr>
            <a:r>
              <a:rPr sz="3150" spc="-25" dirty="0">
                <a:solidFill>
                  <a:schemeClr val="bg1"/>
                </a:solidFill>
                <a:latin typeface="Calibri"/>
                <a:cs typeface="Calibri"/>
              </a:rPr>
              <a:t>Technical</a:t>
            </a:r>
            <a:r>
              <a:rPr sz="315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meaning:</a:t>
            </a:r>
            <a:r>
              <a:rPr sz="3150" spc="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i="1" dirty="0">
                <a:solidFill>
                  <a:schemeClr val="bg1"/>
                </a:solidFill>
                <a:latin typeface="Calibri"/>
                <a:cs typeface="Calibri"/>
              </a:rPr>
              <a:t>amicus</a:t>
            </a:r>
            <a:r>
              <a:rPr sz="3150" i="1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i="1" spc="-10" dirty="0">
                <a:solidFill>
                  <a:schemeClr val="bg1"/>
                </a:solidFill>
                <a:latin typeface="Calibri"/>
                <a:cs typeface="Calibri"/>
              </a:rPr>
              <a:t>curiae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  <a:p>
            <a:pPr marL="372745" marR="5080" indent="-359410">
              <a:lnSpc>
                <a:spcPct val="101400"/>
              </a:lnSpc>
              <a:spcBef>
                <a:spcPts val="840"/>
              </a:spcBef>
              <a:buChar char="•"/>
              <a:tabLst>
                <a:tab pos="372745" algn="l"/>
                <a:tab pos="374015" algn="l"/>
              </a:tabLst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	A</a:t>
            </a:r>
            <a:r>
              <a:rPr sz="305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private</a:t>
            </a:r>
            <a:r>
              <a:rPr sz="3050" spc="2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individual,</a:t>
            </a:r>
            <a:r>
              <a:rPr sz="3050" spc="43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05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050" spc="229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person,</a:t>
            </a:r>
            <a:r>
              <a:rPr sz="3050" spc="3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even</a:t>
            </a:r>
            <a:r>
              <a:rPr sz="305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State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gives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court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specific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legal </a:t>
            </a:r>
            <a:r>
              <a:rPr sz="3050" spc="-10" dirty="0">
                <a:solidFill>
                  <a:schemeClr val="bg1"/>
                </a:solidFill>
                <a:latin typeface="Arial MT"/>
                <a:cs typeface="Arial MT"/>
              </a:rPr>
              <a:t>information</a:t>
            </a:r>
            <a:endParaRPr sz="305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75046"/>
            <a:ext cx="9126220" cy="339725"/>
          </a:xfrm>
          <a:custGeom>
            <a:avLst/>
            <a:gdLst/>
            <a:ahLst/>
            <a:cxnLst/>
            <a:rect l="l" t="t" r="r" b="b"/>
            <a:pathLst>
              <a:path w="9126220" h="339725">
                <a:moveTo>
                  <a:pt x="9126145" y="339328"/>
                </a:moveTo>
                <a:lnTo>
                  <a:pt x="0" y="339328"/>
                </a:lnTo>
                <a:lnTo>
                  <a:pt x="0" y="0"/>
                </a:lnTo>
                <a:lnTo>
                  <a:pt x="9126145" y="0"/>
                </a:lnTo>
                <a:lnTo>
                  <a:pt x="9126145" y="339328"/>
                </a:lnTo>
                <a:close/>
              </a:path>
            </a:pathLst>
          </a:custGeom>
          <a:solidFill>
            <a:srgbClr val="0F28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7708" y="184249"/>
            <a:ext cx="9956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04" dirty="0">
                <a:latin typeface="Arial MT"/>
                <a:cs typeface="Arial MT"/>
              </a:rPr>
              <a:t>Latin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168771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0816" y="1557684"/>
            <a:ext cx="4049395" cy="509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3380" indent="-360680">
              <a:lnSpc>
                <a:spcPct val="100000"/>
              </a:lnSpc>
              <a:spcBef>
                <a:spcPts val="120"/>
              </a:spcBef>
              <a:buChar char="•"/>
              <a:tabLst>
                <a:tab pos="373380" algn="l"/>
              </a:tabLst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shortened</a:t>
            </a:r>
            <a:r>
              <a:rPr sz="315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expressions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9" y="2223491"/>
            <a:ext cx="9126220" cy="392352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4555" indent="-370205">
              <a:lnSpc>
                <a:spcPts val="2885"/>
              </a:lnSpc>
              <a:buClr>
                <a:srgbClr val="F7F7F7"/>
              </a:buClr>
              <a:buChar char="•"/>
              <a:tabLst>
                <a:tab pos="884555" algn="l"/>
              </a:tabLst>
            </a:pPr>
            <a:r>
              <a:rPr sz="3350" i="1" spc="-45" dirty="0">
                <a:solidFill>
                  <a:schemeClr val="bg1"/>
                </a:solidFill>
                <a:latin typeface="Calibri"/>
                <a:cs typeface="Calibri"/>
              </a:rPr>
              <a:t>Nisi</a:t>
            </a:r>
            <a:r>
              <a:rPr sz="3350" i="1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i="1" spc="-55" dirty="0">
                <a:solidFill>
                  <a:schemeClr val="bg1"/>
                </a:solidFill>
                <a:latin typeface="Calibri"/>
                <a:cs typeface="Calibri"/>
              </a:rPr>
              <a:t>prius</a:t>
            </a:r>
            <a:r>
              <a:rPr sz="3350" i="1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dirty="0">
                <a:solidFill>
                  <a:schemeClr val="bg1"/>
                </a:solidFill>
                <a:latin typeface="Calibri"/>
                <a:cs typeface="Calibri"/>
              </a:rPr>
              <a:t>(</a:t>
            </a:r>
            <a:r>
              <a:rPr sz="33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60" dirty="0">
                <a:solidFill>
                  <a:schemeClr val="bg1"/>
                </a:solidFill>
                <a:latin typeface="Calibri"/>
                <a:cs typeface="Calibri"/>
              </a:rPr>
              <a:t>unless</a:t>
            </a:r>
            <a:r>
              <a:rPr sz="33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85" dirty="0">
                <a:solidFill>
                  <a:schemeClr val="bg1"/>
                </a:solidFill>
                <a:latin typeface="Calibri"/>
                <a:cs typeface="Calibri"/>
              </a:rPr>
              <a:t>before</a:t>
            </a:r>
            <a:r>
              <a:rPr sz="335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dirty="0">
                <a:solidFill>
                  <a:schemeClr val="bg1"/>
                </a:solidFill>
                <a:latin typeface="Calibri"/>
                <a:cs typeface="Calibri"/>
              </a:rPr>
              <a:t>)</a:t>
            </a:r>
            <a:r>
              <a:rPr sz="3350" spc="-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dirty="0">
                <a:solidFill>
                  <a:schemeClr val="bg1"/>
                </a:solidFill>
                <a:latin typeface="Calibri"/>
                <a:cs typeface="Calibri"/>
              </a:rPr>
              <a:t>=</a:t>
            </a:r>
            <a:r>
              <a:rPr sz="335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80" dirty="0">
                <a:solidFill>
                  <a:schemeClr val="bg1"/>
                </a:solidFill>
                <a:latin typeface="Calibri"/>
                <a:cs typeface="Calibri"/>
              </a:rPr>
              <a:t>matter</a:t>
            </a:r>
            <a:r>
              <a:rPr sz="335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3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endParaRPr sz="33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29" y="2661046"/>
            <a:ext cx="9126220" cy="390620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78840">
              <a:lnSpc>
                <a:spcPts val="2885"/>
              </a:lnSpc>
            </a:pP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proceedings</a:t>
            </a:r>
            <a:r>
              <a:rPr sz="33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at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first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instance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jury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143250"/>
            <a:ext cx="9126220" cy="321945"/>
          </a:xfrm>
          <a:custGeom>
            <a:avLst/>
            <a:gdLst/>
            <a:ahLst/>
            <a:cxnLst/>
            <a:rect l="l" t="t" r="r" b="b"/>
            <a:pathLst>
              <a:path w="9126220" h="321945">
                <a:moveTo>
                  <a:pt x="9126145" y="321468"/>
                </a:moveTo>
                <a:lnTo>
                  <a:pt x="0" y="321468"/>
                </a:lnTo>
                <a:lnTo>
                  <a:pt x="0" y="0"/>
                </a:lnTo>
                <a:lnTo>
                  <a:pt x="9126145" y="0"/>
                </a:lnTo>
                <a:lnTo>
                  <a:pt x="9126145" y="321468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7873" y="2980977"/>
            <a:ext cx="1266825" cy="4946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present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9" y="3634383"/>
            <a:ext cx="9126220" cy="366395"/>
          </a:xfrm>
          <a:prstGeom prst="rect">
            <a:avLst/>
          </a:prstGeom>
          <a:solidFill>
            <a:srgbClr val="1F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2015" indent="-339090">
              <a:lnSpc>
                <a:spcPts val="2820"/>
              </a:lnSpc>
              <a:buClr>
                <a:srgbClr val="FDFFEB"/>
              </a:buClr>
              <a:buChar char="•"/>
              <a:tabLst>
                <a:tab pos="882015" algn="l"/>
                <a:tab pos="5236845" algn="l"/>
              </a:tabLst>
            </a:pPr>
            <a:r>
              <a:rPr sz="2850" i="1" spc="60" dirty="0">
                <a:solidFill>
                  <a:schemeClr val="bg1"/>
                </a:solidFill>
                <a:latin typeface="Arial"/>
                <a:cs typeface="Arial"/>
              </a:rPr>
              <a:t>Affidavit</a:t>
            </a:r>
            <a:r>
              <a:rPr sz="2850" i="1" spc="2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850" spc="-285" dirty="0">
                <a:solidFill>
                  <a:schemeClr val="bg1"/>
                </a:solidFill>
                <a:latin typeface="Arial MT"/>
                <a:cs typeface="Arial MT"/>
              </a:rPr>
              <a:t>(</a:t>
            </a:r>
            <a:r>
              <a:rPr sz="2850" spc="229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850" dirty="0">
                <a:solidFill>
                  <a:schemeClr val="bg1"/>
                </a:solidFill>
                <a:latin typeface="Arial MT"/>
                <a:cs typeface="Arial MT"/>
              </a:rPr>
              <a:t>he</a:t>
            </a:r>
            <a:r>
              <a:rPr sz="2850" spc="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850" spc="60" dirty="0">
                <a:solidFill>
                  <a:schemeClr val="bg1"/>
                </a:solidFill>
                <a:latin typeface="Arial MT"/>
                <a:cs typeface="Arial MT"/>
              </a:rPr>
              <a:t>affirmed</a:t>
            </a:r>
            <a:r>
              <a:rPr sz="2850" spc="2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850" dirty="0">
                <a:solidFill>
                  <a:schemeClr val="bg1"/>
                </a:solidFill>
                <a:latin typeface="Arial MT"/>
                <a:cs typeface="Arial MT"/>
              </a:rPr>
              <a:t>)</a:t>
            </a:r>
            <a:r>
              <a:rPr sz="2850" spc="9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850" spc="-50" dirty="0">
                <a:solidFill>
                  <a:schemeClr val="bg1"/>
                </a:solidFill>
                <a:latin typeface="Arial MT"/>
                <a:cs typeface="Arial MT"/>
              </a:rPr>
              <a:t>=</a:t>
            </a:r>
            <a:r>
              <a:rPr sz="2850" dirty="0">
                <a:solidFill>
                  <a:schemeClr val="bg1"/>
                </a:solidFill>
                <a:latin typeface="Arial MT"/>
                <a:cs typeface="Arial MT"/>
              </a:rPr>
              <a:t>	a</a:t>
            </a:r>
            <a:r>
              <a:rPr sz="2850" spc="1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850" spc="114" dirty="0">
                <a:solidFill>
                  <a:schemeClr val="bg1"/>
                </a:solidFill>
                <a:latin typeface="Arial MT"/>
                <a:cs typeface="Arial MT"/>
              </a:rPr>
              <a:t>written</a:t>
            </a:r>
            <a:r>
              <a:rPr sz="2850" spc="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850" dirty="0">
                <a:solidFill>
                  <a:schemeClr val="bg1"/>
                </a:solidFill>
                <a:latin typeface="Arial MT"/>
                <a:cs typeface="Arial MT"/>
              </a:rPr>
              <a:t>or</a:t>
            </a:r>
            <a:r>
              <a:rPr sz="2850" spc="7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2850" spc="55" dirty="0">
                <a:solidFill>
                  <a:schemeClr val="bg1"/>
                </a:solidFill>
                <a:latin typeface="Arial MT"/>
                <a:cs typeface="Arial MT"/>
              </a:rPr>
              <a:t>printed</a:t>
            </a:r>
            <a:endParaRPr sz="285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29" y="4080866"/>
            <a:ext cx="9126220" cy="366395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7094">
              <a:lnSpc>
                <a:spcPts val="2830"/>
              </a:lnSpc>
            </a:pPr>
            <a:r>
              <a:rPr sz="3250" spc="-135" dirty="0">
                <a:solidFill>
                  <a:schemeClr val="bg1"/>
                </a:solidFill>
                <a:latin typeface="Arial MT"/>
                <a:cs typeface="Arial MT"/>
              </a:rPr>
              <a:t>declaration</a:t>
            </a:r>
            <a:r>
              <a:rPr sz="3250" spc="-9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130" dirty="0">
                <a:solidFill>
                  <a:schemeClr val="bg1"/>
                </a:solidFill>
                <a:latin typeface="Arial MT"/>
                <a:cs typeface="Arial MT"/>
              </a:rPr>
              <a:t>confirmed</a:t>
            </a:r>
            <a:r>
              <a:rPr sz="3250" spc="-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250" dirty="0">
                <a:solidFill>
                  <a:schemeClr val="bg1"/>
                </a:solidFill>
                <a:latin typeface="Arial MT"/>
                <a:cs typeface="Arial MT"/>
              </a:rPr>
              <a:t>by</a:t>
            </a:r>
            <a:r>
              <a:rPr sz="3250" spc="-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275" dirty="0">
                <a:solidFill>
                  <a:schemeClr val="bg1"/>
                </a:solidFill>
                <a:latin typeface="Arial MT"/>
                <a:cs typeface="Arial MT"/>
              </a:rPr>
              <a:t>an</a:t>
            </a:r>
            <a:r>
              <a:rPr sz="3250" spc="-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Arial MT"/>
                <a:cs typeface="Arial MT"/>
              </a:rPr>
              <a:t>oath</a:t>
            </a:r>
            <a:endParaRPr sz="325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9" y="4607718"/>
            <a:ext cx="9126220" cy="375285"/>
          </a:xfrm>
          <a:prstGeom prst="rect">
            <a:avLst/>
          </a:prstGeom>
          <a:solidFill>
            <a:srgbClr val="1A2F6B"/>
          </a:solidFill>
        </p:spPr>
        <p:txBody>
          <a:bodyPr vert="horz" wrap="square" lIns="0" tIns="0" rIns="0" bIns="0" rtlCol="0">
            <a:spAutoFit/>
          </a:bodyPr>
          <a:lstStyle/>
          <a:p>
            <a:pPr marL="883919" indent="-343535">
              <a:lnSpc>
                <a:spcPts val="2900"/>
              </a:lnSpc>
              <a:buChar char="•"/>
              <a:tabLst>
                <a:tab pos="883919" algn="l"/>
              </a:tabLst>
            </a:pPr>
            <a:r>
              <a:rPr sz="3250" i="1" spc="-320" dirty="0">
                <a:solidFill>
                  <a:schemeClr val="bg1"/>
                </a:solidFill>
                <a:latin typeface="Arial"/>
                <a:cs typeface="Arial"/>
              </a:rPr>
              <a:t>Habeas</a:t>
            </a:r>
            <a:r>
              <a:rPr sz="3250" i="1" spc="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50" i="1" spc="-220" dirty="0">
                <a:solidFill>
                  <a:schemeClr val="bg1"/>
                </a:solidFill>
                <a:latin typeface="Arial"/>
                <a:cs typeface="Arial"/>
              </a:rPr>
              <a:t>corpus</a:t>
            </a:r>
            <a:r>
              <a:rPr sz="3250" i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50" spc="-320" dirty="0">
                <a:solidFill>
                  <a:schemeClr val="bg1"/>
                </a:solidFill>
                <a:latin typeface="Arial MT"/>
                <a:cs typeface="Arial MT"/>
              </a:rPr>
              <a:t>(</a:t>
            </a:r>
            <a:r>
              <a:rPr sz="3250" spc="8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215" dirty="0">
                <a:solidFill>
                  <a:schemeClr val="bg1"/>
                </a:solidFill>
                <a:latin typeface="Arial MT"/>
                <a:cs typeface="Arial MT"/>
              </a:rPr>
              <a:t>you</a:t>
            </a:r>
            <a:r>
              <a:rPr sz="3250" spc="-1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290" dirty="0">
                <a:solidFill>
                  <a:schemeClr val="bg1"/>
                </a:solidFill>
                <a:latin typeface="Arial MT"/>
                <a:cs typeface="Arial MT"/>
              </a:rPr>
              <a:t>may</a:t>
            </a:r>
            <a:r>
              <a:rPr sz="3250" spc="-3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270" dirty="0">
                <a:solidFill>
                  <a:schemeClr val="bg1"/>
                </a:solidFill>
                <a:latin typeface="Arial MT"/>
                <a:cs typeface="Arial MT"/>
              </a:rPr>
              <a:t>have</a:t>
            </a:r>
            <a:r>
              <a:rPr sz="3250" spc="-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60" dirty="0">
                <a:solidFill>
                  <a:schemeClr val="bg1"/>
                </a:solidFill>
                <a:latin typeface="Arial MT"/>
                <a:cs typeface="Arial MT"/>
              </a:rPr>
              <a:t>the</a:t>
            </a:r>
            <a:r>
              <a:rPr sz="3250" spc="-16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130" dirty="0">
                <a:solidFill>
                  <a:schemeClr val="bg1"/>
                </a:solidFill>
                <a:latin typeface="Arial MT"/>
                <a:cs typeface="Arial MT"/>
              </a:rPr>
              <a:t>body</a:t>
            </a:r>
            <a:r>
              <a:rPr sz="3250" spc="-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320" dirty="0">
                <a:solidFill>
                  <a:schemeClr val="bg1"/>
                </a:solidFill>
                <a:latin typeface="Arial MT"/>
                <a:cs typeface="Arial MT"/>
              </a:rPr>
              <a:t>)</a:t>
            </a:r>
            <a:r>
              <a:rPr sz="3250" spc="-4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380" dirty="0">
                <a:solidFill>
                  <a:schemeClr val="bg1"/>
                </a:solidFill>
                <a:latin typeface="Arial MT"/>
                <a:cs typeface="Arial MT"/>
              </a:rPr>
              <a:t>=</a:t>
            </a:r>
            <a:r>
              <a:rPr sz="3250" spc="-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595" dirty="0">
                <a:solidFill>
                  <a:schemeClr val="bg1"/>
                </a:solidFill>
                <a:latin typeface="Arial MT"/>
                <a:cs typeface="Arial MT"/>
              </a:rPr>
              <a:t>a</a:t>
            </a:r>
            <a:endParaRPr sz="325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9" y="5054203"/>
            <a:ext cx="9126220" cy="390620"/>
          </a:xfrm>
          <a:prstGeom prst="rect">
            <a:avLst/>
          </a:prstGeom>
          <a:solidFill>
            <a:srgbClr val="162D69"/>
          </a:solidFill>
        </p:spPr>
        <p:txBody>
          <a:bodyPr vert="horz" wrap="square" lIns="0" tIns="0" rIns="0" bIns="0" rtlCol="0">
            <a:spAutoFit/>
          </a:bodyPr>
          <a:lstStyle/>
          <a:p>
            <a:pPr marL="883919">
              <a:lnSpc>
                <a:spcPts val="2885"/>
              </a:lnSpc>
            </a:pP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judge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s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order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bring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prisoner</a:t>
            </a:r>
            <a:r>
              <a:rPr sz="33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before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29" y="5491758"/>
            <a:ext cx="9126220" cy="390620"/>
          </a:xfrm>
          <a:prstGeom prst="rect">
            <a:avLst/>
          </a:prstGeom>
          <a:solidFill>
            <a:srgbClr val="112A66"/>
          </a:solidFill>
        </p:spPr>
        <p:txBody>
          <a:bodyPr vert="horz" wrap="square" lIns="0" tIns="0" rIns="0" bIns="0" rtlCol="0">
            <a:spAutoFit/>
          </a:bodyPr>
          <a:lstStyle/>
          <a:p>
            <a:pPr marL="883285">
              <a:lnSpc>
                <a:spcPts val="2885"/>
              </a:lnSpc>
            </a:pP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court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clarify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legality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detaining</a:t>
            </a:r>
            <a:r>
              <a:rPr sz="330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him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125" rIns="0" bIns="0" rtlCol="0">
            <a:spAutoFit/>
          </a:bodyPr>
          <a:lstStyle/>
          <a:p>
            <a:pPr marL="1495425">
              <a:lnSpc>
                <a:spcPct val="100000"/>
              </a:lnSpc>
              <a:spcBef>
                <a:spcPts val="95"/>
              </a:spcBef>
            </a:pPr>
            <a:r>
              <a:rPr sz="4400" dirty="0"/>
              <a:t>Birth</a:t>
            </a:r>
            <a:r>
              <a:rPr sz="4400" spc="-70" dirty="0"/>
              <a:t> </a:t>
            </a:r>
            <a:r>
              <a:rPr sz="4400" dirty="0"/>
              <a:t>of</a:t>
            </a:r>
            <a:r>
              <a:rPr sz="4400" spc="-145" dirty="0"/>
              <a:t> </a:t>
            </a:r>
            <a:r>
              <a:rPr sz="4400" spc="-10" dirty="0"/>
              <a:t>Common</a:t>
            </a:r>
            <a:r>
              <a:rPr sz="4400" spc="60" dirty="0"/>
              <a:t> </a:t>
            </a:r>
            <a:r>
              <a:rPr sz="4400" spc="-25" dirty="0"/>
              <a:t>Law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8929" y="1643062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3153" y="1519982"/>
            <a:ext cx="5692140" cy="479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2110" indent="-359410">
              <a:lnSpc>
                <a:spcPct val="100000"/>
              </a:lnSpc>
              <a:spcBef>
                <a:spcPts val="125"/>
              </a:spcBef>
              <a:buChar char="•"/>
              <a:tabLst>
                <a:tab pos="372110" algn="l"/>
              </a:tabLst>
            </a:pP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After</a:t>
            </a:r>
            <a:r>
              <a:rPr sz="2950" spc="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29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Norman</a:t>
            </a:r>
            <a:r>
              <a:rPr sz="295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conquest</a:t>
            </a:r>
            <a:r>
              <a:rPr sz="295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(1066)</a:t>
            </a:r>
            <a:endParaRPr sz="29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9" y="2107406"/>
            <a:ext cx="9126220" cy="351635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0744" indent="-354965">
              <a:lnSpc>
                <a:spcPts val="2640"/>
              </a:lnSpc>
              <a:buClr>
                <a:srgbClr val="FFFFFF"/>
              </a:buClr>
              <a:buChar char="•"/>
              <a:tabLst>
                <a:tab pos="880744" algn="l"/>
              </a:tabLst>
            </a:pPr>
            <a:r>
              <a:rPr sz="3000" spc="-11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00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chemeClr val="bg1"/>
                </a:solidFill>
                <a:latin typeface="Calibri"/>
                <a:cs typeface="Calibri"/>
              </a:rPr>
              <a:t>consolidate</a:t>
            </a:r>
            <a:r>
              <a:rPr sz="30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his</a:t>
            </a:r>
            <a:r>
              <a:rPr sz="30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chemeClr val="bg1"/>
                </a:solidFill>
                <a:latin typeface="Calibri"/>
                <a:cs typeface="Calibri"/>
              </a:rPr>
              <a:t>dominance,</a:t>
            </a:r>
            <a:r>
              <a:rPr sz="30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0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king</a:t>
            </a:r>
            <a:r>
              <a:rPr sz="30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sought</a:t>
            </a:r>
            <a:r>
              <a:rPr sz="3000" spc="-25" dirty="0">
                <a:solidFill>
                  <a:schemeClr val="bg1"/>
                </a:solidFill>
                <a:latin typeface="Calibri"/>
                <a:cs typeface="Calibri"/>
              </a:rPr>
              <a:t> to</a:t>
            </a:r>
            <a:endParaRPr sz="30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29" y="2473523"/>
            <a:ext cx="9126220" cy="349904"/>
          </a:xfrm>
          <a:prstGeom prst="rect">
            <a:avLst/>
          </a:prstGeom>
          <a:solidFill>
            <a:srgbClr val="1F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5190">
              <a:lnSpc>
                <a:spcPts val="2630"/>
              </a:lnSpc>
              <a:tabLst>
                <a:tab pos="7682230" algn="l"/>
              </a:tabLst>
            </a:pP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centralise</a:t>
            </a:r>
            <a:r>
              <a:rPr sz="295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29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justice</a:t>
            </a:r>
            <a:r>
              <a:rPr sz="2950" spc="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r>
              <a:rPr sz="295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29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establishing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2950" spc="-25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endParaRPr sz="29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29" y="2839641"/>
            <a:ext cx="9126220" cy="348300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79475">
              <a:lnSpc>
                <a:spcPts val="2620"/>
              </a:lnSpc>
            </a:pP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Royal</a:t>
            </a:r>
            <a:r>
              <a:rPr sz="29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2900" spc="20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29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Justice</a:t>
            </a:r>
            <a:r>
              <a:rPr sz="2900" spc="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chemeClr val="bg1"/>
                </a:solidFill>
                <a:latin typeface="Calibri"/>
                <a:cs typeface="Calibri"/>
              </a:rPr>
              <a:t>at</a:t>
            </a:r>
            <a:r>
              <a:rPr sz="29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chemeClr val="bg1"/>
                </a:solidFill>
                <a:latin typeface="Calibri"/>
                <a:cs typeface="Calibri"/>
              </a:rPr>
              <a:t>Westminster</a:t>
            </a:r>
            <a:endParaRPr sz="29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295054"/>
            <a:ext cx="9126220" cy="276860"/>
          </a:xfrm>
          <a:custGeom>
            <a:avLst/>
            <a:gdLst/>
            <a:ahLst/>
            <a:cxnLst/>
            <a:rect l="l" t="t" r="r" b="b"/>
            <a:pathLst>
              <a:path w="9126220" h="276860">
                <a:moveTo>
                  <a:pt x="9126145" y="276820"/>
                </a:moveTo>
                <a:lnTo>
                  <a:pt x="0" y="27682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76820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3679031"/>
            <a:ext cx="9126220" cy="321945"/>
          </a:xfrm>
          <a:custGeom>
            <a:avLst/>
            <a:gdLst/>
            <a:ahLst/>
            <a:cxnLst/>
            <a:rect l="l" t="t" r="r" b="b"/>
            <a:pathLst>
              <a:path w="9126220" h="321945">
                <a:moveTo>
                  <a:pt x="9126145" y="321468"/>
                </a:moveTo>
                <a:lnTo>
                  <a:pt x="0" y="321468"/>
                </a:lnTo>
                <a:lnTo>
                  <a:pt x="0" y="0"/>
                </a:lnTo>
                <a:lnTo>
                  <a:pt x="9126145" y="0"/>
                </a:lnTo>
                <a:lnTo>
                  <a:pt x="9126145" y="321468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1985" y="3159571"/>
            <a:ext cx="7399655" cy="8591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3380" indent="-360680">
              <a:lnSpc>
                <a:spcPts val="3295"/>
              </a:lnSpc>
              <a:spcBef>
                <a:spcPts val="125"/>
              </a:spcBef>
              <a:buChar char="•"/>
              <a:tabLst>
                <a:tab pos="373380" algn="l"/>
              </a:tabLst>
            </a:pPr>
            <a:r>
              <a:rPr sz="3050" spc="-45" dirty="0">
                <a:solidFill>
                  <a:schemeClr val="bg1"/>
                </a:solidFill>
                <a:latin typeface="Calibri"/>
                <a:cs typeface="Calibri"/>
              </a:rPr>
              <a:t>Powerful</a:t>
            </a:r>
            <a:r>
              <a:rPr sz="30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30" dirty="0">
                <a:solidFill>
                  <a:schemeClr val="bg1"/>
                </a:solidFill>
                <a:latin typeface="Calibri"/>
                <a:cs typeface="Calibri"/>
              </a:rPr>
              <a:t>vassals</a:t>
            </a:r>
            <a:r>
              <a:rPr sz="30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35" dirty="0">
                <a:solidFill>
                  <a:schemeClr val="bg1"/>
                </a:solidFill>
                <a:latin typeface="Calibri"/>
                <a:cs typeface="Calibri"/>
              </a:rPr>
              <a:t>resisted</a:t>
            </a:r>
            <a:r>
              <a:rPr sz="305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0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40" dirty="0">
                <a:solidFill>
                  <a:schemeClr val="bg1"/>
                </a:solidFill>
                <a:latin typeface="Calibri"/>
                <a:cs typeface="Calibri"/>
              </a:rPr>
              <a:t>centralisation</a:t>
            </a:r>
            <a:r>
              <a:rPr sz="305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2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  <a:p>
            <a:pPr marL="379095">
              <a:lnSpc>
                <a:spcPts val="3235"/>
              </a:lnSpc>
            </a:pPr>
            <a:r>
              <a:rPr sz="3000" spc="-10" dirty="0">
                <a:solidFill>
                  <a:schemeClr val="bg1"/>
                </a:solidFill>
                <a:latin typeface="Arial MT"/>
                <a:cs typeface="Arial MT"/>
              </a:rPr>
              <a:t>justice</a:t>
            </a:r>
            <a:endParaRPr sz="300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9" y="4116585"/>
            <a:ext cx="9126220" cy="359522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7730" indent="-361315">
              <a:lnSpc>
                <a:spcPts val="2670"/>
              </a:lnSpc>
              <a:buChar char="•"/>
              <a:tabLst>
                <a:tab pos="887730" algn="l"/>
              </a:tabLst>
            </a:pP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Royal</a:t>
            </a:r>
            <a:r>
              <a:rPr sz="295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29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4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able</a:t>
            </a:r>
            <a:r>
              <a:rPr sz="29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29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adjudicate</a:t>
            </a:r>
            <a:r>
              <a:rPr sz="295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cases</a:t>
            </a:r>
            <a:r>
              <a:rPr sz="29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falling</a:t>
            </a:r>
            <a:endParaRPr sz="29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9" y="4482703"/>
            <a:ext cx="9126220" cy="361253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4555">
              <a:lnSpc>
                <a:spcPts val="2670"/>
              </a:lnSpc>
            </a:pPr>
            <a:r>
              <a:rPr sz="3000" spc="-10" dirty="0">
                <a:solidFill>
                  <a:schemeClr val="bg1"/>
                </a:solidFill>
                <a:latin typeface="Calibri"/>
                <a:cs typeface="Calibri"/>
              </a:rPr>
              <a:t>clearly</a:t>
            </a:r>
            <a:r>
              <a:rPr sz="30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within</a:t>
            </a:r>
            <a:r>
              <a:rPr sz="3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0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king</a:t>
            </a:r>
            <a:r>
              <a:rPr sz="30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s</a:t>
            </a:r>
            <a:r>
              <a:rPr sz="30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chemeClr val="bg1"/>
                </a:solidFill>
                <a:latin typeface="Calibri"/>
                <a:cs typeface="Calibri"/>
              </a:rPr>
              <a:t>competence</a:t>
            </a:r>
            <a:endParaRPr sz="30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29" y="4938116"/>
            <a:ext cx="9126220" cy="359522"/>
          </a:xfrm>
          <a:prstGeom prst="rect">
            <a:avLst/>
          </a:prstGeom>
          <a:solidFill>
            <a:srgbClr val="182F6B"/>
          </a:solidFill>
        </p:spPr>
        <p:txBody>
          <a:bodyPr vert="horz" wrap="square" lIns="0" tIns="0" rIns="0" bIns="0" rtlCol="0">
            <a:spAutoFit/>
          </a:bodyPr>
          <a:lstStyle/>
          <a:p>
            <a:pPr marL="887730" indent="-361315">
              <a:lnSpc>
                <a:spcPts val="2670"/>
              </a:lnSpc>
              <a:buClr>
                <a:srgbClr val="FFFFFF"/>
              </a:buClr>
              <a:buChar char="•"/>
              <a:tabLst>
                <a:tab pos="887730" algn="l"/>
                <a:tab pos="6385560" algn="l"/>
              </a:tabLst>
            </a:pP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Progressively,</a:t>
            </a:r>
            <a:r>
              <a:rPr sz="29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increasing</a:t>
            </a:r>
            <a:r>
              <a:rPr sz="295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categories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	of</a:t>
            </a:r>
            <a:r>
              <a:rPr sz="29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cases</a:t>
            </a:r>
            <a:endParaRPr sz="29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-288" y="5262378"/>
            <a:ext cx="9126220" cy="311432"/>
          </a:xfrm>
          <a:prstGeom prst="rect">
            <a:avLst/>
          </a:prstGeom>
          <a:solidFill>
            <a:srgbClr val="152D69"/>
          </a:solidFill>
        </p:spPr>
        <p:txBody>
          <a:bodyPr vert="horz" wrap="square" lIns="0" tIns="0" rIns="0" bIns="0" rtlCol="0">
            <a:spAutoFit/>
          </a:bodyPr>
          <a:lstStyle/>
          <a:p>
            <a:pPr marL="886460">
              <a:lnSpc>
                <a:spcPts val="2180"/>
              </a:lnSpc>
            </a:pP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transferred</a:t>
            </a:r>
            <a:r>
              <a:rPr sz="295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295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chemeClr val="bg1"/>
                </a:solidFill>
                <a:latin typeface="Calibri"/>
                <a:cs typeface="Calibri"/>
              </a:rPr>
              <a:t>these</a:t>
            </a:r>
            <a:r>
              <a:rPr sz="295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endParaRPr sz="29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60796"/>
            <a:ext cx="9126220" cy="375285"/>
          </a:xfrm>
          <a:custGeom>
            <a:avLst/>
            <a:gdLst/>
            <a:ahLst/>
            <a:cxnLst/>
            <a:rect l="l" t="t" r="r" b="b"/>
            <a:pathLst>
              <a:path w="9126220" h="375284">
                <a:moveTo>
                  <a:pt x="9126145" y="375047"/>
                </a:moveTo>
                <a:lnTo>
                  <a:pt x="0" y="37504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75047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527" rIns="0" bIns="0" rtlCol="0">
            <a:spAutoFit/>
          </a:bodyPr>
          <a:lstStyle/>
          <a:p>
            <a:pPr marL="3407410">
              <a:lnSpc>
                <a:spcPct val="100000"/>
              </a:lnSpc>
              <a:spcBef>
                <a:spcPts val="95"/>
              </a:spcBef>
            </a:pPr>
            <a:r>
              <a:rPr sz="4300" spc="-10" dirty="0"/>
              <a:t>Latin</a:t>
            </a:r>
            <a:endParaRPr sz="430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911078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39328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88441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375546"/>
            <a:ext cx="9126220" cy="285750"/>
          </a:xfrm>
          <a:custGeom>
            <a:avLst/>
            <a:gdLst/>
            <a:ahLst/>
            <a:cxnLst/>
            <a:rect l="l" t="t" r="r" b="b"/>
            <a:pathLst>
              <a:path w="9126220" h="285750">
                <a:moveTo>
                  <a:pt x="9126145" y="285750"/>
                </a:moveTo>
                <a:lnTo>
                  <a:pt x="0" y="28575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85750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232" y="1512830"/>
            <a:ext cx="8039100" cy="323659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68300" indent="-355600">
              <a:lnSpc>
                <a:spcPct val="100000"/>
              </a:lnSpc>
              <a:spcBef>
                <a:spcPts val="775"/>
              </a:spcBef>
              <a:buChar char="•"/>
              <a:tabLst>
                <a:tab pos="36830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discourse</a:t>
            </a:r>
            <a:r>
              <a:rPr sz="32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markers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72110" indent="-343535">
              <a:lnSpc>
                <a:spcPct val="100000"/>
              </a:lnSpc>
              <a:spcBef>
                <a:spcPts val="705"/>
              </a:spcBef>
              <a:buChar char="•"/>
              <a:tabLst>
                <a:tab pos="372110" algn="l"/>
              </a:tabLst>
            </a:pPr>
            <a:r>
              <a:rPr sz="3300" i="1" spc="-229" dirty="0">
                <a:solidFill>
                  <a:schemeClr val="bg1"/>
                </a:solidFill>
                <a:latin typeface="Arial"/>
                <a:cs typeface="Arial"/>
              </a:rPr>
              <a:t>Aforesaid</a:t>
            </a:r>
            <a:r>
              <a:rPr sz="3300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300" i="1" spc="-254" dirty="0">
                <a:solidFill>
                  <a:schemeClr val="bg1"/>
                </a:solidFill>
                <a:latin typeface="Arial"/>
                <a:cs typeface="Arial"/>
              </a:rPr>
              <a:t>&lt;</a:t>
            </a:r>
            <a:r>
              <a:rPr sz="3300" i="1" spc="-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300" i="1" spc="-195" dirty="0">
                <a:solidFill>
                  <a:schemeClr val="bg1"/>
                </a:solidFill>
                <a:latin typeface="Arial"/>
                <a:cs typeface="Arial"/>
              </a:rPr>
              <a:t>predictus;</a:t>
            </a:r>
            <a:r>
              <a:rPr sz="3300" i="1" spc="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300" i="1" spc="-254" dirty="0">
                <a:solidFill>
                  <a:schemeClr val="bg1"/>
                </a:solidFill>
                <a:latin typeface="Arial"/>
                <a:cs typeface="Arial"/>
              </a:rPr>
              <a:t>said</a:t>
            </a:r>
            <a:r>
              <a:rPr sz="3300" i="1" spc="-8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300" i="1" spc="-160" dirty="0">
                <a:solidFill>
                  <a:schemeClr val="bg1"/>
                </a:solidFill>
                <a:latin typeface="Arial"/>
                <a:cs typeface="Arial"/>
              </a:rPr>
              <a:t>&lt;</a:t>
            </a:r>
            <a:r>
              <a:rPr sz="3300" i="1" spc="-2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300" i="1" spc="-10" dirty="0">
                <a:solidFill>
                  <a:schemeClr val="bg1"/>
                </a:solidFill>
                <a:latin typeface="Arial"/>
                <a:cs typeface="Arial"/>
              </a:rPr>
              <a:t>dictus</a:t>
            </a:r>
            <a:endParaRPr sz="3300">
              <a:solidFill>
                <a:schemeClr val="bg1"/>
              </a:solidFill>
              <a:latin typeface="Arial"/>
              <a:cs typeface="Arial"/>
            </a:endParaRPr>
          </a:p>
          <a:p>
            <a:pPr marL="371475" marR="5080" indent="-359410">
              <a:lnSpc>
                <a:spcPct val="97700"/>
              </a:lnSpc>
              <a:spcBef>
                <a:spcPts val="795"/>
              </a:spcBef>
              <a:buChar char="•"/>
              <a:tabLst>
                <a:tab pos="371475" algn="l"/>
                <a:tab pos="37401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In</a:t>
            </a:r>
            <a:r>
              <a:rPr sz="32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medieval</a:t>
            </a:r>
            <a:r>
              <a:rPr sz="32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England,</a:t>
            </a:r>
            <a:r>
              <a:rPr sz="32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when</a:t>
            </a:r>
            <a:r>
              <a:rPr sz="32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person</a:t>
            </a:r>
            <a:r>
              <a:rPr sz="32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s</a:t>
            </a:r>
            <a:r>
              <a:rPr sz="32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name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appeared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1st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time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preceded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45" dirty="0">
                <a:solidFill>
                  <a:schemeClr val="bg1"/>
                </a:solidFill>
                <a:latin typeface="Calibri"/>
                <a:cs typeface="Calibri"/>
              </a:rPr>
              <a:t>quidem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certain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;</a:t>
            </a:r>
            <a:r>
              <a:rPr sz="325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60" dirty="0">
                <a:solidFill>
                  <a:schemeClr val="bg1"/>
                </a:solidFill>
                <a:latin typeface="Calibri"/>
                <a:cs typeface="Calibri"/>
              </a:rPr>
              <a:t>later,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words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30" dirty="0">
                <a:solidFill>
                  <a:schemeClr val="bg1"/>
                </a:solidFill>
                <a:latin typeface="Calibri"/>
                <a:cs typeface="Calibri"/>
              </a:rPr>
              <a:t>predictus,</a:t>
            </a:r>
            <a:r>
              <a:rPr sz="3250" i="1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dictus</a:t>
            </a:r>
            <a:r>
              <a:rPr sz="3250" i="1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or </a:t>
            </a:r>
            <a:r>
              <a:rPr sz="3300" i="1" spc="-50" dirty="0">
                <a:solidFill>
                  <a:schemeClr val="bg1"/>
                </a:solidFill>
                <a:latin typeface="Calibri"/>
                <a:cs typeface="Calibri"/>
              </a:rPr>
              <a:t>idem</a:t>
            </a:r>
            <a:r>
              <a:rPr sz="3300" i="1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were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used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527" rIns="0" bIns="0" rtlCol="0">
            <a:spAutoFit/>
          </a:bodyPr>
          <a:lstStyle/>
          <a:p>
            <a:pPr marL="2680970">
              <a:lnSpc>
                <a:spcPct val="100000"/>
              </a:lnSpc>
              <a:spcBef>
                <a:spcPts val="95"/>
              </a:spcBef>
            </a:pPr>
            <a:r>
              <a:rPr sz="4300" spc="-375" dirty="0">
                <a:latin typeface="Arial MT"/>
                <a:cs typeface="Arial MT"/>
              </a:rPr>
              <a:t>Law</a:t>
            </a:r>
            <a:r>
              <a:rPr sz="4300" spc="85" dirty="0">
                <a:latin typeface="Arial MT"/>
                <a:cs typeface="Arial MT"/>
              </a:rPr>
              <a:t> </a:t>
            </a:r>
            <a:r>
              <a:rPr sz="4300" spc="-285" dirty="0">
                <a:latin typeface="Arial MT"/>
                <a:cs typeface="Arial MT"/>
              </a:rPr>
              <a:t>French</a:t>
            </a:r>
            <a:endParaRPr sz="43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277320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647" y="1596131"/>
            <a:ext cx="7837170" cy="30530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015" indent="-361315">
              <a:lnSpc>
                <a:spcPts val="3804"/>
              </a:lnSpc>
              <a:spcBef>
                <a:spcPts val="120"/>
              </a:spcBef>
              <a:buClr>
                <a:srgbClr val="FFFFFF"/>
              </a:buClr>
              <a:buChar char="•"/>
              <a:tabLst>
                <a:tab pos="374015" algn="l"/>
                <a:tab pos="577723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Real</a:t>
            </a:r>
            <a:r>
              <a:rPr sz="32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property</a:t>
            </a:r>
            <a:r>
              <a:rPr sz="32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law:</a:t>
            </a:r>
            <a:r>
              <a:rPr sz="32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pur</a:t>
            </a:r>
            <a:r>
              <a:rPr sz="3200" i="1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autre</a:t>
            </a:r>
            <a:r>
              <a:rPr sz="3200" i="1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spc="-25" dirty="0">
                <a:solidFill>
                  <a:schemeClr val="bg1"/>
                </a:solidFill>
                <a:latin typeface="Calibri"/>
                <a:cs typeface="Calibri"/>
              </a:rPr>
              <a:t>vie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or</a:t>
            </a:r>
            <a:r>
              <a:rPr sz="32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during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75285">
              <a:lnSpc>
                <a:spcPts val="3925"/>
              </a:lnSpc>
            </a:pP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lifetime</a:t>
            </a:r>
            <a:r>
              <a:rPr sz="33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third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party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,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90" dirty="0">
                <a:solidFill>
                  <a:schemeClr val="bg1"/>
                </a:solidFill>
                <a:latin typeface="Calibri"/>
                <a:cs typeface="Calibri"/>
              </a:rPr>
              <a:t>terre-</a:t>
            </a:r>
            <a:r>
              <a:rPr sz="3300" i="1" spc="-10" dirty="0">
                <a:solidFill>
                  <a:schemeClr val="bg1"/>
                </a:solidFill>
                <a:latin typeface="Calibri"/>
                <a:cs typeface="Calibri"/>
              </a:rPr>
              <a:t>tenant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0205" marR="79375" indent="-358140">
              <a:lnSpc>
                <a:spcPct val="98500"/>
              </a:lnSpc>
              <a:spcBef>
                <a:spcPts val="720"/>
              </a:spcBef>
              <a:buChar char="•"/>
              <a:tabLst>
                <a:tab pos="370205" algn="l"/>
                <a:tab pos="374015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Most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technical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vocabulary</a:t>
            </a:r>
            <a:r>
              <a:rPr sz="32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goes</a:t>
            </a:r>
            <a:r>
              <a:rPr sz="32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back</a:t>
            </a:r>
            <a:r>
              <a:rPr sz="32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to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Old</a:t>
            </a:r>
            <a:r>
              <a:rPr sz="33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French: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40" dirty="0">
                <a:solidFill>
                  <a:schemeClr val="bg1"/>
                </a:solidFill>
                <a:latin typeface="Calibri"/>
                <a:cs typeface="Calibri"/>
              </a:rPr>
              <a:t>assault,</a:t>
            </a:r>
            <a:r>
              <a:rPr sz="3300" i="1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55" dirty="0">
                <a:solidFill>
                  <a:schemeClr val="bg1"/>
                </a:solidFill>
                <a:latin typeface="Calibri"/>
                <a:cs typeface="Calibri"/>
              </a:rPr>
              <a:t>infraction,</a:t>
            </a:r>
            <a:r>
              <a:rPr sz="3300" i="1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chemeClr val="bg1"/>
                </a:solidFill>
                <a:latin typeface="Calibri"/>
                <a:cs typeface="Calibri"/>
              </a:rPr>
              <a:t>damage, </a:t>
            </a:r>
            <a:r>
              <a:rPr sz="3250" i="1" spc="-30" dirty="0">
                <a:solidFill>
                  <a:schemeClr val="bg1"/>
                </a:solidFill>
                <a:latin typeface="Calibri"/>
                <a:cs typeface="Calibri"/>
              </a:rPr>
              <a:t>action,</a:t>
            </a:r>
            <a:r>
              <a:rPr sz="3250" i="1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25" dirty="0">
                <a:solidFill>
                  <a:schemeClr val="bg1"/>
                </a:solidFill>
                <a:latin typeface="Calibri"/>
                <a:cs typeface="Calibri"/>
              </a:rPr>
              <a:t>counsel,</a:t>
            </a:r>
            <a:r>
              <a:rPr sz="3250" i="1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45" dirty="0">
                <a:solidFill>
                  <a:schemeClr val="bg1"/>
                </a:solidFill>
                <a:latin typeface="Calibri"/>
                <a:cs typeface="Calibri"/>
              </a:rPr>
              <a:t>defendant,</a:t>
            </a:r>
            <a:r>
              <a:rPr sz="3250" i="1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10" dirty="0">
                <a:solidFill>
                  <a:schemeClr val="bg1"/>
                </a:solidFill>
                <a:latin typeface="Calibri"/>
                <a:cs typeface="Calibri"/>
              </a:rPr>
              <a:t>judge,</a:t>
            </a:r>
            <a:r>
              <a:rPr sz="3250" i="1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35" dirty="0">
                <a:solidFill>
                  <a:schemeClr val="bg1"/>
                </a:solidFill>
                <a:latin typeface="Calibri"/>
                <a:cs typeface="Calibri"/>
              </a:rPr>
              <a:t>jury,</a:t>
            </a:r>
            <a:r>
              <a:rPr sz="3250" i="1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30" dirty="0">
                <a:solidFill>
                  <a:schemeClr val="bg1"/>
                </a:solidFill>
                <a:latin typeface="Calibri"/>
                <a:cs typeface="Calibri"/>
              </a:rPr>
              <a:t>party, </a:t>
            </a:r>
            <a:r>
              <a:rPr sz="3200" i="1" spc="-10" dirty="0">
                <a:solidFill>
                  <a:schemeClr val="bg1"/>
                </a:solidFill>
                <a:latin typeface="Calibri"/>
                <a:cs typeface="Calibri"/>
              </a:rPr>
              <a:t>process,</a:t>
            </a:r>
            <a:r>
              <a:rPr sz="3200" i="1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spc="-10" dirty="0">
                <a:solidFill>
                  <a:schemeClr val="bg1"/>
                </a:solidFill>
                <a:latin typeface="Calibri"/>
                <a:cs typeface="Calibri"/>
              </a:rPr>
              <a:t>verdict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527" rIns="0" bIns="0" rtlCol="0">
            <a:spAutoFit/>
          </a:bodyPr>
          <a:lstStyle/>
          <a:p>
            <a:pPr marL="2680970">
              <a:lnSpc>
                <a:spcPct val="100000"/>
              </a:lnSpc>
              <a:spcBef>
                <a:spcPts val="95"/>
              </a:spcBef>
            </a:pPr>
            <a:r>
              <a:rPr sz="4300" spc="-375" dirty="0">
                <a:latin typeface="Arial MT"/>
                <a:cs typeface="Arial MT"/>
              </a:rPr>
              <a:t>Law</a:t>
            </a:r>
            <a:r>
              <a:rPr sz="4300" spc="85" dirty="0">
                <a:latin typeface="Arial MT"/>
                <a:cs typeface="Arial MT"/>
              </a:rPr>
              <a:t> </a:t>
            </a:r>
            <a:r>
              <a:rPr sz="4300" spc="-285" dirty="0">
                <a:latin typeface="Arial MT"/>
                <a:cs typeface="Arial MT"/>
              </a:rPr>
              <a:t>French</a:t>
            </a:r>
            <a:endParaRPr sz="43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312914"/>
            <a:ext cx="9126220" cy="276860"/>
          </a:xfrm>
          <a:custGeom>
            <a:avLst/>
            <a:gdLst/>
            <a:ahLst/>
            <a:cxnLst/>
            <a:rect l="l" t="t" r="r" b="b"/>
            <a:pathLst>
              <a:path w="9126220" h="276860">
                <a:moveTo>
                  <a:pt x="9126145" y="276820"/>
                </a:moveTo>
                <a:lnTo>
                  <a:pt x="0" y="27682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76820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8665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455914"/>
            <a:ext cx="9126220" cy="375285"/>
          </a:xfrm>
          <a:custGeom>
            <a:avLst/>
            <a:gdLst/>
            <a:ahLst/>
            <a:cxnLst/>
            <a:rect l="l" t="t" r="r" b="b"/>
            <a:pathLst>
              <a:path w="9126220" h="375285">
                <a:moveTo>
                  <a:pt x="9126145" y="375047"/>
                </a:moveTo>
                <a:lnTo>
                  <a:pt x="0" y="37504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7504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93811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2545" y="1538160"/>
            <a:ext cx="7811770" cy="379857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79730" indent="-341630">
              <a:lnSpc>
                <a:spcPct val="100000"/>
              </a:lnSpc>
              <a:spcBef>
                <a:spcPts val="780"/>
              </a:spcBef>
              <a:buChar char="•"/>
              <a:tabLst>
                <a:tab pos="379730" algn="l"/>
              </a:tabLst>
            </a:pPr>
            <a:r>
              <a:rPr sz="3000" spc="-10" dirty="0">
                <a:solidFill>
                  <a:schemeClr val="bg1"/>
                </a:solidFill>
                <a:latin typeface="Arial MT"/>
                <a:cs typeface="Arial MT"/>
              </a:rPr>
              <a:t>Influence</a:t>
            </a:r>
            <a:r>
              <a:rPr sz="3000" spc="9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chemeClr val="bg1"/>
                </a:solidFill>
                <a:latin typeface="Arial MT"/>
                <a:cs typeface="Arial MT"/>
              </a:rPr>
              <a:t>on</a:t>
            </a:r>
            <a:r>
              <a:rPr sz="3000" spc="-8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chemeClr val="bg1"/>
                </a:solidFill>
                <a:latin typeface="Arial MT"/>
                <a:cs typeface="Arial MT"/>
              </a:rPr>
              <a:t>word</a:t>
            </a:r>
            <a:r>
              <a:rPr sz="3000" spc="-10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spc="-10" dirty="0">
                <a:solidFill>
                  <a:schemeClr val="bg1"/>
                </a:solidFill>
                <a:latin typeface="Arial MT"/>
                <a:cs typeface="Arial MT"/>
              </a:rPr>
              <a:t>formation:</a:t>
            </a:r>
            <a:endParaRPr sz="3000">
              <a:solidFill>
                <a:schemeClr val="bg1"/>
              </a:solidFill>
              <a:latin typeface="Arial MT"/>
              <a:cs typeface="Arial MT"/>
            </a:endParaRPr>
          </a:p>
          <a:p>
            <a:pPr marL="375920" marR="5080" indent="-357505">
              <a:lnSpc>
                <a:spcPct val="100099"/>
              </a:lnSpc>
              <a:spcBef>
                <a:spcPts val="735"/>
              </a:spcBef>
              <a:buChar char="•"/>
              <a:tabLst>
                <a:tab pos="375920" algn="l"/>
                <a:tab pos="377825" algn="l"/>
              </a:tabLst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Old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past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participle:</a:t>
            </a:r>
            <a:r>
              <a:rPr sz="33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65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300" i="1" dirty="0">
                <a:solidFill>
                  <a:schemeClr val="bg1"/>
                </a:solidFill>
                <a:latin typeface="Calibri"/>
                <a:cs typeface="Calibri"/>
              </a:rPr>
              <a:t>e</a:t>
            </a:r>
            <a:r>
              <a:rPr sz="3300" i="1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95" dirty="0">
                <a:solidFill>
                  <a:schemeClr val="bg1"/>
                </a:solidFill>
                <a:latin typeface="Calibri"/>
                <a:cs typeface="Calibri"/>
              </a:rPr>
              <a:t>or</a:t>
            </a:r>
            <a:r>
              <a:rPr sz="3300" spc="-2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69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300" i="1" spc="-365" dirty="0">
                <a:solidFill>
                  <a:schemeClr val="bg1"/>
                </a:solidFill>
                <a:latin typeface="Calibri"/>
                <a:cs typeface="Calibri"/>
              </a:rPr>
              <a:t>ee</a:t>
            </a:r>
            <a:r>
              <a:rPr sz="3300" i="1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(for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person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obtaining</a:t>
            </a:r>
            <a:r>
              <a:rPr sz="325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sth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or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forming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object</a:t>
            </a:r>
            <a:r>
              <a:rPr sz="325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of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an</a:t>
            </a:r>
            <a:r>
              <a:rPr sz="3100" spc="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action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  <a:p>
            <a:pPr marL="381000" indent="-361315">
              <a:lnSpc>
                <a:spcPct val="100000"/>
              </a:lnSpc>
              <a:spcBef>
                <a:spcPts val="700"/>
              </a:spcBef>
              <a:buChar char="•"/>
              <a:tabLst>
                <a:tab pos="381000" algn="l"/>
              </a:tabLst>
            </a:pP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Doer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action:</a:t>
            </a:r>
            <a:r>
              <a:rPr sz="325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45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50" i="1" spc="-65" dirty="0">
                <a:solidFill>
                  <a:schemeClr val="bg1"/>
                </a:solidFill>
                <a:latin typeface="Calibri"/>
                <a:cs typeface="Calibri"/>
              </a:rPr>
              <a:t>or/-</a:t>
            </a:r>
            <a:r>
              <a:rPr sz="3250" i="1" spc="-25" dirty="0">
                <a:solidFill>
                  <a:schemeClr val="bg1"/>
                </a:solidFill>
                <a:latin typeface="Calibri"/>
                <a:cs typeface="Calibri"/>
              </a:rPr>
              <a:t>er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79730" indent="-367030">
              <a:lnSpc>
                <a:spcPct val="100000"/>
              </a:lnSpc>
              <a:spcBef>
                <a:spcPts val="740"/>
              </a:spcBef>
              <a:buChar char="•"/>
              <a:tabLst>
                <a:tab pos="379730" algn="l"/>
              </a:tabLst>
            </a:pPr>
            <a:r>
              <a:rPr sz="3250" i="1" spc="-40" dirty="0">
                <a:solidFill>
                  <a:schemeClr val="bg1"/>
                </a:solidFill>
                <a:latin typeface="Calibri"/>
                <a:cs typeface="Calibri"/>
              </a:rPr>
              <a:t>Employer/employee,</a:t>
            </a:r>
            <a:r>
              <a:rPr sz="3250" i="1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10" dirty="0">
                <a:solidFill>
                  <a:schemeClr val="bg1"/>
                </a:solidFill>
                <a:latin typeface="Calibri"/>
                <a:cs typeface="Calibri"/>
              </a:rPr>
              <a:t>trustor/trustee,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82270">
              <a:lnSpc>
                <a:spcPct val="100000"/>
              </a:lnSpc>
              <a:spcBef>
                <a:spcPts val="15"/>
              </a:spcBef>
            </a:pPr>
            <a:r>
              <a:rPr sz="3200" i="1" spc="-10" dirty="0">
                <a:solidFill>
                  <a:schemeClr val="bg1"/>
                </a:solidFill>
                <a:latin typeface="Calibri"/>
                <a:cs typeface="Calibri"/>
              </a:rPr>
              <a:t>vendor/vendee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527" rIns="0" bIns="0" rtlCol="0">
            <a:spAutoFit/>
          </a:bodyPr>
          <a:lstStyle/>
          <a:p>
            <a:pPr marL="2680970">
              <a:lnSpc>
                <a:spcPct val="100000"/>
              </a:lnSpc>
              <a:spcBef>
                <a:spcPts val="95"/>
              </a:spcBef>
            </a:pPr>
            <a:r>
              <a:rPr sz="4300" spc="-375" dirty="0">
                <a:latin typeface="Arial MT"/>
                <a:cs typeface="Arial MT"/>
              </a:rPr>
              <a:t>Law</a:t>
            </a:r>
            <a:r>
              <a:rPr sz="4300" spc="85" dirty="0">
                <a:latin typeface="Arial MT"/>
                <a:cs typeface="Arial MT"/>
              </a:rPr>
              <a:t> </a:t>
            </a:r>
            <a:r>
              <a:rPr sz="4300" spc="-285" dirty="0">
                <a:latin typeface="Arial MT"/>
                <a:cs typeface="Arial MT"/>
              </a:rPr>
              <a:t>French</a:t>
            </a:r>
            <a:endParaRPr sz="43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1855" y="1525422"/>
            <a:ext cx="7244715" cy="166687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93700" indent="-355600">
              <a:lnSpc>
                <a:spcPct val="100000"/>
              </a:lnSpc>
              <a:spcBef>
                <a:spcPts val="780"/>
              </a:spcBef>
              <a:buChar char="•"/>
              <a:tabLst>
                <a:tab pos="393700" algn="l"/>
              </a:tabLst>
            </a:pPr>
            <a:r>
              <a:rPr sz="3100" spc="-105" dirty="0">
                <a:solidFill>
                  <a:schemeClr val="bg1"/>
                </a:solidFill>
                <a:latin typeface="Arial MT"/>
                <a:cs typeface="Arial MT"/>
              </a:rPr>
              <a:t>Word</a:t>
            </a:r>
            <a:r>
              <a:rPr sz="3100" spc="-1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Arial MT"/>
                <a:cs typeface="Arial MT"/>
              </a:rPr>
              <a:t>order</a:t>
            </a:r>
            <a:endParaRPr sz="3100">
              <a:solidFill>
                <a:schemeClr val="bg1"/>
              </a:solidFill>
              <a:latin typeface="Arial MT"/>
              <a:cs typeface="Arial MT"/>
            </a:endParaRPr>
          </a:p>
          <a:p>
            <a:pPr marL="382905" indent="-370205">
              <a:lnSpc>
                <a:spcPct val="100000"/>
              </a:lnSpc>
              <a:spcBef>
                <a:spcPts val="720"/>
              </a:spcBef>
              <a:buChar char="•"/>
              <a:tabLst>
                <a:tab pos="382905" algn="l"/>
              </a:tabLst>
            </a:pPr>
            <a:r>
              <a:rPr sz="3300" i="1" spc="-60" dirty="0">
                <a:solidFill>
                  <a:schemeClr val="bg1"/>
                </a:solidFill>
                <a:latin typeface="Calibri"/>
                <a:cs typeface="Calibri"/>
              </a:rPr>
              <a:t>Accounts </a:t>
            </a:r>
            <a:r>
              <a:rPr sz="3300" i="1" spc="-55" dirty="0">
                <a:solidFill>
                  <a:schemeClr val="bg1"/>
                </a:solidFill>
                <a:latin typeface="Calibri"/>
                <a:cs typeface="Calibri"/>
              </a:rPr>
              <a:t>payable,</a:t>
            </a:r>
            <a:r>
              <a:rPr sz="3300" i="1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65" dirty="0">
                <a:solidFill>
                  <a:schemeClr val="bg1"/>
                </a:solidFill>
                <a:latin typeface="Calibri"/>
                <a:cs typeface="Calibri"/>
              </a:rPr>
              <a:t>attorney</a:t>
            </a:r>
            <a:r>
              <a:rPr sz="3300" i="1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50" dirty="0">
                <a:solidFill>
                  <a:schemeClr val="bg1"/>
                </a:solidFill>
                <a:latin typeface="Calibri"/>
                <a:cs typeface="Calibri"/>
              </a:rPr>
              <a:t>general,</a:t>
            </a:r>
            <a:r>
              <a:rPr sz="3300" i="1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chemeClr val="bg1"/>
                </a:solidFill>
                <a:latin typeface="Calibri"/>
                <a:cs typeface="Calibri"/>
              </a:rPr>
              <a:t>court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81635">
              <a:lnSpc>
                <a:spcPct val="100000"/>
              </a:lnSpc>
              <a:spcBef>
                <a:spcPts val="55"/>
              </a:spcBef>
              <a:tabLst>
                <a:tab pos="1790700" algn="l"/>
                <a:tab pos="4775835" algn="l"/>
              </a:tabLst>
            </a:pPr>
            <a:r>
              <a:rPr sz="3150" i="1" spc="-10" dirty="0">
                <a:solidFill>
                  <a:schemeClr val="bg1"/>
                </a:solidFill>
                <a:latin typeface="Cambria"/>
                <a:cs typeface="Cambria"/>
              </a:rPr>
              <a:t>martial,</a:t>
            </a:r>
            <a:r>
              <a:rPr sz="3150" i="1" dirty="0">
                <a:solidFill>
                  <a:schemeClr val="bg1"/>
                </a:solidFill>
                <a:latin typeface="Cambria"/>
                <a:cs typeface="Cambria"/>
              </a:rPr>
              <a:t>	fee</a:t>
            </a:r>
            <a:r>
              <a:rPr sz="3150" i="1" spc="-1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3150" i="1" dirty="0">
                <a:solidFill>
                  <a:schemeClr val="bg1"/>
                </a:solidFill>
                <a:latin typeface="Cambria"/>
                <a:cs typeface="Cambria"/>
              </a:rPr>
              <a:t>simple,</a:t>
            </a:r>
            <a:r>
              <a:rPr sz="3150" i="1" spc="125" dirty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3150" i="1" spc="-10" dirty="0">
                <a:solidFill>
                  <a:schemeClr val="bg1"/>
                </a:solidFill>
                <a:latin typeface="Cambria"/>
                <a:cs typeface="Cambria"/>
              </a:rPr>
              <a:t>letters</a:t>
            </a:r>
            <a:r>
              <a:rPr sz="3150" i="1" dirty="0">
                <a:solidFill>
                  <a:schemeClr val="bg1"/>
                </a:solidFill>
                <a:latin typeface="Cambria"/>
                <a:cs typeface="Cambria"/>
              </a:rPr>
              <a:t>	</a:t>
            </a:r>
            <a:r>
              <a:rPr sz="3150" i="1" spc="-10" dirty="0">
                <a:solidFill>
                  <a:schemeClr val="bg1"/>
                </a:solidFill>
                <a:latin typeface="Cambria"/>
                <a:cs typeface="Cambria"/>
              </a:rPr>
              <a:t>patent</a:t>
            </a:r>
            <a:endParaRPr sz="3150">
              <a:solidFill>
                <a:schemeClr val="bg1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523" y="184249"/>
            <a:ext cx="69138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Ritual</a:t>
            </a:r>
            <a:r>
              <a:rPr sz="4000" spc="-35" dirty="0"/>
              <a:t> </a:t>
            </a:r>
            <a:r>
              <a:rPr sz="4000" dirty="0"/>
              <a:t>and</a:t>
            </a:r>
            <a:r>
              <a:rPr sz="4000" spc="-120" dirty="0"/>
              <a:t> </a:t>
            </a:r>
            <a:r>
              <a:rPr sz="4000" spc="-10" dirty="0"/>
              <a:t>formalism</a:t>
            </a:r>
            <a:r>
              <a:rPr sz="4000" spc="150" dirty="0"/>
              <a:t> </a:t>
            </a:r>
            <a:r>
              <a:rPr sz="4000" dirty="0"/>
              <a:t>of</a:t>
            </a:r>
            <a:r>
              <a:rPr sz="4000" spc="-114" dirty="0"/>
              <a:t> </a:t>
            </a:r>
            <a:r>
              <a:rPr sz="4000" spc="-20" dirty="0"/>
              <a:t>language: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71462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19682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9647" y="561052"/>
            <a:ext cx="8010525" cy="3017520"/>
          </a:xfrm>
          <a:prstGeom prst="rect">
            <a:avLst/>
          </a:prstGeom>
        </p:spPr>
        <p:txBody>
          <a:bodyPr vert="horz" wrap="square" lIns="0" tIns="243204" rIns="0" bIns="0" rtlCol="0">
            <a:spAutoFit/>
          </a:bodyPr>
          <a:lstStyle/>
          <a:p>
            <a:pPr marL="72390" algn="ctr">
              <a:lnSpc>
                <a:spcPct val="100000"/>
              </a:lnSpc>
              <a:spcBef>
                <a:spcPts val="1914"/>
              </a:spcBef>
            </a:pPr>
            <a:r>
              <a:rPr sz="40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40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chemeClr val="bg1"/>
                </a:solidFill>
                <a:latin typeface="Calibri"/>
                <a:cs typeface="Calibri"/>
              </a:rPr>
              <a:t>tradition</a:t>
            </a:r>
            <a:r>
              <a:rPr sz="40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40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chemeClr val="bg1"/>
                </a:solidFill>
                <a:latin typeface="Calibri"/>
                <a:cs typeface="Calibri"/>
              </a:rPr>
              <a:t>verbal</a:t>
            </a:r>
            <a:r>
              <a:rPr sz="40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chemeClr val="bg1"/>
                </a:solidFill>
                <a:latin typeface="Calibri"/>
                <a:cs typeface="Calibri"/>
              </a:rPr>
              <a:t>magic</a:t>
            </a:r>
            <a:endParaRPr sz="4000">
              <a:solidFill>
                <a:schemeClr val="bg1"/>
              </a:solidFill>
              <a:latin typeface="Calibri"/>
              <a:cs typeface="Calibri"/>
            </a:endParaRPr>
          </a:p>
          <a:p>
            <a:pPr marL="368300" marR="5080" indent="-356235">
              <a:lnSpc>
                <a:spcPct val="99600"/>
              </a:lnSpc>
              <a:spcBef>
                <a:spcPts val="1520"/>
              </a:spcBef>
              <a:buChar char="•"/>
              <a:tabLst>
                <a:tab pos="368300" algn="l"/>
                <a:tab pos="374015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Middle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Ages:</a:t>
            </a:r>
            <a:r>
              <a:rPr sz="325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magical</a:t>
            </a:r>
            <a:r>
              <a:rPr sz="32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rites: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parties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had</a:t>
            </a:r>
            <a:r>
              <a:rPr sz="325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to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recite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words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necessary</a:t>
            </a:r>
            <a:r>
              <a:rPr sz="33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course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of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1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trial</a:t>
            </a:r>
            <a:r>
              <a:rPr sz="31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r>
              <a:rPr sz="3100" spc="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absolute</a:t>
            </a:r>
            <a:r>
              <a:rPr sz="3100" spc="2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accuracy,</a:t>
            </a:r>
            <a:r>
              <a:rPr sz="31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under</a:t>
            </a:r>
            <a:r>
              <a:rPr sz="31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penalty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forfeiting</a:t>
            </a:r>
            <a:r>
              <a:rPr sz="3250" spc="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their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rights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60796"/>
            <a:ext cx="9126220" cy="473709"/>
          </a:xfrm>
          <a:custGeom>
            <a:avLst/>
            <a:gdLst/>
            <a:ahLst/>
            <a:cxnLst/>
            <a:rect l="l" t="t" r="r" b="b"/>
            <a:pathLst>
              <a:path w="9126220" h="473709">
                <a:moveTo>
                  <a:pt x="9126145" y="473273"/>
                </a:moveTo>
                <a:lnTo>
                  <a:pt x="0" y="47327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7327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125" rIns="0" bIns="0" rtlCol="0">
            <a:spAutoFit/>
          </a:bodyPr>
          <a:lstStyle/>
          <a:p>
            <a:pPr marL="2781300">
              <a:lnSpc>
                <a:spcPct val="100000"/>
              </a:lnSpc>
              <a:spcBef>
                <a:spcPts val="95"/>
              </a:spcBef>
            </a:pPr>
            <a:r>
              <a:rPr sz="4400" spc="-45" dirty="0"/>
              <a:t>Repetition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8929" y="168771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29" y="212526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29" y="256282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29" y="3009304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29" y="3446858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29" y="388441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1400" y="1563885"/>
            <a:ext cx="7876540" cy="269367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366395" marR="5080" indent="-354330">
              <a:lnSpc>
                <a:spcPts val="3450"/>
              </a:lnSpc>
              <a:spcBef>
                <a:spcPts val="465"/>
              </a:spcBef>
              <a:buChar char="•"/>
              <a:tabLst>
                <a:tab pos="366395" algn="l"/>
                <a:tab pos="373380" algn="l"/>
              </a:tabLst>
            </a:pP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	Binary</a:t>
            </a:r>
            <a:r>
              <a:rPr sz="3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expressions:</a:t>
            </a:r>
            <a:r>
              <a:rPr sz="3100" spc="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words</a:t>
            </a:r>
            <a:r>
              <a:rPr sz="31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31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6B7C93"/>
                </a:solidFill>
                <a:latin typeface="Calibri"/>
                <a:cs typeface="Calibri"/>
              </a:rPr>
              <a:t>the</a:t>
            </a:r>
            <a:r>
              <a:rPr sz="3100" spc="125" dirty="0">
                <a:solidFill>
                  <a:srgbClr val="6B7C93"/>
                </a:solidFill>
                <a:latin typeface="Calibri"/>
                <a:cs typeface="Calibri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Calibri"/>
                <a:cs typeface="Calibri"/>
              </a:rPr>
              <a:t>same </a:t>
            </a:r>
            <a:r>
              <a:rPr sz="3300" spc="-50" dirty="0">
                <a:solidFill>
                  <a:srgbClr val="FFFFFF"/>
                </a:solidFill>
                <a:latin typeface="Calibri"/>
                <a:cs typeface="Calibri"/>
              </a:rPr>
              <a:t>meaning</a:t>
            </a:r>
            <a:r>
              <a:rPr sz="33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rgbClr val="FFFFFF"/>
                </a:solidFill>
                <a:latin typeface="Calibri"/>
                <a:cs typeface="Calibri"/>
              </a:rPr>
              <a:t>existed</a:t>
            </a:r>
            <a:r>
              <a:rPr sz="33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7E9AB3"/>
                </a:solidFill>
                <a:latin typeface="Calibri"/>
                <a:cs typeface="Calibri"/>
              </a:rPr>
              <a:t>at</a:t>
            </a:r>
            <a:r>
              <a:rPr sz="3300" spc="-160" dirty="0">
                <a:solidFill>
                  <a:srgbClr val="7E9AB3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rgbClr val="5B6E99"/>
                </a:solidFill>
                <a:latin typeface="Calibri"/>
                <a:cs typeface="Calibri"/>
              </a:rPr>
              <a:t>the</a:t>
            </a:r>
            <a:r>
              <a:rPr sz="3300" spc="-165" dirty="0">
                <a:solidFill>
                  <a:srgbClr val="5B6E99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rgbClr val="647797"/>
                </a:solidFill>
                <a:latin typeface="Calibri"/>
                <a:cs typeface="Calibri"/>
              </a:rPr>
              <a:t>same</a:t>
            </a:r>
            <a:r>
              <a:rPr sz="3300" spc="-140" dirty="0">
                <a:solidFill>
                  <a:srgbClr val="647797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Calibri"/>
                <a:cs typeface="Calibri"/>
              </a:rPr>
              <a:t>time</a:t>
            </a:r>
            <a:r>
              <a:rPr sz="33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97A5CF"/>
                </a:solidFill>
                <a:latin typeface="Calibri"/>
                <a:cs typeface="Calibri"/>
              </a:rPr>
              <a:t>in</a:t>
            </a:r>
            <a:r>
              <a:rPr sz="3300" spc="-150" dirty="0">
                <a:solidFill>
                  <a:srgbClr val="97A5CF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526669"/>
                </a:solidFill>
                <a:latin typeface="Calibri"/>
                <a:cs typeface="Calibri"/>
              </a:rPr>
              <a:t>the</a:t>
            </a:r>
            <a:r>
              <a:rPr sz="3300" spc="-135" dirty="0">
                <a:solidFill>
                  <a:srgbClr val="526669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rgbClr val="FFFFFF"/>
                </a:solidFill>
                <a:latin typeface="Calibri"/>
                <a:cs typeface="Calibri"/>
              </a:rPr>
              <a:t>form 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25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60" dirty="0">
                <a:solidFill>
                  <a:srgbClr val="FFFFFF"/>
                </a:solidFill>
                <a:latin typeface="Calibri"/>
                <a:cs typeface="Calibri"/>
              </a:rPr>
              <a:t>Latin-</a:t>
            </a:r>
            <a:r>
              <a:rPr sz="3250" spc="-10" dirty="0">
                <a:solidFill>
                  <a:srgbClr val="FFFFFF"/>
                </a:solidFill>
                <a:latin typeface="Calibri"/>
                <a:cs typeface="Calibri"/>
              </a:rPr>
              <a:t>French</a:t>
            </a:r>
            <a:r>
              <a:rPr sz="3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rgbClr val="FFFFFF"/>
                </a:solidFill>
                <a:latin typeface="Calibri"/>
                <a:cs typeface="Calibri"/>
              </a:rPr>
              <a:t>variants</a:t>
            </a:r>
            <a:r>
              <a:rPr sz="3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25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85" dirty="0">
                <a:solidFill>
                  <a:srgbClr val="FFFFFF"/>
                </a:solidFill>
                <a:latin typeface="Calibri"/>
                <a:cs typeface="Calibri"/>
              </a:rPr>
              <a:t>Anglo-</a:t>
            </a:r>
            <a:r>
              <a:rPr sz="3250" spc="-20" dirty="0">
                <a:solidFill>
                  <a:srgbClr val="FFFFFF"/>
                </a:solidFill>
                <a:latin typeface="Calibri"/>
                <a:cs typeface="Calibri"/>
              </a:rPr>
              <a:t>Saxon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variants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C8D8F9"/>
                </a:solidFill>
                <a:latin typeface="Calibri"/>
                <a:cs typeface="Calibri"/>
              </a:rPr>
              <a:t>.</a:t>
            </a:r>
            <a:r>
              <a:rPr sz="3200" spc="-180" dirty="0">
                <a:solidFill>
                  <a:srgbClr val="C8D8F9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Repetitions</a:t>
            </a:r>
            <a:r>
              <a:rPr sz="3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ensured</a:t>
            </a:r>
            <a:r>
              <a:rPr sz="3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that</a:t>
            </a:r>
            <a:r>
              <a:rPr sz="32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legal </a:t>
            </a:r>
            <a:r>
              <a:rPr sz="3250" spc="-35" dirty="0">
                <a:solidFill>
                  <a:srgbClr val="F9F9F9"/>
                </a:solidFill>
                <a:latin typeface="Calibri"/>
                <a:cs typeface="Calibri"/>
              </a:rPr>
              <a:t>messages</a:t>
            </a:r>
            <a:r>
              <a:rPr sz="3250" spc="-10" dirty="0">
                <a:solidFill>
                  <a:srgbClr val="F9F9F9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rgbClr val="FFFFFF"/>
                </a:solidFill>
                <a:latin typeface="Calibri"/>
                <a:cs typeface="Calibri"/>
              </a:rPr>
              <a:t>were</a:t>
            </a:r>
            <a:r>
              <a:rPr sz="325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rgbClr val="FFFFFF"/>
                </a:solidFill>
                <a:latin typeface="Calibri"/>
                <a:cs typeface="Calibri"/>
              </a:rPr>
              <a:t>understandable</a:t>
            </a:r>
            <a:r>
              <a:rPr sz="325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rgbClr val="8095AE"/>
                </a:solidFill>
                <a:latin typeface="Calibri"/>
                <a:cs typeface="Calibri"/>
              </a:rPr>
              <a:t>in</a:t>
            </a:r>
            <a:r>
              <a:rPr sz="3250" spc="-125" dirty="0">
                <a:solidFill>
                  <a:srgbClr val="8095AE"/>
                </a:solidFill>
                <a:latin typeface="Calibri"/>
                <a:cs typeface="Calibri"/>
              </a:rPr>
              <a:t> </a:t>
            </a:r>
            <a:r>
              <a:rPr sz="3250" spc="-50" dirty="0">
                <a:solidFill>
                  <a:srgbClr val="52668E"/>
                </a:solidFill>
                <a:latin typeface="Calibri"/>
                <a:cs typeface="Calibri"/>
              </a:rPr>
              <a:t>a </a:t>
            </a:r>
            <a:r>
              <a:rPr sz="3250" spc="-35" dirty="0">
                <a:solidFill>
                  <a:srgbClr val="FFFFFF"/>
                </a:solidFill>
                <a:latin typeface="Calibri"/>
                <a:cs typeface="Calibri"/>
              </a:rPr>
              <a:t>multilingual</a:t>
            </a:r>
            <a:r>
              <a:rPr sz="32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rgbClr val="FFFFFF"/>
                </a:solidFill>
                <a:latin typeface="Calibri"/>
                <a:cs typeface="Calibri"/>
              </a:rPr>
              <a:t>society</a:t>
            </a:r>
            <a:endParaRPr sz="32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29" y="4420195"/>
            <a:ext cx="9126220" cy="366395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3285" indent="-343535">
              <a:lnSpc>
                <a:spcPts val="2885"/>
              </a:lnSpc>
              <a:buChar char="•"/>
              <a:tabLst>
                <a:tab pos="883285" algn="l"/>
              </a:tabLst>
            </a:pPr>
            <a:r>
              <a:rPr sz="3300" i="1" spc="-275" dirty="0">
                <a:solidFill>
                  <a:srgbClr val="FFFFFF"/>
                </a:solidFill>
                <a:latin typeface="Arial"/>
                <a:cs typeface="Arial"/>
              </a:rPr>
              <a:t>Acknowledge</a:t>
            </a:r>
            <a:r>
              <a:rPr sz="3300" i="1" spc="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i="1" spc="-26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3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i="1" spc="-300" dirty="0">
                <a:solidFill>
                  <a:srgbClr val="FFFFFF"/>
                </a:solidFill>
                <a:latin typeface="Arial"/>
                <a:cs typeface="Arial"/>
              </a:rPr>
              <a:t>confess,</a:t>
            </a:r>
            <a:r>
              <a:rPr sz="3300" i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i="1" spc="-170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r>
              <a:rPr sz="3300" i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i="1" spc="-26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3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i="1" spc="-280" dirty="0">
                <a:solidFill>
                  <a:srgbClr val="FFFFFF"/>
                </a:solidFill>
                <a:latin typeface="Arial"/>
                <a:cs typeface="Arial"/>
              </a:rPr>
              <a:t>deed,</a:t>
            </a:r>
            <a:endParaRPr sz="3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9" y="4857750"/>
            <a:ext cx="9126220" cy="366395"/>
          </a:xfrm>
          <a:prstGeom prst="rect">
            <a:avLst/>
          </a:prstGeom>
          <a:solidFill>
            <a:srgbClr val="182F6B"/>
          </a:solidFill>
        </p:spPr>
        <p:txBody>
          <a:bodyPr vert="horz" wrap="square" lIns="0" tIns="0" rIns="0" bIns="0" rtlCol="0">
            <a:spAutoFit/>
          </a:bodyPr>
          <a:lstStyle/>
          <a:p>
            <a:pPr marL="885190">
              <a:lnSpc>
                <a:spcPts val="2885"/>
              </a:lnSpc>
            </a:pPr>
            <a:r>
              <a:rPr sz="3300" i="1" spc="-45" dirty="0">
                <a:solidFill>
                  <a:srgbClr val="FFFFFF"/>
                </a:solidFill>
                <a:latin typeface="Calibri"/>
                <a:cs typeface="Calibri"/>
              </a:rPr>
              <a:t>devise</a:t>
            </a:r>
            <a:r>
              <a:rPr sz="3300" i="1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300" i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i="1" spc="-60" dirty="0">
                <a:solidFill>
                  <a:srgbClr val="FFFFFF"/>
                </a:solidFill>
                <a:latin typeface="Calibri"/>
                <a:cs typeface="Calibri"/>
              </a:rPr>
              <a:t>bequeath,</a:t>
            </a:r>
            <a:r>
              <a:rPr sz="33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rgbClr val="FFFFFF"/>
                </a:solidFill>
                <a:latin typeface="Calibri"/>
                <a:cs typeface="Calibri"/>
              </a:rPr>
              <a:t>fit</a:t>
            </a:r>
            <a:r>
              <a:rPr sz="3300" i="1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rgbClr val="75879E"/>
                </a:solidFill>
                <a:latin typeface="Calibri"/>
                <a:cs typeface="Calibri"/>
              </a:rPr>
              <a:t>and</a:t>
            </a:r>
            <a:r>
              <a:rPr sz="3300" i="1" spc="-85" dirty="0">
                <a:solidFill>
                  <a:srgbClr val="75879E"/>
                </a:solidFill>
                <a:latin typeface="Calibri"/>
                <a:cs typeface="Calibri"/>
              </a:rPr>
              <a:t> </a:t>
            </a:r>
            <a:r>
              <a:rPr sz="3300" i="1" spc="-85" dirty="0">
                <a:solidFill>
                  <a:srgbClr val="FFFFFF"/>
                </a:solidFill>
                <a:latin typeface="Calibri"/>
                <a:cs typeface="Calibri"/>
              </a:rPr>
              <a:t>proper,</a:t>
            </a:r>
            <a:r>
              <a:rPr sz="33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rgbClr val="FFFFFF"/>
                </a:solidFill>
                <a:latin typeface="Calibri"/>
                <a:cs typeface="Calibri"/>
              </a:rPr>
              <a:t>goods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9" y="5304233"/>
            <a:ext cx="9126220" cy="339725"/>
          </a:xfrm>
          <a:prstGeom prst="rect">
            <a:avLst/>
          </a:prstGeom>
          <a:solidFill>
            <a:srgbClr val="132B67"/>
          </a:solidFill>
        </p:spPr>
        <p:txBody>
          <a:bodyPr vert="horz" wrap="square" lIns="0" tIns="0" rIns="0" bIns="0" rtlCol="0">
            <a:spAutoFit/>
          </a:bodyPr>
          <a:lstStyle/>
          <a:p>
            <a:pPr marL="885190">
              <a:lnSpc>
                <a:spcPts val="2670"/>
              </a:lnSpc>
            </a:pPr>
            <a:r>
              <a:rPr sz="3300" i="1" spc="-3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300" i="1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i="1" spc="-50" dirty="0">
                <a:solidFill>
                  <a:srgbClr val="FFFFFF"/>
                </a:solidFill>
                <a:latin typeface="Calibri"/>
                <a:cs typeface="Calibri"/>
              </a:rPr>
              <a:t>chattels,</a:t>
            </a:r>
            <a:r>
              <a:rPr sz="33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rgbClr val="EDF9FF"/>
                </a:solidFill>
                <a:latin typeface="Calibri"/>
                <a:cs typeface="Calibri"/>
              </a:rPr>
              <a:t>will</a:t>
            </a:r>
            <a:r>
              <a:rPr sz="3300" i="1" spc="-160" dirty="0">
                <a:solidFill>
                  <a:srgbClr val="EDF9FF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3300" i="1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rgbClr val="FFFFFF"/>
                </a:solidFill>
                <a:latin typeface="Calibri"/>
                <a:cs typeface="Calibri"/>
              </a:rPr>
              <a:t>testament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75046"/>
            <a:ext cx="9126220" cy="428625"/>
          </a:xfrm>
          <a:custGeom>
            <a:avLst/>
            <a:gdLst/>
            <a:ahLst/>
            <a:cxnLst/>
            <a:rect l="l" t="t" r="r" b="b"/>
            <a:pathLst>
              <a:path w="9126220" h="428625">
                <a:moveTo>
                  <a:pt x="9126145" y="428625"/>
                </a:moveTo>
                <a:lnTo>
                  <a:pt x="0" y="428625"/>
                </a:lnTo>
                <a:lnTo>
                  <a:pt x="0" y="0"/>
                </a:lnTo>
                <a:lnTo>
                  <a:pt x="9126145" y="0"/>
                </a:lnTo>
                <a:lnTo>
                  <a:pt x="9126145" y="428625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33" y="178048"/>
            <a:ext cx="7897495" cy="636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1790">
              <a:lnSpc>
                <a:spcPct val="100000"/>
              </a:lnSpc>
              <a:spcBef>
                <a:spcPts val="100"/>
              </a:spcBef>
            </a:pPr>
            <a:r>
              <a:rPr sz="4050" spc="-70" dirty="0"/>
              <a:t>Repetition</a:t>
            </a:r>
            <a:endParaRPr sz="405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71462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1855" y="1614734"/>
            <a:ext cx="7828915" cy="25533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3540" indent="-361315">
              <a:lnSpc>
                <a:spcPts val="3640"/>
              </a:lnSpc>
              <a:spcBef>
                <a:spcPts val="125"/>
              </a:spcBef>
              <a:buChar char="•"/>
              <a:tabLst>
                <a:tab pos="383540" algn="l"/>
              </a:tabLst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triple</a:t>
            </a:r>
            <a:r>
              <a:rPr sz="3050" spc="25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repetition: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  <a:p>
            <a:pPr marL="385445">
              <a:lnSpc>
                <a:spcPts val="3929"/>
              </a:lnSpc>
            </a:pPr>
            <a:r>
              <a:rPr sz="3300" i="1" spc="-20" dirty="0">
                <a:solidFill>
                  <a:schemeClr val="bg1"/>
                </a:solidFill>
                <a:latin typeface="Calibri"/>
                <a:cs typeface="Calibri"/>
              </a:rPr>
              <a:t>null</a:t>
            </a:r>
            <a:r>
              <a:rPr sz="3300" i="1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2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i="1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45" dirty="0">
                <a:solidFill>
                  <a:schemeClr val="bg1"/>
                </a:solidFill>
                <a:latin typeface="Calibri"/>
                <a:cs typeface="Calibri"/>
              </a:rPr>
              <a:t>void</a:t>
            </a:r>
            <a:r>
              <a:rPr sz="3300" i="1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i="1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i="1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chemeClr val="bg1"/>
                </a:solidFill>
                <a:latin typeface="Calibri"/>
                <a:cs typeface="Calibri"/>
              </a:rPr>
              <a:t>no</a:t>
            </a:r>
            <a:r>
              <a:rPr sz="3300" i="1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40" dirty="0">
                <a:solidFill>
                  <a:schemeClr val="bg1"/>
                </a:solidFill>
                <a:latin typeface="Calibri"/>
                <a:cs typeface="Calibri"/>
              </a:rPr>
              <a:t>effect,</a:t>
            </a:r>
            <a:r>
              <a:rPr sz="3300" i="1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chemeClr val="bg1"/>
                </a:solidFill>
                <a:latin typeface="Calibri"/>
                <a:cs typeface="Calibri"/>
              </a:rPr>
              <a:t>authorized,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7825">
              <a:lnSpc>
                <a:spcPts val="3775"/>
              </a:lnSpc>
            </a:pPr>
            <a:r>
              <a:rPr sz="3150" i="1" spc="-150" dirty="0">
                <a:solidFill>
                  <a:schemeClr val="bg1"/>
                </a:solidFill>
                <a:latin typeface="Arial"/>
                <a:cs typeface="Arial"/>
              </a:rPr>
              <a:t>empowered</a:t>
            </a:r>
            <a:r>
              <a:rPr sz="315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150" i="1" spc="-145" dirty="0">
                <a:solidFill>
                  <a:schemeClr val="bg1"/>
                </a:solidFill>
                <a:latin typeface="Arial"/>
                <a:cs typeface="Arial"/>
              </a:rPr>
              <a:t>and</a:t>
            </a:r>
            <a:r>
              <a:rPr sz="3150" i="1" spc="-7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150" i="1" spc="-30" dirty="0">
                <a:solidFill>
                  <a:schemeClr val="bg1"/>
                </a:solidFill>
                <a:latin typeface="Arial"/>
                <a:cs typeface="Arial"/>
              </a:rPr>
              <a:t>entitled</a:t>
            </a:r>
            <a:r>
              <a:rPr sz="3150" i="1" spc="-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150" i="1" spc="-25" dirty="0">
                <a:solidFill>
                  <a:schemeClr val="bg1"/>
                </a:solidFill>
                <a:latin typeface="Arial"/>
                <a:cs typeface="Arial"/>
              </a:rPr>
              <a:t>to</a:t>
            </a:r>
            <a:endParaRPr sz="3150">
              <a:solidFill>
                <a:schemeClr val="bg1"/>
              </a:solidFill>
              <a:latin typeface="Arial"/>
              <a:cs typeface="Arial"/>
            </a:endParaRPr>
          </a:p>
          <a:p>
            <a:pPr marL="382905" indent="-370205">
              <a:lnSpc>
                <a:spcPts val="3940"/>
              </a:lnSpc>
              <a:spcBef>
                <a:spcPts val="710"/>
              </a:spcBef>
              <a:buChar char="•"/>
              <a:tabLst>
                <a:tab pos="382905" algn="l"/>
              </a:tabLst>
            </a:pPr>
            <a:r>
              <a:rPr sz="3300" i="1" spc="-27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i="1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30" dirty="0">
                <a:solidFill>
                  <a:schemeClr val="bg1"/>
                </a:solidFill>
                <a:latin typeface="Calibri"/>
                <a:cs typeface="Calibri"/>
              </a:rPr>
              <a:t>tell</a:t>
            </a:r>
            <a:r>
              <a:rPr sz="3300" i="1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i="1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30" dirty="0">
                <a:solidFill>
                  <a:schemeClr val="bg1"/>
                </a:solidFill>
                <a:latin typeface="Calibri"/>
                <a:cs typeface="Calibri"/>
              </a:rPr>
              <a:t>truth,</a:t>
            </a:r>
            <a:r>
              <a:rPr sz="3300" i="1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2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i="1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45" dirty="0">
                <a:solidFill>
                  <a:schemeClr val="bg1"/>
                </a:solidFill>
                <a:latin typeface="Calibri"/>
                <a:cs typeface="Calibri"/>
              </a:rPr>
              <a:t>whole</a:t>
            </a:r>
            <a:r>
              <a:rPr sz="3300" i="1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35" dirty="0">
                <a:solidFill>
                  <a:schemeClr val="bg1"/>
                </a:solidFill>
                <a:latin typeface="Calibri"/>
                <a:cs typeface="Calibri"/>
              </a:rPr>
              <a:t>truth,</a:t>
            </a:r>
            <a:r>
              <a:rPr sz="3300" i="1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i="1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35" dirty="0">
                <a:solidFill>
                  <a:schemeClr val="bg1"/>
                </a:solidFill>
                <a:latin typeface="Calibri"/>
                <a:cs typeface="Calibri"/>
              </a:rPr>
              <a:t>nothing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5920">
              <a:lnSpc>
                <a:spcPts val="3879"/>
              </a:lnSpc>
            </a:pPr>
            <a:r>
              <a:rPr sz="3250" i="1" spc="-60" dirty="0">
                <a:solidFill>
                  <a:schemeClr val="bg1"/>
                </a:solidFill>
                <a:latin typeface="Arial"/>
                <a:cs typeface="Arial"/>
              </a:rPr>
              <a:t>but</a:t>
            </a:r>
            <a:r>
              <a:rPr sz="3250" i="1" spc="-1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50" i="1" spc="-125" dirty="0">
                <a:solidFill>
                  <a:schemeClr val="bg1"/>
                </a:solidFill>
                <a:latin typeface="Arial"/>
                <a:cs typeface="Arial"/>
              </a:rPr>
              <a:t>the</a:t>
            </a:r>
            <a:r>
              <a:rPr sz="3250" i="1" spc="-1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50" i="1" spc="-10" dirty="0">
                <a:solidFill>
                  <a:schemeClr val="bg1"/>
                </a:solidFill>
                <a:latin typeface="Arial"/>
                <a:cs typeface="Arial"/>
              </a:rPr>
              <a:t>truth</a:t>
            </a:r>
            <a:endParaRPr sz="325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357187"/>
            <a:ext cx="9135070" cy="45541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96440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84482" y="816272"/>
            <a:ext cx="4332605" cy="60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Influence</a:t>
            </a:r>
            <a:r>
              <a:rPr sz="3800" spc="600" dirty="0"/>
              <a:t> </a:t>
            </a:r>
            <a:r>
              <a:rPr sz="3800" dirty="0"/>
              <a:t>of</a:t>
            </a:r>
            <a:r>
              <a:rPr sz="3800" spc="470" dirty="0"/>
              <a:t> </a:t>
            </a:r>
            <a:r>
              <a:rPr sz="3800" dirty="0"/>
              <a:t>case-</a:t>
            </a:r>
            <a:r>
              <a:rPr sz="3800" spc="-25" dirty="0"/>
              <a:t>law</a:t>
            </a:r>
            <a:endParaRPr sz="3800"/>
          </a:p>
        </p:txBody>
      </p:sp>
      <p:sp>
        <p:nvSpPr>
          <p:cNvPr id="5" name="object 5"/>
          <p:cNvSpPr/>
          <p:nvPr/>
        </p:nvSpPr>
        <p:spPr>
          <a:xfrm>
            <a:off x="8929" y="173235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80392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0232" y="1596131"/>
            <a:ext cx="7498080" cy="2080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015" indent="-361315">
              <a:lnSpc>
                <a:spcPts val="3804"/>
              </a:lnSpc>
              <a:spcBef>
                <a:spcPts val="120"/>
              </a:spcBef>
              <a:buChar char="•"/>
              <a:tabLst>
                <a:tab pos="374015" algn="l"/>
              </a:tabLst>
            </a:pP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Mylward</a:t>
            </a:r>
            <a:r>
              <a:rPr sz="32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55" dirty="0">
                <a:solidFill>
                  <a:schemeClr val="bg1"/>
                </a:solidFill>
                <a:latin typeface="Calibri"/>
                <a:cs typeface="Calibri"/>
              </a:rPr>
              <a:t>v.</a:t>
            </a:r>
            <a:r>
              <a:rPr sz="32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Weldon</a:t>
            </a:r>
            <a:r>
              <a:rPr sz="32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(1596)</a:t>
            </a:r>
            <a:r>
              <a:rPr sz="32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plaintiff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67665">
              <a:lnSpc>
                <a:spcPts val="3925"/>
              </a:lnSpc>
            </a:pP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produced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pleading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running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120</a:t>
            </a:r>
            <a:r>
              <a:rPr sz="33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pages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5920" indent="-346710">
              <a:lnSpc>
                <a:spcPts val="3829"/>
              </a:lnSpc>
              <a:spcBef>
                <a:spcPts val="710"/>
              </a:spcBef>
              <a:buChar char="•"/>
              <a:tabLst>
                <a:tab pos="375920" algn="l"/>
              </a:tabLst>
            </a:pPr>
            <a:r>
              <a:rPr sz="3200" spc="-285" dirty="0">
                <a:solidFill>
                  <a:schemeClr val="bg1"/>
                </a:solidFill>
                <a:latin typeface="Arial MT"/>
                <a:cs typeface="Arial MT"/>
              </a:rPr>
              <a:t>Examples</a:t>
            </a:r>
            <a:r>
              <a:rPr sz="3200" spc="6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chemeClr val="bg1"/>
                </a:solidFill>
                <a:latin typeface="Arial MT"/>
                <a:cs typeface="Arial MT"/>
              </a:rPr>
              <a:t>of</a:t>
            </a:r>
            <a:r>
              <a:rPr sz="3200" spc="-1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55" dirty="0">
                <a:solidFill>
                  <a:schemeClr val="bg1"/>
                </a:solidFill>
                <a:latin typeface="Arial MT"/>
                <a:cs typeface="Arial MT"/>
              </a:rPr>
              <a:t>wordiness:</a:t>
            </a:r>
            <a:r>
              <a:rPr sz="3200" spc="-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35" dirty="0">
                <a:solidFill>
                  <a:schemeClr val="bg1"/>
                </a:solidFill>
                <a:latin typeface="Arial MT"/>
                <a:cs typeface="Arial MT"/>
              </a:rPr>
              <a:t>(Mattila</a:t>
            </a:r>
            <a:r>
              <a:rPr sz="3200" spc="13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65" dirty="0">
                <a:solidFill>
                  <a:schemeClr val="bg1"/>
                </a:solidFill>
                <a:latin typeface="Arial MT"/>
                <a:cs typeface="Arial MT"/>
              </a:rPr>
              <a:t>2006:</a:t>
            </a:r>
            <a:r>
              <a:rPr sz="3200" spc="-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70" dirty="0">
                <a:solidFill>
                  <a:schemeClr val="bg1"/>
                </a:solidFill>
                <a:latin typeface="Arial MT"/>
                <a:cs typeface="Arial MT"/>
              </a:rPr>
              <a:t>235-</a:t>
            </a:r>
            <a:endParaRPr sz="3200">
              <a:solidFill>
                <a:schemeClr val="bg1"/>
              </a:solidFill>
              <a:latin typeface="Arial MT"/>
              <a:cs typeface="Arial MT"/>
            </a:endParaRPr>
          </a:p>
          <a:p>
            <a:pPr marL="386715">
              <a:lnSpc>
                <a:spcPts val="3890"/>
              </a:lnSpc>
            </a:pPr>
            <a:r>
              <a:rPr sz="3250" spc="-285" dirty="0">
                <a:solidFill>
                  <a:schemeClr val="bg1"/>
                </a:solidFill>
                <a:latin typeface="Arial MT"/>
                <a:cs typeface="Arial MT"/>
              </a:rPr>
              <a:t>236)</a:t>
            </a:r>
            <a:endParaRPr sz="325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07378" y="462309"/>
            <a:ext cx="3497579" cy="687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Law</a:t>
            </a:r>
            <a:r>
              <a:rPr spc="75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spc="-10" dirty="0"/>
              <a:t>contract</a:t>
            </a:r>
          </a:p>
        </p:txBody>
      </p:sp>
      <p:sp>
        <p:nvSpPr>
          <p:cNvPr id="4" name="object 4"/>
          <p:cNvSpPr/>
          <p:nvPr/>
        </p:nvSpPr>
        <p:spPr>
          <a:xfrm>
            <a:off x="8929" y="1687710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1985" y="1570086"/>
            <a:ext cx="4276090" cy="4946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0205" indent="-357505">
              <a:lnSpc>
                <a:spcPct val="100000"/>
              </a:lnSpc>
              <a:spcBef>
                <a:spcPts val="125"/>
              </a:spcBef>
              <a:buChar char="•"/>
              <a:tabLst>
                <a:tab pos="370205" algn="l"/>
              </a:tabLst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Case</a:t>
            </a:r>
            <a:r>
              <a:rPr sz="3050" spc="2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0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050" spc="-915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050" spc="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fundamental</a:t>
            </a:r>
            <a:endParaRPr sz="30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9" y="2223491"/>
            <a:ext cx="9126220" cy="390620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3919" indent="-361315">
              <a:lnSpc>
                <a:spcPts val="2885"/>
              </a:lnSpc>
              <a:buClr>
                <a:srgbClr val="F7F7F7"/>
              </a:buClr>
              <a:buChar char="•"/>
              <a:tabLst>
                <a:tab pos="883919" algn="l"/>
              </a:tabLst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If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parties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omit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sth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contract,</a:t>
            </a:r>
            <a:r>
              <a:rPr sz="330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they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29" y="2669976"/>
            <a:ext cx="9126220" cy="374270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3919">
              <a:lnSpc>
                <a:spcPts val="2800"/>
              </a:lnSpc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cannot</a:t>
            </a:r>
            <a:r>
              <a:rPr sz="310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rely</a:t>
            </a:r>
            <a:r>
              <a:rPr sz="31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on</a:t>
            </a:r>
            <a:r>
              <a:rPr sz="31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1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3100" spc="2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1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insert</a:t>
            </a:r>
            <a:r>
              <a:rPr sz="31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it</a:t>
            </a:r>
            <a:r>
              <a:rPr sz="3100" spc="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later</a:t>
            </a:r>
            <a:r>
              <a:rPr sz="31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25" dirty="0">
                <a:solidFill>
                  <a:schemeClr val="bg1"/>
                </a:solidFill>
                <a:latin typeface="Calibri"/>
                <a:cs typeface="Calibri"/>
              </a:rPr>
              <a:t>on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29" y="3098601"/>
            <a:ext cx="9126220" cy="382156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6460">
              <a:lnSpc>
                <a:spcPts val="2860"/>
              </a:lnSpc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their</a:t>
            </a:r>
            <a:r>
              <a:rPr sz="3050" spc="3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behalf</a:t>
            </a:r>
            <a:r>
              <a:rPr sz="3050" spc="3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305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way</a:t>
            </a:r>
            <a:r>
              <a:rPr sz="3050" spc="1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050" spc="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interpretation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29" y="3643312"/>
            <a:ext cx="9126220" cy="374270"/>
          </a:xfrm>
          <a:prstGeom prst="rect">
            <a:avLst/>
          </a:prstGeom>
          <a:solidFill>
            <a:srgbClr val="1F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0744" indent="-355600">
              <a:lnSpc>
                <a:spcPts val="2800"/>
              </a:lnSpc>
              <a:buClr>
                <a:srgbClr val="FDFFEB"/>
              </a:buClr>
              <a:buChar char="•"/>
              <a:tabLst>
                <a:tab pos="880744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Terms</a:t>
            </a:r>
            <a:r>
              <a:rPr sz="31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1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contract</a:t>
            </a:r>
            <a:r>
              <a:rPr sz="31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100" spc="-165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always</a:t>
            </a:r>
            <a:r>
              <a:rPr sz="310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interpreted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9" y="4080866"/>
            <a:ext cx="9126220" cy="379335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79475">
              <a:lnSpc>
                <a:spcPts val="2830"/>
              </a:lnSpc>
            </a:pP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narrowly: </a:t>
            </a:r>
            <a:r>
              <a:rPr sz="3250" i="1" spc="-10" dirty="0">
                <a:solidFill>
                  <a:schemeClr val="bg1"/>
                </a:solidFill>
                <a:latin typeface="Calibri"/>
                <a:cs typeface="Calibri"/>
              </a:rPr>
              <a:t>parol</a:t>
            </a:r>
            <a:r>
              <a:rPr sz="3250" i="1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40" dirty="0">
                <a:solidFill>
                  <a:schemeClr val="bg1"/>
                </a:solidFill>
                <a:latin typeface="Calibri"/>
                <a:cs typeface="Calibri"/>
              </a:rPr>
              <a:t>evidence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10" dirty="0">
                <a:solidFill>
                  <a:schemeClr val="bg1"/>
                </a:solidFill>
                <a:latin typeface="Calibri"/>
                <a:cs typeface="Calibri"/>
              </a:rPr>
              <a:t>rule: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if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meaning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29" y="4518421"/>
            <a:ext cx="9126220" cy="369717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3285">
              <a:lnSpc>
                <a:spcPts val="2740"/>
              </a:lnSpc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written</a:t>
            </a:r>
            <a:r>
              <a:rPr sz="32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contract</a:t>
            </a:r>
            <a:r>
              <a:rPr sz="32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5" dirty="0">
                <a:solidFill>
                  <a:schemeClr val="bg1"/>
                </a:solidFill>
                <a:latin typeface="Calibri"/>
                <a:cs typeface="Calibri"/>
              </a:rPr>
              <a:t>clear,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then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no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other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29" y="4955976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929" y="539353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9825" y="4825950"/>
            <a:ext cx="6818630" cy="963083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5080" indent="-635">
              <a:lnSpc>
                <a:spcPts val="3450"/>
              </a:lnSpc>
              <a:spcBef>
                <a:spcPts val="509"/>
              </a:spcBef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evidence</a:t>
            </a:r>
            <a:r>
              <a:rPr sz="3150" spc="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31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allowed</a:t>
            </a:r>
            <a:r>
              <a:rPr sz="315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1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to its</a:t>
            </a:r>
            <a:r>
              <a:rPr sz="315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content;</a:t>
            </a:r>
            <a:r>
              <a:rPr sz="315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contract</a:t>
            </a:r>
            <a:r>
              <a:rPr sz="3150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should</a:t>
            </a:r>
            <a:r>
              <a:rPr sz="315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contain</a:t>
            </a:r>
            <a:r>
              <a:rPr sz="3150" spc="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all</a:t>
            </a:r>
            <a:r>
              <a:rPr sz="31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1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31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needed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07378" y="462309"/>
            <a:ext cx="3497579" cy="687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Law</a:t>
            </a:r>
            <a:r>
              <a:rPr spc="75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spc="-10" dirty="0"/>
              <a:t>contract</a:t>
            </a:r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714625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19682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68796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277320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759523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647" y="1596131"/>
            <a:ext cx="7917815" cy="3582776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69570" marR="60325" indent="-356870">
              <a:lnSpc>
                <a:spcPct val="97700"/>
              </a:lnSpc>
              <a:spcBef>
                <a:spcPts val="210"/>
              </a:spcBef>
              <a:buChar char="•"/>
              <a:tabLst>
                <a:tab pos="36957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0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contract</a:t>
            </a:r>
            <a:r>
              <a:rPr sz="32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governed</a:t>
            </a:r>
            <a:r>
              <a:rPr sz="32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35" dirty="0">
                <a:solidFill>
                  <a:schemeClr val="bg1"/>
                </a:solidFill>
                <a:latin typeface="Calibri"/>
                <a:cs typeface="Calibri"/>
              </a:rPr>
              <a:t>by 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should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be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general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enough</a:t>
            </a:r>
            <a:r>
              <a:rPr sz="33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to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cover</a:t>
            </a:r>
            <a:r>
              <a:rPr sz="325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every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situation,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yet</a:t>
            </a:r>
            <a:r>
              <a:rPr sz="325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precise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enough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to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ensure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position</a:t>
            </a:r>
            <a:r>
              <a:rPr sz="33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parties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is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unambiguous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0205" indent="-357505">
              <a:lnSpc>
                <a:spcPts val="3860"/>
              </a:lnSpc>
              <a:spcBef>
                <a:spcPts val="660"/>
              </a:spcBef>
              <a:buChar char="•"/>
              <a:tabLst>
                <a:tab pos="370205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contract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should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show</a:t>
            </a:r>
            <a:r>
              <a:rPr sz="325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certainty</a:t>
            </a:r>
            <a:r>
              <a:rPr sz="32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what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72110">
              <a:lnSpc>
                <a:spcPts val="3920"/>
              </a:lnSpc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it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includes</a:t>
            </a:r>
            <a:r>
              <a:rPr sz="33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what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it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does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not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(Ibid: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237)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125" rIns="0" bIns="0" rtlCol="0">
            <a:spAutoFit/>
          </a:bodyPr>
          <a:lstStyle/>
          <a:p>
            <a:pPr marL="1495425">
              <a:lnSpc>
                <a:spcPct val="100000"/>
              </a:lnSpc>
              <a:spcBef>
                <a:spcPts val="95"/>
              </a:spcBef>
            </a:pPr>
            <a:r>
              <a:rPr sz="4400" dirty="0"/>
              <a:t>Birth</a:t>
            </a:r>
            <a:r>
              <a:rPr sz="4400" spc="-70" dirty="0"/>
              <a:t> </a:t>
            </a:r>
            <a:r>
              <a:rPr sz="4400" dirty="0"/>
              <a:t>of</a:t>
            </a:r>
            <a:r>
              <a:rPr sz="4400" spc="-145" dirty="0"/>
              <a:t> </a:t>
            </a:r>
            <a:r>
              <a:rPr sz="4400" spc="-10" dirty="0"/>
              <a:t>Common</a:t>
            </a:r>
            <a:r>
              <a:rPr sz="4400" spc="60" dirty="0"/>
              <a:t> </a:t>
            </a:r>
            <a:r>
              <a:rPr sz="4400" spc="-25" dirty="0"/>
              <a:t>Law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29" y="271462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29" y="4277320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29" y="485775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29" y="5348883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9063" y="1596131"/>
            <a:ext cx="7929245" cy="41255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68935" marR="5080" indent="-355600">
              <a:lnSpc>
                <a:spcPct val="100099"/>
              </a:lnSpc>
              <a:spcBef>
                <a:spcPts val="114"/>
              </a:spcBef>
              <a:buChar char="•"/>
              <a:tabLst>
                <a:tab pos="368935" algn="l"/>
                <a:tab pos="372110" algn="l"/>
                <a:tab pos="544766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Court</a:t>
            </a:r>
            <a:r>
              <a:rPr sz="320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judgments</a:t>
            </a:r>
            <a:r>
              <a:rPr sz="3200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importance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that</a:t>
            </a:r>
            <a:r>
              <a:rPr sz="32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went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beyond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particular</a:t>
            </a:r>
            <a:r>
              <a:rPr sz="33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cases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30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which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they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had </a:t>
            </a:r>
            <a:r>
              <a:rPr sz="3050" spc="-60" dirty="0">
                <a:solidFill>
                  <a:schemeClr val="bg1"/>
                </a:solidFill>
                <a:latin typeface="Arial MT"/>
                <a:cs typeface="Arial MT"/>
              </a:rPr>
              <a:t>been</a:t>
            </a:r>
            <a:r>
              <a:rPr sz="3050" spc="-1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Arial MT"/>
                <a:cs typeface="Arial MT"/>
              </a:rPr>
              <a:t>pronounced</a:t>
            </a:r>
            <a:endParaRPr sz="305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68935" marR="175895" indent="-354330">
              <a:lnSpc>
                <a:spcPct val="98500"/>
              </a:lnSpc>
              <a:spcBef>
                <a:spcPts val="990"/>
              </a:spcBef>
              <a:buChar char="•"/>
              <a:tabLst>
                <a:tab pos="368935" algn="l"/>
                <a:tab pos="370840" algn="l"/>
                <a:tab pos="4543425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1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specify</a:t>
            </a:r>
            <a:r>
              <a:rPr sz="31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1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conditions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	and</a:t>
            </a:r>
            <a:r>
              <a:rPr sz="310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limits</a:t>
            </a:r>
            <a:r>
              <a:rPr sz="31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binding</a:t>
            </a:r>
            <a:r>
              <a:rPr sz="33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effect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judgments,</a:t>
            </a:r>
            <a:r>
              <a:rPr sz="33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refined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rule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of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precedent</a:t>
            </a:r>
            <a:r>
              <a:rPr sz="320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was</a:t>
            </a:r>
            <a:r>
              <a:rPr sz="32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progressively</a:t>
            </a:r>
            <a:r>
              <a:rPr sz="320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created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0205" indent="-357505">
              <a:lnSpc>
                <a:spcPts val="3904"/>
              </a:lnSpc>
              <a:spcBef>
                <a:spcPts val="700"/>
              </a:spcBef>
              <a:buChar char="•"/>
              <a:tabLst>
                <a:tab pos="370205" algn="l"/>
              </a:tabLst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built</a:t>
            </a:r>
            <a:r>
              <a:rPr sz="33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case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5285">
              <a:lnSpc>
                <a:spcPts val="3845"/>
              </a:lnSpc>
              <a:tabLst>
                <a:tab pos="2679700" algn="l"/>
              </a:tabLst>
            </a:pP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strengthened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the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position</a:t>
            </a:r>
            <a:r>
              <a:rPr sz="325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judges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2241351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339328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1855" y="1596131"/>
            <a:ext cx="8016240" cy="21799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2270" indent="-361315">
              <a:lnSpc>
                <a:spcPct val="100000"/>
              </a:lnSpc>
              <a:spcBef>
                <a:spcPts val="120"/>
              </a:spcBef>
              <a:buChar char="•"/>
              <a:tabLst>
                <a:tab pos="38227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35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tool</a:t>
            </a:r>
            <a:r>
              <a:rPr sz="32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group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cohesion,</a:t>
            </a:r>
            <a:r>
              <a:rPr sz="32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or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83540">
              <a:lnSpc>
                <a:spcPct val="100000"/>
              </a:lnSpc>
              <a:spcBef>
                <a:spcPts val="130"/>
              </a:spcBef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team</a:t>
            </a:r>
            <a:r>
              <a:rPr sz="3100" spc="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spirit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  <a:p>
            <a:pPr marL="381635" indent="-361315">
              <a:lnSpc>
                <a:spcPct val="100000"/>
              </a:lnSpc>
              <a:spcBef>
                <a:spcPts val="700"/>
              </a:spcBef>
              <a:buChar char="•"/>
              <a:tabLst>
                <a:tab pos="381635" algn="l"/>
              </a:tabLst>
            </a:pP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French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25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Latin</a:t>
            </a:r>
            <a:r>
              <a:rPr sz="325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pronounced</a:t>
            </a:r>
            <a:r>
              <a:rPr sz="32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2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5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words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L="375285" indent="-362585">
              <a:lnSpc>
                <a:spcPct val="100000"/>
              </a:lnSpc>
              <a:spcBef>
                <a:spcPts val="690"/>
              </a:spcBef>
              <a:buClr>
                <a:srgbClr val="FFFFFF"/>
              </a:buClr>
              <a:buChar char="•"/>
              <a:tabLst>
                <a:tab pos="375285" algn="l"/>
              </a:tabLst>
            </a:pPr>
            <a:r>
              <a:rPr sz="3300" i="1" spc="-30" dirty="0">
                <a:solidFill>
                  <a:schemeClr val="bg1"/>
                </a:solidFill>
                <a:latin typeface="Calibri"/>
                <a:cs typeface="Calibri"/>
              </a:rPr>
              <a:t>Oyez</a:t>
            </a:r>
            <a:r>
              <a:rPr sz="3300" i="1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pronounced</a:t>
            </a:r>
            <a:r>
              <a:rPr sz="33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3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105" dirty="0">
                <a:solidFill>
                  <a:schemeClr val="bg1"/>
                </a:solidFill>
                <a:latin typeface="Calibri"/>
                <a:cs typeface="Calibri"/>
              </a:rPr>
              <a:t>oou-</a:t>
            </a:r>
            <a:r>
              <a:rPr sz="3300" i="1" spc="-25" dirty="0">
                <a:solidFill>
                  <a:schemeClr val="bg1"/>
                </a:solidFill>
                <a:latin typeface="Calibri"/>
                <a:cs typeface="Calibri"/>
              </a:rPr>
              <a:t>yes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2057" y="178048"/>
            <a:ext cx="7178040" cy="643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50" dirty="0"/>
              <a:t>Legal</a:t>
            </a:r>
            <a:r>
              <a:rPr sz="4050" spc="-120" dirty="0"/>
              <a:t> </a:t>
            </a:r>
            <a:r>
              <a:rPr sz="4050" dirty="0"/>
              <a:t>English</a:t>
            </a:r>
            <a:r>
              <a:rPr sz="4050" spc="-95" dirty="0"/>
              <a:t> </a:t>
            </a:r>
            <a:r>
              <a:rPr sz="4050" dirty="0"/>
              <a:t>as</a:t>
            </a:r>
            <a:r>
              <a:rPr sz="4050" spc="-150" dirty="0"/>
              <a:t> </a:t>
            </a:r>
            <a:r>
              <a:rPr sz="4050" dirty="0"/>
              <a:t>a</a:t>
            </a:r>
            <a:r>
              <a:rPr sz="4050" spc="-170" dirty="0"/>
              <a:t> </a:t>
            </a:r>
            <a:r>
              <a:rPr sz="4050" spc="-10" dirty="0"/>
              <a:t>Global</a:t>
            </a:r>
            <a:r>
              <a:rPr sz="4050" spc="-160" dirty="0"/>
              <a:t> </a:t>
            </a:r>
            <a:r>
              <a:rPr sz="4050" spc="-45" dirty="0"/>
              <a:t>Language:</a:t>
            </a:r>
            <a:endParaRPr sz="405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303983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88441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37554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4955976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9647" y="572846"/>
            <a:ext cx="7976870" cy="475107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111125" algn="ctr">
              <a:lnSpc>
                <a:spcPct val="100000"/>
              </a:lnSpc>
              <a:spcBef>
                <a:spcPts val="1975"/>
              </a:spcBef>
            </a:pPr>
            <a:r>
              <a:rPr sz="3850" dirty="0">
                <a:solidFill>
                  <a:schemeClr val="bg1"/>
                </a:solidFill>
                <a:latin typeface="Calibri"/>
                <a:cs typeface="Calibri"/>
              </a:rPr>
              <a:t>Expansion</a:t>
            </a:r>
            <a:r>
              <a:rPr sz="3850" spc="4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8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850" spc="2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850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850" spc="5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850" spc="-2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endParaRPr sz="38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63220" marR="17145" indent="-363220" algn="ctr">
              <a:lnSpc>
                <a:spcPts val="3804"/>
              </a:lnSpc>
              <a:spcBef>
                <a:spcPts val="1585"/>
              </a:spcBef>
              <a:buChar char="•"/>
              <a:tabLst>
                <a:tab pos="36322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Some</a:t>
            </a:r>
            <a:r>
              <a:rPr sz="32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chemeClr val="bg1"/>
                </a:solidFill>
                <a:latin typeface="Calibri"/>
                <a:cs typeface="Calibri"/>
              </a:rPr>
              <a:t>1,200-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1,500</a:t>
            </a:r>
            <a:r>
              <a:rPr sz="32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million</a:t>
            </a:r>
            <a:r>
              <a:rPr sz="32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people</a:t>
            </a:r>
            <a:r>
              <a:rPr sz="3200" spc="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command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R="975994" algn="ctr">
              <a:lnSpc>
                <a:spcPts val="3925"/>
              </a:lnSpc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English;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670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million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native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speakers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61315" marR="929640" indent="-361315" algn="ctr">
              <a:lnSpc>
                <a:spcPct val="100000"/>
              </a:lnSpc>
              <a:spcBef>
                <a:spcPts val="660"/>
              </a:spcBef>
              <a:buChar char="•"/>
              <a:tabLst>
                <a:tab pos="361315" algn="l"/>
              </a:tabLst>
            </a:pPr>
            <a:r>
              <a:rPr sz="3250" spc="-55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250" spc="-13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official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75</a:t>
            </a:r>
            <a:r>
              <a:rPr sz="32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states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 or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R="3141345" algn="ctr">
              <a:lnSpc>
                <a:spcPct val="100000"/>
              </a:lnSpc>
              <a:spcBef>
                <a:spcPts val="114"/>
              </a:spcBef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administrative</a:t>
            </a:r>
            <a:r>
              <a:rPr sz="3100" spc="3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territories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61950" indent="-361950" algn="ctr">
              <a:lnSpc>
                <a:spcPts val="3804"/>
              </a:lnSpc>
              <a:spcBef>
                <a:spcPts val="750"/>
              </a:spcBef>
              <a:buChar char="•"/>
              <a:tabLst>
                <a:tab pos="36195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85%</a:t>
            </a:r>
            <a:r>
              <a:rPr sz="32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international</a:t>
            </a:r>
            <a:r>
              <a:rPr sz="32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organisations</a:t>
            </a:r>
            <a:r>
              <a:rPr sz="32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use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R="3578860" algn="ctr">
              <a:lnSpc>
                <a:spcPts val="3925"/>
              </a:lnSpc>
            </a:pP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one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their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languages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5920" indent="-361315">
              <a:lnSpc>
                <a:spcPct val="100000"/>
              </a:lnSpc>
              <a:spcBef>
                <a:spcPts val="860"/>
              </a:spcBef>
              <a:buChar char="•"/>
              <a:tabLst>
                <a:tab pos="375920" algn="l"/>
                <a:tab pos="2347595" algn="l"/>
              </a:tabLst>
            </a:pP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Dominance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	in</a:t>
            </a:r>
            <a:r>
              <a:rPr sz="3050" spc="2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international</a:t>
            </a:r>
            <a:r>
              <a:rPr sz="3050" spc="48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trade</a:t>
            </a:r>
            <a:endParaRPr sz="30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217804">
              <a:lnSpc>
                <a:spcPct val="100000"/>
              </a:lnSpc>
              <a:spcBef>
                <a:spcPts val="90"/>
              </a:spcBef>
            </a:pPr>
            <a:r>
              <a:rPr sz="4450" spc="-20" dirty="0"/>
              <a:t>Legal</a:t>
            </a:r>
            <a:r>
              <a:rPr sz="4450" spc="-140" dirty="0"/>
              <a:t> </a:t>
            </a:r>
            <a:r>
              <a:rPr sz="4450" spc="-20" dirty="0"/>
              <a:t>English</a:t>
            </a:r>
            <a:r>
              <a:rPr sz="4450" spc="-75" dirty="0"/>
              <a:t> </a:t>
            </a:r>
            <a:r>
              <a:rPr sz="4450" dirty="0"/>
              <a:t>in</a:t>
            </a:r>
            <a:r>
              <a:rPr sz="4450" spc="-215" dirty="0"/>
              <a:t> </a:t>
            </a:r>
            <a:r>
              <a:rPr sz="4450" dirty="0"/>
              <a:t>the</a:t>
            </a:r>
            <a:r>
              <a:rPr sz="4450" spc="-160" dirty="0"/>
              <a:t> </a:t>
            </a:r>
            <a:r>
              <a:rPr sz="4450" spc="-25" dirty="0"/>
              <a:t>United</a:t>
            </a:r>
            <a:r>
              <a:rPr sz="4450" spc="-110" dirty="0"/>
              <a:t> </a:t>
            </a:r>
            <a:r>
              <a:rPr sz="4450" spc="-10" dirty="0"/>
              <a:t>States</a:t>
            </a:r>
            <a:endParaRPr sz="445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32421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277320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647" y="1596131"/>
            <a:ext cx="8021320" cy="3054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0205" marR="5080" indent="-357505">
              <a:lnSpc>
                <a:spcPct val="100699"/>
              </a:lnSpc>
              <a:spcBef>
                <a:spcPts val="95"/>
              </a:spcBef>
              <a:buChar char="•"/>
              <a:tabLst>
                <a:tab pos="375285" algn="l"/>
                <a:tab pos="729170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influence</a:t>
            </a:r>
            <a:r>
              <a:rPr sz="32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2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4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terminated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00" spc="-55" dirty="0">
                <a:solidFill>
                  <a:schemeClr val="bg1"/>
                </a:solidFill>
                <a:latin typeface="Calibri"/>
                <a:cs typeface="Calibri"/>
              </a:rPr>
              <a:t>with 	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independence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71475" marR="115570" indent="-359410">
              <a:lnSpc>
                <a:spcPct val="99600"/>
              </a:lnSpc>
              <a:spcBef>
                <a:spcPts val="695"/>
              </a:spcBef>
              <a:buChar char="•"/>
              <a:tabLst>
                <a:tab pos="371475" algn="l"/>
                <a:tab pos="374015" algn="l"/>
                <a:tab pos="2581910" algn="l"/>
                <a:tab pos="4877435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Nevertheless,</a:t>
            </a:r>
            <a:r>
              <a:rPr sz="32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approach</a:t>
            </a:r>
            <a:r>
              <a:rPr sz="325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order,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fundamental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	principles</a:t>
            </a:r>
            <a:r>
              <a:rPr sz="3100" spc="3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100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concepts</a:t>
            </a:r>
            <a:r>
              <a:rPr sz="3100" spc="2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20" dirty="0">
                <a:solidFill>
                  <a:schemeClr val="bg1"/>
                </a:solidFill>
                <a:latin typeface="Calibri"/>
                <a:cs typeface="Calibri"/>
              </a:rPr>
              <a:t>law,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essential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terminology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-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same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in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England</a:t>
            </a:r>
            <a:r>
              <a:rPr sz="32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US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2232421"/>
            <a:ext cx="9126220" cy="285750"/>
          </a:xfrm>
          <a:custGeom>
            <a:avLst/>
            <a:gdLst/>
            <a:ahLst/>
            <a:cxnLst/>
            <a:rect l="l" t="t" r="r" b="b"/>
            <a:pathLst>
              <a:path w="9126220" h="285750">
                <a:moveTo>
                  <a:pt x="9126145" y="285750"/>
                </a:moveTo>
                <a:lnTo>
                  <a:pt x="0" y="28575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85750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803921"/>
            <a:ext cx="9126220" cy="375285"/>
          </a:xfrm>
          <a:custGeom>
            <a:avLst/>
            <a:gdLst/>
            <a:ahLst/>
            <a:cxnLst/>
            <a:rect l="l" t="t" r="r" b="b"/>
            <a:pathLst>
              <a:path w="9126220" h="375285">
                <a:moveTo>
                  <a:pt x="9126145" y="375047"/>
                </a:moveTo>
                <a:lnTo>
                  <a:pt x="0" y="37504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7504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339328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98264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9063" y="1596131"/>
            <a:ext cx="7317740" cy="2759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650" indent="-361315">
              <a:lnSpc>
                <a:spcPct val="100000"/>
              </a:lnSpc>
              <a:spcBef>
                <a:spcPts val="120"/>
              </a:spcBef>
              <a:buChar char="•"/>
              <a:tabLst>
                <a:tab pos="374650" algn="l"/>
                <a:tab pos="2651125" algn="l"/>
              </a:tabLst>
            </a:pP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Fundamental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ideas</a:t>
            </a:r>
            <a:r>
              <a:rPr sz="32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line</a:t>
            </a:r>
            <a:r>
              <a:rPr sz="320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75920">
              <a:lnSpc>
                <a:spcPct val="100000"/>
              </a:lnSpc>
              <a:spcBef>
                <a:spcPts val="130"/>
              </a:spcBef>
            </a:pP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tradition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  <a:p>
            <a:pPr marL="373380" indent="-360680">
              <a:lnSpc>
                <a:spcPct val="100000"/>
              </a:lnSpc>
              <a:spcBef>
                <a:spcPts val="650"/>
              </a:spcBef>
              <a:buChar char="•"/>
              <a:tabLst>
                <a:tab pos="373380" algn="l"/>
              </a:tabLst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1)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supremacy</a:t>
            </a:r>
            <a:r>
              <a:rPr sz="33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(rule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law)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77825" indent="-363855">
              <a:lnSpc>
                <a:spcPct val="100000"/>
              </a:lnSpc>
              <a:spcBef>
                <a:spcPts val="830"/>
              </a:spcBef>
              <a:buChar char="•"/>
              <a:tabLst>
                <a:tab pos="377825" algn="l"/>
              </a:tabLst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2)</a:t>
            </a:r>
            <a:r>
              <a:rPr sz="315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rule</a:t>
            </a:r>
            <a:r>
              <a:rPr sz="3150" spc="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5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precedent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 indent="-344170">
              <a:lnSpc>
                <a:spcPct val="100000"/>
              </a:lnSpc>
              <a:spcBef>
                <a:spcPts val="690"/>
              </a:spcBef>
              <a:buClr>
                <a:srgbClr val="FFFFFF"/>
              </a:buClr>
              <a:buChar char="•"/>
              <a:tabLst>
                <a:tab pos="374015" algn="l"/>
              </a:tabLst>
            </a:pPr>
            <a:r>
              <a:rPr sz="3250" spc="-254" dirty="0">
                <a:solidFill>
                  <a:schemeClr val="bg1"/>
                </a:solidFill>
                <a:latin typeface="Arial MT"/>
                <a:cs typeface="Arial MT"/>
              </a:rPr>
              <a:t>3)</a:t>
            </a:r>
            <a:r>
              <a:rPr sz="3250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185" dirty="0">
                <a:solidFill>
                  <a:schemeClr val="bg1"/>
                </a:solidFill>
                <a:latin typeface="Arial MT"/>
                <a:cs typeface="Arial MT"/>
              </a:rPr>
              <a:t>adversarial</a:t>
            </a:r>
            <a:r>
              <a:rPr sz="3250" spc="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50" spc="-90" dirty="0">
                <a:solidFill>
                  <a:schemeClr val="bg1"/>
                </a:solidFill>
                <a:latin typeface="Arial MT"/>
                <a:cs typeface="Arial MT"/>
              </a:rPr>
              <a:t>procedure</a:t>
            </a:r>
            <a:endParaRPr sz="325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339328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0816" y="1608533"/>
            <a:ext cx="7418070" cy="215519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8935" marR="5080" indent="-356235">
              <a:lnSpc>
                <a:spcPts val="3870"/>
              </a:lnSpc>
              <a:spcBef>
                <a:spcPts val="130"/>
              </a:spcBef>
              <a:buChar char="•"/>
              <a:tabLst>
                <a:tab pos="368935" algn="l"/>
                <a:tab pos="375920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	Separation</a:t>
            </a:r>
            <a:r>
              <a:rPr sz="3100" spc="2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between</a:t>
            </a:r>
            <a:r>
              <a:rPr sz="3100" spc="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private</a:t>
            </a:r>
            <a:r>
              <a:rPr sz="31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1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public</a:t>
            </a:r>
            <a:r>
              <a:rPr sz="3100" spc="3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25" dirty="0">
                <a:solidFill>
                  <a:schemeClr val="bg1"/>
                </a:solidFill>
                <a:latin typeface="Calibri"/>
                <a:cs typeface="Calibri"/>
              </a:rPr>
              <a:t>law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less</a:t>
            </a:r>
            <a:r>
              <a:rPr sz="3100" spc="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important</a:t>
            </a:r>
            <a:r>
              <a:rPr sz="3100" spc="2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than</a:t>
            </a:r>
            <a:r>
              <a:rPr sz="3100" spc="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1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civil</a:t>
            </a:r>
            <a:r>
              <a:rPr sz="31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10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countries</a:t>
            </a:r>
            <a:endParaRPr sz="3100">
              <a:solidFill>
                <a:schemeClr val="bg1"/>
              </a:solidFill>
              <a:latin typeface="Calibri"/>
              <a:cs typeface="Calibri"/>
            </a:endParaRPr>
          </a:p>
          <a:p>
            <a:pPr marL="375920" indent="-363220">
              <a:lnSpc>
                <a:spcPct val="100000"/>
              </a:lnSpc>
              <a:spcBef>
                <a:spcPts val="640"/>
              </a:spcBef>
              <a:buChar char="•"/>
              <a:tabLst>
                <a:tab pos="375920" algn="l"/>
              </a:tabLst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Separation</a:t>
            </a:r>
            <a:r>
              <a:rPr sz="315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powers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  <a:p>
            <a:pPr marL="373380" indent="-360680">
              <a:lnSpc>
                <a:spcPct val="100000"/>
              </a:lnSpc>
              <a:spcBef>
                <a:spcPts val="790"/>
              </a:spcBef>
              <a:buChar char="•"/>
              <a:tabLst>
                <a:tab pos="373380" algn="l"/>
              </a:tabLst>
            </a:pP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federalism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3080" y="178048"/>
            <a:ext cx="6703059" cy="643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50" spc="-35" dirty="0"/>
              <a:t>Characteristics</a:t>
            </a:r>
            <a:r>
              <a:rPr sz="4050" spc="-204" dirty="0"/>
              <a:t> </a:t>
            </a:r>
            <a:r>
              <a:rPr sz="4050" dirty="0"/>
              <a:t>of</a:t>
            </a:r>
            <a:r>
              <a:rPr sz="4050" spc="-120" dirty="0"/>
              <a:t> </a:t>
            </a:r>
            <a:r>
              <a:rPr sz="4050" spc="-35" dirty="0"/>
              <a:t>American</a:t>
            </a:r>
            <a:r>
              <a:rPr sz="4050" spc="120" dirty="0"/>
              <a:t> </a:t>
            </a:r>
            <a:r>
              <a:rPr sz="4050" spc="-20" dirty="0"/>
              <a:t>legal</a:t>
            </a:r>
            <a:endParaRPr sz="405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741289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714625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19682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0232" y="549857"/>
            <a:ext cx="8041640" cy="3028950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005"/>
              </a:spcBef>
            </a:pPr>
            <a:r>
              <a:rPr sz="4000" spc="-1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4000">
              <a:solidFill>
                <a:schemeClr val="bg1"/>
              </a:solidFill>
              <a:latin typeface="Calibri"/>
              <a:cs typeface="Calibri"/>
            </a:endParaRPr>
          </a:p>
          <a:p>
            <a:pPr marL="371475" marR="5080" indent="-359410">
              <a:lnSpc>
                <a:spcPct val="98600"/>
              </a:lnSpc>
              <a:spcBef>
                <a:spcPts val="1610"/>
              </a:spcBef>
              <a:buChar char="•"/>
              <a:tabLst>
                <a:tab pos="371475" algn="l"/>
                <a:tab pos="37401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Institutions</a:t>
            </a:r>
            <a:r>
              <a:rPr sz="32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whose</a:t>
            </a:r>
            <a:r>
              <a:rPr sz="32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structure</a:t>
            </a:r>
            <a:r>
              <a:rPr sz="32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differs</a:t>
            </a:r>
            <a:r>
              <a:rPr sz="32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32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those </a:t>
            </a:r>
            <a:r>
              <a:rPr sz="3350" spc="-2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3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100" dirty="0">
                <a:solidFill>
                  <a:schemeClr val="bg1"/>
                </a:solidFill>
                <a:latin typeface="Calibri"/>
                <a:cs typeface="Calibri"/>
              </a:rPr>
              <a:t>England</a:t>
            </a:r>
            <a:r>
              <a:rPr sz="33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118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35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60" dirty="0">
                <a:solidFill>
                  <a:schemeClr val="bg1"/>
                </a:solidFill>
                <a:latin typeface="Calibri"/>
                <a:cs typeface="Calibri"/>
              </a:rPr>
              <a:t>original</a:t>
            </a:r>
            <a:r>
              <a:rPr sz="33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80" dirty="0">
                <a:solidFill>
                  <a:schemeClr val="bg1"/>
                </a:solidFill>
                <a:latin typeface="Calibri"/>
                <a:cs typeface="Calibri"/>
              </a:rPr>
              <a:t>designation</a:t>
            </a:r>
            <a:r>
              <a:rPr sz="335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35" dirty="0">
                <a:solidFill>
                  <a:schemeClr val="bg1"/>
                </a:solidFill>
                <a:latin typeface="Calibri"/>
                <a:cs typeface="Calibri"/>
              </a:rPr>
              <a:t>(e.g.</a:t>
            </a:r>
            <a:r>
              <a:rPr sz="33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20" dirty="0">
                <a:solidFill>
                  <a:schemeClr val="bg1"/>
                </a:solidFill>
                <a:latin typeface="Calibri"/>
                <a:cs typeface="Calibri"/>
              </a:rPr>
              <a:t>names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courts:</a:t>
            </a:r>
            <a:r>
              <a:rPr sz="3150" spc="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Federal</a:t>
            </a:r>
            <a:r>
              <a:rPr sz="31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justice</a:t>
            </a:r>
            <a:r>
              <a:rPr sz="315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20" dirty="0">
                <a:solidFill>
                  <a:schemeClr val="bg1"/>
                </a:solidFill>
                <a:latin typeface="Calibri"/>
                <a:cs typeface="Calibri"/>
              </a:rPr>
              <a:t>system:</a:t>
            </a:r>
            <a:r>
              <a:rPr sz="3150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district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courts,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appeals,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Supreme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Court)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0F28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5060" y="209054"/>
            <a:ext cx="6537325" cy="60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Differences</a:t>
            </a:r>
            <a:r>
              <a:rPr sz="3800" spc="470" dirty="0"/>
              <a:t> </a:t>
            </a:r>
            <a:r>
              <a:rPr sz="3800" spc="50" dirty="0"/>
              <a:t>between</a:t>
            </a:r>
            <a:r>
              <a:rPr sz="3800" spc="375" dirty="0"/>
              <a:t> </a:t>
            </a:r>
            <a:r>
              <a:rPr sz="3800" dirty="0"/>
              <a:t>UK</a:t>
            </a:r>
            <a:r>
              <a:rPr sz="3800" spc="330" dirty="0"/>
              <a:t> </a:t>
            </a:r>
            <a:r>
              <a:rPr sz="3800" spc="50" dirty="0"/>
              <a:t>and</a:t>
            </a:r>
            <a:r>
              <a:rPr sz="3800" spc="254" dirty="0"/>
              <a:t> </a:t>
            </a:r>
            <a:r>
              <a:rPr sz="3800" spc="-25" dirty="0"/>
              <a:t>US</a:t>
            </a:r>
            <a:endParaRPr sz="380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750218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32171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2545" y="549857"/>
            <a:ext cx="5368290" cy="2153920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3328670">
              <a:lnSpc>
                <a:spcPct val="100000"/>
              </a:lnSpc>
              <a:spcBef>
                <a:spcPts val="2005"/>
              </a:spcBef>
            </a:pPr>
            <a:r>
              <a:rPr sz="4000" spc="-1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4000">
              <a:solidFill>
                <a:schemeClr val="bg1"/>
              </a:solidFill>
              <a:latin typeface="Calibri"/>
              <a:cs typeface="Calibri"/>
            </a:endParaRPr>
          </a:p>
          <a:p>
            <a:pPr marL="383540" indent="-370205">
              <a:lnSpc>
                <a:spcPct val="100000"/>
              </a:lnSpc>
              <a:spcBef>
                <a:spcPts val="1555"/>
              </a:spcBef>
              <a:buChar char="•"/>
              <a:tabLst>
                <a:tab pos="383540" algn="l"/>
              </a:tabLst>
            </a:pPr>
            <a:r>
              <a:rPr sz="3200" i="1" spc="-35" dirty="0">
                <a:solidFill>
                  <a:schemeClr val="bg1"/>
                </a:solidFill>
                <a:latin typeface="Calibri"/>
                <a:cs typeface="Calibri"/>
              </a:rPr>
              <a:t>Corporation</a:t>
            </a:r>
            <a:r>
              <a:rPr sz="3200" i="1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spc="-104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200" i="1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spc="-10" dirty="0">
                <a:solidFill>
                  <a:schemeClr val="bg1"/>
                </a:solidFill>
                <a:latin typeface="Calibri"/>
                <a:cs typeface="Calibri"/>
              </a:rPr>
              <a:t>company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376555" indent="-363855">
              <a:lnSpc>
                <a:spcPct val="100000"/>
              </a:lnSpc>
              <a:spcBef>
                <a:spcPts val="750"/>
              </a:spcBef>
              <a:buChar char="•"/>
              <a:tabLst>
                <a:tab pos="376555" algn="l"/>
              </a:tabLst>
            </a:pPr>
            <a:r>
              <a:rPr sz="3250" i="1" spc="-20" dirty="0">
                <a:solidFill>
                  <a:schemeClr val="bg1"/>
                </a:solidFill>
                <a:latin typeface="Calibri"/>
                <a:cs typeface="Calibri"/>
              </a:rPr>
              <a:t>Visiting</a:t>
            </a:r>
            <a:r>
              <a:rPr sz="3250" i="1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60" dirty="0">
                <a:solidFill>
                  <a:schemeClr val="bg1"/>
                </a:solidFill>
                <a:latin typeface="Calibri"/>
                <a:cs typeface="Calibri"/>
              </a:rPr>
              <a:t>rights</a:t>
            </a:r>
            <a:r>
              <a:rPr sz="3250" i="1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117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r>
              <a:rPr sz="3250" i="1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10" dirty="0">
                <a:solidFill>
                  <a:schemeClr val="bg1"/>
                </a:solidFill>
                <a:latin typeface="Calibri"/>
                <a:cs typeface="Calibri"/>
              </a:rPr>
              <a:t>right</a:t>
            </a:r>
            <a:r>
              <a:rPr sz="3250" i="1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i="1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25" dirty="0">
                <a:solidFill>
                  <a:schemeClr val="bg1"/>
                </a:solidFill>
                <a:latin typeface="Calibri"/>
                <a:cs typeface="Calibri"/>
              </a:rPr>
              <a:t>access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393065"/>
          </a:xfrm>
          <a:custGeom>
            <a:avLst/>
            <a:gdLst/>
            <a:ahLst/>
            <a:cxnLst/>
            <a:rect l="l" t="t" r="r" b="b"/>
            <a:pathLst>
              <a:path w="9126220" h="393065">
                <a:moveTo>
                  <a:pt x="9126145" y="392906"/>
                </a:moveTo>
                <a:lnTo>
                  <a:pt x="0" y="392906"/>
                </a:lnTo>
                <a:lnTo>
                  <a:pt x="0" y="0"/>
                </a:lnTo>
                <a:lnTo>
                  <a:pt x="9126145" y="0"/>
                </a:lnTo>
                <a:lnTo>
                  <a:pt x="9126145" y="392906"/>
                </a:lnTo>
                <a:close/>
              </a:path>
            </a:pathLst>
          </a:custGeom>
          <a:solidFill>
            <a:srgbClr val="112A66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2719070">
              <a:lnSpc>
                <a:spcPct val="100000"/>
              </a:lnSpc>
              <a:spcBef>
                <a:spcPts val="90"/>
              </a:spcBef>
            </a:pPr>
            <a:r>
              <a:rPr sz="4450" spc="-55" dirty="0"/>
              <a:t>Similarities</a:t>
            </a:r>
            <a:endParaRPr sz="445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348" y="1620935"/>
            <a:ext cx="7146925" cy="15621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46075" indent="-332740">
              <a:lnSpc>
                <a:spcPts val="3585"/>
              </a:lnSpc>
              <a:spcBef>
                <a:spcPts val="125"/>
              </a:spcBef>
              <a:buChar char="•"/>
              <a:tabLst>
                <a:tab pos="346075" algn="l"/>
              </a:tabLst>
            </a:pPr>
            <a:r>
              <a:rPr sz="3000" spc="-10" dirty="0">
                <a:solidFill>
                  <a:schemeClr val="bg1"/>
                </a:solidFill>
                <a:latin typeface="Arial MT"/>
                <a:cs typeface="Arial MT"/>
              </a:rPr>
              <a:t>Traditional</a:t>
            </a:r>
            <a:r>
              <a:rPr sz="3000" spc="-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spc="-95" dirty="0">
                <a:solidFill>
                  <a:schemeClr val="bg1"/>
                </a:solidFill>
                <a:latin typeface="Arial MT"/>
                <a:cs typeface="Arial MT"/>
              </a:rPr>
              <a:t>expressions:</a:t>
            </a:r>
            <a:r>
              <a:rPr sz="3000" spc="-6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00" i="1" spc="-30" dirty="0">
                <a:solidFill>
                  <a:schemeClr val="bg1"/>
                </a:solidFill>
                <a:latin typeface="Arial"/>
                <a:cs typeface="Arial"/>
              </a:rPr>
              <a:t>hereafter,</a:t>
            </a:r>
            <a:r>
              <a:rPr sz="3000" i="1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000" i="1" spc="-10" dirty="0">
                <a:solidFill>
                  <a:schemeClr val="bg1"/>
                </a:solidFill>
                <a:latin typeface="Arial"/>
                <a:cs typeface="Arial"/>
              </a:rPr>
              <a:t>herein,</a:t>
            </a:r>
            <a:endParaRPr sz="3000">
              <a:solidFill>
                <a:schemeClr val="bg1"/>
              </a:solidFill>
              <a:latin typeface="Arial"/>
              <a:cs typeface="Arial"/>
            </a:endParaRPr>
          </a:p>
          <a:p>
            <a:pPr marL="360045">
              <a:lnSpc>
                <a:spcPts val="3945"/>
              </a:lnSpc>
            </a:pPr>
            <a:r>
              <a:rPr sz="3300" i="1" spc="-70" dirty="0">
                <a:solidFill>
                  <a:schemeClr val="bg1"/>
                </a:solidFill>
                <a:latin typeface="Calibri"/>
                <a:cs typeface="Calibri"/>
              </a:rPr>
              <a:t>hereof,</a:t>
            </a:r>
            <a:r>
              <a:rPr sz="3300" i="1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i="1" spc="-10" dirty="0">
                <a:solidFill>
                  <a:schemeClr val="bg1"/>
                </a:solidFill>
                <a:latin typeface="Calibri"/>
                <a:cs typeface="Calibri"/>
              </a:rPr>
              <a:t>herewith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  <a:p>
            <a:pPr marL="357505" indent="-344805">
              <a:lnSpc>
                <a:spcPct val="100000"/>
              </a:lnSpc>
              <a:spcBef>
                <a:spcPts val="760"/>
              </a:spcBef>
              <a:buChar char="•"/>
              <a:tabLst>
                <a:tab pos="357505" algn="l"/>
              </a:tabLst>
            </a:pPr>
            <a:r>
              <a:rPr sz="3150" spc="-20" dirty="0">
                <a:solidFill>
                  <a:schemeClr val="bg1"/>
                </a:solidFill>
                <a:latin typeface="Arial MT"/>
                <a:cs typeface="Arial MT"/>
              </a:rPr>
              <a:t>complexity</a:t>
            </a:r>
            <a:endParaRPr sz="315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2274" y="184249"/>
            <a:ext cx="63671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Legal</a:t>
            </a:r>
            <a:r>
              <a:rPr sz="4000" spc="-60" dirty="0"/>
              <a:t> </a:t>
            </a:r>
            <a:r>
              <a:rPr sz="4000" dirty="0"/>
              <a:t>English</a:t>
            </a:r>
            <a:r>
              <a:rPr sz="4000" spc="55" dirty="0"/>
              <a:t> </a:t>
            </a:r>
            <a:r>
              <a:rPr sz="4000" dirty="0"/>
              <a:t>in</a:t>
            </a:r>
            <a:r>
              <a:rPr sz="4000" spc="-140" dirty="0"/>
              <a:t> </a:t>
            </a:r>
            <a:r>
              <a:rPr sz="4000" dirty="0"/>
              <a:t>the</a:t>
            </a:r>
            <a:r>
              <a:rPr sz="4000" spc="-60" dirty="0"/>
              <a:t> </a:t>
            </a:r>
            <a:r>
              <a:rPr sz="4000" dirty="0"/>
              <a:t>Indian</a:t>
            </a:r>
            <a:r>
              <a:rPr sz="4000" spc="-50" dirty="0"/>
              <a:t> </a:t>
            </a:r>
            <a:r>
              <a:rPr sz="4000" spc="-20" dirty="0"/>
              <a:t>Sub-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71462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19682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277320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485775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29" y="5339953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9063" y="549857"/>
            <a:ext cx="8002905" cy="5170805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90170" algn="ctr">
              <a:lnSpc>
                <a:spcPct val="100000"/>
              </a:lnSpc>
              <a:spcBef>
                <a:spcPts val="2005"/>
              </a:spcBef>
            </a:pPr>
            <a:r>
              <a:rPr sz="4000" spc="-10" dirty="0">
                <a:solidFill>
                  <a:schemeClr val="bg1"/>
                </a:solidFill>
                <a:latin typeface="Calibri"/>
                <a:cs typeface="Calibri"/>
              </a:rPr>
              <a:t>continent:</a:t>
            </a:r>
            <a:r>
              <a:rPr sz="400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chemeClr val="bg1"/>
                </a:solidFill>
                <a:latin typeface="Calibri"/>
                <a:cs typeface="Calibri"/>
              </a:rPr>
              <a:t>Anglo-</a:t>
            </a:r>
            <a:r>
              <a:rPr sz="4000" dirty="0">
                <a:solidFill>
                  <a:schemeClr val="bg1"/>
                </a:solidFill>
                <a:latin typeface="Calibri"/>
                <a:cs typeface="Calibri"/>
              </a:rPr>
              <a:t>Indian</a:t>
            </a:r>
            <a:r>
              <a:rPr sz="4000" spc="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endParaRPr sz="40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2745" marR="35560" indent="-359410">
              <a:lnSpc>
                <a:spcPct val="101299"/>
              </a:lnSpc>
              <a:spcBef>
                <a:spcPts val="1505"/>
              </a:spcBef>
              <a:buChar char="•"/>
              <a:tabLst>
                <a:tab pos="372745" algn="l"/>
                <a:tab pos="458216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2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20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took</a:t>
            </a:r>
            <a:r>
              <a:rPr sz="32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root</a:t>
            </a:r>
            <a:r>
              <a:rPr sz="32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alongside</a:t>
            </a:r>
            <a:r>
              <a:rPr sz="3200" spc="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traditional</a:t>
            </a:r>
            <a:r>
              <a:rPr sz="315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systems</a:t>
            </a:r>
            <a:r>
              <a:rPr sz="315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law:</a:t>
            </a:r>
            <a:r>
              <a:rPr sz="315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Hindu</a:t>
            </a:r>
            <a:r>
              <a:rPr sz="31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1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25" dirty="0">
                <a:solidFill>
                  <a:schemeClr val="bg1"/>
                </a:solidFill>
                <a:latin typeface="Calibri"/>
                <a:cs typeface="Calibri"/>
              </a:rPr>
              <a:t>and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Muslim</a:t>
            </a:r>
            <a:r>
              <a:rPr sz="3050" spc="4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0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050" spc="-7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application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	limited</a:t>
            </a:r>
            <a:r>
              <a:rPr sz="3050" spc="2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05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traditional </a:t>
            </a:r>
            <a:r>
              <a:rPr sz="3300" spc="-275" dirty="0">
                <a:solidFill>
                  <a:schemeClr val="bg1"/>
                </a:solidFill>
                <a:latin typeface="Arial MT"/>
                <a:cs typeface="Arial MT"/>
              </a:rPr>
              <a:t>branches</a:t>
            </a:r>
            <a:r>
              <a:rPr sz="3300" spc="4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Arial MT"/>
                <a:cs typeface="Arial MT"/>
              </a:rPr>
              <a:t>of</a:t>
            </a:r>
            <a:r>
              <a:rPr sz="3300" spc="-114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300" spc="-200" dirty="0">
                <a:solidFill>
                  <a:schemeClr val="bg1"/>
                </a:solidFill>
                <a:latin typeface="Arial MT"/>
                <a:cs typeface="Arial MT"/>
              </a:rPr>
              <a:t>law</a:t>
            </a:r>
            <a:r>
              <a:rPr sz="3300" spc="-3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300" spc="-145" dirty="0">
                <a:solidFill>
                  <a:schemeClr val="bg1"/>
                </a:solidFill>
                <a:latin typeface="Arial MT"/>
                <a:cs typeface="Arial MT"/>
              </a:rPr>
              <a:t>(family</a:t>
            </a:r>
            <a:r>
              <a:rPr sz="3300" spc="4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300" spc="-254" dirty="0">
                <a:solidFill>
                  <a:schemeClr val="bg1"/>
                </a:solidFill>
                <a:latin typeface="Arial MT"/>
                <a:cs typeface="Arial MT"/>
              </a:rPr>
              <a:t>law,</a:t>
            </a:r>
            <a:r>
              <a:rPr sz="3300" spc="-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300" spc="-85" dirty="0">
                <a:solidFill>
                  <a:schemeClr val="bg1"/>
                </a:solidFill>
                <a:latin typeface="Arial MT"/>
                <a:cs typeface="Arial MT"/>
              </a:rPr>
              <a:t>inheritance)</a:t>
            </a:r>
            <a:endParaRPr sz="330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74015" marR="5080" indent="-361315">
              <a:lnSpc>
                <a:spcPts val="3800"/>
              </a:lnSpc>
              <a:spcBef>
                <a:spcPts val="940"/>
              </a:spcBef>
              <a:buClr>
                <a:srgbClr val="F9F9F9"/>
              </a:buClr>
              <a:buChar char="•"/>
              <a:tabLst>
                <a:tab pos="375285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19th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c.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large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number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laws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came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into 	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force;</a:t>
            </a:r>
            <a:r>
              <a:rPr sz="32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prepared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325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British,</a:t>
            </a:r>
            <a:r>
              <a:rPr sz="325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often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London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0205" indent="-357505">
              <a:lnSpc>
                <a:spcPts val="3929"/>
              </a:lnSpc>
              <a:spcBef>
                <a:spcPts val="580"/>
              </a:spcBef>
              <a:buChar char="•"/>
              <a:tabLst>
                <a:tab pos="370205" algn="l"/>
              </a:tabLst>
            </a:pP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highest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judicial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organ: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Judicial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0840">
              <a:lnSpc>
                <a:spcPts val="3810"/>
              </a:lnSpc>
            </a:pPr>
            <a:r>
              <a:rPr sz="3200" spc="-130" dirty="0">
                <a:solidFill>
                  <a:schemeClr val="bg1"/>
                </a:solidFill>
                <a:latin typeface="Arial MT"/>
                <a:cs typeface="Arial MT"/>
              </a:rPr>
              <a:t>Committee</a:t>
            </a:r>
            <a:r>
              <a:rPr sz="3200" spc="-4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Arial MT"/>
                <a:cs typeface="Arial MT"/>
              </a:rPr>
              <a:t>of</a:t>
            </a:r>
            <a:r>
              <a:rPr sz="3200" spc="-1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40" dirty="0">
                <a:solidFill>
                  <a:schemeClr val="bg1"/>
                </a:solidFill>
                <a:latin typeface="Arial MT"/>
                <a:cs typeface="Arial MT"/>
              </a:rPr>
              <a:t>the</a:t>
            </a:r>
            <a:r>
              <a:rPr sz="3200" spc="-14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85" dirty="0">
                <a:solidFill>
                  <a:schemeClr val="bg1"/>
                </a:solidFill>
                <a:latin typeface="Arial MT"/>
                <a:cs typeface="Arial MT"/>
              </a:rPr>
              <a:t>Privy</a:t>
            </a:r>
            <a:r>
              <a:rPr sz="3200" spc="-4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190" dirty="0">
                <a:solidFill>
                  <a:schemeClr val="bg1"/>
                </a:solidFill>
                <a:latin typeface="Arial MT"/>
                <a:cs typeface="Arial MT"/>
              </a:rPr>
              <a:t>Council</a:t>
            </a:r>
            <a:r>
              <a:rPr sz="3200" spc="-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200" spc="-35" dirty="0">
                <a:solidFill>
                  <a:schemeClr val="bg1"/>
                </a:solidFill>
                <a:latin typeface="Arial MT"/>
                <a:cs typeface="Arial MT"/>
              </a:rPr>
              <a:t>(London)</a:t>
            </a:r>
            <a:endParaRPr sz="32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8448" y="178048"/>
            <a:ext cx="7795259" cy="643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50" spc="-35" dirty="0"/>
              <a:t>Expansion</a:t>
            </a:r>
            <a:r>
              <a:rPr sz="4050" spc="70" dirty="0"/>
              <a:t> </a:t>
            </a:r>
            <a:r>
              <a:rPr sz="4050" dirty="0"/>
              <a:t>and</a:t>
            </a:r>
            <a:r>
              <a:rPr sz="4050" spc="-190" dirty="0"/>
              <a:t> </a:t>
            </a:r>
            <a:r>
              <a:rPr sz="4050" spc="-10" dirty="0"/>
              <a:t>Change</a:t>
            </a:r>
            <a:r>
              <a:rPr sz="4050" spc="-100" dirty="0"/>
              <a:t> </a:t>
            </a:r>
            <a:r>
              <a:rPr sz="4050" dirty="0"/>
              <a:t>of</a:t>
            </a:r>
            <a:r>
              <a:rPr sz="4050" spc="-185" dirty="0"/>
              <a:t> </a:t>
            </a:r>
            <a:r>
              <a:rPr sz="4050" dirty="0"/>
              <a:t>legal</a:t>
            </a:r>
            <a:r>
              <a:rPr sz="4050" spc="-145" dirty="0"/>
              <a:t> </a:t>
            </a:r>
            <a:r>
              <a:rPr sz="4050" spc="-40" dirty="0"/>
              <a:t>English</a:t>
            </a:r>
            <a:endParaRPr sz="405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812851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303983"/>
            <a:ext cx="9126220" cy="285750"/>
          </a:xfrm>
          <a:custGeom>
            <a:avLst/>
            <a:gdLst/>
            <a:ahLst/>
            <a:cxnLst/>
            <a:rect l="l" t="t" r="r" b="b"/>
            <a:pathLst>
              <a:path w="9126220" h="285750">
                <a:moveTo>
                  <a:pt x="9126145" y="285750"/>
                </a:moveTo>
                <a:lnTo>
                  <a:pt x="0" y="28575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85750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88441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37554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647" y="565145"/>
            <a:ext cx="7687945" cy="4179570"/>
          </a:xfrm>
          <a:prstGeom prst="rect">
            <a:avLst/>
          </a:prstGeom>
        </p:spPr>
        <p:txBody>
          <a:bodyPr vert="horz" wrap="square" lIns="0" tIns="252095" rIns="0" bIns="0" rtlCol="0">
            <a:spAutoFit/>
          </a:bodyPr>
          <a:lstStyle/>
          <a:p>
            <a:pPr marL="380365" algn="ctr">
              <a:lnSpc>
                <a:spcPct val="100000"/>
              </a:lnSpc>
              <a:spcBef>
                <a:spcPts val="1985"/>
              </a:spcBef>
            </a:pPr>
            <a:r>
              <a:rPr sz="3900" spc="-30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r>
              <a:rPr sz="3900" spc="-24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900" spc="-10" dirty="0">
                <a:solidFill>
                  <a:schemeClr val="bg1"/>
                </a:solidFill>
                <a:latin typeface="Arial MT"/>
                <a:cs typeface="Arial MT"/>
              </a:rPr>
              <a:t>India</a:t>
            </a:r>
            <a:endParaRPr sz="390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74015" indent="-361315">
              <a:lnSpc>
                <a:spcPct val="100000"/>
              </a:lnSpc>
              <a:spcBef>
                <a:spcPts val="1575"/>
              </a:spcBef>
              <a:buChar char="•"/>
              <a:tabLst>
                <a:tab pos="374015" algn="l"/>
              </a:tabLst>
            </a:pPr>
            <a:r>
              <a:rPr sz="3200" spc="-35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200" spc="-15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 language</a:t>
            </a:r>
            <a:r>
              <a:rPr sz="32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higher</a:t>
            </a:r>
            <a:r>
              <a:rPr sz="3200" spc="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education</a:t>
            </a:r>
            <a:r>
              <a:rPr sz="3200" spc="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3380">
              <a:lnSpc>
                <a:spcPct val="100000"/>
              </a:lnSpc>
              <a:spcBef>
                <a:spcPts val="125"/>
              </a:spcBef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colonial</a:t>
            </a:r>
            <a:r>
              <a:rPr sz="3100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administration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3380" indent="-360680">
              <a:lnSpc>
                <a:spcPct val="100000"/>
              </a:lnSpc>
              <a:spcBef>
                <a:spcPts val="700"/>
              </a:spcBef>
              <a:buChar char="•"/>
              <a:tabLst>
                <a:tab pos="373380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1837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became</a:t>
            </a:r>
            <a:r>
              <a:rPr sz="325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official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3380">
              <a:lnSpc>
                <a:spcPct val="100000"/>
              </a:lnSpc>
              <a:spcBef>
                <a:spcPts val="270"/>
              </a:spcBef>
            </a:pPr>
            <a:r>
              <a:rPr sz="2950" spc="-10" dirty="0">
                <a:solidFill>
                  <a:schemeClr val="bg1"/>
                </a:solidFill>
                <a:latin typeface="Arial MT"/>
                <a:cs typeface="Arial MT"/>
              </a:rPr>
              <a:t>India</a:t>
            </a:r>
            <a:endParaRPr sz="295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74015" indent="-361315">
              <a:lnSpc>
                <a:spcPct val="100000"/>
              </a:lnSpc>
              <a:spcBef>
                <a:spcPts val="730"/>
              </a:spcBef>
              <a:buChar char="•"/>
              <a:tabLst>
                <a:tab pos="374015" algn="l"/>
              </a:tabLst>
            </a:pP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1844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only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those</a:t>
            </a:r>
            <a:r>
              <a:rPr sz="32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educated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3380">
              <a:lnSpc>
                <a:spcPct val="100000"/>
              </a:lnSpc>
              <a:spcBef>
                <a:spcPts val="114"/>
              </a:spcBef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could</a:t>
            </a:r>
            <a:r>
              <a:rPr sz="31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be</a:t>
            </a:r>
            <a:r>
              <a:rPr sz="31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appointed</a:t>
            </a:r>
            <a:r>
              <a:rPr sz="3100" spc="3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civil</a:t>
            </a:r>
            <a:r>
              <a:rPr sz="31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servants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29" y="1687710"/>
            <a:ext cx="9126220" cy="390620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3919" indent="-361315">
              <a:lnSpc>
                <a:spcPts val="2885"/>
              </a:lnSpc>
              <a:buChar char="•"/>
              <a:tabLst>
                <a:tab pos="883919" algn="l"/>
              </a:tabLst>
            </a:pP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During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Middle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Ages,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Royal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33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200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29" y="2125266"/>
            <a:ext cx="9126220" cy="390620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2650">
              <a:lnSpc>
                <a:spcPts val="2885"/>
              </a:lnSpc>
              <a:tabLst>
                <a:tab pos="4696460" algn="l"/>
              </a:tabLst>
            </a:pP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archaic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formalistic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judicial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organs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29" y="2661046"/>
            <a:ext cx="9126220" cy="390620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0744" indent="-358140">
              <a:lnSpc>
                <a:spcPts val="2885"/>
              </a:lnSpc>
              <a:buChar char="•"/>
              <a:tabLst>
                <a:tab pos="880744" algn="l"/>
              </a:tabLst>
            </a:pP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Chancellor</a:t>
            </a:r>
            <a:r>
              <a:rPr sz="33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began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recify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judgments</a:t>
            </a:r>
            <a:r>
              <a:rPr sz="33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9" y="3098601"/>
            <a:ext cx="9126220" cy="337465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6460">
              <a:lnSpc>
                <a:spcPts val="2390"/>
              </a:lnSpc>
            </a:pP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1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315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Westmionster</a:t>
            </a:r>
            <a:r>
              <a:rPr sz="3150" spc="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on</a:t>
            </a:r>
            <a:r>
              <a:rPr sz="31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1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basis</a:t>
            </a:r>
            <a:r>
              <a:rPr sz="315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2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endParaRPr sz="31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54508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7410" y="3412330"/>
            <a:ext cx="2342515" cy="501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natural</a:t>
            </a:r>
            <a:r>
              <a:rPr sz="310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justice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29" y="4080866"/>
            <a:ext cx="9126220" cy="366395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2015" indent="-340995">
              <a:lnSpc>
                <a:spcPts val="2800"/>
              </a:lnSpc>
              <a:buChar char="•"/>
              <a:tabLst>
                <a:tab pos="882015" algn="l"/>
              </a:tabLst>
            </a:pPr>
            <a:r>
              <a:rPr sz="3100" spc="-70" dirty="0">
                <a:solidFill>
                  <a:schemeClr val="bg1"/>
                </a:solidFill>
                <a:latin typeface="Arial MT"/>
                <a:cs typeface="Arial MT"/>
              </a:rPr>
              <a:t>Court</a:t>
            </a:r>
            <a:r>
              <a:rPr sz="3100" spc="-1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dirty="0">
                <a:solidFill>
                  <a:schemeClr val="bg1"/>
                </a:solidFill>
                <a:latin typeface="Arial MT"/>
                <a:cs typeface="Arial MT"/>
              </a:rPr>
              <a:t>of</a:t>
            </a:r>
            <a:r>
              <a:rPr sz="3100" spc="-18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spc="-170" dirty="0">
                <a:solidFill>
                  <a:schemeClr val="bg1"/>
                </a:solidFill>
                <a:latin typeface="Arial MT"/>
                <a:cs typeface="Arial MT"/>
              </a:rPr>
              <a:t>Chancery</a:t>
            </a:r>
            <a:r>
              <a:rPr sz="3100" spc="3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it-IT" sz="3100" spc="30" dirty="0">
                <a:solidFill>
                  <a:schemeClr val="bg1"/>
                </a:solidFill>
                <a:latin typeface="Arial MT"/>
                <a:cs typeface="Arial MT"/>
              </a:rPr>
              <a:t>-</a:t>
            </a:r>
            <a:r>
              <a:rPr sz="3100" spc="-8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spc="-100" dirty="0">
                <a:solidFill>
                  <a:schemeClr val="bg1"/>
                </a:solidFill>
                <a:latin typeface="Arial MT"/>
                <a:cs typeface="Arial MT"/>
              </a:rPr>
              <a:t>created</a:t>
            </a:r>
            <a:r>
              <a:rPr sz="3100" spc="-1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dirty="0">
                <a:solidFill>
                  <a:schemeClr val="bg1"/>
                </a:solidFill>
                <a:latin typeface="Arial MT"/>
                <a:cs typeface="Arial MT"/>
              </a:rPr>
              <a:t>its</a:t>
            </a:r>
            <a:r>
              <a:rPr sz="3100" spc="-15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Arial MT"/>
                <a:cs typeface="Arial MT"/>
              </a:rPr>
              <a:t>own</a:t>
            </a:r>
            <a:r>
              <a:rPr sz="3100" spc="-1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Arial MT"/>
                <a:cs typeface="Arial MT"/>
              </a:rPr>
              <a:t>remedies</a:t>
            </a:r>
            <a:endParaRPr sz="31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9" y="4518421"/>
            <a:ext cx="9126220" cy="379335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2650">
              <a:lnSpc>
                <a:spcPts val="2830"/>
              </a:lnSpc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25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concepts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highly</a:t>
            </a:r>
            <a:r>
              <a:rPr sz="325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technical</a:t>
            </a:r>
            <a:r>
              <a:rPr sz="32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nature,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29" y="4955976"/>
            <a:ext cx="9126220" cy="388953"/>
          </a:xfrm>
          <a:prstGeom prst="rect">
            <a:avLst/>
          </a:prstGeom>
          <a:solidFill>
            <a:srgbClr val="182F6B"/>
          </a:solidFill>
        </p:spPr>
        <p:txBody>
          <a:bodyPr vert="horz" wrap="square" lIns="0" tIns="0" rIns="0" bIns="0" rtlCol="0">
            <a:spAutoFit/>
          </a:bodyPr>
          <a:lstStyle/>
          <a:p>
            <a:pPr marL="879475">
              <a:lnSpc>
                <a:spcPts val="2885"/>
              </a:lnSpc>
              <a:tabLst>
                <a:tab pos="2927985" algn="l"/>
              </a:tabLst>
            </a:pP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maintaining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only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distant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link</a:t>
            </a:r>
            <a:r>
              <a:rPr sz="325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r>
              <a:rPr sz="325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fairness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9" y="5393531"/>
            <a:ext cx="9126220" cy="329577"/>
          </a:xfrm>
          <a:prstGeom prst="rect">
            <a:avLst/>
          </a:prstGeom>
          <a:solidFill>
            <a:srgbClr val="132B67"/>
          </a:solidFill>
        </p:spPr>
        <p:txBody>
          <a:bodyPr vert="horz" wrap="square" lIns="0" tIns="0" rIns="0" bIns="0" rtlCol="0">
            <a:spAutoFit/>
          </a:bodyPr>
          <a:lstStyle/>
          <a:p>
            <a:pPr marL="883285">
              <a:lnSpc>
                <a:spcPts val="2320"/>
              </a:lnSpc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2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reasonableness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8448" y="178048"/>
            <a:ext cx="7795259" cy="643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50" spc="-35" dirty="0"/>
              <a:t>Expansion</a:t>
            </a:r>
            <a:r>
              <a:rPr sz="4050" spc="70" dirty="0"/>
              <a:t> </a:t>
            </a:r>
            <a:r>
              <a:rPr sz="4050" dirty="0"/>
              <a:t>and</a:t>
            </a:r>
            <a:r>
              <a:rPr sz="4050" spc="-190" dirty="0"/>
              <a:t> </a:t>
            </a:r>
            <a:r>
              <a:rPr sz="4050" spc="-10" dirty="0"/>
              <a:t>Change</a:t>
            </a:r>
            <a:r>
              <a:rPr sz="4050" spc="-100" dirty="0"/>
              <a:t> </a:t>
            </a:r>
            <a:r>
              <a:rPr sz="4050" dirty="0"/>
              <a:t>of</a:t>
            </a:r>
            <a:r>
              <a:rPr sz="4050" spc="-185" dirty="0"/>
              <a:t> </a:t>
            </a:r>
            <a:r>
              <a:rPr sz="4050" dirty="0"/>
              <a:t>legal</a:t>
            </a:r>
            <a:r>
              <a:rPr sz="4050" spc="-145" dirty="0"/>
              <a:t> </a:t>
            </a:r>
            <a:r>
              <a:rPr sz="4050" spc="-40" dirty="0"/>
              <a:t>English</a:t>
            </a:r>
            <a:endParaRPr sz="405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714625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647" y="565145"/>
            <a:ext cx="7312025" cy="3604260"/>
          </a:xfrm>
          <a:prstGeom prst="rect">
            <a:avLst/>
          </a:prstGeom>
        </p:spPr>
        <p:txBody>
          <a:bodyPr vert="horz" wrap="square" lIns="0" tIns="252095" rIns="0" bIns="0" rtlCol="0">
            <a:spAutoFit/>
          </a:bodyPr>
          <a:lstStyle/>
          <a:p>
            <a:pPr marL="756285" algn="ctr">
              <a:lnSpc>
                <a:spcPct val="100000"/>
              </a:lnSpc>
              <a:spcBef>
                <a:spcPts val="1985"/>
              </a:spcBef>
            </a:pPr>
            <a:r>
              <a:rPr sz="3900" spc="-30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r>
              <a:rPr sz="3900" spc="-24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900" spc="-10" dirty="0">
                <a:solidFill>
                  <a:schemeClr val="bg1"/>
                </a:solidFill>
                <a:latin typeface="Arial MT"/>
                <a:cs typeface="Arial MT"/>
              </a:rPr>
              <a:t>India</a:t>
            </a:r>
            <a:endParaRPr sz="390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68300" marR="10795" indent="-355600">
              <a:lnSpc>
                <a:spcPct val="97600"/>
              </a:lnSpc>
              <a:spcBef>
                <a:spcPts val="1664"/>
              </a:spcBef>
              <a:buChar char="•"/>
              <a:tabLst>
                <a:tab pos="368300" algn="l"/>
                <a:tab pos="37401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Republic</a:t>
            </a:r>
            <a:r>
              <a:rPr sz="32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India</a:t>
            </a:r>
            <a:r>
              <a:rPr sz="32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200" spc="-155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remains</a:t>
            </a:r>
            <a:r>
              <a:rPr sz="320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higher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education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science; </a:t>
            </a:r>
            <a:r>
              <a:rPr sz="3250" spc="-60" dirty="0">
                <a:solidFill>
                  <a:schemeClr val="bg1"/>
                </a:solidFill>
                <a:latin typeface="Calibri"/>
                <a:cs typeface="Calibri"/>
              </a:rPr>
              <a:t>Hindi</a:t>
            </a:r>
            <a:r>
              <a:rPr sz="32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250" spc="-15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National</a:t>
            </a:r>
            <a:r>
              <a:rPr sz="325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Official</a:t>
            </a:r>
            <a:r>
              <a:rPr sz="32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 indent="-361315">
              <a:lnSpc>
                <a:spcPts val="3860"/>
              </a:lnSpc>
              <a:spcBef>
                <a:spcPts val="740"/>
              </a:spcBef>
              <a:buChar char="•"/>
              <a:tabLst>
                <a:tab pos="374015" algn="l"/>
              </a:tabLst>
            </a:pPr>
            <a:r>
              <a:rPr sz="3250" spc="-55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250" spc="-109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government</a:t>
            </a:r>
            <a:r>
              <a:rPr sz="3250" spc="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68300">
              <a:lnSpc>
                <a:spcPts val="3920"/>
              </a:lnSpc>
            </a:pP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higher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justice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357187"/>
            <a:ext cx="9126220" cy="447040"/>
          </a:xfrm>
          <a:custGeom>
            <a:avLst/>
            <a:gdLst/>
            <a:ahLst/>
            <a:cxnLst/>
            <a:rect l="l" t="t" r="r" b="b"/>
            <a:pathLst>
              <a:path w="9126220" h="447040">
                <a:moveTo>
                  <a:pt x="9126145" y="446484"/>
                </a:moveTo>
                <a:lnTo>
                  <a:pt x="0" y="446484"/>
                </a:lnTo>
                <a:lnTo>
                  <a:pt x="0" y="0"/>
                </a:lnTo>
                <a:lnTo>
                  <a:pt x="9126145" y="0"/>
                </a:lnTo>
                <a:lnTo>
                  <a:pt x="9126145" y="446484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8448" y="178048"/>
            <a:ext cx="7795259" cy="643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50" spc="-35" dirty="0"/>
              <a:t>Expansion</a:t>
            </a:r>
            <a:r>
              <a:rPr sz="4050" spc="70" dirty="0"/>
              <a:t> </a:t>
            </a:r>
            <a:r>
              <a:rPr sz="4050" dirty="0"/>
              <a:t>and</a:t>
            </a:r>
            <a:r>
              <a:rPr sz="4050" spc="-190" dirty="0"/>
              <a:t> </a:t>
            </a:r>
            <a:r>
              <a:rPr sz="4050" spc="-10" dirty="0"/>
              <a:t>Change</a:t>
            </a:r>
            <a:r>
              <a:rPr sz="4050" spc="-100" dirty="0"/>
              <a:t> </a:t>
            </a:r>
            <a:r>
              <a:rPr sz="4050" dirty="0"/>
              <a:t>of</a:t>
            </a:r>
            <a:r>
              <a:rPr sz="4050" spc="-185" dirty="0"/>
              <a:t> </a:t>
            </a:r>
            <a:r>
              <a:rPr sz="4050" dirty="0"/>
              <a:t>legal</a:t>
            </a:r>
            <a:r>
              <a:rPr sz="4050" spc="-145" dirty="0"/>
              <a:t> </a:t>
            </a:r>
            <a:r>
              <a:rPr sz="4050" spc="-40" dirty="0"/>
              <a:t>English</a:t>
            </a:r>
            <a:endParaRPr sz="4050"/>
          </a:p>
        </p:txBody>
      </p:sp>
      <p:sp>
        <p:nvSpPr>
          <p:cNvPr id="4" name="object 4"/>
          <p:cNvSpPr/>
          <p:nvPr/>
        </p:nvSpPr>
        <p:spPr>
          <a:xfrm>
            <a:off x="8929" y="964406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1687710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063" y="609154"/>
            <a:ext cx="6918325" cy="1997710"/>
          </a:xfrm>
          <a:prstGeom prst="rect">
            <a:avLst/>
          </a:prstGeom>
        </p:spPr>
        <p:txBody>
          <a:bodyPr vert="horz" wrap="square" lIns="0" tIns="208280" rIns="0" bIns="0" rtlCol="0">
            <a:spAutoFit/>
          </a:bodyPr>
          <a:lstStyle/>
          <a:p>
            <a:pPr marL="3296285">
              <a:lnSpc>
                <a:spcPct val="100000"/>
              </a:lnSpc>
              <a:spcBef>
                <a:spcPts val="1640"/>
              </a:spcBef>
            </a:pPr>
            <a:r>
              <a:rPr sz="3900" spc="-30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r>
              <a:rPr sz="3900" spc="-24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900" spc="-10" dirty="0">
                <a:solidFill>
                  <a:schemeClr val="bg1"/>
                </a:solidFill>
                <a:latin typeface="Arial MT"/>
                <a:cs typeface="Arial MT"/>
              </a:rPr>
              <a:t>India</a:t>
            </a:r>
            <a:endParaRPr sz="390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75920" indent="-361315">
              <a:lnSpc>
                <a:spcPct val="100000"/>
              </a:lnSpc>
              <a:spcBef>
                <a:spcPts val="1250"/>
              </a:spcBef>
              <a:buChar char="•"/>
              <a:tabLst>
                <a:tab pos="375920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Pakistan</a:t>
            </a:r>
            <a:r>
              <a:rPr sz="31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100" spc="-17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20" dirty="0">
                <a:solidFill>
                  <a:schemeClr val="bg1"/>
                </a:solidFill>
                <a:latin typeface="Calibri"/>
                <a:cs typeface="Calibri"/>
              </a:rPr>
              <a:t>Urdu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 indent="-361315">
              <a:lnSpc>
                <a:spcPct val="100000"/>
              </a:lnSpc>
              <a:spcBef>
                <a:spcPts val="370"/>
              </a:spcBef>
              <a:buClr>
                <a:srgbClr val="F7F7F7"/>
              </a:buClr>
              <a:buChar char="•"/>
              <a:tabLst>
                <a:tab pos="374015" algn="l"/>
              </a:tabLst>
            </a:pP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Bangladesh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300" spc="-1225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3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Bangla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(formerly:</a:t>
            </a:r>
            <a:r>
              <a:rPr sz="33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Bengali)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29" y="2759273"/>
            <a:ext cx="9126220" cy="392352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3285" indent="-361315">
              <a:lnSpc>
                <a:spcPts val="2885"/>
              </a:lnSpc>
              <a:buChar char="•"/>
              <a:tabLst>
                <a:tab pos="883285" algn="l"/>
                <a:tab pos="3918585" algn="l"/>
              </a:tabLst>
            </a:pPr>
            <a:r>
              <a:rPr sz="3350" spc="-7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350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10" dirty="0">
                <a:solidFill>
                  <a:schemeClr val="bg1"/>
                </a:solidFill>
                <a:latin typeface="Calibri"/>
                <a:cs typeface="Calibri"/>
              </a:rPr>
              <a:t>terminology</a:t>
            </a:r>
            <a:r>
              <a:rPr sz="335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50" spc="-45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3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50" dirty="0">
                <a:solidFill>
                  <a:schemeClr val="bg1"/>
                </a:solidFill>
                <a:latin typeface="Calibri"/>
                <a:cs typeface="Calibri"/>
              </a:rPr>
              <a:t>style</a:t>
            </a:r>
            <a:r>
              <a:rPr sz="33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2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35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30" dirty="0">
                <a:solidFill>
                  <a:schemeClr val="bg1"/>
                </a:solidFill>
                <a:latin typeface="Calibri"/>
                <a:cs typeface="Calibri"/>
              </a:rPr>
              <a:t>India</a:t>
            </a:r>
            <a:r>
              <a:rPr sz="33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50" spc="-25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endParaRPr sz="33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29" y="3205758"/>
            <a:ext cx="9126220" cy="374270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5825">
              <a:lnSpc>
                <a:spcPts val="2800"/>
              </a:lnSpc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Pakistan</a:t>
            </a:r>
            <a:r>
              <a:rPr sz="31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100" spc="-96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1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essentially</a:t>
            </a:r>
            <a:r>
              <a:rPr sz="3100" spc="2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British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9" y="3741539"/>
            <a:ext cx="9126220" cy="377667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5190" indent="-361315">
              <a:lnSpc>
                <a:spcPts val="2815"/>
              </a:lnSpc>
              <a:buChar char="•"/>
              <a:tabLst>
                <a:tab pos="88519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sometimes</a:t>
            </a:r>
            <a:r>
              <a:rPr sz="320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operates</a:t>
            </a:r>
            <a:r>
              <a:rPr sz="32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as</a:t>
            </a:r>
            <a:r>
              <a:rPr sz="32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20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linguistic</a:t>
            </a:r>
            <a:r>
              <a:rPr sz="32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tool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29" y="4179093"/>
            <a:ext cx="9126220" cy="362920"/>
          </a:xfrm>
          <a:prstGeom prst="rect">
            <a:avLst/>
          </a:prstGeom>
          <a:solidFill>
            <a:srgbClr val="1C336E"/>
          </a:solidFill>
        </p:spPr>
        <p:txBody>
          <a:bodyPr vert="horz" wrap="square" lIns="0" tIns="0" rIns="0" bIns="0" rtlCol="0">
            <a:spAutoFit/>
          </a:bodyPr>
          <a:lstStyle/>
          <a:p>
            <a:pPr marL="883919">
              <a:lnSpc>
                <a:spcPts val="2740"/>
              </a:lnSpc>
              <a:tabLst>
                <a:tab pos="6243955" algn="l"/>
              </a:tabLst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even</a:t>
            </a:r>
            <a:r>
              <a:rPr sz="3050" spc="25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050" spc="2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Islamic</a:t>
            </a:r>
            <a:r>
              <a:rPr sz="3050" spc="3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law;</a:t>
            </a:r>
            <a:r>
              <a:rPr sz="3050" spc="3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differences: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050" spc="-10" dirty="0">
                <a:solidFill>
                  <a:schemeClr val="bg1"/>
                </a:solidFill>
                <a:latin typeface="Calibri"/>
                <a:cs typeface="Calibri"/>
              </a:rPr>
              <a:t>terms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29" y="461664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A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929" y="5152429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62D69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929" y="558998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12A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2347" y="4433618"/>
            <a:ext cx="7715884" cy="153035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R="36195" algn="ctr">
              <a:lnSpc>
                <a:spcPct val="100000"/>
              </a:lnSpc>
              <a:spcBef>
                <a:spcPts val="420"/>
              </a:spcBef>
            </a:pP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expressing</a:t>
            </a:r>
            <a:r>
              <a:rPr sz="32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original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 concepts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Islamic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endParaRPr sz="3200">
              <a:solidFill>
                <a:schemeClr val="bg1"/>
              </a:solidFill>
              <a:latin typeface="Calibri"/>
              <a:cs typeface="Calibri"/>
            </a:endParaRPr>
          </a:p>
          <a:p>
            <a:pPr marL="530860" marR="5080" indent="-530860" algn="ctr">
              <a:lnSpc>
                <a:spcPts val="3650"/>
              </a:lnSpc>
              <a:spcBef>
                <a:spcPts val="330"/>
              </a:spcBef>
              <a:buChar char="•"/>
              <a:tabLst>
                <a:tab pos="530860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Pakistan,</a:t>
            </a:r>
            <a:r>
              <a:rPr sz="325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Islamic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25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325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endParaRPr sz="3250">
              <a:solidFill>
                <a:schemeClr val="bg1"/>
              </a:solidFill>
              <a:latin typeface="Calibri"/>
              <a:cs typeface="Calibri"/>
            </a:endParaRPr>
          </a:p>
          <a:p>
            <a:pPr marR="1264920" algn="ctr">
              <a:lnSpc>
                <a:spcPts val="3710"/>
              </a:lnSpc>
              <a:tabLst>
                <a:tab pos="3863975" algn="l"/>
              </a:tabLst>
            </a:pP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fact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legislative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(N.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Ahmad)</a:t>
            </a:r>
            <a:endParaRPr sz="33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50" spc="-20" dirty="0"/>
              <a:t>Legal</a:t>
            </a:r>
            <a:r>
              <a:rPr sz="4450" spc="-165" dirty="0"/>
              <a:t> </a:t>
            </a:r>
            <a:r>
              <a:rPr sz="4450" spc="-20" dirty="0"/>
              <a:t>English</a:t>
            </a:r>
            <a:r>
              <a:rPr sz="4450" spc="-45" dirty="0"/>
              <a:t> </a:t>
            </a:r>
            <a:r>
              <a:rPr sz="4450" dirty="0"/>
              <a:t>in</a:t>
            </a:r>
            <a:r>
              <a:rPr sz="4450" spc="-225" dirty="0"/>
              <a:t> </a:t>
            </a:r>
            <a:r>
              <a:rPr sz="4450" spc="-45" dirty="0"/>
              <a:t>International</a:t>
            </a:r>
            <a:r>
              <a:rPr sz="4450" spc="5" dirty="0"/>
              <a:t> </a:t>
            </a:r>
            <a:r>
              <a:rPr sz="4450" spc="-30" dirty="0"/>
              <a:t>Trade</a:t>
            </a:r>
            <a:endParaRPr sz="445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714625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205758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37554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85775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647" y="1596131"/>
            <a:ext cx="7528559" cy="364490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70840" marR="83185" indent="-358140">
              <a:lnSpc>
                <a:spcPct val="97700"/>
              </a:lnSpc>
              <a:spcBef>
                <a:spcPts val="210"/>
              </a:spcBef>
              <a:buChar char="•"/>
              <a:tabLst>
                <a:tab pos="370840" algn="l"/>
                <a:tab pos="374015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Lawyers</a:t>
            </a:r>
            <a:r>
              <a:rPr sz="32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45" dirty="0">
                <a:solidFill>
                  <a:schemeClr val="bg1"/>
                </a:solidFill>
                <a:latin typeface="Calibri"/>
                <a:cs typeface="Calibri"/>
              </a:rPr>
              <a:t>non-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speaking</a:t>
            </a:r>
            <a:r>
              <a:rPr sz="32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countries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daily</a:t>
            </a:r>
            <a:r>
              <a:rPr sz="33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drawing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up</a:t>
            </a:r>
            <a:r>
              <a:rPr sz="3300" spc="-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contracts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30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English;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often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contain</a:t>
            </a:r>
            <a:r>
              <a:rPr sz="32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0" dirty="0">
                <a:solidFill>
                  <a:schemeClr val="bg1"/>
                </a:solidFill>
                <a:latin typeface="Calibri"/>
                <a:cs typeface="Calibri"/>
              </a:rPr>
              <a:t>language</a:t>
            </a:r>
            <a:r>
              <a:rPr sz="3250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similar</a:t>
            </a:r>
            <a:r>
              <a:rPr sz="325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traditional 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300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contracts</a:t>
            </a:r>
            <a:r>
              <a:rPr sz="3300" spc="-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it-IT" sz="3300" spc="-1140" dirty="0">
                <a:solidFill>
                  <a:schemeClr val="bg1"/>
                </a:solidFill>
                <a:latin typeface="Calibri"/>
                <a:cs typeface="Calibri"/>
              </a:rPr>
              <a:t>-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serious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problems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2745" indent="-357505">
              <a:lnSpc>
                <a:spcPct val="100000"/>
              </a:lnSpc>
              <a:spcBef>
                <a:spcPts val="980"/>
              </a:spcBef>
              <a:buClr>
                <a:srgbClr val="F9F9F9"/>
              </a:buClr>
              <a:buChar char="•"/>
              <a:tabLst>
                <a:tab pos="372745" algn="l"/>
              </a:tabLst>
            </a:pPr>
            <a:r>
              <a:rPr sz="3000" dirty="0">
                <a:solidFill>
                  <a:schemeClr val="bg1"/>
                </a:solidFill>
                <a:latin typeface="Calibri"/>
                <a:cs typeface="Calibri"/>
              </a:rPr>
              <a:t>Cultural</a:t>
            </a:r>
            <a:r>
              <a:rPr sz="3000" spc="5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chemeClr val="bg1"/>
                </a:solidFill>
                <a:latin typeface="Calibri"/>
                <a:cs typeface="Calibri"/>
              </a:rPr>
              <a:t>collision</a:t>
            </a:r>
            <a:endParaRPr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0840" indent="-358140">
              <a:lnSpc>
                <a:spcPts val="3860"/>
              </a:lnSpc>
              <a:spcBef>
                <a:spcPts val="720"/>
              </a:spcBef>
              <a:buClr>
                <a:srgbClr val="FDFFEB"/>
              </a:buClr>
              <a:buChar char="•"/>
              <a:tabLst>
                <a:tab pos="370840" algn="l"/>
              </a:tabLst>
            </a:pP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Civil</a:t>
            </a:r>
            <a:r>
              <a:rPr sz="325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250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lawyers</a:t>
            </a:r>
            <a:r>
              <a:rPr sz="32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may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copy</a:t>
            </a:r>
            <a:r>
              <a:rPr sz="3250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25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2110">
              <a:lnSpc>
                <a:spcPts val="3920"/>
              </a:lnSpc>
              <a:tabLst>
                <a:tab pos="6661784" algn="l"/>
              </a:tabLst>
            </a:pPr>
            <a:r>
              <a:rPr sz="3300" spc="-60" dirty="0">
                <a:solidFill>
                  <a:schemeClr val="bg1"/>
                </a:solidFill>
                <a:latin typeface="Calibri"/>
                <a:cs typeface="Calibri"/>
              </a:rPr>
              <a:t>contracts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without</a:t>
            </a:r>
            <a:r>
              <a:rPr sz="330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fully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understanding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00" spc="-90" dirty="0">
                <a:solidFill>
                  <a:schemeClr val="bg1"/>
                </a:solidFill>
                <a:latin typeface="Calibri"/>
                <a:cs typeface="Calibri"/>
              </a:rPr>
              <a:t>them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5307" y="1614734"/>
            <a:ext cx="7874000" cy="4946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49910" indent="-537210">
              <a:lnSpc>
                <a:spcPct val="100000"/>
              </a:lnSpc>
              <a:spcBef>
                <a:spcPts val="125"/>
              </a:spcBef>
              <a:buChar char="•"/>
              <a:tabLst>
                <a:tab pos="549910" algn="l"/>
              </a:tabLst>
            </a:pP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While</a:t>
            </a:r>
            <a:r>
              <a:rPr sz="3050" i="1" spc="2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it</a:t>
            </a:r>
            <a:r>
              <a:rPr sz="3050" i="1" spc="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3050" i="1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open</a:t>
            </a:r>
            <a:r>
              <a:rPr sz="3050" i="1" spc="3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050" i="1" spc="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050" i="1" spc="2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parties</a:t>
            </a:r>
            <a:r>
              <a:rPr sz="3050" i="1" spc="3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050" i="1" spc="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dirty="0">
                <a:solidFill>
                  <a:schemeClr val="bg1"/>
                </a:solidFill>
                <a:latin typeface="Calibri"/>
                <a:cs typeface="Calibri"/>
              </a:rPr>
              <a:t>dispute</a:t>
            </a:r>
            <a:r>
              <a:rPr sz="3050" i="1" spc="3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i="1" spc="-20" dirty="0">
                <a:solidFill>
                  <a:schemeClr val="bg1"/>
                </a:solidFill>
                <a:latin typeface="Calibri"/>
                <a:cs typeface="Calibri"/>
              </a:rPr>
              <a:t>over</a:t>
            </a:r>
            <a:endParaRPr sz="30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81452" y="2074861"/>
            <a:ext cx="6459220" cy="531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300" i="1" dirty="0">
                <a:latin typeface="Calibri"/>
                <a:cs typeface="Calibri"/>
              </a:rPr>
              <a:t>a</a:t>
            </a:r>
            <a:r>
              <a:rPr sz="3300" i="1" spc="-190" dirty="0">
                <a:latin typeface="Calibri"/>
                <a:cs typeface="Calibri"/>
              </a:rPr>
              <a:t> </a:t>
            </a:r>
            <a:r>
              <a:rPr sz="3300" i="1" spc="-50" dirty="0">
                <a:latin typeface="Calibri"/>
                <a:cs typeface="Calibri"/>
              </a:rPr>
              <a:t>contract</a:t>
            </a:r>
            <a:r>
              <a:rPr sz="3300" i="1" spc="-30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to</a:t>
            </a:r>
            <a:r>
              <a:rPr sz="3300" i="1" spc="-155" dirty="0">
                <a:latin typeface="Calibri"/>
                <a:cs typeface="Calibri"/>
              </a:rPr>
              <a:t> </a:t>
            </a:r>
            <a:r>
              <a:rPr sz="3300" i="1" spc="-65" dirty="0">
                <a:latin typeface="Calibri"/>
                <a:cs typeface="Calibri"/>
              </a:rPr>
              <a:t>adduce</a:t>
            </a:r>
            <a:r>
              <a:rPr sz="3300" i="1" spc="10" dirty="0">
                <a:latin typeface="Calibri"/>
                <a:cs typeface="Calibri"/>
              </a:rPr>
              <a:t> </a:t>
            </a:r>
            <a:r>
              <a:rPr sz="3300" i="1" spc="-55" dirty="0">
                <a:latin typeface="Calibri"/>
                <a:cs typeface="Calibri"/>
              </a:rPr>
              <a:t>evidence</a:t>
            </a:r>
            <a:r>
              <a:rPr sz="3300" i="1" dirty="0">
                <a:latin typeface="Calibri"/>
                <a:cs typeface="Calibri"/>
              </a:rPr>
              <a:t> as</a:t>
            </a:r>
            <a:r>
              <a:rPr sz="3300" i="1" spc="-170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to</a:t>
            </a:r>
            <a:r>
              <a:rPr sz="3300" i="1" spc="-135" dirty="0">
                <a:latin typeface="Calibri"/>
                <a:cs typeface="Calibri"/>
              </a:rPr>
              <a:t> </a:t>
            </a:r>
            <a:r>
              <a:rPr sz="3300" i="1" spc="-25" dirty="0">
                <a:latin typeface="Calibri"/>
                <a:cs typeface="Calibri"/>
              </a:rPr>
              <a:t>the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2714625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205758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3687960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179093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4796" y="2569468"/>
            <a:ext cx="7711440" cy="198247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1270">
              <a:lnSpc>
                <a:spcPct val="98600"/>
              </a:lnSpc>
              <a:spcBef>
                <a:spcPts val="175"/>
              </a:spcBef>
            </a:pPr>
            <a:r>
              <a:rPr sz="3200" i="1" spc="-10" dirty="0">
                <a:solidFill>
                  <a:schemeClr val="bg1"/>
                </a:solidFill>
                <a:latin typeface="Calibri"/>
                <a:cs typeface="Calibri"/>
              </a:rPr>
              <a:t>meaning</a:t>
            </a:r>
            <a:r>
              <a:rPr sz="3200" i="1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i="1" spc="-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specific</a:t>
            </a:r>
            <a:r>
              <a:rPr sz="3200" i="1" spc="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foreign</a:t>
            </a:r>
            <a:r>
              <a:rPr sz="3200" i="1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words,</a:t>
            </a:r>
            <a:r>
              <a:rPr sz="3200" i="1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it</a:t>
            </a:r>
            <a:r>
              <a:rPr sz="3200" i="1" spc="-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3200" i="1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i="1" spc="-25" dirty="0">
                <a:solidFill>
                  <a:schemeClr val="bg1"/>
                </a:solidFill>
                <a:latin typeface="Calibri"/>
                <a:cs typeface="Calibri"/>
              </a:rPr>
              <a:t>not </a:t>
            </a:r>
            <a:r>
              <a:rPr sz="3250" i="1" spc="-25" dirty="0">
                <a:solidFill>
                  <a:schemeClr val="bg1"/>
                </a:solidFill>
                <a:latin typeface="Calibri"/>
                <a:cs typeface="Calibri"/>
              </a:rPr>
              <a:t>possible</a:t>
            </a:r>
            <a:r>
              <a:rPr sz="3250" i="1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at</a:t>
            </a:r>
            <a:r>
              <a:rPr sz="3250" i="1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35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250" i="1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250" i="1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i="1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25" dirty="0">
                <a:solidFill>
                  <a:schemeClr val="bg1"/>
                </a:solidFill>
                <a:latin typeface="Calibri"/>
                <a:cs typeface="Calibri"/>
              </a:rPr>
              <a:t>adduce</a:t>
            </a:r>
            <a:r>
              <a:rPr sz="3250" i="1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40" dirty="0">
                <a:solidFill>
                  <a:schemeClr val="bg1"/>
                </a:solidFill>
                <a:latin typeface="Calibri"/>
                <a:cs typeface="Calibri"/>
              </a:rPr>
              <a:t>evidence</a:t>
            </a:r>
            <a:r>
              <a:rPr sz="3250" i="1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25" dirty="0">
                <a:solidFill>
                  <a:schemeClr val="bg1"/>
                </a:solidFill>
                <a:latin typeface="Calibri"/>
                <a:cs typeface="Calibri"/>
              </a:rPr>
              <a:t>as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i="1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i="1" spc="-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25" dirty="0">
                <a:solidFill>
                  <a:schemeClr val="bg1"/>
                </a:solidFill>
                <a:latin typeface="Calibri"/>
                <a:cs typeface="Calibri"/>
              </a:rPr>
              <a:t>actual</a:t>
            </a:r>
            <a:r>
              <a:rPr sz="3250" i="1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40" dirty="0">
                <a:solidFill>
                  <a:schemeClr val="bg1"/>
                </a:solidFill>
                <a:latin typeface="Calibri"/>
                <a:cs typeface="Calibri"/>
              </a:rPr>
              <a:t>intention</a:t>
            </a:r>
            <a:r>
              <a:rPr sz="3250" i="1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i="1" spc="-1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i="1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10" dirty="0">
                <a:solidFill>
                  <a:schemeClr val="bg1"/>
                </a:solidFill>
                <a:latin typeface="Calibri"/>
                <a:cs typeface="Calibri"/>
              </a:rPr>
              <a:t>parties</a:t>
            </a:r>
            <a:r>
              <a:rPr sz="3250" i="1" spc="-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dirty="0">
                <a:solidFill>
                  <a:schemeClr val="bg1"/>
                </a:solidFill>
                <a:latin typeface="Calibri"/>
                <a:cs typeface="Calibri"/>
              </a:rPr>
              <a:t>when</a:t>
            </a:r>
            <a:r>
              <a:rPr sz="3250" i="1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i="1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250" i="1" spc="-120" dirty="0">
                <a:solidFill>
                  <a:schemeClr val="bg1"/>
                </a:solidFill>
                <a:latin typeface="Arial"/>
                <a:cs typeface="Arial"/>
              </a:rPr>
              <a:t>contract</a:t>
            </a:r>
            <a:r>
              <a:rPr sz="325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50" i="1" spc="-290" dirty="0">
                <a:solidFill>
                  <a:schemeClr val="bg1"/>
                </a:solidFill>
                <a:latin typeface="Arial"/>
                <a:cs typeface="Arial"/>
              </a:rPr>
              <a:t>was</a:t>
            </a:r>
            <a:r>
              <a:rPr sz="3250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50" i="1" spc="-90" dirty="0">
                <a:solidFill>
                  <a:schemeClr val="bg1"/>
                </a:solidFill>
                <a:latin typeface="Arial"/>
                <a:cs typeface="Arial"/>
              </a:rPr>
              <a:t>executed</a:t>
            </a:r>
            <a:endParaRPr sz="325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6326" rIns="0" bIns="0" rtlCol="0">
            <a:spAutoFit/>
          </a:bodyPr>
          <a:lstStyle/>
          <a:p>
            <a:pPr marL="75692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Contradictory</a:t>
            </a:r>
            <a:r>
              <a:rPr spc="20" dirty="0"/>
              <a:t> </a:t>
            </a:r>
            <a:r>
              <a:rPr spc="-10" dirty="0"/>
              <a:t>interpretation</a:t>
            </a:r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714625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196828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277320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4759523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A316D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519063" y="1608533"/>
            <a:ext cx="7912100" cy="356931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71475" marR="109220" indent="-340995">
              <a:lnSpc>
                <a:spcPct val="98900"/>
              </a:lnSpc>
              <a:spcBef>
                <a:spcPts val="165"/>
              </a:spcBef>
              <a:buChar char="•"/>
              <a:tabLst>
                <a:tab pos="371475" algn="l"/>
                <a:tab pos="382905" algn="l"/>
                <a:tab pos="2498725" algn="l"/>
              </a:tabLst>
            </a:pPr>
            <a:r>
              <a:rPr sz="3100" dirty="0">
                <a:latin typeface="Arial MT"/>
                <a:cs typeface="Arial MT"/>
              </a:rPr>
              <a:t>	</a:t>
            </a:r>
            <a:r>
              <a:rPr sz="3100" spc="-434" dirty="0">
                <a:latin typeface="Arial MT"/>
                <a:cs typeface="Arial MT"/>
              </a:rPr>
              <a:t>A</a:t>
            </a:r>
            <a:r>
              <a:rPr sz="3100" spc="35" dirty="0">
                <a:latin typeface="Arial MT"/>
                <a:cs typeface="Arial MT"/>
              </a:rPr>
              <a:t> </a:t>
            </a:r>
            <a:r>
              <a:rPr sz="3100" spc="-50" dirty="0">
                <a:latin typeface="Arial MT"/>
                <a:cs typeface="Arial MT"/>
              </a:rPr>
              <a:t>contract</a:t>
            </a:r>
            <a:r>
              <a:rPr sz="3100" spc="-17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in</a:t>
            </a:r>
            <a:r>
              <a:rPr sz="3100" spc="-215" dirty="0">
                <a:latin typeface="Arial MT"/>
                <a:cs typeface="Arial MT"/>
              </a:rPr>
              <a:t> </a:t>
            </a:r>
            <a:r>
              <a:rPr sz="3100" spc="-95" dirty="0">
                <a:latin typeface="Arial MT"/>
                <a:cs typeface="Arial MT"/>
              </a:rPr>
              <a:t>commercial</a:t>
            </a:r>
            <a:r>
              <a:rPr sz="3100" spc="105" dirty="0">
                <a:latin typeface="Arial MT"/>
                <a:cs typeface="Arial MT"/>
              </a:rPr>
              <a:t> </a:t>
            </a:r>
            <a:r>
              <a:rPr sz="3100" spc="-140" dirty="0">
                <a:latin typeface="Arial MT"/>
                <a:cs typeface="Arial MT"/>
              </a:rPr>
              <a:t>law,</a:t>
            </a:r>
            <a:r>
              <a:rPr sz="3100" spc="-75" dirty="0">
                <a:latin typeface="Arial MT"/>
                <a:cs typeface="Arial MT"/>
              </a:rPr>
              <a:t> </a:t>
            </a:r>
            <a:r>
              <a:rPr sz="3100" spc="-20" dirty="0">
                <a:latin typeface="Arial MT"/>
                <a:cs typeface="Arial MT"/>
              </a:rPr>
              <a:t>with </a:t>
            </a:r>
            <a:r>
              <a:rPr spc="-10" dirty="0"/>
              <a:t>connectingh</a:t>
            </a:r>
            <a:r>
              <a:rPr dirty="0"/>
              <a:t>	</a:t>
            </a:r>
            <a:r>
              <a:rPr spc="-60" dirty="0"/>
              <a:t>factors</a:t>
            </a:r>
            <a:r>
              <a:rPr spc="-75" dirty="0"/>
              <a:t> </a:t>
            </a:r>
            <a:r>
              <a:rPr spc="-40" dirty="0"/>
              <a:t>with</a:t>
            </a:r>
            <a:r>
              <a:rPr spc="-145" dirty="0"/>
              <a:t> </a:t>
            </a:r>
            <a:r>
              <a:rPr spc="-65" dirty="0"/>
              <a:t>different</a:t>
            </a:r>
            <a:r>
              <a:rPr spc="-30" dirty="0"/>
              <a:t> </a:t>
            </a:r>
            <a:r>
              <a:rPr spc="-55" dirty="0"/>
              <a:t>States</a:t>
            </a:r>
            <a:r>
              <a:rPr spc="-95" dirty="0"/>
              <a:t> </a:t>
            </a:r>
            <a:r>
              <a:rPr spc="-25" dirty="0"/>
              <a:t>is </a:t>
            </a:r>
            <a:r>
              <a:rPr sz="3150" spc="-175" dirty="0">
                <a:latin typeface="Arial MT"/>
                <a:cs typeface="Arial MT"/>
              </a:rPr>
              <a:t>expressly</a:t>
            </a:r>
            <a:r>
              <a:rPr sz="3150" spc="-45" dirty="0">
                <a:latin typeface="Arial MT"/>
                <a:cs typeface="Arial MT"/>
              </a:rPr>
              <a:t> </a:t>
            </a:r>
            <a:r>
              <a:rPr sz="3150" spc="-60" dirty="0">
                <a:latin typeface="Arial MT"/>
                <a:cs typeface="Arial MT"/>
              </a:rPr>
              <a:t>submitterd</a:t>
            </a:r>
            <a:r>
              <a:rPr sz="3150" spc="-150" dirty="0">
                <a:latin typeface="Arial MT"/>
                <a:cs typeface="Arial MT"/>
              </a:rPr>
              <a:t> </a:t>
            </a:r>
            <a:r>
              <a:rPr sz="3150" dirty="0">
                <a:latin typeface="Arial MT"/>
                <a:cs typeface="Arial MT"/>
              </a:rPr>
              <a:t>or</a:t>
            </a:r>
            <a:r>
              <a:rPr sz="3150" spc="-160" dirty="0">
                <a:latin typeface="Arial MT"/>
                <a:cs typeface="Arial MT"/>
              </a:rPr>
              <a:t> </a:t>
            </a:r>
            <a:r>
              <a:rPr sz="3150" spc="-240" dirty="0">
                <a:latin typeface="Arial MT"/>
                <a:cs typeface="Arial MT"/>
              </a:rPr>
              <a:t>may</a:t>
            </a:r>
            <a:r>
              <a:rPr sz="3150" spc="25" dirty="0">
                <a:latin typeface="Arial MT"/>
                <a:cs typeface="Arial MT"/>
              </a:rPr>
              <a:t> </a:t>
            </a:r>
            <a:r>
              <a:rPr sz="3150" spc="-150" dirty="0">
                <a:latin typeface="Arial MT"/>
                <a:cs typeface="Arial MT"/>
              </a:rPr>
              <a:t>be</a:t>
            </a:r>
            <a:r>
              <a:rPr sz="3150" spc="-70" dirty="0">
                <a:latin typeface="Arial MT"/>
                <a:cs typeface="Arial MT"/>
              </a:rPr>
              <a:t> submitted</a:t>
            </a:r>
            <a:r>
              <a:rPr sz="3150" spc="114" dirty="0">
                <a:latin typeface="Arial MT"/>
                <a:cs typeface="Arial MT"/>
              </a:rPr>
              <a:t> </a:t>
            </a:r>
            <a:r>
              <a:rPr sz="3150" spc="-25" dirty="0">
                <a:latin typeface="Arial MT"/>
                <a:cs typeface="Arial MT"/>
              </a:rPr>
              <a:t>by </a:t>
            </a:r>
            <a:r>
              <a:rPr spc="-60" dirty="0"/>
              <a:t>way</a:t>
            </a:r>
            <a:r>
              <a:rPr spc="-85" dirty="0"/>
              <a:t> </a:t>
            </a:r>
            <a:r>
              <a:rPr dirty="0"/>
              <a:t>of</a:t>
            </a:r>
            <a:r>
              <a:rPr spc="-145" dirty="0"/>
              <a:t> </a:t>
            </a:r>
            <a:r>
              <a:rPr spc="-60" dirty="0"/>
              <a:t>interpretation</a:t>
            </a:r>
            <a:r>
              <a:rPr spc="-110" dirty="0"/>
              <a:t> </a:t>
            </a:r>
            <a:r>
              <a:rPr spc="-10" dirty="0"/>
              <a:t>to</a:t>
            </a:r>
            <a:r>
              <a:rPr spc="-175" dirty="0"/>
              <a:t> </a:t>
            </a:r>
            <a:r>
              <a:rPr dirty="0"/>
              <a:t>a</a:t>
            </a:r>
            <a:r>
              <a:rPr spc="-114" dirty="0"/>
              <a:t> </a:t>
            </a:r>
            <a:r>
              <a:rPr spc="-60" dirty="0"/>
              <a:t>definite</a:t>
            </a:r>
            <a:r>
              <a:rPr spc="-20" dirty="0"/>
              <a:t> </a:t>
            </a:r>
            <a:r>
              <a:rPr spc="-25" dirty="0"/>
              <a:t>legal</a:t>
            </a:r>
            <a:r>
              <a:rPr spc="-65" dirty="0"/>
              <a:t> </a:t>
            </a:r>
            <a:r>
              <a:rPr spc="-25" dirty="0"/>
              <a:t>order</a:t>
            </a:r>
            <a:endParaRPr sz="3150">
              <a:latin typeface="Arial MT"/>
              <a:cs typeface="Arial MT"/>
            </a:endParaRPr>
          </a:p>
          <a:p>
            <a:pPr marL="374015" marR="5080" indent="-361950" algn="just">
              <a:lnSpc>
                <a:spcPct val="98900"/>
              </a:lnSpc>
              <a:spcBef>
                <a:spcPts val="725"/>
              </a:spcBef>
              <a:buClr>
                <a:srgbClr val="F9F9F9"/>
              </a:buClr>
              <a:buChar char="•"/>
              <a:tabLst>
                <a:tab pos="376555" algn="l"/>
              </a:tabLst>
            </a:pPr>
            <a:r>
              <a:rPr spc="-50" dirty="0"/>
              <a:t>Legal</a:t>
            </a:r>
            <a:r>
              <a:rPr spc="-140" dirty="0"/>
              <a:t> </a:t>
            </a:r>
            <a:r>
              <a:rPr spc="-40" dirty="0"/>
              <a:t>disputes</a:t>
            </a:r>
            <a:r>
              <a:rPr spc="-145" dirty="0"/>
              <a:t> </a:t>
            </a:r>
            <a:r>
              <a:rPr spc="-30" dirty="0"/>
              <a:t>arising</a:t>
            </a:r>
            <a:r>
              <a:rPr spc="-120" dirty="0"/>
              <a:t> </a:t>
            </a:r>
            <a:r>
              <a:rPr spc="-60" dirty="0"/>
              <a:t>from</a:t>
            </a:r>
            <a:r>
              <a:rPr spc="-130" dirty="0"/>
              <a:t> </a:t>
            </a:r>
            <a:r>
              <a:rPr dirty="0"/>
              <a:t>the</a:t>
            </a:r>
            <a:r>
              <a:rPr spc="-185" dirty="0"/>
              <a:t> </a:t>
            </a:r>
            <a:r>
              <a:rPr spc="-50" dirty="0"/>
              <a:t>contract</a:t>
            </a:r>
            <a:r>
              <a:rPr spc="-65" dirty="0"/>
              <a:t> </a:t>
            </a:r>
            <a:r>
              <a:rPr spc="-40" dirty="0"/>
              <a:t>heard 	</a:t>
            </a:r>
            <a:r>
              <a:rPr sz="3200" spc="-50" dirty="0">
                <a:latin typeface="Arial MT"/>
                <a:cs typeface="Arial MT"/>
              </a:rPr>
              <a:t>either</a:t>
            </a:r>
            <a:r>
              <a:rPr sz="3200" spc="-175" dirty="0">
                <a:latin typeface="Arial MT"/>
                <a:cs typeface="Arial MT"/>
              </a:rPr>
              <a:t> </a:t>
            </a:r>
            <a:r>
              <a:rPr sz="3200" spc="-180" dirty="0">
                <a:latin typeface="Arial MT"/>
                <a:cs typeface="Arial MT"/>
              </a:rPr>
              <a:t>by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320" dirty="0">
                <a:latin typeface="Arial MT"/>
                <a:cs typeface="Arial MT"/>
              </a:rPr>
              <a:t>an</a:t>
            </a:r>
            <a:r>
              <a:rPr sz="3200" spc="95" dirty="0">
                <a:latin typeface="Arial MT"/>
                <a:cs typeface="Arial MT"/>
              </a:rPr>
              <a:t> </a:t>
            </a:r>
            <a:r>
              <a:rPr sz="3200" spc="-45" dirty="0">
                <a:latin typeface="Arial MT"/>
                <a:cs typeface="Arial MT"/>
              </a:rPr>
              <a:t>arbitration</a:t>
            </a:r>
            <a:r>
              <a:rPr sz="3200" spc="-175" dirty="0">
                <a:latin typeface="Arial MT"/>
                <a:cs typeface="Arial MT"/>
              </a:rPr>
              <a:t> </a:t>
            </a:r>
            <a:r>
              <a:rPr sz="3200" spc="-40" dirty="0">
                <a:latin typeface="Arial MT"/>
                <a:cs typeface="Arial MT"/>
              </a:rPr>
              <a:t>tribunal</a:t>
            </a:r>
            <a:r>
              <a:rPr sz="3200" spc="-160" dirty="0">
                <a:latin typeface="Arial MT"/>
                <a:cs typeface="Arial MT"/>
              </a:rPr>
              <a:t> </a:t>
            </a:r>
            <a:r>
              <a:rPr sz="3200" spc="-45" dirty="0">
                <a:latin typeface="Arial MT"/>
                <a:cs typeface="Arial MT"/>
              </a:rPr>
              <a:t>or</a:t>
            </a:r>
            <a:r>
              <a:rPr sz="3200" spc="-165" dirty="0">
                <a:latin typeface="Arial MT"/>
                <a:cs typeface="Arial MT"/>
              </a:rPr>
              <a:t> </a:t>
            </a:r>
            <a:r>
              <a:rPr sz="3200" spc="-20" dirty="0">
                <a:latin typeface="Arial MT"/>
                <a:cs typeface="Arial MT"/>
              </a:rPr>
              <a:t>the</a:t>
            </a:r>
            <a:r>
              <a:rPr sz="3200" spc="-17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courts 	</a:t>
            </a:r>
            <a:r>
              <a:rPr sz="3250" spc="-50" dirty="0">
                <a:latin typeface="Arial MT"/>
                <a:cs typeface="Arial MT"/>
              </a:rPr>
              <a:t>of</a:t>
            </a:r>
            <a:r>
              <a:rPr sz="3250" spc="-170" dirty="0">
                <a:latin typeface="Arial MT"/>
                <a:cs typeface="Arial MT"/>
              </a:rPr>
              <a:t> </a:t>
            </a:r>
            <a:r>
              <a:rPr sz="3250" spc="-545" dirty="0">
                <a:latin typeface="Arial MT"/>
                <a:cs typeface="Arial MT"/>
              </a:rPr>
              <a:t>a</a:t>
            </a:r>
            <a:r>
              <a:rPr sz="3250" spc="40" dirty="0">
                <a:latin typeface="Arial MT"/>
                <a:cs typeface="Arial MT"/>
              </a:rPr>
              <a:t> </a:t>
            </a:r>
            <a:r>
              <a:rPr sz="3250" spc="-55" dirty="0">
                <a:latin typeface="Arial MT"/>
                <a:cs typeface="Arial MT"/>
              </a:rPr>
              <a:t>State</a:t>
            </a:r>
            <a:endParaRPr sz="32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29" y="1678781"/>
            <a:ext cx="9126220" cy="320537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91540" indent="-361315">
              <a:lnSpc>
                <a:spcPts val="2430"/>
              </a:lnSpc>
              <a:buChar char="•"/>
              <a:tabLst>
                <a:tab pos="891540" algn="l"/>
              </a:tabLst>
            </a:pP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Where</a:t>
            </a:r>
            <a:r>
              <a:rPr sz="2650" spc="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litigation</a:t>
            </a:r>
            <a:r>
              <a:rPr sz="265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has</a:t>
            </a:r>
            <a:r>
              <a:rPr sz="26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265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be</a:t>
            </a:r>
            <a:r>
              <a:rPr sz="265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heard</a:t>
            </a:r>
            <a:r>
              <a:rPr sz="26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265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265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State</a:t>
            </a:r>
            <a:r>
              <a:rPr sz="26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s</a:t>
            </a:r>
            <a:r>
              <a:rPr sz="26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court,</a:t>
            </a:r>
            <a:r>
              <a:rPr sz="2650" spc="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spc="-25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endParaRPr sz="26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29" y="2053828"/>
            <a:ext cx="9126220" cy="320537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8365">
              <a:lnSpc>
                <a:spcPts val="2360"/>
              </a:lnSpc>
            </a:pP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interpretation</a:t>
            </a:r>
            <a:r>
              <a:rPr sz="265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may</a:t>
            </a:r>
            <a:r>
              <a:rPr sz="26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cause</a:t>
            </a:r>
            <a:r>
              <a:rPr sz="26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considerable</a:t>
            </a:r>
            <a:r>
              <a:rPr sz="265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surprise</a:t>
            </a:r>
            <a:r>
              <a:rPr sz="265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26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spc="-25" dirty="0">
                <a:solidFill>
                  <a:schemeClr val="bg1"/>
                </a:solidFill>
                <a:latin typeface="Calibri"/>
                <a:cs typeface="Calibri"/>
              </a:rPr>
              <a:t>one</a:t>
            </a:r>
            <a:endParaRPr sz="26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29" y="2419945"/>
            <a:ext cx="9126220" cy="313055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7094">
              <a:lnSpc>
                <a:spcPts val="2400"/>
              </a:lnSpc>
            </a:pPr>
            <a:r>
              <a:rPr sz="25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25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500" spc="6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25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chemeClr val="bg1"/>
                </a:solidFill>
                <a:latin typeface="Calibri"/>
                <a:cs typeface="Calibri"/>
              </a:rPr>
              <a:t>parties</a:t>
            </a:r>
            <a:endParaRPr sz="25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9" y="2875358"/>
            <a:ext cx="9126220" cy="320537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544830">
              <a:lnSpc>
                <a:spcPts val="2360"/>
              </a:lnSpc>
              <a:tabLst>
                <a:tab pos="886460" algn="l"/>
              </a:tabLst>
            </a:pPr>
            <a:r>
              <a:rPr sz="2650" spc="-50" dirty="0">
                <a:solidFill>
                  <a:schemeClr val="bg1"/>
                </a:solidFill>
                <a:latin typeface="Calibri"/>
                <a:cs typeface="Calibri"/>
              </a:rPr>
              <a:t>°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	A</a:t>
            </a:r>
            <a:r>
              <a:rPr sz="26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British</a:t>
            </a:r>
            <a:r>
              <a:rPr sz="265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or</a:t>
            </a:r>
            <a:r>
              <a:rPr sz="26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North</a:t>
            </a:r>
            <a:r>
              <a:rPr sz="265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American</a:t>
            </a:r>
            <a:r>
              <a:rPr sz="2650" spc="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court</a:t>
            </a:r>
            <a:r>
              <a:rPr sz="26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tends</a:t>
            </a:r>
            <a:r>
              <a:rPr sz="2650" spc="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26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spc="-10" dirty="0">
                <a:solidFill>
                  <a:schemeClr val="bg1"/>
                </a:solidFill>
                <a:latin typeface="Calibri"/>
                <a:cs typeface="Calibri"/>
              </a:rPr>
              <a:t>interpret</a:t>
            </a:r>
            <a:endParaRPr sz="26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29" y="3241476"/>
            <a:ext cx="9126220" cy="320537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7094">
              <a:lnSpc>
                <a:spcPts val="2430"/>
              </a:lnSpc>
            </a:pP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265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terms</a:t>
            </a:r>
            <a:r>
              <a:rPr sz="2650" spc="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of a</a:t>
            </a:r>
            <a:r>
              <a:rPr sz="265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contract</a:t>
            </a:r>
            <a:r>
              <a:rPr sz="265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drawn</a:t>
            </a:r>
            <a:r>
              <a:rPr sz="265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up</a:t>
            </a:r>
            <a:r>
              <a:rPr sz="26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26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2650" spc="1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265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line</a:t>
            </a:r>
            <a:r>
              <a:rPr sz="2650" spc="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spc="-20" dirty="0">
                <a:solidFill>
                  <a:schemeClr val="bg1"/>
                </a:solidFill>
                <a:latin typeface="Calibri"/>
                <a:cs typeface="Calibri"/>
              </a:rPr>
              <a:t>with</a:t>
            </a:r>
            <a:endParaRPr sz="26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29" y="3616523"/>
            <a:ext cx="9126220" cy="320537"/>
          </a:xfrm>
          <a:prstGeom prst="rect">
            <a:avLst/>
          </a:prstGeom>
          <a:solidFill>
            <a:srgbClr val="1F3672"/>
          </a:solidFill>
        </p:spPr>
        <p:txBody>
          <a:bodyPr vert="horz" wrap="square" lIns="0" tIns="0" rIns="0" bIns="0" rtlCol="0">
            <a:spAutoFit/>
          </a:bodyPr>
          <a:lstStyle/>
          <a:p>
            <a:pPr marL="887094">
              <a:lnSpc>
                <a:spcPts val="2360"/>
              </a:lnSpc>
            </a:pP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traditional</a:t>
            </a:r>
            <a:r>
              <a:rPr sz="265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265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265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spc="-10" dirty="0">
                <a:solidFill>
                  <a:schemeClr val="bg1"/>
                </a:solidFill>
                <a:latin typeface="Calibri"/>
                <a:cs typeface="Calibri"/>
              </a:rPr>
              <a:t>thinking</a:t>
            </a:r>
            <a:endParaRPr sz="26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29" y="4063008"/>
            <a:ext cx="9126220" cy="320537"/>
          </a:xfrm>
          <a:prstGeom prst="rect">
            <a:avLst/>
          </a:prstGeom>
          <a:solidFill>
            <a:srgbClr val="1D3470"/>
          </a:solidFill>
        </p:spPr>
        <p:txBody>
          <a:bodyPr vert="horz" wrap="square" lIns="0" tIns="0" rIns="0" bIns="0" rtlCol="0">
            <a:spAutoFit/>
          </a:bodyPr>
          <a:lstStyle/>
          <a:p>
            <a:pPr marL="881380" indent="-351155">
              <a:lnSpc>
                <a:spcPts val="2430"/>
              </a:lnSpc>
              <a:buChar char="•"/>
              <a:tabLst>
                <a:tab pos="881380" algn="l"/>
              </a:tabLst>
            </a:pP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26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terms</a:t>
            </a:r>
            <a:r>
              <a:rPr sz="265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may</a:t>
            </a:r>
            <a:r>
              <a:rPr sz="2650" spc="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acquire</a:t>
            </a:r>
            <a:r>
              <a:rPr sz="2650" spc="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26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meaning</a:t>
            </a:r>
            <a:r>
              <a:rPr sz="2650" spc="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completely</a:t>
            </a:r>
            <a:r>
              <a:rPr sz="265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spc="-10" dirty="0">
                <a:solidFill>
                  <a:schemeClr val="bg1"/>
                </a:solidFill>
                <a:latin typeface="Calibri"/>
                <a:cs typeface="Calibri"/>
              </a:rPr>
              <a:t>different</a:t>
            </a:r>
            <a:endParaRPr sz="265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9" y="4438054"/>
            <a:ext cx="9126220" cy="322204"/>
          </a:xfrm>
          <a:prstGeom prst="rect">
            <a:avLst/>
          </a:prstGeom>
          <a:solidFill>
            <a:srgbClr val="1C316E"/>
          </a:solidFill>
        </p:spPr>
        <p:txBody>
          <a:bodyPr vert="horz" wrap="square" lIns="0" tIns="0" rIns="0" bIns="0" rtlCol="0">
            <a:spAutoFit/>
          </a:bodyPr>
          <a:lstStyle/>
          <a:p>
            <a:pPr marL="886460">
              <a:lnSpc>
                <a:spcPts val="2440"/>
              </a:lnSpc>
            </a:pPr>
            <a:r>
              <a:rPr sz="2700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27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27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chemeClr val="bg1"/>
                </a:solidFill>
                <a:latin typeface="Calibri"/>
                <a:cs typeface="Calibri"/>
              </a:rPr>
              <a:t>imagined</a:t>
            </a:r>
            <a:r>
              <a:rPr sz="27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chemeClr val="bg1"/>
                </a:solidFill>
                <a:latin typeface="Calibri"/>
                <a:cs typeface="Calibri"/>
              </a:rPr>
              <a:t>by</a:t>
            </a:r>
            <a:r>
              <a:rPr sz="2700" spc="-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2700" spc="-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chemeClr val="bg1"/>
                </a:solidFill>
                <a:latin typeface="Calibri"/>
                <a:cs typeface="Calibri"/>
              </a:rPr>
              <a:t>party</a:t>
            </a:r>
            <a:r>
              <a:rPr sz="270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chemeClr val="bg1"/>
                </a:solidFill>
                <a:latin typeface="Calibri"/>
                <a:cs typeface="Calibri"/>
              </a:rPr>
              <a:t>from a</a:t>
            </a:r>
            <a:r>
              <a:rPr sz="27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chemeClr val="bg1"/>
                </a:solidFill>
                <a:latin typeface="Calibri"/>
                <a:cs typeface="Calibri"/>
              </a:rPr>
              <a:t>continental</a:t>
            </a:r>
            <a:endParaRPr sz="27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29" y="4839891"/>
            <a:ext cx="9126220" cy="276860"/>
          </a:xfrm>
          <a:custGeom>
            <a:avLst/>
            <a:gdLst/>
            <a:ahLst/>
            <a:cxnLst/>
            <a:rect l="l" t="t" r="r" b="b"/>
            <a:pathLst>
              <a:path w="9126220" h="276860">
                <a:moveTo>
                  <a:pt x="9126145" y="276820"/>
                </a:moveTo>
                <a:lnTo>
                  <a:pt x="0" y="276820"/>
                </a:lnTo>
                <a:lnTo>
                  <a:pt x="0" y="0"/>
                </a:lnTo>
                <a:lnTo>
                  <a:pt x="9126145" y="0"/>
                </a:lnTo>
                <a:lnTo>
                  <a:pt x="9126145" y="276820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5774" y="4716313"/>
            <a:ext cx="1062990" cy="4051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00" spc="-10" dirty="0">
                <a:solidFill>
                  <a:schemeClr val="bg1"/>
                </a:solidFill>
                <a:latin typeface="Arial MT"/>
                <a:cs typeface="Arial MT"/>
              </a:rPr>
              <a:t>country</a:t>
            </a:r>
            <a:endParaRPr sz="250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9" y="5259585"/>
            <a:ext cx="9126220" cy="318805"/>
          </a:xfrm>
          <a:prstGeom prst="rect">
            <a:avLst/>
          </a:prstGeom>
          <a:solidFill>
            <a:srgbClr val="152D69"/>
          </a:solidFill>
        </p:spPr>
        <p:txBody>
          <a:bodyPr vert="horz" wrap="square" lIns="0" tIns="0" rIns="0" bIns="0" rtlCol="0">
            <a:spAutoFit/>
          </a:bodyPr>
          <a:lstStyle/>
          <a:p>
            <a:pPr marL="882015" indent="-351155">
              <a:lnSpc>
                <a:spcPts val="2420"/>
              </a:lnSpc>
              <a:buChar char="•"/>
              <a:tabLst>
                <a:tab pos="882015" algn="l"/>
              </a:tabLst>
            </a:pPr>
            <a:r>
              <a:rPr sz="2600" dirty="0">
                <a:solidFill>
                  <a:schemeClr val="bg1"/>
                </a:solidFill>
                <a:latin typeface="Calibri"/>
                <a:cs typeface="Calibri"/>
              </a:rPr>
              <a:t>Efforts</a:t>
            </a:r>
            <a:r>
              <a:rPr sz="2600" spc="2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26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chemeClr val="bg1"/>
                </a:solidFill>
                <a:latin typeface="Calibri"/>
                <a:cs typeface="Calibri"/>
              </a:rPr>
              <a:t>develop</a:t>
            </a:r>
            <a:r>
              <a:rPr sz="2600" spc="1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chemeClr val="bg1"/>
                </a:solidFill>
                <a:latin typeface="Calibri"/>
                <a:cs typeface="Calibri"/>
              </a:rPr>
              <a:t>terminology</a:t>
            </a:r>
            <a:r>
              <a:rPr sz="2600" spc="3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2600" spc="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26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chemeClr val="bg1"/>
                </a:solidFill>
                <a:latin typeface="Calibri"/>
                <a:cs typeface="Calibri"/>
              </a:rPr>
              <a:t>not</a:t>
            </a:r>
            <a:r>
              <a:rPr sz="2600" spc="1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chemeClr val="bg1"/>
                </a:solidFill>
                <a:latin typeface="Calibri"/>
                <a:cs typeface="Calibri"/>
              </a:rPr>
              <a:t>too</a:t>
            </a:r>
            <a:r>
              <a:rPr sz="2600" spc="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chemeClr val="bg1"/>
                </a:solidFill>
                <a:latin typeface="Calibri"/>
                <a:cs typeface="Calibri"/>
              </a:rPr>
              <a:t>closely</a:t>
            </a:r>
            <a:endParaRPr sz="26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29" y="5634632"/>
            <a:ext cx="9126220" cy="320537"/>
          </a:xfrm>
          <a:prstGeom prst="rect">
            <a:avLst/>
          </a:prstGeom>
          <a:solidFill>
            <a:srgbClr val="112A67"/>
          </a:solidFill>
        </p:spPr>
        <p:txBody>
          <a:bodyPr vert="horz" wrap="square" lIns="0" tIns="0" rIns="0" bIns="0" rtlCol="0">
            <a:spAutoFit/>
          </a:bodyPr>
          <a:lstStyle/>
          <a:p>
            <a:pPr marL="885190">
              <a:lnSpc>
                <a:spcPts val="2360"/>
              </a:lnSpc>
            </a:pP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linked</a:t>
            </a:r>
            <a:r>
              <a:rPr sz="26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26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26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2650" spc="9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orders</a:t>
            </a:r>
            <a:r>
              <a:rPr sz="26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2650" spc="-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dirty="0">
                <a:solidFill>
                  <a:schemeClr val="bg1"/>
                </a:solidFill>
                <a:latin typeface="Calibri"/>
                <a:cs typeface="Calibri"/>
              </a:rPr>
              <a:t>particular</a:t>
            </a:r>
            <a:r>
              <a:rPr sz="265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650" spc="-10" dirty="0">
                <a:solidFill>
                  <a:schemeClr val="bg1"/>
                </a:solidFill>
                <a:latin typeface="Calibri"/>
                <a:cs typeface="Calibri"/>
              </a:rPr>
              <a:t>States</a:t>
            </a:r>
            <a:endParaRPr sz="265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60796"/>
            <a:ext cx="9135070" cy="48220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222349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714625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3303983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437554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857750"/>
            <a:ext cx="9126220" cy="348615"/>
          </a:xfrm>
          <a:custGeom>
            <a:avLst/>
            <a:gdLst/>
            <a:ahLst/>
            <a:cxnLst/>
            <a:rect l="l" t="t" r="r" b="b"/>
            <a:pathLst>
              <a:path w="9126220" h="348614">
                <a:moveTo>
                  <a:pt x="9126145" y="348257"/>
                </a:moveTo>
                <a:lnTo>
                  <a:pt x="0" y="34825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48257"/>
                </a:lnTo>
                <a:close/>
              </a:path>
            </a:pathLst>
          </a:custGeom>
          <a:solidFill>
            <a:srgbClr val="182F6B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29" y="5348883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063" y="1596131"/>
            <a:ext cx="8003540" cy="41255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71475" marR="5080" indent="-358140">
              <a:lnSpc>
                <a:spcPct val="101099"/>
              </a:lnSpc>
              <a:spcBef>
                <a:spcPts val="80"/>
              </a:spcBef>
              <a:buChar char="•"/>
              <a:tabLst>
                <a:tab pos="371475" algn="l"/>
                <a:tab pos="37465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	17th</a:t>
            </a:r>
            <a:r>
              <a:rPr sz="32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c.</a:t>
            </a:r>
            <a:r>
              <a:rPr sz="32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fierce</a:t>
            </a:r>
            <a:r>
              <a:rPr sz="32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struggles</a:t>
            </a:r>
            <a:r>
              <a:rPr sz="320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for</a:t>
            </a:r>
            <a:r>
              <a:rPr sz="32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power</a:t>
            </a:r>
            <a:r>
              <a:rPr sz="3200" spc="-10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between</a:t>
            </a:r>
            <a:r>
              <a:rPr sz="32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320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chemeClr val="bg1"/>
                </a:solidFill>
                <a:latin typeface="Calibri"/>
                <a:cs typeface="Calibri"/>
              </a:rPr>
              <a:t>Westminster</a:t>
            </a:r>
            <a:r>
              <a:rPr sz="32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2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Court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35" dirty="0">
                <a:solidFill>
                  <a:schemeClr val="bg1"/>
                </a:solidFill>
                <a:latin typeface="Calibri"/>
                <a:cs typeface="Calibri"/>
              </a:rPr>
              <a:t>of </a:t>
            </a:r>
            <a:r>
              <a:rPr sz="3100" spc="-75" dirty="0">
                <a:solidFill>
                  <a:schemeClr val="bg1"/>
                </a:solidFill>
                <a:latin typeface="Arial MT"/>
                <a:cs typeface="Arial MT"/>
              </a:rPr>
              <a:t>Chancery</a:t>
            </a:r>
            <a:endParaRPr sz="310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74015" indent="-361315">
              <a:lnSpc>
                <a:spcPct val="100000"/>
              </a:lnSpc>
              <a:spcBef>
                <a:spcPts val="720"/>
              </a:spcBef>
              <a:buChar char="•"/>
              <a:tabLst>
                <a:tab pos="374015" algn="l"/>
              </a:tabLst>
            </a:pPr>
            <a:r>
              <a:rPr sz="3300" spc="-50" dirty="0">
                <a:solidFill>
                  <a:schemeClr val="bg1"/>
                </a:solidFill>
                <a:latin typeface="Calibri"/>
                <a:cs typeface="Calibri"/>
              </a:rPr>
              <a:t>Ended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300" spc="-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3300" spc="-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compromise</a:t>
            </a:r>
            <a:r>
              <a:rPr sz="3300" spc="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guaranteeing</a:t>
            </a:r>
            <a:r>
              <a:rPr sz="3300" spc="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chemeClr val="bg1"/>
                </a:solidFill>
                <a:latin typeface="Calibri"/>
                <a:cs typeface="Calibri"/>
              </a:rPr>
              <a:t>both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>
              <a:lnSpc>
                <a:spcPct val="100000"/>
              </a:lnSpc>
              <a:spcBef>
                <a:spcPts val="105"/>
              </a:spcBef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courts</a:t>
            </a:r>
            <a:r>
              <a:rPr sz="3100" spc="2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their</a:t>
            </a:r>
            <a:r>
              <a:rPr sz="31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proper</a:t>
            </a:r>
            <a:r>
              <a:rPr sz="3100" spc="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field</a:t>
            </a:r>
            <a:r>
              <a:rPr sz="3100" spc="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100" spc="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competence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2110" marR="11430" indent="-357505">
              <a:lnSpc>
                <a:spcPct val="100200"/>
              </a:lnSpc>
              <a:spcBef>
                <a:spcPts val="844"/>
              </a:spcBef>
              <a:buChar char="•"/>
              <a:tabLst>
                <a:tab pos="372110" algn="l"/>
                <a:tab pos="375920" algn="l"/>
                <a:tab pos="4489450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	Division</a:t>
            </a:r>
            <a:r>
              <a:rPr sz="3100" spc="3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betweeen</a:t>
            </a:r>
            <a:r>
              <a:rPr sz="3100" spc="2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equity</a:t>
            </a:r>
            <a:r>
              <a:rPr sz="3100" spc="2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100" spc="1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common</a:t>
            </a:r>
            <a:r>
              <a:rPr sz="3100" spc="3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25" dirty="0">
                <a:solidFill>
                  <a:schemeClr val="bg1"/>
                </a:solidFill>
                <a:latin typeface="Calibri"/>
                <a:cs typeface="Calibri"/>
              </a:rPr>
              <a:t>law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was</a:t>
            </a:r>
            <a:r>
              <a:rPr sz="31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formed;</a:t>
            </a:r>
            <a:r>
              <a:rPr sz="315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maintained</a:t>
            </a:r>
            <a:r>
              <a:rPr sz="3150" dirty="0">
                <a:solidFill>
                  <a:schemeClr val="bg1"/>
                </a:solidFill>
                <a:latin typeface="Calibri"/>
                <a:cs typeface="Calibri"/>
              </a:rPr>
              <a:t>	even after</a:t>
            </a:r>
            <a:r>
              <a:rPr sz="31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50" spc="-10" dirty="0">
                <a:solidFill>
                  <a:schemeClr val="bg1"/>
                </a:solidFill>
                <a:latin typeface="Calibri"/>
                <a:cs typeface="Calibri"/>
              </a:rPr>
              <a:t>unification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5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justice </a:t>
            </a:r>
            <a:r>
              <a:rPr sz="3250" spc="-50" dirty="0">
                <a:solidFill>
                  <a:schemeClr val="bg1"/>
                </a:solidFill>
                <a:latin typeface="Calibri"/>
                <a:cs typeface="Calibri"/>
              </a:rPr>
              <a:t>system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in</a:t>
            </a:r>
            <a:r>
              <a:rPr sz="325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50" spc="-15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19th</a:t>
            </a:r>
            <a:r>
              <a:rPr sz="325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25" dirty="0">
                <a:solidFill>
                  <a:schemeClr val="bg1"/>
                </a:solidFill>
                <a:latin typeface="Calibri"/>
                <a:cs typeface="Calibri"/>
              </a:rPr>
              <a:t>c.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9" y="642937"/>
            <a:ext cx="9126220" cy="491490"/>
          </a:xfrm>
          <a:custGeom>
            <a:avLst/>
            <a:gdLst/>
            <a:ahLst/>
            <a:cxnLst/>
            <a:rect l="l" t="t" r="r" b="b"/>
            <a:pathLst>
              <a:path w="9126220" h="491490">
                <a:moveTo>
                  <a:pt x="9126145" y="491133"/>
                </a:moveTo>
                <a:lnTo>
                  <a:pt x="0" y="491133"/>
                </a:lnTo>
                <a:lnTo>
                  <a:pt x="0" y="0"/>
                </a:lnTo>
                <a:lnTo>
                  <a:pt x="9126145" y="0"/>
                </a:lnTo>
                <a:lnTo>
                  <a:pt x="9126145" y="491133"/>
                </a:lnTo>
                <a:close/>
              </a:path>
            </a:pathLst>
          </a:custGeom>
          <a:solidFill>
            <a:srgbClr val="132B67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89" rIns="0" bIns="0" rtlCol="0">
            <a:spAutoFit/>
          </a:bodyPr>
          <a:lstStyle/>
          <a:p>
            <a:pPr marL="528955">
              <a:lnSpc>
                <a:spcPct val="100000"/>
              </a:lnSpc>
              <a:spcBef>
                <a:spcPts val="90"/>
              </a:spcBef>
            </a:pPr>
            <a:r>
              <a:rPr sz="4450" dirty="0"/>
              <a:t>The</a:t>
            </a:r>
            <a:r>
              <a:rPr sz="4450" spc="-185" dirty="0"/>
              <a:t> </a:t>
            </a:r>
            <a:r>
              <a:rPr sz="4450" spc="-20" dirty="0"/>
              <a:t>English</a:t>
            </a:r>
            <a:r>
              <a:rPr sz="4450" spc="-95" dirty="0"/>
              <a:t> </a:t>
            </a:r>
            <a:r>
              <a:rPr sz="4450" spc="-25" dirty="0"/>
              <a:t>legal</a:t>
            </a:r>
            <a:r>
              <a:rPr sz="4450" spc="-125" dirty="0"/>
              <a:t> </a:t>
            </a:r>
            <a:r>
              <a:rPr sz="4450" spc="-65" dirty="0"/>
              <a:t>system</a:t>
            </a:r>
            <a:r>
              <a:rPr sz="4450" spc="-80" dirty="0"/>
              <a:t> </a:t>
            </a:r>
            <a:r>
              <a:rPr sz="4450" spc="-20" dirty="0"/>
              <a:t>today</a:t>
            </a:r>
            <a:endParaRPr sz="4450"/>
          </a:p>
        </p:txBody>
      </p:sp>
      <p:sp>
        <p:nvSpPr>
          <p:cNvPr id="4" name="object 4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22349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29505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3786187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29" y="4277320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232" y="1596131"/>
            <a:ext cx="7544434" cy="30530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69570" indent="-356870">
              <a:lnSpc>
                <a:spcPts val="3804"/>
              </a:lnSpc>
              <a:spcBef>
                <a:spcPts val="120"/>
              </a:spcBef>
              <a:buChar char="•"/>
              <a:tabLst>
                <a:tab pos="369570" algn="l"/>
              </a:tabLst>
            </a:pP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200" spc="-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amount</a:t>
            </a:r>
            <a:r>
              <a:rPr sz="32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English</a:t>
            </a:r>
            <a:r>
              <a:rPr sz="3200" spc="3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chemeClr val="bg1"/>
                </a:solidFill>
                <a:latin typeface="Calibri"/>
                <a:cs typeface="Calibri"/>
              </a:rPr>
              <a:t>legislation</a:t>
            </a:r>
            <a:r>
              <a:rPr sz="32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95" dirty="0">
                <a:solidFill>
                  <a:schemeClr val="bg1"/>
                </a:solidFill>
                <a:latin typeface="Calibri"/>
                <a:cs typeface="Calibri"/>
              </a:rPr>
              <a:t>—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1475">
              <a:lnSpc>
                <a:spcPts val="3925"/>
              </a:lnSpc>
            </a:pP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comparable</a:t>
            </a:r>
            <a:r>
              <a:rPr sz="3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300" spc="-18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that</a:t>
            </a:r>
            <a:r>
              <a:rPr sz="3300" spc="-11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300" spc="-1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continental</a:t>
            </a:r>
            <a:r>
              <a:rPr sz="33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0" dirty="0">
                <a:solidFill>
                  <a:schemeClr val="bg1"/>
                </a:solidFill>
                <a:latin typeface="Calibri"/>
                <a:cs typeface="Calibri"/>
              </a:rPr>
              <a:t>countries</a:t>
            </a:r>
            <a:endParaRPr sz="3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67665" marR="58419" indent="-354330">
              <a:lnSpc>
                <a:spcPct val="98200"/>
              </a:lnSpc>
              <a:spcBef>
                <a:spcPts val="880"/>
              </a:spcBef>
              <a:buChar char="•"/>
              <a:tabLst>
                <a:tab pos="367665" algn="l"/>
                <a:tab pos="376555" algn="l"/>
                <a:tab pos="5133340" algn="l"/>
                <a:tab pos="6701155" algn="l"/>
              </a:tabLst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	Statutes-</a:t>
            </a:r>
            <a:r>
              <a:rPr sz="3100" spc="25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considered</a:t>
            </a:r>
            <a:r>
              <a:rPr sz="3100" spc="2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100" spc="6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be</a:t>
            </a:r>
            <a:r>
              <a:rPr sz="3100" spc="9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incomplete</a:t>
            </a:r>
            <a:r>
              <a:rPr sz="3100" spc="2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until 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3300" spc="-1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moment</a:t>
            </a:r>
            <a:r>
              <a:rPr sz="330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45" dirty="0">
                <a:solidFill>
                  <a:schemeClr val="bg1"/>
                </a:solidFill>
                <a:latin typeface="Calibri"/>
                <a:cs typeface="Calibri"/>
              </a:rPr>
              <a:t>when</a:t>
            </a:r>
            <a:r>
              <a:rPr sz="3300" spc="-1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35" dirty="0">
                <a:solidFill>
                  <a:schemeClr val="bg1"/>
                </a:solidFill>
                <a:latin typeface="Calibri"/>
                <a:cs typeface="Calibri"/>
              </a:rPr>
              <a:t>they</a:t>
            </a:r>
            <a:r>
              <a:rPr sz="3300" spc="-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are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00" spc="-10" dirty="0">
                <a:solidFill>
                  <a:schemeClr val="bg1"/>
                </a:solidFill>
                <a:latin typeface="Calibri"/>
                <a:cs typeface="Calibri"/>
              </a:rPr>
              <a:t>covered</a:t>
            </a:r>
            <a:r>
              <a:rPr sz="3300" dirty="0">
                <a:solidFill>
                  <a:schemeClr val="bg1"/>
                </a:solidFill>
                <a:latin typeface="Calibri"/>
                <a:cs typeface="Calibri"/>
              </a:rPr>
              <a:t>	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by </a:t>
            </a:r>
            <a:r>
              <a:rPr sz="3300" spc="-70" dirty="0">
                <a:solidFill>
                  <a:schemeClr val="bg1"/>
                </a:solidFill>
                <a:latin typeface="Calibri"/>
                <a:cs typeface="Calibri"/>
              </a:rPr>
              <a:t>numerous</a:t>
            </a:r>
            <a:r>
              <a:rPr sz="3300" spc="-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65" dirty="0">
                <a:solidFill>
                  <a:schemeClr val="bg1"/>
                </a:solidFill>
                <a:latin typeface="Calibri"/>
                <a:cs typeface="Calibri"/>
              </a:rPr>
              <a:t>precedents</a:t>
            </a:r>
            <a:r>
              <a:rPr sz="33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55" dirty="0">
                <a:solidFill>
                  <a:schemeClr val="bg1"/>
                </a:solidFill>
                <a:latin typeface="Calibri"/>
                <a:cs typeface="Calibri"/>
              </a:rPr>
              <a:t>specifying</a:t>
            </a:r>
            <a:r>
              <a:rPr sz="33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interpretation</a:t>
            </a:r>
            <a:r>
              <a:rPr sz="3200" spc="-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their</a:t>
            </a:r>
            <a:r>
              <a:rPr sz="32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main</a:t>
            </a:r>
            <a:r>
              <a:rPr sz="32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provisions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9" y="642937"/>
            <a:ext cx="9135070" cy="50006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29" y="1741289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5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29" y="2223491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29" y="2812851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4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" y="3295054"/>
            <a:ext cx="9126220" cy="295275"/>
          </a:xfrm>
          <a:custGeom>
            <a:avLst/>
            <a:gdLst/>
            <a:ahLst/>
            <a:cxnLst/>
            <a:rect l="l" t="t" r="r" b="b"/>
            <a:pathLst>
              <a:path w="9126220" h="295275">
                <a:moveTo>
                  <a:pt x="9126145" y="294679"/>
                </a:moveTo>
                <a:lnTo>
                  <a:pt x="0" y="294679"/>
                </a:lnTo>
                <a:lnTo>
                  <a:pt x="0" y="0"/>
                </a:lnTo>
                <a:lnTo>
                  <a:pt x="9126145" y="0"/>
                </a:lnTo>
                <a:lnTo>
                  <a:pt x="9126145" y="294679"/>
                </a:lnTo>
                <a:close/>
              </a:path>
            </a:pathLst>
          </a:custGeom>
          <a:solidFill>
            <a:srgbClr val="1F367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29" y="3884414"/>
            <a:ext cx="9126220" cy="366395"/>
          </a:xfrm>
          <a:custGeom>
            <a:avLst/>
            <a:gdLst/>
            <a:ahLst/>
            <a:cxnLst/>
            <a:rect l="l" t="t" r="r" b="b"/>
            <a:pathLst>
              <a:path w="9126220" h="366395">
                <a:moveTo>
                  <a:pt x="9126145" y="366117"/>
                </a:moveTo>
                <a:lnTo>
                  <a:pt x="0" y="36611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66117"/>
                </a:lnTo>
                <a:close/>
              </a:path>
            </a:pathLst>
          </a:custGeom>
          <a:solidFill>
            <a:srgbClr val="1D347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29" y="4375546"/>
            <a:ext cx="9126220" cy="357505"/>
          </a:xfrm>
          <a:custGeom>
            <a:avLst/>
            <a:gdLst/>
            <a:ahLst/>
            <a:cxnLst/>
            <a:rect l="l" t="t" r="r" b="b"/>
            <a:pathLst>
              <a:path w="9126220" h="357504">
                <a:moveTo>
                  <a:pt x="9126145" y="357187"/>
                </a:moveTo>
                <a:lnTo>
                  <a:pt x="0" y="357187"/>
                </a:lnTo>
                <a:lnTo>
                  <a:pt x="0" y="0"/>
                </a:lnTo>
                <a:lnTo>
                  <a:pt x="9126145" y="0"/>
                </a:lnTo>
                <a:lnTo>
                  <a:pt x="9126145" y="357187"/>
                </a:lnTo>
                <a:close/>
              </a:path>
            </a:pathLst>
          </a:custGeom>
          <a:solidFill>
            <a:srgbClr val="1C316E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3400" y="1609607"/>
            <a:ext cx="7704455" cy="31496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015" indent="-361315">
              <a:lnSpc>
                <a:spcPct val="100000"/>
              </a:lnSpc>
              <a:spcBef>
                <a:spcPts val="120"/>
              </a:spcBef>
              <a:buChar char="•"/>
              <a:tabLst>
                <a:tab pos="374015" algn="l"/>
              </a:tabLst>
            </a:pP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Divisions</a:t>
            </a:r>
            <a:r>
              <a:rPr sz="32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3200" spc="-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r>
              <a:rPr sz="3200" spc="-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and</a:t>
            </a:r>
            <a:r>
              <a:rPr sz="320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bg1"/>
                </a:solidFill>
                <a:latin typeface="Calibri"/>
                <a:cs typeface="Calibri"/>
              </a:rPr>
              <a:t>legal</a:t>
            </a:r>
            <a:r>
              <a:rPr sz="320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bg1"/>
                </a:solidFill>
                <a:latin typeface="Calibri"/>
                <a:cs typeface="Calibri"/>
              </a:rPr>
              <a:t>concepts-</a:t>
            </a:r>
            <a:r>
              <a:rPr sz="32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bg1"/>
                </a:solidFill>
                <a:latin typeface="Calibri"/>
                <a:cs typeface="Calibri"/>
              </a:rPr>
              <a:t>different</a:t>
            </a:r>
            <a:endParaRPr sz="32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650">
              <a:lnSpc>
                <a:spcPct val="100000"/>
              </a:lnSpc>
              <a:spcBef>
                <a:spcPts val="180"/>
              </a:spcBef>
            </a:pP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3050" spc="2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dirty="0">
                <a:solidFill>
                  <a:schemeClr val="bg1"/>
                </a:solidFill>
                <a:latin typeface="Calibri"/>
                <a:cs typeface="Calibri"/>
              </a:rPr>
              <a:t>civil</a:t>
            </a:r>
            <a:r>
              <a:rPr sz="3050" spc="16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050" spc="-25" dirty="0">
                <a:solidFill>
                  <a:schemeClr val="bg1"/>
                </a:solidFill>
                <a:latin typeface="Calibri"/>
                <a:cs typeface="Calibri"/>
              </a:rPr>
              <a:t>law</a:t>
            </a:r>
            <a:endParaRPr sz="30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1475" indent="-340995">
              <a:lnSpc>
                <a:spcPct val="100000"/>
              </a:lnSpc>
              <a:spcBef>
                <a:spcPts val="910"/>
              </a:spcBef>
              <a:buChar char="•"/>
              <a:tabLst>
                <a:tab pos="371475" algn="l"/>
              </a:tabLst>
            </a:pPr>
            <a:r>
              <a:rPr sz="3050" spc="-95" dirty="0">
                <a:solidFill>
                  <a:schemeClr val="bg1"/>
                </a:solidFill>
                <a:latin typeface="Arial MT"/>
                <a:cs typeface="Arial MT"/>
              </a:rPr>
              <a:t>Common</a:t>
            </a:r>
            <a:r>
              <a:rPr sz="3050" spc="-13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50" spc="-40" dirty="0">
                <a:solidFill>
                  <a:schemeClr val="bg1"/>
                </a:solidFill>
                <a:latin typeface="Arial MT"/>
                <a:cs typeface="Arial MT"/>
              </a:rPr>
              <a:t>law</a:t>
            </a:r>
            <a:r>
              <a:rPr lang="it-IT" sz="3050" spc="-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it-IT" sz="3050" dirty="0">
                <a:solidFill>
                  <a:schemeClr val="bg1"/>
                </a:solidFill>
                <a:latin typeface="Arial MT"/>
                <a:cs typeface="Arial MT"/>
              </a:rPr>
              <a:t>e</a:t>
            </a:r>
            <a:r>
              <a:rPr sz="3050" dirty="0" err="1">
                <a:solidFill>
                  <a:schemeClr val="bg1"/>
                </a:solidFill>
                <a:latin typeface="Arial MT"/>
                <a:cs typeface="Arial MT"/>
              </a:rPr>
              <a:t>quity</a:t>
            </a:r>
            <a:r>
              <a:rPr sz="3050" spc="-17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50" spc="-45" dirty="0">
                <a:solidFill>
                  <a:schemeClr val="bg1"/>
                </a:solidFill>
                <a:latin typeface="Arial MT"/>
                <a:cs typeface="Arial MT"/>
              </a:rPr>
              <a:t>division</a:t>
            </a:r>
            <a:r>
              <a:rPr sz="3050" spc="-7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50" spc="-5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50" spc="-25" dirty="0">
                <a:solidFill>
                  <a:schemeClr val="bg1"/>
                </a:solidFill>
                <a:latin typeface="Arial MT"/>
                <a:cs typeface="Arial MT"/>
              </a:rPr>
              <a:t>unknown</a:t>
            </a:r>
            <a:r>
              <a:rPr sz="3050" spc="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050" spc="-25" dirty="0">
                <a:solidFill>
                  <a:schemeClr val="bg1"/>
                </a:solidFill>
                <a:latin typeface="Arial MT"/>
                <a:cs typeface="Arial MT"/>
              </a:rPr>
              <a:t>in</a:t>
            </a:r>
            <a:endParaRPr sz="305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373380">
              <a:lnSpc>
                <a:spcPct val="100000"/>
              </a:lnSpc>
              <a:spcBef>
                <a:spcPts val="155"/>
              </a:spcBef>
            </a:pPr>
            <a:r>
              <a:rPr sz="3100" dirty="0">
                <a:solidFill>
                  <a:schemeClr val="bg1"/>
                </a:solidFill>
                <a:latin typeface="Calibri"/>
                <a:cs typeface="Calibri"/>
              </a:rPr>
              <a:t>continental</a:t>
            </a:r>
            <a:r>
              <a:rPr sz="3100" spc="25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chemeClr val="bg1"/>
                </a:solidFill>
                <a:latin typeface="Calibri"/>
                <a:cs typeface="Calibri"/>
              </a:rPr>
              <a:t>countries</a:t>
            </a:r>
            <a:endParaRPr sz="3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 indent="-361315">
              <a:lnSpc>
                <a:spcPct val="100000"/>
              </a:lnSpc>
              <a:spcBef>
                <a:spcPts val="700"/>
              </a:spcBef>
              <a:buClr>
                <a:srgbClr val="FFFFFF"/>
              </a:buClr>
              <a:buChar char="•"/>
              <a:tabLst>
                <a:tab pos="374015" algn="l"/>
                <a:tab pos="3452495" algn="l"/>
              </a:tabLst>
            </a:pP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Many</a:t>
            </a:r>
            <a:r>
              <a:rPr sz="3250" spc="-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institutions,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	e.g.</a:t>
            </a:r>
            <a:r>
              <a:rPr sz="3250" spc="-1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trust,</a:t>
            </a:r>
            <a:r>
              <a:rPr sz="3250" spc="-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35" dirty="0">
                <a:solidFill>
                  <a:schemeClr val="bg1"/>
                </a:solidFill>
                <a:latin typeface="Calibri"/>
                <a:cs typeface="Calibri"/>
              </a:rPr>
              <a:t>foreign</a:t>
            </a:r>
            <a:r>
              <a:rPr sz="3250" spc="-7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dirty="0">
                <a:solidFill>
                  <a:schemeClr val="bg1"/>
                </a:solidFill>
                <a:latin typeface="Calibri"/>
                <a:cs typeface="Calibri"/>
              </a:rPr>
              <a:t>to</a:t>
            </a:r>
            <a:r>
              <a:rPr sz="3250" spc="-18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250" spc="-10" dirty="0">
                <a:solidFill>
                  <a:schemeClr val="bg1"/>
                </a:solidFill>
                <a:latin typeface="Calibri"/>
                <a:cs typeface="Calibri"/>
              </a:rPr>
              <a:t>civil-</a:t>
            </a:r>
            <a:endParaRPr sz="325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74015">
              <a:lnSpc>
                <a:spcPct val="100000"/>
              </a:lnSpc>
              <a:spcBef>
                <a:spcPts val="70"/>
              </a:spcBef>
            </a:pPr>
            <a:r>
              <a:rPr sz="3150" spc="-105" dirty="0">
                <a:solidFill>
                  <a:schemeClr val="bg1"/>
                </a:solidFill>
                <a:latin typeface="Arial MT"/>
                <a:cs typeface="Arial MT"/>
              </a:rPr>
              <a:t>law</a:t>
            </a:r>
            <a:r>
              <a:rPr sz="3150" spc="-1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3150" spc="-40" dirty="0">
                <a:solidFill>
                  <a:schemeClr val="bg1"/>
                </a:solidFill>
                <a:latin typeface="Arial MT"/>
                <a:cs typeface="Arial MT"/>
              </a:rPr>
              <a:t>Europe</a:t>
            </a:r>
            <a:endParaRPr sz="315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2907</Words>
  <Application>Microsoft Office PowerPoint</Application>
  <PresentationFormat>Presentazione su schermo (4:3)</PresentationFormat>
  <Paragraphs>337</Paragraphs>
  <Slides>65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65</vt:i4>
      </vt:variant>
    </vt:vector>
  </HeadingPairs>
  <TitlesOfParts>
    <vt:vector size="72" baseType="lpstr">
      <vt:lpstr>Arial</vt:lpstr>
      <vt:lpstr>Arial MT</vt:lpstr>
      <vt:lpstr>Calibri</vt:lpstr>
      <vt:lpstr>Cambria</vt:lpstr>
      <vt:lpstr>Consolas</vt:lpstr>
      <vt:lpstr>Courier New</vt:lpstr>
      <vt:lpstr>Office Theme</vt:lpstr>
      <vt:lpstr>Presentazione standard di PowerPoint</vt:lpstr>
      <vt:lpstr>Preview</vt:lpstr>
      <vt:lpstr>England and Wales, Ireland, the United States,</vt:lpstr>
      <vt:lpstr>Birth of Common Law</vt:lpstr>
      <vt:lpstr>Birth of Common Law</vt:lpstr>
      <vt:lpstr>Presentazione standard di PowerPoint</vt:lpstr>
      <vt:lpstr>Presentazione standard di PowerPoint</vt:lpstr>
      <vt:lpstr>The English legal system today</vt:lpstr>
      <vt:lpstr>Presentazione standard di PowerPoint</vt:lpstr>
      <vt:lpstr>The English legal system today</vt:lpstr>
      <vt:lpstr>The English legal system today</vt:lpstr>
      <vt:lpstr>Presentazione standard di PowerPoint</vt:lpstr>
      <vt:lpstr>HISTORY OF THE ENGLISH LANGUAGE</vt:lpstr>
      <vt:lpstr>LATER OLD ENGLISH (c. 850 - c.1100)</vt:lpstr>
      <vt:lpstr>SCANDINAVIAN PLACE NAMES</vt:lpstr>
      <vt:lpstr>MIDDLE ENGLISH (c. 1100-1450)</vt:lpstr>
      <vt:lpstr>The Statute of Pleading, 1362</vt:lpstr>
      <vt:lpstr>R</vt:lpstr>
      <vt:lpstr>Presentazione standard di PowerPoint</vt:lpstr>
      <vt:lpstr>Presentazione standard di PowerPoint</vt:lpstr>
      <vt:lpstr>Development of legal English:</vt:lpstr>
      <vt:lpstr>The Anglo-Saxon Period</vt:lpstr>
      <vt:lpstr>eyes saw and with my ears heard</vt:lpstr>
      <vt:lpstr>Presentazione standard di PowerPoint</vt:lpstr>
      <vt:lpstr>Presentazione standard di PowerPoint</vt:lpstr>
      <vt:lpstr>Dominance of Law Latin</vt:lpstr>
      <vt:lpstr>Presentazione standard di PowerPoint</vt:lpstr>
      <vt:lpstr>Rise of Law French</vt:lpstr>
      <vt:lpstr>Rise of Law French</vt:lpstr>
      <vt:lpstr>Rise of Law French</vt:lpstr>
      <vt:lpstr>Decline of Law Latin and Law French</vt:lpstr>
      <vt:lpstr>Decline of Law Latin and Law French</vt:lpstr>
      <vt:lpstr>Decline of Law Latin and Law French</vt:lpstr>
      <vt:lpstr>Dominance of Latin, French and</vt:lpstr>
      <vt:lpstr>Characteristics of Legal English</vt:lpstr>
      <vt:lpstr>Influence of other languages</vt:lpstr>
      <vt:lpstr>Latin</vt:lpstr>
      <vt:lpstr>Latin</vt:lpstr>
      <vt:lpstr>Latin</vt:lpstr>
      <vt:lpstr>Latin</vt:lpstr>
      <vt:lpstr>Law French</vt:lpstr>
      <vt:lpstr>Law French</vt:lpstr>
      <vt:lpstr>Law French</vt:lpstr>
      <vt:lpstr>Ritual and formalism of language:</vt:lpstr>
      <vt:lpstr>Repetition</vt:lpstr>
      <vt:lpstr>Repetition</vt:lpstr>
      <vt:lpstr>Influence of case-law</vt:lpstr>
      <vt:lpstr>Law of contract</vt:lpstr>
      <vt:lpstr>Law of contract</vt:lpstr>
      <vt:lpstr>Presentazione standard di PowerPoint</vt:lpstr>
      <vt:lpstr>Legal English as a Global Language:</vt:lpstr>
      <vt:lpstr>Legal English in the United States</vt:lpstr>
      <vt:lpstr>Presentazione standard di PowerPoint</vt:lpstr>
      <vt:lpstr>Presentazione standard di PowerPoint</vt:lpstr>
      <vt:lpstr>Characteristics of American legal</vt:lpstr>
      <vt:lpstr>Differences between UK and US</vt:lpstr>
      <vt:lpstr>Similarities</vt:lpstr>
      <vt:lpstr>Legal English in the Indian Sub-</vt:lpstr>
      <vt:lpstr>Expansion and Change of legal English</vt:lpstr>
      <vt:lpstr>Expansion and Change of legal English</vt:lpstr>
      <vt:lpstr>Expansion and Change of legal English</vt:lpstr>
      <vt:lpstr>Legal English in International Trade</vt:lpstr>
      <vt:lpstr>a contract to adduce evidence as to the</vt:lpstr>
      <vt:lpstr>Contradictory interpretation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</dc:title>
  <cp:lastModifiedBy>Utente</cp:lastModifiedBy>
  <cp:revision>2</cp:revision>
  <dcterms:created xsi:type="dcterms:W3CDTF">2024-02-04T18:17:02Z</dcterms:created>
  <dcterms:modified xsi:type="dcterms:W3CDTF">2024-02-10T17:45:46Z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2024-02-04T00:00:00Z</vt:filetime>
  </property>
  <property fmtid="{D5CDD505-2E9C-101B-9397-08002B2CF9AE}" pid="3" name="Producer">
    <vt:lpwstr>jsPDF 1.3.2 2016-09-30T20:33:17.116Z:jameshall</vt:lpwstr>
  </property>
  <property fmtid="{D5CDD505-2E9C-101B-9397-08002B2CF9AE}" pid="4" name="LastSaved">
    <vt:filetime>2024-02-04T00:00:00Z</vt:filetime>
  </property>
</Properties>
</file>